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181"/>
  </p:handoutMasterIdLst>
  <p:sldIdLst>
    <p:sldId id="906" r:id="rId4"/>
    <p:sldId id="853" r:id="rId6"/>
    <p:sldId id="845" r:id="rId7"/>
    <p:sldId id="960" r:id="rId8"/>
    <p:sldId id="905" r:id="rId9"/>
    <p:sldId id="838" r:id="rId10"/>
    <p:sldId id="839" r:id="rId11"/>
    <p:sldId id="1404" r:id="rId12"/>
    <p:sldId id="1406" r:id="rId13"/>
    <p:sldId id="1407" r:id="rId14"/>
    <p:sldId id="1408" r:id="rId15"/>
    <p:sldId id="1258" r:id="rId16"/>
    <p:sldId id="840" r:id="rId17"/>
    <p:sldId id="1256" r:id="rId18"/>
    <p:sldId id="1394" r:id="rId19"/>
    <p:sldId id="1395" r:id="rId20"/>
    <p:sldId id="1397" r:id="rId21"/>
    <p:sldId id="1399" r:id="rId22"/>
    <p:sldId id="1400" r:id="rId23"/>
    <p:sldId id="1401" r:id="rId24"/>
    <p:sldId id="1411" r:id="rId25"/>
    <p:sldId id="1413" r:id="rId26"/>
    <p:sldId id="1415" r:id="rId27"/>
    <p:sldId id="1417" r:id="rId28"/>
    <p:sldId id="1419" r:id="rId29"/>
    <p:sldId id="1421" r:id="rId30"/>
    <p:sldId id="1584" r:id="rId31"/>
    <p:sldId id="976" r:id="rId32"/>
    <p:sldId id="1257" r:id="rId33"/>
    <p:sldId id="1409" r:id="rId34"/>
    <p:sldId id="979" r:id="rId35"/>
    <p:sldId id="1410" r:id="rId36"/>
    <p:sldId id="977" r:id="rId37"/>
    <p:sldId id="978" r:id="rId38"/>
    <p:sldId id="980" r:id="rId39"/>
    <p:sldId id="981" r:id="rId40"/>
    <p:sldId id="982" r:id="rId41"/>
    <p:sldId id="983" r:id="rId42"/>
    <p:sldId id="984" r:id="rId43"/>
    <p:sldId id="987" r:id="rId44"/>
    <p:sldId id="985" r:id="rId45"/>
    <p:sldId id="986" r:id="rId46"/>
    <p:sldId id="988" r:id="rId47"/>
    <p:sldId id="957" r:id="rId48"/>
    <p:sldId id="1044" r:id="rId49"/>
    <p:sldId id="1045" r:id="rId50"/>
    <p:sldId id="1046" r:id="rId51"/>
    <p:sldId id="811" r:id="rId52"/>
    <p:sldId id="819" r:id="rId53"/>
    <p:sldId id="828" r:id="rId54"/>
    <p:sldId id="829" r:id="rId55"/>
    <p:sldId id="830" r:id="rId56"/>
    <p:sldId id="831" r:id="rId57"/>
    <p:sldId id="832" r:id="rId58"/>
    <p:sldId id="833" r:id="rId59"/>
    <p:sldId id="1369" r:id="rId60"/>
    <p:sldId id="1370" r:id="rId61"/>
    <p:sldId id="1371" r:id="rId62"/>
    <p:sldId id="827" r:id="rId63"/>
    <p:sldId id="817" r:id="rId64"/>
    <p:sldId id="1402" r:id="rId65"/>
    <p:sldId id="1403" r:id="rId66"/>
    <p:sldId id="814" r:id="rId67"/>
    <p:sldId id="1048" r:id="rId68"/>
    <p:sldId id="1049" r:id="rId69"/>
    <p:sldId id="1050" r:id="rId70"/>
    <p:sldId id="850" r:id="rId71"/>
    <p:sldId id="1051" r:id="rId72"/>
    <p:sldId id="1052" r:id="rId73"/>
    <p:sldId id="1053" r:id="rId74"/>
    <p:sldId id="1054" r:id="rId75"/>
    <p:sldId id="1055" r:id="rId76"/>
    <p:sldId id="1056" r:id="rId77"/>
    <p:sldId id="1057" r:id="rId78"/>
    <p:sldId id="851" r:id="rId79"/>
    <p:sldId id="795" r:id="rId80"/>
    <p:sldId id="852" r:id="rId81"/>
    <p:sldId id="1633" r:id="rId82"/>
    <p:sldId id="1634" r:id="rId83"/>
    <p:sldId id="818" r:id="rId84"/>
    <p:sldId id="834" r:id="rId85"/>
    <p:sldId id="715" r:id="rId86"/>
    <p:sldId id="1029" r:id="rId87"/>
    <p:sldId id="1009" r:id="rId88"/>
    <p:sldId id="1010" r:id="rId89"/>
    <p:sldId id="1011" r:id="rId90"/>
    <p:sldId id="1013" r:id="rId91"/>
    <p:sldId id="1595" r:id="rId92"/>
    <p:sldId id="1596" r:id="rId93"/>
    <p:sldId id="1597" r:id="rId94"/>
    <p:sldId id="1014" r:id="rId95"/>
    <p:sldId id="1598" r:id="rId96"/>
    <p:sldId id="1599" r:id="rId97"/>
    <p:sldId id="1600" r:id="rId98"/>
    <p:sldId id="1601" r:id="rId99"/>
    <p:sldId id="1015" r:id="rId100"/>
    <p:sldId id="1016" r:id="rId101"/>
    <p:sldId id="1610" r:id="rId102"/>
    <p:sldId id="1017" r:id="rId103"/>
    <p:sldId id="1018" r:id="rId104"/>
    <p:sldId id="1019" r:id="rId105"/>
    <p:sldId id="1603" r:id="rId106"/>
    <p:sldId id="1604" r:id="rId107"/>
    <p:sldId id="1605" r:id="rId108"/>
    <p:sldId id="1606" r:id="rId109"/>
    <p:sldId id="1607" r:id="rId110"/>
    <p:sldId id="1609" r:id="rId111"/>
    <p:sldId id="1611" r:id="rId112"/>
    <p:sldId id="1020" r:id="rId113"/>
    <p:sldId id="1612" r:id="rId114"/>
    <p:sldId id="1422" r:id="rId115"/>
    <p:sldId id="1021" r:id="rId116"/>
    <p:sldId id="1024" r:id="rId117"/>
    <p:sldId id="1025" r:id="rId118"/>
    <p:sldId id="1026" r:id="rId119"/>
    <p:sldId id="1027" r:id="rId120"/>
    <p:sldId id="1588" r:id="rId121"/>
    <p:sldId id="1589" r:id="rId122"/>
    <p:sldId id="1590" r:id="rId123"/>
    <p:sldId id="1028" r:id="rId124"/>
    <p:sldId id="1613" r:id="rId125"/>
    <p:sldId id="1423" r:id="rId126"/>
    <p:sldId id="1614" r:id="rId127"/>
    <p:sldId id="1591" r:id="rId128"/>
    <p:sldId id="1592" r:id="rId129"/>
    <p:sldId id="1593" r:id="rId130"/>
    <p:sldId id="1615" r:id="rId131"/>
    <p:sldId id="1616" r:id="rId132"/>
    <p:sldId id="1617" r:id="rId133"/>
    <p:sldId id="1618" r:id="rId134"/>
    <p:sldId id="1619" r:id="rId135"/>
    <p:sldId id="1620" r:id="rId136"/>
    <p:sldId id="991" r:id="rId137"/>
    <p:sldId id="1585" r:id="rId138"/>
    <p:sldId id="1586" r:id="rId139"/>
    <p:sldId id="1587" r:id="rId140"/>
    <p:sldId id="1030" r:id="rId141"/>
    <p:sldId id="1031" r:id="rId142"/>
    <p:sldId id="1032" r:id="rId143"/>
    <p:sldId id="1033" r:id="rId144"/>
    <p:sldId id="1382" r:id="rId145"/>
    <p:sldId id="1372" r:id="rId146"/>
    <p:sldId id="1373" r:id="rId147"/>
    <p:sldId id="1374" r:id="rId148"/>
    <p:sldId id="1375" r:id="rId149"/>
    <p:sldId id="1376" r:id="rId150"/>
    <p:sldId id="1377" r:id="rId151"/>
    <p:sldId id="1378" r:id="rId152"/>
    <p:sldId id="1379" r:id="rId153"/>
    <p:sldId id="1380" r:id="rId154"/>
    <p:sldId id="1034" r:id="rId155"/>
    <p:sldId id="1035" r:id="rId156"/>
    <p:sldId id="1036" r:id="rId157"/>
    <p:sldId id="1037" r:id="rId158"/>
    <p:sldId id="1038" r:id="rId159"/>
    <p:sldId id="1039" r:id="rId160"/>
    <p:sldId id="1040" r:id="rId161"/>
    <p:sldId id="1392" r:id="rId162"/>
    <p:sldId id="1383" r:id="rId163"/>
    <p:sldId id="1385" r:id="rId164"/>
    <p:sldId id="1387" r:id="rId165"/>
    <p:sldId id="1388" r:id="rId166"/>
    <p:sldId id="1389" r:id="rId167"/>
    <p:sldId id="1390" r:id="rId168"/>
    <p:sldId id="1393" r:id="rId169"/>
    <p:sldId id="1627" r:id="rId170"/>
    <p:sldId id="1628" r:id="rId171"/>
    <p:sldId id="1629" r:id="rId172"/>
    <p:sldId id="1630" r:id="rId173"/>
    <p:sldId id="1631" r:id="rId174"/>
    <p:sldId id="1632" r:id="rId175"/>
    <p:sldId id="959" r:id="rId176"/>
    <p:sldId id="855" r:id="rId177"/>
    <p:sldId id="901" r:id="rId178"/>
    <p:sldId id="854" r:id="rId179"/>
    <p:sldId id="903" r:id="rId180"/>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5A728"/>
    <a:srgbClr val="ACF2C2"/>
    <a:srgbClr val="C1F8A6"/>
    <a:srgbClr val="22DC5C"/>
    <a:srgbClr val="660033"/>
    <a:srgbClr val="FF99FF"/>
    <a:srgbClr val="4F15E1"/>
    <a:srgbClr val="6C6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4" autoAdjust="0"/>
    <p:restoredTop sz="89365" autoAdjust="0"/>
  </p:normalViewPr>
  <p:slideViewPr>
    <p:cSldViewPr>
      <p:cViewPr varScale="1">
        <p:scale>
          <a:sx n="88" d="100"/>
          <a:sy n="88" d="100"/>
        </p:scale>
        <p:origin x="592" y="76"/>
      </p:cViewPr>
      <p:guideLst>
        <p:guide orient="horz" pos="2096"/>
        <p:guide pos="36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49" d="100"/>
          <a:sy n="49" d="100"/>
        </p:scale>
        <p:origin x="-2796" y="-96"/>
      </p:cViewPr>
      <p:guideLst>
        <p:guide orient="horz" pos="3034"/>
        <p:guide pos="2053"/>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5" Type="http://schemas.openxmlformats.org/officeDocument/2006/relationships/commentAuthors" Target="commentAuthors.xml"/><Relationship Id="rId184" Type="http://schemas.openxmlformats.org/officeDocument/2006/relationships/tableStyles" Target="tableStyles.xml"/><Relationship Id="rId183" Type="http://schemas.openxmlformats.org/officeDocument/2006/relationships/viewProps" Target="viewProps.xml"/><Relationship Id="rId182" Type="http://schemas.openxmlformats.org/officeDocument/2006/relationships/presProps" Target="presProps.xml"/><Relationship Id="rId181" Type="http://schemas.openxmlformats.org/officeDocument/2006/relationships/handoutMaster" Target="handoutMasters/handoutMaster1.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5300"/>
          </a:xfrm>
          <a:prstGeom prst="rect">
            <a:avLst/>
          </a:prstGeom>
          <a:noFill/>
          <a:ln w="9525">
            <a:noFill/>
            <a:miter lim="800000"/>
          </a:ln>
          <a:effectLst/>
        </p:spPr>
        <p:txBody>
          <a:bodyPr vert="horz" wrap="square" lIns="95571" tIns="47786" rIns="95571" bIns="47786" numCol="1" anchor="t" anchorCtr="0" compatLnSpc="1"/>
          <a:lstStyle>
            <a:lvl1pPr>
              <a:defRPr sz="1300">
                <a:latin typeface="Arial" panose="020B0604020202020204" pitchFamily="34" charset="0"/>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5571" tIns="47786" rIns="95571" bIns="47786" numCol="1" anchor="t" anchorCtr="0" compatLnSpc="1"/>
          <a:lstStyle>
            <a:lvl1pPr algn="r">
              <a:defRPr sz="1300">
                <a:latin typeface="Arial" panose="020B0604020202020204" pitchFamily="34"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91194" y="746125"/>
            <a:ext cx="6615289" cy="3721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5571" tIns="47786" rIns="95571" bIns="47786"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24582" name="Rectangle 6"/>
          <p:cNvSpPr>
            <a:spLocks noGrp="1" noChangeArrowheads="1"/>
          </p:cNvSpPr>
          <p:nvPr>
            <p:ph type="ftr" sz="quarter" idx="4"/>
          </p:nvPr>
        </p:nvSpPr>
        <p:spPr bwMode="auto">
          <a:xfrm>
            <a:off x="0" y="9431338"/>
            <a:ext cx="2946400" cy="495300"/>
          </a:xfrm>
          <a:prstGeom prst="rect">
            <a:avLst/>
          </a:prstGeom>
          <a:noFill/>
          <a:ln w="9525">
            <a:noFill/>
            <a:miter lim="800000"/>
          </a:ln>
          <a:effectLst/>
        </p:spPr>
        <p:txBody>
          <a:bodyPr vert="horz" wrap="square" lIns="95571" tIns="47786" rIns="95571" bIns="47786" numCol="1" anchor="b" anchorCtr="0" compatLnSpc="1"/>
          <a:lstStyle>
            <a:lvl1pPr>
              <a:defRPr sz="1300">
                <a:latin typeface="Arial" panose="020B0604020202020204" pitchFamily="34" charset="0"/>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49688" y="9431338"/>
            <a:ext cx="2946400" cy="495300"/>
          </a:xfrm>
          <a:prstGeom prst="rect">
            <a:avLst/>
          </a:prstGeom>
          <a:noFill/>
          <a:ln w="9525">
            <a:noFill/>
            <a:miter lim="800000"/>
          </a:ln>
          <a:effectLst/>
        </p:spPr>
        <p:txBody>
          <a:bodyPr vert="horz" wrap="square" lIns="95571" tIns="47786" rIns="95571" bIns="47786" numCol="1" anchor="b" anchorCtr="0" compatLnSpc="1"/>
          <a:lstStyle>
            <a:lvl1pPr algn="r">
              <a:defRPr sz="1300">
                <a:latin typeface="Arial" panose="020B0604020202020204" pitchFamily="34" charset="0"/>
                <a:ea typeface="宋体" pitchFamily="2" charset="-122"/>
              </a:defRPr>
            </a:lvl1pPr>
          </a:lstStyle>
          <a:p>
            <a:pPr>
              <a:defRPr/>
            </a:pPr>
            <a:fld id="{E2FC7E37-FF4C-4838-83FD-C0F600E8D3AF}"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a:xfrm>
            <a:off x="679768" y="4715907"/>
            <a:ext cx="5438140" cy="4467701"/>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90488" y="746125"/>
            <a:ext cx="6616700" cy="3721100"/>
          </a:xfrm>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虽然函数、变量的声明都可以重复，所以同一个声明出现多次也不会影响程序的运行，但它会增加编译时间，所以重复引用头文件会使浪费编译时间；而且，当头文件中包含结构的定义、枚举定义等一些定义时，这些定义是不可以重复的，必须通过一定措施防止重复引用</a:t>
            </a:r>
            <a:r>
              <a:rPr lang="en-US" altLang="zh-CN">
                <a:ea typeface="宋体" pitchFamily="2" charset="-122"/>
              </a:rPr>
              <a:t>.</a:t>
            </a:r>
            <a:endParaRPr lang="zh-CN" altLang="en-US">
              <a:ea typeface="宋体"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90488" y="746125"/>
            <a:ext cx="6616700" cy="3721100"/>
          </a:xfrm>
        </p:spPr>
      </p:sp>
      <p:sp>
        <p:nvSpPr>
          <p:cNvPr id="3" name="备注占位符 2"/>
          <p:cNvSpPr>
            <a:spLocks noGrp="1"/>
          </p:cNvSpPr>
          <p:nvPr>
            <p:ph type="body" idx="1"/>
          </p:nvPr>
        </p:nvSpPr>
        <p:spPr/>
        <p:txBody>
          <a:bodyPr/>
          <a:lstStyle/>
          <a:p>
            <a:pPr>
              <a:defRPr/>
            </a:pPr>
            <a:r>
              <a:rPr lang="zh-CN" altLang="en-US" dirty="0">
                <a:latin typeface="+mn-lt"/>
                <a:ea typeface="+mn-ea"/>
              </a:rPr>
              <a:t>在其他文件中只要包含了</a:t>
            </a:r>
            <a:r>
              <a:rPr lang="en-US" altLang="zh-CN" dirty="0" err="1">
                <a:latin typeface="+mn-lt"/>
                <a:ea typeface="+mn-ea"/>
              </a:rPr>
              <a:t>header.h</a:t>
            </a:r>
            <a:r>
              <a:rPr lang="zh-CN" altLang="en-US" dirty="0">
                <a:latin typeface="+mn-lt"/>
                <a:ea typeface="+mn-ea"/>
              </a:rPr>
              <a:t>就会独立的解释</a:t>
            </a:r>
            <a:r>
              <a:rPr lang="en-US" altLang="zh-CN" dirty="0">
                <a:latin typeface="+mn-lt"/>
                <a:ea typeface="+mn-ea"/>
              </a:rPr>
              <a:t>,</a:t>
            </a:r>
            <a:r>
              <a:rPr lang="zh-CN" altLang="en-US" dirty="0">
                <a:latin typeface="+mn-lt"/>
                <a:ea typeface="+mn-ea"/>
              </a:rPr>
              <a:t>然后每个</a:t>
            </a:r>
            <a:r>
              <a:rPr lang="en-US" altLang="zh-CN" dirty="0">
                <a:latin typeface="+mn-lt"/>
                <a:ea typeface="+mn-ea"/>
              </a:rPr>
              <a:t>.c</a:t>
            </a:r>
            <a:r>
              <a:rPr lang="zh-CN" altLang="en-US" dirty="0">
                <a:latin typeface="+mn-lt"/>
                <a:ea typeface="+mn-ea"/>
              </a:rPr>
              <a:t>文件生成独立的标示符。在编译器链接时，就会将工程中所有的符号整合在一起，由于文件中有重名变量，于是就出现了重复定义的错误。</a:t>
            </a:r>
            <a:endParaRPr lang="zh-CN" altLang="en-US" dirty="0"/>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fld id="{73C8CFA6-BF67-41CB-8522-C550CF5D1953}" type="slidenum">
              <a:rPr lang="zh-CN" altLang="en-US" sz="1300" smtClean="0"/>
            </a:fld>
            <a:endParaRPr lang="zh-CN" altLang="en-US" sz="13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90488" y="746125"/>
            <a:ext cx="6616700" cy="3721100"/>
          </a:xfrm>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IBM</a:t>
            </a:r>
            <a:r>
              <a:rPr lang="zh-CN" altLang="en-US">
                <a:ea typeface="宋体" pitchFamily="2" charset="-122"/>
              </a:rPr>
              <a:t>所做的一项研究发现：平均长度为</a:t>
            </a:r>
            <a:r>
              <a:rPr lang="en-US" altLang="zh-CN">
                <a:ea typeface="宋体" pitchFamily="2" charset="-122"/>
              </a:rPr>
              <a:t>100~150</a:t>
            </a:r>
            <a:r>
              <a:rPr lang="zh-CN" altLang="en-US">
                <a:ea typeface="宋体" pitchFamily="2" charset="-122"/>
              </a:rPr>
              <a:t>行代码的子程序需要修改的几率最低。</a:t>
            </a:r>
            <a:endParaRPr lang="zh-CN" altLang="en-US">
              <a:ea typeface="宋体"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panose="02020603050405020304" pitchFamily="18" charset="0"/>
                <a:ea typeface="MS PGothic" panose="020B0600070205080204" charset="-128"/>
                <a:cs typeface="MS PGothic" panose="020B0600070205080204" charset="-128"/>
              </a:defRPr>
            </a:lvl1pPr>
            <a:lvl2pPr marL="742950" indent="-285750">
              <a:defRPr sz="1400" b="1">
                <a:solidFill>
                  <a:schemeClr val="tx1"/>
                </a:solidFill>
                <a:latin typeface="Times New Roman" panose="02020603050405020304" pitchFamily="18" charset="0"/>
                <a:ea typeface="MS PGothic" panose="020B0600070205080204" charset="-128"/>
                <a:cs typeface="MS PGothic" panose="020B0600070205080204" charset="-128"/>
              </a:defRPr>
            </a:lvl2pPr>
            <a:lvl3pPr marL="11430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3pPr>
            <a:lvl4pPr marL="16002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4pPr>
            <a:lvl5pPr marL="20574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9pPr>
          </a:lstStyle>
          <a:p>
            <a:fld id="{7C60BA0C-35E8-C54A-90DD-7FEB3C2B4967}" type="slidenum">
              <a:rPr lang="en-US" altLang="zh-CN" sz="1200" b="0"/>
            </a:fld>
            <a:endParaRPr lang="en-US" altLang="zh-CN" sz="1200" b="0"/>
          </a:p>
        </p:txBody>
      </p:sp>
      <p:sp>
        <p:nvSpPr>
          <p:cNvPr id="38915" name="Rectangle 2"/>
          <p:cNvSpPr>
            <a:spLocks noGrp="1" noRot="1" noChangeAspect="1" noChangeArrowheads="1" noTextEdit="1"/>
          </p:cNvSpPr>
          <p:nvPr>
            <p:ph type="sldImg"/>
          </p:nvPr>
        </p:nvSpPr>
        <p:spPr>
          <a:xfrm>
            <a:off x="90488" y="746125"/>
            <a:ext cx="6616700" cy="3721100"/>
          </a:xfrm>
          <a:solidFill>
            <a:srgbClr val="FFFFFF"/>
          </a:solidFill>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zh-CN">
              <a:ea typeface="MS PGothic" panose="020B0600070205080204" charset="-128"/>
              <a:cs typeface="MS PGothic" panose="020B0600070205080204" charset="-128"/>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panose="02020603050405020304" pitchFamily="18" charset="0"/>
                <a:ea typeface="MS PGothic" panose="020B0600070205080204" charset="-128"/>
                <a:cs typeface="MS PGothic" panose="020B0600070205080204" charset="-128"/>
              </a:defRPr>
            </a:lvl1pPr>
            <a:lvl2pPr marL="742950" indent="-285750">
              <a:defRPr sz="1400" b="1">
                <a:solidFill>
                  <a:schemeClr val="tx1"/>
                </a:solidFill>
                <a:latin typeface="Times New Roman" panose="02020603050405020304" pitchFamily="18" charset="0"/>
                <a:ea typeface="MS PGothic" panose="020B0600070205080204" charset="-128"/>
                <a:cs typeface="MS PGothic" panose="020B0600070205080204" charset="-128"/>
              </a:defRPr>
            </a:lvl2pPr>
            <a:lvl3pPr marL="11430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3pPr>
            <a:lvl4pPr marL="16002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4pPr>
            <a:lvl5pPr marL="2057400" indent="-228600">
              <a:defRPr sz="1400" b="1">
                <a:solidFill>
                  <a:schemeClr val="tx1"/>
                </a:solidFill>
                <a:latin typeface="Times New Roman" panose="02020603050405020304" pitchFamily="18"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1400" b="1">
                <a:solidFill>
                  <a:schemeClr val="tx1"/>
                </a:solidFill>
                <a:latin typeface="Times New Roman" panose="02020603050405020304" pitchFamily="18" charset="0"/>
                <a:ea typeface="MS PGothic" panose="020B0600070205080204" charset="-128"/>
                <a:cs typeface="MS PGothic" panose="020B0600070205080204" charset="-128"/>
              </a:defRPr>
            </a:lvl9pPr>
          </a:lstStyle>
          <a:p>
            <a:fld id="{7C60BA0C-35E8-C54A-90DD-7FEB3C2B4967}" type="slidenum">
              <a:rPr lang="en-US" altLang="zh-CN" sz="1200" b="0"/>
            </a:fld>
            <a:endParaRPr lang="en-US" altLang="zh-CN" sz="1200" b="0"/>
          </a:p>
        </p:txBody>
      </p:sp>
      <p:sp>
        <p:nvSpPr>
          <p:cNvPr id="38915" name="Rectangle 2"/>
          <p:cNvSpPr>
            <a:spLocks noGrp="1" noRot="1" noChangeAspect="1" noChangeArrowheads="1" noTextEdit="1"/>
          </p:cNvSpPr>
          <p:nvPr>
            <p:ph type="sldImg"/>
          </p:nvPr>
        </p:nvSpPr>
        <p:spPr>
          <a:xfrm>
            <a:off x="90488" y="746125"/>
            <a:ext cx="6616700" cy="3721100"/>
          </a:xfrm>
          <a:solidFill>
            <a:srgbClr val="FFFFFF"/>
          </a:solidFill>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zh-CN">
              <a:ea typeface="MS PGothic" panose="020B0600070205080204" charset="-128"/>
              <a:cs typeface="MS PGothic" panose="020B060007020508020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90488" y="746125"/>
            <a:ext cx="6616700" cy="3721100"/>
          </a:xfrm>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IBM</a:t>
            </a:r>
            <a:r>
              <a:rPr lang="zh-CN" altLang="en-US">
                <a:ea typeface="宋体" pitchFamily="2" charset="-122"/>
              </a:rPr>
              <a:t>所做的一项研究发现：平均长度为</a:t>
            </a:r>
            <a:r>
              <a:rPr lang="en-US" altLang="zh-CN">
                <a:ea typeface="宋体" pitchFamily="2" charset="-122"/>
              </a:rPr>
              <a:t>100~150</a:t>
            </a:r>
            <a:r>
              <a:rPr lang="zh-CN" altLang="en-US">
                <a:ea typeface="宋体" pitchFamily="2" charset="-122"/>
              </a:rPr>
              <a:t>行代码的子程序需要修改的几率最低。</a:t>
            </a:r>
            <a:endParaRPr lang="zh-CN" altLang="en-US">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90488" y="746125"/>
            <a:ext cx="6616700" cy="3721100"/>
          </a:xfrm>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50000"/>
              </a:lnSpc>
              <a:buClr>
                <a:srgbClr val="FFC000"/>
              </a:buClr>
              <a:buSzPct val="80000"/>
            </a:pPr>
            <a:r>
              <a:rPr lang="zh-CN" altLang="en-US"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帮助我们认清存储类型的大小，却不能保证可移植性。</a:t>
            </a:r>
            <a:endParaRPr lang="en-US" altLang="zh-CN"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0488" y="746125"/>
            <a:ext cx="6616700" cy="3721100"/>
          </a:xfrm>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90488" y="746125"/>
            <a:ext cx="6616700" cy="3721100"/>
          </a:xfrm>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50000"/>
              </a:lnSpc>
              <a:buClr>
                <a:srgbClr val="FFC000"/>
              </a:buClr>
              <a:buSzPct val="80000"/>
            </a:pPr>
            <a:r>
              <a:rPr lang="zh-CN" altLang="en-US"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帮助我们认清存储类型的大小，却不能保证可移植性。</a:t>
            </a:r>
            <a:endParaRPr lang="en-US" altLang="zh-CN"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0488" y="746125"/>
            <a:ext cx="6616700" cy="3721100"/>
          </a:xfrm>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IBM</a:t>
            </a:r>
            <a:r>
              <a:rPr lang="zh-CN" altLang="en-US">
                <a:ea typeface="宋体" pitchFamily="2" charset="-122"/>
              </a:rPr>
              <a:t>所做的一项研究发现：平均长度为</a:t>
            </a:r>
            <a:r>
              <a:rPr lang="en-US" altLang="zh-CN">
                <a:ea typeface="宋体" pitchFamily="2" charset="-122"/>
              </a:rPr>
              <a:t>100~150</a:t>
            </a:r>
            <a:r>
              <a:rPr lang="zh-CN" altLang="en-US">
                <a:ea typeface="宋体" pitchFamily="2" charset="-122"/>
              </a:rPr>
              <a:t>行代码的子程序需要修改的几率最低。</a:t>
            </a:r>
            <a:endParaRPr lang="zh-CN" altLang="en-US">
              <a:ea typeface="宋体"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90488" y="746125"/>
            <a:ext cx="6616700" cy="3721100"/>
          </a:xfrm>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90488" y="746125"/>
            <a:ext cx="6616700" cy="3721100"/>
          </a:xfrm>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《MISRA-C-:2004》</a:t>
            </a:r>
            <a:endParaRPr lang="en-US" altLang="zh-CN">
              <a:ea typeface="宋体" pitchFamily="2" charset="-122"/>
            </a:endParaRPr>
          </a:p>
          <a:p>
            <a:r>
              <a:rPr lang="zh-CN" altLang="en-US">
                <a:ea typeface="宋体" pitchFamily="2" charset="-122"/>
              </a:rPr>
              <a:t>规则</a:t>
            </a:r>
            <a:r>
              <a:rPr lang="en-US" altLang="zh-CN">
                <a:ea typeface="宋体" pitchFamily="2" charset="-122"/>
              </a:rPr>
              <a:t>2.4</a:t>
            </a:r>
            <a:r>
              <a:rPr lang="zh-CN" altLang="en-US">
                <a:ea typeface="宋体" pitchFamily="2" charset="-122"/>
              </a:rPr>
              <a:t>（建议）： 代码段不应被“注释掉”（</a:t>
            </a:r>
            <a:r>
              <a:rPr lang="en-US" altLang="zh-CN">
                <a:ea typeface="宋体" pitchFamily="2" charset="-122"/>
              </a:rPr>
              <a:t>comment out</a:t>
            </a:r>
            <a:r>
              <a:rPr lang="zh-CN" altLang="en-US">
                <a:ea typeface="宋体" pitchFamily="2" charset="-122"/>
              </a:rPr>
              <a:t>）。 当源代码段不需要被编译时，应该使用条件编译来完成（如带有注释的</a:t>
            </a:r>
            <a:r>
              <a:rPr lang="en-US" altLang="zh-CN">
                <a:ea typeface="宋体" pitchFamily="2" charset="-122"/>
              </a:rPr>
              <a:t>#if</a:t>
            </a:r>
            <a:r>
              <a:rPr lang="zh-CN" altLang="en-US">
                <a:ea typeface="宋体" pitchFamily="2" charset="-122"/>
              </a:rPr>
              <a:t>或</a:t>
            </a:r>
            <a:r>
              <a:rPr lang="en-US" altLang="zh-CN">
                <a:ea typeface="宋体" pitchFamily="2" charset="-122"/>
              </a:rPr>
              <a:t>#ifdef</a:t>
            </a:r>
            <a:r>
              <a:rPr lang="zh-CN" altLang="en-US">
                <a:ea typeface="宋体" pitchFamily="2" charset="-122"/>
              </a:rPr>
              <a:t>结构）。为这种目的使用注释的开始和结束标记是危险的，因为</a:t>
            </a:r>
            <a:r>
              <a:rPr lang="en-US" altLang="zh-CN">
                <a:ea typeface="宋体" pitchFamily="2" charset="-122"/>
              </a:rPr>
              <a:t>C</a:t>
            </a:r>
            <a:r>
              <a:rPr lang="zh-CN" altLang="en-US">
                <a:ea typeface="宋体" pitchFamily="2" charset="-122"/>
              </a:rPr>
              <a:t>不支持嵌套的注释，而且已经存在于代码段中的任何注释将影响执行的结果。</a:t>
            </a:r>
            <a:endParaRPr lang="zh-CN" altLang="en-US">
              <a:ea typeface="宋体"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anose="020B0503020204020204" pitchFamily="34"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0488" y="746125"/>
            <a:ext cx="6616700" cy="3721100"/>
          </a:xfrm>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fld id="{27D92D48-5BCE-4FD6-99BF-E6B7AA479CDD}" type="slidenum">
              <a:rPr lang="zh-CN" altLang="en-US" sz="1300" smtClean="0"/>
            </a:fld>
            <a:endParaRPr lang="zh-CN" altLang="en-US" sz="13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90488" y="746125"/>
            <a:ext cx="6616700" cy="3721100"/>
          </a:xfrm>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IBM</a:t>
            </a:r>
            <a:r>
              <a:rPr lang="zh-CN" altLang="en-US">
                <a:ea typeface="宋体" pitchFamily="2" charset="-122"/>
              </a:rPr>
              <a:t>所做的一项研究发现：平均长度为</a:t>
            </a:r>
            <a:r>
              <a:rPr lang="en-US" altLang="zh-CN">
                <a:ea typeface="宋体" pitchFamily="2" charset="-122"/>
              </a:rPr>
              <a:t>100~150</a:t>
            </a:r>
            <a:r>
              <a:rPr lang="zh-CN" altLang="en-US">
                <a:ea typeface="宋体" pitchFamily="2" charset="-122"/>
              </a:rPr>
              <a:t>行代码的子程序需要修改的几率最低。</a:t>
            </a:r>
            <a:endParaRPr lang="zh-CN" altLang="en-US">
              <a:ea typeface="宋体"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a:xfrm>
            <a:off x="679768" y="4715907"/>
            <a:ext cx="5438140" cy="4467701"/>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a:xfrm>
            <a:off x="679768" y="4715907"/>
            <a:ext cx="5438140" cy="4467701"/>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90488" y="746125"/>
            <a:ext cx="6616700" cy="3721100"/>
          </a:xfrm>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itchFamily="2" charset="-122"/>
              </a:rPr>
              <a:t>IBM</a:t>
            </a:r>
            <a:r>
              <a:rPr lang="zh-CN" altLang="en-US">
                <a:ea typeface="宋体" pitchFamily="2" charset="-122"/>
              </a:rPr>
              <a:t>所做的一项研究发现：平均长度为</a:t>
            </a:r>
            <a:r>
              <a:rPr lang="en-US" altLang="zh-CN">
                <a:ea typeface="宋体" pitchFamily="2" charset="-122"/>
              </a:rPr>
              <a:t>100~150</a:t>
            </a:r>
            <a:r>
              <a:rPr lang="zh-CN" altLang="en-US">
                <a:ea typeface="宋体" pitchFamily="2" charset="-122"/>
              </a:rPr>
              <a:t>行代码的子程序需要修改的几率最低。</a:t>
            </a:r>
            <a:endParaRPr lang="zh-CN" altLang="en-US">
              <a:ea typeface="宋体"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6125"/>
            <a:ext cx="6616700" cy="3721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9"/>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ctrTitle" hasCustomPrompt="1"/>
          </p:nvPr>
        </p:nvSpPr>
        <p:spPr>
          <a:xfrm>
            <a:off x="1521565" y="1700984"/>
            <a:ext cx="8894915" cy="923330"/>
          </a:xfrm>
        </p:spPr>
        <p:txBody>
          <a:bodyPr anchor="b">
            <a:normAutofit/>
          </a:bodyPr>
          <a:lstStyle>
            <a:lvl1pPr algn="l">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1565" y="2687370"/>
            <a:ext cx="8894915" cy="480131"/>
          </a:xfrm>
        </p:spPr>
        <p:txBody>
          <a:bodyPr>
            <a:normAutofit/>
          </a:bodyPr>
          <a:lstStyle>
            <a:lvl1pPr marL="0" indent="0" algn="l">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箭头: V 形 5"/>
          <p:cNvSpPr/>
          <p:nvPr/>
        </p:nvSpPr>
        <p:spPr>
          <a:xfrm>
            <a:off x="368605"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6"/>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9"/>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ctrTitle" hasCustomPrompt="1"/>
          </p:nvPr>
        </p:nvSpPr>
        <p:spPr>
          <a:xfrm>
            <a:off x="1521565" y="1700984"/>
            <a:ext cx="8894915" cy="923330"/>
          </a:xfrm>
        </p:spPr>
        <p:txBody>
          <a:bodyPr anchor="b">
            <a:normAutofit/>
          </a:bodyPr>
          <a:lstStyle>
            <a:lvl1pPr algn="l">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1565" y="2687370"/>
            <a:ext cx="8894915" cy="480131"/>
          </a:xfrm>
        </p:spPr>
        <p:txBody>
          <a:bodyPr>
            <a:normAutofit/>
          </a:bodyPr>
          <a:lstStyle>
            <a:lvl1pPr marL="0" indent="0" algn="l">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1"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dirty="0"/>
          </a:p>
        </p:txBody>
      </p:sp>
      <p:sp>
        <p:nvSpPr>
          <p:cNvPr id="8" name="矩形 7"/>
          <p:cNvSpPr/>
          <p:nvPr/>
        </p:nvSpPr>
        <p:spPr>
          <a:xfrm>
            <a:off x="1" y="4097820"/>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400" dirty="0"/>
          </a:p>
        </p:txBody>
      </p:sp>
      <p:sp>
        <p:nvSpPr>
          <p:cNvPr id="2" name="标题 1"/>
          <p:cNvSpPr>
            <a:spLocks noGrp="1"/>
          </p:cNvSpPr>
          <p:nvPr>
            <p:ph type="title" hasCustomPrompt="1"/>
          </p:nvPr>
        </p:nvSpPr>
        <p:spPr>
          <a:xfrm>
            <a:off x="4927252" y="2603462"/>
            <a:ext cx="6426549" cy="757130"/>
          </a:xfrm>
        </p:spPr>
        <p:txBody>
          <a:bodyPr wrap="square" anchor="b">
            <a:normAutofit/>
          </a:bodyPr>
          <a:lstStyle>
            <a:lvl1pPr>
              <a:defRPr sz="36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927252" y="3410915"/>
            <a:ext cx="6426549" cy="424732"/>
          </a:xfrm>
        </p:spPr>
        <p:txBody>
          <a:bodyPr wrap="square">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lvl1pPr>
              <a:defRPr/>
            </a:lvl1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defRPr/>
            </a:lvl1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 name="标题 1"/>
          <p:cNvSpPr>
            <a:spLocks noGrp="1"/>
          </p:cNvSpPr>
          <p:nvPr>
            <p:ph type="title"/>
          </p:nvPr>
        </p:nvSpPr>
        <p:spPr>
          <a:xfrm>
            <a:off x="839788" y="303239"/>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9"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1"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9"/>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 name="标题 1"/>
          <p:cNvSpPr>
            <a:spLocks noGrp="1"/>
          </p:cNvSpPr>
          <p:nvPr>
            <p:ph type="title" hasCustomPrompt="1"/>
          </p:nvPr>
        </p:nvSpPr>
        <p:spPr>
          <a:xfrm>
            <a:off x="2300205" y="1710778"/>
            <a:ext cx="8066112" cy="923330"/>
          </a:xfrm>
        </p:spPr>
        <p:txBody>
          <a:bodyPr anchor="b" anchorCtr="0">
            <a:normAutofit/>
          </a:bodyPr>
          <a:lstStyle>
            <a:lvl1pPr algn="ctr">
              <a:defRPr sz="45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p:nvPr>
        </p:nvSpPr>
        <p:spPr>
          <a:xfrm>
            <a:off x="2300207" y="2716239"/>
            <a:ext cx="8066159" cy="535531"/>
          </a:xfrm>
        </p:spPr>
        <p:txBody>
          <a:bodyPr>
            <a:normAutofit/>
          </a:bodyPr>
          <a:lstStyle>
            <a:lvl1pPr marL="0" indent="0" algn="ctr">
              <a:buNone/>
              <a:defRPr sz="2400"/>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711200"/>
            <a:ext cx="42624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5352521" y="733425"/>
            <a:ext cx="6170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839788" y="2311400"/>
            <a:ext cx="42624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27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箭头: V 形 5"/>
          <p:cNvSpPr/>
          <p:nvPr/>
        </p:nvSpPr>
        <p:spPr>
          <a:xfrm>
            <a:off x="368605"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6"/>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1"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p>
        </p:txBody>
      </p:sp>
      <p:sp>
        <p:nvSpPr>
          <p:cNvPr id="8" name="矩形 7"/>
          <p:cNvSpPr/>
          <p:nvPr/>
        </p:nvSpPr>
        <p:spPr>
          <a:xfrm>
            <a:off x="1" y="4097820"/>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 name="标题 1"/>
          <p:cNvSpPr>
            <a:spLocks noGrp="1"/>
          </p:cNvSpPr>
          <p:nvPr>
            <p:ph type="title" hasCustomPrompt="1"/>
          </p:nvPr>
        </p:nvSpPr>
        <p:spPr>
          <a:xfrm>
            <a:off x="4927252" y="2603462"/>
            <a:ext cx="6426549" cy="757130"/>
          </a:xfrm>
        </p:spPr>
        <p:txBody>
          <a:bodyPr wrap="square" anchor="b">
            <a:normAutofit/>
          </a:bodyPr>
          <a:lstStyle>
            <a:lvl1pPr>
              <a:defRPr sz="36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927252" y="3410915"/>
            <a:ext cx="6426549" cy="424732"/>
          </a:xfrm>
        </p:spPr>
        <p:txBody>
          <a:bodyPr wrap="square">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lvl1pPr>
              <a:defRPr/>
            </a:lvl1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defRPr/>
            </a:lvl1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 name="标题 1"/>
          <p:cNvSpPr>
            <a:spLocks noGrp="1"/>
          </p:cNvSpPr>
          <p:nvPr>
            <p:ph type="title"/>
          </p:nvPr>
        </p:nvSpPr>
        <p:spPr>
          <a:xfrm>
            <a:off x="839788" y="303239"/>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9"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1"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9"/>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nvPr>
        </p:nvSpPr>
        <p:spPr>
          <a:xfrm>
            <a:off x="2300205" y="1710778"/>
            <a:ext cx="8066112" cy="923330"/>
          </a:xfrm>
        </p:spPr>
        <p:txBody>
          <a:bodyPr anchor="b" anchorCtr="0">
            <a:normAutofit/>
          </a:bodyPr>
          <a:lstStyle>
            <a:lvl1pPr algn="ctr">
              <a:defRPr sz="45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p:nvPr>
        </p:nvSpPr>
        <p:spPr>
          <a:xfrm>
            <a:off x="2300207" y="2716239"/>
            <a:ext cx="8066159" cy="535531"/>
          </a:xfrm>
        </p:spPr>
        <p:txBody>
          <a:bodyPr>
            <a:normAutofit/>
          </a:bodyPr>
          <a:lstStyle>
            <a:lvl1pPr marL="0" indent="0" algn="ctr">
              <a:buNone/>
              <a:defRPr sz="2400"/>
            </a:lvl1pPr>
          </a:lstStyle>
          <a:p>
            <a:pPr lvl="0"/>
            <a:r>
              <a:rPr lang="zh-CN" altLang="en-US" dirty="0"/>
              <a:t>单击此处编辑母版文本样式</a:t>
            </a:r>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711200"/>
            <a:ext cx="42624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5352521" y="733425"/>
            <a:ext cx="6170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839788" y="2311400"/>
            <a:ext cx="42624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27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3.xml"/><Relationship Id="rId14" Type="http://schemas.openxmlformats.org/officeDocument/2006/relationships/tags" Target="../tags/tag2.xml"/><Relationship Id="rId13" Type="http://schemas.openxmlformats.org/officeDocument/2006/relationships/tags" Target="../tags/tag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 name="标题占位符 1"/>
          <p:cNvSpPr>
            <a:spLocks noGrp="1"/>
          </p:cNvSpPr>
          <p:nvPr>
            <p:ph type="title"/>
            <p:custDataLst>
              <p:tags r:id="rId13"/>
            </p:custDataLst>
          </p:nvPr>
        </p:nvSpPr>
        <p:spPr>
          <a:xfrm>
            <a:off x="838200" y="365128"/>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3"/>
            <a:ext cx="2743200" cy="365125"/>
          </a:xfrm>
          <a:prstGeom prst="rect">
            <a:avLst/>
          </a:prstGeom>
        </p:spPr>
        <p:txBody>
          <a:bodyPr vert="horz" lIns="90000" tIns="46800" rIns="90000" bIns="46800" rtlCol="0" anchor="ctr">
            <a:normAutofit/>
          </a:bodyPr>
          <a:lstStyle>
            <a:lvl1pPr algn="l">
              <a:defRPr sz="900">
                <a:solidFill>
                  <a:schemeClr val="bg1">
                    <a:lumMod val="50000"/>
                  </a:schemeClr>
                </a:solidFill>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nvPr>
        </p:nvSpPr>
        <p:spPr>
          <a:xfrm>
            <a:off x="4038600" y="6356353"/>
            <a:ext cx="4114800" cy="365125"/>
          </a:xfrm>
          <a:prstGeom prst="rect">
            <a:avLst/>
          </a:prstGeom>
        </p:spPr>
        <p:txBody>
          <a:bodyPr vert="horz" lIns="90000" tIns="46800" rIns="90000" bIns="46800" rtlCol="0" anchor="ctr">
            <a:normAutofit/>
          </a:bodyPr>
          <a:lstStyle>
            <a:lvl1pPr algn="ctr">
              <a:defRPr sz="9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3"/>
            <a:ext cx="2743200" cy="365125"/>
          </a:xfrm>
          <a:prstGeom prst="rect">
            <a:avLst/>
          </a:prstGeom>
        </p:spPr>
        <p:txBody>
          <a:bodyPr vert="horz" lIns="90000" tIns="46800" rIns="90000" bIns="46800" rtlCol="0" anchor="ctr">
            <a:normAutofit/>
          </a:bodyPr>
          <a:lstStyle>
            <a:lvl1pPr algn="r">
              <a:defRPr sz="900">
                <a:solidFill>
                  <a:schemeClr val="bg1">
                    <a:lumMod val="50000"/>
                  </a:schemeClr>
                </a:solidFill>
              </a:defRPr>
            </a:lvl1pPr>
          </a:lstStyle>
          <a:p>
            <a:fld id="{1A5F2F5A-3577-40D0-9738-AC762F5E245E}" type="slidenum">
              <a:rPr lang="zh-CN" altLang="en-US" smtClean="0"/>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685165"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 name="标题占位符 1"/>
          <p:cNvSpPr>
            <a:spLocks noGrp="1"/>
          </p:cNvSpPr>
          <p:nvPr>
            <p:ph type="title"/>
            <p:custDataLst>
              <p:tags r:id="rId11"/>
            </p:custDataLst>
          </p:nvPr>
        </p:nvSpPr>
        <p:spPr>
          <a:xfrm>
            <a:off x="838200" y="365128"/>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3"/>
            <a:ext cx="2743200" cy="365125"/>
          </a:xfrm>
          <a:prstGeom prst="rect">
            <a:avLst/>
          </a:prstGeom>
        </p:spPr>
        <p:txBody>
          <a:bodyPr vert="horz" lIns="90000" tIns="46800" rIns="90000" bIns="46800" rtlCol="0" anchor="ctr">
            <a:normAutofit/>
          </a:bodyPr>
          <a:lstStyle>
            <a:lvl1pPr algn="l">
              <a:defRPr sz="900">
                <a:solidFill>
                  <a:schemeClr val="bg1">
                    <a:lumMod val="50000"/>
                  </a:schemeClr>
                </a:solidFill>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nvPr>
        </p:nvSpPr>
        <p:spPr>
          <a:xfrm>
            <a:off x="4038600" y="6356353"/>
            <a:ext cx="4114800" cy="365125"/>
          </a:xfrm>
          <a:prstGeom prst="rect">
            <a:avLst/>
          </a:prstGeom>
        </p:spPr>
        <p:txBody>
          <a:bodyPr vert="horz" lIns="90000" tIns="46800" rIns="90000" bIns="46800" rtlCol="0" anchor="ctr">
            <a:normAutofit/>
          </a:bodyPr>
          <a:lstStyle>
            <a:lvl1pPr algn="ctr">
              <a:defRPr sz="9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3"/>
            <a:ext cx="2743200" cy="365125"/>
          </a:xfrm>
          <a:prstGeom prst="rect">
            <a:avLst/>
          </a:prstGeom>
        </p:spPr>
        <p:txBody>
          <a:bodyPr vert="horz" lIns="90000" tIns="46800" rIns="90000" bIns="46800" rtlCol="0" anchor="ctr">
            <a:normAutofit/>
          </a:bodyPr>
          <a:lstStyle>
            <a:lvl1pPr algn="r">
              <a:defRPr sz="900">
                <a:solidFill>
                  <a:schemeClr val="bg1">
                    <a:lumMod val="50000"/>
                  </a:schemeClr>
                </a:solidFill>
              </a:defRPr>
            </a:lvl1pPr>
          </a:lstStyle>
          <a:p>
            <a:fld id="{1A5F2F5A-3577-40D0-9738-AC762F5E245E}"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685165"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hemeOverride" Target="../theme/themeOverride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image" Target="../media/image13.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image" Target="../media/image14.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tags" Target="../tags/tag5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image" Target="../media/image16.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hemeOverride" Target="../theme/themeOverride2.xml"/><Relationship Id="rId2" Type="http://schemas.openxmlformats.org/officeDocument/2006/relationships/tags" Target="../tags/tag20.xml"/><Relationship Id="rId1" Type="http://schemas.openxmlformats.org/officeDocument/2006/relationships/tags" Target="../tags/tag19.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3.xml"/><Relationship Id="rId2" Type="http://schemas.openxmlformats.org/officeDocument/2006/relationships/tags" Target="../tags/tag64.xml"/><Relationship Id="rId1" Type="http://schemas.openxmlformats.org/officeDocument/2006/relationships/tags" Target="../tags/tag63.xml"/></Relationships>
</file>

<file path=ppt/slides/_rels/slide173.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2.png"/></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9.wmf"/><Relationship Id="rId1"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image" Target="../media/image1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0.xml"/><Relationship Id="rId2" Type="http://schemas.openxmlformats.org/officeDocument/2006/relationships/tags" Target="../tags/tag42.xml"/><Relationship Id="rId1" Type="http://schemas.openxmlformats.org/officeDocument/2006/relationships/image" Target="../media/image1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tags" Target="../tags/tag4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
          <p:cNvSpPr/>
          <p:nvPr>
            <p:custDataLst>
              <p:tags r:id="rId1"/>
            </p:custDataLst>
          </p:nvPr>
        </p:nvSpPr>
        <p:spPr>
          <a:xfrm>
            <a:off x="0" y="3093973"/>
            <a:ext cx="12192000" cy="3727621"/>
          </a:xfrm>
          <a:prstGeom prst="rect">
            <a:avLst/>
          </a:prstGeom>
          <a:solidFill>
            <a:schemeClr val="accent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latin typeface="+mn-ea"/>
            </a:endParaRPr>
          </a:p>
        </p:txBody>
      </p:sp>
      <p:pic>
        <p:nvPicPr>
          <p:cNvPr id="9" name="Picture 3"/>
          <p:cNvPicPr>
            <a:picLocks noChangeAspect="1"/>
          </p:cNvPicPr>
          <p:nvPr>
            <p:custDataLst>
              <p:tags r:id="rId2"/>
            </p:custDataLst>
          </p:nvPr>
        </p:nvPicPr>
        <p:blipFill>
          <a:blip r:embed="rId3" cstate="screen">
            <a:lum bright="70000" contrast="-70000"/>
            <a:extLst>
              <a:ext uri="{28A0092B-C50C-407E-A947-70E740481C1C}">
                <a14:useLocalDpi xmlns:a14="http://schemas.microsoft.com/office/drawing/2010/main" val="0"/>
              </a:ext>
            </a:extLst>
          </a:blip>
          <a:stretch>
            <a:fillRect/>
          </a:stretch>
        </p:blipFill>
        <p:spPr>
          <a:xfrm>
            <a:off x="2410333" y="3305919"/>
            <a:ext cx="758427" cy="952796"/>
          </a:xfrm>
          <a:prstGeom prst="rect">
            <a:avLst/>
          </a:prstGeom>
        </p:spPr>
      </p:pic>
      <p:cxnSp>
        <p:nvCxnSpPr>
          <p:cNvPr id="11" name="Straight Connector 12"/>
          <p:cNvCxnSpPr/>
          <p:nvPr>
            <p:custDataLst>
              <p:tags r:id="rId4"/>
            </p:custDataLst>
          </p:nvPr>
        </p:nvCxnSpPr>
        <p:spPr>
          <a:xfrm>
            <a:off x="3355711" y="4365104"/>
            <a:ext cx="8836292"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3" name="Rectangle 3"/>
          <p:cNvSpPr txBox="1">
            <a:spLocks noChangeArrowheads="1"/>
          </p:cNvSpPr>
          <p:nvPr/>
        </p:nvSpPr>
        <p:spPr>
          <a:xfrm rot="10800000" flipV="1">
            <a:off x="3476625" y="3093720"/>
            <a:ext cx="8606155" cy="302958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5335"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模块化程序设计与递归函数</a:t>
            </a:r>
            <a:endParaRPr lang="zh-CN" altLang="zh-CN" sz="5335" b="1"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endParaRPr lang="zh-CN" altLang="en-US" sz="4265" b="1" dirty="0">
              <a:solidFill>
                <a:schemeClr val="bg1"/>
              </a:solidFill>
              <a:latin typeface="微软雅黑" panose="020B0503020204020204" pitchFamily="34" charset="-122"/>
              <a:ea typeface="微软雅黑" panose="020B0503020204020204" pitchFamily="34" charset="-122"/>
            </a:endParaRPr>
          </a:p>
          <a:p>
            <a:pPr algn="l"/>
            <a:r>
              <a:rPr lang="en-US" altLang="zh-CN" sz="2660">
                <a:solidFill>
                  <a:schemeClr val="bg1"/>
                </a:solidFill>
                <a:sym typeface="+mn-ea"/>
              </a:rPr>
              <a:t>1 </a:t>
            </a:r>
            <a:r>
              <a:rPr lang="zh-CN" altLang="en-US" sz="2660">
                <a:solidFill>
                  <a:schemeClr val="bg1"/>
                </a:solidFill>
                <a:sym typeface="+mn-ea"/>
              </a:rPr>
              <a:t>编码规范     </a:t>
            </a:r>
            <a:r>
              <a:rPr lang="en-US" altLang="zh-CN" sz="2660">
                <a:solidFill>
                  <a:schemeClr val="bg1"/>
                </a:solidFill>
                <a:sym typeface="+mn-ea"/>
              </a:rPr>
              <a:t>/     2 </a:t>
            </a:r>
            <a:r>
              <a:rPr lang="zh-CN" altLang="en-US" sz="2665">
                <a:solidFill>
                  <a:schemeClr val="bg1"/>
                </a:solidFill>
              </a:rPr>
              <a:t>函数与程序结构      </a:t>
            </a:r>
            <a:r>
              <a:rPr lang="en-US" altLang="zh-CN" sz="2665">
                <a:solidFill>
                  <a:schemeClr val="bg1"/>
                </a:solidFill>
              </a:rPr>
              <a:t>/    3 </a:t>
            </a:r>
            <a:r>
              <a:rPr lang="zh-CN" altLang="en-US" sz="2665">
                <a:solidFill>
                  <a:schemeClr val="bg1"/>
                </a:solidFill>
              </a:rPr>
              <a:t>递归函数</a:t>
            </a:r>
            <a:endParaRPr lang="zh-CN" altLang="en-US" sz="2665">
              <a:solidFill>
                <a:schemeClr val="bg1"/>
              </a:solidFill>
            </a:endParaRPr>
          </a:p>
          <a:p>
            <a:pPr algn="l"/>
            <a:endParaRPr lang="zh-CN" altLang="en-US" sz="2665">
              <a:solidFill>
                <a:schemeClr val="bg1"/>
              </a:solidFill>
            </a:endParaRPr>
          </a:p>
          <a:p>
            <a:pPr algn="l"/>
            <a:r>
              <a:rPr lang="en-US" altLang="zh-CN" sz="2665">
                <a:solidFill>
                  <a:schemeClr val="bg1"/>
                </a:solidFill>
              </a:rPr>
              <a:t>4 </a:t>
            </a:r>
            <a:r>
              <a:rPr lang="zh-CN" altLang="en-US" sz="2665">
                <a:solidFill>
                  <a:schemeClr val="bg1"/>
                </a:solidFill>
              </a:rPr>
              <a:t>宏定义与编译预处理      </a:t>
            </a:r>
            <a:r>
              <a:rPr lang="en-US" altLang="zh-CN" sz="2665">
                <a:solidFill>
                  <a:schemeClr val="bg1"/>
                </a:solidFill>
              </a:rPr>
              <a:t>/     5 </a:t>
            </a:r>
            <a:r>
              <a:rPr lang="zh-CN" altLang="en-US" sz="2665">
                <a:solidFill>
                  <a:schemeClr val="bg1"/>
                </a:solidFill>
              </a:rPr>
              <a:t>模块化开发   </a:t>
            </a:r>
            <a:r>
              <a:rPr lang="en-US" altLang="zh-CN" sz="2665">
                <a:solidFill>
                  <a:schemeClr val="bg1"/>
                </a:solidFill>
              </a:rPr>
              <a:t>  </a:t>
            </a:r>
            <a:endParaRPr lang="en-US" altLang="zh-CN" sz="2665"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4671695" y="1096010"/>
            <a:ext cx="3596005" cy="1197610"/>
          </a:xfrm>
          <a:prstGeom prst="rect">
            <a:avLst/>
          </a:prstGeom>
        </p:spPr>
        <p:txBody>
          <a:bodyPr wrap="square" lIns="91428" tIns="45713" rIns="91428" bIns="45713">
            <a:spAutoFit/>
            <a:scene3d>
              <a:camera prst="orthographicFront"/>
              <a:lightRig rig="threePt" dir="t"/>
            </a:scene3d>
          </a:bodyPr>
          <a:lstStyle/>
          <a:p>
            <a:pPr algn="l"/>
            <a:r>
              <a:rPr lang="zh-CN" altLang="en-US" sz="7200" b="1" dirty="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专 题 一</a:t>
            </a:r>
            <a:endParaRPr lang="zh-CN" altLang="en-US" sz="7200" b="1" dirty="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859155" y="491175"/>
            <a:ext cx="4428232"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复杂类型声明</a:t>
            </a:r>
            <a:r>
              <a:rPr lang="en-US" altLang="zh-CN" dirty="0" err="1">
                <a:latin typeface="Arial Black" panose="020B0A04020102020204" pitchFamily="34" charset="0"/>
              </a:rPr>
              <a:t>typedef</a:t>
            </a:r>
            <a:endParaRPr lang="zh-CN" altLang="en-US" dirty="0">
              <a:latin typeface="Arial Black" panose="020B0A04020102020204" pitchFamily="34" charset="0"/>
            </a:endParaRPr>
          </a:p>
        </p:txBody>
      </p:sp>
      <p:sp>
        <p:nvSpPr>
          <p:cNvPr id="3" name="内容占位符 2"/>
          <p:cNvSpPr>
            <a:spLocks noChangeArrowheads="1"/>
          </p:cNvSpPr>
          <p:nvPr/>
        </p:nvSpPr>
        <p:spPr bwMode="auto">
          <a:xfrm>
            <a:off x="859155" y="1275715"/>
            <a:ext cx="11000740" cy="4726305"/>
          </a:xfrm>
          <a:prstGeom prst="rect">
            <a:avLst/>
          </a:prstGeom>
          <a:noFill/>
          <a:ln w="9525">
            <a:noFill/>
            <a:miter lim="800000"/>
          </a:ln>
        </p:spPr>
        <p:txBody>
          <a:bodyPr/>
          <a:lstStyle/>
          <a:p>
            <a:pPr marL="285750" indent="-285750" eaLnBrk="0" hangingPunct="0">
              <a:lnSpc>
                <a:spcPts val="3300"/>
              </a:lnSpc>
              <a:buClr>
                <a:srgbClr val="FFC000"/>
              </a:buClr>
              <a:buSzPct val="80000"/>
              <a:buFont typeface="Wingdings" panose="05000000000000000000" pitchFamily="2" charset="2"/>
              <a:buChar char="u"/>
              <a:defRPr/>
            </a:pP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促进跨平台开发</a:t>
            </a:r>
            <a:endPar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有另外一个重要的用途，那就是定义机器无关的类型。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long double REAL;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在不支持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long double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的机器上，该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看起来会是下面这样：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double REAL;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并且，在连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double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都不支持的机器上，该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看起来会是这样：</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float REAL;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你不用对源代码做任何修改，便可以在每一种平台上编译这个使用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REAL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类型的应用程序。唯一要改的是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本身。在大多数情况下，甚至这个微小的变动完全都可以通过奇妙的条件编译来自动实现。</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509270" y="1166495"/>
            <a:ext cx="6948805" cy="556704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Arial" panose="020B0604020202020204" pitchFamily="34" charset="0"/>
              <a:buNone/>
            </a:pPr>
            <a:r>
              <a:rPr lang="zh-CN" altLang="en-US" sz="3600" dirty="0"/>
              <a:t>#</a:t>
            </a:r>
            <a:r>
              <a:rPr lang="en-US" altLang="zh-CN" sz="3600" dirty="0"/>
              <a:t>define F(x)  x </a:t>
            </a:r>
            <a:r>
              <a:rPr lang="en-US" altLang="zh-CN" sz="3600" dirty="0">
                <a:latin typeface="Albertus Extra Bold" pitchFamily="34" charset="0"/>
              </a:rPr>
              <a:t>-</a:t>
            </a:r>
            <a:r>
              <a:rPr lang="en-US" altLang="zh-CN" sz="3600" dirty="0"/>
              <a:t> 2</a:t>
            </a:r>
            <a:endParaRPr lang="en-US" altLang="zh-CN" sz="3600" dirty="0"/>
          </a:p>
          <a:p>
            <a:pPr algn="just">
              <a:buFont typeface="Arial" panose="020B0604020202020204" pitchFamily="34" charset="0"/>
              <a:buNone/>
            </a:pPr>
            <a:r>
              <a:rPr lang="en-US" altLang="zh-CN" sz="3600" dirty="0"/>
              <a:t>#define D(x)  x*F(x)</a:t>
            </a:r>
            <a:endParaRPr lang="en-US" altLang="zh-CN" sz="3600" dirty="0"/>
          </a:p>
          <a:p>
            <a:pPr algn="just">
              <a:buFont typeface="Arial" panose="020B0604020202020204" pitchFamily="34" charset="0"/>
              <a:buNone/>
            </a:pPr>
            <a:r>
              <a:rPr lang="en-US" altLang="zh-CN" sz="3600" dirty="0" err="1"/>
              <a:t>int</a:t>
            </a:r>
            <a:r>
              <a:rPr lang="en-US" altLang="zh-CN" sz="3600" dirty="0"/>
              <a:t> main()</a:t>
            </a:r>
            <a:endParaRPr lang="en-US" altLang="zh-CN" sz="3600" dirty="0"/>
          </a:p>
          <a:p>
            <a:pPr algn="just">
              <a:buFont typeface="Arial" panose="020B0604020202020204" pitchFamily="34" charset="0"/>
              <a:buNone/>
            </a:pPr>
            <a:r>
              <a:rPr lang="en-US" altLang="zh-CN" sz="3600" dirty="0"/>
              <a:t>{</a:t>
            </a:r>
            <a:endParaRPr lang="en-US" altLang="zh-CN" sz="3600" dirty="0"/>
          </a:p>
          <a:p>
            <a:pPr algn="just">
              <a:buFont typeface="Arial" panose="020B0604020202020204" pitchFamily="34" charset="0"/>
              <a:buNone/>
            </a:pPr>
            <a:r>
              <a:rPr lang="en-US" altLang="zh-CN" sz="3600" dirty="0"/>
              <a:t>   </a:t>
            </a:r>
            <a:r>
              <a:rPr lang="en-US" altLang="zh-CN" sz="3600" dirty="0" err="1"/>
              <a:t>printf</a:t>
            </a:r>
            <a:r>
              <a:rPr lang="en-US" altLang="zh-CN" sz="3600" dirty="0"/>
              <a:t>("%</a:t>
            </a:r>
            <a:r>
              <a:rPr lang="en-US" altLang="zh-CN" sz="3600" dirty="0" err="1"/>
              <a:t>d,%d</a:t>
            </a:r>
            <a:r>
              <a:rPr lang="en-US" altLang="zh-CN" sz="3600" dirty="0"/>
              <a:t>", D(3), D(D(3))) ;</a:t>
            </a:r>
            <a:endParaRPr lang="en-US" altLang="zh-CN" sz="3600" dirty="0"/>
          </a:p>
          <a:p>
            <a:pPr algn="just">
              <a:buFont typeface="Arial" panose="020B0604020202020204" pitchFamily="34" charset="0"/>
              <a:buNone/>
            </a:pPr>
            <a:r>
              <a:rPr lang="en-US" altLang="zh-CN" sz="3600" dirty="0"/>
              <a:t>	return 0;</a:t>
            </a:r>
            <a:endParaRPr lang="en-US" altLang="zh-CN" sz="3600" dirty="0"/>
          </a:p>
          <a:p>
            <a:pPr algn="just">
              <a:buFont typeface="Arial" panose="020B0604020202020204" pitchFamily="34" charset="0"/>
              <a:buNone/>
            </a:pPr>
            <a:r>
              <a:rPr lang="en-US" altLang="zh-CN" sz="3600" dirty="0"/>
              <a:t>}</a:t>
            </a:r>
            <a:endParaRPr lang="en-US" altLang="zh-CN" sz="3600" dirty="0">
              <a:latin typeface="宋体" pitchFamily="2" charset="-122"/>
            </a:endParaRPr>
          </a:p>
        </p:txBody>
      </p:sp>
      <p:sp>
        <p:nvSpPr>
          <p:cNvPr id="3" name="Rectangle 4"/>
          <p:cNvSpPr txBox="1"/>
          <p:nvPr/>
        </p:nvSpPr>
        <p:spPr>
          <a:xfrm>
            <a:off x="-74295" y="43815"/>
            <a:ext cx="12018010" cy="793750"/>
          </a:xfrm>
          <a:prstGeom prst="rect">
            <a:avLst/>
          </a:prstGeom>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solidFill>
                  <a:schemeClr val="accent1"/>
                </a:solidFill>
                <a:effectLst>
                  <a:outerShdw blurRad="38100" dist="25400" dir="5400000" algn="ctr" rotWithShape="0">
                    <a:srgbClr val="6E747A">
                      <a:alpha val="43000"/>
                    </a:srgbClr>
                  </a:outerShdw>
                </a:effectLst>
              </a:rPr>
              <a:t>练习</a:t>
            </a:r>
            <a:r>
              <a:rPr lang="en-US" altLang="zh-CN" sz="5335" dirty="0">
                <a:solidFill>
                  <a:schemeClr val="accent1"/>
                </a:solidFill>
                <a:effectLst>
                  <a:outerShdw blurRad="38100" dist="25400" dir="5400000" algn="ctr" rotWithShape="0">
                    <a:srgbClr val="6E747A">
                      <a:alpha val="43000"/>
                    </a:srgbClr>
                  </a:outerShdw>
                </a:effectLst>
              </a:rPr>
              <a:t>——</a:t>
            </a:r>
            <a:r>
              <a:rPr lang="zh-CN" altLang="en-US" sz="5335" dirty="0">
                <a:solidFill>
                  <a:schemeClr val="accent1"/>
                </a:solidFill>
                <a:effectLst>
                  <a:outerShdw blurRad="38100" dist="25400" dir="5400000" algn="ctr" rotWithShape="0">
                    <a:srgbClr val="6E747A">
                      <a:alpha val="43000"/>
                    </a:srgbClr>
                  </a:outerShdw>
                </a:effectLst>
              </a:rPr>
              <a:t>带宏定义的程序输出</a:t>
            </a:r>
            <a:endParaRPr lang="zh-CN" altLang="en-US" sz="5335" dirty="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6270625" y="5718810"/>
            <a:ext cx="5781675" cy="1014730"/>
          </a:xfrm>
          <a:prstGeom prst="rect">
            <a:avLst/>
          </a:prstGeom>
          <a:noFill/>
          <a:ln w="28575">
            <a:solidFill>
              <a:schemeClr val="tx1"/>
            </a:solidFill>
          </a:ln>
        </p:spPr>
        <p:txBody>
          <a:bodyPr wrap="square" rtlCol="0" anchor="t">
            <a:spAutoFit/>
          </a:bodyPr>
          <a:lstStyle/>
          <a:p>
            <a:r>
              <a:rPr lang="zh-CN" altLang="en-US" sz="2000"/>
              <a:t>根据下面的定义，F0(3+4)的输出结果是_______.</a:t>
            </a:r>
            <a:endParaRPr lang="zh-CN" altLang="en-US" sz="2000"/>
          </a:p>
          <a:p>
            <a:r>
              <a:rPr lang="zh-CN" altLang="en-US" sz="2000"/>
              <a:t>#define  F1(var)  printf("var = %d", var)</a:t>
            </a:r>
            <a:endParaRPr lang="zh-CN" altLang="en-US" sz="2000"/>
          </a:p>
          <a:p>
            <a:r>
              <a:rPr lang="zh-CN" altLang="en-US" sz="2000"/>
              <a:t>#define  F0(var)  F1(var * var)</a:t>
            </a:r>
            <a:endParaRPr lang="zh-CN" altLang="en-US" sz="2000"/>
          </a:p>
        </p:txBody>
      </p:sp>
      <p:sp>
        <p:nvSpPr>
          <p:cNvPr id="5" name="文本框 4"/>
          <p:cNvSpPr txBox="1"/>
          <p:nvPr/>
        </p:nvSpPr>
        <p:spPr>
          <a:xfrm rot="18300000">
            <a:off x="5339715" y="5487035"/>
            <a:ext cx="1513205" cy="583565"/>
          </a:xfrm>
          <a:prstGeom prst="rect">
            <a:avLst/>
          </a:prstGeom>
          <a:solidFill>
            <a:srgbClr val="FF0000"/>
          </a:solidFill>
        </p:spPr>
        <p:txBody>
          <a:bodyPr wrap="square" rtlCol="0">
            <a:spAutoFit/>
          </a:bodyPr>
          <a:lstStyle/>
          <a:p>
            <a:pPr algn="ctr"/>
            <a:r>
              <a:rPr lang="zh-CN" altLang="en-US">
                <a:solidFill>
                  <a:schemeClr val="bg1"/>
                </a:solidFill>
                <a:latin typeface="兰亭黑-简" panose="02000000000000000000" charset="-122"/>
                <a:ea typeface="兰亭黑-简" panose="02000000000000000000" charset="-122"/>
              </a:rPr>
              <a:t>练习</a:t>
            </a:r>
            <a:endParaRPr lang="zh-CN" altLang="en-US">
              <a:solidFill>
                <a:schemeClr val="bg1"/>
              </a:solidFill>
              <a:latin typeface="兰亭黑-简" panose="02000000000000000000" charset="-122"/>
              <a:ea typeface="兰亭黑-简" panose="02000000000000000000" charset="-122"/>
            </a:endParaRPr>
          </a:p>
        </p:txBody>
      </p:sp>
      <p:sp>
        <p:nvSpPr>
          <p:cNvPr id="6" name="下箭头 5"/>
          <p:cNvSpPr/>
          <p:nvPr/>
        </p:nvSpPr>
        <p:spPr>
          <a:xfrm>
            <a:off x="2567608" y="5373216"/>
            <a:ext cx="648072" cy="504056"/>
          </a:xfrm>
          <a:prstGeom prst="downArrow">
            <a:avLst/>
          </a:prstGeom>
        </p:spPr>
        <p:txBody>
          <a:bodyPr wrap="square" rtlCol="0" anchor="ctr">
            <a:spAutoFit/>
          </a:bodyPr>
          <a:lstStyle/>
          <a:p>
            <a:pPr algn="l"/>
            <a:endParaRPr kumimoji="1" lang="zh-CN" altLang="en-US" sz="1800" dirty="0">
              <a:cs typeface="Arial" panose="020B0604020202020204" pitchFamily="34" charset="0"/>
            </a:endParaRPr>
          </a:p>
        </p:txBody>
      </p:sp>
    </p:spTree>
  </p:cSld>
  <p:clrMapOvr>
    <a:masterClrMapping/>
  </p:clrMapOvr>
  <p:transition advTm="0"/>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335480" y="958751"/>
            <a:ext cx="11521017" cy="563824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t>阅读带宏定义的程序，先全部替换好，最后再统一计算</a:t>
            </a:r>
            <a:endParaRPr lang="zh-CN" altLang="en-US" sz="2665" dirty="0"/>
          </a:p>
          <a:p>
            <a:r>
              <a:rPr lang="zh-CN" altLang="en-US" sz="2665" dirty="0"/>
              <a:t>不可一边替换一边计算，更不可以人为添加括号</a:t>
            </a:r>
            <a:endParaRPr lang="zh-CN" altLang="en-US" sz="2665" dirty="0"/>
          </a:p>
          <a:p>
            <a:pPr lvl="1">
              <a:lnSpc>
                <a:spcPct val="110000"/>
              </a:lnSpc>
              <a:buFont typeface="Arial" panose="020B0604020202020204" pitchFamily="34" charset="0"/>
              <a:buNone/>
            </a:pPr>
            <a:r>
              <a:rPr lang="en-US" altLang="zh-CN" sz="2665" dirty="0"/>
              <a:t>D(3) = x*F(x) 	    </a:t>
            </a:r>
            <a:r>
              <a:rPr lang="zh-CN" altLang="en-US" sz="2665" dirty="0"/>
              <a:t>先用</a:t>
            </a:r>
            <a:r>
              <a:rPr lang="en-US" altLang="zh-CN" sz="2665" dirty="0"/>
              <a:t>x</a:t>
            </a:r>
            <a:r>
              <a:rPr lang="zh-CN" altLang="en-US" sz="2665" dirty="0"/>
              <a:t>替换展开</a:t>
            </a:r>
            <a:endParaRPr lang="zh-CN" altLang="en-US" sz="2665" dirty="0"/>
          </a:p>
          <a:p>
            <a:pPr lvl="1">
              <a:lnSpc>
                <a:spcPct val="110000"/>
              </a:lnSpc>
              <a:buFont typeface="Arial" panose="020B0604020202020204" pitchFamily="34" charset="0"/>
              <a:buNone/>
            </a:pPr>
            <a:r>
              <a:rPr lang="zh-CN" altLang="en-US" sz="2665" dirty="0"/>
              <a:t>	 	  = </a:t>
            </a:r>
            <a:r>
              <a:rPr lang="en-US" altLang="zh-CN" sz="2665" dirty="0"/>
              <a:t>x*</a:t>
            </a:r>
            <a:r>
              <a:rPr lang="en-US" altLang="zh-CN" sz="2665" dirty="0">
                <a:solidFill>
                  <a:srgbClr val="FF0000"/>
                </a:solidFill>
              </a:rPr>
              <a:t>x-2</a:t>
            </a:r>
            <a:r>
              <a:rPr lang="en-US" altLang="zh-CN" sz="2665" dirty="0"/>
              <a:t>            </a:t>
            </a:r>
            <a:r>
              <a:rPr lang="zh-CN" altLang="en-US" sz="2665" dirty="0"/>
              <a:t>进一步对</a:t>
            </a:r>
            <a:r>
              <a:rPr lang="en-US" altLang="zh-CN" sz="2665" dirty="0"/>
              <a:t>F(x)</a:t>
            </a:r>
            <a:r>
              <a:rPr lang="zh-CN" altLang="en-US" sz="2665" dirty="0"/>
              <a:t>展开，这里</a:t>
            </a:r>
            <a:r>
              <a:rPr lang="zh-CN" altLang="en-US" sz="2665" dirty="0">
                <a:solidFill>
                  <a:srgbClr val="FF0000"/>
                </a:solidFill>
              </a:rPr>
              <a:t>不能加括号！！！</a:t>
            </a:r>
            <a:endParaRPr lang="zh-CN" altLang="en-US" sz="2665" dirty="0"/>
          </a:p>
          <a:p>
            <a:pPr lvl="1">
              <a:lnSpc>
                <a:spcPct val="110000"/>
              </a:lnSpc>
              <a:buFont typeface="Arial" panose="020B0604020202020204" pitchFamily="34" charset="0"/>
              <a:buNone/>
            </a:pPr>
            <a:r>
              <a:rPr lang="zh-CN" altLang="en-US" sz="2665" dirty="0"/>
              <a:t>	    = 3*3-2 = 7	    最后把</a:t>
            </a:r>
            <a:r>
              <a:rPr lang="en-US" altLang="zh-CN" sz="2665" dirty="0"/>
              <a:t>x=3</a:t>
            </a:r>
            <a:r>
              <a:rPr lang="zh-CN" altLang="en-US" sz="2665" dirty="0"/>
              <a:t>代进去计算</a:t>
            </a:r>
            <a:endParaRPr lang="zh-CN" altLang="en-US" sz="2665" dirty="0"/>
          </a:p>
          <a:p>
            <a:pPr lvl="1">
              <a:lnSpc>
                <a:spcPct val="50000"/>
              </a:lnSpc>
              <a:buFont typeface="Arial" panose="020B0604020202020204" pitchFamily="34" charset="0"/>
              <a:buNone/>
            </a:pPr>
            <a:endParaRPr lang="zh-CN" altLang="en-US" sz="2665" dirty="0"/>
          </a:p>
          <a:p>
            <a:pPr lvl="1">
              <a:lnSpc>
                <a:spcPct val="110000"/>
              </a:lnSpc>
              <a:buFont typeface="Arial" panose="020B0604020202020204" pitchFamily="34" charset="0"/>
              <a:buNone/>
            </a:pPr>
            <a:r>
              <a:rPr lang="en-US" altLang="zh-CN" sz="2665" dirty="0"/>
              <a:t>D(</a:t>
            </a:r>
            <a:r>
              <a:rPr lang="en-US" altLang="zh-CN" sz="2665" dirty="0">
                <a:solidFill>
                  <a:srgbClr val="FF0000"/>
                </a:solidFill>
              </a:rPr>
              <a:t>D(3)</a:t>
            </a:r>
            <a:r>
              <a:rPr lang="en-US" altLang="zh-CN" sz="2665" dirty="0"/>
              <a:t>) </a:t>
            </a:r>
            <a:r>
              <a:rPr lang="en-US" altLang="zh-CN" sz="2665" dirty="0">
                <a:sym typeface="+mn-ea"/>
              </a:rPr>
              <a:t>= D(x*</a:t>
            </a:r>
            <a:r>
              <a:rPr lang="en-US" altLang="zh-CN" sz="2665" dirty="0">
                <a:solidFill>
                  <a:srgbClr val="FF0000"/>
                </a:solidFill>
                <a:effectLst>
                  <a:outerShdw blurRad="38100" dist="19050" dir="2700000" algn="tl" rotWithShape="0">
                    <a:schemeClr val="dk1">
                      <a:alpha val="40000"/>
                    </a:schemeClr>
                  </a:outerShdw>
                </a:effectLst>
                <a:sym typeface="+mn-ea"/>
              </a:rPr>
              <a:t>F(x)</a:t>
            </a:r>
            <a:r>
              <a:rPr lang="en-US" altLang="zh-CN" sz="2665" dirty="0">
                <a:sym typeface="+mn-ea"/>
              </a:rPr>
              <a:t>) </a:t>
            </a:r>
            <a:r>
              <a:rPr lang="en-US" altLang="zh-CN" sz="2665" dirty="0"/>
              <a:t>= D(x*</a:t>
            </a:r>
            <a:r>
              <a:rPr lang="en-US" altLang="zh-CN" sz="2665" dirty="0">
                <a:solidFill>
                  <a:srgbClr val="FF0000"/>
                </a:solidFill>
              </a:rPr>
              <a:t>x-2</a:t>
            </a:r>
            <a:r>
              <a:rPr lang="en-US" altLang="zh-CN" sz="2665" dirty="0"/>
              <a:t>)    </a:t>
            </a:r>
            <a:r>
              <a:rPr lang="zh-CN" altLang="en-US" sz="2665" dirty="0"/>
              <a:t>先对</a:t>
            </a:r>
            <a:r>
              <a:rPr lang="en-US" altLang="zh-CN" sz="2665" dirty="0"/>
              <a:t>D(3)</a:t>
            </a:r>
            <a:r>
              <a:rPr lang="zh-CN" altLang="en-US" sz="2665" dirty="0"/>
              <a:t>用</a:t>
            </a:r>
            <a:r>
              <a:rPr lang="en-US" altLang="zh-CN" sz="2665" dirty="0"/>
              <a:t>x</a:t>
            </a:r>
            <a:r>
              <a:rPr lang="zh-CN" altLang="en-US" sz="2665" dirty="0">
                <a:solidFill>
                  <a:schemeClr val="accent1"/>
                </a:solidFill>
                <a:effectLst>
                  <a:outerShdw blurRad="38100" dist="25400" dir="5400000" algn="ctr" rotWithShape="0">
                    <a:srgbClr val="6E747A">
                      <a:alpha val="43000"/>
                    </a:srgbClr>
                  </a:outerShdw>
                </a:effectLst>
              </a:rPr>
              <a:t>替换</a:t>
            </a:r>
            <a:r>
              <a:rPr lang="zh-CN" altLang="en-US" sz="2665" dirty="0"/>
              <a:t>展开，</a:t>
            </a:r>
            <a:endParaRPr lang="zh-CN" altLang="en-US" sz="2665" dirty="0"/>
          </a:p>
          <a:p>
            <a:pPr lvl="1">
              <a:lnSpc>
                <a:spcPct val="110000"/>
              </a:lnSpc>
              <a:buFont typeface="Arial" panose="020B0604020202020204" pitchFamily="34" charset="0"/>
              <a:buNone/>
            </a:pPr>
            <a:r>
              <a:rPr lang="zh-CN" altLang="en-US" sz="2665" dirty="0"/>
              <a:t>		      = </a:t>
            </a:r>
            <a:r>
              <a:rPr lang="en-US" altLang="zh-CN" sz="2665" dirty="0">
                <a:solidFill>
                  <a:schemeClr val="accent1"/>
                </a:solidFill>
                <a:effectLst>
                  <a:outerShdw blurRad="38100" dist="25400" dir="5400000" algn="ctr" rotWithShape="0">
                    <a:srgbClr val="6E747A">
                      <a:alpha val="43000"/>
                    </a:srgbClr>
                  </a:outerShdw>
                </a:effectLst>
              </a:rPr>
              <a:t>x*x-2</a:t>
            </a:r>
            <a:r>
              <a:rPr lang="en-US" altLang="zh-CN" sz="2665" dirty="0"/>
              <a:t>* F(</a:t>
            </a:r>
            <a:r>
              <a:rPr lang="en-US" altLang="zh-CN" sz="2665" dirty="0">
                <a:solidFill>
                  <a:schemeClr val="accent1"/>
                </a:solidFill>
                <a:effectLst>
                  <a:outerShdw blurRad="38100" dist="25400" dir="5400000" algn="ctr" rotWithShape="0">
                    <a:srgbClr val="6E747A">
                      <a:alpha val="43000"/>
                    </a:srgbClr>
                  </a:outerShdw>
                </a:effectLst>
              </a:rPr>
              <a:t>x*x-2</a:t>
            </a:r>
            <a:r>
              <a:rPr lang="en-US" altLang="zh-CN" sz="2665" dirty="0"/>
              <a:t>)     </a:t>
            </a:r>
            <a:r>
              <a:rPr lang="zh-CN" altLang="en-US" sz="2665" dirty="0"/>
              <a:t>拿展开后的参数对</a:t>
            </a:r>
            <a:r>
              <a:rPr lang="en-US" altLang="zh-CN" sz="2665" dirty="0"/>
              <a:t>D</a:t>
            </a:r>
            <a:r>
              <a:rPr lang="zh-CN" altLang="en-US" sz="2665" dirty="0"/>
              <a:t>进一步进行</a:t>
            </a:r>
            <a:r>
              <a:rPr lang="zh-CN" altLang="en-US" sz="2665" dirty="0">
                <a:solidFill>
                  <a:schemeClr val="accent1"/>
                </a:solidFill>
                <a:effectLst>
                  <a:outerShdw blurRad="38100" dist="25400" dir="5400000" algn="ctr" rotWithShape="0">
                    <a:srgbClr val="6E747A">
                      <a:alpha val="43000"/>
                    </a:srgbClr>
                  </a:outerShdw>
                </a:effectLst>
              </a:rPr>
              <a:t>宏替换</a:t>
            </a:r>
            <a:endParaRPr lang="zh-CN" altLang="en-US" sz="2665" dirty="0">
              <a:solidFill>
                <a:schemeClr val="accent1"/>
              </a:solidFill>
              <a:effectLst>
                <a:outerShdw blurRad="38100" dist="25400" dir="5400000" algn="ctr" rotWithShape="0">
                  <a:srgbClr val="6E747A">
                    <a:alpha val="43000"/>
                  </a:srgbClr>
                </a:outerShdw>
              </a:effectLst>
            </a:endParaRPr>
          </a:p>
          <a:p>
            <a:pPr lvl="1">
              <a:lnSpc>
                <a:spcPct val="110000"/>
              </a:lnSpc>
              <a:buFont typeface="Arial" panose="020B0604020202020204" pitchFamily="34" charset="0"/>
              <a:buNone/>
            </a:pPr>
            <a:r>
              <a:rPr lang="zh-CN" altLang="en-US" sz="2665" dirty="0"/>
              <a:t>		      = </a:t>
            </a:r>
            <a:r>
              <a:rPr lang="en-US" altLang="zh-CN" sz="2665" dirty="0">
                <a:solidFill>
                  <a:schemeClr val="accent1"/>
                </a:solidFill>
                <a:effectLst>
                  <a:outerShdw blurRad="38100" dist="25400" dir="5400000" algn="ctr" rotWithShape="0">
                    <a:srgbClr val="6E747A">
                      <a:alpha val="43000"/>
                    </a:srgbClr>
                  </a:outerShdw>
                </a:effectLst>
              </a:rPr>
              <a:t>x*x-2</a:t>
            </a:r>
            <a:r>
              <a:rPr lang="en-US" altLang="zh-CN" sz="2665" dirty="0"/>
              <a:t>* </a:t>
            </a:r>
            <a:r>
              <a:rPr lang="en-US" altLang="zh-CN" sz="2665" dirty="0">
                <a:solidFill>
                  <a:srgbClr val="FF0000"/>
                </a:solidFill>
              </a:rPr>
              <a:t>x*x-2-2</a:t>
            </a:r>
            <a:r>
              <a:rPr lang="en-US" altLang="zh-CN" sz="2665" dirty="0"/>
              <a:t>       </a:t>
            </a:r>
            <a:r>
              <a:rPr lang="zh-CN" altLang="en-US" sz="2665" dirty="0"/>
              <a:t>拿宏展开后的参数对</a:t>
            </a:r>
            <a:r>
              <a:rPr lang="en-US" altLang="zh-CN" sz="2665" dirty="0"/>
              <a:t>F</a:t>
            </a:r>
            <a:r>
              <a:rPr lang="zh-CN" altLang="en-US" sz="2665" dirty="0"/>
              <a:t>进一步进行</a:t>
            </a:r>
            <a:r>
              <a:rPr lang="zh-CN" altLang="en-US" sz="2665" dirty="0">
                <a:solidFill>
                  <a:schemeClr val="accent1"/>
                </a:solidFill>
                <a:effectLst>
                  <a:outerShdw blurRad="38100" dist="25400" dir="5400000" algn="ctr" rotWithShape="0">
                    <a:srgbClr val="6E747A">
                      <a:alpha val="43000"/>
                    </a:srgbClr>
                  </a:outerShdw>
                </a:effectLst>
              </a:rPr>
              <a:t>宏替换</a:t>
            </a:r>
            <a:endParaRPr lang="zh-CN" altLang="en-US" sz="2665" dirty="0">
              <a:solidFill>
                <a:schemeClr val="accent1"/>
              </a:solidFill>
              <a:effectLst>
                <a:outerShdw blurRad="38100" dist="25400" dir="5400000" algn="ctr" rotWithShape="0">
                  <a:srgbClr val="6E747A">
                    <a:alpha val="43000"/>
                  </a:srgbClr>
                </a:outerShdw>
              </a:effectLst>
            </a:endParaRPr>
          </a:p>
          <a:p>
            <a:pPr lvl="1">
              <a:lnSpc>
                <a:spcPct val="110000"/>
              </a:lnSpc>
              <a:buFont typeface="Arial" panose="020B0604020202020204" pitchFamily="34" charset="0"/>
              <a:buNone/>
            </a:pPr>
            <a:r>
              <a:rPr lang="zh-CN" altLang="en-US" sz="2665" dirty="0"/>
              <a:t>		      = 3*3-2*3*3-2-2 = -13	最后把</a:t>
            </a:r>
            <a:r>
              <a:rPr lang="en-US" altLang="zh-CN" sz="2665" dirty="0"/>
              <a:t>x=3</a:t>
            </a:r>
            <a:r>
              <a:rPr lang="zh-CN" altLang="en-US" sz="2665" dirty="0"/>
              <a:t>代进去计算</a:t>
            </a:r>
            <a:endParaRPr lang="zh-CN" altLang="en-US" sz="2665" dirty="0"/>
          </a:p>
          <a:p>
            <a:pPr lvl="1">
              <a:lnSpc>
                <a:spcPct val="110000"/>
              </a:lnSpc>
              <a:buFont typeface="Arial" panose="020B0604020202020204" pitchFamily="34" charset="0"/>
              <a:buNone/>
            </a:pPr>
            <a:r>
              <a:rPr lang="zh-CN" altLang="en-US" sz="2665" dirty="0"/>
              <a:t>运行结果：7  -13</a:t>
            </a:r>
            <a:endParaRPr lang="zh-CN" altLang="en-US" sz="2665" dirty="0"/>
          </a:p>
        </p:txBody>
      </p:sp>
      <p:sp>
        <p:nvSpPr>
          <p:cNvPr id="3" name="Rectangle 4"/>
          <p:cNvSpPr txBox="1"/>
          <p:nvPr/>
        </p:nvSpPr>
        <p:spPr>
          <a:xfrm>
            <a:off x="615949" y="165000"/>
            <a:ext cx="10957984" cy="793751"/>
          </a:xfrm>
          <a:prstGeom prst="rect">
            <a:avLst/>
          </a:prstGeom>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solidFill>
                  <a:schemeClr val="accent1"/>
                </a:solidFill>
                <a:effectLst>
                  <a:outerShdw blurRad="38100" dist="25400" dir="5400000" algn="ctr" rotWithShape="0">
                    <a:srgbClr val="6E747A">
                      <a:alpha val="43000"/>
                    </a:srgbClr>
                  </a:outerShdw>
                </a:effectLst>
              </a:rPr>
              <a:t>结果分析</a:t>
            </a:r>
            <a:endParaRPr lang="zh-CN" altLang="en-US" sz="5335" dirty="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8870950" y="3075940"/>
            <a:ext cx="2540000" cy="706755"/>
          </a:xfrm>
          <a:prstGeom prst="rect">
            <a:avLst/>
          </a:prstGeom>
          <a:solidFill>
            <a:srgbClr val="FFFF00"/>
          </a:solidFill>
        </p:spPr>
        <p:txBody>
          <a:bodyPr wrap="square" rtlCol="0" anchor="t">
            <a:spAutoFit/>
          </a:bodyPr>
          <a:lstStyle/>
          <a:p>
            <a:pPr algn="just">
              <a:buFont typeface="Arial" panose="020B0604020202020204" pitchFamily="34" charset="0"/>
              <a:buNone/>
            </a:pPr>
            <a:r>
              <a:rPr lang="zh-CN" altLang="en-US" sz="2000" dirty="0">
                <a:sym typeface="+mn-ea"/>
              </a:rPr>
              <a:t>#</a:t>
            </a:r>
            <a:r>
              <a:rPr lang="en-US" altLang="zh-CN" sz="2000" dirty="0">
                <a:sym typeface="+mn-ea"/>
              </a:rPr>
              <a:t>define F(x)  x </a:t>
            </a:r>
            <a:r>
              <a:rPr lang="en-US" altLang="zh-CN" sz="2000" dirty="0">
                <a:latin typeface="Albertus Extra Bold" pitchFamily="34" charset="0"/>
                <a:sym typeface="+mn-ea"/>
              </a:rPr>
              <a:t>-</a:t>
            </a:r>
            <a:r>
              <a:rPr lang="en-US" altLang="zh-CN" sz="2000" dirty="0">
                <a:sym typeface="+mn-ea"/>
              </a:rPr>
              <a:t> 2</a:t>
            </a:r>
            <a:endParaRPr lang="en-US" altLang="zh-CN" sz="2000" dirty="0"/>
          </a:p>
          <a:p>
            <a:pPr algn="just">
              <a:buFont typeface="Arial" panose="020B0604020202020204" pitchFamily="34" charset="0"/>
              <a:buNone/>
            </a:pPr>
            <a:r>
              <a:rPr lang="en-US" altLang="zh-CN" sz="2000" dirty="0">
                <a:sym typeface="+mn-ea"/>
              </a:rPr>
              <a:t>#define D(x)  x*F(x)</a:t>
            </a:r>
            <a:endParaRPr lang="en-US" altLang="zh-CN" sz="2000" dirty="0">
              <a:sym typeface="+mn-ea"/>
            </a:endParaRPr>
          </a:p>
        </p:txBody>
      </p:sp>
      <p:sp>
        <p:nvSpPr>
          <p:cNvPr id="5" name="Rectangle 3"/>
          <p:cNvSpPr txBox="1"/>
          <p:nvPr/>
        </p:nvSpPr>
        <p:spPr>
          <a:xfrm>
            <a:off x="9336360" y="335"/>
            <a:ext cx="3066450" cy="1916832"/>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Arial" panose="020B0604020202020204" pitchFamily="34" charset="0"/>
              <a:buNone/>
            </a:pPr>
            <a:r>
              <a:rPr lang="zh-CN" altLang="en-US" sz="1400" dirty="0"/>
              <a:t>#</a:t>
            </a:r>
            <a:r>
              <a:rPr lang="en-US" altLang="zh-CN" sz="1400" dirty="0"/>
              <a:t>define F(x)  x </a:t>
            </a:r>
            <a:r>
              <a:rPr lang="en-US" altLang="zh-CN" sz="1400" dirty="0">
                <a:latin typeface="Albertus Extra Bold" pitchFamily="34" charset="0"/>
              </a:rPr>
              <a:t>-</a:t>
            </a:r>
            <a:r>
              <a:rPr lang="en-US" altLang="zh-CN" sz="1400" dirty="0"/>
              <a:t> 2</a:t>
            </a:r>
            <a:endParaRPr lang="en-US" altLang="zh-CN" sz="1400" dirty="0"/>
          </a:p>
          <a:p>
            <a:pPr algn="just">
              <a:buFont typeface="Arial" panose="020B0604020202020204" pitchFamily="34" charset="0"/>
              <a:buNone/>
            </a:pPr>
            <a:r>
              <a:rPr lang="en-US" altLang="zh-CN" sz="1400" dirty="0"/>
              <a:t>#define D(x)  x*F(x)</a:t>
            </a:r>
            <a:endParaRPr lang="en-US" altLang="zh-CN" sz="1400" dirty="0"/>
          </a:p>
          <a:p>
            <a:pPr algn="just">
              <a:buFont typeface="Arial" panose="020B0604020202020204" pitchFamily="34" charset="0"/>
              <a:buNone/>
            </a:pPr>
            <a:r>
              <a:rPr lang="en-US" altLang="zh-CN" sz="1400" dirty="0" err="1"/>
              <a:t>int</a:t>
            </a:r>
            <a:r>
              <a:rPr lang="en-US" altLang="zh-CN" sz="1400" dirty="0"/>
              <a:t> main()</a:t>
            </a:r>
            <a:endParaRPr lang="en-US" altLang="zh-CN" sz="1400" dirty="0"/>
          </a:p>
          <a:p>
            <a:pPr algn="just">
              <a:buFont typeface="Arial" panose="020B0604020202020204" pitchFamily="34" charset="0"/>
              <a:buNone/>
            </a:pPr>
            <a:r>
              <a:rPr lang="en-US" altLang="zh-CN" sz="1400" dirty="0"/>
              <a:t>{</a:t>
            </a:r>
            <a:endParaRPr lang="en-US" altLang="zh-CN" sz="1400" dirty="0"/>
          </a:p>
          <a:p>
            <a:pPr algn="just">
              <a:buFont typeface="Arial" panose="020B0604020202020204" pitchFamily="34" charset="0"/>
              <a:buNone/>
            </a:pPr>
            <a:r>
              <a:rPr lang="en-US" altLang="zh-CN" sz="1400" dirty="0"/>
              <a:t>   </a:t>
            </a:r>
            <a:r>
              <a:rPr lang="en-US" altLang="zh-CN" sz="1400" dirty="0" err="1"/>
              <a:t>printf</a:t>
            </a:r>
            <a:r>
              <a:rPr lang="en-US" altLang="zh-CN" sz="1400" dirty="0"/>
              <a:t>("%</a:t>
            </a:r>
            <a:r>
              <a:rPr lang="en-US" altLang="zh-CN" sz="1400" dirty="0" err="1"/>
              <a:t>d,%d</a:t>
            </a:r>
            <a:r>
              <a:rPr lang="en-US" altLang="zh-CN" sz="1400" dirty="0"/>
              <a:t>", D(3), D(D(3))) ;</a:t>
            </a:r>
            <a:endParaRPr lang="en-US" altLang="zh-CN" sz="1400" dirty="0"/>
          </a:p>
          <a:p>
            <a:pPr algn="just">
              <a:buFont typeface="Arial" panose="020B0604020202020204" pitchFamily="34" charset="0"/>
              <a:buNone/>
            </a:pPr>
            <a:r>
              <a:rPr lang="en-US" altLang="zh-CN" sz="1400" dirty="0"/>
              <a:t>	return 0;</a:t>
            </a:r>
            <a:endParaRPr lang="en-US" altLang="zh-CN" sz="1400" dirty="0"/>
          </a:p>
          <a:p>
            <a:pPr algn="just">
              <a:buFont typeface="Arial" panose="020B0604020202020204" pitchFamily="34" charset="0"/>
              <a:buNone/>
            </a:pPr>
            <a:r>
              <a:rPr lang="en-US" altLang="zh-CN" sz="1400" dirty="0"/>
              <a:t>}</a:t>
            </a:r>
            <a:endParaRPr lang="en-US" altLang="zh-CN" sz="1400" dirty="0">
              <a:latin typeface="宋体" pitchFamily="2" charset="-122"/>
            </a:endParaRPr>
          </a:p>
        </p:txBody>
      </p:sp>
    </p:spTree>
  </p:cSld>
  <p:clrMapOvr>
    <a:masterClrMapping/>
  </p:clrMapOvr>
  <p:transition advTm="0"/>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31" y="764206"/>
            <a:ext cx="8823924" cy="1753235"/>
          </a:xfrm>
          <a:prstGeom prst="rect">
            <a:avLst/>
          </a:prstGeom>
          <a:noFill/>
        </p:spPr>
        <p:txBody>
          <a:bodyPr wrap="square" rtlCol="0">
            <a:spAutoFit/>
          </a:bodyPr>
          <a:lstStyle/>
          <a:p>
            <a:pPr fontAlgn="auto">
              <a:lnSpc>
                <a:spcPct val="150000"/>
              </a:lnSpc>
              <a:spcBef>
                <a:spcPts val="0"/>
              </a:spcBef>
              <a:spcAft>
                <a:spcPts val="0"/>
              </a:spcAft>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#define STR(</a:t>
            </a:r>
            <a:r>
              <a:rPr lang="en-US" altLang="zh-CN" sz="2400" dirty="0" err="1">
                <a:latin typeface="华文细黑" panose="02010600040101010101" pitchFamily="2" charset="-122"/>
                <a:ea typeface="华文细黑" panose="02010600040101010101" pitchFamily="2" charset="-122"/>
              </a:rPr>
              <a:t>str</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str</a:t>
            </a:r>
            <a:endParaRPr lang="en-US" altLang="zh-CN" sz="24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用于把宏定义中的参数两端加上字符串的</a:t>
            </a:r>
            <a:r>
              <a:rPr lang="en-US" altLang="zh-CN" sz="24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华文细黑" panose="02010600040101010101" pitchFamily="2" charset="-122"/>
              </a:rPr>
              <a:t>"  " </a:t>
            </a:r>
            <a:r>
              <a:rPr lang="zh-CN" altLang="en-US"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　</a:t>
            </a:r>
            <a:endParaRPr lang="zh-CN" altLang="en-US" sz="24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zh-CN" altLang="en-US" sz="2400" dirty="0">
                <a:latin typeface="华文细黑" panose="02010600040101010101" pitchFamily="2" charset="-122"/>
                <a:ea typeface="华文细黑" panose="02010600040101010101" pitchFamily="2" charset="-122"/>
              </a:rPr>
              <a:t>比如，这里</a:t>
            </a:r>
            <a:r>
              <a:rPr lang="en-US" altLang="zh-CN" sz="2400" dirty="0">
                <a:latin typeface="华文细黑" panose="02010600040101010101" pitchFamily="2" charset="-122"/>
                <a:ea typeface="华文细黑" panose="02010600040101010101" pitchFamily="2" charset="-122"/>
              </a:rPr>
              <a:t>STR(</a:t>
            </a:r>
            <a:r>
              <a:rPr lang="en-US" altLang="zh-CN" sz="2400" dirty="0" err="1">
                <a:latin typeface="华文细黑" panose="02010600040101010101" pitchFamily="2" charset="-122"/>
                <a:ea typeface="华文细黑" panose="02010600040101010101" pitchFamily="2" charset="-122"/>
              </a:rPr>
              <a:t>my#name</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会被替换成</a:t>
            </a:r>
            <a:r>
              <a:rPr lang="en-US" altLang="zh-CN"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my#name</a:t>
            </a:r>
            <a:r>
              <a:rPr lang="en-US" altLang="zh-CN"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　　</a:t>
            </a:r>
            <a:endParaRPr lang="zh-CN" altLang="en-US" sz="2400" dirty="0">
              <a:latin typeface="华文细黑" panose="02010600040101010101" pitchFamily="2" charset="-122"/>
              <a:ea typeface="华文细黑" panose="02010600040101010101" pitchFamily="2" charset="-122"/>
            </a:endParaRPr>
          </a:p>
        </p:txBody>
      </p:sp>
      <p:sp>
        <p:nvSpPr>
          <p:cNvPr id="3" name="标题 1"/>
          <p:cNvSpPr txBox="1"/>
          <p:nvPr/>
        </p:nvSpPr>
        <p:spPr>
          <a:xfrm>
            <a:off x="60960" y="-20320"/>
            <a:ext cx="12105640"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有参宏定义中 </a:t>
            </a:r>
            <a:r>
              <a:rPr lang="en-US" altLang="zh-CN" dirty="0">
                <a:solidFill>
                  <a:srgbClr val="FFFF00"/>
                </a:solidFill>
                <a:effectLst>
                  <a:outerShdw blurRad="38100" dist="19050" dir="2700000" algn="tl" rotWithShape="0">
                    <a:schemeClr val="dk1">
                      <a:alpha val="40000"/>
                    </a:schemeClr>
                  </a:outerShdw>
                </a:effectLst>
              </a:rPr>
              <a:t># </a:t>
            </a:r>
            <a:r>
              <a:rPr lang="zh-CN" altLang="en-US" dirty="0"/>
              <a:t>的用法</a:t>
            </a:r>
            <a:endParaRPr lang="zh-CN" altLang="en-US" dirty="0"/>
          </a:p>
        </p:txBody>
      </p:sp>
      <p:sp>
        <p:nvSpPr>
          <p:cNvPr id="4" name="TextBox 3"/>
          <p:cNvSpPr txBox="1"/>
          <p:nvPr/>
        </p:nvSpPr>
        <p:spPr>
          <a:xfrm>
            <a:off x="890905" y="2517145"/>
            <a:ext cx="7164536" cy="2676525"/>
          </a:xfrm>
          <a:prstGeom prst="rect">
            <a:avLst/>
          </a:prstGeom>
          <a:solidFill>
            <a:schemeClr val="tx2">
              <a:lumMod val="20000"/>
              <a:lumOff val="80000"/>
            </a:schemeClr>
          </a:solidFill>
        </p:spPr>
        <p:txBody>
          <a:bodyPr wrap="square" rtlCol="0">
            <a:spAutoFit/>
          </a:bodyPr>
          <a:lstStyle/>
          <a:p>
            <a:r>
              <a:rPr lang="en-US" altLang="zh-CN" sz="2400" dirty="0">
                <a:solidFill>
                  <a:srgbClr val="0000CC"/>
                </a:solidFill>
                <a:latin typeface="Arial" panose="020B0604020202020204" pitchFamily="34" charset="0"/>
                <a:cs typeface="Arial" panose="020B0604020202020204" pitchFamily="34" charset="0"/>
              </a:rPr>
              <a:t>#define </a:t>
            </a:r>
            <a:r>
              <a:rPr lang="en-US" altLang="zh-CN" sz="2400" dirty="0">
                <a:solidFill>
                  <a:srgbClr val="C00000"/>
                </a:solidFill>
                <a:latin typeface="Arial" panose="020B0604020202020204" pitchFamily="34" charset="0"/>
                <a:cs typeface="Arial" panose="020B0604020202020204" pitchFamily="34" charset="0"/>
              </a:rPr>
              <a:t>STRUCT(ID)</a:t>
            </a:r>
            <a:r>
              <a:rPr lang="en-US" altLang="zh-CN" sz="2400" dirty="0">
                <a:solidFill>
                  <a:srgbClr val="0000CC"/>
                </a:solidFill>
                <a:latin typeface="Arial" panose="020B0604020202020204" pitchFamily="34" charset="0"/>
                <a:cs typeface="Arial" panose="020B0604020202020204" pitchFamily="34" charset="0"/>
              </a:rPr>
              <a:t> </a:t>
            </a:r>
            <a:r>
              <a:rPr lang="en-US" altLang="zh-CN" sz="2400" dirty="0" err="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struct</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ID {  \</a:t>
            </a:r>
            <a:endPar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public: \</a:t>
            </a:r>
            <a:endPar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ID(</a:t>
            </a:r>
            <a:r>
              <a:rPr lang="en-US" altLang="zh-CN" sz="2400" dirty="0" err="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 </a:t>
            </a:r>
            <a:r>
              <a:rPr lang="en-US" altLang="zh-CN" sz="2400" dirty="0" err="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cout</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&lt;&lt; #ID " constructor\n"; } \</a:t>
            </a:r>
            <a:endPar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~ID() { </a:t>
            </a:r>
            <a:r>
              <a:rPr lang="en-US" altLang="zh-CN" sz="2400" dirty="0" err="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cout</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&lt;&lt; #ID " destructor\n"; } \</a:t>
            </a:r>
            <a:endPar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zh-CN" altLang="en-US" sz="2400" dirty="0">
              <a:solidFill>
                <a:srgbClr val="0000CC"/>
              </a:solidFill>
              <a:latin typeface="Arial" panose="020B0604020202020204" pitchFamily="34" charset="0"/>
              <a:cs typeface="Arial" panose="020B0604020202020204" pitchFamily="34" charset="0"/>
            </a:endParaRPr>
          </a:p>
          <a:p>
            <a:r>
              <a:rPr lang="en-US" altLang="zh-CN" sz="2400" dirty="0">
                <a:solidFill>
                  <a:srgbClr val="C00000"/>
                </a:solidFill>
                <a:latin typeface="Arial" panose="020B0604020202020204" pitchFamily="34" charset="0"/>
                <a:cs typeface="Arial" panose="020B0604020202020204" pitchFamily="34" charset="0"/>
              </a:rPr>
              <a:t>STRUCT(Base1);</a:t>
            </a:r>
            <a:endParaRPr lang="en-US" altLang="zh-CN" sz="2400" dirty="0">
              <a:solidFill>
                <a:srgbClr val="C00000"/>
              </a:solidFill>
              <a:latin typeface="Arial" panose="020B0604020202020204" pitchFamily="34" charset="0"/>
              <a:cs typeface="Arial" panose="020B0604020202020204" pitchFamily="34" charset="0"/>
            </a:endParaRPr>
          </a:p>
        </p:txBody>
      </p:sp>
      <p:sp>
        <p:nvSpPr>
          <p:cNvPr id="5" name="TextBox 4"/>
          <p:cNvSpPr txBox="1"/>
          <p:nvPr/>
        </p:nvSpPr>
        <p:spPr>
          <a:xfrm>
            <a:off x="5346725" y="4826362"/>
            <a:ext cx="6696744" cy="1938020"/>
          </a:xfrm>
          <a:prstGeom prst="rect">
            <a:avLst/>
          </a:prstGeom>
          <a:solidFill>
            <a:schemeClr val="tx2">
              <a:lumMod val="20000"/>
              <a:lumOff val="80000"/>
            </a:schemeClr>
          </a:solidFill>
        </p:spPr>
        <p:txBody>
          <a:bodyPr wrap="square" rtlCol="0">
            <a:spAutoFit/>
          </a:bodyPr>
          <a:lstStyle/>
          <a:p>
            <a:r>
              <a:rPr lang="en-US" altLang="zh-CN" sz="2400" dirty="0" err="1">
                <a:solidFill>
                  <a:srgbClr val="0000CC"/>
                </a:solidFill>
              </a:rPr>
              <a:t>struct</a:t>
            </a:r>
            <a:r>
              <a:rPr lang="en-US" altLang="zh-CN" sz="2400" dirty="0">
                <a:solidFill>
                  <a:srgbClr val="0000CC"/>
                </a:solidFill>
              </a:rPr>
              <a:t> Base1{</a:t>
            </a:r>
            <a:endParaRPr lang="en-US" altLang="zh-CN" sz="2400" dirty="0">
              <a:solidFill>
                <a:srgbClr val="0000CC"/>
              </a:solidFill>
            </a:endParaRPr>
          </a:p>
          <a:p>
            <a:r>
              <a:rPr lang="en-US" altLang="zh-CN" sz="2400" dirty="0">
                <a:solidFill>
                  <a:srgbClr val="0000CC"/>
                </a:solidFill>
              </a:rPr>
              <a:t>public:</a:t>
            </a:r>
            <a:endParaRPr lang="en-US" altLang="zh-CN" sz="2400" dirty="0">
              <a:solidFill>
                <a:srgbClr val="0000CC"/>
              </a:solidFill>
            </a:endParaRPr>
          </a:p>
          <a:p>
            <a:r>
              <a:rPr lang="en-US" altLang="zh-CN" sz="2400" dirty="0">
                <a:solidFill>
                  <a:srgbClr val="0000CC"/>
                </a:solidFill>
              </a:rPr>
              <a:t>    Base1(</a:t>
            </a: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cout</a:t>
            </a:r>
            <a:r>
              <a:rPr lang="en-US" altLang="zh-CN" sz="2400" dirty="0">
                <a:solidFill>
                  <a:srgbClr val="0000CC"/>
                </a:solidFill>
              </a:rPr>
              <a:t> &lt;&lt; “Base1 constructor\n”;}</a:t>
            </a:r>
            <a:endParaRPr lang="en-US" altLang="zh-CN" sz="2400" dirty="0">
              <a:solidFill>
                <a:srgbClr val="0000CC"/>
              </a:solidFill>
            </a:endParaRPr>
          </a:p>
          <a:p>
            <a:r>
              <a:rPr lang="en-US" altLang="zh-CN" sz="2400" dirty="0">
                <a:solidFill>
                  <a:srgbClr val="0000CC"/>
                </a:solidFill>
              </a:rPr>
              <a:t>    ~Base1() { </a:t>
            </a:r>
            <a:r>
              <a:rPr lang="en-US" altLang="zh-CN" sz="2400" dirty="0" err="1">
                <a:solidFill>
                  <a:srgbClr val="0000CC"/>
                </a:solidFill>
              </a:rPr>
              <a:t>cout</a:t>
            </a:r>
            <a:r>
              <a:rPr lang="en-US" altLang="zh-CN" sz="2400" dirty="0">
                <a:solidFill>
                  <a:srgbClr val="0000CC"/>
                </a:solidFill>
              </a:rPr>
              <a:t> &lt;&lt; “Base1 destructor\n”; }</a:t>
            </a:r>
            <a:endParaRPr lang="en-US" altLang="zh-CN" sz="2400" dirty="0">
              <a:solidFill>
                <a:srgbClr val="0000CC"/>
              </a:solidFill>
            </a:endParaRPr>
          </a:p>
          <a:p>
            <a:r>
              <a:rPr lang="en-US" altLang="zh-CN" sz="2400" dirty="0">
                <a:solidFill>
                  <a:srgbClr val="0000CC"/>
                </a:solidFill>
              </a:rPr>
              <a:t>};</a:t>
            </a:r>
            <a:endParaRPr lang="zh-CN" altLang="en-US" sz="2400"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52596" y="1071546"/>
            <a:ext cx="8823924" cy="2861310"/>
          </a:xfrm>
          <a:prstGeom prst="rect">
            <a:avLst/>
          </a:prstGeom>
          <a:noFill/>
        </p:spPr>
        <p:txBody>
          <a:bodyPr wrap="square" rtlCol="0">
            <a:spAutoFit/>
          </a:bodyPr>
          <a:lstStyle/>
          <a:p>
            <a:pPr fontAlgn="auto">
              <a:lnSpc>
                <a:spcPct val="150000"/>
              </a:lnSpc>
              <a:spcBef>
                <a:spcPts val="0"/>
              </a:spcBef>
              <a:spcAft>
                <a:spcPts val="0"/>
              </a:spcAft>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#define STR(str1,str2)  str1##str2</a:t>
            </a:r>
            <a:endParaRPr lang="en-US" altLang="zh-CN" sz="24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用于把两侧的参数合并成一个符号，例子：</a:t>
            </a:r>
            <a:endParaRPr lang="zh-CN" altLang="en-US" sz="24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400" dirty="0">
                <a:latin typeface="华文细黑" panose="02010600040101010101" pitchFamily="2" charset="-122"/>
                <a:ea typeface="华文细黑" panose="02010600040101010101" pitchFamily="2" charset="-122"/>
              </a:rPr>
              <a:t>#define  composite(</a:t>
            </a:r>
            <a:r>
              <a:rPr lang="en-US" altLang="zh-CN" sz="2400" dirty="0" err="1">
                <a:latin typeface="华文细黑" panose="02010600040101010101" pitchFamily="2" charset="-122"/>
                <a:ea typeface="华文细黑" panose="02010600040101010101" pitchFamily="2" charset="-122"/>
              </a:rPr>
              <a:t>a,b,c</a:t>
            </a:r>
            <a:r>
              <a:rPr lang="en-US" altLang="zh-CN" sz="2400" dirty="0">
                <a:latin typeface="华文细黑" panose="02010600040101010101" pitchFamily="2" charset="-122"/>
                <a:ea typeface="华文细黑" panose="02010600040101010101" pitchFamily="2" charset="-122"/>
              </a:rPr>
              <a:t>)  a##b##c</a:t>
            </a:r>
            <a:endParaRPr lang="en-US" altLang="zh-CN" sz="24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zh-CN" altLang="en-US" sz="2400" dirty="0">
                <a:latin typeface="华文细黑" panose="02010600040101010101" pitchFamily="2" charset="-122"/>
                <a:ea typeface="华文细黑" panose="02010600040101010101" pitchFamily="2" charset="-122"/>
              </a:rPr>
              <a:t>则：</a:t>
            </a:r>
            <a:r>
              <a:rPr lang="en-US" altLang="zh-CN" sz="2400" dirty="0">
                <a:latin typeface="华文细黑" panose="02010600040101010101" pitchFamily="2" charset="-122"/>
                <a:ea typeface="华文细黑" panose="02010600040101010101" pitchFamily="2" charset="-122"/>
              </a:rPr>
              <a:t>composite(11,12,13)  --&gt;  111213</a:t>
            </a:r>
            <a:endParaRPr lang="en-US" altLang="zh-CN" sz="24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400" dirty="0">
                <a:latin typeface="华文细黑" panose="02010600040101010101" pitchFamily="2" charset="-122"/>
                <a:ea typeface="华文细黑" panose="02010600040101010101" pitchFamily="2" charset="-122"/>
              </a:rPr>
              <a:t>        composite("</a:t>
            </a:r>
            <a:r>
              <a:rPr lang="en-US" altLang="zh-CN" sz="2400" dirty="0" err="1">
                <a:latin typeface="华文细黑" panose="02010600040101010101" pitchFamily="2" charset="-122"/>
                <a:ea typeface="华文细黑" panose="02010600040101010101" pitchFamily="2" charset="-122"/>
              </a:rPr>
              <a:t>aa</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bb","cc</a:t>
            </a:r>
            <a:r>
              <a:rPr lang="en-US" altLang="zh-CN" sz="2400" dirty="0">
                <a:latin typeface="华文细黑" panose="02010600040101010101" pitchFamily="2" charset="-122"/>
                <a:ea typeface="华文细黑" panose="02010600040101010101" pitchFamily="2" charset="-122"/>
              </a:rPr>
              <a:t>") --&gt; "</a:t>
            </a:r>
            <a:r>
              <a:rPr lang="en-US" altLang="zh-CN" sz="2400" dirty="0" err="1">
                <a:latin typeface="华文细黑" panose="02010600040101010101" pitchFamily="2" charset="-122"/>
                <a:ea typeface="华文细黑" panose="02010600040101010101" pitchFamily="2" charset="-122"/>
              </a:rPr>
              <a:t>aabbcc</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　</a:t>
            </a:r>
            <a:endParaRPr lang="zh-CN" altLang="en-US" sz="2400" dirty="0">
              <a:latin typeface="华文细黑" panose="02010600040101010101" pitchFamily="2" charset="-122"/>
              <a:ea typeface="华文细黑" panose="02010600040101010101" pitchFamily="2" charset="-122"/>
            </a:endParaRPr>
          </a:p>
        </p:txBody>
      </p:sp>
      <p:sp>
        <p:nvSpPr>
          <p:cNvPr id="3" name="标题 1"/>
          <p:cNvSpPr txBox="1"/>
          <p:nvPr/>
        </p:nvSpPr>
        <p:spPr>
          <a:xfrm>
            <a:off x="1955800" y="214315"/>
            <a:ext cx="4408758"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有参宏定义中</a:t>
            </a:r>
            <a:r>
              <a:rPr lang="en-US" altLang="zh-CN" dirty="0"/>
              <a:t>##</a:t>
            </a:r>
            <a:r>
              <a:rPr lang="zh-CN" altLang="en-US" dirty="0"/>
              <a:t>的用法</a:t>
            </a:r>
            <a:endParaRPr lang="zh-CN" altLang="en-US"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27430" y="998855"/>
            <a:ext cx="10594975" cy="2399665"/>
          </a:xfrm>
          <a:prstGeom prst="rect">
            <a:avLst/>
          </a:prstGeom>
          <a:noFill/>
        </p:spPr>
        <p:txBody>
          <a:bodyPr wrap="square" rtlCol="0">
            <a:spAutoFit/>
          </a:bodyPr>
          <a:lstStyle/>
          <a:p>
            <a:pPr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宏替换只作替换，不做计算，不做表达式求解</a:t>
            </a:r>
            <a:endParaRPr lang="en-US" altLang="zh-CN" sz="20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不可一边替换一边计算，更不可以人为添加括号</a:t>
            </a:r>
            <a:endParaRPr lang="en-US" altLang="zh-CN" sz="20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在展开当前宏函数时，如果字符串化操作）或</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（记号连接操作）则不进行宏参数的展开</a:t>
            </a:r>
            <a:endParaRPr lang="en-US" altLang="zh-CN" sz="20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先展开宏参数，再展开当前宏（就像先计算函数中的参数，然后调用函数一样）。</a:t>
            </a:r>
            <a:endParaRPr lang="en-US" altLang="zh-CN" sz="20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20204" pitchFamily="34" charset="0"/>
              <a:buChar char="•"/>
            </a:pPr>
            <a:endParaRPr lang="en-US" altLang="zh-CN" sz="2000" dirty="0">
              <a:latin typeface="华文细黑" panose="02010600040101010101" pitchFamily="2" charset="-122"/>
              <a:ea typeface="华文细黑" panose="02010600040101010101" pitchFamily="2" charset="-122"/>
            </a:endParaRPr>
          </a:p>
        </p:txBody>
      </p:sp>
      <p:sp>
        <p:nvSpPr>
          <p:cNvPr id="3" name="标题 1"/>
          <p:cNvSpPr txBox="1"/>
          <p:nvPr/>
        </p:nvSpPr>
        <p:spPr>
          <a:xfrm>
            <a:off x="1027430" y="214315"/>
            <a:ext cx="3132088"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其它宏展开规则</a:t>
            </a:r>
            <a:endParaRPr lang="zh-CN" altLang="en-US" dirty="0"/>
          </a:p>
        </p:txBody>
      </p:sp>
      <p:sp>
        <p:nvSpPr>
          <p:cNvPr id="4" name="TextBox 1"/>
          <p:cNvSpPr txBox="1"/>
          <p:nvPr/>
        </p:nvSpPr>
        <p:spPr>
          <a:xfrm>
            <a:off x="1027205" y="3266725"/>
            <a:ext cx="8136904" cy="2491740"/>
          </a:xfrm>
          <a:prstGeom prst="rect">
            <a:avLst/>
          </a:prstGeom>
          <a:solidFill>
            <a:srgbClr val="1B587C">
              <a:lumMod val="20000"/>
              <a:lumOff val="80000"/>
            </a:srgbClr>
          </a:solidFill>
          <a:ln>
            <a:solidFill>
              <a:sysClr val="windowText" lastClr="000000"/>
            </a:solid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#define MAX_VAL 100</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#define _STR(</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arg</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arg</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int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main()</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puts(_STR(MAX_VAL));  </a:t>
            </a:r>
            <a:r>
              <a:rPr kumimoji="0" lang="en-US" altLang="zh-CN" sz="2400" b="0" i="0" u="none" strike="noStrike" kern="0" cap="none" spc="0" normalizeH="0" baseline="0" noProof="0" dirty="0">
                <a:ln>
                  <a:noFill/>
                </a:ln>
                <a:solidFill>
                  <a:srgbClr val="C00000"/>
                </a:solidFill>
                <a:effectLst/>
                <a:uLnTx/>
                <a:uFillTx/>
                <a:latin typeface="Century Gothic" panose="020B0502020202020204"/>
                <a:ea typeface="幼圆"/>
              </a:rPr>
              <a:t>//</a:t>
            </a:r>
            <a:r>
              <a:rPr lang="zh-CN" altLang="en-US" sz="2400" kern="0" dirty="0">
                <a:solidFill>
                  <a:srgbClr val="C00000"/>
                </a:solidFill>
                <a:latin typeface="华文细黑" panose="02010600040101010101" pitchFamily="2" charset="-122"/>
                <a:ea typeface="华文细黑" panose="02010600040101010101" pitchFamily="2" charset="-122"/>
                <a:cs typeface="Arial Unicode MS" panose="020B0604020202020204" pitchFamily="34" charset="-122"/>
              </a:rPr>
              <a:t>宏展开</a:t>
            </a:r>
            <a:r>
              <a:rPr kumimoji="0" lang="en-US" altLang="zh-CN" sz="2400" b="0" i="0" u="none" strike="noStrike" kern="0" cap="none" spc="0" normalizeH="0" baseline="0" noProof="0" dirty="0">
                <a:ln>
                  <a:noFill/>
                </a:ln>
                <a:solidFill>
                  <a:srgbClr val="C00000"/>
                </a:solidFill>
                <a:effectLst/>
                <a:uLnTx/>
                <a:uFillTx/>
                <a:latin typeface="Arial Black" panose="020B0A04020102020204" pitchFamily="34" charset="0"/>
                <a:ea typeface="幼圆"/>
              </a:rPr>
              <a:t>puts("MAX_VAL");</a:t>
            </a:r>
            <a:br>
              <a:rPr kumimoji="0" lang="en-US" altLang="zh-CN" sz="2400" b="0" i="0" u="none" strike="noStrike" kern="0" cap="none" spc="0" normalizeH="0" baseline="0" noProof="0" dirty="0">
                <a:ln>
                  <a:noFill/>
                </a:ln>
                <a:solidFill>
                  <a:srgbClr val="C00000"/>
                </a:solidFill>
                <a:effectLst/>
                <a:uLnTx/>
                <a:uFillTx/>
                <a:latin typeface="Arial Black" panose="020B0A04020102020204" pitchFamily="34" charset="0"/>
                <a:ea typeface="幼圆"/>
              </a:rPr>
            </a:br>
            <a:r>
              <a:rPr kumimoji="0" lang="en-US" altLang="zh-CN" sz="2400" b="0" i="0" u="none" strike="noStrike" kern="0" cap="none" spc="0" normalizeH="0" baseline="0" noProof="0" dirty="0">
                <a:ln>
                  <a:noFill/>
                </a:ln>
                <a:solidFill>
                  <a:prstClr val="black"/>
                </a:solidFill>
                <a:effectLst/>
                <a:uLnTx/>
                <a:uFillTx/>
                <a:latin typeface="Century Gothic" panose="020B0502020202020204"/>
                <a:ea typeface="幼圆"/>
              </a:rPr>
              <a:t>}</a:t>
            </a:r>
            <a:endParaRPr kumimoji="0" lang="en-US" altLang="zh-CN" sz="2400" b="0" i="0" u="none" strike="noStrike" kern="0" cap="none" spc="0" normalizeH="0" baseline="0" noProof="0" dirty="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TextBox 2"/>
          <p:cNvSpPr txBox="1"/>
          <p:nvPr/>
        </p:nvSpPr>
        <p:spPr>
          <a:xfrm>
            <a:off x="1039495" y="5758180"/>
            <a:ext cx="8113395" cy="829945"/>
          </a:xfrm>
          <a:prstGeom prst="rect">
            <a:avLst/>
          </a:prstGeom>
          <a:solidFill>
            <a:schemeClr val="accent2">
              <a:lumMod val="40000"/>
              <a:lumOff val="60000"/>
            </a:schemeClr>
          </a:solidFill>
        </p:spPr>
        <p:txBody>
          <a:bodyPr wrap="square" rtlCol="0">
            <a:spAutoFit/>
          </a:bodyPr>
          <a:lstStyle/>
          <a:p>
            <a:r>
              <a:rPr lang="zh-CN" altLang="en-US" sz="2400" dirty="0">
                <a:latin typeface="华文细黑" panose="02010600040101010101" pitchFamily="2" charset="-122"/>
                <a:ea typeface="华文细黑" panose="02010600040101010101" pitchFamily="2" charset="-122"/>
              </a:rPr>
              <a:t>碰到宏名时，用上面定义的宏展开</a:t>
            </a:r>
            <a:endParaRPr lang="en-US" altLang="zh-CN"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第一步：</a:t>
            </a:r>
            <a:r>
              <a:rPr lang="zh-CN" altLang="en-US" sz="2400" kern="0" dirty="0">
                <a:latin typeface="华文细黑" panose="02010600040101010101" pitchFamily="2" charset="-122"/>
                <a:ea typeface="华文细黑" panose="02010600040101010101" pitchFamily="2" charset="-122"/>
                <a:cs typeface="Arial Unicode MS" panose="020B0604020202020204" pitchFamily="34" charset="-122"/>
              </a:rPr>
              <a:t>宏展开：</a:t>
            </a:r>
            <a:r>
              <a:rPr lang="en-US" altLang="zh-CN" sz="2400" kern="0" dirty="0">
                <a:latin typeface="华文细黑" panose="02010600040101010101" pitchFamily="2" charset="-122"/>
                <a:ea typeface="华文细黑" panose="02010600040101010101" pitchFamily="2" charset="-122"/>
                <a:cs typeface="Arial Unicode MS" panose="020B0604020202020204" pitchFamily="34" charset="-122"/>
              </a:rPr>
              <a:t>puts(“MAX_VAL”);</a:t>
            </a:r>
            <a:endParaRPr lang="en-US" altLang="zh-CN" sz="2400" kern="0" dirty="0">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36500" y="404664"/>
            <a:ext cx="8136904" cy="3784600"/>
          </a:xfrm>
          <a:prstGeom prst="rect">
            <a:avLst/>
          </a:prstGeom>
          <a:solidFill>
            <a:srgbClr val="1B587C">
              <a:lumMod val="20000"/>
              <a:lumOff val="80000"/>
            </a:srgbClr>
          </a:solidFill>
          <a:ln>
            <a:solidFill>
              <a:sysClr val="windowText" lastClr="000000"/>
            </a:solid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2400" kern="0" dirty="0">
                <a:solidFill>
                  <a:prstClr val="black"/>
                </a:solidFill>
                <a:latin typeface="Arial" panose="020B0604020202020204" pitchFamily="34" charset="0"/>
                <a:ea typeface="幼圆"/>
                <a:cs typeface="Arial" panose="020B0604020202020204" pitchFamily="34" charset="0"/>
              </a:rPr>
              <a:t>根据下面的定义，</a:t>
            </a:r>
            <a:r>
              <a:rPr lang="en-US" altLang="zh-CN" sz="2400" kern="0" dirty="0">
                <a:solidFill>
                  <a:prstClr val="black"/>
                </a:solidFill>
                <a:latin typeface="Arial" panose="020B0604020202020204" pitchFamily="34" charset="0"/>
                <a:ea typeface="幼圆"/>
                <a:cs typeface="Arial" panose="020B0604020202020204" pitchFamily="34" charset="0"/>
              </a:rPr>
              <a:t>F0(3+4)</a:t>
            </a:r>
            <a:r>
              <a:rPr lang="zh-CN" altLang="en-US" sz="2400" kern="0" dirty="0">
                <a:solidFill>
                  <a:prstClr val="black"/>
                </a:solidFill>
                <a:latin typeface="Arial" panose="020B0604020202020204" pitchFamily="34" charset="0"/>
                <a:ea typeface="幼圆"/>
                <a:cs typeface="Arial" panose="020B0604020202020204" pitchFamily="34" charset="0"/>
              </a:rPr>
              <a:t>；的输出结果是</a:t>
            </a:r>
            <a:r>
              <a:rPr lang="en-US" altLang="zh-CN" sz="2400" kern="0" dirty="0">
                <a:solidFill>
                  <a:prstClr val="black"/>
                </a:solidFill>
                <a:latin typeface="Arial" panose="020B0604020202020204" pitchFamily="34" charset="0"/>
                <a:ea typeface="幼圆"/>
                <a:cs typeface="Arial" panose="020B0604020202020204" pitchFamily="34" charset="0"/>
              </a:rPr>
              <a:t>_______.</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a:solidFill>
                  <a:prstClr val="black"/>
                </a:solidFill>
                <a:latin typeface="Arial" panose="020B0604020202020204" pitchFamily="34" charset="0"/>
                <a:ea typeface="幼圆"/>
                <a:cs typeface="Arial" panose="020B0604020202020204" pitchFamily="34" charset="0"/>
              </a:rPr>
              <a:t>#define  F1(</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  </a:t>
            </a:r>
            <a:r>
              <a:rPr lang="en-US" altLang="zh-CN" sz="2400" kern="0" dirty="0" err="1">
                <a:solidFill>
                  <a:prstClr val="black"/>
                </a:solidFill>
                <a:latin typeface="Arial" panose="020B0604020202020204" pitchFamily="34" charset="0"/>
                <a:ea typeface="幼圆"/>
                <a:cs typeface="Arial" panose="020B0604020202020204" pitchFamily="34" charset="0"/>
              </a:rPr>
              <a:t>printf</a:t>
            </a:r>
            <a:r>
              <a:rPr lang="en-US" altLang="zh-CN" sz="2400" kern="0" dirty="0">
                <a:solidFill>
                  <a:prstClr val="black"/>
                </a:solidFill>
                <a:latin typeface="Arial" panose="020B0604020202020204" pitchFamily="34" charset="0"/>
                <a:ea typeface="幼圆"/>
                <a:cs typeface="Arial" panose="020B0604020202020204" pitchFamily="34" charset="0"/>
              </a:rPr>
              <a:t>("</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 = %d", </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a:solidFill>
                  <a:prstClr val="black"/>
                </a:solidFill>
                <a:latin typeface="Arial" panose="020B0604020202020204" pitchFamily="34" charset="0"/>
                <a:ea typeface="幼圆"/>
                <a:cs typeface="Arial" panose="020B0604020202020204" pitchFamily="34" charset="0"/>
              </a:rPr>
              <a:t>#define  F0(</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  F1(</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 * </a:t>
            </a:r>
            <a:r>
              <a:rPr lang="en-US" altLang="zh-CN" sz="2400" kern="0" dirty="0" err="1">
                <a:solidFill>
                  <a:prstClr val="black"/>
                </a:solidFill>
                <a:latin typeface="Arial" panose="020B0604020202020204" pitchFamily="34" charset="0"/>
                <a:ea typeface="幼圆"/>
                <a:cs typeface="Arial" panose="020B0604020202020204" pitchFamily="34" charset="0"/>
              </a:rPr>
              <a:t>var</a:t>
            </a:r>
            <a:r>
              <a:rPr lang="en-US" altLang="zh-CN" sz="2400" kern="0" dirty="0">
                <a:solidFill>
                  <a:prstClr val="black"/>
                </a:solidFill>
                <a:latin typeface="Arial" panose="020B0604020202020204" pitchFamily="34" charset="0"/>
                <a:ea typeface="幼圆"/>
                <a:cs typeface="Arial" panose="020B0604020202020204" pitchFamily="34" charset="0"/>
              </a:rPr>
              <a:t>)</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err="1">
                <a:solidFill>
                  <a:prstClr val="black"/>
                </a:solidFill>
                <a:latin typeface="Arial" panose="020B0604020202020204" pitchFamily="34" charset="0"/>
                <a:ea typeface="幼圆"/>
                <a:cs typeface="Arial" panose="020B0604020202020204" pitchFamily="34" charset="0"/>
              </a:rPr>
              <a:t>int</a:t>
            </a:r>
            <a:r>
              <a:rPr lang="en-US" altLang="zh-CN" sz="2400" kern="0" dirty="0">
                <a:solidFill>
                  <a:prstClr val="black"/>
                </a:solidFill>
                <a:latin typeface="Arial" panose="020B0604020202020204" pitchFamily="34" charset="0"/>
                <a:ea typeface="幼圆"/>
                <a:cs typeface="Arial" panose="020B0604020202020204" pitchFamily="34" charset="0"/>
              </a:rPr>
              <a:t> main()</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a:solidFill>
                  <a:prstClr val="black"/>
                </a:solidFill>
                <a:latin typeface="Arial" panose="020B0604020202020204" pitchFamily="34" charset="0"/>
                <a:ea typeface="幼圆"/>
                <a:cs typeface="Arial" panose="020B0604020202020204" pitchFamily="34" charset="0"/>
              </a:rPr>
              <a:t>{</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a:solidFill>
                  <a:prstClr val="black"/>
                </a:solidFill>
                <a:latin typeface="Arial" panose="020B0604020202020204" pitchFamily="34" charset="0"/>
                <a:ea typeface="幼圆"/>
                <a:cs typeface="Arial" panose="020B0604020202020204" pitchFamily="34" charset="0"/>
              </a:rPr>
              <a:t>   F0(3+4);</a:t>
            </a:r>
            <a:endParaRPr lang="en-US" altLang="zh-CN" sz="2400" kern="0" dirty="0">
              <a:solidFill>
                <a:prstClr val="black"/>
              </a:solidFill>
              <a:latin typeface="Arial" panose="020B0604020202020204" pitchFamily="34" charset="0"/>
              <a:ea typeface="幼圆"/>
              <a:cs typeface="Arial" panose="020B0604020202020204" pitchFamily="34" charset="0"/>
            </a:endParaRPr>
          </a:p>
          <a:p>
            <a:pPr fontAlgn="auto">
              <a:spcBef>
                <a:spcPct val="50000"/>
              </a:spcBef>
              <a:spcAft>
                <a:spcPts val="0"/>
              </a:spcAft>
              <a:defRPr/>
            </a:pPr>
            <a:r>
              <a:rPr lang="en-US" altLang="zh-CN" sz="2400" kern="0" dirty="0">
                <a:solidFill>
                  <a:prstClr val="black"/>
                </a:solidFill>
                <a:latin typeface="Arial" panose="020B0604020202020204" pitchFamily="34" charset="0"/>
                <a:ea typeface="幼圆"/>
                <a:cs typeface="Arial" panose="020B0604020202020204" pitchFamily="34" charset="0"/>
              </a:rPr>
              <a:t>}</a:t>
            </a:r>
            <a:endParaRPr lang="en-US" altLang="zh-CN" sz="2400" kern="0" dirty="0">
              <a:solidFill>
                <a:prstClr val="black"/>
              </a:solidFill>
              <a:latin typeface="Arial" panose="020B0604020202020204" pitchFamily="34" charset="0"/>
              <a:ea typeface="幼圆"/>
              <a:cs typeface="Arial" panose="020B0604020202020204" pitchFamily="34" charset="0"/>
            </a:endParaRPr>
          </a:p>
        </p:txBody>
      </p:sp>
      <p:sp>
        <p:nvSpPr>
          <p:cNvPr id="3" name="TextBox 2"/>
          <p:cNvSpPr txBox="1"/>
          <p:nvPr/>
        </p:nvSpPr>
        <p:spPr>
          <a:xfrm>
            <a:off x="2207568" y="4293096"/>
            <a:ext cx="8568952" cy="829945"/>
          </a:xfrm>
          <a:prstGeom prst="rect">
            <a:avLst/>
          </a:prstGeom>
          <a:noFill/>
        </p:spPr>
        <p:txBody>
          <a:bodyPr wrap="square" rtlCol="0">
            <a:spAutoFit/>
          </a:bodyPr>
          <a:lstStyle/>
          <a:p>
            <a:r>
              <a:rPr lang="zh-CN" altLang="en-US" sz="2400" dirty="0">
                <a:latin typeface="华文细黑" panose="02010600040101010101" pitchFamily="2" charset="-122"/>
                <a:ea typeface="华文细黑" panose="02010600040101010101" pitchFamily="2" charset="-122"/>
              </a:rPr>
              <a:t>第一步：</a:t>
            </a:r>
            <a:r>
              <a:rPr lang="en-US" altLang="zh-CN" sz="2400" kern="0" dirty="0">
                <a:latin typeface="华文细黑" panose="02010600040101010101" pitchFamily="2" charset="-122"/>
                <a:ea typeface="华文细黑" panose="02010600040101010101" pitchFamily="2" charset="-122"/>
                <a:cs typeface="Arial" panose="020B0604020202020204" pitchFamily="34" charset="0"/>
              </a:rPr>
              <a:t>F0(3+4);    </a:t>
            </a:r>
            <a:r>
              <a:rPr lang="zh-CN" altLang="en-US" sz="2400" kern="0" dirty="0">
                <a:latin typeface="华文细黑" panose="02010600040101010101" pitchFamily="2" charset="-122"/>
                <a:ea typeface="华文细黑" panose="02010600040101010101" pitchFamily="2" charset="-122"/>
                <a:cs typeface="Arial Unicode MS" panose="020B0604020202020204" pitchFamily="34" charset="-122"/>
              </a:rPr>
              <a:t>宏展开：</a:t>
            </a:r>
            <a:r>
              <a:rPr lang="en-US" altLang="zh-CN" sz="2400" kern="0" dirty="0">
                <a:latin typeface="华文细黑" panose="02010600040101010101" pitchFamily="2" charset="-122"/>
                <a:ea typeface="华文细黑" panose="02010600040101010101" pitchFamily="2" charset="-122"/>
                <a:cs typeface="Arial Unicode MS" panose="020B0604020202020204" pitchFamily="34" charset="-122"/>
              </a:rPr>
              <a:t>F1(</a:t>
            </a:r>
            <a:r>
              <a:rPr lang="en-US" altLang="zh-CN" sz="2400" kern="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3+4</a:t>
            </a:r>
            <a:r>
              <a:rPr lang="en-US" altLang="zh-CN" sz="2400" kern="0" dirty="0">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400" kern="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3+4</a:t>
            </a:r>
            <a:r>
              <a:rPr lang="en-US" altLang="zh-CN" sz="2400" kern="0" dirty="0">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2400" kern="0" dirty="0">
              <a:latin typeface="华文细黑" panose="02010600040101010101" pitchFamily="2" charset="-122"/>
              <a:ea typeface="华文细黑" panose="02010600040101010101" pitchFamily="2" charset="-122"/>
              <a:cs typeface="Arial" panose="020B0604020202020204" pitchFamily="34" charset="0"/>
            </a:endParaRPr>
          </a:p>
          <a:p>
            <a:r>
              <a:rPr lang="zh-CN" altLang="en-US" sz="2400" dirty="0">
                <a:latin typeface="华文细黑" panose="02010600040101010101" pitchFamily="2" charset="-122"/>
                <a:ea typeface="华文细黑" panose="02010600040101010101" pitchFamily="2" charset="-122"/>
              </a:rPr>
              <a:t>第二步：继续宏展开</a:t>
            </a:r>
            <a:r>
              <a:rPr lang="en-US" altLang="zh-CN" sz="2400" dirty="0">
                <a:latin typeface="华文细黑" panose="02010600040101010101" pitchFamily="2" charset="-122"/>
                <a:ea typeface="华文细黑" panose="02010600040101010101" pitchFamily="2" charset="-122"/>
              </a:rPr>
              <a:t>F1</a:t>
            </a:r>
            <a:r>
              <a:rPr lang="zh-CN" altLang="en-US" sz="2400" dirty="0">
                <a:latin typeface="华文细黑" panose="02010600040101010101" pitchFamily="2" charset="-122"/>
                <a:ea typeface="华文细黑" panose="02010600040101010101" pitchFamily="2" charset="-122"/>
              </a:rPr>
              <a:t>：</a:t>
            </a:r>
            <a:r>
              <a:rPr lang="en-US" altLang="zh-CN" sz="2400" kern="0" dirty="0" err="1">
                <a:latin typeface="华文细黑" panose="02010600040101010101" pitchFamily="2" charset="-122"/>
                <a:ea typeface="华文细黑" panose="02010600040101010101" pitchFamily="2" charset="-122"/>
                <a:cs typeface="Arial" panose="020B0604020202020204" pitchFamily="34" charset="0"/>
              </a:rPr>
              <a:t>printf</a:t>
            </a:r>
            <a:r>
              <a:rPr lang="en-US" altLang="zh-CN" sz="2400" kern="0" dirty="0">
                <a:latin typeface="华文细黑" panose="02010600040101010101" pitchFamily="2" charset="-122"/>
                <a:ea typeface="华文细黑" panose="02010600040101010101" pitchFamily="2" charset="-122"/>
                <a:cs typeface="Arial" panose="020B0604020202020204" pitchFamily="34" charset="0"/>
              </a:rPr>
              <a:t>(“</a:t>
            </a:r>
            <a:r>
              <a:rPr lang="en-US" altLang="zh-CN" sz="2400" kern="0" dirty="0" err="1">
                <a:latin typeface="华文细黑" panose="02010600040101010101" pitchFamily="2" charset="-122"/>
                <a:ea typeface="华文细黑" panose="02010600040101010101" pitchFamily="2" charset="-122"/>
                <a:cs typeface="Arial" panose="020B0604020202020204" pitchFamily="34" charset="0"/>
              </a:rPr>
              <a:t>var</a:t>
            </a:r>
            <a:r>
              <a:rPr lang="en-US" altLang="zh-CN" sz="2400" kern="0" dirty="0">
                <a:latin typeface="华文细黑" panose="02010600040101010101" pitchFamily="2" charset="-122"/>
                <a:ea typeface="华文细黑" panose="02010600040101010101" pitchFamily="2" charset="-122"/>
                <a:cs typeface="Arial" panose="020B0604020202020204" pitchFamily="34" charset="0"/>
              </a:rPr>
              <a:t>=%d”,</a:t>
            </a:r>
            <a:r>
              <a:rPr lang="en-US" altLang="zh-CN" sz="2400" kern="0" dirty="0">
                <a:solidFill>
                  <a:srgbClr val="C00000"/>
                </a:solidFill>
                <a:latin typeface="华文细黑" panose="02010600040101010101" pitchFamily="2" charset="-122"/>
                <a:ea typeface="华文细黑" panose="02010600040101010101" pitchFamily="2" charset="-122"/>
                <a:cs typeface="Arial" panose="020B0604020202020204" pitchFamily="34" charset="0"/>
              </a:rPr>
              <a:t>3+4 * 3+4</a:t>
            </a:r>
            <a:r>
              <a:rPr lang="en-US" altLang="zh-CN" sz="2400" kern="0" dirty="0">
                <a:latin typeface="华文细黑" panose="02010600040101010101" pitchFamily="2" charset="-122"/>
                <a:ea typeface="华文细黑" panose="02010600040101010101" pitchFamily="2" charset="-122"/>
                <a:cs typeface="Arial" panose="020B0604020202020204" pitchFamily="34" charset="0"/>
              </a:rPr>
              <a:t>);</a:t>
            </a:r>
            <a:endParaRPr lang="en-US" altLang="zh-CN" sz="2400" kern="0" dirty="0">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836930" y="397510"/>
            <a:ext cx="9302115" cy="5631180"/>
          </a:xfrm>
          <a:prstGeom prst="rect">
            <a:avLst/>
          </a:prstGeom>
          <a:solidFill>
            <a:srgbClr val="1B587C">
              <a:lumMod val="20000"/>
              <a:lumOff val="80000"/>
            </a:srgbClr>
          </a:solidFill>
          <a:ln>
            <a:solidFill>
              <a:sysClr val="windowText" lastClr="000000"/>
            </a:solidFill>
          </a:ln>
        </p:spPr>
        <p:txBody>
          <a:bodyPr wrap="square" rtlCol="0">
            <a:spAutoFit/>
          </a:bodyPr>
          <a:lstStyle/>
          <a:p>
            <a:pPr marL="0" marR="0" lvl="0" indent="0" defTabSz="914400" eaLnBrk="1" fontAlgn="auto" latinLnBrk="0" hangingPunct="1">
              <a:lnSpc>
                <a:spcPct val="15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#define MAX_VAL 100</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#define _STR(</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arg</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arg</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srgbClr val="0000CC"/>
                </a:solidFill>
                <a:effectLst/>
                <a:uLnTx/>
                <a:uFillTx/>
                <a:latin typeface="Arial" panose="020B0604020202020204" pitchFamily="34" charset="0"/>
                <a:ea typeface="幼圆"/>
                <a:cs typeface="Arial" panose="020B0604020202020204" pitchFamily="34" charset="0"/>
              </a:rPr>
              <a:t>#define STR(</a:t>
            </a:r>
            <a:r>
              <a:rPr kumimoji="0" lang="en-US" altLang="zh-CN" sz="2400" b="0" i="0" u="none" strike="noStrike" kern="0" cap="none" spc="0" normalizeH="0" baseline="0" noProof="0" dirty="0" err="1">
                <a:ln>
                  <a:noFill/>
                </a:ln>
                <a:solidFill>
                  <a:srgbClr val="0000CC"/>
                </a:solidFill>
                <a:effectLst/>
                <a:uLnTx/>
                <a:uFillTx/>
                <a:latin typeface="Arial" panose="020B0604020202020204" pitchFamily="34" charset="0"/>
                <a:ea typeface="幼圆"/>
                <a:cs typeface="Arial" panose="020B0604020202020204" pitchFamily="34" charset="0"/>
              </a:rPr>
              <a:t>arg</a:t>
            </a:r>
            <a:r>
              <a:rPr kumimoji="0" lang="en-US" altLang="zh-CN" sz="2400" b="0" i="0" u="none" strike="noStrike" kern="0" cap="none" spc="0" normalizeH="0" baseline="0" noProof="0" dirty="0">
                <a:ln>
                  <a:noFill/>
                </a:ln>
                <a:solidFill>
                  <a:srgbClr val="0000CC"/>
                </a:solidFill>
                <a:effectLst/>
                <a:uLnTx/>
                <a:uFillTx/>
                <a:latin typeface="Arial" panose="020B0604020202020204" pitchFamily="34" charset="0"/>
                <a:ea typeface="幼圆"/>
                <a:cs typeface="Arial" panose="020B0604020202020204" pitchFamily="34" charset="0"/>
              </a:rPr>
              <a:t>)   _STR(</a:t>
            </a:r>
            <a:r>
              <a:rPr kumimoji="0" lang="en-US" altLang="zh-CN" sz="2400" b="0" i="0" u="none" strike="noStrike" kern="0" cap="none" spc="0" normalizeH="0" baseline="0" noProof="0" dirty="0" err="1">
                <a:ln>
                  <a:noFill/>
                </a:ln>
                <a:solidFill>
                  <a:srgbClr val="0000CC"/>
                </a:solidFill>
                <a:effectLst/>
                <a:uLnTx/>
                <a:uFillTx/>
                <a:latin typeface="Arial" panose="020B0604020202020204" pitchFamily="34" charset="0"/>
                <a:ea typeface="幼圆"/>
                <a:cs typeface="Arial" panose="020B0604020202020204" pitchFamily="34" charset="0"/>
              </a:rPr>
              <a:t>arg</a:t>
            </a:r>
            <a:r>
              <a:rPr kumimoji="0" lang="en-US" altLang="zh-CN" sz="2400" b="0" i="0" u="none" strike="noStrike" kern="0" cap="none" spc="0" normalizeH="0" baseline="0" noProof="0" dirty="0">
                <a:ln>
                  <a:noFill/>
                </a:ln>
                <a:solidFill>
                  <a:srgbClr val="0000CC"/>
                </a:solidFill>
                <a:effectLst/>
                <a:uLnTx/>
                <a:uFillTx/>
                <a:latin typeface="Arial" panose="020B0604020202020204" pitchFamily="34" charset="0"/>
                <a:ea typeface="幼圆"/>
                <a:cs typeface="Arial" panose="020B0604020202020204" pitchFamily="34" charset="0"/>
              </a:rPr>
              <a:t>)</a:t>
            </a:r>
            <a:br>
              <a:rPr kumimoji="0" lang="en-US" altLang="zh-CN" sz="2400" b="0" i="0" u="none" strike="noStrike" kern="0" cap="none" spc="0" normalizeH="0" baseline="0" noProof="0" dirty="0">
                <a:ln>
                  <a:noFill/>
                </a:ln>
                <a:solidFill>
                  <a:srgbClr val="0000CC"/>
                </a:solidFill>
                <a:effectLst/>
                <a:uLnTx/>
                <a:uFillTx/>
                <a:latin typeface="Arial" panose="020B0604020202020204" pitchFamily="34" charset="0"/>
                <a:ea typeface="幼圆"/>
                <a:cs typeface="Arial" panose="020B0604020202020204" pitchFamily="34" charset="0"/>
              </a:rPr>
            </a:b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幼圆"/>
                <a:cs typeface="Arial" panose="020B0604020202020204" pitchFamily="34" charset="0"/>
              </a:rPr>
              <a:t>int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main()</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puts(_STR(MAX_VAL)); </a:t>
            </a:r>
            <a:r>
              <a:rPr lang="en-US" altLang="zh-CN" sz="2400" kern="0" dirty="0">
                <a:solidFill>
                  <a:srgbClr val="C00000"/>
                </a:solidFill>
                <a:latin typeface="Century Gothic" panose="020B0502020202020204"/>
                <a:ea typeface="幼圆"/>
              </a:rPr>
              <a:t>//</a:t>
            </a:r>
            <a:r>
              <a:rPr lang="zh-CN" altLang="en-US" sz="2400" kern="0" dirty="0">
                <a:solidFill>
                  <a:srgbClr val="C00000"/>
                </a:solidFill>
                <a:latin typeface="华文细黑" panose="02010600040101010101" pitchFamily="2" charset="-122"/>
                <a:ea typeface="华文细黑" panose="02010600040101010101" pitchFamily="2" charset="-122"/>
                <a:cs typeface="Arial Unicode MS" panose="020B0604020202020204" pitchFamily="34" charset="-122"/>
              </a:rPr>
              <a:t>宏展开</a:t>
            </a:r>
            <a:r>
              <a:rPr lang="en-US" altLang="zh-CN" sz="2400" kern="0" dirty="0">
                <a:solidFill>
                  <a:srgbClr val="C00000"/>
                </a:solidFill>
                <a:latin typeface="Arial Black" panose="020B0A04020102020204" pitchFamily="34" charset="0"/>
                <a:ea typeface="幼圆"/>
              </a:rPr>
              <a:t>puts("MAX_VAL");</a:t>
            </a:r>
            <a:br>
              <a:rPr kumimoji="0" lang="en-US" altLang="zh-CN" sz="2400" b="0" i="0" u="none" strike="noStrike" kern="0" cap="none" spc="0" normalizeH="0" baseline="0" noProof="0" dirty="0">
                <a:ln>
                  <a:noFill/>
                </a:ln>
                <a:solidFill>
                  <a:srgbClr val="FF0000"/>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puts(</a:t>
            </a:r>
            <a:r>
              <a:rPr kumimoji="0" lang="en-US" altLang="zh-CN" sz="2400" b="0" i="0" u="none" strike="noStrike" kern="0" cap="none" spc="0" normalizeH="0" baseline="0" noProof="0" dirty="0">
                <a:ln>
                  <a:noFill/>
                </a:ln>
                <a:solidFill>
                  <a:srgbClr val="0070C0"/>
                </a:solidFill>
                <a:effectLst/>
                <a:uLnTx/>
                <a:uFillTx/>
                <a:latin typeface="Arial" panose="020B0604020202020204" pitchFamily="34" charset="0"/>
                <a:ea typeface="幼圆"/>
                <a:cs typeface="Arial" panose="020B0604020202020204" pitchFamily="34" charset="0"/>
              </a:rPr>
              <a:t>STR(MAX_VAL)</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a:t>
            </a:r>
            <a:r>
              <a:rPr kumimoji="0" lang="en-US" altLang="zh-CN" sz="2400" b="0" i="0" u="none" strike="noStrike" kern="0" cap="none" spc="0" normalizeH="0" baseline="0" noProof="0" dirty="0">
                <a:ln>
                  <a:noFill/>
                </a:ln>
                <a:solidFill>
                  <a:srgbClr val="FF0000"/>
                </a:solidFill>
                <a:effectLst/>
                <a:uLnTx/>
                <a:uFillTx/>
                <a:latin typeface="Arial" panose="020B0604020202020204" pitchFamily="34" charset="0"/>
                <a:ea typeface="幼圆"/>
                <a:cs typeface="Arial" panose="020B0604020202020204" pitchFamily="34" charset="0"/>
              </a:rPr>
              <a:t>//</a:t>
            </a:r>
            <a:r>
              <a:rPr lang="zh-CN" altLang="en-US" sz="2400" kern="0" dirty="0">
                <a:solidFill>
                  <a:srgbClr val="C00000"/>
                </a:solidFill>
                <a:latin typeface="华文细黑" panose="02010600040101010101" pitchFamily="2" charset="-122"/>
                <a:ea typeface="华文细黑" panose="02010600040101010101" pitchFamily="2" charset="-122"/>
                <a:cs typeface="Arial Unicode MS" panose="020B0604020202020204" pitchFamily="34" charset="-122"/>
              </a:rPr>
              <a:t>宏展开</a:t>
            </a:r>
            <a:r>
              <a:rPr kumimoji="0" lang="en-US" altLang="zh-CN" sz="2400" b="0" i="0" u="none" strike="noStrike" kern="0" cap="none" spc="0" normalizeH="0" baseline="0" noProof="0" dirty="0">
                <a:ln>
                  <a:noFill/>
                </a:ln>
                <a:solidFill>
                  <a:srgbClr val="FF0000"/>
                </a:solidFill>
                <a:effectLst/>
                <a:uLnTx/>
                <a:uFillTx/>
                <a:latin typeface="Arial" panose="020B0604020202020204" pitchFamily="34" charset="0"/>
                <a:ea typeface="幼圆"/>
                <a:cs typeface="Arial" panose="020B0604020202020204" pitchFamily="34" charset="0"/>
              </a:rPr>
              <a:t> </a:t>
            </a:r>
            <a:r>
              <a:rPr lang="en-US" altLang="zh-CN" sz="2400" kern="0" dirty="0">
                <a:solidFill>
                  <a:srgbClr val="C00000"/>
                </a:solidFill>
                <a:latin typeface="Arial Black" panose="020B0A04020102020204" pitchFamily="34" charset="0"/>
                <a:ea typeface="幼圆"/>
              </a:rPr>
              <a:t>puts("100");</a:t>
            </a:r>
            <a:br>
              <a:rPr lang="en-US" altLang="zh-CN" sz="2400" kern="0" dirty="0">
                <a:solidFill>
                  <a:srgbClr val="C00000"/>
                </a:solidFill>
                <a:latin typeface="Arial Black" panose="020B0A04020102020204" pitchFamily="34" charset="0"/>
                <a:ea typeface="幼圆"/>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    return 0 ;</a:t>
            </a:r>
            <a:b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b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幼圆"/>
                <a:cs typeface="Arial" panose="020B0604020202020204" pitchFamily="34" charset="0"/>
              </a:rPr>
              <a:t>}</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80745" y="998855"/>
            <a:ext cx="11015345" cy="3969385"/>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400" dirty="0">
                <a:latin typeface="华文细黑" panose="02010600040101010101" pitchFamily="2" charset="-122"/>
                <a:ea typeface="华文细黑" panose="02010600040101010101" pitchFamily="2" charset="-122"/>
              </a:rPr>
              <a:t>使用宏可提高程序的通用性和易读性，减少不一致性，减少输入错误和便于修改。例如：数组大小常用宏定义</a:t>
            </a:r>
            <a:endParaRPr lang="zh-CN" altLang="en-US" sz="2400" dirty="0">
              <a:latin typeface="华文细黑" panose="02010600040101010101" pitchFamily="2" charset="-122"/>
              <a:ea typeface="华文细黑" panose="02010600040101010101" pitchFamily="2" charset="-122"/>
            </a:endParaRPr>
          </a:p>
          <a:p>
            <a:pPr>
              <a:lnSpc>
                <a:spcPct val="150000"/>
              </a:lnSpc>
              <a:buFont typeface="Arial" panose="020B0604020202020204" pitchFamily="34" charset="0"/>
              <a:buChar char="•"/>
            </a:pPr>
            <a:r>
              <a:rPr lang="zh-CN" altLang="en-US" sz="2400" dirty="0">
                <a:latin typeface="华文细黑" panose="02010600040101010101" pitchFamily="2" charset="-122"/>
                <a:ea typeface="华文细黑" panose="02010600040101010101" pitchFamily="2" charset="-122"/>
              </a:rPr>
              <a:t>预处理是在编译之前的处理，而编译工作的任务之一就是语法检查，预处理不做语法检查。</a:t>
            </a:r>
            <a:endParaRPr lang="zh-CN" altLang="en-US" sz="2400" dirty="0">
              <a:latin typeface="华文细黑" panose="02010600040101010101" pitchFamily="2" charset="-122"/>
              <a:ea typeface="华文细黑" panose="02010600040101010101" pitchFamily="2" charset="-122"/>
            </a:endParaRPr>
          </a:p>
          <a:p>
            <a:pPr>
              <a:lnSpc>
                <a:spcPct val="150000"/>
              </a:lnSpc>
              <a:buFont typeface="Arial" panose="020B0604020202020204" pitchFamily="34" charset="0"/>
              <a:buChar char="•"/>
            </a:pPr>
            <a:r>
              <a:rPr lang="zh-CN" altLang="en-US" sz="2400" dirty="0">
                <a:latin typeface="华文细黑" panose="02010600040101010101" pitchFamily="2" charset="-122"/>
                <a:ea typeface="华文细黑" panose="02010600040101010101" pitchFamily="2" charset="-122"/>
              </a:rPr>
              <a:t>宏定义写在函数的花括号外边，作用域为其后的程序，通常在文件的最开头。</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anose="020B0604020202020204" pitchFamily="34" charset="0"/>
              <a:buChar char="•"/>
            </a:pPr>
            <a:r>
              <a:rPr lang="zh-CN" altLang="en-US" sz="2400" dirty="0">
                <a:latin typeface="华文细黑" panose="02010600040101010101" pitchFamily="2" charset="-122"/>
                <a:ea typeface="华文细黑" panose="02010600040101010101" pitchFamily="2" charset="-122"/>
              </a:rPr>
              <a:t>宏定义不分配内存，变量定义分配内存。</a:t>
            </a:r>
            <a:endParaRPr lang="zh-CN" altLang="en-US" sz="2400" dirty="0">
              <a:latin typeface="华文细黑" panose="02010600040101010101" pitchFamily="2" charset="-122"/>
              <a:ea typeface="华文细黑" panose="02010600040101010101" pitchFamily="2" charset="-122"/>
            </a:endParaRPr>
          </a:p>
          <a:p>
            <a:pPr>
              <a:lnSpc>
                <a:spcPct val="150000"/>
              </a:lnSpc>
              <a:buFont typeface="Arial" panose="020B0604020202020204" pitchFamily="34" charset="0"/>
              <a:buChar char="•"/>
            </a:pPr>
            <a:r>
              <a:rPr lang="zh-CN" altLang="en-US" sz="2400" dirty="0">
                <a:latin typeface="华文细黑" panose="02010600040101010101" pitchFamily="2" charset="-122"/>
                <a:ea typeface="华文细黑" panose="02010600040101010101" pitchFamily="2" charset="-122"/>
              </a:rPr>
              <a:t>宏定义不存在类型问题，它的参数也是无类型的。</a:t>
            </a:r>
            <a:endParaRPr lang="en-US" altLang="zh-CN" sz="2400" dirty="0">
              <a:latin typeface="华文细黑" panose="02010600040101010101" pitchFamily="2" charset="-122"/>
              <a:ea typeface="华文细黑" panose="02010600040101010101" pitchFamily="2" charset="-122"/>
            </a:endParaRPr>
          </a:p>
        </p:txBody>
      </p:sp>
      <p:sp>
        <p:nvSpPr>
          <p:cNvPr id="3" name="标题 1"/>
          <p:cNvSpPr txBox="1"/>
          <p:nvPr/>
        </p:nvSpPr>
        <p:spPr>
          <a:xfrm>
            <a:off x="1955800" y="214315"/>
            <a:ext cx="3132088"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en-US" altLang="zh-CN" dirty="0"/>
              <a:t>C</a:t>
            </a:r>
            <a:r>
              <a:rPr lang="zh-CN" altLang="en-US" dirty="0"/>
              <a:t>语言宏总结</a:t>
            </a:r>
            <a:endParaRPr lang="zh-CN" altLang="en-US"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15670" y="998855"/>
            <a:ext cx="11259185" cy="5028565"/>
          </a:xfrm>
          <a:prstGeom prst="rect">
            <a:avLst/>
          </a:prstGeom>
          <a:noFill/>
        </p:spPr>
        <p:txBody>
          <a:bodyPr wrap="square" rtlCol="0">
            <a:spAutoFit/>
          </a:bodyPr>
          <a:lstStyle/>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宏名一般用大写；</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使用宏可以提高程序的通用性和易读性，减少不一致性，减少输入错误和便于修改；</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预处理是在编译之前的处理，预处理不做语法检查；</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宏定义末尾没有分号；</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不加</a:t>
            </a:r>
            <a:r>
              <a:rPr lang="en-US" altLang="zh-CN"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(5)</a:t>
            </a:r>
            <a:r>
              <a:rPr lang="zh-CN" altLang="en-US" sz="2400" dirty="0">
                <a:latin typeface="华文细黑" panose="02010600040101010101" pitchFamily="2" charset="-122"/>
                <a:ea typeface="华文细黑" panose="02010600040101010101" pitchFamily="2" charset="-122"/>
              </a:rPr>
              <a:t>宏定义写在函数的花括号外边，作用域为其后的程序，通常在文件得最开头；</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(6)</a:t>
            </a:r>
            <a:r>
              <a:rPr lang="zh-CN" altLang="en-US" sz="2400" dirty="0">
                <a:latin typeface="华文细黑" panose="02010600040101010101" pitchFamily="2" charset="-122"/>
                <a:ea typeface="华文细黑" panose="02010600040101010101" pitchFamily="2" charset="-122"/>
              </a:rPr>
              <a:t>可以用</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undef</a:t>
            </a:r>
            <a:r>
              <a:rPr lang="zh-CN" altLang="en-US" sz="2400" dirty="0">
                <a:latin typeface="华文细黑" panose="02010600040101010101" pitchFamily="2" charset="-122"/>
                <a:ea typeface="华文细黑" panose="02010600040101010101" pitchFamily="2" charset="-122"/>
              </a:rPr>
              <a:t>命令终止宏定义的作用域；</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(7)</a:t>
            </a:r>
            <a:r>
              <a:rPr lang="zh-CN" altLang="en-US" sz="2400" dirty="0">
                <a:latin typeface="华文细黑" panose="02010600040101010101" pitchFamily="2" charset="-122"/>
                <a:ea typeface="华文细黑" panose="02010600040101010101" pitchFamily="2" charset="-122"/>
              </a:rPr>
              <a:t>宏定义可以嵌套；</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(8)</a:t>
            </a:r>
            <a:r>
              <a:rPr lang="zh-CN" altLang="en-US" sz="2400" dirty="0">
                <a:latin typeface="华文细黑" panose="02010600040101010101" pitchFamily="2" charset="-122"/>
                <a:ea typeface="华文细黑" panose="02010600040101010101" pitchFamily="2" charset="-122"/>
              </a:rPr>
              <a:t>字符串“”中永远不包含 宏；</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(9)</a:t>
            </a:r>
            <a:r>
              <a:rPr lang="zh-CN" altLang="en-US" sz="2400" dirty="0">
                <a:latin typeface="华文细黑" panose="02010600040101010101" pitchFamily="2" charset="-122"/>
                <a:ea typeface="华文细黑" panose="02010600040101010101" pitchFamily="2" charset="-122"/>
              </a:rPr>
              <a:t>宏定义不分配内存，变量定义分配内存；</a:t>
            </a:r>
            <a:endParaRPr lang="zh-CN" altLang="en-US" sz="2400" dirty="0">
              <a:latin typeface="华文细黑" panose="02010600040101010101" pitchFamily="2" charset="-122"/>
              <a:ea typeface="华文细黑" panose="02010600040101010101" pitchFamily="2" charset="-122"/>
            </a:endParaRPr>
          </a:p>
          <a:p>
            <a:pPr>
              <a:lnSpc>
                <a:spcPts val="3500"/>
              </a:lnSpc>
              <a:buFont typeface="Arial" panose="020B0604020202020204" pitchFamily="34" charset="0"/>
              <a:buChar char="•"/>
            </a:pPr>
            <a:r>
              <a:rPr lang="en-US" altLang="zh-CN" sz="2400" dirty="0">
                <a:latin typeface="华文细黑" panose="02010600040101010101" pitchFamily="2" charset="-122"/>
                <a:ea typeface="华文细黑" panose="02010600040101010101" pitchFamily="2" charset="-122"/>
              </a:rPr>
              <a:t>(10)</a:t>
            </a:r>
            <a:r>
              <a:rPr lang="zh-CN" altLang="en-US" sz="2400" dirty="0">
                <a:latin typeface="华文细黑" panose="02010600040101010101" pitchFamily="2" charset="-122"/>
                <a:ea typeface="华文细黑" panose="02010600040101010101" pitchFamily="2" charset="-122"/>
              </a:rPr>
              <a:t>宏定义不存在类型问题，它的参数也是无类型的</a:t>
            </a:r>
            <a:endParaRPr lang="en-US" altLang="zh-CN" sz="2400" dirty="0">
              <a:latin typeface="华文细黑" panose="02010600040101010101" pitchFamily="2" charset="-122"/>
              <a:ea typeface="华文细黑" panose="02010600040101010101" pitchFamily="2" charset="-122"/>
            </a:endParaRPr>
          </a:p>
        </p:txBody>
      </p:sp>
      <p:sp>
        <p:nvSpPr>
          <p:cNvPr id="3" name="标题 1"/>
          <p:cNvSpPr txBox="1"/>
          <p:nvPr/>
        </p:nvSpPr>
        <p:spPr>
          <a:xfrm>
            <a:off x="1955800" y="214315"/>
            <a:ext cx="3132088"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en-US" altLang="zh-CN" dirty="0"/>
              <a:t>C</a:t>
            </a:r>
            <a:r>
              <a:rPr lang="zh-CN" altLang="en-US" dirty="0"/>
              <a:t>语言宏总结</a:t>
            </a:r>
            <a:endParaRPr lang="zh-CN" altLang="en-US"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0" y="933001"/>
            <a:ext cx="12048000" cy="556799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4000" dirty="0"/>
              <a:t>编译预处理是Ｃ语言编译程序的组成部分，它用于解释处理Ｃ语言源程序中的各种预处理指令。</a:t>
            </a:r>
            <a:endParaRPr lang="zh-CN" altLang="en-US" sz="4000" dirty="0"/>
          </a:p>
          <a:p>
            <a:pPr>
              <a:lnSpc>
                <a:spcPct val="150000"/>
              </a:lnSpc>
            </a:pPr>
            <a:r>
              <a:rPr lang="zh-CN" altLang="en-US" sz="4000" dirty="0"/>
              <a:t>文件包含</a:t>
            </a:r>
            <a:r>
              <a:rPr lang="en-US" altLang="zh-CN" sz="4000" dirty="0">
                <a:solidFill>
                  <a:schemeClr val="accent1"/>
                </a:solidFill>
              </a:rPr>
              <a:t>(</a:t>
            </a:r>
            <a:r>
              <a:rPr lang="zh-CN" altLang="en-US" sz="4000" dirty="0">
                <a:solidFill>
                  <a:schemeClr val="accent1"/>
                </a:solidFill>
              </a:rPr>
              <a:t>#</a:t>
            </a:r>
            <a:r>
              <a:rPr lang="en-US" altLang="zh-CN" sz="4000" dirty="0">
                <a:solidFill>
                  <a:schemeClr val="accent1"/>
                </a:solidFill>
              </a:rPr>
              <a:t>include</a:t>
            </a:r>
            <a:r>
              <a:rPr lang="en-US" altLang="zh-CN" sz="4000" dirty="0"/>
              <a:t>)</a:t>
            </a:r>
            <a:r>
              <a:rPr lang="zh-CN" altLang="en-US" sz="4000" dirty="0"/>
              <a:t>和宏定义</a:t>
            </a:r>
            <a:r>
              <a:rPr lang="en-US" altLang="zh-CN" sz="4000" dirty="0">
                <a:solidFill>
                  <a:schemeClr val="accent1"/>
                </a:solidFill>
              </a:rPr>
              <a:t>(</a:t>
            </a:r>
            <a:r>
              <a:rPr lang="zh-CN" altLang="en-US" sz="4000" dirty="0">
                <a:solidFill>
                  <a:schemeClr val="accent1"/>
                </a:solidFill>
              </a:rPr>
              <a:t>#</a:t>
            </a:r>
            <a:r>
              <a:rPr lang="en-US" altLang="zh-CN" sz="4000" dirty="0">
                <a:solidFill>
                  <a:schemeClr val="accent1"/>
                </a:solidFill>
              </a:rPr>
              <a:t>define</a:t>
            </a:r>
            <a:r>
              <a:rPr lang="en-US" altLang="zh-CN" sz="4000" dirty="0"/>
              <a:t>)</a:t>
            </a:r>
            <a:r>
              <a:rPr lang="zh-CN" altLang="en-US" sz="4000" dirty="0"/>
              <a:t>都是编译预处理指令</a:t>
            </a:r>
            <a:endParaRPr lang="zh-CN" altLang="zh-CN" sz="4000" dirty="0"/>
          </a:p>
          <a:p>
            <a:pPr lvl="1">
              <a:lnSpc>
                <a:spcPct val="150000"/>
              </a:lnSpc>
            </a:pPr>
            <a:r>
              <a:rPr lang="zh-CN" altLang="en-US" dirty="0"/>
              <a:t>在形式上都以“#”开头，不属于</a:t>
            </a:r>
            <a:r>
              <a:rPr lang="en-US" altLang="zh-CN" dirty="0"/>
              <a:t>C</a:t>
            </a:r>
            <a:r>
              <a:rPr lang="zh-CN" altLang="en-US" dirty="0"/>
              <a:t>语言中真正的语句</a:t>
            </a:r>
            <a:endParaRPr lang="zh-CN" altLang="en-US" dirty="0"/>
          </a:p>
          <a:p>
            <a:pPr lvl="1">
              <a:lnSpc>
                <a:spcPct val="150000"/>
              </a:lnSpc>
            </a:pPr>
            <a:r>
              <a:rPr lang="zh-CN" altLang="en-US" dirty="0"/>
              <a:t>增强了</a:t>
            </a:r>
            <a:r>
              <a:rPr lang="en-US" altLang="zh-CN" dirty="0"/>
              <a:t>C</a:t>
            </a:r>
            <a:r>
              <a:rPr lang="zh-CN" altLang="en-US" dirty="0"/>
              <a:t>语言的编程功能，改进Ｃ语言程序设计环境，提高编程效率</a:t>
            </a:r>
            <a:endParaRPr lang="zh-CN" altLang="en-US" dirty="0"/>
          </a:p>
        </p:txBody>
      </p:sp>
      <p:sp>
        <p:nvSpPr>
          <p:cNvPr id="3" name="Rectangle 4"/>
          <p:cNvSpPr txBox="1"/>
          <p:nvPr/>
        </p:nvSpPr>
        <p:spPr>
          <a:xfrm>
            <a:off x="-635" y="69215"/>
            <a:ext cx="12180570" cy="949960"/>
          </a:xfrm>
          <a:prstGeom prst="rect">
            <a:avLst/>
          </a:prstGeom>
          <a:solidFill>
            <a:srgbClr val="FFFF00"/>
          </a:solidFill>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solidFill>
                  <a:schemeClr val="accent1"/>
                </a:solidFill>
                <a:effectLst>
                  <a:outerShdw blurRad="38100" dist="25400" dir="5400000" algn="ctr" rotWithShape="0">
                    <a:srgbClr val="6E747A">
                      <a:alpha val="43000"/>
                    </a:srgbClr>
                  </a:outerShdw>
                </a:effectLst>
              </a:rPr>
              <a:t>10.3</a:t>
            </a:r>
            <a:r>
              <a:rPr lang="en-US" altLang="en-US" sz="5865" dirty="0">
                <a:solidFill>
                  <a:schemeClr val="accent1"/>
                </a:solidFill>
                <a:effectLst>
                  <a:outerShdw blurRad="38100" dist="25400" dir="5400000" algn="ctr" rotWithShape="0">
                    <a:srgbClr val="6E747A">
                      <a:alpha val="43000"/>
                    </a:srgbClr>
                  </a:outerShdw>
                </a:effectLst>
              </a:rPr>
              <a:t>.3</a:t>
            </a:r>
            <a:r>
              <a:rPr lang="en-US" altLang="zh-CN" sz="5865" dirty="0">
                <a:solidFill>
                  <a:schemeClr val="accent1"/>
                </a:solidFill>
                <a:effectLst>
                  <a:outerShdw blurRad="38100" dist="25400" dir="5400000" algn="ctr" rotWithShape="0">
                    <a:srgbClr val="6E747A">
                      <a:alpha val="43000"/>
                    </a:srgbClr>
                  </a:outerShdw>
                </a:effectLst>
              </a:rPr>
              <a:t>  </a:t>
            </a:r>
            <a:r>
              <a:rPr lang="zh-CN" altLang="en-US" sz="5865" dirty="0">
                <a:solidFill>
                  <a:schemeClr val="accent1"/>
                </a:solidFill>
                <a:effectLst>
                  <a:outerShdw blurRad="38100" dist="25400" dir="5400000" algn="ctr" rotWithShape="0">
                    <a:srgbClr val="6E747A">
                      <a:alpha val="43000"/>
                    </a:srgbClr>
                  </a:outerShdw>
                </a:effectLst>
              </a:rPr>
              <a:t>编译预处理</a:t>
            </a:r>
            <a:endParaRPr lang="zh-CN" altLang="en-US" sz="5865" dirty="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advTm="0"/>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832485" y="16830"/>
            <a:ext cx="4428232"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复杂类型声明</a:t>
            </a:r>
            <a:r>
              <a:rPr lang="en-US" altLang="zh-CN" dirty="0" err="1">
                <a:latin typeface="Arial Black" panose="020B0A04020102020204" pitchFamily="34" charset="0"/>
              </a:rPr>
              <a:t>typedef</a:t>
            </a:r>
            <a:endParaRPr lang="zh-CN" altLang="en-US" dirty="0">
              <a:latin typeface="Arial Black" panose="020B0A04020102020204" pitchFamily="34" charset="0"/>
            </a:endParaRPr>
          </a:p>
        </p:txBody>
      </p:sp>
      <p:sp>
        <p:nvSpPr>
          <p:cNvPr id="3" name="内容占位符 2"/>
          <p:cNvSpPr>
            <a:spLocks noChangeArrowheads="1"/>
          </p:cNvSpPr>
          <p:nvPr/>
        </p:nvSpPr>
        <p:spPr bwMode="auto">
          <a:xfrm>
            <a:off x="832485" y="801370"/>
            <a:ext cx="10965180" cy="4288155"/>
          </a:xfrm>
          <a:prstGeom prst="rect">
            <a:avLst/>
          </a:prstGeom>
          <a:noFill/>
          <a:ln w="9525">
            <a:noFill/>
            <a:miter lim="800000"/>
          </a:ln>
        </p:spPr>
        <p:txBody>
          <a:bodyPr/>
          <a:lstStyle/>
          <a:p>
            <a:pPr marL="285750" indent="-285750" eaLnBrk="0" hangingPunct="0">
              <a:lnSpc>
                <a:spcPts val="3300"/>
              </a:lnSpc>
              <a:buClr>
                <a:srgbClr val="FFC000"/>
              </a:buClr>
              <a:buSzPct val="80000"/>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对复杂变量建立一个类型别名的方法很简单，只要在传统的变量声明表达式里用自己类型名</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自己命名的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替代变量名，然后把关键字</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加在该语句的开头就行了。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1214120" y="1640205"/>
            <a:ext cx="8296910" cy="3053715"/>
          </a:xfrm>
          <a:prstGeom prst="rect">
            <a:avLst/>
          </a:prstGeom>
          <a:solidFill>
            <a:schemeClr val="tx1"/>
          </a:solidFill>
        </p:spPr>
        <p:txBody>
          <a:bodyPr wrap="square" rtlCol="0">
            <a:spAutoFit/>
          </a:bodyPr>
          <a:lstStyle/>
          <a:p>
            <a:pPr eaLnBrk="0" hangingPunct="0">
              <a:lnSpc>
                <a:spcPts val="3300"/>
              </a:lnSpc>
              <a:buClr>
                <a:srgbClr val="FFC000"/>
              </a:buClr>
              <a:buSzPct val="80000"/>
              <a:defRPr/>
            </a:pP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*(*a[5])(</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char*); </a:t>
            </a:r>
            <a:r>
              <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eaLnBrk="0" hangingPunct="0">
              <a:lnSpc>
                <a:spcPts val="3300"/>
              </a:lnSpc>
              <a:buClr>
                <a:srgbClr val="FFC000"/>
              </a:buClr>
              <a:buSzPct val="80000"/>
              <a:defRPr/>
            </a:pP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typedef</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pFun</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char*);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pFun</a:t>
            </a:r>
            <a:r>
              <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rPr>
              <a:t>等价于</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int,char</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eaLnBrk="0" hangingPunct="0">
              <a:lnSpc>
                <a:spcPts val="3300"/>
              </a:lnSpc>
              <a:buClr>
                <a:srgbClr val="FFC000"/>
              </a:buClr>
              <a:buSzPct val="80000"/>
              <a:defRPr/>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使用定义的新类型来声明对象</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pFun</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a[5];</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或</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typedef</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pFun</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[5])(</a:t>
            </a: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char*);</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eaLnBrk="0" hangingPunct="0">
              <a:lnSpc>
                <a:spcPts val="3300"/>
              </a:lnSpc>
              <a:buClr>
                <a:srgbClr val="FFC000"/>
              </a:buClr>
              <a:buSzPct val="80000"/>
              <a:defRPr/>
            </a:pPr>
            <a:r>
              <a:rPr lang="en-US" altLang="zh-CN" sz="2000" dirty="0" err="1">
                <a:solidFill>
                  <a:schemeClr val="bg1"/>
                </a:solidFill>
                <a:latin typeface="Arial" panose="020B0604020202020204" pitchFamily="34" charset="0"/>
                <a:ea typeface="微软雅黑" panose="020B0503020204020204" pitchFamily="34" charset="-122"/>
                <a:cs typeface="Arial" panose="020B0604020202020204" pitchFamily="34" charset="0"/>
              </a:rPr>
              <a:t>pFun</a:t>
            </a: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 b;</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92710" y="4551045"/>
            <a:ext cx="12099290" cy="2306955"/>
          </a:xfrm>
          <a:prstGeom prst="rect">
            <a:avLst/>
          </a:prstGeom>
          <a:noFill/>
        </p:spPr>
        <p:txBody>
          <a:bodyPr wrap="square" rtlCol="0" anchor="t">
            <a:spAutoFit/>
          </a:bodyPr>
          <a:lstStyle/>
          <a:p>
            <a:pPr>
              <a:lnSpc>
                <a:spcPct val="150000"/>
              </a:lnSpc>
            </a:pPr>
            <a:r>
              <a:rPr lang="en-US" altLang="zh-CN" sz="1600" dirty="0">
                <a:solidFill>
                  <a:srgbClr val="C00000"/>
                </a:solidFill>
                <a:effectLst>
                  <a:outerShdw blurRad="38100" dist="19050" dir="2700000" algn="tl" rotWithShape="0">
                    <a:schemeClr val="dk1">
                      <a:alpha val="40000"/>
                    </a:schemeClr>
                  </a:outerShdw>
                </a:effectLst>
              </a:rPr>
              <a:t>[</a:t>
            </a:r>
            <a:r>
              <a:rPr lang="zh-CN" altLang="en-US" sz="1600" dirty="0">
                <a:solidFill>
                  <a:srgbClr val="C00000"/>
                </a:solidFill>
                <a:effectLst>
                  <a:outerShdw blurRad="38100" dist="19050" dir="2700000" algn="tl" rotWithShape="0">
                    <a:schemeClr val="dk1">
                      <a:alpha val="40000"/>
                    </a:schemeClr>
                  </a:outerShdw>
                </a:effectLst>
              </a:rPr>
              <a:t>理解复合说明</a:t>
            </a:r>
            <a:r>
              <a:rPr lang="en-US" altLang="zh-CN" sz="1600" dirty="0">
                <a:solidFill>
                  <a:srgbClr val="C00000"/>
                </a:solidFill>
                <a:effectLst>
                  <a:outerShdw blurRad="38100" dist="19050" dir="2700000" algn="tl" rotWithShape="0">
                    <a:schemeClr val="dk1">
                      <a:alpha val="40000"/>
                    </a:schemeClr>
                  </a:outerShdw>
                </a:effectLst>
              </a:rPr>
              <a:t>] </a:t>
            </a:r>
            <a:r>
              <a:rPr lang="en-US" altLang="zh-CN" sz="1600" dirty="0"/>
              <a:t> </a:t>
            </a:r>
            <a:r>
              <a:rPr lang="zh-CN" altLang="en-US" sz="1600" dirty="0"/>
              <a:t>如：</a:t>
            </a:r>
            <a:r>
              <a:rPr lang="en-US" altLang="zh-CN" sz="1600" dirty="0"/>
              <a:t> </a:t>
            </a:r>
            <a:r>
              <a:rPr lang="zh-CN" altLang="en-US" sz="1600" dirty="0"/>
              <a:t>char *(*(*var) ()) [10];</a:t>
            </a:r>
            <a:endParaRPr lang="zh-CN" altLang="en-US" sz="1600" dirty="0"/>
          </a:p>
          <a:p>
            <a:pPr>
              <a:lnSpc>
                <a:spcPct val="150000"/>
              </a:lnSpc>
            </a:pPr>
            <a:r>
              <a:rPr lang="zh-CN" altLang="en-US" sz="1600" dirty="0"/>
              <a:t>var到底被说明成一个什么类型的标识符？解释的方法是“从里向外读”，即：从标识符开始，先看它的右部有无方括号或圆括号，若有则先作出解释，再看左部是否有星号。若在任何时候遇到圆括号，则在继续之前必须用相同的原则处理括号内的内容。最后一步是加入类型区符。根据这一原则，对var的说明为:</a:t>
            </a:r>
            <a:endParaRPr lang="zh-CN" altLang="en-US" sz="1600" dirty="0"/>
          </a:p>
          <a:p>
            <a:pPr>
              <a:lnSpc>
                <a:spcPct val="150000"/>
              </a:lnSpc>
            </a:pPr>
            <a:r>
              <a:rPr lang="zh-CN" altLang="en-US" sz="1600" dirty="0"/>
              <a:t>var被说明为一个指针，它指向一个函数，函数返回一个指针，该指针指向一个有10个元素的数组，数组中的每一个为一个指针，它指向char类型的值。（重点）</a:t>
            </a:r>
            <a:endParaRPr lang="zh-CN" altLang="en-US" sz="1600" dirty="0"/>
          </a:p>
        </p:txBody>
      </p:sp>
      <p:sp>
        <p:nvSpPr>
          <p:cNvPr id="6" name="文本框 5"/>
          <p:cNvSpPr txBox="1"/>
          <p:nvPr userDrawn="1"/>
        </p:nvSpPr>
        <p:spPr>
          <a:xfrm>
            <a:off x="3048478" y="3422066"/>
            <a:ext cx="6096956" cy="977265"/>
          </a:xfrm>
          <a:prstGeom prst="rect">
            <a:avLst/>
          </a:prstGeom>
        </p:spPr>
        <p:txBody>
          <a:bodyPr wrap="square" rtlCol="0">
            <a:noAutofit/>
          </a:bodyPr>
          <a:p>
            <a:r>
              <a:rPr lang="zh-CN" altLang="en-US" sz="2400"/>
              <a:t>重点</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84455" y="593725"/>
            <a:ext cx="12040235" cy="5909945"/>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语言由源代码生成的各阶段</a:t>
            </a:r>
            <a:r>
              <a:rPr lang="zh-CN" altLang="en-US" sz="2800" dirty="0">
                <a:latin typeface="华文细黑" panose="02010600040101010101" pitchFamily="2" charset="-122"/>
                <a:ea typeface="华文细黑" panose="02010600040101010101" pitchFamily="2" charset="-122"/>
              </a:rPr>
              <a:t>如下：</a:t>
            </a:r>
            <a:endParaRPr lang="en-US" altLang="zh-CN" sz="2800" dirty="0">
              <a:latin typeface="华文细黑" panose="02010600040101010101" pitchFamily="2" charset="-122"/>
              <a:ea typeface="华文细黑" panose="02010600040101010101" pitchFamily="2" charset="-122"/>
            </a:endParaRPr>
          </a:p>
          <a:p>
            <a:pPr marL="285750" indent="-285750" eaLnBrk="0" hangingPunct="0">
              <a:lnSpc>
                <a:spcPct val="150000"/>
              </a:lnSpc>
              <a:buClr>
                <a:srgbClr val="FFC000"/>
              </a:buClr>
              <a:buSzPct val="80000"/>
              <a:buFont typeface="Wingdings" panose="05000000000000000000" pitchFamily="2" charset="2"/>
              <a:buChar char="u"/>
              <a:defRPr/>
            </a:pPr>
            <a:endParaRPr lang="en-US" altLang="zh-CN" sz="2800" dirty="0"/>
          </a:p>
          <a:p>
            <a:pPr marL="285750" indent="-285750" eaLnBrk="0" hangingPunct="0">
              <a:lnSpc>
                <a:spcPct val="150000"/>
              </a:lnSpc>
              <a:buClr>
                <a:srgbClr val="FFC000"/>
              </a:buClr>
              <a:buSzPct val="80000"/>
              <a:buFont typeface="Wingdings" panose="05000000000000000000" pitchFamily="2" charset="2"/>
              <a:buChar char="u"/>
              <a:defRPr/>
            </a:pPr>
            <a:endParaRPr lang="en-US" altLang="zh-CN" sz="2800" dirty="0"/>
          </a:p>
          <a:p>
            <a:pPr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rPr>
              <a:t>     其中</a:t>
            </a:r>
            <a:r>
              <a:rPr lang="zh-CN" altLang="en-US" sz="2400" dirty="0">
                <a:solidFill>
                  <a:srgbClr val="FF0000"/>
                </a:solidFill>
                <a:latin typeface="华文细黑" panose="02010600040101010101" pitchFamily="2" charset="-122"/>
                <a:ea typeface="华文细黑" panose="02010600040101010101" pitchFamily="2" charset="-122"/>
              </a:rPr>
              <a:t>编译预处理</a:t>
            </a:r>
            <a:r>
              <a:rPr lang="zh-CN" altLang="en-US" sz="2400" dirty="0">
                <a:latin typeface="华文细黑" panose="02010600040101010101" pitchFamily="2" charset="-122"/>
                <a:ea typeface="华文细黑" panose="02010600040101010101" pitchFamily="2" charset="-122"/>
              </a:rPr>
              <a:t>阶段，读取</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源程序，对其中的伪指令（以</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开头的指令）和特殊符号进行处理。或者说是</a:t>
            </a:r>
            <a:r>
              <a:rPr lang="zh-CN" altLang="en-US" sz="2400" dirty="0">
                <a:solidFill>
                  <a:srgbClr val="FF0000"/>
                </a:solidFill>
                <a:latin typeface="华文细黑" panose="02010600040101010101" pitchFamily="2" charset="-122"/>
                <a:ea typeface="华文细黑" panose="02010600040101010101" pitchFamily="2" charset="-122"/>
              </a:rPr>
              <a:t>扫描源代码</a:t>
            </a:r>
            <a:r>
              <a:rPr lang="zh-CN" altLang="en-US" sz="2400" dirty="0">
                <a:latin typeface="华文细黑" panose="02010600040101010101" pitchFamily="2" charset="-122"/>
                <a:ea typeface="华文细黑" panose="02010600040101010101" pitchFamily="2" charset="-122"/>
              </a:rPr>
              <a:t>，对其进行初步的转换，产生新的源代码提供给编译器。预处理过程先于编译器对源代码进行处理。</a:t>
            </a:r>
            <a:endParaRPr lang="en-US" altLang="zh-CN" sz="2400" dirty="0">
              <a:latin typeface="华文细黑" panose="02010600040101010101" pitchFamily="2" charset="-122"/>
              <a:ea typeface="华文细黑" panose="02010600040101010101" pitchFamily="2" charset="-122"/>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伪指令（或预处理指令）定义</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rPr>
              <a:t>    预处理指令是以</a:t>
            </a:r>
            <a:r>
              <a:rPr lang="en-US" altLang="zh-CN" sz="2400" b="1" dirty="0">
                <a:solidFill>
                  <a:srgbClr val="F37021"/>
                </a:solidFill>
                <a:latin typeface="Arial Rounded MT Bold" panose="020F0704030504030204" pitchFamily="34" charset="0"/>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rPr>
              <a:t>号开头的代码行。</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号必须是该行除了任何空白字符外的第一个字符。</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后是</a:t>
            </a:r>
            <a:r>
              <a:rPr lang="zh-CN" altLang="en-US" sz="24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指令关键字</a:t>
            </a:r>
            <a:r>
              <a:rPr lang="zh-CN" altLang="en-US" sz="2400" dirty="0">
                <a:latin typeface="华文细黑" panose="02010600040101010101" pitchFamily="2" charset="-122"/>
                <a:ea typeface="华文细黑" panose="02010600040101010101" pitchFamily="2" charset="-122"/>
              </a:rPr>
              <a:t>，在关键字和</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号之间允许存在任意个数的空白字符。整行语句构成了一条预处理指令，该指令将在编译器进行编译之前对源代码做某些转换。</a:t>
            </a:r>
            <a:endParaRPr lang="zh-CN" altLang="en-US" sz="2800" dirty="0">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74754" name="Picture 2"/>
          <p:cNvPicPr>
            <a:picLocks noChangeAspect="1" noChangeArrowheads="1"/>
          </p:cNvPicPr>
          <p:nvPr/>
        </p:nvPicPr>
        <p:blipFill>
          <a:blip r:embed="rId1"/>
          <a:srcRect/>
          <a:stretch>
            <a:fillRect/>
          </a:stretch>
        </p:blipFill>
        <p:spPr bwMode="auto">
          <a:xfrm>
            <a:off x="2085975" y="1614171"/>
            <a:ext cx="8036984" cy="79586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701252" y="2085000"/>
            <a:ext cx="10761133" cy="43053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zh-CN" altLang="en-US" sz="4265" dirty="0"/>
              <a:t>编译预处理的主要功能：</a:t>
            </a:r>
            <a:endParaRPr lang="zh-CN" altLang="en-US" sz="4265" dirty="0"/>
          </a:p>
          <a:p>
            <a:pPr lvl="1" algn="just"/>
            <a:r>
              <a:rPr lang="zh-CN" altLang="en-US" sz="3735" dirty="0"/>
              <a:t> 文件包含（#</a:t>
            </a:r>
            <a:r>
              <a:rPr lang="en-US" altLang="zh-CN" sz="3735" dirty="0"/>
              <a:t>include）</a:t>
            </a:r>
            <a:endParaRPr lang="en-US" altLang="zh-CN" sz="3735" dirty="0"/>
          </a:p>
          <a:p>
            <a:pPr lvl="1" algn="just"/>
            <a:r>
              <a:rPr lang="zh-CN" altLang="en-US" sz="3735" dirty="0"/>
              <a:t> 宏定义（#</a:t>
            </a:r>
            <a:r>
              <a:rPr lang="en-US" altLang="zh-CN" sz="3735" dirty="0"/>
              <a:t>define）</a:t>
            </a:r>
            <a:endParaRPr lang="en-US" altLang="zh-CN" sz="3735" dirty="0"/>
          </a:p>
          <a:p>
            <a:pPr lvl="1" algn="just"/>
            <a:r>
              <a:rPr lang="zh-CN" altLang="en-US" sz="3735" dirty="0"/>
              <a:t> 条件编译</a:t>
            </a:r>
            <a:endParaRPr lang="zh-CN" altLang="en-US" sz="3735" dirty="0"/>
          </a:p>
          <a:p>
            <a:pPr lvl="1" algn="just"/>
            <a:endParaRPr lang="zh-CN" altLang="zh-CN" sz="3200" dirty="0">
              <a:latin typeface="宋体" pitchFamily="2" charset="-122"/>
            </a:endParaRPr>
          </a:p>
        </p:txBody>
      </p:sp>
      <p:sp>
        <p:nvSpPr>
          <p:cNvPr id="3" name="Rectangle 4"/>
          <p:cNvSpPr txBox="1"/>
          <p:nvPr/>
        </p:nvSpPr>
        <p:spPr>
          <a:xfrm>
            <a:off x="-6985" y="3810"/>
            <a:ext cx="12177395" cy="960120"/>
          </a:xfrm>
          <a:prstGeom prst="rect">
            <a:avLst/>
          </a:prstGeom>
          <a:solidFill>
            <a:schemeClr val="accent5">
              <a:lumMod val="60000"/>
              <a:lumOff val="40000"/>
            </a:schemeClr>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编译预处理功能</a:t>
            </a:r>
            <a:endParaRPr lang="en-US" altLang="zh-CN" sz="5865" dirty="0"/>
          </a:p>
        </p:txBody>
      </p:sp>
    </p:spTree>
  </p:cSld>
  <p:clrMapOvr>
    <a:masterClrMapping/>
  </p:clrMapOvr>
  <p:transition advTm="0"/>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528000" y="1029001"/>
            <a:ext cx="11233151" cy="5760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dirty="0"/>
              <a:t>C</a:t>
            </a:r>
            <a:r>
              <a:rPr lang="zh-CN" altLang="en-US" dirty="0"/>
              <a:t>程序的编译处理，目的是把每一条</a:t>
            </a:r>
            <a:r>
              <a:rPr lang="en-US" altLang="zh-CN" dirty="0"/>
              <a:t>C</a:t>
            </a:r>
            <a:r>
              <a:rPr lang="zh-CN" altLang="en-US" dirty="0"/>
              <a:t>语句用若干条机器指令来实现，生成目标程序。</a:t>
            </a:r>
            <a:endParaRPr lang="zh-CN" altLang="en-US" dirty="0"/>
          </a:p>
          <a:p>
            <a:pPr>
              <a:lnSpc>
                <a:spcPct val="150000"/>
              </a:lnSpc>
            </a:pPr>
            <a:r>
              <a:rPr lang="zh-CN" altLang="en-US" dirty="0"/>
              <a:t>由于#</a:t>
            </a:r>
            <a:r>
              <a:rPr lang="en-US" altLang="zh-CN" dirty="0"/>
              <a:t>define</a:t>
            </a:r>
            <a:r>
              <a:rPr lang="zh-CN" altLang="en-US" dirty="0"/>
              <a:t>等编译预处理指令</a:t>
            </a:r>
            <a:r>
              <a:rPr lang="zh-CN" altLang="en-US" dirty="0">
                <a:solidFill>
                  <a:schemeClr val="accent1"/>
                </a:solidFill>
                <a:effectLst>
                  <a:outerShdw blurRad="38100" dist="25400" dir="5400000" algn="ctr" rotWithShape="0">
                    <a:srgbClr val="6E747A">
                      <a:alpha val="43000"/>
                    </a:srgbClr>
                  </a:outerShdw>
                </a:effectLst>
              </a:rPr>
              <a:t>不是</a:t>
            </a:r>
            <a:r>
              <a:rPr lang="en-US" altLang="zh-CN" dirty="0">
                <a:solidFill>
                  <a:schemeClr val="accent1"/>
                </a:solidFill>
                <a:effectLst>
                  <a:outerShdw blurRad="38100" dist="25400" dir="5400000" algn="ctr" rotWithShape="0">
                    <a:srgbClr val="6E747A">
                      <a:alpha val="43000"/>
                    </a:srgbClr>
                  </a:outerShdw>
                </a:effectLst>
              </a:rPr>
              <a:t>C</a:t>
            </a:r>
            <a:r>
              <a:rPr lang="zh-CN" altLang="en-US" dirty="0">
                <a:solidFill>
                  <a:schemeClr val="accent1"/>
                </a:solidFill>
                <a:effectLst>
                  <a:outerShdw blurRad="38100" dist="25400" dir="5400000" algn="ctr" rotWithShape="0">
                    <a:srgbClr val="6E747A">
                      <a:alpha val="43000"/>
                    </a:srgbClr>
                  </a:outerShdw>
                </a:effectLst>
              </a:rPr>
              <a:t>语句</a:t>
            </a:r>
            <a:r>
              <a:rPr lang="zh-CN" altLang="en-US" dirty="0"/>
              <a:t>，不能被编译程序翻译，需要在真正编译之前作一个</a:t>
            </a:r>
            <a:r>
              <a:rPr lang="zh-CN" altLang="en-US" dirty="0">
                <a:solidFill>
                  <a:schemeClr val="accent1"/>
                </a:solidFill>
                <a:effectLst>
                  <a:outerShdw blurRad="38100" dist="25400" dir="5400000" algn="ctr" rotWithShape="0">
                    <a:srgbClr val="6E747A">
                      <a:alpha val="43000"/>
                    </a:srgbClr>
                  </a:outerShdw>
                </a:effectLst>
              </a:rPr>
              <a:t>预处理</a:t>
            </a:r>
            <a:r>
              <a:rPr lang="zh-CN" altLang="en-US" dirty="0"/>
              <a:t>，解释完成编译预处理指令，从而把预处理指令转换成相应的</a:t>
            </a:r>
            <a:r>
              <a:rPr lang="en-US" altLang="zh-CN" dirty="0"/>
              <a:t>C</a:t>
            </a:r>
            <a:r>
              <a:rPr lang="zh-CN" altLang="en-US" dirty="0"/>
              <a:t>程序段，最终成为由纯粹</a:t>
            </a:r>
            <a:r>
              <a:rPr lang="en-US" altLang="zh-CN" dirty="0"/>
              <a:t>C</a:t>
            </a:r>
            <a:r>
              <a:rPr lang="zh-CN" altLang="en-US" dirty="0"/>
              <a:t>语句构成的程序，经编译最后得到目标代码。</a:t>
            </a:r>
            <a:endParaRPr lang="zh-CN" altLang="en-US" dirty="0"/>
          </a:p>
        </p:txBody>
      </p:sp>
      <p:sp>
        <p:nvSpPr>
          <p:cNvPr id="3" name="Rectangle 4"/>
          <p:cNvSpPr txBox="1"/>
          <p:nvPr/>
        </p:nvSpPr>
        <p:spPr>
          <a:xfrm>
            <a:off x="719667" y="69001"/>
            <a:ext cx="10767483" cy="864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t>编译预处理</a:t>
            </a:r>
            <a:endParaRPr lang="zh-CN" altLang="en-US" sz="5335" dirty="0"/>
          </a:p>
        </p:txBody>
      </p:sp>
    </p:spTree>
  </p:cSld>
  <p:clrMapOvr>
    <a:masterClrMapping/>
  </p:clrMapOvr>
  <p:transition advTm="0"/>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0" y="-13335"/>
            <a:ext cx="7266940" cy="829310"/>
          </a:xfrm>
          <a:prstGeom prst="rect">
            <a:avLst/>
          </a:prstGeom>
          <a:solidFill>
            <a:schemeClr val="accent2">
              <a:lumMod val="20000"/>
              <a:lumOff val="80000"/>
            </a:schemeClr>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10.3.4 </a:t>
            </a:r>
            <a:r>
              <a:rPr lang="zh-CN" altLang="en-US" sz="5865" dirty="0"/>
              <a:t>文件包含</a:t>
            </a:r>
            <a:endParaRPr lang="zh-CN" altLang="en-US" sz="5865" dirty="0"/>
          </a:p>
        </p:txBody>
      </p:sp>
      <p:sp>
        <p:nvSpPr>
          <p:cNvPr id="3" name="Rectangle 3"/>
          <p:cNvSpPr txBox="1"/>
          <p:nvPr/>
        </p:nvSpPr>
        <p:spPr>
          <a:xfrm>
            <a:off x="0" y="815975"/>
            <a:ext cx="12047855" cy="306133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pPr>
            <a:r>
              <a:rPr lang="zh-CN" altLang="en-US" sz="2800" dirty="0"/>
              <a:t>系统文件以</a:t>
            </a:r>
            <a:r>
              <a:rPr lang="en-US" altLang="zh-CN" sz="2800" dirty="0" err="1"/>
              <a:t>stdio.h</a:t>
            </a:r>
            <a:r>
              <a:rPr lang="zh-CN" altLang="en-US" sz="2800" dirty="0"/>
              <a:t>、</a:t>
            </a:r>
            <a:r>
              <a:rPr lang="en-US" altLang="zh-CN" sz="2800" dirty="0" err="1"/>
              <a:t>math.h</a:t>
            </a:r>
            <a:r>
              <a:rPr lang="zh-CN" altLang="en-US" sz="2800" dirty="0"/>
              <a:t>等形式供编程者调用</a:t>
            </a:r>
            <a:endParaRPr lang="zh-CN" altLang="en-US" sz="2800" dirty="0"/>
          </a:p>
          <a:p>
            <a:pPr algn="just">
              <a:lnSpc>
                <a:spcPct val="150000"/>
              </a:lnSpc>
            </a:pPr>
            <a:r>
              <a:rPr lang="zh-CN" altLang="en-US" sz="2800" dirty="0"/>
              <a:t>实用系统往往有自己诸多的宏定义，也以</a:t>
            </a:r>
            <a:r>
              <a:rPr lang="en-US" altLang="zh-CN" sz="2800" dirty="0"/>
              <a:t>.h</a:t>
            </a:r>
            <a:r>
              <a:rPr lang="zh-CN" altLang="en-US" sz="2800" dirty="0"/>
              <a:t>的形式组织、调用</a:t>
            </a:r>
            <a:endParaRPr lang="zh-CN" altLang="en-US" sz="2800" dirty="0"/>
          </a:p>
          <a:p>
            <a:pPr algn="just">
              <a:lnSpc>
                <a:spcPct val="150000"/>
              </a:lnSpc>
            </a:pPr>
            <a:r>
              <a:rPr lang="zh-CN" altLang="en-US" sz="2800" dirty="0"/>
              <a:t>问题：如何把若干</a:t>
            </a:r>
            <a:r>
              <a:rPr lang="en-US" altLang="zh-CN" sz="2800" u="sng" dirty="0">
                <a:solidFill>
                  <a:srgbClr val="FF0000"/>
                </a:solidFill>
              </a:rPr>
              <a:t>.h</a:t>
            </a:r>
            <a:r>
              <a:rPr lang="zh-CN" altLang="en-US" sz="2800" u="sng" dirty="0">
                <a:solidFill>
                  <a:srgbClr val="FF0000"/>
                </a:solidFill>
              </a:rPr>
              <a:t>头文件</a:t>
            </a:r>
            <a:r>
              <a:rPr lang="zh-CN" altLang="en-US" sz="2800" dirty="0"/>
              <a:t>连接成一个完整的可执行程序？</a:t>
            </a:r>
            <a:endParaRPr lang="zh-CN" altLang="en-US" sz="2800" dirty="0"/>
          </a:p>
          <a:p>
            <a:pPr lvl="1" algn="just">
              <a:lnSpc>
                <a:spcPct val="150000"/>
              </a:lnSpc>
            </a:pPr>
            <a:r>
              <a:rPr lang="zh-CN" altLang="en-US" sz="2400" dirty="0"/>
              <a:t>文件包含 </a:t>
            </a:r>
            <a:r>
              <a:rPr lang="en-US" altLang="zh-CN" sz="2400" dirty="0"/>
              <a:t>include</a:t>
            </a:r>
            <a:endParaRPr lang="en-US" altLang="zh-CN" sz="2400" dirty="0"/>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336000" y="165001"/>
            <a:ext cx="11615783" cy="633599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pPr>
            <a:r>
              <a:rPr lang="zh-CN" altLang="en-US" sz="4000" dirty="0">
                <a:latin typeface="兰亭黑-简" panose="02000000000000000000" charset="-122"/>
                <a:ea typeface="兰亭黑-简" panose="02000000000000000000" charset="-122"/>
                <a:cs typeface="兰亭黑-简" panose="02000000000000000000" charset="-122"/>
              </a:rPr>
              <a:t>格式</a:t>
            </a:r>
            <a:endParaRPr lang="zh-CN" altLang="en-US" sz="4000" dirty="0">
              <a:latin typeface="兰亭黑-简" panose="02000000000000000000" charset="-122"/>
              <a:ea typeface="兰亭黑-简" panose="02000000000000000000" charset="-122"/>
              <a:cs typeface="兰亭黑-简" panose="02000000000000000000" charset="-122"/>
            </a:endParaRPr>
          </a:p>
          <a:p>
            <a:pPr lvl="1" algn="just">
              <a:lnSpc>
                <a:spcPct val="100000"/>
              </a:lnSpc>
              <a:spcBef>
                <a:spcPts val="300"/>
              </a:spcBef>
              <a:spcAft>
                <a:spcPts val="300"/>
              </a:spcAft>
            </a:pPr>
            <a:r>
              <a:rPr lang="zh-CN" altLang="en-US" sz="3600" dirty="0">
                <a:solidFill>
                  <a:schemeClr val="accent1"/>
                </a:solidFill>
                <a:latin typeface="兰亭黑-简" panose="02000000000000000000" charset="-122"/>
                <a:ea typeface="兰亭黑-简" panose="02000000000000000000" charset="-122"/>
                <a:cs typeface="兰亭黑-简" panose="02000000000000000000" charset="-122"/>
              </a:rPr>
              <a:t> # </a:t>
            </a:r>
            <a:r>
              <a:rPr lang="en-US" altLang="zh-CN" sz="3600" dirty="0">
                <a:solidFill>
                  <a:schemeClr val="accent1"/>
                </a:solidFill>
                <a:latin typeface="兰亭黑-简" panose="02000000000000000000" charset="-122"/>
                <a:ea typeface="兰亭黑-简" panose="02000000000000000000" charset="-122"/>
                <a:cs typeface="兰亭黑-简" panose="02000000000000000000" charset="-122"/>
              </a:rPr>
              <a:t>include &lt;</a:t>
            </a:r>
            <a:r>
              <a:rPr lang="zh-CN" altLang="en-US" sz="3600" dirty="0">
                <a:solidFill>
                  <a:schemeClr val="accent1"/>
                </a:solidFill>
                <a:latin typeface="兰亭黑-简" panose="02000000000000000000" charset="-122"/>
                <a:ea typeface="兰亭黑-简" panose="02000000000000000000" charset="-122"/>
                <a:cs typeface="兰亭黑-简" panose="02000000000000000000" charset="-122"/>
              </a:rPr>
              <a:t>需包含的文件名&gt;</a:t>
            </a:r>
            <a:endParaRPr lang="zh-CN" altLang="en-US" sz="3600" dirty="0">
              <a:solidFill>
                <a:schemeClr val="accent1"/>
              </a:solidFill>
              <a:latin typeface="兰亭黑-简" panose="02000000000000000000" charset="-122"/>
              <a:ea typeface="兰亭黑-简" panose="02000000000000000000" charset="-122"/>
              <a:cs typeface="兰亭黑-简" panose="02000000000000000000" charset="-122"/>
            </a:endParaRPr>
          </a:p>
          <a:p>
            <a:pPr lvl="1" algn="just">
              <a:lnSpc>
                <a:spcPct val="100000"/>
              </a:lnSpc>
            </a:pPr>
            <a:r>
              <a:rPr lang="zh-CN" altLang="en-US" sz="3600" dirty="0">
                <a:solidFill>
                  <a:schemeClr val="accent1"/>
                </a:solidFill>
                <a:latin typeface="兰亭黑-简" panose="02000000000000000000" charset="-122"/>
                <a:ea typeface="兰亭黑-简" panose="02000000000000000000" charset="-122"/>
                <a:cs typeface="兰亭黑-简" panose="02000000000000000000" charset="-122"/>
              </a:rPr>
              <a:t> # </a:t>
            </a:r>
            <a:r>
              <a:rPr lang="en-US" altLang="zh-CN" sz="3600" dirty="0">
                <a:solidFill>
                  <a:schemeClr val="accent1"/>
                </a:solidFill>
                <a:latin typeface="兰亭黑-简" panose="02000000000000000000" charset="-122"/>
                <a:ea typeface="兰亭黑-简" panose="02000000000000000000" charset="-122"/>
                <a:cs typeface="兰亭黑-简" panose="02000000000000000000" charset="-122"/>
              </a:rPr>
              <a:t>include “</a:t>
            </a:r>
            <a:r>
              <a:rPr lang="zh-CN" altLang="en-US" sz="3600" dirty="0">
                <a:solidFill>
                  <a:schemeClr val="accent1"/>
                </a:solidFill>
                <a:latin typeface="兰亭黑-简" panose="02000000000000000000" charset="-122"/>
                <a:ea typeface="兰亭黑-简" panose="02000000000000000000" charset="-122"/>
                <a:cs typeface="兰亭黑-简" panose="02000000000000000000" charset="-122"/>
              </a:rPr>
              <a:t>需包含的文件名”</a:t>
            </a:r>
            <a:endParaRPr lang="zh-CN" altLang="en-US" sz="3600" dirty="0">
              <a:solidFill>
                <a:schemeClr val="accent1"/>
              </a:solidFill>
              <a:latin typeface="兰亭黑-简" panose="02000000000000000000" charset="-122"/>
              <a:ea typeface="兰亭黑-简" panose="02000000000000000000" charset="-122"/>
              <a:cs typeface="兰亭黑-简" panose="02000000000000000000" charset="-122"/>
            </a:endParaRPr>
          </a:p>
          <a:p>
            <a:pPr algn="just">
              <a:lnSpc>
                <a:spcPct val="100000"/>
              </a:lnSpc>
            </a:pPr>
            <a:endParaRPr lang="zh-CN" altLang="en-US" sz="2800" dirty="0">
              <a:latin typeface="兰亭黑-简" panose="02000000000000000000" charset="-122"/>
              <a:ea typeface="兰亭黑-简" panose="02000000000000000000" charset="-122"/>
              <a:cs typeface="兰亭黑-简" panose="02000000000000000000" charset="-122"/>
            </a:endParaRPr>
          </a:p>
          <a:p>
            <a:pPr algn="just">
              <a:lnSpc>
                <a:spcPct val="100000"/>
              </a:lnSpc>
            </a:pPr>
            <a:r>
              <a:rPr lang="zh-CN" altLang="en-US" sz="2800" dirty="0">
                <a:latin typeface="兰亭黑-简" panose="02000000000000000000" charset="-122"/>
                <a:ea typeface="兰亭黑-简" panose="02000000000000000000" charset="-122"/>
                <a:cs typeface="兰亭黑-简" panose="02000000000000000000" charset="-122"/>
              </a:rPr>
              <a:t>作用</a:t>
            </a:r>
            <a:endParaRPr lang="zh-CN" altLang="en-US" sz="2800" dirty="0">
              <a:latin typeface="兰亭黑-简" panose="02000000000000000000" charset="-122"/>
              <a:ea typeface="兰亭黑-简" panose="02000000000000000000" charset="-122"/>
              <a:cs typeface="兰亭黑-简" panose="02000000000000000000" charset="-122"/>
            </a:endParaRPr>
          </a:p>
          <a:p>
            <a:pPr lvl="1" algn="just">
              <a:lnSpc>
                <a:spcPct val="100000"/>
              </a:lnSpc>
              <a:buFont typeface="Arial" panose="020B0604020202020204" pitchFamily="34" charset="0"/>
              <a:buNone/>
            </a:pPr>
            <a:r>
              <a:rPr lang="zh-CN" altLang="en-US" dirty="0">
                <a:latin typeface="兰亭黑-简" panose="02000000000000000000" charset="-122"/>
                <a:ea typeface="兰亭黑-简" panose="02000000000000000000" charset="-122"/>
                <a:cs typeface="兰亭黑-简" panose="02000000000000000000" charset="-122"/>
              </a:rPr>
              <a:t>把指定的文件模块内容插入到 #</a:t>
            </a:r>
            <a:r>
              <a:rPr lang="en-US" altLang="zh-CN" dirty="0">
                <a:latin typeface="兰亭黑-简" panose="02000000000000000000" charset="-122"/>
                <a:ea typeface="兰亭黑-简" panose="02000000000000000000" charset="-122"/>
                <a:cs typeface="兰亭黑-简" panose="02000000000000000000" charset="-122"/>
              </a:rPr>
              <a:t>include </a:t>
            </a:r>
            <a:r>
              <a:rPr lang="zh-CN" altLang="en-US" dirty="0">
                <a:latin typeface="兰亭黑-简" panose="02000000000000000000" charset="-122"/>
                <a:ea typeface="兰亭黑-简" panose="02000000000000000000" charset="-122"/>
                <a:cs typeface="兰亭黑-简" panose="02000000000000000000" charset="-122"/>
              </a:rPr>
              <a:t>所在的位置，当程序编译连接时，系统会把所有 #</a:t>
            </a:r>
            <a:r>
              <a:rPr lang="en-US" altLang="zh-CN" dirty="0">
                <a:latin typeface="兰亭黑-简" panose="02000000000000000000" charset="-122"/>
                <a:ea typeface="兰亭黑-简" panose="02000000000000000000" charset="-122"/>
                <a:cs typeface="兰亭黑-简" panose="02000000000000000000" charset="-122"/>
              </a:rPr>
              <a:t>include </a:t>
            </a:r>
            <a:r>
              <a:rPr lang="zh-CN" altLang="en-US" dirty="0">
                <a:latin typeface="兰亭黑-简" panose="02000000000000000000" charset="-122"/>
                <a:ea typeface="兰亭黑-简" panose="02000000000000000000" charset="-122"/>
                <a:cs typeface="兰亭黑-简" panose="02000000000000000000" charset="-122"/>
              </a:rPr>
              <a:t>指定的文件拼接生成可执行代码。</a:t>
            </a:r>
            <a:endParaRPr lang="zh-CN" altLang="en-US" dirty="0">
              <a:latin typeface="兰亭黑-简" panose="02000000000000000000" charset="-122"/>
              <a:ea typeface="兰亭黑-简" panose="02000000000000000000" charset="-122"/>
              <a:cs typeface="兰亭黑-简" panose="02000000000000000000" charset="-122"/>
            </a:endParaRPr>
          </a:p>
          <a:p>
            <a:pPr algn="just">
              <a:lnSpc>
                <a:spcPct val="100000"/>
              </a:lnSpc>
            </a:pPr>
            <a:r>
              <a:rPr lang="zh-CN" altLang="en-US" sz="2800" dirty="0">
                <a:latin typeface="兰亭黑-简" panose="02000000000000000000" charset="-122"/>
                <a:ea typeface="兰亭黑-简" panose="02000000000000000000" charset="-122"/>
                <a:cs typeface="兰亭黑-简" panose="02000000000000000000" charset="-122"/>
              </a:rPr>
              <a:t>注意</a:t>
            </a:r>
            <a:endParaRPr lang="zh-CN" altLang="en-US" sz="2800" dirty="0">
              <a:latin typeface="兰亭黑-简" panose="02000000000000000000" charset="-122"/>
              <a:ea typeface="兰亭黑-简" panose="02000000000000000000" charset="-122"/>
              <a:cs typeface="兰亭黑-简" panose="02000000000000000000" charset="-122"/>
            </a:endParaRPr>
          </a:p>
          <a:p>
            <a:pPr lvl="1" algn="just">
              <a:lnSpc>
                <a:spcPct val="100000"/>
              </a:lnSpc>
            </a:pPr>
            <a:r>
              <a:rPr lang="zh-CN" altLang="en-US" dirty="0">
                <a:latin typeface="兰亭黑-简" panose="02000000000000000000" charset="-122"/>
                <a:ea typeface="兰亭黑-简" panose="02000000000000000000" charset="-122"/>
                <a:cs typeface="兰亭黑-简" panose="02000000000000000000" charset="-122"/>
              </a:rPr>
              <a:t>编译预处理命令，以#开头。</a:t>
            </a:r>
            <a:endParaRPr lang="zh-CN" altLang="en-US" dirty="0">
              <a:latin typeface="兰亭黑-简" panose="02000000000000000000" charset="-122"/>
              <a:ea typeface="兰亭黑-简" panose="02000000000000000000" charset="-122"/>
              <a:cs typeface="兰亭黑-简" panose="02000000000000000000" charset="-122"/>
            </a:endParaRPr>
          </a:p>
          <a:p>
            <a:pPr lvl="1" algn="just">
              <a:lnSpc>
                <a:spcPct val="100000"/>
              </a:lnSpc>
            </a:pPr>
            <a:r>
              <a:rPr lang="zh-CN" altLang="en-US" dirty="0">
                <a:latin typeface="兰亭黑-简" panose="02000000000000000000" charset="-122"/>
                <a:ea typeface="兰亭黑-简" panose="02000000000000000000" charset="-122"/>
                <a:cs typeface="兰亭黑-简" panose="02000000000000000000" charset="-122"/>
              </a:rPr>
              <a:t>在程序编译时起作用，不是真正的</a:t>
            </a:r>
            <a:r>
              <a:rPr lang="en-US" altLang="zh-CN" dirty="0">
                <a:latin typeface="兰亭黑-简" panose="02000000000000000000" charset="-122"/>
                <a:ea typeface="兰亭黑-简" panose="02000000000000000000" charset="-122"/>
                <a:cs typeface="兰亭黑-简" panose="02000000000000000000" charset="-122"/>
              </a:rPr>
              <a:t>C</a:t>
            </a:r>
            <a:r>
              <a:rPr lang="zh-CN" altLang="en-US" dirty="0">
                <a:latin typeface="兰亭黑-简" panose="02000000000000000000" charset="-122"/>
                <a:ea typeface="兰亭黑-简" panose="02000000000000000000" charset="-122"/>
                <a:cs typeface="兰亭黑-简" panose="02000000000000000000" charset="-122"/>
              </a:rPr>
              <a:t>语句，行尾没有</a:t>
            </a:r>
            <a:r>
              <a:rPr lang="zh-CN" altLang="en-US" dirty="0">
                <a:solidFill>
                  <a:srgbClr val="FF0000"/>
                </a:solidFill>
                <a:latin typeface="兰亭黑-简" panose="02000000000000000000" charset="-122"/>
                <a:ea typeface="兰亭黑-简" panose="02000000000000000000" charset="-122"/>
                <a:cs typeface="兰亭黑-简" panose="02000000000000000000" charset="-122"/>
              </a:rPr>
              <a:t>分号</a:t>
            </a:r>
            <a:r>
              <a:rPr lang="zh-CN" altLang="en-US" sz="3600" dirty="0">
                <a:latin typeface="兰亭黑-简" panose="02000000000000000000" charset="-122"/>
                <a:ea typeface="兰亭黑-简" panose="02000000000000000000" charset="-122"/>
                <a:cs typeface="兰亭黑-简" panose="02000000000000000000" charset="-122"/>
              </a:rPr>
              <a:t>。</a:t>
            </a:r>
            <a:endParaRPr lang="zh-CN" altLang="en-US" sz="3600" dirty="0">
              <a:latin typeface="兰亭黑-简" panose="02000000000000000000" charset="-122"/>
              <a:ea typeface="兰亭黑-简" panose="02000000000000000000" charset="-122"/>
              <a:cs typeface="兰亭黑-简" panose="02000000000000000000" charset="-122"/>
            </a:endParaRPr>
          </a:p>
        </p:txBody>
      </p:sp>
      <p:sp>
        <p:nvSpPr>
          <p:cNvPr id="3" name="Rectangle 3"/>
          <p:cNvSpPr txBox="1"/>
          <p:nvPr/>
        </p:nvSpPr>
        <p:spPr>
          <a:xfrm>
            <a:off x="8112000" y="21545"/>
            <a:ext cx="3456516" cy="793749"/>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t>文件包含</a:t>
            </a:r>
            <a:endParaRPr lang="zh-CN" altLang="en-US" sz="5335" dirty="0"/>
          </a:p>
        </p:txBody>
      </p:sp>
      <p:sp>
        <p:nvSpPr>
          <p:cNvPr id="4" name="AutoShape 4"/>
          <p:cNvSpPr/>
          <p:nvPr/>
        </p:nvSpPr>
        <p:spPr>
          <a:xfrm>
            <a:off x="8291195" y="1258570"/>
            <a:ext cx="2350135" cy="647700"/>
          </a:xfrm>
          <a:prstGeom prst="borderCallout1">
            <a:avLst>
              <a:gd name="adj1" fmla="val 5098"/>
              <a:gd name="adj2" fmla="val -51481"/>
              <a:gd name="adj3" fmla="val 48823"/>
              <a:gd name="adj4" fmla="val -1561"/>
            </a:avLst>
          </a:prstGeom>
          <a:solidFill>
            <a:srgbClr val="FFFF00"/>
          </a:solidFill>
          <a:ln w="9525" cap="flat" cmpd="sng">
            <a:solidFill>
              <a:schemeClr val="tx1"/>
            </a:solidFill>
            <a:prstDash val="solid"/>
            <a:miter/>
            <a:headEnd type="none" w="med" len="med"/>
            <a:tailEnd type="none" w="med" len="med"/>
          </a:ln>
        </p:spPr>
        <p:txBody>
          <a:bodyPr lIns="122766" tIns="61384" rIns="122766" bIns="61384"/>
          <a:lstStyle/>
          <a:p>
            <a:pPr algn="ctr" eaLnBrk="1" hangingPunct="1">
              <a:buClrTx/>
            </a:pPr>
            <a:r>
              <a:rPr lang="zh-CN" altLang="en-US" b="1" dirty="0">
                <a:latin typeface="Arial" panose="020B0604020202020204" pitchFamily="34" charset="0"/>
              </a:rPr>
              <a:t>系统文件夹</a:t>
            </a:r>
            <a:endParaRPr lang="zh-CN" altLang="en-US" b="1" dirty="0">
              <a:latin typeface="Arial" panose="020B0604020202020204" pitchFamily="34" charset="0"/>
            </a:endParaRPr>
          </a:p>
        </p:txBody>
      </p:sp>
      <p:sp>
        <p:nvSpPr>
          <p:cNvPr id="5" name="AutoShape 5"/>
          <p:cNvSpPr/>
          <p:nvPr/>
        </p:nvSpPr>
        <p:spPr>
          <a:xfrm>
            <a:off x="4775145" y="2156367"/>
            <a:ext cx="4891617" cy="537633"/>
          </a:xfrm>
          <a:prstGeom prst="borderCallout2">
            <a:avLst>
              <a:gd name="adj1" fmla="val 28347"/>
              <a:gd name="adj2" fmla="val -2079"/>
              <a:gd name="adj3" fmla="val 28347"/>
              <a:gd name="adj4" fmla="val -9648"/>
              <a:gd name="adj5" fmla="val -49213"/>
              <a:gd name="adj6" fmla="val -17523"/>
            </a:avLst>
          </a:prstGeom>
          <a:solidFill>
            <a:srgbClr val="92D050"/>
          </a:solidFill>
          <a:ln w="9525" cap="flat" cmpd="sng">
            <a:solidFill>
              <a:schemeClr val="tx1"/>
            </a:solidFill>
            <a:prstDash val="solid"/>
            <a:miter/>
            <a:headEnd type="none" w="med" len="med"/>
            <a:tailEnd type="none" w="med" len="med"/>
          </a:ln>
        </p:spPr>
        <p:txBody>
          <a:bodyPr lIns="122766" tIns="61384" rIns="122766" bIns="61384"/>
          <a:lstStyle/>
          <a:p>
            <a:pPr algn="ctr" eaLnBrk="1" hangingPunct="1">
              <a:buClrTx/>
            </a:pPr>
            <a:r>
              <a:rPr lang="zh-CN" altLang="en-US" b="1" dirty="0">
                <a:latin typeface="Arial" panose="020B0604020202020204" pitchFamily="34" charset="0"/>
              </a:rPr>
              <a:t>当前文件夹</a:t>
            </a:r>
            <a:r>
              <a:rPr lang="en-US" altLang="zh-CN" b="1" dirty="0">
                <a:latin typeface="Arial" panose="020B0604020202020204" pitchFamily="34" charset="0"/>
              </a:rPr>
              <a:t>+</a:t>
            </a:r>
            <a:r>
              <a:rPr lang="zh-CN" altLang="en-US" b="1" dirty="0">
                <a:latin typeface="Arial" panose="020B0604020202020204" pitchFamily="34" charset="0"/>
              </a:rPr>
              <a:t>系统文件夹</a:t>
            </a:r>
            <a:endParaRPr lang="zh-CN" altLang="en-US" b="1" dirty="0">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wipe(down)">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wipe(down)">
                                      <p:cBhvr>
                                        <p:cTn id="15" dur="500"/>
                                        <p:tgtEl>
                                          <p:spTgt spid="2">
                                            <p:txEl>
                                              <p:pRg st="6" end="6"/>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wipe(down)">
                                      <p:cBhvr>
                                        <p:cTn id="18" dur="500"/>
                                        <p:tgtEl>
                                          <p:spTgt spid="2">
                                            <p:txEl>
                                              <p:pRg st="7" end="7"/>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wipe(down)">
                                      <p:cBhvr>
                                        <p:cTn id="21" dur="500"/>
                                        <p:tgtEl>
                                          <p:spTgt spid="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amond(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ldLvl="0" animBg="1"/>
      <p:bldP spid="5"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528000" y="165001"/>
            <a:ext cx="11137900" cy="6693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Arial" panose="020B0604020202020204" pitchFamily="34" charset="0"/>
              <a:buNone/>
            </a:pPr>
            <a:r>
              <a:rPr lang="zh-CN" altLang="en-US" sz="2400" dirty="0">
                <a:solidFill>
                  <a:schemeClr val="tx1"/>
                </a:solidFill>
                <a:effectLst>
                  <a:outerShdw blurRad="38100" dist="19050" dir="2700000" algn="tl" rotWithShape="0">
                    <a:schemeClr val="dk1">
                      <a:alpha val="40000"/>
                    </a:schemeClr>
                  </a:outerShdw>
                </a:effectLst>
              </a:rPr>
              <a:t>例</a:t>
            </a:r>
            <a:r>
              <a:rPr lang="en-US" altLang="zh-CN" sz="2400" dirty="0">
                <a:solidFill>
                  <a:schemeClr val="tx1"/>
                </a:solidFill>
                <a:effectLst>
                  <a:outerShdw blurRad="38100" dist="19050" dir="2700000" algn="tl" rotWithShape="0">
                    <a:schemeClr val="dk1">
                      <a:alpha val="40000"/>
                    </a:schemeClr>
                  </a:outerShdw>
                </a:effectLst>
              </a:rPr>
              <a:t>10-7  </a:t>
            </a:r>
            <a:r>
              <a:rPr lang="zh-CN" altLang="en-US" sz="2400" dirty="0">
                <a:solidFill>
                  <a:schemeClr val="tx1"/>
                </a:solidFill>
                <a:effectLst>
                  <a:outerShdw blurRad="38100" dist="19050" dir="2700000" algn="tl" rotWithShape="0">
                    <a:schemeClr val="dk1">
                      <a:alpha val="40000"/>
                    </a:schemeClr>
                  </a:outerShdw>
                </a:effectLst>
              </a:rPr>
              <a:t>将例</a:t>
            </a:r>
            <a:r>
              <a:rPr lang="en-US" altLang="zh-CN" sz="2400" dirty="0">
                <a:solidFill>
                  <a:schemeClr val="tx1"/>
                </a:solidFill>
                <a:effectLst>
                  <a:outerShdw blurRad="38100" dist="19050" dir="2700000" algn="tl" rotWithShape="0">
                    <a:schemeClr val="dk1">
                      <a:alpha val="40000"/>
                    </a:schemeClr>
                  </a:outerShdw>
                </a:effectLst>
              </a:rPr>
              <a:t>10-5</a:t>
            </a:r>
            <a:r>
              <a:rPr lang="zh-CN" altLang="en-US" sz="2400" dirty="0">
                <a:solidFill>
                  <a:schemeClr val="tx1"/>
                </a:solidFill>
                <a:effectLst>
                  <a:outerShdw blurRad="38100" dist="19050" dir="2700000" algn="tl" rotWithShape="0">
                    <a:schemeClr val="dk1">
                      <a:alpha val="40000"/>
                    </a:schemeClr>
                  </a:outerShdw>
                </a:effectLst>
              </a:rPr>
              <a:t>中长度转换的宏，定义成</a:t>
            </a:r>
            <a:r>
              <a:rPr lang="zh-CN" altLang="en-US" sz="2400" dirty="0">
                <a:solidFill>
                  <a:srgbClr val="FF0000"/>
                </a:solidFill>
                <a:effectLst>
                  <a:outerShdw blurRad="38100" dist="19050" dir="2700000" algn="tl" rotWithShape="0">
                    <a:schemeClr val="dk1">
                      <a:alpha val="40000"/>
                    </a:schemeClr>
                  </a:outerShdw>
                </a:effectLst>
              </a:rPr>
              <a:t>头文件</a:t>
            </a:r>
            <a:r>
              <a:rPr lang="en-US" altLang="zh-CN" sz="2400" dirty="0" err="1">
                <a:solidFill>
                  <a:srgbClr val="FF0000"/>
                </a:solidFill>
                <a:effectLst>
                  <a:outerShdw blurRad="38100" dist="19050" dir="2700000" algn="tl" rotWithShape="0">
                    <a:schemeClr val="dk1">
                      <a:alpha val="40000"/>
                    </a:schemeClr>
                  </a:outerShdw>
                </a:effectLst>
              </a:rPr>
              <a:t>length.h</a:t>
            </a:r>
            <a:r>
              <a:rPr lang="zh-CN" altLang="en-US" sz="2400" dirty="0">
                <a:solidFill>
                  <a:schemeClr val="tx1"/>
                </a:solidFill>
                <a:effectLst>
                  <a:outerShdw blurRad="38100" dist="19050" dir="2700000" algn="tl" rotWithShape="0">
                    <a:schemeClr val="dk1">
                      <a:alpha val="40000"/>
                    </a:schemeClr>
                  </a:outerShdw>
                </a:effectLst>
              </a:rPr>
              <a:t>，并写出主函数文件。</a:t>
            </a:r>
            <a:endParaRPr lang="zh-CN" altLang="en-US" dirty="0"/>
          </a:p>
          <a:p>
            <a:pPr>
              <a:buFont typeface="Arial" panose="020B0604020202020204" pitchFamily="34" charset="0"/>
              <a:buNone/>
            </a:pPr>
            <a:r>
              <a:rPr lang="zh-CN" altLang="en-US" sz="2135" dirty="0">
                <a:solidFill>
                  <a:srgbClr val="CC0066"/>
                </a:solidFill>
              </a:rPr>
              <a:t>头文件</a:t>
            </a:r>
            <a:r>
              <a:rPr lang="en-US" altLang="zh-CN" sz="2135" dirty="0" err="1">
                <a:solidFill>
                  <a:srgbClr val="CC0066"/>
                </a:solidFill>
              </a:rPr>
              <a:t>length.h</a:t>
            </a:r>
            <a:r>
              <a:rPr lang="zh-CN" altLang="en-US" sz="2135" dirty="0">
                <a:solidFill>
                  <a:srgbClr val="CC0066"/>
                </a:solidFill>
              </a:rPr>
              <a:t>源程序</a:t>
            </a:r>
            <a:endParaRPr lang="zh-CN" altLang="en-US" sz="2135" dirty="0">
              <a:solidFill>
                <a:srgbClr val="CC0066"/>
              </a:solidFill>
            </a:endParaRPr>
          </a:p>
          <a:p>
            <a:pPr>
              <a:lnSpc>
                <a:spcPct val="80000"/>
              </a:lnSpc>
              <a:buFont typeface="Arial" panose="020B0604020202020204" pitchFamily="34" charset="0"/>
              <a:buNone/>
            </a:pPr>
            <a:r>
              <a:rPr lang="en-US" altLang="zh-CN" sz="2135" dirty="0"/>
              <a:t>#define </a:t>
            </a:r>
            <a:r>
              <a:rPr lang="en-US" altLang="zh-CN" sz="2135" dirty="0" err="1"/>
              <a:t>Mile_to_meter</a:t>
            </a:r>
            <a:r>
              <a:rPr lang="en-US" altLang="zh-CN" sz="2135" dirty="0"/>
              <a:t> 1609		/* 1</a:t>
            </a:r>
            <a:r>
              <a:rPr lang="zh-CN" altLang="en-US" sz="2135" dirty="0"/>
              <a:t>英里</a:t>
            </a:r>
            <a:r>
              <a:rPr lang="en-US" altLang="zh-CN" sz="2135" dirty="0"/>
              <a:t>=1609</a:t>
            </a:r>
            <a:r>
              <a:rPr lang="zh-CN" altLang="en-US" sz="2135" dirty="0"/>
              <a:t>米 *</a:t>
            </a:r>
            <a:r>
              <a:rPr lang="en-US" altLang="zh-CN" sz="2135" dirty="0"/>
              <a:t>/</a:t>
            </a:r>
            <a:endParaRPr lang="en-US" altLang="zh-CN" sz="2135" dirty="0"/>
          </a:p>
          <a:p>
            <a:pPr>
              <a:lnSpc>
                <a:spcPct val="80000"/>
              </a:lnSpc>
              <a:buFont typeface="Arial" panose="020B0604020202020204" pitchFamily="34" charset="0"/>
              <a:buNone/>
            </a:pPr>
            <a:r>
              <a:rPr lang="en-US" altLang="zh-CN" sz="2135" dirty="0"/>
              <a:t>#define </a:t>
            </a:r>
            <a:r>
              <a:rPr lang="en-US" altLang="zh-CN" sz="2135" dirty="0" err="1"/>
              <a:t>Foot_to_centimeter</a:t>
            </a:r>
            <a:r>
              <a:rPr lang="en-US" altLang="zh-CN" sz="2135" dirty="0"/>
              <a:t> 30.48	/* 1</a:t>
            </a:r>
            <a:r>
              <a:rPr lang="zh-CN" altLang="en-US" sz="2135" dirty="0"/>
              <a:t>英尺</a:t>
            </a:r>
            <a:r>
              <a:rPr lang="en-US" altLang="zh-CN" sz="2135" dirty="0"/>
              <a:t>=30.48</a:t>
            </a:r>
            <a:r>
              <a:rPr lang="zh-CN" altLang="en-US" sz="2135" dirty="0"/>
              <a:t>厘米 *</a:t>
            </a:r>
            <a:r>
              <a:rPr lang="en-US" altLang="zh-CN" sz="2135" dirty="0"/>
              <a:t>/</a:t>
            </a:r>
            <a:endParaRPr lang="en-US" altLang="zh-CN" sz="2135" dirty="0"/>
          </a:p>
          <a:p>
            <a:pPr>
              <a:lnSpc>
                <a:spcPct val="80000"/>
              </a:lnSpc>
              <a:buFont typeface="Arial" panose="020B0604020202020204" pitchFamily="34" charset="0"/>
              <a:buNone/>
            </a:pPr>
            <a:r>
              <a:rPr lang="en-US" altLang="zh-CN" sz="2135" dirty="0"/>
              <a:t>#define </a:t>
            </a:r>
            <a:r>
              <a:rPr lang="en-US" altLang="zh-CN" sz="2135" dirty="0" err="1"/>
              <a:t>Inch_to_centimeter</a:t>
            </a:r>
            <a:r>
              <a:rPr lang="en-US" altLang="zh-CN" sz="2135" dirty="0"/>
              <a:t>  2.54 	/* 1</a:t>
            </a:r>
            <a:r>
              <a:rPr lang="zh-CN" altLang="en-US" sz="2135" dirty="0"/>
              <a:t>英寸</a:t>
            </a:r>
            <a:r>
              <a:rPr lang="en-US" altLang="zh-CN" sz="2135" dirty="0"/>
              <a:t>=2.54</a:t>
            </a:r>
            <a:r>
              <a:rPr lang="zh-CN" altLang="en-US" sz="2135" dirty="0"/>
              <a:t>厘米 *</a:t>
            </a:r>
            <a:r>
              <a:rPr lang="en-US" altLang="zh-CN" sz="2135" dirty="0"/>
              <a:t>/</a:t>
            </a:r>
            <a:endParaRPr lang="en-US" altLang="zh-CN" sz="2135" dirty="0"/>
          </a:p>
          <a:p>
            <a:pPr>
              <a:lnSpc>
                <a:spcPct val="160000"/>
              </a:lnSpc>
              <a:buFont typeface="Arial" panose="020B0604020202020204" pitchFamily="34" charset="0"/>
              <a:buNone/>
            </a:pPr>
            <a:r>
              <a:rPr lang="zh-CN" altLang="en-US" sz="2135" dirty="0">
                <a:solidFill>
                  <a:srgbClr val="CC0066"/>
                </a:solidFill>
              </a:rPr>
              <a:t>主函数文件</a:t>
            </a:r>
            <a:r>
              <a:rPr lang="en-US" altLang="zh-CN" sz="2135" dirty="0" err="1">
                <a:solidFill>
                  <a:srgbClr val="CC0066"/>
                </a:solidFill>
              </a:rPr>
              <a:t>prog.c</a:t>
            </a:r>
            <a:r>
              <a:rPr lang="zh-CN" altLang="en-US" sz="2135" dirty="0">
                <a:solidFill>
                  <a:srgbClr val="CC0066"/>
                </a:solidFill>
              </a:rPr>
              <a:t>源程序</a:t>
            </a:r>
            <a:endParaRPr lang="zh-CN" altLang="en-US" sz="2135" dirty="0">
              <a:solidFill>
                <a:srgbClr val="CC0066"/>
              </a:solidFill>
            </a:endParaRPr>
          </a:p>
          <a:p>
            <a:pPr>
              <a:lnSpc>
                <a:spcPct val="80000"/>
              </a:lnSpc>
              <a:buFont typeface="Arial" panose="020B0604020202020204" pitchFamily="34" charset="0"/>
              <a:buNone/>
            </a:pPr>
            <a:r>
              <a:rPr lang="en-US" altLang="zh-CN" sz="2135" dirty="0"/>
              <a:t>#include&lt;</a:t>
            </a:r>
            <a:r>
              <a:rPr lang="en-US" altLang="zh-CN" sz="2135" dirty="0" err="1"/>
              <a:t>stdio.h</a:t>
            </a:r>
            <a:r>
              <a:rPr lang="en-US" altLang="zh-CN" sz="2135" dirty="0"/>
              <a:t>&gt; </a:t>
            </a:r>
            <a:endParaRPr lang="en-US" altLang="zh-CN" sz="2135" dirty="0"/>
          </a:p>
          <a:p>
            <a:pPr>
              <a:lnSpc>
                <a:spcPct val="80000"/>
              </a:lnSpc>
              <a:buFont typeface="Arial" panose="020B0604020202020204" pitchFamily="34" charset="0"/>
              <a:buNone/>
            </a:pPr>
            <a:r>
              <a:rPr lang="en-US" altLang="zh-CN" sz="2135" dirty="0">
                <a:solidFill>
                  <a:srgbClr val="0033CC"/>
                </a:solidFill>
              </a:rPr>
              <a:t>#include “</a:t>
            </a:r>
            <a:r>
              <a:rPr lang="en-US" altLang="zh-CN" sz="2135" dirty="0" err="1">
                <a:solidFill>
                  <a:srgbClr val="0033CC"/>
                </a:solidFill>
              </a:rPr>
              <a:t>length.h</a:t>
            </a:r>
            <a:r>
              <a:rPr lang="en-US" altLang="zh-CN" sz="2135" dirty="0">
                <a:solidFill>
                  <a:srgbClr val="0033CC"/>
                </a:solidFill>
              </a:rPr>
              <a:t>”</a:t>
            </a:r>
            <a:r>
              <a:rPr lang="en-US" altLang="zh-CN" sz="2135" dirty="0"/>
              <a:t>		          /* </a:t>
            </a:r>
            <a:r>
              <a:rPr lang="zh-CN" altLang="en-US" sz="2135" dirty="0"/>
              <a:t>包含自定义头文件 *</a:t>
            </a:r>
            <a:r>
              <a:rPr lang="en-US" altLang="zh-CN" sz="2135" dirty="0"/>
              <a:t>/ </a:t>
            </a:r>
            <a:endParaRPr lang="en-US" altLang="zh-CN" sz="2135" dirty="0"/>
          </a:p>
          <a:p>
            <a:pPr>
              <a:lnSpc>
                <a:spcPct val="80000"/>
              </a:lnSpc>
              <a:buFont typeface="Arial" panose="020B0604020202020204" pitchFamily="34" charset="0"/>
              <a:buNone/>
            </a:pPr>
            <a:endParaRPr lang="en-US" altLang="zh-CN" sz="2135" dirty="0" err="1"/>
          </a:p>
          <a:p>
            <a:pPr>
              <a:lnSpc>
                <a:spcPct val="80000"/>
              </a:lnSpc>
              <a:buFont typeface="Arial" panose="020B0604020202020204" pitchFamily="34" charset="0"/>
              <a:buNone/>
            </a:pPr>
            <a:r>
              <a:rPr lang="en-US" altLang="zh-CN" sz="2135" dirty="0" err="1"/>
              <a:t>int</a:t>
            </a:r>
            <a:r>
              <a:rPr lang="en-US" altLang="zh-CN" sz="2135" dirty="0"/>
              <a:t> main(void) </a:t>
            </a:r>
            <a:endParaRPr lang="en-US" altLang="zh-CN" sz="2135" dirty="0"/>
          </a:p>
          <a:p>
            <a:pPr>
              <a:lnSpc>
                <a:spcPct val="60000"/>
              </a:lnSpc>
              <a:buFont typeface="Arial" panose="020B0604020202020204" pitchFamily="34" charset="0"/>
              <a:buNone/>
            </a:pPr>
            <a:r>
              <a:rPr lang="en-US" altLang="zh-CN" sz="2135" dirty="0"/>
              <a:t>{ </a:t>
            </a:r>
            <a:endParaRPr lang="en-US" altLang="zh-CN" sz="2135" dirty="0"/>
          </a:p>
          <a:p>
            <a:pPr>
              <a:lnSpc>
                <a:spcPct val="60000"/>
              </a:lnSpc>
              <a:buFont typeface="Arial" panose="020B0604020202020204" pitchFamily="34" charset="0"/>
              <a:buNone/>
            </a:pPr>
            <a:r>
              <a:rPr lang="en-US" altLang="zh-CN" sz="2135" dirty="0"/>
              <a:t>	   float foot, inch, mile;	/* </a:t>
            </a:r>
            <a:r>
              <a:rPr lang="zh-CN" altLang="en-US" sz="2135" dirty="0"/>
              <a:t>定义英里，英尺，英寸变量 *</a:t>
            </a:r>
            <a:r>
              <a:rPr lang="en-US" altLang="zh-CN" sz="2135" dirty="0"/>
              <a:t>/</a:t>
            </a:r>
            <a:endParaRPr lang="en-US" altLang="zh-CN" sz="2135" dirty="0"/>
          </a:p>
          <a:p>
            <a:pPr>
              <a:lnSpc>
                <a:spcPct val="80000"/>
              </a:lnSpc>
              <a:buFont typeface="Arial" panose="020B0604020202020204" pitchFamily="34" charset="0"/>
              <a:buNone/>
            </a:pPr>
            <a:r>
              <a:rPr lang="en-US" altLang="zh-CN" sz="2135" dirty="0"/>
              <a:t>	   </a:t>
            </a:r>
            <a:r>
              <a:rPr lang="en-US" altLang="zh-CN" sz="2135" dirty="0" err="1"/>
              <a:t>printf</a:t>
            </a:r>
            <a:r>
              <a:rPr lang="en-US" altLang="zh-CN" sz="2135" dirty="0"/>
              <a:t>("Input </a:t>
            </a:r>
            <a:r>
              <a:rPr lang="en-US" altLang="zh-CN" sz="2135" dirty="0" err="1"/>
              <a:t>mile,foot</a:t>
            </a:r>
            <a:r>
              <a:rPr lang="en-US" altLang="zh-CN" sz="2135" dirty="0"/>
              <a:t> and inch:");</a:t>
            </a:r>
            <a:endParaRPr lang="en-US" altLang="zh-CN" sz="2135" dirty="0"/>
          </a:p>
          <a:p>
            <a:pPr>
              <a:lnSpc>
                <a:spcPct val="80000"/>
              </a:lnSpc>
              <a:buFont typeface="Arial" panose="020B0604020202020204" pitchFamily="34" charset="0"/>
              <a:buNone/>
            </a:pPr>
            <a:r>
              <a:rPr lang="en-US" altLang="zh-CN" sz="2135" dirty="0"/>
              <a:t>	   </a:t>
            </a:r>
            <a:r>
              <a:rPr lang="en-US" altLang="zh-CN" sz="2135" dirty="0" err="1"/>
              <a:t>scanf</a:t>
            </a:r>
            <a:r>
              <a:rPr lang="en-US" altLang="zh-CN" sz="2135" dirty="0"/>
              <a:t>("%</a:t>
            </a:r>
            <a:r>
              <a:rPr lang="en-US" altLang="zh-CN" sz="2135" dirty="0" err="1"/>
              <a:t>f%f%f</a:t>
            </a:r>
            <a:r>
              <a:rPr lang="en-US" altLang="zh-CN" sz="2135" dirty="0"/>
              <a:t>", &amp;mile, &amp;foot, &amp;inch);</a:t>
            </a:r>
            <a:endParaRPr lang="en-US" altLang="zh-CN" sz="2135" dirty="0"/>
          </a:p>
          <a:p>
            <a:pPr>
              <a:lnSpc>
                <a:spcPct val="80000"/>
              </a:lnSpc>
              <a:buFont typeface="Arial" panose="020B0604020202020204" pitchFamily="34" charset="0"/>
              <a:buNone/>
            </a:pPr>
            <a:r>
              <a:rPr lang="en-US" altLang="zh-CN" sz="2135" dirty="0"/>
              <a:t>	   </a:t>
            </a:r>
            <a:r>
              <a:rPr lang="en-US" altLang="zh-CN" sz="2135" dirty="0" err="1"/>
              <a:t>printf</a:t>
            </a:r>
            <a:r>
              <a:rPr lang="en-US" altLang="zh-CN" sz="2135" dirty="0"/>
              <a:t>("%f miles=%f meters\n", mile, mile * </a:t>
            </a:r>
            <a:r>
              <a:rPr lang="en-US" altLang="zh-CN" sz="2135" dirty="0" err="1"/>
              <a:t>Mile_to_meter</a:t>
            </a:r>
            <a:r>
              <a:rPr lang="en-US" altLang="zh-CN" sz="2135" dirty="0"/>
              <a:t>);</a:t>
            </a:r>
            <a:endParaRPr lang="en-US" altLang="zh-CN" sz="2135" dirty="0"/>
          </a:p>
          <a:p>
            <a:pPr>
              <a:lnSpc>
                <a:spcPct val="80000"/>
              </a:lnSpc>
              <a:buFont typeface="Arial" panose="020B0604020202020204" pitchFamily="34" charset="0"/>
              <a:buNone/>
            </a:pPr>
            <a:r>
              <a:rPr lang="en-US" altLang="zh-CN" sz="2135" dirty="0"/>
              <a:t>	   </a:t>
            </a:r>
            <a:r>
              <a:rPr lang="en-US" altLang="zh-CN" sz="2135" dirty="0" err="1"/>
              <a:t>printf</a:t>
            </a:r>
            <a:r>
              <a:rPr lang="en-US" altLang="zh-CN" sz="2135" dirty="0"/>
              <a:t>("%f feet=%f centimeters\n", foot, foot * </a:t>
            </a:r>
            <a:r>
              <a:rPr lang="en-US" altLang="zh-CN" sz="2135" dirty="0" err="1"/>
              <a:t>Foot_to_centimeter</a:t>
            </a:r>
            <a:r>
              <a:rPr lang="en-US" altLang="zh-CN" sz="2135" dirty="0"/>
              <a:t>);</a:t>
            </a:r>
            <a:endParaRPr lang="en-US" altLang="zh-CN" sz="2135" dirty="0"/>
          </a:p>
          <a:p>
            <a:pPr>
              <a:lnSpc>
                <a:spcPct val="80000"/>
              </a:lnSpc>
              <a:buFont typeface="Arial" panose="020B0604020202020204" pitchFamily="34" charset="0"/>
              <a:buNone/>
            </a:pPr>
            <a:r>
              <a:rPr lang="en-US" altLang="zh-CN" sz="2135" dirty="0"/>
              <a:t>	   </a:t>
            </a:r>
            <a:r>
              <a:rPr lang="en-US" altLang="zh-CN" sz="2135" dirty="0" err="1"/>
              <a:t>printf</a:t>
            </a:r>
            <a:r>
              <a:rPr lang="en-US" altLang="zh-CN" sz="2135" dirty="0"/>
              <a:t>("%f inches=%f centimeters\n", inch, inch * </a:t>
            </a:r>
            <a:r>
              <a:rPr lang="en-US" altLang="zh-CN" sz="2135" dirty="0" err="1"/>
              <a:t>Inch_to_centimeter</a:t>
            </a:r>
            <a:r>
              <a:rPr lang="en-US" altLang="zh-CN" sz="2135" dirty="0"/>
              <a:t>);       </a:t>
            </a:r>
            <a:endParaRPr lang="en-US" altLang="zh-CN" sz="2135" dirty="0"/>
          </a:p>
          <a:p>
            <a:pPr>
              <a:lnSpc>
                <a:spcPct val="80000"/>
              </a:lnSpc>
              <a:buFont typeface="Arial" panose="020B0604020202020204" pitchFamily="34" charset="0"/>
              <a:buNone/>
            </a:pPr>
            <a:r>
              <a:rPr lang="en-US" altLang="zh-CN" sz="2135" dirty="0"/>
              <a:t>	   return 0;</a:t>
            </a:r>
            <a:endParaRPr lang="en-US" altLang="zh-CN" sz="2135" dirty="0"/>
          </a:p>
          <a:p>
            <a:pPr>
              <a:lnSpc>
                <a:spcPct val="60000"/>
              </a:lnSpc>
              <a:buFont typeface="Arial" panose="020B0604020202020204" pitchFamily="34" charset="0"/>
              <a:buNone/>
            </a:pPr>
            <a:r>
              <a:rPr lang="en-US" altLang="zh-CN" sz="2135" dirty="0"/>
              <a:t>}</a:t>
            </a:r>
            <a:endParaRPr lang="zh-CN" altLang="en-US" sz="2135" dirty="0"/>
          </a:p>
        </p:txBody>
      </p:sp>
    </p:spTree>
  </p:cSld>
  <p:clrMapOvr>
    <a:masterClrMapping/>
  </p:clrMapOvr>
  <p:transition advTm="0"/>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5875" y="69215"/>
            <a:ext cx="12156440" cy="1153160"/>
          </a:xfrm>
          <a:prstGeom prst="rect">
            <a:avLst/>
          </a:prstGeom>
        </p:spPr>
        <p:txBody>
          <a:bodyPr vert="horz" wrap="square" lIns="121920" tIns="60960" rIns="121920" bIns="60960" anchor="t">
            <a:scene3d>
              <a:camera prst="orthographicFront"/>
              <a:lightRig rig="threePt" dir="t"/>
            </a:scene3d>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a:solidFill>
                  <a:schemeClr val="tx1"/>
                </a:solidFill>
                <a:effectLst>
                  <a:outerShdw blurRad="38100" dist="19050" dir="2700000" algn="tl" rotWithShape="0">
                    <a:schemeClr val="dk1">
                      <a:alpha val="40000"/>
                    </a:schemeClr>
                  </a:outerShdw>
                </a:effectLst>
              </a:rPr>
              <a:t>将例</a:t>
            </a:r>
            <a:r>
              <a:rPr lang="en-US" altLang="zh-CN" sz="2400">
                <a:solidFill>
                  <a:schemeClr val="tx1"/>
                </a:solidFill>
                <a:effectLst>
                  <a:outerShdw blurRad="38100" dist="19050" dir="2700000" algn="tl" rotWithShape="0">
                    <a:schemeClr val="dk1">
                      <a:alpha val="40000"/>
                    </a:schemeClr>
                  </a:outerShdw>
                </a:effectLst>
              </a:rPr>
              <a:t>10-1</a:t>
            </a:r>
            <a:r>
              <a:rPr lang="zh-CN" altLang="en-US" sz="2400">
                <a:solidFill>
                  <a:schemeClr val="tx1"/>
                </a:solidFill>
                <a:effectLst>
                  <a:outerShdw blurRad="38100" dist="19050" dir="2700000" algn="tl" rotWithShape="0">
                    <a:schemeClr val="dk1">
                      <a:alpha val="40000"/>
                    </a:schemeClr>
                  </a:outerShdw>
                </a:effectLst>
              </a:rPr>
              <a:t>的5个函数分别存储在2个.</a:t>
            </a:r>
            <a:r>
              <a:rPr lang="en-US" altLang="zh-CN" sz="2400">
                <a:solidFill>
                  <a:schemeClr val="tx1"/>
                </a:solidFill>
                <a:effectLst>
                  <a:outerShdw blurRad="38100" dist="19050" dir="2700000" algn="tl" rotWithShape="0">
                    <a:schemeClr val="dk1">
                      <a:alpha val="40000"/>
                    </a:schemeClr>
                  </a:outerShdw>
                </a:effectLst>
              </a:rPr>
              <a:t>C</a:t>
            </a:r>
            <a:r>
              <a:rPr lang="zh-CN" altLang="en-US" sz="2400">
                <a:solidFill>
                  <a:schemeClr val="tx1"/>
                </a:solidFill>
                <a:effectLst>
                  <a:outerShdw blurRad="38100" dist="19050" dir="2700000" algn="tl" rotWithShape="0">
                    <a:schemeClr val="dk1">
                      <a:alpha val="40000"/>
                    </a:schemeClr>
                  </a:outerShdw>
                </a:effectLst>
              </a:rPr>
              <a:t>文件上，要求通过文件包含把它们联结起来。</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3" name="AutoShape 8"/>
          <p:cNvSpPr/>
          <p:nvPr/>
        </p:nvSpPr>
        <p:spPr>
          <a:xfrm>
            <a:off x="5172229" y="2942940"/>
            <a:ext cx="1096433" cy="1441449"/>
          </a:xfrm>
          <a:prstGeom prst="rightArrow">
            <a:avLst>
              <a:gd name="adj1" fmla="val 50000"/>
              <a:gd name="adj2" fmla="val 25000"/>
            </a:avLst>
          </a:prstGeom>
          <a:solidFill>
            <a:srgbClr val="FF0000"/>
          </a:solidFill>
          <a:ln w="9525" cap="flat" cmpd="sng">
            <a:solidFill>
              <a:srgbClr val="FF0000"/>
            </a:solidFill>
            <a:prstDash val="solid"/>
            <a:miter/>
            <a:headEnd type="none" w="med" len="med"/>
            <a:tailEnd type="none" w="med" len="med"/>
          </a:ln>
        </p:spPr>
        <p:txBody>
          <a:bodyPr wrap="none" anchor="ctr"/>
          <a:lstStyle/>
          <a:p>
            <a:pPr eaLnBrk="1" hangingPunct="1">
              <a:buClrTx/>
            </a:pPr>
            <a:endParaRPr lang="zh-CN" altLang="en-US" sz="4265" dirty="0">
              <a:latin typeface="Arial" panose="020B0604020202020204" pitchFamily="34" charset="0"/>
            </a:endParaRPr>
          </a:p>
        </p:txBody>
      </p:sp>
      <p:sp>
        <p:nvSpPr>
          <p:cNvPr id="4" name="AutoShape 9"/>
          <p:cNvSpPr/>
          <p:nvPr/>
        </p:nvSpPr>
        <p:spPr>
          <a:xfrm>
            <a:off x="2544000" y="2999104"/>
            <a:ext cx="770467" cy="575733"/>
          </a:xfrm>
          <a:prstGeom prst="plus">
            <a:avLst>
              <a:gd name="adj" fmla="val 25000"/>
            </a:avLst>
          </a:prstGeom>
          <a:solidFill>
            <a:srgbClr val="FF0000"/>
          </a:solidFill>
          <a:ln w="9525" cap="flat" cmpd="sng">
            <a:solidFill>
              <a:schemeClr val="tx1"/>
            </a:solidFill>
            <a:prstDash val="solid"/>
            <a:miter/>
            <a:headEnd type="none" w="med" len="med"/>
            <a:tailEnd type="none" w="med" len="med"/>
          </a:ln>
        </p:spPr>
        <p:txBody>
          <a:bodyPr wrap="none" anchor="ctr"/>
          <a:lstStyle/>
          <a:p>
            <a:pPr eaLnBrk="1" hangingPunct="1">
              <a:buClrTx/>
            </a:pPr>
            <a:endParaRPr lang="zh-CN" altLang="en-US" sz="4265" dirty="0">
              <a:latin typeface="Arial" panose="020B0604020202020204" pitchFamily="34" charset="0"/>
            </a:endParaRPr>
          </a:p>
        </p:txBody>
      </p:sp>
      <p:graphicFrame>
        <p:nvGraphicFramePr>
          <p:cNvPr id="5" name="内容占位符 90123"/>
          <p:cNvGraphicFramePr/>
          <p:nvPr/>
        </p:nvGraphicFramePr>
        <p:xfrm>
          <a:off x="769175" y="3717001"/>
          <a:ext cx="4319905" cy="3090545"/>
        </p:xfrm>
        <a:graphic>
          <a:graphicData uri="http://schemas.openxmlformats.org/drawingml/2006/table">
            <a:tbl>
              <a:tblPr/>
              <a:tblGrid>
                <a:gridCol w="4319905"/>
              </a:tblGrid>
              <a:tr h="52324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marL="342900" lvl="0" indent="-342900" algn="ctr">
                        <a:buClrTx/>
                        <a:buNone/>
                      </a:pPr>
                      <a:r>
                        <a:rPr lang="zh-CN" altLang="en-US" sz="2400" b="1" dirty="0">
                          <a:latin typeface="宋体" pitchFamily="2" charset="-122"/>
                          <a:cs typeface="Times New Roman" panose="02020603050405020304" pitchFamily="18" charset="0"/>
                        </a:rPr>
                        <a:t>主函数文件</a:t>
                      </a:r>
                      <a:r>
                        <a:rPr lang="en-US" altLang="zh-CN" sz="2400" b="1" dirty="0">
                          <a:latin typeface="宋体" pitchFamily="2" charset="-122"/>
                          <a:cs typeface="Times New Roman" panose="02020603050405020304" pitchFamily="18" charset="0"/>
                        </a:rPr>
                        <a:t>prog.c</a:t>
                      </a:r>
                      <a:endParaRPr lang="en-US" altLang="zh-CN" sz="5335" b="1" dirty="0">
                        <a:latin typeface="Times New Roman" panose="02020603050405020304" pitchFamily="18" charset="0"/>
                      </a:endParaRPr>
                    </a:p>
                  </a:txBody>
                  <a:tcPr marL="122766" marR="122766" marT="61377" marB="613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r>
              <a:tr h="25673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marL="342900" lvl="0" indent="-194945">
                        <a:buClrTx/>
                        <a:buNone/>
                      </a:pPr>
                      <a:r>
                        <a:rPr lang="en-US" altLang="zh-CN" sz="1865" b="1" dirty="0">
                          <a:latin typeface="宋体" pitchFamily="2" charset="-122"/>
                          <a:cs typeface="Times New Roman" panose="02020603050405020304" pitchFamily="18" charset="0"/>
                        </a:rPr>
                        <a:t>#include&lt;stdio.h&gt; </a:t>
                      </a:r>
                      <a:endParaRPr lang="en-US" altLang="zh-CN" sz="1865" b="1" dirty="0">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#include </a:t>
                      </a:r>
                      <a:r>
                        <a:rPr lang="en-US" altLang="zh-CN" sz="1865" b="1" dirty="0">
                          <a:latin typeface="Times New Roman" panose="02020603050405020304" pitchFamily="18" charset="0"/>
                          <a:cs typeface="Times New Roman" panose="02020603050405020304" pitchFamily="18" charset="0"/>
                        </a:rPr>
                        <a:t>“</a:t>
                      </a:r>
                      <a:r>
                        <a:rPr lang="en-US" altLang="zh-CN" sz="1865" b="1" dirty="0">
                          <a:latin typeface="宋体" pitchFamily="2" charset="-122"/>
                          <a:cs typeface="Times New Roman" panose="02020603050405020304" pitchFamily="18" charset="0"/>
                        </a:rPr>
                        <a:t>length.h</a:t>
                      </a:r>
                      <a:r>
                        <a:rPr lang="en-US" altLang="zh-CN" sz="1865" b="1" dirty="0">
                          <a:latin typeface="Times New Roman" panose="02020603050405020304" pitchFamily="18" charset="0"/>
                          <a:cs typeface="Times New Roman" panose="02020603050405020304" pitchFamily="18" charset="0"/>
                        </a:rPr>
                        <a:t>”</a:t>
                      </a:r>
                      <a:r>
                        <a:rPr lang="en-US" altLang="zh-CN" sz="1865" b="1" dirty="0">
                          <a:latin typeface="宋体" pitchFamily="2" charset="-122"/>
                          <a:cs typeface="Times New Roman" panose="02020603050405020304" pitchFamily="18" charset="0"/>
                        </a:rPr>
                        <a:t>	</a:t>
                      </a:r>
                      <a:endParaRPr lang="en-US" altLang="zh-CN" sz="1865" b="1" dirty="0">
                        <a:latin typeface="宋体" pitchFamily="2" charset="-122"/>
                        <a:cs typeface="Times New Roman" panose="02020603050405020304" pitchFamily="18" charset="0"/>
                      </a:endParaRPr>
                    </a:p>
                    <a:p>
                      <a:pPr marL="342900" lvl="0" indent="-194945">
                        <a:buClrTx/>
                        <a:buNone/>
                      </a:pPr>
                      <a:r>
                        <a:rPr lang="en-US" altLang="zh-CN" sz="1865" b="1" dirty="0">
                          <a:latin typeface="宋体" pitchFamily="2" charset="-122"/>
                          <a:cs typeface="Times New Roman" panose="02020603050405020304" pitchFamily="18" charset="0"/>
                        </a:rPr>
                        <a:t>int main(void) </a:t>
                      </a:r>
                      <a:endParaRPr lang="en-US" altLang="zh-CN" sz="1865" b="1" dirty="0">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 </a:t>
                      </a:r>
                      <a:endParaRPr lang="en-US" altLang="zh-CN" sz="1865" b="1" dirty="0">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   float </a:t>
                      </a:r>
                      <a:r>
                        <a:rPr lang="en-US" altLang="zh-CN" sz="1865" b="1" dirty="0" err="1">
                          <a:latin typeface="宋体" pitchFamily="2" charset="-122"/>
                          <a:cs typeface="Times New Roman" panose="02020603050405020304" pitchFamily="18" charset="0"/>
                        </a:rPr>
                        <a:t>mile,foot,inch</a:t>
                      </a:r>
                      <a:r>
                        <a:rPr lang="en-US" altLang="zh-CN" sz="1865" b="1" dirty="0">
                          <a:latin typeface="宋体" pitchFamily="2" charset="-122"/>
                          <a:cs typeface="Times New Roman" panose="02020603050405020304" pitchFamily="18" charset="0"/>
                        </a:rPr>
                        <a:t>;</a:t>
                      </a:r>
                      <a:endParaRPr lang="en-US" altLang="zh-CN" sz="1865" b="1" dirty="0">
                        <a:solidFill>
                          <a:schemeClr val="accent1"/>
                        </a:solidFill>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   </a:t>
                      </a:r>
                      <a:r>
                        <a:rPr lang="en-US" altLang="zh-CN" sz="1865" b="1" dirty="0">
                          <a:latin typeface="Times New Roman" panose="02020603050405020304" pitchFamily="18" charset="0"/>
                          <a:ea typeface="Times New Roman" panose="02020603050405020304" pitchFamily="18" charset="0"/>
                        </a:rPr>
                        <a:t>……</a:t>
                      </a:r>
                      <a:endParaRPr lang="en-US" altLang="zh-CN" sz="1865" b="1" dirty="0">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	 return 0;</a:t>
                      </a:r>
                      <a:endParaRPr lang="en-US" altLang="zh-CN" sz="1865" b="1" dirty="0">
                        <a:latin typeface="Arial" panose="020B0604020202020204" pitchFamily="34" charset="0"/>
                      </a:endParaRPr>
                    </a:p>
                    <a:p>
                      <a:pPr marL="342900" lvl="0" indent="-194945">
                        <a:buClrTx/>
                        <a:buNone/>
                      </a:pPr>
                      <a:r>
                        <a:rPr lang="en-US" altLang="zh-CN" sz="1865" b="1" dirty="0">
                          <a:latin typeface="宋体" pitchFamily="2" charset="-122"/>
                          <a:cs typeface="Times New Roman" panose="02020603050405020304" pitchFamily="18" charset="0"/>
                        </a:rPr>
                        <a:t>}</a:t>
                      </a:r>
                      <a:endParaRPr lang="en-US" altLang="zh-CN" sz="1865" b="1" dirty="0">
                        <a:latin typeface="Times New Roman" panose="02020603050405020304" pitchFamily="18" charset="0"/>
                      </a:endParaRPr>
                    </a:p>
                  </a:txBody>
                  <a:tcPr marL="122766" marR="122766" marT="61377" marB="613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Rectangle 71"/>
          <p:cNvSpPr/>
          <p:nvPr/>
        </p:nvSpPr>
        <p:spPr>
          <a:xfrm>
            <a:off x="4902200" y="2458717"/>
            <a:ext cx="372110" cy="778510"/>
          </a:xfrm>
          <a:prstGeom prst="rect">
            <a:avLst/>
          </a:prstGeom>
          <a:noFill/>
          <a:ln w="9525">
            <a:noFill/>
          </a:ln>
        </p:spPr>
        <p:txBody>
          <a:bodyPr wrap="none" lIns="122766" tIns="61384" rIns="122766" bIns="61384">
            <a:spAutoFit/>
          </a:bodyPr>
          <a:lstStyle/>
          <a:p>
            <a:pPr eaLnBrk="1" hangingPunct="1">
              <a:buClrTx/>
            </a:pPr>
            <a:endParaRPr lang="zh-CN" altLang="en-US" sz="4265" dirty="0">
              <a:latin typeface="Arial" panose="020B0604020202020204" pitchFamily="34" charset="0"/>
            </a:endParaRPr>
          </a:p>
        </p:txBody>
      </p:sp>
      <p:graphicFrame>
        <p:nvGraphicFramePr>
          <p:cNvPr id="7" name="表格 6"/>
          <p:cNvGraphicFramePr/>
          <p:nvPr/>
        </p:nvGraphicFramePr>
        <p:xfrm>
          <a:off x="6268663" y="1150340"/>
          <a:ext cx="5779135" cy="5161280"/>
        </p:xfrm>
        <a:graphic>
          <a:graphicData uri="http://schemas.openxmlformats.org/drawingml/2006/table">
            <a:tbl>
              <a:tblPr/>
              <a:tblGrid>
                <a:gridCol w="5490210"/>
                <a:gridCol w="288925"/>
              </a:tblGrid>
              <a:tr h="48895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lgn="ctr">
                        <a:buClrTx/>
                        <a:buNone/>
                      </a:pPr>
                      <a:r>
                        <a:rPr lang="zh-CN" altLang="en-US" sz="2400" dirty="0">
                          <a:latin typeface="宋体" pitchFamily="2" charset="-122"/>
                          <a:cs typeface="Times New Roman" panose="02020603050405020304" pitchFamily="18" charset="0"/>
                        </a:rPr>
                        <a:t>编译连接后生成的程序</a:t>
                      </a:r>
                      <a:endParaRPr lang="zh-CN" altLang="en-US" sz="5335" dirty="0">
                        <a:latin typeface="Times New Roman" panose="02020603050405020304" pitchFamily="18" charset="0"/>
                      </a:endParaRPr>
                    </a:p>
                  </a:txBody>
                  <a:tcPr marL="122766" marR="122766" marT="61389" marB="6138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buClrTx/>
                        <a:buNone/>
                      </a:pPr>
                      <a:r>
                        <a:rPr lang="zh-CN" altLang="en-US" sz="1600" dirty="0">
                          <a:latin typeface="Times New Roman" panose="02020603050405020304" pitchFamily="18" charset="0"/>
                          <a:cs typeface="Times New Roman" panose="02020603050405020304" pitchFamily="18" charset="0"/>
                        </a:rPr>
                        <a:t> </a:t>
                      </a:r>
                      <a:endParaRPr lang="zh-CN" altLang="en-US" sz="3735" dirty="0">
                        <a:latin typeface="Times New Roman" panose="02020603050405020304" pitchFamily="18" charset="0"/>
                      </a:endParaRPr>
                    </a:p>
                  </a:txBody>
                  <a:tcPr marL="122766" marR="122766" marT="61389" marB="61389"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773430">
                <a:tc rowSpan="4">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indent="228600">
                        <a:buClrTx/>
                        <a:buNone/>
                      </a:pPr>
                      <a:r>
                        <a:rPr lang="en-US" altLang="zh-CN" sz="2400" b="1" i="1" dirty="0">
                          <a:solidFill>
                            <a:srgbClr val="FF0000"/>
                          </a:solidFill>
                          <a:latin typeface="Times New Roman" panose="02020603050405020304" pitchFamily="18" charset="0"/>
                          <a:ea typeface="Times New Roman" panose="02020603050405020304" pitchFamily="18" charset="0"/>
                        </a:rPr>
                        <a:t>…</a:t>
                      </a:r>
                      <a:r>
                        <a:rPr lang="en-US" altLang="zh-CN" sz="2400" b="1" i="1" dirty="0">
                          <a:solidFill>
                            <a:srgbClr val="FF0000"/>
                          </a:solidFill>
                          <a:latin typeface="宋体" pitchFamily="2" charset="-122"/>
                          <a:cs typeface="Times New Roman" panose="02020603050405020304" pitchFamily="18" charset="0"/>
                        </a:rPr>
                        <a:t>  stdio.h</a:t>
                      </a:r>
                      <a:r>
                        <a:rPr lang="zh-CN" altLang="en-US" sz="2400" b="1" i="1" dirty="0">
                          <a:solidFill>
                            <a:srgbClr val="FF0000"/>
                          </a:solidFill>
                          <a:latin typeface="宋体" pitchFamily="2" charset="-122"/>
                          <a:cs typeface="Times New Roman" panose="02020603050405020304" pitchFamily="18" charset="0"/>
                        </a:rPr>
                        <a:t>的内容</a:t>
                      </a:r>
                      <a:endParaRPr lang="zh-CN" altLang="en-US"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#define Mile_to_meter 1609</a:t>
                      </a:r>
                      <a:endParaRPr lang="en-US" altLang="zh-CN" sz="2400" dirty="0">
                        <a:latin typeface="宋体" pitchFamily="2" charset="-122"/>
                        <a:cs typeface="Times New Roman" panose="02020603050405020304" pitchFamily="18" charset="0"/>
                      </a:endParaRPr>
                    </a:p>
                    <a:p>
                      <a:pPr lvl="0" indent="228600">
                        <a:buClrTx/>
                        <a:buNone/>
                      </a:pPr>
                      <a:r>
                        <a:rPr lang="en-US" altLang="zh-CN" sz="2400" dirty="0">
                          <a:latin typeface="宋体" pitchFamily="2" charset="-122"/>
                          <a:cs typeface="Times New Roman" panose="02020603050405020304" pitchFamily="18" charset="0"/>
                        </a:rPr>
                        <a:t>#define Foot_to_centimeter 30.48</a:t>
                      </a:r>
                      <a:endParaRPr lang="en-US" altLang="zh-CN"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#define Inch_to_ centimeter 2.54 </a:t>
                      </a:r>
                      <a:endParaRPr lang="en-US" altLang="zh-CN" sz="1335" dirty="0">
                        <a:latin typeface="Arial" panose="020B0604020202020204" pitchFamily="34" charset="0"/>
                      </a:endParaRPr>
                    </a:p>
                    <a:p>
                      <a:pPr lvl="0" indent="228600">
                        <a:lnSpc>
                          <a:spcPct val="180000"/>
                        </a:lnSpc>
                        <a:buClrTx/>
                        <a:buNone/>
                      </a:pPr>
                      <a:r>
                        <a:rPr lang="en-US" altLang="zh-CN" sz="2400" dirty="0">
                          <a:latin typeface="宋体" pitchFamily="2" charset="-122"/>
                          <a:cs typeface="Times New Roman" panose="02020603050405020304" pitchFamily="18" charset="0"/>
                        </a:rPr>
                        <a:t>int main(void) </a:t>
                      </a:r>
                      <a:endParaRPr lang="en-US" altLang="zh-CN"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 </a:t>
                      </a:r>
                      <a:endParaRPr lang="en-US" altLang="zh-CN"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   float mile,foot,inch;		</a:t>
                      </a:r>
                      <a:r>
                        <a:rPr lang="en-US" altLang="zh-CN" sz="2400" dirty="0">
                          <a:latin typeface="Times New Roman" panose="02020603050405020304" pitchFamily="18" charset="0"/>
                          <a:ea typeface="Times New Roman" panose="02020603050405020304" pitchFamily="18" charset="0"/>
                        </a:rPr>
                        <a:t>……</a:t>
                      </a:r>
                      <a:endParaRPr lang="en-US" altLang="zh-CN"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   return 0;</a:t>
                      </a:r>
                      <a:endParaRPr lang="en-US" altLang="zh-CN" sz="1335" dirty="0">
                        <a:latin typeface="Arial" panose="020B0604020202020204" pitchFamily="34" charset="0"/>
                      </a:endParaRPr>
                    </a:p>
                    <a:p>
                      <a:pPr lvl="0" indent="228600">
                        <a:buClrTx/>
                        <a:buNone/>
                      </a:pPr>
                      <a:r>
                        <a:rPr lang="en-US" altLang="zh-CN" sz="2400" dirty="0">
                          <a:latin typeface="宋体" pitchFamily="2" charset="-122"/>
                          <a:cs typeface="Times New Roman" panose="02020603050405020304" pitchFamily="18" charset="0"/>
                        </a:rPr>
                        <a:t>}</a:t>
                      </a:r>
                      <a:endParaRPr lang="en-US" altLang="zh-CN" sz="5335" dirty="0">
                        <a:latin typeface="Times New Roman" panose="02020603050405020304" pitchFamily="18" charset="0"/>
                      </a:endParaRPr>
                    </a:p>
                  </a:txBody>
                  <a:tcPr marL="122766" marR="122766" marT="61389" marB="6138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en-US" sz="4265" b="1" dirty="0">
                        <a:latin typeface="Arial" panose="020B0604020202020204" pitchFamily="34" charset="0"/>
                      </a:endParaRPr>
                    </a:p>
                  </a:txBody>
                  <a:tcPr marL="122766" marR="122766" marT="61389" marB="61389" anchor="ctr">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77343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en-US" sz="4265" b="1" dirty="0">
                        <a:latin typeface="Arial" panose="020B0604020202020204" pitchFamily="34" charset="0"/>
                      </a:endParaRPr>
                    </a:p>
                  </a:txBody>
                  <a:tcPr marL="122766" marR="122766" marT="61389" marB="61389"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773430">
                <a:tc vMerge="1">
                  <a:tcPr>
                    <a:lnL w="12700" cap="flat" cmpd="sng">
                      <a:solidFill>
                        <a:srgbClr val="000000"/>
                      </a:solidFill>
                      <a:prstDash val="solid"/>
                      <a:headEnd type="none" w="med" len="med"/>
                      <a:tailEnd type="none" w="med" len="med"/>
                    </a:ln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en-US" sz="4265" b="1" dirty="0">
                        <a:latin typeface="Arial" panose="020B0604020202020204" pitchFamily="34" charset="0"/>
                      </a:endParaRPr>
                    </a:p>
                  </a:txBody>
                  <a:tcPr marL="122766" marR="122766" marT="61389" marB="61389"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352040">
                <a:tc vMerge="1">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en-US" sz="4265" b="1" dirty="0">
                        <a:latin typeface="Arial" panose="020B0604020202020204" pitchFamily="34" charset="0"/>
                      </a:endParaRPr>
                    </a:p>
                  </a:txBody>
                  <a:tcPr marL="122766" marR="122766" marT="61389" marB="61389" anchor="ctr">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bl>
          </a:graphicData>
        </a:graphic>
      </p:graphicFrame>
      <p:sp>
        <p:nvSpPr>
          <p:cNvPr id="8" name="矩形 7"/>
          <p:cNvSpPr/>
          <p:nvPr/>
        </p:nvSpPr>
        <p:spPr>
          <a:xfrm>
            <a:off x="1052195" y="4588930"/>
            <a:ext cx="3143251" cy="381000"/>
          </a:xfrm>
          <a:prstGeom prst="rect">
            <a:avLst/>
          </a:prstGeom>
          <a:solidFill>
            <a:srgbClr val="9999FF">
              <a:alpha val="45097"/>
            </a:srgbClr>
          </a:solidFill>
          <a:ln w="9525">
            <a:noFill/>
          </a:ln>
        </p:spPr>
        <p:txBody>
          <a:bodyPr lIns="122766" tIns="61384" rIns="122766" bIns="61384"/>
          <a:lstStyle/>
          <a:p>
            <a:pPr eaLnBrk="1" hangingPunct="1">
              <a:buClrTx/>
            </a:pPr>
            <a:endParaRPr lang="zh-CN" altLang="en-US" sz="4265" dirty="0">
              <a:latin typeface="Arial" panose="020B0604020202020204" pitchFamily="34" charset="0"/>
            </a:endParaRPr>
          </a:p>
        </p:txBody>
      </p:sp>
      <p:sp>
        <p:nvSpPr>
          <p:cNvPr id="9" name="矩形 41"/>
          <p:cNvSpPr/>
          <p:nvPr/>
        </p:nvSpPr>
        <p:spPr>
          <a:xfrm>
            <a:off x="6585259" y="2181000"/>
            <a:ext cx="5462741" cy="1151467"/>
          </a:xfrm>
          <a:prstGeom prst="rect">
            <a:avLst/>
          </a:prstGeom>
          <a:solidFill>
            <a:srgbClr val="9999FF">
              <a:alpha val="45097"/>
            </a:srgbClr>
          </a:solidFill>
          <a:ln w="9525">
            <a:noFill/>
          </a:ln>
        </p:spPr>
        <p:txBody>
          <a:bodyPr lIns="122766" tIns="61384" rIns="122766" bIns="61384"/>
          <a:lstStyle/>
          <a:p>
            <a:pPr eaLnBrk="1" hangingPunct="1">
              <a:buClrTx/>
            </a:pPr>
            <a:endParaRPr lang="zh-CN" altLang="en-US" sz="4265" dirty="0">
              <a:latin typeface="Arial" panose="020B0604020202020204" pitchFamily="34" charset="0"/>
            </a:endParaRPr>
          </a:p>
        </p:txBody>
      </p:sp>
      <p:graphicFrame>
        <p:nvGraphicFramePr>
          <p:cNvPr id="10" name="内容占位符 90113"/>
          <p:cNvGraphicFramePr/>
          <p:nvPr/>
        </p:nvGraphicFramePr>
        <p:xfrm>
          <a:off x="233583" y="1200597"/>
          <a:ext cx="5689600" cy="1820545"/>
        </p:xfrm>
        <a:graphic>
          <a:graphicData uri="http://schemas.openxmlformats.org/drawingml/2006/table">
            <a:tbl>
              <a:tblPr/>
              <a:tblGrid>
                <a:gridCol w="5689600"/>
              </a:tblGrid>
              <a:tr h="48895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marL="342900" lvl="0" indent="-342900" algn="ctr">
                        <a:buClrTx/>
                        <a:buNone/>
                      </a:pPr>
                      <a:r>
                        <a:rPr lang="zh-CN" altLang="en-US" sz="2400" b="1" dirty="0">
                          <a:latin typeface="宋体" pitchFamily="2" charset="-122"/>
                          <a:cs typeface="Times New Roman" panose="02020603050405020304" pitchFamily="18" charset="0"/>
                        </a:rPr>
                        <a:t>头文件</a:t>
                      </a:r>
                      <a:r>
                        <a:rPr lang="en-US" altLang="zh-CN" sz="2400" b="1" dirty="0">
                          <a:latin typeface="宋体" pitchFamily="2" charset="-122"/>
                          <a:cs typeface="Times New Roman" panose="02020603050405020304" pitchFamily="18" charset="0"/>
                        </a:rPr>
                        <a:t>length.h</a:t>
                      </a:r>
                      <a:endParaRPr lang="en-US" altLang="zh-CN" sz="5335" b="1" dirty="0">
                        <a:latin typeface="Times New Roman" panose="02020603050405020304" pitchFamily="18" charset="0"/>
                      </a:endParaRPr>
                    </a:p>
                  </a:txBody>
                  <a:tcPr marL="122766" marR="122766" marT="61397" marB="6139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r>
              <a:tr h="13315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marL="342900" lvl="0" indent="-342900">
                        <a:buClrTx/>
                        <a:buNone/>
                      </a:pPr>
                      <a:r>
                        <a:rPr lang="en-US" altLang="zh-CN" sz="2400" b="1" dirty="0">
                          <a:latin typeface="宋体" pitchFamily="2" charset="-122"/>
                          <a:cs typeface="Times New Roman" panose="02020603050405020304" pitchFamily="18" charset="0"/>
                        </a:rPr>
                        <a:t>#define Mile_to_meter 1609</a:t>
                      </a:r>
                      <a:endParaRPr lang="en-US" altLang="zh-CN" sz="1335" b="1" dirty="0">
                        <a:latin typeface="Arial" panose="020B0604020202020204" pitchFamily="34" charset="0"/>
                      </a:endParaRPr>
                    </a:p>
                    <a:p>
                      <a:pPr marL="342900" lvl="0" indent="-342900">
                        <a:buClrTx/>
                        <a:buNone/>
                      </a:pPr>
                      <a:r>
                        <a:rPr lang="en-US" altLang="zh-CN" sz="2400" b="1" dirty="0">
                          <a:latin typeface="宋体" pitchFamily="2" charset="-122"/>
                          <a:cs typeface="Times New Roman" panose="02020603050405020304" pitchFamily="18" charset="0"/>
                        </a:rPr>
                        <a:t>#define Foot_to_centimeter 30.48</a:t>
                      </a:r>
                      <a:endParaRPr lang="en-US" altLang="zh-CN" sz="1335" b="1" dirty="0">
                        <a:latin typeface="Arial" panose="020B0604020202020204" pitchFamily="34" charset="0"/>
                      </a:endParaRPr>
                    </a:p>
                    <a:p>
                      <a:pPr marL="342900" lvl="0" indent="-342900">
                        <a:buClrTx/>
                        <a:buNone/>
                      </a:pPr>
                      <a:r>
                        <a:rPr lang="en-US" altLang="zh-CN" sz="2400" b="1" dirty="0">
                          <a:latin typeface="宋体" pitchFamily="2" charset="-122"/>
                          <a:cs typeface="Times New Roman" panose="02020603050405020304" pitchFamily="18" charset="0"/>
                        </a:rPr>
                        <a:t>#define Inch_to_centimeter 2.54 </a:t>
                      </a:r>
                      <a:endParaRPr lang="en-US" altLang="zh-CN" sz="5335" b="1" dirty="0">
                        <a:latin typeface="Times New Roman" panose="02020603050405020304" pitchFamily="18" charset="0"/>
                      </a:endParaRPr>
                    </a:p>
                  </a:txBody>
                  <a:tcPr marL="122766" marR="122766" marT="61397" marB="6139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20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0-#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8" presetClass="entr" presetSubtype="16"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par>
                          <p:cTn id="23" fill="hold">
                            <p:stCondLst>
                              <p:cond delay="5500"/>
                            </p:stCondLst>
                            <p:childTnLst>
                              <p:par>
                                <p:cTn id="24" presetID="5"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par>
                          <p:cTn id="27" fill="hold">
                            <p:stCondLst>
                              <p:cond delay="6000"/>
                            </p:stCondLst>
                            <p:childTnLst>
                              <p:par>
                                <p:cTn id="28" presetID="3" presetClass="entr" presetSubtype="1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8" grpId="0" bldLvl="0" animBg="1"/>
      <p:bldP spid="9"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255270" y="1384300"/>
            <a:ext cx="11681460" cy="408940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头文件：</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为了方便模块中的函数被别人调用，专门形成一个头文件，</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内容：</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函数声明</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函数原型要求）、</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常量定义</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等。如：</a:t>
            </a:r>
            <a:r>
              <a:rPr lang="en-US" altLang="zh-CN" sz="2400" dirty="0" err="1">
                <a:latin typeface="华文细黑" panose="02010600040101010101" pitchFamily="2" charset="-122"/>
                <a:ea typeface="华文细黑" panose="02010600040101010101" pitchFamily="2" charset="-122"/>
                <a:cs typeface="Times New Roman" panose="02020603050405020304" pitchFamily="18" charset="0"/>
              </a:rPr>
              <a:t>Utility.h</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正确使用头文件可令代码在</a:t>
            </a:r>
            <a:r>
              <a:rPr lang="zh-CN" altLang="en-US" sz="24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可读性、文件大小和性能</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上大为改观。 </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头文件的使用：如果一个源文件如：</a:t>
            </a:r>
            <a:r>
              <a:rPr lang="en-US" altLang="zh-CN" sz="2400" dirty="0" err="1">
                <a:latin typeface="华文细黑" panose="02010600040101010101" pitchFamily="2" charset="-122"/>
                <a:ea typeface="华文细黑" panose="02010600040101010101" pitchFamily="2" charset="-122"/>
                <a:cs typeface="Times New Roman" panose="02020603050405020304" pitchFamily="18" charset="0"/>
              </a:rPr>
              <a:t>Utility.c</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中，要使用</a:t>
            </a:r>
            <a:r>
              <a:rPr lang="en-US" altLang="zh-CN" sz="2400" dirty="0" err="1">
                <a:latin typeface="华文细黑" panose="02010600040101010101" pitchFamily="2" charset="-122"/>
                <a:ea typeface="华文细黑" panose="02010600040101010101" pitchFamily="2" charset="-122"/>
                <a:cs typeface="Times New Roman" panose="02020603050405020304" pitchFamily="18" charset="0"/>
              </a:rPr>
              <a:t>Utility.h</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中声明的函数、类型和具名符号等，在该源文件开始处：</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a:p>
            <a:pPr marL="0" indent="0" eaLnBrk="0" hangingPunct="0">
              <a:lnSpc>
                <a:spcPct val="150000"/>
              </a:lnSpc>
              <a:buClr>
                <a:srgbClr val="FFC000"/>
              </a:buClr>
              <a:buSzPct val="80000"/>
              <a:buNone/>
              <a:defRPr/>
            </a:pP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#include “</a:t>
            </a:r>
            <a:r>
              <a:rPr lang="en-US" altLang="zh-CN" sz="2400" dirty="0" err="1">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Utility.h</a:t>
            </a: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a:t>
            </a:r>
            <a:endPar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endParaRPr>
          </a:p>
          <a:p>
            <a:pPr marL="0" indent="0" eaLnBrk="0" hangingPunct="0">
              <a:lnSpc>
                <a:spcPct val="150000"/>
              </a:lnSpc>
              <a:buClr>
                <a:srgbClr val="FFC000"/>
              </a:buClr>
              <a:buSzPct val="80000"/>
              <a:buNone/>
              <a:defRPr/>
            </a:pP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#include  &lt;</a:t>
            </a:r>
            <a:r>
              <a:rPr lang="en-US" altLang="zh-CN" sz="2400" dirty="0" err="1">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stdio.h</a:t>
            </a: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rPr>
              <a:t>&gt;</a:t>
            </a:r>
            <a:endPar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anose="02020603050405020304" pitchFamily="18" charset="0"/>
            </a:endParaRPr>
          </a:p>
        </p:txBody>
      </p:sp>
      <p:sp>
        <p:nvSpPr>
          <p:cNvPr id="4" name="标题 1"/>
          <p:cNvSpPr txBox="1"/>
          <p:nvPr/>
        </p:nvSpPr>
        <p:spPr>
          <a:xfrm>
            <a:off x="1189990" y="338455"/>
            <a:ext cx="5387975"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讨论：</a:t>
            </a:r>
            <a:r>
              <a:rPr lang="en-US" altLang="zh-CN" sz="4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 </a:t>
            </a:r>
            <a:r>
              <a:rPr lang="zh-CN" altLang="en-US" sz="4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 头文件     </a:t>
            </a:r>
            <a:r>
              <a:rPr lang="en-US" altLang="zh-CN" sz="2400" i="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.h  </a:t>
            </a:r>
            <a:r>
              <a:rPr lang="zh-CN" altLang="en-US" sz="2400" i="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sym typeface="+mn-ea"/>
              </a:rPr>
              <a:t>文件</a:t>
            </a:r>
            <a:r>
              <a:rPr lang="en-US" altLang="zh-CN" sz="2400" i="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 </a:t>
            </a:r>
            <a:endParaRPr lang="en-US" altLang="zh-CN" sz="2400" i="1"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 name="文本框 1"/>
          <p:cNvSpPr txBox="1"/>
          <p:nvPr/>
        </p:nvSpPr>
        <p:spPr>
          <a:xfrm>
            <a:off x="5158740" y="4398010"/>
            <a:ext cx="4672965" cy="829945"/>
          </a:xfrm>
          <a:prstGeom prst="rect">
            <a:avLst/>
          </a:prstGeom>
          <a:solidFill>
            <a:srgbClr val="92D050"/>
          </a:solidFill>
        </p:spPr>
        <p:txBody>
          <a:bodyPr wrap="none" rtlCol="0" anchor="t">
            <a:spAutoFit/>
            <a:scene3d>
              <a:camera prst="orthographicFront"/>
              <a:lightRig rig="threePt" dir="t"/>
            </a:scene3d>
          </a:bodyPr>
          <a:lstStyle/>
          <a:p>
            <a:pPr marL="285750" indent="-285750" eaLnBrk="0" hangingPunct="0">
              <a:lnSpc>
                <a:spcPct val="150000"/>
              </a:lnSpc>
              <a:buClr>
                <a:srgbClr val="FFC000"/>
              </a:buClr>
              <a:buSzPct val="80000"/>
              <a:buFont typeface="Wingdings" panose="05000000000000000000" pitchFamily="2" charset="2"/>
              <a:buChar char="u"/>
              <a:defRPr/>
            </a:pPr>
            <a:r>
              <a:rPr lang="en-US" altLang="zh-CN" dirty="0" err="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sym typeface="+mn-ea"/>
              </a:rPr>
              <a:t>Utility.h  -----&gt; Utility.c</a:t>
            </a:r>
            <a:r>
              <a:rPr lang="zh-CN" altLang="en-US" dirty="0" err="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sym typeface="+mn-ea"/>
              </a:rPr>
              <a:t>  </a:t>
            </a:r>
            <a:endParaRPr lang="zh-CN" altLang="en-US" dirty="0" err="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sym typeface="+mn-ea"/>
            </a:endParaRPr>
          </a:p>
        </p:txBody>
      </p:sp>
    </p:spTree>
    <p:custDataLst>
      <p:tags r:id="rId1"/>
    </p:custData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139700" y="1062355"/>
            <a:ext cx="11800205" cy="365252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头文件由</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三部分</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内容组成：</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头文件开头处的版权和版本声明</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预处理块</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函数、结构和枚举类型声明、外部变量声明、具名常量定义、</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 </a:t>
            </a:r>
            <a:r>
              <a:rPr lang="en-US" altLang="zh-CN" sz="2400" dirty="0" err="1">
                <a:latin typeface="华文细黑" panose="02010600040101010101" pitchFamily="2" charset="-122"/>
                <a:ea typeface="华文细黑" panose="02010600040101010101" pitchFamily="2" charset="-122"/>
                <a:cs typeface="Times New Roman" panose="02020603050405020304" pitchFamily="18" charset="0"/>
              </a:rPr>
              <a:t>typedef</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和</a:t>
            </a:r>
            <a:r>
              <a:rPr lang="zh-CN" altLang="zh-CN" sz="2400" dirty="0">
                <a:latin typeface="华文细黑" panose="02010600040101010101" pitchFamily="2" charset="-122"/>
                <a:ea typeface="华文细黑" panose="02010600040101010101" pitchFamily="2" charset="-122"/>
                <a:cs typeface="Times New Roman" panose="02020603050405020304" pitchFamily="18" charset="0"/>
              </a:rPr>
              <a:t>宏</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等。</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285750" lvl="1" indent="-285750" eaLnBrk="0" hangingPunct="0">
              <a:lnSpc>
                <a:spcPct val="150000"/>
              </a:lnSpc>
              <a:buClr>
                <a:srgbClr val="FFC000"/>
              </a:buClr>
              <a:buSzPct val="80000"/>
              <a:buFont typeface="Wingdings" panose="05000000000000000000" pitchFamily="2" charset="2"/>
              <a:buChar char="u"/>
              <a:defRPr/>
            </a:pP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头文件应该只用于</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声明</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华文细黑" panose="02010600040101010101" pitchFamily="2" charset="-122"/>
                <a:ea typeface="华文细黑" panose="02010600040101010101" pitchFamily="2" charset="-122"/>
                <a:cs typeface="Times New Roman" panose="02020603050405020304" pitchFamily="18" charset="0"/>
              </a:rPr>
              <a:t>而</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不应该包含或生成占据存储空间的变量或函数的定义。</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标题 1"/>
          <p:cNvSpPr txBox="1"/>
          <p:nvPr/>
        </p:nvSpPr>
        <p:spPr>
          <a:xfrm>
            <a:off x="139700" y="16510"/>
            <a:ext cx="12060555"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如何写头文件</a:t>
            </a:r>
            <a:endParaRPr lang="zh-CN" altLang="en-US" sz="4265" dirty="0"/>
          </a:p>
        </p:txBody>
      </p:sp>
      <p:sp>
        <p:nvSpPr>
          <p:cNvPr id="6" name="Text Box 6"/>
          <p:cNvSpPr txBox="1">
            <a:spLocks noChangeArrowheads="1"/>
          </p:cNvSpPr>
          <p:nvPr/>
        </p:nvSpPr>
        <p:spPr bwMode="auto">
          <a:xfrm>
            <a:off x="7907656" y="6055783"/>
            <a:ext cx="4032249" cy="582930"/>
          </a:xfrm>
          <a:prstGeom prst="rect">
            <a:avLst/>
          </a:prstGeom>
          <a:solidFill>
            <a:schemeClr val="bg1">
              <a:lumMod val="85000"/>
            </a:schemeClr>
          </a:solidFill>
          <a:ln>
            <a:noFill/>
          </a:ln>
        </p:spPr>
        <p:txBody>
          <a:bodyPr lIns="172797" tIns="86398" rIns="172797" bIns="86398">
            <a:spAutoFit/>
          </a:bodyPr>
          <a:lstStyle>
            <a:defPPr>
              <a:defRPr lang="zh-CN"/>
            </a:defPPr>
            <a:lvl1pPr marL="0" defTabSz="1172845" eaLnBrk="1" latinLnBrk="0" hangingPunct="1">
              <a:spcBef>
                <a:spcPct val="50000"/>
              </a:spcBef>
              <a:defRPr kumimoji="0" sz="2000" b="1">
                <a:solidFill>
                  <a:schemeClr val="tx1">
                    <a:lumMod val="65000"/>
                    <a:lumOff val="35000"/>
                  </a:schemeClr>
                </a:solidFill>
                <a:latin typeface="+mj-ea"/>
                <a:ea typeface="+mj-ea"/>
              </a:defRPr>
            </a:lvl1pPr>
            <a:lvl2pPr marL="742950" indent="-285750" defTabSz="1172845" eaLnBrk="0" latinLnBrk="0" hangingPunct="0">
              <a:defRPr kumimoji="1" sz="6600" b="1">
                <a:solidFill>
                  <a:srgbClr val="FF3300"/>
                </a:solidFill>
                <a:latin typeface="Verdana" panose="020B0604030504040204" pitchFamily="34" charset="0"/>
                <a:ea typeface="隶书" panose="02010509060101010101" pitchFamily="49" charset="-122"/>
              </a:defRPr>
            </a:lvl2pPr>
            <a:lvl3pPr marL="11430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3pPr>
            <a:lvl4pPr marL="16002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4pPr>
            <a:lvl5pPr marL="20574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5pPr>
            <a:lvl6pPr marL="25146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6pPr>
            <a:lvl7pPr marL="29718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7pPr>
            <a:lvl8pPr marL="34290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8pPr>
            <a:lvl9pPr marL="38862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9pPr>
          </a:lstStyle>
          <a:p>
            <a:pPr>
              <a:defRPr/>
            </a:pPr>
            <a:r>
              <a:rPr lang="en-US" altLang="zh-CN" sz="2665" dirty="0"/>
              <a:t>to see </a:t>
            </a:r>
            <a:r>
              <a:rPr lang="zh-CN" altLang="en-US" sz="2665" dirty="0"/>
              <a:t>某工程</a:t>
            </a:r>
            <a:r>
              <a:rPr lang="en-US" altLang="zh-CN" sz="2665" dirty="0"/>
              <a:t>C</a:t>
            </a:r>
            <a:r>
              <a:rPr lang="zh-CN" altLang="en-US" sz="2665" dirty="0"/>
              <a:t>代码</a:t>
            </a:r>
            <a:endParaRPr lang="zh-CN" altLang="en-US" sz="2665" dirty="0"/>
          </a:p>
        </p:txBody>
      </p:sp>
      <p:sp>
        <p:nvSpPr>
          <p:cNvPr id="7" name="TextBox 6"/>
          <p:cNvSpPr txBox="1"/>
          <p:nvPr/>
        </p:nvSpPr>
        <p:spPr>
          <a:xfrm>
            <a:off x="1191687" y="4261866"/>
            <a:ext cx="4603526" cy="2620381"/>
          </a:xfrm>
          <a:prstGeom prst="rect">
            <a:avLst/>
          </a:prstGeom>
          <a:solidFill>
            <a:schemeClr val="accent4">
              <a:lumMod val="20000"/>
              <a:lumOff val="80000"/>
            </a:schemeClr>
          </a:solidFill>
          <a:ln>
            <a:noFill/>
          </a:ln>
        </p:spPr>
        <p:txBody>
          <a:bodyPr wrap="square" lIns="91425" tIns="45712" rIns="91425" bIns="45712" rtlCol="0">
            <a:spAutoFit/>
          </a:bodyPr>
          <a:lstStyle/>
          <a:p>
            <a:pPr marL="0" lvl="2">
              <a:lnSpc>
                <a:spcPct val="150000"/>
              </a:lnSpc>
            </a:pPr>
            <a:r>
              <a:rPr lang="en-US" altLang="zh-CN" sz="2000" b="1" dirty="0">
                <a:solidFill>
                  <a:srgbClr val="00B16A"/>
                </a:solidFill>
                <a:latin typeface="Corbel" panose="020B0503020204020204" pitchFamily="34" charset="0"/>
                <a:ea typeface="微软雅黑" panose="020B0503020204020204" pitchFamily="34" charset="-122"/>
                <a:cs typeface="Arial Unicode MS" panose="020B0604020202020204" pitchFamily="34" charset="-122"/>
              </a:rPr>
              <a:t>/*</a:t>
            </a:r>
            <a:r>
              <a:rPr lang="zh-CN" altLang="en-US" sz="2000" b="1" dirty="0">
                <a:solidFill>
                  <a:srgbClr val="00B16A"/>
                </a:solidFill>
                <a:latin typeface="Corbel" panose="020B0503020204020204" pitchFamily="34" charset="0"/>
                <a:ea typeface="微软雅黑" panose="020B0503020204020204" pitchFamily="34" charset="-122"/>
                <a:cs typeface="Arial Unicode MS" panose="020B0604020202020204" pitchFamily="34" charset="-122"/>
              </a:rPr>
              <a:t>头文件开头处的版权和版本声明</a:t>
            </a:r>
            <a:r>
              <a:rPr lang="en-US" altLang="zh-CN" sz="2000" b="1" dirty="0">
                <a:solidFill>
                  <a:srgbClr val="00B16A"/>
                </a:solidFill>
                <a:latin typeface="Corbel" panose="020B0503020204020204" pitchFamily="34" charset="0"/>
                <a:ea typeface="微软雅黑" panose="020B0503020204020204" pitchFamily="34" charset="-122"/>
                <a:cs typeface="Arial Unicode MS" panose="020B0604020202020204" pitchFamily="34" charset="-122"/>
              </a:rPr>
              <a:t>*/</a:t>
            </a:r>
            <a:endParaRPr lang="en-US" altLang="zh-CN" sz="2000" b="1" dirty="0">
              <a:solidFill>
                <a:srgbClr val="00B16A"/>
              </a:solidFill>
              <a:latin typeface="Corbel" panose="020B0503020204020204" pitchFamily="34" charset="0"/>
              <a:ea typeface="微软雅黑" panose="020B0503020204020204" pitchFamily="34" charset="-122"/>
              <a:cs typeface="Arial Unicode MS" panose="020B0604020202020204" pitchFamily="34" charset="-122"/>
            </a:endParaRPr>
          </a:p>
          <a:p>
            <a:pPr>
              <a:lnSpc>
                <a:spcPct val="150000"/>
              </a:lnSpc>
            </a:pPr>
            <a:r>
              <a:rPr lang="en-US" altLang="zh-CN"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a:t>
            </a:r>
            <a:r>
              <a:rPr lang="en-US" altLang="zh-CN" sz="2400" dirty="0" err="1">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ifndef</a:t>
            </a:r>
            <a:r>
              <a:rPr lang="en-US" altLang="zh-CN"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  HEADERNAME_H</a:t>
            </a:r>
            <a:br>
              <a:rPr lang="en-US" altLang="zh-CN"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br>
            <a:r>
              <a:rPr lang="en-US" altLang="zh-CN"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#define  HEADERNAME_H</a:t>
            </a:r>
            <a:br>
              <a:rPr lang="en-US" altLang="zh-CN" sz="2400" dirty="0">
                <a:solidFill>
                  <a:schemeClr val="tx1"/>
                </a:solidFill>
                <a:effectLst>
                  <a:outerShdw blurRad="38100" dist="19050" dir="2700000" algn="tl" rotWithShape="0">
                    <a:schemeClr val="dk1">
                      <a:alpha val="40000"/>
                    </a:schemeClr>
                  </a:outerShdw>
                </a:effectLst>
                <a:latin typeface="Corbel" panose="020B0503020204020204" pitchFamily="34" charset="0"/>
                <a:ea typeface="Arial Unicode MS" panose="020B0604020202020204" pitchFamily="34" charset="-122"/>
                <a:cs typeface="Arial Unicode MS" panose="020B0604020202020204" pitchFamily="34" charset="-122"/>
              </a:rPr>
            </a:br>
            <a:r>
              <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rPr>
              <a:t>函数声明、</a:t>
            </a:r>
            <a:r>
              <a:rPr lang="zh-CN" altLang="zh-CN"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rPr>
              <a:t>宏</a:t>
            </a:r>
            <a:r>
              <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rPr>
              <a:t>定义</a:t>
            </a:r>
            <a:r>
              <a:rPr lang="en-US" altLang="zh-CN"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rPr>
              <a:t>……</a:t>
            </a:r>
            <a:br>
              <a:rPr lang="en-US" altLang="zh-CN" sz="2000" b="1" dirty="0">
                <a:solidFill>
                  <a:schemeClr val="tx1"/>
                </a:solidFill>
                <a:effectLst>
                  <a:outerShdw blurRad="38100" dist="19050" dir="2700000" algn="tl" rotWithShape="0">
                    <a:schemeClr val="dk1">
                      <a:alpha val="40000"/>
                    </a:schemeClr>
                  </a:outerShdw>
                </a:effectLst>
                <a:latin typeface="Corbel" panose="020B0503020204020204" pitchFamily="34" charset="0"/>
                <a:ea typeface="微软雅黑" panose="020B0503020204020204" pitchFamily="34" charset="-122"/>
                <a:cs typeface="Arial Unicode MS" panose="020B0604020202020204" pitchFamily="34" charset="-122"/>
              </a:rPr>
            </a:br>
            <a:r>
              <a:rPr lang="en-US" altLang="zh-CN"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a:t>
            </a:r>
            <a:r>
              <a:rPr lang="en-US" altLang="zh-CN" sz="2400" dirty="0" err="1">
                <a:solidFill>
                  <a:srgbClr val="0000FF"/>
                </a:solidFill>
                <a:latin typeface="Corbel" panose="020B0503020204020204" pitchFamily="34" charset="0"/>
                <a:ea typeface="Arial Unicode MS" panose="020B0604020202020204" pitchFamily="34" charset="-122"/>
                <a:cs typeface="Arial Unicode MS" panose="020B0604020202020204" pitchFamily="34" charset="-122"/>
              </a:rPr>
              <a:t>endef</a:t>
            </a:r>
            <a:endParaRPr lang="zh-CN" altLang="en-US" sz="2400" dirty="0">
              <a:solidFill>
                <a:srgbClr val="0000FF"/>
              </a:solidFill>
              <a:latin typeface="Corbel" panose="020B0503020204020204" pitchFamily="34" charset="0"/>
              <a:ea typeface="Arial Unicode MS" panose="020B0604020202020204" pitchFamily="34" charset="-122"/>
              <a:cs typeface="Arial Unicode MS" panose="020B0604020202020204" pitchFamily="34" charset="-122"/>
            </a:endParaRPr>
          </a:p>
        </p:txBody>
      </p:sp>
    </p:spTree>
    <p:custDataLst>
      <p:tags r:id="rId1"/>
    </p:custData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56565" y="1019175"/>
            <a:ext cx="11278235" cy="481965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早期的编程语言如</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Basic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Fortran</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没有头文件</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的概念，</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C++/C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语言的初学者虽然会用使用头文件，但常常不明其理。这里对头文件的作用略作解释：</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通过头文件来调用函数功能</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。在很多场合，源代码不便（或不准）向用户公布，只要向用户提供头文件和二进制的库即可。</a:t>
            </a:r>
            <a:r>
              <a:rPr lang="zh-CN" altLang="en-US"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用户只需要按照头文件中的接口声明来调用库功能，而不必关心接口怎么实现的</a:t>
            </a:r>
            <a:r>
              <a:rPr lang="en-US" altLang="zh-CN"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相当于给其他程序员提供了</a:t>
            </a:r>
            <a:r>
              <a:rPr lang="zh-CN" altLang="en-US" sz="2400" dirty="0">
                <a:solidFill>
                  <a:srgbClr val="FF0000"/>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程序库说明书</a:t>
            </a:r>
            <a:r>
              <a:rPr lang="en-US" altLang="zh-CN"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。编译器会从库中提取相应的代码。体现了</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封装性。</a:t>
            </a:r>
            <a:endParaRPr lang="en-US" altLang="zh-CN"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头文件能加强类型安全检查</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。如果某个接口被实现或被使用时，其方式与头文件中的声明不一致，编译器就会指出错误，这一简单的规则能大大减轻程序员调试、改错的负担</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标题 1"/>
          <p:cNvSpPr txBox="1"/>
          <p:nvPr/>
        </p:nvSpPr>
        <p:spPr>
          <a:xfrm>
            <a:off x="-17145" y="-26670"/>
            <a:ext cx="1214247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头文件的作用</a:t>
            </a:r>
            <a:endParaRPr lang="zh-CN" altLang="en-US" sz="4265" dirty="0"/>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007745" y="834390"/>
            <a:ext cx="5229860" cy="5908040"/>
          </a:xfrm>
          <a:prstGeom prst="rect">
            <a:avLst/>
          </a:prstGeom>
          <a:noFill/>
          <a:ln w="28575">
            <a:solidFill>
              <a:schemeClr val="tx1"/>
            </a:solidFill>
          </a:ln>
        </p:spPr>
        <p:txBody>
          <a:bodyPr wrap="square" rtlCol="0" anchor="t">
            <a:spAutoFit/>
          </a:bodyPr>
          <a:lstStyle/>
          <a:p>
            <a:r>
              <a:rPr lang="zh-CN" altLang="en-US" sz="1800"/>
              <a:t>typedef  char  char_t; </a:t>
            </a:r>
            <a:endParaRPr lang="zh-CN" altLang="en-US" sz="1800"/>
          </a:p>
          <a:p>
            <a:r>
              <a:rPr lang="zh-CN" altLang="en-US" sz="1800"/>
              <a:t>typedef signed char  int8_t; </a:t>
            </a:r>
            <a:endParaRPr lang="zh-CN" altLang="en-US" sz="1800"/>
          </a:p>
          <a:p>
            <a:r>
              <a:rPr lang="zh-CN" altLang="en-US" sz="1800"/>
              <a:t>typedef unsigned char  uint8_t; </a:t>
            </a:r>
            <a:endParaRPr lang="zh-CN" altLang="en-US" sz="1800"/>
          </a:p>
          <a:p>
            <a:endParaRPr lang="zh-CN" altLang="en-US" sz="1800"/>
          </a:p>
          <a:p>
            <a:r>
              <a:rPr lang="zh-CN" altLang="en-US" sz="1800"/>
              <a:t>int8_t  m;  //m:-128~127</a:t>
            </a:r>
            <a:endParaRPr lang="zh-CN" altLang="en-US" sz="1800"/>
          </a:p>
          <a:p>
            <a:r>
              <a:rPr lang="zh-CN" altLang="en-US" sz="1800"/>
              <a:t>uint8_t n;  //n:0~255</a:t>
            </a:r>
            <a:endParaRPr lang="zh-CN" altLang="en-US" sz="1800"/>
          </a:p>
          <a:p>
            <a:r>
              <a:rPr lang="zh-CN" altLang="en-US" sz="1800"/>
              <a:t>char_t  ch;  //ch纯粹用来存储字符</a:t>
            </a:r>
            <a:endParaRPr lang="zh-CN" altLang="en-US" sz="1800"/>
          </a:p>
          <a:p>
            <a:endParaRPr lang="zh-CN" altLang="en-US" sz="1800"/>
          </a:p>
          <a:p>
            <a:r>
              <a:rPr lang="zh-CN" altLang="en-US" sz="1800"/>
              <a:t>可用下面代码来测试一下</a:t>
            </a:r>
            <a:endParaRPr lang="zh-CN" altLang="en-US" sz="1800"/>
          </a:p>
          <a:p>
            <a:r>
              <a:rPr lang="zh-CN" altLang="en-US" sz="1800"/>
              <a:t>#include &lt;stdio.h&gt;  </a:t>
            </a:r>
            <a:endParaRPr lang="zh-CN" altLang="en-US" sz="1800"/>
          </a:p>
          <a:p>
            <a:r>
              <a:rPr lang="zh-CN" altLang="en-US" sz="1800"/>
              <a:t>  </a:t>
            </a:r>
            <a:endParaRPr lang="zh-CN" altLang="en-US" sz="1800"/>
          </a:p>
          <a:p>
            <a:r>
              <a:rPr lang="zh-CN" altLang="en-US" sz="1800"/>
              <a:t>int main()  </a:t>
            </a:r>
            <a:endParaRPr lang="zh-CN" altLang="en-US" sz="1800"/>
          </a:p>
          <a:p>
            <a:r>
              <a:rPr lang="zh-CN" altLang="en-US" sz="1800"/>
              <a:t>{  </a:t>
            </a:r>
            <a:endParaRPr lang="zh-CN" altLang="en-US" sz="1800"/>
          </a:p>
          <a:p>
            <a:r>
              <a:rPr lang="zh-CN" altLang="en-US" sz="1800"/>
              <a:t>    char a = -1;  </a:t>
            </a:r>
            <a:endParaRPr lang="zh-CN" altLang="en-US" sz="1800"/>
          </a:p>
          <a:p>
            <a:r>
              <a:rPr lang="zh-CN" altLang="en-US" sz="1800"/>
              <a:t>    signed char b = -1;  </a:t>
            </a:r>
            <a:endParaRPr lang="zh-CN" altLang="en-US" sz="1800"/>
          </a:p>
          <a:p>
            <a:r>
              <a:rPr lang="zh-CN" altLang="en-US" sz="1800"/>
              <a:t>    unsigned char c = -1;  </a:t>
            </a:r>
            <a:endParaRPr lang="zh-CN" altLang="en-US" sz="1800"/>
          </a:p>
          <a:p>
            <a:r>
              <a:rPr lang="zh-CN" altLang="en-US" sz="1800"/>
              <a:t>  </a:t>
            </a:r>
            <a:endParaRPr lang="zh-CN" altLang="en-US" sz="1800"/>
          </a:p>
          <a:p>
            <a:r>
              <a:rPr lang="zh-CN" altLang="en-US" sz="1800"/>
              <a:t>    printf("a=%d,b=%d,c=%d\n", a, b, c);  </a:t>
            </a:r>
            <a:endParaRPr lang="zh-CN" altLang="en-US" sz="1800"/>
          </a:p>
          <a:p>
            <a:r>
              <a:rPr lang="zh-CN" altLang="en-US" sz="1800"/>
              <a:t>    return 0;  </a:t>
            </a:r>
            <a:endParaRPr lang="zh-CN" altLang="en-US" sz="1800"/>
          </a:p>
          <a:p>
            <a:r>
              <a:rPr lang="zh-CN" altLang="en-US" sz="1800"/>
              <a:t>}</a:t>
            </a:r>
            <a:endParaRPr lang="zh-CN" altLang="en-US" sz="1800"/>
          </a:p>
          <a:p>
            <a:endParaRPr lang="zh-CN" altLang="en-US" sz="1800"/>
          </a:p>
        </p:txBody>
      </p:sp>
      <p:sp>
        <p:nvSpPr>
          <p:cNvPr id="7" name="文本框 6"/>
          <p:cNvSpPr txBox="1"/>
          <p:nvPr/>
        </p:nvSpPr>
        <p:spPr>
          <a:xfrm>
            <a:off x="7012305" y="1042035"/>
            <a:ext cx="4924425" cy="5492750"/>
          </a:xfrm>
          <a:prstGeom prst="rect">
            <a:avLst/>
          </a:prstGeom>
          <a:noFill/>
          <a:ln w="19050">
            <a:solidFill>
              <a:schemeClr val="tx1"/>
            </a:solidFill>
          </a:ln>
        </p:spPr>
        <p:txBody>
          <a:bodyPr wrap="square" rtlCol="0" anchor="t">
            <a:spAutoFit/>
          </a:bodyPr>
          <a:lstStyle/>
          <a:p>
            <a:pPr>
              <a:lnSpc>
                <a:spcPct val="150000"/>
              </a:lnSpc>
            </a:pPr>
            <a:r>
              <a:rPr lang="zh-CN" altLang="en-US" sz="1800">
                <a:sym typeface="+mn-ea"/>
              </a:rPr>
              <a:t>改写以修正错误  </a:t>
            </a:r>
            <a:endParaRPr lang="zh-CN" altLang="en-US" sz="1800"/>
          </a:p>
          <a:p>
            <a:pPr>
              <a:lnSpc>
                <a:spcPct val="150000"/>
              </a:lnSpc>
            </a:pPr>
            <a:r>
              <a:rPr lang="zh-CN" altLang="en-US" sz="1800">
                <a:sym typeface="+mn-ea"/>
              </a:rPr>
              <a:t>unsigned char size;</a:t>
            </a:r>
            <a:endParaRPr lang="zh-CN" altLang="en-US" sz="1800"/>
          </a:p>
          <a:p>
            <a:pPr>
              <a:lnSpc>
                <a:spcPct val="150000"/>
              </a:lnSpc>
            </a:pPr>
            <a:r>
              <a:rPr lang="zh-CN" altLang="en-US" sz="1800">
                <a:sym typeface="+mn-ea"/>
              </a:rPr>
              <a:t>while (size-- &gt;= 0) // 将出现下溢 </a:t>
            </a:r>
            <a:endParaRPr lang="zh-CN" altLang="en-US" sz="1800"/>
          </a:p>
          <a:p>
            <a:pPr>
              <a:lnSpc>
                <a:spcPct val="150000"/>
              </a:lnSpc>
            </a:pPr>
            <a:r>
              <a:rPr lang="zh-CN" altLang="en-US" sz="1800">
                <a:sym typeface="+mn-ea"/>
              </a:rPr>
              <a:t>{      </a:t>
            </a:r>
            <a:endParaRPr lang="zh-CN" altLang="en-US" sz="1800"/>
          </a:p>
          <a:p>
            <a:pPr>
              <a:lnSpc>
                <a:spcPct val="150000"/>
              </a:lnSpc>
            </a:pPr>
            <a:r>
              <a:rPr lang="zh-CN" altLang="en-US" sz="1800">
                <a:sym typeface="+mn-ea"/>
              </a:rPr>
              <a:t>    // program code </a:t>
            </a:r>
            <a:endParaRPr lang="zh-CN" altLang="en-US" sz="1800"/>
          </a:p>
          <a:p>
            <a:pPr>
              <a:lnSpc>
                <a:spcPct val="150000"/>
              </a:lnSpc>
            </a:pPr>
            <a:r>
              <a:rPr lang="zh-CN" altLang="en-US" sz="1800">
                <a:sym typeface="+mn-ea"/>
              </a:rPr>
              <a:t>}</a:t>
            </a:r>
            <a:endParaRPr lang="zh-CN" altLang="en-US" sz="1800"/>
          </a:p>
          <a:p>
            <a:pPr>
              <a:lnSpc>
                <a:spcPct val="150000"/>
              </a:lnSpc>
            </a:pPr>
            <a:r>
              <a:rPr lang="zh-CN" altLang="en-US" sz="1800">
                <a:sym typeface="+mn-ea"/>
              </a:rPr>
              <a:t>当size等于0时，再减1不会小于0，而是0xFF，故程序是一个死循环。应如下修改。 </a:t>
            </a:r>
            <a:endParaRPr lang="zh-CN" altLang="en-US" sz="1800"/>
          </a:p>
          <a:p>
            <a:pPr>
              <a:lnSpc>
                <a:spcPct val="150000"/>
              </a:lnSpc>
            </a:pPr>
            <a:r>
              <a:rPr lang="zh-CN" altLang="en-US" sz="1800">
                <a:sym typeface="+mn-ea"/>
              </a:rPr>
              <a:t>char size; </a:t>
            </a:r>
            <a:endParaRPr lang="zh-CN" altLang="en-US" sz="1800"/>
          </a:p>
          <a:p>
            <a:pPr>
              <a:lnSpc>
                <a:spcPct val="150000"/>
              </a:lnSpc>
            </a:pPr>
            <a:r>
              <a:rPr lang="zh-CN" altLang="en-US" sz="1800">
                <a:sym typeface="+mn-ea"/>
              </a:rPr>
              <a:t>while (size-- &gt;= 0) </a:t>
            </a:r>
            <a:endParaRPr lang="zh-CN" altLang="en-US" sz="1800"/>
          </a:p>
          <a:p>
            <a:pPr>
              <a:lnSpc>
                <a:spcPct val="150000"/>
              </a:lnSpc>
            </a:pPr>
            <a:r>
              <a:rPr lang="zh-CN" altLang="en-US" sz="1800">
                <a:sym typeface="+mn-ea"/>
              </a:rPr>
              <a:t>{     </a:t>
            </a:r>
            <a:endParaRPr lang="zh-CN" altLang="en-US" sz="1800"/>
          </a:p>
          <a:p>
            <a:pPr>
              <a:lnSpc>
                <a:spcPct val="150000"/>
              </a:lnSpc>
            </a:pPr>
            <a:r>
              <a:rPr lang="zh-CN" altLang="en-US" sz="1800">
                <a:sym typeface="+mn-ea"/>
              </a:rPr>
              <a:t>   // program code </a:t>
            </a:r>
            <a:endParaRPr lang="zh-CN" altLang="en-US" sz="1800"/>
          </a:p>
          <a:p>
            <a:pPr>
              <a:lnSpc>
                <a:spcPct val="150000"/>
              </a:lnSpc>
            </a:pPr>
            <a:r>
              <a:rPr lang="zh-CN" altLang="en-US" sz="1800">
                <a:sym typeface="+mn-ea"/>
              </a:rPr>
              <a:t>}</a:t>
            </a:r>
            <a:endParaRPr lang="zh-CN" altLang="en-US" sz="1800">
              <a:sym typeface="+mn-ea"/>
            </a:endParaRPr>
          </a:p>
        </p:txBody>
      </p:sp>
      <p:sp>
        <p:nvSpPr>
          <p:cNvPr id="9" name="文本框 8"/>
          <p:cNvSpPr txBox="1"/>
          <p:nvPr/>
        </p:nvSpPr>
        <p:spPr>
          <a:xfrm>
            <a:off x="1007745" y="250825"/>
            <a:ext cx="1402080" cy="583565"/>
          </a:xfrm>
          <a:prstGeom prst="rect">
            <a:avLst/>
          </a:prstGeom>
          <a:noFill/>
        </p:spPr>
        <p:txBody>
          <a:bodyPr wrap="none" rtlCol="0">
            <a:spAutoFit/>
          </a:bodyPr>
          <a:lstStyle/>
          <a:p>
            <a:r>
              <a:rPr lang="zh-CN" altLang="en-US">
                <a:latin typeface="兰亭黑-简" panose="02000000000000000000" charset="-122"/>
                <a:ea typeface="兰亭黑-简" panose="02000000000000000000" charset="-122"/>
              </a:rPr>
              <a:t>测试：</a:t>
            </a:r>
            <a:endParaRPr lang="zh-CN" altLang="en-US">
              <a:latin typeface="兰亭黑-简" panose="02000000000000000000" charset="-122"/>
              <a:ea typeface="兰亭黑-简" panose="02000000000000000000" charset="-122"/>
            </a:endParaRPr>
          </a:p>
        </p:txBody>
      </p:sp>
    </p:spTree>
    <p:custDataLst>
      <p:tags r:id="rId1"/>
    </p:custData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357630" y="1584325"/>
            <a:ext cx="7990205" cy="506158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600"/>
              </a:spcBef>
            </a:pPr>
            <a:r>
              <a:rPr lang="en-US" altLang="zh-CN" sz="2800" dirty="0" err="1"/>
              <a:t>ctype.h</a:t>
            </a:r>
            <a:r>
              <a:rPr lang="en-US" altLang="zh-CN" sz="2800" dirty="0"/>
              <a:t>  </a:t>
            </a:r>
            <a:r>
              <a:rPr lang="zh-CN" altLang="en-US" sz="2800" dirty="0"/>
              <a:t>字符处理	</a:t>
            </a:r>
            <a:endParaRPr lang="zh-CN" altLang="en-US" sz="2800" dirty="0"/>
          </a:p>
          <a:p>
            <a:pPr>
              <a:lnSpc>
                <a:spcPct val="150000"/>
              </a:lnSpc>
            </a:pPr>
            <a:r>
              <a:rPr lang="en-US" altLang="zh-CN" sz="2800" dirty="0" err="1"/>
              <a:t>math.h</a:t>
            </a:r>
            <a:r>
              <a:rPr lang="en-US" altLang="zh-CN" sz="2800" dirty="0"/>
              <a:t>  </a:t>
            </a:r>
            <a:r>
              <a:rPr lang="zh-CN" altLang="en-US" sz="2800" dirty="0"/>
              <a:t>与数学处理函数有关的说明与定义</a:t>
            </a:r>
            <a:endParaRPr lang="zh-CN" altLang="en-US" sz="2800" dirty="0"/>
          </a:p>
          <a:p>
            <a:pPr>
              <a:lnSpc>
                <a:spcPct val="150000"/>
              </a:lnSpc>
            </a:pPr>
            <a:r>
              <a:rPr lang="en-US" altLang="zh-CN" sz="2800" dirty="0" err="1"/>
              <a:t>stdio.h</a:t>
            </a:r>
            <a:r>
              <a:rPr lang="en-US" altLang="zh-CN" sz="2800" dirty="0"/>
              <a:t>  </a:t>
            </a:r>
            <a:r>
              <a:rPr lang="zh-CN" altLang="en-US" sz="2800" dirty="0"/>
              <a:t>输入输出函数中使用的有关说明和定义</a:t>
            </a:r>
            <a:endParaRPr lang="zh-CN" altLang="en-US" sz="2800" dirty="0"/>
          </a:p>
          <a:p>
            <a:pPr>
              <a:lnSpc>
                <a:spcPct val="150000"/>
              </a:lnSpc>
            </a:pPr>
            <a:r>
              <a:rPr lang="en-US" altLang="zh-CN" sz="2800" dirty="0" err="1"/>
              <a:t>string.h</a:t>
            </a:r>
            <a:r>
              <a:rPr lang="en-US" altLang="zh-CN" sz="2800" dirty="0"/>
              <a:t>  </a:t>
            </a:r>
            <a:r>
              <a:rPr lang="zh-CN" altLang="en-US" sz="2800" dirty="0"/>
              <a:t>字符串函数的有关说明和定义	</a:t>
            </a:r>
            <a:endParaRPr lang="zh-CN" altLang="en-US" sz="2800" dirty="0"/>
          </a:p>
          <a:p>
            <a:pPr>
              <a:lnSpc>
                <a:spcPct val="150000"/>
              </a:lnSpc>
            </a:pPr>
            <a:r>
              <a:rPr lang="en-US" altLang="zh-CN" sz="2800" dirty="0" err="1"/>
              <a:t>stddef.h</a:t>
            </a:r>
            <a:r>
              <a:rPr lang="en-US" altLang="zh-CN" sz="2800" dirty="0"/>
              <a:t>  </a:t>
            </a:r>
            <a:r>
              <a:rPr lang="zh-CN" altLang="en-US" sz="2800" dirty="0"/>
              <a:t>定义某些常用内容	</a:t>
            </a:r>
            <a:endParaRPr lang="zh-CN" altLang="en-US" sz="2800" dirty="0"/>
          </a:p>
          <a:p>
            <a:pPr>
              <a:lnSpc>
                <a:spcPct val="150000"/>
              </a:lnSpc>
            </a:pPr>
            <a:r>
              <a:rPr lang="en-US" altLang="zh-CN" sz="2800" dirty="0" err="1"/>
              <a:t>stdlib.h</a:t>
            </a:r>
            <a:r>
              <a:rPr lang="en-US" altLang="zh-CN" sz="2800" dirty="0"/>
              <a:t>	 </a:t>
            </a:r>
            <a:r>
              <a:rPr lang="zh-CN" altLang="en-US" sz="2800" dirty="0"/>
              <a:t>杂项说明	</a:t>
            </a:r>
            <a:endParaRPr lang="zh-CN" altLang="en-US" sz="2800" dirty="0"/>
          </a:p>
          <a:p>
            <a:pPr>
              <a:lnSpc>
                <a:spcPct val="150000"/>
              </a:lnSpc>
            </a:pPr>
            <a:r>
              <a:rPr lang="en-US" altLang="zh-CN" sz="2800" dirty="0" err="1"/>
              <a:t>time.h</a:t>
            </a:r>
            <a:r>
              <a:rPr lang="en-US" altLang="zh-CN" sz="2800" dirty="0"/>
              <a:t>  </a:t>
            </a:r>
            <a:r>
              <a:rPr lang="zh-CN" altLang="en-US" sz="2800" dirty="0"/>
              <a:t>支持系统时间函数	</a:t>
            </a:r>
            <a:endParaRPr lang="zh-CN" altLang="en-US" sz="2800" dirty="0"/>
          </a:p>
        </p:txBody>
      </p:sp>
      <p:sp>
        <p:nvSpPr>
          <p:cNvPr id="3" name="Rectangle 3"/>
          <p:cNvSpPr txBox="1"/>
          <p:nvPr/>
        </p:nvSpPr>
        <p:spPr>
          <a:xfrm>
            <a:off x="799465" y="617855"/>
            <a:ext cx="5690235" cy="96647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a:latin typeface="宋体" pitchFamily="2" charset="-122"/>
                <a:ea typeface="黑体" panose="02010609060101010101" pitchFamily="6" charset="-122"/>
              </a:rPr>
              <a:t>常用标准头文件</a:t>
            </a:r>
            <a:endParaRPr lang="zh-CN" altLang="en-US" sz="5335" dirty="0">
              <a:latin typeface="宋体" pitchFamily="2" charset="-122"/>
              <a:ea typeface="黑体" panose="02010609060101010101" pitchFamily="6" charset="-122"/>
            </a:endParaRPr>
          </a:p>
        </p:txBody>
      </p:sp>
    </p:spTree>
  </p:cSld>
  <p:clrMapOvr>
    <a:masterClrMapping/>
  </p:clrMapOvr>
  <p:transition advTm="0"/>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158115" y="-43815"/>
            <a:ext cx="12032615" cy="883285"/>
          </a:xfrm>
          <a:prstGeom prst="rect">
            <a:avLst/>
          </a:prstGeom>
          <a:solidFill>
            <a:schemeClr val="tx2">
              <a:lumMod val="20000"/>
              <a:lumOff val="80000"/>
            </a:schemeClr>
          </a:solidFill>
          <a:ln w="9525">
            <a:solidFill>
              <a:schemeClr val="bg1"/>
            </a:solidFill>
            <a:miter lim="800000"/>
          </a:ln>
        </p:spPr>
        <p:txBody>
          <a:bodyPr/>
          <a:lstStyle/>
          <a:p>
            <a:pPr marL="285750" indent="-285750" eaLnBrk="0" hangingPunct="0">
              <a:lnSpc>
                <a:spcPts val="3900"/>
              </a:lnSpc>
              <a:buClr>
                <a:srgbClr val="FFC000"/>
              </a:buClr>
              <a:buSzPct val="80000"/>
              <a:buFont typeface="Wingdings" panose="05000000000000000000" pitchFamily="2" charset="2"/>
              <a:buChar char="u"/>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部分预处理指令</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ts val="3900"/>
              </a:lnSpc>
              <a:buClr>
                <a:srgbClr val="FFC000"/>
              </a:buClr>
              <a:buSzPct val="80000"/>
              <a:buFont typeface="Wingdings" panose="05000000000000000000" pitchFamily="2" charset="2"/>
              <a:buChar char="u"/>
              <a:defRPr/>
            </a:pPr>
            <a:endParaRPr lang="zh-CN" altLang="en-US" dirty="0">
              <a:latin typeface="华文细黑" panose="02010600040101010101" pitchFamily="2" charset="-122"/>
              <a:ea typeface="华文细黑" panose="02010600040101010101" pitchFamily="2" charset="-122"/>
            </a:endParaRPr>
          </a:p>
          <a:p>
            <a:pPr marL="285750" indent="-285750" eaLnBrk="0" hangingPunct="0">
              <a:lnSpc>
                <a:spcPts val="3900"/>
              </a:lnSpc>
              <a:buClr>
                <a:srgbClr val="FFC000"/>
              </a:buClr>
              <a:buSzPct val="80000"/>
              <a:buFont typeface="Wingdings" panose="05000000000000000000" pitchFamily="2" charset="2"/>
              <a:buChar char="u"/>
              <a:defRPr/>
            </a:pPr>
            <a:endParaRPr lang="zh-CN" altLang="en-US" dirty="0"/>
          </a:p>
          <a:p>
            <a:pPr marL="285750" indent="-285750" eaLnBrk="0" hangingPunct="0">
              <a:lnSpc>
                <a:spcPts val="3900"/>
              </a:lnSpc>
              <a:buClr>
                <a:srgbClr val="FFC000"/>
              </a:buClr>
              <a:buSzPct val="80000"/>
              <a:buFont typeface="Wingdings" panose="05000000000000000000" pitchFamily="2" charset="2"/>
              <a:buChar char="u"/>
              <a:defRPr/>
            </a:pPr>
            <a:endParaRPr lang="en-US" altLang="zh-CN" dirty="0">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75778" name="Picture 2"/>
          <p:cNvPicPr>
            <a:picLocks noChangeAspect="1" noChangeArrowheads="1"/>
          </p:cNvPicPr>
          <p:nvPr/>
        </p:nvPicPr>
        <p:blipFill>
          <a:blip r:embed="rId1"/>
          <a:srcRect/>
          <a:stretch>
            <a:fillRect/>
          </a:stretch>
        </p:blipFill>
        <p:spPr bwMode="auto">
          <a:xfrm>
            <a:off x="-72338" y="1449508"/>
            <a:ext cx="12048067" cy="547264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7380605" y="1520190"/>
            <a:ext cx="4709795" cy="515810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zh-CN" altLang="en-US" sz="4265" dirty="0"/>
              <a:t>条件编译</a:t>
            </a:r>
            <a:endParaRPr lang="zh-CN" altLang="en-US" sz="4265" dirty="0"/>
          </a:p>
          <a:p>
            <a:pPr lvl="1" algn="just">
              <a:lnSpc>
                <a:spcPct val="150000"/>
              </a:lnSpc>
              <a:buFont typeface="Arial" panose="020B0604020202020204" pitchFamily="34" charset="0"/>
              <a:buNone/>
            </a:pPr>
            <a:r>
              <a:rPr lang="en-US" altLang="zh-CN" sz="3735" dirty="0"/>
              <a:t>#define  FLAG 1</a:t>
            </a:r>
            <a:endParaRPr lang="en-US" altLang="zh-CN" sz="3735" dirty="0"/>
          </a:p>
          <a:p>
            <a:pPr lvl="1" algn="just">
              <a:buFont typeface="Arial" panose="020B0604020202020204" pitchFamily="34" charset="0"/>
              <a:buNone/>
            </a:pPr>
            <a:r>
              <a:rPr lang="en-US" altLang="zh-CN" sz="3735" dirty="0"/>
              <a:t>#if FLAG</a:t>
            </a:r>
            <a:endParaRPr lang="en-US" altLang="zh-CN" sz="3735" dirty="0"/>
          </a:p>
          <a:p>
            <a:pPr lvl="1" algn="just">
              <a:buFont typeface="Arial" panose="020B0604020202020204" pitchFamily="34" charset="0"/>
              <a:buNone/>
            </a:pPr>
            <a:r>
              <a:rPr lang="en-US" altLang="zh-CN" sz="3735" dirty="0"/>
              <a:t>		   </a:t>
            </a:r>
            <a:r>
              <a:rPr lang="zh-CN" altLang="en-US" sz="3735" dirty="0"/>
              <a:t>程序段</a:t>
            </a:r>
            <a:r>
              <a:rPr lang="en-US" altLang="zh-CN" sz="3735" dirty="0"/>
              <a:t>1</a:t>
            </a:r>
            <a:endParaRPr lang="en-US" altLang="zh-CN" sz="3735" dirty="0"/>
          </a:p>
          <a:p>
            <a:pPr lvl="1" algn="just">
              <a:buFont typeface="Arial" panose="020B0604020202020204" pitchFamily="34" charset="0"/>
              <a:buNone/>
            </a:pPr>
            <a:r>
              <a:rPr lang="en-US" altLang="zh-CN" sz="3735" dirty="0"/>
              <a:t>#else</a:t>
            </a:r>
            <a:endParaRPr lang="en-US" altLang="zh-CN" sz="3735" dirty="0"/>
          </a:p>
          <a:p>
            <a:pPr lvl="1" algn="just">
              <a:buFont typeface="Arial" panose="020B0604020202020204" pitchFamily="34" charset="0"/>
              <a:buNone/>
            </a:pPr>
            <a:r>
              <a:rPr lang="en-US" altLang="zh-CN" sz="3735" dirty="0"/>
              <a:t>		   </a:t>
            </a:r>
            <a:r>
              <a:rPr lang="zh-CN" altLang="en-US" sz="3735" dirty="0"/>
              <a:t>程序段</a:t>
            </a:r>
            <a:r>
              <a:rPr lang="en-US" altLang="zh-CN" sz="3735" dirty="0"/>
              <a:t>2</a:t>
            </a:r>
            <a:endParaRPr lang="en-US" altLang="zh-CN" sz="3735" dirty="0"/>
          </a:p>
          <a:p>
            <a:pPr lvl="1" algn="just">
              <a:buFont typeface="Arial" panose="020B0604020202020204" pitchFamily="34" charset="0"/>
              <a:buNone/>
            </a:pPr>
            <a:r>
              <a:rPr lang="en-US" altLang="zh-CN" sz="3735" dirty="0"/>
              <a:t>#</a:t>
            </a:r>
            <a:r>
              <a:rPr lang="en-US" altLang="zh-CN" sz="3735" dirty="0" err="1"/>
              <a:t>endif</a:t>
            </a:r>
            <a:endParaRPr lang="en-US" altLang="zh-CN" sz="3735" dirty="0"/>
          </a:p>
          <a:p>
            <a:pPr lvl="2" algn="just"/>
            <a:endParaRPr lang="zh-CN" altLang="zh-CN" sz="3735" dirty="0">
              <a:latin typeface="宋体" pitchFamily="2" charset="-122"/>
            </a:endParaRPr>
          </a:p>
        </p:txBody>
      </p:sp>
      <p:sp>
        <p:nvSpPr>
          <p:cNvPr id="3" name="Rectangle 3"/>
          <p:cNvSpPr txBox="1"/>
          <p:nvPr/>
        </p:nvSpPr>
        <p:spPr>
          <a:xfrm>
            <a:off x="35560" y="15875"/>
            <a:ext cx="12144375" cy="716915"/>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编译预处理功能</a:t>
            </a:r>
            <a:endParaRPr lang="zh-CN" altLang="en-US" dirty="0"/>
          </a:p>
        </p:txBody>
      </p:sp>
      <p:sp>
        <p:nvSpPr>
          <p:cNvPr id="4" name="文本框 3"/>
          <p:cNvSpPr txBox="1"/>
          <p:nvPr/>
        </p:nvSpPr>
        <p:spPr>
          <a:xfrm>
            <a:off x="35560" y="732790"/>
            <a:ext cx="6142990" cy="1753235"/>
          </a:xfrm>
          <a:prstGeom prst="rect">
            <a:avLst/>
          </a:prstGeom>
          <a:noFill/>
        </p:spPr>
        <p:txBody>
          <a:bodyPr wrap="square" rtlCol="0" anchor="t">
            <a:spAutoFit/>
          </a:bodyPr>
          <a:lstStyle/>
          <a:p>
            <a:pPr>
              <a:lnSpc>
                <a:spcPct val="150000"/>
              </a:lnSpc>
            </a:pPr>
            <a:r>
              <a:rPr lang="zh-CN" altLang="en-US" sz="1800"/>
              <a:t>条件编译是指预处理器根据条件编译指令，有条件地选择源程序代码中的一部分代码作为输出，送给编译器进行编译。主要是为了有选择性地执行相应操作，防止宏替换内容（如文件等）的重复包含。常见的条件编译指令如表 1 所示</a:t>
            </a:r>
            <a:r>
              <a:rPr lang="en-US" altLang="zh-CN" sz="1800"/>
              <a:t>:</a:t>
            </a:r>
            <a:endParaRPr lang="en-US" altLang="zh-CN" sz="1800"/>
          </a:p>
        </p:txBody>
      </p:sp>
      <p:pic>
        <p:nvPicPr>
          <p:cNvPr id="5" name="图片 4" descr="截屏2020-02-29下午11.44.06"/>
          <p:cNvPicPr>
            <a:picLocks noChangeAspect="1"/>
          </p:cNvPicPr>
          <p:nvPr/>
        </p:nvPicPr>
        <p:blipFill>
          <a:blip r:embed="rId1"/>
          <a:stretch>
            <a:fillRect/>
          </a:stretch>
        </p:blipFill>
        <p:spPr>
          <a:xfrm>
            <a:off x="35560" y="2576195"/>
            <a:ext cx="5664200" cy="3759200"/>
          </a:xfrm>
          <a:prstGeom prst="rect">
            <a:avLst/>
          </a:prstGeom>
        </p:spPr>
      </p:pic>
    </p:spTree>
  </p:cSld>
  <p:clrMapOvr>
    <a:masterClrMapping/>
  </p:clrMapOvr>
  <p:transition advTm="0"/>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205105" y="1192530"/>
            <a:ext cx="5509895" cy="5454650"/>
          </a:xfrm>
          <a:prstGeom prst="rect">
            <a:avLst/>
          </a:prstGeom>
          <a:solidFill>
            <a:schemeClr val="tx2">
              <a:lumMod val="20000"/>
              <a:lumOff val="80000"/>
            </a:schemeClr>
          </a:solidFill>
          <a:ln w="9525">
            <a:solidFill>
              <a:schemeClr val="bg1"/>
            </a:solidFill>
            <a:miter lim="800000"/>
          </a:ln>
        </p:spPr>
        <p:txBody>
          <a:bodyPr/>
          <a:lstStyle/>
          <a:p>
            <a:pPr eaLnBrk="0" hangingPunct="0">
              <a:lnSpc>
                <a:spcPct val="150000"/>
              </a:lnSpc>
              <a:buClr>
                <a:srgbClr val="FFC000"/>
              </a:buClr>
              <a:buSzPct val="80000"/>
              <a:defRPr/>
            </a:pPr>
            <a:r>
              <a:rPr lang="en-US" altLang="zh-CN" sz="2000" dirty="0">
                <a:latin typeface="Frutiger CE 45 Light" panose="02000403040000020004" pitchFamily="2" charset="0"/>
                <a:cs typeface="Times New Roman" panose="02020603050405020304" pitchFamily="18" charset="0"/>
              </a:rPr>
              <a:t>#define DEBUG      </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a:t>
            </a:r>
            <a:r>
              <a:rPr lang="zh-CN" altLang="en-US"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*此时</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a:t>
            </a:r>
            <a:r>
              <a:rPr lang="en-US" altLang="zh-CN" sz="1800" b="1" dirty="0" err="1">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ifdef</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 DEBUG</a:t>
            </a:r>
            <a:r>
              <a:rPr lang="zh-CN" altLang="en-US"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为真*</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t>/</a:t>
            </a:r>
            <a:br>
              <a:rPr lang="zh-CN" altLang="en-US" sz="1800" b="1" dirty="0">
                <a:solidFill>
                  <a:srgbClr val="00B16A"/>
                </a:solidFill>
                <a:latin typeface="Frutiger LT 55 Roman" panose="02000503040000020004" pitchFamily="2" charset="0"/>
                <a:ea typeface="微软雅黑" panose="020B0503020204020204" pitchFamily="34" charset="-122"/>
                <a:cs typeface="Arial Unicode MS" panose="020B0604020202020204" pitchFamily="34" charset="-122"/>
              </a:rPr>
            </a:br>
            <a:r>
              <a:rPr lang="en-US" altLang="zh-CN" sz="2000" dirty="0">
                <a:solidFill>
                  <a:schemeClr val="tx1">
                    <a:lumMod val="50000"/>
                    <a:lumOff val="50000"/>
                  </a:schemeClr>
                </a:solidFill>
                <a:latin typeface="Frutiger CE 45 Light" panose="02000403040000020004" pitchFamily="2" charset="0"/>
                <a:cs typeface="Times New Roman" panose="02020603050405020304" pitchFamily="18" charset="0"/>
              </a:rPr>
              <a:t>//#define DEBUG 0 //</a:t>
            </a:r>
            <a:r>
              <a:rPr lang="zh-CN" altLang="en-US" sz="2000" dirty="0">
                <a:solidFill>
                  <a:schemeClr val="tx1">
                    <a:lumMod val="50000"/>
                    <a:lumOff val="50000"/>
                  </a:schemeClr>
                </a:solidFill>
                <a:latin typeface="Frutiger CE 45 Light" panose="02000403040000020004" pitchFamily="2" charset="0"/>
                <a:cs typeface="Times New Roman" panose="02020603050405020304" pitchFamily="18" charset="0"/>
              </a:rPr>
              <a:t>此时为假</a:t>
            </a:r>
            <a:br>
              <a:rPr lang="zh-CN" altLang="en-US" sz="2000" dirty="0">
                <a:solidFill>
                  <a:schemeClr val="tx1">
                    <a:lumMod val="50000"/>
                    <a:lumOff val="50000"/>
                  </a:schemeClr>
                </a:solidFill>
                <a:latin typeface="Frutiger CE 45 Light" panose="02000403040000020004" pitchFamily="2" charset="0"/>
                <a:cs typeface="Times New Roman" panose="02020603050405020304" pitchFamily="18" charset="0"/>
              </a:rPr>
            </a:br>
            <a:r>
              <a:rPr lang="en-US" altLang="zh-CN" sz="2000" dirty="0" err="1">
                <a:latin typeface="Frutiger CE 45 Light" panose="02000403040000020004" pitchFamily="2" charset="0"/>
                <a:cs typeface="Times New Roman" panose="02020603050405020304" pitchFamily="18" charset="0"/>
              </a:rPr>
              <a:t>int</a:t>
            </a:r>
            <a:r>
              <a:rPr lang="en-US" altLang="zh-CN" sz="2000" dirty="0">
                <a:latin typeface="Frutiger CE 45 Light" panose="02000403040000020004" pitchFamily="2" charset="0"/>
                <a:cs typeface="Times New Roman" panose="02020603050405020304" pitchFamily="18" charset="0"/>
              </a:rPr>
              <a:t> main()</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en-US" altLang="zh-CN" sz="2000" dirty="0" err="1">
                <a:latin typeface="Frutiger CE 45 Light" panose="02000403040000020004" pitchFamily="2" charset="0"/>
                <a:cs typeface="Times New Roman" panose="02020603050405020304" pitchFamily="18" charset="0"/>
              </a:rPr>
              <a:t>ifdef</a:t>
            </a:r>
            <a:r>
              <a:rPr lang="en-US" altLang="zh-CN" sz="2000" dirty="0">
                <a:latin typeface="Frutiger CE 45 Light" panose="02000403040000020004" pitchFamily="2" charset="0"/>
                <a:cs typeface="Times New Roman" panose="02020603050405020304" pitchFamily="18" charset="0"/>
              </a:rPr>
              <a:t> DEBUG</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A;</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#else</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B;</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en-US" altLang="zh-CN" sz="2000" dirty="0" err="1">
                <a:latin typeface="Frutiger CE 45 Light" panose="02000403040000020004" pitchFamily="2" charset="0"/>
                <a:cs typeface="Times New Roman" panose="02020603050405020304" pitchFamily="18" charset="0"/>
              </a:rPr>
              <a:t>endif</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C;</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return 0;</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a:t>
            </a:r>
            <a:endParaRPr lang="en-US" altLang="zh-CN" sz="2000" dirty="0">
              <a:latin typeface="Frutiger CE 45 Light" panose="02000403040000020004" pitchFamily="2" charset="0"/>
              <a:ea typeface="华文细黑" panose="02010600040101010101" pitchFamily="2" charset="-122"/>
              <a:cs typeface="Times New Roman" panose="02020603050405020304" pitchFamily="18" charset="0"/>
            </a:endParaRPr>
          </a:p>
        </p:txBody>
      </p:sp>
      <p:sp>
        <p:nvSpPr>
          <p:cNvPr id="3" name="标题 1"/>
          <p:cNvSpPr txBox="1"/>
          <p:nvPr/>
        </p:nvSpPr>
        <p:spPr>
          <a:xfrm>
            <a:off x="48895" y="-33020"/>
            <a:ext cx="12168505"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条件编译的应用</a:t>
            </a:r>
            <a:endParaRPr lang="zh-CN" altLang="en-US" sz="4265" dirty="0"/>
          </a:p>
        </p:txBody>
      </p:sp>
      <p:sp>
        <p:nvSpPr>
          <p:cNvPr id="19460" name="TextBox 3"/>
          <p:cNvSpPr txBox="1">
            <a:spLocks noChangeArrowheads="1"/>
          </p:cNvSpPr>
          <p:nvPr/>
        </p:nvSpPr>
        <p:spPr bwMode="auto">
          <a:xfrm>
            <a:off x="5874385" y="1390015"/>
            <a:ext cx="607441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50000"/>
              </a:lnSpc>
            </a:pPr>
            <a:r>
              <a:rPr lang="zh-CN" altLang="en-US" sz="2000">
                <a:latin typeface="华文细黑" panose="02010600040101010101" pitchFamily="2" charset="-122"/>
                <a:ea typeface="华文细黑" panose="02010600040101010101" pitchFamily="2" charset="-122"/>
              </a:rPr>
              <a:t>这样就可以实现</a:t>
            </a:r>
            <a:r>
              <a:rPr lang="en-US" altLang="zh-CN" sz="2000">
                <a:latin typeface="华文细黑" panose="02010600040101010101" pitchFamily="2" charset="-122"/>
                <a:ea typeface="华文细黑" panose="02010600040101010101" pitchFamily="2" charset="-122"/>
              </a:rPr>
              <a:t>debug</a:t>
            </a:r>
            <a:r>
              <a:rPr lang="zh-CN" altLang="en-US" sz="2000">
                <a:latin typeface="华文细黑" panose="02010600040101010101" pitchFamily="2" charset="-122"/>
                <a:ea typeface="华文细黑" panose="02010600040101010101" pitchFamily="2" charset="-122"/>
              </a:rPr>
              <a:t>功能，每次要输出调试信息前，只需要</a:t>
            </a:r>
            <a:r>
              <a:rPr lang="en-US" altLang="zh-CN" sz="2000">
                <a:latin typeface="华文细黑" panose="02010600040101010101" pitchFamily="2" charset="-122"/>
                <a:ea typeface="华文细黑" panose="02010600040101010101" pitchFamily="2" charset="-122"/>
              </a:rPr>
              <a:t>#ifdef DEBUG</a:t>
            </a:r>
            <a:r>
              <a:rPr lang="zh-CN" altLang="en-US" sz="2000">
                <a:latin typeface="华文细黑" panose="02010600040101010101" pitchFamily="2" charset="-122"/>
                <a:ea typeface="华文细黑" panose="02010600040101010101" pitchFamily="2" charset="-122"/>
              </a:rPr>
              <a:t>判断一次。不需要了就在文件开始定义</a:t>
            </a:r>
            <a:r>
              <a:rPr lang="en-US" altLang="zh-CN" sz="2000">
                <a:latin typeface="华文细黑" panose="02010600040101010101" pitchFamily="2" charset="-122"/>
                <a:ea typeface="华文细黑" panose="02010600040101010101" pitchFamily="2" charset="-122"/>
              </a:rPr>
              <a:t>#define DEBUG 0</a:t>
            </a:r>
            <a:endParaRPr lang="en-US" altLang="zh-CN" sz="2000">
              <a:latin typeface="华文细黑" panose="02010600040101010101" pitchFamily="2" charset="-122"/>
              <a:ea typeface="华文细黑" panose="02010600040101010101" pitchFamily="2" charset="-122"/>
            </a:endParaRPr>
          </a:p>
        </p:txBody>
      </p:sp>
      <p:sp>
        <p:nvSpPr>
          <p:cNvPr id="5" name="圆角矩形标注 4"/>
          <p:cNvSpPr/>
          <p:nvPr/>
        </p:nvSpPr>
        <p:spPr>
          <a:xfrm rot="20520000">
            <a:off x="2971165" y="3517900"/>
            <a:ext cx="5568950" cy="1774190"/>
          </a:xfrm>
          <a:prstGeom prst="wedgeRoundRectCallout">
            <a:avLst>
              <a:gd name="adj1" fmla="val -68447"/>
              <a:gd name="adj2" fmla="val -36127"/>
              <a:gd name="adj3" fmla="val 16667"/>
            </a:avLst>
          </a:prstGeom>
          <a:solidFill>
            <a:srgbClr val="C1F8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1800" dirty="0">
                <a:solidFill>
                  <a:schemeClr val="tx1"/>
                </a:solidFill>
              </a:rPr>
              <a:t>规则</a:t>
            </a:r>
            <a:r>
              <a:rPr lang="en-US" altLang="zh-CN" sz="1800" dirty="0">
                <a:solidFill>
                  <a:schemeClr val="tx1"/>
                </a:solidFill>
              </a:rPr>
              <a:t>2.4</a:t>
            </a:r>
            <a:r>
              <a:rPr lang="zh-CN" altLang="en-US" sz="1800" dirty="0">
                <a:solidFill>
                  <a:schemeClr val="tx1"/>
                </a:solidFill>
              </a:rPr>
              <a:t>（建议）： 代码段不应被“注释掉”（</a:t>
            </a:r>
            <a:r>
              <a:rPr lang="en-US" altLang="zh-CN" sz="1800" dirty="0">
                <a:solidFill>
                  <a:schemeClr val="tx1"/>
                </a:solidFill>
              </a:rPr>
              <a:t>comment out</a:t>
            </a:r>
            <a:r>
              <a:rPr lang="zh-CN" altLang="en-US" sz="1800" dirty="0">
                <a:solidFill>
                  <a:schemeClr val="tx1"/>
                </a:solidFill>
              </a:rPr>
              <a:t>）。 当源代码段不需要被编译时，应该使用条件编译来完成</a:t>
            </a:r>
            <a:endParaRPr lang="zh-CN" altLang="en-US" sz="1800" dirty="0">
              <a:solidFill>
                <a:schemeClr val="tx1"/>
              </a:solidFill>
            </a:endParaRPr>
          </a:p>
        </p:txBody>
      </p:sp>
      <p:sp>
        <p:nvSpPr>
          <p:cNvPr id="4" name="内容占位符 2"/>
          <p:cNvSpPr>
            <a:spLocks noChangeArrowheads="1"/>
          </p:cNvSpPr>
          <p:nvPr/>
        </p:nvSpPr>
        <p:spPr bwMode="auto">
          <a:xfrm>
            <a:off x="8803640" y="2866390"/>
            <a:ext cx="3145155" cy="35267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eaLnBrk="0" hangingPunct="0">
              <a:lnSpc>
                <a:spcPct val="150000"/>
              </a:lnSpc>
              <a:buClr>
                <a:srgbClr val="FFC000"/>
              </a:buClr>
              <a:buSzPct val="80000"/>
              <a:defRPr/>
            </a:pPr>
            <a:r>
              <a:rPr lang="en-US" sz="2000" dirty="0">
                <a:latin typeface="Frutiger CE 45 Light" panose="02000403040000020004" pitchFamily="2" charset="0"/>
                <a:cs typeface="Times New Roman" panose="02020603050405020304" pitchFamily="18" charset="0"/>
              </a:rPr>
              <a:t> </a:t>
            </a:r>
            <a:r>
              <a:rPr lang="en-US" altLang="zh-CN" sz="2000" dirty="0" err="1">
                <a:latin typeface="Frutiger CE 45 Light" panose="02000403040000020004" pitchFamily="2" charset="0"/>
                <a:cs typeface="Times New Roman" panose="02020603050405020304" pitchFamily="18" charset="0"/>
              </a:rPr>
              <a:t>int</a:t>
            </a:r>
            <a:r>
              <a:rPr lang="en-US" altLang="zh-CN" sz="2000" dirty="0">
                <a:latin typeface="Frutiger CE 45 Light" panose="02000403040000020004" pitchFamily="2" charset="0"/>
                <a:cs typeface="Times New Roman" panose="02020603050405020304" pitchFamily="18" charset="0"/>
              </a:rPr>
              <a:t> main()</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A;</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B; */</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a:t>
            </a:r>
            <a:r>
              <a:rPr lang="zh-CN" altLang="en-US" sz="2000" dirty="0">
                <a:latin typeface="Frutiger CE 45 Light" panose="02000403040000020004" pitchFamily="2" charset="0"/>
                <a:cs typeface="Times New Roman" panose="02020603050405020304" pitchFamily="18" charset="0"/>
              </a:rPr>
              <a:t>代码段</a:t>
            </a:r>
            <a:r>
              <a:rPr lang="en-US" altLang="zh-CN" sz="2000" dirty="0">
                <a:latin typeface="Frutiger CE 45 Light" panose="02000403040000020004" pitchFamily="2" charset="0"/>
                <a:cs typeface="Times New Roman" panose="02020603050405020304" pitchFamily="18" charset="0"/>
              </a:rPr>
              <a:t>C;</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            return 0;</a:t>
            </a:r>
            <a:br>
              <a:rPr lang="en-US" altLang="zh-CN" sz="2000" dirty="0">
                <a:latin typeface="Frutiger CE 45 Light" panose="02000403040000020004" pitchFamily="2" charset="0"/>
                <a:cs typeface="Times New Roman" panose="02020603050405020304" pitchFamily="18" charset="0"/>
              </a:rPr>
            </a:br>
            <a:r>
              <a:rPr lang="en-US" altLang="zh-CN" sz="2000" dirty="0">
                <a:latin typeface="Frutiger CE 45 Light" panose="02000403040000020004" pitchFamily="2" charset="0"/>
                <a:cs typeface="Times New Roman" panose="02020603050405020304" pitchFamily="18" charset="0"/>
              </a:rPr>
              <a:t>}</a:t>
            </a:r>
            <a:endParaRPr lang="en-US" altLang="zh-CN" sz="2000" dirty="0">
              <a:latin typeface="Frutiger CE 45 Light" panose="02000403040000020004" pitchFamily="2" charset="0"/>
              <a:ea typeface="华文细黑" panose="02010600040101010101" pitchFamily="2" charset="-122"/>
              <a:cs typeface="Times New Roman" panose="02020603050405020304" pitchFamily="18" charset="0"/>
            </a:endParaRPr>
          </a:p>
        </p:txBody>
      </p:sp>
    </p:spTree>
    <p:custDataLst>
      <p:tags r:id="rId1"/>
    </p:custData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p:nvPr/>
        </p:nvSpPr>
        <p:spPr>
          <a:xfrm>
            <a:off x="35560" y="15875"/>
            <a:ext cx="12144375" cy="716915"/>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编译预处理功能</a:t>
            </a:r>
            <a:endParaRPr lang="zh-CN" altLang="en-US" dirty="0"/>
          </a:p>
        </p:txBody>
      </p:sp>
      <p:sp>
        <p:nvSpPr>
          <p:cNvPr id="6" name="文本框 5"/>
          <p:cNvSpPr txBox="1"/>
          <p:nvPr/>
        </p:nvSpPr>
        <p:spPr>
          <a:xfrm>
            <a:off x="35560" y="732790"/>
            <a:ext cx="6871335" cy="4569460"/>
          </a:xfrm>
          <a:prstGeom prst="rect">
            <a:avLst/>
          </a:prstGeom>
          <a:noFill/>
          <a:ln>
            <a:solidFill>
              <a:schemeClr val="accent1">
                <a:lumMod val="75000"/>
              </a:schemeClr>
            </a:solidFill>
          </a:ln>
        </p:spPr>
        <p:txBody>
          <a:bodyPr wrap="square" rtlCol="0" anchor="t">
            <a:spAutoFit/>
          </a:bodyPr>
          <a:lstStyle/>
          <a:p>
            <a:pPr>
              <a:lnSpc>
                <a:spcPct val="150000"/>
              </a:lnSpc>
            </a:pPr>
            <a:r>
              <a:rPr lang="zh-CN" altLang="en-US"/>
              <a:t>#if-#else-#endif</a:t>
            </a:r>
            <a:endParaRPr lang="zh-CN" altLang="en-US" sz="1800"/>
          </a:p>
          <a:p>
            <a:pPr>
              <a:lnSpc>
                <a:spcPct val="150000"/>
              </a:lnSpc>
            </a:pPr>
            <a:r>
              <a:rPr lang="zh-CN" altLang="en-US" sz="1800"/>
              <a:t>其调用格式为：</a:t>
            </a:r>
            <a:endParaRPr lang="zh-CN" altLang="en-US" sz="1800"/>
          </a:p>
          <a:p>
            <a:pPr>
              <a:lnSpc>
                <a:spcPct val="150000"/>
              </a:lnSpc>
            </a:pPr>
            <a:r>
              <a:rPr lang="zh-CN" altLang="en-US" sz="1800"/>
              <a:t>#if 条件表达式</a:t>
            </a:r>
            <a:endParaRPr lang="zh-CN" altLang="en-US" sz="1800"/>
          </a:p>
          <a:p>
            <a:pPr>
              <a:lnSpc>
                <a:spcPct val="150000"/>
              </a:lnSpc>
            </a:pPr>
            <a:r>
              <a:rPr lang="zh-CN" altLang="en-US" sz="1800"/>
              <a:t>    程序段1</a:t>
            </a:r>
            <a:endParaRPr lang="zh-CN" altLang="en-US" sz="1800"/>
          </a:p>
          <a:p>
            <a:pPr>
              <a:lnSpc>
                <a:spcPct val="150000"/>
              </a:lnSpc>
            </a:pPr>
            <a:r>
              <a:rPr lang="zh-CN" altLang="en-US" sz="1800"/>
              <a:t>#else</a:t>
            </a:r>
            <a:endParaRPr lang="zh-CN" altLang="en-US" sz="1800"/>
          </a:p>
          <a:p>
            <a:pPr>
              <a:lnSpc>
                <a:spcPct val="150000"/>
              </a:lnSpc>
            </a:pPr>
            <a:r>
              <a:rPr lang="zh-CN" altLang="en-US" sz="1800"/>
              <a:t>    程序段2</a:t>
            </a:r>
            <a:endParaRPr lang="zh-CN" altLang="en-US" sz="1800"/>
          </a:p>
          <a:p>
            <a:pPr>
              <a:lnSpc>
                <a:spcPct val="150000"/>
              </a:lnSpc>
            </a:pPr>
            <a:r>
              <a:rPr lang="zh-CN" altLang="en-US" sz="1800"/>
              <a:t>#endif</a:t>
            </a:r>
            <a:endParaRPr lang="zh-CN" altLang="en-US" sz="1800"/>
          </a:p>
          <a:p>
            <a:pPr>
              <a:lnSpc>
                <a:spcPct val="150000"/>
              </a:lnSpc>
            </a:pPr>
            <a:r>
              <a:rPr lang="zh-CN" altLang="en-US" sz="1800"/>
              <a:t>功能为：如果#if后的条件表达式为</a:t>
            </a:r>
            <a:r>
              <a:rPr lang="zh-CN" altLang="en-US" sz="1800">
                <a:solidFill>
                  <a:srgbClr val="FF0000"/>
                </a:solidFill>
              </a:rPr>
              <a:t>真</a:t>
            </a:r>
            <a:r>
              <a:rPr lang="zh-CN" altLang="en-US" sz="1800"/>
              <a:t>，则程序段 1 被选中，否则程序段 2 被选中。</a:t>
            </a:r>
            <a:endParaRPr lang="zh-CN" altLang="en-US" sz="1800"/>
          </a:p>
          <a:p>
            <a:pPr>
              <a:lnSpc>
                <a:spcPct val="150000"/>
              </a:lnSpc>
            </a:pPr>
            <a:r>
              <a:rPr lang="zh-CN" altLang="en-US" sz="1800"/>
              <a:t>【注意】必须使用 #endif 结束该条件编译指令。</a:t>
            </a:r>
            <a:endParaRPr lang="zh-CN" altLang="en-US" sz="1800"/>
          </a:p>
        </p:txBody>
      </p:sp>
      <p:sp>
        <p:nvSpPr>
          <p:cNvPr id="7" name="文本框 6"/>
          <p:cNvSpPr txBox="1"/>
          <p:nvPr/>
        </p:nvSpPr>
        <p:spPr>
          <a:xfrm>
            <a:off x="7073265" y="732790"/>
            <a:ext cx="4987290" cy="4154170"/>
          </a:xfrm>
          <a:prstGeom prst="rect">
            <a:avLst/>
          </a:prstGeom>
          <a:solidFill>
            <a:schemeClr val="tx2">
              <a:lumMod val="20000"/>
              <a:lumOff val="80000"/>
            </a:schemeClr>
          </a:solidFill>
        </p:spPr>
        <p:txBody>
          <a:bodyPr wrap="square" rtlCol="0" anchor="t">
            <a:spAutoFit/>
          </a:bodyPr>
          <a:lstStyle/>
          <a:p>
            <a:pPr>
              <a:lnSpc>
                <a:spcPct val="150000"/>
              </a:lnSpc>
            </a:pPr>
            <a:r>
              <a:rPr lang="zh-CN" altLang="en-US" sz="1600"/>
              <a:t>#include&lt;stdio.h&gt;</a:t>
            </a:r>
            <a:endParaRPr lang="zh-CN" altLang="en-US" sz="1600"/>
          </a:p>
          <a:p>
            <a:pPr>
              <a:lnSpc>
                <a:spcPct val="150000"/>
              </a:lnSpc>
            </a:pPr>
            <a:r>
              <a:rPr lang="zh-CN" altLang="en-US" sz="1600"/>
              <a:t>#define RESULT 0       //定义 RESULT 为 0</a:t>
            </a:r>
            <a:endParaRPr lang="zh-CN" altLang="en-US" sz="1600"/>
          </a:p>
          <a:p>
            <a:pPr>
              <a:lnSpc>
                <a:spcPct val="150000"/>
              </a:lnSpc>
            </a:pPr>
            <a:r>
              <a:rPr lang="zh-CN" altLang="en-US" sz="1600"/>
              <a:t>int main (void)</a:t>
            </a:r>
            <a:endParaRPr lang="zh-CN" altLang="en-US" sz="1600"/>
          </a:p>
          <a:p>
            <a:pPr>
              <a:lnSpc>
                <a:spcPct val="150000"/>
              </a:lnSpc>
            </a:pPr>
            <a:r>
              <a:rPr lang="zh-CN" altLang="en-US" sz="1600"/>
              <a:t>{</a:t>
            </a:r>
            <a:endParaRPr lang="zh-CN" altLang="en-US" sz="1600"/>
          </a:p>
          <a:p>
            <a:pPr>
              <a:lnSpc>
                <a:spcPct val="150000"/>
              </a:lnSpc>
            </a:pPr>
            <a:r>
              <a:rPr lang="zh-CN" altLang="en-US" sz="1600"/>
              <a:t>    #if !RESULT       //或者 0==RESULT</a:t>
            </a:r>
            <a:endParaRPr lang="zh-CN" altLang="en-US" sz="1600"/>
          </a:p>
          <a:p>
            <a:pPr>
              <a:lnSpc>
                <a:spcPct val="150000"/>
              </a:lnSpc>
            </a:pPr>
            <a:r>
              <a:rPr lang="zh-CN" altLang="en-US" sz="1600"/>
              <a:t>        printf("It's False!\n");</a:t>
            </a:r>
            <a:endParaRPr lang="zh-CN" altLang="en-US" sz="1600"/>
          </a:p>
          <a:p>
            <a:pPr>
              <a:lnSpc>
                <a:spcPct val="150000"/>
              </a:lnSpc>
            </a:pPr>
            <a:r>
              <a:rPr lang="zh-CN" altLang="en-US" sz="1600"/>
              <a:t>    #else</a:t>
            </a:r>
            <a:endParaRPr lang="zh-CN" altLang="en-US" sz="1600"/>
          </a:p>
          <a:p>
            <a:pPr>
              <a:lnSpc>
                <a:spcPct val="150000"/>
              </a:lnSpc>
            </a:pPr>
            <a:r>
              <a:rPr lang="zh-CN" altLang="en-US" sz="1600"/>
              <a:t>        printf("It's True!\n");</a:t>
            </a:r>
            <a:endParaRPr lang="zh-CN" altLang="en-US" sz="1600"/>
          </a:p>
          <a:p>
            <a:pPr>
              <a:lnSpc>
                <a:spcPct val="150000"/>
              </a:lnSpc>
            </a:pPr>
            <a:r>
              <a:rPr lang="zh-CN" altLang="en-US" sz="1600"/>
              <a:t>    #endif //标志结束#if</a:t>
            </a:r>
            <a:endParaRPr lang="zh-CN" altLang="en-US" sz="1600"/>
          </a:p>
          <a:p>
            <a:pPr>
              <a:lnSpc>
                <a:spcPct val="150000"/>
              </a:lnSpc>
            </a:pPr>
            <a:r>
              <a:rPr lang="zh-CN" altLang="en-US" sz="1600"/>
              <a:t>        return 0;</a:t>
            </a:r>
            <a:endParaRPr lang="zh-CN" altLang="en-US" sz="1600"/>
          </a:p>
          <a:p>
            <a:pPr>
              <a:lnSpc>
                <a:spcPct val="150000"/>
              </a:lnSpc>
            </a:pPr>
            <a:r>
              <a:rPr lang="zh-CN" altLang="en-US" sz="1600"/>
              <a:t>}</a:t>
            </a:r>
            <a:endParaRPr lang="zh-CN" altLang="en-US" sz="1600"/>
          </a:p>
        </p:txBody>
      </p:sp>
    </p:spTree>
  </p:cSld>
  <p:clrMapOvr>
    <a:masterClrMapping/>
  </p:clrMapOvr>
  <p:transition advTm="0"/>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p:nvPr/>
        </p:nvSpPr>
        <p:spPr>
          <a:xfrm>
            <a:off x="35560" y="15875"/>
            <a:ext cx="12144375" cy="716915"/>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编译预处理功能</a:t>
            </a:r>
            <a:endParaRPr lang="zh-CN" altLang="en-US" dirty="0"/>
          </a:p>
        </p:txBody>
      </p:sp>
      <p:sp>
        <p:nvSpPr>
          <p:cNvPr id="6" name="文本框 5"/>
          <p:cNvSpPr txBox="1"/>
          <p:nvPr/>
        </p:nvSpPr>
        <p:spPr>
          <a:xfrm>
            <a:off x="35560" y="732790"/>
            <a:ext cx="7395210" cy="2907665"/>
          </a:xfrm>
          <a:prstGeom prst="rect">
            <a:avLst/>
          </a:prstGeom>
          <a:noFill/>
          <a:ln>
            <a:solidFill>
              <a:schemeClr val="accent1">
                <a:lumMod val="75000"/>
              </a:schemeClr>
            </a:solidFill>
          </a:ln>
        </p:spPr>
        <p:txBody>
          <a:bodyPr wrap="square" rtlCol="0" anchor="t">
            <a:spAutoFit/>
          </a:bodyPr>
          <a:lstStyle/>
          <a:p>
            <a:pPr>
              <a:lnSpc>
                <a:spcPct val="150000"/>
              </a:lnSpc>
            </a:pPr>
            <a:r>
              <a:rPr lang="zh-CN" altLang="en-US"/>
              <a:t>#ifndef-#define-#endif</a:t>
            </a:r>
            <a:endParaRPr lang="zh-CN" altLang="en-US"/>
          </a:p>
          <a:p>
            <a:pPr>
              <a:lnSpc>
                <a:spcPct val="150000"/>
              </a:lnSpc>
            </a:pPr>
            <a:r>
              <a:rPr lang="zh-CN" altLang="en-US" sz="1800"/>
              <a:t>其调用格式为：</a:t>
            </a:r>
            <a:endParaRPr lang="zh-CN" altLang="en-US" sz="1800"/>
          </a:p>
          <a:p>
            <a:pPr>
              <a:lnSpc>
                <a:spcPct val="150000"/>
              </a:lnSpc>
            </a:pPr>
            <a:r>
              <a:rPr lang="zh-CN" altLang="en-US" sz="1800"/>
              <a:t>#ifndef 标识符</a:t>
            </a:r>
            <a:endParaRPr lang="zh-CN" altLang="en-US" sz="1800"/>
          </a:p>
          <a:p>
            <a:pPr>
              <a:lnSpc>
                <a:spcPct val="150000"/>
              </a:lnSpc>
            </a:pPr>
            <a:r>
              <a:rPr lang="zh-CN" altLang="en-US" sz="1800"/>
              <a:t>#define 标识符 替换列表</a:t>
            </a:r>
            <a:endParaRPr lang="zh-CN" altLang="en-US" sz="1800"/>
          </a:p>
          <a:p>
            <a:pPr>
              <a:lnSpc>
                <a:spcPct val="150000"/>
              </a:lnSpc>
            </a:pPr>
            <a:r>
              <a:rPr lang="zh-CN" altLang="en-US" sz="1800"/>
              <a:t>    //...</a:t>
            </a:r>
            <a:endParaRPr lang="zh-CN" altLang="en-US" sz="1800"/>
          </a:p>
          <a:p>
            <a:pPr>
              <a:lnSpc>
                <a:spcPct val="150000"/>
              </a:lnSpc>
            </a:pPr>
            <a:r>
              <a:rPr lang="zh-CN" altLang="en-US" sz="1800"/>
              <a:t>#endif</a:t>
            </a:r>
            <a:endParaRPr lang="zh-CN" altLang="en-US" sz="1800"/>
          </a:p>
        </p:txBody>
      </p:sp>
      <p:sp>
        <p:nvSpPr>
          <p:cNvPr id="7" name="文本框 6"/>
          <p:cNvSpPr txBox="1"/>
          <p:nvPr/>
        </p:nvSpPr>
        <p:spPr>
          <a:xfrm>
            <a:off x="35560" y="3640455"/>
            <a:ext cx="7395210" cy="3046095"/>
          </a:xfrm>
          <a:prstGeom prst="rect">
            <a:avLst/>
          </a:prstGeom>
          <a:solidFill>
            <a:schemeClr val="tx2">
              <a:lumMod val="20000"/>
              <a:lumOff val="80000"/>
            </a:schemeClr>
          </a:solidFill>
        </p:spPr>
        <p:txBody>
          <a:bodyPr wrap="square" rtlCol="0" anchor="t">
            <a:spAutoFit/>
          </a:bodyPr>
          <a:lstStyle/>
          <a:p>
            <a:pPr>
              <a:lnSpc>
                <a:spcPct val="150000"/>
              </a:lnSpc>
            </a:pPr>
            <a:r>
              <a:rPr lang="zh-CN" altLang="en-US" sz="1600">
                <a:sym typeface="+mn-ea"/>
              </a:rPr>
              <a:t>#ifndef PI</a:t>
            </a:r>
            <a:endParaRPr lang="zh-CN" altLang="en-US" sz="1600"/>
          </a:p>
          <a:p>
            <a:pPr>
              <a:lnSpc>
                <a:spcPct val="150000"/>
              </a:lnSpc>
            </a:pPr>
            <a:r>
              <a:rPr lang="zh-CN" altLang="en-US" sz="1600">
                <a:sym typeface="+mn-ea"/>
              </a:rPr>
              <a:t>#define PI 3.1416</a:t>
            </a:r>
            <a:endParaRPr lang="zh-CN" altLang="en-US" sz="1600"/>
          </a:p>
          <a:p>
            <a:pPr>
              <a:lnSpc>
                <a:spcPct val="150000"/>
              </a:lnSpc>
            </a:pPr>
            <a:r>
              <a:rPr lang="zh-CN" altLang="en-US" sz="1600">
                <a:sym typeface="+mn-ea"/>
              </a:rPr>
              <a:t>#endif</a:t>
            </a:r>
            <a:endParaRPr lang="zh-CN" altLang="en-US" sz="1600"/>
          </a:p>
          <a:p>
            <a:pPr>
              <a:lnSpc>
                <a:spcPct val="150000"/>
              </a:lnSpc>
            </a:pPr>
            <a:r>
              <a:rPr lang="zh-CN" altLang="en-US" sz="1600">
                <a:sym typeface="+mn-ea"/>
              </a:rPr>
              <a:t>如上程序段，用于判断是否已经定义了名为 PI 的宏，如果没有定义 PI，则执行如下宏定义：</a:t>
            </a:r>
            <a:endParaRPr lang="zh-CN" altLang="en-US" sz="1600"/>
          </a:p>
          <a:p>
            <a:pPr>
              <a:lnSpc>
                <a:spcPct val="150000"/>
              </a:lnSpc>
            </a:pPr>
            <a:r>
              <a:rPr lang="zh-CN" altLang="en-US" sz="1600"/>
              <a:t> #define PI 3.1416</a:t>
            </a:r>
            <a:endParaRPr lang="zh-CN" altLang="en-US" sz="1600"/>
          </a:p>
          <a:p>
            <a:pPr>
              <a:lnSpc>
                <a:spcPct val="150000"/>
              </a:lnSpc>
            </a:pPr>
            <a:r>
              <a:rPr lang="zh-CN" altLang="en-US" sz="1600"/>
              <a:t>如果检测到已经定义了 PI，则</a:t>
            </a:r>
            <a:r>
              <a:rPr lang="zh-CN" altLang="en-US" sz="1600">
                <a:solidFill>
                  <a:srgbClr val="FF0000"/>
                </a:solidFill>
              </a:rPr>
              <a:t>不再重复</a:t>
            </a:r>
            <a:r>
              <a:rPr lang="zh-CN" altLang="en-US" sz="1600"/>
              <a:t>执行上述宏定义。</a:t>
            </a:r>
            <a:endParaRPr lang="zh-CN" altLang="en-US" sz="1600"/>
          </a:p>
          <a:p>
            <a:pPr>
              <a:lnSpc>
                <a:spcPct val="150000"/>
              </a:lnSpc>
            </a:pPr>
            <a:r>
              <a:rPr lang="zh-CN" altLang="en-US" sz="1600" b="1">
                <a:solidFill>
                  <a:srgbClr val="FF0000"/>
                </a:solidFill>
                <a:effectLst>
                  <a:outerShdw blurRad="38100" dist="38100" dir="2700000" algn="tl">
                    <a:srgbClr val="000000">
                      <a:alpha val="43137"/>
                    </a:srgbClr>
                  </a:outerShdw>
                </a:effectLst>
              </a:rPr>
              <a:t>该条件编译指令更重要的一个应用是防止头文件重复包含。</a:t>
            </a:r>
            <a:endParaRPr lang="zh-CN" altLang="en-US" sz="1600" b="1">
              <a:solidFill>
                <a:srgbClr val="FF0000"/>
              </a:solidFill>
              <a:effectLst>
                <a:outerShdw blurRad="38100" dist="38100" dir="2700000" algn="tl">
                  <a:srgbClr val="000000">
                    <a:alpha val="43137"/>
                  </a:srgbClr>
                </a:outerShdw>
              </a:effectLst>
            </a:endParaRPr>
          </a:p>
        </p:txBody>
      </p:sp>
      <p:sp>
        <p:nvSpPr>
          <p:cNvPr id="2" name="文本框 1"/>
          <p:cNvSpPr txBox="1"/>
          <p:nvPr/>
        </p:nvSpPr>
        <p:spPr>
          <a:xfrm>
            <a:off x="7713345" y="940435"/>
            <a:ext cx="4466590" cy="5354320"/>
          </a:xfrm>
          <a:prstGeom prst="rect">
            <a:avLst/>
          </a:prstGeom>
          <a:solidFill>
            <a:schemeClr val="tx2">
              <a:lumMod val="20000"/>
              <a:lumOff val="80000"/>
            </a:schemeClr>
          </a:solidFill>
        </p:spPr>
        <p:txBody>
          <a:bodyPr wrap="square" rtlCol="0" anchor="t">
            <a:spAutoFit/>
          </a:bodyPr>
          <a:lstStyle/>
          <a:p>
            <a:r>
              <a:rPr lang="zh-CN" altLang="en-US" sz="1800">
                <a:solidFill>
                  <a:srgbClr val="FF0000"/>
                </a:solidFill>
              </a:rPr>
              <a:t>如果 f.c 源文件中包含 f1.h 和 f2.h 两个头文件，而 f1.h 头文件及 f2.h 头文件中均包含 x.h 头文件，则 f.c 源文件中重复包含 x.h 头文件。</a:t>
            </a:r>
            <a:endParaRPr lang="zh-CN" altLang="en-US" sz="1800">
              <a:solidFill>
                <a:srgbClr val="FF0000"/>
              </a:solidFill>
            </a:endParaRPr>
          </a:p>
          <a:p>
            <a:r>
              <a:rPr lang="zh-CN" altLang="en-US" sz="1800">
                <a:solidFill>
                  <a:srgbClr val="FF0000"/>
                </a:solidFill>
              </a:rPr>
              <a:t>可采用条件编译指令，来避免头文件的重复包含问题。所有头文件中都按如下格式：</a:t>
            </a:r>
            <a:endParaRPr lang="zh-CN" altLang="en-US" sz="1800">
              <a:solidFill>
                <a:srgbClr val="FF0000"/>
              </a:solidFill>
            </a:endParaRPr>
          </a:p>
          <a:p>
            <a:r>
              <a:rPr lang="zh-CN" altLang="en-US" sz="1800">
                <a:solidFill>
                  <a:srgbClr val="FF0000"/>
                </a:solidFill>
              </a:rPr>
              <a:t>#ifndef _HEADNAME_H_</a:t>
            </a:r>
            <a:endParaRPr lang="zh-CN" altLang="en-US" sz="1800">
              <a:solidFill>
                <a:srgbClr val="FF0000"/>
              </a:solidFill>
            </a:endParaRPr>
          </a:p>
          <a:p>
            <a:r>
              <a:rPr lang="zh-CN" altLang="en-US" sz="1800">
                <a:solidFill>
                  <a:srgbClr val="FF0000"/>
                </a:solidFill>
              </a:rPr>
              <a:t>#define _HEADNAME_H_</a:t>
            </a:r>
            <a:endParaRPr lang="zh-CN" altLang="en-US" sz="1800">
              <a:solidFill>
                <a:srgbClr val="FF0000"/>
              </a:solidFill>
            </a:endParaRPr>
          </a:p>
          <a:p>
            <a:r>
              <a:rPr lang="zh-CN" altLang="en-US" sz="1800">
                <a:solidFill>
                  <a:srgbClr val="FF0000"/>
                </a:solidFill>
              </a:rPr>
              <a:t>    //头文件内容</a:t>
            </a:r>
            <a:endParaRPr lang="zh-CN" altLang="en-US" sz="1800">
              <a:solidFill>
                <a:srgbClr val="FF0000"/>
              </a:solidFill>
            </a:endParaRPr>
          </a:p>
          <a:p>
            <a:r>
              <a:rPr lang="zh-CN" altLang="en-US" sz="1800">
                <a:solidFill>
                  <a:srgbClr val="FF0000"/>
                </a:solidFill>
              </a:rPr>
              <a:t>#endif</a:t>
            </a:r>
            <a:endParaRPr lang="zh-CN" altLang="en-US" sz="1800">
              <a:solidFill>
                <a:srgbClr val="FF0000"/>
              </a:solidFill>
            </a:endParaRPr>
          </a:p>
          <a:p>
            <a:r>
              <a:rPr lang="zh-CN" altLang="en-US" sz="1800">
                <a:solidFill>
                  <a:srgbClr val="FF0000"/>
                </a:solidFill>
              </a:rPr>
              <a:t>当该头文件</a:t>
            </a:r>
            <a:r>
              <a:rPr lang="zh-CN" altLang="en-US" sz="1800">
                <a:solidFill>
                  <a:schemeClr val="tx1"/>
                </a:solidFill>
                <a:effectLst>
                  <a:outerShdw blurRad="38100" dist="19050" dir="2700000" algn="tl" rotWithShape="0">
                    <a:schemeClr val="dk1">
                      <a:alpha val="40000"/>
                    </a:schemeClr>
                  </a:outerShdw>
                </a:effectLst>
              </a:rPr>
              <a:t>第一次</a:t>
            </a:r>
            <a:r>
              <a:rPr lang="zh-CN" altLang="en-US" sz="1800">
                <a:solidFill>
                  <a:srgbClr val="FF0000"/>
                </a:solidFill>
              </a:rPr>
              <a:t>被包含时，由于没检测到该头文件名对应的符号(宏名)_HEADNAME_H_，则定义该头文件名对应的符号（宏），其值为该系统默认。并且，该条件编译指令选中 #endif 之前的头文件内容；如果该头文件再次被包含时，由于检测到已存在以该头文件名对应的符号（宏名），则忽略该条件编译指令之间的所有代码，从而避免了重复包含。</a:t>
            </a:r>
            <a:endParaRPr lang="zh-CN" altLang="en-US" sz="1800">
              <a:solidFill>
                <a:srgbClr val="FF0000"/>
              </a:solidFill>
            </a:endParaRPr>
          </a:p>
        </p:txBody>
      </p:sp>
      <p:sp>
        <p:nvSpPr>
          <p:cNvPr id="4" name="文本框 3"/>
          <p:cNvSpPr txBox="1"/>
          <p:nvPr/>
        </p:nvSpPr>
        <p:spPr>
          <a:xfrm>
            <a:off x="2809240" y="1703705"/>
            <a:ext cx="4620895" cy="1938020"/>
          </a:xfrm>
          <a:prstGeom prst="rect">
            <a:avLst/>
          </a:prstGeom>
          <a:solidFill>
            <a:schemeClr val="accent4">
              <a:lumMod val="40000"/>
              <a:lumOff val="60000"/>
            </a:schemeClr>
          </a:solidFill>
        </p:spPr>
        <p:txBody>
          <a:bodyPr wrap="square" rtlCol="0" anchor="t">
            <a:spAutoFit/>
          </a:bodyPr>
          <a:lstStyle/>
          <a:p>
            <a:pPr>
              <a:lnSpc>
                <a:spcPct val="150000"/>
              </a:lnSpc>
            </a:pPr>
            <a:r>
              <a:rPr lang="zh-CN" altLang="en-US" sz="1600">
                <a:sym typeface="+mn-ea"/>
              </a:rPr>
              <a:t>功能为：一般用于检测程序中是否已经定义了名字为某标识符的宏，如果没有定义该宏，则定义该宏，并选中从 #define 开始到 #endif 之间的程序段；如果已定义，则不再重复定义该符号，且相应程序段不被选中。</a:t>
            </a:r>
            <a:endParaRPr lang="zh-CN" altLang="en-US" sz="1600">
              <a:sym typeface="+mn-ea"/>
            </a:endParaRPr>
          </a:p>
        </p:txBody>
      </p:sp>
    </p:spTree>
  </p:cSld>
  <p:clrMapOvr>
    <a:masterClrMapping/>
  </p:clrMapOvr>
  <p:transition advTm="0"/>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p:nvPr/>
        </p:nvSpPr>
        <p:spPr>
          <a:xfrm>
            <a:off x="35560" y="15875"/>
            <a:ext cx="12144375" cy="716915"/>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编译预处理功能</a:t>
            </a:r>
            <a:endParaRPr lang="zh-CN" altLang="en-US" dirty="0"/>
          </a:p>
        </p:txBody>
      </p:sp>
      <p:sp>
        <p:nvSpPr>
          <p:cNvPr id="6" name="文本框 5"/>
          <p:cNvSpPr txBox="1"/>
          <p:nvPr/>
        </p:nvSpPr>
        <p:spPr>
          <a:xfrm>
            <a:off x="35560" y="836930"/>
            <a:ext cx="7395210" cy="4154170"/>
          </a:xfrm>
          <a:prstGeom prst="rect">
            <a:avLst/>
          </a:prstGeom>
          <a:noFill/>
          <a:ln>
            <a:solidFill>
              <a:schemeClr val="accent1">
                <a:lumMod val="75000"/>
              </a:schemeClr>
            </a:solidFill>
          </a:ln>
        </p:spPr>
        <p:txBody>
          <a:bodyPr wrap="square" rtlCol="0" anchor="t">
            <a:spAutoFit/>
          </a:bodyPr>
          <a:lstStyle/>
          <a:p>
            <a:pPr>
              <a:lnSpc>
                <a:spcPct val="150000"/>
              </a:lnSpc>
            </a:pPr>
            <a:r>
              <a:rPr lang="zh-CN" altLang="en-US"/>
              <a:t>#if-#elif-#else-#endif</a:t>
            </a:r>
            <a:endParaRPr lang="zh-CN" altLang="en-US"/>
          </a:p>
          <a:p>
            <a:pPr>
              <a:lnSpc>
                <a:spcPct val="150000"/>
              </a:lnSpc>
            </a:pPr>
            <a:r>
              <a:rPr lang="zh-CN" altLang="en-US" sz="1800"/>
              <a:t>其调用格式为：</a:t>
            </a:r>
            <a:endParaRPr lang="zh-CN" altLang="en-US" sz="1800"/>
          </a:p>
          <a:p>
            <a:pPr>
              <a:lnSpc>
                <a:spcPct val="150000"/>
              </a:lnSpc>
            </a:pPr>
            <a:r>
              <a:rPr lang="zh-CN" altLang="en-US" sz="1800"/>
              <a:t>#if 条件表达式1</a:t>
            </a:r>
            <a:endParaRPr lang="zh-CN" altLang="en-US" sz="1800"/>
          </a:p>
          <a:p>
            <a:pPr>
              <a:lnSpc>
                <a:spcPct val="150000"/>
              </a:lnSpc>
            </a:pPr>
            <a:r>
              <a:rPr lang="zh-CN" altLang="en-US" sz="1800"/>
              <a:t>    程序段 1</a:t>
            </a:r>
            <a:endParaRPr lang="zh-CN" altLang="en-US" sz="1800"/>
          </a:p>
          <a:p>
            <a:pPr>
              <a:lnSpc>
                <a:spcPct val="150000"/>
              </a:lnSpc>
            </a:pPr>
            <a:r>
              <a:rPr lang="zh-CN" altLang="en-US" sz="1800"/>
              <a:t>#elif 条件表达式2</a:t>
            </a:r>
            <a:endParaRPr lang="zh-CN" altLang="en-US" sz="1800"/>
          </a:p>
          <a:p>
            <a:pPr>
              <a:lnSpc>
                <a:spcPct val="150000"/>
              </a:lnSpc>
            </a:pPr>
            <a:r>
              <a:rPr lang="zh-CN" altLang="en-US" sz="1800"/>
              <a:t>    程序段 2</a:t>
            </a:r>
            <a:endParaRPr lang="zh-CN" altLang="en-US" sz="1800"/>
          </a:p>
          <a:p>
            <a:pPr>
              <a:lnSpc>
                <a:spcPct val="150000"/>
              </a:lnSpc>
            </a:pPr>
            <a:r>
              <a:rPr lang="zh-CN" altLang="en-US" sz="1800"/>
              <a:t>#else</a:t>
            </a:r>
            <a:endParaRPr lang="zh-CN" altLang="en-US" sz="1800"/>
          </a:p>
          <a:p>
            <a:pPr>
              <a:lnSpc>
                <a:spcPct val="150000"/>
              </a:lnSpc>
            </a:pPr>
            <a:r>
              <a:rPr lang="zh-CN" altLang="en-US" sz="1800"/>
              <a:t>    程序段3</a:t>
            </a:r>
            <a:endParaRPr lang="zh-CN" altLang="en-US" sz="1800"/>
          </a:p>
          <a:p>
            <a:pPr>
              <a:lnSpc>
                <a:spcPct val="150000"/>
              </a:lnSpc>
            </a:pPr>
            <a:r>
              <a:rPr lang="zh-CN" altLang="en-US" sz="1800"/>
              <a:t>#endif</a:t>
            </a:r>
            <a:endParaRPr lang="zh-CN" altLang="en-US" sz="1800"/>
          </a:p>
        </p:txBody>
      </p:sp>
      <p:sp>
        <p:nvSpPr>
          <p:cNvPr id="7" name="文本框 6"/>
          <p:cNvSpPr txBox="1"/>
          <p:nvPr/>
        </p:nvSpPr>
        <p:spPr>
          <a:xfrm>
            <a:off x="7747000" y="836930"/>
            <a:ext cx="4432935" cy="4061460"/>
          </a:xfrm>
          <a:prstGeom prst="rect">
            <a:avLst/>
          </a:prstGeom>
          <a:solidFill>
            <a:schemeClr val="tx2">
              <a:lumMod val="20000"/>
              <a:lumOff val="80000"/>
            </a:schemeClr>
          </a:solidFill>
        </p:spPr>
        <p:txBody>
          <a:bodyPr wrap="square" rtlCol="0" anchor="t">
            <a:spAutoFit/>
          </a:bodyPr>
          <a:lstStyle/>
          <a:p>
            <a:pPr>
              <a:lnSpc>
                <a:spcPct val="150000"/>
              </a:lnSpc>
            </a:pPr>
            <a:r>
              <a:rPr lang="zh-CN" altLang="en-US" sz="2800">
                <a:sym typeface="+mn-ea"/>
              </a:rPr>
              <a:t>#ifdef - #endif </a:t>
            </a:r>
            <a:endParaRPr lang="zh-CN" altLang="en-US" sz="2800">
              <a:sym typeface="+mn-ea"/>
            </a:endParaRPr>
          </a:p>
          <a:p>
            <a:pPr>
              <a:lnSpc>
                <a:spcPct val="150000"/>
              </a:lnSpc>
            </a:pPr>
            <a:r>
              <a:rPr lang="zh-CN" altLang="en-US" sz="1600" b="1">
                <a:solidFill>
                  <a:schemeClr val="tx1"/>
                </a:solidFill>
                <a:effectLst>
                  <a:outerShdw blurRad="38100" dist="19050" dir="2700000" algn="tl" rotWithShape="0">
                    <a:schemeClr val="dk1">
                      <a:alpha val="40000"/>
                    </a:schemeClr>
                  </a:outerShdw>
                </a:effectLst>
                <a:sym typeface="+mn-ea"/>
              </a:rPr>
              <a:t>如果检测到已定义该标识符，则选择执行相应程序段被选中编译；否则，该程序段会被忽略。</a:t>
            </a:r>
            <a:endParaRPr lang="zh-CN" altLang="en-US" sz="1600" b="1">
              <a:solidFill>
                <a:schemeClr val="tx1"/>
              </a:solidFill>
              <a:effectLst>
                <a:outerShdw blurRad="38100" dist="19050" dir="2700000" algn="tl" rotWithShape="0">
                  <a:schemeClr val="dk1">
                    <a:alpha val="40000"/>
                  </a:schemeClr>
                </a:outerShdw>
              </a:effectLst>
              <a:sym typeface="+mn-ea"/>
            </a:endParaRPr>
          </a:p>
          <a:p>
            <a:pPr>
              <a:lnSpc>
                <a:spcPct val="150000"/>
              </a:lnSpc>
            </a:pPr>
            <a:endParaRPr lang="zh-CN" altLang="en-US" sz="1600" b="1">
              <a:solidFill>
                <a:schemeClr val="tx1"/>
              </a:solidFill>
              <a:effectLst>
                <a:outerShdw blurRad="38100" dist="19050" dir="2700000" algn="tl" rotWithShape="0">
                  <a:schemeClr val="dk1">
                    <a:alpha val="40000"/>
                  </a:schemeClr>
                </a:outerShdw>
              </a:effectLst>
              <a:sym typeface="+mn-ea"/>
            </a:endParaRPr>
          </a:p>
          <a:p>
            <a:pPr>
              <a:lnSpc>
                <a:spcPct val="150000"/>
              </a:lnSpc>
            </a:pPr>
            <a:r>
              <a:rPr lang="zh-CN" altLang="en-US" sz="1600">
                <a:solidFill>
                  <a:srgbClr val="FF0000"/>
                </a:solidFill>
                <a:sym typeface="+mn-ea"/>
              </a:rPr>
              <a:t>#ifdef N</a:t>
            </a:r>
            <a:endParaRPr lang="zh-CN" altLang="en-US" sz="1600">
              <a:solidFill>
                <a:srgbClr val="FF0000"/>
              </a:solidFill>
            </a:endParaRPr>
          </a:p>
          <a:p>
            <a:pPr>
              <a:lnSpc>
                <a:spcPct val="150000"/>
              </a:lnSpc>
            </a:pPr>
            <a:r>
              <a:rPr lang="zh-CN" altLang="en-US" sz="1600">
                <a:solidFill>
                  <a:srgbClr val="FF0000"/>
                </a:solidFill>
                <a:sym typeface="+mn-ea"/>
              </a:rPr>
              <a:t>#undef N</a:t>
            </a:r>
            <a:endParaRPr lang="zh-CN" altLang="en-US" sz="1600">
              <a:solidFill>
                <a:srgbClr val="FF0000"/>
              </a:solidFill>
            </a:endParaRPr>
          </a:p>
          <a:p>
            <a:pPr>
              <a:lnSpc>
                <a:spcPct val="150000"/>
              </a:lnSpc>
            </a:pPr>
            <a:r>
              <a:rPr lang="zh-CN" altLang="en-US" sz="1600">
                <a:solidFill>
                  <a:srgbClr val="FF0000"/>
                </a:solidFill>
                <a:sym typeface="+mn-ea"/>
              </a:rPr>
              <a:t>    //程序段</a:t>
            </a:r>
            <a:endParaRPr lang="zh-CN" altLang="en-US" sz="1600">
              <a:solidFill>
                <a:srgbClr val="FF0000"/>
              </a:solidFill>
            </a:endParaRPr>
          </a:p>
          <a:p>
            <a:pPr>
              <a:lnSpc>
                <a:spcPct val="150000"/>
              </a:lnSpc>
            </a:pPr>
            <a:r>
              <a:rPr lang="zh-CN" altLang="en-US" sz="1600">
                <a:solidFill>
                  <a:srgbClr val="FF0000"/>
                </a:solidFill>
                <a:sym typeface="+mn-ea"/>
              </a:rPr>
              <a:t>#endif</a:t>
            </a:r>
            <a:endParaRPr lang="zh-CN" altLang="en-US" sz="1600">
              <a:solidFill>
                <a:srgbClr val="FF0000"/>
              </a:solidFill>
            </a:endParaRPr>
          </a:p>
          <a:p>
            <a:pPr>
              <a:lnSpc>
                <a:spcPct val="150000"/>
              </a:lnSpc>
            </a:pPr>
            <a:r>
              <a:rPr lang="zh-CN" altLang="en-US" sz="1600" b="1">
                <a:solidFill>
                  <a:schemeClr val="tx1"/>
                </a:solidFill>
                <a:effectLst>
                  <a:outerShdw blurRad="38100" dist="19050" dir="2700000" algn="tl" rotWithShape="0">
                    <a:schemeClr val="dk1">
                      <a:alpha val="40000"/>
                    </a:schemeClr>
                  </a:outerShdw>
                </a:effectLst>
                <a:sym typeface="+mn-ea"/>
              </a:rPr>
              <a:t>功能：如果检测到符号 N 已定义，则删除其定义，并选中相应的程序段。</a:t>
            </a:r>
            <a:endParaRPr lang="zh-CN" altLang="en-US" sz="1600" b="1">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2809240" y="1703705"/>
            <a:ext cx="4620895" cy="1568450"/>
          </a:xfrm>
          <a:prstGeom prst="rect">
            <a:avLst/>
          </a:prstGeom>
          <a:solidFill>
            <a:schemeClr val="accent4">
              <a:lumMod val="40000"/>
              <a:lumOff val="60000"/>
            </a:schemeClr>
          </a:solidFill>
        </p:spPr>
        <p:txBody>
          <a:bodyPr wrap="square" rtlCol="0" anchor="t">
            <a:spAutoFit/>
          </a:bodyPr>
          <a:lstStyle/>
          <a:p>
            <a:pPr>
              <a:lnSpc>
                <a:spcPct val="150000"/>
              </a:lnSpc>
            </a:pPr>
            <a:r>
              <a:rPr lang="zh-CN" altLang="en-US" sz="1600">
                <a:sym typeface="+mn-ea"/>
              </a:rPr>
              <a:t>功能为：先判断条件1的值，如果为真，则程序段 1 被选中编译；如果为假，而条件表达式 2 的值为真，则程序段 2 被选中编译；其他情况，程序段 3 被选中编译。</a:t>
            </a:r>
            <a:endParaRPr lang="zh-CN" altLang="en-US" sz="1600">
              <a:sym typeface="+mn-ea"/>
            </a:endParaRPr>
          </a:p>
        </p:txBody>
      </p:sp>
    </p:spTree>
  </p:cSld>
  <p:clrMapOvr>
    <a:masterClrMapping/>
  </p:clrMapOvr>
  <p:transition advTm="0"/>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755650" y="548640"/>
            <a:ext cx="5720080" cy="5159375"/>
          </a:xfrm>
          <a:prstGeom prst="rect">
            <a:avLst/>
          </a:prstGeom>
          <a:solidFill>
            <a:schemeClr val="accent3">
              <a:lumMod val="20000"/>
              <a:lumOff val="80000"/>
            </a:schemeClr>
          </a:solidFill>
          <a:ln w="9525">
            <a:solidFill>
              <a:schemeClr val="bg1"/>
            </a:solidFill>
            <a:miter lim="800000"/>
          </a:ln>
        </p:spPr>
        <p:txBody>
          <a:bodyPr/>
          <a:lstStyle/>
          <a:p>
            <a:r>
              <a:rPr lang="en-US" altLang="zh-CN" sz="2000" b="1" u="sng"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CASE </a:t>
            </a:r>
            <a:r>
              <a:rPr lang="zh-CN" altLang="en-US" sz="2000" b="1" u="sng"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a:t>
            </a:r>
            <a:r>
              <a:rPr lang="zh-CN" altLang="en-US" sz="2000" dirty="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定义</a:t>
            </a:r>
            <a:r>
              <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符号常量CONST_TRUE 和</a:t>
            </a:r>
            <a:r>
              <a:rPr lang="en-US" altLang="zh-CN"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TAG_TRUE</a:t>
            </a:r>
            <a:r>
              <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，根据不同的条件进行不同操作。</a:t>
            </a:r>
            <a:endPar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endParaRPr>
          </a:p>
          <a:p>
            <a:r>
              <a:rPr lang="en-US" altLang="zh-CN" sz="2000" dirty="0">
                <a:solidFill>
                  <a:srgbClr val="C00000"/>
                </a:solidFill>
                <a:latin typeface="Arial" panose="020B0604020202020204" pitchFamily="34" charset="0"/>
                <a:cs typeface="Arial" panose="020B0604020202020204" pitchFamily="34" charset="0"/>
              </a:rPr>
              <a:t>#define CONST_TRUE 1</a:t>
            </a:r>
            <a:endParaRPr lang="en-US" altLang="zh-CN" sz="2000" dirty="0">
              <a:solidFill>
                <a:srgbClr val="C00000"/>
              </a:solidFill>
              <a:latin typeface="Arial" panose="020B0604020202020204" pitchFamily="34" charset="0"/>
              <a:cs typeface="Arial" panose="020B0604020202020204" pitchFamily="34" charset="0"/>
            </a:endParaRPr>
          </a:p>
          <a:p>
            <a:r>
              <a:rPr lang="en-US" altLang="zh-CN" sz="2000" dirty="0">
                <a:solidFill>
                  <a:srgbClr val="C00000"/>
                </a:solidFill>
                <a:latin typeface="Arial" panose="020B0604020202020204" pitchFamily="34" charset="0"/>
                <a:cs typeface="Arial" panose="020B0604020202020204" pitchFamily="34" charset="0"/>
              </a:rPr>
              <a:t>#define TAG_TRUE</a:t>
            </a:r>
            <a:endParaRPr lang="en-US" altLang="zh-CN" sz="2000" dirty="0">
              <a:solidFill>
                <a:srgbClr val="C00000"/>
              </a:solidFill>
              <a:latin typeface="Arial" panose="020B0604020202020204" pitchFamily="34" charset="0"/>
              <a:cs typeface="Arial" panose="020B0604020202020204" pitchFamily="34" charset="0"/>
            </a:endParaRPr>
          </a:p>
          <a:p>
            <a:r>
              <a:rPr lang="en-US" altLang="zh-CN" sz="2000" dirty="0">
                <a:solidFill>
                  <a:srgbClr val="0000CC"/>
                </a:solidFill>
                <a:latin typeface="Arial" panose="020B0604020202020204" pitchFamily="34" charset="0"/>
                <a:cs typeface="Arial" panose="020B0604020202020204" pitchFamily="34" charset="0"/>
              </a:rPr>
              <a:t>void main()</a:t>
            </a:r>
            <a:endParaRPr lang="en-US" altLang="zh-CN" sz="2000" dirty="0">
              <a:solidFill>
                <a:srgbClr val="0000CC"/>
              </a:solidFill>
              <a:latin typeface="Arial" panose="020B0604020202020204" pitchFamily="34" charset="0"/>
              <a:cs typeface="Arial" panose="020B0604020202020204" pitchFamily="34" charset="0"/>
            </a:endParaRPr>
          </a:p>
          <a:p>
            <a:r>
              <a:rPr lang="en-US" altLang="zh-CN" sz="2000" dirty="0">
                <a:solidFill>
                  <a:srgbClr val="0000CC"/>
                </a:solidFill>
                <a:latin typeface="Arial" panose="020B0604020202020204" pitchFamily="34" charset="0"/>
                <a:cs typeface="Arial" panose="020B0604020202020204" pitchFamily="34" charset="0"/>
              </a:rPr>
              <a:t>{</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a:t>
            </a:r>
            <a:r>
              <a:rPr lang="en-US" altLang="zh-CN" sz="2000" dirty="0" err="1">
                <a:solidFill>
                  <a:srgbClr val="0000CC"/>
                </a:solidFill>
                <a:latin typeface="Arial" panose="020B0604020202020204" pitchFamily="34" charset="0"/>
                <a:cs typeface="Arial" panose="020B0604020202020204" pitchFamily="34" charset="0"/>
              </a:rPr>
              <a:t>ifdef</a:t>
            </a:r>
            <a:r>
              <a:rPr lang="en-US" altLang="zh-CN" sz="2000" dirty="0">
                <a:solidFill>
                  <a:srgbClr val="0000CC"/>
                </a:solidFill>
                <a:latin typeface="Arial" panose="020B0604020202020204" pitchFamily="34" charset="0"/>
                <a:cs typeface="Arial" panose="020B0604020202020204" pitchFamily="34" charset="0"/>
              </a:rPr>
              <a:t> CONST_TRUE </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err="1">
                <a:solidFill>
                  <a:srgbClr val="0000CC"/>
                </a:solidFill>
                <a:latin typeface="Arial" panose="020B0604020202020204" pitchFamily="34" charset="0"/>
                <a:cs typeface="Arial" panose="020B0604020202020204" pitchFamily="34" charset="0"/>
              </a:rPr>
              <a:t>printf</a:t>
            </a:r>
            <a:r>
              <a:rPr lang="en-US" altLang="zh-CN" sz="2000" dirty="0">
                <a:solidFill>
                  <a:srgbClr val="0000CC"/>
                </a:solidFill>
                <a:latin typeface="Arial" panose="020B0604020202020204" pitchFamily="34" charset="0"/>
                <a:cs typeface="Arial" panose="020B0604020202020204" pitchFamily="34" charset="0"/>
              </a:rPr>
              <a:t>("The CONST_TRUE is true\n");</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#else</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err="1">
                <a:solidFill>
                  <a:srgbClr val="0000CC"/>
                </a:solidFill>
                <a:latin typeface="Arial" panose="020B0604020202020204" pitchFamily="34" charset="0"/>
                <a:cs typeface="Arial" panose="020B0604020202020204" pitchFamily="34" charset="0"/>
              </a:rPr>
              <a:t>printf</a:t>
            </a:r>
            <a:r>
              <a:rPr lang="en-US" altLang="zh-CN" sz="2000" dirty="0">
                <a:solidFill>
                  <a:srgbClr val="0000CC"/>
                </a:solidFill>
                <a:latin typeface="Arial" panose="020B0604020202020204" pitchFamily="34" charset="0"/>
                <a:cs typeface="Arial" panose="020B0604020202020204" pitchFamily="34" charset="0"/>
              </a:rPr>
              <a:t>("The CONST_TRUE is false\n");</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a:t>
            </a:r>
            <a:r>
              <a:rPr lang="en-US" altLang="zh-CN" sz="2000" dirty="0" err="1">
                <a:solidFill>
                  <a:srgbClr val="0000CC"/>
                </a:solidFill>
                <a:latin typeface="Arial" panose="020B0604020202020204" pitchFamily="34" charset="0"/>
                <a:cs typeface="Arial" panose="020B0604020202020204" pitchFamily="34" charset="0"/>
              </a:rPr>
              <a:t>endif</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a:t>
            </a:r>
            <a:r>
              <a:rPr lang="en-US" altLang="zh-CN" sz="2000" dirty="0" err="1">
                <a:solidFill>
                  <a:srgbClr val="0000CC"/>
                </a:solidFill>
                <a:latin typeface="Arial" panose="020B0604020202020204" pitchFamily="34" charset="0"/>
                <a:cs typeface="Arial" panose="020B0604020202020204" pitchFamily="34" charset="0"/>
              </a:rPr>
              <a:t>ifdef</a:t>
            </a:r>
            <a:r>
              <a:rPr lang="en-US" altLang="zh-CN" sz="2000" dirty="0">
                <a:solidFill>
                  <a:srgbClr val="0000CC"/>
                </a:solidFill>
                <a:latin typeface="Arial" panose="020B0604020202020204" pitchFamily="34" charset="0"/>
                <a:cs typeface="Arial" panose="020B0604020202020204" pitchFamily="34" charset="0"/>
              </a:rPr>
              <a:t> TAG_TRUE</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err="1">
                <a:solidFill>
                  <a:srgbClr val="0000CC"/>
                </a:solidFill>
                <a:latin typeface="Arial" panose="020B0604020202020204" pitchFamily="34" charset="0"/>
                <a:cs typeface="Arial" panose="020B0604020202020204" pitchFamily="34" charset="0"/>
              </a:rPr>
              <a:t>printf</a:t>
            </a:r>
            <a:r>
              <a:rPr lang="en-US" altLang="zh-CN" sz="2000" dirty="0">
                <a:solidFill>
                  <a:srgbClr val="0000CC"/>
                </a:solidFill>
                <a:latin typeface="Arial" panose="020B0604020202020204" pitchFamily="34" charset="0"/>
                <a:cs typeface="Arial" panose="020B0604020202020204" pitchFamily="34" charset="0"/>
              </a:rPr>
              <a:t>("The TAG_TRUE is defined\n");</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#else</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err="1">
                <a:solidFill>
                  <a:srgbClr val="0000CC"/>
                </a:solidFill>
                <a:latin typeface="Arial" panose="020B0604020202020204" pitchFamily="34" charset="0"/>
                <a:cs typeface="Arial" panose="020B0604020202020204" pitchFamily="34" charset="0"/>
              </a:rPr>
              <a:t>printf</a:t>
            </a:r>
            <a:r>
              <a:rPr lang="en-US" altLang="zh-CN" sz="2000" dirty="0">
                <a:solidFill>
                  <a:srgbClr val="0000CC"/>
                </a:solidFill>
                <a:latin typeface="Arial" panose="020B0604020202020204" pitchFamily="34" charset="0"/>
                <a:cs typeface="Arial" panose="020B0604020202020204" pitchFamily="34" charset="0"/>
              </a:rPr>
              <a:t>("The TAG_TRUE is not defined\n");</a:t>
            </a:r>
            <a:endParaRPr lang="en-US" altLang="zh-CN" sz="2000" dirty="0">
              <a:solidFill>
                <a:srgbClr val="0000CC"/>
              </a:solidFill>
              <a:latin typeface="Arial" panose="020B0604020202020204" pitchFamily="34" charset="0"/>
              <a:cs typeface="Arial" panose="020B0604020202020204" pitchFamily="34" charset="0"/>
            </a:endParaRPr>
          </a:p>
          <a:p>
            <a:pPr lvl="1"/>
            <a:r>
              <a:rPr lang="en-US" altLang="zh-CN" sz="2000" dirty="0">
                <a:solidFill>
                  <a:srgbClr val="0000CC"/>
                </a:solidFill>
                <a:latin typeface="Arial" panose="020B0604020202020204" pitchFamily="34" charset="0"/>
                <a:cs typeface="Arial" panose="020B0604020202020204" pitchFamily="34" charset="0"/>
              </a:rPr>
              <a:t>#</a:t>
            </a:r>
            <a:r>
              <a:rPr lang="en-US" altLang="zh-CN" sz="2000" dirty="0" err="1">
                <a:solidFill>
                  <a:srgbClr val="0000CC"/>
                </a:solidFill>
                <a:latin typeface="Arial" panose="020B0604020202020204" pitchFamily="34" charset="0"/>
                <a:cs typeface="Arial" panose="020B0604020202020204" pitchFamily="34" charset="0"/>
              </a:rPr>
              <a:t>endif</a:t>
            </a:r>
            <a:endParaRPr lang="en-US" altLang="zh-CN" sz="2000" dirty="0">
              <a:solidFill>
                <a:srgbClr val="0000CC"/>
              </a:solidFill>
              <a:latin typeface="Arial" panose="020B0604020202020204" pitchFamily="34" charset="0"/>
              <a:cs typeface="Arial" panose="020B0604020202020204" pitchFamily="34" charset="0"/>
            </a:endParaRPr>
          </a:p>
          <a:p>
            <a:r>
              <a:rPr lang="en-US" altLang="zh-CN" sz="2000" dirty="0">
                <a:solidFill>
                  <a:srgbClr val="0000CC"/>
                </a:solidFill>
                <a:latin typeface="Arial" panose="020B0604020202020204" pitchFamily="34" charset="0"/>
                <a:cs typeface="Arial" panose="020B0604020202020204" pitchFamily="34" charset="0"/>
              </a:rPr>
              <a:t>}</a:t>
            </a:r>
            <a:endParaRPr lang="en-US" altLang="zh-CN" sz="2000" dirty="0">
              <a:solidFill>
                <a:srgbClr val="0000CC"/>
              </a:solidFill>
              <a:latin typeface="Arial" panose="020B0604020202020204" pitchFamily="34" charset="0"/>
              <a:cs typeface="Arial" panose="020B0604020202020204" pitchFamily="34" charset="0"/>
            </a:endParaRPr>
          </a:p>
        </p:txBody>
      </p:sp>
      <p:sp>
        <p:nvSpPr>
          <p:cNvPr id="6" name="内容占位符 2"/>
          <p:cNvSpPr>
            <a:spLocks noChangeArrowheads="1"/>
          </p:cNvSpPr>
          <p:nvPr/>
        </p:nvSpPr>
        <p:spPr bwMode="auto">
          <a:xfrm>
            <a:off x="3019346" y="5707757"/>
            <a:ext cx="3456384" cy="982362"/>
          </a:xfrm>
          <a:prstGeom prst="rect">
            <a:avLst/>
          </a:prstGeom>
          <a:solidFill>
            <a:schemeClr val="accent3">
              <a:lumMod val="20000"/>
              <a:lumOff val="80000"/>
            </a:schemeClr>
          </a:solidFill>
          <a:ln w="9525">
            <a:solidFill>
              <a:schemeClr val="bg1"/>
            </a:solidFill>
            <a:miter lim="800000"/>
          </a:ln>
        </p:spPr>
        <p:txBody>
          <a:bodyPr/>
          <a:lstStyle/>
          <a:p>
            <a:r>
              <a:rPr lang="zh-CN" altLang="en-US" sz="2000" dirty="0">
                <a:solidFill>
                  <a:srgbClr val="C00000"/>
                </a:solidFill>
                <a:latin typeface="Arial" panose="020B0604020202020204" pitchFamily="34" charset="0"/>
                <a:cs typeface="Arial" panose="020B0604020202020204" pitchFamily="34" charset="0"/>
              </a:rPr>
              <a:t>程序的运行结果如下</a:t>
            </a:r>
            <a:endParaRPr lang="zh-CN" altLang="en-US" sz="2000" dirty="0">
              <a:solidFill>
                <a:srgbClr val="C00000"/>
              </a:solidFill>
              <a:latin typeface="Arial" panose="020B0604020202020204" pitchFamily="34" charset="0"/>
              <a:cs typeface="Arial" panose="020B0604020202020204" pitchFamily="34" charset="0"/>
            </a:endParaRPr>
          </a:p>
          <a:p>
            <a:r>
              <a:rPr lang="en-US" altLang="zh-CN" sz="2000" dirty="0">
                <a:solidFill>
                  <a:srgbClr val="C00000"/>
                </a:solidFill>
                <a:latin typeface="Arial" panose="020B0604020202020204" pitchFamily="34" charset="0"/>
                <a:cs typeface="Arial" panose="020B0604020202020204" pitchFamily="34" charset="0"/>
              </a:rPr>
              <a:t>The CONST_TRUE is true</a:t>
            </a:r>
            <a:endParaRPr lang="en-US" altLang="zh-CN" sz="2000" dirty="0">
              <a:solidFill>
                <a:srgbClr val="C00000"/>
              </a:solidFill>
              <a:latin typeface="Arial" panose="020B0604020202020204" pitchFamily="34" charset="0"/>
              <a:cs typeface="Arial" panose="020B0604020202020204" pitchFamily="34" charset="0"/>
            </a:endParaRPr>
          </a:p>
          <a:p>
            <a:r>
              <a:rPr lang="en-US" altLang="zh-CN" sz="2000" dirty="0">
                <a:solidFill>
                  <a:srgbClr val="C00000"/>
                </a:solidFill>
                <a:latin typeface="Arial" panose="020B0604020202020204" pitchFamily="34" charset="0"/>
                <a:cs typeface="Arial" panose="020B0604020202020204" pitchFamily="34" charset="0"/>
              </a:rPr>
              <a:t>The TAG_TRUE is defined</a:t>
            </a:r>
            <a:endParaRPr lang="en-US" altLang="zh-CN" sz="20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6687820" y="645795"/>
            <a:ext cx="5281930" cy="4769485"/>
          </a:xfrm>
          <a:prstGeom prst="rect">
            <a:avLst/>
          </a:prstGeom>
          <a:noFill/>
        </p:spPr>
        <p:txBody>
          <a:bodyPr wrap="square" rtlCol="0">
            <a:spAutoFit/>
          </a:bodyPr>
          <a:lstStyle/>
          <a:p>
            <a:pPr>
              <a:lnSpc>
                <a:spcPct val="150000"/>
              </a:lnSpc>
            </a:pPr>
            <a:r>
              <a:rPr lang="en-US" altLang="zh-CN" sz="1600" dirty="0">
                <a:latin typeface="华文细黑" panose="02010600040101010101" pitchFamily="2" charset="-122"/>
                <a:ea typeface="华文细黑" panose="02010600040101010101" pitchFamily="2" charset="-122"/>
              </a:rPr>
              <a:t>#</a:t>
            </a:r>
            <a:r>
              <a:rPr lang="en-US" altLang="zh-CN" sz="1600" dirty="0" err="1">
                <a:latin typeface="华文细黑" panose="02010600040101010101" pitchFamily="2" charset="-122"/>
                <a:ea typeface="华文细黑" panose="02010600040101010101" pitchFamily="2" charset="-122"/>
              </a:rPr>
              <a:t>ifdef</a:t>
            </a:r>
            <a:r>
              <a:rPr lang="en-US" altLang="zh-CN" sz="1600" dirty="0">
                <a:latin typeface="华文细黑" panose="02010600040101010101" pitchFamily="2" charset="-122"/>
                <a:ea typeface="华文细黑" panose="02010600040101010101" pitchFamily="2" charset="-122"/>
              </a:rPr>
              <a:t> </a:t>
            </a:r>
            <a:r>
              <a:rPr lang="zh-CN" altLang="en-US" sz="1600" dirty="0">
                <a:latin typeface="华文细黑" panose="02010600040101010101" pitchFamily="2" charset="-122"/>
                <a:ea typeface="华文细黑" panose="02010600040101010101" pitchFamily="2" charset="-122"/>
              </a:rPr>
              <a:t>符号常量</a:t>
            </a:r>
            <a:endParaRPr lang="zh-CN" altLang="en-US" sz="1600" dirty="0">
              <a:latin typeface="华文细黑" panose="02010600040101010101" pitchFamily="2" charset="-122"/>
              <a:ea typeface="华文细黑" panose="02010600040101010101" pitchFamily="2" charset="-122"/>
            </a:endParaRPr>
          </a:p>
          <a:p>
            <a:pPr>
              <a:lnSpc>
                <a:spcPct val="150000"/>
              </a:lnSpc>
            </a:pPr>
            <a:r>
              <a:rPr lang="zh-CN" altLang="en-US" sz="1600" dirty="0">
                <a:latin typeface="华文细黑" panose="02010600040101010101" pitchFamily="2" charset="-122"/>
                <a:ea typeface="华文细黑" panose="02010600040101010101" pitchFamily="2" charset="-122"/>
              </a:rPr>
              <a:t>代码段</a:t>
            </a:r>
            <a:endParaRPr lang="zh-CN" altLang="en-US" sz="1600" dirty="0">
              <a:latin typeface="华文细黑" panose="02010600040101010101" pitchFamily="2" charset="-122"/>
              <a:ea typeface="华文细黑" panose="02010600040101010101" pitchFamily="2" charset="-122"/>
            </a:endParaRPr>
          </a:p>
          <a:p>
            <a:pPr>
              <a:lnSpc>
                <a:spcPct val="150000"/>
              </a:lnSpc>
            </a:pPr>
            <a:r>
              <a:rPr lang="en-US" altLang="zh-CN" sz="1600" dirty="0">
                <a:latin typeface="华文细黑" panose="02010600040101010101" pitchFamily="2" charset="-122"/>
                <a:ea typeface="华文细黑" panose="02010600040101010101" pitchFamily="2" charset="-122"/>
              </a:rPr>
              <a:t>#</a:t>
            </a:r>
            <a:r>
              <a:rPr lang="en-US" altLang="zh-CN" sz="1600" dirty="0" err="1">
                <a:latin typeface="华文细黑" panose="02010600040101010101" pitchFamily="2" charset="-122"/>
                <a:ea typeface="华文细黑" panose="02010600040101010101" pitchFamily="2" charset="-122"/>
              </a:rPr>
              <a:t>endif</a:t>
            </a:r>
            <a:endParaRPr lang="en-US" altLang="zh-CN" sz="1600" dirty="0">
              <a:latin typeface="华文细黑" panose="02010600040101010101" pitchFamily="2" charset="-122"/>
              <a:ea typeface="华文细黑" panose="02010600040101010101" pitchFamily="2" charset="-122"/>
            </a:endParaRPr>
          </a:p>
          <a:p>
            <a:pPr>
              <a:lnSpc>
                <a:spcPct val="150000"/>
              </a:lnSpc>
            </a:pPr>
            <a:r>
              <a:rPr lang="zh-CN" altLang="en-US" sz="1600" dirty="0">
                <a:latin typeface="华文细黑" panose="02010600040101010101" pitchFamily="2" charset="-122"/>
                <a:ea typeface="华文细黑" panose="02010600040101010101" pitchFamily="2" charset="-122"/>
              </a:rPr>
              <a:t>如果符号常量为真，则编译“代码段”部分的代码，否则跳过此部分的代码。</a:t>
            </a:r>
            <a:endParaRPr lang="zh-CN" altLang="en-US" sz="1600" dirty="0">
              <a:latin typeface="华文细黑" panose="02010600040101010101" pitchFamily="2" charset="-122"/>
              <a:ea typeface="华文细黑" panose="02010600040101010101" pitchFamily="2" charset="-122"/>
            </a:endParaRPr>
          </a:p>
          <a:p>
            <a:pPr>
              <a:lnSpc>
                <a:spcPct val="150000"/>
              </a:lnSpc>
            </a:pPr>
            <a:r>
              <a:rPr lang="zh-CN" altLang="en-US" sz="1600" dirty="0">
                <a:latin typeface="华文细黑" panose="02010600040101010101" pitchFamily="2" charset="-122"/>
                <a:ea typeface="华文细黑" panose="02010600040101010101" pitchFamily="2" charset="-122"/>
              </a:rPr>
              <a:t>当符号常量为</a:t>
            </a:r>
            <a:r>
              <a:rPr lang="zh-CN" altLang="en-US" sz="16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编译标志</a:t>
            </a:r>
            <a:r>
              <a:rPr lang="zh-CN" altLang="en-US" sz="1600" dirty="0">
                <a:latin typeface="华文细黑" panose="02010600040101010101" pitchFamily="2" charset="-122"/>
                <a:ea typeface="华文细黑" panose="02010600040101010101" pitchFamily="2" charset="-122"/>
              </a:rPr>
              <a:t>时，如果此编译标志有效，则编译“代码段”部分的代码，否则跳过此部分的代码。 </a:t>
            </a:r>
            <a:endParaRPr lang="zh-CN" altLang="en-US" sz="1600" dirty="0">
              <a:latin typeface="华文细黑" panose="02010600040101010101" pitchFamily="2" charset="-122"/>
              <a:ea typeface="华文细黑" panose="02010600040101010101" pitchFamily="2" charset="-122"/>
            </a:endParaRPr>
          </a:p>
          <a:p>
            <a:pPr>
              <a:lnSpc>
                <a:spcPct val="150000"/>
              </a:lnSpc>
            </a:pPr>
            <a:r>
              <a:rPr lang="en-US" altLang="zh-CN" sz="1600" dirty="0">
                <a:latin typeface="华文细黑" panose="02010600040101010101" pitchFamily="2" charset="-122"/>
                <a:ea typeface="华文细黑" panose="02010600040101010101" pitchFamily="2" charset="-122"/>
              </a:rPr>
              <a:t>#</a:t>
            </a:r>
            <a:r>
              <a:rPr lang="en-US" altLang="zh-CN" sz="1600" dirty="0" err="1">
                <a:latin typeface="华文细黑" panose="02010600040101010101" pitchFamily="2" charset="-122"/>
                <a:ea typeface="华文细黑" panose="02010600040101010101" pitchFamily="2" charset="-122"/>
              </a:rPr>
              <a:t>ifdef</a:t>
            </a:r>
            <a:r>
              <a:rPr lang="en-US" altLang="zh-CN" sz="1600" dirty="0">
                <a:latin typeface="华文细黑" panose="02010600040101010101" pitchFamily="2" charset="-122"/>
                <a:ea typeface="华文细黑" panose="02010600040101010101" pitchFamily="2" charset="-122"/>
              </a:rPr>
              <a:t> TAG_TRUE</a:t>
            </a:r>
            <a:endParaRPr lang="en-US" altLang="zh-CN" sz="1600" dirty="0">
              <a:latin typeface="华文细黑" panose="02010600040101010101" pitchFamily="2" charset="-122"/>
              <a:ea typeface="华文细黑" panose="02010600040101010101" pitchFamily="2" charset="-122"/>
            </a:endParaRPr>
          </a:p>
          <a:p>
            <a:pPr>
              <a:lnSpc>
                <a:spcPct val="150000"/>
              </a:lnSpc>
            </a:pPr>
            <a:r>
              <a:rPr lang="en-US" altLang="zh-CN" sz="1600" dirty="0" err="1">
                <a:latin typeface="华文细黑" panose="02010600040101010101" pitchFamily="2" charset="-122"/>
                <a:ea typeface="华文细黑" panose="02010600040101010101" pitchFamily="2" charset="-122"/>
              </a:rPr>
              <a:t>printf</a:t>
            </a:r>
            <a:r>
              <a:rPr lang="en-US" altLang="zh-CN" sz="1600" dirty="0">
                <a:latin typeface="华文细黑" panose="02010600040101010101" pitchFamily="2" charset="-122"/>
                <a:ea typeface="华文细黑" panose="02010600040101010101" pitchFamily="2" charset="-122"/>
              </a:rPr>
              <a:t>("The TAG_TRUE is defined\n");</a:t>
            </a:r>
            <a:endParaRPr lang="en-US" altLang="zh-CN" sz="1600" dirty="0">
              <a:latin typeface="华文细黑" panose="02010600040101010101" pitchFamily="2" charset="-122"/>
              <a:ea typeface="华文细黑" panose="02010600040101010101" pitchFamily="2" charset="-122"/>
            </a:endParaRPr>
          </a:p>
          <a:p>
            <a:pPr>
              <a:lnSpc>
                <a:spcPct val="150000"/>
              </a:lnSpc>
            </a:pPr>
            <a:r>
              <a:rPr lang="en-US" altLang="zh-CN" sz="1600" dirty="0">
                <a:latin typeface="华文细黑" panose="02010600040101010101" pitchFamily="2" charset="-122"/>
                <a:ea typeface="华文细黑" panose="02010600040101010101" pitchFamily="2" charset="-122"/>
              </a:rPr>
              <a:t>#</a:t>
            </a:r>
            <a:r>
              <a:rPr lang="en-US" altLang="zh-CN" sz="1600" dirty="0" err="1">
                <a:latin typeface="华文细黑" panose="02010600040101010101" pitchFamily="2" charset="-122"/>
                <a:ea typeface="华文细黑" panose="02010600040101010101" pitchFamily="2" charset="-122"/>
              </a:rPr>
              <a:t>endif</a:t>
            </a:r>
            <a:endParaRPr lang="en-US" altLang="zh-CN" sz="1600" dirty="0">
              <a:latin typeface="华文细黑" panose="02010600040101010101" pitchFamily="2" charset="-122"/>
              <a:ea typeface="华文细黑" panose="02010600040101010101" pitchFamily="2" charset="-122"/>
            </a:endParaRPr>
          </a:p>
          <a:p>
            <a:pPr>
              <a:lnSpc>
                <a:spcPct val="150000"/>
              </a:lnSpc>
            </a:pPr>
            <a:r>
              <a:rPr lang="zh-CN" altLang="en-US" sz="1600" dirty="0">
                <a:latin typeface="华文细黑" panose="02010600040101010101" pitchFamily="2" charset="-122"/>
                <a:ea typeface="华文细黑" panose="02010600040101010101" pitchFamily="2" charset="-122"/>
              </a:rPr>
              <a:t>上面程序中，只有</a:t>
            </a:r>
            <a:r>
              <a:rPr lang="zh-CN" altLang="en-US" sz="16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定义了</a:t>
            </a:r>
            <a:r>
              <a:rPr lang="en-US" altLang="zh-CN" sz="1600" dirty="0">
                <a:latin typeface="华文细黑" panose="02010600040101010101" pitchFamily="2" charset="-122"/>
                <a:ea typeface="华文细黑" panose="02010600040101010101" pitchFamily="2" charset="-122"/>
              </a:rPr>
              <a:t>TAG_TRUE </a:t>
            </a:r>
            <a:r>
              <a:rPr lang="zh-CN" altLang="en-US" sz="1600" dirty="0">
                <a:latin typeface="华文细黑" panose="02010600040101010101" pitchFamily="2" charset="-122"/>
                <a:ea typeface="华文细黑" panose="02010600040101010101" pitchFamily="2" charset="-122"/>
              </a:rPr>
              <a:t>之后，才可以编译</a:t>
            </a:r>
            <a:r>
              <a:rPr lang="en-US" altLang="zh-CN" sz="1600" dirty="0" err="1">
                <a:latin typeface="华文细黑" panose="02010600040101010101" pitchFamily="2" charset="-122"/>
                <a:ea typeface="华文细黑" panose="02010600040101010101" pitchFamily="2" charset="-122"/>
              </a:rPr>
              <a:t>printf</a:t>
            </a:r>
            <a:r>
              <a:rPr lang="en-US" altLang="zh-CN" sz="1600" dirty="0">
                <a:latin typeface="华文细黑" panose="02010600040101010101" pitchFamily="2" charset="-122"/>
                <a:ea typeface="华文细黑" panose="02010600040101010101" pitchFamily="2" charset="-122"/>
              </a:rPr>
              <a:t>("The TAG_TRUE is defined\n")</a:t>
            </a:r>
            <a:r>
              <a:rPr lang="zh-CN" altLang="en-US" sz="1600" dirty="0">
                <a:latin typeface="华文细黑" panose="02010600040101010101" pitchFamily="2" charset="-122"/>
                <a:ea typeface="华文细黑" panose="02010600040101010101" pitchFamily="2" charset="-122"/>
              </a:rPr>
              <a:t>语句。</a:t>
            </a:r>
            <a:endParaRPr lang="zh-CN" altLang="en-US" sz="1600" dirty="0">
              <a:latin typeface="华文细黑" panose="02010600040101010101" pitchFamily="2" charset="-122"/>
              <a:ea typeface="华文细黑" panose="02010600040101010101" pitchFamily="2" charset="-122"/>
            </a:endParaRPr>
          </a:p>
          <a:p>
            <a:endParaRPr lang="zh-CN" altLang="en-US" sz="1600" dirty="0">
              <a:latin typeface="华文细黑" panose="02010600040101010101" pitchFamily="2" charset="-122"/>
              <a:ea typeface="华文细黑" panose="02010600040101010101" pitchFamily="2" charset="-122"/>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1029335" y="426085"/>
            <a:ext cx="8495030" cy="784225"/>
          </a:xfrm>
          <a:prstGeom prst="rect">
            <a:avLst/>
          </a:prstGeom>
          <a:solidFill>
            <a:srgbClr val="008080"/>
          </a:solidFill>
        </p:spPr>
        <p:txBody>
          <a:bodyPr lIns="71225" tIns="35612" rIns="71225" bIns="35612" anchor="ct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sz="2800" dirty="0"/>
              <a:t>专题讨论：</a:t>
            </a:r>
            <a:r>
              <a:rPr lang="en-US" altLang="zh-CN" sz="2800" dirty="0"/>
              <a:t>C</a:t>
            </a:r>
            <a:r>
              <a:rPr lang="zh-CN" altLang="en-US" sz="2800" dirty="0"/>
              <a:t>标准库</a:t>
            </a:r>
            <a:r>
              <a:rPr lang="en-US" altLang="zh-CN" sz="2800" dirty="0" err="1"/>
              <a:t>assert.h</a:t>
            </a:r>
            <a:r>
              <a:rPr lang="zh-CN" altLang="en-US" sz="2800" dirty="0"/>
              <a:t> 定义的</a:t>
            </a:r>
            <a:r>
              <a:rPr lang="en-US" altLang="zh-CN" sz="2800" dirty="0"/>
              <a:t>assert</a:t>
            </a:r>
            <a:r>
              <a:rPr lang="zh-CN" altLang="en-US" sz="2800" dirty="0"/>
              <a:t>宏</a:t>
            </a:r>
            <a:endParaRPr lang="zh-CN" altLang="en-US" sz="2800" dirty="0"/>
          </a:p>
        </p:txBody>
      </p:sp>
      <p:sp>
        <p:nvSpPr>
          <p:cNvPr id="4" name="内容占位符 2"/>
          <p:cNvSpPr>
            <a:spLocks noChangeArrowheads="1"/>
          </p:cNvSpPr>
          <p:nvPr/>
        </p:nvSpPr>
        <p:spPr bwMode="auto">
          <a:xfrm>
            <a:off x="1962150" y="1006475"/>
            <a:ext cx="8597900" cy="1558429"/>
          </a:xfrm>
          <a:prstGeom prst="rect">
            <a:avLst/>
          </a:prstGeom>
          <a:noFill/>
          <a:ln w="9525">
            <a:noFill/>
            <a:miter lim="800000"/>
          </a:ln>
        </p:spPr>
        <p:txBody>
          <a:bodyPr/>
          <a:lstStyle/>
          <a:p>
            <a:pPr>
              <a:lnSpc>
                <a:spcPct val="150000"/>
              </a:lnSpc>
              <a:buFont typeface="Arial" panose="020B0604020202020204" pitchFamily="34" charset="0"/>
              <a:buChar char="•"/>
            </a:pPr>
            <a:r>
              <a:rPr lang="en-US" altLang="zh-CN" sz="2400" b="1"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assert</a:t>
            </a:r>
            <a:r>
              <a:rPr lang="zh-CN" altLang="en-US" sz="2000" b="1"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宏</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rPr>
              <a:t>其作用是如果它的条件为</a:t>
            </a:r>
            <a:r>
              <a:rPr lang="zh-CN" altLang="en-US" sz="20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假</a:t>
            </a:r>
            <a:r>
              <a:rPr lang="zh-CN" altLang="en-US" sz="2000" dirty="0">
                <a:latin typeface="华文细黑" panose="02010600040101010101" pitchFamily="2" charset="-122"/>
                <a:ea typeface="华文细黑" panose="02010600040101010101" pitchFamily="2" charset="-122"/>
              </a:rPr>
              <a:t>，则</a:t>
            </a:r>
            <a:r>
              <a:rPr lang="zh-CN" altLang="en-US" sz="20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终止</a:t>
            </a:r>
            <a:r>
              <a:rPr lang="zh-CN" altLang="en-US" sz="2000" dirty="0">
                <a:latin typeface="华文细黑" panose="02010600040101010101" pitchFamily="2" charset="-122"/>
                <a:ea typeface="华文细黑" panose="02010600040101010101" pitchFamily="2" charset="-122"/>
              </a:rPr>
              <a:t>程序执行。 </a:t>
            </a:r>
            <a:endParaRPr lang="en-US" altLang="zh-CN" sz="2000" dirty="0">
              <a:latin typeface="华文细黑" panose="02010600040101010101" pitchFamily="2" charset="-122"/>
              <a:ea typeface="华文细黑" panose="02010600040101010101" pitchFamily="2" charset="-122"/>
            </a:endParaRPr>
          </a:p>
          <a:p>
            <a:pPr marL="914400" lvl="3">
              <a:lnSpc>
                <a:spcPct val="150000"/>
              </a:lnSpc>
            </a:pPr>
            <a:r>
              <a:rPr lang="en-US" altLang="zh-CN" sz="2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#include &lt;</a:t>
            </a:r>
            <a:r>
              <a:rPr lang="en-US" altLang="zh-CN" sz="2000" dirty="0" err="1">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assert.h</a:t>
            </a:r>
            <a:r>
              <a:rPr lang="en-US" altLang="zh-CN" sz="2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&gt;  </a:t>
            </a:r>
            <a:endParaRPr lang="en-US" altLang="zh-CN" sz="20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endParaRPr>
          </a:p>
          <a:p>
            <a:pPr marL="914400" lvl="3">
              <a:lnSpc>
                <a:spcPct val="150000"/>
              </a:lnSpc>
            </a:pPr>
            <a:r>
              <a:rPr lang="en-US" altLang="zh-CN" sz="2000" b="1"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assert(</a:t>
            </a:r>
            <a:r>
              <a:rPr lang="zh-CN" altLang="en-US" sz="2000" b="1"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Times New Roman" panose="02020603050405020304" pitchFamily="18" charset="0"/>
              </a:rPr>
              <a:t>条件</a:t>
            </a:r>
            <a:r>
              <a:rPr lang="en-US" altLang="zh-CN" sz="2000" b="1"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2000" b="1" dirty="0">
                <a:solidFill>
                  <a:srgbClr val="FFFF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2000" b="1" dirty="0">
                <a:solidFill>
                  <a:srgbClr val="FF99FF"/>
                </a:solidFill>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2000" b="1" dirty="0">
                <a:solidFill>
                  <a:srgbClr val="FF99FF"/>
                </a:solidFill>
                <a:latin typeface="Arial Rounded MT Bold" panose="020F0704030504030204" pitchFamily="34" charset="0"/>
                <a:ea typeface="微软雅黑" panose="020B0503020204020204" pitchFamily="34" charset="-122"/>
                <a:cs typeface="Times New Roman" panose="02020603050405020304" pitchFamily="18" charset="0"/>
              </a:rPr>
              <a:t>条件即断言</a:t>
            </a:r>
            <a:endParaRPr lang="en-US" altLang="zh-CN" sz="2000" b="1" dirty="0">
              <a:solidFill>
                <a:srgbClr val="FF99FF"/>
              </a:solidFill>
              <a:latin typeface="华文细黑" panose="02010600040101010101" pitchFamily="2" charset="-122"/>
              <a:ea typeface="华文细黑" panose="02010600040101010101" pitchFamily="2" charset="-122"/>
            </a:endParaRPr>
          </a:p>
        </p:txBody>
      </p:sp>
      <p:sp>
        <p:nvSpPr>
          <p:cNvPr id="5" name="内容占位符 2"/>
          <p:cNvSpPr>
            <a:spLocks noChangeArrowheads="1"/>
          </p:cNvSpPr>
          <p:nvPr/>
        </p:nvSpPr>
        <p:spPr bwMode="auto">
          <a:xfrm>
            <a:off x="223520" y="2606675"/>
            <a:ext cx="11993880" cy="2206625"/>
          </a:xfrm>
          <a:prstGeom prst="rect">
            <a:avLst/>
          </a:prstGeom>
          <a:solidFill>
            <a:schemeClr val="accent2">
              <a:lumMod val="60000"/>
              <a:lumOff val="40000"/>
            </a:schemeClr>
          </a:solidFill>
          <a:ln w="9525">
            <a:solidFill>
              <a:schemeClr val="bg1"/>
            </a:solidFill>
            <a:miter lim="800000"/>
          </a:ln>
        </p:spPr>
        <p:txBody>
          <a:bodyPr/>
          <a:lstStyle/>
          <a:p>
            <a:pPr>
              <a:lnSpc>
                <a:spcPct val="150000"/>
              </a:lnSpc>
            </a:pPr>
            <a:r>
              <a:rPr lang="en-US" altLang="zh-CN" sz="2400" dirty="0">
                <a:solidFill>
                  <a:schemeClr val="bg1"/>
                </a:solidFill>
                <a:latin typeface="Arial" panose="020B0604020202020204" pitchFamily="34" charset="0"/>
                <a:ea typeface="Arial Unicode MS" panose="020B0604020202020204" pitchFamily="34" charset="-122"/>
                <a:cs typeface="Arial" panose="020B0604020202020204" pitchFamily="34" charset="0"/>
              </a:rPr>
              <a:t>#define </a:t>
            </a:r>
            <a:r>
              <a:rPr lang="en-US" altLang="zh-CN" sz="2400" dirty="0">
                <a:solidFill>
                  <a:schemeClr val="accent2">
                    <a:lumMod val="75000"/>
                  </a:schemeClr>
                </a:solidFill>
                <a:latin typeface="Arial" panose="020B0604020202020204" pitchFamily="34" charset="0"/>
                <a:ea typeface="Arial Unicode MS" panose="020B0604020202020204" pitchFamily="34" charset="-122"/>
                <a:cs typeface="Arial" panose="020B0604020202020204" pitchFamily="34" charset="0"/>
              </a:rPr>
              <a:t>assert(</a:t>
            </a:r>
            <a:r>
              <a:rPr lang="en-US" altLang="zh-CN" sz="2400" dirty="0">
                <a:solidFill>
                  <a:srgbClr val="FF0000"/>
                </a:solidFill>
                <a:latin typeface="Arial" panose="020B0604020202020204" pitchFamily="34" charset="0"/>
                <a:ea typeface="Arial Unicode MS" panose="020B0604020202020204" pitchFamily="34" charset="-122"/>
                <a:cs typeface="Arial" panose="020B0604020202020204" pitchFamily="34" charset="0"/>
              </a:rPr>
              <a:t>test</a:t>
            </a:r>
            <a:r>
              <a:rPr lang="en-US" altLang="zh-CN" sz="2400" dirty="0">
                <a:solidFill>
                  <a:schemeClr val="accent2">
                    <a:lumMod val="75000"/>
                  </a:schemeClr>
                </a:solidFill>
                <a:latin typeface="Arial" panose="020B0604020202020204" pitchFamily="34" charset="0"/>
                <a:ea typeface="Arial Unicode MS" panose="020B0604020202020204" pitchFamily="34" charset="-122"/>
                <a:cs typeface="Arial" panose="020B0604020202020204" pitchFamily="34" charset="0"/>
              </a:rPr>
              <a:t>)</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if (!(</a:t>
            </a:r>
            <a:r>
              <a:rPr lang="en-US" altLang="zh-CN" sz="2400" dirty="0">
                <a:solidFill>
                  <a:srgbClr val="FF0000"/>
                </a:solidFill>
                <a:latin typeface="Arial" panose="020B0604020202020204" pitchFamily="34" charset="0"/>
                <a:ea typeface="Arial Unicode MS" panose="020B0604020202020204" pitchFamily="34" charset="-122"/>
                <a:cs typeface="Arial" panose="020B0604020202020204" pitchFamily="34" charset="0"/>
              </a:rPr>
              <a:t>test</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a:t>
            </a:r>
            <a:r>
              <a:rPr lang="en-US" altLang="zh-CN" sz="2400" dirty="0" err="1">
                <a:solidFill>
                  <a:srgbClr val="0000CC"/>
                </a:solidFill>
                <a:latin typeface="Arial" panose="020B0604020202020204" pitchFamily="34" charset="0"/>
                <a:ea typeface="Arial Unicode MS" panose="020B0604020202020204" pitchFamily="34" charset="-122"/>
                <a:cs typeface="Arial" panose="020B0604020202020204" pitchFamily="34" charset="0"/>
              </a:rPr>
              <a:t>fprintf</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a:t>
            </a:r>
            <a:r>
              <a:rPr lang="en-US" altLang="zh-CN" sz="2400" dirty="0" err="1">
                <a:solidFill>
                  <a:srgbClr val="0000CC"/>
                </a:solidFill>
                <a:latin typeface="Arial" panose="020B0604020202020204" pitchFamily="34" charset="0"/>
                <a:ea typeface="Arial Unicode MS" panose="020B0604020202020204" pitchFamily="34" charset="-122"/>
                <a:cs typeface="Arial" panose="020B0604020202020204" pitchFamily="34" charset="0"/>
              </a:rPr>
              <a:t>stderr</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,"the failed : </a:t>
            </a:r>
            <a:r>
              <a:rPr lang="en-US" altLang="zh-CN" sz="2400" dirty="0">
                <a:solidFill>
                  <a:srgbClr val="FF0000"/>
                </a:solidFill>
                <a:latin typeface="Arial" panose="020B0604020202020204" pitchFamily="34" charset="0"/>
                <a:ea typeface="Arial Unicode MS" panose="020B0604020202020204" pitchFamily="34" charset="-122"/>
                <a:cs typeface="Arial" panose="020B0604020202020204" pitchFamily="34" charset="0"/>
              </a:rPr>
              <a:t>%s</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file %s ,line %</a:t>
            </a:r>
            <a:r>
              <a:rPr lang="en-US" altLang="zh-CN" sz="2400" dirty="0" err="1">
                <a:solidFill>
                  <a:srgbClr val="0000CC"/>
                </a:solidFill>
                <a:latin typeface="Arial" panose="020B0604020202020204" pitchFamily="34" charset="0"/>
                <a:ea typeface="Arial Unicode MS" panose="020B0604020202020204" pitchFamily="34" charset="-122"/>
                <a:cs typeface="Arial" panose="020B0604020202020204" pitchFamily="34" charset="0"/>
              </a:rPr>
              <a:t>i</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\n",  </a:t>
            </a:r>
            <a:r>
              <a:rPr lang="en-US" altLang="zh-CN" sz="2400" dirty="0">
                <a:solidFill>
                  <a:srgbClr val="FF0000"/>
                </a:solidFill>
                <a:latin typeface="Arial" panose="020B0604020202020204" pitchFamily="34" charset="0"/>
                <a:ea typeface="Arial Unicode MS" panose="020B0604020202020204" pitchFamily="34" charset="-122"/>
                <a:cs typeface="Arial" panose="020B0604020202020204" pitchFamily="34" charset="0"/>
              </a:rPr>
              <a:t>#test</a:t>
            </a: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__FILE__,__LINE__);   </a:t>
            </a:r>
            <a:b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br>
            <a:r>
              <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rPr>
              <a:t>     abort();</a:t>
            </a:r>
            <a:endParaRPr lang="en-US" altLang="zh-CN" sz="2400" dirty="0">
              <a:solidFill>
                <a:srgbClr val="0000CC"/>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圆角矩形标注 5"/>
          <p:cNvSpPr/>
          <p:nvPr/>
        </p:nvSpPr>
        <p:spPr>
          <a:xfrm>
            <a:off x="3191260" y="4947251"/>
            <a:ext cx="6554700" cy="556663"/>
          </a:xfrm>
          <a:prstGeom prst="wedgeRoundRectCallout">
            <a:avLst>
              <a:gd name="adj1" fmla="val 17827"/>
              <a:gd name="adj2" fmla="val -271294"/>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rgbClr val="FF0000"/>
                </a:solidFill>
                <a:latin typeface="Calibri" charset="0"/>
                <a:ea typeface="Arial Unicode MS" panose="020B0604020202020204" pitchFamily="34" charset="-122"/>
                <a:cs typeface="Arial Unicode MS" panose="020B0604020202020204" pitchFamily="34" charset="-122"/>
              </a:rPr>
              <a:t>#test</a:t>
            </a:r>
            <a:r>
              <a:rPr lang="zh-CN" altLang="en-US" sz="2400" b="1" dirty="0">
                <a:solidFill>
                  <a:srgbClr val="FF0000"/>
                </a:solidFill>
                <a:latin typeface="Calibri" charset="0"/>
                <a:ea typeface="华文细黑" panose="02010600040101010101" pitchFamily="2" charset="-122"/>
              </a:rPr>
              <a:t>：</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用于把宏定义中的参数两端加上字符串的</a:t>
            </a:r>
            <a:r>
              <a:rPr lang="en-US" altLang="zh-CN" sz="2000" dirty="0">
                <a:solidFill>
                  <a:srgbClr val="C00000"/>
                </a:solidFill>
                <a:latin typeface="微软雅黑" panose="020B0503020204020204" pitchFamily="34" charset="-122"/>
                <a:ea typeface="微软雅黑" panose="020B0503020204020204" pitchFamily="34" charset="-122"/>
              </a:rPr>
              <a:t>""</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1962150" y="1006478"/>
            <a:ext cx="4423320" cy="671202"/>
          </a:xfrm>
          <a:prstGeom prst="rect">
            <a:avLst/>
          </a:prstGeom>
          <a:noFill/>
          <a:ln w="9525">
            <a:noFill/>
            <a:miter lim="800000"/>
          </a:ln>
        </p:spPr>
        <p:txBody>
          <a:bodyPr/>
          <a:lstStyle/>
          <a:p>
            <a:pPr>
              <a:lnSpc>
                <a:spcPct val="150000"/>
              </a:lnSpc>
              <a:buFont typeface="Arial" panose="020B0604020202020204" pitchFamily="34" charset="0"/>
              <a:buChar cha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预编译时，编译器进行宏展开</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1962150" y="3212976"/>
            <a:ext cx="8208912" cy="2306955"/>
          </a:xfrm>
          <a:prstGeom prst="rect">
            <a:avLst/>
          </a:prstGeom>
          <a:solidFill>
            <a:schemeClr val="accent2">
              <a:lumMod val="60000"/>
              <a:lumOff val="40000"/>
            </a:schemeClr>
          </a:solidFill>
        </p:spPr>
        <p:txBody>
          <a:bodyPr wrap="square" rtlCol="0">
            <a:spAutoFit/>
          </a:bodyPr>
          <a:lstStyle/>
          <a:p>
            <a:pPr>
              <a:lnSpc>
                <a:spcPct val="150000"/>
              </a:lnSpc>
            </a:pPr>
            <a:r>
              <a:rPr lang="en-US" altLang="zh-CN" sz="2400" dirty="0">
                <a:solidFill>
                  <a:schemeClr val="bg1"/>
                </a:solidFill>
                <a:latin typeface="Calibri" charset="0"/>
              </a:rPr>
              <a:t>if (!(</a:t>
            </a:r>
            <a:r>
              <a:rPr lang="en-US" altLang="zh-CN" sz="2400" b="1" dirty="0">
                <a:solidFill>
                  <a:srgbClr val="C00000"/>
                </a:solidFill>
                <a:latin typeface="Calibri" charset="0"/>
              </a:rPr>
              <a:t>x&gt;=0</a:t>
            </a:r>
            <a:r>
              <a:rPr lang="en-US" altLang="zh-CN" sz="2400" dirty="0">
                <a:solidFill>
                  <a:schemeClr val="bg1"/>
                </a:solidFill>
                <a:latin typeface="Calibri" charset="0"/>
              </a:rPr>
              <a:t>))  \</a:t>
            </a:r>
            <a:br>
              <a:rPr lang="en-US" altLang="zh-CN" sz="2400" dirty="0">
                <a:solidFill>
                  <a:schemeClr val="bg1"/>
                </a:solidFill>
                <a:latin typeface="Calibri" charset="0"/>
              </a:rPr>
            </a:br>
            <a:r>
              <a:rPr lang="en-US" altLang="zh-CN" sz="2400" dirty="0">
                <a:solidFill>
                  <a:schemeClr val="bg1"/>
                </a:solidFill>
                <a:latin typeface="Calibri" charset="0"/>
              </a:rPr>
              <a:t>       </a:t>
            </a:r>
            <a:r>
              <a:rPr lang="en-US" altLang="zh-CN" sz="2400" dirty="0" err="1">
                <a:solidFill>
                  <a:schemeClr val="bg1"/>
                </a:solidFill>
                <a:latin typeface="Calibri" charset="0"/>
              </a:rPr>
              <a:t>fprintf</a:t>
            </a:r>
            <a:r>
              <a:rPr lang="en-US" altLang="zh-CN" sz="2400" dirty="0">
                <a:solidFill>
                  <a:schemeClr val="bg1"/>
                </a:solidFill>
                <a:latin typeface="Calibri" charset="0"/>
              </a:rPr>
              <a:t>(</a:t>
            </a:r>
            <a:r>
              <a:rPr lang="en-US" altLang="zh-CN" sz="2400" dirty="0" err="1">
                <a:solidFill>
                  <a:schemeClr val="bg1"/>
                </a:solidFill>
                <a:latin typeface="Calibri" charset="0"/>
              </a:rPr>
              <a:t>stderr</a:t>
            </a:r>
            <a:r>
              <a:rPr lang="en-US" altLang="zh-CN" sz="2400" dirty="0">
                <a:solidFill>
                  <a:schemeClr val="bg1"/>
                </a:solidFill>
                <a:latin typeface="Calibri" charset="0"/>
              </a:rPr>
              <a:t>,"the failed : %s file %s ,line %</a:t>
            </a:r>
            <a:r>
              <a:rPr lang="en-US" altLang="zh-CN" sz="2400" dirty="0" err="1">
                <a:solidFill>
                  <a:schemeClr val="bg1"/>
                </a:solidFill>
                <a:latin typeface="Calibri" charset="0"/>
              </a:rPr>
              <a:t>i</a:t>
            </a:r>
            <a:r>
              <a:rPr lang="en-US" altLang="zh-CN" sz="2400" dirty="0">
                <a:solidFill>
                  <a:schemeClr val="bg1"/>
                </a:solidFill>
                <a:latin typeface="Calibri" charset="0"/>
              </a:rPr>
              <a:t>\n", \</a:t>
            </a:r>
            <a:endParaRPr lang="en-US" altLang="zh-CN" sz="2400" dirty="0">
              <a:solidFill>
                <a:schemeClr val="bg1"/>
              </a:solidFill>
              <a:latin typeface="Calibri" charset="0"/>
            </a:endParaRPr>
          </a:p>
          <a:p>
            <a:pPr>
              <a:lnSpc>
                <a:spcPct val="150000"/>
              </a:lnSpc>
            </a:pPr>
            <a:r>
              <a:rPr lang="en-US" altLang="zh-CN" sz="2400" dirty="0">
                <a:solidFill>
                  <a:schemeClr val="bg1"/>
                </a:solidFill>
                <a:latin typeface="Calibri" charset="0"/>
              </a:rPr>
              <a:t>       </a:t>
            </a:r>
            <a:r>
              <a:rPr lang="en-US" altLang="zh-CN" sz="2400" b="1" dirty="0">
                <a:solidFill>
                  <a:srgbClr val="C00000"/>
                </a:solidFill>
                <a:latin typeface="Calibri" charset="0"/>
              </a:rPr>
              <a:t>“x&gt;=0”</a:t>
            </a:r>
            <a:r>
              <a:rPr lang="en-US" altLang="zh-CN" sz="2400" dirty="0">
                <a:solidFill>
                  <a:schemeClr val="bg1"/>
                </a:solidFill>
                <a:latin typeface="Calibri" charset="0"/>
              </a:rPr>
              <a:t>,__FILE__,__LINE__);  \</a:t>
            </a:r>
            <a:br>
              <a:rPr lang="en-US" altLang="zh-CN" sz="2400" dirty="0">
                <a:solidFill>
                  <a:schemeClr val="bg1"/>
                </a:solidFill>
                <a:latin typeface="Calibri" charset="0"/>
              </a:rPr>
            </a:br>
            <a:r>
              <a:rPr lang="en-US" altLang="zh-CN" sz="2400" dirty="0">
                <a:solidFill>
                  <a:schemeClr val="bg1"/>
                </a:solidFill>
                <a:latin typeface="Calibri" charset="0"/>
              </a:rPr>
              <a:t> abort();</a:t>
            </a:r>
            <a:endParaRPr lang="en-US" altLang="zh-CN" sz="2400" dirty="0">
              <a:solidFill>
                <a:schemeClr val="bg1"/>
              </a:solidFill>
              <a:latin typeface="Calibri" charset="0"/>
              <a:ea typeface="华文细黑" panose="02010600040101010101" pitchFamily="2" charset="-122"/>
              <a:cs typeface="Arial" panose="020B0604020202020204" pitchFamily="34" charset="0"/>
            </a:endParaRPr>
          </a:p>
        </p:txBody>
      </p:sp>
      <p:sp>
        <p:nvSpPr>
          <p:cNvPr id="6" name="TextBox 5"/>
          <p:cNvSpPr txBox="1"/>
          <p:nvPr/>
        </p:nvSpPr>
        <p:spPr>
          <a:xfrm>
            <a:off x="6385470" y="1024955"/>
            <a:ext cx="3816424" cy="1938020"/>
          </a:xfrm>
          <a:prstGeom prst="rect">
            <a:avLst/>
          </a:prstGeom>
          <a:solidFill>
            <a:schemeClr val="accent6">
              <a:lumMod val="20000"/>
              <a:lumOff val="80000"/>
            </a:schemeClr>
          </a:solidFill>
          <a:ln>
            <a:solidFill>
              <a:schemeClr val="accent5"/>
            </a:solidFill>
          </a:ln>
        </p:spPr>
        <p:txBody>
          <a:bodyPr wrap="square" rtlCol="0">
            <a:spAutoFit/>
            <a:scene3d>
              <a:camera prst="orthographicFront"/>
              <a:lightRig rig="threePt" dir="t"/>
            </a:scene3d>
          </a:bodyPr>
          <a:lstStyle/>
          <a:p>
            <a:r>
              <a:rPr lang="en-US" altLang="zh-CN" sz="2400" dirty="0">
                <a:solidFill>
                  <a:schemeClr val="accent1"/>
                </a:solidFill>
                <a:effectLst>
                  <a:outerShdw blurRad="38100" dist="25400" dir="5400000" algn="ctr" rotWithShape="0">
                    <a:srgbClr val="6E747A">
                      <a:alpha val="43000"/>
                    </a:srgbClr>
                  </a:outerShdw>
                </a:effectLst>
                <a:latin typeface="Calibri" charset="0"/>
              </a:rPr>
              <a:t>double </a:t>
            </a:r>
            <a:r>
              <a:rPr lang="en-US" altLang="zh-CN" sz="2400" dirty="0" err="1">
                <a:solidFill>
                  <a:schemeClr val="accent1"/>
                </a:solidFill>
                <a:effectLst>
                  <a:outerShdw blurRad="38100" dist="25400" dir="5400000" algn="ctr" rotWithShape="0">
                    <a:srgbClr val="6E747A">
                      <a:alpha val="43000"/>
                    </a:srgbClr>
                  </a:outerShdw>
                </a:effectLst>
                <a:latin typeface="Calibri" charset="0"/>
              </a:rPr>
              <a:t>sqrt</a:t>
            </a:r>
            <a:r>
              <a:rPr lang="en-US" altLang="zh-CN" sz="2400" dirty="0">
                <a:solidFill>
                  <a:schemeClr val="accent1"/>
                </a:solidFill>
                <a:effectLst>
                  <a:outerShdw blurRad="38100" dist="25400" dir="5400000" algn="ctr" rotWithShape="0">
                    <a:srgbClr val="6E747A">
                      <a:alpha val="43000"/>
                    </a:srgbClr>
                  </a:outerShdw>
                </a:effectLst>
                <a:latin typeface="Calibri" charset="0"/>
              </a:rPr>
              <a:t>(</a:t>
            </a:r>
            <a:r>
              <a:rPr lang="en-US" altLang="zh-CN" sz="2400" dirty="0" err="1">
                <a:solidFill>
                  <a:schemeClr val="accent1"/>
                </a:solidFill>
                <a:effectLst>
                  <a:outerShdw blurRad="38100" dist="25400" dir="5400000" algn="ctr" rotWithShape="0">
                    <a:srgbClr val="6E747A">
                      <a:alpha val="43000"/>
                    </a:srgbClr>
                  </a:outerShdw>
                </a:effectLst>
                <a:latin typeface="Calibri" charset="0"/>
              </a:rPr>
              <a:t>int</a:t>
            </a:r>
            <a:r>
              <a:rPr lang="en-US" altLang="zh-CN" sz="2400" dirty="0">
                <a:solidFill>
                  <a:schemeClr val="accent1"/>
                </a:solidFill>
                <a:effectLst>
                  <a:outerShdw blurRad="38100" dist="25400" dir="5400000" algn="ctr" rotWithShape="0">
                    <a:srgbClr val="6E747A">
                      <a:alpha val="43000"/>
                    </a:srgbClr>
                  </a:outerShdw>
                </a:effectLst>
                <a:latin typeface="Calibri" charset="0"/>
              </a:rPr>
              <a:t> x)</a:t>
            </a:r>
            <a:endParaRPr lang="en-US" altLang="zh-CN" sz="2400" dirty="0">
              <a:solidFill>
                <a:schemeClr val="accent1"/>
              </a:solidFill>
              <a:effectLst>
                <a:outerShdw blurRad="38100" dist="25400" dir="5400000" algn="ctr" rotWithShape="0">
                  <a:srgbClr val="6E747A">
                    <a:alpha val="43000"/>
                  </a:srgbClr>
                </a:outerShdw>
              </a:effectLst>
              <a:latin typeface="Calibri" charset="0"/>
            </a:endParaRPr>
          </a:p>
          <a:p>
            <a:r>
              <a:rPr lang="en-US" altLang="zh-CN" sz="2400" dirty="0">
                <a:solidFill>
                  <a:schemeClr val="accent1"/>
                </a:solidFill>
                <a:effectLst>
                  <a:outerShdw blurRad="38100" dist="25400" dir="5400000" algn="ctr" rotWithShape="0">
                    <a:srgbClr val="6E747A">
                      <a:alpha val="43000"/>
                    </a:srgbClr>
                  </a:outerShdw>
                </a:effectLst>
                <a:latin typeface="Calibri" charset="0"/>
              </a:rPr>
              <a:t>{</a:t>
            </a:r>
            <a:endParaRPr lang="en-US" altLang="zh-CN" sz="2400" dirty="0">
              <a:solidFill>
                <a:schemeClr val="accent1"/>
              </a:solidFill>
              <a:effectLst>
                <a:outerShdw blurRad="38100" dist="25400" dir="5400000" algn="ctr" rotWithShape="0">
                  <a:srgbClr val="6E747A">
                    <a:alpha val="43000"/>
                  </a:srgbClr>
                </a:outerShdw>
              </a:effectLst>
              <a:latin typeface="Calibri" charset="0"/>
            </a:endParaRPr>
          </a:p>
          <a:p>
            <a:r>
              <a:rPr lang="en-US" altLang="zh-CN" sz="2400" dirty="0">
                <a:solidFill>
                  <a:schemeClr val="accent1"/>
                </a:solidFill>
                <a:effectLst>
                  <a:outerShdw blurRad="38100" dist="25400" dir="5400000" algn="ctr" rotWithShape="0">
                    <a:srgbClr val="6E747A">
                      <a:alpha val="43000"/>
                    </a:srgbClr>
                  </a:outerShdw>
                </a:effectLst>
                <a:latin typeface="Calibri" charset="0"/>
              </a:rPr>
              <a:t>    assert(x&gt;=0);</a:t>
            </a:r>
            <a:endParaRPr lang="en-US" altLang="zh-CN" sz="2400" dirty="0">
              <a:solidFill>
                <a:schemeClr val="accent1"/>
              </a:solidFill>
              <a:effectLst>
                <a:outerShdw blurRad="38100" dist="25400" dir="5400000" algn="ctr" rotWithShape="0">
                  <a:srgbClr val="6E747A">
                    <a:alpha val="43000"/>
                  </a:srgbClr>
                </a:outerShdw>
              </a:effectLst>
              <a:latin typeface="Calibri" charset="0"/>
            </a:endParaRPr>
          </a:p>
          <a:p>
            <a:r>
              <a:rPr lang="en-US" altLang="zh-CN" sz="2400" dirty="0">
                <a:solidFill>
                  <a:schemeClr val="accent1"/>
                </a:solidFill>
                <a:effectLst>
                  <a:outerShdw blurRad="38100" dist="25400" dir="5400000" algn="ctr" rotWithShape="0">
                    <a:srgbClr val="6E747A">
                      <a:alpha val="43000"/>
                    </a:srgbClr>
                  </a:outerShdw>
                </a:effectLst>
                <a:latin typeface="Calibri" charset="0"/>
              </a:rPr>
              <a:t>    ……</a:t>
            </a:r>
            <a:endParaRPr lang="en-US" altLang="zh-CN" sz="2400" dirty="0">
              <a:solidFill>
                <a:schemeClr val="accent1"/>
              </a:solidFill>
              <a:effectLst>
                <a:outerShdw blurRad="38100" dist="25400" dir="5400000" algn="ctr" rotWithShape="0">
                  <a:srgbClr val="6E747A">
                    <a:alpha val="43000"/>
                  </a:srgbClr>
                </a:outerShdw>
              </a:effectLst>
              <a:latin typeface="Calibri" charset="0"/>
            </a:endParaRPr>
          </a:p>
          <a:p>
            <a:r>
              <a:rPr lang="en-US" altLang="zh-CN" sz="2400" dirty="0">
                <a:solidFill>
                  <a:schemeClr val="accent1"/>
                </a:solidFill>
                <a:effectLst>
                  <a:outerShdw blurRad="38100" dist="25400" dir="5400000" algn="ctr" rotWithShape="0">
                    <a:srgbClr val="6E747A">
                      <a:alpha val="43000"/>
                    </a:srgbClr>
                  </a:outerShdw>
                </a:effectLst>
                <a:latin typeface="Calibri" charset="0"/>
              </a:rPr>
              <a:t>} </a:t>
            </a:r>
            <a:endParaRPr lang="en-US" altLang="zh-CN" sz="2400" dirty="0">
              <a:solidFill>
                <a:schemeClr val="accent1"/>
              </a:solidFill>
              <a:effectLst>
                <a:outerShdw blurRad="38100" dist="25400" dir="5400000" algn="ctr" rotWithShape="0">
                  <a:srgbClr val="6E747A">
                    <a:alpha val="43000"/>
                  </a:srgbClr>
                </a:outerShdw>
              </a:effectLst>
              <a:latin typeface="Calibri" charset="0"/>
              <a:ea typeface="华文细黑" panose="02010600040101010101" pitchFamily="2" charset="-122"/>
              <a:cs typeface="Arial" panose="020B0604020202020204" pitchFamily="34" charset="0"/>
            </a:endParaRPr>
          </a:p>
        </p:txBody>
      </p:sp>
      <p:sp>
        <p:nvSpPr>
          <p:cNvPr id="5" name="标题 1"/>
          <p:cNvSpPr txBox="1"/>
          <p:nvPr/>
        </p:nvSpPr>
        <p:spPr>
          <a:xfrm>
            <a:off x="1955800" y="214315"/>
            <a:ext cx="2844056"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en-US" altLang="zh-CN" dirty="0"/>
              <a:t>assert</a:t>
            </a:r>
            <a:r>
              <a:rPr lang="zh-CN" altLang="en-US" dirty="0"/>
              <a:t>宏使用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229870" y="1219835"/>
            <a:ext cx="12019280" cy="5538470"/>
          </a:xfrm>
          <a:prstGeom prst="rect">
            <a:avLst/>
          </a:prstGeom>
          <a:solidFill>
            <a:schemeClr val="bg1"/>
          </a:solidFill>
          <a:ln w="9525">
            <a:solidFill>
              <a:schemeClr val="bg1"/>
            </a:solidFill>
            <a:miter lim="800000"/>
          </a:ln>
        </p:spPr>
        <p:txBody>
          <a:bodyPr/>
          <a:lstStyle/>
          <a:p>
            <a:pPr marL="0" indent="0" eaLnBrk="0" hangingPunct="0">
              <a:lnSpc>
                <a:spcPct val="150000"/>
              </a:lnSpc>
              <a:buClr>
                <a:srgbClr val="FFC000"/>
              </a:buClr>
              <a:buSzPct val="80000"/>
              <a:buFont typeface="Wingdings" panose="05000000000000000000" pitchFamily="2" charset="2"/>
              <a:buNone/>
              <a:defRPr/>
            </a:pPr>
            <a:r>
              <a:rPr lang="en-US" altLang="zh-CN"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变量、函数</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的命名符合编码规范</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0" hangingPunct="0">
              <a:lnSpc>
                <a:spcPct val="150000"/>
              </a:lnSpc>
              <a:buClr>
                <a:srgbClr val="FFC000"/>
              </a:buClr>
              <a:buSzPct val="80000"/>
              <a:buFont typeface="Wingdings" panose="05000000000000000000" pitchFamily="2" charset="2"/>
              <a:buNone/>
              <a:defRPr/>
            </a:pPr>
            <a:r>
              <a:rPr lang="en-US" altLang="zh-CN" sz="20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Pascal</a:t>
            </a:r>
            <a:r>
              <a:rPr lang="zh-CN" altLang="en-US" sz="20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命名规则：</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当变量名和函数名称是由二个或二个以上单字连结在一起，而构成的唯一识别字时，第一个单字首字母采用大写字母，后续单字的首字母亦用大写字母，例如：</a:t>
            </a:r>
            <a:r>
              <a:rPr lang="en-US" altLang="zh-CN" sz="2000" dirty="0" err="1">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FirstName</a:t>
            </a:r>
            <a:r>
              <a:rPr lang="zh-CN" altLang="en-US" sz="20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a:t>
            </a:r>
            <a:r>
              <a:rPr lang="en-US" altLang="zh-CN" sz="2000" dirty="0" err="1">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LastName</a:t>
            </a:r>
            <a:r>
              <a:rPr lang="zh-CN" altLang="en-US" sz="20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a:t>
            </a:r>
            <a:endParaRPr lang="zh-CN" altLang="en-US" sz="20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endParaRPr>
          </a:p>
          <a:p>
            <a:pPr marL="0" indent="0" eaLnBrk="0" hangingPunct="0">
              <a:lnSpc>
                <a:spcPct val="150000"/>
              </a:lnSpc>
              <a:buClr>
                <a:srgbClr val="FFC000"/>
              </a:buClr>
              <a:buSzPct val="80000"/>
              <a:buFont typeface="Wingdings" panose="05000000000000000000" pitchFamily="2" charset="2"/>
              <a:buNone/>
              <a:defRPr/>
            </a:pPr>
            <a:endParaRPr lang="zh-CN" altLang="en-US" sz="20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小心使用全局变量</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ct val="150000"/>
              </a:lnSpc>
              <a:buClr>
                <a:srgbClr val="FFC000"/>
              </a:buClr>
              <a:buSzPct val="80000"/>
              <a:defRPr/>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    </a:t>
            </a:r>
            <a:r>
              <a:rPr lang="zh-CN" altLang="en-US" sz="2000" b="1" dirty="0">
                <a:solidFill>
                  <a:srgbClr val="F37021"/>
                </a:solidFill>
                <a:latin typeface="华文细黑" panose="02010600040101010101" pitchFamily="2" charset="-122"/>
                <a:ea typeface="华文细黑" panose="02010600040101010101" pitchFamily="2" charset="-122"/>
                <a:cs typeface="Times New Roman" panose="02020603050405020304" pitchFamily="18" charset="0"/>
                <a:sym typeface="+mn-ea"/>
              </a:rPr>
              <a:t>多线程代码</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中非</a:t>
            </a:r>
            <a:r>
              <a:rPr lang="zh-CN" altLang="en-US" sz="2000" dirty="0">
                <a:solidFill>
                  <a:schemeClr val="accent2"/>
                </a:solidFill>
                <a:latin typeface="华文细黑" panose="02010600040101010101" pitchFamily="2" charset="-122"/>
                <a:ea typeface="华文细黑" panose="02010600040101010101" pitchFamily="2" charset="-122"/>
                <a:cs typeface="Times New Roman" panose="02020603050405020304" pitchFamily="18" charset="0"/>
                <a:sym typeface="+mn-ea"/>
              </a:rPr>
              <a:t>常数全局变</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量是</a:t>
            </a:r>
            <a:r>
              <a:rPr lang="zh-CN" altLang="en-US" sz="20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sym typeface="+mn-ea"/>
              </a:rPr>
              <a:t>禁止</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使用的。内建类型的全局变量是允许的，但使用时务必三思。</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pPr marL="285750" lvl="1" indent="-285750" eaLnBrk="0" hangingPunct="0">
              <a:lnSpc>
                <a:spcPct val="150000"/>
              </a:lnSpc>
              <a:buClr>
                <a:srgbClr val="FFC000"/>
              </a:buClr>
              <a:buSzPct val="80000"/>
              <a:buFont typeface="Wingdings" panose="05000000000000000000"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用访问器子程序来取代全局数据</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ct val="150000"/>
              </a:lnSpc>
              <a:buClr>
                <a:srgbClr val="FFC000"/>
              </a:buClr>
              <a:buSzPct val="80000"/>
              <a:defRPr/>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    把</a:t>
            </a:r>
            <a:r>
              <a:rPr lang="zh-CN" altLang="en-US" sz="2000" b="1" dirty="0">
                <a:solidFill>
                  <a:srgbClr val="F37021"/>
                </a:solidFill>
                <a:latin typeface="华文细黑" panose="02010600040101010101" pitchFamily="2" charset="-122"/>
                <a:ea typeface="华文细黑" panose="02010600040101010101" pitchFamily="2" charset="-122"/>
                <a:cs typeface="Times New Roman" panose="02020603050405020304" pitchFamily="18" charset="0"/>
                <a:sym typeface="+mn-ea"/>
              </a:rPr>
              <a:t>数据隐藏到模块里面</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。用</a:t>
            </a:r>
            <a:r>
              <a:rPr lang="en-US" altLang="zh-CN" sz="2000" b="1"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sym typeface="+mn-ea"/>
              </a:rPr>
              <a:t>static</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关键字来定义该数据，写出可以</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sym typeface="+mn-ea"/>
              </a:rPr>
              <a:t>read</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读、</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sym typeface="+mn-ea"/>
              </a:rPr>
              <a:t>write</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sym typeface="+mn-ea"/>
              </a:rPr>
              <a:t>initialize</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rPr>
              <a:t>初始化该数据的子程序来。要求模块外部的代码使用该访问器子程序来访问该数据，而不是直接操作它。</a:t>
            </a:r>
            <a:endParaRPr lang="zh-CN" altLang="en-US" sz="2000" dirty="0">
              <a:latin typeface="华文细黑" panose="02010600040101010101" pitchFamily="2" charset="-122"/>
              <a:ea typeface="华文细黑" panose="02010600040101010101" pitchFamily="2" charset="-122"/>
              <a:cs typeface="Times New Roman" panose="02020603050405020304" pitchFamily="18" charset="0"/>
            </a:endParaRPr>
          </a:p>
          <a:p>
            <a:pPr marL="742950" lvl="1" indent="-285750" eaLnBrk="0" hangingPunct="0">
              <a:lnSpc>
                <a:spcPct val="150000"/>
              </a:lnSpc>
              <a:buClr>
                <a:srgbClr val="FFC000"/>
              </a:buClr>
              <a:buSzPct val="80000"/>
              <a:buFont typeface="Wingdings" panose="05000000000000000000" pitchFamily="2" charset="2"/>
              <a:buChar char="u"/>
              <a:defRPr/>
            </a:pPr>
            <a:endPar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标题 1"/>
          <p:cNvSpPr txBox="1"/>
          <p:nvPr/>
        </p:nvSpPr>
        <p:spPr>
          <a:xfrm>
            <a:off x="15875" y="15875"/>
            <a:ext cx="12233275"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若干</a:t>
            </a:r>
            <a:r>
              <a:rPr lang="en-US" altLang="zh-CN" sz="4265" dirty="0">
                <a:latin typeface="Arial Rounded MT Bold" panose="020F0704030504030204" pitchFamily="34" charset="0"/>
              </a:rPr>
              <a:t>C</a:t>
            </a:r>
            <a:r>
              <a:rPr lang="zh-CN" altLang="en-US" sz="4265" dirty="0"/>
              <a:t>代码规范</a:t>
            </a:r>
            <a:endParaRPr lang="zh-CN" altLang="en-US" sz="4265" dirty="0"/>
          </a:p>
        </p:txBody>
      </p:sp>
    </p:spTree>
    <p:custDataLst>
      <p:tags r:id="rId1"/>
    </p:custData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38200" y="357505"/>
            <a:ext cx="11486515" cy="5169535"/>
          </a:xfrm>
          <a:prstGeom prst="rect">
            <a:avLst/>
          </a:prstGeom>
          <a:solidFill>
            <a:schemeClr val="accent2">
              <a:lumMod val="60000"/>
              <a:lumOff val="40000"/>
            </a:schemeClr>
          </a:solidFill>
        </p:spPr>
        <p:txBody>
          <a:bodyPr wrap="square" rtlCol="0">
            <a:spAutoFit/>
          </a:bodyPr>
          <a:lstStyle/>
          <a:p>
            <a:pPr>
              <a:lnSpc>
                <a:spcPct val="150000"/>
              </a:lnSpc>
            </a:pPr>
            <a:r>
              <a:rPr lang="en-US" altLang="zh-CN" sz="2000" dirty="0">
                <a:solidFill>
                  <a:schemeClr val="bg1"/>
                </a:solidFill>
                <a:latin typeface="华文细黑" panose="02010600040101010101" pitchFamily="2" charset="-122"/>
                <a:ea typeface="华文细黑" panose="02010600040101010101" pitchFamily="2" charset="-122"/>
              </a:rPr>
              <a:t>/*</a:t>
            </a:r>
            <a:r>
              <a:rPr lang="zh-CN" altLang="en-US" sz="2000" dirty="0">
                <a:solidFill>
                  <a:schemeClr val="bg1"/>
                </a:solidFill>
                <a:latin typeface="华文细黑" panose="02010600040101010101" pitchFamily="2" charset="-122"/>
                <a:ea typeface="华文细黑" panose="02010600040101010101" pitchFamily="2" charset="-122"/>
              </a:rPr>
              <a:t>内存复制函数。在运行过程中，如果</a:t>
            </a:r>
            <a:r>
              <a:rPr lang="en-US" altLang="zh-CN" sz="2000" dirty="0">
                <a:solidFill>
                  <a:schemeClr val="bg1"/>
                </a:solidFill>
                <a:latin typeface="华文细黑" panose="02010600040101010101" pitchFamily="2" charset="-122"/>
                <a:ea typeface="华文细黑" panose="02010600040101010101" pitchFamily="2" charset="-122"/>
              </a:rPr>
              <a:t>assert </a:t>
            </a:r>
            <a:r>
              <a:rPr lang="zh-CN" altLang="en-US" sz="2000" dirty="0">
                <a:solidFill>
                  <a:schemeClr val="bg1"/>
                </a:solidFill>
                <a:latin typeface="华文细黑" panose="02010600040101010101" pitchFamily="2" charset="-122"/>
                <a:ea typeface="华文细黑" panose="02010600040101010101" pitchFamily="2" charset="-122"/>
              </a:rPr>
              <a:t>的参数为假，那么程序就会中止（一般地还会出现提示对话，说明在什么地方引发了</a:t>
            </a:r>
            <a:r>
              <a:rPr lang="en-US" altLang="zh-CN" sz="2000" dirty="0">
                <a:solidFill>
                  <a:schemeClr val="bg1"/>
                </a:solidFill>
                <a:latin typeface="华文细黑" panose="02010600040101010101" pitchFamily="2" charset="-122"/>
                <a:ea typeface="华文细黑" panose="02010600040101010101" pitchFamily="2" charset="-122"/>
              </a:rPr>
              <a:t>assert</a:t>
            </a:r>
            <a:r>
              <a:rPr lang="zh-CN" altLang="en-US" sz="2000" dirty="0">
                <a:solidFill>
                  <a:schemeClr val="bg1"/>
                </a:solidFill>
                <a:latin typeface="华文细黑" panose="02010600040101010101" pitchFamily="2" charset="-122"/>
                <a:ea typeface="华文细黑" panose="02010600040101010101" pitchFamily="2" charset="-122"/>
              </a:rPr>
              <a:t>）。</a:t>
            </a:r>
            <a:r>
              <a:rPr lang="en-US" altLang="zh-CN" sz="2000" dirty="0">
                <a:solidFill>
                  <a:schemeClr val="bg1"/>
                </a:solidFill>
                <a:latin typeface="华文细黑" panose="02010600040101010101" pitchFamily="2" charset="-122"/>
                <a:ea typeface="华文细黑" panose="02010600040101010101" pitchFamily="2" charset="-122"/>
              </a:rPr>
              <a:t>*/</a:t>
            </a:r>
            <a:endParaRPr lang="zh-CN" altLang="en-US" sz="2000" dirty="0">
              <a:solidFill>
                <a:schemeClr val="bg1"/>
              </a:solidFill>
              <a:latin typeface="华文细黑" panose="02010600040101010101" pitchFamily="2" charset="-122"/>
              <a:ea typeface="华文细黑" panose="02010600040101010101" pitchFamily="2" charset="-122"/>
            </a:endParaRPr>
          </a:p>
          <a:p>
            <a:pPr>
              <a:lnSpc>
                <a:spcPct val="150000"/>
              </a:lnSpc>
            </a:pPr>
            <a:r>
              <a:rPr lang="en-US" altLang="zh-CN" sz="2000" dirty="0">
                <a:solidFill>
                  <a:srgbClr val="0000CC"/>
                </a:solidFill>
                <a:latin typeface="Calibri" charset="0"/>
                <a:ea typeface="华文细黑" panose="02010600040101010101" pitchFamily="2" charset="-122"/>
              </a:rPr>
              <a:t>void *</a:t>
            </a:r>
            <a:r>
              <a:rPr lang="en-US" altLang="zh-CN" sz="2000" dirty="0" err="1">
                <a:solidFill>
                  <a:srgbClr val="0000CC"/>
                </a:solidFill>
                <a:latin typeface="Calibri" charset="0"/>
                <a:ea typeface="华文细黑" panose="02010600040101010101" pitchFamily="2" charset="-122"/>
              </a:rPr>
              <a:t>memcpy</a:t>
            </a:r>
            <a:r>
              <a:rPr lang="en-US" altLang="zh-CN" sz="2000" dirty="0">
                <a:solidFill>
                  <a:srgbClr val="0000CC"/>
                </a:solidFill>
                <a:latin typeface="Calibri" charset="0"/>
                <a:ea typeface="华文细黑" panose="02010600040101010101" pitchFamily="2" charset="-122"/>
              </a:rPr>
              <a:t>(void *</a:t>
            </a:r>
            <a:r>
              <a:rPr lang="en-US" altLang="zh-CN" sz="2000" dirty="0" err="1">
                <a:solidFill>
                  <a:srgbClr val="0000CC"/>
                </a:solidFill>
                <a:latin typeface="Calibri" charset="0"/>
                <a:ea typeface="华文细黑" panose="02010600040101010101" pitchFamily="2" charset="-122"/>
              </a:rPr>
              <a:t>pvTo</a:t>
            </a:r>
            <a:r>
              <a:rPr lang="en-US" altLang="zh-CN" sz="2000" dirty="0">
                <a:solidFill>
                  <a:srgbClr val="0000CC"/>
                </a:solidFill>
                <a:latin typeface="Calibri" charset="0"/>
                <a:ea typeface="华文细黑" panose="02010600040101010101" pitchFamily="2" charset="-122"/>
              </a:rPr>
              <a:t>, </a:t>
            </a:r>
            <a:r>
              <a:rPr lang="en-US" altLang="zh-CN" sz="2000" dirty="0" err="1">
                <a:solidFill>
                  <a:srgbClr val="0000CC"/>
                </a:solidFill>
                <a:latin typeface="Calibri" charset="0"/>
                <a:ea typeface="华文细黑" panose="02010600040101010101" pitchFamily="2" charset="-122"/>
              </a:rPr>
              <a:t>const</a:t>
            </a:r>
            <a:r>
              <a:rPr lang="en-US" altLang="zh-CN" sz="2000" dirty="0">
                <a:solidFill>
                  <a:srgbClr val="0000CC"/>
                </a:solidFill>
                <a:latin typeface="Calibri" charset="0"/>
                <a:ea typeface="华文细黑" panose="02010600040101010101" pitchFamily="2" charset="-122"/>
              </a:rPr>
              <a:t> void *</a:t>
            </a:r>
            <a:r>
              <a:rPr lang="en-US" altLang="zh-CN" sz="2000" dirty="0" err="1">
                <a:solidFill>
                  <a:srgbClr val="0000CC"/>
                </a:solidFill>
                <a:latin typeface="Calibri" charset="0"/>
                <a:ea typeface="华文细黑" panose="02010600040101010101" pitchFamily="2" charset="-122"/>
              </a:rPr>
              <a:t>pvFrom</a:t>
            </a:r>
            <a:r>
              <a:rPr lang="en-US" altLang="zh-CN" sz="2000" dirty="0">
                <a:solidFill>
                  <a:srgbClr val="0000CC"/>
                </a:solidFill>
                <a:latin typeface="Calibri" charset="0"/>
                <a:ea typeface="华文细黑" panose="02010600040101010101" pitchFamily="2" charset="-122"/>
              </a:rPr>
              <a:t>, </a:t>
            </a:r>
            <a:r>
              <a:rPr lang="en-US" altLang="zh-CN" sz="2000" dirty="0" err="1">
                <a:solidFill>
                  <a:srgbClr val="0000CC"/>
                </a:solidFill>
                <a:latin typeface="Calibri" charset="0"/>
                <a:ea typeface="华文细黑" panose="02010600040101010101" pitchFamily="2" charset="-122"/>
              </a:rPr>
              <a:t>size_t</a:t>
            </a:r>
            <a:r>
              <a:rPr lang="en-US" altLang="zh-CN" sz="2000" dirty="0">
                <a:solidFill>
                  <a:srgbClr val="0000CC"/>
                </a:solidFill>
                <a:latin typeface="Calibri" charset="0"/>
                <a:ea typeface="华文细黑" panose="02010600040101010101" pitchFamily="2" charset="-122"/>
              </a:rPr>
              <a:t> size)</a:t>
            </a:r>
            <a:br>
              <a:rPr lang="en-US" altLang="zh-CN" sz="2000" dirty="0">
                <a:solidFill>
                  <a:srgbClr val="0000CC"/>
                </a:solidFill>
                <a:latin typeface="Calibri" charset="0"/>
                <a:ea typeface="华文细黑" panose="02010600040101010101" pitchFamily="2" charset="-122"/>
              </a:rPr>
            </a:br>
            <a:r>
              <a:rPr lang="en-US" altLang="zh-CN" sz="2000" dirty="0">
                <a:solidFill>
                  <a:srgbClr val="0000CC"/>
                </a:solidFill>
                <a:latin typeface="Calibri" charset="0"/>
                <a:ea typeface="华文细黑" panose="02010600040101010101" pitchFamily="2" charset="-122"/>
              </a:rPr>
              <a:t>{</a:t>
            </a:r>
            <a:br>
              <a:rPr lang="en-US" altLang="zh-CN" sz="2000" dirty="0">
                <a:solidFill>
                  <a:srgbClr val="0000CC"/>
                </a:solidFill>
                <a:latin typeface="Calibri" charset="0"/>
                <a:ea typeface="华文细黑" panose="02010600040101010101" pitchFamily="2" charset="-122"/>
              </a:rPr>
            </a:br>
            <a:r>
              <a:rPr lang="en-US" altLang="zh-CN" sz="2000" dirty="0">
                <a:solidFill>
                  <a:srgbClr val="0000CC"/>
                </a:solidFill>
                <a:latin typeface="Calibri" charset="0"/>
                <a:ea typeface="华文细黑" panose="02010600040101010101" pitchFamily="2" charset="-122"/>
              </a:rPr>
              <a:t>        </a:t>
            </a:r>
            <a:r>
              <a:rPr lang="en-US" altLang="zh-CN" sz="2000" b="1" dirty="0">
                <a:solidFill>
                  <a:srgbClr val="C00000"/>
                </a:solidFill>
                <a:latin typeface="Calibri" charset="0"/>
                <a:ea typeface="华文细黑" panose="02010600040101010101" pitchFamily="2" charset="-122"/>
              </a:rPr>
              <a:t>assert((</a:t>
            </a:r>
            <a:r>
              <a:rPr lang="en-US" altLang="zh-CN" sz="2000" b="1" dirty="0" err="1">
                <a:solidFill>
                  <a:srgbClr val="C00000"/>
                </a:solidFill>
                <a:latin typeface="Calibri" charset="0"/>
                <a:ea typeface="华文细黑" panose="02010600040101010101" pitchFamily="2" charset="-122"/>
              </a:rPr>
              <a:t>pvTo</a:t>
            </a:r>
            <a:r>
              <a:rPr lang="en-US" altLang="zh-CN" sz="2000" b="1" dirty="0">
                <a:solidFill>
                  <a:srgbClr val="C00000"/>
                </a:solidFill>
                <a:latin typeface="Calibri" charset="0"/>
                <a:ea typeface="华文细黑" panose="02010600040101010101" pitchFamily="2" charset="-122"/>
              </a:rPr>
              <a:t> != NULL) &amp;&amp; (</a:t>
            </a:r>
            <a:r>
              <a:rPr lang="en-US" altLang="zh-CN" sz="2000" b="1" dirty="0" err="1">
                <a:solidFill>
                  <a:srgbClr val="C00000"/>
                </a:solidFill>
                <a:latin typeface="Calibri" charset="0"/>
                <a:ea typeface="华文细黑" panose="02010600040101010101" pitchFamily="2" charset="-122"/>
              </a:rPr>
              <a:t>pvFrom</a:t>
            </a:r>
            <a:r>
              <a:rPr lang="en-US" altLang="zh-CN" sz="2000" b="1" dirty="0">
                <a:solidFill>
                  <a:srgbClr val="C00000"/>
                </a:solidFill>
                <a:latin typeface="Calibri" charset="0"/>
                <a:ea typeface="华文细黑" panose="02010600040101010101" pitchFamily="2" charset="-122"/>
              </a:rPr>
              <a:t> != NULL));  </a:t>
            </a:r>
            <a:r>
              <a:rPr lang="en-US" altLang="zh-CN" sz="2000" dirty="0">
                <a:solidFill>
                  <a:srgbClr val="FFFF00"/>
                </a:solidFill>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使用断言</a:t>
            </a:r>
            <a:br>
              <a:rPr lang="zh-CN" altLang="en-US" sz="2000" dirty="0">
                <a:solidFill>
                  <a:srgbClr val="FFFF00"/>
                </a:solidFill>
                <a:latin typeface="Calibri" charset="0"/>
                <a:ea typeface="华文细黑" panose="02010600040101010101" pitchFamily="2" charset="-122"/>
              </a:rPr>
            </a:br>
            <a:r>
              <a:rPr lang="zh-CN" altLang="en-US" sz="2000" dirty="0">
                <a:solidFill>
                  <a:srgbClr val="0000CC"/>
                </a:solidFill>
                <a:latin typeface="Calibri" charset="0"/>
                <a:ea typeface="华文细黑" panose="02010600040101010101" pitchFamily="2" charset="-122"/>
              </a:rPr>
              <a:t>        </a:t>
            </a:r>
            <a:r>
              <a:rPr lang="en-US" altLang="zh-CN" sz="2000" dirty="0">
                <a:solidFill>
                  <a:srgbClr val="0000CC"/>
                </a:solidFill>
                <a:latin typeface="Calibri" charset="0"/>
                <a:ea typeface="华文细黑" panose="02010600040101010101" pitchFamily="2" charset="-122"/>
              </a:rPr>
              <a:t>byte *</a:t>
            </a:r>
            <a:r>
              <a:rPr lang="en-US" altLang="zh-CN" sz="2000" dirty="0" err="1">
                <a:solidFill>
                  <a:srgbClr val="0000CC"/>
                </a:solidFill>
                <a:latin typeface="Calibri" charset="0"/>
                <a:ea typeface="华文细黑" panose="02010600040101010101" pitchFamily="2" charset="-122"/>
              </a:rPr>
              <a:t>pbTo</a:t>
            </a:r>
            <a:r>
              <a:rPr lang="en-US" altLang="zh-CN" sz="2000" dirty="0">
                <a:solidFill>
                  <a:srgbClr val="0000CC"/>
                </a:solidFill>
                <a:latin typeface="Calibri" charset="0"/>
                <a:ea typeface="华文细黑" panose="02010600040101010101" pitchFamily="2" charset="-122"/>
              </a:rPr>
              <a:t> = (byte *) </a:t>
            </a:r>
            <a:r>
              <a:rPr lang="en-US" altLang="zh-CN" sz="2000" dirty="0" err="1">
                <a:solidFill>
                  <a:srgbClr val="0000CC"/>
                </a:solidFill>
                <a:latin typeface="Calibri" charset="0"/>
                <a:ea typeface="华文细黑" panose="02010600040101010101" pitchFamily="2" charset="-122"/>
              </a:rPr>
              <a:t>pvTo</a:t>
            </a:r>
            <a:r>
              <a:rPr lang="en-US" altLang="zh-CN" sz="2000" dirty="0">
                <a:solidFill>
                  <a:srgbClr val="0000CC"/>
                </a:solidFill>
                <a:latin typeface="Calibri" charset="0"/>
                <a:ea typeface="华文细黑" panose="02010600040101010101" pitchFamily="2" charset="-122"/>
              </a:rPr>
              <a:t>;           </a:t>
            </a:r>
            <a:r>
              <a:rPr lang="en-US" altLang="zh-CN" sz="2000" dirty="0">
                <a:solidFill>
                  <a:srgbClr val="FFFF00"/>
                </a:solidFill>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防止改变</a:t>
            </a:r>
            <a:r>
              <a:rPr lang="en-US" altLang="zh-CN" sz="2000" dirty="0" err="1">
                <a:solidFill>
                  <a:srgbClr val="FFFF00"/>
                </a:solidFill>
                <a:latin typeface="华文细黑" panose="02010600040101010101" pitchFamily="2" charset="-122"/>
                <a:ea typeface="华文细黑" panose="02010600040101010101" pitchFamily="2" charset="-122"/>
              </a:rPr>
              <a:t>pvTo</a:t>
            </a:r>
            <a:r>
              <a:rPr lang="en-US" altLang="zh-CN" sz="2000" dirty="0">
                <a:solidFill>
                  <a:srgbClr val="FFFF00"/>
                </a:solidFill>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的地址</a:t>
            </a:r>
            <a:br>
              <a:rPr lang="zh-CN" altLang="en-US" sz="2000" dirty="0">
                <a:solidFill>
                  <a:srgbClr val="FFFF00"/>
                </a:solidFill>
                <a:latin typeface="Calibri" charset="0"/>
                <a:ea typeface="华文细黑" panose="02010600040101010101" pitchFamily="2" charset="-122"/>
              </a:rPr>
            </a:br>
            <a:r>
              <a:rPr lang="zh-CN" altLang="en-US" sz="2000" dirty="0">
                <a:solidFill>
                  <a:srgbClr val="0000CC"/>
                </a:solidFill>
                <a:latin typeface="Calibri" charset="0"/>
                <a:ea typeface="华文细黑" panose="02010600040101010101" pitchFamily="2" charset="-122"/>
              </a:rPr>
              <a:t>        </a:t>
            </a:r>
            <a:r>
              <a:rPr lang="en-US" altLang="zh-CN" sz="2000" dirty="0">
                <a:solidFill>
                  <a:srgbClr val="0000CC"/>
                </a:solidFill>
                <a:latin typeface="Calibri" charset="0"/>
                <a:ea typeface="华文细黑" panose="02010600040101010101" pitchFamily="2" charset="-122"/>
              </a:rPr>
              <a:t>byte *</a:t>
            </a:r>
            <a:r>
              <a:rPr lang="en-US" altLang="zh-CN" sz="2000" dirty="0" err="1">
                <a:solidFill>
                  <a:srgbClr val="0000CC"/>
                </a:solidFill>
                <a:latin typeface="Calibri" charset="0"/>
                <a:ea typeface="华文细黑" panose="02010600040101010101" pitchFamily="2" charset="-122"/>
              </a:rPr>
              <a:t>pbFrom</a:t>
            </a:r>
            <a:r>
              <a:rPr lang="en-US" altLang="zh-CN" sz="2000" dirty="0">
                <a:solidFill>
                  <a:srgbClr val="0000CC"/>
                </a:solidFill>
                <a:latin typeface="Calibri" charset="0"/>
                <a:ea typeface="华文细黑" panose="02010600040101010101" pitchFamily="2" charset="-122"/>
              </a:rPr>
              <a:t> = (byte *) </a:t>
            </a:r>
            <a:r>
              <a:rPr lang="en-US" altLang="zh-CN" sz="2000" dirty="0" err="1">
                <a:solidFill>
                  <a:srgbClr val="0000CC"/>
                </a:solidFill>
                <a:latin typeface="Calibri" charset="0"/>
                <a:ea typeface="华文细黑" panose="02010600040101010101" pitchFamily="2" charset="-122"/>
              </a:rPr>
              <a:t>pvFrom</a:t>
            </a:r>
            <a:r>
              <a:rPr lang="en-US" altLang="zh-CN" sz="2000" dirty="0">
                <a:solidFill>
                  <a:srgbClr val="0000CC"/>
                </a:solidFill>
                <a:latin typeface="Calibri" charset="0"/>
                <a:ea typeface="华文细黑" panose="02010600040101010101" pitchFamily="2" charset="-122"/>
              </a:rPr>
              <a:t>; </a:t>
            </a:r>
            <a:r>
              <a:rPr lang="en-US" altLang="zh-CN" sz="2000" dirty="0">
                <a:solidFill>
                  <a:srgbClr val="FFFF00"/>
                </a:solidFill>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防止改变</a:t>
            </a:r>
            <a:r>
              <a:rPr lang="en-US" altLang="zh-CN" sz="2000" dirty="0" err="1">
                <a:solidFill>
                  <a:srgbClr val="FFFF00"/>
                </a:solidFill>
                <a:latin typeface="华文细黑" panose="02010600040101010101" pitchFamily="2" charset="-122"/>
                <a:ea typeface="华文细黑" panose="02010600040101010101" pitchFamily="2" charset="-122"/>
              </a:rPr>
              <a:t>pvFrom</a:t>
            </a:r>
            <a:r>
              <a:rPr lang="en-US" altLang="zh-CN" sz="2000" dirty="0">
                <a:solidFill>
                  <a:srgbClr val="FFFF00"/>
                </a:solidFill>
                <a:latin typeface="华文细黑" panose="02010600040101010101" pitchFamily="2" charset="-122"/>
                <a:ea typeface="华文细黑" panose="02010600040101010101" pitchFamily="2" charset="-122"/>
              </a:rPr>
              <a:t> </a:t>
            </a:r>
            <a:r>
              <a:rPr lang="zh-CN" altLang="en-US" sz="2000" dirty="0">
                <a:solidFill>
                  <a:srgbClr val="FFFF00"/>
                </a:solidFill>
                <a:latin typeface="华文细黑" panose="02010600040101010101" pitchFamily="2" charset="-122"/>
                <a:ea typeface="华文细黑" panose="02010600040101010101" pitchFamily="2" charset="-122"/>
              </a:rPr>
              <a:t>的地址</a:t>
            </a:r>
            <a:br>
              <a:rPr lang="zh-CN" altLang="en-US" sz="2000" dirty="0">
                <a:solidFill>
                  <a:srgbClr val="FFFF00"/>
                </a:solidFill>
                <a:latin typeface="Calibri" charset="0"/>
                <a:ea typeface="华文细黑" panose="02010600040101010101" pitchFamily="2" charset="-122"/>
              </a:rPr>
            </a:br>
            <a:r>
              <a:rPr lang="zh-CN" altLang="en-US" sz="2000" dirty="0">
                <a:solidFill>
                  <a:srgbClr val="0000CC"/>
                </a:solidFill>
                <a:latin typeface="Calibri" charset="0"/>
                <a:ea typeface="华文细黑" panose="02010600040101010101" pitchFamily="2" charset="-122"/>
              </a:rPr>
              <a:t>        </a:t>
            </a:r>
            <a:r>
              <a:rPr lang="en-US" altLang="zh-CN" sz="2000" dirty="0">
                <a:solidFill>
                  <a:srgbClr val="0000CC"/>
                </a:solidFill>
                <a:latin typeface="Calibri" charset="0"/>
                <a:ea typeface="华文细黑" panose="02010600040101010101" pitchFamily="2" charset="-122"/>
              </a:rPr>
              <a:t>while (size -- &gt; 0)</a:t>
            </a:r>
            <a:br>
              <a:rPr lang="en-US" altLang="zh-CN" sz="2000" dirty="0">
                <a:solidFill>
                  <a:srgbClr val="0000CC"/>
                </a:solidFill>
                <a:latin typeface="Calibri" charset="0"/>
                <a:ea typeface="华文细黑" panose="02010600040101010101" pitchFamily="2" charset="-122"/>
              </a:rPr>
            </a:br>
            <a:r>
              <a:rPr lang="en-US" altLang="zh-CN" sz="2000" dirty="0">
                <a:solidFill>
                  <a:srgbClr val="0000CC"/>
                </a:solidFill>
                <a:latin typeface="Calibri" charset="0"/>
                <a:ea typeface="华文细黑" panose="02010600040101010101" pitchFamily="2" charset="-122"/>
              </a:rPr>
              <a:t>               *</a:t>
            </a:r>
            <a:r>
              <a:rPr lang="en-US" altLang="zh-CN" sz="2000" dirty="0" err="1">
                <a:solidFill>
                  <a:srgbClr val="0000CC"/>
                </a:solidFill>
                <a:latin typeface="Calibri" charset="0"/>
                <a:ea typeface="华文细黑" panose="02010600040101010101" pitchFamily="2" charset="-122"/>
              </a:rPr>
              <a:t>pbTo</a:t>
            </a:r>
            <a:r>
              <a:rPr lang="en-US" altLang="zh-CN" sz="2000" dirty="0">
                <a:solidFill>
                  <a:srgbClr val="0000CC"/>
                </a:solidFill>
                <a:latin typeface="Calibri" charset="0"/>
                <a:ea typeface="华文细黑" panose="02010600040101010101" pitchFamily="2" charset="-122"/>
              </a:rPr>
              <a:t> ++ = *</a:t>
            </a:r>
            <a:r>
              <a:rPr lang="en-US" altLang="zh-CN" sz="2000" dirty="0" err="1">
                <a:solidFill>
                  <a:srgbClr val="0000CC"/>
                </a:solidFill>
                <a:latin typeface="Calibri" charset="0"/>
                <a:ea typeface="华文细黑" panose="02010600040101010101" pitchFamily="2" charset="-122"/>
              </a:rPr>
              <a:t>pbFrom</a:t>
            </a:r>
            <a:r>
              <a:rPr lang="en-US" altLang="zh-CN" sz="2000" dirty="0">
                <a:solidFill>
                  <a:srgbClr val="0000CC"/>
                </a:solidFill>
                <a:latin typeface="Calibri" charset="0"/>
                <a:ea typeface="华文细黑" panose="02010600040101010101" pitchFamily="2" charset="-122"/>
              </a:rPr>
              <a:t> ++ ;</a:t>
            </a:r>
            <a:br>
              <a:rPr lang="en-US" altLang="zh-CN" sz="2000" dirty="0">
                <a:solidFill>
                  <a:srgbClr val="0000CC"/>
                </a:solidFill>
                <a:latin typeface="Calibri" charset="0"/>
                <a:ea typeface="华文细黑" panose="02010600040101010101" pitchFamily="2" charset="-122"/>
              </a:rPr>
            </a:br>
            <a:r>
              <a:rPr lang="en-US" altLang="zh-CN" sz="2000" dirty="0">
                <a:solidFill>
                  <a:srgbClr val="0000CC"/>
                </a:solidFill>
                <a:latin typeface="Calibri" charset="0"/>
                <a:ea typeface="华文细黑" panose="02010600040101010101" pitchFamily="2" charset="-122"/>
              </a:rPr>
              <a:t>        return </a:t>
            </a:r>
            <a:r>
              <a:rPr lang="en-US" altLang="zh-CN" sz="2000" dirty="0" err="1">
                <a:solidFill>
                  <a:srgbClr val="0000CC"/>
                </a:solidFill>
                <a:latin typeface="Calibri" charset="0"/>
                <a:ea typeface="华文细黑" panose="02010600040101010101" pitchFamily="2" charset="-122"/>
              </a:rPr>
              <a:t>pvTo</a:t>
            </a:r>
            <a:r>
              <a:rPr lang="en-US" altLang="zh-CN" sz="2000" dirty="0">
                <a:solidFill>
                  <a:srgbClr val="0000CC"/>
                </a:solidFill>
                <a:latin typeface="Calibri" charset="0"/>
                <a:ea typeface="华文细黑" panose="02010600040101010101" pitchFamily="2" charset="-122"/>
              </a:rPr>
              <a:t>;</a:t>
            </a:r>
            <a:br>
              <a:rPr lang="en-US" altLang="zh-CN" sz="2000" dirty="0">
                <a:solidFill>
                  <a:srgbClr val="0000CC"/>
                </a:solidFill>
                <a:latin typeface="Calibri" charset="0"/>
                <a:ea typeface="华文细黑" panose="02010600040101010101" pitchFamily="2" charset="-122"/>
              </a:rPr>
            </a:br>
            <a:r>
              <a:rPr lang="en-US" altLang="zh-CN" sz="2000" dirty="0">
                <a:solidFill>
                  <a:srgbClr val="0000CC"/>
                </a:solidFill>
                <a:latin typeface="Calibri" charset="0"/>
                <a:ea typeface="华文细黑" panose="02010600040101010101" pitchFamily="2" charset="-122"/>
              </a:rPr>
              <a:t>}</a:t>
            </a:r>
            <a:endParaRPr lang="zh-CN" altLang="en-US" sz="2000" dirty="0">
              <a:solidFill>
                <a:srgbClr val="0000CC"/>
              </a:solidFill>
              <a:latin typeface="Calibri" charset="0"/>
              <a:ea typeface="华文细黑" panose="02010600040101010101" pitchFamily="2" charset="-122"/>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1955800" y="214315"/>
            <a:ext cx="1043856" cy="69440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断言</a:t>
            </a:r>
            <a:endParaRPr lang="zh-CN" altLang="en-US" dirty="0"/>
          </a:p>
        </p:txBody>
      </p:sp>
      <p:sp>
        <p:nvSpPr>
          <p:cNvPr id="4" name="内容占位符 2"/>
          <p:cNvSpPr>
            <a:spLocks noChangeArrowheads="1"/>
          </p:cNvSpPr>
          <p:nvPr/>
        </p:nvSpPr>
        <p:spPr bwMode="auto">
          <a:xfrm>
            <a:off x="889635" y="1006475"/>
            <a:ext cx="10922635" cy="4006850"/>
          </a:xfrm>
          <a:prstGeom prst="rect">
            <a:avLst/>
          </a:prstGeom>
          <a:noFill/>
          <a:ln w="9525">
            <a:noFill/>
            <a:miter lim="800000"/>
          </a:ln>
        </p:spPr>
        <p:txBody>
          <a:bodyPr/>
          <a:lstStyle/>
          <a:p>
            <a:pPr>
              <a:lnSpc>
                <a:spcPct val="150000"/>
              </a:lnSpc>
              <a:buFont typeface="Arial" panose="020B0604020202020204" pitchFamily="34" charset="0"/>
              <a:buChar char="•"/>
            </a:pPr>
            <a:r>
              <a:rPr lang="zh-CN" altLang="en-US" sz="2000" b="1"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断言：</a:t>
            </a:r>
            <a:r>
              <a:rPr lang="zh-CN" altLang="en-US" sz="2000" dirty="0">
                <a:latin typeface="华文细黑" panose="02010600040101010101" pitchFamily="2" charset="-122"/>
                <a:ea typeface="华文细黑" panose="02010600040101010101" pitchFamily="2" charset="-122"/>
              </a:rPr>
              <a:t>利用断言进行</a:t>
            </a:r>
            <a:r>
              <a:rPr lang="zh-CN" altLang="en-US" sz="20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防御性</a:t>
            </a:r>
            <a:r>
              <a:rPr lang="zh-CN" altLang="en-US" sz="2000" dirty="0">
                <a:latin typeface="华文细黑" panose="02010600040101010101" pitchFamily="2" charset="-122"/>
                <a:ea typeface="华文细黑" panose="02010600040101010101" pitchFamily="2" charset="-122"/>
              </a:rPr>
              <a:t>编程</a:t>
            </a:r>
            <a:endParaRPr lang="en-US" altLang="zh-CN" sz="2000" dirty="0">
              <a:latin typeface="华文细黑" panose="02010600040101010101" pitchFamily="2" charset="-122"/>
              <a:ea typeface="华文细黑" panose="02010600040101010101" pitchFamily="2" charset="-122"/>
            </a:endParaRPr>
          </a:p>
          <a:p>
            <a:pPr lvl="1">
              <a:lnSpc>
                <a:spcPct val="150000"/>
              </a:lnSpc>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在程序关键的部位可以使用</a:t>
            </a:r>
            <a:r>
              <a:rPr lang="en-US" altLang="zh-CN" sz="2000" dirty="0" err="1"/>
              <a:t>assert.h</a:t>
            </a:r>
            <a:r>
              <a:rPr lang="zh-CN" altLang="en-US" sz="2000" dirty="0">
                <a:latin typeface="华文细黑" panose="02010600040101010101" pitchFamily="2" charset="-122"/>
                <a:ea typeface="华文细黑" panose="02010600040101010101" pitchFamily="2" charset="-122"/>
              </a:rPr>
              <a:t>来断言，如果断言被证明为非真，程序在标准流输出一句适当的提示信息。并且适时的终止。</a:t>
            </a: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程序一般分为</a:t>
            </a:r>
            <a:r>
              <a:rPr lang="en-US" altLang="zh-CN" sz="2000" dirty="0">
                <a:latin typeface="华文细黑" panose="02010600040101010101" pitchFamily="2" charset="-122"/>
                <a:ea typeface="华文细黑" panose="02010600040101010101" pitchFamily="2" charset="-122"/>
              </a:rPr>
              <a:t>Debug </a:t>
            </a:r>
            <a:r>
              <a:rPr lang="zh-CN" altLang="en-US" sz="2000" dirty="0">
                <a:latin typeface="华文细黑" panose="02010600040101010101" pitchFamily="2" charset="-122"/>
                <a:ea typeface="华文细黑" panose="02010600040101010101" pitchFamily="2" charset="-122"/>
              </a:rPr>
              <a:t>版本和</a:t>
            </a:r>
            <a:r>
              <a:rPr lang="en-US" altLang="zh-CN" sz="2000" dirty="0">
                <a:latin typeface="华文细黑" panose="02010600040101010101" pitchFamily="2" charset="-122"/>
                <a:ea typeface="华文细黑" panose="02010600040101010101" pitchFamily="2" charset="-122"/>
              </a:rPr>
              <a:t>Release </a:t>
            </a:r>
            <a:r>
              <a:rPr lang="zh-CN" altLang="en-US" sz="2000" dirty="0">
                <a:latin typeface="华文细黑" panose="02010600040101010101" pitchFamily="2" charset="-122"/>
                <a:ea typeface="华文细黑" panose="02010600040101010101" pitchFamily="2" charset="-122"/>
              </a:rPr>
              <a:t>版本，</a:t>
            </a:r>
            <a:r>
              <a:rPr lang="en-US" altLang="zh-CN" sz="2000" dirty="0">
                <a:latin typeface="华文细黑" panose="02010600040101010101" pitchFamily="2" charset="-122"/>
                <a:ea typeface="华文细黑" panose="02010600040101010101" pitchFamily="2" charset="-122"/>
              </a:rPr>
              <a:t>Debug </a:t>
            </a:r>
            <a:r>
              <a:rPr lang="zh-CN" altLang="en-US" sz="2000" dirty="0">
                <a:latin typeface="华文细黑" panose="02010600040101010101" pitchFamily="2" charset="-122"/>
                <a:ea typeface="华文细黑" panose="02010600040101010101" pitchFamily="2" charset="-122"/>
              </a:rPr>
              <a:t>版本用于内部调试，</a:t>
            </a:r>
            <a:r>
              <a:rPr lang="en-US" altLang="zh-CN" sz="2000" dirty="0">
                <a:latin typeface="华文细黑" panose="02010600040101010101" pitchFamily="2" charset="-122"/>
                <a:ea typeface="华文细黑" panose="02010600040101010101" pitchFamily="2" charset="-122"/>
              </a:rPr>
              <a:t>Release </a:t>
            </a:r>
            <a:r>
              <a:rPr lang="zh-CN" altLang="en-US" sz="2000" dirty="0">
                <a:latin typeface="华文细黑" panose="02010600040101010101" pitchFamily="2" charset="-122"/>
                <a:ea typeface="华文细黑" panose="02010600040101010101" pitchFamily="2" charset="-122"/>
              </a:rPr>
              <a:t>版本发行给用户使用。</a:t>
            </a:r>
            <a:endParaRPr lang="zh-CN" altLang="en-US" sz="2000" dirty="0">
              <a:latin typeface="华文细黑" panose="02010600040101010101" pitchFamily="2" charset="-122"/>
              <a:ea typeface="华文细黑" panose="02010600040101010101" pitchFamily="2" charset="-122"/>
            </a:endParaRPr>
          </a:p>
          <a:p>
            <a:pPr>
              <a:lnSpc>
                <a:spcPct val="150000"/>
              </a:lnSpc>
              <a:buFont typeface="Arial" panose="020B0604020202020204" pitchFamily="34" charset="0"/>
              <a:buChar char="•"/>
            </a:pPr>
            <a:r>
              <a:rPr lang="zh-CN" altLang="en-US" sz="2000" dirty="0">
                <a:solidFill>
                  <a:srgbClr val="FF0000"/>
                </a:solidFill>
                <a:latin typeface="华文细黑" panose="02010600040101010101" pitchFamily="2" charset="-122"/>
                <a:ea typeface="华文细黑" panose="02010600040101010101" pitchFamily="2" charset="-122"/>
              </a:rPr>
              <a:t>断言</a:t>
            </a:r>
            <a:r>
              <a:rPr lang="en-US" altLang="zh-CN" sz="2000" dirty="0">
                <a:solidFill>
                  <a:srgbClr val="FF0000"/>
                </a:solidFill>
                <a:latin typeface="华文细黑" panose="02010600040101010101" pitchFamily="2" charset="-122"/>
                <a:ea typeface="华文细黑" panose="02010600040101010101" pitchFamily="2" charset="-122"/>
              </a:rPr>
              <a:t>assert </a:t>
            </a:r>
            <a:r>
              <a:rPr lang="zh-CN" altLang="en-US" sz="2000" dirty="0">
                <a:solidFill>
                  <a:srgbClr val="FF0000"/>
                </a:solidFill>
                <a:latin typeface="华文细黑" panose="02010600040101010101" pitchFamily="2" charset="-122"/>
                <a:ea typeface="华文细黑" panose="02010600040101010101" pitchFamily="2" charset="-122"/>
              </a:rPr>
              <a:t>是仅在</a:t>
            </a:r>
            <a:r>
              <a:rPr lang="en-US" altLang="zh-CN" sz="2000" dirty="0">
                <a:solidFill>
                  <a:srgbClr val="FF0000"/>
                </a:solidFill>
                <a:latin typeface="华文细黑" panose="02010600040101010101" pitchFamily="2" charset="-122"/>
                <a:ea typeface="华文细黑" panose="02010600040101010101" pitchFamily="2" charset="-122"/>
              </a:rPr>
              <a:t>Debug </a:t>
            </a:r>
            <a:r>
              <a:rPr lang="zh-CN" altLang="en-US" sz="2000" dirty="0">
                <a:solidFill>
                  <a:srgbClr val="FF0000"/>
                </a:solidFill>
                <a:latin typeface="华文细黑" panose="02010600040101010101" pitchFamily="2" charset="-122"/>
                <a:ea typeface="华文细黑" panose="02010600040101010101" pitchFamily="2" charset="-122"/>
              </a:rPr>
              <a:t>版本起作用的宏，它用于检查“不应该”发生的情况。</a:t>
            </a:r>
            <a:endParaRPr lang="zh-CN" altLang="en-US" sz="2000" dirty="0">
              <a:solidFill>
                <a:srgbClr val="FF000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948055" y="717870"/>
            <a:ext cx="6516464"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利用</a:t>
            </a:r>
            <a:r>
              <a:rPr lang="en-US" altLang="zh-CN" dirty="0"/>
              <a:t>assert</a:t>
            </a:r>
            <a:r>
              <a:rPr lang="zh-CN" altLang="en-US" dirty="0"/>
              <a:t>宏断言 </a:t>
            </a:r>
            <a:r>
              <a:rPr lang="en-US" altLang="zh-CN" dirty="0"/>
              <a:t>VS </a:t>
            </a:r>
            <a:r>
              <a:rPr lang="zh-CN" altLang="en-US" dirty="0"/>
              <a:t>用</a:t>
            </a:r>
            <a:r>
              <a:rPr lang="en-US" altLang="zh-CN" dirty="0"/>
              <a:t>if</a:t>
            </a:r>
            <a:r>
              <a:rPr lang="zh-CN" altLang="en-US" dirty="0"/>
              <a:t>语句断言</a:t>
            </a:r>
            <a:endParaRPr lang="zh-CN" altLang="en-US" dirty="0"/>
          </a:p>
        </p:txBody>
      </p:sp>
      <p:sp>
        <p:nvSpPr>
          <p:cNvPr id="3" name="TextBox 2"/>
          <p:cNvSpPr txBox="1"/>
          <p:nvPr/>
        </p:nvSpPr>
        <p:spPr>
          <a:xfrm>
            <a:off x="948055" y="1682115"/>
            <a:ext cx="10648950" cy="1476375"/>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2000" kern="0" dirty="0">
                <a:latin typeface="华文细黑" panose="02010600040101010101" pitchFamily="2" charset="-122"/>
                <a:ea typeface="华文细黑" panose="02010600040101010101" pitchFamily="2" charset="-122"/>
                <a:cs typeface="Arial" panose="020B0604020202020204" pitchFamily="34" charset="0"/>
              </a:rPr>
              <a:t>用错误处理代码来处理预期会发生的状况，用</a:t>
            </a:r>
            <a:r>
              <a:rPr lang="zh-CN" altLang="en-US" sz="2000" kern="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Arial" panose="020B0604020202020204" pitchFamily="34" charset="0"/>
              </a:rPr>
              <a:t>断言</a:t>
            </a:r>
            <a:r>
              <a:rPr lang="zh-CN" altLang="en-US" sz="2000" kern="0" dirty="0">
                <a:latin typeface="华文细黑" panose="02010600040101010101" pitchFamily="2" charset="-122"/>
                <a:ea typeface="华文细黑" panose="02010600040101010101" pitchFamily="2" charset="-122"/>
                <a:cs typeface="Arial" panose="020B0604020202020204" pitchFamily="34" charset="0"/>
              </a:rPr>
              <a:t>来处理</a:t>
            </a:r>
            <a:r>
              <a:rPr lang="zh-CN" altLang="en-US" sz="2000" kern="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Arial" panose="020B0604020202020204" pitchFamily="34" charset="0"/>
              </a:rPr>
              <a:t>绝对不应该发生</a:t>
            </a:r>
            <a:r>
              <a:rPr lang="zh-CN" altLang="en-US" sz="2000" kern="0" dirty="0">
                <a:latin typeface="华文细黑" panose="02010600040101010101" pitchFamily="2" charset="-122"/>
                <a:ea typeface="华文细黑" panose="02010600040101010101" pitchFamily="2" charset="-122"/>
                <a:cs typeface="Arial" panose="020B0604020202020204" pitchFamily="34" charset="0"/>
              </a:rPr>
              <a:t>的状况</a:t>
            </a:r>
            <a:endParaRPr lang="en-US" altLang="zh-CN" sz="2000" kern="0" dirty="0">
              <a:latin typeface="华文细黑" panose="02010600040101010101" pitchFamily="2" charset="-122"/>
              <a:ea typeface="华文细黑" panose="02010600040101010101" pitchFamily="2" charset="-122"/>
              <a:cs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2000" kern="0" dirty="0">
                <a:latin typeface="华文细黑" panose="02010600040101010101" pitchFamily="2" charset="-122"/>
                <a:ea typeface="华文细黑" panose="02010600040101010101" pitchFamily="2" charset="-122"/>
              </a:rPr>
              <a:t>断言是</a:t>
            </a:r>
            <a:r>
              <a:rPr lang="zh-CN" altLang="en-US" sz="2000" kern="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用来检查永远不该发生</a:t>
            </a:r>
            <a:r>
              <a:rPr lang="zh-CN" altLang="en-US" sz="2000" kern="0" dirty="0">
                <a:latin typeface="华文细黑" panose="02010600040101010101" pitchFamily="2" charset="-122"/>
                <a:ea typeface="华文细黑" panose="02010600040101010101" pitchFamily="2" charset="-122"/>
              </a:rPr>
              <a:t>的情况，而错误处理代码是用来检查不太可能经常发生的非正常情况，这些情况是能在写代码时就预料到的，且在产品代码中也要处理这些情况。</a:t>
            </a:r>
            <a:endPar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5" name="内容占位符 2"/>
          <p:cNvSpPr>
            <a:spLocks noChangeArrowheads="1"/>
          </p:cNvSpPr>
          <p:nvPr/>
        </p:nvSpPr>
        <p:spPr bwMode="auto">
          <a:xfrm>
            <a:off x="1198245" y="3158490"/>
            <a:ext cx="8597900" cy="3589020"/>
          </a:xfrm>
          <a:prstGeom prst="rect">
            <a:avLst/>
          </a:prstGeom>
          <a:solidFill>
            <a:schemeClr val="tx1"/>
          </a:solidFill>
          <a:ln w="9525">
            <a:noFill/>
            <a:miter lim="800000"/>
          </a:ln>
        </p:spPr>
        <p:txBody>
          <a:bodyPr/>
          <a:lstStyle/>
          <a:p>
            <a:pPr eaLnBrk="0" hangingPunct="0">
              <a:lnSpc>
                <a:spcPct val="150000"/>
              </a:lnSpc>
              <a:buClr>
                <a:srgbClr val="FFC000"/>
              </a:buClr>
              <a:buSzPct val="80000"/>
              <a:defRPr/>
            </a:pPr>
            <a:r>
              <a:rPr lang="en-US" altLang="zh-CN" sz="1800" dirty="0">
                <a:solidFill>
                  <a:srgbClr val="FFFF00"/>
                </a:solidFill>
                <a:latin typeface="华文细黑" panose="02010600040101010101" pitchFamily="2" charset="-122"/>
                <a:ea typeface="华文细黑" panose="02010600040101010101" pitchFamily="2" charset="-122"/>
              </a:rPr>
              <a:t>#</a:t>
            </a:r>
            <a:r>
              <a:rPr lang="en-US" altLang="zh-CN" sz="1800" dirty="0" err="1">
                <a:solidFill>
                  <a:srgbClr val="FFFF00"/>
                </a:solidFill>
                <a:latin typeface="华文细黑" panose="02010600040101010101" pitchFamily="2" charset="-122"/>
                <a:ea typeface="华文细黑" panose="02010600040101010101" pitchFamily="2" charset="-122"/>
              </a:rPr>
              <a:t>ifdef</a:t>
            </a:r>
            <a:r>
              <a:rPr lang="en-US" altLang="zh-CN" sz="1800" dirty="0">
                <a:solidFill>
                  <a:srgbClr val="FFFF00"/>
                </a:solidFill>
                <a:latin typeface="华文细黑" panose="02010600040101010101" pitchFamily="2" charset="-122"/>
                <a:ea typeface="华文细黑" panose="02010600040101010101" pitchFamily="2" charset="-122"/>
              </a:rPr>
              <a:t>   </a:t>
            </a:r>
            <a:r>
              <a:rPr lang="zh-CN" altLang="en-US" sz="1800" dirty="0">
                <a:solidFill>
                  <a:srgbClr val="FFFF00"/>
                </a:solidFill>
                <a:latin typeface="华文细黑" panose="02010600040101010101" pitchFamily="2" charset="-122"/>
                <a:ea typeface="华文细黑" panose="02010600040101010101" pitchFamily="2" charset="-122"/>
              </a:rPr>
              <a:t>符号常量</a:t>
            </a:r>
            <a:r>
              <a:rPr lang="en-US" altLang="zh-CN" sz="1800" dirty="0">
                <a:solidFill>
                  <a:srgbClr val="FFFF00"/>
                </a:solidFill>
                <a:latin typeface="华文细黑" panose="02010600040101010101" pitchFamily="2" charset="-122"/>
                <a:ea typeface="华文细黑" panose="02010600040101010101" pitchFamily="2" charset="-122"/>
              </a:rPr>
              <a:t>; </a:t>
            </a:r>
            <a:endParaRPr lang="en-US" altLang="zh-CN" sz="1800" dirty="0">
              <a:solidFill>
                <a:srgbClr val="FFFF00"/>
              </a:solidFill>
              <a:latin typeface="华文细黑" panose="02010600040101010101" pitchFamily="2" charset="-122"/>
              <a:ea typeface="华文细黑" panose="02010600040101010101" pitchFamily="2" charset="-122"/>
            </a:endParaRPr>
          </a:p>
          <a:p>
            <a:pPr eaLnBrk="0" hangingPunct="0">
              <a:lnSpc>
                <a:spcPct val="150000"/>
              </a:lnSpc>
              <a:buClr>
                <a:srgbClr val="FFC000"/>
              </a:buClr>
              <a:buSzPct val="80000"/>
              <a:defRPr/>
            </a:pPr>
            <a:r>
              <a:rPr lang="zh-CN" altLang="en-US" sz="1800" dirty="0">
                <a:solidFill>
                  <a:srgbClr val="FFFF00"/>
                </a:solidFill>
                <a:latin typeface="华文细黑" panose="02010600040101010101" pitchFamily="2" charset="-122"/>
                <a:ea typeface="华文细黑" panose="02010600040101010101" pitchFamily="2" charset="-122"/>
              </a:rPr>
              <a:t>代码段</a:t>
            </a:r>
            <a:r>
              <a:rPr lang="en-US" altLang="zh-CN" sz="1800" dirty="0">
                <a:solidFill>
                  <a:srgbClr val="FFFF00"/>
                </a:solidFill>
                <a:latin typeface="华文细黑" panose="02010600040101010101" pitchFamily="2" charset="-122"/>
                <a:ea typeface="华文细黑" panose="02010600040101010101" pitchFamily="2" charset="-122"/>
              </a:rPr>
              <a:t>1</a:t>
            </a:r>
            <a:endParaRPr lang="en-US" altLang="zh-CN" sz="1800" dirty="0">
              <a:solidFill>
                <a:srgbClr val="FFFF00"/>
              </a:solidFill>
              <a:latin typeface="华文细黑" panose="02010600040101010101" pitchFamily="2" charset="-122"/>
              <a:ea typeface="华文细黑" panose="02010600040101010101" pitchFamily="2" charset="-122"/>
            </a:endParaRPr>
          </a:p>
          <a:p>
            <a:pPr eaLnBrk="0" hangingPunct="0">
              <a:lnSpc>
                <a:spcPct val="150000"/>
              </a:lnSpc>
              <a:buClr>
                <a:srgbClr val="FFC000"/>
              </a:buClr>
              <a:buSzPct val="80000"/>
              <a:defRPr/>
            </a:pPr>
            <a:r>
              <a:rPr lang="en-US" altLang="zh-CN" sz="1800" dirty="0">
                <a:solidFill>
                  <a:srgbClr val="FFFF00"/>
                </a:solidFill>
                <a:latin typeface="华文细黑" panose="02010600040101010101" pitchFamily="2" charset="-122"/>
                <a:ea typeface="华文细黑" panose="02010600040101010101" pitchFamily="2" charset="-122"/>
              </a:rPr>
              <a:t>#else </a:t>
            </a:r>
            <a:endParaRPr lang="en-US" altLang="zh-CN" sz="1800" dirty="0">
              <a:solidFill>
                <a:srgbClr val="FFFF00"/>
              </a:solidFill>
              <a:latin typeface="华文细黑" panose="02010600040101010101" pitchFamily="2" charset="-122"/>
              <a:ea typeface="华文细黑" panose="02010600040101010101" pitchFamily="2" charset="-122"/>
            </a:endParaRPr>
          </a:p>
          <a:p>
            <a:pPr eaLnBrk="0" hangingPunct="0">
              <a:lnSpc>
                <a:spcPct val="150000"/>
              </a:lnSpc>
              <a:buClr>
                <a:srgbClr val="FFC000"/>
              </a:buClr>
              <a:buSzPct val="80000"/>
              <a:defRPr/>
            </a:pPr>
            <a:r>
              <a:rPr lang="zh-CN" altLang="en-US" sz="1800" dirty="0">
                <a:solidFill>
                  <a:srgbClr val="FFFF00"/>
                </a:solidFill>
                <a:latin typeface="华文细黑" panose="02010600040101010101" pitchFamily="2" charset="-122"/>
                <a:ea typeface="华文细黑" panose="02010600040101010101" pitchFamily="2" charset="-122"/>
              </a:rPr>
              <a:t>代码段</a:t>
            </a:r>
            <a:r>
              <a:rPr lang="en-US" altLang="zh-CN" sz="1800" dirty="0">
                <a:solidFill>
                  <a:srgbClr val="FFFF00"/>
                </a:solidFill>
                <a:latin typeface="华文细黑" panose="02010600040101010101" pitchFamily="2" charset="-122"/>
                <a:ea typeface="华文细黑" panose="02010600040101010101" pitchFamily="2" charset="-122"/>
              </a:rPr>
              <a:t>2;</a:t>
            </a:r>
            <a:endParaRPr lang="en-US" altLang="zh-CN" sz="1800" dirty="0">
              <a:solidFill>
                <a:srgbClr val="FFFF00"/>
              </a:solidFill>
              <a:latin typeface="华文细黑" panose="02010600040101010101" pitchFamily="2" charset="-122"/>
              <a:ea typeface="华文细黑" panose="02010600040101010101" pitchFamily="2" charset="-122"/>
            </a:endParaRPr>
          </a:p>
          <a:p>
            <a:pPr eaLnBrk="0" hangingPunct="0">
              <a:lnSpc>
                <a:spcPct val="150000"/>
              </a:lnSpc>
              <a:buClr>
                <a:srgbClr val="FFC000"/>
              </a:buClr>
              <a:buSzPct val="80000"/>
              <a:defRPr/>
            </a:pPr>
            <a:r>
              <a:rPr lang="en-US" altLang="zh-CN" sz="1800" dirty="0">
                <a:solidFill>
                  <a:srgbClr val="FFFF00"/>
                </a:solidFill>
                <a:latin typeface="华文细黑" panose="02010600040101010101" pitchFamily="2" charset="-122"/>
                <a:ea typeface="华文细黑" panose="02010600040101010101" pitchFamily="2" charset="-122"/>
              </a:rPr>
              <a:t>#</a:t>
            </a:r>
            <a:r>
              <a:rPr lang="en-US" altLang="zh-CN" sz="1800" dirty="0" err="1">
                <a:solidFill>
                  <a:srgbClr val="FFFF00"/>
                </a:solidFill>
                <a:latin typeface="华文细黑" panose="02010600040101010101" pitchFamily="2" charset="-122"/>
                <a:ea typeface="华文细黑" panose="02010600040101010101" pitchFamily="2" charset="-122"/>
              </a:rPr>
              <a:t>endif</a:t>
            </a:r>
            <a:endParaRPr lang="en-US" altLang="zh-CN" sz="1800" dirty="0">
              <a:solidFill>
                <a:srgbClr val="FFFF00"/>
              </a:solidFill>
              <a:latin typeface="华文细黑" panose="02010600040101010101" pitchFamily="2" charset="-122"/>
              <a:ea typeface="华文细黑" panose="02010600040101010101" pitchFamily="2" charset="-122"/>
            </a:endParaRPr>
          </a:p>
          <a:p>
            <a:pPr>
              <a:lnSpc>
                <a:spcPct val="150000"/>
              </a:lnSpc>
            </a:pPr>
            <a:r>
              <a:rPr lang="zh-CN" altLang="en-US" sz="1800" dirty="0">
                <a:solidFill>
                  <a:schemeClr val="bg1"/>
                </a:solidFill>
                <a:latin typeface="华文细黑" panose="02010600040101010101" pitchFamily="2" charset="-122"/>
                <a:ea typeface="华文细黑" panose="02010600040101010101" pitchFamily="2" charset="-122"/>
              </a:rPr>
              <a:t>其中符号常量可以仅仅为一个编译标志。</a:t>
            </a:r>
            <a:endParaRPr lang="zh-CN" altLang="en-US" sz="1800" dirty="0">
              <a:solidFill>
                <a:schemeClr val="bg1"/>
              </a:solidFill>
              <a:latin typeface="华文细黑" panose="02010600040101010101" pitchFamily="2" charset="-122"/>
              <a:ea typeface="华文细黑" panose="02010600040101010101" pitchFamily="2" charset="-122"/>
            </a:endParaRPr>
          </a:p>
          <a:p>
            <a:pPr>
              <a:lnSpc>
                <a:spcPct val="150000"/>
              </a:lnSpc>
            </a:pPr>
            <a:r>
              <a:rPr lang="zh-CN" altLang="en-US" sz="1800" dirty="0">
                <a:solidFill>
                  <a:schemeClr val="bg1"/>
                </a:solidFill>
                <a:latin typeface="华文细黑" panose="02010600040101010101" pitchFamily="2" charset="-122"/>
                <a:ea typeface="华文细黑" panose="02010600040101010101" pitchFamily="2" charset="-122"/>
              </a:rPr>
              <a:t>如果符号常量的值为真（非零值）或已定义，编译代码段</a:t>
            </a:r>
            <a:r>
              <a:rPr lang="en-US" altLang="zh-CN" sz="1800" dirty="0">
                <a:solidFill>
                  <a:schemeClr val="bg1"/>
                </a:solidFill>
                <a:latin typeface="华文细黑" panose="02010600040101010101" pitchFamily="2" charset="-122"/>
                <a:ea typeface="华文细黑" panose="02010600040101010101" pitchFamily="2" charset="-122"/>
              </a:rPr>
              <a:t>1</a:t>
            </a:r>
            <a:r>
              <a:rPr lang="zh-CN" altLang="en-US" sz="1800" dirty="0">
                <a:solidFill>
                  <a:schemeClr val="bg1"/>
                </a:solidFill>
                <a:latin typeface="华文细黑" panose="02010600040101010101" pitchFamily="2" charset="-122"/>
                <a:ea typeface="华文细黑" panose="02010600040101010101" pitchFamily="2" charset="-122"/>
              </a:rPr>
              <a:t>部分的代码，否则编译代码段</a:t>
            </a:r>
            <a:r>
              <a:rPr lang="en-US" altLang="zh-CN" sz="1800" dirty="0">
                <a:solidFill>
                  <a:schemeClr val="bg1"/>
                </a:solidFill>
                <a:latin typeface="华文细黑" panose="02010600040101010101" pitchFamily="2" charset="-122"/>
                <a:ea typeface="华文细黑" panose="02010600040101010101" pitchFamily="2" charset="-122"/>
              </a:rPr>
              <a:t>2</a:t>
            </a:r>
            <a:r>
              <a:rPr lang="zh-CN" altLang="en-US" sz="1800" dirty="0">
                <a:solidFill>
                  <a:schemeClr val="bg1"/>
                </a:solidFill>
                <a:latin typeface="华文细黑" panose="02010600040101010101" pitchFamily="2" charset="-122"/>
                <a:ea typeface="华文细黑" panose="02010600040101010101" pitchFamily="2" charset="-122"/>
              </a:rPr>
              <a:t>部分的代码。</a:t>
            </a:r>
            <a:endParaRPr lang="zh-CN" altLang="en-US" sz="1800" dirty="0">
              <a:solidFill>
                <a:schemeClr val="bg1"/>
              </a:solidFill>
              <a:latin typeface="华文细黑" panose="02010600040101010101" pitchFamily="2" charset="-122"/>
              <a:ea typeface="华文细黑" panose="02010600040101010101" pitchFamily="2" charset="-122"/>
            </a:endParaRPr>
          </a:p>
          <a:p>
            <a:pPr eaLnBrk="0" hangingPunct="0">
              <a:lnSpc>
                <a:spcPct val="150000"/>
              </a:lnSpc>
              <a:buClr>
                <a:srgbClr val="FFC000"/>
              </a:buClr>
              <a:buSzPct val="80000"/>
              <a:defRPr/>
            </a:pPr>
            <a:endParaRPr lang="zh-CN" altLang="en-US" sz="18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14762" y="265977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scene3d>
              <a:camera prst="orthographicFront"/>
              <a:lightRig rig="threePt" dir="t"/>
            </a:scene3d>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solidFill>
                  <a:schemeClr val="bg1"/>
                </a:solidFill>
                <a:effectLst>
                  <a:outerShdw blurRad="38100" dist="19050" dir="2700000" algn="tl" rotWithShape="0">
                    <a:schemeClr val="dk1">
                      <a:alpha val="40000"/>
                    </a:schemeClr>
                  </a:outerShdw>
                </a:effectLst>
              </a:rPr>
              <a:t>PART 5</a:t>
            </a:r>
            <a:endParaRPr lang="en-US" altLang="zh-CN">
              <a:solidFill>
                <a:schemeClr val="bg1"/>
              </a:solidFill>
              <a:effectLst>
                <a:outerShdw blurRad="38100" dist="19050" dir="2700000" algn="tl" rotWithShape="0">
                  <a:schemeClr val="dk1">
                    <a:alpha val="40000"/>
                  </a:schemeClr>
                </a:outerShdw>
              </a:effectLst>
            </a:endParaRPr>
          </a:p>
        </p:txBody>
      </p:sp>
      <p:sp>
        <p:nvSpPr>
          <p:cNvPr id="2" name="文本框 1"/>
          <p:cNvSpPr txBox="1"/>
          <p:nvPr/>
        </p:nvSpPr>
        <p:spPr>
          <a:xfrm>
            <a:off x="6289040" y="2705100"/>
            <a:ext cx="5205095" cy="1106805"/>
          </a:xfrm>
          <a:prstGeom prst="rect">
            <a:avLst/>
          </a:prstGeom>
          <a:noFill/>
        </p:spPr>
        <p:txBody>
          <a:bodyPr wrap="square" rtlCol="0" anchor="t">
            <a:spAutoFit/>
            <a:scene3d>
              <a:camera prst="orthographicFront"/>
              <a:lightRig rig="threePt" dir="t"/>
            </a:scene3d>
          </a:bodyPr>
          <a:lstStyle/>
          <a:p>
            <a:pPr>
              <a:defRPr/>
            </a:pPr>
            <a:r>
              <a:rPr lang="en-US" altLang="zh-CN"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 </a:t>
            </a:r>
            <a:r>
              <a:rPr lang="zh-CN" altLang="en-US"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模块化开发</a:t>
            </a:r>
            <a:endParaRPr lang="zh-CN" altLang="en-US"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Tree>
    <p:custDataLst>
      <p:tags r:id="rId2"/>
    </p:custData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41275" y="43180"/>
            <a:ext cx="11541125" cy="793750"/>
          </a:xfrm>
          <a:prstGeom prst="rect">
            <a:avLst/>
          </a:prstGeom>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dirty="0" err="1">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rPr>
              <a:t>1 模块化程序设计原则</a:t>
            </a:r>
            <a:endParaRPr lang="en-US" altLang="en-US" dirty="0" err="1">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endParaRPr>
          </a:p>
        </p:txBody>
      </p:sp>
      <p:sp>
        <p:nvSpPr>
          <p:cNvPr id="3" name="内容占位符 2"/>
          <p:cNvSpPr txBox="1"/>
          <p:nvPr/>
        </p:nvSpPr>
        <p:spPr>
          <a:xfrm>
            <a:off x="240000" y="794367"/>
            <a:ext cx="11535967" cy="570663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a:latin typeface="兰亭黑-简" panose="02000000000000000000" charset="-122"/>
                <a:ea typeface="兰亭黑-简" panose="02000000000000000000" charset="-122"/>
                <a:cs typeface="兰亭黑-简" panose="02000000000000000000" charset="-122"/>
              </a:rPr>
              <a:t>应用自顶向下的设计</a:t>
            </a:r>
            <a:endParaRPr lang="en-US" altLang="zh-CN" dirty="0">
              <a:latin typeface="兰亭黑-简" panose="02000000000000000000" charset="-122"/>
              <a:ea typeface="兰亭黑-简" panose="02000000000000000000" charset="-122"/>
              <a:cs typeface="兰亭黑-简" panose="02000000000000000000" charset="-122"/>
            </a:endParaRPr>
          </a:p>
          <a:p>
            <a:pPr lvl="1">
              <a:lnSpc>
                <a:spcPct val="150000"/>
              </a:lnSpc>
            </a:pPr>
            <a:r>
              <a:rPr lang="zh-CN" altLang="en-US" sz="2400" dirty="0">
                <a:latin typeface="兰亭黑-简" panose="02000000000000000000" charset="-122"/>
                <a:ea typeface="兰亭黑-简" panose="02000000000000000000" charset="-122"/>
                <a:cs typeface="兰亭黑-简" panose="02000000000000000000" charset="-122"/>
              </a:rPr>
              <a:t>把一个相对复杂的功能，划分成相对独立的子功能，直到每个子功能相对简单。每个子功能用一个</a:t>
            </a:r>
            <a:r>
              <a:rPr lang="zh-CN" altLang="en-US" sz="2400" dirty="0">
                <a:solidFill>
                  <a:srgbClr val="FF0000"/>
                </a:solidFill>
                <a:latin typeface="兰亭黑-简" panose="02000000000000000000" charset="-122"/>
                <a:ea typeface="兰亭黑-简" panose="02000000000000000000" charset="-122"/>
                <a:cs typeface="兰亭黑-简" panose="02000000000000000000" charset="-122"/>
              </a:rPr>
              <a:t>函数</a:t>
            </a:r>
            <a:r>
              <a:rPr lang="zh-CN" altLang="en-US" sz="2400" dirty="0">
                <a:latin typeface="兰亭黑-简" panose="02000000000000000000" charset="-122"/>
                <a:ea typeface="兰亭黑-简" panose="02000000000000000000" charset="-122"/>
                <a:cs typeface="兰亭黑-简" panose="02000000000000000000" charset="-122"/>
              </a:rPr>
              <a:t>来实现。</a:t>
            </a:r>
            <a:endParaRPr lang="zh-CN" altLang="en-US" sz="2400" dirty="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2400" dirty="0">
                <a:latin typeface="兰亭黑-简" panose="02000000000000000000" charset="-122"/>
                <a:ea typeface="兰亭黑-简" panose="02000000000000000000" charset="-122"/>
                <a:cs typeface="兰亭黑-简" panose="02000000000000000000" charset="-122"/>
              </a:rPr>
              <a:t>一个函数实现一个简单的功能</a:t>
            </a:r>
            <a:endParaRPr lang="en-US" altLang="zh-CN" sz="2400" dirty="0">
              <a:latin typeface="兰亭黑-简" panose="02000000000000000000" charset="-122"/>
              <a:ea typeface="兰亭黑-简" panose="02000000000000000000" charset="-122"/>
              <a:cs typeface="兰亭黑-简" panose="02000000000000000000" charset="-122"/>
            </a:endParaRPr>
          </a:p>
          <a:p>
            <a:pPr lvl="1">
              <a:lnSpc>
                <a:spcPct val="150000"/>
              </a:lnSpc>
            </a:pPr>
            <a:r>
              <a:rPr lang="zh-CN" altLang="en-US" sz="2400" dirty="0">
                <a:latin typeface="兰亭黑-简" panose="02000000000000000000" charset="-122"/>
                <a:ea typeface="兰亭黑-简" panose="02000000000000000000" charset="-122"/>
                <a:cs typeface="兰亭黑-简" panose="02000000000000000000" charset="-122"/>
              </a:rPr>
              <a:t>编程中：如果一个函数的代码行数很大（比如</a:t>
            </a:r>
            <a:r>
              <a:rPr lang="en-US" altLang="zh-CN" sz="2400" dirty="0">
                <a:latin typeface="兰亭黑-简" panose="02000000000000000000" charset="-122"/>
                <a:ea typeface="兰亭黑-简" panose="02000000000000000000" charset="-122"/>
                <a:cs typeface="兰亭黑-简" panose="02000000000000000000" charset="-122"/>
              </a:rPr>
              <a:t>150</a:t>
            </a:r>
            <a:r>
              <a:rPr lang="zh-CN" altLang="en-US" sz="2400" dirty="0">
                <a:latin typeface="兰亭黑-简" panose="02000000000000000000" charset="-122"/>
                <a:ea typeface="兰亭黑-简" panose="02000000000000000000" charset="-122"/>
                <a:cs typeface="兰亭黑-简" panose="02000000000000000000" charset="-122"/>
              </a:rPr>
              <a:t>以上），最好的方法是把它</a:t>
            </a:r>
            <a:r>
              <a:rPr lang="zh-CN" altLang="en-US" sz="2400" dirty="0">
                <a:solidFill>
                  <a:srgbClr val="FF0000"/>
                </a:solidFill>
                <a:latin typeface="兰亭黑-简" panose="02000000000000000000" charset="-122"/>
                <a:ea typeface="兰亭黑-简" panose="02000000000000000000" charset="-122"/>
                <a:cs typeface="兰亭黑-简" panose="02000000000000000000" charset="-122"/>
              </a:rPr>
              <a:t>分成几个相互调用的小函数</a:t>
            </a:r>
            <a:r>
              <a:rPr lang="zh-CN" altLang="en-US" sz="2400" dirty="0">
                <a:latin typeface="兰亭黑-简" panose="02000000000000000000" charset="-122"/>
                <a:ea typeface="兰亭黑-简" panose="02000000000000000000" charset="-122"/>
                <a:cs typeface="兰亭黑-简" panose="02000000000000000000" charset="-122"/>
              </a:rPr>
              <a:t>来完成任务。</a:t>
            </a:r>
            <a:endParaRPr lang="zh-CN" altLang="en-US" sz="2400" dirty="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2400" dirty="0">
                <a:latin typeface="兰亭黑-简" panose="02000000000000000000" charset="-122"/>
                <a:ea typeface="兰亭黑-简" panose="02000000000000000000" charset="-122"/>
                <a:cs typeface="兰亭黑-简" panose="02000000000000000000" charset="-122"/>
              </a:rPr>
              <a:t>一个源（实现）文件包含功能相对集中的若干函数定义</a:t>
            </a:r>
            <a:endParaRPr lang="en-US" altLang="zh-CN" sz="2400" dirty="0">
              <a:latin typeface="兰亭黑-简" panose="02000000000000000000" charset="-122"/>
              <a:ea typeface="兰亭黑-简" panose="02000000000000000000" charset="-122"/>
              <a:cs typeface="兰亭黑-简" panose="02000000000000000000" charset="-122"/>
            </a:endParaRPr>
          </a:p>
          <a:p>
            <a:pPr lvl="1">
              <a:lnSpc>
                <a:spcPct val="150000"/>
              </a:lnSpc>
            </a:pPr>
            <a:r>
              <a:rPr lang="zh-CN" altLang="en-US" sz="2400" dirty="0">
                <a:latin typeface="兰亭黑-简" panose="02000000000000000000" charset="-122"/>
                <a:ea typeface="兰亭黑-简" panose="02000000000000000000" charset="-122"/>
                <a:cs typeface="兰亭黑-简" panose="02000000000000000000" charset="-122"/>
              </a:rPr>
              <a:t>如果一个源文件中包含很多个函数（比如</a:t>
            </a:r>
            <a:r>
              <a:rPr lang="en-US" altLang="zh-CN" sz="2400" dirty="0">
                <a:latin typeface="兰亭黑-简" panose="02000000000000000000" charset="-122"/>
                <a:ea typeface="兰亭黑-简" panose="02000000000000000000" charset="-122"/>
                <a:cs typeface="兰亭黑-简" panose="02000000000000000000" charset="-122"/>
              </a:rPr>
              <a:t>50</a:t>
            </a:r>
            <a:r>
              <a:rPr lang="zh-CN" altLang="en-US" sz="2400" dirty="0">
                <a:latin typeface="兰亭黑-简" panose="02000000000000000000" charset="-122"/>
                <a:ea typeface="兰亭黑-简" panose="02000000000000000000" charset="-122"/>
                <a:cs typeface="兰亭黑-简" panose="02000000000000000000" charset="-122"/>
              </a:rPr>
              <a:t>个以上），最好的方法就是</a:t>
            </a:r>
            <a:r>
              <a:rPr lang="zh-CN" altLang="en-US" sz="2400" dirty="0">
                <a:solidFill>
                  <a:srgbClr val="FF0000"/>
                </a:solidFill>
                <a:latin typeface="兰亭黑-简" panose="02000000000000000000" charset="-122"/>
                <a:ea typeface="兰亭黑-简" panose="02000000000000000000" charset="-122"/>
                <a:cs typeface="兰亭黑-简" panose="02000000000000000000" charset="-122"/>
              </a:rPr>
              <a:t>把程序再分成几个更小的源文件</a:t>
            </a:r>
            <a:r>
              <a:rPr lang="zh-CN" altLang="en-US" sz="2400" dirty="0">
                <a:latin typeface="兰亭黑-简" panose="02000000000000000000" charset="-122"/>
                <a:ea typeface="兰亭黑-简" panose="02000000000000000000" charset="-122"/>
                <a:cs typeface="兰亭黑-简" panose="02000000000000000000" charset="-122"/>
              </a:rPr>
              <a:t>。每个源文件都包含一组功能相关的函数</a:t>
            </a:r>
            <a:endParaRPr lang="zh-CN" altLang="en-US" sz="2400" dirty="0">
              <a:latin typeface="兰亭黑-简" panose="02000000000000000000" charset="-122"/>
              <a:ea typeface="兰亭黑-简" panose="02000000000000000000" charset="-122"/>
              <a:cs typeface="兰亭黑-简" panose="02000000000000000000" charset="-122"/>
            </a:endParaRPr>
          </a:p>
          <a:p>
            <a:endParaRPr lang="zh-CN" altLang="en-US" sz="24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标题 1"/>
          <p:cNvSpPr txBox="1"/>
          <p:nvPr/>
        </p:nvSpPr>
        <p:spPr>
          <a:xfrm>
            <a:off x="65405" y="-16510"/>
            <a:ext cx="1217803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latin typeface="Arial Rounded MT Bold" panose="020F0704030504030204" pitchFamily="34" charset="0"/>
              </a:rPr>
              <a:t>模块</a:t>
            </a:r>
            <a:endParaRPr lang="zh-CN" altLang="en-US" sz="4265" dirty="0"/>
          </a:p>
        </p:txBody>
      </p:sp>
      <p:sp>
        <p:nvSpPr>
          <p:cNvPr id="32" name="内容占位符 2"/>
          <p:cNvSpPr>
            <a:spLocks noChangeArrowheads="1"/>
          </p:cNvSpPr>
          <p:nvPr/>
        </p:nvSpPr>
        <p:spPr bwMode="auto">
          <a:xfrm>
            <a:off x="213360" y="1219835"/>
            <a:ext cx="11463655" cy="183261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模块：</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较小的源文件称为模块，包含</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main</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函数的模块叫</a:t>
            </a:r>
            <a:r>
              <a:rPr lang="zh-CN" altLang="en-US" sz="24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主模块</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(main module)</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独立编译单元：</a:t>
            </a:r>
            <a:r>
              <a:rPr lang="en-US" altLang="zh-CN" sz="24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Utility.c</a:t>
            </a:r>
            <a:r>
              <a:rPr lang="en-US" altLang="zh-CN" sz="24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sym typeface="Wingdings" panose="05000000000000000000" pitchFamily="2" charset="2"/>
              </a:rPr>
              <a:t>Utility.obj</a:t>
            </a:r>
            <a:endParaRPr lang="en-US" altLang="zh-CN" sz="24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sym typeface="Wingdings" panose="05000000000000000000" pitchFamily="2" charset="2"/>
            </a:endParaRPr>
          </a:p>
          <a:p>
            <a:pPr marL="285750" indent="-285750" eaLnBrk="0" hangingPunct="0">
              <a:lnSpc>
                <a:spcPct val="150000"/>
              </a:lnSpc>
              <a:buClr>
                <a:srgbClr val="FFC000"/>
              </a:buClr>
              <a:buSzPct val="80000"/>
              <a:buFont typeface="Wingdings" panose="05000000000000000000" pitchFamily="2" charset="2"/>
              <a:buChar char="u"/>
              <a:defRPr/>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Example</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通信管理数据库系统</a:t>
            </a:r>
            <a:endPar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290"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2284" y="3513667"/>
            <a:ext cx="10560049" cy="324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spTree>
    <p:custDataLst>
      <p:tags r:id="rId2"/>
    </p:custData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123190" y="1400810"/>
            <a:ext cx="7769860" cy="5176520"/>
          </a:xfrm>
          <a:prstGeom prst="rect">
            <a:avLst/>
          </a:prstGeom>
          <a:solidFill>
            <a:schemeClr val="accent2">
              <a:lumMod val="20000"/>
              <a:lumOff val="80000"/>
            </a:schemeClr>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好的函数名字：描述函数所做的所有事情。如：</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checkOrderInfo(...)</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calcMonthlyRevenues(...)</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内聚性高，</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一个函数只实现一个功能；</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函数参数：</a:t>
            </a:r>
            <a:endParaRPr lang="en-US" altLang="zh-CN" sz="2000" b="1">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按照输入</a:t>
            </a:r>
            <a:r>
              <a:rPr lang="en-US" altLang="zh-CN" sz="200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a:latin typeface="华文细黑" panose="02010600040101010101" pitchFamily="2" charset="-122"/>
                <a:ea typeface="华文细黑" panose="02010600040101010101" pitchFamily="2" charset="-122"/>
                <a:cs typeface="Times New Roman" panose="02020603050405020304" pitchFamily="18" charset="0"/>
              </a:rPr>
              <a:t>修改</a:t>
            </a:r>
            <a:r>
              <a:rPr lang="en-US" altLang="zh-CN" sz="200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a:latin typeface="华文细黑" panose="02010600040101010101" pitchFamily="2" charset="-122"/>
                <a:ea typeface="华文细黑" panose="02010600040101010101" pitchFamily="2" charset="-122"/>
                <a:cs typeface="Times New Roman" panose="02020603050405020304" pitchFamily="18" charset="0"/>
              </a:rPr>
              <a:t>输出的顺序排列参数：</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lvl="2" indent="0" eaLnBrk="0" hangingPunct="0">
              <a:lnSpc>
                <a:spcPct val="150000"/>
              </a:lnSpc>
              <a:buClr>
                <a:srgbClr val="FFC000"/>
              </a:buClr>
              <a:buSzPct val="80000"/>
              <a:buNone/>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    考虑对参数采用某种表示输入、修改、输出的命名规则</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使用所有的参数</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把状态或出错变量放在最后</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不要把函数的参数用作工作变量</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在接口中对参数的假定加以说明</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pitchFamily="2" charset="2"/>
              <a:buChar char="Ø"/>
            </a:pPr>
            <a:r>
              <a:rPr lang="zh-CN" altLang="en-US" sz="2000">
                <a:latin typeface="华文细黑" panose="02010600040101010101" pitchFamily="2" charset="-122"/>
                <a:ea typeface="华文细黑" panose="02010600040101010101" pitchFamily="2" charset="-122"/>
                <a:cs typeface="Times New Roman" panose="02020603050405020304" pitchFamily="18" charset="0"/>
              </a:rPr>
              <a:t>把函数的参数个数限制在大约</a:t>
            </a:r>
            <a:r>
              <a:rPr lang="en-US" altLang="zh-CN" sz="2000">
                <a:latin typeface="华文细黑" panose="02010600040101010101" pitchFamily="2" charset="-122"/>
                <a:ea typeface="华文细黑" panose="02010600040101010101" pitchFamily="2" charset="-122"/>
                <a:cs typeface="Times New Roman" panose="02020603050405020304" pitchFamily="18" charset="0"/>
              </a:rPr>
              <a:t>7</a:t>
            </a:r>
            <a:r>
              <a:rPr lang="zh-CN" altLang="en-US" sz="2000">
                <a:latin typeface="华文细黑" panose="02010600040101010101" pitchFamily="2" charset="-122"/>
                <a:ea typeface="华文细黑" panose="02010600040101010101" pitchFamily="2" charset="-122"/>
                <a:cs typeface="Times New Roman" panose="02020603050405020304" pitchFamily="18" charset="0"/>
              </a:rPr>
              <a:t>个以内</a:t>
            </a:r>
            <a:endParaRPr lang="zh-CN" altLang="en-US" sz="200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内容占位符 2"/>
          <p:cNvSpPr>
            <a:spLocks noChangeArrowheads="1"/>
          </p:cNvSpPr>
          <p:nvPr/>
        </p:nvSpPr>
        <p:spPr bwMode="auto">
          <a:xfrm>
            <a:off x="6383867" y="1797051"/>
            <a:ext cx="3649133" cy="3839633"/>
          </a:xfrm>
          <a:prstGeom prst="rect">
            <a:avLst/>
          </a:prstGeom>
          <a:noFill/>
          <a:ln w="9525">
            <a:noFill/>
            <a:miter lim="800000"/>
          </a:ln>
        </p:spPr>
        <p:txBody>
          <a:bodyPr/>
          <a:lstStyle/>
          <a:p>
            <a:pPr marL="342900" indent="-342900" eaLnBrk="0" hangingPunct="0">
              <a:lnSpc>
                <a:spcPct val="150000"/>
              </a:lnSpc>
              <a:spcBef>
                <a:spcPct val="20000"/>
              </a:spcBef>
              <a:defRPr/>
            </a:pPr>
            <a:endParaRPr lang="zh-CN" b="1" dirty="0">
              <a:solidFill>
                <a:srgbClr val="3366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标题 1"/>
          <p:cNvSpPr txBox="1"/>
          <p:nvPr/>
        </p:nvSpPr>
        <p:spPr>
          <a:xfrm>
            <a:off x="15240" y="15875"/>
            <a:ext cx="1219200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latin typeface="Arial Rounded MT Bold" panose="020F0704030504030204" pitchFamily="34" charset="0"/>
                <a:sym typeface="+mn-ea"/>
              </a:rPr>
              <a:t>模块与</a:t>
            </a:r>
            <a:r>
              <a:rPr lang="zh-CN" altLang="en-US" sz="4265" dirty="0"/>
              <a:t>高质量的函数</a:t>
            </a:r>
            <a:endParaRPr lang="zh-CN" altLang="en-US" sz="4265" dirty="0"/>
          </a:p>
        </p:txBody>
      </p:sp>
      <p:sp>
        <p:nvSpPr>
          <p:cNvPr id="2" name="文本框 1"/>
          <p:cNvSpPr txBox="1"/>
          <p:nvPr/>
        </p:nvSpPr>
        <p:spPr>
          <a:xfrm>
            <a:off x="8167370" y="2158365"/>
            <a:ext cx="4039870" cy="3661410"/>
          </a:xfrm>
          <a:prstGeom prst="rect">
            <a:avLst/>
          </a:prstGeom>
          <a:solidFill>
            <a:schemeClr val="accent1">
              <a:lumMod val="20000"/>
              <a:lumOff val="80000"/>
            </a:schemeClr>
          </a:solidFill>
        </p:spPr>
        <p:txBody>
          <a:bodyPr wrap="square" rtlCol="0">
            <a:spAutoFit/>
          </a:bodyPr>
          <a:lstStyle/>
          <a:p>
            <a:r>
              <a:rPr lang="en-US" altLang="zh-CN" sz="2400"/>
              <a:t>int i=0;</a:t>
            </a:r>
            <a:endParaRPr lang="en-US" altLang="zh-CN" sz="2400"/>
          </a:p>
          <a:p>
            <a:r>
              <a:rPr lang="en-US" altLang="zh-CN" sz="2400"/>
              <a:t>......</a:t>
            </a:r>
            <a:endParaRPr lang="en-US" altLang="zh-CN" sz="2400"/>
          </a:p>
          <a:p>
            <a:r>
              <a:rPr lang="en-US" altLang="zh-CN" sz="2400"/>
              <a:t>/* Usage:i from  ...*/</a:t>
            </a:r>
            <a:endParaRPr lang="en-US" altLang="zh-CN" sz="2400"/>
          </a:p>
          <a:p>
            <a:r>
              <a:rPr lang="en-US" altLang="zh-CN" sz="2400"/>
              <a:t>int f(int </a:t>
            </a:r>
            <a:r>
              <a:rPr lang="en-US" altLang="zh-CN" sz="2400">
                <a:solidFill>
                  <a:srgbClr val="FF0000"/>
                </a:solidFill>
              </a:rPr>
              <a:t>i</a:t>
            </a:r>
            <a:r>
              <a:rPr lang="en-US" altLang="zh-CN" sz="2400"/>
              <a:t>)</a:t>
            </a:r>
            <a:endParaRPr lang="en-US" altLang="zh-CN" sz="2400"/>
          </a:p>
          <a:p>
            <a:r>
              <a:rPr lang="en-US" altLang="zh-CN" sz="2400"/>
              <a:t>{  int x;</a:t>
            </a:r>
            <a:endParaRPr lang="en-US" altLang="zh-CN" sz="2400"/>
          </a:p>
          <a:p>
            <a:r>
              <a:rPr lang="en-US" altLang="zh-CN" sz="2400"/>
              <a:t>     x=</a:t>
            </a:r>
            <a:r>
              <a:rPr lang="en-US" altLang="zh-CN" sz="2400">
                <a:solidFill>
                  <a:srgbClr val="FF0000"/>
                </a:solidFill>
              </a:rPr>
              <a:t>i</a:t>
            </a:r>
            <a:r>
              <a:rPr lang="en-US" altLang="zh-CN" sz="2400"/>
              <a:t>;  </a:t>
            </a:r>
            <a:endParaRPr lang="en-US" altLang="zh-CN" sz="2400"/>
          </a:p>
          <a:p>
            <a:r>
              <a:rPr lang="en-US" altLang="zh-CN" sz="2400"/>
              <a:t>     x++;         //  </a:t>
            </a:r>
            <a:r>
              <a:rPr lang="en-US" altLang="zh-CN" sz="2400">
                <a:solidFill>
                  <a:srgbClr val="FF0000"/>
                </a:solidFill>
              </a:rPr>
              <a:t>i++ </a:t>
            </a:r>
            <a:r>
              <a:rPr lang="zh-CN" altLang="en-US" sz="1600">
                <a:solidFill>
                  <a:srgbClr val="FF0000"/>
                </a:solidFill>
              </a:rPr>
              <a:t>？对外</a:t>
            </a:r>
            <a:r>
              <a:rPr lang="en-US" altLang="zh-CN" sz="1600">
                <a:solidFill>
                  <a:srgbClr val="FF0000"/>
                </a:solidFill>
              </a:rPr>
              <a:t>i</a:t>
            </a:r>
            <a:r>
              <a:rPr lang="zh-CN" altLang="en-US" sz="1600">
                <a:solidFill>
                  <a:srgbClr val="FF0000"/>
                </a:solidFill>
              </a:rPr>
              <a:t>的影响</a:t>
            </a:r>
            <a:endParaRPr lang="en-US" altLang="zh-CN" sz="1600">
              <a:solidFill>
                <a:srgbClr val="FF0000"/>
              </a:solidFill>
            </a:endParaRPr>
          </a:p>
          <a:p>
            <a:r>
              <a:rPr lang="en-US" altLang="zh-CN" sz="2400"/>
              <a:t>     return (x) ;</a:t>
            </a:r>
            <a:endParaRPr lang="en-US" altLang="zh-CN" sz="2400"/>
          </a:p>
          <a:p>
            <a:r>
              <a:rPr lang="en-US" altLang="zh-CN" sz="2400"/>
              <a:t>}</a:t>
            </a:r>
            <a:endParaRPr lang="en-US" altLang="zh-CN" sz="2400"/>
          </a:p>
        </p:txBody>
      </p:sp>
    </p:spTree>
    <p:custDataLst>
      <p:tags r:id="rId1"/>
    </p:custData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8890" y="51435"/>
            <a:ext cx="12223750" cy="1360805"/>
          </a:xfrm>
          <a:prstGeom prst="rect">
            <a:avLst/>
          </a:prstGeom>
          <a:solidFill>
            <a:schemeClr val="accent1">
              <a:lumMod val="20000"/>
              <a:lumOff val="80000"/>
            </a:schemeClr>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solidFill>
                  <a:schemeClr val="tx1"/>
                </a:solidFill>
                <a:effectLst>
                  <a:outerShdw blurRad="38100" dist="19050" dir="2700000" algn="tl" rotWithShape="0">
                    <a:schemeClr val="dk1">
                      <a:alpha val="40000"/>
                    </a:schemeClr>
                  </a:outerShdw>
                </a:effectLst>
              </a:rPr>
              <a:t>问题分析与模块设计</a:t>
            </a:r>
            <a:br>
              <a:rPr lang="zh-CN" altLang="en-US" sz="4800" dirty="0">
                <a:solidFill>
                  <a:schemeClr val="tx1"/>
                </a:solidFill>
                <a:effectLst>
                  <a:outerShdw blurRad="38100" dist="19050" dir="2700000" algn="tl" rotWithShape="0">
                    <a:schemeClr val="dk1">
                      <a:alpha val="40000"/>
                    </a:schemeClr>
                  </a:outerShdw>
                </a:effectLst>
              </a:rPr>
            </a:br>
            <a:r>
              <a:rPr lang="zh-CN" altLang="en-US" sz="4800" dirty="0">
                <a:solidFill>
                  <a:schemeClr val="accent1"/>
                </a:solidFill>
                <a:effectLst>
                  <a:outerShdw blurRad="38100" dist="25400" dir="5400000" algn="ctr" rotWithShape="0">
                    <a:srgbClr val="6E747A">
                      <a:alpha val="43000"/>
                    </a:srgbClr>
                  </a:outerShdw>
                </a:effectLst>
              </a:rPr>
              <a:t>   </a:t>
            </a:r>
            <a:r>
              <a:rPr lang="en-US" altLang="zh-CN" sz="4800" dirty="0">
                <a:solidFill>
                  <a:schemeClr val="accent1"/>
                </a:solidFill>
                <a:effectLst>
                  <a:outerShdw blurRad="38100" dist="25400" dir="5400000" algn="ctr" rotWithShape="0">
                    <a:srgbClr val="6E747A">
                      <a:alpha val="43000"/>
                    </a:srgbClr>
                  </a:outerShdw>
                </a:effectLst>
              </a:rPr>
              <a:t>——</a:t>
            </a:r>
            <a:r>
              <a:rPr lang="zh-CN" altLang="en-US" sz="4800" dirty="0">
                <a:solidFill>
                  <a:schemeClr val="accent1"/>
                </a:solidFill>
                <a:effectLst>
                  <a:outerShdw blurRad="38100" dist="25400" dir="5400000" algn="ctr" rotWithShape="0">
                    <a:srgbClr val="6E747A">
                      <a:alpha val="43000"/>
                    </a:srgbClr>
                  </a:outerShdw>
                </a:effectLst>
              </a:rPr>
              <a:t>多文件模块的学生信息库系统 </a:t>
            </a:r>
            <a:endParaRPr lang="zh-CN" altLang="en-US" sz="4800" dirty="0">
              <a:solidFill>
                <a:schemeClr val="accent1"/>
              </a:solidFill>
              <a:effectLst>
                <a:outerShdw blurRad="38100" dist="25400" dir="5400000" algn="ctr" rotWithShape="0">
                  <a:srgbClr val="6E747A">
                    <a:alpha val="43000"/>
                  </a:srgbClr>
                </a:outerShdw>
              </a:effectLst>
            </a:endParaRPr>
          </a:p>
        </p:txBody>
      </p:sp>
      <p:sp>
        <p:nvSpPr>
          <p:cNvPr id="3" name="Rectangle 3"/>
          <p:cNvSpPr txBox="1"/>
          <p:nvPr/>
        </p:nvSpPr>
        <p:spPr>
          <a:xfrm>
            <a:off x="307425" y="1893994"/>
            <a:ext cx="11246400" cy="3848816"/>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4000"/>
              <a:t>10.4.1  </a:t>
            </a:r>
            <a:r>
              <a:rPr lang="zh-CN" altLang="en-US" sz="4000"/>
              <a:t>分模块设计学生信息库系统</a:t>
            </a:r>
            <a:endParaRPr lang="zh-CN" altLang="en-US" sz="4000"/>
          </a:p>
          <a:p>
            <a:pPr>
              <a:lnSpc>
                <a:spcPct val="150000"/>
              </a:lnSpc>
            </a:pPr>
            <a:r>
              <a:rPr lang="en-US" altLang="zh-CN" sz="4000"/>
              <a:t>10.4.2  C</a:t>
            </a:r>
            <a:r>
              <a:rPr lang="zh-CN" altLang="en-US" sz="4000"/>
              <a:t>程序文件模块 </a:t>
            </a:r>
            <a:endParaRPr lang="zh-CN" altLang="en-US" sz="4000"/>
          </a:p>
          <a:p>
            <a:pPr>
              <a:lnSpc>
                <a:spcPct val="150000"/>
              </a:lnSpc>
            </a:pPr>
            <a:r>
              <a:rPr lang="en-US" altLang="zh-CN" sz="4000"/>
              <a:t>10.4.3  </a:t>
            </a:r>
            <a:r>
              <a:rPr lang="zh-CN" altLang="en-US" sz="4000"/>
              <a:t>文件模块间的通信 </a:t>
            </a:r>
            <a:endParaRPr lang="en-US" altLang="zh-CN" sz="4000"/>
          </a:p>
          <a:p>
            <a:pPr>
              <a:lnSpc>
                <a:spcPct val="150000"/>
              </a:lnSpc>
            </a:pPr>
            <a:r>
              <a:rPr lang="en-US" altLang="zh-CN" sz="4000"/>
              <a:t>10.4.4  </a:t>
            </a:r>
            <a:r>
              <a:rPr lang="zh-CN" altLang="en-US" sz="4000"/>
              <a:t>编码规范</a:t>
            </a:r>
            <a:endParaRPr lang="en-US" altLang="zh-CN" sz="4000"/>
          </a:p>
          <a:p>
            <a:endParaRPr lang="en-US" altLang="zh-CN" sz="4000"/>
          </a:p>
        </p:txBody>
      </p:sp>
    </p:spTree>
  </p:cSld>
  <p:clrMapOvr>
    <a:masterClrMapping/>
  </p:clrMapOvr>
  <p:transition advTm="0">
    <p:blinds dir="vert"/>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63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t>10.4.1  </a:t>
            </a:r>
            <a:r>
              <a:rPr lang="zh-CN" altLang="en-US" sz="5335" dirty="0"/>
              <a:t>分模块设计学生信息库系统 </a:t>
            </a:r>
            <a:endParaRPr lang="zh-CN" altLang="en-US" sz="5335" dirty="0"/>
          </a:p>
        </p:txBody>
      </p:sp>
      <p:grpSp>
        <p:nvGrpSpPr>
          <p:cNvPr id="3" name="Organization Chart 4"/>
          <p:cNvGrpSpPr/>
          <p:nvPr/>
        </p:nvGrpSpPr>
        <p:grpSpPr>
          <a:xfrm>
            <a:off x="609600" y="4127133"/>
            <a:ext cx="10972800" cy="2675467"/>
            <a:chOff x="891" y="4210"/>
            <a:chExt cx="15512" cy="1945"/>
          </a:xfrm>
        </p:grpSpPr>
        <p:sp>
          <p:nvSpPr>
            <p:cNvPr id="4" name="AutoShape 5"/>
            <p:cNvSpPr>
              <a:spLocks noTextEdit="1"/>
            </p:cNvSpPr>
            <p:nvPr/>
          </p:nvSpPr>
          <p:spPr>
            <a:xfrm>
              <a:off x="891" y="4210"/>
              <a:ext cx="15512" cy="1945"/>
            </a:xfrm>
            <a:prstGeom prst="rect">
              <a:avLst/>
            </a:prstGeom>
            <a:noFill/>
            <a:ln w="9525">
              <a:noFill/>
            </a:ln>
          </p:spPr>
          <p:txBody>
            <a:bodyPr/>
            <a:lstStyle/>
            <a:p>
              <a:endParaRPr lang="zh-CN" altLang="en-US" sz="4265"/>
            </a:p>
          </p:txBody>
        </p:sp>
        <p:cxnSp>
          <p:nvCxnSpPr>
            <p:cNvPr id="5" name="_s1028"/>
            <p:cNvCxnSpPr>
              <a:stCxn id="17" idx="0"/>
              <a:endCxn id="11" idx="2"/>
            </p:cNvCxnSpPr>
            <p:nvPr/>
          </p:nvCxnSpPr>
          <p:spPr>
            <a:xfrm rot="5400000" flipH="1">
              <a:off x="11764" y="1873"/>
              <a:ext cx="389" cy="6619"/>
            </a:xfrm>
            <a:prstGeom prst="bentConnector3">
              <a:avLst>
                <a:gd name="adj1" fmla="val 48130"/>
              </a:avLst>
            </a:prstGeom>
            <a:ln w="28575" cap="flat" cmpd="sng">
              <a:solidFill>
                <a:srgbClr val="000000"/>
              </a:solidFill>
              <a:prstDash val="solid"/>
              <a:miter/>
              <a:headEnd type="none" w="med" len="med"/>
              <a:tailEnd type="none" w="med" len="med"/>
            </a:ln>
          </p:spPr>
        </p:cxnSp>
        <p:cxnSp>
          <p:nvCxnSpPr>
            <p:cNvPr id="6" name="_s1029"/>
            <p:cNvCxnSpPr>
              <a:stCxn id="16" idx="0"/>
              <a:endCxn id="11" idx="2"/>
            </p:cNvCxnSpPr>
            <p:nvPr/>
          </p:nvCxnSpPr>
          <p:spPr>
            <a:xfrm rot="-5400000">
              <a:off x="6467" y="3195"/>
              <a:ext cx="389" cy="3975"/>
            </a:xfrm>
            <a:prstGeom prst="bentConnector3">
              <a:avLst>
                <a:gd name="adj1" fmla="val 48130"/>
              </a:avLst>
            </a:prstGeom>
            <a:ln w="28575" cap="flat" cmpd="sng">
              <a:solidFill>
                <a:srgbClr val="000000"/>
              </a:solidFill>
              <a:prstDash val="solid"/>
              <a:miter/>
              <a:headEnd type="none" w="med" len="med"/>
              <a:tailEnd type="none" w="med" len="med"/>
            </a:ln>
          </p:spPr>
        </p:cxnSp>
        <p:cxnSp>
          <p:nvCxnSpPr>
            <p:cNvPr id="7" name="_s1030"/>
            <p:cNvCxnSpPr>
              <a:stCxn id="15" idx="0"/>
              <a:endCxn id="11" idx="2"/>
            </p:cNvCxnSpPr>
            <p:nvPr/>
          </p:nvCxnSpPr>
          <p:spPr>
            <a:xfrm rot="-5400000">
              <a:off x="5143" y="1871"/>
              <a:ext cx="389" cy="6623"/>
            </a:xfrm>
            <a:prstGeom prst="bentConnector3">
              <a:avLst>
                <a:gd name="adj1" fmla="val 48130"/>
              </a:avLst>
            </a:prstGeom>
            <a:ln w="28575" cap="flat" cmpd="sng">
              <a:solidFill>
                <a:srgbClr val="000000"/>
              </a:solidFill>
              <a:prstDash val="solid"/>
              <a:miter/>
              <a:headEnd type="none" w="med" len="med"/>
              <a:tailEnd type="none" w="med" len="med"/>
            </a:ln>
          </p:spPr>
        </p:cxnSp>
        <p:cxnSp>
          <p:nvCxnSpPr>
            <p:cNvPr id="8" name="_s1031"/>
            <p:cNvCxnSpPr>
              <a:stCxn id="14" idx="0"/>
              <a:endCxn id="11" idx="2"/>
            </p:cNvCxnSpPr>
            <p:nvPr/>
          </p:nvCxnSpPr>
          <p:spPr>
            <a:xfrm rot="5400000" flipH="1">
              <a:off x="10440" y="3197"/>
              <a:ext cx="389" cy="3971"/>
            </a:xfrm>
            <a:prstGeom prst="bentConnector3">
              <a:avLst>
                <a:gd name="adj1" fmla="val 48130"/>
              </a:avLst>
            </a:prstGeom>
            <a:ln w="28575" cap="flat" cmpd="sng">
              <a:solidFill>
                <a:srgbClr val="000000"/>
              </a:solidFill>
              <a:prstDash val="solid"/>
              <a:miter/>
              <a:headEnd type="none" w="med" len="med"/>
              <a:tailEnd type="none" w="med" len="med"/>
            </a:ln>
          </p:spPr>
        </p:cxnSp>
        <p:cxnSp>
          <p:nvCxnSpPr>
            <p:cNvPr id="9" name="_s1032"/>
            <p:cNvCxnSpPr>
              <a:stCxn id="13" idx="0"/>
              <a:endCxn id="11" idx="2"/>
            </p:cNvCxnSpPr>
            <p:nvPr/>
          </p:nvCxnSpPr>
          <p:spPr>
            <a:xfrm rot="5400000" flipH="1">
              <a:off x="9115" y="4521"/>
              <a:ext cx="389" cy="1322"/>
            </a:xfrm>
            <a:prstGeom prst="bentConnector3">
              <a:avLst>
                <a:gd name="adj1" fmla="val 48130"/>
              </a:avLst>
            </a:prstGeom>
            <a:ln w="28575" cap="flat" cmpd="sng">
              <a:solidFill>
                <a:srgbClr val="000000"/>
              </a:solidFill>
              <a:prstDash val="solid"/>
              <a:miter/>
              <a:headEnd type="none" w="med" len="med"/>
              <a:tailEnd type="none" w="med" len="med"/>
            </a:ln>
          </p:spPr>
        </p:cxnSp>
        <p:cxnSp>
          <p:nvCxnSpPr>
            <p:cNvPr id="10" name="_s1033"/>
            <p:cNvCxnSpPr>
              <a:stCxn id="12" idx="0"/>
              <a:endCxn id="11" idx="2"/>
            </p:cNvCxnSpPr>
            <p:nvPr/>
          </p:nvCxnSpPr>
          <p:spPr>
            <a:xfrm rot="-5400000">
              <a:off x="7791" y="4519"/>
              <a:ext cx="389" cy="1326"/>
            </a:xfrm>
            <a:prstGeom prst="bentConnector3">
              <a:avLst>
                <a:gd name="adj1" fmla="val 48130"/>
              </a:avLst>
            </a:prstGeom>
            <a:ln w="28575" cap="flat" cmpd="sng">
              <a:solidFill>
                <a:srgbClr val="000000"/>
              </a:solidFill>
              <a:prstDash val="solid"/>
              <a:miter/>
              <a:headEnd type="none" w="med" len="med"/>
              <a:tailEnd type="none" w="med" len="med"/>
            </a:ln>
          </p:spPr>
        </p:cxnSp>
        <p:sp>
          <p:nvSpPr>
            <p:cNvPr id="11" name="_s1034"/>
            <p:cNvSpPr/>
            <p:nvPr/>
          </p:nvSpPr>
          <p:spPr>
            <a:xfrm>
              <a:off x="7512" y="4210"/>
              <a:ext cx="2271" cy="778"/>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r>
                <a:rPr lang="zh-CN" altLang="en-US" sz="2000" dirty="0">
                  <a:latin typeface="Times New Roman" panose="02020603050405020304" pitchFamily="18" charset="0"/>
                </a:rPr>
                <a:t>学生信息库系统</a:t>
              </a:r>
              <a:endParaRPr lang="zh-CN" altLang="en-US" sz="2000" dirty="0">
                <a:latin typeface="Times New Roman" panose="02020603050405020304" pitchFamily="18" charset="0"/>
              </a:endParaRPr>
            </a:p>
            <a:p>
              <a:pPr algn="ctr" eaLnBrk="1" hangingPunct="1">
                <a:buClrTx/>
              </a:pPr>
              <a:r>
                <a:rPr lang="en-US" altLang="zh-CN" sz="2000" dirty="0">
                  <a:latin typeface="Times New Roman" panose="02020603050405020304" pitchFamily="18" charset="0"/>
                </a:rPr>
                <a:t>main()</a:t>
              </a:r>
              <a:endParaRPr lang="en-US" altLang="zh-CN" sz="4535" dirty="0">
                <a:latin typeface="Arial" panose="020B0604020202020204" pitchFamily="34" charset="0"/>
              </a:endParaRPr>
            </a:p>
          </p:txBody>
        </p:sp>
        <p:sp>
          <p:nvSpPr>
            <p:cNvPr id="12" name="_s1035"/>
            <p:cNvSpPr/>
            <p:nvPr/>
          </p:nvSpPr>
          <p:spPr>
            <a:xfrm>
              <a:off x="6187" y="5377"/>
              <a:ext cx="2271" cy="778"/>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r>
                <a:rPr lang="zh-CN" altLang="en-US" sz="2000" dirty="0">
                  <a:latin typeface="Times New Roman" panose="02020603050405020304" pitchFamily="18" charset="0"/>
                </a:rPr>
                <a:t>计算平均成绩</a:t>
              </a:r>
              <a:endParaRPr lang="zh-CN" altLang="en-US" sz="2000" dirty="0">
                <a:latin typeface="Times New Roman" panose="02020603050405020304" pitchFamily="18" charset="0"/>
              </a:endParaRPr>
            </a:p>
            <a:p>
              <a:pPr algn="ctr" eaLnBrk="1" hangingPunct="1">
                <a:buClrTx/>
              </a:pPr>
              <a:r>
                <a:rPr lang="en-US" altLang="zh-CN" sz="2000" dirty="0">
                  <a:latin typeface="Times New Roman" panose="02020603050405020304" pitchFamily="18" charset="0"/>
                </a:rPr>
                <a:t>average()</a:t>
              </a:r>
              <a:endParaRPr lang="en-US" altLang="zh-CN" sz="4000" dirty="0">
                <a:latin typeface="Arial" panose="020B0604020202020204" pitchFamily="34" charset="0"/>
              </a:endParaRPr>
            </a:p>
          </p:txBody>
        </p:sp>
        <p:sp>
          <p:nvSpPr>
            <p:cNvPr id="13" name="_s1036"/>
            <p:cNvSpPr/>
            <p:nvPr/>
          </p:nvSpPr>
          <p:spPr>
            <a:xfrm>
              <a:off x="8836" y="5377"/>
              <a:ext cx="2271" cy="778"/>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r>
                <a:rPr lang="zh-CN" altLang="en-US" sz="2000" dirty="0">
                  <a:latin typeface="Times New Roman" panose="02020603050405020304" pitchFamily="18" charset="0"/>
                </a:rPr>
                <a:t>平均成绩排序</a:t>
              </a:r>
              <a:endParaRPr lang="zh-CN" altLang="en-US" sz="2000" dirty="0">
                <a:latin typeface="Times New Roman" panose="02020603050405020304" pitchFamily="18" charset="0"/>
              </a:endParaRPr>
            </a:p>
            <a:p>
              <a:pPr algn="ctr" eaLnBrk="1" hangingPunct="1">
                <a:buClrTx/>
              </a:pPr>
              <a:r>
                <a:rPr lang="en-US" altLang="zh-CN" sz="2000" dirty="0">
                  <a:latin typeface="Times New Roman" panose="02020603050405020304" pitchFamily="18" charset="0"/>
                </a:rPr>
                <a:t>sort()</a:t>
              </a:r>
              <a:endParaRPr lang="en-US" altLang="zh-CN" sz="4000" dirty="0">
                <a:latin typeface="Arial" panose="020B0604020202020204" pitchFamily="34" charset="0"/>
              </a:endParaRPr>
            </a:p>
          </p:txBody>
        </p:sp>
        <p:sp>
          <p:nvSpPr>
            <p:cNvPr id="14" name="_s1037"/>
            <p:cNvSpPr/>
            <p:nvPr/>
          </p:nvSpPr>
          <p:spPr>
            <a:xfrm>
              <a:off x="11485" y="5377"/>
              <a:ext cx="2270" cy="777"/>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r>
                <a:rPr lang="zh-CN" altLang="en-US" sz="2000" dirty="0">
                  <a:latin typeface="Times New Roman" panose="02020603050405020304" pitchFamily="18" charset="0"/>
                </a:rPr>
                <a:t>修改</a:t>
              </a:r>
              <a:endParaRPr lang="zh-CN" altLang="en-US" sz="2000" dirty="0">
                <a:latin typeface="Times New Roman" panose="02020603050405020304" pitchFamily="18" charset="0"/>
              </a:endParaRPr>
            </a:p>
            <a:p>
              <a:pPr algn="ctr" eaLnBrk="1" hangingPunct="1">
                <a:buClrTx/>
              </a:pPr>
              <a:r>
                <a:rPr lang="en-US" altLang="zh-CN" sz="2000" dirty="0">
                  <a:latin typeface="Times New Roman" panose="02020603050405020304" pitchFamily="18" charset="0"/>
                </a:rPr>
                <a:t>modify()</a:t>
              </a:r>
              <a:endParaRPr lang="en-US" altLang="zh-CN" sz="4000" dirty="0">
                <a:latin typeface="Arial" panose="020B0604020202020204" pitchFamily="34" charset="0"/>
              </a:endParaRPr>
            </a:p>
          </p:txBody>
        </p:sp>
        <p:sp>
          <p:nvSpPr>
            <p:cNvPr id="15" name="_s1038"/>
            <p:cNvSpPr/>
            <p:nvPr/>
          </p:nvSpPr>
          <p:spPr>
            <a:xfrm>
              <a:off x="891" y="5377"/>
              <a:ext cx="2270" cy="777"/>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endParaRPr lang="zh-CN" altLang="en-US" sz="2000" dirty="0">
                <a:latin typeface="Times New Roman" panose="02020603050405020304" pitchFamily="18" charset="0"/>
              </a:endParaRPr>
            </a:p>
            <a:p>
              <a:pPr algn="ctr" eaLnBrk="1" hangingPunct="1">
                <a:buClrTx/>
              </a:pPr>
              <a:endParaRPr lang="zh-CN" altLang="en-US" sz="2000" dirty="0">
                <a:latin typeface="Times New Roman" panose="02020603050405020304" pitchFamily="18" charset="0"/>
              </a:endParaRPr>
            </a:p>
            <a:p>
              <a:pPr algn="ctr" eaLnBrk="1" hangingPunct="1">
                <a:buClrTx/>
              </a:pPr>
              <a:r>
                <a:rPr lang="zh-CN" altLang="en-US" sz="2000" dirty="0">
                  <a:latin typeface="Times New Roman" panose="02020603050405020304" pitchFamily="18" charset="0"/>
                </a:rPr>
                <a:t>建立</a:t>
              </a:r>
              <a:endParaRPr lang="zh-CN" altLang="en-US" sz="2000" dirty="0">
                <a:latin typeface="Times New Roman" panose="02020603050405020304" pitchFamily="18" charset="0"/>
              </a:endParaRPr>
            </a:p>
            <a:p>
              <a:pPr algn="ctr" eaLnBrk="1" hangingPunct="1">
                <a:buClrTx/>
              </a:pPr>
              <a:r>
                <a:rPr lang="en-US" altLang="zh-CN" sz="2000" dirty="0">
                  <a:latin typeface="Times New Roman" panose="02020603050405020304" pitchFamily="18" charset="0"/>
                </a:rPr>
                <a:t>new_student()</a:t>
              </a:r>
              <a:endParaRPr lang="en-US" altLang="zh-CN" sz="2000" dirty="0">
                <a:latin typeface="Times New Roman" panose="02020603050405020304" pitchFamily="18" charset="0"/>
              </a:endParaRPr>
            </a:p>
            <a:p>
              <a:pPr algn="ctr" eaLnBrk="1" hangingPunct="1">
                <a:buClrTx/>
              </a:pPr>
              <a:endParaRPr lang="en-US" altLang="zh-CN" sz="1735" dirty="0">
                <a:latin typeface="Times New Roman" panose="02020603050405020304" pitchFamily="18" charset="0"/>
              </a:endParaRPr>
            </a:p>
            <a:p>
              <a:pPr algn="ctr" eaLnBrk="1" hangingPunct="1">
                <a:buClrTx/>
              </a:pPr>
              <a:endParaRPr lang="en-US" altLang="zh-CN" sz="4000" dirty="0">
                <a:latin typeface="Arial" panose="020B0604020202020204" pitchFamily="34" charset="0"/>
              </a:endParaRPr>
            </a:p>
          </p:txBody>
        </p:sp>
        <p:sp>
          <p:nvSpPr>
            <p:cNvPr id="16" name="_s1039"/>
            <p:cNvSpPr/>
            <p:nvPr/>
          </p:nvSpPr>
          <p:spPr>
            <a:xfrm>
              <a:off x="3539" y="5377"/>
              <a:ext cx="2270" cy="775"/>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endParaRPr lang="zh-CN" altLang="en-US" sz="2000" dirty="0">
                <a:latin typeface="Times New Roman" panose="02020603050405020304" pitchFamily="18" charset="0"/>
              </a:endParaRPr>
            </a:p>
            <a:p>
              <a:pPr algn="ctr" eaLnBrk="1" hangingPunct="1">
                <a:buClrTx/>
              </a:pPr>
              <a:r>
                <a:rPr lang="zh-CN" altLang="en-US" sz="2000" dirty="0">
                  <a:latin typeface="Times New Roman" panose="02020603050405020304" pitchFamily="18" charset="0"/>
                </a:rPr>
                <a:t>输出</a:t>
              </a:r>
              <a:endParaRPr lang="zh-CN" altLang="en-US" sz="2000" dirty="0">
                <a:latin typeface="Times New Roman" panose="02020603050405020304" pitchFamily="18" charset="0"/>
              </a:endParaRPr>
            </a:p>
            <a:p>
              <a:pPr algn="ctr" eaLnBrk="1" hangingPunct="1">
                <a:buClrTx/>
              </a:pPr>
              <a:r>
                <a:rPr lang="en-US" altLang="zh-CN" sz="1735" dirty="0">
                  <a:latin typeface="Times New Roman" panose="02020603050405020304" pitchFamily="18" charset="0"/>
                </a:rPr>
                <a:t>output_student(</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ctr" eaLnBrk="1" hangingPunct="1">
                <a:buClrTx/>
              </a:pPr>
              <a:endParaRPr lang="en-US" altLang="zh-CN" sz="4000" dirty="0">
                <a:latin typeface="Arial" panose="020B0604020202020204" pitchFamily="34" charset="0"/>
              </a:endParaRPr>
            </a:p>
          </p:txBody>
        </p:sp>
        <p:sp>
          <p:nvSpPr>
            <p:cNvPr id="17" name="_s1040"/>
            <p:cNvSpPr/>
            <p:nvPr/>
          </p:nvSpPr>
          <p:spPr>
            <a:xfrm>
              <a:off x="14133" y="5377"/>
              <a:ext cx="2270" cy="777"/>
            </a:xfrm>
            <a:prstGeom prst="roundRect">
              <a:avLst>
                <a:gd name="adj" fmla="val 16667"/>
              </a:avLst>
            </a:prstGeom>
            <a:noFill/>
            <a:ln w="9525" cap="flat" cmpd="sng">
              <a:solidFill>
                <a:srgbClr val="000000"/>
              </a:solidFill>
              <a:prstDash val="solid"/>
              <a:headEnd type="none" w="med" len="med"/>
              <a:tailEnd type="none" w="med" len="med"/>
            </a:ln>
          </p:spPr>
          <p:txBody>
            <a:bodyPr lIns="0" tIns="0" rIns="0" bIns="0" anchor="ctr"/>
            <a:lstStyle/>
            <a:p>
              <a:pPr algn="ctr" eaLnBrk="1" hangingPunct="1">
                <a:buClrTx/>
              </a:pPr>
              <a:r>
                <a:rPr lang="zh-CN" altLang="en-US" sz="2000" dirty="0">
                  <a:latin typeface="Times New Roman" panose="02020603050405020304" pitchFamily="18" charset="0"/>
                </a:rPr>
                <a:t>查询</a:t>
              </a:r>
              <a:endParaRPr lang="zh-CN" altLang="en-US" sz="2000" dirty="0">
                <a:latin typeface="Times New Roman" panose="02020603050405020304" pitchFamily="18" charset="0"/>
              </a:endParaRPr>
            </a:p>
            <a:p>
              <a:pPr algn="ctr" eaLnBrk="1" hangingPunct="1">
                <a:buClrTx/>
              </a:pPr>
              <a:r>
                <a:rPr lang="en-US" altLang="zh-CN" sz="1600" dirty="0">
                  <a:latin typeface="Times New Roman" panose="02020603050405020304" pitchFamily="18" charset="0"/>
                </a:rPr>
                <a:t>search_student()</a:t>
              </a:r>
              <a:endParaRPr lang="en-US" altLang="zh-CN" sz="4000" dirty="0">
                <a:latin typeface="Arial" panose="020B0604020202020204" pitchFamily="34" charset="0"/>
              </a:endParaRPr>
            </a:p>
          </p:txBody>
        </p:sp>
      </p:grpSp>
      <p:sp>
        <p:nvSpPr>
          <p:cNvPr id="18" name="Text Box 20"/>
          <p:cNvSpPr txBox="1"/>
          <p:nvPr/>
        </p:nvSpPr>
        <p:spPr>
          <a:xfrm>
            <a:off x="527051" y="958484"/>
            <a:ext cx="11137900" cy="2922270"/>
          </a:xfrm>
          <a:prstGeom prst="rect">
            <a:avLst/>
          </a:prstGeom>
          <a:noFill/>
          <a:ln w="9525">
            <a:noFill/>
          </a:ln>
        </p:spPr>
        <p:txBody>
          <a:bodyPr lIns="122766" tIns="61384" rIns="122766" bIns="61384">
            <a:spAutoFit/>
          </a:bodyPr>
          <a:lstStyle/>
          <a:p>
            <a:pPr eaLnBrk="1" hangingPunct="1">
              <a:lnSpc>
                <a:spcPct val="150000"/>
              </a:lnSpc>
              <a:spcBef>
                <a:spcPct val="50000"/>
              </a:spcBef>
              <a:buClrTx/>
            </a:pPr>
            <a:r>
              <a:rPr lang="zh-CN" altLang="en-US" sz="2800" dirty="0">
                <a:latin typeface="兰亭黑-简" panose="02000000000000000000" charset="-122"/>
                <a:ea typeface="兰亭黑-简" panose="02000000000000000000" charset="-122"/>
                <a:cs typeface="兰亭黑-简" panose="02000000000000000000" charset="-122"/>
              </a:rPr>
              <a:t>例</a:t>
            </a:r>
            <a:r>
              <a:rPr lang="en-US" altLang="zh-CN" sz="2800" dirty="0">
                <a:latin typeface="兰亭黑-简" panose="02000000000000000000" charset="-122"/>
                <a:ea typeface="兰亭黑-简" panose="02000000000000000000" charset="-122"/>
                <a:cs typeface="兰亭黑-简" panose="02000000000000000000" charset="-122"/>
              </a:rPr>
              <a:t>10-8  </a:t>
            </a:r>
            <a:r>
              <a:rPr lang="zh-CN" altLang="en-US" sz="2800" dirty="0">
                <a:latin typeface="兰亭黑-简" panose="02000000000000000000" charset="-122"/>
                <a:ea typeface="兰亭黑-简" panose="02000000000000000000" charset="-122"/>
                <a:cs typeface="兰亭黑-简" panose="02000000000000000000" charset="-122"/>
              </a:rPr>
              <a:t>请综合例</a:t>
            </a:r>
            <a:r>
              <a:rPr lang="en-US" altLang="zh-CN" sz="2800" dirty="0">
                <a:latin typeface="兰亭黑-简" panose="02000000000000000000" charset="-122"/>
                <a:ea typeface="兰亭黑-简" panose="02000000000000000000" charset="-122"/>
                <a:cs typeface="兰亭黑-简" panose="02000000000000000000" charset="-122"/>
              </a:rPr>
              <a:t>9-1</a:t>
            </a:r>
            <a:r>
              <a:rPr lang="zh-CN" altLang="en-US" sz="2800" dirty="0">
                <a:latin typeface="兰亭黑-简" panose="02000000000000000000" charset="-122"/>
                <a:ea typeface="兰亭黑-简" panose="02000000000000000000" charset="-122"/>
                <a:cs typeface="兰亭黑-简" panose="02000000000000000000" charset="-122"/>
              </a:rPr>
              <a:t>、例</a:t>
            </a:r>
            <a:r>
              <a:rPr lang="en-US" altLang="zh-CN" sz="2800" dirty="0">
                <a:latin typeface="兰亭黑-简" panose="02000000000000000000" charset="-122"/>
                <a:ea typeface="兰亭黑-简" panose="02000000000000000000" charset="-122"/>
                <a:cs typeface="兰亭黑-简" panose="02000000000000000000" charset="-122"/>
              </a:rPr>
              <a:t>9-2</a:t>
            </a:r>
            <a:r>
              <a:rPr lang="zh-CN" altLang="en-US" sz="2800" dirty="0">
                <a:latin typeface="兰亭黑-简" panose="02000000000000000000" charset="-122"/>
                <a:ea typeface="兰亭黑-简" panose="02000000000000000000" charset="-122"/>
                <a:cs typeface="兰亭黑-简" panose="02000000000000000000" charset="-122"/>
              </a:rPr>
              <a:t>、例</a:t>
            </a:r>
            <a:r>
              <a:rPr lang="en-US" altLang="zh-CN" sz="2800" dirty="0">
                <a:latin typeface="兰亭黑-简" panose="02000000000000000000" charset="-122"/>
                <a:ea typeface="兰亭黑-简" panose="02000000000000000000" charset="-122"/>
                <a:cs typeface="兰亭黑-简" panose="02000000000000000000" charset="-122"/>
              </a:rPr>
              <a:t>9-3</a:t>
            </a:r>
            <a:r>
              <a:rPr lang="zh-CN" altLang="en-US" sz="2800" dirty="0">
                <a:latin typeface="兰亭黑-简" panose="02000000000000000000" charset="-122"/>
                <a:ea typeface="兰亭黑-简" panose="02000000000000000000" charset="-122"/>
                <a:cs typeface="兰亭黑-简" panose="02000000000000000000" charset="-122"/>
              </a:rPr>
              <a:t>和例</a:t>
            </a:r>
            <a:r>
              <a:rPr lang="en-US" altLang="zh-CN" sz="2800" dirty="0">
                <a:latin typeface="兰亭黑-简" panose="02000000000000000000" charset="-122"/>
                <a:ea typeface="兰亭黑-简" panose="02000000000000000000" charset="-122"/>
                <a:cs typeface="兰亭黑-简" panose="02000000000000000000" charset="-122"/>
              </a:rPr>
              <a:t>9-4</a:t>
            </a:r>
            <a:r>
              <a:rPr lang="zh-CN" altLang="en-US" sz="2800" dirty="0">
                <a:latin typeface="兰亭黑-简" panose="02000000000000000000" charset="-122"/>
                <a:ea typeface="兰亭黑-简" panose="02000000000000000000" charset="-122"/>
                <a:cs typeface="兰亭黑-简" panose="02000000000000000000" charset="-122"/>
              </a:rPr>
              <a:t>，分模块设计一个学生信息库系统。该系统包含学生基本信息的建立和输出、计算学生平均成绩、按照学生的平均成绩排序以及查询、修改学生的成绩等功能。</a:t>
            </a:r>
            <a:endParaRPr lang="zh-CN" altLang="en-US" sz="2800" dirty="0">
              <a:latin typeface="兰亭黑-简" panose="02000000000000000000" charset="-122"/>
              <a:ea typeface="兰亭黑-简" panose="02000000000000000000" charset="-122"/>
              <a:cs typeface="兰亭黑-简" panose="02000000000000000000" charset="-122"/>
            </a:endParaRPr>
          </a:p>
          <a:p>
            <a:pPr eaLnBrk="1" hangingPunct="1">
              <a:lnSpc>
                <a:spcPct val="150000"/>
              </a:lnSpc>
              <a:spcBef>
                <a:spcPct val="50000"/>
              </a:spcBef>
              <a:buClrTx/>
            </a:pPr>
            <a:r>
              <a:rPr lang="zh-CN" altLang="en-US" sz="2800" dirty="0">
                <a:latin typeface="兰亭黑-简" panose="02000000000000000000" charset="-122"/>
                <a:ea typeface="兰亭黑-简" panose="02000000000000000000" charset="-122"/>
                <a:cs typeface="兰亭黑-简" panose="02000000000000000000" charset="-122"/>
              </a:rPr>
              <a:t>    函数建立为：</a:t>
            </a:r>
            <a:r>
              <a:rPr lang="en-US" altLang="zh-CN" sz="2800" dirty="0">
                <a:latin typeface="兰亭黑-简" panose="02000000000000000000" charset="-122"/>
                <a:ea typeface="兰亭黑-简" panose="02000000000000000000" charset="-122"/>
                <a:cs typeface="兰亭黑-简" panose="02000000000000000000" charset="-122"/>
              </a:rPr>
              <a:t> </a:t>
            </a:r>
            <a:endParaRPr lang="en-US" altLang="zh-CN" sz="28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Dgm spid="3" grpId="0"/>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671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t>10.4.1  </a:t>
            </a:r>
            <a:r>
              <a:rPr lang="zh-CN" altLang="en-US" sz="5335" dirty="0"/>
              <a:t>分模块设计学生信息库系统 </a:t>
            </a:r>
            <a:endParaRPr lang="zh-CN" altLang="en-US" sz="5335" dirty="0"/>
          </a:p>
        </p:txBody>
      </p:sp>
      <p:sp>
        <p:nvSpPr>
          <p:cNvPr id="3" name="Rectangle 20"/>
          <p:cNvSpPr/>
          <p:nvPr/>
        </p:nvSpPr>
        <p:spPr>
          <a:xfrm>
            <a:off x="144000" y="671233"/>
            <a:ext cx="11713567" cy="6186767"/>
          </a:xfrm>
          <a:prstGeom prst="rect">
            <a:avLst/>
          </a:prstGeom>
          <a:noFill/>
          <a:ln w="9525">
            <a:noFill/>
          </a:ln>
        </p:spPr>
        <p:txBody>
          <a:bodyPr/>
          <a:lstStyle/>
          <a:p>
            <a:pPr marL="342900" indent="-342900">
              <a:lnSpc>
                <a:spcPct val="150000"/>
              </a:lnSpc>
              <a:spcBef>
                <a:spcPct val="20000"/>
              </a:spcBef>
              <a:buClr>
                <a:schemeClr val="bg2"/>
              </a:buClr>
              <a:buSzPct val="75000"/>
              <a:buFont typeface="Wingdings" panose="05000000000000000000" pitchFamily="2" charset="2"/>
              <a:buChar char="n"/>
            </a:pPr>
            <a:r>
              <a:rPr lang="zh-CN" altLang="en-US" sz="2000" dirty="0">
                <a:latin typeface="兰亭黑-简" panose="02000000000000000000" charset="-122"/>
                <a:ea typeface="兰亭黑-简" panose="02000000000000000000" charset="-122"/>
                <a:cs typeface="兰亭黑-简" panose="02000000000000000000" charset="-122"/>
              </a:rPr>
              <a:t>由于整个程序规模较大，按照功能图，分成</a:t>
            </a:r>
            <a:r>
              <a:rPr lang="zh-CN" altLang="en-US" sz="2000" dirty="0">
                <a:solidFill>
                  <a:srgbClr val="FF0000"/>
                </a:solidFill>
                <a:latin typeface="兰亭黑-简" panose="02000000000000000000" charset="-122"/>
                <a:ea typeface="兰亭黑-简" panose="02000000000000000000" charset="-122"/>
                <a:cs typeface="兰亭黑-简" panose="02000000000000000000" charset="-122"/>
              </a:rPr>
              <a:t>三个</a:t>
            </a:r>
            <a:r>
              <a:rPr lang="zh-CN" altLang="en-US" sz="2000" dirty="0">
                <a:latin typeface="兰亭黑-简" panose="02000000000000000000" charset="-122"/>
                <a:ea typeface="兰亭黑-简" panose="02000000000000000000" charset="-122"/>
                <a:cs typeface="兰亭黑-简" panose="02000000000000000000" charset="-122"/>
              </a:rPr>
              <a:t>程序文件</a:t>
            </a:r>
            <a:r>
              <a:rPr lang="zh-CN" altLang="en-US" sz="2000" dirty="0">
                <a:solidFill>
                  <a:srgbClr val="FF0000"/>
                </a:solidFill>
                <a:latin typeface="兰亭黑-简" panose="02000000000000000000" charset="-122"/>
                <a:ea typeface="兰亭黑-简" panose="02000000000000000000" charset="-122"/>
                <a:cs typeface="兰亭黑-简" panose="02000000000000000000" charset="-122"/>
              </a:rPr>
              <a:t>模块</a:t>
            </a:r>
            <a:r>
              <a:rPr lang="zh-CN" altLang="en-US" sz="2000" dirty="0">
                <a:latin typeface="兰亭黑-简" panose="02000000000000000000" charset="-122"/>
                <a:ea typeface="兰亭黑-简" panose="02000000000000000000" charset="-122"/>
                <a:cs typeface="兰亭黑-简" panose="02000000000000000000" charset="-122"/>
              </a:rPr>
              <a:t>，并把结构体定义等写成一个头文件。 </a:t>
            </a:r>
            <a:endParaRPr lang="zh-CN" altLang="en-US" sz="2000" dirty="0">
              <a:latin typeface="兰亭黑-简" panose="02000000000000000000" charset="-122"/>
              <a:ea typeface="兰亭黑-简" panose="02000000000000000000" charset="-122"/>
              <a:cs typeface="兰亭黑-简" panose="02000000000000000000" charset="-122"/>
            </a:endParaRPr>
          </a:p>
          <a:p>
            <a:pPr marL="742950" lvl="1" indent="-285750">
              <a:lnSpc>
                <a:spcPct val="150000"/>
              </a:lnSpc>
              <a:spcBef>
                <a:spcPct val="20000"/>
              </a:spcBef>
              <a:buClr>
                <a:schemeClr val="accent2"/>
              </a:buClr>
              <a:buSzPct val="80000"/>
              <a:buFont typeface="Wingdings" panose="05000000000000000000" pitchFamily="2" charset="2"/>
              <a:buChar char="¨"/>
            </a:pPr>
            <a:r>
              <a:rPr lang="zh-CN" altLang="en-US" sz="2000" dirty="0">
                <a:latin typeface="兰亭黑-简" panose="02000000000000000000" charset="-122"/>
                <a:ea typeface="兰亭黑-简" panose="02000000000000000000" charset="-122"/>
                <a:cs typeface="兰亭黑-简" panose="02000000000000000000" charset="-122"/>
              </a:rPr>
              <a:t>头文件</a:t>
            </a:r>
            <a:r>
              <a:rPr lang="en-US" altLang="zh-CN" sz="2000" dirty="0">
                <a:latin typeface="兰亭黑-简" panose="02000000000000000000" charset="-122"/>
                <a:ea typeface="兰亭黑-简" panose="02000000000000000000" charset="-122"/>
                <a:cs typeface="兰亭黑-简" panose="02000000000000000000" charset="-122"/>
              </a:rPr>
              <a:t>student.h</a:t>
            </a:r>
            <a:r>
              <a:rPr lang="en-US" altLang="zh-CN" sz="2800" dirty="0">
                <a:latin typeface="兰亭黑-简" panose="02000000000000000000" charset="-122"/>
                <a:ea typeface="兰亭黑-简" panose="02000000000000000000" charset="-122"/>
                <a:cs typeface="兰亭黑-简" panose="02000000000000000000" charset="-122"/>
              </a:rPr>
              <a:t>         </a:t>
            </a:r>
            <a:r>
              <a:rPr lang="zh-CN" altLang="en-US" sz="2800"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【头文件的内容、作用】</a:t>
            </a:r>
            <a:endParaRPr lang="en-US" altLang="zh-CN" sz="2800"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marL="742950" lvl="1" indent="-285750">
              <a:lnSpc>
                <a:spcPct val="150000"/>
              </a:lnSpc>
              <a:spcBef>
                <a:spcPct val="20000"/>
              </a:spcBef>
              <a:buClr>
                <a:schemeClr val="accent2"/>
              </a:buClr>
              <a:buSzPct val="80000"/>
              <a:buFont typeface="Wingdings" panose="05000000000000000000" pitchFamily="2" charset="2"/>
              <a:buChar char="¨"/>
            </a:pPr>
            <a:r>
              <a:rPr lang="zh-CN" altLang="en-US" sz="2000" dirty="0">
                <a:latin typeface="兰亭黑-简" panose="02000000000000000000" charset="-122"/>
                <a:ea typeface="兰亭黑-简" panose="02000000000000000000" charset="-122"/>
                <a:cs typeface="兰亭黑-简" panose="02000000000000000000" charset="-122"/>
              </a:rPr>
              <a:t>输入输出程序文件</a:t>
            </a:r>
            <a:r>
              <a:rPr lang="en-US" altLang="zh-CN" sz="2000" dirty="0">
                <a:latin typeface="兰亭黑-简" panose="02000000000000000000" charset="-122"/>
                <a:ea typeface="兰亭黑-简" panose="02000000000000000000" charset="-122"/>
                <a:cs typeface="兰亭黑-简" panose="02000000000000000000" charset="-122"/>
              </a:rPr>
              <a:t>input_output.c</a:t>
            </a:r>
            <a:endParaRPr lang="en-US" altLang="zh-CN" sz="20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new_student (struct student students[ ])</a:t>
            </a:r>
            <a:endParaRPr lang="en-US"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output_student(struct student students[ ])</a:t>
            </a:r>
            <a:endParaRPr lang="en-US" altLang="zh-CN" sz="1800" dirty="0">
              <a:latin typeface="兰亭黑-简" panose="02000000000000000000" charset="-122"/>
              <a:ea typeface="兰亭黑-简" panose="02000000000000000000" charset="-122"/>
              <a:cs typeface="兰亭黑-简" panose="02000000000000000000" charset="-122"/>
            </a:endParaRPr>
          </a:p>
          <a:p>
            <a:pPr marL="742950" lvl="1" indent="-285750">
              <a:lnSpc>
                <a:spcPct val="150000"/>
              </a:lnSpc>
              <a:spcBef>
                <a:spcPct val="20000"/>
              </a:spcBef>
              <a:buClr>
                <a:schemeClr val="accent2"/>
              </a:buClr>
              <a:buSzPct val="80000"/>
              <a:buFont typeface="Wingdings" panose="05000000000000000000" pitchFamily="2" charset="2"/>
              <a:buChar char="¨"/>
            </a:pPr>
            <a:r>
              <a:rPr lang="zh-CN" altLang="en-US" sz="2000" dirty="0">
                <a:latin typeface="兰亭黑-简" panose="02000000000000000000" charset="-122"/>
                <a:ea typeface="兰亭黑-简" panose="02000000000000000000" charset="-122"/>
                <a:cs typeface="兰亭黑-简" panose="02000000000000000000" charset="-122"/>
              </a:rPr>
              <a:t>计算平均成绩与平均成绩排序程序文件</a:t>
            </a:r>
            <a:r>
              <a:rPr lang="en-US" altLang="zh-CN" sz="2000" dirty="0">
                <a:latin typeface="兰亭黑-简" panose="02000000000000000000" charset="-122"/>
                <a:ea typeface="兰亭黑-简" panose="02000000000000000000" charset="-122"/>
                <a:cs typeface="兰亭黑-简" panose="02000000000000000000" charset="-122"/>
              </a:rPr>
              <a:t>aver_sort.c</a:t>
            </a:r>
            <a:endParaRPr lang="en-US" altLang="zh-CN" sz="20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average(struct student students[ ])</a:t>
            </a:r>
            <a:endParaRPr lang="en-US"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sort(struct student students[ ])</a:t>
            </a:r>
            <a:endParaRPr lang="en-US" altLang="zh-CN" sz="1800" dirty="0">
              <a:latin typeface="兰亭黑-简" panose="02000000000000000000" charset="-122"/>
              <a:ea typeface="兰亭黑-简" panose="02000000000000000000" charset="-122"/>
              <a:cs typeface="兰亭黑-简" panose="02000000000000000000" charset="-122"/>
            </a:endParaRPr>
          </a:p>
          <a:p>
            <a:pPr marL="742950" lvl="1" indent="-285750">
              <a:lnSpc>
                <a:spcPct val="150000"/>
              </a:lnSpc>
              <a:spcBef>
                <a:spcPct val="20000"/>
              </a:spcBef>
              <a:buClr>
                <a:schemeClr val="accent2"/>
              </a:buClr>
              <a:buSzPct val="80000"/>
              <a:buFont typeface="Wingdings" panose="05000000000000000000" pitchFamily="2" charset="2"/>
              <a:buChar char="¨"/>
            </a:pPr>
            <a:r>
              <a:rPr lang="zh-CN" altLang="en-US" sz="2000" dirty="0">
                <a:latin typeface="兰亭黑-简" panose="02000000000000000000" charset="-122"/>
                <a:ea typeface="兰亭黑-简" panose="02000000000000000000" charset="-122"/>
                <a:cs typeface="兰亭黑-简" panose="02000000000000000000" charset="-122"/>
              </a:rPr>
              <a:t>查询修改程序文件</a:t>
            </a:r>
            <a:r>
              <a:rPr lang="en-US" altLang="zh-CN" sz="2000" dirty="0">
                <a:latin typeface="兰亭黑-简" panose="02000000000000000000" charset="-122"/>
                <a:ea typeface="兰亭黑-简" panose="02000000000000000000" charset="-122"/>
                <a:cs typeface="兰亭黑-简" panose="02000000000000000000" charset="-122"/>
              </a:rPr>
              <a:t>modify.c</a:t>
            </a:r>
            <a:endParaRPr lang="en-US" altLang="zh-CN" sz="20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modify(struct student students[ ])</a:t>
            </a:r>
            <a:endParaRPr lang="en-US"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Char char="n"/>
            </a:pPr>
            <a:r>
              <a:rPr lang="en-US" altLang="zh-CN" sz="1800" dirty="0">
                <a:latin typeface="兰亭黑-简" panose="02000000000000000000" charset="-122"/>
                <a:ea typeface="兰亭黑-简" panose="02000000000000000000" charset="-122"/>
                <a:cs typeface="兰亭黑-简" panose="02000000000000000000" charset="-122"/>
              </a:rPr>
              <a:t>void search_student(struct student students[ ], int num)</a:t>
            </a:r>
            <a:endParaRPr lang="en-US" altLang="zh-CN" sz="18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ormAutofit/>
          </a:bodyPr>
          <a:lstStyle/>
          <a:p>
            <a:r>
              <a:rPr lang="en-US" altLang="zh-CN" b="1"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sym typeface="+mn-ea"/>
              </a:rPr>
              <a:t>static</a:t>
            </a:r>
            <a:r>
              <a:rPr lang="zh-CN" altLang="en-US" b="1"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sym typeface="+mn-ea"/>
              </a:rPr>
              <a:t>：把</a:t>
            </a:r>
            <a:r>
              <a:rPr lang="zh-CN" altLang="en-US" b="1" dirty="0">
                <a:solidFill>
                  <a:srgbClr val="F37021"/>
                </a:solidFill>
                <a:latin typeface="华文细黑" panose="02010600040101010101" pitchFamily="2" charset="-122"/>
                <a:ea typeface="华文细黑" panose="02010600040101010101" pitchFamily="2" charset="-122"/>
                <a:cs typeface="Times New Roman" panose="02020603050405020304" pitchFamily="18" charset="0"/>
                <a:sym typeface="+mn-ea"/>
              </a:rPr>
              <a:t>数据隐藏到模块里面</a:t>
            </a:r>
            <a:endParaRPr lang="zh-CN" altLang="en-US" b="1"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sym typeface="+mn-ea"/>
            </a:endParaRPr>
          </a:p>
        </p:txBody>
      </p:sp>
      <p:sp>
        <p:nvSpPr>
          <p:cNvPr id="5" name="文本框 4"/>
          <p:cNvSpPr txBox="1"/>
          <p:nvPr/>
        </p:nvSpPr>
        <p:spPr>
          <a:xfrm>
            <a:off x="7154545" y="365125"/>
            <a:ext cx="2563495" cy="6000750"/>
          </a:xfrm>
          <a:prstGeom prst="rect">
            <a:avLst/>
          </a:prstGeom>
          <a:noFill/>
        </p:spPr>
        <p:txBody>
          <a:bodyPr wrap="square" rtlCol="0" anchor="t">
            <a:spAutoFit/>
          </a:bodyPr>
          <a:lstStyle/>
          <a:p>
            <a:pPr>
              <a:lnSpc>
                <a:spcPct val="100000"/>
              </a:lnSpc>
            </a:pPr>
            <a:r>
              <a:rPr lang="zh-CN" altLang="en-US" sz="1200" dirty="0"/>
              <a:t>#include &lt;stdio.h&gt;</a:t>
            </a:r>
            <a:endParaRPr lang="zh-CN" altLang="en-US" sz="1200" dirty="0"/>
          </a:p>
          <a:p>
            <a:pPr>
              <a:lnSpc>
                <a:spcPct val="100000"/>
              </a:lnSpc>
            </a:pPr>
            <a:endParaRPr lang="zh-CN" altLang="en-US" sz="1200" dirty="0"/>
          </a:p>
          <a:p>
            <a:pPr>
              <a:lnSpc>
                <a:spcPct val="100000"/>
              </a:lnSpc>
            </a:pPr>
            <a:r>
              <a:rPr lang="zh-CN" altLang="en-US" sz="1200" dirty="0"/>
              <a:t>void fn(void)</a:t>
            </a:r>
            <a:endParaRPr lang="zh-CN" altLang="en-US" sz="1200" dirty="0"/>
          </a:p>
          <a:p>
            <a:pPr>
              <a:lnSpc>
                <a:spcPct val="100000"/>
              </a:lnSpc>
            </a:pPr>
            <a:r>
              <a:rPr lang="zh-CN" altLang="en-US" sz="1200" dirty="0"/>
              <a:t>{</a:t>
            </a:r>
            <a:endParaRPr lang="zh-CN" altLang="en-US" sz="1200" dirty="0"/>
          </a:p>
          <a:p>
            <a:pPr>
              <a:lnSpc>
                <a:spcPct val="100000"/>
              </a:lnSpc>
            </a:pPr>
            <a:r>
              <a:rPr lang="zh-CN" altLang="en-US" sz="1200" dirty="0"/>
              <a:t>    int n = 10;     </a:t>
            </a:r>
            <a:r>
              <a:rPr lang="en-US" altLang="zh-CN" sz="1200" dirty="0"/>
              <a:t>/*</a:t>
            </a:r>
            <a:r>
              <a:rPr lang="en-US" altLang="zh-CN" sz="1200" dirty="0">
                <a:sym typeface="+mn-ea"/>
              </a:rPr>
              <a:t>n</a:t>
            </a:r>
            <a:r>
              <a:rPr lang="zh-CN" altLang="en-US" sz="1200" dirty="0">
                <a:sym typeface="+mn-ea"/>
              </a:rPr>
              <a:t>被初始化</a:t>
            </a:r>
            <a:r>
              <a:rPr lang="en-US" altLang="zh-CN" sz="1200" dirty="0"/>
              <a:t>*/</a:t>
            </a:r>
            <a:endParaRPr lang="zh-CN" altLang="en-US" sz="1200" dirty="0"/>
          </a:p>
          <a:p>
            <a:pPr>
              <a:lnSpc>
                <a:spcPct val="100000"/>
              </a:lnSpc>
            </a:pPr>
            <a:endParaRPr lang="zh-CN" altLang="en-US" sz="1200" dirty="0"/>
          </a:p>
          <a:p>
            <a:pPr>
              <a:lnSpc>
                <a:spcPct val="100000"/>
              </a:lnSpc>
            </a:pPr>
            <a:r>
              <a:rPr lang="zh-CN" altLang="en-US" sz="1200" dirty="0"/>
              <a:t>    printf("n=%d\n", n);</a:t>
            </a:r>
            <a:endParaRPr lang="zh-CN" altLang="en-US" sz="1200" dirty="0"/>
          </a:p>
          <a:p>
            <a:pPr>
              <a:lnSpc>
                <a:spcPct val="100000"/>
              </a:lnSpc>
            </a:pPr>
            <a:r>
              <a:rPr lang="zh-CN" altLang="en-US" sz="1200" dirty="0"/>
              <a:t>    n++;            </a:t>
            </a:r>
            <a:r>
              <a:rPr lang="zh-CN" altLang="en-US" sz="1200" dirty="0">
                <a:solidFill>
                  <a:schemeClr val="accent2"/>
                </a:solidFill>
              </a:rPr>
              <a:t> </a:t>
            </a:r>
            <a:r>
              <a:rPr lang="en-US" altLang="zh-CN" sz="1200" dirty="0">
                <a:solidFill>
                  <a:schemeClr val="accent2"/>
                </a:solidFill>
              </a:rPr>
              <a:t>/* n=</a:t>
            </a:r>
            <a:r>
              <a:rPr lang="en-US" altLang="zh-CN" sz="1200" dirty="0" err="1">
                <a:solidFill>
                  <a:schemeClr val="accent2"/>
                </a:solidFill>
              </a:rPr>
              <a:t>n,n</a:t>
            </a:r>
            <a:r>
              <a:rPr lang="en-US" altLang="zh-CN" sz="1200" dirty="0">
                <a:solidFill>
                  <a:schemeClr val="accent2"/>
                </a:solidFill>
              </a:rPr>
              <a:t>=n+1;*/</a:t>
            </a:r>
            <a:endParaRPr lang="zh-CN" altLang="en-US" sz="1200" dirty="0">
              <a:solidFill>
                <a:schemeClr val="accent2"/>
              </a:solidFill>
            </a:endParaRPr>
          </a:p>
          <a:p>
            <a:pPr>
              <a:lnSpc>
                <a:spcPct val="100000"/>
              </a:lnSpc>
            </a:pPr>
            <a:r>
              <a:rPr lang="zh-CN" altLang="en-US" sz="1200" dirty="0"/>
              <a:t>    printf("n++=%d\n", n);</a:t>
            </a:r>
            <a:endParaRPr lang="zh-CN" altLang="en-US" sz="1200" dirty="0"/>
          </a:p>
          <a:p>
            <a:pPr>
              <a:lnSpc>
                <a:spcPct val="100000"/>
              </a:lnSpc>
            </a:pPr>
            <a:r>
              <a:rPr lang="zh-CN" altLang="en-US" sz="1200" dirty="0"/>
              <a:t>}      </a:t>
            </a:r>
            <a:endParaRPr lang="zh-CN" altLang="en-US" sz="1200" dirty="0"/>
          </a:p>
          <a:p>
            <a:pPr>
              <a:lnSpc>
                <a:spcPct val="100000"/>
              </a:lnSpc>
            </a:pPr>
            <a:endParaRPr lang="zh-CN" altLang="en-US" sz="1200" dirty="0"/>
          </a:p>
          <a:p>
            <a:pPr>
              <a:lnSpc>
                <a:spcPct val="100000"/>
              </a:lnSpc>
            </a:pPr>
            <a:r>
              <a:rPr lang="zh-CN" altLang="en-US" sz="1200" dirty="0"/>
              <a:t>void fn_static(void)</a:t>
            </a:r>
            <a:endParaRPr lang="zh-CN" altLang="en-US" sz="1200" dirty="0"/>
          </a:p>
          <a:p>
            <a:pPr>
              <a:lnSpc>
                <a:spcPct val="100000"/>
              </a:lnSpc>
            </a:pPr>
            <a:r>
              <a:rPr lang="zh-CN" altLang="en-US" sz="1200" dirty="0"/>
              <a:t>{</a:t>
            </a:r>
            <a:endParaRPr lang="zh-CN" altLang="en-US" sz="1200" dirty="0"/>
          </a:p>
          <a:p>
            <a:pPr>
              <a:lnSpc>
                <a:spcPct val="100000"/>
              </a:lnSpc>
            </a:pPr>
            <a:r>
              <a:rPr lang="zh-CN" altLang="en-US" sz="1200" dirty="0"/>
              <a:t>    </a:t>
            </a:r>
            <a:r>
              <a:rPr lang="zh-CN" altLang="en-US" sz="1200" dirty="0">
                <a:solidFill>
                  <a:srgbClr val="FF0000"/>
                </a:solidFill>
              </a:rPr>
              <a:t>static int n = 10;</a:t>
            </a:r>
            <a:endParaRPr lang="zh-CN" altLang="en-US" sz="1200" dirty="0">
              <a:solidFill>
                <a:srgbClr val="FF0000"/>
              </a:solidFill>
            </a:endParaRPr>
          </a:p>
          <a:p>
            <a:pPr>
              <a:lnSpc>
                <a:spcPct val="100000"/>
              </a:lnSpc>
            </a:pPr>
            <a:endParaRPr lang="zh-CN" altLang="en-US" sz="1200" dirty="0"/>
          </a:p>
          <a:p>
            <a:pPr>
              <a:lnSpc>
                <a:spcPct val="100000"/>
              </a:lnSpc>
            </a:pPr>
            <a:r>
              <a:rPr lang="zh-CN" altLang="en-US" sz="1200" dirty="0"/>
              <a:t>    printf("static n=%d\n", n);</a:t>
            </a:r>
            <a:endParaRPr lang="zh-CN" altLang="en-US" sz="1200" dirty="0"/>
          </a:p>
          <a:p>
            <a:pPr>
              <a:lnSpc>
                <a:spcPct val="100000"/>
              </a:lnSpc>
            </a:pPr>
            <a:r>
              <a:rPr lang="zh-CN" altLang="en-US" sz="1200" dirty="0"/>
              <a:t>    n++;</a:t>
            </a:r>
            <a:endParaRPr lang="zh-CN" altLang="en-US" sz="1200" dirty="0"/>
          </a:p>
          <a:p>
            <a:pPr>
              <a:lnSpc>
                <a:spcPct val="100000"/>
              </a:lnSpc>
            </a:pPr>
            <a:r>
              <a:rPr lang="zh-CN" altLang="en-US" sz="1200" dirty="0"/>
              <a:t>    printf("n++=%d\n", n);</a:t>
            </a:r>
            <a:endParaRPr lang="zh-CN" altLang="en-US" sz="1200" dirty="0"/>
          </a:p>
          <a:p>
            <a:pPr>
              <a:lnSpc>
                <a:spcPct val="100000"/>
              </a:lnSpc>
            </a:pPr>
            <a:r>
              <a:rPr lang="zh-CN" altLang="en-US" sz="1200" dirty="0"/>
              <a:t>}</a:t>
            </a:r>
            <a:endParaRPr lang="zh-CN" altLang="en-US" sz="1200" dirty="0"/>
          </a:p>
          <a:p>
            <a:pPr>
              <a:lnSpc>
                <a:spcPct val="100000"/>
              </a:lnSpc>
            </a:pPr>
            <a:endParaRPr lang="zh-CN" altLang="en-US" sz="1200" dirty="0"/>
          </a:p>
          <a:p>
            <a:pPr>
              <a:lnSpc>
                <a:spcPct val="100000"/>
              </a:lnSpc>
            </a:pPr>
            <a:r>
              <a:rPr lang="zh-CN" altLang="en-US" sz="1200" dirty="0"/>
              <a:t>int main(void)</a:t>
            </a:r>
            <a:endParaRPr lang="zh-CN" altLang="en-US" sz="1200" dirty="0"/>
          </a:p>
          <a:p>
            <a:pPr>
              <a:lnSpc>
                <a:spcPct val="100000"/>
              </a:lnSpc>
            </a:pPr>
            <a:r>
              <a:rPr lang="zh-CN" altLang="en-US" sz="1200" dirty="0"/>
              <a:t>{</a:t>
            </a:r>
            <a:endParaRPr lang="zh-CN" altLang="en-US" sz="1200" dirty="0"/>
          </a:p>
          <a:p>
            <a:pPr>
              <a:lnSpc>
                <a:spcPct val="100000"/>
              </a:lnSpc>
            </a:pPr>
            <a:r>
              <a:rPr lang="zh-CN" altLang="en-US" sz="1200" dirty="0"/>
              <a:t>    fn();</a:t>
            </a:r>
            <a:endParaRPr lang="zh-CN" altLang="en-US" sz="1200" dirty="0"/>
          </a:p>
          <a:p>
            <a:pPr>
              <a:lnSpc>
                <a:spcPct val="100000"/>
              </a:lnSpc>
            </a:pPr>
            <a:r>
              <a:rPr lang="zh-CN" altLang="en-US" sz="1200" dirty="0"/>
              <a:t>    printf("--------------------\n");</a:t>
            </a:r>
            <a:endParaRPr lang="zh-CN" altLang="en-US" sz="1200" dirty="0"/>
          </a:p>
          <a:p>
            <a:pPr>
              <a:lnSpc>
                <a:spcPct val="100000"/>
              </a:lnSpc>
            </a:pPr>
            <a:r>
              <a:rPr lang="zh-CN" altLang="en-US" sz="1200" dirty="0"/>
              <a:t>    fn_static();</a:t>
            </a:r>
            <a:endParaRPr lang="zh-CN" altLang="en-US" sz="1200" dirty="0"/>
          </a:p>
          <a:p>
            <a:pPr>
              <a:lnSpc>
                <a:spcPct val="100000"/>
              </a:lnSpc>
            </a:pPr>
            <a:r>
              <a:rPr lang="zh-CN" altLang="en-US" sz="1200" dirty="0"/>
              <a:t>    printf("--------------------\n");</a:t>
            </a:r>
            <a:endParaRPr lang="zh-CN" altLang="en-US" sz="1200" dirty="0"/>
          </a:p>
          <a:p>
            <a:pPr>
              <a:lnSpc>
                <a:spcPct val="100000"/>
              </a:lnSpc>
            </a:pPr>
            <a:r>
              <a:rPr lang="zh-CN" altLang="en-US" sz="1200" dirty="0"/>
              <a:t>    fn();</a:t>
            </a:r>
            <a:endParaRPr lang="zh-CN" altLang="en-US" sz="1200" dirty="0"/>
          </a:p>
          <a:p>
            <a:pPr>
              <a:lnSpc>
                <a:spcPct val="100000"/>
              </a:lnSpc>
            </a:pPr>
            <a:r>
              <a:rPr lang="zh-CN" altLang="en-US" sz="1200" dirty="0"/>
              <a:t>    printf("--------------------\n");</a:t>
            </a:r>
            <a:endParaRPr lang="zh-CN" altLang="en-US" sz="1200" dirty="0"/>
          </a:p>
          <a:p>
            <a:pPr>
              <a:lnSpc>
                <a:spcPct val="100000"/>
              </a:lnSpc>
            </a:pPr>
            <a:r>
              <a:rPr lang="zh-CN" altLang="en-US" sz="1200" dirty="0"/>
              <a:t>    fn_static();</a:t>
            </a:r>
            <a:endParaRPr lang="zh-CN" altLang="en-US" sz="1200" dirty="0"/>
          </a:p>
          <a:p>
            <a:pPr>
              <a:lnSpc>
                <a:spcPct val="100000"/>
              </a:lnSpc>
            </a:pPr>
            <a:endParaRPr lang="zh-CN" altLang="en-US" sz="1200" dirty="0"/>
          </a:p>
          <a:p>
            <a:pPr>
              <a:lnSpc>
                <a:spcPct val="100000"/>
              </a:lnSpc>
            </a:pPr>
            <a:r>
              <a:rPr lang="zh-CN" altLang="en-US" sz="1200" dirty="0"/>
              <a:t>    return 0;</a:t>
            </a:r>
            <a:endParaRPr lang="zh-CN" altLang="en-US" sz="1200" dirty="0"/>
          </a:p>
          <a:p>
            <a:pPr>
              <a:lnSpc>
                <a:spcPct val="100000"/>
              </a:lnSpc>
            </a:pPr>
            <a:r>
              <a:rPr lang="zh-CN" altLang="en-US" sz="1200" dirty="0"/>
              <a:t>}</a:t>
            </a:r>
            <a:endParaRPr lang="zh-CN" altLang="en-US" sz="1200" dirty="0"/>
          </a:p>
        </p:txBody>
      </p:sp>
      <p:sp>
        <p:nvSpPr>
          <p:cNvPr id="6" name="文本框 5"/>
          <p:cNvSpPr txBox="1"/>
          <p:nvPr/>
        </p:nvSpPr>
        <p:spPr>
          <a:xfrm>
            <a:off x="9810115" y="1233805"/>
            <a:ext cx="1955800" cy="2306955"/>
          </a:xfrm>
          <a:prstGeom prst="rect">
            <a:avLst/>
          </a:prstGeom>
          <a:noFill/>
        </p:spPr>
        <p:txBody>
          <a:bodyPr wrap="square" rtlCol="0" anchor="t">
            <a:spAutoFit/>
          </a:bodyPr>
          <a:lstStyle/>
          <a:p>
            <a:r>
              <a:rPr lang="zh-CN" altLang="en-US" sz="1200" dirty="0"/>
              <a:t>-&gt; % ./a.out </a:t>
            </a:r>
            <a:endParaRPr lang="zh-CN" altLang="en-US" sz="1200" dirty="0"/>
          </a:p>
          <a:p>
            <a:r>
              <a:rPr lang="zh-CN" altLang="en-US" sz="1200" dirty="0"/>
              <a:t>n=10</a:t>
            </a:r>
            <a:endParaRPr lang="zh-CN" altLang="en-US" sz="1200" dirty="0"/>
          </a:p>
          <a:p>
            <a:r>
              <a:rPr lang="zh-CN" altLang="en-US" sz="1200" dirty="0"/>
              <a:t>n++=11</a:t>
            </a:r>
            <a:endParaRPr lang="zh-CN" altLang="en-US" sz="1200" dirty="0"/>
          </a:p>
          <a:p>
            <a:r>
              <a:rPr lang="zh-CN" altLang="en-US" sz="1200" dirty="0"/>
              <a:t>--------------------</a:t>
            </a:r>
            <a:endParaRPr lang="zh-CN" altLang="en-US" sz="1200" dirty="0"/>
          </a:p>
          <a:p>
            <a:r>
              <a:rPr lang="zh-CN" altLang="en-US" sz="1200" dirty="0"/>
              <a:t>static n=10</a:t>
            </a:r>
            <a:endParaRPr lang="zh-CN" altLang="en-US" sz="1200" dirty="0"/>
          </a:p>
          <a:p>
            <a:r>
              <a:rPr lang="zh-CN" altLang="en-US" sz="1200" dirty="0"/>
              <a:t>n++=11</a:t>
            </a:r>
            <a:endParaRPr lang="zh-CN" altLang="en-US" sz="1200" dirty="0"/>
          </a:p>
          <a:p>
            <a:r>
              <a:rPr lang="zh-CN" altLang="en-US" sz="1200" dirty="0"/>
              <a:t>--------------------</a:t>
            </a:r>
            <a:endParaRPr lang="zh-CN" altLang="en-US" sz="1200" dirty="0"/>
          </a:p>
          <a:p>
            <a:r>
              <a:rPr lang="zh-CN" altLang="en-US" sz="1200" dirty="0"/>
              <a:t>n=10      </a:t>
            </a:r>
            <a:r>
              <a:rPr lang="zh-CN" altLang="en-US" sz="1200" dirty="0">
                <a:solidFill>
                  <a:srgbClr val="FF0000"/>
                </a:solidFill>
              </a:rPr>
              <a:t> </a:t>
            </a:r>
            <a:r>
              <a:rPr lang="en-US" altLang="zh-CN" sz="1200" dirty="0">
                <a:solidFill>
                  <a:srgbClr val="FF0000"/>
                </a:solidFill>
              </a:rPr>
              <a:t>(n</a:t>
            </a:r>
            <a:r>
              <a:rPr lang="zh-CN" altLang="en-US" sz="1200" dirty="0">
                <a:solidFill>
                  <a:srgbClr val="FF0000"/>
                </a:solidFill>
              </a:rPr>
              <a:t>被初始化</a:t>
            </a:r>
            <a:r>
              <a:rPr lang="en-US" altLang="zh-CN" sz="1200" dirty="0">
                <a:solidFill>
                  <a:srgbClr val="FF0000"/>
                </a:solidFill>
              </a:rPr>
              <a:t>)</a:t>
            </a:r>
            <a:endParaRPr lang="zh-CN" altLang="en-US" sz="1200" dirty="0">
              <a:solidFill>
                <a:srgbClr val="FF0000"/>
              </a:solidFill>
            </a:endParaRPr>
          </a:p>
          <a:p>
            <a:r>
              <a:rPr lang="zh-CN" altLang="en-US" sz="1200" dirty="0"/>
              <a:t>n++=11</a:t>
            </a:r>
            <a:endParaRPr lang="zh-CN" altLang="en-US" sz="1200" dirty="0"/>
          </a:p>
          <a:p>
            <a:r>
              <a:rPr lang="zh-CN" altLang="en-US" sz="1200" dirty="0"/>
              <a:t>--------------------</a:t>
            </a:r>
            <a:endParaRPr lang="zh-CN" altLang="en-US" sz="1200" dirty="0"/>
          </a:p>
          <a:p>
            <a:r>
              <a:rPr lang="zh-CN" altLang="en-US" sz="1200" dirty="0"/>
              <a:t>static n=11  </a:t>
            </a:r>
            <a:r>
              <a:rPr lang="en-US" altLang="zh-CN" sz="1200" dirty="0">
                <a:solidFill>
                  <a:srgbClr val="FF0000"/>
                </a:solidFill>
                <a:sym typeface="+mn-ea"/>
              </a:rPr>
              <a:t>(n</a:t>
            </a:r>
            <a:r>
              <a:rPr lang="zh-CN" altLang="en-US" sz="1200" dirty="0">
                <a:solidFill>
                  <a:srgbClr val="FF0000"/>
                </a:solidFill>
                <a:sym typeface="+mn-ea"/>
              </a:rPr>
              <a:t>被</a:t>
            </a:r>
            <a:r>
              <a:rPr lang="en-US" altLang="zh-CN" sz="1200" dirty="0">
                <a:solidFill>
                  <a:srgbClr val="FF0000"/>
                </a:solidFill>
                <a:sym typeface="+mn-ea"/>
              </a:rPr>
              <a:t>static)</a:t>
            </a:r>
            <a:endParaRPr lang="zh-CN" altLang="en-US" sz="1200" dirty="0">
              <a:solidFill>
                <a:srgbClr val="FF0000"/>
              </a:solidFill>
            </a:endParaRPr>
          </a:p>
          <a:p>
            <a:r>
              <a:rPr lang="zh-CN" altLang="en-US" sz="1200" dirty="0"/>
              <a:t>n++=12</a:t>
            </a:r>
            <a:endParaRPr lang="zh-CN" altLang="en-US" sz="1200" dirty="0"/>
          </a:p>
        </p:txBody>
      </p:sp>
      <p:sp>
        <p:nvSpPr>
          <p:cNvPr id="7" name="文本框 6"/>
          <p:cNvSpPr txBox="1"/>
          <p:nvPr/>
        </p:nvSpPr>
        <p:spPr>
          <a:xfrm>
            <a:off x="231140" y="1605915"/>
            <a:ext cx="6198870" cy="2584450"/>
          </a:xfrm>
          <a:prstGeom prst="rect">
            <a:avLst/>
          </a:prstGeom>
          <a:noFill/>
        </p:spPr>
        <p:txBody>
          <a:bodyPr wrap="square" rtlCol="0" anchor="t">
            <a:spAutoFit/>
            <a:scene3d>
              <a:camera prst="orthographicFront"/>
              <a:lightRig rig="threePt" dir="t"/>
            </a:scene3d>
          </a:bodyPr>
          <a:lstStyle/>
          <a:p>
            <a:pPr>
              <a:lnSpc>
                <a:spcPct val="150000"/>
              </a:lnSpc>
            </a:pPr>
            <a:r>
              <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用static定义的全局和局部静态变量的区别：</a:t>
            </a:r>
            <a:endPar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marL="742950" lvl="1" indent="-285750">
              <a:lnSpc>
                <a:spcPct val="150000"/>
              </a:lnSpc>
              <a:buFont typeface="Wingdings" panose="05000000000000000000" charset="0"/>
              <a:buChar char=""/>
            </a:pPr>
            <a:r>
              <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全局的静态变量的作用域和可见域都是从文件的定义开始到整个文件结束；</a:t>
            </a:r>
            <a:endPar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marL="742950" lvl="1" indent="-285750">
              <a:lnSpc>
                <a:spcPct val="150000"/>
              </a:lnSpc>
              <a:buFont typeface="Wingdings" panose="05000000000000000000" charset="0"/>
              <a:buChar char=""/>
            </a:pPr>
            <a:r>
              <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局部的静态变量可见域是从文件的定义开始到整个文件结束，作用域是从该语句块的定义开始到该语句块结束。</a:t>
            </a:r>
            <a:endParaRPr lang="zh-CN" altLang="en-US" sz="18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Tree>
    <p:custDataLst>
      <p:tags r:id="rId2"/>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63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t>10.4.1  </a:t>
            </a:r>
            <a:r>
              <a:rPr lang="zh-CN" altLang="en-US" sz="5335" dirty="0"/>
              <a:t>分模块设计学生信息库系统 </a:t>
            </a:r>
            <a:endParaRPr lang="zh-CN" altLang="en-US" sz="5335" dirty="0"/>
          </a:p>
        </p:txBody>
      </p:sp>
      <p:sp>
        <p:nvSpPr>
          <p:cNvPr id="3" name="Rectangle 3"/>
          <p:cNvSpPr/>
          <p:nvPr/>
        </p:nvSpPr>
        <p:spPr>
          <a:xfrm>
            <a:off x="609600" y="863233"/>
            <a:ext cx="11247967" cy="5994767"/>
          </a:xfrm>
          <a:prstGeom prst="rect">
            <a:avLst/>
          </a:prstGeom>
          <a:noFill/>
          <a:ln w="9525">
            <a:noFill/>
          </a:ln>
        </p:spPr>
        <p:txBody>
          <a:bodyPr/>
          <a:lstStyle/>
          <a:p>
            <a:pPr marL="342900" indent="-342900">
              <a:lnSpc>
                <a:spcPct val="150000"/>
              </a:lnSpc>
              <a:spcBef>
                <a:spcPct val="20000"/>
              </a:spcBef>
              <a:buClr>
                <a:schemeClr val="bg2"/>
              </a:buClr>
              <a:buSzPct val="75000"/>
              <a:buFont typeface="Wingdings" panose="05000000000000000000" pitchFamily="2" charset="2"/>
              <a:buChar char="n"/>
            </a:pPr>
            <a:r>
              <a:rPr lang="zh-CN" altLang="en-US" sz="2400" dirty="0">
                <a:latin typeface="兰亭黑-简" panose="02000000000000000000" charset="-122"/>
                <a:ea typeface="兰亭黑-简" panose="02000000000000000000" charset="-122"/>
                <a:cs typeface="兰亭黑-简" panose="02000000000000000000" charset="-122"/>
              </a:rPr>
              <a:t>一共定义了三个</a:t>
            </a:r>
            <a:r>
              <a:rPr lang="en-US" altLang="zh-CN" sz="2400" dirty="0">
                <a:latin typeface="兰亭黑-简" panose="02000000000000000000" charset="-122"/>
                <a:ea typeface="兰亭黑-简" panose="02000000000000000000" charset="-122"/>
                <a:cs typeface="兰亭黑-简" panose="02000000000000000000" charset="-122"/>
              </a:rPr>
              <a:t>.c</a:t>
            </a:r>
            <a:r>
              <a:rPr lang="zh-CN" altLang="en-US" sz="2400" dirty="0">
                <a:latin typeface="兰亭黑-简" panose="02000000000000000000" charset="-122"/>
                <a:ea typeface="兰亭黑-简" panose="02000000000000000000" charset="-122"/>
                <a:cs typeface="兰亭黑-简" panose="02000000000000000000" charset="-122"/>
              </a:rPr>
              <a:t>程序文件和一个</a:t>
            </a:r>
            <a:r>
              <a:rPr lang="en-US" altLang="zh-CN" sz="2400" dirty="0">
                <a:latin typeface="兰亭黑-简" panose="02000000000000000000" charset="-122"/>
                <a:ea typeface="兰亭黑-简" panose="02000000000000000000" charset="-122"/>
                <a:cs typeface="兰亭黑-简" panose="02000000000000000000" charset="-122"/>
              </a:rPr>
              <a:t>.h</a:t>
            </a:r>
            <a:r>
              <a:rPr lang="zh-CN" altLang="en-US" sz="2400" dirty="0">
                <a:latin typeface="兰亭黑-简" panose="02000000000000000000" charset="-122"/>
                <a:ea typeface="兰亭黑-简" panose="02000000000000000000" charset="-122"/>
                <a:cs typeface="兰亭黑-简" panose="02000000000000000000" charset="-122"/>
              </a:rPr>
              <a:t>头文件，它们各自独立，再通过主函数</a:t>
            </a:r>
            <a:r>
              <a:rPr lang="en-US" altLang="zh-CN" sz="2400" dirty="0">
                <a:latin typeface="兰亭黑-简" panose="02000000000000000000" charset="-122"/>
                <a:ea typeface="兰亭黑-简" panose="02000000000000000000" charset="-122"/>
                <a:cs typeface="兰亭黑-简" panose="02000000000000000000" charset="-122"/>
              </a:rPr>
              <a:t>main()</a:t>
            </a:r>
            <a:r>
              <a:rPr lang="zh-CN" altLang="en-US" sz="2400" dirty="0">
                <a:latin typeface="兰亭黑-简" panose="02000000000000000000" charset="-122"/>
                <a:ea typeface="兰亭黑-简" panose="02000000000000000000" charset="-122"/>
                <a:cs typeface="兰亭黑-简" panose="02000000000000000000" charset="-122"/>
              </a:rPr>
              <a:t>调用。主函数放在</a:t>
            </a:r>
            <a:r>
              <a:rPr lang="en-US" altLang="zh-CN" sz="2400" dirty="0">
                <a:latin typeface="兰亭黑-简" panose="02000000000000000000" charset="-122"/>
                <a:ea typeface="兰亭黑-简" panose="02000000000000000000" charset="-122"/>
                <a:cs typeface="兰亭黑-简" panose="02000000000000000000" charset="-122"/>
              </a:rPr>
              <a:t>student_system.c</a:t>
            </a:r>
            <a:r>
              <a:rPr lang="zh-CN" altLang="en-US" sz="2400" dirty="0">
                <a:latin typeface="兰亭黑-简" panose="02000000000000000000" charset="-122"/>
                <a:ea typeface="兰亭黑-简" panose="02000000000000000000" charset="-122"/>
                <a:cs typeface="兰亭黑-简" panose="02000000000000000000" charset="-122"/>
              </a:rPr>
              <a:t>文件中，各文件存放在同一个文件夹下，相互间的连接采用文件包含的形式。 </a:t>
            </a:r>
            <a:endParaRPr lang="zh-CN" altLang="en-US" sz="2400" dirty="0">
              <a:latin typeface="兰亭黑-简" panose="02000000000000000000" charset="-122"/>
              <a:ea typeface="兰亭黑-简" panose="02000000000000000000" charset="-122"/>
              <a:cs typeface="兰亭黑-简" panose="02000000000000000000" charset="-122"/>
            </a:endParaRPr>
          </a:p>
          <a:p>
            <a:pPr marL="742950" lvl="1" indent="-285750">
              <a:lnSpc>
                <a:spcPct val="150000"/>
              </a:lnSpc>
              <a:spcBef>
                <a:spcPct val="20000"/>
              </a:spcBef>
              <a:buClr>
                <a:schemeClr val="accent2"/>
              </a:buClr>
              <a:buSzPct val="80000"/>
              <a:buFont typeface="Wingdings" panose="05000000000000000000" pitchFamily="2" charset="2"/>
              <a:buChar char="¨"/>
            </a:pPr>
            <a:r>
              <a:rPr lang="zh-CN" altLang="en-US" sz="1800" dirty="0">
                <a:latin typeface="兰亭黑-简" panose="02000000000000000000" charset="-122"/>
                <a:ea typeface="兰亭黑-简" panose="02000000000000000000" charset="-122"/>
                <a:cs typeface="兰亭黑-简" panose="02000000000000000000" charset="-122"/>
              </a:rPr>
              <a:t>主函数程序文件</a:t>
            </a:r>
            <a:r>
              <a:rPr lang="en-US" altLang="zh-CN" sz="1800" dirty="0">
                <a:latin typeface="兰亭黑-简" panose="02000000000000000000" charset="-122"/>
                <a:ea typeface="兰亭黑-简" panose="02000000000000000000" charset="-122"/>
                <a:cs typeface="兰亭黑-简" panose="02000000000000000000" charset="-122"/>
              </a:rPr>
              <a:t>student_system.c</a:t>
            </a:r>
            <a:endParaRPr lang="en-US"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en-US" altLang="zh-CN" sz="1800" dirty="0">
                <a:latin typeface="兰亭黑-简" panose="02000000000000000000" charset="-122"/>
                <a:ea typeface="兰亭黑-简" panose="02000000000000000000" charset="-122"/>
                <a:cs typeface="兰亭黑-简" panose="02000000000000000000" charset="-122"/>
              </a:rPr>
              <a:t>#include “student.h”	</a:t>
            </a:r>
            <a:endParaRPr lang="en-US"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en-US" altLang="zh-CN" sz="1800" dirty="0">
                <a:latin typeface="兰亭黑-简" panose="02000000000000000000" charset="-122"/>
                <a:ea typeface="兰亭黑-简" panose="02000000000000000000" charset="-122"/>
                <a:cs typeface="兰亭黑-简" panose="02000000000000000000" charset="-122"/>
              </a:rPr>
              <a:t>#include “input _output.c”</a:t>
            </a:r>
            <a:endParaRPr lang="it-IT"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it-IT" altLang="zh-CN" sz="1800" dirty="0">
                <a:latin typeface="兰亭黑-简" panose="02000000000000000000" charset="-122"/>
                <a:ea typeface="兰亭黑-简" panose="02000000000000000000" charset="-122"/>
                <a:cs typeface="兰亭黑-简" panose="02000000000000000000" charset="-122"/>
              </a:rPr>
              <a:t>#include “aver_sort.c”</a:t>
            </a:r>
            <a:endParaRPr lang="it-IT"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it-IT" altLang="zh-CN" sz="1800" dirty="0">
                <a:latin typeface="兰亭黑-简" panose="02000000000000000000" charset="-122"/>
                <a:ea typeface="兰亭黑-简" panose="02000000000000000000" charset="-122"/>
                <a:cs typeface="兰亭黑-简" panose="02000000000000000000" charset="-122"/>
              </a:rPr>
              <a:t>#include “modify.c”</a:t>
            </a:r>
            <a:endParaRPr lang="it-IT"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it-IT" altLang="zh-CN" sz="1800" dirty="0">
                <a:latin typeface="兰亭黑-简" panose="02000000000000000000" charset="-122"/>
                <a:ea typeface="兰亭黑-简" panose="02000000000000000000" charset="-122"/>
                <a:cs typeface="兰亭黑-简" panose="02000000000000000000" charset="-122"/>
              </a:rPr>
              <a:t>int Count = 0;       /* </a:t>
            </a:r>
            <a:r>
              <a:rPr lang="zh-CN" altLang="it-IT" sz="1800" dirty="0">
                <a:latin typeface="兰亭黑-简" panose="02000000000000000000" charset="-122"/>
                <a:ea typeface="兰亭黑-简" panose="02000000000000000000" charset="-122"/>
                <a:cs typeface="兰亭黑-简" panose="02000000000000000000" charset="-122"/>
              </a:rPr>
              <a:t>全局变量，记录当前学生总数 *</a:t>
            </a:r>
            <a:r>
              <a:rPr lang="it-IT" altLang="zh-CN" sz="1800" dirty="0">
                <a:latin typeface="兰亭黑-简" panose="02000000000000000000" charset="-122"/>
                <a:ea typeface="兰亭黑-简" panose="02000000000000000000" charset="-122"/>
                <a:cs typeface="兰亭黑-简" panose="02000000000000000000" charset="-122"/>
              </a:rPr>
              <a:t>/</a:t>
            </a:r>
            <a:endParaRPr lang="it-IT"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it-IT" altLang="zh-CN" sz="1800" dirty="0">
                <a:latin typeface="兰亭黑-简" panose="02000000000000000000" charset="-122"/>
                <a:ea typeface="兰亭黑-简" panose="02000000000000000000" charset="-122"/>
                <a:cs typeface="兰亭黑-简" panose="02000000000000000000" charset="-122"/>
              </a:rPr>
              <a:t>int main(void)</a:t>
            </a:r>
            <a:endParaRPr lang="it-IT" altLang="zh-CN" sz="1800" dirty="0">
              <a:latin typeface="兰亭黑-简" panose="02000000000000000000" charset="-122"/>
              <a:ea typeface="兰亭黑-简" panose="02000000000000000000" charset="-122"/>
              <a:cs typeface="兰亭黑-简" panose="02000000000000000000" charset="-122"/>
            </a:endParaRPr>
          </a:p>
          <a:p>
            <a:pPr marL="1143000" lvl="2" indent="-228600">
              <a:lnSpc>
                <a:spcPct val="150000"/>
              </a:lnSpc>
              <a:spcBef>
                <a:spcPct val="20000"/>
              </a:spcBef>
              <a:buClr>
                <a:schemeClr val="bg2"/>
              </a:buClr>
              <a:buSzPct val="65000"/>
              <a:buFont typeface="Wingdings" panose="05000000000000000000" pitchFamily="2" charset="2"/>
              <a:buNone/>
            </a:pPr>
            <a:r>
              <a:rPr lang="it-IT" altLang="zh-CN" sz="1800" dirty="0">
                <a:latin typeface="兰亭黑-简" panose="02000000000000000000" charset="-122"/>
                <a:ea typeface="兰亭黑-简" panose="02000000000000000000" charset="-122"/>
                <a:cs typeface="兰亭黑-简" panose="02000000000000000000" charset="-122"/>
              </a:rPr>
              <a:t>{  .........  }   		</a:t>
            </a:r>
            <a:r>
              <a:rPr lang="it-IT" altLang="zh-CN" sz="1800" dirty="0">
                <a:solidFill>
                  <a:srgbClr val="FF3300"/>
                </a:solidFill>
                <a:latin typeface="兰亭黑-简" panose="02000000000000000000" charset="-122"/>
                <a:ea typeface="兰亭黑-简" panose="02000000000000000000" charset="-122"/>
                <a:cs typeface="兰亭黑-简" panose="02000000000000000000" charset="-122"/>
              </a:rPr>
              <a:t>/*  </a:t>
            </a:r>
            <a:r>
              <a:rPr lang="zh-CN" altLang="it-IT" sz="1800" dirty="0">
                <a:solidFill>
                  <a:srgbClr val="FF3300"/>
                </a:solidFill>
                <a:latin typeface="兰亭黑-简" panose="02000000000000000000" charset="-122"/>
                <a:ea typeface="兰亭黑-简" panose="02000000000000000000" charset="-122"/>
                <a:cs typeface="兰亭黑-简" panose="02000000000000000000" charset="-122"/>
              </a:rPr>
              <a:t>主函数调用各函数  *</a:t>
            </a:r>
            <a:r>
              <a:rPr lang="it-IT" altLang="zh-CN" sz="1800" dirty="0">
                <a:solidFill>
                  <a:srgbClr val="FF3300"/>
                </a:solidFill>
                <a:latin typeface="兰亭黑-简" panose="02000000000000000000" charset="-122"/>
                <a:ea typeface="兰亭黑-简" panose="02000000000000000000" charset="-122"/>
                <a:cs typeface="兰亭黑-简" panose="02000000000000000000" charset="-122"/>
              </a:rPr>
              <a:t>/</a:t>
            </a:r>
            <a:endParaRPr lang="it-IT" altLang="zh-CN" sz="1800" dirty="0">
              <a:solidFill>
                <a:srgbClr val="FF3300"/>
              </a:solidFill>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63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t>学生信息库系统：再考虑 </a:t>
            </a:r>
            <a:endParaRPr lang="zh-CN" altLang="en-US" sz="5335" dirty="0"/>
          </a:p>
        </p:txBody>
      </p:sp>
      <p:sp>
        <p:nvSpPr>
          <p:cNvPr id="4" name="内容占位符 2"/>
          <p:cNvSpPr txBox="1"/>
          <p:nvPr/>
        </p:nvSpPr>
        <p:spPr bwMode="auto">
          <a:xfrm>
            <a:off x="188383" y="1247233"/>
            <a:ext cx="11815233" cy="48697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solidFill>
                  <a:srgbClr val="FF0000"/>
                </a:solidFill>
              </a:rPr>
              <a:t>系统需要提供以下功能</a:t>
            </a:r>
            <a:r>
              <a:rPr lang="zh-CN" altLang="en-US" sz="2665" dirty="0">
                <a:solidFill>
                  <a:srgbClr val="FF0000"/>
                </a:solidFill>
                <a:latin typeface="Gulim" panose="020B0600000101010101" pitchFamily="34" charset="-127"/>
                <a:ea typeface="宋体" pitchFamily="2" charset="-122"/>
              </a:rPr>
              <a:t>：</a:t>
            </a:r>
            <a:r>
              <a:rPr lang="zh-CN" altLang="en-US" sz="2665" dirty="0">
                <a:latin typeface="黑体" panose="02010609060101010101" pitchFamily="6" charset="-122"/>
              </a:rPr>
              <a:t>读入学生信息、以数据文件的形式存储学生信息；可以按学号增加、修改、删除学生的信息；按学号、姓名、名次等方式查询学生信息；可以依学号顺序浏览学生信息；可以统计每门课的最高分、最低分以及平均分；计算每个学生的总分并进行排名。</a:t>
            </a:r>
            <a:endParaRPr lang="zh-CN" altLang="en-US" sz="2665" dirty="0">
              <a:latin typeface="黑体" panose="02010609060101010101" pitchFamily="6" charset="-122"/>
            </a:endParaRPr>
          </a:p>
          <a:p>
            <a:r>
              <a:rPr lang="zh-CN" altLang="en-US" sz="2665" dirty="0">
                <a:solidFill>
                  <a:srgbClr val="FF0000"/>
                </a:solidFill>
              </a:rPr>
              <a:t>用结构化程序设计思想，将系统分成</a:t>
            </a:r>
            <a:r>
              <a:rPr lang="en-US" altLang="zh-CN" sz="2665" dirty="0">
                <a:solidFill>
                  <a:srgbClr val="FF0000"/>
                </a:solidFill>
              </a:rPr>
              <a:t>5</a:t>
            </a:r>
            <a:r>
              <a:rPr lang="zh-CN" altLang="en-US" sz="2665" dirty="0">
                <a:solidFill>
                  <a:srgbClr val="FF0000"/>
                </a:solidFill>
              </a:rPr>
              <a:t>大功能模块：</a:t>
            </a:r>
            <a:endParaRPr lang="zh-CN" altLang="en-US" sz="2665" dirty="0">
              <a:solidFill>
                <a:srgbClr val="FF0000"/>
              </a:solidFill>
            </a:endParaRPr>
          </a:p>
          <a:p>
            <a:pPr lvl="1"/>
            <a:r>
              <a:rPr lang="zh-CN" altLang="en-US" sz="2665" dirty="0">
                <a:solidFill>
                  <a:srgbClr val="FF0000"/>
                </a:solidFill>
                <a:latin typeface="黑体" panose="02010609060101010101" pitchFamily="6" charset="-122"/>
              </a:rPr>
              <a:t>显示基本信息</a:t>
            </a:r>
            <a:endParaRPr lang="zh-CN" altLang="en-US" sz="2665" dirty="0">
              <a:solidFill>
                <a:srgbClr val="FF0000"/>
              </a:solidFill>
              <a:latin typeface="黑体" panose="02010609060101010101" pitchFamily="6" charset="-122"/>
            </a:endParaRPr>
          </a:p>
          <a:p>
            <a:pPr lvl="1"/>
            <a:r>
              <a:rPr lang="zh-CN" altLang="en-US" sz="2665" dirty="0">
                <a:solidFill>
                  <a:srgbClr val="FF0000"/>
                </a:solidFill>
                <a:latin typeface="黑体" panose="02010609060101010101" pitchFamily="6" charset="-122"/>
              </a:rPr>
              <a:t>基本信息管理</a:t>
            </a:r>
            <a:r>
              <a:rPr lang="en-US" altLang="zh-CN" sz="2665" dirty="0">
                <a:latin typeface="黑体" panose="02010609060101010101" pitchFamily="6" charset="-122"/>
              </a:rPr>
              <a:t>: </a:t>
            </a:r>
            <a:r>
              <a:rPr lang="zh-CN" altLang="en-US" sz="2665" dirty="0">
                <a:latin typeface="黑体" panose="02010609060101010101" pitchFamily="6" charset="-122"/>
              </a:rPr>
              <a:t>插入、删除、修改学生记录</a:t>
            </a:r>
            <a:r>
              <a:rPr lang="en-US" altLang="zh-CN" sz="2665" dirty="0">
                <a:latin typeface="黑体" panose="02010609060101010101" pitchFamily="6" charset="-122"/>
              </a:rPr>
              <a:t>3</a:t>
            </a:r>
            <a:r>
              <a:rPr lang="zh-CN" altLang="en-US" sz="2665" dirty="0">
                <a:latin typeface="黑体" panose="02010609060101010101" pitchFamily="6" charset="-122"/>
              </a:rPr>
              <a:t>个子模块</a:t>
            </a:r>
            <a:r>
              <a:rPr lang="zh-CN" altLang="en-US" sz="2665" dirty="0">
                <a:solidFill>
                  <a:srgbClr val="FFFF99"/>
                </a:solidFill>
                <a:latin typeface="黑体" panose="02010609060101010101" pitchFamily="6" charset="-122"/>
              </a:rPr>
              <a:t> </a:t>
            </a:r>
            <a:endParaRPr lang="zh-CN" altLang="en-US" sz="2665" dirty="0">
              <a:latin typeface="黑体" panose="02010609060101010101" pitchFamily="6" charset="-122"/>
            </a:endParaRPr>
          </a:p>
          <a:p>
            <a:pPr lvl="1"/>
            <a:r>
              <a:rPr lang="zh-CN" altLang="en-US" sz="2665" dirty="0">
                <a:solidFill>
                  <a:srgbClr val="FF0000"/>
                </a:solidFill>
                <a:latin typeface="黑体" panose="02010609060101010101" pitchFamily="6" charset="-122"/>
              </a:rPr>
              <a:t>学生成绩管理</a:t>
            </a:r>
            <a:r>
              <a:rPr lang="zh-CN" altLang="en-US" sz="2665" dirty="0">
                <a:latin typeface="黑体" panose="02010609060101010101" pitchFamily="6" charset="-122"/>
              </a:rPr>
              <a:t>：计算学生总分</a:t>
            </a:r>
            <a:r>
              <a:rPr lang="zh-CN" altLang="en-US" sz="2665" dirty="0">
                <a:solidFill>
                  <a:srgbClr val="FFFF99"/>
                </a:solidFill>
                <a:latin typeface="黑体" panose="02010609060101010101" pitchFamily="6" charset="-122"/>
              </a:rPr>
              <a:t>、</a:t>
            </a:r>
            <a:r>
              <a:rPr lang="zh-CN" altLang="en-US" sz="2665" dirty="0">
                <a:latin typeface="黑体" panose="02010609060101010101" pitchFamily="6" charset="-122"/>
              </a:rPr>
              <a:t>根据总分排名两个子模块</a:t>
            </a:r>
            <a:r>
              <a:rPr lang="zh-CN" altLang="en-US" sz="2665" dirty="0">
                <a:solidFill>
                  <a:srgbClr val="FFFF99"/>
                </a:solidFill>
                <a:latin typeface="黑体" panose="02010609060101010101" pitchFamily="6" charset="-122"/>
              </a:rPr>
              <a:t> </a:t>
            </a:r>
            <a:endParaRPr lang="zh-CN" altLang="en-US" sz="2665" dirty="0">
              <a:latin typeface="黑体" panose="02010609060101010101" pitchFamily="6" charset="-122"/>
            </a:endParaRPr>
          </a:p>
          <a:p>
            <a:pPr lvl="1"/>
            <a:r>
              <a:rPr lang="zh-CN" altLang="en-US" sz="2665" dirty="0">
                <a:solidFill>
                  <a:srgbClr val="FF0000"/>
                </a:solidFill>
                <a:latin typeface="黑体" panose="02010609060101010101" pitchFamily="6" charset="-122"/>
              </a:rPr>
              <a:t>考试成绩统计</a:t>
            </a:r>
            <a:r>
              <a:rPr lang="zh-CN" altLang="en-US" sz="2665" dirty="0">
                <a:latin typeface="黑体" panose="02010609060101010101" pitchFamily="6" charset="-122"/>
              </a:rPr>
              <a:t>：求课程最高分、最低分、平均分</a:t>
            </a:r>
            <a:r>
              <a:rPr lang="en-US" altLang="zh-CN" sz="2665" dirty="0">
                <a:latin typeface="黑体" panose="02010609060101010101" pitchFamily="6" charset="-122"/>
              </a:rPr>
              <a:t>3</a:t>
            </a:r>
            <a:r>
              <a:rPr lang="zh-CN" altLang="en-US" sz="2665" dirty="0">
                <a:latin typeface="黑体" panose="02010609060101010101" pitchFamily="6" charset="-122"/>
              </a:rPr>
              <a:t>个子模块</a:t>
            </a:r>
            <a:r>
              <a:rPr lang="zh-CN" altLang="en-US" sz="2665" dirty="0">
                <a:solidFill>
                  <a:srgbClr val="FFFF99"/>
                </a:solidFill>
                <a:latin typeface="黑体" panose="02010609060101010101" pitchFamily="6" charset="-122"/>
              </a:rPr>
              <a:t> </a:t>
            </a:r>
            <a:endParaRPr lang="zh-CN" altLang="en-US" sz="2665" dirty="0">
              <a:latin typeface="黑体" panose="02010609060101010101" pitchFamily="6" charset="-122"/>
            </a:endParaRPr>
          </a:p>
          <a:p>
            <a:pPr lvl="1"/>
            <a:r>
              <a:rPr lang="zh-CN" altLang="en-US" sz="2665" dirty="0">
                <a:solidFill>
                  <a:srgbClr val="FF0000"/>
                </a:solidFill>
                <a:latin typeface="黑体" panose="02010609060101010101" pitchFamily="6" charset="-122"/>
              </a:rPr>
              <a:t>根据条件查询</a:t>
            </a:r>
            <a:r>
              <a:rPr lang="zh-CN" altLang="en-US" sz="2665" dirty="0">
                <a:latin typeface="黑体" panose="02010609060101010101" pitchFamily="6" charset="-122"/>
              </a:rPr>
              <a:t>：根据学号、姓名、名次查询</a:t>
            </a:r>
            <a:r>
              <a:rPr lang="en-US" altLang="zh-CN" sz="2665" dirty="0">
                <a:latin typeface="黑体" panose="02010609060101010101" pitchFamily="6" charset="-122"/>
              </a:rPr>
              <a:t>3</a:t>
            </a:r>
            <a:r>
              <a:rPr lang="zh-CN" altLang="en-US" sz="2665" dirty="0">
                <a:latin typeface="黑体" panose="02010609060101010101" pitchFamily="6" charset="-122"/>
              </a:rPr>
              <a:t>个子模块</a:t>
            </a:r>
            <a:endParaRPr lang="en-US" altLang="zh-CN" sz="2665" dirty="0">
              <a:solidFill>
                <a:srgbClr val="FF0000"/>
              </a:solidFill>
              <a:latin typeface="黑体" panose="02010609060101010101" pitchFamily="6" charset="-122"/>
            </a:endParaRPr>
          </a:p>
          <a:p>
            <a:pPr lvl="1"/>
            <a:endParaRPr lang="zh-CN" altLang="en-US" sz="3735" dirty="0">
              <a:latin typeface="黑体" panose="02010609060101010101" pitchFamily="6" charset="-122"/>
            </a:endParaRPr>
          </a:p>
          <a:p>
            <a:endParaRPr lang="zh-CN" altLang="en-US" sz="4265"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1"/>
          <p:cNvSpPr txBox="1"/>
          <p:nvPr/>
        </p:nvSpPr>
        <p:spPr bwMode="auto">
          <a:xfrm>
            <a:off x="97367" y="150284"/>
            <a:ext cx="10972800" cy="6867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t>系统的功能模块图</a:t>
            </a:r>
            <a:endParaRPr lang="zh-CN" altLang="en-US" sz="4800" dirty="0"/>
          </a:p>
        </p:txBody>
      </p:sp>
      <p:sp>
        <p:nvSpPr>
          <p:cNvPr id="6" name="矩形 1"/>
          <p:cNvSpPr>
            <a:spLocks noChangeArrowheads="1"/>
          </p:cNvSpPr>
          <p:nvPr/>
        </p:nvSpPr>
        <p:spPr bwMode="auto">
          <a:xfrm>
            <a:off x="4381499" y="837000"/>
            <a:ext cx="2686052" cy="4800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dirty="0">
                <a:solidFill>
                  <a:srgbClr val="FF0000"/>
                </a:solidFill>
                <a:latin typeface="黑体" panose="02010609060101010101" pitchFamily="6" charset="-122"/>
                <a:ea typeface="黑体" panose="02010609060101010101" pitchFamily="6" charset="-122"/>
              </a:rPr>
              <a:t>学生成绩管理系统</a:t>
            </a:r>
            <a:endParaRPr lang="zh-CN" altLang="en-US" sz="1865" dirty="0">
              <a:solidFill>
                <a:srgbClr val="FF0000"/>
              </a:solidFill>
              <a:latin typeface="黑体" panose="02010609060101010101" pitchFamily="6" charset="-122"/>
              <a:ea typeface="黑体" panose="02010609060101010101" pitchFamily="6" charset="-122"/>
            </a:endParaRPr>
          </a:p>
        </p:txBody>
      </p:sp>
      <p:cxnSp>
        <p:nvCxnSpPr>
          <p:cNvPr id="7" name="直接连接符 3"/>
          <p:cNvCxnSpPr>
            <a:cxnSpLocks noChangeShapeType="1"/>
            <a:stCxn id="6" idx="2"/>
          </p:cNvCxnSpPr>
          <p:nvPr/>
        </p:nvCxnSpPr>
        <p:spPr bwMode="auto">
          <a:xfrm flipH="1">
            <a:off x="5722937" y="1317000"/>
            <a:ext cx="1588" cy="372533"/>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8" name="直接连接符 6"/>
          <p:cNvCxnSpPr>
            <a:cxnSpLocks noChangeShapeType="1"/>
          </p:cNvCxnSpPr>
          <p:nvPr/>
        </p:nvCxnSpPr>
        <p:spPr bwMode="auto">
          <a:xfrm>
            <a:off x="1176657" y="1689533"/>
            <a:ext cx="8809567" cy="4233"/>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 name="直接连接符 9"/>
          <p:cNvCxnSpPr>
            <a:cxnSpLocks noChangeShapeType="1"/>
          </p:cNvCxnSpPr>
          <p:nvPr/>
        </p:nvCxnSpPr>
        <p:spPr bwMode="auto">
          <a:xfrm>
            <a:off x="1176657" y="1689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10" name="矩形 10"/>
          <p:cNvSpPr>
            <a:spLocks noChangeArrowheads="1"/>
          </p:cNvSpPr>
          <p:nvPr/>
        </p:nvSpPr>
        <p:spPr bwMode="auto">
          <a:xfrm>
            <a:off x="929217" y="1989001"/>
            <a:ext cx="560916" cy="18416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dirty="0">
                <a:solidFill>
                  <a:srgbClr val="FF0000"/>
                </a:solidFill>
                <a:latin typeface="黑体" panose="02010609060101010101" pitchFamily="6" charset="-122"/>
                <a:ea typeface="黑体" panose="02010609060101010101" pitchFamily="6" charset="-122"/>
              </a:rPr>
              <a:t>显示基本信息</a:t>
            </a:r>
            <a:endParaRPr lang="zh-CN" altLang="en-US" sz="1865" dirty="0">
              <a:solidFill>
                <a:srgbClr val="FF0000"/>
              </a:solidFill>
              <a:latin typeface="黑体" panose="02010609060101010101" pitchFamily="6" charset="-122"/>
              <a:ea typeface="黑体" panose="02010609060101010101" pitchFamily="6" charset="-122"/>
            </a:endParaRPr>
          </a:p>
        </p:txBody>
      </p:sp>
      <p:cxnSp>
        <p:nvCxnSpPr>
          <p:cNvPr id="11" name="直接连接符 14"/>
          <p:cNvCxnSpPr>
            <a:cxnSpLocks noChangeShapeType="1"/>
          </p:cNvCxnSpPr>
          <p:nvPr/>
        </p:nvCxnSpPr>
        <p:spPr bwMode="auto">
          <a:xfrm>
            <a:off x="2264369" y="1689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12" name="矩形 15"/>
          <p:cNvSpPr>
            <a:spLocks noChangeArrowheads="1"/>
          </p:cNvSpPr>
          <p:nvPr/>
        </p:nvSpPr>
        <p:spPr bwMode="auto">
          <a:xfrm>
            <a:off x="1974851" y="1989000"/>
            <a:ext cx="560916" cy="1841601"/>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dirty="0">
                <a:solidFill>
                  <a:srgbClr val="FF0000"/>
                </a:solidFill>
                <a:latin typeface="黑体" panose="02010609060101010101" pitchFamily="6" charset="-122"/>
                <a:ea typeface="黑体" panose="02010609060101010101" pitchFamily="6" charset="-122"/>
              </a:rPr>
              <a:t>基本信息管理</a:t>
            </a:r>
            <a:endParaRPr lang="zh-CN" altLang="en-US" sz="1865" dirty="0">
              <a:solidFill>
                <a:srgbClr val="FF0000"/>
              </a:solidFill>
              <a:latin typeface="黑体" panose="02010609060101010101" pitchFamily="6" charset="-122"/>
              <a:ea typeface="黑体" panose="02010609060101010101" pitchFamily="6" charset="-122"/>
            </a:endParaRPr>
          </a:p>
        </p:txBody>
      </p:sp>
      <p:cxnSp>
        <p:nvCxnSpPr>
          <p:cNvPr id="13" name="直接连接符 18"/>
          <p:cNvCxnSpPr>
            <a:cxnSpLocks noChangeShapeType="1"/>
          </p:cNvCxnSpPr>
          <p:nvPr/>
        </p:nvCxnSpPr>
        <p:spPr bwMode="auto">
          <a:xfrm>
            <a:off x="2254251" y="3813000"/>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4" name="直接连接符 19"/>
          <p:cNvCxnSpPr>
            <a:cxnSpLocks noChangeShapeType="1"/>
          </p:cNvCxnSpPr>
          <p:nvPr/>
        </p:nvCxnSpPr>
        <p:spPr bwMode="auto">
          <a:xfrm>
            <a:off x="1229784" y="4132616"/>
            <a:ext cx="2002367" cy="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1229784" y="41326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2264833" y="41326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7" name="直接连接符 23"/>
          <p:cNvCxnSpPr>
            <a:cxnSpLocks noChangeShapeType="1"/>
          </p:cNvCxnSpPr>
          <p:nvPr/>
        </p:nvCxnSpPr>
        <p:spPr bwMode="auto">
          <a:xfrm>
            <a:off x="3232151" y="4105100"/>
            <a:ext cx="0" cy="31750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8" name="直接连接符 26"/>
          <p:cNvCxnSpPr>
            <a:cxnSpLocks noChangeShapeType="1"/>
          </p:cNvCxnSpPr>
          <p:nvPr/>
        </p:nvCxnSpPr>
        <p:spPr bwMode="auto">
          <a:xfrm>
            <a:off x="4161367" y="4177067"/>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19" name="直接连接符 30"/>
          <p:cNvCxnSpPr>
            <a:cxnSpLocks noChangeShapeType="1"/>
          </p:cNvCxnSpPr>
          <p:nvPr/>
        </p:nvCxnSpPr>
        <p:spPr bwMode="auto">
          <a:xfrm>
            <a:off x="4161367" y="4177067"/>
            <a:ext cx="1001184" cy="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0" name="直接连接符 32"/>
          <p:cNvCxnSpPr>
            <a:cxnSpLocks noChangeShapeType="1"/>
          </p:cNvCxnSpPr>
          <p:nvPr/>
        </p:nvCxnSpPr>
        <p:spPr bwMode="auto">
          <a:xfrm>
            <a:off x="5143500" y="4172833"/>
            <a:ext cx="0" cy="31750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1" name="直接连接符 33"/>
          <p:cNvCxnSpPr>
            <a:cxnSpLocks noChangeShapeType="1"/>
          </p:cNvCxnSpPr>
          <p:nvPr/>
        </p:nvCxnSpPr>
        <p:spPr bwMode="auto">
          <a:xfrm>
            <a:off x="4649852" y="1689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22" name="矩形 34"/>
          <p:cNvSpPr>
            <a:spLocks noChangeArrowheads="1"/>
          </p:cNvSpPr>
          <p:nvPr/>
        </p:nvSpPr>
        <p:spPr bwMode="auto">
          <a:xfrm>
            <a:off x="4381500" y="1989000"/>
            <a:ext cx="560917" cy="1841601"/>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学生成绩管理</a:t>
            </a:r>
            <a:endParaRPr lang="zh-CN" altLang="en-US" sz="1865">
              <a:solidFill>
                <a:srgbClr val="FF0000"/>
              </a:solidFill>
              <a:latin typeface="黑体" panose="02010609060101010101" pitchFamily="6" charset="-122"/>
              <a:ea typeface="黑体" panose="02010609060101010101" pitchFamily="6" charset="-122"/>
            </a:endParaRPr>
          </a:p>
        </p:txBody>
      </p:sp>
      <p:cxnSp>
        <p:nvCxnSpPr>
          <p:cNvPr id="23" name="直接连接符 35"/>
          <p:cNvCxnSpPr>
            <a:cxnSpLocks noChangeShapeType="1"/>
          </p:cNvCxnSpPr>
          <p:nvPr/>
        </p:nvCxnSpPr>
        <p:spPr bwMode="auto">
          <a:xfrm>
            <a:off x="4671484" y="3868033"/>
            <a:ext cx="0" cy="31750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4" name="直接连接符 40"/>
          <p:cNvCxnSpPr>
            <a:cxnSpLocks noChangeShapeType="1"/>
          </p:cNvCxnSpPr>
          <p:nvPr/>
        </p:nvCxnSpPr>
        <p:spPr bwMode="auto">
          <a:xfrm>
            <a:off x="6066367" y="4185533"/>
            <a:ext cx="2004484" cy="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5" name="直接连接符 41"/>
          <p:cNvCxnSpPr>
            <a:cxnSpLocks noChangeShapeType="1"/>
          </p:cNvCxnSpPr>
          <p:nvPr/>
        </p:nvCxnSpPr>
        <p:spPr bwMode="auto">
          <a:xfrm>
            <a:off x="6066367" y="4185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6" name="直接连接符 42"/>
          <p:cNvCxnSpPr>
            <a:cxnSpLocks noChangeShapeType="1"/>
          </p:cNvCxnSpPr>
          <p:nvPr/>
        </p:nvCxnSpPr>
        <p:spPr bwMode="auto">
          <a:xfrm>
            <a:off x="7101417" y="4185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7" name="直接连接符 43"/>
          <p:cNvCxnSpPr>
            <a:cxnSpLocks noChangeShapeType="1"/>
          </p:cNvCxnSpPr>
          <p:nvPr/>
        </p:nvCxnSpPr>
        <p:spPr bwMode="auto">
          <a:xfrm>
            <a:off x="8070851" y="41580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8" name="直接连接符 44"/>
          <p:cNvCxnSpPr>
            <a:cxnSpLocks noChangeShapeType="1"/>
          </p:cNvCxnSpPr>
          <p:nvPr/>
        </p:nvCxnSpPr>
        <p:spPr bwMode="auto">
          <a:xfrm>
            <a:off x="8970433" y="4132616"/>
            <a:ext cx="2002367" cy="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29" name="直接连接符 45"/>
          <p:cNvCxnSpPr>
            <a:cxnSpLocks noChangeShapeType="1"/>
          </p:cNvCxnSpPr>
          <p:nvPr/>
        </p:nvCxnSpPr>
        <p:spPr bwMode="auto">
          <a:xfrm>
            <a:off x="8970433" y="41326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30" name="直接连接符 46"/>
          <p:cNvCxnSpPr>
            <a:cxnSpLocks noChangeShapeType="1"/>
          </p:cNvCxnSpPr>
          <p:nvPr/>
        </p:nvCxnSpPr>
        <p:spPr bwMode="auto">
          <a:xfrm>
            <a:off x="10005484" y="41326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31" name="直接连接符 47"/>
          <p:cNvCxnSpPr>
            <a:cxnSpLocks noChangeShapeType="1"/>
          </p:cNvCxnSpPr>
          <p:nvPr/>
        </p:nvCxnSpPr>
        <p:spPr bwMode="auto">
          <a:xfrm>
            <a:off x="10972800" y="4105100"/>
            <a:ext cx="0" cy="317500"/>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32" name="直接连接符 48"/>
          <p:cNvCxnSpPr>
            <a:cxnSpLocks noChangeShapeType="1"/>
          </p:cNvCxnSpPr>
          <p:nvPr/>
        </p:nvCxnSpPr>
        <p:spPr bwMode="auto">
          <a:xfrm>
            <a:off x="7067551" y="1689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33" name="矩形 49"/>
          <p:cNvSpPr>
            <a:spLocks noChangeArrowheads="1"/>
          </p:cNvSpPr>
          <p:nvPr/>
        </p:nvSpPr>
        <p:spPr bwMode="auto">
          <a:xfrm>
            <a:off x="6788151" y="1989000"/>
            <a:ext cx="560916" cy="1841601"/>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考试成绩统计</a:t>
            </a:r>
            <a:endParaRPr lang="zh-CN" altLang="en-US" sz="1865">
              <a:solidFill>
                <a:srgbClr val="FF0000"/>
              </a:solidFill>
              <a:latin typeface="黑体" panose="02010609060101010101" pitchFamily="6" charset="-122"/>
              <a:ea typeface="黑体" panose="02010609060101010101" pitchFamily="6" charset="-122"/>
            </a:endParaRPr>
          </a:p>
        </p:txBody>
      </p:sp>
      <p:cxnSp>
        <p:nvCxnSpPr>
          <p:cNvPr id="34" name="直接连接符 50"/>
          <p:cNvCxnSpPr>
            <a:cxnSpLocks noChangeShapeType="1"/>
          </p:cNvCxnSpPr>
          <p:nvPr/>
        </p:nvCxnSpPr>
        <p:spPr bwMode="auto">
          <a:xfrm>
            <a:off x="7109884" y="3853216"/>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35" name="直接连接符 51"/>
          <p:cNvCxnSpPr>
            <a:cxnSpLocks noChangeShapeType="1"/>
          </p:cNvCxnSpPr>
          <p:nvPr/>
        </p:nvCxnSpPr>
        <p:spPr bwMode="auto">
          <a:xfrm>
            <a:off x="9936000" y="1689533"/>
            <a:ext cx="0" cy="319616"/>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36" name="矩形 52"/>
          <p:cNvSpPr>
            <a:spLocks noChangeArrowheads="1"/>
          </p:cNvSpPr>
          <p:nvPr/>
        </p:nvSpPr>
        <p:spPr bwMode="auto">
          <a:xfrm>
            <a:off x="9690100" y="1993233"/>
            <a:ext cx="560917" cy="1837368"/>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根据条件查询</a:t>
            </a:r>
            <a:endParaRPr lang="zh-CN" altLang="en-US" sz="1865">
              <a:solidFill>
                <a:srgbClr val="FF0000"/>
              </a:solidFill>
              <a:latin typeface="黑体" panose="02010609060101010101" pitchFamily="6" charset="-122"/>
              <a:ea typeface="黑体" panose="02010609060101010101" pitchFamily="6" charset="-122"/>
            </a:endParaRPr>
          </a:p>
        </p:txBody>
      </p:sp>
      <p:cxnSp>
        <p:nvCxnSpPr>
          <p:cNvPr id="37" name="直接连接符 53"/>
          <p:cNvCxnSpPr>
            <a:cxnSpLocks noChangeShapeType="1"/>
          </p:cNvCxnSpPr>
          <p:nvPr/>
        </p:nvCxnSpPr>
        <p:spPr bwMode="auto">
          <a:xfrm>
            <a:off x="10011833" y="3857449"/>
            <a:ext cx="0" cy="319617"/>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38" name="矩形 56"/>
          <p:cNvSpPr>
            <a:spLocks noChangeArrowheads="1"/>
          </p:cNvSpPr>
          <p:nvPr/>
        </p:nvSpPr>
        <p:spPr bwMode="auto">
          <a:xfrm>
            <a:off x="929217" y="4452233"/>
            <a:ext cx="560916" cy="1874816"/>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插入学生记录</a:t>
            </a:r>
            <a:endParaRPr lang="zh-CN" altLang="en-US" sz="1865">
              <a:solidFill>
                <a:srgbClr val="FF0000"/>
              </a:solidFill>
              <a:latin typeface="黑体" panose="02010609060101010101" pitchFamily="6" charset="-122"/>
              <a:ea typeface="黑体" panose="02010609060101010101" pitchFamily="6" charset="-122"/>
            </a:endParaRPr>
          </a:p>
        </p:txBody>
      </p:sp>
      <p:sp>
        <p:nvSpPr>
          <p:cNvPr id="39" name="矩形 57"/>
          <p:cNvSpPr>
            <a:spLocks noChangeArrowheads="1"/>
          </p:cNvSpPr>
          <p:nvPr/>
        </p:nvSpPr>
        <p:spPr bwMode="auto">
          <a:xfrm>
            <a:off x="1974851" y="4452233"/>
            <a:ext cx="560916" cy="1874816"/>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删除学生记录</a:t>
            </a:r>
            <a:endParaRPr lang="zh-CN" altLang="en-US" sz="1865">
              <a:solidFill>
                <a:srgbClr val="FF0000"/>
              </a:solidFill>
              <a:latin typeface="黑体" panose="02010609060101010101" pitchFamily="6" charset="-122"/>
              <a:ea typeface="黑体" panose="02010609060101010101" pitchFamily="6" charset="-122"/>
            </a:endParaRPr>
          </a:p>
        </p:txBody>
      </p:sp>
      <p:sp>
        <p:nvSpPr>
          <p:cNvPr id="40" name="矩形 58"/>
          <p:cNvSpPr>
            <a:spLocks noChangeArrowheads="1"/>
          </p:cNvSpPr>
          <p:nvPr/>
        </p:nvSpPr>
        <p:spPr bwMode="auto">
          <a:xfrm>
            <a:off x="2950633" y="4422600"/>
            <a:ext cx="560917" cy="1904449"/>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修改学生记录</a:t>
            </a:r>
            <a:endParaRPr lang="zh-CN" altLang="en-US" sz="1865">
              <a:solidFill>
                <a:srgbClr val="FF0000"/>
              </a:solidFill>
              <a:latin typeface="黑体" panose="02010609060101010101" pitchFamily="6" charset="-122"/>
              <a:ea typeface="黑体" panose="02010609060101010101" pitchFamily="6" charset="-122"/>
            </a:endParaRPr>
          </a:p>
        </p:txBody>
      </p:sp>
      <p:sp>
        <p:nvSpPr>
          <p:cNvPr id="41" name="矩形 59"/>
          <p:cNvSpPr>
            <a:spLocks noChangeArrowheads="1"/>
          </p:cNvSpPr>
          <p:nvPr/>
        </p:nvSpPr>
        <p:spPr bwMode="auto">
          <a:xfrm>
            <a:off x="3879851" y="4452233"/>
            <a:ext cx="560916" cy="1874816"/>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计算学生总分</a:t>
            </a:r>
            <a:endParaRPr lang="zh-CN" altLang="en-US" sz="1865">
              <a:solidFill>
                <a:srgbClr val="FF0000"/>
              </a:solidFill>
              <a:latin typeface="黑体" panose="02010609060101010101" pitchFamily="6" charset="-122"/>
              <a:ea typeface="黑体" panose="02010609060101010101" pitchFamily="6" charset="-122"/>
            </a:endParaRPr>
          </a:p>
        </p:txBody>
      </p:sp>
      <p:sp>
        <p:nvSpPr>
          <p:cNvPr id="42" name="矩形 60"/>
          <p:cNvSpPr>
            <a:spLocks noChangeArrowheads="1"/>
          </p:cNvSpPr>
          <p:nvPr/>
        </p:nvSpPr>
        <p:spPr bwMode="auto">
          <a:xfrm>
            <a:off x="4861984" y="4505149"/>
            <a:ext cx="560916"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根据总分排名</a:t>
            </a:r>
            <a:endParaRPr lang="zh-CN" altLang="en-US" sz="1865">
              <a:solidFill>
                <a:srgbClr val="FF0000"/>
              </a:solidFill>
              <a:latin typeface="黑体" panose="02010609060101010101" pitchFamily="6" charset="-122"/>
              <a:ea typeface="黑体" panose="02010609060101010101" pitchFamily="6" charset="-122"/>
            </a:endParaRPr>
          </a:p>
        </p:txBody>
      </p:sp>
      <p:sp>
        <p:nvSpPr>
          <p:cNvPr id="43" name="矩形 61"/>
          <p:cNvSpPr>
            <a:spLocks noChangeArrowheads="1"/>
          </p:cNvSpPr>
          <p:nvPr/>
        </p:nvSpPr>
        <p:spPr bwMode="auto">
          <a:xfrm>
            <a:off x="5786967" y="4505149"/>
            <a:ext cx="560917"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求课程最高分</a:t>
            </a:r>
            <a:endParaRPr lang="zh-CN" altLang="en-US" sz="1865">
              <a:solidFill>
                <a:srgbClr val="FF0000"/>
              </a:solidFill>
              <a:latin typeface="黑体" panose="02010609060101010101" pitchFamily="6" charset="-122"/>
              <a:ea typeface="黑体" panose="02010609060101010101" pitchFamily="6" charset="-122"/>
            </a:endParaRPr>
          </a:p>
        </p:txBody>
      </p:sp>
      <p:sp>
        <p:nvSpPr>
          <p:cNvPr id="44" name="矩形 62"/>
          <p:cNvSpPr>
            <a:spLocks noChangeArrowheads="1"/>
          </p:cNvSpPr>
          <p:nvPr/>
        </p:nvSpPr>
        <p:spPr bwMode="auto">
          <a:xfrm>
            <a:off x="6788151" y="4490333"/>
            <a:ext cx="560916" cy="1836716"/>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求课程最低分</a:t>
            </a:r>
            <a:endParaRPr lang="zh-CN" altLang="en-US" sz="1865">
              <a:solidFill>
                <a:srgbClr val="FF0000"/>
              </a:solidFill>
              <a:latin typeface="黑体" panose="02010609060101010101" pitchFamily="6" charset="-122"/>
              <a:ea typeface="黑体" panose="02010609060101010101" pitchFamily="6" charset="-122"/>
            </a:endParaRPr>
          </a:p>
        </p:txBody>
      </p:sp>
      <p:sp>
        <p:nvSpPr>
          <p:cNvPr id="45" name="矩形 63"/>
          <p:cNvSpPr>
            <a:spLocks noChangeArrowheads="1"/>
          </p:cNvSpPr>
          <p:nvPr/>
        </p:nvSpPr>
        <p:spPr bwMode="auto">
          <a:xfrm>
            <a:off x="7789333" y="4505149"/>
            <a:ext cx="560917"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求课程平均分</a:t>
            </a:r>
            <a:endParaRPr lang="zh-CN" altLang="en-US" sz="1865">
              <a:solidFill>
                <a:srgbClr val="FF0000"/>
              </a:solidFill>
              <a:latin typeface="黑体" panose="02010609060101010101" pitchFamily="6" charset="-122"/>
              <a:ea typeface="黑体" panose="02010609060101010101" pitchFamily="6" charset="-122"/>
            </a:endParaRPr>
          </a:p>
        </p:txBody>
      </p:sp>
      <p:sp>
        <p:nvSpPr>
          <p:cNvPr id="46" name="矩形 64"/>
          <p:cNvSpPr>
            <a:spLocks noChangeArrowheads="1"/>
          </p:cNvSpPr>
          <p:nvPr/>
        </p:nvSpPr>
        <p:spPr bwMode="auto">
          <a:xfrm>
            <a:off x="8688917" y="4505149"/>
            <a:ext cx="560916"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按学号查询</a:t>
            </a:r>
            <a:endParaRPr lang="zh-CN" altLang="en-US" sz="1865">
              <a:solidFill>
                <a:srgbClr val="FF0000"/>
              </a:solidFill>
              <a:latin typeface="黑体" panose="02010609060101010101" pitchFamily="6" charset="-122"/>
              <a:ea typeface="黑体" panose="02010609060101010101" pitchFamily="6" charset="-122"/>
            </a:endParaRPr>
          </a:p>
        </p:txBody>
      </p:sp>
      <p:sp>
        <p:nvSpPr>
          <p:cNvPr id="47" name="矩形 65"/>
          <p:cNvSpPr>
            <a:spLocks noChangeArrowheads="1"/>
          </p:cNvSpPr>
          <p:nvPr/>
        </p:nvSpPr>
        <p:spPr bwMode="auto">
          <a:xfrm>
            <a:off x="9723967" y="4505149"/>
            <a:ext cx="560917"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按姓名查询</a:t>
            </a:r>
            <a:endParaRPr lang="zh-CN" altLang="en-US" sz="1865">
              <a:solidFill>
                <a:srgbClr val="FF0000"/>
              </a:solidFill>
              <a:latin typeface="黑体" panose="02010609060101010101" pitchFamily="6" charset="-122"/>
              <a:ea typeface="黑体" panose="02010609060101010101" pitchFamily="6" charset="-122"/>
            </a:endParaRPr>
          </a:p>
        </p:txBody>
      </p:sp>
      <p:sp>
        <p:nvSpPr>
          <p:cNvPr id="48" name="矩形 66"/>
          <p:cNvSpPr>
            <a:spLocks noChangeArrowheads="1"/>
          </p:cNvSpPr>
          <p:nvPr/>
        </p:nvSpPr>
        <p:spPr bwMode="auto">
          <a:xfrm>
            <a:off x="10691284" y="4505149"/>
            <a:ext cx="563033" cy="1821900"/>
          </a:xfrm>
          <a:prstGeom prst="rect">
            <a:avLst/>
          </a:prstGeom>
          <a:noFill/>
          <a:ln w="2540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r>
              <a:rPr lang="zh-CN" altLang="en-US" sz="1865">
                <a:solidFill>
                  <a:srgbClr val="FF0000"/>
                </a:solidFill>
                <a:latin typeface="黑体" panose="02010609060101010101" pitchFamily="6" charset="-122"/>
                <a:ea typeface="黑体" panose="02010609060101010101" pitchFamily="6" charset="-122"/>
              </a:rPr>
              <a:t>按名次查询</a:t>
            </a:r>
            <a:endParaRPr lang="zh-CN" altLang="en-US" sz="1865">
              <a:solidFill>
                <a:srgbClr val="FF0000"/>
              </a:solidFill>
              <a:latin typeface="黑体" panose="02010609060101010101" pitchFamily="6" charset="-122"/>
              <a:ea typeface="黑体" panose="02010609060101010101" pitchFamily="6" charset="-122"/>
            </a:endParaRPr>
          </a:p>
        </p:txBody>
      </p:sp>
    </p:spTree>
  </p:cSld>
  <p:clrMapOvr>
    <a:masterClrMapping/>
  </p:clrMapOvr>
  <p:transition spd="slow" advClick="0" advTm="0"/>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63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t>学生信息库系统：再考虑 </a:t>
            </a:r>
            <a:endParaRPr lang="zh-CN" altLang="en-US" sz="5335" dirty="0"/>
          </a:p>
        </p:txBody>
      </p:sp>
      <p:sp>
        <p:nvSpPr>
          <p:cNvPr id="3" name="内容占位符 2"/>
          <p:cNvSpPr txBox="1"/>
          <p:nvPr/>
        </p:nvSpPr>
        <p:spPr bwMode="auto">
          <a:xfrm>
            <a:off x="0" y="864980"/>
            <a:ext cx="11952000" cy="5636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a:t> </a:t>
            </a:r>
            <a:r>
              <a:rPr lang="zh-CN" altLang="en-US" sz="2400" dirty="0">
                <a:solidFill>
                  <a:srgbClr val="FF0000"/>
                </a:solidFill>
              </a:rPr>
              <a:t>为实现该系统，需要解决以下问题：</a:t>
            </a:r>
            <a:endParaRPr lang="zh-CN" altLang="en-US" sz="2400" dirty="0">
              <a:solidFill>
                <a:srgbClr val="FF0000"/>
              </a:solidFill>
            </a:endParaRPr>
          </a:p>
          <a:p>
            <a:pPr marL="457200" lvl="1" indent="0">
              <a:lnSpc>
                <a:spcPct val="150000"/>
              </a:lnSpc>
              <a:buNone/>
            </a:pPr>
            <a:r>
              <a:rPr lang="zh-CN" altLang="en-US" sz="2400" dirty="0">
                <a:latin typeface="黑体" panose="02010609060101010101" pitchFamily="6" charset="-122"/>
              </a:rPr>
              <a:t>（</a:t>
            </a:r>
            <a:r>
              <a:rPr lang="en-US" altLang="zh-CN" sz="2400" dirty="0">
                <a:latin typeface="黑体" panose="02010609060101010101" pitchFamily="6" charset="-122"/>
              </a:rPr>
              <a:t>1</a:t>
            </a:r>
            <a:r>
              <a:rPr lang="zh-CN" altLang="en-US" sz="2400" dirty="0">
                <a:latin typeface="黑体" panose="02010609060101010101" pitchFamily="6" charset="-122"/>
              </a:rPr>
              <a:t>）</a:t>
            </a:r>
            <a:r>
              <a:rPr lang="zh-CN" altLang="en-US" sz="2400" dirty="0">
                <a:solidFill>
                  <a:srgbClr val="FF0000"/>
                </a:solidFill>
                <a:latin typeface="黑体" panose="02010609060101010101" pitchFamily="6" charset="-122"/>
              </a:rPr>
              <a:t>数据的表示</a:t>
            </a:r>
            <a:r>
              <a:rPr lang="zh-CN" altLang="en-US" sz="2400" dirty="0">
                <a:latin typeface="黑体" panose="02010609060101010101" pitchFamily="6" charset="-122"/>
              </a:rPr>
              <a:t>，用什么样的数据类型能正确、合理、全面地表示学生的信息，每个学生必须要有哪些信息。</a:t>
            </a:r>
            <a:endParaRPr lang="zh-CN" altLang="en-US" sz="2400" dirty="0">
              <a:latin typeface="黑体" panose="02010609060101010101" pitchFamily="6" charset="-122"/>
            </a:endParaRPr>
          </a:p>
          <a:p>
            <a:pPr marL="457200" lvl="1" indent="0">
              <a:lnSpc>
                <a:spcPct val="150000"/>
              </a:lnSpc>
              <a:buNone/>
            </a:pPr>
            <a:r>
              <a:rPr lang="zh-CN" altLang="en-US" sz="2400" dirty="0">
                <a:latin typeface="黑体" panose="02010609060101010101" pitchFamily="6" charset="-122"/>
              </a:rPr>
              <a:t>（</a:t>
            </a:r>
            <a:r>
              <a:rPr lang="en-US" altLang="zh-CN" sz="2400" dirty="0">
                <a:latin typeface="黑体" panose="02010609060101010101" pitchFamily="6" charset="-122"/>
              </a:rPr>
              <a:t>2</a:t>
            </a:r>
            <a:r>
              <a:rPr lang="zh-CN" altLang="en-US" sz="2400" dirty="0">
                <a:latin typeface="黑体" panose="02010609060101010101" pitchFamily="6" charset="-122"/>
              </a:rPr>
              <a:t>）</a:t>
            </a:r>
            <a:r>
              <a:rPr lang="zh-CN" altLang="en-US" sz="2400" dirty="0">
                <a:solidFill>
                  <a:srgbClr val="FF0000"/>
                </a:solidFill>
                <a:latin typeface="黑体" panose="02010609060101010101" pitchFamily="6" charset="-122"/>
              </a:rPr>
              <a:t>数据的存储，</a:t>
            </a:r>
            <a:r>
              <a:rPr lang="zh-CN" altLang="en-US" sz="2400" dirty="0">
                <a:latin typeface="黑体" panose="02010609060101010101" pitchFamily="6" charset="-122"/>
              </a:rPr>
              <a:t>用什么样的结构存储学生的信息，有利于可扩充性并方便操作。</a:t>
            </a:r>
            <a:endParaRPr lang="zh-CN" altLang="en-US" sz="2400" dirty="0">
              <a:latin typeface="黑体" panose="02010609060101010101" pitchFamily="6" charset="-122"/>
            </a:endParaRPr>
          </a:p>
          <a:p>
            <a:pPr marL="457200" lvl="1" indent="0">
              <a:lnSpc>
                <a:spcPct val="150000"/>
              </a:lnSpc>
              <a:buNone/>
            </a:pPr>
            <a:r>
              <a:rPr lang="zh-CN" altLang="en-US" sz="2400" dirty="0">
                <a:latin typeface="黑体" panose="02010609060101010101" pitchFamily="6" charset="-122"/>
              </a:rPr>
              <a:t>（</a:t>
            </a:r>
            <a:r>
              <a:rPr lang="en-US" altLang="zh-CN" sz="2400" dirty="0">
                <a:latin typeface="黑体" panose="02010609060101010101" pitchFamily="6" charset="-122"/>
              </a:rPr>
              <a:t>3</a:t>
            </a:r>
            <a:r>
              <a:rPr lang="zh-CN" altLang="en-US" sz="2400" dirty="0">
                <a:latin typeface="黑体" panose="02010609060101010101" pitchFamily="6" charset="-122"/>
              </a:rPr>
              <a:t>）</a:t>
            </a:r>
            <a:r>
              <a:rPr lang="zh-CN" altLang="en-US" sz="2400" dirty="0">
                <a:solidFill>
                  <a:srgbClr val="FF0000"/>
                </a:solidFill>
                <a:latin typeface="黑体" panose="02010609060101010101" pitchFamily="6" charset="-122"/>
              </a:rPr>
              <a:t>数据的永久保存问题，</a:t>
            </a:r>
            <a:r>
              <a:rPr lang="zh-CN" altLang="en-US" sz="2400" dirty="0">
                <a:latin typeface="黑体" panose="02010609060101010101" pitchFamily="6" charset="-122"/>
              </a:rPr>
              <a:t>数据以怎样的形式保存在磁盘上，避免数据的重复录入。</a:t>
            </a:r>
            <a:endParaRPr lang="zh-CN" altLang="en-US" sz="2400" dirty="0">
              <a:latin typeface="黑体" panose="02010609060101010101" pitchFamily="6" charset="-122"/>
            </a:endParaRPr>
          </a:p>
          <a:p>
            <a:pPr marL="457200" lvl="1" indent="0">
              <a:lnSpc>
                <a:spcPct val="150000"/>
              </a:lnSpc>
              <a:buNone/>
            </a:pPr>
            <a:r>
              <a:rPr lang="zh-CN" altLang="en-US" sz="2400" dirty="0">
                <a:latin typeface="黑体" panose="02010609060101010101" pitchFamily="6" charset="-122"/>
              </a:rPr>
              <a:t>（</a:t>
            </a:r>
            <a:r>
              <a:rPr lang="en-US" altLang="zh-CN" sz="2400" dirty="0">
                <a:latin typeface="黑体" panose="02010609060101010101" pitchFamily="6" charset="-122"/>
              </a:rPr>
              <a:t>4</a:t>
            </a:r>
            <a:r>
              <a:rPr lang="zh-CN" altLang="en-US" sz="2400" dirty="0">
                <a:latin typeface="黑体" panose="02010609060101010101" pitchFamily="6" charset="-122"/>
              </a:rPr>
              <a:t>）</a:t>
            </a:r>
            <a:r>
              <a:rPr lang="zh-CN" altLang="en-US" sz="2400" dirty="0">
                <a:solidFill>
                  <a:srgbClr val="FF0000"/>
                </a:solidFill>
                <a:latin typeface="黑体" panose="02010609060101010101" pitchFamily="6" charset="-122"/>
              </a:rPr>
              <a:t>如何能做到便于操作</a:t>
            </a:r>
            <a:r>
              <a:rPr lang="zh-CN" altLang="en-US" sz="2400" dirty="0">
                <a:latin typeface="黑体" panose="02010609060101010101" pitchFamily="6" charset="-122"/>
              </a:rPr>
              <a:t>，即人机接口的界面友好，方便使用者的操作。</a:t>
            </a:r>
            <a:endParaRPr lang="en-US" altLang="zh-CN" sz="2400" dirty="0">
              <a:latin typeface="黑体" panose="02010609060101010101" pitchFamily="6" charset="-122"/>
            </a:endParaRPr>
          </a:p>
          <a:p>
            <a:pPr marL="457200" lvl="1" indent="0">
              <a:lnSpc>
                <a:spcPct val="150000"/>
              </a:lnSpc>
              <a:buNone/>
            </a:pPr>
            <a:r>
              <a:rPr lang="zh-CN" altLang="en-US" sz="2400" dirty="0">
                <a:latin typeface="黑体" panose="02010609060101010101" pitchFamily="6" charset="-122"/>
              </a:rPr>
              <a:t>（</a:t>
            </a:r>
            <a:r>
              <a:rPr lang="en-US" altLang="zh-CN" sz="2400" dirty="0">
                <a:latin typeface="黑体" panose="02010609060101010101" pitchFamily="6" charset="-122"/>
              </a:rPr>
              <a:t>5</a:t>
            </a:r>
            <a:r>
              <a:rPr lang="zh-CN" altLang="en-US" sz="2400" dirty="0">
                <a:latin typeface="黑体" panose="02010609060101010101" pitchFamily="6" charset="-122"/>
              </a:rPr>
              <a:t>）</a:t>
            </a:r>
            <a:r>
              <a:rPr lang="zh-CN" altLang="en-US" sz="2400" dirty="0">
                <a:solidFill>
                  <a:srgbClr val="FF0000"/>
                </a:solidFill>
                <a:latin typeface="黑体" panose="02010609060101010101" pitchFamily="6" charset="-122"/>
              </a:rPr>
              <a:t>如何抽象各个功能</a:t>
            </a:r>
            <a:r>
              <a:rPr lang="zh-CN" altLang="en-US" sz="2400" dirty="0">
                <a:latin typeface="黑体" panose="02010609060101010101" pitchFamily="6" charset="-122"/>
              </a:rPr>
              <a:t>，做到代码复用程度高，函数的接口尽可能简单明了。</a:t>
            </a:r>
            <a:endParaRPr lang="zh-CN" altLang="en-US" sz="2400" dirty="0">
              <a:latin typeface="黑体" panose="02010609060101010101" pitchFamily="6"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47328" y="28151"/>
            <a:ext cx="10972800" cy="10879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数据类型的定义</a:t>
            </a:r>
            <a:endParaRPr lang="zh-CN" altLang="en-US" sz="5865" dirty="0"/>
          </a:p>
        </p:txBody>
      </p:sp>
      <p:sp>
        <p:nvSpPr>
          <p:cNvPr id="4" name="Rectangle 49"/>
          <p:cNvSpPr>
            <a:spLocks noChangeArrowheads="1"/>
          </p:cNvSpPr>
          <p:nvPr/>
        </p:nvSpPr>
        <p:spPr bwMode="auto">
          <a:xfrm>
            <a:off x="16272" y="1107652"/>
            <a:ext cx="6519333" cy="6661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eaLnBrk="0" hangingPunct="0">
              <a:defRPr/>
            </a:pPr>
            <a:r>
              <a:rPr lang="zh-CN" altLang="en-US" sz="3735" b="1" dirty="0">
                <a:solidFill>
                  <a:srgbClr val="FF0000"/>
                </a:solidFill>
                <a:latin typeface="Tahoma" panose="020B0604030504040204" pitchFamily="34" charset="0"/>
                <a:ea typeface="黑体" panose="02010609060101010101" pitchFamily="6" charset="-122"/>
                <a:cs typeface="Times New Roman" panose="02020603050405020304" pitchFamily="18" charset="0"/>
              </a:rPr>
              <a:t>学生信息的各个成员及</a:t>
            </a:r>
            <a:r>
              <a:rPr lang="zh-CN" altLang="en-US" sz="3735" b="1" dirty="0">
                <a:solidFill>
                  <a:schemeClr val="tx1"/>
                </a:solidFill>
                <a:effectLst>
                  <a:outerShdw blurRad="38100" dist="19050" dir="2700000" algn="tl" rotWithShape="0">
                    <a:schemeClr val="dk1">
                      <a:alpha val="40000"/>
                    </a:schemeClr>
                  </a:outerShdw>
                </a:effectLst>
                <a:latin typeface="Tahoma" panose="020B0604030504040204" pitchFamily="34" charset="0"/>
                <a:ea typeface="黑体" panose="02010609060101010101" pitchFamily="6" charset="-122"/>
                <a:cs typeface="Times New Roman" panose="02020603050405020304" pitchFamily="18" charset="0"/>
              </a:rPr>
              <a:t>类型</a:t>
            </a:r>
            <a:endParaRPr lang="zh-CN" altLang="en-US" sz="3735" b="1" dirty="0">
              <a:solidFill>
                <a:schemeClr val="tx1"/>
              </a:solidFill>
              <a:effectLst>
                <a:outerShdw blurRad="38100" dist="19050" dir="2700000" algn="tl" rotWithShape="0">
                  <a:schemeClr val="dk1">
                    <a:alpha val="40000"/>
                  </a:schemeClr>
                </a:outerShdw>
              </a:effectLst>
              <a:latin typeface="Tahoma" panose="020B0604030504040204" pitchFamily="34" charset="0"/>
              <a:ea typeface="黑体" panose="02010609060101010101" pitchFamily="6" charset="-122"/>
              <a:cs typeface="Times New Roman" panose="02020603050405020304" pitchFamily="18" charset="0"/>
            </a:endParaRPr>
          </a:p>
        </p:txBody>
      </p:sp>
      <p:graphicFrame>
        <p:nvGraphicFramePr>
          <p:cNvPr id="5" name="Group 258"/>
          <p:cNvGraphicFramePr>
            <a:graphicFrameLocks noGrp="1"/>
          </p:cNvGraphicFramePr>
          <p:nvPr/>
        </p:nvGraphicFramePr>
        <p:xfrm>
          <a:off x="211772" y="2060848"/>
          <a:ext cx="11768455" cy="4432890"/>
        </p:xfrm>
        <a:graphic>
          <a:graphicData uri="http://schemas.openxmlformats.org/drawingml/2006/table">
            <a:tbl>
              <a:tblPr/>
              <a:tblGrid>
                <a:gridCol w="3220085"/>
                <a:gridCol w="1527810"/>
                <a:gridCol w="3251200"/>
                <a:gridCol w="3769360"/>
              </a:tblGrid>
              <a:tr h="77978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rPr>
                        <a:t>需要表示的信息</a:t>
                      </a:r>
                      <a:endPar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400" b="1" i="0" u="none" strike="noStrike" cap="none" normalizeH="0" baseline="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rPr>
                        <a:t>成员名</a:t>
                      </a:r>
                      <a:endParaRPr kumimoji="1" lang="zh-CN" altLang="en-US" sz="2400" b="1" i="0" u="none" strike="noStrike" cap="none" normalizeH="0" baseline="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rPr>
                        <a:t>类型</a:t>
                      </a:r>
                      <a:endPar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rPr>
                        <a:t>成员值的获得方式</a:t>
                      </a:r>
                      <a:endParaRPr kumimoji="1" lang="zh-CN" altLang="en-US" sz="2400" b="1" i="0" u="none" strike="noStrike" cap="none" normalizeH="0" baseline="0" dirty="0">
                        <a:ln>
                          <a:noFill/>
                        </a:ln>
                        <a:solidFill>
                          <a:srgbClr val="FF0000"/>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32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学号</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num</a:t>
                      </a:r>
                      <a:endParaRPr kumimoji="1" lang="en-US" altLang="zh-CN" sz="2000" b="1" i="0" u="none" strike="noStrike" cap="none" normalizeH="0" baseline="0" dirty="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long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长整型</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输入提供</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421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姓名</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name</a:t>
                      </a:r>
                      <a:endPar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char [ ]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字符串</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输入提供</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性别</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sex</a:t>
                      </a:r>
                      <a:endPar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char[ ]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字符串</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输入提供</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4475">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3</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门课的成绩</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score</a:t>
                      </a:r>
                      <a:endPar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int [ ]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一维整型数组</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输入提供</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421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总分</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total </a:t>
                      </a:r>
                      <a:endPar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int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整型</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根据</a:t>
                      </a: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3</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门课成绩计算</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32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名次</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rank</a:t>
                      </a:r>
                      <a:endPar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int   </a:t>
                      </a:r>
                      <a:r>
                        <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整型</a:t>
                      </a:r>
                      <a:endParaRPr kumimoji="1" lang="zh-CN" altLang="en-US" sz="2000" b="1" i="0" u="none" strike="noStrike" cap="none" normalizeH="0" baseline="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rPr>
                        <a:t>根据总分计算</a:t>
                      </a:r>
                      <a:endParaRPr kumimoji="1" lang="zh-CN" altLang="en-US" sz="2000" b="1" i="0" u="none" strike="noStrike" cap="none" normalizeH="0" baseline="0" dirty="0">
                        <a:ln>
                          <a:noFill/>
                        </a:ln>
                        <a:solidFill>
                          <a:schemeClr val="tx1"/>
                        </a:solidFill>
                        <a:effectLst/>
                        <a:latin typeface="黑体" panose="02010609060101010101" pitchFamily="6" charset="-122"/>
                        <a:ea typeface="黑体" panose="02010609060101010101" pitchFamily="6" charset="-122"/>
                        <a:cs typeface="Times New Roman" panose="02020603050405020304" pitchFamily="18" charset="0"/>
                      </a:endParaRPr>
                    </a:p>
                  </a:txBody>
                  <a:tcPr marL="121920" marR="121920" marT="60972" marB="6097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97367" y="69000"/>
            <a:ext cx="10972800" cy="7999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数据类型的定义</a:t>
            </a:r>
            <a:endParaRPr lang="zh-CN" altLang="en-US" sz="5865" dirty="0"/>
          </a:p>
        </p:txBody>
      </p:sp>
      <p:sp>
        <p:nvSpPr>
          <p:cNvPr id="4" name="Rectangle 49"/>
          <p:cNvSpPr>
            <a:spLocks noChangeArrowheads="1"/>
          </p:cNvSpPr>
          <p:nvPr/>
        </p:nvSpPr>
        <p:spPr bwMode="auto">
          <a:xfrm>
            <a:off x="0" y="1085184"/>
            <a:ext cx="7973484" cy="6661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eaLnBrk="0" hangingPunct="0">
              <a:defRPr/>
            </a:pPr>
            <a:r>
              <a:rPr lang="zh-CN" altLang="en-US" sz="3735" b="1" dirty="0">
                <a:solidFill>
                  <a:srgbClr val="FF0000"/>
                </a:solidFill>
                <a:latin typeface="Tahoma" panose="020B0604030504040204" pitchFamily="34" charset="0"/>
                <a:ea typeface="黑体" panose="02010609060101010101" pitchFamily="6" charset="-122"/>
                <a:cs typeface="Times New Roman" panose="02020603050405020304" pitchFamily="18" charset="0"/>
              </a:rPr>
              <a:t>学生信息对应的结构类型定义如下：</a:t>
            </a:r>
            <a:endParaRPr lang="zh-CN" altLang="en-US" sz="3735" b="1" dirty="0">
              <a:solidFill>
                <a:srgbClr val="FF0000"/>
              </a:solidFill>
              <a:latin typeface="Tahoma" panose="020B0604030504040204" pitchFamily="34" charset="0"/>
              <a:ea typeface="黑体" panose="02010609060101010101" pitchFamily="6" charset="-122"/>
              <a:cs typeface="Times New Roman" panose="02020603050405020304" pitchFamily="18" charset="0"/>
            </a:endParaRPr>
          </a:p>
        </p:txBody>
      </p:sp>
      <p:sp>
        <p:nvSpPr>
          <p:cNvPr id="5" name="Rectangle 13"/>
          <p:cNvSpPr>
            <a:spLocks noChangeArrowheads="1"/>
          </p:cNvSpPr>
          <p:nvPr/>
        </p:nvSpPr>
        <p:spPr bwMode="auto">
          <a:xfrm>
            <a:off x="512233" y="1883168"/>
            <a:ext cx="8913284" cy="50158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indent="266700" eaLnBrk="0" hangingPunct="0">
              <a:defRPr kumimoji="1" sz="3600">
                <a:solidFill>
                  <a:schemeClr val="tx1"/>
                </a:solidFill>
                <a:latin typeface="Gulim" panose="020B0600000101010101" pitchFamily="34" charset="-127"/>
                <a:ea typeface="Gulim" panose="020B0600000101010101" pitchFamily="34" charset="-127"/>
              </a:defRPr>
            </a:lvl1pPr>
            <a:lvl2pPr eaLnBrk="0" hangingPunct="0">
              <a:defRPr kumimoji="1" sz="3600">
                <a:solidFill>
                  <a:schemeClr val="tx1"/>
                </a:solidFill>
                <a:latin typeface="Gulim" panose="020B0600000101010101" pitchFamily="34" charset="-127"/>
                <a:ea typeface="Gulim" panose="020B0600000101010101" pitchFamily="34" charset="-127"/>
              </a:defRPr>
            </a:lvl2pPr>
            <a:lvl3pPr eaLnBrk="0" hangingPunct="0">
              <a:defRPr kumimoji="1" sz="3600">
                <a:solidFill>
                  <a:schemeClr val="tx1"/>
                </a:solidFill>
                <a:latin typeface="Gulim" panose="020B0600000101010101" pitchFamily="34" charset="-127"/>
                <a:ea typeface="Gulim" panose="020B0600000101010101" pitchFamily="34" charset="-127"/>
              </a:defRPr>
            </a:lvl3pPr>
            <a:lvl4pPr eaLnBrk="0" hangingPunct="0">
              <a:defRPr kumimoji="1" sz="3600">
                <a:solidFill>
                  <a:schemeClr val="tx1"/>
                </a:solidFill>
                <a:latin typeface="Gulim" panose="020B0600000101010101" pitchFamily="34" charset="-127"/>
                <a:ea typeface="Gulim" panose="020B0600000101010101" pitchFamily="34" charset="-127"/>
              </a:defRPr>
            </a:lvl4pPr>
            <a:lvl5pPr eaLnBrk="0" hangingPunct="0">
              <a:defRPr kumimoji="1" sz="3600">
                <a:solidFill>
                  <a:schemeClr val="tx1"/>
                </a:solidFill>
                <a:latin typeface="Gulim" panose="020B0600000101010101" pitchFamily="34" charset="-127"/>
                <a:ea typeface="Gulim" panose="020B0600000101010101" pitchFamily="34" charset="-127"/>
              </a:defRPr>
            </a:lvl5pPr>
            <a:lvl6pPr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eaLnBrk="1" hangingPunct="1">
              <a:defRPr/>
            </a:pPr>
            <a:r>
              <a:rPr lang="en-US" altLang="zh-CN" sz="3200" b="1" dirty="0" err="1">
                <a:solidFill>
                  <a:srgbClr val="660066"/>
                </a:solidFill>
                <a:latin typeface="Tahoma" panose="020B0604030504040204" pitchFamily="34" charset="0"/>
              </a:rPr>
              <a:t>struct</a:t>
            </a:r>
            <a:r>
              <a:rPr lang="en-US" altLang="zh-CN" sz="3200" b="1" dirty="0">
                <a:solidFill>
                  <a:srgbClr val="660066"/>
                </a:solidFill>
                <a:latin typeface="Tahoma" panose="020B0604030504040204" pitchFamily="34" charset="0"/>
              </a:rPr>
              <a:t> </a:t>
            </a:r>
            <a:r>
              <a:rPr lang="en-US" altLang="zh-CN" sz="3200" b="1" dirty="0">
                <a:latin typeface="Tahoma" panose="020B0604030504040204" pitchFamily="34" charset="0"/>
              </a:rPr>
              <a:t>Student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long </a:t>
            </a:r>
            <a:r>
              <a:rPr lang="en-US" altLang="zh-CN" sz="3200" b="1" dirty="0" err="1">
                <a:latin typeface="Tahoma" panose="020B0604030504040204" pitchFamily="34" charset="0"/>
              </a:rPr>
              <a:t>num</a:t>
            </a:r>
            <a:r>
              <a:rPr lang="en-US" altLang="zh-CN" sz="3200" b="1" dirty="0">
                <a:latin typeface="Tahoma" panose="020B0604030504040204" pitchFamily="34" charset="0"/>
              </a:rPr>
              <a:t>;             /*</a:t>
            </a:r>
            <a:r>
              <a:rPr lang="zh-CN" altLang="en-US" sz="3200" b="1" dirty="0">
                <a:latin typeface="Tahoma" panose="020B0604030504040204" pitchFamily="34" charset="0"/>
              </a:rPr>
              <a:t>学号*</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char name[20];    /*</a:t>
            </a:r>
            <a:r>
              <a:rPr lang="zh-CN" altLang="en-US" sz="3200" b="1" dirty="0">
                <a:latin typeface="Tahoma" panose="020B0604030504040204" pitchFamily="34" charset="0"/>
              </a:rPr>
              <a:t>姓名*</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char sex[10];        /*</a:t>
            </a:r>
            <a:r>
              <a:rPr lang="zh-CN" altLang="en-US" sz="3200" b="1" dirty="0">
                <a:latin typeface="Tahoma" panose="020B0604030504040204" pitchFamily="34" charset="0"/>
              </a:rPr>
              <a:t>性别*</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a:t>
            </a:r>
            <a:r>
              <a:rPr lang="en-US" altLang="zh-CN" sz="3200" b="1" dirty="0" err="1">
                <a:latin typeface="Tahoma" panose="020B0604030504040204" pitchFamily="34" charset="0"/>
              </a:rPr>
              <a:t>int</a:t>
            </a:r>
            <a:r>
              <a:rPr lang="en-US" altLang="zh-CN" sz="3200" b="1" dirty="0">
                <a:latin typeface="Tahoma" panose="020B0604030504040204" pitchFamily="34" charset="0"/>
              </a:rPr>
              <a:t> score[3];          /*3</a:t>
            </a:r>
            <a:r>
              <a:rPr lang="zh-CN" altLang="en-US" sz="3200" b="1" dirty="0">
                <a:latin typeface="Tahoma" panose="020B0604030504040204" pitchFamily="34" charset="0"/>
              </a:rPr>
              <a:t>门课成绩*</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a:t>
            </a:r>
            <a:r>
              <a:rPr lang="en-US" altLang="zh-CN" sz="3200" b="1" dirty="0" err="1">
                <a:latin typeface="Tahoma" panose="020B0604030504040204" pitchFamily="34" charset="0"/>
              </a:rPr>
              <a:t>int</a:t>
            </a:r>
            <a:r>
              <a:rPr lang="en-US" altLang="zh-CN" sz="3200" b="1" dirty="0">
                <a:latin typeface="Tahoma" panose="020B0604030504040204" pitchFamily="34" charset="0"/>
              </a:rPr>
              <a:t> total;                /*</a:t>
            </a:r>
            <a:r>
              <a:rPr lang="zh-CN" altLang="en-US" sz="3200" b="1" dirty="0">
                <a:latin typeface="Tahoma" panose="020B0604030504040204" pitchFamily="34" charset="0"/>
              </a:rPr>
              <a:t>总分*</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	</a:t>
            </a:r>
            <a:r>
              <a:rPr lang="en-US" altLang="zh-CN" sz="3200" b="1" dirty="0" err="1">
                <a:latin typeface="Tahoma" panose="020B0604030504040204" pitchFamily="34" charset="0"/>
              </a:rPr>
              <a:t>int</a:t>
            </a:r>
            <a:r>
              <a:rPr lang="en-US" altLang="zh-CN" sz="3200" b="1" dirty="0">
                <a:latin typeface="Tahoma" panose="020B0604030504040204" pitchFamily="34" charset="0"/>
              </a:rPr>
              <a:t> rank;                /*</a:t>
            </a:r>
            <a:r>
              <a:rPr lang="zh-CN" altLang="en-US" sz="3200" b="1" dirty="0">
                <a:latin typeface="Tahoma" panose="020B0604030504040204" pitchFamily="34" charset="0"/>
              </a:rPr>
              <a:t>名次*</a:t>
            </a: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a:latin typeface="Tahoma" panose="020B0604030504040204" pitchFamily="34" charset="0"/>
              </a:rPr>
              <a:t>};</a:t>
            </a:r>
            <a:endParaRPr lang="en-US" altLang="zh-CN" sz="3200" b="1" dirty="0">
              <a:latin typeface="Tahoma" panose="020B0604030504040204" pitchFamily="34" charset="0"/>
            </a:endParaRPr>
          </a:p>
          <a:p>
            <a:pPr eaLnBrk="1" hangingPunct="1">
              <a:defRPr/>
            </a:pPr>
            <a:r>
              <a:rPr lang="en-US" altLang="zh-CN" sz="3200" b="1" dirty="0" err="1">
                <a:solidFill>
                  <a:srgbClr val="FF0000"/>
                </a:solidFill>
                <a:latin typeface="Tahoma" panose="020B0604030504040204" pitchFamily="34" charset="0"/>
              </a:rPr>
              <a:t>typedef</a:t>
            </a:r>
            <a:r>
              <a:rPr lang="en-US" altLang="zh-CN" sz="3200" b="1" dirty="0">
                <a:solidFill>
                  <a:srgbClr val="660066"/>
                </a:solidFill>
                <a:latin typeface="Tahoma" panose="020B0604030504040204" pitchFamily="34" charset="0"/>
              </a:rPr>
              <a:t> </a:t>
            </a:r>
            <a:r>
              <a:rPr lang="en-US" altLang="zh-CN" sz="3200" b="1" dirty="0" err="1">
                <a:latin typeface="Tahoma" panose="020B0604030504040204" pitchFamily="34" charset="0"/>
              </a:rPr>
              <a:t>struct</a:t>
            </a:r>
            <a:r>
              <a:rPr lang="en-US" altLang="zh-CN" sz="3200" b="1" dirty="0">
                <a:latin typeface="Tahoma" panose="020B0604030504040204" pitchFamily="34" charset="0"/>
              </a:rPr>
              <a:t> Student  </a:t>
            </a:r>
            <a:r>
              <a:rPr lang="en-US" altLang="zh-CN" sz="3200" b="1" dirty="0" err="1">
                <a:solidFill>
                  <a:srgbClr val="FF0000"/>
                </a:solidFill>
                <a:latin typeface="Tahoma" panose="020B0604030504040204" pitchFamily="34" charset="0"/>
              </a:rPr>
              <a:t>Student</a:t>
            </a:r>
            <a:r>
              <a:rPr lang="en-US" altLang="zh-CN" sz="3200" b="1" dirty="0">
                <a:solidFill>
                  <a:srgbClr val="FF0000"/>
                </a:solidFill>
                <a:latin typeface="Tahoma" panose="020B0604030504040204" pitchFamily="34" charset="0"/>
              </a:rPr>
              <a:t> ;</a:t>
            </a:r>
            <a:endParaRPr lang="en-US" altLang="zh-CN" sz="3200" b="1" dirty="0">
              <a:solidFill>
                <a:srgbClr val="FF0000"/>
              </a:solidFill>
              <a:latin typeface="Tahoma" panose="020B0604030504040204" pitchFamily="34" charset="0"/>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97367" y="150284"/>
            <a:ext cx="10972800" cy="6867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265" dirty="0"/>
              <a:t>结构体数组还是链表？</a:t>
            </a:r>
            <a:endParaRPr lang="zh-CN" altLang="en-US" sz="4265" dirty="0"/>
          </a:p>
        </p:txBody>
      </p:sp>
      <p:sp>
        <p:nvSpPr>
          <p:cNvPr id="4" name="内容占位符 2"/>
          <p:cNvSpPr txBox="1"/>
          <p:nvPr/>
        </p:nvSpPr>
        <p:spPr bwMode="auto">
          <a:xfrm>
            <a:off x="240000" y="1029000"/>
            <a:ext cx="11834284" cy="508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pPr>
            <a:r>
              <a:rPr lang="zh-CN" altLang="en-US" sz="3600" dirty="0">
                <a:latin typeface="黑体" panose="02010609060101010101" pitchFamily="6" charset="-122"/>
              </a:rPr>
              <a:t>所有学生信息在内存中用</a:t>
            </a:r>
            <a:r>
              <a:rPr lang="zh-CN" altLang="en-US" sz="3600" dirty="0">
                <a:solidFill>
                  <a:srgbClr val="FF0000"/>
                </a:solidFill>
                <a:latin typeface="黑体" panose="02010609060101010101" pitchFamily="6" charset="-122"/>
                <a:cs typeface="Times New Roman" panose="02020603050405020304" pitchFamily="18" charset="0"/>
              </a:rPr>
              <a:t>结构体数组</a:t>
            </a:r>
            <a:r>
              <a:rPr lang="zh-CN" altLang="en-US" sz="3600" dirty="0">
                <a:latin typeface="黑体" panose="02010609060101010101" pitchFamily="6" charset="-122"/>
              </a:rPr>
              <a:t>还是</a:t>
            </a:r>
            <a:r>
              <a:rPr lang="zh-CN" altLang="en-US" sz="3600" dirty="0">
                <a:solidFill>
                  <a:srgbClr val="FF0000"/>
                </a:solidFill>
                <a:latin typeface="黑体" panose="02010609060101010101" pitchFamily="6" charset="-122"/>
              </a:rPr>
              <a:t>链表</a:t>
            </a:r>
            <a:r>
              <a:rPr lang="zh-CN" altLang="en-US" sz="3600" dirty="0">
                <a:latin typeface="黑体" panose="02010609060101010101" pitchFamily="6" charset="-122"/>
              </a:rPr>
              <a:t>？</a:t>
            </a:r>
            <a:endParaRPr lang="zh-CN" altLang="en-US" sz="3600" dirty="0">
              <a:latin typeface="黑体" panose="02010609060101010101" pitchFamily="6" charset="-122"/>
            </a:endParaRPr>
          </a:p>
          <a:p>
            <a:pPr algn="just">
              <a:lnSpc>
                <a:spcPct val="150000"/>
              </a:lnSpc>
            </a:pPr>
            <a:r>
              <a:rPr lang="zh-CN" altLang="en-US" sz="3600" dirty="0">
                <a:solidFill>
                  <a:srgbClr val="FF0000"/>
                </a:solidFill>
              </a:rPr>
              <a:t>两种结构，各有所长：</a:t>
            </a:r>
            <a:endParaRPr lang="zh-CN" altLang="en-US" sz="3600" dirty="0">
              <a:solidFill>
                <a:srgbClr val="FF0000"/>
              </a:solidFill>
            </a:endParaRPr>
          </a:p>
          <a:p>
            <a:pPr lvl="1" algn="just">
              <a:lnSpc>
                <a:spcPct val="150000"/>
              </a:lnSpc>
            </a:pPr>
            <a:r>
              <a:rPr lang="zh-CN" altLang="en-US" sz="2400" dirty="0">
                <a:solidFill>
                  <a:srgbClr val="FF0000"/>
                </a:solidFill>
                <a:latin typeface="黑体" panose="02010609060101010101" pitchFamily="6" charset="-122"/>
              </a:rPr>
              <a:t>如果记录条数不太多，插入、删除操作不太频繁，</a:t>
            </a:r>
            <a:r>
              <a:rPr lang="zh-CN" altLang="en-US" sz="2400" dirty="0">
                <a:latin typeface="黑体" panose="02010609060101010101" pitchFamily="6" charset="-122"/>
              </a:rPr>
              <a:t>那么，用结构体数组是比较合适的，因为有足够大的连续内存空间保证可以存放下所有记录，并且数组的随机访问方式使得访问任意数组元素方便快捷效率高。</a:t>
            </a:r>
            <a:endParaRPr lang="zh-CN" altLang="en-US" sz="2400" dirty="0">
              <a:latin typeface="黑体" panose="02010609060101010101" pitchFamily="6" charset="-122"/>
            </a:endParaRPr>
          </a:p>
          <a:p>
            <a:pPr lvl="1" algn="just">
              <a:lnSpc>
                <a:spcPct val="150000"/>
              </a:lnSpc>
            </a:pPr>
            <a:r>
              <a:rPr lang="zh-CN" altLang="en-US" sz="2400" dirty="0">
                <a:solidFill>
                  <a:srgbClr val="FF0000"/>
                </a:solidFill>
                <a:latin typeface="黑体" panose="02010609060101010101" pitchFamily="6" charset="-122"/>
              </a:rPr>
              <a:t>如果记录条数非常多，并且插入、删除操作比较频繁，</a:t>
            </a:r>
            <a:r>
              <a:rPr lang="zh-CN" altLang="en-US" sz="2400" dirty="0">
                <a:latin typeface="黑体" panose="02010609060101010101" pitchFamily="6" charset="-122"/>
              </a:rPr>
              <a:t>那么用链表结构更合适，因为该结构充分利用系统中的零散空间，来一个元素生成一个结点，可以操作的元素更多，而插入、删除操作不需要大量移动元素是链式结构的优势</a:t>
            </a:r>
            <a:endParaRPr lang="en-US" altLang="zh-CN" sz="2400" dirty="0">
              <a:latin typeface="黑体" panose="02010609060101010101" pitchFamily="6" charset="-122"/>
            </a:endParaRPr>
          </a:p>
          <a:p>
            <a:pPr lvl="1" algn="just">
              <a:lnSpc>
                <a:spcPct val="150000"/>
              </a:lnSpc>
            </a:pPr>
            <a:r>
              <a:rPr lang="zh-CN" altLang="en-US" sz="2400" dirty="0">
                <a:latin typeface="黑体" panose="02010609060101010101" pitchFamily="6" charset="-122"/>
              </a:rPr>
              <a:t>本章给出的是</a:t>
            </a:r>
            <a:r>
              <a:rPr lang="zh-CN" altLang="en-US" sz="2400" dirty="0">
                <a:solidFill>
                  <a:srgbClr val="FF0000"/>
                </a:solidFill>
                <a:latin typeface="黑体" panose="02010609060101010101" pitchFamily="6" charset="-122"/>
              </a:rPr>
              <a:t>结构体数组</a:t>
            </a:r>
            <a:r>
              <a:rPr lang="zh-CN" altLang="en-US" sz="2400" dirty="0">
                <a:latin typeface="黑体" panose="02010609060101010101" pitchFamily="6" charset="-122"/>
              </a:rPr>
              <a:t>存储方式。</a:t>
            </a:r>
            <a:endParaRPr lang="en-US" altLang="zh-CN" sz="2400" dirty="0">
              <a:latin typeface="黑体" panose="02010609060101010101" pitchFamily="6" charset="-122"/>
            </a:endParaRPr>
          </a:p>
          <a:p>
            <a:pPr lvl="1">
              <a:buFont typeface="Wingdings" panose="05000000000000000000" pitchFamily="2" charset="2"/>
              <a:buNone/>
            </a:pPr>
            <a:endParaRPr lang="en-US" altLang="zh-CN" sz="2400" dirty="0">
              <a:latin typeface="黑体" panose="02010609060101010101" pitchFamily="6"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816000" y="-27000"/>
            <a:ext cx="8448000" cy="840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t>为结构体数组定制的基本操作</a:t>
            </a:r>
            <a:endParaRPr lang="zh-CN" altLang="en-US" sz="4800" dirty="0"/>
          </a:p>
        </p:txBody>
      </p:sp>
      <p:sp>
        <p:nvSpPr>
          <p:cNvPr id="4" name="内容占位符 2"/>
          <p:cNvSpPr txBox="1"/>
          <p:nvPr/>
        </p:nvSpPr>
        <p:spPr bwMode="auto">
          <a:xfrm>
            <a:off x="123165" y="1125000"/>
            <a:ext cx="11582400" cy="52785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zh-CN" altLang="en-US" sz="3600" dirty="0">
                <a:solidFill>
                  <a:srgbClr val="FF0000"/>
                </a:solidFill>
                <a:latin typeface="黑体" panose="02010609060101010101" pitchFamily="6" charset="-122"/>
              </a:rPr>
              <a:t>读入一个或一批记录、输出一个或一批记录、查找、删除、修改、排序、求总分和名次、求课程的各种分数</a:t>
            </a:r>
            <a:endParaRPr lang="zh-CN" altLang="en-US" sz="3600" dirty="0">
              <a:solidFill>
                <a:srgbClr val="FF0000"/>
              </a:solidFill>
              <a:latin typeface="黑体" panose="02010609060101010101" pitchFamily="6" charset="-122"/>
              <a:cs typeface="Times New Roman" panose="02020603050405020304" pitchFamily="18" charset="0"/>
            </a:endParaRPr>
          </a:p>
          <a:p>
            <a:pPr lvl="1"/>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readStu</a:t>
            </a:r>
            <a:r>
              <a:rPr lang="en-US" altLang="zh-CN" dirty="0">
                <a:ea typeface="宋体" pitchFamily="2" charset="-122"/>
              </a:rPr>
              <a:t>(Student </a:t>
            </a:r>
            <a:r>
              <a:rPr lang="en-US" altLang="zh-CN" dirty="0" err="1">
                <a:ea typeface="宋体" pitchFamily="2" charset="-122"/>
              </a:rPr>
              <a:t>stu</a:t>
            </a:r>
            <a:r>
              <a:rPr lang="en-US" altLang="zh-CN" dirty="0">
                <a:ea typeface="宋体" pitchFamily="2" charset="-122"/>
              </a:rPr>
              <a:t>[],</a:t>
            </a:r>
            <a:r>
              <a:rPr lang="en-US" altLang="zh-CN" dirty="0" err="1">
                <a:ea typeface="宋体" pitchFamily="2" charset="-122"/>
              </a:rPr>
              <a:t>int</a:t>
            </a:r>
            <a:r>
              <a:rPr lang="en-US" altLang="zh-CN" dirty="0">
                <a:ea typeface="宋体" pitchFamily="2" charset="-122"/>
              </a:rPr>
              <a:t> n); </a:t>
            </a:r>
            <a:endParaRPr lang="en-US" altLang="zh-CN" dirty="0">
              <a:ea typeface="宋体" pitchFamily="2" charset="-122"/>
            </a:endParaRPr>
          </a:p>
          <a:p>
            <a:pPr lvl="1"/>
            <a:r>
              <a:rPr lang="en-US" altLang="zh-CN" dirty="0">
                <a:ea typeface="宋体" pitchFamily="2" charset="-122"/>
              </a:rPr>
              <a:t>void </a:t>
            </a:r>
            <a:r>
              <a:rPr lang="en-US" altLang="zh-CN" dirty="0" err="1">
                <a:ea typeface="宋体" pitchFamily="2" charset="-122"/>
              </a:rPr>
              <a:t>printStu</a:t>
            </a:r>
            <a:r>
              <a:rPr lang="en-US" altLang="zh-CN" dirty="0">
                <a:ea typeface="宋体" pitchFamily="2" charset="-122"/>
              </a:rPr>
              <a:t>(Student  *</a:t>
            </a:r>
            <a:r>
              <a:rPr lang="en-US" altLang="zh-CN" dirty="0" err="1">
                <a:ea typeface="宋体" pitchFamily="2" charset="-122"/>
              </a:rPr>
              <a:t>stu</a:t>
            </a:r>
            <a:r>
              <a:rPr lang="en-US" altLang="zh-CN" dirty="0">
                <a:ea typeface="宋体" pitchFamily="2" charset="-122"/>
              </a:rPr>
              <a:t> , </a:t>
            </a:r>
            <a:r>
              <a:rPr lang="en-US" altLang="zh-CN" dirty="0" err="1">
                <a:ea typeface="宋体" pitchFamily="2" charset="-122"/>
              </a:rPr>
              <a:t>int</a:t>
            </a:r>
            <a:r>
              <a:rPr lang="en-US" altLang="zh-CN" dirty="0">
                <a:ea typeface="宋体" pitchFamily="2" charset="-122"/>
              </a:rPr>
              <a:t> n);   </a:t>
            </a:r>
            <a:endParaRPr lang="en-US" altLang="zh-CN" dirty="0">
              <a:ea typeface="宋体" pitchFamily="2" charset="-122"/>
            </a:endParaRPr>
          </a:p>
          <a:p>
            <a:pPr lvl="1"/>
            <a:r>
              <a:rPr lang="en-US" altLang="zh-CN" dirty="0" err="1">
                <a:ea typeface="宋体" pitchFamily="2" charset="-122"/>
              </a:rPr>
              <a:t>int</a:t>
            </a:r>
            <a:r>
              <a:rPr lang="en-US" altLang="zh-CN" dirty="0">
                <a:ea typeface="宋体" pitchFamily="2" charset="-122"/>
              </a:rPr>
              <a:t> equal(Student s1,Student s2,int condition);  </a:t>
            </a:r>
            <a:endParaRPr lang="en-US" altLang="zh-CN" dirty="0">
              <a:ea typeface="宋体" pitchFamily="2" charset="-122"/>
            </a:endParaRPr>
          </a:p>
          <a:p>
            <a:pPr lvl="1"/>
            <a:r>
              <a:rPr lang="en-US" altLang="zh-CN" dirty="0" err="1">
                <a:ea typeface="宋体" pitchFamily="2" charset="-122"/>
              </a:rPr>
              <a:t>int</a:t>
            </a:r>
            <a:r>
              <a:rPr lang="en-US" altLang="zh-CN" dirty="0">
                <a:ea typeface="宋体" pitchFamily="2" charset="-122"/>
              </a:rPr>
              <a:t> larger(Student s1,Student s2,int condition);  </a:t>
            </a:r>
            <a:endParaRPr lang="en-US" altLang="zh-CN" dirty="0">
              <a:ea typeface="宋体" pitchFamily="2" charset="-122"/>
            </a:endParaRPr>
          </a:p>
          <a:p>
            <a:pPr lvl="1"/>
            <a:r>
              <a:rPr lang="en-US" altLang="zh-CN" dirty="0">
                <a:ea typeface="宋体" pitchFamily="2" charset="-122"/>
              </a:rPr>
              <a:t>void reverse(Student </a:t>
            </a:r>
            <a:r>
              <a:rPr lang="en-US" altLang="zh-CN" dirty="0" err="1">
                <a:ea typeface="宋体" pitchFamily="2" charset="-122"/>
              </a:rPr>
              <a:t>stu</a:t>
            </a:r>
            <a:r>
              <a:rPr lang="en-US" altLang="zh-CN" dirty="0">
                <a:ea typeface="宋体" pitchFamily="2" charset="-122"/>
              </a:rPr>
              <a:t>[],</a:t>
            </a:r>
            <a:r>
              <a:rPr lang="en-US" altLang="zh-CN" dirty="0" err="1">
                <a:ea typeface="宋体" pitchFamily="2" charset="-122"/>
              </a:rPr>
              <a:t>int</a:t>
            </a:r>
            <a:r>
              <a:rPr lang="en-US" altLang="zh-CN" dirty="0">
                <a:ea typeface="宋体" pitchFamily="2" charset="-122"/>
              </a:rPr>
              <a:t> n); </a:t>
            </a:r>
            <a:endParaRPr lang="en-US" altLang="zh-CN" dirty="0">
              <a:ea typeface="宋体" pitchFamily="2" charset="-122"/>
            </a:endParaRPr>
          </a:p>
          <a:p>
            <a:pPr lvl="1"/>
            <a:r>
              <a:rPr lang="en-US" altLang="zh-CN" dirty="0">
                <a:ea typeface="宋体" pitchFamily="2" charset="-122"/>
              </a:rPr>
              <a:t>void </a:t>
            </a:r>
            <a:r>
              <a:rPr lang="en-US" altLang="zh-CN" dirty="0" err="1">
                <a:ea typeface="宋体" pitchFamily="2" charset="-122"/>
              </a:rPr>
              <a:t>calcuTotal</a:t>
            </a:r>
            <a:r>
              <a:rPr lang="en-US" altLang="zh-CN" dirty="0">
                <a:ea typeface="宋体" pitchFamily="2" charset="-122"/>
              </a:rPr>
              <a:t>(Student </a:t>
            </a:r>
            <a:r>
              <a:rPr lang="en-US" altLang="zh-CN" dirty="0" err="1">
                <a:ea typeface="宋体" pitchFamily="2" charset="-122"/>
              </a:rPr>
              <a:t>stu</a:t>
            </a:r>
            <a:r>
              <a:rPr lang="en-US" altLang="zh-CN" dirty="0">
                <a:ea typeface="宋体" pitchFamily="2" charset="-122"/>
              </a:rPr>
              <a:t>[],</a:t>
            </a:r>
            <a:r>
              <a:rPr lang="en-US" altLang="zh-CN" dirty="0" err="1">
                <a:ea typeface="宋体" pitchFamily="2" charset="-122"/>
              </a:rPr>
              <a:t>int</a:t>
            </a:r>
            <a:r>
              <a:rPr lang="en-US" altLang="zh-CN" dirty="0">
                <a:ea typeface="宋体" pitchFamily="2" charset="-122"/>
              </a:rPr>
              <a:t> n);</a:t>
            </a:r>
            <a:endParaRPr lang="en-US" altLang="zh-CN" dirty="0">
              <a:ea typeface="宋体" pitchFamily="2" charset="-122"/>
            </a:endParaRPr>
          </a:p>
        </p:txBody>
      </p:sp>
      <p:sp>
        <p:nvSpPr>
          <p:cNvPr id="5" name="AutoShape 5"/>
          <p:cNvSpPr>
            <a:spLocks noChangeArrowheads="1"/>
          </p:cNvSpPr>
          <p:nvPr/>
        </p:nvSpPr>
        <p:spPr bwMode="auto">
          <a:xfrm>
            <a:off x="6174317" y="2062149"/>
            <a:ext cx="5810249" cy="1174751"/>
          </a:xfrm>
          <a:prstGeom prst="wedgeRoundRectCallout">
            <a:avLst>
              <a:gd name="adj1" fmla="val -27995"/>
              <a:gd name="adj2" fmla="val 79370"/>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读入学生记录值，学号为</a:t>
            </a:r>
            <a:r>
              <a:rPr kumimoji="0" lang="en-US" altLang="zh-CN" sz="3200" b="1">
                <a:solidFill>
                  <a:schemeClr val="bg1"/>
                </a:solidFill>
                <a:latin typeface="华文新魏" panose="02010800040101010101" pitchFamily="2" charset="-122"/>
                <a:ea typeface="华文新魏" panose="02010800040101010101" pitchFamily="2" charset="-122"/>
              </a:rPr>
              <a:t>0</a:t>
            </a:r>
            <a:r>
              <a:rPr kumimoji="0" lang="zh-CN" altLang="en-US" sz="3200" b="1">
                <a:solidFill>
                  <a:schemeClr val="bg1"/>
                </a:solidFill>
                <a:latin typeface="华文新魏" panose="02010800040101010101" pitchFamily="2" charset="-122"/>
                <a:ea typeface="华文新魏" panose="02010800040101010101" pitchFamily="2" charset="-122"/>
              </a:rPr>
              <a:t>或读满规定条数记录时停止</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6" name="AutoShape 6"/>
          <p:cNvSpPr>
            <a:spLocks noChangeArrowheads="1"/>
          </p:cNvSpPr>
          <p:nvPr/>
        </p:nvSpPr>
        <p:spPr bwMode="auto">
          <a:xfrm>
            <a:off x="6675967" y="2627300"/>
            <a:ext cx="4770967" cy="768349"/>
          </a:xfrm>
          <a:prstGeom prst="wedgeRoundRectCallout">
            <a:avLst>
              <a:gd name="adj1" fmla="val -22537"/>
              <a:gd name="adj2" fmla="val 147796"/>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输出所有学生记录的值</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7" name="AutoShape 7"/>
          <p:cNvSpPr>
            <a:spLocks noChangeArrowheads="1"/>
          </p:cNvSpPr>
          <p:nvPr/>
        </p:nvSpPr>
        <p:spPr bwMode="auto">
          <a:xfrm>
            <a:off x="6529917" y="2951149"/>
            <a:ext cx="5306483" cy="1174751"/>
          </a:xfrm>
          <a:prstGeom prst="wedgeRoundRectCallout">
            <a:avLst>
              <a:gd name="adj1" fmla="val -25269"/>
              <a:gd name="adj2" fmla="val 108199"/>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根据</a:t>
            </a:r>
            <a:r>
              <a:rPr kumimoji="0" lang="en-US" altLang="zh-CN" sz="3200" b="1">
                <a:solidFill>
                  <a:schemeClr val="bg1"/>
                </a:solidFill>
                <a:latin typeface="华文新魏" panose="02010800040101010101" pitchFamily="2" charset="-122"/>
                <a:ea typeface="华文新魏" panose="02010800040101010101" pitchFamily="2" charset="-122"/>
              </a:rPr>
              <a:t>condition</a:t>
            </a:r>
            <a:r>
              <a:rPr kumimoji="0" lang="zh-CN" altLang="en-US" sz="3200" b="1">
                <a:solidFill>
                  <a:schemeClr val="bg1"/>
                </a:solidFill>
                <a:latin typeface="华文新魏" panose="02010800040101010101" pitchFamily="2" charset="-122"/>
                <a:ea typeface="华文新魏" panose="02010800040101010101" pitchFamily="2" charset="-122"/>
              </a:rPr>
              <a:t>条件判断两个</a:t>
            </a:r>
            <a:r>
              <a:rPr kumimoji="0" lang="en-US" altLang="zh-CN" sz="3200" b="1">
                <a:solidFill>
                  <a:srgbClr val="FCF600"/>
                </a:solidFill>
                <a:latin typeface="华文新魏" panose="02010800040101010101" pitchFamily="2" charset="-122"/>
                <a:ea typeface="华文新魏" panose="02010800040101010101" pitchFamily="2" charset="-122"/>
              </a:rPr>
              <a:t>Student</a:t>
            </a:r>
            <a:r>
              <a:rPr kumimoji="0" lang="zh-CN" altLang="en-US" sz="3200" b="1">
                <a:solidFill>
                  <a:srgbClr val="FCF600"/>
                </a:solidFill>
                <a:latin typeface="华文新魏" panose="02010800040101010101" pitchFamily="2" charset="-122"/>
                <a:ea typeface="华文新魏" panose="02010800040101010101" pitchFamily="2" charset="-122"/>
              </a:rPr>
              <a:t>类型数据相等否</a:t>
            </a:r>
            <a:endParaRPr kumimoji="0" lang="zh-CN" altLang="en-US" sz="3200" b="1">
              <a:solidFill>
                <a:srgbClr val="FCF600"/>
              </a:solidFill>
              <a:latin typeface="华文新魏" panose="02010800040101010101" pitchFamily="2" charset="-122"/>
              <a:ea typeface="华文新魏" panose="02010800040101010101" pitchFamily="2" charset="-122"/>
            </a:endParaRPr>
          </a:p>
        </p:txBody>
      </p:sp>
      <p:sp>
        <p:nvSpPr>
          <p:cNvPr id="8" name="AutoShape 8"/>
          <p:cNvSpPr>
            <a:spLocks noChangeArrowheads="1"/>
          </p:cNvSpPr>
          <p:nvPr/>
        </p:nvSpPr>
        <p:spPr bwMode="auto">
          <a:xfrm>
            <a:off x="6637867" y="3497249"/>
            <a:ext cx="4900084" cy="1174751"/>
          </a:xfrm>
          <a:prstGeom prst="wedgeRoundRectCallout">
            <a:avLst>
              <a:gd name="adj1" fmla="val -23218"/>
              <a:gd name="adj2" fmla="val 108199"/>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根据</a:t>
            </a:r>
            <a:r>
              <a:rPr kumimoji="0" lang="en-US" altLang="zh-CN" sz="3200" b="1">
                <a:solidFill>
                  <a:schemeClr val="bg1"/>
                </a:solidFill>
                <a:latin typeface="华文新魏" panose="02010800040101010101" pitchFamily="2" charset="-122"/>
                <a:ea typeface="华文新魏" panose="02010800040101010101" pitchFamily="2" charset="-122"/>
              </a:rPr>
              <a:t>condition</a:t>
            </a:r>
            <a:r>
              <a:rPr kumimoji="0" lang="zh-CN" altLang="en-US" sz="3200" b="1">
                <a:solidFill>
                  <a:schemeClr val="bg1"/>
                </a:solidFill>
                <a:latin typeface="华文新魏" panose="02010800040101010101" pitchFamily="2" charset="-122"/>
                <a:ea typeface="华文新魏" panose="02010800040101010101" pitchFamily="2" charset="-122"/>
              </a:rPr>
              <a:t>比较</a:t>
            </a:r>
            <a:r>
              <a:rPr kumimoji="0" lang="en-US" altLang="zh-CN" sz="3200" b="1">
                <a:solidFill>
                  <a:schemeClr val="bg1"/>
                </a:solidFill>
                <a:latin typeface="华文新魏" panose="02010800040101010101" pitchFamily="2" charset="-122"/>
                <a:ea typeface="华文新魏" panose="02010800040101010101" pitchFamily="2" charset="-122"/>
              </a:rPr>
              <a:t>Student</a:t>
            </a:r>
            <a:r>
              <a:rPr kumimoji="0" lang="zh-CN" altLang="en-US" sz="3200" b="1">
                <a:solidFill>
                  <a:schemeClr val="bg1"/>
                </a:solidFill>
                <a:latin typeface="华文新魏" panose="02010800040101010101" pitchFamily="2" charset="-122"/>
                <a:ea typeface="华文新魏" panose="02010800040101010101" pitchFamily="2" charset="-122"/>
              </a:rPr>
              <a:t>类型数据大小</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9" name="AutoShape 9"/>
          <p:cNvSpPr>
            <a:spLocks noChangeArrowheads="1"/>
          </p:cNvSpPr>
          <p:nvPr/>
        </p:nvSpPr>
        <p:spPr bwMode="auto">
          <a:xfrm>
            <a:off x="6572251" y="4470916"/>
            <a:ext cx="4639733" cy="802217"/>
          </a:xfrm>
          <a:prstGeom prst="wedgeRoundRectCallout">
            <a:avLst>
              <a:gd name="adj1" fmla="val -25227"/>
              <a:gd name="adj2" fmla="val 141292"/>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学生记录数组元素逆置</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10" name="AutoShape 10"/>
          <p:cNvSpPr>
            <a:spLocks noChangeArrowheads="1"/>
          </p:cNvSpPr>
          <p:nvPr/>
        </p:nvSpPr>
        <p:spPr bwMode="auto">
          <a:xfrm>
            <a:off x="7482417" y="5040300"/>
            <a:ext cx="4265083" cy="802216"/>
          </a:xfrm>
          <a:prstGeom prst="wedgeRoundRectCallout">
            <a:avLst>
              <a:gd name="adj1" fmla="val -31838"/>
              <a:gd name="adj2" fmla="val 141292"/>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计算所有学生的总分</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1+#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1+#ppt_w/2"/>
                                          </p:val>
                                        </p:tav>
                                        <p:tav tm="100000">
                                          <p:val>
                                            <p:strVal val="#ppt_x"/>
                                          </p:val>
                                        </p:tav>
                                      </p:tavLst>
                                    </p:anim>
                                    <p:anim calcmode="lin" valueType="num">
                                      <p:cBhvr additive="base">
                                        <p:cTn id="49"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1+#ppt_w/2"/>
                                          </p:val>
                                        </p:tav>
                                        <p:tav tm="100000">
                                          <p:val>
                                            <p:strVal val="#ppt_x"/>
                                          </p:val>
                                        </p:tav>
                                      </p:tavLst>
                                    </p:anim>
                                    <p:anim calcmode="lin" valueType="num">
                                      <p:cBhvr additive="base">
                                        <p:cTn id="55"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1+#ppt_w/2"/>
                                          </p:val>
                                        </p:tav>
                                        <p:tav tm="100000">
                                          <p:val>
                                            <p:strVal val="#ppt_x"/>
                                          </p:val>
                                        </p:tav>
                                      </p:tavLst>
                                    </p:anim>
                                    <p:anim calcmode="lin" valueType="num">
                                      <p:cBhvr additive="base">
                                        <p:cTn id="61"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fill="hold"/>
                                        <p:tgtEl>
                                          <p:spTgt spid="9"/>
                                        </p:tgtEl>
                                        <p:attrNameLst>
                                          <p:attrName>ppt_x</p:attrName>
                                        </p:attrNameLst>
                                      </p:cBhvr>
                                      <p:tavLst>
                                        <p:tav tm="0">
                                          <p:val>
                                            <p:strVal val="1+#ppt_w/2"/>
                                          </p:val>
                                        </p:tav>
                                        <p:tav tm="100000">
                                          <p:val>
                                            <p:strVal val="#ppt_x"/>
                                          </p:val>
                                        </p:tav>
                                      </p:tavLst>
                                    </p:anim>
                                    <p:anim calcmode="lin" valueType="num">
                                      <p:cBhvr additive="base">
                                        <p:cTn id="67"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1+#ppt_w/2"/>
                                          </p:val>
                                        </p:tav>
                                        <p:tav tm="100000">
                                          <p:val>
                                            <p:strVal val="#ppt_x"/>
                                          </p:val>
                                        </p:tav>
                                      </p:tavLst>
                                    </p:anim>
                                    <p:anim calcmode="lin" valueType="num">
                                      <p:cBhvr additive="base">
                                        <p:cTn id="73"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标题 1"/>
          <p:cNvSpPr txBox="1"/>
          <p:nvPr/>
        </p:nvSpPr>
        <p:spPr bwMode="auto">
          <a:xfrm>
            <a:off x="1392000" y="23980"/>
            <a:ext cx="8515351" cy="8689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t>为结构体数组定制的基本操作</a:t>
            </a:r>
            <a:endParaRPr lang="zh-CN" altLang="en-US" sz="4800" dirty="0"/>
          </a:p>
        </p:txBody>
      </p:sp>
      <p:sp>
        <p:nvSpPr>
          <p:cNvPr id="13" name="内容占位符 2"/>
          <p:cNvSpPr txBox="1"/>
          <p:nvPr/>
        </p:nvSpPr>
        <p:spPr bwMode="auto">
          <a:xfrm>
            <a:off x="241300" y="1222449"/>
            <a:ext cx="11950700" cy="56355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altLang="zh-CN" sz="3200">
                <a:ea typeface="宋体" pitchFamily="2" charset="-122"/>
              </a:rPr>
              <a:t>void calcuRank(Student stu[],int n); </a:t>
            </a:r>
            <a:endParaRPr lang="en-US" altLang="zh-CN" sz="3200">
              <a:ea typeface="宋体" pitchFamily="2" charset="-122"/>
            </a:endParaRPr>
          </a:p>
          <a:p>
            <a:pPr lvl="1"/>
            <a:r>
              <a:rPr lang="en-US" altLang="zh-CN" sz="3200">
                <a:ea typeface="宋体" pitchFamily="2" charset="-122"/>
              </a:rPr>
              <a:t>void calcuMark(double m[3][3],Student stu[],int n); </a:t>
            </a:r>
            <a:endParaRPr lang="en-US" altLang="zh-CN" sz="3200">
              <a:ea typeface="宋体" pitchFamily="2" charset="-122"/>
            </a:endParaRPr>
          </a:p>
          <a:p>
            <a:pPr lvl="1"/>
            <a:r>
              <a:rPr lang="en-US" altLang="zh-CN" sz="3200">
                <a:ea typeface="宋体" pitchFamily="2" charset="-122"/>
              </a:rPr>
              <a:t>void sortStu(Student stu[],int n,int condition);   </a:t>
            </a:r>
            <a:endParaRPr lang="en-US" altLang="zh-CN" sz="3200">
              <a:ea typeface="宋体" pitchFamily="2" charset="-122"/>
            </a:endParaRPr>
          </a:p>
          <a:p>
            <a:pPr lvl="1"/>
            <a:r>
              <a:rPr lang="en-US" altLang="zh-CN" sz="3200">
                <a:ea typeface="宋体" pitchFamily="2" charset="-122"/>
              </a:rPr>
              <a:t>int searchStu(Student stu[],int n,Student s,int condition,int f[]) ;  </a:t>
            </a:r>
            <a:endParaRPr lang="en-US" altLang="zh-CN" sz="3200">
              <a:ea typeface="宋体" pitchFamily="2" charset="-122"/>
            </a:endParaRPr>
          </a:p>
          <a:p>
            <a:pPr lvl="1"/>
            <a:r>
              <a:rPr lang="en-US" altLang="zh-CN" sz="3200">
                <a:ea typeface="宋体" pitchFamily="2" charset="-122"/>
              </a:rPr>
              <a:t>int insertStu(Student stu[],int n,Student s);                   </a:t>
            </a:r>
            <a:endParaRPr lang="en-US" altLang="zh-CN" sz="3200">
              <a:ea typeface="宋体" pitchFamily="2" charset="-122"/>
            </a:endParaRPr>
          </a:p>
          <a:p>
            <a:pPr lvl="1"/>
            <a:r>
              <a:rPr lang="en-US" altLang="zh-CN" sz="3200">
                <a:ea typeface="宋体" pitchFamily="2" charset="-122"/>
              </a:rPr>
              <a:t>int deleteStu(Student stu[],int n,Student s); </a:t>
            </a:r>
            <a:endParaRPr lang="en-US" altLang="zh-CN" sz="3200">
              <a:ea typeface="宋体" pitchFamily="2" charset="-122"/>
            </a:endParaRPr>
          </a:p>
          <a:p>
            <a:r>
              <a:rPr lang="zh-CN" altLang="en-US">
                <a:solidFill>
                  <a:srgbClr val="FF0000"/>
                </a:solidFill>
                <a:latin typeface="黑体" panose="02010609060101010101" pitchFamily="6" charset="-122"/>
              </a:rPr>
              <a:t>具体实现代码参见文件</a:t>
            </a:r>
            <a:r>
              <a:rPr lang="en-US" altLang="zh-CN">
                <a:solidFill>
                  <a:srgbClr val="FF0000"/>
                </a:solidFill>
                <a:latin typeface="黑体" panose="02010609060101010101" pitchFamily="6" charset="-122"/>
              </a:rPr>
              <a:t>student.c</a:t>
            </a:r>
            <a:endParaRPr lang="zh-CN" altLang="en-US" dirty="0">
              <a:solidFill>
                <a:srgbClr val="FF0000"/>
              </a:solidFill>
              <a:latin typeface="黑体" panose="02010609060101010101" pitchFamily="6" charset="-122"/>
            </a:endParaRPr>
          </a:p>
        </p:txBody>
      </p:sp>
      <p:sp>
        <p:nvSpPr>
          <p:cNvPr id="15" name="AutoShape 5"/>
          <p:cNvSpPr>
            <a:spLocks noChangeArrowheads="1"/>
          </p:cNvSpPr>
          <p:nvPr/>
        </p:nvSpPr>
        <p:spPr bwMode="auto">
          <a:xfrm>
            <a:off x="5120217" y="3610049"/>
            <a:ext cx="5207000" cy="1128184"/>
          </a:xfrm>
          <a:prstGeom prst="wedgeRoundRectCallout">
            <a:avLst>
              <a:gd name="adj1" fmla="val -18616"/>
              <a:gd name="adj2" fmla="val -130111"/>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选择法从小到大排序，按</a:t>
            </a:r>
            <a:r>
              <a:rPr kumimoji="0" lang="en-US" altLang="zh-CN" sz="3200" b="1">
                <a:solidFill>
                  <a:schemeClr val="bg1"/>
                </a:solidFill>
                <a:latin typeface="华文新魏" panose="02010800040101010101" pitchFamily="2" charset="-122"/>
                <a:ea typeface="华文新魏" panose="02010800040101010101" pitchFamily="2" charset="-122"/>
              </a:rPr>
              <a:t>condition</a:t>
            </a:r>
            <a:r>
              <a:rPr kumimoji="0" lang="zh-CN" altLang="en-US" sz="3200" b="1">
                <a:solidFill>
                  <a:schemeClr val="bg1"/>
                </a:solidFill>
                <a:latin typeface="华文新魏" panose="02010800040101010101" pitchFamily="2" charset="-122"/>
                <a:ea typeface="华文新魏" panose="02010800040101010101" pitchFamily="2" charset="-122"/>
              </a:rPr>
              <a:t>所规定的条件</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16" name="AutoShape 6"/>
          <p:cNvSpPr>
            <a:spLocks noChangeArrowheads="1"/>
          </p:cNvSpPr>
          <p:nvPr/>
        </p:nvSpPr>
        <p:spPr bwMode="auto">
          <a:xfrm>
            <a:off x="4061884" y="4162500"/>
            <a:ext cx="5386916" cy="2230967"/>
          </a:xfrm>
          <a:prstGeom prst="wedgeRoundRectCallout">
            <a:avLst>
              <a:gd name="adj1" fmla="val -19667"/>
              <a:gd name="adj2" fmla="val -90514"/>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marL="342900" indent="-342900" eaLnBrk="0" hangingPunct="0">
              <a:defRPr kumimoji="1" sz="3600">
                <a:solidFill>
                  <a:schemeClr val="tx1"/>
                </a:solidFill>
                <a:latin typeface="Gulim" panose="020B0600000101010101" pitchFamily="34" charset="-127"/>
                <a:ea typeface="Gulim" panose="020B0600000101010101" pitchFamily="34" charset="-127"/>
              </a:defRPr>
            </a:lvl1pPr>
            <a:lvl2pPr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lvl="1" eaLnBrk="1" hangingPunct="1"/>
            <a:r>
              <a:rPr kumimoji="0" lang="zh-CN" altLang="en-US" sz="3200" b="1">
                <a:solidFill>
                  <a:schemeClr val="bg1"/>
                </a:solidFill>
                <a:latin typeface="华文新魏" panose="02010800040101010101" pitchFamily="2" charset="-122"/>
                <a:ea typeface="华文新魏" panose="02010800040101010101" pitchFamily="2" charset="-122"/>
              </a:rPr>
              <a:t>根据条件找数组中与</a:t>
            </a:r>
            <a:r>
              <a:rPr kumimoji="0" lang="en-US" altLang="zh-CN" sz="3200" b="1">
                <a:solidFill>
                  <a:schemeClr val="bg1"/>
                </a:solidFill>
                <a:latin typeface="华文新魏" panose="02010800040101010101" pitchFamily="2" charset="-122"/>
                <a:ea typeface="华文新魏" panose="02010800040101010101" pitchFamily="2" charset="-122"/>
              </a:rPr>
              <a:t>s</a:t>
            </a:r>
            <a:r>
              <a:rPr kumimoji="0" lang="zh-CN" altLang="en-US" sz="3200" b="1">
                <a:solidFill>
                  <a:schemeClr val="bg1"/>
                </a:solidFill>
                <a:latin typeface="华文新魏" panose="02010800040101010101" pitchFamily="2" charset="-122"/>
                <a:ea typeface="华文新魏" panose="02010800040101010101" pitchFamily="2" charset="-122"/>
              </a:rPr>
              <a:t>相等的各元素，下标置于</a:t>
            </a:r>
            <a:r>
              <a:rPr kumimoji="0" lang="en-US" altLang="zh-CN" sz="3200" b="1">
                <a:solidFill>
                  <a:schemeClr val="bg1"/>
                </a:solidFill>
                <a:latin typeface="华文新魏" panose="02010800040101010101" pitchFamily="2" charset="-122"/>
                <a:ea typeface="华文新魏" panose="02010800040101010101" pitchFamily="2" charset="-122"/>
              </a:rPr>
              <a:t>f</a:t>
            </a:r>
            <a:r>
              <a:rPr kumimoji="0" lang="zh-CN" altLang="en-US" sz="3200" b="1">
                <a:solidFill>
                  <a:schemeClr val="bg1"/>
                </a:solidFill>
                <a:latin typeface="华文新魏" panose="02010800040101010101" pitchFamily="2" charset="-122"/>
                <a:ea typeface="华文新魏" panose="02010800040101010101" pitchFamily="2" charset="-122"/>
              </a:rPr>
              <a:t>数组中，设</a:t>
            </a:r>
            <a:r>
              <a:rPr kumimoji="0" lang="en-US" altLang="zh-CN" sz="3200" b="1">
                <a:solidFill>
                  <a:schemeClr val="bg1"/>
                </a:solidFill>
                <a:latin typeface="华文新魏" panose="02010800040101010101" pitchFamily="2" charset="-122"/>
                <a:ea typeface="华文新魏" panose="02010800040101010101" pitchFamily="2" charset="-122"/>
              </a:rPr>
              <a:t>f</a:t>
            </a:r>
            <a:r>
              <a:rPr kumimoji="0" lang="zh-CN" altLang="en-US" sz="3200" b="1">
                <a:solidFill>
                  <a:schemeClr val="bg1"/>
                </a:solidFill>
                <a:latin typeface="华文新魏" panose="02010800040101010101" pitchFamily="2" charset="-122"/>
                <a:ea typeface="华文新魏" panose="02010800040101010101" pitchFamily="2" charset="-122"/>
              </a:rPr>
              <a:t>数组是因为查找结果可能不止一条</a:t>
            </a:r>
            <a:r>
              <a:rPr kumimoji="0" lang="zh-CN" altLang="en-US" sz="3200" b="1">
                <a:solidFill>
                  <a:srgbClr val="FCF600"/>
                </a:solidFill>
                <a:latin typeface="华文新魏" panose="02010800040101010101" pitchFamily="2" charset="-122"/>
                <a:ea typeface="华文新魏" panose="02010800040101010101" pitchFamily="2" charset="-122"/>
              </a:rPr>
              <a:t>记录</a:t>
            </a:r>
            <a:endParaRPr kumimoji="0" lang="zh-CN" altLang="en-US" sz="3200" b="1">
              <a:solidFill>
                <a:srgbClr val="FCF600"/>
              </a:solidFill>
              <a:latin typeface="华文新魏" panose="02010800040101010101" pitchFamily="2" charset="-122"/>
              <a:ea typeface="华文新魏" panose="02010800040101010101" pitchFamily="2" charset="-122"/>
            </a:endParaRPr>
          </a:p>
        </p:txBody>
      </p:sp>
      <p:sp>
        <p:nvSpPr>
          <p:cNvPr id="17" name="AutoShape 7"/>
          <p:cNvSpPr>
            <a:spLocks noChangeArrowheads="1"/>
          </p:cNvSpPr>
          <p:nvPr/>
        </p:nvSpPr>
        <p:spPr bwMode="auto">
          <a:xfrm>
            <a:off x="2302933" y="5248349"/>
            <a:ext cx="4053417" cy="1145117"/>
          </a:xfrm>
          <a:prstGeom prst="wedgeRoundRectCallout">
            <a:avLst>
              <a:gd name="adj1" fmla="val -9685"/>
              <a:gd name="adj2" fmla="val -104898"/>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向数组中插入一个元素按学号有序</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18" name="AutoShape 8"/>
          <p:cNvSpPr>
            <a:spLocks noChangeArrowheads="1"/>
          </p:cNvSpPr>
          <p:nvPr/>
        </p:nvSpPr>
        <p:spPr bwMode="auto">
          <a:xfrm>
            <a:off x="2286000" y="5591249"/>
            <a:ext cx="4053417" cy="1145117"/>
          </a:xfrm>
          <a:prstGeom prst="wedgeRoundRectCallout">
            <a:avLst>
              <a:gd name="adj1" fmla="val -9685"/>
              <a:gd name="adj2" fmla="val -104898"/>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从数组中删除一个指定学号的元素</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19" name="AutoShape 9"/>
          <p:cNvSpPr>
            <a:spLocks noChangeArrowheads="1"/>
          </p:cNvSpPr>
          <p:nvPr/>
        </p:nvSpPr>
        <p:spPr bwMode="auto">
          <a:xfrm>
            <a:off x="6028267" y="3383567"/>
            <a:ext cx="5253567" cy="1079500"/>
          </a:xfrm>
          <a:prstGeom prst="wedgeRoundRectCallout">
            <a:avLst>
              <a:gd name="adj1" fmla="val -8662"/>
              <a:gd name="adj2" fmla="val -166861"/>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求三门课的最高、最低、平均分，</a:t>
            </a:r>
            <a:r>
              <a:rPr kumimoji="0" lang="en-US" altLang="zh-CN" sz="3200" b="1">
                <a:solidFill>
                  <a:schemeClr val="bg1"/>
                </a:solidFill>
                <a:latin typeface="华文新魏" panose="02010800040101010101" pitchFamily="2" charset="-122"/>
                <a:ea typeface="华文新魏" panose="02010800040101010101" pitchFamily="2" charset="-122"/>
              </a:rPr>
              <a:t>m</a:t>
            </a:r>
            <a:r>
              <a:rPr kumimoji="0" lang="zh-CN" altLang="en-US" sz="3200" b="1">
                <a:solidFill>
                  <a:schemeClr val="bg1"/>
                </a:solidFill>
                <a:latin typeface="华文新魏" panose="02010800040101010101" pitchFamily="2" charset="-122"/>
                <a:ea typeface="华文新魏" panose="02010800040101010101" pitchFamily="2" charset="-122"/>
              </a:rPr>
              <a:t>数组第一维</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
        <p:nvSpPr>
          <p:cNvPr id="20" name="AutoShape 10"/>
          <p:cNvSpPr>
            <a:spLocks noChangeArrowheads="1"/>
          </p:cNvSpPr>
          <p:nvPr/>
        </p:nvSpPr>
        <p:spPr bwMode="auto">
          <a:xfrm rot="10800000" flipV="1">
            <a:off x="6411384" y="1878616"/>
            <a:ext cx="4900083" cy="1049867"/>
          </a:xfrm>
          <a:prstGeom prst="wedgeRoundRectCallout">
            <a:avLst>
              <a:gd name="adj1" fmla="val 8356"/>
              <a:gd name="adj2" fmla="val -81051"/>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200" b="1">
                <a:solidFill>
                  <a:schemeClr val="bg1"/>
                </a:solidFill>
                <a:latin typeface="华文新魏" panose="02010800040101010101" pitchFamily="2" charset="-122"/>
                <a:ea typeface="华文新魏" panose="02010800040101010101" pitchFamily="2" charset="-122"/>
              </a:rPr>
              <a:t>根据总分计算学生的名次，允许有并列名次</a:t>
            </a:r>
            <a:endParaRPr kumimoji="0" lang="zh-CN" altLang="en-US" sz="3200" b="1">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1+#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1+#ppt_w/2"/>
                                          </p:val>
                                        </p:tav>
                                        <p:tav tm="100000">
                                          <p:val>
                                            <p:strVal val="#ppt_x"/>
                                          </p:val>
                                        </p:tav>
                                      </p:tavLst>
                                    </p:anim>
                                    <p:anim calcmode="lin" valueType="num">
                                      <p:cBhvr additive="base">
                                        <p:cTn id="68" dur="500" fill="hold"/>
                                        <p:tgtEl>
                                          <p:spTgt spid="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3">
                                            <p:txEl>
                                              <p:pRg st="6" end="6"/>
                                            </p:txEl>
                                          </p:spTgt>
                                        </p:tgtEl>
                                        <p:attrNameLst>
                                          <p:attrName>style.visibility</p:attrName>
                                        </p:attrNameLst>
                                      </p:cBhvr>
                                      <p:to>
                                        <p:strVal val="visible"/>
                                      </p:to>
                                    </p:set>
                                    <p:animEffect transition="in" filter="wipe(left)">
                                      <p:cBhvr>
                                        <p:cTn id="7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97367" y="0"/>
            <a:ext cx="10972800" cy="7729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用二进制度文件保存数据</a:t>
            </a:r>
            <a:endParaRPr lang="zh-CN" altLang="en-US" sz="5865" dirty="0"/>
          </a:p>
        </p:txBody>
      </p:sp>
      <p:sp>
        <p:nvSpPr>
          <p:cNvPr id="4" name="内容占位符 2"/>
          <p:cNvSpPr txBox="1"/>
          <p:nvPr/>
        </p:nvSpPr>
        <p:spPr bwMode="auto">
          <a:xfrm>
            <a:off x="0" y="1048133"/>
            <a:ext cx="11736917" cy="65362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zh-CN" altLang="en-US" sz="3735" dirty="0">
                <a:latin typeface="黑体" panose="02010609060101010101" pitchFamily="6" charset="-122"/>
              </a:rPr>
              <a:t>本系统中，初次输入的学生数据信息要</a:t>
            </a:r>
            <a:r>
              <a:rPr lang="zh-CN" altLang="en-US" sz="3735" dirty="0">
                <a:solidFill>
                  <a:srgbClr val="FF0000"/>
                </a:solidFill>
                <a:latin typeface="黑体" panose="02010609060101010101" pitchFamily="6" charset="-122"/>
              </a:rPr>
              <a:t>保存</a:t>
            </a:r>
            <a:r>
              <a:rPr lang="zh-CN" altLang="en-US" sz="3735" dirty="0">
                <a:latin typeface="黑体" panose="02010609060101010101" pitchFamily="6" charset="-122"/>
              </a:rPr>
              <a:t>到磁盘文件中，下次再运行程序的时候直接从已有的磁盘文件中</a:t>
            </a:r>
            <a:r>
              <a:rPr lang="zh-CN" altLang="en-US" sz="3735" dirty="0">
                <a:solidFill>
                  <a:srgbClr val="FF0000"/>
                </a:solidFill>
                <a:latin typeface="黑体" panose="02010609060101010101" pitchFamily="6" charset="-122"/>
              </a:rPr>
              <a:t>读取</a:t>
            </a:r>
            <a:r>
              <a:rPr lang="zh-CN" altLang="en-US" sz="3735" dirty="0">
                <a:latin typeface="黑体" panose="02010609060101010101" pitchFamily="6" charset="-122"/>
              </a:rPr>
              <a:t>内容到内存中来进行处理，采用</a:t>
            </a:r>
            <a:r>
              <a:rPr lang="zh-CN" altLang="en-US" sz="3735" dirty="0">
                <a:solidFill>
                  <a:srgbClr val="FF0000"/>
                </a:solidFill>
                <a:latin typeface="黑体" panose="02010609060101010101" pitchFamily="6" charset="-122"/>
              </a:rPr>
              <a:t>二进制文件</a:t>
            </a:r>
            <a:r>
              <a:rPr lang="zh-CN" altLang="en-US" sz="3735" dirty="0">
                <a:latin typeface="黑体" panose="02010609060101010101" pitchFamily="6" charset="-122"/>
              </a:rPr>
              <a:t>操作。</a:t>
            </a:r>
            <a:endParaRPr lang="zh-CN" altLang="en-US" sz="3735" dirty="0">
              <a:latin typeface="黑体" panose="02010609060101010101" pitchFamily="6" charset="-122"/>
            </a:endParaRPr>
          </a:p>
          <a:p>
            <a:pPr algn="just"/>
            <a:r>
              <a:rPr lang="zh-CN" altLang="en-US" sz="3735" dirty="0">
                <a:solidFill>
                  <a:srgbClr val="FF0000"/>
                </a:solidFill>
                <a:latin typeface="黑体" panose="02010609060101010101" pitchFamily="6" charset="-122"/>
              </a:rPr>
              <a:t>主要定义文件的</a:t>
            </a:r>
            <a:r>
              <a:rPr lang="en-US" altLang="zh-CN" sz="3735" dirty="0">
                <a:solidFill>
                  <a:srgbClr val="FF0000"/>
                </a:solidFill>
                <a:latin typeface="黑体" panose="02010609060101010101" pitchFamily="6" charset="-122"/>
              </a:rPr>
              <a:t>3</a:t>
            </a:r>
            <a:r>
              <a:rPr lang="zh-CN" altLang="en-US" sz="3735" dirty="0">
                <a:solidFill>
                  <a:srgbClr val="FF0000"/>
                </a:solidFill>
                <a:latin typeface="黑体" panose="02010609060101010101" pitchFamily="6" charset="-122"/>
              </a:rPr>
              <a:t>种操作：</a:t>
            </a:r>
            <a:endParaRPr lang="zh-CN" altLang="en-US" sz="3735" dirty="0">
              <a:solidFill>
                <a:srgbClr val="FF0000"/>
              </a:solidFill>
              <a:latin typeface="黑体" panose="02010609060101010101" pitchFamily="6" charset="-122"/>
            </a:endParaRPr>
          </a:p>
          <a:p>
            <a:pPr lvl="1" algn="just"/>
            <a:r>
              <a:rPr lang="en-US" altLang="zh-CN" sz="3735" dirty="0" err="1">
                <a:ea typeface="Gulim" panose="020B0600000101010101" pitchFamily="34" charset="-127"/>
                <a:cs typeface="Tahoma" panose="020B0604030504040204" pitchFamily="34" charset="0"/>
              </a:rPr>
              <a:t>int</a:t>
            </a:r>
            <a:r>
              <a:rPr lang="en-US" altLang="zh-CN" sz="3735" dirty="0">
                <a:ea typeface="Gulim" panose="020B0600000101010101" pitchFamily="34" charset="-127"/>
                <a:cs typeface="Tahoma" panose="020B0604030504040204" pitchFamily="34" charset="0"/>
              </a:rPr>
              <a:t>  </a:t>
            </a:r>
            <a:r>
              <a:rPr lang="en-US" altLang="zh-CN" sz="3735" dirty="0" err="1">
                <a:ea typeface="Gulim" panose="020B0600000101010101" pitchFamily="34" charset="-127"/>
                <a:cs typeface="Tahoma" panose="020B0604030504040204" pitchFamily="34" charset="0"/>
              </a:rPr>
              <a:t>createFile</a:t>
            </a:r>
            <a:r>
              <a:rPr lang="en-US" altLang="zh-CN" sz="3735" dirty="0">
                <a:ea typeface="Gulim" panose="020B0600000101010101" pitchFamily="34" charset="-127"/>
                <a:cs typeface="Tahoma" panose="020B0604030504040204" pitchFamily="34" charset="0"/>
              </a:rPr>
              <a:t>(Student </a:t>
            </a:r>
            <a:r>
              <a:rPr lang="en-US" altLang="zh-CN" sz="3735" dirty="0" err="1">
                <a:ea typeface="Gulim" panose="020B0600000101010101" pitchFamily="34" charset="-127"/>
                <a:cs typeface="Tahoma" panose="020B0604030504040204" pitchFamily="34" charset="0"/>
              </a:rPr>
              <a:t>stu</a:t>
            </a:r>
            <a:r>
              <a:rPr lang="en-US" altLang="zh-CN" sz="3735" dirty="0">
                <a:ea typeface="Gulim" panose="020B0600000101010101" pitchFamily="34" charset="-127"/>
                <a:cs typeface="Tahoma" panose="020B0604030504040204" pitchFamily="34" charset="0"/>
              </a:rPr>
              <a:t>[ ])</a:t>
            </a:r>
            <a:endParaRPr lang="zh-CN" altLang="en-US" sz="3735" dirty="0">
              <a:cs typeface="Tahoma" panose="020B0604030504040204" pitchFamily="34" charset="0"/>
            </a:endParaRPr>
          </a:p>
          <a:p>
            <a:pPr lvl="1" algn="just"/>
            <a:r>
              <a:rPr lang="en-US" altLang="zh-CN" sz="3735" dirty="0" err="1">
                <a:ea typeface="Gulim" panose="020B0600000101010101" pitchFamily="34" charset="-127"/>
                <a:cs typeface="Tahoma" panose="020B0604030504040204" pitchFamily="34" charset="0"/>
              </a:rPr>
              <a:t>int</a:t>
            </a:r>
            <a:r>
              <a:rPr lang="en-US" altLang="zh-CN" sz="3735" dirty="0">
                <a:ea typeface="Gulim" panose="020B0600000101010101" pitchFamily="34" charset="-127"/>
                <a:cs typeface="Tahoma" panose="020B0604030504040204" pitchFamily="34" charset="0"/>
              </a:rPr>
              <a:t> </a:t>
            </a:r>
            <a:r>
              <a:rPr lang="en-US" altLang="zh-CN" sz="3735" dirty="0" err="1">
                <a:ea typeface="Gulim" panose="020B0600000101010101" pitchFamily="34" charset="-127"/>
                <a:cs typeface="Tahoma" panose="020B0604030504040204" pitchFamily="34" charset="0"/>
              </a:rPr>
              <a:t>readFile</a:t>
            </a:r>
            <a:r>
              <a:rPr lang="en-US" altLang="zh-CN" sz="3735" dirty="0">
                <a:ea typeface="Gulim" panose="020B0600000101010101" pitchFamily="34" charset="-127"/>
                <a:cs typeface="Tahoma" panose="020B0604030504040204" pitchFamily="34" charset="0"/>
              </a:rPr>
              <a:t>(Student </a:t>
            </a:r>
            <a:r>
              <a:rPr lang="en-US" altLang="zh-CN" sz="3735" dirty="0" err="1">
                <a:ea typeface="Gulim" panose="020B0600000101010101" pitchFamily="34" charset="-127"/>
                <a:cs typeface="Tahoma" panose="020B0604030504040204" pitchFamily="34" charset="0"/>
              </a:rPr>
              <a:t>stu</a:t>
            </a:r>
            <a:r>
              <a:rPr lang="en-US" altLang="zh-CN" sz="3735" dirty="0">
                <a:ea typeface="Gulim" panose="020B0600000101010101" pitchFamily="34" charset="-127"/>
                <a:cs typeface="Tahoma" panose="020B0604030504040204" pitchFamily="34" charset="0"/>
              </a:rPr>
              <a:t>[ ] )    </a:t>
            </a:r>
            <a:endParaRPr lang="en-US" altLang="zh-CN" sz="3735" dirty="0">
              <a:ea typeface="Gulim" panose="020B0600000101010101" pitchFamily="34" charset="-127"/>
              <a:cs typeface="Tahoma" panose="020B0604030504040204" pitchFamily="34" charset="0"/>
            </a:endParaRPr>
          </a:p>
          <a:p>
            <a:pPr lvl="1" algn="just"/>
            <a:r>
              <a:rPr lang="en-US" altLang="zh-CN" sz="3735" dirty="0">
                <a:ea typeface="Gulim" panose="020B0600000101010101" pitchFamily="34" charset="-127"/>
                <a:cs typeface="Tahoma" panose="020B0604030504040204" pitchFamily="34" charset="0"/>
              </a:rPr>
              <a:t>void </a:t>
            </a:r>
            <a:r>
              <a:rPr lang="en-US" altLang="zh-CN" sz="3735" dirty="0" err="1">
                <a:ea typeface="Gulim" panose="020B0600000101010101" pitchFamily="34" charset="-127"/>
                <a:cs typeface="Tahoma" panose="020B0604030504040204" pitchFamily="34" charset="0"/>
              </a:rPr>
              <a:t>saveFile</a:t>
            </a:r>
            <a:r>
              <a:rPr lang="en-US" altLang="zh-CN" sz="3735" dirty="0">
                <a:ea typeface="Gulim" panose="020B0600000101010101" pitchFamily="34" charset="-127"/>
                <a:cs typeface="Tahoma" panose="020B0604030504040204" pitchFamily="34" charset="0"/>
              </a:rPr>
              <a:t>(Student </a:t>
            </a:r>
            <a:r>
              <a:rPr lang="en-US" altLang="zh-CN" sz="3735" dirty="0" err="1">
                <a:ea typeface="Gulim" panose="020B0600000101010101" pitchFamily="34" charset="-127"/>
                <a:cs typeface="Tahoma" panose="020B0604030504040204" pitchFamily="34" charset="0"/>
              </a:rPr>
              <a:t>stu</a:t>
            </a:r>
            <a:r>
              <a:rPr lang="en-US" altLang="zh-CN" sz="3735" dirty="0">
                <a:ea typeface="Gulim" panose="020B0600000101010101" pitchFamily="34" charset="-127"/>
                <a:cs typeface="Tahoma" panose="020B0604030504040204" pitchFamily="34" charset="0"/>
              </a:rPr>
              <a:t>[],</a:t>
            </a:r>
            <a:r>
              <a:rPr lang="en-US" altLang="zh-CN" sz="3735" dirty="0" err="1">
                <a:ea typeface="Gulim" panose="020B0600000101010101" pitchFamily="34" charset="-127"/>
                <a:cs typeface="Tahoma" panose="020B0604030504040204" pitchFamily="34" charset="0"/>
              </a:rPr>
              <a:t>int</a:t>
            </a:r>
            <a:r>
              <a:rPr lang="en-US" altLang="zh-CN" sz="3735" dirty="0">
                <a:ea typeface="Gulim" panose="020B0600000101010101" pitchFamily="34" charset="-127"/>
                <a:cs typeface="Tahoma" panose="020B0604030504040204" pitchFamily="34" charset="0"/>
              </a:rPr>
              <a:t> n)</a:t>
            </a:r>
            <a:r>
              <a:rPr lang="en-US" altLang="zh-CN" sz="3735" dirty="0">
                <a:latin typeface="黑体" panose="02010609060101010101" pitchFamily="6" charset="-122"/>
              </a:rPr>
              <a:t>               </a:t>
            </a:r>
            <a:endParaRPr lang="en-US" altLang="zh-CN" sz="3735" dirty="0">
              <a:latin typeface="黑体" panose="02010609060101010101" pitchFamily="6" charset="-122"/>
            </a:endParaRPr>
          </a:p>
        </p:txBody>
      </p:sp>
      <p:sp>
        <p:nvSpPr>
          <p:cNvPr id="5" name="AutoShape 5"/>
          <p:cNvSpPr>
            <a:spLocks noChangeArrowheads="1"/>
          </p:cNvSpPr>
          <p:nvPr/>
        </p:nvSpPr>
        <p:spPr bwMode="auto">
          <a:xfrm>
            <a:off x="7272867" y="3342600"/>
            <a:ext cx="4948767" cy="766233"/>
          </a:xfrm>
          <a:prstGeom prst="wedgeRoundRectCallout">
            <a:avLst>
              <a:gd name="adj1" fmla="val -46833"/>
              <a:gd name="adj2" fmla="val 132644"/>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735" b="1">
                <a:solidFill>
                  <a:schemeClr val="tx2"/>
                </a:solidFill>
                <a:latin typeface="华文新魏" panose="02010800040101010101" pitchFamily="2" charset="-122"/>
                <a:ea typeface="华文新魏" panose="02010800040101010101" pitchFamily="2" charset="-122"/>
              </a:rPr>
              <a:t>建立初始的数据文件</a:t>
            </a:r>
            <a:endParaRPr kumimoji="0" lang="zh-CN" altLang="en-US" sz="3735" b="1">
              <a:solidFill>
                <a:schemeClr val="tx2"/>
              </a:solidFill>
              <a:latin typeface="华文新魏" panose="02010800040101010101" pitchFamily="2" charset="-122"/>
              <a:ea typeface="华文新魏" panose="02010800040101010101" pitchFamily="2" charset="-122"/>
            </a:endParaRPr>
          </a:p>
        </p:txBody>
      </p:sp>
      <p:sp>
        <p:nvSpPr>
          <p:cNvPr id="6" name="AutoShape 6"/>
          <p:cNvSpPr>
            <a:spLocks noChangeArrowheads="1"/>
          </p:cNvSpPr>
          <p:nvPr/>
        </p:nvSpPr>
        <p:spPr bwMode="auto">
          <a:xfrm>
            <a:off x="6297084" y="3194433"/>
            <a:ext cx="5372100" cy="1485900"/>
          </a:xfrm>
          <a:prstGeom prst="wedgeRoundRectCallout">
            <a:avLst>
              <a:gd name="adj1" fmla="val -35579"/>
              <a:gd name="adj2" fmla="val 92796"/>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735" b="1">
                <a:solidFill>
                  <a:schemeClr val="tx2"/>
                </a:solidFill>
                <a:latin typeface="华文新魏" panose="02010800040101010101" pitchFamily="2" charset="-122"/>
                <a:ea typeface="华文新魏" panose="02010800040101010101" pitchFamily="2" charset="-122"/>
              </a:rPr>
              <a:t>将文件中的内容读出置于结构体数组</a:t>
            </a:r>
            <a:r>
              <a:rPr kumimoji="0" lang="en-US" altLang="zh-CN" sz="3735" b="1">
                <a:solidFill>
                  <a:schemeClr val="tx2"/>
                </a:solidFill>
                <a:latin typeface="华文新魏" panose="02010800040101010101" pitchFamily="2" charset="-122"/>
                <a:ea typeface="华文新魏" panose="02010800040101010101" pitchFamily="2" charset="-122"/>
              </a:rPr>
              <a:t>stu</a:t>
            </a:r>
            <a:r>
              <a:rPr kumimoji="0" lang="zh-CN" altLang="en-US" sz="3735" b="1">
                <a:solidFill>
                  <a:schemeClr val="tx2"/>
                </a:solidFill>
                <a:latin typeface="华文新魏" panose="02010800040101010101" pitchFamily="2" charset="-122"/>
                <a:ea typeface="华文新魏" panose="02010800040101010101" pitchFamily="2" charset="-122"/>
              </a:rPr>
              <a:t>中</a:t>
            </a:r>
            <a:endParaRPr kumimoji="0" lang="zh-CN" altLang="en-US" sz="3735" b="1">
              <a:solidFill>
                <a:schemeClr val="tx2"/>
              </a:solidFill>
              <a:latin typeface="华文新魏" panose="02010800040101010101" pitchFamily="2" charset="-122"/>
              <a:ea typeface="华文新魏" panose="02010800040101010101" pitchFamily="2" charset="-122"/>
            </a:endParaRPr>
          </a:p>
        </p:txBody>
      </p:sp>
      <p:sp>
        <p:nvSpPr>
          <p:cNvPr id="7" name="AutoShape 7"/>
          <p:cNvSpPr>
            <a:spLocks noChangeArrowheads="1"/>
          </p:cNvSpPr>
          <p:nvPr/>
        </p:nvSpPr>
        <p:spPr bwMode="auto">
          <a:xfrm>
            <a:off x="7956551" y="3698200"/>
            <a:ext cx="3941233" cy="1485900"/>
          </a:xfrm>
          <a:prstGeom prst="wedgeRoundRectCallout">
            <a:avLst>
              <a:gd name="adj1" fmla="val -66648"/>
              <a:gd name="adj2" fmla="val 92796"/>
              <a:gd name="adj3" fmla="val 16667"/>
            </a:avLst>
          </a:prstGeom>
          <a:solidFill>
            <a:schemeClr val="accent1"/>
          </a:solidFill>
          <a:ln w="9525" algn="ctr">
            <a:solidFill>
              <a:schemeClr val="hlink"/>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0000" tIns="62400" rIns="120000" bIns="62400"/>
          <a:lstStyle>
            <a:lvl1pPr eaLnBrk="0" hangingPunct="0">
              <a:defRPr kumimoji="1" sz="3600">
                <a:solidFill>
                  <a:schemeClr val="tx1"/>
                </a:solidFill>
                <a:latin typeface="Gulim" panose="020B0600000101010101" pitchFamily="34" charset="-127"/>
                <a:ea typeface="Gulim" panose="020B0600000101010101" pitchFamily="34" charset="-127"/>
              </a:defRPr>
            </a:lvl1pPr>
            <a:lvl2pPr marL="742950" indent="-285750" eaLnBrk="0" hangingPunct="0">
              <a:defRPr kumimoji="1" sz="3600">
                <a:solidFill>
                  <a:schemeClr val="tx1"/>
                </a:solidFill>
                <a:latin typeface="Gulim" panose="020B0600000101010101" pitchFamily="34" charset="-127"/>
                <a:ea typeface="Gulim" panose="020B0600000101010101" pitchFamily="34" charset="-127"/>
              </a:defRPr>
            </a:lvl2pPr>
            <a:lvl3pPr marL="1143000" indent="-228600" eaLnBrk="0" hangingPunct="0">
              <a:defRPr kumimoji="1" sz="3600">
                <a:solidFill>
                  <a:schemeClr val="tx1"/>
                </a:solidFill>
                <a:latin typeface="Gulim" panose="020B0600000101010101" pitchFamily="34" charset="-127"/>
                <a:ea typeface="Gulim" panose="020B0600000101010101" pitchFamily="34" charset="-127"/>
              </a:defRPr>
            </a:lvl3pPr>
            <a:lvl4pPr marL="1600200" indent="-228600" eaLnBrk="0" hangingPunct="0">
              <a:defRPr kumimoji="1" sz="3600">
                <a:solidFill>
                  <a:schemeClr val="tx1"/>
                </a:solidFill>
                <a:latin typeface="Gulim" panose="020B0600000101010101" pitchFamily="34" charset="-127"/>
                <a:ea typeface="Gulim" panose="020B0600000101010101" pitchFamily="34" charset="-127"/>
              </a:defRPr>
            </a:lvl4pPr>
            <a:lvl5pPr marL="2057400" indent="-228600" eaLnBrk="0" hangingPunct="0">
              <a:defRPr kumimoji="1" sz="36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3600">
                <a:solidFill>
                  <a:schemeClr val="tx1"/>
                </a:solidFill>
                <a:latin typeface="Gulim" panose="020B0600000101010101" pitchFamily="34" charset="-127"/>
                <a:ea typeface="Gulim" panose="020B0600000101010101" pitchFamily="34" charset="-127"/>
              </a:defRPr>
            </a:lvl9pPr>
          </a:lstStyle>
          <a:p>
            <a:pPr algn="ctr" eaLnBrk="1" latinLnBrk="0" hangingPunct="1"/>
            <a:r>
              <a:rPr kumimoji="0" lang="zh-CN" altLang="en-US" sz="3735" b="1">
                <a:solidFill>
                  <a:schemeClr val="tx2"/>
                </a:solidFill>
                <a:latin typeface="华文新魏" panose="02010800040101010101" pitchFamily="2" charset="-122"/>
                <a:ea typeface="华文新魏" panose="02010800040101010101" pitchFamily="2" charset="-122"/>
              </a:rPr>
              <a:t>将结构体数组的内容写入文件</a:t>
            </a:r>
            <a:endParaRPr kumimoji="0" lang="zh-CN" altLang="en-US" sz="3735" b="1">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1+#ppt_w/2"/>
                                          </p:val>
                                        </p:tav>
                                        <p:tav tm="100000">
                                          <p:val>
                                            <p:strVal val="#ppt_x"/>
                                          </p:val>
                                        </p:tav>
                                      </p:tavLst>
                                    </p:anim>
                                    <p:anim calcmode="lin" valueType="num">
                                      <p:cBhvr additive="base">
                                        <p:cTn id="45"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54360" y="3778240"/>
            <a:ext cx="8102368" cy="1568450"/>
          </a:xfrm>
          <a:prstGeom prst="rect">
            <a:avLst/>
          </a:prstGeom>
          <a:solidFill>
            <a:schemeClr val="tx1"/>
          </a:solidFill>
        </p:spPr>
        <p:txBody>
          <a:bodyPr wrap="square" rtlCol="0">
            <a:spAutoFit/>
          </a:bodyPr>
          <a:lstStyle/>
          <a:p>
            <a:r>
              <a:rPr lang="zh-CN" altLang="en-US" sz="2400" dirty="0">
                <a:solidFill>
                  <a:srgbClr val="0033CC"/>
                </a:solidFill>
              </a:rPr>
              <a:t>洗衣机模块</a:t>
            </a:r>
            <a:r>
              <a:rPr lang="en-US" altLang="zh-CN" sz="2400" dirty="0">
                <a:solidFill>
                  <a:srgbClr val="0033CC"/>
                </a:solidFill>
              </a:rPr>
              <a:t>.c</a:t>
            </a:r>
            <a:endParaRPr lang="en-US" altLang="zh-CN" sz="2400" dirty="0">
              <a:solidFill>
                <a:srgbClr val="0033CC"/>
              </a:solidFill>
            </a:endParaRPr>
          </a:p>
          <a:p>
            <a:endParaRPr lang="en-US" altLang="zh-CN" sz="2400" dirty="0">
              <a:solidFill>
                <a:srgbClr val="0033CC"/>
              </a:solidFill>
            </a:endParaRPr>
          </a:p>
          <a:p>
            <a:endParaRPr lang="en-US" altLang="zh-CN" sz="2400" dirty="0">
              <a:solidFill>
                <a:srgbClr val="0033CC"/>
              </a:solidFill>
            </a:endParaRPr>
          </a:p>
          <a:p>
            <a:endParaRPr lang="zh-CN" altLang="en-US" sz="2400" dirty="0">
              <a:solidFill>
                <a:srgbClr val="0033CC"/>
              </a:solidFill>
            </a:endParaRPr>
          </a:p>
        </p:txBody>
      </p:sp>
      <p:sp>
        <p:nvSpPr>
          <p:cNvPr id="2" name="标题 1"/>
          <p:cNvSpPr>
            <a:spLocks noGrp="1"/>
          </p:cNvSpPr>
          <p:nvPr>
            <p:ph type="ctrTitle" idx="4294967295"/>
          </p:nvPr>
        </p:nvSpPr>
        <p:spPr>
          <a:xfrm>
            <a:off x="1047750" y="286385"/>
            <a:ext cx="1905000" cy="784860"/>
          </a:xfrm>
          <a:solidFill>
            <a:srgbClr val="008080"/>
          </a:solidFill>
          <a:extLst>
            <a:ext uri="{91240B29-F687-4F45-9708-019B960494DF}">
              <a14:hiddenLine xmlns:a14="http://schemas.microsoft.com/office/drawing/2010/main" w="9525">
                <a:solidFill>
                  <a:schemeClr val="tx1"/>
                </a:solidFill>
                <a:miter lim="800000"/>
                <a:headEnd/>
                <a:tailEnd/>
              </a14:hiddenLine>
            </a:ext>
          </a:extLst>
        </p:spPr>
        <p:txBody>
          <a:bodyPr vert="horz" lIns="91395" tIns="45696" rIns="91395" bIns="45696" rtlCol="0" anchor="ctr">
            <a:normAutofit/>
            <a:scene3d>
              <a:camera prst="orthographicFront"/>
              <a:lightRig rig="threePt" dir="t"/>
            </a:scene3d>
          </a:bodyPr>
          <a:lstStyle/>
          <a:p>
            <a:r>
              <a:rPr lang="zh-CN" altLang="en-US" dirty="0">
                <a:solidFill>
                  <a:schemeClr val="bg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全局变量</a:t>
            </a:r>
            <a:r>
              <a:rPr lang="en-US" altLang="zh-CN" dirty="0">
                <a:solidFill>
                  <a:schemeClr val="bg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  </a:t>
            </a:r>
            <a:r>
              <a:rPr lang="zh-CN" altLang="en-US" dirty="0">
                <a:solidFill>
                  <a:schemeClr val="bg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 </a:t>
            </a:r>
            <a:endParaRPr lang="zh-CN" altLang="en-US" dirty="0">
              <a:solidFill>
                <a:schemeClr val="bg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
        <p:nvSpPr>
          <p:cNvPr id="5" name="TextBox 4"/>
          <p:cNvSpPr txBox="1"/>
          <p:nvPr/>
        </p:nvSpPr>
        <p:spPr>
          <a:xfrm>
            <a:off x="1952597" y="1071548"/>
            <a:ext cx="7985043" cy="645160"/>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4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全局变量</a:t>
            </a:r>
            <a:r>
              <a:rPr lang="zh-CN" altLang="en-US" sz="2400" dirty="0">
                <a:solidFill>
                  <a:schemeClr val="accent2"/>
                </a:solidFill>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任何函数定义之外声明的变量</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TextBox 5"/>
          <p:cNvSpPr txBox="1"/>
          <p:nvPr/>
        </p:nvSpPr>
        <p:spPr>
          <a:xfrm>
            <a:off x="2254360" y="4431750"/>
            <a:ext cx="1047720" cy="460375"/>
          </a:xfrm>
          <a:prstGeom prst="rect">
            <a:avLst/>
          </a:prstGeom>
          <a:solidFill>
            <a:schemeClr val="bg2">
              <a:lumMod val="20000"/>
              <a:lumOff val="80000"/>
            </a:schemeClr>
          </a:solidFill>
        </p:spPr>
        <p:txBody>
          <a:bodyPr wrap="square" rtlCol="0">
            <a:spAutoFit/>
          </a:bodyPr>
          <a:lstStyle/>
          <a:p>
            <a:r>
              <a:rPr lang="zh-CN" altLang="en-US" sz="2400" b="1" dirty="0">
                <a:solidFill>
                  <a:srgbClr val="C00000"/>
                </a:solidFill>
                <a:latin typeface="华文细黑" panose="02010600040101010101" pitchFamily="2" charset="-122"/>
                <a:ea typeface="华文细黑" panose="02010600040101010101" pitchFamily="2" charset="-122"/>
              </a:rPr>
              <a:t>冷洗</a:t>
            </a:r>
            <a:endParaRPr lang="zh-CN" altLang="en-US" sz="2400" b="1" dirty="0">
              <a:solidFill>
                <a:srgbClr val="C00000"/>
              </a:solidFill>
              <a:latin typeface="华文细黑" panose="02010600040101010101" pitchFamily="2" charset="-122"/>
              <a:ea typeface="华文细黑" panose="02010600040101010101" pitchFamily="2" charset="-122"/>
            </a:endParaRPr>
          </a:p>
        </p:txBody>
      </p:sp>
      <p:sp>
        <p:nvSpPr>
          <p:cNvPr id="8" name="TextBox 7"/>
          <p:cNvSpPr txBox="1"/>
          <p:nvPr/>
        </p:nvSpPr>
        <p:spPr>
          <a:xfrm>
            <a:off x="4349800" y="2507928"/>
            <a:ext cx="1466808" cy="460375"/>
          </a:xfrm>
          <a:prstGeom prst="rect">
            <a:avLst/>
          </a:prstGeom>
          <a:solidFill>
            <a:schemeClr val="tx1"/>
          </a:solidFill>
        </p:spPr>
        <p:txBody>
          <a:bodyPr wrap="square" rtlCol="0">
            <a:spAutoFit/>
          </a:bodyPr>
          <a:lstStyle/>
          <a:p>
            <a:r>
              <a:rPr lang="zh-CN" altLang="en-US" sz="2400" dirty="0">
                <a:solidFill>
                  <a:schemeClr val="bg1"/>
                </a:solidFill>
              </a:rPr>
              <a:t>工作电流</a:t>
            </a:r>
            <a:endParaRPr lang="zh-CN" altLang="en-US" sz="2400" dirty="0">
              <a:solidFill>
                <a:schemeClr val="bg1"/>
              </a:solidFill>
            </a:endParaRPr>
          </a:p>
        </p:txBody>
      </p:sp>
      <p:sp>
        <p:nvSpPr>
          <p:cNvPr id="9" name="TextBox 8"/>
          <p:cNvSpPr txBox="1"/>
          <p:nvPr/>
        </p:nvSpPr>
        <p:spPr>
          <a:xfrm>
            <a:off x="6375392" y="2516273"/>
            <a:ext cx="1466808" cy="460375"/>
          </a:xfrm>
          <a:prstGeom prst="rect">
            <a:avLst/>
          </a:prstGeom>
          <a:solidFill>
            <a:schemeClr val="tx1"/>
          </a:solidFill>
        </p:spPr>
        <p:txBody>
          <a:bodyPr wrap="square" rtlCol="0">
            <a:spAutoFit/>
          </a:bodyPr>
          <a:lstStyle/>
          <a:p>
            <a:r>
              <a:rPr lang="zh-CN" altLang="en-US" sz="2400" dirty="0">
                <a:solidFill>
                  <a:schemeClr val="bg1"/>
                </a:solidFill>
              </a:rPr>
              <a:t>工作电压</a:t>
            </a:r>
            <a:endParaRPr lang="zh-CN" altLang="en-US" sz="2400" dirty="0">
              <a:solidFill>
                <a:schemeClr val="bg1"/>
              </a:solidFill>
            </a:endParaRPr>
          </a:p>
        </p:txBody>
      </p:sp>
      <p:sp>
        <p:nvSpPr>
          <p:cNvPr id="10" name="TextBox 9"/>
          <p:cNvSpPr txBox="1"/>
          <p:nvPr/>
        </p:nvSpPr>
        <p:spPr>
          <a:xfrm>
            <a:off x="3581472" y="4437587"/>
            <a:ext cx="1047720" cy="460375"/>
          </a:xfrm>
          <a:prstGeom prst="rect">
            <a:avLst/>
          </a:prstGeom>
          <a:solidFill>
            <a:schemeClr val="bg2">
              <a:lumMod val="20000"/>
              <a:lumOff val="80000"/>
            </a:schemeClr>
          </a:solidFill>
        </p:spPr>
        <p:txBody>
          <a:bodyPr wrap="square" rtlCol="0">
            <a:spAutoFit/>
          </a:bodyPr>
          <a:lstStyle>
            <a:defPPr>
              <a:defRPr lang="zh-CN"/>
            </a:defPPr>
            <a:lvl1pPr>
              <a:defRPr sz="2400" b="1">
                <a:solidFill>
                  <a:srgbClr val="C00000"/>
                </a:solidFill>
                <a:latin typeface="华文细黑" panose="02010600040101010101" pitchFamily="2" charset="-122"/>
                <a:ea typeface="华文细黑" panose="02010600040101010101" pitchFamily="2" charset="-122"/>
              </a:defRPr>
            </a:lvl1pPr>
          </a:lstStyle>
          <a:p>
            <a:r>
              <a:rPr lang="zh-CN" altLang="en-US" dirty="0"/>
              <a:t>热洗</a:t>
            </a:r>
            <a:endParaRPr lang="zh-CN" altLang="en-US" dirty="0"/>
          </a:p>
        </p:txBody>
      </p:sp>
      <p:sp>
        <p:nvSpPr>
          <p:cNvPr id="11" name="TextBox 10"/>
          <p:cNvSpPr txBox="1"/>
          <p:nvPr/>
        </p:nvSpPr>
        <p:spPr>
          <a:xfrm>
            <a:off x="5115835" y="4476720"/>
            <a:ext cx="1047720" cy="460375"/>
          </a:xfrm>
          <a:prstGeom prst="rect">
            <a:avLst/>
          </a:prstGeom>
          <a:solidFill>
            <a:schemeClr val="bg2">
              <a:lumMod val="20000"/>
              <a:lumOff val="80000"/>
            </a:schemeClr>
          </a:solidFill>
        </p:spPr>
        <p:txBody>
          <a:bodyPr wrap="square" rtlCol="0">
            <a:spAutoFit/>
          </a:bodyPr>
          <a:lstStyle>
            <a:defPPr>
              <a:defRPr lang="zh-CN"/>
            </a:defPPr>
            <a:lvl1pPr>
              <a:defRPr sz="2400" b="1">
                <a:solidFill>
                  <a:srgbClr val="C00000"/>
                </a:solidFill>
                <a:latin typeface="华文细黑" panose="02010600040101010101" pitchFamily="2" charset="-122"/>
                <a:ea typeface="华文细黑" panose="02010600040101010101" pitchFamily="2" charset="-122"/>
              </a:defRPr>
            </a:lvl1pPr>
          </a:lstStyle>
          <a:p>
            <a:r>
              <a:rPr lang="zh-CN" altLang="en-US" dirty="0"/>
              <a:t>过水</a:t>
            </a:r>
            <a:endParaRPr lang="zh-CN" altLang="en-US" dirty="0"/>
          </a:p>
        </p:txBody>
      </p:sp>
      <p:sp>
        <p:nvSpPr>
          <p:cNvPr id="12" name="TextBox 11"/>
          <p:cNvSpPr txBox="1"/>
          <p:nvPr/>
        </p:nvSpPr>
        <p:spPr>
          <a:xfrm>
            <a:off x="6584936" y="4476886"/>
            <a:ext cx="1047720" cy="460375"/>
          </a:xfrm>
          <a:prstGeom prst="rect">
            <a:avLst/>
          </a:prstGeom>
          <a:solidFill>
            <a:schemeClr val="bg2">
              <a:lumMod val="20000"/>
              <a:lumOff val="80000"/>
            </a:schemeClr>
          </a:solidFill>
        </p:spPr>
        <p:txBody>
          <a:bodyPr wrap="square" rtlCol="0">
            <a:spAutoFit/>
          </a:bodyPr>
          <a:lstStyle>
            <a:defPPr>
              <a:defRPr lang="zh-CN"/>
            </a:defPPr>
            <a:lvl1pPr>
              <a:defRPr sz="2400" b="1">
                <a:solidFill>
                  <a:srgbClr val="C00000"/>
                </a:solidFill>
                <a:latin typeface="华文细黑" panose="02010600040101010101" pitchFamily="2" charset="-122"/>
                <a:ea typeface="华文细黑" panose="02010600040101010101" pitchFamily="2" charset="-122"/>
              </a:defRPr>
            </a:lvl1pPr>
          </a:lstStyle>
          <a:p>
            <a:r>
              <a:rPr lang="zh-CN" altLang="en-US" dirty="0"/>
              <a:t>甩干</a:t>
            </a:r>
            <a:endParaRPr lang="zh-CN" altLang="en-US" dirty="0"/>
          </a:p>
        </p:txBody>
      </p:sp>
      <p:sp>
        <p:nvSpPr>
          <p:cNvPr id="13" name="TextBox 12"/>
          <p:cNvSpPr txBox="1"/>
          <p:nvPr/>
        </p:nvSpPr>
        <p:spPr>
          <a:xfrm>
            <a:off x="8470832" y="4477052"/>
            <a:ext cx="1466808" cy="460375"/>
          </a:xfrm>
          <a:prstGeom prst="rect">
            <a:avLst/>
          </a:prstGeom>
          <a:solidFill>
            <a:schemeClr val="bg2">
              <a:lumMod val="20000"/>
              <a:lumOff val="80000"/>
            </a:schemeClr>
          </a:solidFill>
        </p:spPr>
        <p:txBody>
          <a:bodyPr wrap="square" rtlCol="0">
            <a:spAutoFit/>
          </a:bodyPr>
          <a:lstStyle>
            <a:defPPr>
              <a:defRPr lang="zh-CN"/>
            </a:defPPr>
            <a:lvl1pPr>
              <a:defRPr sz="2400" b="1">
                <a:solidFill>
                  <a:srgbClr val="C00000"/>
                </a:solidFill>
                <a:latin typeface="华文细黑" panose="02010600040101010101" pitchFamily="2" charset="-122"/>
                <a:ea typeface="华文细黑" panose="02010600040101010101" pitchFamily="2" charset="-122"/>
              </a:defRPr>
            </a:lvl1pPr>
          </a:lstStyle>
          <a:p>
            <a:r>
              <a:rPr lang="zh-CN" altLang="en-US" dirty="0"/>
              <a:t>电源供电</a:t>
            </a:r>
            <a:endParaRPr lang="zh-CN" altLang="en-US" dirty="0"/>
          </a:p>
        </p:txBody>
      </p:sp>
      <p:cxnSp>
        <p:nvCxnSpPr>
          <p:cNvPr id="14" name="直接箭头连接符 13"/>
          <p:cNvCxnSpPr>
            <a:stCxn id="8" idx="2"/>
          </p:cNvCxnSpPr>
          <p:nvPr/>
        </p:nvCxnSpPr>
        <p:spPr bwMode="auto">
          <a:xfrm flipH="1">
            <a:off x="2952840" y="2967688"/>
            <a:ext cx="2130364" cy="1467994"/>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H="1">
            <a:off x="4105332" y="3036800"/>
            <a:ext cx="1065182" cy="1400787"/>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5235604" y="3121993"/>
            <a:ext cx="404091" cy="1315594"/>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endCxn id="12" idx="0"/>
          </p:cNvCxnSpPr>
          <p:nvPr/>
        </p:nvCxnSpPr>
        <p:spPr bwMode="auto">
          <a:xfrm>
            <a:off x="5235604" y="3121993"/>
            <a:ext cx="1873192" cy="1354893"/>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9" idx="2"/>
          </p:cNvCxnSpPr>
          <p:nvPr/>
        </p:nvCxnSpPr>
        <p:spPr bwMode="auto">
          <a:xfrm flipH="1">
            <a:off x="3053175" y="2976668"/>
            <a:ext cx="4055621" cy="1499114"/>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9" idx="2"/>
          </p:cNvCxnSpPr>
          <p:nvPr/>
        </p:nvCxnSpPr>
        <p:spPr bwMode="auto">
          <a:xfrm flipH="1">
            <a:off x="4105332" y="2976668"/>
            <a:ext cx="3003464" cy="1459649"/>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flipH="1">
            <a:off x="5639695" y="3044149"/>
            <a:ext cx="1454813" cy="1393438"/>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7182030" y="3009058"/>
            <a:ext cx="0" cy="1428529"/>
          </a:xfrm>
          <a:prstGeom prst="straightConnector1">
            <a:avLst/>
          </a:prstGeom>
          <a:solidFill>
            <a:schemeClr val="accent1"/>
          </a:solidFill>
          <a:ln w="28575" cap="flat" cmpd="sng" algn="ctr">
            <a:solidFill>
              <a:srgbClr val="00B0F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7381710" y="3044149"/>
            <a:ext cx="1822526" cy="1393438"/>
          </a:xfrm>
          <a:prstGeom prst="straightConnector1">
            <a:avLst/>
          </a:prstGeom>
          <a:solidFill>
            <a:schemeClr val="accent1"/>
          </a:solidFill>
          <a:ln w="28575" cap="flat" cmpd="sng" algn="ctr">
            <a:solidFill>
              <a:srgbClr val="00B0F0"/>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5394281" y="2984614"/>
            <a:ext cx="3635335" cy="1452973"/>
          </a:xfrm>
          <a:prstGeom prst="straightConnector1">
            <a:avLst/>
          </a:prstGeom>
          <a:solidFill>
            <a:schemeClr val="accent1"/>
          </a:solidFill>
          <a:ln w="28575" cap="flat" cmpd="sng" algn="ctr">
            <a:solidFill>
              <a:srgbClr val="00B0F0"/>
            </a:solidFill>
            <a:prstDash val="sysDash"/>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bwMode="auto">
          <a:xfrm>
            <a:off x="1153683" y="-26999"/>
            <a:ext cx="8206317" cy="76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265" dirty="0"/>
              <a:t>用两级菜单四层函数实现系统</a:t>
            </a:r>
            <a:endParaRPr lang="zh-CN" altLang="en-US" sz="4265" dirty="0"/>
          </a:p>
        </p:txBody>
      </p:sp>
      <p:graphicFrame>
        <p:nvGraphicFramePr>
          <p:cNvPr id="4" name="Group 183"/>
          <p:cNvGraphicFramePr>
            <a:graphicFrameLocks noGrp="1"/>
          </p:cNvGraphicFramePr>
          <p:nvPr/>
        </p:nvGraphicFramePr>
        <p:xfrm>
          <a:off x="704427" y="941140"/>
          <a:ext cx="11400155" cy="2904490"/>
        </p:xfrm>
        <a:graphic>
          <a:graphicData uri="http://schemas.openxmlformats.org/drawingml/2006/table">
            <a:tbl>
              <a:tblPr/>
              <a:tblGrid>
                <a:gridCol w="1124585"/>
                <a:gridCol w="1654175"/>
                <a:gridCol w="2099945"/>
                <a:gridCol w="2143760"/>
                <a:gridCol w="2190750"/>
                <a:gridCol w="2186940"/>
              </a:tblGrid>
              <a:tr h="413385">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菜单</a:t>
                      </a:r>
                      <a:endPar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一级菜单</a:t>
                      </a:r>
                      <a:endPar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二级菜单（</a:t>
                      </a:r>
                      <a:r>
                        <a:rPr kumimoji="1" lang="en-US" altLang="zh-CN" sz="1800"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1</a:t>
                      </a: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a:t>
                      </a:r>
                      <a:endPar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二级菜单（</a:t>
                      </a:r>
                      <a:r>
                        <a:rPr kumimoji="1" lang="en-US" altLang="zh-CN" sz="1800"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2</a:t>
                      </a: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a:t>
                      </a:r>
                      <a:endPar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二级菜单（</a:t>
                      </a:r>
                      <a:r>
                        <a:rPr kumimoji="1" lang="en-US" altLang="zh-CN" sz="1800"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3</a:t>
                      </a: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a:t>
                      </a:r>
                      <a:endPar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二级菜单（</a:t>
                      </a:r>
                      <a:r>
                        <a:rPr kumimoji="1" lang="en-US" altLang="zh-CN" sz="1800"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4</a:t>
                      </a:r>
                      <a:r>
                        <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a:t>
                      </a:r>
                      <a:endParaRPr kumimoji="1" lang="zh-CN" altLang="en-US" sz="18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993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函数名</a:t>
                      </a:r>
                      <a:endParaRPr kumimoji="1" lang="zh-CN" altLang="en-US" sz="2000" b="1" i="0" u="none" strike="noStrike" cap="none" normalizeH="0" baseline="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void </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menu()</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void </a:t>
                      </a: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menuBase</a:t>
                      </a: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void </a:t>
                      </a: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menuScore</a:t>
                      </a: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void </a:t>
                      </a: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menuCount</a:t>
                      </a: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void </a:t>
                      </a: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menuSearch</a:t>
                      </a: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78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对应功能模块</a:t>
                      </a:r>
                      <a:endPar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rPr>
                        <a:t>学生成绩管理系统</a:t>
                      </a:r>
                      <a:endParaRPr kumimoji="1" lang="zh-CN" altLang="en-US" sz="1800" b="1" i="0" u="none" strike="noStrike" cap="none" normalizeH="0" baseline="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rPr>
                        <a:t>基本信息管理</a:t>
                      </a:r>
                      <a:endParaRPr kumimoji="1" lang="zh-CN" altLang="en-US" sz="1800" b="1" i="0" u="none" strike="noStrike" cap="none" normalizeH="0" baseline="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rPr>
                        <a:t>学生成绩管理</a:t>
                      </a:r>
                      <a:endPar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rPr>
                        <a:t>考试成绩统计</a:t>
                      </a:r>
                      <a:endPar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rPr>
                        <a:t>根据条件查询</a:t>
                      </a:r>
                      <a:endParaRPr kumimoji="1" lang="zh-CN" altLang="en-US" sz="1800" b="1" i="0" u="none" strike="noStrike" cap="none" normalizeH="0" baseline="0" dirty="0">
                        <a:ln>
                          <a:noFill/>
                        </a:ln>
                        <a:solidFill>
                          <a:schemeClr val="tx1"/>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1380">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主</a:t>
                      </a:r>
                      <a:endParaRPr kumimoji="1" lang="en-US" altLang="zh-CN"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调用</a:t>
                      </a:r>
                      <a:endParaRPr kumimoji="1" lang="en-US" altLang="zh-CN"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p>
                      <a:pPr marL="0" marR="0" lvl="0" indent="0" algn="l" defTabSz="914400" rtl="0" eaLnBrk="0" fontAlgn="base" latinLnBrk="1" hangingPunct="0">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rPr>
                        <a:t>函数</a:t>
                      </a:r>
                      <a:endParaRPr kumimoji="1" lang="zh-CN" altLang="en-US" sz="2000" b="1" i="0" u="none" strike="noStrike" cap="none" normalizeH="0" baseline="0" dirty="0">
                        <a:ln>
                          <a:noFill/>
                        </a:ln>
                        <a:solidFill>
                          <a:srgbClr val="FF0000"/>
                        </a:solidFill>
                        <a:effectLst/>
                        <a:latin typeface="Tahoma" panose="020B0604030504040204" pitchFamily="34" charset="0"/>
                        <a:ea typeface="黑体" panose="02010609060101010101" pitchFamily="6" charset="-122"/>
                        <a:cs typeface="Tahoma" panose="020B0604030504040204" pitchFamily="34" charset="0"/>
                      </a:endParaRPr>
                    </a:p>
                  </a:txBody>
                  <a:tcPr marL="121922" marR="121922" marT="60960" marB="6096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main</a:t>
                      </a:r>
                      <a:endParaRPr kumimoji="1" lang="en-US" altLang="zh-CN"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baseManage</a:t>
                      </a:r>
                      <a:endPar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scoreManage</a:t>
                      </a:r>
                      <a:endPar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countManage</a:t>
                      </a:r>
                      <a:endPar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defRPr kumimoji="1" sz="2400">
                          <a:solidFill>
                            <a:schemeClr val="tx1"/>
                          </a:solidFill>
                          <a:latin typeface="Gulim" panose="020B0600000101010101" pitchFamily="34" charset="-127"/>
                          <a:ea typeface="Gulim" panose="020B0600000101010101" pitchFamily="34" charset="-127"/>
                        </a:defRPr>
                      </a:lvl1pPr>
                      <a:lvl2pPr eaLnBrk="0" hangingPunct="0">
                        <a:spcBef>
                          <a:spcPct val="20000"/>
                        </a:spcBef>
                        <a:buClr>
                          <a:schemeClr val="accent1"/>
                        </a:buClr>
                        <a:buSzPct val="75000"/>
                        <a:buFont typeface="Wingdings" panose="05000000000000000000" pitchFamily="2" charset="2"/>
                        <a:defRPr kumimoji="1" sz="2000">
                          <a:solidFill>
                            <a:schemeClr val="tx1"/>
                          </a:solidFill>
                          <a:latin typeface="Gulim" panose="020B0600000101010101" pitchFamily="34" charset="-127"/>
                          <a:ea typeface="Gulim" panose="020B0600000101010101" pitchFamily="34" charset="-127"/>
                        </a:defRPr>
                      </a:lvl2pPr>
                      <a:lvl3pPr eaLnBrk="0" hangingPunct="0">
                        <a:spcBef>
                          <a:spcPct val="20000"/>
                        </a:spcBef>
                        <a:buClr>
                          <a:schemeClr val="accent2"/>
                        </a:buClr>
                        <a:buSzPct val="7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3pPr>
                      <a:lvl4pPr eaLnBrk="0" hangingPunct="0">
                        <a:spcBef>
                          <a:spcPct val="20000"/>
                        </a:spcBef>
                        <a:buClr>
                          <a:schemeClr val="accent1"/>
                        </a:buClr>
                        <a:buSzPct val="80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4pPr>
                      <a:lvl5pPr eaLnBrk="0" hangingPunct="0">
                        <a:spcBef>
                          <a:spcPct val="20000"/>
                        </a:spcBef>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5pPr>
                      <a:lvl6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6pPr>
                      <a:lvl7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7pPr>
                      <a:lvl8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8pPr>
                      <a:lvl9pPr eaLnBrk="0" fontAlgn="base" latinLnBrk="1" hangingPunct="0">
                        <a:spcBef>
                          <a:spcPct val="20000"/>
                        </a:spcBef>
                        <a:spcAft>
                          <a:spcPct val="0"/>
                        </a:spcAft>
                        <a:buClr>
                          <a:schemeClr val="accent2"/>
                        </a:buClr>
                        <a:buSzPct val="65000"/>
                        <a:buFont typeface="Wingdings" panose="05000000000000000000" pitchFamily="2" charset="2"/>
                        <a:defRPr kumimoji="1">
                          <a:solidFill>
                            <a:schemeClr val="tx1"/>
                          </a:solidFill>
                          <a:latin typeface="Gulim" panose="020B0600000101010101" pitchFamily="34" charset="-127"/>
                          <a:ea typeface="Gulim" panose="020B0600000101010101" pitchFamily="34" charset="-127"/>
                        </a:defRPr>
                      </a:lvl9pPr>
                    </a:lstStyle>
                    <a:p>
                      <a:pPr marL="0" marR="0" lvl="0" indent="0" algn="l" defTabSz="914400" rtl="0" eaLnBrk="0" fontAlgn="base" latinLnBrk="1" hangingPunct="0">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searchManage</a:t>
                      </a:r>
                      <a:endParaRPr kumimoji="1" lang="en-US" altLang="zh-CN" sz="18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922" marR="121922" marT="60960" marB="6096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内容占位符 2"/>
          <p:cNvSpPr txBox="1"/>
          <p:nvPr/>
        </p:nvSpPr>
        <p:spPr bwMode="auto">
          <a:xfrm>
            <a:off x="549275" y="4187825"/>
            <a:ext cx="11389360" cy="2028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000" dirty="0"/>
              <a:t>完整的程序共包含</a:t>
            </a:r>
            <a:r>
              <a:rPr lang="en-US" altLang="zh-CN" sz="2000" dirty="0">
                <a:solidFill>
                  <a:srgbClr val="FF0000"/>
                </a:solidFill>
              </a:rPr>
              <a:t>8</a:t>
            </a:r>
            <a:r>
              <a:rPr lang="zh-CN" altLang="zh-CN" sz="2000" dirty="0">
                <a:solidFill>
                  <a:srgbClr val="FF0000"/>
                </a:solidFill>
              </a:rPr>
              <a:t>个</a:t>
            </a:r>
            <a:r>
              <a:rPr lang="zh-CN" altLang="zh-CN" sz="2000" dirty="0"/>
              <a:t>文件</a:t>
            </a:r>
            <a:r>
              <a:rPr lang="en-US" altLang="zh-CN" sz="2000" dirty="0"/>
              <a:t>:</a:t>
            </a:r>
            <a:endParaRPr lang="zh-CN" altLang="zh-CN" sz="2000" dirty="0"/>
          </a:p>
          <a:p>
            <a:pPr lvl="1"/>
            <a:r>
              <a:rPr lang="zh-CN" altLang="zh-CN" sz="2000" dirty="0"/>
              <a:t>①</a:t>
            </a:r>
            <a:r>
              <a:rPr lang="zh-CN" altLang="zh-CN" sz="2000" dirty="0">
                <a:solidFill>
                  <a:srgbClr val="FF0000"/>
                </a:solidFill>
              </a:rPr>
              <a:t> </a:t>
            </a:r>
            <a:r>
              <a:rPr lang="en-US" altLang="zh-CN" sz="2000" dirty="0" err="1">
                <a:solidFill>
                  <a:srgbClr val="FF0000"/>
                </a:solidFill>
              </a:rPr>
              <a:t>student.h</a:t>
            </a:r>
            <a:r>
              <a:rPr lang="zh-CN" altLang="zh-CN" sz="2000" dirty="0"/>
              <a:t>和</a:t>
            </a:r>
            <a:r>
              <a:rPr lang="en-US" altLang="zh-CN" sz="2000" dirty="0" err="1">
                <a:solidFill>
                  <a:srgbClr val="FF0000"/>
                </a:solidFill>
              </a:rPr>
              <a:t>student.c</a:t>
            </a:r>
            <a:r>
              <a:rPr lang="zh-CN" altLang="zh-CN" sz="2000" dirty="0"/>
              <a:t>文件，定义结构体类型以及提供对结构体数组和变量的操作。</a:t>
            </a:r>
            <a:endParaRPr lang="zh-CN" altLang="zh-CN" sz="2000" dirty="0"/>
          </a:p>
          <a:p>
            <a:pPr lvl="1"/>
            <a:r>
              <a:rPr lang="zh-CN" altLang="zh-CN" sz="2000" dirty="0"/>
              <a:t>② </a:t>
            </a:r>
            <a:r>
              <a:rPr lang="en-US" altLang="zh-CN" sz="2000" dirty="0" err="1">
                <a:solidFill>
                  <a:srgbClr val="FF0000"/>
                </a:solidFill>
              </a:rPr>
              <a:t>file.h</a:t>
            </a:r>
            <a:r>
              <a:rPr lang="zh-CN" altLang="zh-CN" sz="2000" dirty="0"/>
              <a:t>和</a:t>
            </a:r>
            <a:r>
              <a:rPr lang="en-US" altLang="zh-CN" sz="2000" dirty="0" err="1">
                <a:solidFill>
                  <a:srgbClr val="FF0000"/>
                </a:solidFill>
              </a:rPr>
              <a:t>file.c</a:t>
            </a:r>
            <a:r>
              <a:rPr lang="zh-CN" altLang="zh-CN" sz="2000" dirty="0"/>
              <a:t>文件，提供文件的建立、打开、保存操作，解决数据存储问题。</a:t>
            </a:r>
            <a:endParaRPr lang="zh-CN" altLang="zh-CN" sz="2000" dirty="0"/>
          </a:p>
          <a:p>
            <a:pPr lvl="1"/>
            <a:r>
              <a:rPr lang="zh-CN" altLang="zh-CN" sz="2000" dirty="0"/>
              <a:t>③ </a:t>
            </a:r>
            <a:r>
              <a:rPr lang="en-US" altLang="zh-CN" sz="2000" dirty="0" err="1">
                <a:solidFill>
                  <a:srgbClr val="FF0000"/>
                </a:solidFill>
              </a:rPr>
              <a:t>menu.h</a:t>
            </a:r>
            <a:r>
              <a:rPr lang="zh-CN" altLang="zh-CN" sz="2000" dirty="0"/>
              <a:t>和</a:t>
            </a:r>
            <a:r>
              <a:rPr lang="en-US" altLang="zh-CN" sz="2000" dirty="0" err="1">
                <a:solidFill>
                  <a:srgbClr val="FF0000"/>
                </a:solidFill>
              </a:rPr>
              <a:t>menu.c</a:t>
            </a:r>
            <a:r>
              <a:rPr lang="zh-CN" altLang="zh-CN" sz="2000" dirty="0"/>
              <a:t>文件，定义各级菜单显示的内容，提供人机交互界面。</a:t>
            </a:r>
            <a:endParaRPr lang="zh-CN" altLang="zh-CN" sz="2000" dirty="0"/>
          </a:p>
          <a:p>
            <a:pPr lvl="1"/>
            <a:r>
              <a:rPr lang="zh-CN" altLang="zh-CN" sz="2000" dirty="0"/>
              <a:t>④ </a:t>
            </a:r>
            <a:r>
              <a:rPr lang="en-US" altLang="zh-CN" sz="2000" dirty="0" err="1">
                <a:solidFill>
                  <a:srgbClr val="FF0000"/>
                </a:solidFill>
              </a:rPr>
              <a:t>mainControl.h</a:t>
            </a:r>
            <a:r>
              <a:rPr lang="zh-CN" altLang="zh-CN" sz="2000" dirty="0"/>
              <a:t>和</a:t>
            </a:r>
            <a:r>
              <a:rPr lang="en-US" altLang="zh-CN" sz="2000" dirty="0" err="1">
                <a:solidFill>
                  <a:srgbClr val="FF0000"/>
                </a:solidFill>
              </a:rPr>
              <a:t>mainControl.c</a:t>
            </a:r>
            <a:r>
              <a:rPr lang="zh-CN" altLang="zh-CN" sz="2000" dirty="0"/>
              <a:t>文件，定义系统核心的主控函数及主要功能函数。</a:t>
            </a:r>
            <a:endParaRPr lang="en-US" altLang="zh-CN" sz="2000" dirty="0"/>
          </a:p>
          <a:p>
            <a:r>
              <a:rPr lang="zh-CN" altLang="en-US" sz="2000" dirty="0"/>
              <a:t>将这</a:t>
            </a:r>
            <a:r>
              <a:rPr lang="en-US" altLang="zh-CN" sz="2000" dirty="0"/>
              <a:t>8</a:t>
            </a:r>
            <a:r>
              <a:rPr lang="zh-CN" altLang="en-US" sz="2000" dirty="0"/>
              <a:t>个文件放在</a:t>
            </a:r>
            <a:r>
              <a:rPr lang="zh-CN" altLang="en-US" sz="2000" dirty="0">
                <a:solidFill>
                  <a:srgbClr val="FF0000"/>
                </a:solidFill>
              </a:rPr>
              <a:t>同一个工程</a:t>
            </a:r>
            <a:r>
              <a:rPr lang="zh-CN" altLang="en-US" sz="2000" dirty="0"/>
              <a:t>中。</a:t>
            </a:r>
            <a:endParaRPr lang="zh-CN" altLang="zh-CN" sz="2000" dirty="0">
              <a:solidFill>
                <a:srgbClr val="FF0000"/>
              </a:solidFill>
            </a:endParaRPr>
          </a:p>
          <a:p>
            <a:pPr lvl="1"/>
            <a:endParaRPr lang="zh-CN" altLang="zh-CN" sz="2000" dirty="0">
              <a:solidFill>
                <a:srgbClr val="FF0000"/>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ipe(left)">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wipe(left)">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wipe(left)">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wipe(left)">
                                      <p:cBhvr>
                                        <p:cTn id="3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24130" y="0"/>
            <a:ext cx="12109450" cy="767715"/>
          </a:xfrm>
          <a:prstGeom prst="rect">
            <a:avLst/>
          </a:prstGeom>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solidFill>
                  <a:schemeClr val="accent1"/>
                </a:solidFill>
                <a:effectLst>
                  <a:outerShdw blurRad="38100" dist="25400" dir="5400000" algn="ctr" rotWithShape="0">
                    <a:srgbClr val="6E747A">
                      <a:alpha val="43000"/>
                    </a:srgbClr>
                  </a:outerShdw>
                </a:effectLst>
              </a:rPr>
              <a:t>10.4.2  C</a:t>
            </a:r>
            <a:r>
              <a:rPr lang="zh-CN" altLang="en-US" sz="5335" dirty="0">
                <a:solidFill>
                  <a:schemeClr val="accent1"/>
                </a:solidFill>
                <a:effectLst>
                  <a:outerShdw blurRad="38100" dist="25400" dir="5400000" algn="ctr" rotWithShape="0">
                    <a:srgbClr val="6E747A">
                      <a:alpha val="43000"/>
                    </a:srgbClr>
                  </a:outerShdw>
                </a:effectLst>
              </a:rPr>
              <a:t>程序文件模块 </a:t>
            </a:r>
            <a:endParaRPr lang="zh-CN" altLang="en-US" sz="5335" dirty="0">
              <a:solidFill>
                <a:schemeClr val="accent1"/>
              </a:solidFill>
              <a:effectLst>
                <a:outerShdw blurRad="38100" dist="25400" dir="5400000" algn="ctr" rotWithShape="0">
                  <a:srgbClr val="6E747A">
                    <a:alpha val="43000"/>
                  </a:srgbClr>
                </a:outerShdw>
              </a:effectLst>
            </a:endParaRPr>
          </a:p>
        </p:txBody>
      </p:sp>
      <p:sp>
        <p:nvSpPr>
          <p:cNvPr id="3" name="Rectangle 3"/>
          <p:cNvSpPr txBox="1"/>
          <p:nvPr/>
        </p:nvSpPr>
        <p:spPr>
          <a:xfrm>
            <a:off x="293370" y="1257935"/>
            <a:ext cx="11589385" cy="510730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结构化程序设计是编写出具有良好结构程序的有效方法</a:t>
            </a:r>
            <a:endParaRPr lang="zh-CN" altLang="en-US" sz="2800" dirty="0"/>
          </a:p>
          <a:p>
            <a:pPr>
              <a:lnSpc>
                <a:spcPct val="150000"/>
              </a:lnSpc>
            </a:pPr>
            <a:r>
              <a:rPr lang="zh-CN" altLang="en-US" sz="2800" dirty="0"/>
              <a:t>一个大程序最好由一组小函数构成</a:t>
            </a:r>
            <a:endParaRPr lang="zh-CN" altLang="en-US" sz="2800" dirty="0"/>
          </a:p>
          <a:p>
            <a:pPr>
              <a:lnSpc>
                <a:spcPct val="150000"/>
              </a:lnSpc>
            </a:pPr>
            <a:r>
              <a:rPr lang="zh-CN" altLang="en-US" sz="2800" dirty="0"/>
              <a:t>如果程序规模很大，需要几个人合作完成的话，每个人所编写的程序会保存在自己的</a:t>
            </a:r>
            <a:r>
              <a:rPr lang="en-US" altLang="zh-CN" sz="2800" dirty="0"/>
              <a:t>.c</a:t>
            </a:r>
            <a:r>
              <a:rPr lang="zh-CN" altLang="en-US" sz="2800" dirty="0"/>
              <a:t>文件中</a:t>
            </a:r>
            <a:endParaRPr lang="zh-CN" altLang="en-US" sz="2800" dirty="0"/>
          </a:p>
          <a:p>
            <a:pPr>
              <a:lnSpc>
                <a:spcPct val="150000"/>
              </a:lnSpc>
            </a:pPr>
            <a:r>
              <a:rPr lang="zh-CN" altLang="en-US" sz="2800" dirty="0"/>
              <a:t>为了避免一个文件过长，也会把程序分别保存为几个文件。</a:t>
            </a:r>
            <a:endParaRPr lang="zh-CN" altLang="en-US" sz="2800" dirty="0"/>
          </a:p>
          <a:p>
            <a:pPr>
              <a:lnSpc>
                <a:spcPct val="150000"/>
              </a:lnSpc>
            </a:pPr>
            <a:r>
              <a:rPr lang="zh-CN" altLang="en-US" sz="2800" dirty="0"/>
              <a:t>一个大程序会由几个文件组成，每一个文件又可能包含若干个函数。</a:t>
            </a:r>
            <a:endParaRPr lang="zh-CN" altLang="en-US" sz="2800" dirty="0"/>
          </a:p>
        </p:txBody>
      </p:sp>
      <p:sp>
        <p:nvSpPr>
          <p:cNvPr id="4" name="Text Box 4"/>
          <p:cNvSpPr txBox="1"/>
          <p:nvPr/>
        </p:nvSpPr>
        <p:spPr>
          <a:xfrm>
            <a:off x="4271433" y="767233"/>
            <a:ext cx="7584017" cy="490855"/>
          </a:xfrm>
          <a:prstGeom prst="rect">
            <a:avLst/>
          </a:prstGeom>
          <a:solidFill>
            <a:srgbClr val="FFFF00"/>
          </a:solidFill>
          <a:ln w="9525">
            <a:noFill/>
          </a:ln>
        </p:spPr>
        <p:txBody>
          <a:bodyPr lIns="122766" tIns="61384" rIns="122766" bIns="61384">
            <a:spAutoFit/>
          </a:bodyPr>
          <a:lstStyle/>
          <a:p>
            <a:pPr eaLnBrk="1" hangingPunct="1">
              <a:spcBef>
                <a:spcPct val="50000"/>
              </a:spcBef>
              <a:buClrTx/>
            </a:pPr>
            <a:r>
              <a:rPr lang="zh-CN" altLang="en-US" sz="2400" dirty="0">
                <a:latin typeface="兰亭黑-简" panose="02000000000000000000" charset="-122"/>
                <a:ea typeface="兰亭黑-简" panose="02000000000000000000" charset="-122"/>
                <a:cs typeface="兰亭黑-简" panose="02000000000000000000" charset="-122"/>
              </a:rPr>
              <a:t>我们把保存有一部分程序的文件称为</a:t>
            </a:r>
            <a:r>
              <a:rPr lang="zh-CN" altLang="en-US" sz="2400" dirty="0">
                <a:solidFill>
                  <a:srgbClr val="FF3300"/>
                </a:solidFill>
                <a:latin typeface="兰亭黑-简" panose="02000000000000000000" charset="-122"/>
                <a:ea typeface="兰亭黑-简" panose="02000000000000000000" charset="-122"/>
                <a:cs typeface="兰亭黑-简" panose="02000000000000000000" charset="-122"/>
              </a:rPr>
              <a:t>程序文件模块</a:t>
            </a:r>
            <a:r>
              <a:rPr lang="zh-CN" altLang="en-US" sz="2400" dirty="0">
                <a:latin typeface="兰亭黑-简" panose="02000000000000000000" charset="-122"/>
                <a:ea typeface="兰亭黑-简" panose="02000000000000000000" charset="-122"/>
                <a:cs typeface="兰亭黑-简" panose="02000000000000000000" charset="-122"/>
              </a:rPr>
              <a:t> </a:t>
            </a:r>
            <a:endParaRPr lang="zh-CN" altLang="en-US" sz="24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165000"/>
            <a:ext cx="10972800" cy="506367"/>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t>10.4.2  C</a:t>
            </a:r>
            <a:r>
              <a:rPr lang="zh-CN" altLang="en-US" sz="5335" dirty="0"/>
              <a:t>程序文件模块 </a:t>
            </a:r>
            <a:endParaRPr lang="zh-CN" altLang="en-US" sz="5335" dirty="0"/>
          </a:p>
        </p:txBody>
      </p:sp>
      <p:sp>
        <p:nvSpPr>
          <p:cNvPr id="3" name="Rectangle 3"/>
          <p:cNvSpPr txBox="1"/>
          <p:nvPr/>
        </p:nvSpPr>
        <p:spPr>
          <a:xfrm>
            <a:off x="624417" y="863984"/>
            <a:ext cx="11233149" cy="5994016"/>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latin typeface="兰亭黑-简" panose="02000000000000000000" charset="-122"/>
                <a:ea typeface="兰亭黑-简" panose="02000000000000000000" charset="-122"/>
                <a:cs typeface="兰亭黑-简" panose="02000000000000000000" charset="-122"/>
              </a:rPr>
              <a:t>一个大程序可由几个程序文件</a:t>
            </a:r>
            <a:r>
              <a:rPr lang="zh-CN" altLang="en-US" sz="2800" dirty="0">
                <a:solidFill>
                  <a:srgbClr val="FF0000"/>
                </a:solidFill>
                <a:latin typeface="兰亭黑-简" panose="02000000000000000000" charset="-122"/>
                <a:ea typeface="兰亭黑-简" panose="02000000000000000000" charset="-122"/>
                <a:cs typeface="兰亭黑-简" panose="02000000000000000000" charset="-122"/>
              </a:rPr>
              <a:t>模块</a:t>
            </a:r>
            <a:r>
              <a:rPr lang="zh-CN" altLang="en-US" sz="2800" dirty="0">
                <a:latin typeface="兰亭黑-简" panose="02000000000000000000" charset="-122"/>
                <a:ea typeface="兰亭黑-简" panose="02000000000000000000" charset="-122"/>
                <a:cs typeface="兰亭黑-简" panose="02000000000000000000" charset="-122"/>
              </a:rPr>
              <a:t>组成，每一个程序文件模块又可能包含若干个函数。</a:t>
            </a:r>
            <a:r>
              <a:rPr lang="zh-CN" altLang="en-US" sz="2800" dirty="0">
                <a:solidFill>
                  <a:srgbClr val="FF0000"/>
                </a:solidFill>
                <a:latin typeface="兰亭黑-简" panose="02000000000000000000" charset="-122"/>
                <a:ea typeface="兰亭黑-简" panose="02000000000000000000" charset="-122"/>
                <a:cs typeface="兰亭黑-简" panose="02000000000000000000" charset="-122"/>
              </a:rPr>
              <a:t>程序文件模块</a:t>
            </a:r>
            <a:r>
              <a:rPr lang="zh-CN" altLang="en-US" sz="2800" dirty="0">
                <a:latin typeface="兰亭黑-简" panose="02000000000000000000" charset="-122"/>
                <a:ea typeface="兰亭黑-简" panose="02000000000000000000" charset="-122"/>
                <a:cs typeface="兰亭黑-简" panose="02000000000000000000" charset="-122"/>
              </a:rPr>
              <a:t>只是函数书写的载体。 </a:t>
            </a:r>
            <a:endParaRPr lang="en-US" altLang="zh-CN" sz="2800" dirty="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2800" dirty="0">
                <a:latin typeface="兰亭黑-简" panose="02000000000000000000" charset="-122"/>
                <a:ea typeface="兰亭黑-简" panose="02000000000000000000" charset="-122"/>
                <a:cs typeface="兰亭黑-简" panose="02000000000000000000" charset="-122"/>
              </a:rPr>
              <a:t>当大程序分成若干文件模块后，可以对各文件模块</a:t>
            </a:r>
            <a:r>
              <a:rPr lang="zh-CN" altLang="en-US" sz="2800" dirty="0">
                <a:solidFill>
                  <a:srgbClr val="FF0000"/>
                </a:solidFill>
                <a:latin typeface="兰亭黑-简" panose="02000000000000000000" charset="-122"/>
                <a:ea typeface="兰亭黑-简" panose="02000000000000000000" charset="-122"/>
                <a:cs typeface="兰亭黑-简" panose="02000000000000000000" charset="-122"/>
              </a:rPr>
              <a:t>分别编译</a:t>
            </a:r>
            <a:r>
              <a:rPr lang="zh-CN" altLang="en-US" sz="2800" dirty="0">
                <a:latin typeface="兰亭黑-简" panose="02000000000000000000" charset="-122"/>
                <a:ea typeface="兰亭黑-简" panose="02000000000000000000" charset="-122"/>
                <a:cs typeface="兰亭黑-简" panose="02000000000000000000" charset="-122"/>
              </a:rPr>
              <a:t>，然后通过连接，把编译好的文件模块再合起来，连接生成</a:t>
            </a:r>
            <a:r>
              <a:rPr lang="zh-CN" altLang="en-US" sz="2800" dirty="0">
                <a:solidFill>
                  <a:srgbClr val="FF0000"/>
                </a:solidFill>
                <a:latin typeface="兰亭黑-简" panose="02000000000000000000" charset="-122"/>
                <a:ea typeface="兰亭黑-简" panose="02000000000000000000" charset="-122"/>
                <a:cs typeface="兰亭黑-简" panose="02000000000000000000" charset="-122"/>
              </a:rPr>
              <a:t>可执行程序</a:t>
            </a:r>
            <a:r>
              <a:rPr lang="zh-CN" altLang="en-US" sz="2800" dirty="0">
                <a:latin typeface="兰亭黑-简" panose="02000000000000000000" charset="-122"/>
                <a:ea typeface="兰亭黑-简" panose="02000000000000000000" charset="-122"/>
                <a:cs typeface="兰亭黑-简" panose="02000000000000000000" charset="-122"/>
              </a:rPr>
              <a:t>。</a:t>
            </a:r>
            <a:endParaRPr lang="zh-CN" altLang="en-US" sz="2800" dirty="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2800" dirty="0">
                <a:latin typeface="兰亭黑-简" panose="02000000000000000000" charset="-122"/>
                <a:ea typeface="兰亭黑-简" panose="02000000000000000000" charset="-122"/>
                <a:cs typeface="兰亭黑-简" panose="02000000000000000000" charset="-122"/>
              </a:rPr>
              <a:t>问题：如何把若干程序文件模块连接成一个完整的可执行程序？</a:t>
            </a:r>
            <a:endParaRPr lang="zh-CN" altLang="en-US" sz="2800" dirty="0">
              <a:latin typeface="兰亭黑-简" panose="02000000000000000000" charset="-122"/>
              <a:ea typeface="兰亭黑-简" panose="02000000000000000000" charset="-122"/>
              <a:cs typeface="兰亭黑-简" panose="02000000000000000000" charset="-122"/>
            </a:endParaRPr>
          </a:p>
          <a:p>
            <a:pPr lvl="1">
              <a:lnSpc>
                <a:spcPct val="150000"/>
              </a:lnSpc>
            </a:pPr>
            <a:r>
              <a:rPr lang="zh-CN" altLang="en-US" sz="2000" dirty="0">
                <a:latin typeface="兰亭黑-简" panose="02000000000000000000" charset="-122"/>
                <a:ea typeface="兰亭黑-简" panose="02000000000000000000" charset="-122"/>
                <a:cs typeface="兰亭黑-简" panose="02000000000000000000" charset="-122"/>
              </a:rPr>
              <a:t>文件包含 </a:t>
            </a:r>
            <a:endParaRPr lang="zh-CN" altLang="en-US" sz="2000" dirty="0">
              <a:latin typeface="兰亭黑-简" panose="02000000000000000000" charset="-122"/>
              <a:ea typeface="兰亭黑-简" panose="02000000000000000000" charset="-122"/>
              <a:cs typeface="兰亭黑-简" panose="02000000000000000000" charset="-122"/>
            </a:endParaRPr>
          </a:p>
          <a:p>
            <a:pPr lvl="1">
              <a:lnSpc>
                <a:spcPct val="150000"/>
              </a:lnSpc>
            </a:pPr>
            <a:r>
              <a:rPr lang="zh-CN" altLang="en-US" sz="2000" dirty="0">
                <a:latin typeface="兰亭黑-简" panose="02000000000000000000" charset="-122"/>
                <a:ea typeface="兰亭黑-简" panose="02000000000000000000" charset="-122"/>
                <a:cs typeface="兰亭黑-简" panose="02000000000000000000" charset="-122"/>
              </a:rPr>
              <a:t>工程文件（由具体语言系统提供）</a:t>
            </a:r>
            <a:endParaRPr lang="zh-CN" altLang="en-US" sz="20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008000" y="0"/>
            <a:ext cx="10363200" cy="925600"/>
          </a:xfr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10.4.2  C</a:t>
            </a:r>
            <a:r>
              <a:rPr lang="zh-CN" altLang="en-US" sz="5865" dirty="0"/>
              <a:t>程序文件模块</a:t>
            </a:r>
            <a:endParaRPr lang="zh-CN" altLang="en-US" sz="5865" dirty="0"/>
          </a:p>
        </p:txBody>
      </p:sp>
      <p:sp>
        <p:nvSpPr>
          <p:cNvPr id="3" name="Rectangle 3"/>
          <p:cNvSpPr txBox="1"/>
          <p:nvPr/>
        </p:nvSpPr>
        <p:spPr>
          <a:xfrm>
            <a:off x="527051" y="1124468"/>
            <a:ext cx="11040533" cy="5280532"/>
          </a:xfr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pPr>
            <a:r>
              <a:rPr lang="zh-CN" altLang="en-US" dirty="0"/>
              <a:t>程序－文件－函数关系</a:t>
            </a:r>
            <a:endParaRPr lang="zh-CN" altLang="en-US" dirty="0"/>
          </a:p>
          <a:p>
            <a:pPr lvl="1" algn="just">
              <a:lnSpc>
                <a:spcPct val="150000"/>
              </a:lnSpc>
            </a:pPr>
            <a:r>
              <a:rPr lang="zh-CN" altLang="en-US" sz="3200" dirty="0"/>
              <a:t>小程序：主函数</a:t>
            </a:r>
            <a:r>
              <a:rPr lang="en-US" altLang="zh-CN" sz="3200" dirty="0"/>
              <a:t>+</a:t>
            </a:r>
            <a:r>
              <a:rPr lang="zh-CN" altLang="en-US" sz="3200" dirty="0"/>
              <a:t>若干函数 </a:t>
            </a:r>
            <a:r>
              <a:rPr lang="en-US" altLang="zh-CN" sz="3200" dirty="0">
                <a:sym typeface="Wingdings" panose="05000000000000000000" pitchFamily="2" charset="2"/>
              </a:rPr>
              <a:t> </a:t>
            </a:r>
            <a:r>
              <a:rPr lang="zh-CN" altLang="en-US" sz="3200" dirty="0">
                <a:solidFill>
                  <a:srgbClr val="FF3300"/>
                </a:solidFill>
                <a:sym typeface="Wingdings" panose="05000000000000000000" pitchFamily="2" charset="2"/>
              </a:rPr>
              <a:t>一个文件</a:t>
            </a:r>
            <a:endParaRPr lang="en-US" altLang="zh-CN" sz="3200" dirty="0">
              <a:solidFill>
                <a:srgbClr val="FF3300"/>
              </a:solidFill>
            </a:endParaRPr>
          </a:p>
          <a:p>
            <a:pPr lvl="1" algn="just">
              <a:lnSpc>
                <a:spcPct val="150000"/>
              </a:lnSpc>
            </a:pPr>
            <a:r>
              <a:rPr lang="zh-CN" altLang="en-US" sz="3200" dirty="0"/>
              <a:t>大程序：若干程序文件模块（多个文件） </a:t>
            </a:r>
            <a:r>
              <a:rPr lang="en-US" altLang="zh-CN" sz="3200" dirty="0">
                <a:sym typeface="Wingdings" panose="05000000000000000000" pitchFamily="2" charset="2"/>
              </a:rPr>
              <a:t> </a:t>
            </a:r>
            <a:r>
              <a:rPr lang="zh-CN" altLang="en-US" sz="3200" dirty="0"/>
              <a:t>每个程序文件模块可包含若干个函数  </a:t>
            </a:r>
            <a:r>
              <a:rPr lang="en-US" altLang="zh-CN" sz="3200" dirty="0">
                <a:sym typeface="Wingdings" panose="05000000000000000000" pitchFamily="2" charset="2"/>
              </a:rPr>
              <a:t> </a:t>
            </a:r>
            <a:r>
              <a:rPr lang="zh-CN" altLang="en-US" sz="3200" dirty="0"/>
              <a:t>各程序文件模块</a:t>
            </a:r>
            <a:r>
              <a:rPr lang="zh-CN" altLang="en-US" sz="3200" dirty="0">
                <a:solidFill>
                  <a:srgbClr val="FF0000"/>
                </a:solidFill>
              </a:rPr>
              <a:t>分别编译</a:t>
            </a:r>
            <a:r>
              <a:rPr lang="zh-CN" altLang="en-US" sz="3200" dirty="0"/>
              <a:t>，再</a:t>
            </a:r>
            <a:r>
              <a:rPr lang="zh-CN" altLang="en-US" sz="3200" dirty="0">
                <a:solidFill>
                  <a:srgbClr val="FF0000"/>
                </a:solidFill>
              </a:rPr>
              <a:t>连接（</a:t>
            </a:r>
            <a:r>
              <a:rPr lang="en-US" altLang="zh-CN" sz="3200" dirty="0">
                <a:solidFill>
                  <a:srgbClr val="FF0000"/>
                </a:solidFill>
              </a:rPr>
              <a:t>Link</a:t>
            </a:r>
            <a:r>
              <a:rPr lang="zh-CN" altLang="en-US" sz="3200" dirty="0">
                <a:solidFill>
                  <a:srgbClr val="FF0000"/>
                </a:solidFill>
              </a:rPr>
              <a:t>）</a:t>
            </a:r>
            <a:endParaRPr lang="zh-CN" altLang="en-US" sz="3200" dirty="0"/>
          </a:p>
          <a:p>
            <a:pPr lvl="1" algn="just">
              <a:lnSpc>
                <a:spcPct val="150000"/>
              </a:lnSpc>
            </a:pPr>
            <a:r>
              <a:rPr lang="zh-CN" altLang="en-US" sz="3200" dirty="0"/>
              <a:t>整个程序只允许有一个</a:t>
            </a:r>
            <a:r>
              <a:rPr lang="en-US" altLang="zh-CN" sz="3200" dirty="0"/>
              <a:t>main()</a:t>
            </a:r>
            <a:r>
              <a:rPr lang="zh-CN" altLang="en-US" sz="3200" dirty="0"/>
              <a:t>函数</a:t>
            </a:r>
            <a:endParaRPr lang="zh-CN" altLang="en-US" sz="3200" dirty="0"/>
          </a:p>
        </p:txBody>
      </p:sp>
    </p:spTree>
  </p:cSld>
  <p:clrMapOvr>
    <a:masterClrMapping/>
  </p:clrMapOvr>
  <p:transition advTm="0"/>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51435" y="15875"/>
            <a:ext cx="12089130" cy="989330"/>
          </a:xfrm>
          <a:prstGeom prst="rect">
            <a:avLst/>
          </a:prstGeom>
          <a:solidFill>
            <a:srgbClr val="0070C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a:solidFill>
                  <a:srgbClr val="FFFF00"/>
                </a:solidFill>
              </a:rPr>
              <a:t>10.4.3  </a:t>
            </a:r>
            <a:r>
              <a:rPr lang="zh-CN" altLang="en-US" sz="5865">
                <a:solidFill>
                  <a:srgbClr val="FFFF00"/>
                </a:solidFill>
              </a:rPr>
              <a:t>文件模块间的通信 </a:t>
            </a:r>
            <a:endParaRPr lang="zh-CN" altLang="en-US" sz="5865" dirty="0">
              <a:solidFill>
                <a:srgbClr val="FFFF00"/>
              </a:solidFill>
            </a:endParaRPr>
          </a:p>
        </p:txBody>
      </p:sp>
      <p:sp>
        <p:nvSpPr>
          <p:cNvPr id="3" name="Rectangle 3"/>
          <p:cNvSpPr txBox="1"/>
          <p:nvPr/>
        </p:nvSpPr>
        <p:spPr>
          <a:xfrm>
            <a:off x="293158" y="1138243"/>
            <a:ext cx="10574867" cy="4581767"/>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265" dirty="0"/>
              <a:t>文件模块与变量</a:t>
            </a:r>
            <a:endParaRPr lang="zh-CN" altLang="en-US" sz="4265" dirty="0"/>
          </a:p>
          <a:p>
            <a:pPr lvl="1"/>
            <a:r>
              <a:rPr lang="zh-CN" altLang="en-US" sz="3735" dirty="0"/>
              <a:t>外部变量 </a:t>
            </a:r>
            <a:endParaRPr lang="zh-CN" altLang="en-US" sz="3735" dirty="0"/>
          </a:p>
          <a:p>
            <a:pPr lvl="1"/>
            <a:r>
              <a:rPr lang="zh-CN" altLang="en-US" sz="3735" dirty="0"/>
              <a:t>静态全局变量 </a:t>
            </a:r>
            <a:endParaRPr lang="zh-CN" altLang="en-US" sz="3735" dirty="0"/>
          </a:p>
          <a:p>
            <a:r>
              <a:rPr lang="zh-CN" altLang="en-US" sz="4265" dirty="0"/>
              <a:t>文件模块与函数</a:t>
            </a:r>
            <a:endParaRPr lang="zh-CN" altLang="en-US" sz="4265" dirty="0"/>
          </a:p>
          <a:p>
            <a:pPr lvl="1"/>
            <a:r>
              <a:rPr lang="zh-CN" altLang="en-US" sz="3735" dirty="0"/>
              <a:t>外部函数 </a:t>
            </a:r>
            <a:endParaRPr lang="zh-CN" altLang="en-US" sz="3735" dirty="0"/>
          </a:p>
          <a:p>
            <a:pPr lvl="1"/>
            <a:r>
              <a:rPr lang="zh-CN" altLang="en-US" sz="3735" dirty="0"/>
              <a:t>静态的函数 </a:t>
            </a:r>
            <a:endParaRPr lang="en-US" altLang="zh-CN" sz="3735" dirty="0"/>
          </a:p>
        </p:txBody>
      </p:sp>
    </p:spTree>
  </p:cSld>
  <p:clrMapOvr>
    <a:masterClrMapping/>
  </p:clrMapOvr>
  <p:transition advTm="0"/>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63367"/>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10.4.3  </a:t>
            </a:r>
            <a:r>
              <a:rPr lang="zh-CN" altLang="en-US" sz="5865" dirty="0"/>
              <a:t>文件模块间的通信 </a:t>
            </a:r>
            <a:endParaRPr lang="zh-CN" altLang="en-US" sz="5865" dirty="0"/>
          </a:p>
        </p:txBody>
      </p:sp>
      <p:sp>
        <p:nvSpPr>
          <p:cNvPr id="3" name="Rectangle 3"/>
          <p:cNvSpPr txBox="1"/>
          <p:nvPr/>
        </p:nvSpPr>
        <p:spPr>
          <a:xfrm>
            <a:off x="144145" y="1151255"/>
            <a:ext cx="11907520" cy="563753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a:solidFill>
                  <a:schemeClr val="accent1"/>
                </a:solidFill>
                <a:effectLst>
                  <a:outerShdw blurRad="38100" dist="25400" dir="5400000" algn="ctr" rotWithShape="0">
                    <a:srgbClr val="6E747A">
                      <a:alpha val="43000"/>
                    </a:srgbClr>
                  </a:outerShdw>
                </a:effectLst>
              </a:rPr>
              <a:t>外部变量 （</a:t>
            </a:r>
            <a:r>
              <a:rPr lang="en-US" altLang="zh-CN" dirty="0">
                <a:solidFill>
                  <a:schemeClr val="accent1"/>
                </a:solidFill>
                <a:effectLst>
                  <a:outerShdw blurRad="38100" dist="25400" dir="5400000" algn="ctr" rotWithShape="0">
                    <a:srgbClr val="6E747A">
                      <a:alpha val="43000"/>
                    </a:srgbClr>
                  </a:outerShdw>
                </a:effectLst>
              </a:rPr>
              <a:t>extern</a:t>
            </a:r>
            <a:r>
              <a:rPr lang="zh-CN" altLang="en-US" dirty="0">
                <a:solidFill>
                  <a:schemeClr val="accent1"/>
                </a:solidFill>
                <a:effectLst>
                  <a:outerShdw blurRad="38100" dist="25400" dir="5400000" algn="ctr" rotWithShape="0">
                    <a:srgbClr val="6E747A">
                      <a:alpha val="43000"/>
                    </a:srgbClr>
                  </a:outerShdw>
                </a:effectLst>
              </a:rPr>
              <a:t>）</a:t>
            </a:r>
            <a:endParaRPr lang="zh-CN" altLang="en-US" dirty="0"/>
          </a:p>
          <a:p>
            <a:pPr lvl="1">
              <a:lnSpc>
                <a:spcPct val="150000"/>
              </a:lnSpc>
            </a:pPr>
            <a:r>
              <a:rPr lang="zh-CN" altLang="en-US" sz="2400" dirty="0"/>
              <a:t>全局变量只能在某个模块中定义一次，如果其他模块要使用该全局变量，需要通过外部变量的声明</a:t>
            </a:r>
            <a:endParaRPr lang="zh-CN" altLang="en-US" sz="2400" dirty="0"/>
          </a:p>
          <a:p>
            <a:pPr lvl="1">
              <a:lnSpc>
                <a:spcPct val="150000"/>
              </a:lnSpc>
              <a:buFont typeface="Arial" panose="020B0604020202020204" pitchFamily="34" charset="0"/>
              <a:buNone/>
            </a:pPr>
            <a:r>
              <a:rPr lang="zh-CN" altLang="en-US" sz="2400" dirty="0"/>
              <a:t>		    </a:t>
            </a:r>
            <a:r>
              <a:rPr lang="zh-CN" altLang="en-US" sz="2400" dirty="0">
                <a:solidFill>
                  <a:srgbClr val="0000FF"/>
                </a:solidFill>
              </a:rPr>
              <a:t>外部变量声明格式为：</a:t>
            </a:r>
            <a:endParaRPr lang="zh-CN" altLang="en-US" sz="2400" dirty="0">
              <a:solidFill>
                <a:srgbClr val="0000FF"/>
              </a:solidFill>
            </a:endParaRPr>
          </a:p>
          <a:p>
            <a:pPr lvl="1">
              <a:lnSpc>
                <a:spcPct val="150000"/>
              </a:lnSpc>
              <a:buFont typeface="Arial" panose="020B0604020202020204" pitchFamily="34" charset="0"/>
              <a:buNone/>
            </a:pPr>
            <a:r>
              <a:rPr lang="en-US" altLang="zh-CN" sz="2400" dirty="0">
                <a:solidFill>
                  <a:srgbClr val="0000FF"/>
                </a:solidFill>
              </a:rPr>
              <a:t>			extern </a:t>
            </a:r>
            <a:r>
              <a:rPr lang="zh-CN" altLang="en-US" sz="2400" dirty="0">
                <a:solidFill>
                  <a:srgbClr val="0000FF"/>
                </a:solidFill>
              </a:rPr>
              <a:t>变量名表</a:t>
            </a:r>
            <a:r>
              <a:rPr lang="en-US" altLang="zh-CN" sz="2400" dirty="0">
                <a:solidFill>
                  <a:srgbClr val="0000FF"/>
                </a:solidFill>
              </a:rPr>
              <a:t>;</a:t>
            </a:r>
            <a:endParaRPr lang="zh-CN" altLang="en-US" sz="2400" dirty="0">
              <a:solidFill>
                <a:srgbClr val="0000FF"/>
              </a:solidFill>
            </a:endParaRPr>
          </a:p>
          <a:p>
            <a:pPr lvl="1">
              <a:lnSpc>
                <a:spcPct val="150000"/>
              </a:lnSpc>
            </a:pPr>
            <a:r>
              <a:rPr lang="zh-CN" altLang="en-US" sz="2400" dirty="0"/>
              <a:t>如果在每一个文件模块中都定义一次全局变量，模块单独编译时不会发生错误，一旦把各模块连接在一起时，就会产生对同一个全局变量名多次定义的错误</a:t>
            </a:r>
            <a:endParaRPr lang="zh-CN" altLang="en-US" sz="2400" dirty="0"/>
          </a:p>
          <a:p>
            <a:pPr lvl="1">
              <a:lnSpc>
                <a:spcPct val="150000"/>
              </a:lnSpc>
            </a:pPr>
            <a:r>
              <a:rPr lang="zh-CN" altLang="en-US" sz="2400" dirty="0"/>
              <a:t>反之，不经声明而直接使用全局变量，程序编译时会出现“变量未定义”的错误。 </a:t>
            </a:r>
            <a:endParaRPr lang="zh-CN" altLang="en-US" sz="2400" dirty="0"/>
          </a:p>
        </p:txBody>
      </p:sp>
    </p:spTree>
  </p:cSld>
  <p:clrMapOvr>
    <a:masterClrMapping/>
  </p:clrMapOvr>
  <p:transition advTm="0"/>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0"/>
            <a:ext cx="10972800" cy="8373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10.4.3  </a:t>
            </a:r>
            <a:r>
              <a:rPr lang="zh-CN" altLang="en-US" sz="5865" dirty="0"/>
              <a:t>文件模块间的通信 </a:t>
            </a:r>
            <a:endParaRPr lang="zh-CN" altLang="en-US" sz="5865" dirty="0"/>
          </a:p>
        </p:txBody>
      </p:sp>
      <p:sp>
        <p:nvSpPr>
          <p:cNvPr id="3" name="Rectangle 3"/>
          <p:cNvSpPr txBox="1"/>
          <p:nvPr/>
        </p:nvSpPr>
        <p:spPr>
          <a:xfrm>
            <a:off x="48000" y="1107420"/>
            <a:ext cx="11534400" cy="56638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a:solidFill>
                  <a:schemeClr val="accent1"/>
                </a:solidFill>
                <a:effectLst>
                  <a:outerShdw blurRad="38100" dist="25400" dir="5400000" algn="ctr" rotWithShape="0">
                    <a:srgbClr val="6E747A">
                      <a:alpha val="43000"/>
                    </a:srgbClr>
                  </a:outerShdw>
                </a:effectLst>
              </a:rPr>
              <a:t>静态全局变量（</a:t>
            </a:r>
            <a:r>
              <a:rPr lang="en-US" altLang="zh-CN" dirty="0">
                <a:solidFill>
                  <a:schemeClr val="accent1"/>
                </a:solidFill>
                <a:effectLst>
                  <a:outerShdw blurRad="38100" dist="25400" dir="5400000" algn="ctr" rotWithShape="0">
                    <a:srgbClr val="6E747A">
                      <a:alpha val="43000"/>
                    </a:srgbClr>
                  </a:outerShdw>
                </a:effectLst>
              </a:rPr>
              <a:t>static</a:t>
            </a:r>
            <a:r>
              <a:rPr lang="zh-CN" altLang="en-US" dirty="0">
                <a:solidFill>
                  <a:schemeClr val="accent1"/>
                </a:solidFill>
                <a:effectLst>
                  <a:outerShdw blurRad="38100" dist="25400" dir="5400000" algn="ctr" rotWithShape="0">
                    <a:srgbClr val="6E747A">
                      <a:alpha val="43000"/>
                    </a:srgbClr>
                  </a:outerShdw>
                </a:effectLst>
              </a:rPr>
              <a:t>）</a:t>
            </a:r>
            <a:endParaRPr lang="zh-CN" altLang="en-US" dirty="0"/>
          </a:p>
          <a:p>
            <a:pPr lvl="1">
              <a:lnSpc>
                <a:spcPct val="150000"/>
              </a:lnSpc>
            </a:pPr>
            <a:r>
              <a:rPr lang="zh-CN" altLang="en-US" dirty="0"/>
              <a:t>当一个大的程序由多人合作完成时，每个程序员可能都会定义一些自己使用的全局变量</a:t>
            </a:r>
            <a:endParaRPr lang="zh-CN" altLang="en-US" dirty="0"/>
          </a:p>
          <a:p>
            <a:pPr lvl="1">
              <a:lnSpc>
                <a:spcPct val="150000"/>
              </a:lnSpc>
            </a:pPr>
            <a:r>
              <a:rPr lang="zh-CN" altLang="en-US" dirty="0"/>
              <a:t>为避免自己定义的全局变量影响其他人编写的模块，即所谓的全局变量副作用，</a:t>
            </a:r>
            <a:r>
              <a:rPr lang="zh-CN" altLang="en-US" dirty="0">
                <a:solidFill>
                  <a:srgbClr val="0000FF"/>
                </a:solidFill>
              </a:rPr>
              <a:t>静态全局变量可以把变量的作用范围仅局限于当前的文件模块中</a:t>
            </a:r>
            <a:endParaRPr lang="zh-CN" altLang="en-US" dirty="0">
              <a:solidFill>
                <a:srgbClr val="0000FF"/>
              </a:solidFill>
            </a:endParaRPr>
          </a:p>
          <a:p>
            <a:pPr lvl="1">
              <a:lnSpc>
                <a:spcPct val="150000"/>
              </a:lnSpc>
            </a:pPr>
            <a:r>
              <a:rPr lang="zh-CN" altLang="en-US" dirty="0"/>
              <a:t>即使其他文件模块使用外部变量声明，也不能使用该变量。 </a:t>
            </a:r>
            <a:endParaRPr lang="zh-CN" altLang="en-US" dirty="0"/>
          </a:p>
        </p:txBody>
      </p:sp>
    </p:spTree>
  </p:cSld>
  <p:clrMapOvr>
    <a:masterClrMapping/>
  </p:clrMapOvr>
  <p:transition advTm="0"/>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26999"/>
            <a:ext cx="10972800" cy="864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10.4.3  </a:t>
            </a:r>
            <a:r>
              <a:rPr lang="zh-CN" altLang="en-US" sz="5865" dirty="0"/>
              <a:t>文件模块间的通信 </a:t>
            </a:r>
            <a:endParaRPr lang="zh-CN" altLang="en-US" sz="5865" dirty="0"/>
          </a:p>
        </p:txBody>
      </p:sp>
      <p:sp>
        <p:nvSpPr>
          <p:cNvPr id="3" name="Rectangle 3"/>
          <p:cNvSpPr txBox="1"/>
          <p:nvPr/>
        </p:nvSpPr>
        <p:spPr>
          <a:xfrm>
            <a:off x="29520" y="837001"/>
            <a:ext cx="11922479" cy="585599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a:t>文件模块与函数</a:t>
            </a:r>
            <a:endParaRPr lang="zh-CN" altLang="en-US" dirty="0"/>
          </a:p>
          <a:p>
            <a:pPr lvl="1">
              <a:lnSpc>
                <a:spcPct val="150000"/>
              </a:lnSpc>
            </a:pPr>
            <a:r>
              <a:rPr lang="zh-CN" altLang="en-US" dirty="0"/>
              <a:t>外部函数 </a:t>
            </a:r>
            <a:endParaRPr lang="zh-CN" altLang="en-US" dirty="0"/>
          </a:p>
          <a:p>
            <a:pPr lvl="2">
              <a:lnSpc>
                <a:spcPct val="150000"/>
              </a:lnSpc>
            </a:pPr>
            <a:r>
              <a:rPr lang="zh-CN" altLang="en-US" sz="2000" dirty="0"/>
              <a:t>如果要实现在一个模块中调用</a:t>
            </a:r>
            <a:r>
              <a:rPr lang="zh-CN" altLang="en-US" sz="2000" dirty="0">
                <a:solidFill>
                  <a:srgbClr val="FF0000"/>
                </a:solidFill>
              </a:rPr>
              <a:t>另一模块</a:t>
            </a:r>
            <a:r>
              <a:rPr lang="zh-CN" altLang="en-US" sz="2000" dirty="0"/>
              <a:t>中的函数时，就需要对函数进行外部声明。声明格式为：</a:t>
            </a:r>
            <a:endParaRPr lang="zh-CN" altLang="en-US" sz="2000" dirty="0"/>
          </a:p>
          <a:p>
            <a:pPr lvl="2">
              <a:lnSpc>
                <a:spcPct val="150000"/>
              </a:lnSpc>
              <a:buFont typeface="Arial" panose="020B0604020202020204" pitchFamily="34" charset="0"/>
              <a:buNone/>
            </a:pPr>
            <a:r>
              <a:rPr lang="en-US" altLang="zh-CN" sz="2000" dirty="0"/>
              <a:t>		</a:t>
            </a:r>
            <a:r>
              <a:rPr lang="en-US" altLang="zh-CN" sz="2000" dirty="0">
                <a:solidFill>
                  <a:srgbClr val="0000FF"/>
                </a:solidFill>
              </a:rPr>
              <a:t>extern  </a:t>
            </a:r>
            <a:r>
              <a:rPr lang="zh-CN" altLang="en-US" sz="2000" dirty="0">
                <a:solidFill>
                  <a:srgbClr val="0000FF"/>
                </a:solidFill>
              </a:rPr>
              <a:t>函数类型  函数名</a:t>
            </a:r>
            <a:r>
              <a:rPr lang="en-US" altLang="zh-CN" sz="2000" dirty="0">
                <a:solidFill>
                  <a:srgbClr val="0000FF"/>
                </a:solidFill>
              </a:rPr>
              <a:t>(</a:t>
            </a:r>
            <a:r>
              <a:rPr lang="zh-CN" altLang="en-US" sz="2000" dirty="0">
                <a:solidFill>
                  <a:srgbClr val="0000FF"/>
                </a:solidFill>
              </a:rPr>
              <a:t>参数表说明</a:t>
            </a:r>
            <a:r>
              <a:rPr lang="en-US" altLang="zh-CN" sz="2000" dirty="0">
                <a:solidFill>
                  <a:srgbClr val="0000FF"/>
                </a:solidFill>
              </a:rPr>
              <a:t>)</a:t>
            </a:r>
            <a:r>
              <a:rPr lang="zh-CN" altLang="en-US" sz="2000" dirty="0">
                <a:solidFill>
                  <a:srgbClr val="0000FF"/>
                </a:solidFill>
              </a:rPr>
              <a:t>；</a:t>
            </a:r>
            <a:endParaRPr lang="zh-CN" altLang="en-US" sz="2000" dirty="0">
              <a:solidFill>
                <a:srgbClr val="0000FF"/>
              </a:solidFill>
            </a:endParaRPr>
          </a:p>
          <a:p>
            <a:pPr lvl="1">
              <a:lnSpc>
                <a:spcPct val="150000"/>
              </a:lnSpc>
            </a:pPr>
            <a:r>
              <a:rPr lang="zh-CN" altLang="en-US" dirty="0"/>
              <a:t>静态的函数 </a:t>
            </a:r>
            <a:endParaRPr lang="zh-CN" altLang="en-US" dirty="0"/>
          </a:p>
          <a:p>
            <a:pPr lvl="2">
              <a:lnSpc>
                <a:spcPct val="150000"/>
              </a:lnSpc>
            </a:pPr>
            <a:r>
              <a:rPr lang="zh-CN" altLang="en-US" sz="2000" dirty="0"/>
              <a:t>把函数的使用范围</a:t>
            </a:r>
            <a:r>
              <a:rPr lang="zh-CN" altLang="en-US" sz="2000" dirty="0">
                <a:solidFill>
                  <a:srgbClr val="FF0000"/>
                </a:solidFill>
              </a:rPr>
              <a:t>限制在文件模块内</a:t>
            </a:r>
            <a:r>
              <a:rPr lang="zh-CN" altLang="en-US" sz="2000" dirty="0"/>
              <a:t>，不使某程序员编写的自用函数影响其他程序员的程序，即使其他文件模块有同名的函数定义，相互间也没有任何关联，</a:t>
            </a:r>
            <a:endParaRPr lang="zh-CN" altLang="en-US" sz="2000" dirty="0"/>
          </a:p>
          <a:p>
            <a:pPr lvl="2">
              <a:lnSpc>
                <a:spcPct val="150000"/>
              </a:lnSpc>
            </a:pPr>
            <a:r>
              <a:rPr lang="zh-CN" altLang="en-US" sz="2000" dirty="0"/>
              <a:t>增加模块的</a:t>
            </a:r>
            <a:r>
              <a:rPr lang="zh-CN" altLang="en-US" sz="2000" dirty="0">
                <a:solidFill>
                  <a:srgbClr val="FF0000"/>
                </a:solidFill>
              </a:rPr>
              <a:t>独立性</a:t>
            </a:r>
            <a:r>
              <a:rPr lang="zh-CN" altLang="en-US" sz="2000" dirty="0"/>
              <a:t>。 </a:t>
            </a:r>
            <a:endParaRPr lang="zh-CN" altLang="en-US" sz="2000" dirty="0"/>
          </a:p>
        </p:txBody>
      </p:sp>
    </p:spTree>
  </p:cSld>
  <p:clrMapOvr>
    <a:masterClrMapping/>
  </p:clrMapOvr>
  <p:transition advTm="0"/>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内容占位符 2"/>
          <p:cNvSpPr>
            <a:spLocks noChangeArrowheads="1"/>
          </p:cNvSpPr>
          <p:nvPr/>
        </p:nvSpPr>
        <p:spPr bwMode="auto">
          <a:xfrm>
            <a:off x="6383867" y="1797051"/>
            <a:ext cx="3649133" cy="3839633"/>
          </a:xfrm>
          <a:prstGeom prst="rect">
            <a:avLst/>
          </a:prstGeom>
          <a:noFill/>
          <a:ln w="9525">
            <a:noFill/>
            <a:miter lim="800000"/>
          </a:ln>
        </p:spPr>
        <p:txBody>
          <a:bodyPr/>
          <a:lstStyle/>
          <a:p>
            <a:pPr marL="342900" indent="-342900" eaLnBrk="0" hangingPunct="0">
              <a:lnSpc>
                <a:spcPct val="150000"/>
              </a:lnSpc>
              <a:spcBef>
                <a:spcPct val="20000"/>
              </a:spcBef>
              <a:defRPr/>
            </a:pPr>
            <a:endParaRPr lang="zh-CN" b="1" dirty="0">
              <a:solidFill>
                <a:srgbClr val="3366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标题 1"/>
          <p:cNvSpPr txBox="1"/>
          <p:nvPr/>
        </p:nvSpPr>
        <p:spPr>
          <a:xfrm>
            <a:off x="15240" y="15875"/>
            <a:ext cx="1219200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solidFill>
                  <a:srgbClr val="C0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sym typeface="+mn-ea"/>
              </a:rPr>
              <a:t>主题</a:t>
            </a:r>
            <a:r>
              <a:rPr lang="zh-CN" altLang="en-US" sz="4265" dirty="0">
                <a:solidFill>
                  <a:srgbClr val="C0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讨论：设计高质量的模块 </a:t>
            </a:r>
            <a:r>
              <a:rPr lang="en-US" altLang="zh-CN" sz="4265" dirty="0">
                <a:solidFill>
                  <a:srgbClr val="C0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 </a:t>
            </a:r>
            <a:r>
              <a:rPr lang="zh-CN" altLang="en-US" sz="4265" dirty="0"/>
              <a:t>变量 与 函数</a:t>
            </a:r>
            <a:endParaRPr lang="zh-CN" altLang="en-US" sz="4265" dirty="0"/>
          </a:p>
        </p:txBody>
      </p:sp>
      <p:sp>
        <p:nvSpPr>
          <p:cNvPr id="3" name="文本框 2"/>
          <p:cNvSpPr txBox="1"/>
          <p:nvPr/>
        </p:nvSpPr>
        <p:spPr>
          <a:xfrm>
            <a:off x="2263140" y="2360295"/>
            <a:ext cx="4513580" cy="2306955"/>
          </a:xfrm>
          <a:prstGeom prst="rect">
            <a:avLst/>
          </a:prstGeom>
          <a:noFill/>
        </p:spPr>
        <p:txBody>
          <a:bodyPr wrap="none" rtlCol="0" anchor="t">
            <a:spAutoFit/>
          </a:bodyPr>
          <a:lstStyle/>
          <a:p>
            <a:pPr marL="457200" indent="-457200" algn="l">
              <a:lnSpc>
                <a:spcPct val="150000"/>
              </a:lnSpc>
              <a:buFont typeface="Wingdings" panose="05000000000000000000" charset="0"/>
              <a:buChar char=""/>
            </a:pPr>
            <a:r>
              <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rPr>
              <a:t>用</a:t>
            </a:r>
            <a:r>
              <a:rPr lang="en-US" altLang="zh-CN" dirty="0">
                <a:solidFill>
                  <a:srgbClr val="800000"/>
                </a:solidFill>
                <a:latin typeface="兰亭黑-简" panose="02000000000000000000" charset="-122"/>
                <a:ea typeface="兰亭黑-简" panose="02000000000000000000" charset="-122"/>
                <a:cs typeface="兰亭黑-简" panose="02000000000000000000" charset="-122"/>
                <a:sym typeface="+mn-ea"/>
              </a:rPr>
              <a:t>static</a:t>
            </a:r>
            <a:r>
              <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rPr>
              <a:t>声明局部变量</a:t>
            </a:r>
            <a:endPar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endParaRPr>
          </a:p>
          <a:p>
            <a:pPr marL="457200" indent="-457200" algn="l">
              <a:lnSpc>
                <a:spcPct val="150000"/>
              </a:lnSpc>
              <a:buFont typeface="Wingdings" panose="05000000000000000000" charset="0"/>
              <a:buChar char=""/>
            </a:pPr>
            <a:r>
              <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rPr>
              <a:t>用</a:t>
            </a:r>
            <a:r>
              <a:rPr lang="en-US" altLang="zh-CN" dirty="0">
                <a:solidFill>
                  <a:srgbClr val="800000"/>
                </a:solidFill>
                <a:latin typeface="兰亭黑-简" panose="02000000000000000000" charset="-122"/>
                <a:ea typeface="兰亭黑-简" panose="02000000000000000000" charset="-122"/>
                <a:cs typeface="兰亭黑-简" panose="02000000000000000000" charset="-122"/>
                <a:sym typeface="+mn-ea"/>
              </a:rPr>
              <a:t>static</a:t>
            </a:r>
            <a:r>
              <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rPr>
              <a:t>声明外部变量</a:t>
            </a:r>
            <a:endPar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endParaRPr>
          </a:p>
          <a:p>
            <a:pPr marL="457200" indent="-457200" algn="l">
              <a:lnSpc>
                <a:spcPct val="150000"/>
              </a:lnSpc>
              <a:buFont typeface="Wingdings" panose="05000000000000000000" charset="0"/>
              <a:buChar char=""/>
            </a:pPr>
            <a:r>
              <a:rPr lang="zh-CN" altLang="en-US" dirty="0">
                <a:solidFill>
                  <a:srgbClr val="800000"/>
                </a:solidFill>
                <a:latin typeface="兰亭黑-简" panose="02000000000000000000" charset="-122"/>
                <a:ea typeface="兰亭黑-简" panose="02000000000000000000" charset="-122"/>
                <a:cs typeface="兰亭黑-简" panose="02000000000000000000" charset="-122"/>
                <a:sym typeface="+mn-ea"/>
              </a:rPr>
              <a:t>内部函数和外部函数</a:t>
            </a:r>
            <a:endParaRPr lang="zh-CN" altLang="en-US">
              <a:latin typeface="兰亭黑-简" panose="02000000000000000000" charset="-122"/>
              <a:ea typeface="兰亭黑-简" panose="02000000000000000000" charset="-122"/>
              <a:cs typeface="兰亭黑-简" panose="02000000000000000000" charset="-122"/>
            </a:endParaRPr>
          </a:p>
        </p:txBody>
      </p:sp>
    </p:spTree>
    <p:custDataLst>
      <p:tags r:id="rId1"/>
    </p:custData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5670" y="554990"/>
            <a:ext cx="4794885" cy="822960"/>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800000"/>
                </a:solidFill>
                <a:latin typeface="兰亭黑-简" panose="02000000000000000000" charset="-122"/>
                <a:ea typeface="兰亭黑-简" panose="02000000000000000000" charset="-122"/>
                <a:cs typeface="兰亭黑-简" panose="02000000000000000000" charset="-122"/>
              </a:rPr>
              <a:t>用</a:t>
            </a:r>
            <a:r>
              <a:rPr lang="en-US" altLang="zh-CN" sz="3600" dirty="0">
                <a:solidFill>
                  <a:srgbClr val="800000"/>
                </a:solidFill>
                <a:latin typeface="兰亭黑-简" panose="02000000000000000000" charset="-122"/>
                <a:ea typeface="兰亭黑-简" panose="02000000000000000000" charset="-122"/>
                <a:cs typeface="兰亭黑-简" panose="02000000000000000000" charset="-122"/>
              </a:rPr>
              <a:t>static</a:t>
            </a:r>
            <a:r>
              <a:rPr lang="zh-CN" altLang="en-US" sz="3600" dirty="0">
                <a:solidFill>
                  <a:srgbClr val="800000"/>
                </a:solidFill>
                <a:latin typeface="兰亭黑-简" panose="02000000000000000000" charset="-122"/>
                <a:ea typeface="兰亭黑-简" panose="02000000000000000000" charset="-122"/>
                <a:cs typeface="兰亭黑-简" panose="02000000000000000000" charset="-122"/>
              </a:rPr>
              <a:t>声明局部变量</a:t>
            </a:r>
            <a:endParaRPr lang="zh-CN" altLang="en-US" sz="3600" dirty="0">
              <a:solidFill>
                <a:srgbClr val="800000"/>
              </a:solidFill>
              <a:latin typeface="兰亭黑-简" panose="02000000000000000000" charset="-122"/>
              <a:ea typeface="兰亭黑-简" panose="02000000000000000000" charset="-122"/>
              <a:cs typeface="兰亭黑-简" panose="02000000000000000000" charset="-122"/>
            </a:endParaRPr>
          </a:p>
        </p:txBody>
      </p:sp>
      <p:sp>
        <p:nvSpPr>
          <p:cNvPr id="3" name="内容占位符 2"/>
          <p:cNvSpPr/>
          <p:nvPr/>
        </p:nvSpPr>
        <p:spPr>
          <a:xfrm>
            <a:off x="673100" y="1244600"/>
            <a:ext cx="11311255" cy="535114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有时希望函数中的局部变量的值在函数调用结束后不消失而保留原值，即其占用的存储单元不释放，在下一次该函数调用时，该变量已有值，就是上一次函数调用结束时的值。这时就应该指定该局部变量为“静态局部变量”，用关键字</a:t>
            </a:r>
            <a:r>
              <a:rPr lang="en-US" altLang="zh-CN" sz="2000" dirty="0">
                <a:latin typeface="兰亭黑-简" panose="02000000000000000000" charset="-122"/>
                <a:ea typeface="兰亭黑-简" panose="02000000000000000000" charset="-122"/>
                <a:cs typeface="兰亭黑-简" panose="02000000000000000000" charset="-122"/>
              </a:rPr>
              <a:t>static</a:t>
            </a:r>
            <a:r>
              <a:rPr lang="zh-CN" altLang="en-US" sz="2000" dirty="0">
                <a:latin typeface="兰亭黑-简" panose="02000000000000000000" charset="-122"/>
                <a:ea typeface="兰亭黑-简" panose="02000000000000000000" charset="-122"/>
                <a:cs typeface="兰亭黑-简" panose="02000000000000000000" charset="-122"/>
              </a:rPr>
              <a:t>进行声明。通过下面简单的例子可以了解它的特点。</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例 考察静态局部变量的值。</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　</a:t>
            </a:r>
            <a:r>
              <a:rPr lang="en-US" altLang="zh-CN" sz="2000" dirty="0">
                <a:latin typeface="兰亭黑-简" panose="02000000000000000000" charset="-122"/>
                <a:ea typeface="兰亭黑-简" panose="02000000000000000000" charset="-122"/>
                <a:cs typeface="兰亭黑-简" panose="02000000000000000000" charset="-122"/>
              </a:rPr>
              <a:t>f</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err="1">
                <a:latin typeface="兰亭黑-简" panose="02000000000000000000" charset="-122"/>
                <a:ea typeface="兰亭黑-简" panose="02000000000000000000" charset="-122"/>
                <a:cs typeface="兰亭黑-简" panose="02000000000000000000" charset="-122"/>
              </a:rPr>
              <a:t>int</a:t>
            </a:r>
            <a:r>
              <a:rPr lang="en-US" altLang="zh-CN" sz="2000" dirty="0">
                <a:latin typeface="兰亭黑-简" panose="02000000000000000000" charset="-122"/>
                <a:ea typeface="兰亭黑-简" panose="02000000000000000000" charset="-122"/>
                <a:cs typeface="兰亭黑-简" panose="02000000000000000000" charset="-122"/>
              </a:rPr>
              <a:t> a</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　｛     </a:t>
            </a:r>
            <a:r>
              <a:rPr lang="en-US" altLang="zh-CN" sz="2000" dirty="0">
                <a:latin typeface="兰亭黑-简" panose="02000000000000000000" charset="-122"/>
                <a:ea typeface="兰亭黑-简" panose="02000000000000000000" charset="-122"/>
                <a:cs typeface="兰亭黑-简" panose="02000000000000000000" charset="-122"/>
              </a:rPr>
              <a:t>auto b</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0</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     　　</a:t>
            </a:r>
            <a:r>
              <a:rPr lang="en-US" altLang="zh-CN" sz="2000" dirty="0">
                <a:solidFill>
                  <a:srgbClr val="FF0000"/>
                </a:solidFill>
                <a:latin typeface="兰亭黑-简" panose="02000000000000000000" charset="-122"/>
                <a:ea typeface="兰亭黑-简" panose="02000000000000000000" charset="-122"/>
                <a:cs typeface="兰亭黑-简" panose="02000000000000000000" charset="-122"/>
              </a:rPr>
              <a:t>static</a:t>
            </a:r>
            <a:r>
              <a:rPr lang="en-US" altLang="zh-CN" sz="2000" dirty="0">
                <a:latin typeface="兰亭黑-简" panose="02000000000000000000" charset="-122"/>
                <a:ea typeface="兰亭黑-简" panose="02000000000000000000" charset="-122"/>
                <a:cs typeface="兰亭黑-简" panose="02000000000000000000" charset="-122"/>
              </a:rPr>
              <a:t> c</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3</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      　　</a:t>
            </a:r>
            <a:r>
              <a:rPr lang="en-US" altLang="zh-CN" sz="2000" dirty="0">
                <a:latin typeface="兰亭黑-简" panose="02000000000000000000" charset="-122"/>
                <a:ea typeface="兰亭黑-简" panose="02000000000000000000" charset="-122"/>
                <a:cs typeface="兰亭黑-简" panose="02000000000000000000" charset="-122"/>
              </a:rPr>
              <a:t>b</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b</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1</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　　      </a:t>
            </a:r>
            <a:r>
              <a:rPr lang="en-US" altLang="zh-CN" sz="2000" dirty="0">
                <a:latin typeface="兰亭黑-简" panose="02000000000000000000" charset="-122"/>
                <a:ea typeface="兰亭黑-简" panose="02000000000000000000" charset="-122"/>
                <a:cs typeface="兰亭黑-简" panose="02000000000000000000" charset="-122"/>
              </a:rPr>
              <a:t>c</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c</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1</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4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2400" dirty="0">
                <a:latin typeface="兰亭黑-简" panose="02000000000000000000" charset="-122"/>
                <a:ea typeface="兰亭黑-简" panose="02000000000000000000" charset="-122"/>
                <a:cs typeface="兰亭黑-简" panose="02000000000000000000" charset="-122"/>
              </a:rPr>
              <a:t>          return</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a</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b</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c</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p:txBody>
      </p:sp>
      <p:sp>
        <p:nvSpPr>
          <p:cNvPr id="4" name="Rectangle 2"/>
          <p:cNvSpPr txBox="1">
            <a:spLocks noChangeArrowheads="1"/>
          </p:cNvSpPr>
          <p:nvPr/>
        </p:nvSpPr>
        <p:spPr>
          <a:xfrm>
            <a:off x="4708525" y="3203575"/>
            <a:ext cx="3240405" cy="1947545"/>
          </a:xfrm>
          <a:prstGeom prst="rect">
            <a:avLst/>
          </a:prstGeom>
          <a:solidFill>
            <a:schemeClr val="accent1">
              <a:lumMod val="20000"/>
              <a:lumOff val="80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sz="1600" dirty="0"/>
              <a:t>main</a:t>
            </a:r>
            <a:r>
              <a:rPr lang="zh-CN" altLang="en-US" sz="1600" dirty="0"/>
              <a:t>（）</a:t>
            </a:r>
            <a:endParaRPr lang="zh-CN" altLang="en-US" sz="1600" dirty="0"/>
          </a:p>
          <a:p>
            <a:pPr>
              <a:buFontTx/>
              <a:buNone/>
            </a:pPr>
            <a:r>
              <a:rPr lang="zh-CN" altLang="en-US" sz="1600" dirty="0"/>
              <a:t>｛</a:t>
            </a:r>
            <a:endParaRPr lang="en-US" altLang="zh-CN" sz="1600" dirty="0"/>
          </a:p>
          <a:p>
            <a:pPr>
              <a:buFontTx/>
              <a:buNone/>
            </a:pPr>
            <a:r>
              <a:rPr lang="en-US" altLang="zh-CN" sz="1600" dirty="0"/>
              <a:t>		</a:t>
            </a:r>
            <a:r>
              <a:rPr lang="en-US" altLang="zh-CN" sz="1600" dirty="0" err="1"/>
              <a:t>int</a:t>
            </a:r>
            <a:r>
              <a:rPr lang="en-US" altLang="zh-CN" sz="1600" dirty="0"/>
              <a:t> a</a:t>
            </a:r>
            <a:r>
              <a:rPr lang="zh-CN" altLang="en-US" sz="1600" dirty="0"/>
              <a:t>＝</a:t>
            </a:r>
            <a:r>
              <a:rPr lang="en-US" altLang="zh-CN" sz="1600" dirty="0"/>
              <a:t>2</a:t>
            </a:r>
            <a:r>
              <a:rPr lang="zh-CN" altLang="en-US" sz="1600" dirty="0"/>
              <a:t>，</a:t>
            </a:r>
            <a:r>
              <a:rPr lang="en-US" altLang="zh-CN" sz="1600" dirty="0" err="1"/>
              <a:t>i</a:t>
            </a:r>
            <a:r>
              <a:rPr lang="zh-CN" altLang="en-US" sz="1600" dirty="0"/>
              <a:t>；</a:t>
            </a:r>
            <a:endParaRPr lang="zh-CN" altLang="en-US" sz="1600" dirty="0"/>
          </a:p>
          <a:p>
            <a:pPr>
              <a:buFontTx/>
              <a:buNone/>
            </a:pPr>
            <a:r>
              <a:rPr lang="zh-CN" altLang="en-US" sz="1600" dirty="0"/>
              <a:t>   　　</a:t>
            </a:r>
            <a:r>
              <a:rPr lang="en-US" altLang="zh-CN" sz="1600" dirty="0"/>
              <a:t>for</a:t>
            </a:r>
            <a:r>
              <a:rPr lang="zh-CN" altLang="en-US" sz="1600" dirty="0"/>
              <a:t>（</a:t>
            </a:r>
            <a:r>
              <a:rPr lang="en-US" altLang="zh-CN" sz="1600" dirty="0" err="1"/>
              <a:t>i</a:t>
            </a:r>
            <a:r>
              <a:rPr lang="zh-CN" altLang="en-US" sz="1600" dirty="0"/>
              <a:t>＝</a:t>
            </a:r>
            <a:r>
              <a:rPr lang="en-US" altLang="zh-CN" sz="1600" dirty="0"/>
              <a:t>0</a:t>
            </a:r>
            <a:r>
              <a:rPr lang="zh-CN" altLang="en-US" sz="1600" dirty="0"/>
              <a:t>；</a:t>
            </a:r>
            <a:r>
              <a:rPr lang="en-US" altLang="zh-CN" sz="1600" dirty="0" err="1"/>
              <a:t>i</a:t>
            </a:r>
            <a:r>
              <a:rPr lang="zh-CN" altLang="en-US" sz="1600" dirty="0"/>
              <a:t>＜</a:t>
            </a:r>
            <a:r>
              <a:rPr lang="en-US" altLang="zh-CN" sz="1600" dirty="0"/>
              <a:t>3</a:t>
            </a:r>
            <a:r>
              <a:rPr lang="zh-CN" altLang="en-US" sz="1600" dirty="0"/>
              <a:t>；</a:t>
            </a:r>
            <a:r>
              <a:rPr lang="en-US" altLang="zh-CN" sz="1600" dirty="0" err="1"/>
              <a:t>i</a:t>
            </a:r>
            <a:r>
              <a:rPr lang="zh-CN" altLang="en-US" sz="1600" dirty="0"/>
              <a:t>＋＋）</a:t>
            </a:r>
            <a:endParaRPr lang="zh-CN" altLang="en-US" sz="1600" dirty="0"/>
          </a:p>
          <a:p>
            <a:pPr>
              <a:buFontTx/>
              <a:buNone/>
            </a:pPr>
            <a:r>
              <a:rPr lang="zh-CN" altLang="en-US" sz="1600" dirty="0"/>
              <a:t>　　   　</a:t>
            </a:r>
            <a:r>
              <a:rPr lang="en-US" altLang="zh-CN" sz="1600" dirty="0" err="1"/>
              <a:t>printf</a:t>
            </a:r>
            <a:r>
              <a:rPr lang="zh-CN" altLang="en-US" sz="1600" dirty="0"/>
              <a:t>（</a:t>
            </a:r>
            <a:r>
              <a:rPr lang="en-US" altLang="zh-CN" sz="1600" dirty="0"/>
              <a:t>"</a:t>
            </a:r>
            <a:r>
              <a:rPr lang="zh-CN" altLang="en-US" sz="1600" dirty="0"/>
              <a:t>％</a:t>
            </a:r>
            <a:r>
              <a:rPr lang="en-US" altLang="zh-CN" sz="1600" dirty="0"/>
              <a:t>d "</a:t>
            </a:r>
            <a:r>
              <a:rPr lang="zh-CN" altLang="en-US" sz="1600" dirty="0"/>
              <a:t>，</a:t>
            </a:r>
            <a:r>
              <a:rPr lang="en-US" altLang="zh-CN" sz="1600" dirty="0">
                <a:solidFill>
                  <a:srgbClr val="FF0000"/>
                </a:solidFill>
                <a:effectLst>
                  <a:outerShdw blurRad="38100" dist="25400" dir="5400000" algn="ctr" rotWithShape="0">
                    <a:srgbClr val="6E747A">
                      <a:alpha val="43000"/>
                    </a:srgbClr>
                  </a:outerShdw>
                </a:effectLst>
              </a:rPr>
              <a:t>f</a:t>
            </a:r>
            <a:r>
              <a:rPr lang="zh-CN" altLang="en-US" sz="1600" dirty="0">
                <a:solidFill>
                  <a:srgbClr val="FF0000"/>
                </a:solidFill>
                <a:effectLst>
                  <a:outerShdw blurRad="38100" dist="25400" dir="5400000" algn="ctr" rotWithShape="0">
                    <a:srgbClr val="6E747A">
                      <a:alpha val="43000"/>
                    </a:srgbClr>
                  </a:outerShdw>
                </a:effectLst>
              </a:rPr>
              <a:t>（</a:t>
            </a:r>
            <a:r>
              <a:rPr lang="en-US" altLang="zh-CN" sz="1600" dirty="0">
                <a:solidFill>
                  <a:srgbClr val="FF0000"/>
                </a:solidFill>
                <a:effectLst>
                  <a:outerShdw blurRad="38100" dist="25400" dir="5400000" algn="ctr" rotWithShape="0">
                    <a:srgbClr val="6E747A">
                      <a:alpha val="43000"/>
                    </a:srgbClr>
                  </a:outerShdw>
                </a:effectLst>
              </a:rPr>
              <a:t>a</a:t>
            </a:r>
            <a:r>
              <a:rPr lang="zh-CN" altLang="en-US" sz="1600" dirty="0">
                <a:solidFill>
                  <a:srgbClr val="FF0000"/>
                </a:solidFill>
                <a:effectLst>
                  <a:outerShdw blurRad="38100" dist="25400" dir="5400000" algn="ctr" rotWithShape="0">
                    <a:srgbClr val="6E747A">
                      <a:alpha val="43000"/>
                    </a:srgbClr>
                  </a:outerShdw>
                </a:effectLst>
              </a:rPr>
              <a:t>）</a:t>
            </a:r>
            <a:r>
              <a:rPr lang="zh-CN" altLang="en-US" sz="1600" dirty="0"/>
              <a:t>）；</a:t>
            </a:r>
            <a:endParaRPr lang="zh-CN" altLang="en-US" sz="1600" dirty="0"/>
          </a:p>
          <a:p>
            <a:pPr>
              <a:buFontTx/>
              <a:buNone/>
            </a:pPr>
            <a:r>
              <a:rPr lang="zh-CN" altLang="en-US" sz="1600" dirty="0"/>
              <a:t>    ｝</a:t>
            </a:r>
            <a:endParaRPr lang="zh-CN" altLang="en-US" sz="1600" dirty="0"/>
          </a:p>
          <a:p>
            <a:pPr>
              <a:buFontTx/>
              <a:buNone/>
            </a:pPr>
            <a:r>
              <a:rPr lang="zh-CN" altLang="en-US" sz="1600" dirty="0"/>
              <a:t>　　</a:t>
            </a:r>
            <a:endParaRPr lang="zh-CN" altLang="en-US" sz="1600" dirty="0"/>
          </a:p>
          <a:p>
            <a:pPr>
              <a:buFontTx/>
              <a:buNone/>
            </a:pPr>
            <a:endParaRPr lang="zh-CN" altLang="en-US" sz="1600" dirty="0"/>
          </a:p>
          <a:p>
            <a:pPr>
              <a:buFontTx/>
              <a:buNone/>
            </a:pPr>
            <a:r>
              <a:rPr lang="zh-CN" altLang="en-US" sz="1600" dirty="0"/>
              <a:t>运行结果为：</a:t>
            </a:r>
            <a:endParaRPr lang="zh-CN" altLang="en-US" sz="1600" dirty="0"/>
          </a:p>
          <a:p>
            <a:pPr>
              <a:buFontTx/>
              <a:buNone/>
            </a:pPr>
            <a:r>
              <a:rPr lang="zh-CN" altLang="en-US" sz="1600" dirty="0"/>
              <a:t>　</a:t>
            </a:r>
            <a:r>
              <a:rPr lang="en-US" altLang="zh-CN" sz="1600" dirty="0"/>
              <a:t>7</a:t>
            </a:r>
            <a:r>
              <a:rPr lang="zh-CN" altLang="en-US" sz="1600" dirty="0"/>
              <a:t>　</a:t>
            </a:r>
            <a:r>
              <a:rPr lang="en-US" altLang="zh-CN" sz="1600" dirty="0"/>
              <a:t>8</a:t>
            </a:r>
            <a:r>
              <a:rPr lang="zh-CN" altLang="en-US" sz="1600" dirty="0"/>
              <a:t>　</a:t>
            </a:r>
            <a:r>
              <a:rPr lang="en-US" altLang="zh-CN" sz="1600" dirty="0"/>
              <a:t>9</a:t>
            </a:r>
            <a:endParaRPr lang="en-US" altLang="zh-CN" sz="1600" dirty="0"/>
          </a:p>
        </p:txBody>
      </p:sp>
      <p:pic>
        <p:nvPicPr>
          <p:cNvPr id="5" name="Picture 3" descr="C:\WINDOWS\Desktop\电子书\new\fsz\7.1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29345" y="3203575"/>
            <a:ext cx="2938145" cy="2726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63224" y="1054115"/>
            <a:ext cx="3454432" cy="4749664"/>
          </a:xfrm>
          <a:prstGeom prst="rect">
            <a:avLst/>
          </a:prstGeom>
          <a:solidFill>
            <a:schemeClr val="accent1">
              <a:lumMod val="20000"/>
              <a:lumOff val="80000"/>
            </a:schemeClr>
          </a:solidFill>
          <a:ln>
            <a:noFill/>
          </a:ln>
          <a:effectLst/>
        </p:spPr>
      </p:pic>
      <p:sp>
        <p:nvSpPr>
          <p:cNvPr id="3" name="TextBox 2"/>
          <p:cNvSpPr txBox="1"/>
          <p:nvPr/>
        </p:nvSpPr>
        <p:spPr>
          <a:xfrm>
            <a:off x="8293735" y="3755390"/>
            <a:ext cx="1885315" cy="46037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全  局 变 量</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76935" y="371475"/>
            <a:ext cx="6922770" cy="2306955"/>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作用域</a:t>
            </a:r>
            <a:r>
              <a:rPr lang="zh-CN" altLang="en-US" sz="2400" dirty="0">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全程序中所有模块中的所有函数</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生命周期</a:t>
            </a:r>
            <a:r>
              <a:rPr lang="zh-CN" altLang="en-US" sz="2400" dirty="0">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程序开始运行，直到运行结束。</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Arial" panose="020B0604020202020204" pitchFamily="34" charset="0"/>
              <a:buChar cha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初始值：</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所有没有显式初始化的全局变量，由系统初始化成</a:t>
            </a:r>
            <a:r>
              <a:rPr kumimoji="1" lang="en-US" altLang="zh-CN" sz="2400" b="1"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 name="TextBox 2"/>
          <p:cNvSpPr txBox="1"/>
          <p:nvPr/>
        </p:nvSpPr>
        <p:spPr>
          <a:xfrm>
            <a:off x="1172210" y="3378200"/>
            <a:ext cx="3123590" cy="3415030"/>
          </a:xfrm>
          <a:prstGeom prst="rect">
            <a:avLst/>
          </a:prstGeom>
          <a:solidFill>
            <a:schemeClr val="accent2">
              <a:lumMod val="20000"/>
              <a:lumOff val="80000"/>
            </a:schemeClr>
          </a:solidFill>
        </p:spPr>
        <p:txBody>
          <a:bodyPr wrap="square" rtlCol="0">
            <a:spAutoFit/>
          </a:bodyPr>
          <a:lstStyle/>
          <a:p>
            <a:pPr>
              <a:lnSpc>
                <a:spcPct val="150000"/>
              </a:lnSpc>
            </a:pP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r>
              <a:rPr lang="zh-CN" altLang="en-US"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模块</a:t>
            </a: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1</a:t>
            </a:r>
            <a:r>
              <a:rPr lang="zh-CN" altLang="en-US"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中定义</a:t>
            </a: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m*/</a:t>
            </a:r>
            <a:endPar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endParaRPr>
          </a:p>
          <a:p>
            <a:pPr>
              <a:lnSpc>
                <a:spcPct val="150000"/>
              </a:lnSpc>
            </a:pPr>
            <a:r>
              <a:rPr lang="en-US" altLang="zh-CN" sz="2400" b="1" dirty="0" err="1">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int</a:t>
            </a:r>
            <a:r>
              <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 m = 1;</a:t>
            </a:r>
            <a:endPar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a:p>
            <a:pPr>
              <a:lnSpc>
                <a:spcPct val="150000"/>
              </a:lnSpc>
            </a:pPr>
            <a:r>
              <a:rPr lang="en-US" altLang="zh-CN" sz="2400" b="1" dirty="0" err="1">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int</a:t>
            </a:r>
            <a:r>
              <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 f() </a:t>
            </a:r>
            <a:endPar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a:p>
            <a:pPr>
              <a:lnSpc>
                <a:spcPct val="150000"/>
              </a:lnSpc>
            </a:pPr>
            <a:r>
              <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a:t>
            </a:r>
            <a:endPar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a:p>
            <a:pPr>
              <a:lnSpc>
                <a:spcPct val="150000"/>
              </a:lnSpc>
            </a:pPr>
            <a:r>
              <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    return m*2;</a:t>
            </a:r>
            <a:endPar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a:p>
            <a:pPr>
              <a:lnSpc>
                <a:spcPct val="150000"/>
              </a:lnSpc>
            </a:pPr>
            <a:r>
              <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rPr>
              <a:t>}</a:t>
            </a:r>
            <a:endParaRPr lang="en-US" altLang="zh-CN" sz="2400" b="1" dirty="0">
              <a:solidFill>
                <a:schemeClr val="tx1"/>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6" name="TextBox 3"/>
          <p:cNvSpPr txBox="1"/>
          <p:nvPr/>
        </p:nvSpPr>
        <p:spPr>
          <a:xfrm>
            <a:off x="4461510" y="3932555"/>
            <a:ext cx="2331085" cy="2306955"/>
          </a:xfrm>
          <a:prstGeom prst="rect">
            <a:avLst/>
          </a:prstGeom>
          <a:solidFill>
            <a:srgbClr val="92D050"/>
          </a:solidFill>
        </p:spPr>
        <p:txBody>
          <a:bodyPr wrap="square" rtlCol="0">
            <a:spAutoFit/>
          </a:bodyPr>
          <a:lstStyle/>
          <a:p>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r>
              <a:rPr lang="zh-CN" altLang="en-US"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模块</a:t>
            </a: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2*/</a:t>
            </a:r>
            <a:endPar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endParaRPr>
          </a:p>
          <a:p>
            <a:r>
              <a:rPr lang="en-US" altLang="zh-CN" sz="2400" b="1" dirty="0">
                <a:solidFill>
                  <a:srgbClr val="0000FF"/>
                </a:solidFill>
                <a:latin typeface="Tahoma" panose="020B0604030504040204" pitchFamily="34" charset="0"/>
                <a:ea typeface="微软雅黑" panose="020B0503020204020204" pitchFamily="34" charset="-122"/>
                <a:cs typeface="Tahoma" panose="020B0604030504040204" pitchFamily="34" charset="0"/>
              </a:rPr>
              <a:t>extern </a:t>
            </a:r>
            <a:r>
              <a:rPr lang="en-US" altLang="zh-CN" sz="2400" b="1" dirty="0" err="1">
                <a:solidFill>
                  <a:srgbClr val="0000FF"/>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rgbClr val="0000FF"/>
                </a:solidFill>
                <a:latin typeface="Tahoma" panose="020B0604030504040204" pitchFamily="34" charset="0"/>
                <a:ea typeface="微软雅黑" panose="020B0503020204020204" pitchFamily="34" charset="-122"/>
                <a:cs typeface="Tahoma" panose="020B0604030504040204" pitchFamily="34" charset="0"/>
              </a:rPr>
              <a:t> m;</a:t>
            </a:r>
            <a:endParaRPr lang="en-US" altLang="zh-CN" sz="2400" b="1" dirty="0">
              <a:solidFill>
                <a:srgbClr val="0000FF"/>
              </a:solidFill>
              <a:latin typeface="Tahoma" panose="020B0604030504040204" pitchFamily="34" charset="0"/>
              <a:ea typeface="微软雅黑" panose="020B0503020204020204" pitchFamily="34" charset="-122"/>
              <a:cs typeface="Tahoma" panose="020B0604030504040204" pitchFamily="34" charset="0"/>
            </a:endParaRPr>
          </a:p>
          <a:p>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g() </a:t>
            </a:r>
            <a:endParaRPr lang="en-US" altLang="zh-CN" sz="2400" dirty="0">
              <a:solidFill>
                <a:schemeClr val="bg1"/>
              </a:solidFill>
              <a:latin typeface="Tahoma" panose="020B0604030504040204" pitchFamily="34" charset="0"/>
              <a:cs typeface="Tahoma" panose="020B0604030504040204" pitchFamily="34" charset="0"/>
            </a:endParaRPr>
          </a:p>
          <a:p>
            <a:r>
              <a:rPr lang="en-US" altLang="zh-CN" sz="2400" dirty="0">
                <a:solidFill>
                  <a:schemeClr val="bg1"/>
                </a:solidFill>
                <a:latin typeface="Tahoma" panose="020B0604030504040204" pitchFamily="34" charset="0"/>
                <a:cs typeface="Tahoma" panose="020B0604030504040204" pitchFamily="34" charset="0"/>
              </a:rPr>
              <a:t>{  </a:t>
            </a:r>
            <a:endParaRPr lang="en-US" altLang="zh-CN" sz="2400" dirty="0">
              <a:solidFill>
                <a:schemeClr val="bg1"/>
              </a:solidFill>
              <a:latin typeface="Tahoma" panose="020B0604030504040204" pitchFamily="34" charset="0"/>
              <a:cs typeface="Tahoma" panose="020B0604030504040204" pitchFamily="34" charset="0"/>
            </a:endParaRPr>
          </a:p>
          <a:p>
            <a:r>
              <a:rPr lang="en-US" altLang="zh-CN" sz="2400" dirty="0">
                <a:solidFill>
                  <a:schemeClr val="bg1"/>
                </a:solidFill>
                <a:latin typeface="Tahoma" panose="020B0604030504040204" pitchFamily="34" charset="0"/>
                <a:cs typeface="Tahoma" panose="020B0604030504040204" pitchFamily="34" charset="0"/>
              </a:rPr>
              <a:t>    </a:t>
            </a:r>
            <a:r>
              <a:rPr kumimoji="1"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m = m + 2;</a:t>
            </a:r>
            <a:endParaRPr kumimoji="1"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endParaRPr>
          </a:p>
          <a:p>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ldLvl="0" animBg="1"/>
      <p:bldP spid="6" grpId="0" bldLvl="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782955" y="628650"/>
            <a:ext cx="4392930" cy="822960"/>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solidFill>
                  <a:srgbClr val="800000"/>
                </a:solidFill>
                <a:latin typeface="兰亭黑-简" panose="02000000000000000000" charset="-122"/>
                <a:ea typeface="兰亭黑-简" panose="02000000000000000000" charset="-122"/>
                <a:cs typeface="兰亭黑-简" panose="02000000000000000000" charset="-122"/>
              </a:rPr>
              <a:t>用</a:t>
            </a:r>
            <a:r>
              <a:rPr lang="en-US" altLang="zh-CN" sz="3200" dirty="0">
                <a:solidFill>
                  <a:srgbClr val="800000"/>
                </a:solidFill>
                <a:latin typeface="兰亭黑-简" panose="02000000000000000000" charset="-122"/>
                <a:ea typeface="兰亭黑-简" panose="02000000000000000000" charset="-122"/>
                <a:cs typeface="兰亭黑-简" panose="02000000000000000000" charset="-122"/>
              </a:rPr>
              <a:t>static</a:t>
            </a:r>
            <a:r>
              <a:rPr lang="zh-CN" altLang="en-US" sz="3200" dirty="0">
                <a:solidFill>
                  <a:srgbClr val="800000"/>
                </a:solidFill>
                <a:latin typeface="兰亭黑-简" panose="02000000000000000000" charset="-122"/>
                <a:ea typeface="兰亭黑-简" panose="02000000000000000000" charset="-122"/>
                <a:cs typeface="兰亭黑-简" panose="02000000000000000000" charset="-122"/>
              </a:rPr>
              <a:t>声明局部变量</a:t>
            </a:r>
            <a:endParaRPr lang="zh-CN" altLang="en-US" sz="3200" dirty="0">
              <a:solidFill>
                <a:srgbClr val="800000"/>
              </a:solidFill>
              <a:latin typeface="兰亭黑-简" panose="02000000000000000000" charset="-122"/>
              <a:ea typeface="兰亭黑-简" panose="02000000000000000000" charset="-122"/>
              <a:cs typeface="兰亭黑-简" panose="02000000000000000000" charset="-122"/>
            </a:endParaRPr>
          </a:p>
        </p:txBody>
      </p:sp>
      <p:sp>
        <p:nvSpPr>
          <p:cNvPr id="3" name="内容占位符 2"/>
          <p:cNvSpPr/>
          <p:nvPr/>
        </p:nvSpPr>
        <p:spPr>
          <a:xfrm>
            <a:off x="709930" y="1564640"/>
            <a:ext cx="11365865" cy="494855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zh-CN" altLang="en-US" sz="1800" dirty="0">
                <a:latin typeface="兰亭黑-简" panose="02000000000000000000" charset="-122"/>
                <a:ea typeface="兰亭黑-简" panose="02000000000000000000" charset="-122"/>
                <a:cs typeface="兰亭黑-简" panose="02000000000000000000" charset="-122"/>
              </a:rPr>
              <a:t>对静态局部变量的说明：</a:t>
            </a:r>
            <a:endParaRPr lang="zh-CN" altLang="en-US" sz="1800" dirty="0">
              <a:latin typeface="兰亭黑-简" panose="02000000000000000000" charset="-122"/>
              <a:ea typeface="兰亭黑-简" panose="02000000000000000000" charset="-122"/>
              <a:cs typeface="兰亭黑-简" panose="02000000000000000000" charset="-122"/>
            </a:endParaRPr>
          </a:p>
          <a:p>
            <a:pPr marL="0" indent="0">
              <a:lnSpc>
                <a:spcPct val="150000"/>
              </a:lnSpc>
              <a:buClrTx/>
              <a:buNone/>
            </a:pPr>
            <a:r>
              <a:rPr lang="en-US" altLang="zh-CN" sz="1400" dirty="0">
                <a:latin typeface="兰亭黑-简" panose="02000000000000000000" charset="-122"/>
                <a:ea typeface="兰亭黑-简" panose="02000000000000000000" charset="-122"/>
                <a:cs typeface="兰亭黑-简" panose="02000000000000000000" charset="-122"/>
                <a:sym typeface="+mn-ea"/>
              </a:rPr>
              <a:t>(1) </a:t>
            </a:r>
            <a:r>
              <a:rPr lang="zh-CN" altLang="en-US" sz="1400" dirty="0">
                <a:latin typeface="兰亭黑-简" panose="02000000000000000000" charset="-122"/>
                <a:ea typeface="兰亭黑-简" panose="02000000000000000000" charset="-122"/>
                <a:cs typeface="兰亭黑-简" panose="02000000000000000000" charset="-122"/>
              </a:rPr>
              <a:t>静态局部变量属于静态存储类别，在</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静态存储区内</a:t>
            </a:r>
            <a:r>
              <a:rPr lang="zh-CN" altLang="en-US" sz="1400" dirty="0">
                <a:latin typeface="兰亭黑-简" panose="02000000000000000000" charset="-122"/>
                <a:ea typeface="兰亭黑-简" panose="02000000000000000000" charset="-122"/>
                <a:cs typeface="兰亭黑-简" panose="02000000000000000000" charset="-122"/>
              </a:rPr>
              <a:t>分配存储单元。在程序整个运行期间都不释放。</a:t>
            </a:r>
            <a:endParaRPr lang="zh-CN" altLang="en-US" sz="1400" dirty="0">
              <a:latin typeface="兰亭黑-简" panose="02000000000000000000" charset="-122"/>
              <a:ea typeface="兰亭黑-简" panose="02000000000000000000" charset="-122"/>
              <a:cs typeface="兰亭黑-简" panose="02000000000000000000" charset="-122"/>
            </a:endParaRPr>
          </a:p>
          <a:p>
            <a:pPr marL="0" indent="0">
              <a:lnSpc>
                <a:spcPct val="150000"/>
              </a:lnSpc>
              <a:buClrTx/>
              <a:buNone/>
            </a:pPr>
            <a:r>
              <a:rPr lang="zh-CN" altLang="en-US" sz="1400" dirty="0">
                <a:latin typeface="兰亭黑-简" panose="02000000000000000000" charset="-122"/>
                <a:ea typeface="兰亭黑-简" panose="02000000000000000000" charset="-122"/>
                <a:cs typeface="兰亭黑-简" panose="02000000000000000000" charset="-122"/>
              </a:rPr>
              <a:t>     而自动变量（即动态局部变量）属于动态存储类别，占</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动态存储区空间</a:t>
            </a:r>
            <a:r>
              <a:rPr lang="zh-CN" altLang="en-US" sz="1400" dirty="0">
                <a:latin typeface="兰亭黑-简" panose="02000000000000000000" charset="-122"/>
                <a:ea typeface="兰亭黑-简" panose="02000000000000000000" charset="-122"/>
                <a:cs typeface="兰亭黑-简" panose="02000000000000000000" charset="-122"/>
              </a:rPr>
              <a:t>而不占静态存储区空间，函数调用结束后即释放。</a:t>
            </a:r>
            <a:endParaRPr lang="en-US" altLang="zh-CN" sz="1400" dirty="0">
              <a:latin typeface="兰亭黑-简" panose="02000000000000000000" charset="-122"/>
              <a:ea typeface="兰亭黑-简" panose="02000000000000000000" charset="-122"/>
              <a:cs typeface="兰亭黑-简" panose="02000000000000000000" charset="-122"/>
            </a:endParaRPr>
          </a:p>
          <a:p>
            <a:pPr indent="0">
              <a:lnSpc>
                <a:spcPct val="150000"/>
              </a:lnSpc>
              <a:buNone/>
            </a:pPr>
            <a:r>
              <a:rPr lang="en-US" altLang="zh-CN" sz="1400" dirty="0">
                <a:latin typeface="兰亭黑-简" panose="02000000000000000000" charset="-122"/>
                <a:ea typeface="兰亭黑-简" panose="02000000000000000000" charset="-122"/>
                <a:cs typeface="兰亭黑-简" panose="02000000000000000000" charset="-122"/>
              </a:rPr>
              <a:t>(2) </a:t>
            </a:r>
            <a:r>
              <a:rPr lang="zh-CN" altLang="en-US" sz="1400" dirty="0">
                <a:latin typeface="兰亭黑-简" panose="02000000000000000000" charset="-122"/>
                <a:ea typeface="兰亭黑-简" panose="02000000000000000000" charset="-122"/>
                <a:cs typeface="兰亭黑-简" panose="02000000000000000000" charset="-122"/>
              </a:rPr>
              <a:t>对静态局部变量是在编译时赋初值的，即</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只赋初值一次</a:t>
            </a:r>
            <a:r>
              <a:rPr lang="zh-CN" altLang="en-US" sz="1400" dirty="0">
                <a:latin typeface="兰亭黑-简" panose="02000000000000000000" charset="-122"/>
                <a:ea typeface="兰亭黑-简" panose="02000000000000000000" charset="-122"/>
                <a:cs typeface="兰亭黑-简" panose="02000000000000000000" charset="-122"/>
              </a:rPr>
              <a:t>，在程序运行时它已有初值。以后每次调用函数时</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不再重新赋初值而只是保留上次函数调用结束时的值</a:t>
            </a:r>
            <a:r>
              <a:rPr lang="zh-CN" altLang="en-US" sz="1400" dirty="0">
                <a:latin typeface="兰亭黑-简" panose="02000000000000000000" charset="-122"/>
                <a:ea typeface="兰亭黑-简" panose="02000000000000000000" charset="-122"/>
                <a:cs typeface="兰亭黑-简" panose="02000000000000000000" charset="-122"/>
              </a:rPr>
              <a:t>。</a:t>
            </a:r>
            <a:endParaRPr lang="zh-CN" altLang="en-US" sz="1400" dirty="0">
              <a:latin typeface="兰亭黑-简" panose="02000000000000000000" charset="-122"/>
              <a:ea typeface="兰亭黑-简" panose="02000000000000000000" charset="-122"/>
              <a:cs typeface="兰亭黑-简" panose="02000000000000000000" charset="-122"/>
            </a:endParaRPr>
          </a:p>
          <a:p>
            <a:pPr indent="0">
              <a:lnSpc>
                <a:spcPct val="150000"/>
              </a:lnSpc>
              <a:buNone/>
            </a:pPr>
            <a:r>
              <a:rPr lang="zh-CN" altLang="en-US" sz="1400" dirty="0">
                <a:latin typeface="兰亭黑-简" panose="02000000000000000000" charset="-122"/>
                <a:ea typeface="兰亭黑-简" panose="02000000000000000000" charset="-122"/>
                <a:cs typeface="兰亭黑-简" panose="02000000000000000000" charset="-122"/>
              </a:rPr>
              <a:t>     而对自动变量赋初值，不是在编译时进行的，而是在函数调用时进行，每调用一次函数重新给一次初值，相当于执行一次赋值语句。</a:t>
            </a:r>
            <a:endParaRPr lang="zh-CN" altLang="en-US" sz="14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400" dirty="0">
                <a:latin typeface="兰亭黑-简" panose="02000000000000000000" charset="-122"/>
                <a:ea typeface="兰亭黑-简" panose="02000000000000000000" charset="-122"/>
                <a:cs typeface="兰亭黑-简" panose="02000000000000000000" charset="-122"/>
              </a:rPr>
              <a:t>(3) </a:t>
            </a:r>
            <a:r>
              <a:rPr lang="zh-CN" altLang="en-US" sz="1400" dirty="0">
                <a:latin typeface="兰亭黑-简" panose="02000000000000000000" charset="-122"/>
                <a:ea typeface="兰亭黑-简" panose="02000000000000000000" charset="-122"/>
                <a:cs typeface="兰亭黑-简" panose="02000000000000000000" charset="-122"/>
              </a:rPr>
              <a:t>如在定义局部变量时不赋初值的话，则对静态局部变量来说，编译时</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自动赋初值</a:t>
            </a:r>
            <a:r>
              <a:rPr lang="en-US" altLang="zh-CN"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0</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（对数值型变量）或空字符（对字符变量）</a:t>
            </a:r>
            <a:r>
              <a:rPr lang="zh-CN" altLang="en-US" sz="1400" dirty="0">
                <a:latin typeface="兰亭黑-简" panose="02000000000000000000" charset="-122"/>
                <a:ea typeface="兰亭黑-简" panose="02000000000000000000" charset="-122"/>
                <a:cs typeface="兰亭黑-简" panose="02000000000000000000" charset="-122"/>
              </a:rPr>
              <a:t>。</a:t>
            </a:r>
            <a:endParaRPr lang="zh-CN" altLang="en-US" sz="14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400" dirty="0">
                <a:latin typeface="兰亭黑-简" panose="02000000000000000000" charset="-122"/>
                <a:ea typeface="兰亭黑-简" panose="02000000000000000000" charset="-122"/>
                <a:cs typeface="兰亭黑-简" panose="02000000000000000000" charset="-122"/>
              </a:rPr>
              <a:t>     而对自动变量来说，如果不赋初值则它的值是一个</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不确定</a:t>
            </a:r>
            <a:r>
              <a:rPr lang="zh-CN" altLang="en-US" sz="1400" dirty="0">
                <a:latin typeface="兰亭黑-简" panose="02000000000000000000" charset="-122"/>
                <a:ea typeface="兰亭黑-简" panose="02000000000000000000" charset="-122"/>
                <a:cs typeface="兰亭黑-简" panose="02000000000000000000" charset="-122"/>
              </a:rPr>
              <a:t>的值。这是由于每次函数调用结束后存储单元已释放，下次调用时又重新另分配存储单元，而所分配的单元中的值是不确定的。</a:t>
            </a:r>
            <a:r>
              <a:rPr lang="en-US" altLang="zh-CN" sz="1400" dirty="0">
                <a:latin typeface="兰亭黑-简" panose="02000000000000000000" charset="-122"/>
                <a:ea typeface="兰亭黑-简" panose="02000000000000000000" charset="-122"/>
                <a:cs typeface="兰亭黑-简" panose="02000000000000000000" charset="-122"/>
              </a:rPr>
              <a:t> </a:t>
            </a:r>
            <a:endParaRPr lang="en-US" altLang="zh-CN" sz="1400" dirty="0">
              <a:latin typeface="兰亭黑-简" panose="02000000000000000000" charset="-122"/>
              <a:ea typeface="兰亭黑-简" panose="02000000000000000000" charset="-122"/>
              <a:cs typeface="兰亭黑-简" panose="02000000000000000000" charset="-122"/>
            </a:endParaRPr>
          </a:p>
          <a:p>
            <a:pPr>
              <a:lnSpc>
                <a:spcPct val="150000"/>
              </a:lnSpc>
              <a:buNone/>
            </a:pPr>
            <a:r>
              <a:rPr lang="en-US" altLang="zh-CN" sz="1400" dirty="0">
                <a:latin typeface="兰亭黑-简" panose="02000000000000000000" charset="-122"/>
                <a:ea typeface="兰亭黑-简" panose="02000000000000000000" charset="-122"/>
                <a:cs typeface="兰亭黑-简" panose="02000000000000000000" charset="-122"/>
              </a:rPr>
              <a:t>(4) </a:t>
            </a:r>
            <a:r>
              <a:rPr lang="zh-CN" altLang="en-US" sz="1400" dirty="0">
                <a:latin typeface="兰亭黑-简" panose="02000000000000000000" charset="-122"/>
                <a:ea typeface="兰亭黑-简" panose="02000000000000000000" charset="-122"/>
                <a:cs typeface="兰亭黑-简" panose="02000000000000000000" charset="-122"/>
              </a:rPr>
              <a:t>虽然静态局部变量在函数调用结束后仍然存在，但其他函数是</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不能引用</a:t>
            </a:r>
            <a:r>
              <a:rPr lang="zh-CN" altLang="en-US" sz="1400" dirty="0">
                <a:latin typeface="兰亭黑-简" panose="02000000000000000000" charset="-122"/>
                <a:ea typeface="兰亭黑-简" panose="02000000000000000000" charset="-122"/>
                <a:cs typeface="兰亭黑-简" panose="02000000000000000000" charset="-122"/>
              </a:rPr>
              <a:t>它的。</a:t>
            </a:r>
            <a:endParaRPr lang="zh-CN" altLang="en-US" sz="1400" dirty="0">
              <a:latin typeface="兰亭黑-简" panose="02000000000000000000" charset="-122"/>
              <a:ea typeface="兰亭黑-简" panose="02000000000000000000" charset="-122"/>
              <a:cs typeface="兰亭黑-简" panose="02000000000000000000" charset="-122"/>
            </a:endParaRPr>
          </a:p>
          <a:p>
            <a:pPr>
              <a:lnSpc>
                <a:spcPct val="150000"/>
              </a:lnSpc>
              <a:buNone/>
            </a:pPr>
            <a:endParaRPr lang="zh-CN" altLang="en-US" sz="1400" dirty="0">
              <a:solidFill>
                <a:srgbClr val="FF0000"/>
              </a:solidFill>
              <a:latin typeface="兰亭黑-简" panose="02000000000000000000" charset="-122"/>
              <a:ea typeface="兰亭黑-简" panose="02000000000000000000" charset="-122"/>
              <a:sym typeface="+mn-ea"/>
            </a:endParaRPr>
          </a:p>
          <a:p>
            <a:pPr>
              <a:lnSpc>
                <a:spcPct val="150000"/>
              </a:lnSpc>
              <a:buNone/>
            </a:pPr>
            <a:r>
              <a:rPr lang="zh-CN" altLang="en-US" sz="1400" dirty="0">
                <a:solidFill>
                  <a:srgbClr val="FF0000"/>
                </a:solidFill>
                <a:latin typeface="兰亭黑-简" panose="02000000000000000000" charset="-122"/>
                <a:ea typeface="兰亭黑-简" panose="02000000000000000000" charset="-122"/>
                <a:sym typeface="+mn-ea"/>
              </a:rPr>
              <a:t>在什么情况下需要用局部静态变量呢？</a:t>
            </a:r>
            <a:endParaRPr lang="zh-CN" altLang="en-US" sz="1400" dirty="0">
              <a:solidFill>
                <a:srgbClr val="FF0000"/>
              </a:solidFill>
              <a:latin typeface="兰亭黑-简" panose="02000000000000000000" charset="-122"/>
              <a:ea typeface="兰亭黑-简" panose="02000000000000000000" charset="-122"/>
              <a:sym typeface="+mn-ea"/>
            </a:endParaRPr>
          </a:p>
          <a:p>
            <a:pPr>
              <a:lnSpc>
                <a:spcPct val="150000"/>
              </a:lnSpc>
              <a:buNone/>
            </a:pPr>
            <a:r>
              <a:rPr lang="en-US" altLang="zh-CN" sz="1400" dirty="0">
                <a:sym typeface="+mn-ea"/>
              </a:rPr>
              <a:t> </a:t>
            </a:r>
            <a:r>
              <a:rPr lang="en-US" altLang="zh-CN"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sym typeface="+mn-ea"/>
              </a:rPr>
              <a:t>(1) </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sym typeface="+mn-ea"/>
              </a:rPr>
              <a:t>需要保留函数上一次调用结束时的值。</a:t>
            </a:r>
            <a:endPar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sym typeface="+mn-ea"/>
            </a:endParaRPr>
          </a:p>
          <a:p>
            <a:pPr>
              <a:lnSpc>
                <a:spcPct val="150000"/>
              </a:lnSpc>
              <a:buNone/>
            </a:pPr>
            <a:r>
              <a:rPr lang="en-US" altLang="zh-CN"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sym typeface="+mn-ea"/>
              </a:rPr>
              <a:t> (2) </a:t>
            </a:r>
            <a:r>
              <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sym typeface="+mn-ea"/>
              </a:rPr>
              <a:t>如果初始化后，变量只被引用而不改变其值，则这时用静态局部变量比较方便，以免每次调用时重新赋值。</a:t>
            </a:r>
            <a:endParaRPr lang="zh-CN" altLang="en-US"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endParaRPr>
          </a:p>
          <a:p>
            <a:pPr marL="285750" indent="-285750">
              <a:lnSpc>
                <a:spcPct val="150000"/>
              </a:lnSpc>
              <a:buClrTx/>
              <a:buNone/>
            </a:pPr>
            <a:endParaRPr lang="zh-CN" altLang="zh-CN"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zh-CN" sz="1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spd="slow" advClick="0" advTm="0"/>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9333" y="138215"/>
            <a:ext cx="6192267" cy="823287"/>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800000"/>
                </a:solidFill>
                <a:latin typeface="兰亭黑-简" panose="02000000000000000000" charset="-122"/>
                <a:ea typeface="兰亭黑-简" panose="02000000000000000000" charset="-122"/>
                <a:cs typeface="兰亭黑-简" panose="02000000000000000000" charset="-122"/>
              </a:rPr>
              <a:t>用</a:t>
            </a:r>
            <a:r>
              <a:rPr lang="en-US" altLang="zh-CN" sz="3600" dirty="0">
                <a:solidFill>
                  <a:srgbClr val="800000"/>
                </a:solidFill>
                <a:latin typeface="兰亭黑-简" panose="02000000000000000000" charset="-122"/>
                <a:ea typeface="兰亭黑-简" panose="02000000000000000000" charset="-122"/>
                <a:cs typeface="兰亭黑-简" panose="02000000000000000000" charset="-122"/>
              </a:rPr>
              <a:t>static</a:t>
            </a:r>
            <a:r>
              <a:rPr lang="zh-CN" altLang="en-US" sz="3600" dirty="0">
                <a:solidFill>
                  <a:srgbClr val="800000"/>
                </a:solidFill>
                <a:latin typeface="兰亭黑-简" panose="02000000000000000000" charset="-122"/>
                <a:ea typeface="兰亭黑-简" panose="02000000000000000000" charset="-122"/>
                <a:cs typeface="兰亭黑-简" panose="02000000000000000000" charset="-122"/>
              </a:rPr>
              <a:t>声明外部变量</a:t>
            </a:r>
            <a:endParaRPr lang="zh-CN" altLang="en-US" sz="3600" dirty="0">
              <a:solidFill>
                <a:srgbClr val="800000"/>
              </a:solidFill>
              <a:latin typeface="兰亭黑-简" panose="02000000000000000000" charset="-122"/>
              <a:ea typeface="兰亭黑-简" panose="02000000000000000000" charset="-122"/>
              <a:cs typeface="兰亭黑-简" panose="02000000000000000000" charset="-122"/>
            </a:endParaRPr>
          </a:p>
        </p:txBody>
      </p:sp>
      <p:sp>
        <p:nvSpPr>
          <p:cNvPr id="3" name="内容占位符 2"/>
          <p:cNvSpPr/>
          <p:nvPr/>
        </p:nvSpPr>
        <p:spPr>
          <a:xfrm>
            <a:off x="489585" y="1227455"/>
            <a:ext cx="11616690" cy="403161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zh-CN" altLang="en-US" sz="1800" dirty="0">
                <a:latin typeface="兰亭黑-简" panose="02000000000000000000" charset="-122"/>
                <a:ea typeface="兰亭黑-简" panose="02000000000000000000" charset="-122"/>
                <a:cs typeface="兰亭黑-简" panose="02000000000000000000" charset="-122"/>
              </a:rPr>
              <a:t>有时在程序设计中希望某些外部变量只限于被本文件引用，而不能被其他文件引用。这时可以在定义外部变量时加一个</a:t>
            </a:r>
            <a:r>
              <a:rPr lang="en-US" altLang="zh-CN" sz="1800" dirty="0">
                <a:latin typeface="兰亭黑-简" panose="02000000000000000000" charset="-122"/>
                <a:ea typeface="兰亭黑-简" panose="02000000000000000000" charset="-122"/>
                <a:cs typeface="兰亭黑-简" panose="02000000000000000000" charset="-122"/>
              </a:rPr>
              <a:t>static</a:t>
            </a:r>
            <a:r>
              <a:rPr lang="zh-CN" altLang="en-US" sz="1800" dirty="0">
                <a:latin typeface="兰亭黑-简" panose="02000000000000000000" charset="-122"/>
                <a:ea typeface="兰亭黑-简" panose="02000000000000000000" charset="-122"/>
                <a:cs typeface="兰亭黑-简" panose="02000000000000000000" charset="-122"/>
              </a:rPr>
              <a:t>声明。例如：</a:t>
            </a:r>
            <a:endParaRPr lang="zh-CN" altLang="en-US" sz="18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800" dirty="0">
                <a:latin typeface="兰亭黑-简" panose="02000000000000000000" charset="-122"/>
                <a:ea typeface="兰亭黑-简" panose="02000000000000000000" charset="-122"/>
                <a:cs typeface="兰亭黑-简" panose="02000000000000000000" charset="-122"/>
              </a:rPr>
              <a:t>file1.c   </a:t>
            </a:r>
            <a:endParaRPr lang="en-US" altLang="zh-CN" sz="18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800" dirty="0">
                <a:latin typeface="兰亭黑-简" panose="02000000000000000000" charset="-122"/>
                <a:ea typeface="兰亭黑-简" panose="02000000000000000000" charset="-122"/>
                <a:cs typeface="兰亭黑-简" panose="02000000000000000000" charset="-122"/>
              </a:rPr>
              <a:t>static </a:t>
            </a:r>
            <a:r>
              <a:rPr lang="en-US" altLang="zh-CN" sz="1800" dirty="0" err="1">
                <a:latin typeface="兰亭黑-简" panose="02000000000000000000" charset="-122"/>
                <a:ea typeface="兰亭黑-简" panose="02000000000000000000" charset="-122"/>
                <a:cs typeface="兰亭黑-简" panose="02000000000000000000" charset="-122"/>
              </a:rPr>
              <a:t>int</a:t>
            </a:r>
            <a:r>
              <a:rPr lang="en-US" altLang="zh-CN" sz="1800" dirty="0">
                <a:latin typeface="兰亭黑-简" panose="02000000000000000000" charset="-122"/>
                <a:ea typeface="兰亭黑-简" panose="02000000000000000000" charset="-122"/>
                <a:cs typeface="兰亭黑-简" panose="02000000000000000000" charset="-122"/>
              </a:rPr>
              <a:t> </a:t>
            </a:r>
            <a:r>
              <a:rPr lang="en-US" altLang="zh-CN" sz="1800" dirty="0" err="1">
                <a:latin typeface="兰亭黑-简" panose="02000000000000000000" charset="-122"/>
                <a:ea typeface="兰亭黑-简" panose="02000000000000000000" charset="-122"/>
                <a:cs typeface="兰亭黑-简" panose="02000000000000000000" charset="-122"/>
              </a:rPr>
              <a:t>A; </a:t>
            </a:r>
            <a:endParaRPr lang="en-US" altLang="zh-CN" sz="18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800" dirty="0">
                <a:latin typeface="兰亭黑-简" panose="02000000000000000000" charset="-122"/>
                <a:ea typeface="兰亭黑-简" panose="02000000000000000000" charset="-122"/>
                <a:cs typeface="兰亭黑-简" panose="02000000000000000000" charset="-122"/>
              </a:rPr>
              <a:t>main ( )</a:t>
            </a:r>
            <a:endParaRPr lang="en-US" altLang="zh-CN" sz="18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800" dirty="0">
                <a:latin typeface="兰亭黑-简" panose="02000000000000000000" charset="-122"/>
                <a:ea typeface="兰亭黑-简" panose="02000000000000000000" charset="-122"/>
                <a:cs typeface="兰亭黑-简" panose="02000000000000000000" charset="-122"/>
              </a:rPr>
              <a:t>{ …</a:t>
            </a:r>
            <a:endParaRPr lang="en-US" altLang="zh-CN" sz="18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800" dirty="0">
                <a:latin typeface="兰亭黑-简" panose="02000000000000000000" charset="-122"/>
                <a:ea typeface="兰亭黑-简" panose="02000000000000000000" charset="-122"/>
                <a:cs typeface="兰亭黑-简" panose="02000000000000000000" charset="-122"/>
              </a:rPr>
              <a:t>}</a:t>
            </a:r>
            <a:endParaRPr lang="en-US" altLang="zh-CN" sz="1800" dirty="0">
              <a:latin typeface="兰亭黑-简" panose="02000000000000000000" charset="-122"/>
              <a:ea typeface="兰亭黑-简" panose="02000000000000000000" charset="-122"/>
              <a:cs typeface="兰亭黑-简" panose="02000000000000000000" charset="-122"/>
            </a:endParaRPr>
          </a:p>
          <a:p>
            <a:pPr>
              <a:lnSpc>
                <a:spcPct val="150000"/>
              </a:lnSpc>
              <a:buNone/>
            </a:pPr>
            <a:r>
              <a:rPr lang="zh-CN" altLang="en-US" sz="1600" dirty="0">
                <a:latin typeface="兰亭黑-简" panose="02000000000000000000" charset="-122"/>
                <a:ea typeface="兰亭黑-简" panose="02000000000000000000" charset="-122"/>
                <a:cs typeface="兰亭黑-简" panose="02000000000000000000" charset="-122"/>
              </a:rPr>
              <a:t>在</a:t>
            </a:r>
            <a:r>
              <a:rPr lang="en-US" altLang="zh-CN" sz="1600" dirty="0">
                <a:latin typeface="兰亭黑-简" panose="02000000000000000000" charset="-122"/>
                <a:ea typeface="兰亭黑-简" panose="02000000000000000000" charset="-122"/>
                <a:cs typeface="兰亭黑-简" panose="02000000000000000000" charset="-122"/>
              </a:rPr>
              <a:t>file1</a:t>
            </a:r>
            <a:r>
              <a:rPr lang="zh-CN" altLang="en-US" sz="1600" dirty="0">
                <a:latin typeface="兰亭黑-简" panose="02000000000000000000" charset="-122"/>
                <a:ea typeface="兰亭黑-简" panose="02000000000000000000" charset="-122"/>
                <a:cs typeface="兰亭黑-简" panose="02000000000000000000" charset="-122"/>
              </a:rPr>
              <a:t>．</a:t>
            </a:r>
            <a:r>
              <a:rPr lang="en-US" altLang="zh-CN" sz="1600" dirty="0">
                <a:latin typeface="兰亭黑-简" panose="02000000000000000000" charset="-122"/>
                <a:ea typeface="兰亭黑-简" panose="02000000000000000000" charset="-122"/>
                <a:cs typeface="兰亭黑-简" panose="02000000000000000000" charset="-122"/>
              </a:rPr>
              <a:t>c</a:t>
            </a:r>
            <a:r>
              <a:rPr lang="zh-CN" altLang="en-US" sz="1600" dirty="0">
                <a:latin typeface="兰亭黑-简" panose="02000000000000000000" charset="-122"/>
                <a:ea typeface="兰亭黑-简" panose="02000000000000000000" charset="-122"/>
                <a:cs typeface="兰亭黑-简" panose="02000000000000000000" charset="-122"/>
              </a:rPr>
              <a:t>中定义了一个全局变量</a:t>
            </a:r>
            <a:r>
              <a:rPr lang="en-US" altLang="zh-CN" sz="1600" dirty="0">
                <a:latin typeface="兰亭黑-简" panose="02000000000000000000" charset="-122"/>
                <a:ea typeface="兰亭黑-简" panose="02000000000000000000" charset="-122"/>
                <a:cs typeface="兰亭黑-简" panose="02000000000000000000" charset="-122"/>
              </a:rPr>
              <a:t>A</a:t>
            </a:r>
            <a:r>
              <a:rPr lang="zh-CN" altLang="en-US" sz="1600" dirty="0">
                <a:latin typeface="兰亭黑-简" panose="02000000000000000000" charset="-122"/>
                <a:ea typeface="兰亭黑-简" panose="02000000000000000000" charset="-122"/>
                <a:cs typeface="兰亭黑-简" panose="02000000000000000000" charset="-122"/>
              </a:rPr>
              <a:t>，但它用</a:t>
            </a:r>
            <a:r>
              <a:rPr lang="en-US" altLang="zh-CN" sz="1600" dirty="0">
                <a:latin typeface="兰亭黑-简" panose="02000000000000000000" charset="-122"/>
                <a:ea typeface="兰亭黑-简" panose="02000000000000000000" charset="-122"/>
                <a:cs typeface="兰亭黑-简" panose="02000000000000000000" charset="-122"/>
              </a:rPr>
              <a:t>static</a:t>
            </a:r>
            <a:r>
              <a:rPr lang="zh-CN" altLang="en-US" sz="1600" dirty="0">
                <a:latin typeface="兰亭黑-简" panose="02000000000000000000" charset="-122"/>
                <a:ea typeface="兰亭黑-简" panose="02000000000000000000" charset="-122"/>
                <a:cs typeface="兰亭黑-简" panose="02000000000000000000" charset="-122"/>
              </a:rPr>
              <a:t>声明，因此只能用于本文件，虽然在</a:t>
            </a:r>
            <a:r>
              <a:rPr lang="en-US" altLang="zh-CN" sz="1600" dirty="0">
                <a:latin typeface="兰亭黑-简" panose="02000000000000000000" charset="-122"/>
                <a:ea typeface="兰亭黑-简" panose="02000000000000000000" charset="-122"/>
                <a:cs typeface="兰亭黑-简" panose="02000000000000000000" charset="-122"/>
              </a:rPr>
              <a:t>file2</a:t>
            </a:r>
            <a:r>
              <a:rPr lang="zh-CN" altLang="en-US" sz="1600" dirty="0">
                <a:latin typeface="兰亭黑-简" panose="02000000000000000000" charset="-122"/>
                <a:ea typeface="兰亭黑-简" panose="02000000000000000000" charset="-122"/>
                <a:cs typeface="兰亭黑-简" panose="02000000000000000000" charset="-122"/>
              </a:rPr>
              <a:t>．</a:t>
            </a:r>
            <a:r>
              <a:rPr lang="en-US" altLang="zh-CN" sz="1600" dirty="0">
                <a:latin typeface="兰亭黑-简" panose="02000000000000000000" charset="-122"/>
                <a:ea typeface="兰亭黑-简" panose="02000000000000000000" charset="-122"/>
                <a:cs typeface="兰亭黑-简" panose="02000000000000000000" charset="-122"/>
              </a:rPr>
              <a:t>c</a:t>
            </a:r>
            <a:r>
              <a:rPr lang="zh-CN" altLang="en-US" sz="1600" dirty="0">
                <a:latin typeface="兰亭黑-简" panose="02000000000000000000" charset="-122"/>
                <a:ea typeface="兰亭黑-简" panose="02000000000000000000" charset="-122"/>
                <a:cs typeface="兰亭黑-简" panose="02000000000000000000" charset="-122"/>
              </a:rPr>
              <a:t>文件中用了</a:t>
            </a:r>
            <a:r>
              <a:rPr lang="en-US" altLang="zh-CN" sz="1600" dirty="0">
                <a:latin typeface="兰亭黑-简" panose="02000000000000000000" charset="-122"/>
                <a:ea typeface="兰亭黑-简" panose="02000000000000000000" charset="-122"/>
                <a:cs typeface="兰亭黑-简" panose="02000000000000000000" charset="-122"/>
              </a:rPr>
              <a:t>extern </a:t>
            </a:r>
            <a:r>
              <a:rPr lang="en-US" altLang="zh-CN" sz="1600" dirty="0" err="1">
                <a:latin typeface="兰亭黑-简" panose="02000000000000000000" charset="-122"/>
                <a:ea typeface="兰亭黑-简" panose="02000000000000000000" charset="-122"/>
                <a:cs typeface="兰亭黑-简" panose="02000000000000000000" charset="-122"/>
              </a:rPr>
              <a:t>int</a:t>
            </a:r>
            <a:r>
              <a:rPr lang="en-US" altLang="zh-CN" sz="1600" dirty="0">
                <a:latin typeface="兰亭黑-简" panose="02000000000000000000" charset="-122"/>
                <a:ea typeface="兰亭黑-简" panose="02000000000000000000" charset="-122"/>
                <a:cs typeface="兰亭黑-简" panose="02000000000000000000" charset="-122"/>
              </a:rPr>
              <a:t> A</a:t>
            </a:r>
            <a:r>
              <a:rPr lang="zh-CN" altLang="en-US" sz="1600" dirty="0">
                <a:latin typeface="兰亭黑-简" panose="02000000000000000000" charset="-122"/>
                <a:ea typeface="兰亭黑-简" panose="02000000000000000000" charset="-122"/>
                <a:cs typeface="兰亭黑-简" panose="02000000000000000000" charset="-122"/>
              </a:rPr>
              <a:t>； 但</a:t>
            </a:r>
            <a:r>
              <a:rPr lang="en-US" altLang="zh-CN" sz="1600" dirty="0">
                <a:latin typeface="兰亭黑-简" panose="02000000000000000000" charset="-122"/>
                <a:ea typeface="兰亭黑-简" panose="02000000000000000000" charset="-122"/>
                <a:cs typeface="兰亭黑-简" panose="02000000000000000000" charset="-122"/>
              </a:rPr>
              <a:t>file2</a:t>
            </a:r>
            <a:r>
              <a:rPr lang="zh-CN" altLang="en-US" sz="1600" dirty="0">
                <a:latin typeface="兰亭黑-简" panose="02000000000000000000" charset="-122"/>
                <a:ea typeface="兰亭黑-简" panose="02000000000000000000" charset="-122"/>
                <a:cs typeface="兰亭黑-简" panose="02000000000000000000" charset="-122"/>
              </a:rPr>
              <a:t>．</a:t>
            </a:r>
            <a:r>
              <a:rPr lang="en-US" altLang="zh-CN" sz="1600" dirty="0">
                <a:latin typeface="兰亭黑-简" panose="02000000000000000000" charset="-122"/>
                <a:ea typeface="兰亭黑-简" panose="02000000000000000000" charset="-122"/>
                <a:cs typeface="兰亭黑-简" panose="02000000000000000000" charset="-122"/>
              </a:rPr>
              <a:t>c</a:t>
            </a:r>
            <a:r>
              <a:rPr lang="zh-CN" altLang="en-US" sz="1600" dirty="0">
                <a:latin typeface="兰亭黑-简" panose="02000000000000000000" charset="-122"/>
                <a:ea typeface="兰亭黑-简" panose="02000000000000000000" charset="-122"/>
                <a:cs typeface="兰亭黑-简" panose="02000000000000000000" charset="-122"/>
              </a:rPr>
              <a:t>文件中无法使用</a:t>
            </a:r>
            <a:r>
              <a:rPr lang="en-US" altLang="zh-CN" sz="1600" dirty="0">
                <a:latin typeface="兰亭黑-简" panose="02000000000000000000" charset="-122"/>
                <a:ea typeface="兰亭黑-简" panose="02000000000000000000" charset="-122"/>
                <a:cs typeface="兰亭黑-简" panose="02000000000000000000" charset="-122"/>
              </a:rPr>
              <a:t>file1</a:t>
            </a:r>
            <a:r>
              <a:rPr lang="zh-CN" altLang="en-US" sz="1600" dirty="0">
                <a:latin typeface="兰亭黑-简" panose="02000000000000000000" charset="-122"/>
                <a:ea typeface="兰亭黑-简" panose="02000000000000000000" charset="-122"/>
                <a:cs typeface="兰亭黑-简" panose="02000000000000000000" charset="-122"/>
              </a:rPr>
              <a:t>．</a:t>
            </a:r>
            <a:r>
              <a:rPr lang="en-US" altLang="zh-CN" sz="1600" dirty="0">
                <a:latin typeface="兰亭黑-简" panose="02000000000000000000" charset="-122"/>
                <a:ea typeface="兰亭黑-简" panose="02000000000000000000" charset="-122"/>
                <a:cs typeface="兰亭黑-简" panose="02000000000000000000" charset="-122"/>
              </a:rPr>
              <a:t>c</a:t>
            </a:r>
            <a:r>
              <a:rPr lang="zh-CN" altLang="en-US" sz="1600" dirty="0">
                <a:latin typeface="兰亭黑-简" panose="02000000000000000000" charset="-122"/>
                <a:ea typeface="兰亭黑-简" panose="02000000000000000000" charset="-122"/>
                <a:cs typeface="兰亭黑-简" panose="02000000000000000000" charset="-122"/>
              </a:rPr>
              <a:t>中的全局变量</a:t>
            </a:r>
            <a:r>
              <a:rPr lang="en-US" altLang="zh-CN" sz="1600" dirty="0">
                <a:latin typeface="兰亭黑-简" panose="02000000000000000000" charset="-122"/>
                <a:ea typeface="兰亭黑-简" panose="02000000000000000000" charset="-122"/>
                <a:cs typeface="兰亭黑-简" panose="02000000000000000000" charset="-122"/>
              </a:rPr>
              <a:t>A</a:t>
            </a:r>
            <a:r>
              <a:rPr lang="zh-CN" altLang="en-US" sz="1600" dirty="0">
                <a:latin typeface="兰亭黑-简" panose="02000000000000000000" charset="-122"/>
                <a:ea typeface="兰亭黑-简" panose="02000000000000000000" charset="-122"/>
                <a:cs typeface="兰亭黑-简" panose="02000000000000000000" charset="-122"/>
              </a:rPr>
              <a:t>。</a:t>
            </a:r>
            <a:endParaRPr lang="zh-CN" altLang="en-US" sz="1600" dirty="0">
              <a:latin typeface="兰亭黑-简" panose="02000000000000000000" charset="-122"/>
              <a:ea typeface="兰亭黑-简" panose="02000000000000000000" charset="-122"/>
              <a:cs typeface="兰亭黑-简" panose="02000000000000000000" charset="-122"/>
            </a:endParaRPr>
          </a:p>
          <a:p>
            <a:pPr>
              <a:lnSpc>
                <a:spcPct val="150000"/>
              </a:lnSpc>
              <a:buNone/>
            </a:pPr>
            <a:r>
              <a:rPr lang="zh-CN" altLang="en-US" sz="1600" dirty="0">
                <a:latin typeface="兰亭黑-简" panose="02000000000000000000" charset="-122"/>
                <a:ea typeface="兰亭黑-简" panose="02000000000000000000" charset="-122"/>
                <a:cs typeface="兰亭黑-简" panose="02000000000000000000" charset="-122"/>
              </a:rPr>
              <a:t>这种加上</a:t>
            </a:r>
            <a:r>
              <a:rPr lang="en-US" altLang="zh-CN" sz="1600" dirty="0">
                <a:latin typeface="兰亭黑-简" panose="02000000000000000000" charset="-122"/>
                <a:ea typeface="兰亭黑-简" panose="02000000000000000000" charset="-122"/>
                <a:cs typeface="兰亭黑-简" panose="02000000000000000000" charset="-122"/>
              </a:rPr>
              <a:t>static</a:t>
            </a:r>
            <a:r>
              <a:rPr lang="zh-CN" altLang="en-US" sz="1600" dirty="0">
                <a:latin typeface="兰亭黑-简" panose="02000000000000000000" charset="-122"/>
                <a:ea typeface="兰亭黑-简" panose="02000000000000000000" charset="-122"/>
                <a:cs typeface="兰亭黑-简" panose="02000000000000000000" charset="-122"/>
              </a:rPr>
              <a:t>声明、只能用于本文件的外部变量（全局变量）称为</a:t>
            </a:r>
            <a:r>
              <a:rPr lang="zh-CN" altLang="en-US" sz="1600" dirty="0">
                <a:solidFill>
                  <a:srgbClr val="FF0000"/>
                </a:solidFill>
                <a:latin typeface="兰亭黑-简" panose="02000000000000000000" charset="-122"/>
                <a:ea typeface="兰亭黑-简" panose="02000000000000000000" charset="-122"/>
                <a:cs typeface="兰亭黑-简" panose="02000000000000000000" charset="-122"/>
              </a:rPr>
              <a:t>静态外部变量</a:t>
            </a:r>
            <a:r>
              <a:rPr lang="zh-CN" altLang="en-US" sz="1600" dirty="0">
                <a:latin typeface="兰亭黑-简" panose="02000000000000000000" charset="-122"/>
                <a:ea typeface="兰亭黑-简" panose="02000000000000000000" charset="-122"/>
                <a:cs typeface="兰亭黑-简" panose="02000000000000000000" charset="-122"/>
              </a:rPr>
              <a:t>，在程序设计中，常由若干人分别完成各个模块，各人可以独立地在其设计的文件中使用</a:t>
            </a:r>
            <a:r>
              <a:rPr lang="zh-CN" altLang="en-US" sz="1600" dirty="0">
                <a:solidFill>
                  <a:srgbClr val="FF0000"/>
                </a:solidFill>
                <a:latin typeface="兰亭黑-简" panose="02000000000000000000" charset="-122"/>
                <a:ea typeface="兰亭黑-简" panose="02000000000000000000" charset="-122"/>
                <a:cs typeface="兰亭黑-简" panose="02000000000000000000" charset="-122"/>
              </a:rPr>
              <a:t>相同的外部变量名</a:t>
            </a:r>
            <a:r>
              <a:rPr lang="zh-CN" altLang="en-US" sz="1600" dirty="0">
                <a:latin typeface="兰亭黑-简" panose="02000000000000000000" charset="-122"/>
                <a:ea typeface="兰亭黑-简" panose="02000000000000000000" charset="-122"/>
                <a:cs typeface="兰亭黑-简" panose="02000000000000000000" charset="-122"/>
              </a:rPr>
              <a:t>而互不相干。只需在每个文件中的外部变量前加上</a:t>
            </a:r>
            <a:r>
              <a:rPr lang="en-US" altLang="zh-CN" sz="1600" dirty="0">
                <a:latin typeface="兰亭黑-简" panose="02000000000000000000" charset="-122"/>
                <a:ea typeface="兰亭黑-简" panose="02000000000000000000" charset="-122"/>
                <a:cs typeface="兰亭黑-简" panose="02000000000000000000" charset="-122"/>
              </a:rPr>
              <a:t>static</a:t>
            </a:r>
            <a:r>
              <a:rPr lang="zh-CN" altLang="en-US" sz="1600" dirty="0">
                <a:latin typeface="兰亭黑-简" panose="02000000000000000000" charset="-122"/>
                <a:ea typeface="兰亭黑-简" panose="02000000000000000000" charset="-122"/>
                <a:cs typeface="兰亭黑-简" panose="02000000000000000000" charset="-122"/>
              </a:rPr>
              <a:t>即可。这就为程序的模块化、通用性提供方便。</a:t>
            </a:r>
            <a:endParaRPr lang="zh-CN" altLang="en-US" sz="1600" dirty="0">
              <a:latin typeface="兰亭黑-简" panose="02000000000000000000" charset="-122"/>
              <a:ea typeface="兰亭黑-简" panose="02000000000000000000" charset="-122"/>
              <a:cs typeface="兰亭黑-简" panose="02000000000000000000" charset="-122"/>
            </a:endParaRPr>
          </a:p>
          <a:p>
            <a:pPr>
              <a:lnSpc>
                <a:spcPct val="150000"/>
              </a:lnSpc>
              <a:buNone/>
            </a:pPr>
            <a:r>
              <a:rPr lang="zh-CN" altLang="en-US" sz="1600" dirty="0">
                <a:latin typeface="兰亭黑-简" panose="02000000000000000000" charset="-122"/>
                <a:ea typeface="兰亭黑-简" panose="02000000000000000000" charset="-122"/>
                <a:cs typeface="兰亭黑-简" panose="02000000000000000000" charset="-122"/>
              </a:rPr>
              <a:t>如果已知道其他文件不引用本文件的外部变量，可以对本文件中的外部变量都加上</a:t>
            </a:r>
            <a:r>
              <a:rPr lang="en-US" altLang="zh-CN" sz="1600" dirty="0">
                <a:latin typeface="兰亭黑-简" panose="02000000000000000000" charset="-122"/>
                <a:ea typeface="兰亭黑-简" panose="02000000000000000000" charset="-122"/>
                <a:cs typeface="兰亭黑-简" panose="02000000000000000000" charset="-122"/>
              </a:rPr>
              <a:t>static</a:t>
            </a:r>
            <a:r>
              <a:rPr lang="zh-CN" altLang="en-US" sz="1600" dirty="0">
                <a:latin typeface="兰亭黑-简" panose="02000000000000000000" charset="-122"/>
                <a:ea typeface="兰亭黑-简" panose="02000000000000000000" charset="-122"/>
                <a:cs typeface="兰亭黑-简" panose="02000000000000000000" charset="-122"/>
              </a:rPr>
              <a:t>，成为静态外部变量，以免被其他文件误用。</a:t>
            </a:r>
            <a:endParaRPr lang="en-US" altLang="zh-CN" sz="2000" dirty="0">
              <a:latin typeface="兰亭黑-简" panose="02000000000000000000" charset="-122"/>
              <a:ea typeface="兰亭黑-简" panose="02000000000000000000" charset="-122"/>
              <a:cs typeface="兰亭黑-简" panose="02000000000000000000" charset="-122"/>
            </a:endParaRPr>
          </a:p>
        </p:txBody>
      </p:sp>
      <p:sp>
        <p:nvSpPr>
          <p:cNvPr id="4" name="文本框 3"/>
          <p:cNvSpPr txBox="1"/>
          <p:nvPr/>
        </p:nvSpPr>
        <p:spPr>
          <a:xfrm>
            <a:off x="5615305" y="2273935"/>
            <a:ext cx="3195955" cy="1938020"/>
          </a:xfrm>
          <a:prstGeom prst="rect">
            <a:avLst/>
          </a:prstGeom>
          <a:noFill/>
        </p:spPr>
        <p:txBody>
          <a:bodyPr wrap="square" rtlCol="0">
            <a:spAutoFit/>
          </a:bodyPr>
          <a:lstStyle/>
          <a:p>
            <a:r>
              <a:rPr lang="en-US" altLang="zh-CN" sz="1600"/>
              <a:t>file2.c</a:t>
            </a:r>
            <a:endParaRPr lang="en-US" altLang="zh-CN" sz="1600"/>
          </a:p>
          <a:p>
            <a:r>
              <a:rPr lang="en-US" altLang="zh-CN" sz="1600" dirty="0" err="1">
                <a:latin typeface="兰亭黑-简" panose="02000000000000000000" charset="-122"/>
                <a:ea typeface="兰亭黑-简" panose="02000000000000000000" charset="-122"/>
                <a:cs typeface="兰亭黑-简" panose="02000000000000000000" charset="-122"/>
                <a:sym typeface="+mn-ea"/>
              </a:rPr>
              <a:t>extern</a:t>
            </a:r>
            <a:r>
              <a:rPr lang="en-US" altLang="zh-CN" sz="1600" dirty="0">
                <a:latin typeface="兰亭黑-简" panose="02000000000000000000" charset="-122"/>
                <a:ea typeface="兰亭黑-简" panose="02000000000000000000" charset="-122"/>
                <a:cs typeface="兰亭黑-简" panose="02000000000000000000" charset="-122"/>
                <a:sym typeface="+mn-ea"/>
              </a:rPr>
              <a:t> </a:t>
            </a:r>
            <a:r>
              <a:rPr lang="en-US" altLang="zh-CN" sz="1600" dirty="0" err="1">
                <a:latin typeface="兰亭黑-简" panose="02000000000000000000" charset="-122"/>
                <a:ea typeface="兰亭黑-简" panose="02000000000000000000" charset="-122"/>
                <a:cs typeface="兰亭黑-简" panose="02000000000000000000" charset="-122"/>
                <a:sym typeface="+mn-ea"/>
              </a:rPr>
              <a:t>int</a:t>
            </a:r>
            <a:r>
              <a:rPr lang="en-US" altLang="zh-CN" sz="1600" dirty="0">
                <a:latin typeface="兰亭黑-简" panose="02000000000000000000" charset="-122"/>
                <a:ea typeface="兰亭黑-简" panose="02000000000000000000" charset="-122"/>
                <a:cs typeface="兰亭黑-简" panose="02000000000000000000" charset="-122"/>
                <a:sym typeface="+mn-ea"/>
              </a:rPr>
              <a:t> A;</a:t>
            </a:r>
            <a:endParaRPr lang="en-US" altLang="zh-CN" sz="1600" dirty="0">
              <a:latin typeface="兰亭黑-简" panose="02000000000000000000" charset="-122"/>
              <a:ea typeface="兰亭黑-简" panose="02000000000000000000" charset="-122"/>
              <a:cs typeface="兰亭黑-简" panose="02000000000000000000" charset="-122"/>
              <a:sym typeface="+mn-ea"/>
            </a:endParaRPr>
          </a:p>
          <a:p>
            <a:r>
              <a:rPr lang="en-US" altLang="zh-CN" sz="1600" dirty="0">
                <a:latin typeface="兰亭黑-简" panose="02000000000000000000" charset="-122"/>
                <a:ea typeface="兰亭黑-简" panose="02000000000000000000" charset="-122"/>
                <a:cs typeface="兰亭黑-简" panose="02000000000000000000" charset="-122"/>
                <a:sym typeface="+mn-ea"/>
              </a:rPr>
              <a:t>fun (</a:t>
            </a:r>
            <a:r>
              <a:rPr lang="en-US" altLang="zh-CN" sz="1600" dirty="0" err="1">
                <a:latin typeface="兰亭黑-简" panose="02000000000000000000" charset="-122"/>
                <a:ea typeface="兰亭黑-简" panose="02000000000000000000" charset="-122"/>
                <a:cs typeface="兰亭黑-简" panose="02000000000000000000" charset="-122"/>
                <a:sym typeface="+mn-ea"/>
              </a:rPr>
              <a:t>int</a:t>
            </a:r>
            <a:r>
              <a:rPr lang="en-US" altLang="zh-CN" sz="1600" dirty="0">
                <a:latin typeface="兰亭黑-简" panose="02000000000000000000" charset="-122"/>
                <a:ea typeface="兰亭黑-简" panose="02000000000000000000" charset="-122"/>
                <a:cs typeface="兰亭黑-简" panose="02000000000000000000" charset="-122"/>
                <a:sym typeface="+mn-ea"/>
              </a:rPr>
              <a:t> n)</a:t>
            </a:r>
            <a:endParaRPr lang="en-US" altLang="zh-CN" sz="1600" dirty="0">
              <a:latin typeface="兰亭黑-简" panose="02000000000000000000" charset="-122"/>
              <a:ea typeface="兰亭黑-简" panose="02000000000000000000" charset="-122"/>
              <a:cs typeface="兰亭黑-简" panose="02000000000000000000" charset="-122"/>
              <a:sym typeface="+mn-ea"/>
            </a:endParaRPr>
          </a:p>
          <a:p>
            <a:pPr>
              <a:lnSpc>
                <a:spcPct val="150000"/>
              </a:lnSpc>
              <a:buFontTx/>
              <a:buNone/>
            </a:pPr>
            <a:r>
              <a:rPr lang="en-US" altLang="zh-CN" sz="1600" dirty="0">
                <a:latin typeface="兰亭黑-简" panose="02000000000000000000" charset="-122"/>
                <a:ea typeface="兰亭黑-简" panose="02000000000000000000" charset="-122"/>
                <a:cs typeface="兰亭黑-简" panose="02000000000000000000" charset="-122"/>
                <a:sym typeface="+mn-ea"/>
              </a:rPr>
              <a:t>{…</a:t>
            </a:r>
            <a:endParaRPr lang="en-US" altLang="zh-CN" sz="16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600" dirty="0">
                <a:latin typeface="兰亭黑-简" panose="02000000000000000000" charset="-122"/>
                <a:ea typeface="兰亭黑-简" panose="02000000000000000000" charset="-122"/>
                <a:cs typeface="兰亭黑-简" panose="02000000000000000000" charset="-122"/>
                <a:sym typeface="+mn-ea"/>
              </a:rPr>
              <a:t>…A=</a:t>
            </a:r>
            <a:r>
              <a:rPr lang="en-US" altLang="zh-CN" sz="1600" dirty="0" err="1">
                <a:latin typeface="兰亭黑-简" panose="02000000000000000000" charset="-122"/>
                <a:ea typeface="兰亭黑-简" panose="02000000000000000000" charset="-122"/>
                <a:cs typeface="兰亭黑-简" panose="02000000000000000000" charset="-122"/>
                <a:sym typeface="+mn-ea"/>
              </a:rPr>
              <a:t>A+n</a:t>
            </a:r>
            <a:r>
              <a:rPr lang="en-US" altLang="zh-CN" sz="1600" dirty="0">
                <a:latin typeface="兰亭黑-简" panose="02000000000000000000" charset="-122"/>
                <a:ea typeface="兰亭黑-简" panose="02000000000000000000" charset="-122"/>
                <a:cs typeface="兰亭黑-简" panose="02000000000000000000" charset="-122"/>
                <a:sym typeface="+mn-ea"/>
              </a:rPr>
              <a:t>;</a:t>
            </a:r>
            <a:endParaRPr lang="en-US" altLang="zh-CN" sz="16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600" dirty="0">
                <a:latin typeface="兰亭黑-简" panose="02000000000000000000" charset="-122"/>
                <a:ea typeface="兰亭黑-简" panose="02000000000000000000" charset="-122"/>
                <a:cs typeface="兰亭黑-简" panose="02000000000000000000" charset="-122"/>
                <a:sym typeface="+mn-ea"/>
              </a:rPr>
              <a:t>}</a:t>
            </a:r>
            <a:r>
              <a:rPr lang="en-US" altLang="zh-CN" sz="1600" dirty="0">
                <a:latin typeface="兰亭黑-简" panose="02000000000000000000" charset="-122"/>
                <a:ea typeface="兰亭黑-简" panose="02000000000000000000" charset="-122"/>
                <a:cs typeface="兰亭黑-简" panose="02000000000000000000" charset="-122"/>
              </a:rPr>
              <a:t> </a:t>
            </a:r>
            <a:endParaRPr lang="en-US" altLang="zh-CN" sz="1600" dirty="0">
              <a:latin typeface="兰亭黑-简" panose="02000000000000000000" charset="-122"/>
              <a:ea typeface="兰亭黑-简" panose="02000000000000000000" charset="-122"/>
              <a:cs typeface="兰亭黑-简" panose="02000000000000000000" charset="-122"/>
            </a:endParaRPr>
          </a:p>
        </p:txBody>
      </p:sp>
      <p:sp>
        <p:nvSpPr>
          <p:cNvPr id="5" name="线形标注 1 4"/>
          <p:cNvSpPr/>
          <p:nvPr/>
        </p:nvSpPr>
        <p:spPr>
          <a:xfrm>
            <a:off x="2809875" y="2273935"/>
            <a:ext cx="1934210" cy="575945"/>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900"/>
              <a:t>对全局变量使用static声明，则该变量只作用于本文件模块，不能通过extern关键字进行引用。</a:t>
            </a:r>
            <a:endParaRPr lang="zh-CN" altLang="en-US" sz="900"/>
          </a:p>
        </p:txBody>
      </p:sp>
    </p:spTree>
  </p:cSld>
  <p:clrMapOvr>
    <a:masterClrMapping/>
  </p:clrMapOvr>
  <p:transition spd="slow" advClick="0" advTm="0"/>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843068" y="543345"/>
            <a:ext cx="6192267" cy="823287"/>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solidFill>
                  <a:srgbClr val="800000"/>
                </a:solidFill>
              </a:rPr>
              <a:t>内部函数和外部函数</a:t>
            </a:r>
            <a:endParaRPr lang="zh-CN" altLang="en-US" sz="4800" dirty="0">
              <a:solidFill>
                <a:srgbClr val="800000"/>
              </a:solidFill>
            </a:endParaRPr>
          </a:p>
        </p:txBody>
      </p:sp>
      <p:sp>
        <p:nvSpPr>
          <p:cNvPr id="3" name="内容占位符 2"/>
          <p:cNvSpPr/>
          <p:nvPr/>
        </p:nvSpPr>
        <p:spPr>
          <a:xfrm>
            <a:off x="363948" y="1451722"/>
            <a:ext cx="11463800" cy="4744713"/>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函数本质上是全局的</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因为一个函数要被另外的函数调用</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但是</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也可以指定函数</a:t>
            </a:r>
            <a:r>
              <a:rPr lang="zh-CN" altLang="en-US" sz="2000" dirty="0">
                <a:solidFill>
                  <a:srgbClr val="FF0000"/>
                </a:solidFill>
                <a:latin typeface="兰亭黑-简" panose="02000000000000000000" charset="-122"/>
                <a:ea typeface="兰亭黑-简" panose="02000000000000000000" charset="-122"/>
                <a:cs typeface="兰亭黑-简" panose="02000000000000000000" charset="-122"/>
              </a:rPr>
              <a:t>不能</a:t>
            </a:r>
            <a:r>
              <a:rPr lang="zh-CN" altLang="en-US" sz="2000" dirty="0">
                <a:latin typeface="兰亭黑-简" panose="02000000000000000000" charset="-122"/>
                <a:ea typeface="兰亭黑-简" panose="02000000000000000000" charset="-122"/>
                <a:cs typeface="兰亭黑-简" panose="02000000000000000000" charset="-122"/>
              </a:rPr>
              <a:t>被其他文件调用。根据函数能否被其他源文件调用</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将函数区分为</a:t>
            </a: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内部函数</a:t>
            </a:r>
            <a:r>
              <a:rPr lang="zh-CN" altLang="en-US" sz="2000" dirty="0">
                <a:latin typeface="兰亭黑-简" panose="02000000000000000000" charset="-122"/>
                <a:ea typeface="兰亭黑-简" panose="02000000000000000000" charset="-122"/>
                <a:cs typeface="兰亭黑-简" panose="02000000000000000000" charset="-122"/>
              </a:rPr>
              <a:t>和</a:t>
            </a: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外部函数</a:t>
            </a:r>
            <a:r>
              <a:rPr lang="zh-CN" altLang="en-US" sz="2000" dirty="0">
                <a:latin typeface="兰亭黑-简" panose="02000000000000000000" charset="-122"/>
                <a:ea typeface="兰亭黑-简" panose="02000000000000000000" charset="-122"/>
                <a:cs typeface="兰亭黑-简" panose="02000000000000000000" charset="-122"/>
              </a:rPr>
              <a:t>。</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2000" dirty="0">
                <a:solidFill>
                  <a:srgbClr val="800000"/>
                </a:solidFill>
                <a:latin typeface="兰亭黑-简" panose="02000000000000000000" charset="-122"/>
                <a:ea typeface="兰亭黑-简" panose="02000000000000000000" charset="-122"/>
                <a:cs typeface="兰亭黑-简" panose="02000000000000000000" charset="-122"/>
              </a:rPr>
              <a:t>1)   </a:t>
            </a:r>
            <a:r>
              <a:rPr lang="zh-CN" altLang="en-US" sz="2000" dirty="0">
                <a:solidFill>
                  <a:srgbClr val="800000"/>
                </a:solidFill>
                <a:latin typeface="兰亭黑-简" panose="02000000000000000000" charset="-122"/>
                <a:ea typeface="兰亭黑-简" panose="02000000000000000000" charset="-122"/>
                <a:cs typeface="兰亭黑-简" panose="02000000000000000000" charset="-122"/>
              </a:rPr>
              <a:t>内部函数</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如果一个函数只能被本文件中其他函数所调用</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它称为</a:t>
            </a: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内部函数</a:t>
            </a:r>
            <a:r>
              <a:rPr lang="zh-CN" altLang="en-US" sz="2000" dirty="0">
                <a:latin typeface="兰亭黑-简" panose="02000000000000000000" charset="-122"/>
                <a:ea typeface="兰亭黑-简" panose="02000000000000000000" charset="-122"/>
                <a:cs typeface="兰亭黑-简" panose="02000000000000000000" charset="-122"/>
              </a:rPr>
              <a:t>。在定义内部函数时</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在函数名和函数类型的前面加</a:t>
            </a:r>
            <a:r>
              <a:rPr lang="en-US" altLang="zh-CN"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static</a:t>
            </a:r>
            <a:r>
              <a:rPr lang="zh-CN" altLang="en-US" sz="2000" dirty="0">
                <a:latin typeface="兰亭黑-简" panose="02000000000000000000" charset="-122"/>
                <a:ea typeface="兰亭黑-简" panose="02000000000000000000" charset="-122"/>
                <a:cs typeface="兰亭黑-简" panose="02000000000000000000" charset="-122"/>
              </a:rPr>
              <a:t>。即</a:t>
            </a:r>
            <a:r>
              <a:rPr lang="en-US" altLang="zh-CN" sz="2000" dirty="0">
                <a:latin typeface="兰亭黑-简" panose="02000000000000000000" charset="-122"/>
                <a:ea typeface="兰亭黑-简" panose="02000000000000000000" charset="-122"/>
                <a:cs typeface="兰亭黑-简" panose="02000000000000000000" charset="-122"/>
              </a:rPr>
              <a:t>static </a:t>
            </a:r>
            <a:r>
              <a:rPr lang="zh-CN" altLang="en-US" sz="2000" dirty="0">
                <a:latin typeface="兰亭黑-简" panose="02000000000000000000" charset="-122"/>
                <a:ea typeface="兰亭黑-简" panose="02000000000000000000" charset="-122"/>
                <a:cs typeface="兰亭黑-简" panose="02000000000000000000" charset="-122"/>
              </a:rPr>
              <a:t>类型标识符函数名</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形参表</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如</a:t>
            </a:r>
            <a:endParaRPr lang="zh-CN" altLang="en-US" sz="2000" dirty="0">
              <a:latin typeface="兰亭黑-简" panose="02000000000000000000" charset="-122"/>
              <a:ea typeface="兰亭黑-简" panose="02000000000000000000" charset="-122"/>
              <a:cs typeface="兰亭黑-简" panose="02000000000000000000" charset="-122"/>
            </a:endParaRPr>
          </a:p>
          <a:p>
            <a:pPr algn="ctr">
              <a:lnSpc>
                <a:spcPct val="150000"/>
              </a:lnSpc>
              <a:buFontTx/>
              <a:buNone/>
            </a:pPr>
            <a:r>
              <a:rPr lang="en-US" altLang="zh-CN" sz="2000" dirty="0">
                <a:solidFill>
                  <a:srgbClr val="FF0000"/>
                </a:solidFill>
                <a:latin typeface="兰亭黑-简" panose="02000000000000000000" charset="-122"/>
                <a:ea typeface="兰亭黑-简" panose="02000000000000000000" charset="-122"/>
                <a:cs typeface="兰亭黑-简" panose="02000000000000000000" charset="-122"/>
              </a:rPr>
              <a:t>static</a:t>
            </a:r>
            <a:r>
              <a:rPr lang="en-US" altLang="zh-CN" sz="2000" dirty="0">
                <a:solidFill>
                  <a:schemeClr val="tx1"/>
                </a:solidFill>
                <a:latin typeface="兰亭黑-简" panose="02000000000000000000" charset="-122"/>
                <a:ea typeface="兰亭黑-简" panose="02000000000000000000" charset="-122"/>
                <a:cs typeface="兰亭黑-简" panose="02000000000000000000" charset="-122"/>
              </a:rPr>
              <a:t> </a:t>
            </a:r>
            <a:r>
              <a:rPr lang="en-US" altLang="zh-CN" sz="2000" dirty="0" err="1">
                <a:solidFill>
                  <a:schemeClr val="tx1"/>
                </a:solidFill>
                <a:latin typeface="兰亭黑-简" panose="02000000000000000000" charset="-122"/>
                <a:ea typeface="兰亭黑-简" panose="02000000000000000000" charset="-122"/>
                <a:cs typeface="兰亭黑-简" panose="02000000000000000000" charset="-122"/>
              </a:rPr>
              <a:t>int</a:t>
            </a:r>
            <a:r>
              <a:rPr lang="en-US" altLang="zh-CN" sz="2000" dirty="0">
                <a:solidFill>
                  <a:schemeClr val="tx1"/>
                </a:solidFill>
                <a:latin typeface="兰亭黑-简" panose="02000000000000000000" charset="-122"/>
                <a:ea typeface="兰亭黑-简" panose="02000000000000000000" charset="-122"/>
                <a:cs typeface="兰亭黑-简" panose="02000000000000000000" charset="-122"/>
              </a:rPr>
              <a:t> fun(</a:t>
            </a:r>
            <a:r>
              <a:rPr lang="en-US" altLang="zh-CN" sz="2000" dirty="0" err="1">
                <a:solidFill>
                  <a:schemeClr val="tx1"/>
                </a:solidFill>
                <a:latin typeface="兰亭黑-简" panose="02000000000000000000" charset="-122"/>
                <a:ea typeface="兰亭黑-简" panose="02000000000000000000" charset="-122"/>
                <a:cs typeface="兰亭黑-简" panose="02000000000000000000" charset="-122"/>
              </a:rPr>
              <a:t>int</a:t>
            </a:r>
            <a:r>
              <a:rPr lang="en-US" altLang="zh-CN" sz="2000" dirty="0">
                <a:solidFill>
                  <a:schemeClr val="tx1"/>
                </a:solidFill>
                <a:latin typeface="兰亭黑-简" panose="02000000000000000000" charset="-122"/>
                <a:ea typeface="兰亭黑-简" panose="02000000000000000000" charset="-122"/>
                <a:cs typeface="兰亭黑-简" panose="02000000000000000000" charset="-122"/>
              </a:rPr>
              <a:t> </a:t>
            </a:r>
            <a:r>
              <a:rPr lang="en-US" altLang="zh-CN" sz="2000" dirty="0" err="1">
                <a:solidFill>
                  <a:schemeClr val="tx1"/>
                </a:solidFill>
                <a:latin typeface="兰亭黑-简" panose="02000000000000000000" charset="-122"/>
                <a:ea typeface="兰亭黑-简" panose="02000000000000000000" charset="-122"/>
                <a:cs typeface="兰亭黑-简" panose="02000000000000000000" charset="-122"/>
              </a:rPr>
              <a:t>a,int</a:t>
            </a:r>
            <a:r>
              <a:rPr lang="en-US" altLang="zh-CN" sz="2000" dirty="0">
                <a:solidFill>
                  <a:schemeClr val="tx1"/>
                </a:solidFill>
                <a:latin typeface="兰亭黑-简" panose="02000000000000000000" charset="-122"/>
                <a:ea typeface="兰亭黑-简" panose="02000000000000000000" charset="-122"/>
                <a:cs typeface="兰亭黑-简" panose="02000000000000000000" charset="-122"/>
              </a:rPr>
              <a:t> b)</a:t>
            </a:r>
            <a:endParaRPr lang="en-US" altLang="zh-CN" sz="2000" dirty="0">
              <a:solidFill>
                <a:schemeClr val="tx1"/>
              </a:solidFill>
              <a:latin typeface="兰亭黑-简" panose="02000000000000000000" charset="-122"/>
              <a:ea typeface="兰亭黑-简" panose="02000000000000000000" charset="-122"/>
              <a:cs typeface="兰亭黑-简" panose="02000000000000000000" charset="-122"/>
            </a:endParaRPr>
          </a:p>
          <a:p>
            <a:pPr marL="285750" indent="-285750">
              <a:lnSpc>
                <a:spcPct val="150000"/>
              </a:lnSpc>
              <a:buNone/>
            </a:pPr>
            <a:r>
              <a:rPr lang="zh-CN" altLang="en-US" sz="2000" dirty="0">
                <a:latin typeface="兰亭黑-简" panose="02000000000000000000" charset="-122"/>
                <a:ea typeface="兰亭黑-简" panose="02000000000000000000" charset="-122"/>
                <a:cs typeface="兰亭黑-简" panose="02000000000000000000" charset="-122"/>
              </a:rPr>
              <a:t>内部函数又称</a:t>
            </a: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静态函数</a:t>
            </a:r>
            <a:r>
              <a:rPr lang="zh-CN" altLang="en-US" sz="2000" dirty="0">
                <a:latin typeface="兰亭黑-简" panose="02000000000000000000" charset="-122"/>
                <a:ea typeface="兰亭黑-简" panose="02000000000000000000" charset="-122"/>
                <a:cs typeface="兰亭黑-简" panose="02000000000000000000" charset="-122"/>
              </a:rPr>
              <a:t>。使用内部函数</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可以使函数只局限于所在文件</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如果在不同的文件中有同名的内部函数</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互不干扰。这样不同的人可以分别编写不同的函数</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而不必担心所用函数是否会与其他文件中函数同名</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通常把只能由同一文件使用的函数和外部变量放在一个文件中</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在它们前面说明</a:t>
            </a:r>
            <a:r>
              <a:rPr lang="en-US" altLang="zh-CN" sz="2000" dirty="0">
                <a:latin typeface="兰亭黑-简" panose="02000000000000000000" charset="-122"/>
                <a:ea typeface="兰亭黑-简" panose="02000000000000000000" charset="-122"/>
                <a:cs typeface="兰亭黑-简" panose="02000000000000000000" charset="-122"/>
              </a:rPr>
              <a:t>s</a:t>
            </a:r>
            <a:r>
              <a:rPr lang="en-US" altLang="zh-CN" sz="2000" dirty="0" err="1">
                <a:latin typeface="兰亭黑-简" panose="02000000000000000000" charset="-122"/>
                <a:ea typeface="兰亭黑-简" panose="02000000000000000000" charset="-122"/>
                <a:cs typeface="兰亭黑-简" panose="02000000000000000000" charset="-122"/>
              </a:rPr>
              <a:t>tatic</a:t>
            </a:r>
            <a:r>
              <a:rPr lang="zh-CN" altLang="en-US" sz="2000" dirty="0">
                <a:latin typeface="兰亭黑-简" panose="02000000000000000000" charset="-122"/>
                <a:ea typeface="兰亭黑-简" panose="02000000000000000000" charset="-122"/>
                <a:cs typeface="兰亭黑-简" panose="02000000000000000000" charset="-122"/>
              </a:rPr>
              <a:t>使之局部化</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其他文件不能引用。</a:t>
            </a:r>
            <a:endParaRPr lang="zh-CN" altLang="en-US" sz="20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spd="slow" advClick="0" advTm="0"/>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843280" y="713105"/>
            <a:ext cx="5280025" cy="822960"/>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dirty="0">
                <a:solidFill>
                  <a:srgbClr val="800000"/>
                </a:solidFill>
                <a:latin typeface="兰亭黑-简" panose="02000000000000000000" charset="-122"/>
                <a:ea typeface="兰亭黑-简" panose="02000000000000000000" charset="-122"/>
              </a:rPr>
              <a:t>内部函数和外部函数</a:t>
            </a:r>
            <a:endParaRPr lang="zh-CN" altLang="en-US" sz="4000" dirty="0">
              <a:solidFill>
                <a:srgbClr val="800000"/>
              </a:solidFill>
              <a:latin typeface="兰亭黑-简" panose="02000000000000000000" charset="-122"/>
              <a:ea typeface="兰亭黑-简" panose="02000000000000000000" charset="-122"/>
            </a:endParaRPr>
          </a:p>
        </p:txBody>
      </p:sp>
      <p:sp>
        <p:nvSpPr>
          <p:cNvPr id="3" name="内容占位符 2"/>
          <p:cNvSpPr/>
          <p:nvPr/>
        </p:nvSpPr>
        <p:spPr>
          <a:xfrm>
            <a:off x="223520" y="1816100"/>
            <a:ext cx="11463655" cy="3844290"/>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en-US" altLang="zh-CN" sz="2400" dirty="0">
                <a:solidFill>
                  <a:srgbClr val="800000"/>
                </a:solidFill>
                <a:latin typeface="兰亭黑-简" panose="02000000000000000000" charset="-122"/>
                <a:ea typeface="兰亭黑-简" panose="02000000000000000000" charset="-122"/>
                <a:cs typeface="兰亭黑-简" panose="02000000000000000000" charset="-122"/>
              </a:rPr>
              <a:t>2) </a:t>
            </a:r>
            <a:r>
              <a:rPr lang="zh-CN" altLang="en-US" sz="2400" dirty="0">
                <a:solidFill>
                  <a:srgbClr val="800000"/>
                </a:solidFill>
                <a:latin typeface="兰亭黑-简" panose="02000000000000000000" charset="-122"/>
                <a:ea typeface="兰亭黑-简" panose="02000000000000000000" charset="-122"/>
                <a:cs typeface="兰亭黑-简" panose="02000000000000000000" charset="-122"/>
              </a:rPr>
              <a:t>外部函数</a:t>
            </a:r>
            <a:endParaRPr lang="zh-CN" altLang="en-US" sz="24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2400" dirty="0">
                <a:latin typeface="兰亭黑-简" panose="02000000000000000000" charset="-122"/>
                <a:ea typeface="兰亭黑-简" panose="02000000000000000000" charset="-122"/>
                <a:cs typeface="兰亭黑-简" panose="02000000000000000000" charset="-122"/>
              </a:rPr>
              <a:t>(1) </a:t>
            </a:r>
            <a:r>
              <a:rPr lang="zh-CN" altLang="en-US" sz="2400" dirty="0">
                <a:latin typeface="兰亭黑-简" panose="02000000000000000000" charset="-122"/>
                <a:ea typeface="兰亭黑-简" panose="02000000000000000000" charset="-122"/>
                <a:cs typeface="兰亭黑-简" panose="02000000000000000000" charset="-122"/>
              </a:rPr>
              <a:t>在定义函数时</a:t>
            </a:r>
            <a:r>
              <a:rPr lang="en-US" altLang="zh-CN" sz="2400" dirty="0">
                <a:latin typeface="兰亭黑-简" panose="02000000000000000000" charset="-122"/>
                <a:ea typeface="兰亭黑-简" panose="02000000000000000000" charset="-122"/>
                <a:cs typeface="兰亭黑-简" panose="02000000000000000000" charset="-122"/>
              </a:rPr>
              <a:t>,</a:t>
            </a:r>
            <a:r>
              <a:rPr lang="zh-CN" altLang="en-US" sz="2400" dirty="0">
                <a:latin typeface="兰亭黑-简" panose="02000000000000000000" charset="-122"/>
                <a:ea typeface="兰亭黑-简" panose="02000000000000000000" charset="-122"/>
                <a:cs typeface="兰亭黑-简" panose="02000000000000000000" charset="-122"/>
              </a:rPr>
              <a:t>如果在函数首部的最左端冠以关键字</a:t>
            </a:r>
            <a:r>
              <a:rPr lang="en-US" altLang="zh-CN" sz="2400" dirty="0">
                <a:latin typeface="兰亭黑-简" panose="02000000000000000000" charset="-122"/>
                <a:ea typeface="兰亭黑-简" panose="02000000000000000000" charset="-122"/>
                <a:cs typeface="兰亭黑-简" panose="02000000000000000000" charset="-122"/>
              </a:rPr>
              <a:t>extern,</a:t>
            </a:r>
            <a:r>
              <a:rPr lang="zh-CN" altLang="en-US" sz="2400" dirty="0">
                <a:latin typeface="兰亭黑-简" panose="02000000000000000000" charset="-122"/>
                <a:ea typeface="兰亭黑-简" panose="02000000000000000000" charset="-122"/>
                <a:cs typeface="兰亭黑-简" panose="02000000000000000000" charset="-122"/>
              </a:rPr>
              <a:t>则表示此函数是</a:t>
            </a:r>
            <a:r>
              <a:rPr lang="zh-CN" altLang="en-US" sz="2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外部函数</a:t>
            </a:r>
            <a:r>
              <a:rPr lang="zh-CN" altLang="en-US" sz="2400" dirty="0">
                <a:latin typeface="兰亭黑-简" panose="02000000000000000000" charset="-122"/>
                <a:ea typeface="兰亭黑-简" panose="02000000000000000000" charset="-122"/>
                <a:cs typeface="兰亭黑-简" panose="02000000000000000000" charset="-122"/>
              </a:rPr>
              <a:t>，可供其他文件调用。</a:t>
            </a:r>
            <a:endParaRPr lang="zh-CN" altLang="en-US" sz="24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如函数首部可以写为</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2000" dirty="0">
                <a:solidFill>
                  <a:srgbClr val="FF0000"/>
                </a:solidFill>
                <a:latin typeface="兰亭黑-简" panose="02000000000000000000" charset="-122"/>
                <a:ea typeface="兰亭黑-简" panose="02000000000000000000" charset="-122"/>
                <a:cs typeface="兰亭黑-简" panose="02000000000000000000" charset="-122"/>
              </a:rPr>
              <a:t>extern</a:t>
            </a:r>
            <a:r>
              <a:rPr lang="en-US" altLang="zh-CN" sz="2000" dirty="0">
                <a:latin typeface="兰亭黑-简" panose="02000000000000000000" charset="-122"/>
                <a:ea typeface="兰亭黑-简" panose="02000000000000000000" charset="-122"/>
                <a:cs typeface="兰亭黑-简" panose="02000000000000000000" charset="-122"/>
              </a:rPr>
              <a:t> </a:t>
            </a:r>
            <a:r>
              <a:rPr lang="en-US" altLang="zh-CN" sz="2000" dirty="0" err="1">
                <a:latin typeface="兰亭黑-简" panose="02000000000000000000" charset="-122"/>
                <a:ea typeface="兰亭黑-简" panose="02000000000000000000" charset="-122"/>
                <a:cs typeface="兰亭黑-简" panose="02000000000000000000" charset="-122"/>
              </a:rPr>
              <a:t>int</a:t>
            </a:r>
            <a:r>
              <a:rPr lang="en-US" altLang="zh-CN" sz="2000" dirty="0">
                <a:latin typeface="兰亭黑-简" panose="02000000000000000000" charset="-122"/>
                <a:ea typeface="兰亭黑-简" panose="02000000000000000000" charset="-122"/>
                <a:cs typeface="兰亭黑-简" panose="02000000000000000000" charset="-122"/>
              </a:rPr>
              <a:t> fun (</a:t>
            </a:r>
            <a:r>
              <a:rPr lang="en-US" altLang="zh-CN" sz="2000" dirty="0" err="1">
                <a:latin typeface="兰亭黑-简" panose="02000000000000000000" charset="-122"/>
                <a:ea typeface="兰亭黑-简" panose="02000000000000000000" charset="-122"/>
                <a:cs typeface="兰亭黑-简" panose="02000000000000000000" charset="-122"/>
              </a:rPr>
              <a:t>int</a:t>
            </a:r>
            <a:r>
              <a:rPr lang="en-US" altLang="zh-CN" sz="2000" dirty="0">
                <a:latin typeface="兰亭黑-简" panose="02000000000000000000" charset="-122"/>
                <a:ea typeface="兰亭黑-简" panose="02000000000000000000" charset="-122"/>
                <a:cs typeface="兰亭黑-简" panose="02000000000000000000" charset="-122"/>
              </a:rPr>
              <a:t> a, </a:t>
            </a:r>
            <a:r>
              <a:rPr lang="en-US" altLang="zh-CN" sz="2000" dirty="0" err="1">
                <a:latin typeface="兰亭黑-简" panose="02000000000000000000" charset="-122"/>
                <a:ea typeface="兰亭黑-简" panose="02000000000000000000" charset="-122"/>
                <a:cs typeface="兰亭黑-简" panose="02000000000000000000" charset="-122"/>
              </a:rPr>
              <a:t>int</a:t>
            </a:r>
            <a:r>
              <a:rPr lang="en-US" altLang="zh-CN" sz="2000" dirty="0">
                <a:latin typeface="兰亭黑-简" panose="02000000000000000000" charset="-122"/>
                <a:ea typeface="兰亭黑-简" panose="02000000000000000000" charset="-122"/>
                <a:cs typeface="兰亭黑-简" panose="02000000000000000000" charset="-122"/>
              </a:rPr>
              <a:t> b)</a:t>
            </a:r>
            <a:endParaRPr lang="en-US" altLang="zh-CN"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2000" dirty="0">
                <a:latin typeface="兰亭黑-简" panose="02000000000000000000" charset="-122"/>
                <a:ea typeface="兰亭黑-简" panose="02000000000000000000" charset="-122"/>
                <a:cs typeface="兰亭黑-简" panose="02000000000000000000" charset="-122"/>
              </a:rPr>
              <a:t>这样，函数</a:t>
            </a:r>
            <a:r>
              <a:rPr lang="en-US" altLang="zh-CN" sz="2000" dirty="0">
                <a:latin typeface="兰亭黑-简" panose="02000000000000000000" charset="-122"/>
                <a:ea typeface="兰亭黑-简" panose="02000000000000000000" charset="-122"/>
                <a:cs typeface="兰亭黑-简" panose="02000000000000000000" charset="-122"/>
              </a:rPr>
              <a:t>fun</a:t>
            </a:r>
            <a:r>
              <a:rPr lang="zh-CN" altLang="en-US" sz="2000" dirty="0">
                <a:latin typeface="兰亭黑-简" panose="02000000000000000000" charset="-122"/>
                <a:ea typeface="兰亭黑-简" panose="02000000000000000000" charset="-122"/>
                <a:cs typeface="兰亭黑-简" panose="02000000000000000000" charset="-122"/>
              </a:rPr>
              <a:t>就</a:t>
            </a:r>
            <a:r>
              <a:rPr lang="zh-CN" altLang="en-US" sz="20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可以被其他文件调用</a:t>
            </a:r>
            <a:r>
              <a:rPr lang="zh-CN" altLang="en-US" sz="2000" dirty="0">
                <a:latin typeface="兰亭黑-简" panose="02000000000000000000" charset="-122"/>
                <a:ea typeface="兰亭黑-简" panose="02000000000000000000" charset="-122"/>
                <a:cs typeface="兰亭黑-简" panose="02000000000000000000" charset="-122"/>
              </a:rPr>
              <a:t>。</a:t>
            </a:r>
            <a:r>
              <a:rPr lang="en-US" altLang="zh-CN" sz="2000" dirty="0">
                <a:latin typeface="兰亭黑-简" panose="02000000000000000000" charset="-122"/>
                <a:ea typeface="兰亭黑-简" panose="02000000000000000000" charset="-122"/>
                <a:cs typeface="兰亭黑-简" panose="02000000000000000000" charset="-122"/>
              </a:rPr>
              <a:t>C</a:t>
            </a:r>
            <a:r>
              <a:rPr lang="zh-CN" altLang="en-US" sz="2000" dirty="0">
                <a:latin typeface="兰亭黑-简" panose="02000000000000000000" charset="-122"/>
                <a:ea typeface="兰亭黑-简" panose="02000000000000000000" charset="-122"/>
                <a:cs typeface="兰亭黑-简" panose="02000000000000000000" charset="-122"/>
              </a:rPr>
              <a:t>语言规定，如果在定义函数时省略</a:t>
            </a:r>
            <a:r>
              <a:rPr lang="en-US" altLang="zh-CN" sz="2000" dirty="0">
                <a:latin typeface="兰亭黑-简" panose="02000000000000000000" charset="-122"/>
                <a:ea typeface="兰亭黑-简" panose="02000000000000000000" charset="-122"/>
                <a:cs typeface="兰亭黑-简" panose="02000000000000000000" charset="-122"/>
              </a:rPr>
              <a:t>extern,</a:t>
            </a:r>
            <a:r>
              <a:rPr lang="zh-CN" altLang="en-US" sz="2000" dirty="0">
                <a:latin typeface="兰亭黑-简" panose="02000000000000000000" charset="-122"/>
                <a:ea typeface="兰亭黑-简" panose="02000000000000000000" charset="-122"/>
                <a:cs typeface="兰亭黑-简" panose="02000000000000000000" charset="-122"/>
              </a:rPr>
              <a:t>则</a:t>
            </a:r>
            <a:r>
              <a:rPr lang="zh-CN" altLang="en-US" sz="2000" u="sng" dirty="0">
                <a:solidFill>
                  <a:srgbClr val="FF0000"/>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隐含为</a:t>
            </a:r>
            <a:r>
              <a:rPr lang="zh-CN" altLang="en-US" sz="2000" u="sng"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外部函数</a:t>
            </a:r>
            <a:r>
              <a:rPr lang="zh-CN" altLang="en-US" sz="2000" dirty="0">
                <a:latin typeface="兰亭黑-简" panose="02000000000000000000" charset="-122"/>
                <a:ea typeface="兰亭黑-简" panose="02000000000000000000" charset="-122"/>
                <a:cs typeface="兰亭黑-简" panose="02000000000000000000" charset="-122"/>
              </a:rPr>
              <a:t>。本书前面所用的函数都是外部函数。</a:t>
            </a:r>
            <a:endParaRPr lang="zh-CN" altLang="en-US" sz="20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2000" dirty="0">
                <a:latin typeface="兰亭黑-简" panose="02000000000000000000" charset="-122"/>
                <a:ea typeface="兰亭黑-简" panose="02000000000000000000" charset="-122"/>
                <a:cs typeface="兰亭黑-简" panose="02000000000000000000" charset="-122"/>
              </a:rPr>
              <a:t>(2) </a:t>
            </a:r>
            <a:r>
              <a:rPr lang="zh-CN" altLang="en-US" sz="2000" dirty="0">
                <a:latin typeface="兰亭黑-简" panose="02000000000000000000" charset="-122"/>
                <a:ea typeface="兰亭黑-简" panose="02000000000000000000" charset="-122"/>
                <a:cs typeface="兰亭黑-简" panose="02000000000000000000" charset="-122"/>
              </a:rPr>
              <a:t>在需要调用此函数的文件中</a:t>
            </a:r>
            <a:r>
              <a:rPr lang="en-US" altLang="zh-CN" sz="2000" dirty="0">
                <a:latin typeface="兰亭黑-简" panose="02000000000000000000" charset="-122"/>
                <a:ea typeface="兰亭黑-简" panose="02000000000000000000" charset="-122"/>
                <a:cs typeface="兰亭黑-简" panose="02000000000000000000" charset="-122"/>
              </a:rPr>
              <a:t>,</a:t>
            </a:r>
            <a:r>
              <a:rPr lang="zh-CN" altLang="en-US" sz="2000" dirty="0">
                <a:latin typeface="兰亭黑-简" panose="02000000000000000000" charset="-122"/>
                <a:ea typeface="兰亭黑-简" panose="02000000000000000000" charset="-122"/>
                <a:cs typeface="兰亭黑-简" panose="02000000000000000000" charset="-122"/>
              </a:rPr>
              <a:t>用</a:t>
            </a:r>
            <a:r>
              <a:rPr lang="en-US" altLang="zh-CN" sz="2000" dirty="0">
                <a:latin typeface="兰亭黑-简" panose="02000000000000000000" charset="-122"/>
                <a:ea typeface="兰亭黑-简" panose="02000000000000000000" charset="-122"/>
                <a:cs typeface="兰亭黑-简" panose="02000000000000000000" charset="-122"/>
              </a:rPr>
              <a:t>extern</a:t>
            </a:r>
            <a:r>
              <a:rPr lang="zh-CN" altLang="en-US" sz="2000" dirty="0">
                <a:latin typeface="兰亭黑-简" panose="02000000000000000000" charset="-122"/>
                <a:ea typeface="兰亭黑-简" panose="02000000000000000000" charset="-122"/>
                <a:cs typeface="兰亭黑-简" panose="02000000000000000000" charset="-122"/>
              </a:rPr>
              <a:t>声明所用的函数是外部函数 。 </a:t>
            </a:r>
            <a:endParaRPr lang="zh-CN" altLang="en-US" sz="2000" dirty="0">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spd="slow" advClick="0" advTm="0"/>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928370" y="701040"/>
            <a:ext cx="4248150" cy="714375"/>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solidFill>
                  <a:srgbClr val="800000"/>
                </a:solidFill>
                <a:latin typeface="兰亭黑-简" panose="02000000000000000000" charset="-122"/>
                <a:ea typeface="兰亭黑-简" panose="02000000000000000000" charset="-122"/>
              </a:rPr>
              <a:t>内部函数和外部函数</a:t>
            </a:r>
            <a:endParaRPr lang="zh-CN" altLang="en-US" sz="3200" dirty="0">
              <a:solidFill>
                <a:srgbClr val="800000"/>
              </a:solidFill>
              <a:latin typeface="兰亭黑-简" panose="02000000000000000000" charset="-122"/>
              <a:ea typeface="兰亭黑-简" panose="02000000000000000000" charset="-122"/>
            </a:endParaRPr>
          </a:p>
        </p:txBody>
      </p:sp>
      <p:sp>
        <p:nvSpPr>
          <p:cNvPr id="3" name="内容占位符 2"/>
          <p:cNvSpPr/>
          <p:nvPr/>
        </p:nvSpPr>
        <p:spPr>
          <a:xfrm>
            <a:off x="429260" y="1415415"/>
            <a:ext cx="5513070" cy="501078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zh-CN" altLang="en-US" sz="1600" dirty="0">
                <a:latin typeface="兰亭黑-简" panose="02000000000000000000" charset="-122"/>
                <a:ea typeface="兰亭黑-简" panose="02000000000000000000" charset="-122"/>
                <a:cs typeface="兰亭黑-简" panose="02000000000000000000" charset="-122"/>
              </a:rPr>
              <a:t>【例】</a:t>
            </a:r>
            <a:r>
              <a:rPr lang="zh-CN" altLang="en-US" sz="1200" dirty="0">
                <a:latin typeface="兰亭黑-简" panose="02000000000000000000" charset="-122"/>
                <a:ea typeface="兰亭黑-简" panose="02000000000000000000" charset="-122"/>
                <a:cs typeface="兰亭黑-简" panose="02000000000000000000" charset="-122"/>
              </a:rPr>
              <a:t>有一个字符串</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内有若干个字符</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今输入一个字符</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要求程序将字符串中该字符删去。 用外部函数实现。</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file1</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c</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（文件</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1</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endParaRPr lang="en-US" altLang="zh-CN"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main</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         extern enter-string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80</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extern delete-</a:t>
            </a:r>
            <a:r>
              <a:rPr lang="en-US" altLang="zh-CN" sz="1200" dirty="0" err="1">
                <a:latin typeface="兰亭黑-简" panose="02000000000000000000" charset="-122"/>
                <a:ea typeface="兰亭黑-简" panose="02000000000000000000" charset="-122"/>
                <a:cs typeface="兰亭黑-简" panose="02000000000000000000" charset="-122"/>
              </a:rPr>
              <a:t>strin</a:t>
            </a:r>
            <a:r>
              <a:rPr lang="en-US" altLang="zh-CN" sz="1200" dirty="0">
                <a:latin typeface="兰亭黑-简" panose="02000000000000000000" charset="-122"/>
                <a:ea typeface="兰亭黑-简" panose="02000000000000000000" charset="-122"/>
                <a:cs typeface="兰亭黑-简" panose="02000000000000000000" charset="-122"/>
              </a:rPr>
              <a:t> 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ch</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extern print-string(char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　       </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以上</a:t>
            </a:r>
            <a:r>
              <a:rPr lang="en-US" altLang="zh-CN" sz="1200" dirty="0">
                <a:latin typeface="兰亭黑-简" panose="02000000000000000000" charset="-122"/>
                <a:ea typeface="兰亭黑-简" panose="02000000000000000000" charset="-122"/>
                <a:cs typeface="兰亭黑-简" panose="02000000000000000000" charset="-122"/>
              </a:rPr>
              <a:t>3</a:t>
            </a:r>
            <a:r>
              <a:rPr lang="zh-CN" altLang="en-US" sz="1200" dirty="0">
                <a:latin typeface="兰亭黑-简" panose="02000000000000000000" charset="-122"/>
                <a:ea typeface="兰亭黑-简" panose="02000000000000000000" charset="-122"/>
                <a:cs typeface="兰亭黑-简" panose="02000000000000000000" charset="-122"/>
              </a:rPr>
              <a:t>行声明在本函数中将要调用的在其他文件中定义的</a:t>
            </a:r>
            <a:r>
              <a:rPr lang="en-US" altLang="zh-CN" sz="1200" dirty="0">
                <a:latin typeface="兰亭黑-简" panose="02000000000000000000" charset="-122"/>
                <a:ea typeface="兰亭黑-简" panose="02000000000000000000" charset="-122"/>
                <a:cs typeface="兰亭黑-简" panose="02000000000000000000" charset="-122"/>
              </a:rPr>
              <a:t>3</a:t>
            </a:r>
            <a:r>
              <a:rPr lang="zh-CN" altLang="en-US" sz="1200" dirty="0">
                <a:latin typeface="兰亭黑-简" panose="02000000000000000000" charset="-122"/>
                <a:ea typeface="兰亭黑-简" panose="02000000000000000000" charset="-122"/>
                <a:cs typeface="兰亭黑-简" panose="02000000000000000000" charset="-122"/>
              </a:rPr>
              <a:t>个函数*／</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char c</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80</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enter-string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scanf</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a:t>
            </a:r>
            <a:r>
              <a:rPr lang="zh-CN" altLang="en-US" sz="1200" dirty="0">
                <a:latin typeface="兰亭黑-简" panose="02000000000000000000" charset="-122"/>
                <a:ea typeface="兰亭黑-简" panose="02000000000000000000" charset="-122"/>
                <a:cs typeface="兰亭黑-简" panose="02000000000000000000" charset="-122"/>
              </a:rPr>
              <a:t>）；</a:t>
            </a:r>
            <a:endParaRPr lang="en-US" altLang="zh-CN"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             delete-string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print-string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a:t>
            </a:r>
            <a:endParaRPr lang="en-US" altLang="zh-CN" sz="1200" dirty="0">
              <a:latin typeface="兰亭黑-简" panose="02000000000000000000" charset="-122"/>
              <a:ea typeface="兰亭黑-简" panose="02000000000000000000" charset="-122"/>
              <a:cs typeface="兰亭黑-简" panose="02000000000000000000" charset="-122"/>
            </a:endParaRPr>
          </a:p>
        </p:txBody>
      </p:sp>
      <p:sp>
        <p:nvSpPr>
          <p:cNvPr id="4" name="内容占位符 2"/>
          <p:cNvSpPr/>
          <p:nvPr/>
        </p:nvSpPr>
        <p:spPr>
          <a:xfrm>
            <a:off x="6160770" y="892175"/>
            <a:ext cx="5788660" cy="546036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FontTx/>
              <a:buNone/>
            </a:pP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file2</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c</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（文件</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2</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include &lt;studio</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h&gt;</a:t>
            </a:r>
            <a:endParaRPr lang="en-US" altLang="zh-CN"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     enter-string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80</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定义外部函数</a:t>
            </a:r>
            <a:r>
              <a:rPr lang="en-US" altLang="zh-CN" sz="1200" dirty="0">
                <a:latin typeface="兰亭黑-简" panose="02000000000000000000" charset="-122"/>
                <a:ea typeface="兰亭黑-简" panose="02000000000000000000" charset="-122"/>
                <a:cs typeface="兰亭黑-简" panose="02000000000000000000" charset="-122"/>
              </a:rPr>
              <a:t>enter-string*</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gets</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读入字符串</a:t>
            </a:r>
            <a:r>
              <a:rPr lang="en-US" altLang="zh-CN" sz="1200" dirty="0" err="1">
                <a:latin typeface="兰亭黑-简" panose="02000000000000000000" charset="-122"/>
                <a:ea typeface="兰亭黑-简" panose="02000000000000000000" charset="-122"/>
                <a:cs typeface="兰亭黑-简" panose="02000000000000000000" charset="-122"/>
              </a:rPr>
              <a:t>str</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file3</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c</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（文件</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3</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delete-string(char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ch</a:t>
            </a: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定义外部函数</a:t>
            </a:r>
            <a:r>
              <a:rPr lang="en-US" altLang="zh-CN" sz="1200" dirty="0">
                <a:latin typeface="兰亭黑-简" panose="02000000000000000000" charset="-122"/>
                <a:ea typeface="兰亭黑-简" panose="02000000000000000000" charset="-122"/>
                <a:cs typeface="兰亭黑-简" panose="02000000000000000000" charset="-122"/>
              </a:rPr>
              <a:t>delete-string</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int</a:t>
            </a:r>
            <a:r>
              <a:rPr lang="en-US" altLang="zh-CN"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，ｊ；</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for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＝ｊ＝</a:t>
            </a:r>
            <a:r>
              <a:rPr lang="en-US" altLang="zh-CN" sz="1200" dirty="0">
                <a:latin typeface="兰亭黑-简" panose="02000000000000000000" charset="-122"/>
                <a:ea typeface="兰亭黑-简" panose="02000000000000000000" charset="-122"/>
                <a:cs typeface="兰亭黑-简" panose="02000000000000000000" charset="-122"/>
              </a:rPr>
              <a:t>0</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0′</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a:latin typeface="兰亭黑-简" panose="02000000000000000000" charset="-122"/>
                <a:ea typeface="兰亭黑-简" panose="02000000000000000000" charset="-122"/>
                <a:cs typeface="兰亭黑-简" panose="02000000000000000000" charset="-122"/>
              </a:rPr>
              <a:t>if</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ch</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［ｊ＋＋］＝</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i</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j</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0′</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  </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file4</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c</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（文件</a:t>
            </a:r>
            <a:r>
              <a:rPr lang="en-US" altLang="zh-CN" sz="1200" dirty="0">
                <a:solidFill>
                  <a:srgbClr val="FF0000"/>
                </a:solidFill>
                <a:latin typeface="兰亭黑-简" panose="02000000000000000000" charset="-122"/>
                <a:ea typeface="兰亭黑-简" panose="02000000000000000000" charset="-122"/>
                <a:cs typeface="兰亭黑-简" panose="02000000000000000000" charset="-122"/>
              </a:rPr>
              <a:t>4</a:t>
            </a:r>
            <a:r>
              <a:rPr lang="zh-CN" altLang="en-US" sz="1200" dirty="0">
                <a:solidFill>
                  <a:srgbClr val="FF0000"/>
                </a:solidFill>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en-US" altLang="zh-CN" sz="1200" dirty="0">
                <a:latin typeface="兰亭黑-简" panose="02000000000000000000" charset="-122"/>
                <a:ea typeface="兰亭黑-简" panose="02000000000000000000" charset="-122"/>
                <a:cs typeface="兰亭黑-简" panose="02000000000000000000" charset="-122"/>
              </a:rPr>
              <a:t>print-string</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char </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定义外部函数</a:t>
            </a:r>
            <a:r>
              <a:rPr lang="en-US" altLang="zh-CN" sz="1200" dirty="0">
                <a:latin typeface="兰亭黑-简" panose="02000000000000000000" charset="-122"/>
                <a:ea typeface="兰亭黑-简" panose="02000000000000000000" charset="-122"/>
                <a:cs typeface="兰亭黑-简" panose="02000000000000000000" charset="-122"/>
              </a:rPr>
              <a:t>print-string</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zh-CN" sz="1200" dirty="0">
                <a:latin typeface="兰亭黑-简" panose="02000000000000000000" charset="-122"/>
                <a:ea typeface="兰亭黑-简" panose="02000000000000000000" charset="-122"/>
                <a:cs typeface="兰亭黑-简" panose="02000000000000000000" charset="-122"/>
              </a:rPr>
              <a:t>｛</a:t>
            </a:r>
            <a:endParaRPr lang="zh-CN" altLang="zh-CN"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zh-CN" sz="1200" dirty="0">
                <a:latin typeface="兰亭黑-简" panose="02000000000000000000" charset="-122"/>
                <a:ea typeface="兰亭黑-简" panose="02000000000000000000" charset="-122"/>
                <a:cs typeface="兰亭黑-简" panose="02000000000000000000" charset="-122"/>
              </a:rPr>
              <a:t>　　      </a:t>
            </a:r>
            <a:r>
              <a:rPr lang="en-US" altLang="zh-CN" sz="1200" dirty="0" err="1">
                <a:latin typeface="兰亭黑-简" panose="02000000000000000000" charset="-122"/>
                <a:ea typeface="兰亭黑-简" panose="02000000000000000000" charset="-122"/>
                <a:cs typeface="兰亭黑-简" panose="02000000000000000000" charset="-122"/>
              </a:rPr>
              <a:t>printf</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a:latin typeface="兰亭黑-简" panose="02000000000000000000" charset="-122"/>
                <a:ea typeface="兰亭黑-简" panose="02000000000000000000" charset="-122"/>
                <a:cs typeface="兰亭黑-简" panose="02000000000000000000" charset="-122"/>
              </a:rPr>
              <a:t>s"</a:t>
            </a:r>
            <a:r>
              <a:rPr lang="zh-CN" altLang="en-US" sz="1200" dirty="0">
                <a:latin typeface="兰亭黑-简" panose="02000000000000000000" charset="-122"/>
                <a:ea typeface="兰亭黑-简" panose="02000000000000000000" charset="-122"/>
                <a:cs typeface="兰亭黑-简" panose="02000000000000000000" charset="-122"/>
              </a:rPr>
              <a:t>，</a:t>
            </a:r>
            <a:r>
              <a:rPr lang="en-US" altLang="zh-CN" sz="1200" dirty="0" err="1">
                <a:latin typeface="兰亭黑-简" panose="02000000000000000000" charset="-122"/>
                <a:ea typeface="兰亭黑-简" panose="02000000000000000000" charset="-122"/>
                <a:cs typeface="兰亭黑-简" panose="02000000000000000000" charset="-122"/>
              </a:rPr>
              <a:t>str</a:t>
            </a: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latin typeface="兰亭黑-简" panose="02000000000000000000" charset="-122"/>
                <a:ea typeface="兰亭黑-简" panose="02000000000000000000" charset="-122"/>
                <a:cs typeface="兰亭黑-简" panose="02000000000000000000" charset="-122"/>
              </a:rPr>
              <a:t>｝</a:t>
            </a:r>
            <a:endParaRPr lang="zh-CN" altLang="en-US" sz="1200" dirty="0">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运行情况如下：</a:t>
            </a:r>
            <a:endParaRPr lang="zh-CN" altLang="en-US" sz="1200" dirty="0">
              <a:solidFill>
                <a:schemeClr val="accent2"/>
              </a:solidFill>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zh-CN" sz="1200" dirty="0">
                <a:solidFill>
                  <a:schemeClr val="accent2"/>
                </a:solidFill>
                <a:latin typeface="兰亭黑-简" panose="02000000000000000000" charset="-122"/>
                <a:ea typeface="兰亭黑-简" panose="02000000000000000000" charset="-122"/>
                <a:cs typeface="兰亭黑-简" panose="02000000000000000000" charset="-122"/>
              </a:rPr>
              <a:t>        </a:t>
            </a:r>
            <a:r>
              <a:rPr lang="en-US" altLang="zh-CN" sz="1200" dirty="0" err="1">
                <a:solidFill>
                  <a:schemeClr val="accent2"/>
                </a:solidFill>
                <a:latin typeface="兰亭黑-简" panose="02000000000000000000" charset="-122"/>
                <a:ea typeface="兰亭黑-简" panose="02000000000000000000" charset="-122"/>
                <a:cs typeface="兰亭黑-简" panose="02000000000000000000" charset="-122"/>
              </a:rPr>
              <a:t>abcdefgc</a:t>
            </a:r>
            <a:r>
              <a:rPr lang="en-US" altLang="zh-CN" sz="1200" dirty="0">
                <a:solidFill>
                  <a:schemeClr val="accent2"/>
                </a:solidFill>
                <a:latin typeface="兰亭黑-简" panose="02000000000000000000" charset="-122"/>
                <a:ea typeface="兰亭黑-简" panose="02000000000000000000" charset="-122"/>
                <a:cs typeface="兰亭黑-简" panose="02000000000000000000" charset="-122"/>
              </a:rPr>
              <a:t></a:t>
            </a: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（输入</a:t>
            </a:r>
            <a:r>
              <a:rPr lang="en-US" altLang="zh-CN" sz="1200" dirty="0" err="1">
                <a:solidFill>
                  <a:schemeClr val="accent2"/>
                </a:solidFill>
                <a:latin typeface="兰亭黑-简" panose="02000000000000000000" charset="-122"/>
                <a:ea typeface="兰亭黑-简" panose="02000000000000000000" charset="-122"/>
                <a:cs typeface="兰亭黑-简" panose="02000000000000000000" charset="-122"/>
              </a:rPr>
              <a:t>str</a:t>
            </a: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a:t>
            </a:r>
            <a:endParaRPr lang="zh-CN" altLang="en-US" sz="1200" dirty="0">
              <a:solidFill>
                <a:schemeClr val="accent2"/>
              </a:solidFill>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　　    </a:t>
            </a:r>
            <a:r>
              <a:rPr lang="en-US" altLang="zh-CN" sz="1200" dirty="0">
                <a:solidFill>
                  <a:schemeClr val="accent2"/>
                </a:solidFill>
                <a:latin typeface="兰亭黑-简" panose="02000000000000000000" charset="-122"/>
                <a:ea typeface="兰亭黑-简" panose="02000000000000000000" charset="-122"/>
                <a:cs typeface="兰亭黑-简" panose="02000000000000000000" charset="-122"/>
              </a:rPr>
              <a:t>c        </a:t>
            </a: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（输入要删去的字符）</a:t>
            </a:r>
            <a:endParaRPr lang="zh-CN" altLang="en-US" sz="1200" dirty="0">
              <a:solidFill>
                <a:schemeClr val="accent2"/>
              </a:solidFill>
              <a:latin typeface="兰亭黑-简" panose="02000000000000000000" charset="-122"/>
              <a:ea typeface="兰亭黑-简" panose="02000000000000000000" charset="-122"/>
              <a:cs typeface="兰亭黑-简" panose="02000000000000000000" charset="-122"/>
            </a:endParaRPr>
          </a:p>
          <a:p>
            <a:pPr>
              <a:lnSpc>
                <a:spcPct val="150000"/>
              </a:lnSpc>
              <a:buFontTx/>
              <a:buNone/>
            </a:pP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    　　</a:t>
            </a:r>
            <a:r>
              <a:rPr lang="en-US" altLang="zh-CN" sz="1200" dirty="0" err="1">
                <a:solidFill>
                  <a:schemeClr val="accent2"/>
                </a:solidFill>
                <a:latin typeface="兰亭黑-简" panose="02000000000000000000" charset="-122"/>
                <a:ea typeface="兰亭黑-简" panose="02000000000000000000" charset="-122"/>
                <a:cs typeface="兰亭黑-简" panose="02000000000000000000" charset="-122"/>
              </a:rPr>
              <a:t>abdefg</a:t>
            </a:r>
            <a:r>
              <a:rPr lang="en-US" altLang="zh-CN" sz="1200" dirty="0">
                <a:solidFill>
                  <a:schemeClr val="accent2"/>
                </a:solidFill>
                <a:latin typeface="兰亭黑-简" panose="02000000000000000000" charset="-122"/>
                <a:ea typeface="兰亭黑-简" panose="02000000000000000000" charset="-122"/>
                <a:cs typeface="兰亭黑-简" panose="02000000000000000000" charset="-122"/>
              </a:rPr>
              <a:t>  </a:t>
            </a:r>
            <a:r>
              <a:rPr lang="zh-CN" altLang="en-US" sz="1200" dirty="0">
                <a:solidFill>
                  <a:schemeClr val="accent2"/>
                </a:solidFill>
                <a:latin typeface="兰亭黑-简" panose="02000000000000000000" charset="-122"/>
                <a:ea typeface="兰亭黑-简" panose="02000000000000000000" charset="-122"/>
                <a:cs typeface="兰亭黑-简" panose="02000000000000000000" charset="-122"/>
              </a:rPr>
              <a:t>（输出已删去指定字符的字符串）</a:t>
            </a:r>
            <a:endParaRPr lang="zh-CN" altLang="en-US" sz="1200" dirty="0">
              <a:solidFill>
                <a:schemeClr val="accent2"/>
              </a:solidFill>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spd="slow" advClick="0" advTm="0"/>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74930" y="0"/>
            <a:ext cx="4248150" cy="714375"/>
          </a:xfrm>
          <a:prstGeom prst="rect">
            <a:avLst/>
          </a:prstGeom>
        </p:spPr>
        <p:txBody>
          <a:bodyPr vert="horz" wrap="square" lIns="121920" tIns="60960" rIns="121920" bIns="60960" numCol="1" anchor="ctr"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800000"/>
                </a:solidFill>
                <a:latin typeface="兰亭黑-简" panose="02000000000000000000" charset="-122"/>
                <a:ea typeface="兰亭黑-简" panose="02000000000000000000" charset="-122"/>
              </a:rPr>
              <a:t>extern </a:t>
            </a:r>
            <a:r>
              <a:rPr lang="zh-CN" altLang="en-US" sz="3200" dirty="0">
                <a:solidFill>
                  <a:srgbClr val="800000"/>
                </a:solidFill>
                <a:latin typeface="兰亭黑-简" panose="02000000000000000000" charset="-122"/>
                <a:ea typeface="兰亭黑-简" panose="02000000000000000000" charset="-122"/>
              </a:rPr>
              <a:t>总结</a:t>
            </a:r>
            <a:endParaRPr lang="zh-CN" altLang="en-US" sz="3200" dirty="0">
              <a:solidFill>
                <a:srgbClr val="800000"/>
              </a:solidFill>
              <a:latin typeface="兰亭黑-简" panose="02000000000000000000" charset="-122"/>
              <a:ea typeface="兰亭黑-简" panose="02000000000000000000" charset="-122"/>
            </a:endParaRPr>
          </a:p>
        </p:txBody>
      </p:sp>
      <p:sp>
        <p:nvSpPr>
          <p:cNvPr id="5" name="文本框 4"/>
          <p:cNvSpPr txBox="1"/>
          <p:nvPr/>
        </p:nvSpPr>
        <p:spPr>
          <a:xfrm>
            <a:off x="314325" y="617855"/>
            <a:ext cx="11684635" cy="5262245"/>
          </a:xfrm>
          <a:prstGeom prst="rect">
            <a:avLst/>
          </a:prstGeom>
          <a:noFill/>
        </p:spPr>
        <p:txBody>
          <a:bodyPr wrap="square" rtlCol="0" anchor="t">
            <a:spAutoFit/>
          </a:bodyPr>
          <a:lstStyle/>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1、函数的声明extern关键词是可有可无的，因为函数本身不加修饰的话就是extern。但是引用的时候一样需要声明的。</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2、全局变量在外部使用声明时，extern关键字是必须的，如果变量没有extern修饰且没有显式的初始化，同样成为变量的定义，因此此时必须加extern，而编译器在此标记存储空间在执行时加载内并初始化为0。而局部变量的声明不能有extern的修饰，且局部变量在运行时才在堆栈部分分配内存。</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3、全局变量或函数本质上讲没有区别，函数名是指向函数二进制块开头处的指针。而全局变量是在函数外部声明的变量。函数名也在函数外，因此函数也是全局的。</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4、谨记：声明可以多次，定义只能一次。</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5、extern int i; //声明，不是定义</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r>
              <a:rPr lang="zh-CN" altLang="en-US" sz="1600">
                <a:latin typeface="兰亭黑-简" panose="02000000000000000000" charset="-122"/>
                <a:ea typeface="兰亭黑-简" panose="02000000000000000000" charset="-122"/>
                <a:cs typeface="兰亭黑-简" panose="02000000000000000000" charset="-122"/>
              </a:rPr>
              <a:t>       int i; //声明，也是定义</a:t>
            </a:r>
            <a:endParaRPr lang="zh-CN" altLang="en-US" sz="1600">
              <a:latin typeface="兰亭黑-简" panose="02000000000000000000" charset="-122"/>
              <a:ea typeface="兰亭黑-简" panose="02000000000000000000" charset="-122"/>
              <a:cs typeface="兰亭黑-简" panose="02000000000000000000" charset="-122"/>
            </a:endParaRPr>
          </a:p>
          <a:p>
            <a:pPr>
              <a:lnSpc>
                <a:spcPct val="150000"/>
              </a:lnSpc>
            </a:pPr>
            <a:endParaRPr lang="zh-CN" altLang="en-US" sz="1600">
              <a:latin typeface="兰亭黑-简" panose="02000000000000000000" charset="-122"/>
              <a:ea typeface="兰亭黑-简" panose="02000000000000000000" charset="-122"/>
              <a:cs typeface="兰亭黑-简" panose="02000000000000000000" charset="-122"/>
            </a:endParaRPr>
          </a:p>
        </p:txBody>
      </p:sp>
      <p:pic>
        <p:nvPicPr>
          <p:cNvPr id="6" name="图片 5" descr="截屏2020-02-24上午12.00.24"/>
          <p:cNvPicPr>
            <a:picLocks noChangeAspect="1"/>
          </p:cNvPicPr>
          <p:nvPr/>
        </p:nvPicPr>
        <p:blipFill>
          <a:blip r:embed="rId1"/>
          <a:stretch>
            <a:fillRect/>
          </a:stretch>
        </p:blipFill>
        <p:spPr>
          <a:xfrm>
            <a:off x="7212330" y="3228340"/>
            <a:ext cx="4669790" cy="3575050"/>
          </a:xfrm>
          <a:prstGeom prst="rect">
            <a:avLst/>
          </a:prstGeom>
        </p:spPr>
      </p:pic>
    </p:spTree>
  </p:cSld>
  <p:clrMapOvr>
    <a:masterClrMapping/>
  </p:clrMapOvr>
  <p:transition spd="slow" advClick="0" advTm="0"/>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387350" y="1556793"/>
            <a:ext cx="11710670" cy="1944216"/>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latin typeface="华文细黑" panose="02010600040101010101" pitchFamily="2" charset="-122"/>
                <a:ea typeface="华文细黑" panose="02010600040101010101" pitchFamily="2" charset="-122"/>
                <a:sym typeface="+mn-ea"/>
              </a:rPr>
              <a:t>所有头文件都应该使用</a:t>
            </a:r>
            <a:r>
              <a:rPr lang="en-US" altLang="zh-CN" sz="2000" b="1" dirty="0">
                <a:solidFill>
                  <a:srgbClr val="14A2D4"/>
                </a:solidFill>
                <a:latin typeface="AvantGarde Md BT" panose="020B0602020202020204" pitchFamily="34" charset="0"/>
                <a:ea typeface="微软雅黑" panose="020B0503020204020204" pitchFamily="34" charset="-122"/>
                <a:cs typeface="Arial Unicode MS" panose="020B0604020202020204" pitchFamily="34" charset="-122"/>
                <a:sym typeface="+mn-ea"/>
              </a:rPr>
              <a:t>#define</a:t>
            </a:r>
            <a:r>
              <a:rPr lang="en-US" altLang="zh-CN" sz="2000" dirty="0">
                <a:latin typeface="华文细黑" panose="02010600040101010101" pitchFamily="2" charset="-122"/>
                <a:ea typeface="华文细黑" panose="02010600040101010101" pitchFamily="2" charset="-122"/>
                <a:sym typeface="+mn-ea"/>
              </a:rPr>
              <a:t> </a:t>
            </a:r>
            <a:r>
              <a:rPr lang="zh-CN" altLang="en-US"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sym typeface="+mn-ea"/>
              </a:rPr>
              <a:t>防止头文件被多重包含</a:t>
            </a:r>
            <a:r>
              <a:rPr lang="en-US" altLang="zh-CN" sz="20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sym typeface="+mn-ea"/>
              </a:rPr>
              <a:t>(</a:t>
            </a:r>
            <a:r>
              <a:rPr lang="en-US" altLang="zh-CN" sz="2000" dirty="0">
                <a:latin typeface="华文细黑" panose="02010600040101010101" pitchFamily="2" charset="-122"/>
                <a:ea typeface="华文细黑" panose="02010600040101010101" pitchFamily="2" charset="-122"/>
                <a:sym typeface="+mn-ea"/>
              </a:rPr>
              <a:t>multiple inclusion)</a:t>
            </a:r>
            <a:r>
              <a:rPr lang="zh-CN" altLang="en-US" sz="2000" dirty="0">
                <a:latin typeface="华文细黑" panose="02010600040101010101" pitchFamily="2" charset="-122"/>
                <a:ea typeface="华文细黑" panose="02010600040101010101" pitchFamily="2" charset="-122"/>
                <a:sym typeface="+mn-ea"/>
              </a:rPr>
              <a:t>。</a:t>
            </a:r>
            <a:endParaRPr lang="zh-CN" altLang="en-US" sz="2000" dirty="0">
              <a:latin typeface="华文细黑" panose="02010600040101010101" pitchFamily="2" charset="-122"/>
              <a:ea typeface="华文细黑" panose="02010600040101010101" pitchFamily="2" charset="-122"/>
              <a:sym typeface="+mn-ea"/>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当头文件第一次被包含时，它被正常处理，符号</a:t>
            </a:r>
            <a:r>
              <a:rPr lang="en-US" altLang="zh-CN" sz="2000" dirty="0">
                <a:solidFill>
                  <a:schemeClr val="bg1">
                    <a:lumMod val="50000"/>
                  </a:schemeClr>
                </a:solidFill>
                <a:latin typeface="Arial Rounded MT Bold" panose="020F0704030504030204" pitchFamily="34" charset="0"/>
                <a:ea typeface="华文细黑" panose="02010600040101010101" pitchFamily="2" charset="-122"/>
                <a:cs typeface="Times New Roman" panose="02020603050405020304" pitchFamily="18" charset="0"/>
              </a:rPr>
              <a:t>_HEADERNAME_H</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被定义。如果头文件被</a:t>
            </a:r>
            <a:r>
              <a:rPr lang="zh-CN" altLang="en-US" sz="20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再次</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包含，通过条件编译，它的内容被忽略。符号</a:t>
            </a:r>
            <a:r>
              <a:rPr lang="en-US" altLang="zh-CN" sz="2000" dirty="0">
                <a:solidFill>
                  <a:schemeClr val="bg1">
                    <a:lumMod val="50000"/>
                  </a:schemeClr>
                </a:solidFill>
                <a:latin typeface="Arial Rounded MT Bold" panose="020F0704030504030204" pitchFamily="34" charset="0"/>
                <a:ea typeface="华文细黑" panose="02010600040101010101" pitchFamily="2" charset="-122"/>
                <a:cs typeface="Times New Roman" panose="02020603050405020304" pitchFamily="18" charset="0"/>
              </a:rPr>
              <a:t>_HEADERNAME_H</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按照被包含头文件的文件名进行取名，以</a:t>
            </a:r>
            <a:r>
              <a:rPr lang="zh-CN" altLang="en-US" sz="20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避免</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由于其他头文件使用相同的符号而引起的</a:t>
            </a:r>
            <a:r>
              <a:rPr lang="zh-CN" altLang="en-US" sz="20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冲突</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a:t>
            </a:r>
            <a:endParaRPr lang="zh-CN" altLang="en-US" sz="20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标题 1"/>
          <p:cNvSpPr txBox="1"/>
          <p:nvPr/>
        </p:nvSpPr>
        <p:spPr>
          <a:xfrm>
            <a:off x="15875" y="-38735"/>
            <a:ext cx="12082145" cy="1045845"/>
          </a:xfrm>
          <a:prstGeom prst="rect">
            <a:avLst/>
          </a:prstGeom>
          <a:solidFill>
            <a:schemeClr val="accent5">
              <a:lumMod val="60000"/>
              <a:lumOff val="4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solidFill>
                  <a:srgbClr val="FF0000"/>
                </a:solidFill>
                <a:latin typeface="Arial Rounded MT Bold" panose="020F0704030504030204" pitchFamily="34" charset="0"/>
              </a:rPr>
              <a:t>研讨：</a:t>
            </a:r>
            <a:r>
              <a:rPr lang="en-US" altLang="zh-CN" sz="4265" dirty="0">
                <a:solidFill>
                  <a:srgbClr val="FF0000"/>
                </a:solidFill>
                <a:latin typeface="Arial Rounded MT Bold" panose="020F0704030504030204" pitchFamily="34" charset="0"/>
              </a:rPr>
              <a:t>#define</a:t>
            </a:r>
            <a:r>
              <a:rPr lang="zh-CN" altLang="en-US" sz="4265" dirty="0">
                <a:solidFill>
                  <a:srgbClr val="FF0000"/>
                </a:solidFill>
              </a:rPr>
              <a:t>保护</a:t>
            </a:r>
            <a:r>
              <a:rPr lang="en-US" altLang="zh-CN" sz="4265" dirty="0">
                <a:solidFill>
                  <a:srgbClr val="FF0000"/>
                </a:solidFill>
              </a:rPr>
              <a:t>---</a:t>
            </a:r>
            <a:r>
              <a:rPr lang="zh-CN" altLang="en-US" sz="4265" dirty="0">
                <a:solidFill>
                  <a:srgbClr val="FF0000"/>
                </a:solidFill>
              </a:rPr>
              <a:t>对模块化程序设计的意义</a:t>
            </a:r>
            <a:endParaRPr lang="zh-CN" altLang="en-US" sz="4265" dirty="0">
              <a:solidFill>
                <a:srgbClr val="FF0000"/>
              </a:solidFill>
            </a:endParaRPr>
          </a:p>
        </p:txBody>
      </p:sp>
      <p:sp>
        <p:nvSpPr>
          <p:cNvPr id="6" name="TextBox 5"/>
          <p:cNvSpPr txBox="1"/>
          <p:nvPr/>
        </p:nvSpPr>
        <p:spPr>
          <a:xfrm>
            <a:off x="5375920" y="4365104"/>
            <a:ext cx="5789930" cy="1753235"/>
          </a:xfrm>
          <a:prstGeom prst="rect">
            <a:avLst/>
          </a:prstGeom>
          <a:solidFill>
            <a:schemeClr val="bg2">
              <a:lumMod val="20000"/>
              <a:lumOff val="80000"/>
            </a:schemeClr>
          </a:solidFill>
          <a:ln>
            <a:noFill/>
          </a:ln>
        </p:spPr>
        <p:txBody>
          <a:bodyPr wrap="square">
            <a:spAutoFit/>
          </a:bodyPr>
          <a:lstStyle/>
          <a:p>
            <a:pPr>
              <a:lnSpc>
                <a:spcPct val="150000"/>
              </a:lnSpc>
              <a:defRPr/>
            </a:pPr>
            <a:r>
              <a:rPr lang="en-US" altLang="zh-CN" sz="1800" dirty="0">
                <a:latin typeface="Frutiger LT 55 Roman" panose="02000503040000020004" pitchFamily="2" charset="0"/>
              </a:rPr>
              <a:t>#</a:t>
            </a:r>
            <a:r>
              <a:rPr lang="en-US" altLang="zh-CN" sz="1800" dirty="0" err="1">
                <a:latin typeface="Frutiger LT 55 Roman" panose="02000503040000020004" pitchFamily="2" charset="0"/>
              </a:rPr>
              <a:t>ifndef</a:t>
            </a:r>
            <a:r>
              <a:rPr lang="en-US" altLang="zh-CN" sz="1800" dirty="0">
                <a:latin typeface="Frutiger LT 55 Roman" panose="02000503040000020004" pitchFamily="2" charset="0"/>
              </a:rPr>
              <a:t> </a:t>
            </a:r>
            <a:r>
              <a:rPr lang="en-US" altLang="zh-CN" sz="1800"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rPr>
              <a:t>_HEADERNAME_H</a:t>
            </a:r>
            <a:br>
              <a:rPr lang="en-US" altLang="zh-CN" sz="1800" dirty="0">
                <a:latin typeface="Frutiger LT 55 Roman" panose="02000503040000020004" pitchFamily="2" charset="0"/>
              </a:rPr>
            </a:br>
            <a:r>
              <a:rPr lang="en-US" altLang="zh-CN" sz="1800" dirty="0">
                <a:latin typeface="Frutiger LT 55 Roman" panose="02000503040000020004" pitchFamily="2" charset="0"/>
              </a:rPr>
              <a:t>#define </a:t>
            </a:r>
            <a:r>
              <a:rPr lang="en-US" altLang="zh-CN" sz="1800"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rPr>
              <a:t>_HEADERNAME_H</a:t>
            </a:r>
            <a:br>
              <a:rPr lang="en-US" altLang="zh-CN" sz="1800" dirty="0">
                <a:latin typeface="Frutiger LT 55 Roman" panose="02000503040000020004" pitchFamily="2" charset="0"/>
              </a:rPr>
            </a:b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头文件内容</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b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br>
            <a:r>
              <a:rPr lang="en-US" altLang="zh-CN" sz="1800" dirty="0">
                <a:latin typeface="Frutiger LT 55 Roman" panose="02000503040000020004" pitchFamily="2" charset="0"/>
              </a:rPr>
              <a:t>#</a:t>
            </a:r>
            <a:r>
              <a:rPr lang="en-US" altLang="zh-CN" sz="1800" dirty="0" err="1">
                <a:latin typeface="Frutiger LT 55 Roman" panose="02000503040000020004" pitchFamily="2" charset="0"/>
              </a:rPr>
              <a:t>endif</a:t>
            </a:r>
            <a:endParaRPr lang="en-US" altLang="zh-CN" sz="1800" dirty="0" err="1">
              <a:latin typeface="Frutiger LT 55 Roman" panose="02000503040000020004" pitchFamily="2" charset="0"/>
            </a:endParaRPr>
          </a:p>
        </p:txBody>
      </p:sp>
    </p:spTree>
    <p:custDataLst>
      <p:tags r:id="rId1"/>
    </p:custData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119336" y="764704"/>
            <a:ext cx="11856640" cy="6012160"/>
          </a:xfrm>
          <a:prstGeom prst="rect">
            <a:avLst/>
          </a:prstGeom>
          <a:solidFill>
            <a:schemeClr val="bg2">
              <a:lumMod val="20000"/>
              <a:lumOff val="80000"/>
            </a:schemeClr>
          </a:solidFill>
          <a:ln w="9525">
            <a:noFill/>
            <a:miter lim="800000"/>
          </a:ln>
        </p:spPr>
        <p:txBody>
          <a:bodyPr/>
          <a:lstStyle/>
          <a:p>
            <a:pPr>
              <a:lnSpc>
                <a:spcPct val="150000"/>
              </a:lnSpc>
              <a:defRPr/>
            </a:pPr>
            <a:r>
              <a:rPr lang="en-US" altLang="zh-CN" sz="1800" b="1" dirty="0">
                <a:solidFill>
                  <a:srgbClr val="0000CC"/>
                </a:solidFill>
                <a:latin typeface="Frutiger LT 55 Roman" panose="02000503040000020004" pitchFamily="2" charset="0"/>
              </a:rPr>
              <a:t>// in </a:t>
            </a:r>
            <a:r>
              <a:rPr lang="en-US" altLang="zh-CN" sz="1800" b="1" dirty="0" err="1">
                <a:solidFill>
                  <a:srgbClr val="0000CC"/>
                </a:solidFill>
                <a:latin typeface="Frutiger LT 55 Roman" panose="02000503040000020004" pitchFamily="2" charset="0"/>
              </a:rPr>
              <a:t>header.h</a:t>
            </a:r>
            <a:endParaRPr lang="en-US" altLang="zh-CN" sz="1800" b="1" dirty="0">
              <a:solidFill>
                <a:srgbClr val="0000CC"/>
              </a:solidFill>
              <a:latin typeface="Frutiger LT 55 Roman" panose="02000503040000020004" pitchFamily="2" charset="0"/>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ifndef</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_HEADER_H</a:t>
            </a:r>
            <a:endPar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#define _HEADER_H</a:t>
            </a:r>
            <a:endParaRPr lang="zh-CN"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extern void Foo1();    </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*函数声明*</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extern </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a1;           </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外部变量声明</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struct</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a:t>
            </a:r>
            <a:r>
              <a:rPr lang="en-US" altLang="zh-CN" sz="1400"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前置声明</a:t>
            </a:r>
            <a:r>
              <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8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typedef</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struct</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t>
            </a:r>
            <a:endPar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i</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a:t>
            </a:r>
            <a:endPar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struct</a:t>
            </a: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 A m;</a:t>
            </a:r>
            <a:endPar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}B;</a:t>
            </a:r>
            <a:endParaRPr lang="zh-CN" altLang="zh-CN" sz="1800"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void Foo2() </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sym typeface="+mn-ea"/>
              </a:rPr>
              <a:t>{   }  </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          //</a:t>
            </a:r>
            <a:r>
              <a:rPr lang="zh-CN" altLang="en-US"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函数定义，</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error</a:t>
            </a:r>
            <a:r>
              <a:rPr lang="zh-CN"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            </a:t>
            </a:r>
            <a:endParaRPr lang="zh-CN"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b="1" dirty="0" err="1">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 a2;                   //</a:t>
            </a:r>
            <a:r>
              <a:rPr lang="zh-CN" altLang="en-US"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全局变量定义，</a:t>
            </a: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error</a:t>
            </a:r>
            <a:endPar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#define PI 3.14</a:t>
            </a:r>
            <a:endParaRPr lang="en-US" altLang="zh-CN" sz="1800" b="1"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sz="1800" dirty="0">
                <a:latin typeface="Frutiger LT 55 Roman" panose="02000503040000020004" pitchFamily="2" charset="0"/>
                <a:ea typeface="Arial Unicode MS" panose="020B0604020202020204" pitchFamily="34" charset="-122"/>
                <a:cs typeface="Arial Unicode MS" panose="020B0604020202020204" pitchFamily="34" charset="-122"/>
              </a:rPr>
              <a:t>#</a:t>
            </a:r>
            <a:r>
              <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rPr>
              <a:t>endif</a:t>
            </a:r>
            <a:endParaRPr lang="en-US" altLang="zh-CN" sz="1800" dirty="0" err="1">
              <a:latin typeface="Frutiger LT 55 Roman" panose="02000503040000020004" pitchFamily="2" charset="0"/>
              <a:ea typeface="Arial Unicode MS" panose="020B0604020202020204" pitchFamily="34" charset="-122"/>
              <a:cs typeface="Arial Unicode MS" panose="020B0604020202020204" pitchFamily="34" charset="-122"/>
            </a:endParaRPr>
          </a:p>
        </p:txBody>
      </p:sp>
    </p:spTree>
    <p:custDataLst>
      <p:tags r:id="rId1"/>
    </p:custData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584200" y="198967"/>
            <a:ext cx="11080751" cy="6974417"/>
          </a:xfrm>
          <a:prstGeom prst="rect">
            <a:avLst/>
          </a:prstGeom>
          <a:solidFill>
            <a:schemeClr val="bg2">
              <a:lumMod val="20000"/>
              <a:lumOff val="80000"/>
            </a:schemeClr>
          </a:solidFill>
          <a:ln w="9525">
            <a:noFill/>
            <a:miter lim="800000"/>
          </a:ln>
        </p:spPr>
        <p:txBody>
          <a:bodyPr/>
          <a:lstStyle/>
          <a:p>
            <a:pPr>
              <a:lnSpc>
                <a:spcPct val="150000"/>
              </a:lnSpc>
              <a:defRPr/>
            </a:pPr>
            <a:r>
              <a:rPr lang="en-US" altLang="zh-CN" b="1" dirty="0">
                <a:solidFill>
                  <a:srgbClr val="0000CC"/>
                </a:solidFill>
                <a:latin typeface="Frutiger LT 55 Roman" panose="02000503040000020004" pitchFamily="2" charset="0"/>
              </a:rPr>
              <a:t>//</a:t>
            </a:r>
            <a:r>
              <a:rPr lang="en-US" altLang="zh-CN" b="1" dirty="0" err="1">
                <a:solidFill>
                  <a:srgbClr val="0000CC"/>
                </a:solidFill>
                <a:latin typeface="Frutiger LT 55 Roman" panose="02000503040000020004" pitchFamily="2" charset="0"/>
              </a:rPr>
              <a:t>oneFile.c</a:t>
            </a:r>
            <a:endParaRPr lang="en-US" altLang="zh-CN" b="1" dirty="0">
              <a:solidFill>
                <a:srgbClr val="0000CC"/>
              </a:solidFill>
              <a:latin typeface="Frutiger LT 55 Roman" panose="02000503040000020004" pitchFamily="2" charset="0"/>
            </a:endParaRPr>
          </a:p>
          <a:p>
            <a:pPr>
              <a:lnSpc>
                <a:spcPct val="150000"/>
              </a:lnSpc>
              <a:defRPr/>
            </a:pPr>
            <a:r>
              <a:rPr lang="en-US" altLang="zh-CN"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#include "</a:t>
            </a:r>
            <a:r>
              <a:rPr lang="en-US" altLang="zh-CN" dirty="0" err="1">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header.h</a:t>
            </a:r>
            <a:r>
              <a:rPr lang="en-US" altLang="zh-CN" dirty="0">
                <a:solidFill>
                  <a:srgbClr val="FF0000"/>
                </a:solidFill>
                <a:latin typeface="Frutiger LT 55 Roman" panose="02000503040000020004" pitchFamily="2" charset="0"/>
                <a:ea typeface="Arial Unicode MS" panose="020B0604020202020204" pitchFamily="34" charset="-122"/>
                <a:cs typeface="Arial Unicode MS" panose="020B0604020202020204" pitchFamily="34" charset="-122"/>
              </a:rPr>
              <a:t>"</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err="1">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 a1 = 0;          </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en-US" altLang="zh-CN"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defination</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r>
              <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正确，在头文件中声明了*</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dirty="0" err="1">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 a2 = 0;         </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不合规则</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static </a:t>
            </a:r>
            <a:r>
              <a:rPr lang="en-US" altLang="zh-CN" dirty="0" err="1">
                <a:latin typeface="Frutiger LT 55 Roman" panose="02000503040000020004" pitchFamily="2" charset="0"/>
                <a:ea typeface="Arial Unicode MS" panose="020B0604020202020204" pitchFamily="34" charset="-122"/>
                <a:cs typeface="Arial Unicode MS" panose="020B0604020202020204" pitchFamily="34" charset="-122"/>
              </a:rPr>
              <a:t>int</a:t>
            </a: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 a3 = 0;       </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正确，是静态的</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static void Foo2()    </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正确，是静态的</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 </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void Foo1()</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                  </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正确，在头文件中声明了</a:t>
            </a:r>
            <a:r>
              <a:rPr lang="en-US" altLang="zh-CN"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p:txBody>
      </p:sp>
    </p:spTree>
    <p:custDataLst>
      <p:tags r:id="rId1"/>
    </p:custData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39184" y="201084"/>
            <a:ext cx="6913033" cy="3784600"/>
          </a:xfrm>
          <a:prstGeom prst="rect">
            <a:avLst/>
          </a:prstGeom>
          <a:solidFill>
            <a:schemeClr val="bg1">
              <a:lumMod val="95000"/>
            </a:schemeClr>
          </a:solidFill>
          <a:ln>
            <a:noFill/>
          </a:ln>
        </p:spPr>
        <p:txBody>
          <a:bodyPr>
            <a:spAutoFit/>
          </a:bodyPr>
          <a:lstStyle/>
          <a:p>
            <a:pPr>
              <a:lnSpc>
                <a:spcPct val="150000"/>
              </a:lnSpc>
              <a:defRPr/>
            </a:pPr>
            <a:r>
              <a:rPr lang="en-US" altLang="zh-CN" b="1" dirty="0">
                <a:solidFill>
                  <a:srgbClr val="0000CC"/>
                </a:solidFill>
                <a:latin typeface="Frutiger LT 55 Roman" panose="02000503040000020004" pitchFamily="2" charset="0"/>
              </a:rPr>
              <a:t>// </a:t>
            </a:r>
            <a:r>
              <a:rPr lang="zh-CN" altLang="zh-CN" b="1" dirty="0">
                <a:solidFill>
                  <a:srgbClr val="0000CC"/>
                </a:solidFill>
                <a:latin typeface="Frutiger LT 55 Roman" panose="02000503040000020004" pitchFamily="2" charset="0"/>
              </a:rPr>
              <a:t>头文件</a:t>
            </a:r>
            <a:r>
              <a:rPr lang="en-US" altLang="zh-CN" b="1" dirty="0" err="1">
                <a:solidFill>
                  <a:srgbClr val="0000CC"/>
                </a:solidFill>
                <a:latin typeface="Frutiger LT 55 Roman" panose="02000503040000020004" pitchFamily="2" charset="0"/>
              </a:rPr>
              <a:t>header.h</a:t>
            </a:r>
            <a:endParaRPr lang="en-US" altLang="zh-CN" b="1" dirty="0">
              <a:solidFill>
                <a:srgbClr val="0000CC"/>
              </a:solidFill>
              <a:latin typeface="Frutiger LT 55 Roman" panose="02000503040000020004" pitchFamily="2" charset="0"/>
            </a:endParaRPr>
          </a:p>
          <a:p>
            <a:pPr>
              <a:lnSpc>
                <a:spcPct val="150000"/>
              </a:lnSpc>
              <a:defRPr/>
            </a:pPr>
            <a:r>
              <a:rPr lang="en-US" altLang="zh-CN" dirty="0">
                <a:latin typeface="Frutiger LT 55 Roman" panose="02000503040000020004" pitchFamily="2" charset="0"/>
              </a:rPr>
              <a:t>#</a:t>
            </a:r>
            <a:r>
              <a:rPr lang="en-US" altLang="zh-CN" dirty="0" err="1">
                <a:latin typeface="Frutiger LT 55 Roman" panose="02000503040000020004" pitchFamily="2" charset="0"/>
              </a:rPr>
              <a:t>ifndef</a:t>
            </a:r>
            <a:r>
              <a:rPr lang="en-US" altLang="zh-CN" dirty="0">
                <a:latin typeface="Frutiger LT 55 Roman" panose="02000503040000020004" pitchFamily="2" charset="0"/>
              </a:rPr>
              <a:t> _HEADER_H</a:t>
            </a:r>
            <a:endParaRPr lang="en-US" altLang="zh-CN" dirty="0">
              <a:latin typeface="Frutiger LT 55 Roman" panose="02000503040000020004" pitchFamily="2" charset="0"/>
            </a:endParaRPr>
          </a:p>
          <a:p>
            <a:pPr>
              <a:lnSpc>
                <a:spcPct val="150000"/>
              </a:lnSpc>
              <a:defRPr/>
            </a:pPr>
            <a:r>
              <a:rPr lang="en-US" altLang="zh-CN" dirty="0">
                <a:latin typeface="Frutiger LT 55 Roman" panose="02000503040000020004" pitchFamily="2" charset="0"/>
              </a:rPr>
              <a:t>#define _HEADER_H</a:t>
            </a:r>
            <a:endParaRPr lang="en-US" altLang="zh-CN" dirty="0">
              <a:latin typeface="Frutiger LT 55 Roman" panose="02000503040000020004" pitchFamily="2" charset="0"/>
            </a:endParaRPr>
          </a:p>
          <a:p>
            <a:pPr>
              <a:lnSpc>
                <a:spcPct val="150000"/>
              </a:lnSpc>
              <a:defRPr/>
            </a:pPr>
            <a:r>
              <a:rPr lang="en-US" altLang="zh-CN" dirty="0">
                <a:latin typeface="Frutiger LT 55 Roman" panose="02000503040000020004" pitchFamily="2" charset="0"/>
              </a:rPr>
              <a:t>char school[] = “</a:t>
            </a:r>
            <a:r>
              <a:rPr lang="zh-CN" altLang="en-US" dirty="0">
                <a:latin typeface="Frutiger LT 55 Roman" panose="02000503040000020004" pitchFamily="2" charset="0"/>
              </a:rPr>
              <a:t>浙江大学</a:t>
            </a:r>
            <a:r>
              <a:rPr lang="en-US" altLang="zh-CN" dirty="0">
                <a:latin typeface="Frutiger LT 55 Roman" panose="02000503040000020004" pitchFamily="2" charset="0"/>
              </a:rPr>
              <a:t>”;   </a:t>
            </a:r>
            <a:endParaRPr lang="en-US" altLang="zh-CN" dirty="0">
              <a:solidFill>
                <a:srgbClr val="FF0000"/>
              </a:solidFill>
              <a:latin typeface="Frutiger LT 55 Roman" panose="02000503040000020004" pitchFamily="2" charset="0"/>
            </a:endParaRPr>
          </a:p>
          <a:p>
            <a:pPr>
              <a:lnSpc>
                <a:spcPct val="150000"/>
              </a:lnSpc>
              <a:defRPr/>
            </a:pPr>
            <a:r>
              <a:rPr lang="en-US" altLang="zh-CN" dirty="0">
                <a:latin typeface="Frutiger LT 55 Roman" panose="02000503040000020004" pitchFamily="2" charset="0"/>
              </a:rPr>
              <a:t>#</a:t>
            </a:r>
            <a:r>
              <a:rPr lang="en-US" altLang="zh-CN" dirty="0" err="1">
                <a:latin typeface="Frutiger LT 55 Roman" panose="02000503040000020004" pitchFamily="2" charset="0"/>
              </a:rPr>
              <a:t>endif</a:t>
            </a:r>
            <a:r>
              <a:rPr lang="en-US" altLang="zh-CN" dirty="0">
                <a:latin typeface="Frutiger LT 55 Roman" panose="02000503040000020004" pitchFamily="2" charset="0"/>
              </a:rPr>
              <a:t> </a:t>
            </a:r>
            <a:endParaRPr lang="en-US" altLang="zh-CN" dirty="0">
              <a:latin typeface="Frutiger LT 55 Roman" panose="02000503040000020004" pitchFamily="2" charset="0"/>
            </a:endParaRPr>
          </a:p>
        </p:txBody>
      </p:sp>
      <p:sp>
        <p:nvSpPr>
          <p:cNvPr id="4" name="TextBox 3"/>
          <p:cNvSpPr txBox="1"/>
          <p:nvPr/>
        </p:nvSpPr>
        <p:spPr>
          <a:xfrm>
            <a:off x="7198784" y="198967"/>
            <a:ext cx="4895849" cy="1568450"/>
          </a:xfrm>
          <a:prstGeom prst="rect">
            <a:avLst/>
          </a:prstGeom>
          <a:solidFill>
            <a:schemeClr val="bg1">
              <a:lumMod val="85000"/>
            </a:schemeClr>
          </a:solidFill>
          <a:ln>
            <a:noFill/>
          </a:ln>
        </p:spPr>
        <p:txBody>
          <a:bodyPr>
            <a:spAutoFit/>
          </a:bodyPr>
          <a:lstStyle/>
          <a:p>
            <a:pPr>
              <a:lnSpc>
                <a:spcPct val="150000"/>
              </a:lnSpc>
              <a:defRPr/>
            </a:pPr>
            <a:r>
              <a:rPr lang="en-US" altLang="zh-CN" dirty="0">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rPr>
              <a:t>//</a:t>
            </a:r>
            <a:r>
              <a:rPr lang="en-US" altLang="zh-CN" dirty="0" err="1">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rPr>
              <a:t>oneFile.c</a:t>
            </a:r>
            <a:endParaRPr lang="en-US" altLang="zh-CN" dirty="0">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#include "</a:t>
            </a:r>
            <a:r>
              <a:rPr lang="en-US" altLang="zh-CN" dirty="0" err="1">
                <a:latin typeface="Frutiger LT 55 Roman" panose="02000503040000020004" pitchFamily="2" charset="0"/>
                <a:ea typeface="Arial Unicode MS" panose="020B0604020202020204" pitchFamily="34" charset="-122"/>
                <a:cs typeface="Arial Unicode MS" panose="020B0604020202020204" pitchFamily="34" charset="-122"/>
              </a:rPr>
              <a:t>header.h</a:t>
            </a: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p:txBody>
      </p:sp>
      <p:sp>
        <p:nvSpPr>
          <p:cNvPr id="5" name="TextBox 4"/>
          <p:cNvSpPr txBox="1"/>
          <p:nvPr/>
        </p:nvSpPr>
        <p:spPr>
          <a:xfrm>
            <a:off x="7152217" y="2326217"/>
            <a:ext cx="4942416" cy="1568450"/>
          </a:xfrm>
          <a:prstGeom prst="rect">
            <a:avLst/>
          </a:prstGeom>
          <a:solidFill>
            <a:schemeClr val="bg1">
              <a:lumMod val="85000"/>
            </a:schemeClr>
          </a:solidFill>
          <a:ln>
            <a:noFill/>
          </a:ln>
        </p:spPr>
        <p:txBody>
          <a:bodyPr>
            <a:spAutoFit/>
          </a:bodyPr>
          <a:lstStyle/>
          <a:p>
            <a:pPr>
              <a:lnSpc>
                <a:spcPct val="150000"/>
              </a:lnSpc>
              <a:defRPr/>
            </a:pPr>
            <a:r>
              <a:rPr lang="en-US" altLang="zh-CN" dirty="0">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rPr>
              <a:t>//</a:t>
            </a:r>
            <a:r>
              <a:rPr lang="en-US" altLang="zh-CN" dirty="0" err="1">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rPr>
              <a:t>otherFile.c</a:t>
            </a:r>
            <a:endParaRPr lang="en-US" altLang="zh-CN" dirty="0">
              <a:solidFill>
                <a:srgbClr val="0000CC"/>
              </a:solidFill>
              <a:latin typeface="Frutiger LT 55 Roman" panose="02000503040000020004" pitchFamily="2" charset="0"/>
              <a:ea typeface="Arial Unicode MS" panose="020B0604020202020204" pitchFamily="34" charset="-122"/>
              <a:cs typeface="Arial Unicode MS" panose="020B0604020202020204" pitchFamily="34" charset="-122"/>
            </a:endParaRPr>
          </a:p>
          <a:p>
            <a:pPr>
              <a:lnSpc>
                <a:spcPct val="150000"/>
              </a:lnSpc>
              <a:defRPr/>
            </a:pP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#include "</a:t>
            </a:r>
            <a:r>
              <a:rPr lang="en-US" altLang="zh-CN" dirty="0" err="1">
                <a:latin typeface="Frutiger LT 55 Roman" panose="02000503040000020004" pitchFamily="2" charset="0"/>
                <a:ea typeface="Arial Unicode MS" panose="020B0604020202020204" pitchFamily="34" charset="-122"/>
                <a:cs typeface="Arial Unicode MS" panose="020B0604020202020204" pitchFamily="34" charset="-122"/>
              </a:rPr>
              <a:t>header.h</a:t>
            </a:r>
            <a:r>
              <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rPr>
              <a:t>"</a:t>
            </a:r>
            <a:endParaRPr lang="en-US" altLang="zh-CN" dirty="0">
              <a:latin typeface="Frutiger LT 55 Roman" panose="02000503040000020004" pitchFamily="2" charset="0"/>
              <a:ea typeface="Arial Unicode MS" panose="020B0604020202020204" pitchFamily="34" charset="-122"/>
              <a:cs typeface="Arial Unicode MS" panose="020B0604020202020204" pitchFamily="34" charset="-122"/>
            </a:endParaRPr>
          </a:p>
        </p:txBody>
      </p:sp>
      <p:sp>
        <p:nvSpPr>
          <p:cNvPr id="18437" name="TextBox 5"/>
          <p:cNvSpPr txBox="1">
            <a:spLocks noChangeArrowheads="1"/>
          </p:cNvSpPr>
          <p:nvPr/>
        </p:nvSpPr>
        <p:spPr bwMode="auto">
          <a:xfrm>
            <a:off x="4078605" y="4389755"/>
            <a:ext cx="5811520" cy="1404620"/>
          </a:xfrm>
          <a:prstGeom prst="rect">
            <a:avLst/>
          </a:prstGeom>
          <a:solidFill>
            <a:schemeClr val="bg1">
              <a:lumMod val="75000"/>
            </a:schemeClr>
          </a:solidFill>
          <a:ln w="9525">
            <a:noFill/>
            <a:miter lim="800000"/>
          </a:ln>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defRPr/>
            </a:pPr>
            <a:r>
              <a:rPr lang="en-US" altLang="zh-CN" sz="4265" dirty="0">
                <a:solidFill>
                  <a:srgbClr val="FF0000"/>
                </a:solidFill>
              </a:rPr>
              <a:t>link-time error</a:t>
            </a:r>
            <a:r>
              <a:rPr lang="zh-CN" altLang="en-US" sz="4265" dirty="0">
                <a:solidFill>
                  <a:srgbClr val="FF0000"/>
                </a:solidFill>
              </a:rPr>
              <a:t>：</a:t>
            </a:r>
            <a:endParaRPr lang="en-US" altLang="zh-CN" sz="4265" dirty="0">
              <a:solidFill>
                <a:srgbClr val="FF0000"/>
              </a:solidFill>
            </a:endParaRPr>
          </a:p>
          <a:p>
            <a:pPr eaLnBrk="1" hangingPunct="1">
              <a:defRPr/>
            </a:pPr>
            <a:r>
              <a:rPr lang="en-US" altLang="zh-CN" sz="4265" dirty="0">
                <a:solidFill>
                  <a:srgbClr val="FF0000"/>
                </a:solidFill>
              </a:rPr>
              <a:t>"multiple definition of</a:t>
            </a:r>
            <a:endParaRPr lang="zh-CN" altLang="en-US" sz="4265" dirty="0">
              <a:solidFill>
                <a:srgbClr val="FF0000"/>
              </a:solidFill>
            </a:endParaRP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02005" y="598805"/>
            <a:ext cx="5619750" cy="784860"/>
          </a:xfrm>
          <a:solidFill>
            <a:srgbClr val="92D050"/>
          </a:solidFill>
          <a:extLst>
            <a:ext uri="{91240B29-F687-4F45-9708-019B960494DF}">
              <a14:hiddenLine xmlns:a14="http://schemas.microsoft.com/office/drawing/2010/main" w="9525">
                <a:solidFill>
                  <a:schemeClr val="tx1"/>
                </a:solidFill>
                <a:miter lim="800000"/>
                <a:headEnd/>
                <a:tailEnd/>
              </a14:hiddenLine>
            </a:ext>
          </a:extLst>
        </p:spPr>
        <p:txBody>
          <a:bodyPr vert="horz" lIns="91395" tIns="45696" rIns="91395" bIns="45696" rtlCol="0" anchor="ctr">
            <a:normAutofit/>
          </a:bodyPr>
          <a:lstStyle/>
          <a:p>
            <a:r>
              <a:rPr lang="zh-CN" altLang="en-US" b="1" dirty="0">
                <a:cs typeface="Arial Unicode MS" panose="020B0604020202020204" pitchFamily="34" charset="-122"/>
              </a:rPr>
              <a:t>尽可能少用全局变量</a:t>
            </a:r>
            <a:r>
              <a:rPr lang="en-US" altLang="zh-CN" b="1" dirty="0">
                <a:cs typeface="Arial Unicode MS" panose="020B0604020202020204" pitchFamily="34" charset="-122"/>
              </a:rPr>
              <a:t>  </a:t>
            </a:r>
            <a:r>
              <a:rPr lang="zh-CN" altLang="en-US" b="1" dirty="0">
                <a:cs typeface="Arial Unicode MS" panose="020B0604020202020204" pitchFamily="34" charset="-122"/>
              </a:rPr>
              <a:t> </a:t>
            </a:r>
            <a:endParaRPr lang="zh-CN" altLang="en-US" b="1" dirty="0">
              <a:cs typeface="Arial Unicode MS" panose="020B0604020202020204" pitchFamily="34" charset="-122"/>
            </a:endParaRPr>
          </a:p>
        </p:txBody>
      </p:sp>
      <p:sp>
        <p:nvSpPr>
          <p:cNvPr id="5" name="TextBox 4"/>
          <p:cNvSpPr txBox="1"/>
          <p:nvPr/>
        </p:nvSpPr>
        <p:spPr>
          <a:xfrm>
            <a:off x="387985" y="1562735"/>
            <a:ext cx="6033770" cy="1476375"/>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要避免使用全局变量，因为这样会使程序难以理解、难以调试。只有当模块必须维护函数调用之间的</a:t>
            </a:r>
            <a:r>
              <a:rPr lang="zh-CN" altLang="en-US" sz="20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Arial" panose="020B0604020202020204" pitchFamily="34" charset="0"/>
              </a:rPr>
              <a:t>内部状态</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时，才必须使用全局变量。</a:t>
            </a:r>
            <a:endPar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 name="TextBox 2"/>
          <p:cNvSpPr txBox="1"/>
          <p:nvPr/>
        </p:nvSpPr>
        <p:spPr>
          <a:xfrm>
            <a:off x="515712" y="3748729"/>
            <a:ext cx="2444680" cy="1753235"/>
          </a:xfrm>
          <a:prstGeom prst="rect">
            <a:avLst/>
          </a:prstGeom>
          <a:solidFill>
            <a:schemeClr val="accent1">
              <a:lumMod val="20000"/>
              <a:lumOff val="80000"/>
            </a:schemeClr>
          </a:solidFill>
        </p:spPr>
        <p:txBody>
          <a:bodyPr wrap="square" rtlCol="0">
            <a:spAutoFit/>
          </a:bodyPr>
          <a:lstStyle/>
          <a:p>
            <a:pPr>
              <a:lnSpc>
                <a:spcPct val="150000"/>
              </a:lnSpc>
            </a:pPr>
            <a:r>
              <a:rPr lang="zh-CN" altLang="en-US" sz="2400" dirty="0">
                <a:solidFill>
                  <a:srgbClr val="FF0000"/>
                </a:solidFill>
                <a:latin typeface="华文细黑" panose="02010600040101010101" pitchFamily="2" charset="-122"/>
                <a:ea typeface="华文细黑" panose="02010600040101010101" pitchFamily="2" charset="-122"/>
              </a:rPr>
              <a:t>洗衣机模块</a:t>
            </a:r>
            <a:r>
              <a:rPr lang="en-US" altLang="zh-CN" sz="2400" dirty="0">
                <a:solidFill>
                  <a:srgbClr val="FF0000"/>
                </a:solidFill>
                <a:latin typeface="华文细黑" panose="02010600040101010101" pitchFamily="2" charset="-122"/>
                <a:ea typeface="华文细黑" panose="02010600040101010101" pitchFamily="2" charset="-122"/>
              </a:rPr>
              <a:t>.c</a:t>
            </a:r>
            <a:endParaRPr lang="en-US" altLang="zh-CN" sz="2400" dirty="0">
              <a:solidFill>
                <a:srgbClr val="FF0000"/>
              </a:solidFill>
              <a:latin typeface="华文细黑" panose="02010600040101010101" pitchFamily="2" charset="-122"/>
              <a:ea typeface="华文细黑" panose="02010600040101010101" pitchFamily="2" charset="-122"/>
            </a:endParaRPr>
          </a:p>
          <a:p>
            <a:pPr>
              <a:lnSpc>
                <a:spcPct val="150000"/>
              </a:lnSpc>
            </a:pPr>
            <a:r>
              <a:rPr lang="en-US" altLang="zh-CN" sz="2400" dirty="0">
                <a:solidFill>
                  <a:srgbClr val="0033CC"/>
                </a:solidFill>
                <a:latin typeface="华文细黑" panose="02010600040101010101" pitchFamily="2" charset="-122"/>
                <a:ea typeface="华文细黑" panose="02010600040101010101" pitchFamily="2" charset="-122"/>
              </a:rPr>
              <a:t>double </a:t>
            </a:r>
            <a:r>
              <a:rPr lang="zh-CN" altLang="en-US" sz="2400" dirty="0">
                <a:solidFill>
                  <a:srgbClr val="0033CC"/>
                </a:solidFill>
                <a:latin typeface="华文细黑" panose="02010600040101010101" pitchFamily="2" charset="-122"/>
                <a:ea typeface="华文细黑" panose="02010600040101010101" pitchFamily="2" charset="-122"/>
              </a:rPr>
              <a:t>电流；</a:t>
            </a:r>
            <a:endParaRPr lang="en-US" altLang="zh-CN" sz="2400" dirty="0">
              <a:solidFill>
                <a:srgbClr val="0033CC"/>
              </a:solidFill>
              <a:latin typeface="华文细黑" panose="02010600040101010101" pitchFamily="2" charset="-122"/>
              <a:ea typeface="华文细黑" panose="02010600040101010101" pitchFamily="2" charset="-122"/>
            </a:endParaRPr>
          </a:p>
          <a:p>
            <a:pPr>
              <a:lnSpc>
                <a:spcPct val="150000"/>
              </a:lnSpc>
            </a:pPr>
            <a:r>
              <a:rPr lang="en-US" altLang="zh-CN" sz="2400" dirty="0" err="1">
                <a:solidFill>
                  <a:srgbClr val="0033CC"/>
                </a:solidFill>
                <a:latin typeface="华文细黑" panose="02010600040101010101" pitchFamily="2" charset="-122"/>
                <a:ea typeface="华文细黑" panose="02010600040101010101" pitchFamily="2" charset="-122"/>
              </a:rPr>
              <a:t>int</a:t>
            </a:r>
            <a:r>
              <a:rPr lang="en-US" altLang="zh-CN" sz="2400" dirty="0">
                <a:solidFill>
                  <a:srgbClr val="0033CC"/>
                </a:solidFill>
                <a:latin typeface="华文细黑" panose="02010600040101010101" pitchFamily="2" charset="-122"/>
                <a:ea typeface="华文细黑" panose="02010600040101010101" pitchFamily="2" charset="-122"/>
              </a:rPr>
              <a:t> </a:t>
            </a:r>
            <a:r>
              <a:rPr lang="zh-CN" altLang="en-US" sz="2400" dirty="0">
                <a:solidFill>
                  <a:srgbClr val="0033CC"/>
                </a:solidFill>
                <a:latin typeface="华文细黑" panose="02010600040101010101" pitchFamily="2" charset="-122"/>
                <a:ea typeface="华文细黑" panose="02010600040101010101" pitchFamily="2" charset="-122"/>
              </a:rPr>
              <a:t>电压；</a:t>
            </a:r>
            <a:endParaRPr lang="zh-CN" altLang="en-US" sz="2400" dirty="0">
              <a:solidFill>
                <a:srgbClr val="0033CC"/>
              </a:solidFill>
              <a:latin typeface="华文细黑" panose="02010600040101010101" pitchFamily="2" charset="-122"/>
              <a:ea typeface="华文细黑" panose="02010600040101010101" pitchFamily="2" charset="-122"/>
            </a:endParaRPr>
          </a:p>
        </p:txBody>
      </p:sp>
      <p:sp>
        <p:nvSpPr>
          <p:cNvPr id="6" name="TextBox 5"/>
          <p:cNvSpPr txBox="1"/>
          <p:nvPr/>
        </p:nvSpPr>
        <p:spPr>
          <a:xfrm>
            <a:off x="4295959" y="3748729"/>
            <a:ext cx="2444680" cy="1753235"/>
          </a:xfrm>
          <a:prstGeom prst="rect">
            <a:avLst/>
          </a:prstGeom>
          <a:solidFill>
            <a:schemeClr val="accent3">
              <a:lumMod val="20000"/>
              <a:lumOff val="80000"/>
            </a:schemeClr>
          </a:solidFill>
        </p:spPr>
        <p:txBody>
          <a:bodyPr wrap="square" rtlCol="0">
            <a:spAutoFit/>
          </a:bodyPr>
          <a:lstStyle/>
          <a:p>
            <a:pPr>
              <a:lnSpc>
                <a:spcPct val="150000"/>
              </a:lnSpc>
            </a:pPr>
            <a:r>
              <a:rPr lang="zh-CN" altLang="en-US" sz="2400" dirty="0">
                <a:solidFill>
                  <a:srgbClr val="FF0000"/>
                </a:solidFill>
                <a:latin typeface="华文细黑" panose="02010600040101010101" pitchFamily="2" charset="-122"/>
                <a:ea typeface="华文细黑" panose="02010600040101010101" pitchFamily="2" charset="-122"/>
              </a:rPr>
              <a:t>冰箱模块</a:t>
            </a:r>
            <a:r>
              <a:rPr lang="en-US" altLang="zh-CN" sz="2400" dirty="0">
                <a:solidFill>
                  <a:srgbClr val="FF0000"/>
                </a:solidFill>
                <a:latin typeface="华文细黑" panose="02010600040101010101" pitchFamily="2" charset="-122"/>
                <a:ea typeface="华文细黑" panose="02010600040101010101" pitchFamily="2" charset="-122"/>
              </a:rPr>
              <a:t>.c</a:t>
            </a:r>
            <a:endParaRPr lang="en-US" altLang="zh-CN" sz="2400" dirty="0">
              <a:solidFill>
                <a:srgbClr val="FF0000"/>
              </a:solidFill>
              <a:latin typeface="华文细黑" panose="02010600040101010101" pitchFamily="2" charset="-122"/>
              <a:ea typeface="华文细黑" panose="02010600040101010101" pitchFamily="2" charset="-122"/>
            </a:endParaRPr>
          </a:p>
          <a:p>
            <a:pPr>
              <a:lnSpc>
                <a:spcPct val="150000"/>
              </a:lnSpc>
            </a:pPr>
            <a:r>
              <a:rPr lang="en-US" altLang="zh-CN" sz="2400" dirty="0">
                <a:solidFill>
                  <a:srgbClr val="0033CC"/>
                </a:solidFill>
                <a:latin typeface="华文细黑" panose="02010600040101010101" pitchFamily="2" charset="-122"/>
                <a:ea typeface="华文细黑" panose="02010600040101010101" pitchFamily="2" charset="-122"/>
              </a:rPr>
              <a:t>double </a:t>
            </a:r>
            <a:r>
              <a:rPr lang="zh-CN" altLang="en-US" sz="2400" dirty="0">
                <a:solidFill>
                  <a:srgbClr val="0033CC"/>
                </a:solidFill>
                <a:latin typeface="华文细黑" panose="02010600040101010101" pitchFamily="2" charset="-122"/>
                <a:ea typeface="华文细黑" panose="02010600040101010101" pitchFamily="2" charset="-122"/>
              </a:rPr>
              <a:t>电流；</a:t>
            </a:r>
            <a:endParaRPr lang="en-US" altLang="zh-CN" sz="2400" dirty="0">
              <a:solidFill>
                <a:srgbClr val="0033CC"/>
              </a:solidFill>
              <a:latin typeface="华文细黑" panose="02010600040101010101" pitchFamily="2" charset="-122"/>
              <a:ea typeface="华文细黑" panose="02010600040101010101" pitchFamily="2" charset="-122"/>
            </a:endParaRPr>
          </a:p>
          <a:p>
            <a:pPr>
              <a:lnSpc>
                <a:spcPct val="150000"/>
              </a:lnSpc>
            </a:pPr>
            <a:r>
              <a:rPr lang="en-US" altLang="zh-CN" sz="2400" dirty="0" err="1">
                <a:solidFill>
                  <a:srgbClr val="0033CC"/>
                </a:solidFill>
                <a:latin typeface="华文细黑" panose="02010600040101010101" pitchFamily="2" charset="-122"/>
                <a:ea typeface="华文细黑" panose="02010600040101010101" pitchFamily="2" charset="-122"/>
              </a:rPr>
              <a:t>int</a:t>
            </a:r>
            <a:r>
              <a:rPr lang="en-US" altLang="zh-CN" sz="2400" dirty="0">
                <a:solidFill>
                  <a:srgbClr val="0033CC"/>
                </a:solidFill>
                <a:latin typeface="华文细黑" panose="02010600040101010101" pitchFamily="2" charset="-122"/>
                <a:ea typeface="华文细黑" panose="02010600040101010101" pitchFamily="2" charset="-122"/>
              </a:rPr>
              <a:t> </a:t>
            </a:r>
            <a:r>
              <a:rPr lang="zh-CN" altLang="en-US" sz="2400" dirty="0">
                <a:solidFill>
                  <a:srgbClr val="0033CC"/>
                </a:solidFill>
                <a:latin typeface="华文细黑" panose="02010600040101010101" pitchFamily="2" charset="-122"/>
                <a:ea typeface="华文细黑" panose="02010600040101010101" pitchFamily="2" charset="-122"/>
              </a:rPr>
              <a:t>电压；</a:t>
            </a:r>
            <a:endParaRPr lang="zh-CN" altLang="en-US" sz="2400" dirty="0">
              <a:solidFill>
                <a:srgbClr val="0033CC"/>
              </a:solidFill>
              <a:latin typeface="华文细黑" panose="02010600040101010101" pitchFamily="2" charset="-122"/>
              <a:ea typeface="华文细黑" panose="02010600040101010101" pitchFamily="2" charset="-122"/>
            </a:endParaRPr>
          </a:p>
        </p:txBody>
      </p:sp>
      <p:cxnSp>
        <p:nvCxnSpPr>
          <p:cNvPr id="7" name="直接箭头连接符 6"/>
          <p:cNvCxnSpPr/>
          <p:nvPr/>
        </p:nvCxnSpPr>
        <p:spPr>
          <a:xfrm>
            <a:off x="2960392" y="4042392"/>
            <a:ext cx="1335567" cy="583500"/>
          </a:xfrm>
          <a:prstGeom prst="straightConnector1">
            <a:avLst/>
          </a:prstGeom>
          <a:ln w="762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140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40525" y="1383665"/>
            <a:ext cx="5080635" cy="3443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130810" y="1533525"/>
            <a:ext cx="11525885" cy="4726305"/>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模块代码</a:t>
            </a:r>
            <a:r>
              <a:rPr lang="en-US" altLang="zh-CN" sz="28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a:t>
            </a:r>
            <a:r>
              <a:rPr lang="en-US" altLang="zh-CN" sz="2800" dirty="0" err="1">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train.h</a:t>
            </a:r>
            <a:r>
              <a:rPr lang="en-US" altLang="zh-CN" sz="28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a:t>
            </a:r>
            <a:r>
              <a:rPr lang="en-US" altLang="zh-CN" sz="2800" dirty="0" err="1">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train.c</a:t>
            </a:r>
            <a:r>
              <a:rPr lang="en-US" altLang="zh-CN" sz="28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2800" dirty="0">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endParaRPr>
          </a:p>
          <a:p>
            <a:pPr eaLnBrk="0" hangingPunct="0">
              <a:lnSpc>
                <a:spcPct val="150000"/>
              </a:lnSpc>
              <a:buClr>
                <a:srgbClr val="FFC000"/>
              </a:buClr>
              <a:buSzPct val="80000"/>
              <a:defRPr/>
            </a:pP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通常，每一个</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.c</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文件（</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C</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源文件）都有一个对应的</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.h</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文件（头文件），也有一些例外，如单元测试代码和叧包含</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main()</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的</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.c</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文件。</a:t>
            </a:r>
            <a:endParaRPr lang="en-US" altLang="zh-CN" sz="28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普通头文件</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全局函数声明、全局变量声明、</a:t>
            </a:r>
            <a:r>
              <a:rPr lang="en-US" altLang="zh-CN" sz="2800" dirty="0" err="1">
                <a:solidFill>
                  <a:schemeClr val="tx1">
                    <a:lumMod val="65000"/>
                    <a:lumOff val="35000"/>
                  </a:schemeClr>
                </a:solidFill>
                <a:latin typeface="Arial Rounded MT Bold" panose="020F0704030504030204" pitchFamily="34" charset="0"/>
                <a:ea typeface="华文细黑" panose="02010600040101010101" pitchFamily="2" charset="-122"/>
                <a:cs typeface="Times New Roman" panose="02020603050405020304" pitchFamily="18" charset="0"/>
              </a:rPr>
              <a:t>struct</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结构定义、符号常量定义、</a:t>
            </a:r>
            <a:r>
              <a:rPr lang="en-US" altLang="zh-CN" sz="2800" dirty="0" err="1">
                <a:solidFill>
                  <a:schemeClr val="tx1">
                    <a:lumMod val="65000"/>
                    <a:lumOff val="35000"/>
                  </a:schemeClr>
                </a:solidFill>
                <a:latin typeface="Arial Rounded MT Bold" panose="020F0704030504030204" pitchFamily="34" charset="0"/>
                <a:ea typeface="微软雅黑" panose="020B0503020204020204" pitchFamily="34" charset="-122"/>
                <a:cs typeface="Times New Roman" panose="02020603050405020304" pitchFamily="18" charset="0"/>
              </a:rPr>
              <a:t>typedef</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。如：</a:t>
            </a:r>
            <a:r>
              <a:rPr lang="en-US" altLang="zh-CN" sz="2800" dirty="0" err="1">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baseType.h</a:t>
            </a:r>
            <a:r>
              <a:rPr lang="zh-CN" altLang="en-US" sz="28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rPr>
              <a:t> </a:t>
            </a:r>
            <a:endParaRPr lang="zh-CN" altLang="en-US" sz="28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anose="02020603050405020304" pitchFamily="18" charset="0"/>
            </a:endParaRPr>
          </a:p>
        </p:txBody>
      </p:sp>
      <p:sp>
        <p:nvSpPr>
          <p:cNvPr id="4" name="标题 1"/>
          <p:cNvSpPr txBox="1"/>
          <p:nvPr/>
        </p:nvSpPr>
        <p:spPr>
          <a:xfrm>
            <a:off x="-50165" y="-635"/>
            <a:ext cx="1222502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en-US" altLang="zh-CN" sz="4265" dirty="0">
                <a:latin typeface="Arial Rounded MT Bold" panose="020F0704030504030204" pitchFamily="34" charset="0"/>
              </a:rPr>
              <a:t>C</a:t>
            </a:r>
            <a:r>
              <a:rPr lang="zh-CN" altLang="en-US" sz="4265" dirty="0"/>
              <a:t>程序架构</a:t>
            </a:r>
            <a:endParaRPr lang="zh-CN" altLang="en-US" sz="4265" dirty="0"/>
          </a:p>
        </p:txBody>
      </p:sp>
    </p:spTree>
    <p:custDataLst>
      <p:tags r:id="rId1"/>
    </p:custData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p:nvPr/>
        </p:nvSpPr>
        <p:spPr bwMode="auto">
          <a:xfrm>
            <a:off x="572557" y="-27000"/>
            <a:ext cx="10415060" cy="1045633"/>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65"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Times New Roman" panose="02020603050405020304" pitchFamily="18" charset="0"/>
              </a:rPr>
              <a:t>问题</a:t>
            </a:r>
            <a:endParaRPr kumimoji="0" lang="zh-CN" altLang="en-US" sz="4265"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3"/>
          <p:cNvSpPr txBox="1"/>
          <p:nvPr/>
        </p:nvSpPr>
        <p:spPr>
          <a:xfrm>
            <a:off x="-32048" y="933000"/>
            <a:ext cx="12191999" cy="5262245"/>
          </a:xfrm>
          <a:prstGeom prst="rect">
            <a:avLst/>
          </a:prstGeom>
          <a:noFill/>
          <a:ln w="9525">
            <a:noFill/>
          </a:ln>
        </p:spPr>
        <p:txBody>
          <a:bodyPr wrap="square">
            <a:spAutoFit/>
          </a:bodyPr>
          <a:lstStyle/>
          <a:p>
            <a:pPr eaLnBrk="1" hangingPunct="1">
              <a:lnSpc>
                <a:spcPct val="150000"/>
              </a:lnSpc>
              <a:buClrTx/>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标准库头文件里是什么？</a:t>
            </a:r>
            <a:endParaRPr lang="en-US" altLang="zh-CN" dirty="0">
              <a:latin typeface="华文细黑" panose="02010600040101010101" pitchFamily="2" charset="-122"/>
              <a:ea typeface="华文细黑" panose="02010600040101010101" pitchFamily="2" charset="-122"/>
            </a:endParaRPr>
          </a:p>
          <a:p>
            <a:pPr lvl="1" eaLnBrk="1" hangingPunct="1">
              <a:lnSpc>
                <a:spcPct val="150000"/>
              </a:lnSpc>
              <a:buClrTx/>
            </a:pPr>
            <a:r>
              <a:rPr lang="en-US" altLang="zh-CN" dirty="0">
                <a:latin typeface="华文细黑" panose="02010600040101010101" pitchFamily="2" charset="-122"/>
                <a:ea typeface="华文细黑" panose="02010600040101010101" pitchFamily="2" charset="-122"/>
              </a:rPr>
              <a:t>stdio.h</a:t>
            </a:r>
            <a:r>
              <a:rPr lang="zh-CN" altLang="en-US" dirty="0">
                <a:latin typeface="华文细黑" panose="02010600040101010101" pitchFamily="2" charset="-122"/>
                <a:ea typeface="华文细黑" panose="02010600040101010101" pitchFamily="2" charset="-122"/>
              </a:rPr>
              <a:t>里面是格式化输入输出函数</a:t>
            </a:r>
            <a:r>
              <a:rPr lang="en-US" altLang="zh-CN" dirty="0">
                <a:latin typeface="华文细黑" panose="02010600040101010101" pitchFamily="2" charset="-122"/>
                <a:ea typeface="华文细黑" panose="02010600040101010101" pitchFamily="2" charset="-122"/>
              </a:rPr>
              <a:t>scanf()</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printf()</a:t>
            </a:r>
            <a:r>
              <a:rPr lang="zh-CN" altLang="en-US" dirty="0">
                <a:latin typeface="华文细黑" panose="02010600040101010101" pitchFamily="2" charset="-122"/>
                <a:ea typeface="华文细黑" panose="02010600040101010101" pitchFamily="2" charset="-122"/>
              </a:rPr>
              <a:t>等函数声明。</a:t>
            </a:r>
            <a:endParaRPr lang="en-US" altLang="zh-CN" dirty="0">
              <a:latin typeface="华文细黑" panose="02010600040101010101" pitchFamily="2" charset="-122"/>
              <a:ea typeface="华文细黑" panose="02010600040101010101" pitchFamily="2" charset="-122"/>
            </a:endParaRPr>
          </a:p>
          <a:p>
            <a:pPr eaLnBrk="1" hangingPunct="1">
              <a:lnSpc>
                <a:spcPct val="150000"/>
              </a:lnSpc>
              <a:buClrTx/>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标准库文件源代码在哪里？</a:t>
            </a:r>
            <a:endParaRPr lang="en-US" altLang="zh-CN" dirty="0">
              <a:latin typeface="华文细黑" panose="02010600040101010101" pitchFamily="2" charset="-122"/>
              <a:ea typeface="华文细黑" panose="02010600040101010101" pitchFamily="2" charset="-122"/>
            </a:endParaRPr>
          </a:p>
          <a:p>
            <a:pPr lvl="1" eaLnBrk="1" hangingPunct="1">
              <a:lnSpc>
                <a:spcPct val="150000"/>
              </a:lnSpc>
              <a:buClrTx/>
            </a:pPr>
            <a:r>
              <a:rPr lang="zh-CN" altLang="en-US" dirty="0">
                <a:latin typeface="华文细黑" panose="02010600040101010101" pitchFamily="2" charset="-122"/>
                <a:ea typeface="华文细黑" panose="02010600040101010101" pitchFamily="2" charset="-122"/>
              </a:rPr>
              <a:t>标准库文件是以</a:t>
            </a:r>
            <a:r>
              <a:rPr lang="en-US" altLang="zh-CN" dirty="0">
                <a:latin typeface="华文细黑" panose="02010600040101010101" pitchFamily="2" charset="-122"/>
                <a:ea typeface="华文细黑" panose="02010600040101010101" pitchFamily="2" charset="-122"/>
              </a:rPr>
              <a:t>lib</a:t>
            </a:r>
            <a:r>
              <a:rPr lang="zh-CN" altLang="en-US" dirty="0">
                <a:latin typeface="华文细黑" panose="02010600040101010101" pitchFamily="2" charset="-122"/>
                <a:ea typeface="华文细黑" panose="02010600040101010101" pitchFamily="2" charset="-122"/>
              </a:rPr>
              <a:t>这种编译好的静态库的形式给你的，一般在</a:t>
            </a:r>
            <a:r>
              <a:rPr lang="en-US" altLang="zh-CN" dirty="0">
                <a:latin typeface="华文细黑" panose="02010600040101010101" pitchFamily="2" charset="-122"/>
                <a:ea typeface="华文细黑" panose="02010600040101010101" pitchFamily="2" charset="-122"/>
              </a:rPr>
              <a:t>lib</a:t>
            </a:r>
            <a:r>
              <a:rPr lang="zh-CN" altLang="en-US" dirty="0">
                <a:latin typeface="华文细黑" panose="02010600040101010101" pitchFamily="2" charset="-122"/>
                <a:ea typeface="华文细黑" panose="02010600040101010101" pitchFamily="2" charset="-122"/>
              </a:rPr>
              <a:t>文件夹里，厂家不可能给你源文件，而且源文件不一定是</a:t>
            </a: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写的，也有些是汇编写的，就算是</a:t>
            </a: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不同厂家写的也不一定一样，接口一样就行。</a:t>
            </a:r>
            <a:endParaRPr lang="zh-CN" altLang="en-US" dirty="0">
              <a:latin typeface="华文细黑" panose="02010600040101010101" pitchFamily="2" charset="-122"/>
              <a:ea typeface="华文细黑" panose="02010600040101010101" pitchFamily="2" charset="-122"/>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69217" y="25226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scene3d>
              <a:camera prst="orthographicFront"/>
              <a:lightRig rig="threePt" dir="t"/>
            </a:scene3d>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solidFill>
                  <a:schemeClr val="accent1"/>
                </a:solidFill>
                <a:effectLst>
                  <a:outerShdw blurRad="38100" dist="25400" dir="5400000" algn="ctr" rotWithShape="0">
                    <a:srgbClr val="6E747A">
                      <a:alpha val="43000"/>
                    </a:srgbClr>
                  </a:outerShdw>
                </a:effectLst>
              </a:rPr>
              <a:t>Project 1</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944235" y="2660015"/>
            <a:ext cx="3992880" cy="1014730"/>
          </a:xfrm>
          <a:prstGeom prst="rect">
            <a:avLst/>
          </a:prstGeom>
          <a:noFill/>
        </p:spPr>
        <p:txBody>
          <a:bodyPr wrap="none" rtlCol="0" anchor="t">
            <a:spAutoFit/>
            <a:scene3d>
              <a:camera prst="orthographicFront"/>
              <a:lightRig rig="threePt" dir="t"/>
            </a:scene3d>
          </a:bodyPr>
          <a:lstStyle/>
          <a:p>
            <a:r>
              <a:rPr lang="zh-CN" altLang="en-US" sz="6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sym typeface="+mn-ea"/>
              </a:rPr>
              <a:t>大程序作业</a:t>
            </a:r>
            <a:endParaRPr lang="zh-CN" altLang="en-US" sz="6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sym typeface="+mn-ea"/>
            </a:endParaRPr>
          </a:p>
        </p:txBody>
      </p:sp>
    </p:spTree>
    <p:custDataLst>
      <p:tags r:id="rId2"/>
    </p:custData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5275" y="231775"/>
            <a:ext cx="1960880" cy="1028065"/>
          </a:xfrm>
        </p:spPr>
        <p:txBody>
          <a:bodyPr>
            <a:normAutofit/>
          </a:bodyPr>
          <a:lstStyle/>
          <a:p>
            <a:r>
              <a:rPr lang="en-US" altLang="zh-CN" kern="1200" dirty="0">
                <a:solidFill>
                  <a:schemeClr val="tx1">
                    <a:lumMod val="95000"/>
                    <a:lumOff val="5000"/>
                  </a:schemeClr>
                </a:solidFill>
                <a:latin typeface="Arial Rounded MT Bold" panose="020F0704030504030204" pitchFamily="34" charset="0"/>
                <a:ea typeface="微软雅黑" panose="020B0503020204020204" pitchFamily="34" charset="-122"/>
                <a:cs typeface="Times New Roman" panose="02020603050405020304" pitchFamily="18" charset="0"/>
              </a:rPr>
              <a:t>Project</a:t>
            </a:r>
            <a:r>
              <a:rPr lang="en-US" altLang="zh-CN" kern="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p:cNvSpPr>
            <a:spLocks noChangeArrowheads="1"/>
          </p:cNvSpPr>
          <p:nvPr/>
        </p:nvSpPr>
        <p:spPr bwMode="auto">
          <a:xfrm>
            <a:off x="2256155" y="173990"/>
            <a:ext cx="11169650" cy="74041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按照模块化设计</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方法</a:t>
            </a:r>
            <a:r>
              <a:rPr lang="zh-CN"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，用递归算法实现迷宫。</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ct val="150000"/>
              </a:lnSpc>
              <a:buClr>
                <a:srgbClr val="FFC000"/>
              </a:buClr>
              <a:buSzPct val="80000"/>
              <a:defRPr/>
            </a:pP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2"/>
          <p:cNvPicPr/>
          <p:nvPr/>
        </p:nvPicPr>
        <p:blipFill>
          <a:blip r:embed="rId1">
            <a:extLst>
              <a:ext uri="{28A0092B-C50C-407E-A947-70E740481C1C}">
                <a14:useLocalDpi xmlns:a14="http://schemas.microsoft.com/office/drawing/2010/main" val="0"/>
              </a:ext>
            </a:extLst>
          </a:blip>
          <a:srcRect/>
          <a:stretch>
            <a:fillRect/>
          </a:stretch>
        </p:blipFill>
        <p:spPr bwMode="auto">
          <a:xfrm>
            <a:off x="7371080" y="1786890"/>
            <a:ext cx="4604385" cy="4129405"/>
          </a:xfrm>
          <a:prstGeom prst="rect">
            <a:avLst/>
          </a:prstGeom>
          <a:noFill/>
          <a:ln>
            <a:noFill/>
          </a:ln>
          <a:effectLst/>
        </p:spPr>
      </p:pic>
      <p:sp>
        <p:nvSpPr>
          <p:cNvPr id="2" name="内容占位符 2"/>
          <p:cNvSpPr>
            <a:spLocks noChangeArrowheads="1"/>
          </p:cNvSpPr>
          <p:nvPr/>
        </p:nvSpPr>
        <p:spPr bwMode="auto">
          <a:xfrm>
            <a:off x="294640" y="1316355"/>
            <a:ext cx="7075805" cy="4599940"/>
          </a:xfrm>
          <a:prstGeom prst="rect">
            <a:avLst/>
          </a:prstGeom>
          <a:solidFill>
            <a:schemeClr val="bg1">
              <a:alpha val="1000"/>
            </a:schemeClr>
          </a:solidFill>
          <a:ln w="9525">
            <a:solidFill>
              <a:schemeClr val="bg1"/>
            </a:solidFill>
            <a:miter lim="800000"/>
          </a:ln>
        </p:spPr>
        <p:txBody>
          <a:bodyPr/>
          <a:lstStyle/>
          <a:p>
            <a:pPr marL="285750" indent="-285750">
              <a:lnSpc>
                <a:spcPct val="150000"/>
              </a:lnSpc>
              <a:buClr>
                <a:srgbClr val="FFC000"/>
              </a:buClr>
              <a:buSzPct val="80000"/>
              <a:buFont typeface="Wingdings" panose="05000000000000000000" pitchFamily="2" charset="2"/>
              <a:buChar char="u"/>
            </a:pPr>
            <a:r>
              <a:rPr lang="zh-CN" altLang="en-US" sz="2400" b="1" dirty="0">
                <a:solidFill>
                  <a:srgbClr val="595959"/>
                </a:solidFill>
                <a:latin typeface="微软雅黑" panose="020B0503020204020204" pitchFamily="34" charset="-122"/>
                <a:ea typeface="微软雅黑" panose="020B0503020204020204" pitchFamily="34" charset="-122"/>
              </a:rPr>
              <a:t>求迷宫路径算法的基本思想</a:t>
            </a:r>
            <a:r>
              <a:rPr lang="zh-CN" altLang="en-US" sz="2000" dirty="0">
                <a:solidFill>
                  <a:srgbClr val="C00000"/>
                </a:solidFill>
                <a:latin typeface="华文细黑" panose="02010600040101010101" pitchFamily="2" charset="-122"/>
                <a:ea typeface="华文细黑" panose="02010600040101010101" pitchFamily="2" charset="-122"/>
              </a:rPr>
              <a:t>：</a:t>
            </a:r>
            <a:endParaRPr lang="zh-CN" altLang="en-US" sz="2000" dirty="0">
              <a:solidFill>
                <a:srgbClr val="C00000"/>
              </a:solidFill>
              <a:latin typeface="华文细黑" panose="02010600040101010101" pitchFamily="2" charset="-122"/>
              <a:ea typeface="华文细黑" panose="02010600040101010101" pitchFamily="2" charset="-122"/>
            </a:endParaRPr>
          </a:p>
          <a:p>
            <a:pPr marL="800100" lvl="1" indent="-342900">
              <a:lnSpc>
                <a:spcPct val="150000"/>
              </a:lnSpc>
              <a:buClr>
                <a:srgbClr val="FFC000"/>
              </a:buClr>
              <a:buSzPct val="80000"/>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若当前位置“可通”，则纳入路径，继续前进；</a:t>
            </a:r>
            <a:endParaRPr lang="zh-CN" altLang="en-US" sz="2400" dirty="0">
              <a:latin typeface="华文细黑" panose="02010600040101010101" pitchFamily="2" charset="-122"/>
              <a:ea typeface="华文细黑" panose="02010600040101010101" pitchFamily="2" charset="-122"/>
            </a:endParaRPr>
          </a:p>
          <a:p>
            <a:pPr marL="800100" lvl="1" indent="-342900">
              <a:lnSpc>
                <a:spcPct val="150000"/>
              </a:lnSpc>
              <a:buClr>
                <a:srgbClr val="FFC000"/>
              </a:buClr>
              <a:buSzPct val="80000"/>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若当前位置“不可通”，则后退，换方向（按东南西北的顺序）继续探索；</a:t>
            </a:r>
            <a:endParaRPr lang="zh-CN" altLang="en-US" sz="2400" dirty="0">
              <a:latin typeface="华文细黑" panose="02010600040101010101" pitchFamily="2" charset="-122"/>
              <a:ea typeface="华文细黑" panose="02010600040101010101" pitchFamily="2" charset="-122"/>
            </a:endParaRPr>
          </a:p>
          <a:p>
            <a:pPr marL="800100" lvl="1" indent="-342900">
              <a:lnSpc>
                <a:spcPct val="150000"/>
              </a:lnSpc>
              <a:buClr>
                <a:srgbClr val="FFC000"/>
              </a:buClr>
              <a:buSzPct val="80000"/>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若四周“均无通路”，则将当前位置从路径中删除出去</a:t>
            </a:r>
            <a:endParaRPr lang="zh-CN" altLang="en-US" sz="2400" dirty="0">
              <a:latin typeface="华文细黑" panose="02010600040101010101" pitchFamily="2" charset="-122"/>
              <a:ea typeface="华文细黑" panose="02010600040101010101" pitchFamily="2" charset="-122"/>
            </a:endParaRPr>
          </a:p>
        </p:txBody>
      </p:sp>
    </p:spTree>
    <p:custDataLst>
      <p:tags r:id="rId2"/>
    </p:custData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200000" y="0"/>
            <a:ext cx="10176000" cy="6554470"/>
          </a:xfrm>
          <a:prstGeom prst="rect">
            <a:avLst/>
          </a:prstGeom>
          <a:solidFill>
            <a:srgbClr val="FFFFFF"/>
          </a:solidFill>
          <a:ln>
            <a:solidFill>
              <a:srgbClr val="00005E"/>
            </a:solidFill>
          </a:ln>
        </p:spPr>
        <p:txBody>
          <a:bodyPr wrap="square">
            <a:spAutoFit/>
          </a:bodyPr>
          <a:lstStyle/>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设定当前位置的初值为入口位置；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en-US" altLang="zh-CN" sz="1400" dirty="0">
                <a:solidFill>
                  <a:srgbClr val="404040"/>
                </a:solidFill>
                <a:latin typeface="华文细黑" panose="02010600040101010101" pitchFamily="2" charset="-122"/>
                <a:ea typeface="华文细黑" panose="02010600040101010101" pitchFamily="2" charset="-122"/>
              </a:rPr>
              <a:t>do{</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if (</a:t>
            </a:r>
            <a:r>
              <a:rPr lang="zh-CN" altLang="en-US" sz="1400" dirty="0">
                <a:solidFill>
                  <a:srgbClr val="404040"/>
                </a:solidFill>
                <a:latin typeface="华文细黑" panose="02010600040101010101" pitchFamily="2" charset="-122"/>
                <a:ea typeface="华文细黑" panose="02010600040101010101" pitchFamily="2" charset="-122"/>
              </a:rPr>
              <a:t>当前位置可通</a:t>
            </a:r>
            <a:r>
              <a:rPr lang="en-US" altLang="zh-CN" sz="1400" dirty="0">
                <a:solidFill>
                  <a:srgbClr val="404040"/>
                </a:solidFill>
                <a:latin typeface="华文细黑" panose="02010600040101010101" pitchFamily="2" charset="-122"/>
                <a:ea typeface="华文细黑" panose="02010600040101010101" pitchFamily="2" charset="-122"/>
              </a:rPr>
              <a:t>)</a:t>
            </a:r>
            <a:r>
              <a:rPr lang="zh-CN" altLang="en-US" sz="1400" dirty="0">
                <a:solidFill>
                  <a:srgbClr val="404040"/>
                </a:solidFill>
                <a:latin typeface="华文细黑" panose="02010600040101010101" pitchFamily="2" charset="-122"/>
                <a:ea typeface="华文细黑" panose="02010600040101010101" pitchFamily="2" charset="-122"/>
              </a:rPr>
              <a:t>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将当前位置插入栈顶； 　　　　　　</a:t>
            </a:r>
            <a:r>
              <a:rPr lang="en-US" altLang="zh-CN" sz="1400" dirty="0">
                <a:solidFill>
                  <a:srgbClr val="404040"/>
                </a:solidFill>
                <a:latin typeface="华文细黑" panose="02010600040101010101" pitchFamily="2" charset="-122"/>
                <a:ea typeface="华文细黑" panose="02010600040101010101" pitchFamily="2" charset="-122"/>
              </a:rPr>
              <a:t>// </a:t>
            </a:r>
            <a:r>
              <a:rPr lang="zh-CN" altLang="en-US" sz="1400" dirty="0">
                <a:solidFill>
                  <a:srgbClr val="404040"/>
                </a:solidFill>
                <a:latin typeface="华文细黑" panose="02010600040101010101" pitchFamily="2" charset="-122"/>
                <a:ea typeface="华文细黑" panose="02010600040101010101" pitchFamily="2" charset="-122"/>
              </a:rPr>
              <a:t>纳入路径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若该位置是出口位置，则算法结束；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 </a:t>
            </a:r>
            <a:r>
              <a:rPr lang="zh-CN" altLang="en-US" sz="1400" dirty="0">
                <a:solidFill>
                  <a:srgbClr val="404040"/>
                </a:solidFill>
                <a:latin typeface="华文细黑" panose="02010600040101010101" pitchFamily="2" charset="-122"/>
                <a:ea typeface="华文细黑" panose="02010600040101010101" pitchFamily="2" charset="-122"/>
              </a:rPr>
              <a:t>此时栈中存放的是一条从入口位置到出口位置的路径</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否则切换当前位置的东邻方块为新的当前位置；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else</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若栈不空且栈顶位置尚有其他方向未被探索，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则设定新的当前位置为</a:t>
            </a:r>
            <a:r>
              <a:rPr lang="en-US" altLang="zh-CN" sz="1400" dirty="0">
                <a:solidFill>
                  <a:srgbClr val="404040"/>
                </a:solidFill>
                <a:latin typeface="华文细黑" panose="02010600040101010101" pitchFamily="2" charset="-122"/>
                <a:ea typeface="华文细黑" panose="02010600040101010101" pitchFamily="2" charset="-122"/>
              </a:rPr>
              <a:t>: </a:t>
            </a:r>
            <a:r>
              <a:rPr lang="zh-CN" altLang="en-US" sz="1400" dirty="0">
                <a:solidFill>
                  <a:srgbClr val="404040"/>
                </a:solidFill>
                <a:latin typeface="华文细黑" panose="02010600040101010101" pitchFamily="2" charset="-122"/>
                <a:ea typeface="华文细黑" panose="02010600040101010101" pitchFamily="2" charset="-122"/>
              </a:rPr>
              <a:t>沿顺时针方向旋转找到的栈顶位置的下一相邻块；</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若栈不空但栈顶位置的四周均不可通，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则</a:t>
            </a:r>
            <a:r>
              <a:rPr lang="en-US" altLang="zh-CN" sz="1400" dirty="0">
                <a:solidFill>
                  <a:srgbClr val="404040"/>
                </a:solidFill>
                <a:latin typeface="华文细黑" panose="02010600040101010101" pitchFamily="2" charset="-122"/>
                <a:ea typeface="华文细黑" panose="02010600040101010101" pitchFamily="2" charset="-122"/>
              </a:rPr>
              <a:t>{ </a:t>
            </a:r>
            <a:r>
              <a:rPr lang="zh-CN" altLang="en-US" sz="1400" dirty="0">
                <a:solidFill>
                  <a:srgbClr val="404040"/>
                </a:solidFill>
                <a:latin typeface="华文细黑" panose="02010600040101010101" pitchFamily="2" charset="-122"/>
                <a:ea typeface="华文细黑" panose="02010600040101010101" pitchFamily="2" charset="-122"/>
              </a:rPr>
              <a:t>删去栈顶位置； 　　　　　</a:t>
            </a:r>
            <a:r>
              <a:rPr lang="en-US" altLang="zh-CN" sz="1400" dirty="0">
                <a:solidFill>
                  <a:srgbClr val="404040"/>
                </a:solidFill>
                <a:latin typeface="华文细黑" panose="02010600040101010101" pitchFamily="2" charset="-122"/>
                <a:ea typeface="华文细黑" panose="02010600040101010101" pitchFamily="2" charset="-122"/>
              </a:rPr>
              <a:t>// </a:t>
            </a:r>
            <a:r>
              <a:rPr lang="zh-CN" altLang="en-US" sz="1400" dirty="0">
                <a:solidFill>
                  <a:srgbClr val="404040"/>
                </a:solidFill>
                <a:latin typeface="华文细黑" panose="02010600040101010101" pitchFamily="2" charset="-122"/>
                <a:ea typeface="华文细黑" panose="02010600040101010101" pitchFamily="2" charset="-122"/>
              </a:rPr>
              <a:t>从路径中删去该通道块</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若栈不空，则重新测试新的栈顶位置，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直至找到一个可通的相邻块或出栈至栈空； </a:t>
            </a:r>
            <a:endParaRPr lang="zh-CN" altLang="en-US"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 </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zh-CN" altLang="en-US" sz="1400" dirty="0">
                <a:solidFill>
                  <a:srgbClr val="404040"/>
                </a:solidFill>
                <a:latin typeface="华文细黑" panose="02010600040101010101" pitchFamily="2" charset="-122"/>
                <a:ea typeface="华文细黑" panose="02010600040101010101" pitchFamily="2" charset="-122"/>
              </a:rPr>
              <a:t>　　 </a:t>
            </a:r>
            <a:r>
              <a:rPr lang="en-US" altLang="zh-CN" sz="1400" dirty="0">
                <a:solidFill>
                  <a:srgbClr val="404040"/>
                </a:solidFill>
                <a:latin typeface="华文细黑" panose="02010600040101010101" pitchFamily="2" charset="-122"/>
                <a:ea typeface="华文细黑" panose="02010600040101010101" pitchFamily="2" charset="-122"/>
              </a:rPr>
              <a:t>} </a:t>
            </a:r>
            <a:endParaRPr lang="en-US" altLang="zh-CN" sz="1400" dirty="0">
              <a:solidFill>
                <a:srgbClr val="404040"/>
              </a:solidFill>
              <a:latin typeface="华文细黑" panose="02010600040101010101" pitchFamily="2" charset="-122"/>
              <a:ea typeface="华文细黑" panose="02010600040101010101" pitchFamily="2" charset="-122"/>
            </a:endParaRPr>
          </a:p>
          <a:p>
            <a:pPr eaLnBrk="1" hangingPunct="1">
              <a:lnSpc>
                <a:spcPct val="150000"/>
              </a:lnSpc>
              <a:buClrTx/>
            </a:pPr>
            <a:r>
              <a:rPr lang="en-US" altLang="zh-CN" sz="1400" dirty="0">
                <a:solidFill>
                  <a:srgbClr val="404040"/>
                </a:solidFill>
                <a:latin typeface="华文细黑" panose="02010600040101010101" pitchFamily="2" charset="-122"/>
                <a:ea typeface="华文细黑" panose="02010600040101010101" pitchFamily="2" charset="-122"/>
              </a:rPr>
              <a:t>} while (</a:t>
            </a:r>
            <a:r>
              <a:rPr lang="zh-CN" altLang="en-US" sz="1400" dirty="0">
                <a:solidFill>
                  <a:srgbClr val="404040"/>
                </a:solidFill>
                <a:latin typeface="华文细黑" panose="02010600040101010101" pitchFamily="2" charset="-122"/>
                <a:ea typeface="华文细黑" panose="02010600040101010101" pitchFamily="2" charset="-122"/>
              </a:rPr>
              <a:t>栈不空</a:t>
            </a:r>
            <a:r>
              <a:rPr lang="en-US" altLang="zh-CN" sz="1400" dirty="0">
                <a:solidFill>
                  <a:srgbClr val="404040"/>
                </a:solidFill>
                <a:latin typeface="华文细黑" panose="02010600040101010101" pitchFamily="2" charset="-122"/>
                <a:ea typeface="华文细黑" panose="02010600040101010101" pitchFamily="2" charset="-122"/>
              </a:rPr>
              <a:t>)</a:t>
            </a:r>
            <a:r>
              <a:rPr lang="zh-CN" altLang="en-US" sz="1400" dirty="0">
                <a:solidFill>
                  <a:srgbClr val="404040"/>
                </a:solidFill>
                <a:latin typeface="华文细黑" panose="02010600040101010101" pitchFamily="2" charset="-122"/>
                <a:ea typeface="华文细黑" panose="02010600040101010101" pitchFamily="2" charset="-122"/>
              </a:rPr>
              <a:t>；</a:t>
            </a:r>
            <a:endParaRPr lang="zh-CN" altLang="en-US" sz="1400" dirty="0">
              <a:solidFill>
                <a:srgbClr val="404040"/>
              </a:solidFill>
              <a:latin typeface="华文细黑" panose="02010600040101010101" pitchFamily="2" charset="-122"/>
              <a:ea typeface="华文细黑" panose="02010600040101010101" pitchFamily="2" charset="-122"/>
            </a:endParaRPr>
          </a:p>
        </p:txBody>
      </p:sp>
    </p:spTree>
    <p:custDataLst>
      <p:tags r:id="rId1"/>
    </p:custDataLst>
  </p:cSld>
  <p:clrMapOvr>
    <a:masterClrMapping/>
  </p:clrMapOvr>
  <p:transition advTm="0"/>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内容占位符 2"/>
          <p:cNvSpPr>
            <a:spLocks noChangeArrowheads="1"/>
          </p:cNvSpPr>
          <p:nvPr/>
        </p:nvSpPr>
        <p:spPr bwMode="auto">
          <a:xfrm>
            <a:off x="4669155" y="173355"/>
            <a:ext cx="7084695" cy="5610860"/>
          </a:xfrm>
          <a:prstGeom prst="rect">
            <a:avLst/>
          </a:prstGeom>
          <a:solidFill>
            <a:schemeClr val="bg1"/>
          </a:solidFill>
          <a:ln w="9525">
            <a:solidFill>
              <a:schemeClr val="bg1"/>
            </a:solidFill>
            <a:miter lim="800000"/>
          </a:ln>
        </p:spPr>
        <p:txBody>
          <a:bodyPr/>
          <a:lstStyle/>
          <a:p>
            <a:pPr marL="0" indent="0" eaLnBrk="0" hangingPunct="0">
              <a:lnSpc>
                <a:spcPct val="150000"/>
              </a:lnSpc>
              <a:buClr>
                <a:srgbClr val="FFC000"/>
              </a:buClr>
              <a:buSzPct val="80000"/>
              <a:buFont typeface="Wingdings" panose="05000000000000000000" pitchFamily="2" charset="2"/>
              <a:buNone/>
              <a:defRPr/>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000" dirty="0"/>
              <a:t>   </a:t>
            </a:r>
            <a:r>
              <a:rPr lang="zh-CN" altLang="zh-CN" sz="2000" dirty="0">
                <a:latin typeface="华文细黑" panose="02010600040101010101" pitchFamily="2" charset="-122"/>
                <a:ea typeface="华文细黑" panose="02010600040101010101" pitchFamily="2" charset="-122"/>
              </a:rPr>
              <a:t>编程序求某一</a:t>
            </a:r>
            <a:r>
              <a:rPr lang="zh-CN" altLang="en-US" sz="2000" dirty="0">
                <a:latin typeface="华文细黑" panose="02010600040101010101" pitchFamily="2" charset="-122"/>
                <a:ea typeface="华文细黑" panose="02010600040101010101" pitchFamily="2" charset="-122"/>
              </a:rPr>
              <a:t>个正整</a:t>
            </a:r>
            <a:r>
              <a:rPr lang="zh-CN" altLang="zh-CN" sz="2000" dirty="0">
                <a:latin typeface="华文细黑" panose="02010600040101010101" pitchFamily="2" charset="-122"/>
                <a:ea typeface="华文细黑" panose="02010600040101010101" pitchFamily="2" charset="-122"/>
              </a:rPr>
              <a:t>数的所有</a:t>
            </a:r>
            <a:r>
              <a:rPr lang="zh-CN" altLang="en-US" sz="2000" dirty="0">
                <a:latin typeface="华文细黑" panose="02010600040101010101" pitchFamily="2" charset="-122"/>
                <a:ea typeface="华文细黑" panose="02010600040101010101" pitchFamily="2" charset="-122"/>
              </a:rPr>
              <a:t>划分</a:t>
            </a:r>
            <a:r>
              <a:rPr lang="zh-CN" altLang="zh-CN" sz="2000" dirty="0">
                <a:latin typeface="华文细黑" panose="02010600040101010101" pitchFamily="2" charset="-122"/>
                <a:ea typeface="华文细黑" panose="02010600040101010101" pitchFamily="2" charset="-122"/>
              </a:rPr>
              <a:t>数</a:t>
            </a:r>
            <a:r>
              <a:rPr lang="zh-CN" altLang="en-US" sz="2000" dirty="0">
                <a:latin typeface="华文细黑" panose="02010600040101010101" pitchFamily="2" charset="-122"/>
                <a:ea typeface="华文细黑" panose="02010600040101010101" pitchFamily="2" charset="-122"/>
              </a:rPr>
              <a:t>。</a:t>
            </a:r>
            <a:r>
              <a:rPr lang="zh-CN" altLang="zh-CN" sz="2000" dirty="0">
                <a:latin typeface="华文细黑" panose="02010600040101010101" pitchFamily="2" charset="-122"/>
                <a:ea typeface="华文细黑" panose="02010600040101010101" pitchFamily="2" charset="-122"/>
              </a:rPr>
              <a:t>如输入</a:t>
            </a:r>
            <a:r>
              <a:rPr lang="en-US" altLang="zh-CN" sz="2000" dirty="0">
                <a:latin typeface="华文细黑" panose="02010600040101010101" pitchFamily="2" charset="-122"/>
                <a:ea typeface="华文细黑" panose="02010600040101010101" pitchFamily="2" charset="-122"/>
              </a:rPr>
              <a:t>6</a:t>
            </a:r>
            <a:r>
              <a:rPr lang="zh-CN" altLang="zh-CN" sz="2000" dirty="0">
                <a:latin typeface="华文细黑" panose="02010600040101010101" pitchFamily="2" charset="-122"/>
                <a:ea typeface="华文细黑" panose="02010600040101010101" pitchFamily="2" charset="-122"/>
              </a:rPr>
              <a:t>，则输出：（要求输出不能重复）</a:t>
            </a:r>
            <a:endParaRPr lang="en-US" altLang="zh-CN" sz="2000" dirty="0">
              <a:latin typeface="华文细黑" panose="02010600040101010101" pitchFamily="2" charset="-122"/>
              <a:ea typeface="华文细黑" panose="02010600040101010101" pitchFamily="2" charset="-122"/>
            </a:endParaRPr>
          </a:p>
          <a:p>
            <a:pPr lvl="1">
              <a:lnSpc>
                <a:spcPct val="150000"/>
              </a:lnSpc>
            </a:pPr>
            <a:r>
              <a:rPr lang="en-US" altLang="zh-CN" sz="2000" dirty="0">
                <a:latin typeface="Frutiger LT 55 Roman" panose="02000503040000020004" pitchFamily="2" charset="0"/>
              </a:rPr>
              <a:t>6 = 5+1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4+2</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4+1+1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3+3</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3+2+1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3+1+1+1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2+2+2</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2+2+1+1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2+1+1+1+1</a:t>
            </a:r>
            <a:endParaRPr lang="en-US" altLang="zh-CN" sz="2000" dirty="0">
              <a:latin typeface="Frutiger LT 55 Roman" panose="02000503040000020004" pitchFamily="2" charset="0"/>
            </a:endParaRPr>
          </a:p>
          <a:p>
            <a:pPr lvl="1">
              <a:lnSpc>
                <a:spcPct val="150000"/>
              </a:lnSpc>
            </a:pPr>
            <a:r>
              <a:rPr lang="en-US" altLang="zh-CN" sz="2000" dirty="0">
                <a:latin typeface="Frutiger LT 55 Roman" panose="02000503040000020004" pitchFamily="2" charset="0"/>
              </a:rPr>
              <a:t>6 = 1+1+1+1+1+1</a:t>
            </a:r>
            <a:endParaRPr lang="en-US" altLang="zh-CN" sz="2000" dirty="0">
              <a:latin typeface="Frutiger LT 55 Roman" panose="02000503040000020004" pitchFamily="2" charset="0"/>
            </a:endParaRPr>
          </a:p>
        </p:txBody>
      </p:sp>
      <p:sp>
        <p:nvSpPr>
          <p:cNvPr id="2" name="文本框 1"/>
          <p:cNvSpPr txBox="1"/>
          <p:nvPr/>
        </p:nvSpPr>
        <p:spPr>
          <a:xfrm>
            <a:off x="207645" y="2296795"/>
            <a:ext cx="3011805" cy="583565"/>
          </a:xfrm>
          <a:prstGeom prst="rect">
            <a:avLst/>
          </a:prstGeom>
          <a:noFill/>
        </p:spPr>
        <p:txBody>
          <a:bodyPr wrap="none" rtlCol="0" anchor="t">
            <a:spAutoFit/>
          </a:bodyPr>
          <a:lstStyle/>
          <a:p>
            <a:r>
              <a:rPr lang="en-US" altLang="zh-CN"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2 </a:t>
            </a:r>
            <a:r>
              <a:rPr lang="zh-CN" altLang="en-US"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整数划分问题</a:t>
            </a:r>
            <a:endParaRPr lang="zh-CN" altLang="en-US"/>
          </a:p>
        </p:txBody>
      </p:sp>
      <p:sp>
        <p:nvSpPr>
          <p:cNvPr id="4" name="Rectangle 2"/>
          <p:cNvSpPr>
            <a:spLocks noGrp="1" noChangeArrowheads="1"/>
          </p:cNvSpPr>
          <p:nvPr>
            <p:ph type="title"/>
          </p:nvPr>
        </p:nvSpPr>
        <p:spPr>
          <a:xfrm>
            <a:off x="349885" y="665480"/>
            <a:ext cx="1960880" cy="1028065"/>
          </a:xfrm>
        </p:spPr>
        <p:txBody>
          <a:bodyPr>
            <a:normAutofit/>
          </a:bodyPr>
          <a:lstStyle/>
          <a:p>
            <a:r>
              <a:rPr lang="en-US" altLang="zh-CN" kern="1200" dirty="0">
                <a:solidFill>
                  <a:schemeClr val="tx1">
                    <a:lumMod val="95000"/>
                    <a:lumOff val="5000"/>
                  </a:schemeClr>
                </a:solidFill>
                <a:latin typeface="Arial Rounded MT Bold" panose="020F0704030504030204" pitchFamily="34" charset="0"/>
                <a:ea typeface="微软雅黑" panose="020B0503020204020204" pitchFamily="34" charset="-122"/>
                <a:cs typeface="Times New Roman" panose="02020603050405020304" pitchFamily="18" charset="0"/>
              </a:rPr>
              <a:t>Project</a:t>
            </a:r>
            <a:r>
              <a:rPr lang="en-US" altLang="zh-CN" kern="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p:nvPr/>
        </p:nvSpPr>
        <p:spPr>
          <a:xfrm>
            <a:off x="5080" y="13970"/>
            <a:ext cx="809625" cy="6929120"/>
          </a:xfrm>
          <a:prstGeom prst="rect">
            <a:avLst/>
          </a:prstGeom>
          <a:solidFill>
            <a:schemeClr val="tx2">
              <a:lumMod val="20000"/>
              <a:lumOff val="80000"/>
            </a:schemeClr>
          </a:solidFill>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400" dirty="0">
                <a:solidFill>
                  <a:schemeClr val="tx1"/>
                </a:solidFill>
                <a:effectLst>
                  <a:outerShdw blurRad="38100" dist="19050" dir="2700000" algn="tl" rotWithShape="0">
                    <a:schemeClr val="dk1">
                      <a:alpha val="40000"/>
                    </a:schemeClr>
                  </a:outerShdw>
                </a:effectLst>
              </a:rPr>
              <a:t>专题一   小结</a:t>
            </a:r>
            <a:endParaRPr lang="zh-CN" altLang="en-US" sz="5400" dirty="0">
              <a:solidFill>
                <a:schemeClr val="tx1"/>
              </a:solidFill>
              <a:effectLst>
                <a:outerShdw blurRad="38100" dist="19050" dir="2700000" algn="tl" rotWithShape="0">
                  <a:schemeClr val="dk1">
                    <a:alpha val="40000"/>
                  </a:schemeClr>
                </a:outerShdw>
              </a:effectLst>
            </a:endParaRPr>
          </a:p>
        </p:txBody>
      </p:sp>
      <p:sp>
        <p:nvSpPr>
          <p:cNvPr id="5" name="Rectangle 3"/>
          <p:cNvSpPr txBox="1"/>
          <p:nvPr/>
        </p:nvSpPr>
        <p:spPr>
          <a:xfrm>
            <a:off x="2099310" y="139065"/>
            <a:ext cx="9284335" cy="6579870"/>
          </a:xfrm>
          <a:prstGeom prst="rect">
            <a:avLst/>
          </a:prstGeom>
          <a:noFill/>
          <a:extLst>
            <a:ext uri="{909E8E84-426E-40DD-AFC4-6F175D3DCCD1}">
              <a14:hiddenFill xmlns:a14="http://schemas.microsoft.com/office/drawing/2010/main">
                <a:solidFill>
                  <a:schemeClr val="bg1"/>
                </a:solidFill>
              </a14:hiddenFill>
            </a:ext>
          </a:extLst>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000" dirty="0"/>
              <a:t>程序设计方法</a:t>
            </a:r>
            <a:endParaRPr lang="en-US" altLang="zh-CN" sz="2000" dirty="0"/>
          </a:p>
          <a:p>
            <a:pPr lvl="1">
              <a:lnSpc>
                <a:spcPct val="150000"/>
              </a:lnSpc>
            </a:pPr>
            <a:r>
              <a:rPr lang="zh-CN" altLang="en-US" sz="1600" dirty="0"/>
              <a:t>设计理论与艺术</a:t>
            </a:r>
            <a:endParaRPr lang="en-US" altLang="zh-CN" sz="1600" dirty="0"/>
          </a:p>
          <a:p>
            <a:pPr lvl="1">
              <a:lnSpc>
                <a:spcPct val="150000"/>
              </a:lnSpc>
            </a:pPr>
            <a:r>
              <a:rPr lang="zh-CN" altLang="en-US" sz="1600" dirty="0"/>
              <a:t>设计工具</a:t>
            </a:r>
            <a:endParaRPr lang="en-US" altLang="zh-CN" sz="1600" dirty="0"/>
          </a:p>
          <a:p>
            <a:pPr>
              <a:lnSpc>
                <a:spcPct val="150000"/>
              </a:lnSpc>
            </a:pPr>
            <a:r>
              <a:rPr lang="zh-CN" altLang="en-US" sz="2000" dirty="0"/>
              <a:t>多函数程序的组织结构</a:t>
            </a:r>
            <a:endParaRPr lang="zh-CN" altLang="en-US" sz="2000" dirty="0"/>
          </a:p>
          <a:p>
            <a:pPr lvl="1">
              <a:lnSpc>
                <a:spcPct val="150000"/>
              </a:lnSpc>
            </a:pPr>
            <a:r>
              <a:rPr lang="zh-CN" altLang="en-US" sz="1600" dirty="0"/>
              <a:t>函数调用的层次结构</a:t>
            </a:r>
            <a:endParaRPr lang="en-US" altLang="zh-CN" sz="1600" dirty="0"/>
          </a:p>
          <a:p>
            <a:pPr lvl="1">
              <a:lnSpc>
                <a:spcPct val="150000"/>
              </a:lnSpc>
            </a:pPr>
            <a:r>
              <a:rPr lang="zh-CN" altLang="en-US" sz="1600" dirty="0"/>
              <a:t>多文件模块实现：文件包含</a:t>
            </a:r>
            <a:endParaRPr lang="zh-CN" altLang="en-US" sz="1600" dirty="0"/>
          </a:p>
          <a:p>
            <a:pPr lvl="1">
              <a:lnSpc>
                <a:spcPct val="150000"/>
              </a:lnSpc>
            </a:pPr>
            <a:r>
              <a:rPr lang="zh-CN" altLang="en-US" sz="1600" dirty="0"/>
              <a:t>合理运用变量在多文件模块、多函数间的关联</a:t>
            </a:r>
            <a:endParaRPr lang="en-US" altLang="zh-CN" sz="1600" dirty="0"/>
          </a:p>
          <a:p>
            <a:pPr lvl="1">
              <a:lnSpc>
                <a:spcPct val="150000"/>
              </a:lnSpc>
            </a:pPr>
            <a:r>
              <a:rPr lang="zh-CN" altLang="en-US" sz="1600" dirty="0"/>
              <a:t>程序文件模块：变量与文件模块、   函数与文件模块的关系</a:t>
            </a:r>
            <a:endParaRPr lang="en-US" altLang="zh-CN" sz="1600" dirty="0"/>
          </a:p>
          <a:p>
            <a:pPr>
              <a:lnSpc>
                <a:spcPct val="150000"/>
              </a:lnSpc>
            </a:pPr>
            <a:r>
              <a:rPr lang="zh-CN" altLang="en-US" sz="2000" dirty="0"/>
              <a:t>递归函数</a:t>
            </a:r>
            <a:endParaRPr lang="zh-CN" altLang="en-US" sz="2000" dirty="0"/>
          </a:p>
          <a:p>
            <a:pPr lvl="1">
              <a:lnSpc>
                <a:spcPct val="150000"/>
              </a:lnSpc>
            </a:pPr>
            <a:r>
              <a:rPr lang="zh-CN" altLang="en-US" sz="1600" dirty="0"/>
              <a:t>构成要素：递归式子（重点）与递归出口</a:t>
            </a:r>
            <a:endParaRPr lang="zh-CN" altLang="en-US" sz="1600" dirty="0"/>
          </a:p>
          <a:p>
            <a:pPr lvl="1">
              <a:lnSpc>
                <a:spcPct val="150000"/>
              </a:lnSpc>
            </a:pPr>
            <a:r>
              <a:rPr lang="zh-CN" altLang="en-US" sz="1600" dirty="0"/>
              <a:t>运用递归函数解决特殊问题（如汉诺塔）</a:t>
            </a:r>
            <a:endParaRPr lang="zh-CN" altLang="en-US" sz="1600" dirty="0"/>
          </a:p>
          <a:p>
            <a:pPr>
              <a:lnSpc>
                <a:spcPct val="150000"/>
              </a:lnSpc>
            </a:pPr>
            <a:r>
              <a:rPr lang="zh-CN" altLang="en-US" sz="2000" dirty="0"/>
              <a:t>编译预处理</a:t>
            </a:r>
            <a:endParaRPr lang="zh-CN" altLang="en-US" sz="2000" dirty="0"/>
          </a:p>
          <a:p>
            <a:pPr lvl="1">
              <a:lnSpc>
                <a:spcPct val="150000"/>
              </a:lnSpc>
            </a:pPr>
            <a:r>
              <a:rPr lang="zh-CN" altLang="en-US" sz="1600" dirty="0"/>
              <a:t>文件包含</a:t>
            </a:r>
            <a:endParaRPr lang="zh-CN" altLang="en-US" sz="1600" dirty="0"/>
          </a:p>
          <a:p>
            <a:pPr lvl="1">
              <a:lnSpc>
                <a:spcPct val="150000"/>
              </a:lnSpc>
            </a:pPr>
            <a:r>
              <a:rPr lang="zh-CN" altLang="en-US" sz="1600" dirty="0"/>
              <a:t>宏实质：编译预处理的替代</a:t>
            </a:r>
            <a:endParaRPr lang="zh-CN" altLang="en-US" sz="1600" dirty="0"/>
          </a:p>
          <a:p>
            <a:pPr lvl="1">
              <a:lnSpc>
                <a:spcPct val="150000"/>
              </a:lnSpc>
            </a:pPr>
            <a:r>
              <a:rPr lang="zh-CN" altLang="en-US" sz="1600" dirty="0"/>
              <a:t>带参的宏</a:t>
            </a:r>
            <a:r>
              <a:rPr lang="en-US" altLang="zh-CN" sz="1600" dirty="0"/>
              <a:t>——</a:t>
            </a:r>
            <a:r>
              <a:rPr lang="zh-CN" altLang="en-US" sz="1600" dirty="0"/>
              <a:t>不是函数</a:t>
            </a:r>
            <a:endParaRPr lang="zh-CN" altLang="en-US" sz="1600" dirty="0"/>
          </a:p>
        </p:txBody>
      </p:sp>
    </p:spTree>
    <p:custDataLst>
      <p:tags r:id="rId1"/>
    </p:custDataLst>
  </p:cSld>
  <p:clrMapOvr>
    <a:masterClrMapping/>
  </p:clrMapOvr>
  <p:transition advTm="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69545" y="462915"/>
            <a:ext cx="11675110" cy="2030095"/>
          </a:xfrm>
          <a:prstGeom prst="rect">
            <a:avLst/>
          </a:prstGeom>
          <a:noFill/>
        </p:spPr>
        <p:txBody>
          <a:bodyPr wrap="square" rtlCol="0">
            <a:spAutoFit/>
            <a:scene3d>
              <a:camera prst="orthographicFront"/>
              <a:lightRig rig="threePt" dir="t"/>
            </a:scene3d>
          </a:bodyPr>
          <a:lstStyle/>
          <a:p>
            <a:pPr>
              <a:lnSpc>
                <a:spcPct val="150000"/>
              </a:lnSpc>
              <a:buFont typeface="Arial" panose="020B0604020202020204" pitchFamily="34" charset="0"/>
              <a:buChar char="•"/>
            </a:pPr>
            <a:r>
              <a:rPr lang="zh-CN" altLang="en-US" sz="28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在一个结构良好的程序中，独立的模块之间通过在模块间传递参数的</a:t>
            </a:r>
            <a:r>
              <a:rPr lang="zh-CN" altLang="en-US" sz="28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函数调用</a:t>
            </a:r>
            <a:r>
              <a:rPr lang="zh-CN" altLang="en-US" sz="28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来交换数据。最好确保每个全局变量不会被一个以上的模块来引用。这样可以避免两个模块</a:t>
            </a:r>
            <a:r>
              <a:rPr lang="zh-CN" altLang="en-US" sz="28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耦合性</a:t>
            </a:r>
            <a:r>
              <a:rPr lang="zh-CN" altLang="en-US" sz="28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太强。</a:t>
            </a:r>
            <a:endParaRPr lang="zh-CN" altLang="en-US" sz="2800" b="1"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850236" y="1366822"/>
            <a:ext cx="8715404" cy="737235"/>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函数</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最基础的模块</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本质上是</a:t>
            </a:r>
            <a:r>
              <a:rPr lang="zh-CN" altLang="en-US" sz="28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Arial" panose="020B0604020202020204" pitchFamily="34" charset="0"/>
              </a:rPr>
              <a:t>全局</a:t>
            </a: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的</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5"/>
          <p:cNvSpPr txBox="1"/>
          <p:nvPr/>
        </p:nvSpPr>
        <p:spPr>
          <a:xfrm>
            <a:off x="945322" y="2362850"/>
            <a:ext cx="4320479" cy="2861310"/>
          </a:xfrm>
          <a:prstGeom prst="rect">
            <a:avLst/>
          </a:prstGeom>
          <a:solidFill>
            <a:schemeClr val="accent5">
              <a:lumMod val="20000"/>
              <a:lumOff val="80000"/>
            </a:schemeClr>
          </a:solidFill>
        </p:spPr>
        <p:txBody>
          <a:bodyPr wrap="square" rtlCol="0">
            <a:spAutoFit/>
          </a:bodyPr>
          <a:lstStyle/>
          <a:p>
            <a:pPr>
              <a:lnSpc>
                <a:spcPct val="150000"/>
              </a:lnSpc>
            </a:pP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r>
              <a:rPr lang="zh-CN" altLang="en-US"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*模块</a:t>
            </a: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1.c</a:t>
            </a:r>
            <a:r>
              <a:rPr lang="zh-CN" altLang="en-US"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r>
              <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endParaRPr lang="en-US" altLang="zh-CN" sz="2400" b="1" dirty="0">
              <a:solidFill>
                <a:srgbClr val="00B050"/>
              </a:solidFill>
              <a:latin typeface="Tahoma" panose="020B0604030504040204" pitchFamily="34" charset="0"/>
              <a:ea typeface="华文细黑" panose="02010600040101010101" pitchFamily="2" charset="-122"/>
              <a:cs typeface="Tahoma" panose="020B0604030504040204" pitchFamily="34" charset="0"/>
            </a:endParaRPr>
          </a:p>
          <a:p>
            <a:pPr>
              <a:lnSpc>
                <a:spcPct val="150000"/>
              </a:lnSpc>
            </a:pPr>
            <a:r>
              <a:rPr lang="en-US" altLang="zh-CN" sz="2400" b="1" dirty="0" err="1">
                <a:solidFill>
                  <a:schemeClr val="tx1"/>
                </a:solidFill>
                <a:cs typeface="Arial" panose="020B0604020202020204" pitchFamily="34" charset="0"/>
              </a:rPr>
              <a:t>int</a:t>
            </a:r>
            <a:r>
              <a:rPr lang="en-US" altLang="zh-CN" sz="2400" b="1" dirty="0">
                <a:solidFill>
                  <a:schemeClr val="tx1"/>
                </a:solidFill>
                <a:cs typeface="Arial" panose="020B0604020202020204" pitchFamily="34" charset="0"/>
              </a:rPr>
              <a:t> max(</a:t>
            </a:r>
            <a:r>
              <a:rPr lang="en-US" altLang="zh-CN" sz="2400" b="1" dirty="0" err="1">
                <a:solidFill>
                  <a:schemeClr val="tx1"/>
                </a:solidFill>
                <a:cs typeface="Arial" panose="020B0604020202020204" pitchFamily="34" charset="0"/>
              </a:rPr>
              <a:t>int</a:t>
            </a:r>
            <a:r>
              <a:rPr lang="en-US" altLang="zh-CN" sz="2400" b="1" dirty="0">
                <a:solidFill>
                  <a:schemeClr val="tx1"/>
                </a:solidFill>
                <a:cs typeface="Arial" panose="020B0604020202020204" pitchFamily="34" charset="0"/>
              </a:rPr>
              <a:t> x, </a:t>
            </a:r>
            <a:r>
              <a:rPr lang="en-US" altLang="zh-CN" sz="2400" b="1" dirty="0" err="1">
                <a:solidFill>
                  <a:schemeClr val="tx1"/>
                </a:solidFill>
                <a:cs typeface="Arial" panose="020B0604020202020204" pitchFamily="34" charset="0"/>
              </a:rPr>
              <a:t>int</a:t>
            </a:r>
            <a:r>
              <a:rPr lang="en-US" altLang="zh-CN" sz="2400" b="1" dirty="0">
                <a:solidFill>
                  <a:schemeClr val="tx1"/>
                </a:solidFill>
                <a:cs typeface="Arial" panose="020B0604020202020204" pitchFamily="34" charset="0"/>
              </a:rPr>
              <a:t> y) {….}</a:t>
            </a:r>
            <a:endParaRPr lang="en-US" altLang="zh-CN" sz="2400" b="1" dirty="0">
              <a:solidFill>
                <a:schemeClr val="tx1"/>
              </a:solidFill>
              <a:cs typeface="Arial" panose="020B0604020202020204" pitchFamily="34" charset="0"/>
            </a:endParaRPr>
          </a:p>
          <a:p>
            <a:pPr>
              <a:lnSpc>
                <a:spcPct val="150000"/>
              </a:lnSpc>
            </a:pPr>
            <a:r>
              <a:rPr lang="en-US" altLang="zh-CN" sz="2400" b="1" dirty="0">
                <a:solidFill>
                  <a:schemeClr val="tx1"/>
                </a:solidFill>
                <a:cs typeface="Arial" panose="020B0604020202020204" pitchFamily="34" charset="0"/>
              </a:rPr>
              <a:t>float min(float </a:t>
            </a:r>
            <a:r>
              <a:rPr lang="en-US" altLang="zh-CN" sz="2400" b="1" dirty="0" err="1">
                <a:solidFill>
                  <a:schemeClr val="tx1"/>
                </a:solidFill>
                <a:cs typeface="Arial" panose="020B0604020202020204" pitchFamily="34" charset="0"/>
              </a:rPr>
              <a:t>x,float</a:t>
            </a:r>
            <a:r>
              <a:rPr lang="en-US" altLang="zh-CN" sz="2400" b="1" dirty="0">
                <a:solidFill>
                  <a:schemeClr val="tx1"/>
                </a:solidFill>
                <a:cs typeface="Arial" panose="020B0604020202020204" pitchFamily="34" charset="0"/>
              </a:rPr>
              <a:t> y){……}</a:t>
            </a:r>
            <a:endParaRPr lang="en-US" altLang="zh-CN" sz="2400" b="1" dirty="0">
              <a:solidFill>
                <a:schemeClr val="tx1"/>
              </a:solidFill>
              <a:cs typeface="Arial" panose="020B0604020202020204" pitchFamily="34" charset="0"/>
            </a:endParaRPr>
          </a:p>
          <a:p>
            <a:pPr>
              <a:lnSpc>
                <a:spcPct val="150000"/>
              </a:lnSpc>
            </a:pPr>
            <a:r>
              <a:rPr lang="en-US" altLang="zh-CN" sz="2400" b="1" dirty="0" err="1">
                <a:solidFill>
                  <a:schemeClr val="tx1"/>
                </a:solidFill>
                <a:cs typeface="Arial" panose="020B0604020202020204" pitchFamily="34" charset="0"/>
              </a:rPr>
              <a:t>int</a:t>
            </a:r>
            <a:r>
              <a:rPr lang="en-US" altLang="zh-CN" sz="2400" b="1" dirty="0">
                <a:solidFill>
                  <a:schemeClr val="tx1"/>
                </a:solidFill>
                <a:cs typeface="Arial" panose="020B0604020202020204" pitchFamily="34" charset="0"/>
              </a:rPr>
              <a:t> sum(…){……}</a:t>
            </a:r>
            <a:endParaRPr lang="en-US" altLang="zh-CN" sz="2400" b="1" dirty="0">
              <a:solidFill>
                <a:schemeClr val="tx1"/>
              </a:solidFill>
              <a:cs typeface="Arial" panose="020B0604020202020204" pitchFamily="34" charset="0"/>
            </a:endParaRPr>
          </a:p>
          <a:p>
            <a:pPr>
              <a:lnSpc>
                <a:spcPct val="150000"/>
              </a:lnSpc>
            </a:pPr>
            <a:r>
              <a:rPr lang="en-US" altLang="zh-CN" sz="2400" b="1" dirty="0">
                <a:solidFill>
                  <a:schemeClr val="tx1"/>
                </a:solidFill>
                <a:cs typeface="Arial" panose="020B0604020202020204" pitchFamily="34" charset="0"/>
              </a:rPr>
              <a:t>Void sort(…){…}</a:t>
            </a:r>
            <a:endParaRPr lang="en-US" altLang="zh-CN" sz="2400" b="1" dirty="0">
              <a:solidFill>
                <a:schemeClr val="tx1"/>
              </a:solidFill>
              <a:cs typeface="Arial" panose="020B0604020202020204" pitchFamily="34" charset="0"/>
            </a:endParaRPr>
          </a:p>
        </p:txBody>
      </p:sp>
      <p:sp>
        <p:nvSpPr>
          <p:cNvPr id="7" name="TextBox 6"/>
          <p:cNvSpPr txBox="1"/>
          <p:nvPr/>
        </p:nvSpPr>
        <p:spPr>
          <a:xfrm>
            <a:off x="7226300" y="1808532"/>
            <a:ext cx="4445056" cy="3969385"/>
          </a:xfrm>
          <a:prstGeom prst="rect">
            <a:avLst/>
          </a:prstGeom>
          <a:solidFill>
            <a:schemeClr val="tx2">
              <a:lumMod val="20000"/>
              <a:lumOff val="80000"/>
            </a:schemeClr>
          </a:solidFill>
        </p:spPr>
        <p:txBody>
          <a:bodyPr wrap="square" rtlCol="0">
            <a:spAutoFit/>
          </a:bodyPr>
          <a:lstStyle/>
          <a:p>
            <a:r>
              <a:rPr lang="en-US" altLang="zh-CN" sz="2400" b="1" dirty="0">
                <a:solidFill>
                  <a:srgbClr val="00B050"/>
                </a:solidFill>
                <a:latin typeface="Arial" panose="020B0604020202020204" pitchFamily="34" charset="0"/>
                <a:ea typeface="华文细黑" panose="02010600040101010101" pitchFamily="2" charset="-122"/>
                <a:cs typeface="Arial" panose="020B0604020202020204" pitchFamily="34" charset="0"/>
              </a:rPr>
              <a:t>/*</a:t>
            </a:r>
            <a:r>
              <a:rPr lang="zh-CN" altLang="en-US" sz="2400" b="1" dirty="0">
                <a:solidFill>
                  <a:srgbClr val="00B050"/>
                </a:solidFill>
                <a:latin typeface="Arial" panose="020B0604020202020204" pitchFamily="34" charset="0"/>
                <a:ea typeface="华文细黑" panose="02010600040101010101" pitchFamily="2" charset="-122"/>
                <a:cs typeface="Arial" panose="020B0604020202020204" pitchFamily="34" charset="0"/>
              </a:rPr>
              <a:t>模块</a:t>
            </a:r>
            <a:r>
              <a:rPr lang="en-US" altLang="zh-CN" sz="2400" b="1" dirty="0">
                <a:solidFill>
                  <a:srgbClr val="00B050"/>
                </a:solidFill>
                <a:latin typeface="Arial" panose="020B0604020202020204" pitchFamily="34" charset="0"/>
                <a:ea typeface="华文细黑" panose="02010600040101010101" pitchFamily="2" charset="-122"/>
                <a:cs typeface="Arial" panose="020B0604020202020204" pitchFamily="34" charset="0"/>
              </a:rPr>
              <a:t>2.c*/</a:t>
            </a:r>
            <a:endParaRPr lang="en-US" altLang="zh-CN" sz="2400" b="1" dirty="0">
              <a:solidFill>
                <a:srgbClr val="00B050"/>
              </a:solidFill>
              <a:latin typeface="Arial" panose="020B0604020202020204" pitchFamily="34" charset="0"/>
              <a:ea typeface="华文细黑" panose="02010600040101010101" pitchFamily="2" charset="-122"/>
              <a:cs typeface="Arial" panose="020B0604020202020204" pitchFamily="34" charset="0"/>
            </a:endParaRPr>
          </a:p>
          <a:p>
            <a:r>
              <a:rPr lang="en-US" altLang="zh-CN" sz="2400" b="1" dirty="0" err="1">
                <a:solidFill>
                  <a:srgbClr val="0000FF"/>
                </a:solidFill>
                <a:latin typeface="Arial" panose="020B0604020202020204" pitchFamily="34" charset="0"/>
                <a:cs typeface="Arial" panose="020B0604020202020204" pitchFamily="34" charset="0"/>
              </a:rPr>
              <a:t>int</a:t>
            </a:r>
            <a:r>
              <a:rPr lang="en-US" altLang="zh-CN" sz="2400" b="1" dirty="0">
                <a:solidFill>
                  <a:srgbClr val="0000FF"/>
                </a:solidFill>
                <a:latin typeface="Arial" panose="020B0604020202020204" pitchFamily="34" charset="0"/>
                <a:cs typeface="Arial" panose="020B0604020202020204" pitchFamily="34" charset="0"/>
              </a:rPr>
              <a:t> max(</a:t>
            </a:r>
            <a:r>
              <a:rPr lang="en-US" altLang="zh-CN" sz="2400" b="1" dirty="0" err="1">
                <a:solidFill>
                  <a:srgbClr val="0000FF"/>
                </a:solidFill>
                <a:latin typeface="Arial" panose="020B0604020202020204" pitchFamily="34" charset="0"/>
                <a:cs typeface="Arial" panose="020B0604020202020204" pitchFamily="34" charset="0"/>
              </a:rPr>
              <a:t>int</a:t>
            </a:r>
            <a:r>
              <a:rPr lang="en-US" altLang="zh-CN" sz="2400" b="1" dirty="0">
                <a:solidFill>
                  <a:srgbClr val="0000FF"/>
                </a:solidFill>
                <a:latin typeface="Arial" panose="020B0604020202020204" pitchFamily="34" charset="0"/>
                <a:cs typeface="Arial" panose="020B0604020202020204" pitchFamily="34" charset="0"/>
              </a:rPr>
              <a:t> x, </a:t>
            </a:r>
            <a:r>
              <a:rPr lang="en-US" altLang="zh-CN" sz="2400" b="1" dirty="0" err="1">
                <a:solidFill>
                  <a:srgbClr val="0000FF"/>
                </a:solidFill>
                <a:latin typeface="Arial" panose="020B0604020202020204" pitchFamily="34" charset="0"/>
                <a:cs typeface="Arial" panose="020B0604020202020204" pitchFamily="34" charset="0"/>
              </a:rPr>
              <a:t>int</a:t>
            </a:r>
            <a:r>
              <a:rPr lang="en-US" altLang="zh-CN" sz="2400" b="1" dirty="0">
                <a:solidFill>
                  <a:srgbClr val="0000FF"/>
                </a:solidFill>
                <a:latin typeface="Arial" panose="020B0604020202020204" pitchFamily="34" charset="0"/>
                <a:cs typeface="Arial" panose="020B0604020202020204" pitchFamily="34" charset="0"/>
              </a:rPr>
              <a:t> y);</a:t>
            </a:r>
            <a:endParaRPr lang="en-US" altLang="zh-CN" sz="2400" b="1" dirty="0">
              <a:solidFill>
                <a:srgbClr val="0000FF"/>
              </a:solidFill>
              <a:latin typeface="Arial" panose="020B0604020202020204" pitchFamily="34" charset="0"/>
              <a:cs typeface="Arial" panose="020B0604020202020204" pitchFamily="34" charset="0"/>
            </a:endParaRPr>
          </a:p>
          <a:p>
            <a:r>
              <a:rPr lang="en-US" altLang="zh-CN" sz="2400" b="1" dirty="0">
                <a:solidFill>
                  <a:srgbClr val="0000FF"/>
                </a:solidFill>
                <a:latin typeface="Arial" panose="020B0604020202020204" pitchFamily="34" charset="0"/>
                <a:cs typeface="Arial" panose="020B0604020202020204" pitchFamily="34" charset="0"/>
              </a:rPr>
              <a:t>float min(float </a:t>
            </a:r>
            <a:r>
              <a:rPr lang="en-US" altLang="zh-CN" sz="2400" b="1" dirty="0" err="1">
                <a:solidFill>
                  <a:srgbClr val="0000FF"/>
                </a:solidFill>
                <a:latin typeface="Arial" panose="020B0604020202020204" pitchFamily="34" charset="0"/>
                <a:cs typeface="Arial" panose="020B0604020202020204" pitchFamily="34" charset="0"/>
              </a:rPr>
              <a:t>x,float</a:t>
            </a:r>
            <a:r>
              <a:rPr lang="en-US" altLang="zh-CN" sz="2400" b="1" dirty="0">
                <a:solidFill>
                  <a:srgbClr val="0000FF"/>
                </a:solidFill>
                <a:latin typeface="Arial" panose="020B0604020202020204" pitchFamily="34" charset="0"/>
                <a:cs typeface="Arial" panose="020B0604020202020204" pitchFamily="34" charset="0"/>
              </a:rPr>
              <a:t> y);</a:t>
            </a:r>
            <a:endParaRPr lang="en-US" altLang="zh-CN" sz="2400" b="1" dirty="0">
              <a:solidFill>
                <a:schemeClr val="tx1"/>
              </a:solidFill>
              <a:latin typeface="Arial" panose="020B0604020202020204" pitchFamily="34" charset="0"/>
              <a:cs typeface="Arial" panose="020B0604020202020204" pitchFamily="34" charset="0"/>
            </a:endParaRPr>
          </a:p>
          <a:p>
            <a:pPr>
              <a:lnSpc>
                <a:spcPct val="150000"/>
              </a:lnSpc>
            </a:pPr>
            <a:r>
              <a:rPr lang="en-US" altLang="zh-CN" sz="2400" b="1" dirty="0" err="1">
                <a:solidFill>
                  <a:schemeClr val="tx1"/>
                </a:solidFill>
                <a:latin typeface="Arial" panose="020B0604020202020204" pitchFamily="34" charset="0"/>
                <a:cs typeface="Arial" panose="020B0604020202020204" pitchFamily="34" charset="0"/>
              </a:rPr>
              <a:t>int</a:t>
            </a:r>
            <a:r>
              <a:rPr lang="en-US" altLang="zh-CN" sz="2400" b="1" dirty="0">
                <a:solidFill>
                  <a:schemeClr val="tx1"/>
                </a:solidFill>
                <a:latin typeface="Arial" panose="020B0604020202020204" pitchFamily="34" charset="0"/>
                <a:cs typeface="Arial" panose="020B0604020202020204" pitchFamily="34" charset="0"/>
              </a:rPr>
              <a:t> g() </a:t>
            </a:r>
            <a:endParaRPr lang="en-US" altLang="zh-CN" sz="2400" b="1" dirty="0">
              <a:solidFill>
                <a:schemeClr val="tx1"/>
              </a:solidFill>
              <a:latin typeface="Arial" panose="020B0604020202020204" pitchFamily="34" charset="0"/>
              <a:cs typeface="Arial" panose="020B0604020202020204" pitchFamily="34" charset="0"/>
            </a:endParaRPr>
          </a:p>
          <a:p>
            <a:pPr>
              <a:lnSpc>
                <a:spcPct val="150000"/>
              </a:lnSpc>
            </a:pPr>
            <a:r>
              <a:rPr lang="en-US" altLang="zh-CN" sz="2400" b="1" dirty="0">
                <a:solidFill>
                  <a:schemeClr val="tx1"/>
                </a:solidFill>
                <a:latin typeface="Arial" panose="020B0604020202020204" pitchFamily="34" charset="0"/>
                <a:cs typeface="Arial" panose="020B0604020202020204" pitchFamily="34" charset="0"/>
              </a:rPr>
              <a:t>{  </a:t>
            </a:r>
            <a:endParaRPr lang="en-US" altLang="zh-CN" sz="2400" b="1" dirty="0">
              <a:solidFill>
                <a:schemeClr val="tx1"/>
              </a:solidFill>
              <a:latin typeface="Arial" panose="020B0604020202020204" pitchFamily="34" charset="0"/>
              <a:cs typeface="Arial" panose="020B0604020202020204" pitchFamily="34" charset="0"/>
            </a:endParaRPr>
          </a:p>
          <a:p>
            <a:pPr>
              <a:lnSpc>
                <a:spcPct val="150000"/>
              </a:lnSpc>
            </a:pPr>
            <a:r>
              <a:rPr lang="en-US" altLang="zh-CN" sz="2400" b="1" dirty="0">
                <a:solidFill>
                  <a:schemeClr val="tx1"/>
                </a:solidFill>
                <a:latin typeface="Arial" panose="020B0604020202020204" pitchFamily="34" charset="0"/>
                <a:cs typeface="Arial" panose="020B0604020202020204" pitchFamily="34" charset="0"/>
              </a:rPr>
              <a:t>    </a:t>
            </a:r>
            <a:r>
              <a:rPr lang="en-US" altLang="zh-CN" sz="2400" b="1" dirty="0" err="1">
                <a:solidFill>
                  <a:schemeClr val="tx1"/>
                </a:solidFill>
                <a:latin typeface="Arial" panose="020B0604020202020204" pitchFamily="34" charset="0"/>
                <a:cs typeface="Arial" panose="020B0604020202020204" pitchFamily="34" charset="0"/>
              </a:rPr>
              <a:t>int</a:t>
            </a:r>
            <a:r>
              <a:rPr lang="en-US" altLang="zh-CN" sz="2400" b="1" dirty="0">
                <a:solidFill>
                  <a:schemeClr val="tx1"/>
                </a:solidFill>
                <a:latin typeface="Arial" panose="020B0604020202020204" pitchFamily="34" charset="0"/>
                <a:cs typeface="Arial" panose="020B0604020202020204" pitchFamily="34" charset="0"/>
              </a:rPr>
              <a:t> a = max(200, 300);</a:t>
            </a:r>
            <a:endParaRPr lang="en-US" altLang="zh-CN" sz="2400" b="1" dirty="0">
              <a:solidFill>
                <a:schemeClr val="tx1"/>
              </a:solidFill>
              <a:latin typeface="Arial" panose="020B0604020202020204" pitchFamily="34" charset="0"/>
              <a:cs typeface="Arial" panose="020B0604020202020204" pitchFamily="34" charset="0"/>
            </a:endParaRPr>
          </a:p>
          <a:p>
            <a:pPr>
              <a:lnSpc>
                <a:spcPct val="150000"/>
              </a:lnSpc>
            </a:pPr>
            <a:r>
              <a:rPr lang="en-US" altLang="zh-CN" sz="2400" b="1" dirty="0">
                <a:solidFill>
                  <a:schemeClr val="tx1"/>
                </a:solidFill>
                <a:latin typeface="Arial" panose="020B0604020202020204" pitchFamily="34" charset="0"/>
                <a:cs typeface="Arial" panose="020B0604020202020204" pitchFamily="34" charset="0"/>
              </a:rPr>
              <a:t>    a = a + min(a, 600);</a:t>
            </a:r>
            <a:endParaRPr lang="en-US" altLang="zh-CN" sz="2400" b="1" dirty="0">
              <a:solidFill>
                <a:schemeClr val="tx1"/>
              </a:solidFill>
              <a:latin typeface="Arial" panose="020B0604020202020204" pitchFamily="34" charset="0"/>
              <a:cs typeface="Arial" panose="020B0604020202020204" pitchFamily="34" charset="0"/>
            </a:endParaRPr>
          </a:p>
          <a:p>
            <a:pPr>
              <a:lnSpc>
                <a:spcPct val="150000"/>
              </a:lnSpc>
            </a:pPr>
            <a:r>
              <a:rPr lang="en-US" altLang="zh-CN" sz="2400" b="1" dirty="0">
                <a:solidFill>
                  <a:schemeClr val="tx1"/>
                </a:solidFill>
                <a:latin typeface="Arial" panose="020B0604020202020204" pitchFamily="34" charset="0"/>
                <a:cs typeface="Arial" panose="020B0604020202020204" pitchFamily="34" charset="0"/>
              </a:rPr>
              <a:t>}</a:t>
            </a:r>
            <a:endParaRPr lang="en-US" altLang="zh-CN" sz="2400" b="1" dirty="0">
              <a:solidFill>
                <a:schemeClr val="tx1"/>
              </a:solidFill>
              <a:latin typeface="Arial" panose="020B0604020202020204" pitchFamily="34" charset="0"/>
              <a:cs typeface="Arial" panose="020B0604020202020204" pitchFamily="34" charset="0"/>
            </a:endParaRPr>
          </a:p>
        </p:txBody>
      </p:sp>
      <p:sp>
        <p:nvSpPr>
          <p:cNvPr id="8" name="标题 1"/>
          <p:cNvSpPr txBox="1"/>
          <p:nvPr/>
        </p:nvSpPr>
        <p:spPr>
          <a:xfrm>
            <a:off x="945515" y="581660"/>
            <a:ext cx="2892425" cy="784860"/>
          </a:xfrm>
          <a:prstGeom prst="rect">
            <a:avLst/>
          </a:prstGeom>
          <a:solidFill>
            <a:srgbClr val="008080"/>
          </a:solidFill>
          <a:extLst>
            <a:ext uri="{91240B29-F687-4F45-9708-019B960494DF}">
              <a14:hiddenLine xmlns:a14="http://schemas.microsoft.com/office/drawing/2010/main" w="9525">
                <a:solidFill>
                  <a:schemeClr val="tx1"/>
                </a:solidFill>
                <a:miter lim="800000"/>
                <a:headEnd/>
                <a:tailEnd/>
              </a14:hiddenLine>
            </a:ext>
          </a:extLst>
        </p:spPr>
        <p:txBody>
          <a:bodyPr vert="horz" lIns="91395" tIns="45696" rIns="91395" bIns="45696" rtlCol="0" anchor="ctr">
            <a:normAutofit fontScale="90000"/>
          </a:bodyPr>
          <a:lstStyle>
            <a:lvl1pPr defTabSz="913765" eaLnBrk="1" latinLnBrk="0" hangingPunct="1">
              <a:buNone/>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zh-CN" altLang="en-US" dirty="0"/>
              <a:t>全局函数的作用</a:t>
            </a:r>
            <a:r>
              <a:rPr lang="en-US" altLang="zh-CN" dirty="0"/>
              <a:t>  </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7625" y="608330"/>
            <a:ext cx="691515" cy="3977640"/>
          </a:xfrm>
        </p:spPr>
        <p:txBody>
          <a:bodyPr>
            <a:normAutofit/>
            <a:scene3d>
              <a:camera prst="orthographicFront"/>
              <a:lightRig rig="threePt" dir="t"/>
            </a:scene3d>
          </a:bodyPr>
          <a:lstStyle/>
          <a:p>
            <a:pPr algn="ctr">
              <a:defRPr/>
            </a:pPr>
            <a:r>
              <a:rPr lang="zh-CN" altLang="en-US" kern="1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内容大纲</a:t>
            </a:r>
            <a:endParaRPr lang="zh-CN" altLang="en-US" kern="1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3814022" y="608119"/>
            <a:ext cx="6775449" cy="6231255"/>
          </a:xfrm>
          <a:prstGeom prst="rect">
            <a:avLst/>
          </a:prstGeom>
          <a:noFill/>
        </p:spPr>
        <p:txBody>
          <a:bodyPr>
            <a:spAutoFit/>
          </a:bodyPr>
          <a:lstStyle/>
          <a:p>
            <a:pPr>
              <a:lnSpc>
                <a:spcPct val="150000"/>
              </a:lnSpc>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专题一 </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模块化程序设计与递归函数</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3" algn="l">
              <a:lnSpc>
                <a:spcPct val="150000"/>
              </a:lnSpc>
            </a:pPr>
            <a:r>
              <a:rPr lang="zh-CN" altLang="en-US" sz="1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编码规范</a:t>
            </a:r>
            <a:endPar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3" algn="l">
              <a:lnSpc>
                <a:spcPct val="150000"/>
              </a:lnSpc>
            </a:pP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1.2 函数与程序结构 </a:t>
            </a:r>
            <a:endPar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3" algn="l">
              <a:lnSpc>
                <a:spcPct val="150000"/>
              </a:lnSpc>
            </a:pP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1.3 递归函数</a:t>
            </a: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3" algn="l">
              <a:lnSpc>
                <a:spcPct val="150000"/>
              </a:lnSpc>
              <a:buNone/>
            </a:pP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1.4 宏定义与编译预处理 </a:t>
            </a:r>
            <a:endPar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3" algn="l">
              <a:lnSpc>
                <a:spcPct val="150000"/>
              </a:lnSpc>
              <a:buNone/>
            </a:pPr>
            <a:r>
              <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1.5 模块化开发   </a:t>
            </a:r>
            <a:endParaRPr lang="zh-CN" altLang="en-US" sz="1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pPr>
            <a:r>
              <a:rPr lang="zh-CN" altLang="en-US" b="1" dirty="0">
                <a:solidFill>
                  <a:schemeClr val="bg1">
                    <a:lumMod val="75000"/>
                  </a:schemeClr>
                </a:solidFill>
                <a:latin typeface="微软雅黑" panose="020B0503020204020204" pitchFamily="34" charset="-122"/>
                <a:ea typeface="微软雅黑" panose="020B0503020204020204" pitchFamily="34" charset="-122"/>
              </a:rPr>
              <a:t>专题二 </a:t>
            </a:r>
            <a:r>
              <a:rPr lang="zh-CN" altLang="zh-CN" b="1" dirty="0">
                <a:solidFill>
                  <a:schemeClr val="bg1">
                    <a:lumMod val="75000"/>
                  </a:schemeClr>
                </a:solidFill>
                <a:latin typeface="微软雅黑" panose="020B0503020204020204" pitchFamily="34" charset="-122"/>
                <a:ea typeface="微软雅黑" panose="020B0503020204020204" pitchFamily="34" charset="-122"/>
              </a:rPr>
              <a:t>结构</a:t>
            </a:r>
            <a:r>
              <a:rPr lang="en-US" altLang="zh-CN" b="1" dirty="0">
                <a:solidFill>
                  <a:schemeClr val="bg1">
                    <a:lumMod val="75000"/>
                  </a:schemeClr>
                </a:solidFill>
                <a:latin typeface="微软雅黑" panose="020B0503020204020204" pitchFamily="34" charset="-122"/>
                <a:ea typeface="微软雅黑" panose="020B0503020204020204" pitchFamily="34" charset="-122"/>
              </a:rPr>
              <a:t>/</a:t>
            </a:r>
            <a:r>
              <a:rPr lang="zh-CN" altLang="zh-CN" b="1" dirty="0">
                <a:solidFill>
                  <a:schemeClr val="bg1">
                    <a:lumMod val="75000"/>
                  </a:schemeClr>
                </a:solidFill>
                <a:latin typeface="微软雅黑" panose="020B0503020204020204" pitchFamily="34" charset="-122"/>
                <a:ea typeface="微软雅黑" panose="020B0503020204020204" pitchFamily="34" charset="-122"/>
              </a:rPr>
              <a:t>链表与堆栈</a:t>
            </a:r>
            <a:endParaRPr lang="en-US" altLang="zh-CN" b="1" dirty="0">
              <a:solidFill>
                <a:schemeClr val="bg1">
                  <a:lumMod val="7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b="1" dirty="0">
                <a:solidFill>
                  <a:schemeClr val="bg1">
                    <a:lumMod val="75000"/>
                  </a:schemeClr>
                </a:solidFill>
                <a:latin typeface="微软雅黑" panose="020B0503020204020204" pitchFamily="34" charset="-122"/>
                <a:ea typeface="微软雅黑" panose="020B0503020204020204" pitchFamily="34" charset="-122"/>
              </a:rPr>
              <a:t>专题三 </a:t>
            </a:r>
            <a:r>
              <a:rPr lang="zh-CN" altLang="zh-CN" b="1" dirty="0">
                <a:solidFill>
                  <a:schemeClr val="bg1">
                    <a:lumMod val="75000"/>
                  </a:schemeClr>
                </a:solidFill>
                <a:latin typeface="微软雅黑" panose="020B0503020204020204" pitchFamily="34" charset="-122"/>
                <a:ea typeface="微软雅黑" panose="020B0503020204020204" pitchFamily="34" charset="-122"/>
              </a:rPr>
              <a:t>图形程序设计基础</a:t>
            </a:r>
            <a:endParaRPr lang="en-US" altLang="zh-CN" b="1" dirty="0">
              <a:solidFill>
                <a:schemeClr val="bg1">
                  <a:lumMod val="7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b="1" dirty="0">
                <a:solidFill>
                  <a:schemeClr val="bg1">
                    <a:lumMod val="75000"/>
                  </a:schemeClr>
                </a:solidFill>
                <a:latin typeface="微软雅黑" panose="020B0503020204020204" pitchFamily="34" charset="-122"/>
                <a:ea typeface="微软雅黑" panose="020B0503020204020204" pitchFamily="34" charset="-122"/>
              </a:rPr>
              <a:t>专题四 </a:t>
            </a:r>
            <a:r>
              <a:rPr lang="zh-CN" altLang="zh-CN" b="1" dirty="0">
                <a:solidFill>
                  <a:schemeClr val="bg1">
                    <a:lumMod val="75000"/>
                  </a:schemeClr>
                </a:solidFill>
                <a:latin typeface="微软雅黑" panose="020B0503020204020204" pitchFamily="34" charset="-122"/>
                <a:ea typeface="微软雅黑" panose="020B0503020204020204" pitchFamily="34" charset="-122"/>
              </a:rPr>
              <a:t>查找</a:t>
            </a:r>
            <a:r>
              <a:rPr lang="en-US" altLang="zh-CN" b="1" dirty="0">
                <a:solidFill>
                  <a:schemeClr val="bg1">
                    <a:lumMod val="75000"/>
                  </a:schemeClr>
                </a:solidFill>
                <a:latin typeface="微软雅黑" panose="020B0503020204020204" pitchFamily="34" charset="-122"/>
                <a:ea typeface="微软雅黑" panose="020B0503020204020204" pitchFamily="34" charset="-122"/>
              </a:rPr>
              <a:t>/</a:t>
            </a:r>
            <a:r>
              <a:rPr lang="zh-CN" altLang="zh-CN" b="1" dirty="0">
                <a:solidFill>
                  <a:schemeClr val="bg1">
                    <a:lumMod val="75000"/>
                  </a:schemeClr>
                </a:solidFill>
                <a:latin typeface="微软雅黑" panose="020B0503020204020204" pitchFamily="34" charset="-122"/>
                <a:ea typeface="微软雅黑" panose="020B0503020204020204" pitchFamily="34" charset="-122"/>
              </a:rPr>
              <a:t>排序与算法分析</a:t>
            </a:r>
            <a:endParaRPr lang="en-US" altLang="zh-CN" b="1" dirty="0">
              <a:solidFill>
                <a:schemeClr val="bg1">
                  <a:lumMod val="75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zh-CN" b="1" dirty="0">
                <a:solidFill>
                  <a:schemeClr val="bg1">
                    <a:lumMod val="75000"/>
                  </a:schemeClr>
                </a:solidFill>
                <a:latin typeface="微软雅黑" panose="020B0503020204020204" pitchFamily="34" charset="-122"/>
                <a:ea typeface="微软雅黑" panose="020B0503020204020204" pitchFamily="34" charset="-122"/>
              </a:rPr>
              <a:t>课程综合总结</a:t>
            </a:r>
            <a:endParaRPr lang="en-US" altLang="zh-CN" b="1" dirty="0">
              <a:solidFill>
                <a:schemeClr val="bg1">
                  <a:lumMod val="75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4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a:xfrm>
            <a:off x="3843989" y="2718242"/>
            <a:ext cx="7772400" cy="784800"/>
          </a:xfrm>
          <a:prstGeom prst="rect">
            <a:avLst/>
          </a:prstGeom>
        </p:spPr>
        <p:txBody>
          <a:bodyPr>
            <a:normAutofit/>
          </a:bodyPr>
          <a:lstStyle>
            <a:lvl1pPr>
              <a:defRPr sz="3600">
                <a:latin typeface="微软雅黑" panose="020B0503020204020204" pitchFamily="34" charset="-122"/>
                <a:ea typeface="微软雅黑" panose="020B0503020204020204" pitchFamily="34" charset="-122"/>
                <a:cs typeface="Arial" panose="020B0604020202020204" pitchFamily="34" charset="0"/>
                <a:sym typeface="Calibri" charset="0"/>
              </a:defRPr>
            </a:lvl1pPr>
            <a:lvl2pPr algn="ctr">
              <a:defRPr sz="4400">
                <a:latin typeface="Calibri" charset="0"/>
                <a:sym typeface="Calibri" charset="0"/>
              </a:defRPr>
            </a:lvl2pPr>
            <a:lvl3pPr algn="ctr">
              <a:defRPr sz="4400">
                <a:latin typeface="Calibri" charset="0"/>
                <a:sym typeface="Calibri" charset="0"/>
              </a:defRPr>
            </a:lvl3pPr>
            <a:lvl4pPr algn="ctr">
              <a:defRPr sz="4400">
                <a:latin typeface="Calibri" charset="0"/>
                <a:sym typeface="Calibri" charset="0"/>
              </a:defRPr>
            </a:lvl4pPr>
            <a:lvl5pPr algn="ctr">
              <a:defRPr sz="4400">
                <a:latin typeface="Calibri" charset="0"/>
                <a:sym typeface="Calibri" charset="0"/>
              </a:defRPr>
            </a:lvl5pPr>
            <a:lvl6pPr marL="457200" algn="ctr" eaLnBrk="0" fontAlgn="base" hangingPunct="0">
              <a:spcBef>
                <a:spcPct val="0"/>
              </a:spcBef>
              <a:spcAft>
                <a:spcPct val="0"/>
              </a:spcAft>
              <a:defRPr sz="4400">
                <a:latin typeface="Calibri" charset="0"/>
                <a:sym typeface="Calibri" charset="0"/>
              </a:defRPr>
            </a:lvl6pPr>
            <a:lvl7pPr marL="914400" algn="ctr" eaLnBrk="0" fontAlgn="base" hangingPunct="0">
              <a:spcBef>
                <a:spcPct val="0"/>
              </a:spcBef>
              <a:spcAft>
                <a:spcPct val="0"/>
              </a:spcAft>
              <a:defRPr sz="4400">
                <a:latin typeface="Calibri" charset="0"/>
                <a:sym typeface="Calibri" charset="0"/>
              </a:defRPr>
            </a:lvl7pPr>
            <a:lvl8pPr marL="1371600" algn="ctr" eaLnBrk="0" fontAlgn="base" hangingPunct="0">
              <a:spcBef>
                <a:spcPct val="0"/>
              </a:spcBef>
              <a:spcAft>
                <a:spcPct val="0"/>
              </a:spcAft>
              <a:defRPr sz="4400">
                <a:latin typeface="Calibri" charset="0"/>
                <a:sym typeface="Calibri" charset="0"/>
              </a:defRPr>
            </a:lvl8pPr>
            <a:lvl9pPr marL="1828800" algn="ctr" eaLnBrk="0" fontAlgn="base" hangingPunct="0">
              <a:spcBef>
                <a:spcPct val="0"/>
              </a:spcBef>
              <a:spcAft>
                <a:spcPct val="0"/>
              </a:spcAft>
              <a:defRPr sz="4400">
                <a:latin typeface="Calibri" charset="0"/>
                <a:sym typeface="Calibri" charset="0"/>
              </a:defRPr>
            </a:lvl9pPr>
          </a:lstStyle>
          <a:p>
            <a:r>
              <a:rPr lang="zh-CN" altLang="en-US" dirty="0"/>
              <a:t>私有函数</a:t>
            </a:r>
            <a:endParaRPr lang="zh-CN" altLang="en-US" dirty="0"/>
          </a:p>
        </p:txBody>
      </p:sp>
      <p:sp>
        <p:nvSpPr>
          <p:cNvPr id="4" name="TextBox 3"/>
          <p:cNvSpPr txBox="1"/>
          <p:nvPr/>
        </p:nvSpPr>
        <p:spPr>
          <a:xfrm>
            <a:off x="1101061" y="1311577"/>
            <a:ext cx="8715404" cy="737235"/>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静态函数只限函数定义所在模块内使用</a:t>
            </a:r>
            <a:endPar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5"/>
          <p:cNvSpPr txBox="1"/>
          <p:nvPr/>
        </p:nvSpPr>
        <p:spPr>
          <a:xfrm>
            <a:off x="1430333" y="2275876"/>
            <a:ext cx="8998136" cy="3784600"/>
          </a:xfrm>
          <a:prstGeom prst="rect">
            <a:avLst/>
          </a:prstGeom>
          <a:solidFill>
            <a:schemeClr val="tx1"/>
          </a:solidFill>
        </p:spPr>
        <p:txBody>
          <a:bodyPr wrap="square" rtlCol="0">
            <a:spAutoFit/>
          </a:bodyPr>
          <a:lstStyle/>
          <a:p>
            <a:pPr>
              <a:lnSpc>
                <a:spcPct val="150000"/>
              </a:lnSpc>
            </a:pPr>
            <a:r>
              <a:rPr lang="en-US" altLang="zh-CN"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r>
              <a:rPr lang="zh-CN" altLang="en-US"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*分数模块</a:t>
            </a:r>
            <a:r>
              <a:rPr lang="en-US" altLang="zh-CN"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.c</a:t>
            </a:r>
            <a:endParaRPr lang="en-US" altLang="zh-CN" sz="2000" b="1" dirty="0">
              <a:solidFill>
                <a:srgbClr val="00B050"/>
              </a:solidFill>
              <a:latin typeface="Tahoma" panose="020B0604030504040204" pitchFamily="34" charset="0"/>
              <a:ea typeface="华文细黑" panose="02010600040101010101" pitchFamily="2" charset="-122"/>
              <a:cs typeface="Tahoma" panose="020B0604030504040204" pitchFamily="34" charset="0"/>
            </a:endParaRPr>
          </a:p>
          <a:p>
            <a:pPr>
              <a:lnSpc>
                <a:spcPct val="150000"/>
              </a:lnSpc>
            </a:pPr>
            <a:r>
              <a:rPr lang="zh-CN" altLang="en-US"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函数</a:t>
            </a:r>
            <a:r>
              <a:rPr lang="en-US" altLang="zh-CN" sz="2000" b="1" dirty="0" err="1">
                <a:solidFill>
                  <a:srgbClr val="00B050"/>
                </a:solidFill>
                <a:latin typeface="Tahoma" panose="020B0604030504040204" pitchFamily="34" charset="0"/>
                <a:ea typeface="华文细黑" panose="02010600040101010101" pitchFamily="2" charset="-122"/>
                <a:cs typeface="Tahoma" panose="020B0604030504040204" pitchFamily="34" charset="0"/>
              </a:rPr>
              <a:t>fractionSimplify</a:t>
            </a:r>
            <a:r>
              <a:rPr lang="zh-CN" altLang="en-US"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只限于分数设计模块*</a:t>
            </a:r>
            <a:r>
              <a:rPr lang="en-US" altLang="zh-CN" sz="2000" b="1" dirty="0">
                <a:solidFill>
                  <a:srgbClr val="00B050"/>
                </a:solidFill>
                <a:latin typeface="Tahoma" panose="020B0604030504040204" pitchFamily="34" charset="0"/>
                <a:ea typeface="华文细黑" panose="02010600040101010101" pitchFamily="2" charset="-122"/>
                <a:cs typeface="Tahoma" panose="020B0604030504040204" pitchFamily="34" charset="0"/>
              </a:rPr>
              <a:t>/</a:t>
            </a:r>
            <a:endParaRPr lang="en-US" altLang="zh-CN" sz="2000" b="1" dirty="0">
              <a:solidFill>
                <a:srgbClr val="00B050"/>
              </a:solidFill>
              <a:latin typeface="Tahoma" panose="020B0604030504040204" pitchFamily="34" charset="0"/>
              <a:ea typeface="华文细黑" panose="02010600040101010101" pitchFamily="2" charset="-122"/>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static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numberofFraction</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static void </a:t>
            </a:r>
            <a:r>
              <a:rPr lang="en-US" altLang="zh-CN" sz="2400" dirty="0" err="1">
                <a:solidFill>
                  <a:schemeClr val="bg1"/>
                </a:solidFill>
                <a:latin typeface="Tahoma" panose="020B0604030504040204" pitchFamily="34" charset="0"/>
                <a:cs typeface="Tahoma" panose="020B0604030504040204" pitchFamily="34" charset="0"/>
              </a:rPr>
              <a:t>fractionSimplify</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*numerator,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*denominator)</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   /*</a:t>
            </a:r>
            <a:r>
              <a:rPr lang="zh-CN" altLang="en-US" sz="2400" dirty="0">
                <a:solidFill>
                  <a:schemeClr val="bg1"/>
                </a:solidFill>
                <a:latin typeface="Tahoma" panose="020B0604030504040204" pitchFamily="34" charset="0"/>
                <a:cs typeface="Tahoma" panose="020B0604030504040204" pitchFamily="34" charset="0"/>
              </a:rPr>
              <a:t>简化分数</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8" name="标题 1"/>
          <p:cNvSpPr txBox="1"/>
          <p:nvPr/>
        </p:nvSpPr>
        <p:spPr>
          <a:xfrm>
            <a:off x="1101290" y="526709"/>
            <a:ext cx="2743040" cy="784800"/>
          </a:xfrm>
          <a:prstGeom prst="rect">
            <a:avLst/>
          </a:prstGeom>
          <a:solidFill>
            <a:srgbClr val="008080"/>
          </a:solidFill>
          <a:extLst>
            <a:ext uri="{91240B29-F687-4F45-9708-019B960494DF}">
              <a14:hiddenLine xmlns:a14="http://schemas.microsoft.com/office/drawing/2010/main" w="9525">
                <a:solidFill>
                  <a:schemeClr val="tx1"/>
                </a:solidFill>
                <a:miter lim="800000"/>
                <a:headEnd/>
                <a:tailEnd/>
              </a14:hiddenLine>
            </a:ext>
          </a:extLst>
        </p:spPr>
        <p:txBody>
          <a:bodyPr vert="horz" lIns="91395" tIns="45696" rIns="91395" bIns="45696" rtlCol="0" anchor="ctr">
            <a:normAutofit/>
          </a:bodyPr>
          <a:lstStyle>
            <a:lvl1pPr defTabSz="913765" eaLnBrk="1" latinLnBrk="0" hangingPunct="1">
              <a:buNone/>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zh-CN" altLang="en-US" dirty="0"/>
              <a:t>静态全局函数</a:t>
            </a:r>
            <a:r>
              <a:rPr lang="en-US" altLang="zh-CN" dirty="0"/>
              <a:t>  </a:t>
            </a:r>
            <a:r>
              <a:rPr lang="zh-CN" altLang="en-US" dirty="0"/>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a:xfrm>
            <a:off x="1141295" y="604179"/>
            <a:ext cx="4067992" cy="784800"/>
          </a:xfrm>
          <a:prstGeom prst="rect">
            <a:avLst/>
          </a:prstGeom>
          <a:solidFill>
            <a:srgbClr val="008080"/>
          </a:solidFill>
        </p:spPr>
        <p:txBody>
          <a:bodyPr lIns="71225" tIns="35612" rIns="71225" bIns="35612" anchor="ctr">
            <a:normAutofit fontScale="90000"/>
          </a:bodyPr>
          <a:lstStyle>
            <a:defPPr>
              <a:defRPr lang="zh-CN"/>
            </a:defPPr>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defRPr>
            </a:lvl1pPr>
            <a:lvl2pPr algn="ctr" eaLnBrk="0" hangingPunct="0">
              <a:defRPr sz="3400">
                <a:latin typeface="Calibri" charset="0"/>
                <a:ea typeface="宋体" pitchFamily="2" charset="-122"/>
              </a:defRPr>
            </a:lvl2pPr>
            <a:lvl3pPr algn="ctr" eaLnBrk="0" hangingPunct="0">
              <a:defRPr sz="3400">
                <a:latin typeface="Calibri" charset="0"/>
                <a:ea typeface="宋体" pitchFamily="2" charset="-122"/>
              </a:defRPr>
            </a:lvl3pPr>
            <a:lvl4pPr algn="ctr" eaLnBrk="0" hangingPunct="0">
              <a:defRPr sz="3400">
                <a:latin typeface="Calibri" charset="0"/>
                <a:ea typeface="宋体" pitchFamily="2" charset="-122"/>
              </a:defRPr>
            </a:lvl4pPr>
            <a:lvl5pPr algn="ctr" eaLnBrk="0" hangingPunct="0">
              <a:defRPr sz="3400">
                <a:latin typeface="Calibri" charset="0"/>
                <a:ea typeface="宋体" pitchFamily="2" charset="-122"/>
              </a:defRPr>
            </a:lvl5pPr>
            <a:lvl6pPr marL="356235" algn="ctr" eaLnBrk="0" fontAlgn="base" hangingPunct="0">
              <a:spcBef>
                <a:spcPct val="0"/>
              </a:spcBef>
              <a:spcAft>
                <a:spcPct val="0"/>
              </a:spcAft>
              <a:defRPr sz="3400">
                <a:latin typeface="Calibri" charset="0"/>
                <a:ea typeface="宋体" pitchFamily="2" charset="-122"/>
              </a:defRPr>
            </a:lvl6pPr>
            <a:lvl7pPr marL="712470" algn="ctr" eaLnBrk="0" fontAlgn="base" hangingPunct="0">
              <a:spcBef>
                <a:spcPct val="0"/>
              </a:spcBef>
              <a:spcAft>
                <a:spcPct val="0"/>
              </a:spcAft>
              <a:defRPr sz="3400">
                <a:latin typeface="Calibri" charset="0"/>
                <a:ea typeface="宋体" pitchFamily="2" charset="-122"/>
              </a:defRPr>
            </a:lvl7pPr>
            <a:lvl8pPr marL="1068070" algn="ctr" eaLnBrk="0" fontAlgn="base" hangingPunct="0">
              <a:spcBef>
                <a:spcPct val="0"/>
              </a:spcBef>
              <a:spcAft>
                <a:spcPct val="0"/>
              </a:spcAft>
              <a:defRPr sz="3400">
                <a:latin typeface="Calibri" charset="0"/>
                <a:ea typeface="宋体" pitchFamily="2" charset="-122"/>
              </a:defRPr>
            </a:lvl8pPr>
            <a:lvl9pPr marL="1424305" algn="ctr" eaLnBrk="0" fontAlgn="base" hangingPunct="0">
              <a:spcBef>
                <a:spcPct val="0"/>
              </a:spcBef>
              <a:spcAft>
                <a:spcPct val="0"/>
              </a:spcAft>
              <a:defRPr sz="3400">
                <a:latin typeface="Calibri" charset="0"/>
                <a:ea typeface="宋体" pitchFamily="2" charset="-122"/>
              </a:defRPr>
            </a:lvl9pPr>
          </a:lstStyle>
          <a:p>
            <a:r>
              <a:rPr lang="zh-CN" altLang="en-US" dirty="0"/>
              <a:t>枚举常量  </a:t>
            </a:r>
            <a:r>
              <a:rPr lang="en-US" altLang="zh-CN" dirty="0"/>
              <a:t>—  </a:t>
            </a:r>
            <a:r>
              <a:rPr lang="zh-CN" altLang="en-US" dirty="0"/>
              <a:t>枚举类型</a:t>
            </a:r>
            <a:endParaRPr lang="en-US" altLang="zh-CN" dirty="0"/>
          </a:p>
        </p:txBody>
      </p:sp>
      <p:sp>
        <p:nvSpPr>
          <p:cNvPr id="4" name="TextBox 3"/>
          <p:cNvSpPr txBox="1"/>
          <p:nvPr/>
        </p:nvSpPr>
        <p:spPr>
          <a:xfrm>
            <a:off x="85090" y="1520825"/>
            <a:ext cx="5761990" cy="2353310"/>
          </a:xfrm>
          <a:prstGeom prst="rect">
            <a:avLst/>
          </a:prstGeom>
          <a:solidFill>
            <a:schemeClr val="tx2">
              <a:lumMod val="20000"/>
              <a:lumOff val="80000"/>
            </a:schemeClr>
          </a:solidFill>
          <a:ln>
            <a:noFill/>
          </a:ln>
        </p:spPr>
        <p:txBody>
          <a:bodyPr wrap="square" rtlCol="0">
            <a:spAutoFit/>
          </a:bodyPr>
          <a:lstStyle/>
          <a:p>
            <a:pPr>
              <a:lnSpc>
                <a:spcPct val="150000"/>
              </a:lnSpc>
              <a:buFont typeface="Arial" panose="020B0604020202020204" pitchFamily="34" charset="0"/>
              <a:buChar char="•"/>
            </a:pPr>
            <a:r>
              <a:rPr lang="en-US" altLang="zh-CN" sz="1400" dirty="0" err="1">
                <a:solidFill>
                  <a:schemeClr val="tx1"/>
                </a:solidFill>
                <a:effectLst>
                  <a:outerShdw blurRad="38100" dist="19050" dir="2700000" algn="tl" rotWithShape="0">
                    <a:schemeClr val="dk1">
                      <a:alpha val="40000"/>
                    </a:schemeClr>
                  </a:outerShdw>
                </a:effectLst>
                <a:latin typeface="Arial Black" panose="020B0A04020102020204" pitchFamily="34" charset="0"/>
              </a:rPr>
              <a:t>enum</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t>枚举名</a:t>
            </a:r>
            <a:r>
              <a:rPr lang="en-US" altLang="zh-CN" sz="1400" dirty="0"/>
              <a:t>{ </a:t>
            </a:r>
            <a:r>
              <a:rPr lang="zh-CN" altLang="en-US" sz="1400" dirty="0">
                <a:solidFill>
                  <a:srgbClr val="FF0000"/>
                </a:solidFill>
              </a:rPr>
              <a:t>枚举值表</a:t>
            </a:r>
            <a:r>
              <a:rPr lang="zh-CN" altLang="en-US" sz="1400" dirty="0"/>
              <a:t> </a:t>
            </a:r>
            <a:r>
              <a:rPr lang="en-US" altLang="zh-CN" sz="1400" dirty="0"/>
              <a:t>};</a:t>
            </a:r>
            <a:br>
              <a:rPr lang="en-US" altLang="zh-CN" sz="1400" dirty="0"/>
            </a:br>
            <a:r>
              <a:rPr lang="zh-CN" altLang="en-US" sz="1400" dirty="0"/>
              <a:t>在枚举值表中应罗列出所有可用值。这些值也称为枚举元素。</a:t>
            </a:r>
            <a:endParaRPr lang="en-US" altLang="zh-CN" sz="1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1400" dirty="0" err="1">
                <a:latin typeface="华文细黑" panose="02010600040101010101" pitchFamily="2" charset="-122"/>
                <a:ea typeface="华文细黑" panose="02010600040101010101" pitchFamily="2" charset="-122"/>
                <a:cs typeface="Arial Unicode MS" panose="020B0604020202020204" pitchFamily="34" charset="-122"/>
              </a:rPr>
              <a:t>enum</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 </a:t>
            </a:r>
            <a:r>
              <a:rPr lang="en-US" altLang="zh-CN" sz="1400" b="1" dirty="0">
                <a:solidFill>
                  <a:srgbClr val="FFFF00"/>
                </a:solidFill>
                <a:latin typeface="Arial" panose="020B0604020202020204" pitchFamily="34" charset="0"/>
                <a:ea typeface="华文细黑" panose="02010600040101010101" pitchFamily="2" charset="-122"/>
                <a:cs typeface="Arial" panose="020B0604020202020204" pitchFamily="34" charset="0"/>
              </a:rPr>
              <a:t> </a:t>
            </a:r>
            <a:r>
              <a:rPr lang="en-US" altLang="zh-CN" sz="14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华文细黑" panose="02010600040101010101" pitchFamily="2" charset="-122"/>
                <a:cs typeface="Arial" panose="020B0604020202020204" pitchFamily="34" charset="0"/>
              </a:rPr>
              <a:t>DAY</a:t>
            </a:r>
            <a:r>
              <a:rPr lang="en-US" altLang="zh-CN" sz="1400" dirty="0">
                <a:solidFill>
                  <a:srgbClr val="FFFF00"/>
                </a:solidFill>
                <a:latin typeface="华文细黑" panose="02010600040101010101" pitchFamily="2" charset="-122"/>
                <a:ea typeface="华文细黑" panose="02010600040101010101" pitchFamily="2" charset="-122"/>
                <a:cs typeface="Arial Unicode MS" panose="020B0604020202020204" pitchFamily="34" charset="-122"/>
              </a:rPr>
              <a:t> </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 SUN,MON,TUE,WED,THU,FRI,SAT };</a:t>
            </a:r>
            <a:endParaRPr lang="en-US" altLang="zh-CN" sz="1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1400" dirty="0" err="1">
                <a:latin typeface="华文细黑" panose="02010600040101010101" pitchFamily="2" charset="-122"/>
                <a:ea typeface="华文细黑" panose="02010600040101010101" pitchFamily="2" charset="-122"/>
                <a:cs typeface="Arial Unicode MS" panose="020B0604020202020204" pitchFamily="34" charset="-122"/>
              </a:rPr>
              <a:t>enum</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  DAY  </a:t>
            </a:r>
            <a:r>
              <a:rPr lang="en-US" altLang="zh-CN" sz="1400" dirty="0" err="1">
                <a:latin typeface="华文细黑" panose="02010600040101010101" pitchFamily="2" charset="-122"/>
                <a:ea typeface="华文细黑" panose="02010600040101010101" pitchFamily="2" charset="-122"/>
                <a:cs typeface="Arial Unicode MS" panose="020B0604020202020204" pitchFamily="34" charset="-122"/>
              </a:rPr>
              <a:t>myDayOff</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1400" dirty="0" err="1">
                <a:latin typeface="华文细黑" panose="02010600040101010101" pitchFamily="2" charset="-122"/>
                <a:ea typeface="华文细黑" panose="02010600040101010101" pitchFamily="2" charset="-122"/>
                <a:cs typeface="Arial Unicode MS" panose="020B0604020202020204" pitchFamily="34" charset="-122"/>
              </a:rPr>
              <a:t>myDayOff</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 = TUE;</a:t>
            </a:r>
            <a:endParaRPr lang="en-US" altLang="zh-CN" sz="14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buFont typeface="Arial" panose="020B0604020202020204" pitchFamily="34" charset="0"/>
              <a:buChar char="•"/>
            </a:pPr>
            <a:r>
              <a:rPr lang="zh-CN" altLang="en-US" sz="1400" dirty="0">
                <a:latin typeface="华文细黑" panose="02010600040101010101" pitchFamily="2" charset="-122"/>
                <a:ea typeface="华文细黑" panose="02010600040101010101" pitchFamily="2" charset="-122"/>
                <a:cs typeface="Arial Unicode MS" panose="020B0604020202020204" pitchFamily="34" charset="-122"/>
              </a:rPr>
              <a:t>枚举常量的值由编译器自动生成，缺省情况下，</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0</a:t>
            </a:r>
            <a:r>
              <a:rPr lang="zh-CN" altLang="en-US" sz="1400" dirty="0">
                <a:latin typeface="华文细黑" panose="02010600040101010101" pitchFamily="2" charset="-122"/>
                <a:ea typeface="华文细黑" panose="02010600040101010101" pitchFamily="2" charset="-122"/>
                <a:cs typeface="Arial Unicode MS" panose="020B0604020202020204" pitchFamily="34" charset="-122"/>
              </a:rPr>
              <a:t>值开始，依次增</a:t>
            </a:r>
            <a:r>
              <a:rPr lang="en-US" altLang="zh-CN" sz="1400" dirty="0">
                <a:latin typeface="华文细黑" panose="02010600040101010101" pitchFamily="2" charset="-122"/>
                <a:ea typeface="华文细黑" panose="02010600040101010101" pitchFamily="2" charset="-122"/>
                <a:cs typeface="Arial Unicode MS" panose="020B0604020202020204" pitchFamily="34" charset="-122"/>
              </a:rPr>
              <a:t>1.</a:t>
            </a:r>
            <a:endParaRPr lang="en-US" altLang="zh-CN" sz="14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buFont typeface="Arial" panose="020B0604020202020204" pitchFamily="34" charset="0"/>
              <a:buChar char="•"/>
            </a:pPr>
            <a:r>
              <a:rPr lang="zh-CN" altLang="en-US" sz="1400" dirty="0">
                <a:latin typeface="华文细黑" panose="02010600040101010101" pitchFamily="2" charset="-122"/>
                <a:ea typeface="华文细黑" panose="02010600040101010101" pitchFamily="2" charset="-122"/>
                <a:cs typeface="Arial Unicode MS" panose="020B0604020202020204" pitchFamily="34" charset="-122"/>
                <a:sym typeface="+mn-ea"/>
              </a:rPr>
              <a:t>枚举值是</a:t>
            </a:r>
            <a:r>
              <a:rPr lang="en-US" altLang="zh-CN" sz="14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Unicode MS" panose="020B0604020202020204" pitchFamily="34" charset="-122"/>
              </a:rPr>
              <a:t>用户自定义的标识符而已</a:t>
            </a:r>
            <a:r>
              <a:rPr lang="zh-CN" altLang="en-US" sz="14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Unicode MS" panose="020B0604020202020204" pitchFamily="34" charset="-122"/>
              </a:rPr>
              <a:t>，代表不同的整型值，并不能重复。</a:t>
            </a:r>
            <a:endParaRPr lang="zh-CN" altLang="en-US" sz="1400" dirty="0">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6" name="TextBox 3"/>
          <p:cNvSpPr txBox="1"/>
          <p:nvPr/>
        </p:nvSpPr>
        <p:spPr>
          <a:xfrm>
            <a:off x="233680" y="3874135"/>
            <a:ext cx="4627880" cy="2999740"/>
          </a:xfrm>
          <a:prstGeom prst="rect">
            <a:avLst/>
          </a:prstGeom>
          <a:solidFill>
            <a:schemeClr val="bg2">
              <a:lumMod val="20000"/>
              <a:lumOff val="80000"/>
            </a:schemeClr>
          </a:solidFill>
          <a:ln>
            <a:noFill/>
          </a:ln>
        </p:spPr>
        <p:txBody>
          <a:bodyPr wrap="square">
            <a:spAutoFit/>
          </a:bodyPr>
          <a:lstStyle/>
          <a:p>
            <a:pPr>
              <a:lnSpc>
                <a:spcPct val="150000"/>
              </a:lnSpc>
              <a:defRPr/>
            </a:pPr>
            <a:r>
              <a:rPr lang="zh-CN" altLang="en-US" sz="1400" b="1" dirty="0">
                <a:latin typeface="华文细黑" panose="02010600040101010101" pitchFamily="2" charset="-122"/>
                <a:ea typeface="华文细黑" panose="02010600040101010101" pitchFamily="2" charset="-122"/>
                <a:sym typeface="+mn-ea"/>
              </a:rPr>
              <a:t>定义一种新的数据类型 </a:t>
            </a:r>
            <a:r>
              <a:rPr lang="en-US" altLang="zh-CN" sz="1400" b="1" dirty="0">
                <a:latin typeface="华文细黑" panose="02010600040101010101" pitchFamily="2" charset="-122"/>
                <a:ea typeface="华文细黑" panose="02010600040101010101" pitchFamily="2" charset="-122"/>
                <a:sym typeface="+mn-ea"/>
              </a:rPr>
              <a:t>- </a:t>
            </a:r>
            <a:r>
              <a:rPr lang="zh-CN" altLang="en-US" sz="1400" b="1" dirty="0">
                <a:latin typeface="华文细黑" panose="02010600040101010101" pitchFamily="2" charset="-122"/>
                <a:ea typeface="华文细黑" panose="02010600040101010101" pitchFamily="2" charset="-122"/>
                <a:sym typeface="+mn-ea"/>
              </a:rPr>
              <a:t>枚举型</a:t>
            </a:r>
            <a:endParaRPr lang="en-US" altLang="zh-CN" sz="1400" b="1" dirty="0">
              <a:solidFill>
                <a:schemeClr val="tx1"/>
              </a:solidFill>
              <a:latin typeface="华文细黑" panose="02010600040101010101" pitchFamily="2" charset="-122"/>
              <a:ea typeface="华文细黑" panose="02010600040101010101" pitchFamily="2" charset="-122"/>
            </a:endParaRPr>
          </a:p>
          <a:p>
            <a:pPr>
              <a:lnSpc>
                <a:spcPct val="150000"/>
              </a:lnSpc>
              <a:defRPr/>
            </a:pPr>
            <a:r>
              <a:rPr lang="en-US" altLang="zh-CN" sz="1400" dirty="0" err="1">
                <a:solidFill>
                  <a:schemeClr val="tx1"/>
                </a:solidFill>
                <a:latin typeface="Arial" panose="020B0604020202020204" pitchFamily="34" charset="0"/>
                <a:cs typeface="Arial" panose="020B0604020202020204" pitchFamily="34" charset="0"/>
              </a:rPr>
              <a:t>enum</a:t>
            </a:r>
            <a:r>
              <a:rPr lang="en-US" altLang="zh-CN" sz="1400" dirty="0">
                <a:solidFill>
                  <a:schemeClr val="tx1"/>
                </a:solidFill>
                <a:latin typeface="Arial" panose="020B0604020202020204" pitchFamily="34" charset="0"/>
                <a:cs typeface="Arial" panose="020B0604020202020204" pitchFamily="34" charset="0"/>
              </a:rPr>
              <a:t> DAY</a:t>
            </a:r>
            <a:br>
              <a:rPr lang="en-US" altLang="zh-CN" sz="1400" dirty="0">
                <a:solidFill>
                  <a:schemeClr val="tx1"/>
                </a:solidFill>
                <a:latin typeface="Arial" panose="020B0604020202020204" pitchFamily="34" charset="0"/>
                <a:cs typeface="Arial" panose="020B0604020202020204" pitchFamily="34" charset="0"/>
              </a:rPr>
            </a:br>
            <a:r>
              <a:rPr lang="en-US" altLang="zh-CN" sz="1400" dirty="0">
                <a:solidFill>
                  <a:schemeClr val="tx1"/>
                </a:solidFill>
                <a:latin typeface="Arial" panose="020B0604020202020204" pitchFamily="34" charset="0"/>
                <a:cs typeface="Arial" panose="020B0604020202020204" pitchFamily="34" charset="0"/>
              </a:rPr>
              <a:t>{</a:t>
            </a:r>
            <a:br>
              <a:rPr lang="en-US" altLang="zh-CN" sz="1400" dirty="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US" altLang="zh-CN" sz="1400" dirty="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SUN, MON, TUE, WED, THU, FRI, SAT</a:t>
            </a:r>
            <a:br>
              <a:rPr lang="en-US" altLang="zh-CN" sz="1400" dirty="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US" altLang="zh-CN" sz="1400" dirty="0">
                <a:solidFill>
                  <a:schemeClr val="tx1"/>
                </a:solidFill>
                <a:latin typeface="Arial" panose="020B0604020202020204" pitchFamily="34" charset="0"/>
                <a:cs typeface="Arial" panose="020B0604020202020204" pitchFamily="34" charset="0"/>
              </a:rPr>
              <a:t>};</a:t>
            </a:r>
            <a:endParaRPr lang="en-US" altLang="zh-CN" sz="1400" dirty="0">
              <a:solidFill>
                <a:schemeClr val="tx1"/>
              </a:solidFill>
              <a:latin typeface="Arial" panose="020B0604020202020204" pitchFamily="34" charset="0"/>
              <a:cs typeface="Arial" panose="020B0604020202020204" pitchFamily="34" charset="0"/>
            </a:endParaRPr>
          </a:p>
          <a:p>
            <a:pPr>
              <a:lnSpc>
                <a:spcPct val="150000"/>
              </a:lnSpc>
              <a:defRPr/>
            </a:pPr>
            <a:r>
              <a:rPr lang="en-US" altLang="zh-CN" sz="1400" dirty="0" err="1">
                <a:cs typeface="Arial" panose="020B0604020202020204" pitchFamily="34" charset="0"/>
                <a:sym typeface="+mn-ea"/>
              </a:rPr>
              <a:t>enum</a:t>
            </a:r>
            <a:r>
              <a:rPr lang="en-US" altLang="zh-CN" sz="1400" dirty="0">
                <a:cs typeface="Arial" panose="020B0604020202020204" pitchFamily="34" charset="0"/>
                <a:sym typeface="+mn-ea"/>
              </a:rPr>
              <a:t> DAY weekday, </a:t>
            </a:r>
            <a:r>
              <a:rPr lang="en-US" altLang="zh-CN" sz="1400" dirty="0" err="1">
                <a:cs typeface="Arial" panose="020B0604020202020204" pitchFamily="34" charset="0"/>
                <a:sym typeface="+mn-ea"/>
              </a:rPr>
              <a:t>playday</a:t>
            </a:r>
            <a:r>
              <a:rPr lang="en-US" altLang="zh-CN" sz="1400" dirty="0">
                <a:cs typeface="Arial" panose="020B0604020202020204" pitchFamily="34" charset="0"/>
                <a:sym typeface="+mn-ea"/>
              </a:rPr>
              <a:t>; </a:t>
            </a:r>
            <a:endParaRPr lang="en-US" altLang="zh-CN" sz="1400" dirty="0">
              <a:solidFill>
                <a:schemeClr val="tx1"/>
              </a:solidFill>
              <a:latin typeface="Arial" panose="020B0604020202020204" pitchFamily="34" charset="0"/>
              <a:cs typeface="Arial" panose="020B0604020202020204" pitchFamily="34" charset="0"/>
            </a:endParaRPr>
          </a:p>
          <a:p>
            <a:pPr>
              <a:lnSpc>
                <a:spcPct val="150000"/>
              </a:lnSpc>
              <a:defRPr/>
            </a:pPr>
            <a:r>
              <a:rPr lang="en-US" altLang="zh-CN" sz="1400" dirty="0" err="1">
                <a:cs typeface="Arial" panose="020B0604020202020204" pitchFamily="34" charset="0"/>
                <a:sym typeface="+mn-ea"/>
              </a:rPr>
              <a:t>playday</a:t>
            </a:r>
            <a:r>
              <a:rPr lang="en-US" altLang="zh-CN" sz="1400" dirty="0">
                <a:cs typeface="Arial" panose="020B0604020202020204" pitchFamily="34" charset="0"/>
                <a:sym typeface="+mn-ea"/>
              </a:rPr>
              <a:t> = WED; </a:t>
            </a:r>
            <a:endParaRPr lang="en-US" altLang="zh-CN" sz="1400" dirty="0">
              <a:cs typeface="Arial" panose="020B0604020202020204" pitchFamily="34" charset="0"/>
              <a:sym typeface="+mn-ea"/>
            </a:endParaRPr>
          </a:p>
          <a:p>
            <a:pPr>
              <a:lnSpc>
                <a:spcPct val="150000"/>
              </a:lnSpc>
              <a:defRPr/>
            </a:pPr>
            <a:endParaRPr lang="en-US" altLang="zh-CN" sz="1400" dirty="0">
              <a:solidFill>
                <a:schemeClr val="tx1"/>
              </a:solidFill>
              <a:latin typeface="Arial" panose="020B0604020202020204" pitchFamily="34" charset="0"/>
              <a:cs typeface="Arial" panose="020B0604020202020204" pitchFamily="34" charset="0"/>
              <a:sym typeface="+mn-ea"/>
            </a:endParaRPr>
          </a:p>
          <a:p>
            <a:pPr>
              <a:lnSpc>
                <a:spcPct val="150000"/>
              </a:lnSpc>
              <a:defRPr/>
            </a:pPr>
            <a:r>
              <a:rPr lang="zh-CN" altLang="en-US" sz="1400" dirty="0">
                <a:solidFill>
                  <a:schemeClr val="tx1"/>
                </a:solidFill>
                <a:latin typeface="Arial" panose="020B0604020202020204" pitchFamily="34" charset="0"/>
                <a:cs typeface="Arial" panose="020B0604020202020204" pitchFamily="34" charset="0"/>
              </a:rPr>
              <a:t>如：</a:t>
            </a:r>
            <a:r>
              <a:rPr lang="zh-CN" altLang="en-US" sz="1400" dirty="0">
                <a:sym typeface="+mn-ea"/>
              </a:rPr>
              <a:t>enum Type{one = 0,first,second,third,forth,fifth};</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8" name="TextBox 5"/>
          <p:cNvSpPr txBox="1"/>
          <p:nvPr/>
        </p:nvSpPr>
        <p:spPr>
          <a:xfrm>
            <a:off x="8590285" y="5343123"/>
            <a:ext cx="2886546" cy="501650"/>
          </a:xfrm>
          <a:prstGeom prst="rect">
            <a:avLst/>
          </a:prstGeom>
          <a:solidFill>
            <a:schemeClr val="bg2">
              <a:lumMod val="20000"/>
              <a:lumOff val="80000"/>
            </a:schemeClr>
          </a:solidFill>
          <a:ln>
            <a:noFill/>
          </a:ln>
        </p:spPr>
        <p:txBody>
          <a:bodyPr wrap="square">
            <a:spAutoFit/>
          </a:bodyPr>
          <a:lstStyle/>
          <a:p>
            <a:pPr>
              <a:lnSpc>
                <a:spcPts val="3200"/>
              </a:lnSpc>
              <a:defRPr/>
            </a:pPr>
            <a:endParaRPr lang="en-US" altLang="zh-CN" sz="2400" dirty="0">
              <a:solidFill>
                <a:schemeClr val="tx1"/>
              </a:solidFill>
              <a:latin typeface="Arial" panose="020B0604020202020204" pitchFamily="34" charset="0"/>
              <a:cs typeface="Arial" panose="020B0604020202020204" pitchFamily="34" charset="0"/>
            </a:endParaRPr>
          </a:p>
        </p:txBody>
      </p:sp>
      <p:sp>
        <p:nvSpPr>
          <p:cNvPr id="9" name="文本框 8"/>
          <p:cNvSpPr txBox="1"/>
          <p:nvPr/>
        </p:nvSpPr>
        <p:spPr>
          <a:xfrm>
            <a:off x="6325235" y="1670050"/>
            <a:ext cx="2912745" cy="4276725"/>
          </a:xfrm>
          <a:prstGeom prst="rect">
            <a:avLst/>
          </a:prstGeom>
          <a:solidFill>
            <a:schemeClr val="accent1">
              <a:lumMod val="20000"/>
              <a:lumOff val="80000"/>
            </a:schemeClr>
          </a:solidFill>
        </p:spPr>
        <p:txBody>
          <a:bodyPr wrap="square" rtlCol="0" anchor="t">
            <a:spAutoFit/>
          </a:bodyPr>
          <a:lstStyle/>
          <a:p>
            <a:endParaRPr lang="zh-CN" altLang="en-US" sz="1600" dirty="0"/>
          </a:p>
          <a:p>
            <a:r>
              <a:rPr lang="zh-CN" altLang="en-US" sz="1600" dirty="0"/>
              <a:t>void Test(enum Type ms)</a:t>
            </a:r>
            <a:endParaRPr lang="zh-CN" altLang="en-US" sz="1600" dirty="0"/>
          </a:p>
          <a:p>
            <a:r>
              <a:rPr lang="zh-CN" altLang="en-US" sz="1600" dirty="0"/>
              <a:t>{</a:t>
            </a:r>
            <a:endParaRPr lang="zh-CN" altLang="en-US" sz="1600" dirty="0"/>
          </a:p>
          <a:p>
            <a:r>
              <a:rPr lang="zh-CN" altLang="en-US" sz="1600" dirty="0"/>
              <a:t>    switch(ms)</a:t>
            </a:r>
            <a:endParaRPr lang="zh-CN" altLang="en-US" sz="1600" dirty="0"/>
          </a:p>
          <a:p>
            <a:r>
              <a:rPr lang="zh-CN" altLang="en-US" sz="1600" dirty="0"/>
              <a:t>    {</a:t>
            </a:r>
            <a:endParaRPr lang="zh-CN" altLang="en-US" sz="1600" dirty="0"/>
          </a:p>
          <a:p>
            <a:r>
              <a:rPr lang="zh-CN" altLang="en-US" sz="1600" dirty="0"/>
              <a:t>    case first:</a:t>
            </a:r>
            <a:endParaRPr lang="zh-CN" altLang="en-US" sz="1600" dirty="0"/>
          </a:p>
          <a:p>
            <a:r>
              <a:rPr lang="zh-CN" altLang="en-US" sz="1600" dirty="0"/>
              <a:t>        </a:t>
            </a:r>
            <a:r>
              <a:rPr lang="en-US" altLang="zh-CN" sz="1600" dirty="0"/>
              <a:t>print(</a:t>
            </a:r>
            <a:r>
              <a:rPr lang="zh-CN" altLang="en-US" sz="1600" dirty="0"/>
              <a:t>"join" </a:t>
            </a:r>
            <a:r>
              <a:rPr lang="en-US" altLang="zh-CN" sz="1600" dirty="0"/>
              <a:t>);</a:t>
            </a:r>
            <a:endParaRPr lang="zh-CN" altLang="en-US" sz="1600" dirty="0"/>
          </a:p>
          <a:p>
            <a:r>
              <a:rPr lang="zh-CN" altLang="en-US" sz="1600" dirty="0"/>
              <a:t>        break;</a:t>
            </a:r>
            <a:endParaRPr lang="zh-CN" altLang="en-US" sz="1600" dirty="0"/>
          </a:p>
          <a:p>
            <a:r>
              <a:rPr lang="zh-CN" altLang="en-US" sz="1600" dirty="0"/>
              <a:t>    case second:</a:t>
            </a:r>
            <a:endParaRPr lang="zh-CN" altLang="en-US" sz="1600" dirty="0"/>
          </a:p>
          <a:p>
            <a:r>
              <a:rPr lang="zh-CN" altLang="en-US" sz="1600" dirty="0"/>
              <a:t>        </a:t>
            </a:r>
            <a:r>
              <a:rPr lang="en-US" altLang="zh-CN" sz="1600" dirty="0" err="1"/>
              <a:t>printf</a:t>
            </a:r>
            <a:r>
              <a:rPr lang="en-US" altLang="zh-CN" sz="1600" dirty="0"/>
              <a:t>(</a:t>
            </a:r>
            <a:r>
              <a:rPr lang="zh-CN" altLang="en-US" sz="1600" dirty="0"/>
              <a:t>"init"</a:t>
            </a:r>
            <a:r>
              <a:rPr lang="en-US" altLang="zh-CN" sz="1600" dirty="0"/>
              <a:t>)</a:t>
            </a:r>
            <a:r>
              <a:rPr lang="zh-CN" altLang="en-US" sz="1600" dirty="0"/>
              <a:t>;</a:t>
            </a:r>
            <a:endParaRPr lang="zh-CN" altLang="en-US" sz="1600" dirty="0"/>
          </a:p>
          <a:p>
            <a:r>
              <a:rPr lang="zh-CN" altLang="en-US" sz="1600" dirty="0"/>
              <a:t>        break;</a:t>
            </a:r>
            <a:endParaRPr lang="zh-CN" altLang="en-US" sz="1600" dirty="0"/>
          </a:p>
          <a:p>
            <a:r>
              <a:rPr lang="zh-CN" altLang="en-US" sz="1600" dirty="0"/>
              <a:t>    default:</a:t>
            </a:r>
            <a:endParaRPr lang="zh-CN" altLang="en-US" sz="1600" dirty="0"/>
          </a:p>
          <a:p>
            <a:r>
              <a:rPr lang="zh-CN" altLang="en-US" sz="1600" dirty="0"/>
              <a:t>        </a:t>
            </a:r>
            <a:r>
              <a:rPr lang="en-US" altLang="zh-CN" sz="1600" dirty="0" err="1"/>
              <a:t>printf</a:t>
            </a:r>
            <a:r>
              <a:rPr lang="en-US" altLang="zh-CN" sz="1600" dirty="0"/>
              <a:t>(</a:t>
            </a:r>
            <a:r>
              <a:rPr lang="zh-CN" altLang="en-US" sz="1600" dirty="0"/>
              <a:t>"default" </a:t>
            </a:r>
            <a:r>
              <a:rPr lang="en-US" altLang="zh-CN" sz="1600" dirty="0"/>
              <a:t>)</a:t>
            </a:r>
            <a:r>
              <a:rPr lang="zh-CN" altLang="en-US" sz="1600" dirty="0"/>
              <a:t>;</a:t>
            </a:r>
            <a:endParaRPr lang="zh-CN" altLang="en-US" sz="1600" dirty="0"/>
          </a:p>
          <a:p>
            <a:r>
              <a:rPr lang="zh-CN" altLang="en-US" sz="1600" dirty="0"/>
              <a:t>        break;</a:t>
            </a:r>
            <a:endParaRPr lang="zh-CN" altLang="en-US" sz="1600" dirty="0"/>
          </a:p>
          <a:p>
            <a:r>
              <a:rPr lang="zh-CN" altLang="en-US" sz="1600" dirty="0"/>
              <a:t>    }</a:t>
            </a:r>
            <a:endParaRPr lang="zh-CN" altLang="en-US" sz="1600" dirty="0"/>
          </a:p>
          <a:p>
            <a:r>
              <a:rPr lang="zh-CN" altLang="en-US" sz="1600" dirty="0"/>
              <a:t>}</a:t>
            </a:r>
            <a:endParaRPr lang="zh-CN" altLang="en-US" sz="1600" dirty="0"/>
          </a:p>
          <a:p>
            <a:endParaRPr lang="zh-CN" altLang="en-US" sz="1600" dirty="0"/>
          </a:p>
        </p:txBody>
      </p:sp>
      <p:sp>
        <p:nvSpPr>
          <p:cNvPr id="10" name="文本框 9"/>
          <p:cNvSpPr txBox="1"/>
          <p:nvPr/>
        </p:nvSpPr>
        <p:spPr>
          <a:xfrm>
            <a:off x="9604375" y="2061845"/>
            <a:ext cx="2540000" cy="3291840"/>
          </a:xfrm>
          <a:prstGeom prst="rect">
            <a:avLst/>
          </a:prstGeom>
          <a:solidFill>
            <a:srgbClr val="92D050"/>
          </a:solidFill>
        </p:spPr>
        <p:txBody>
          <a:bodyPr wrap="square" rtlCol="0" anchor="t">
            <a:spAutoFit/>
          </a:bodyPr>
          <a:lstStyle/>
          <a:p>
            <a:r>
              <a:rPr lang="zh-CN" altLang="en-US" sz="1600" dirty="0">
                <a:sym typeface="+mn-ea"/>
              </a:rPr>
              <a:t>int main()</a:t>
            </a:r>
            <a:endParaRPr lang="zh-CN" altLang="en-US" sz="1600" dirty="0"/>
          </a:p>
          <a:p>
            <a:r>
              <a:rPr lang="zh-CN" altLang="en-US" sz="1600" dirty="0">
                <a:sym typeface="+mn-ea"/>
              </a:rPr>
              <a:t>{</a:t>
            </a:r>
            <a:endParaRPr lang="zh-CN" altLang="en-US" sz="1600" dirty="0"/>
          </a:p>
          <a:p>
            <a:r>
              <a:rPr lang="zh-CN" altLang="en-US" sz="1600" dirty="0">
                <a:sym typeface="+mn-ea"/>
              </a:rPr>
              <a:t>    Type ms = first;</a:t>
            </a:r>
            <a:endParaRPr lang="zh-CN" altLang="en-US" sz="1600" dirty="0"/>
          </a:p>
          <a:p>
            <a:r>
              <a:rPr lang="zh-CN" altLang="en-US" sz="1600" dirty="0">
                <a:sym typeface="+mn-ea"/>
              </a:rPr>
              <a:t>    Type m =second;</a:t>
            </a:r>
            <a:endParaRPr lang="zh-CN" altLang="en-US" sz="1600" dirty="0"/>
          </a:p>
          <a:p>
            <a:r>
              <a:rPr lang="zh-CN" altLang="en-US" sz="1600" dirty="0">
                <a:sym typeface="+mn-ea"/>
              </a:rPr>
              <a:t>    Type s = fifth;</a:t>
            </a:r>
            <a:endParaRPr lang="zh-CN" altLang="en-US" sz="1600" dirty="0"/>
          </a:p>
          <a:p>
            <a:r>
              <a:rPr lang="zh-CN" altLang="en-US" sz="1600" dirty="0">
                <a:sym typeface="+mn-ea"/>
              </a:rPr>
              <a:t>     </a:t>
            </a:r>
            <a:endParaRPr lang="zh-CN" altLang="en-US" sz="1600" dirty="0"/>
          </a:p>
          <a:p>
            <a:r>
              <a:rPr lang="zh-CN" altLang="en-US" sz="1600" dirty="0">
                <a:sym typeface="+mn-ea"/>
              </a:rPr>
              <a:t>    Test(ms);</a:t>
            </a:r>
            <a:endParaRPr lang="zh-CN" altLang="en-US" sz="1600" dirty="0"/>
          </a:p>
          <a:p>
            <a:r>
              <a:rPr lang="zh-CN" altLang="en-US" sz="1600" dirty="0">
                <a:sym typeface="+mn-ea"/>
              </a:rPr>
              <a:t>    Test(m);</a:t>
            </a:r>
            <a:endParaRPr lang="zh-CN" altLang="en-US" sz="1600" dirty="0"/>
          </a:p>
          <a:p>
            <a:r>
              <a:rPr lang="zh-CN" altLang="en-US" sz="1600" dirty="0">
                <a:sym typeface="+mn-ea"/>
              </a:rPr>
              <a:t>    Test(s);</a:t>
            </a:r>
            <a:endParaRPr lang="zh-CN" altLang="en-US" sz="1600" dirty="0"/>
          </a:p>
          <a:p>
            <a:r>
              <a:rPr lang="zh-CN" altLang="en-US" sz="1600" dirty="0">
                <a:sym typeface="+mn-ea"/>
              </a:rPr>
              <a:t>     </a:t>
            </a:r>
            <a:endParaRPr lang="zh-CN" altLang="en-US" sz="1600" dirty="0"/>
          </a:p>
          <a:p>
            <a:r>
              <a:rPr lang="zh-CN" altLang="en-US" sz="1600" dirty="0">
                <a:sym typeface="+mn-ea"/>
              </a:rPr>
              <a:t>    system("pause");</a:t>
            </a:r>
            <a:endParaRPr lang="zh-CN" altLang="en-US" sz="1600" dirty="0"/>
          </a:p>
          <a:p>
            <a:r>
              <a:rPr lang="zh-CN" altLang="en-US" sz="1600" dirty="0">
                <a:sym typeface="+mn-ea"/>
              </a:rPr>
              <a:t>    return 0;</a:t>
            </a:r>
            <a:endParaRPr lang="zh-CN" altLang="en-US" sz="1600" dirty="0"/>
          </a:p>
          <a:p>
            <a:r>
              <a:rPr lang="zh-CN" altLang="en-US" sz="1600" dirty="0">
                <a:sym typeface="+mn-ea"/>
              </a:rPr>
              <a:t>}</a:t>
            </a:r>
            <a:endParaRPr lang="zh-CN" altLang="en-US" sz="16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1000"/>
                                        <p:tgtEl>
                                          <p:spTgt spid="4">
                                            <p:txEl>
                                              <p:pRg st="5" end="5"/>
                                            </p:txEl>
                                          </p:spTgt>
                                        </p:tgtEl>
                                      </p:cBhvr>
                                    </p:animEffect>
                                    <p:anim calcmode="lin" valueType="num">
                                      <p:cBhvr>
                                        <p:cTn id="1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07368" y="566420"/>
            <a:ext cx="7528862" cy="3406574"/>
          </a:xfrm>
          <a:prstGeom prst="rect">
            <a:avLst/>
          </a:prstGeom>
          <a:noFill/>
          <a:ln>
            <a:noFill/>
          </a:ln>
        </p:spPr>
        <p:txBody>
          <a:bodyPr wrap="square" rtlCol="0">
            <a:spAutoFit/>
          </a:bodyPr>
          <a:lstStyle/>
          <a:p>
            <a:pPr>
              <a:lnSpc>
                <a:spcPts val="33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如果一个变量只有几种可能的值，则可以定义为“枚举类型”；所谓“枚举”就是把可能的值一一的列举出来，变量的值只限于列举出来的值的范围, 如下图：</a:t>
            </a:r>
            <a:endParaRPr lang="zh-CN" altLang="en-US" sz="16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33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枚举型是一个集合，集合中的元素</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枚举成员</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是一些命名的整型常量，元素之间用逗号</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隔开。</a:t>
            </a:r>
            <a:endParaRPr lang="en-US" altLang="zh-CN" sz="16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3300"/>
              </a:lnSpc>
              <a:buFont typeface="Arial" panose="020B0604020202020204" pitchFamily="34" charset="0"/>
              <a:buChar char="•"/>
            </a:pP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DAY</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是一类型，可以看成这个集合的名字，是一个可选项，即是可有可无的项。</a:t>
            </a:r>
            <a:endParaRPr lang="en-US" altLang="zh-CN" sz="16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33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第一个枚举成员的默认值为整型的</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0</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，后续枚举成员的值在前一个成员上加</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1</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6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33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可以人为设定枚举成员的值，从而自定义某个范围内的整数。</a:t>
            </a:r>
            <a:endParaRPr lang="en-US" altLang="zh-CN" sz="16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33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枚举型是预处理指令</a:t>
            </a:r>
            <a:r>
              <a:rPr lang="en-US" altLang="zh-CN" sz="1600" dirty="0">
                <a:latin typeface="华文细黑" panose="02010600040101010101" pitchFamily="2" charset="-122"/>
                <a:ea typeface="华文细黑" panose="02010600040101010101" pitchFamily="2" charset="-122"/>
                <a:cs typeface="Arial Unicode MS" panose="020B0604020202020204" pitchFamily="34" charset="-122"/>
              </a:rPr>
              <a:t>#define</a:t>
            </a:r>
            <a:r>
              <a:rPr lang="zh-CN" altLang="en-US" sz="1600" dirty="0">
                <a:latin typeface="华文细黑" panose="02010600040101010101" pitchFamily="2" charset="-122"/>
                <a:ea typeface="华文细黑" panose="02010600040101010101" pitchFamily="2" charset="-122"/>
                <a:cs typeface="Arial Unicode MS" panose="020B0604020202020204" pitchFamily="34" charset="-122"/>
              </a:rPr>
              <a:t>的替代。</a:t>
            </a:r>
            <a:endParaRPr lang="zh-CN" altLang="en-US" sz="1600" dirty="0">
              <a:solidFill>
                <a:schemeClr val="hlink"/>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3" name="TextBox 2"/>
          <p:cNvSpPr txBox="1"/>
          <p:nvPr/>
        </p:nvSpPr>
        <p:spPr>
          <a:xfrm>
            <a:off x="7936865" y="267335"/>
            <a:ext cx="4107815" cy="5836285"/>
          </a:xfrm>
          <a:prstGeom prst="rect">
            <a:avLst/>
          </a:prstGeom>
          <a:solidFill>
            <a:schemeClr val="tx1"/>
          </a:solidFill>
          <a:ln>
            <a:noFill/>
          </a:ln>
        </p:spPr>
        <p:txBody>
          <a:bodyPr wrap="square">
            <a:spAutoFit/>
          </a:bodyPr>
          <a:lstStyle/>
          <a:p>
            <a:pPr>
              <a:lnSpc>
                <a:spcPts val="3200"/>
              </a:lnSpc>
              <a:defRPr/>
            </a:pPr>
            <a:r>
              <a:rPr lang="en-US" altLang="zh-CN" sz="1600" dirty="0" err="1">
                <a:solidFill>
                  <a:schemeClr val="bg1"/>
                </a:solidFill>
                <a:latin typeface="Arial" panose="020B0604020202020204" pitchFamily="34" charset="0"/>
                <a:cs typeface="Arial" panose="020B0604020202020204" pitchFamily="34" charset="0"/>
              </a:rPr>
              <a:t>typedef</a:t>
            </a: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enum</a:t>
            </a:r>
            <a:r>
              <a:rPr lang="en-US" altLang="zh-CN" sz="1600" dirty="0">
                <a:solidFill>
                  <a:schemeClr val="bg1"/>
                </a:solidFill>
                <a:latin typeface="Arial" panose="020B0604020202020204" pitchFamily="34" charset="0"/>
                <a:cs typeface="Arial" panose="020B0604020202020204" pitchFamily="34" charset="0"/>
              </a:rPr>
              <a:t> workday</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monday</a:t>
            </a:r>
            <a:r>
              <a:rPr lang="en-US" altLang="zh-CN" sz="1600" dirty="0">
                <a:solidFill>
                  <a:schemeClr val="bg1"/>
                </a:solidFill>
                <a:latin typeface="Arial" panose="020B0604020202020204" pitchFamily="34" charset="0"/>
                <a:cs typeface="Arial" panose="020B0604020202020204" pitchFamily="34" charset="0"/>
              </a:rPr>
              <a:t> =   1,</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tuesday</a:t>
            </a:r>
            <a:r>
              <a:rPr lang="en-US" altLang="zh-CN" sz="1600" dirty="0">
                <a:solidFill>
                  <a:schemeClr val="bg1"/>
                </a:solidFill>
                <a:latin typeface="Arial" panose="020B0604020202020204" pitchFamily="34" charset="0"/>
                <a:cs typeface="Arial" panose="020B0604020202020204" pitchFamily="34" charset="0"/>
              </a:rPr>
              <a:t>,</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wednesday</a:t>
            </a:r>
            <a:r>
              <a:rPr lang="en-US" altLang="zh-CN" sz="1600" dirty="0">
                <a:solidFill>
                  <a:schemeClr val="bg1"/>
                </a:solidFill>
                <a:latin typeface="Arial" panose="020B0604020202020204" pitchFamily="34" charset="0"/>
                <a:cs typeface="Arial" panose="020B0604020202020204" pitchFamily="34" charset="0"/>
              </a:rPr>
              <a:t>,</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thursday</a:t>
            </a:r>
            <a:r>
              <a:rPr lang="en-US" altLang="zh-CN" sz="1600" dirty="0">
                <a:solidFill>
                  <a:schemeClr val="bg1"/>
                </a:solidFill>
                <a:latin typeface="Arial" panose="020B0604020202020204" pitchFamily="34" charset="0"/>
                <a:cs typeface="Arial" panose="020B0604020202020204" pitchFamily="34" charset="0"/>
              </a:rPr>
              <a:t>,</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friday</a:t>
            </a:r>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pPr>
              <a:lnSpc>
                <a:spcPts val="3200"/>
              </a:lnSpc>
              <a:defRPr/>
            </a:pP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saturday</a:t>
            </a:r>
            <a:r>
              <a:rPr lang="en-US" altLang="zh-CN" sz="1600" dirty="0">
                <a:solidFill>
                  <a:schemeClr val="bg1"/>
                </a:solidFill>
                <a:latin typeface="Arial" panose="020B0604020202020204" pitchFamily="34" charset="0"/>
                <a:cs typeface="Arial" panose="020B0604020202020204" pitchFamily="34" charset="0"/>
              </a:rPr>
              <a:t> ,</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    </a:t>
            </a:r>
            <a:r>
              <a:rPr lang="en-US" altLang="zh-CN" sz="1600" dirty="0" err="1">
                <a:solidFill>
                  <a:schemeClr val="bg1"/>
                </a:solidFill>
                <a:latin typeface="Arial" panose="020B0604020202020204" pitchFamily="34" charset="0"/>
                <a:cs typeface="Arial" panose="020B0604020202020204" pitchFamily="34" charset="0"/>
              </a:rPr>
              <a:t>sunday</a:t>
            </a:r>
            <a:r>
              <a:rPr lang="en-US" altLang="zh-CN" sz="1600" dirty="0">
                <a:solidFill>
                  <a:schemeClr val="bg1"/>
                </a:solidFill>
                <a:latin typeface="Arial" panose="020B0604020202020204" pitchFamily="34" charset="0"/>
                <a:cs typeface="Arial" panose="020B0604020202020204" pitchFamily="34" charset="0"/>
              </a:rPr>
              <a:t> = 0</a:t>
            </a:r>
            <a:br>
              <a:rPr lang="en-US" altLang="zh-CN" sz="1600" dirty="0">
                <a:solidFill>
                  <a:schemeClr val="bg1"/>
                </a:solidFill>
                <a:latin typeface="Arial" panose="020B0604020202020204" pitchFamily="34" charset="0"/>
                <a:cs typeface="Arial" panose="020B0604020202020204" pitchFamily="34" charset="0"/>
              </a:rPr>
            </a:br>
            <a:r>
              <a:rPr lang="en-US" altLang="zh-CN" sz="1600" dirty="0">
                <a:solidFill>
                  <a:schemeClr val="bg1"/>
                </a:solidFill>
                <a:latin typeface="Arial" panose="020B0604020202020204" pitchFamily="34" charset="0"/>
                <a:cs typeface="Arial" panose="020B0604020202020204" pitchFamily="34" charset="0"/>
              </a:rPr>
              <a:t>}</a:t>
            </a:r>
            <a:r>
              <a:rPr lang="en-US" altLang="zh-CN" sz="1600" dirty="0">
                <a:solidFill>
                  <a:srgbClr val="0000CC"/>
                </a:solidFill>
                <a:latin typeface="Arial" panose="020B0604020202020204" pitchFamily="34" charset="0"/>
                <a:cs typeface="Arial" panose="020B0604020202020204" pitchFamily="34" charset="0"/>
              </a:rPr>
              <a:t> </a:t>
            </a:r>
            <a:r>
              <a:rPr lang="en-US" altLang="zh-CN" sz="1600" dirty="0">
                <a:solidFill>
                  <a:srgbClr val="FFFF00"/>
                </a:solidFill>
                <a:latin typeface="Arial" panose="020B0604020202020204" pitchFamily="34" charset="0"/>
                <a:cs typeface="Arial" panose="020B0604020202020204" pitchFamily="34" charset="0"/>
              </a:rPr>
              <a:t>WORKDAY</a:t>
            </a:r>
            <a:r>
              <a:rPr lang="en-US" altLang="zh-CN" sz="1600" dirty="0">
                <a:solidFill>
                  <a:srgbClr val="0000CC"/>
                </a:solidFill>
                <a:latin typeface="Arial" panose="020B0604020202020204" pitchFamily="34" charset="0"/>
                <a:cs typeface="Arial" panose="020B0604020202020204" pitchFamily="34" charset="0"/>
              </a:rPr>
              <a:t>; </a:t>
            </a:r>
            <a:r>
              <a:rPr lang="en-US" altLang="zh-CN" sz="1600" dirty="0">
                <a:solidFill>
                  <a:srgbClr val="00B050"/>
                </a:solidFill>
                <a:latin typeface="Arial" panose="020B0604020202020204" pitchFamily="34" charset="0"/>
                <a:cs typeface="Arial" panose="020B0604020202020204" pitchFamily="34" charset="0"/>
              </a:rPr>
              <a:t>//</a:t>
            </a:r>
            <a:r>
              <a:rPr lang="zh-CN" altLang="en-US" sz="1600" dirty="0">
                <a:solidFill>
                  <a:srgbClr val="00B050"/>
                </a:solidFill>
                <a:latin typeface="Arial" panose="020B0604020202020204" pitchFamily="34" charset="0"/>
                <a:cs typeface="Arial" panose="020B0604020202020204" pitchFamily="34" charset="0"/>
              </a:rPr>
              <a:t>此处的</a:t>
            </a:r>
            <a:r>
              <a:rPr lang="en-US" altLang="zh-CN" sz="1600" dirty="0">
                <a:solidFill>
                  <a:srgbClr val="00B050"/>
                </a:solidFill>
                <a:latin typeface="Arial" panose="020B0604020202020204" pitchFamily="34" charset="0"/>
                <a:cs typeface="Arial" panose="020B0604020202020204" pitchFamily="34" charset="0"/>
              </a:rPr>
              <a:t>WORKDAY</a:t>
            </a:r>
            <a:r>
              <a:rPr lang="zh-CN" altLang="en-US" sz="1600" dirty="0">
                <a:solidFill>
                  <a:srgbClr val="00B050"/>
                </a:solidFill>
                <a:latin typeface="Arial" panose="020B0604020202020204" pitchFamily="34" charset="0"/>
                <a:cs typeface="Arial" panose="020B0604020202020204" pitchFamily="34" charset="0"/>
              </a:rPr>
              <a:t>为枚举型</a:t>
            </a:r>
            <a:r>
              <a:rPr lang="en-US" altLang="zh-CN" sz="1600" dirty="0" err="1">
                <a:solidFill>
                  <a:srgbClr val="00B050"/>
                </a:solidFill>
                <a:latin typeface="Arial" panose="020B0604020202020204" pitchFamily="34" charset="0"/>
                <a:cs typeface="Arial" panose="020B0604020202020204" pitchFamily="34" charset="0"/>
              </a:rPr>
              <a:t>enum</a:t>
            </a:r>
            <a:r>
              <a:rPr lang="en-US" altLang="zh-CN" sz="1600" dirty="0">
                <a:solidFill>
                  <a:srgbClr val="00B050"/>
                </a:solidFill>
                <a:latin typeface="Arial" panose="020B0604020202020204" pitchFamily="34" charset="0"/>
                <a:cs typeface="Arial" panose="020B0604020202020204" pitchFamily="34" charset="0"/>
              </a:rPr>
              <a:t> workday</a:t>
            </a:r>
            <a:r>
              <a:rPr lang="zh-CN" altLang="en-US" sz="1600" dirty="0">
                <a:solidFill>
                  <a:srgbClr val="00B050"/>
                </a:solidFill>
                <a:latin typeface="Arial" panose="020B0604020202020204" pitchFamily="34" charset="0"/>
                <a:cs typeface="Arial" panose="020B0604020202020204" pitchFamily="34" charset="0"/>
              </a:rPr>
              <a:t>的别名</a:t>
            </a:r>
            <a:endParaRPr lang="zh-CN" altLang="en-US" sz="1600" dirty="0">
              <a:solidFill>
                <a:srgbClr val="00B050"/>
              </a:solidFill>
              <a:latin typeface="Arial" panose="020B0604020202020204" pitchFamily="34" charset="0"/>
              <a:cs typeface="Arial" panose="020B0604020202020204" pitchFamily="34" charset="0"/>
            </a:endParaRPr>
          </a:p>
          <a:p>
            <a:pPr>
              <a:lnSpc>
                <a:spcPts val="3200"/>
              </a:lnSpc>
              <a:defRPr/>
            </a:pPr>
            <a:endParaRPr lang="zh-CN" altLang="en-US" sz="1600" dirty="0">
              <a:solidFill>
                <a:srgbClr val="00B050"/>
              </a:solidFill>
              <a:latin typeface="Arial" panose="020B0604020202020204" pitchFamily="34" charset="0"/>
              <a:cs typeface="Arial" panose="020B0604020202020204" pitchFamily="34" charset="0"/>
            </a:endParaRPr>
          </a:p>
          <a:p>
            <a:pPr>
              <a:lnSpc>
                <a:spcPts val="3200"/>
              </a:lnSpc>
              <a:defRPr/>
            </a:pPr>
            <a:r>
              <a:rPr lang="zh-CN" altLang="en-US" sz="1600" dirty="0">
                <a:ln>
                  <a:solidFill>
                    <a:schemeClr val="tx2"/>
                  </a:solidFill>
                </a:ln>
                <a:solidFill>
                  <a:srgbClr val="00B050"/>
                </a:solidFill>
                <a:latin typeface="Arial" panose="020B0604020202020204" pitchFamily="34" charset="0"/>
                <a:cs typeface="Arial" panose="020B0604020202020204" pitchFamily="34" charset="0"/>
              </a:rPr>
              <a:t>相当于：</a:t>
            </a:r>
            <a:endParaRPr lang="zh-CN" altLang="en-US" sz="1600" dirty="0">
              <a:ln>
                <a:solidFill>
                  <a:schemeClr val="tx2"/>
                </a:solidFill>
              </a:ln>
              <a:solidFill>
                <a:srgbClr val="00B050"/>
              </a:solidFill>
              <a:latin typeface="Arial" panose="020B0604020202020204" pitchFamily="34" charset="0"/>
              <a:cs typeface="Arial" panose="020B0604020202020204" pitchFamily="34" charset="0"/>
            </a:endParaRPr>
          </a:p>
          <a:p>
            <a:pPr>
              <a:lnSpc>
                <a:spcPts val="3200"/>
              </a:lnSpc>
              <a:defRPr/>
            </a:pPr>
            <a:r>
              <a:rPr lang="en-US" altLang="zh-CN" sz="1600" dirty="0" err="1">
                <a:ln>
                  <a:solidFill>
                    <a:schemeClr val="tx2"/>
                  </a:solidFill>
                </a:ln>
                <a:solidFill>
                  <a:schemeClr val="bg1"/>
                </a:solidFill>
                <a:cs typeface="Arial" panose="020B0604020202020204" pitchFamily="34" charset="0"/>
                <a:sym typeface="+mn-ea"/>
              </a:rPr>
              <a:t>typedef</a:t>
            </a:r>
            <a:r>
              <a:rPr lang="en-US" altLang="zh-CN" sz="1600" dirty="0">
                <a:ln>
                  <a:solidFill>
                    <a:schemeClr val="tx2"/>
                  </a:solidFill>
                </a:ln>
                <a:solidFill>
                  <a:schemeClr val="bg1"/>
                </a:solidFill>
                <a:cs typeface="Arial" panose="020B0604020202020204" pitchFamily="34" charset="0"/>
                <a:sym typeface="+mn-ea"/>
              </a:rPr>
              <a:t>  </a:t>
            </a:r>
            <a:r>
              <a:rPr lang="en-US" altLang="zh-CN" sz="1600" dirty="0" err="1">
                <a:ln>
                  <a:solidFill>
                    <a:schemeClr val="tx2"/>
                  </a:solidFill>
                </a:ln>
                <a:solidFill>
                  <a:schemeClr val="bg1"/>
                </a:solidFill>
                <a:cs typeface="Arial" panose="020B0604020202020204" pitchFamily="34" charset="0"/>
                <a:sym typeface="+mn-ea"/>
              </a:rPr>
              <a:t>enum</a:t>
            </a:r>
            <a:r>
              <a:rPr lang="en-US" altLang="zh-CN" sz="1600" dirty="0">
                <a:ln>
                  <a:solidFill>
                    <a:schemeClr val="tx2"/>
                  </a:solidFill>
                </a:ln>
                <a:solidFill>
                  <a:schemeClr val="bg1"/>
                </a:solidFill>
                <a:cs typeface="Arial" panose="020B0604020202020204" pitchFamily="34" charset="0"/>
                <a:sym typeface="+mn-ea"/>
              </a:rPr>
              <a:t> workday  </a:t>
            </a:r>
            <a:r>
              <a:rPr lang="en-US" altLang="zh-CN" sz="1600" dirty="0">
                <a:ln>
                  <a:solidFill>
                    <a:schemeClr val="tx2"/>
                  </a:solidFill>
                </a:ln>
                <a:solidFill>
                  <a:srgbClr val="FFFF00"/>
                </a:solidFill>
                <a:cs typeface="Arial" panose="020B0604020202020204" pitchFamily="34" charset="0"/>
                <a:sym typeface="+mn-ea"/>
              </a:rPr>
              <a:t>WORKDAY</a:t>
            </a:r>
            <a:r>
              <a:rPr lang="zh-CN" altLang="en-US" sz="1600" dirty="0">
                <a:ln>
                  <a:solidFill>
                    <a:schemeClr val="tx2"/>
                  </a:solidFill>
                </a:ln>
                <a:solidFill>
                  <a:srgbClr val="FFFF00"/>
                </a:solidFill>
                <a:cs typeface="Arial" panose="020B0604020202020204" pitchFamily="34" charset="0"/>
                <a:sym typeface="+mn-ea"/>
              </a:rPr>
              <a:t>；</a:t>
            </a:r>
            <a:endParaRPr lang="zh-CN" altLang="en-US" sz="1600" dirty="0">
              <a:ln>
                <a:solidFill>
                  <a:schemeClr val="tx2"/>
                </a:solidFill>
              </a:ln>
              <a:solidFill>
                <a:srgbClr val="FFFF00"/>
              </a:solidFill>
              <a:latin typeface="Arial" panose="020B0604020202020204" pitchFamily="34" charset="0"/>
              <a:cs typeface="Arial" panose="020B0604020202020204" pitchFamily="34" charset="0"/>
              <a:sym typeface="+mn-ea"/>
            </a:endParaRPr>
          </a:p>
        </p:txBody>
      </p:sp>
      <p:sp>
        <p:nvSpPr>
          <p:cNvPr id="4" name="TextBox 1"/>
          <p:cNvSpPr txBox="1"/>
          <p:nvPr/>
        </p:nvSpPr>
        <p:spPr>
          <a:xfrm>
            <a:off x="4943872" y="3942124"/>
            <a:ext cx="2767965" cy="2245360"/>
          </a:xfrm>
          <a:prstGeom prst="rect">
            <a:avLst/>
          </a:prstGeom>
          <a:solidFill>
            <a:schemeClr val="tx1"/>
          </a:solidFill>
        </p:spPr>
        <p:txBody>
          <a:bodyPr wrap="square" rtlCol="0">
            <a:spAutoFit/>
          </a:bodyPr>
          <a:lstStyle/>
          <a:p>
            <a:r>
              <a:rPr lang="en-US" altLang="zh-CN" sz="1400" dirty="0" err="1">
                <a:solidFill>
                  <a:schemeClr val="bg1"/>
                </a:solidFill>
              </a:rPr>
              <a:t>enum</a:t>
            </a:r>
            <a:endParaRPr lang="en-US" altLang="zh-CN" sz="1400" dirty="0">
              <a:solidFill>
                <a:schemeClr val="bg1"/>
              </a:solidFill>
            </a:endParaRPr>
          </a:p>
          <a:p>
            <a:r>
              <a:rPr lang="en-US" altLang="zh-CN" sz="1400" dirty="0">
                <a:solidFill>
                  <a:schemeClr val="bg1"/>
                </a:solidFill>
              </a:rPr>
              <a:t>{ </a:t>
            </a:r>
            <a:endParaRPr lang="en-US" altLang="zh-CN" sz="1400" dirty="0">
              <a:solidFill>
                <a:schemeClr val="bg1"/>
              </a:solidFill>
            </a:endParaRPr>
          </a:p>
          <a:p>
            <a:r>
              <a:rPr lang="en-US" altLang="zh-CN" sz="1400" dirty="0">
                <a:solidFill>
                  <a:schemeClr val="bg1"/>
                </a:solidFill>
              </a:rPr>
              <a:t>    BELL              =  '\a',</a:t>
            </a:r>
            <a:endParaRPr lang="en-US" altLang="zh-CN" sz="1400" dirty="0">
              <a:solidFill>
                <a:schemeClr val="bg1"/>
              </a:solidFill>
            </a:endParaRPr>
          </a:p>
          <a:p>
            <a:r>
              <a:rPr lang="en-US" altLang="zh-CN" sz="1400" dirty="0">
                <a:solidFill>
                  <a:schemeClr val="bg1"/>
                </a:solidFill>
              </a:rPr>
              <a:t>    BACKSPACE =  '\b',</a:t>
            </a:r>
            <a:endParaRPr lang="en-US" altLang="zh-CN" sz="1400" dirty="0">
              <a:solidFill>
                <a:schemeClr val="bg1"/>
              </a:solidFill>
            </a:endParaRPr>
          </a:p>
          <a:p>
            <a:r>
              <a:rPr lang="en-US" altLang="zh-CN" sz="1400" dirty="0">
                <a:solidFill>
                  <a:schemeClr val="bg1"/>
                </a:solidFill>
              </a:rPr>
              <a:t>    HTAB              =  '\t',</a:t>
            </a:r>
            <a:endParaRPr lang="en-US" altLang="zh-CN" sz="1400" dirty="0">
              <a:solidFill>
                <a:schemeClr val="bg1"/>
              </a:solidFill>
            </a:endParaRPr>
          </a:p>
          <a:p>
            <a:r>
              <a:rPr lang="en-US" altLang="zh-CN" sz="1400" dirty="0">
                <a:solidFill>
                  <a:schemeClr val="bg1"/>
                </a:solidFill>
              </a:rPr>
              <a:t>    RETURN        =  '\r',</a:t>
            </a:r>
            <a:endParaRPr lang="en-US" altLang="zh-CN" sz="1400" dirty="0">
              <a:solidFill>
                <a:schemeClr val="bg1"/>
              </a:solidFill>
            </a:endParaRPr>
          </a:p>
          <a:p>
            <a:r>
              <a:rPr lang="en-US" altLang="zh-CN" sz="1400" dirty="0">
                <a:solidFill>
                  <a:schemeClr val="bg1"/>
                </a:solidFill>
              </a:rPr>
              <a:t>    NEWLINE       =  '\n', </a:t>
            </a:r>
            <a:endParaRPr lang="en-US" altLang="zh-CN" sz="1400" dirty="0">
              <a:solidFill>
                <a:schemeClr val="bg1"/>
              </a:solidFill>
            </a:endParaRPr>
          </a:p>
          <a:p>
            <a:r>
              <a:rPr lang="en-US" altLang="zh-CN" sz="1400" dirty="0">
                <a:solidFill>
                  <a:schemeClr val="bg1"/>
                </a:solidFill>
              </a:rPr>
              <a:t>    VTAB              =  '\v',</a:t>
            </a:r>
            <a:endParaRPr lang="en-US" altLang="zh-CN" sz="1400" dirty="0">
              <a:solidFill>
                <a:schemeClr val="bg1"/>
              </a:solidFill>
            </a:endParaRPr>
          </a:p>
          <a:p>
            <a:r>
              <a:rPr lang="en-US" altLang="zh-CN" sz="1400" dirty="0">
                <a:solidFill>
                  <a:schemeClr val="bg1"/>
                </a:solidFill>
              </a:rPr>
              <a:t>    SPACE           =  ' '</a:t>
            </a:r>
            <a:endParaRPr lang="en-US" altLang="zh-CN" sz="1400" dirty="0">
              <a:solidFill>
                <a:schemeClr val="bg1"/>
              </a:solidFill>
            </a:endParaRPr>
          </a:p>
          <a:p>
            <a:r>
              <a:rPr lang="en-US" altLang="zh-CN" sz="1400" dirty="0">
                <a:solidFill>
                  <a:schemeClr val="bg1"/>
                </a:solidFill>
              </a:rPr>
              <a:t>};</a:t>
            </a:r>
            <a:endParaRPr lang="en-US" altLang="zh-CN"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967740" y="248285"/>
            <a:ext cx="9321165" cy="1270635"/>
          </a:xfrm>
          <a:prstGeom prst="rect">
            <a:avLst/>
          </a:prstGeom>
          <a:noFill/>
          <a:ln w="9525">
            <a:noFill/>
            <a:miter lim="800000"/>
          </a:ln>
        </p:spPr>
        <p:txBody>
          <a:bodyPr/>
          <a:lstStyle/>
          <a:p>
            <a:pPr marL="285750" indent="-285750" eaLnBrk="0" hangingPunct="0">
              <a:lnSpc>
                <a:spcPts val="3900"/>
              </a:lnSpc>
              <a:buClr>
                <a:srgbClr val="FFC000"/>
              </a:buClr>
              <a:buSzPct val="80000"/>
              <a:buFont typeface="Wingdings" panose="05000000000000000000" pitchFamily="2" charset="2"/>
              <a:buChar char="u"/>
              <a:defRPr/>
            </a:pP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希望：</a:t>
            </a:r>
            <a:r>
              <a:rPr lang="zh-CN" altLang="en-US" sz="2400" dirty="0">
                <a:latin typeface="华文细黑" panose="02010600040101010101" pitchFamily="2" charset="-122"/>
                <a:ea typeface="华文细黑" panose="02010600040101010101" pitchFamily="2" charset="-122"/>
              </a:rPr>
              <a:t>用枚举类型定义的枚举变量只能取集合中的某一元素值。</a:t>
            </a:r>
            <a:endParaRPr lang="en-US" altLang="zh-CN" sz="2400" dirty="0">
              <a:latin typeface="华文细黑" panose="02010600040101010101" pitchFamily="2" charset="-122"/>
              <a:ea typeface="华文细黑" panose="02010600040101010101" pitchFamily="2" charset="-122"/>
            </a:endParaRPr>
          </a:p>
        </p:txBody>
      </p:sp>
      <p:sp>
        <p:nvSpPr>
          <p:cNvPr id="3" name="TextBox 2"/>
          <p:cNvSpPr txBox="1"/>
          <p:nvPr/>
        </p:nvSpPr>
        <p:spPr>
          <a:xfrm>
            <a:off x="1175643" y="923686"/>
            <a:ext cx="4326508" cy="2143125"/>
          </a:xfrm>
          <a:prstGeom prst="rect">
            <a:avLst/>
          </a:prstGeom>
          <a:solidFill>
            <a:schemeClr val="tx1"/>
          </a:solidFill>
          <a:ln>
            <a:noFill/>
          </a:ln>
        </p:spPr>
        <p:txBody>
          <a:bodyPr wrap="square">
            <a:spAutoFit/>
          </a:bodyPr>
          <a:lstStyle/>
          <a:p>
            <a:pPr>
              <a:lnSpc>
                <a:spcPts val="3200"/>
              </a:lnSpc>
              <a:defRPr/>
            </a:pPr>
            <a:r>
              <a:rPr lang="en-US" altLang="zh-CN"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编译器编译通过</a:t>
            </a:r>
            <a:r>
              <a:rPr lang="en-US" altLang="zh-CN"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a:p>
            <a:pPr>
              <a:lnSpc>
                <a:spcPts val="3200"/>
              </a:lnSpc>
              <a:defRPr/>
            </a:pPr>
            <a:r>
              <a:rPr lang="en-US" altLang="zh-CN" sz="2000" dirty="0">
                <a:solidFill>
                  <a:srgbClr val="FFFF00"/>
                </a:solidFill>
                <a:latin typeface="Arial" panose="020B0604020202020204" pitchFamily="34" charset="0"/>
                <a:cs typeface="Arial" panose="020B0604020202020204" pitchFamily="34" charset="0"/>
              </a:rPr>
              <a:t>WORKDAY </a:t>
            </a:r>
            <a:r>
              <a:rPr lang="en-US" altLang="zh-CN" sz="2000" dirty="0" err="1">
                <a:solidFill>
                  <a:srgbClr val="FFFF00"/>
                </a:solidFill>
                <a:latin typeface="Arial" panose="020B0604020202020204" pitchFamily="34" charset="0"/>
                <a:cs typeface="Arial" panose="020B0604020202020204" pitchFamily="34" charset="0"/>
              </a:rPr>
              <a:t>myworkday</a:t>
            </a:r>
            <a:r>
              <a:rPr lang="en-US" altLang="zh-CN" sz="2000" dirty="0">
                <a:solidFill>
                  <a:srgbClr val="FFFF00"/>
                </a:solidFill>
                <a:latin typeface="Arial" panose="020B0604020202020204" pitchFamily="34" charset="0"/>
                <a:cs typeface="Arial" panose="020B0604020202020204" pitchFamily="34" charset="0"/>
              </a:rPr>
              <a:t> = </a:t>
            </a:r>
            <a:r>
              <a:rPr lang="en-US" altLang="zh-CN" sz="2000" dirty="0" err="1">
                <a:solidFill>
                  <a:srgbClr val="FFFF00"/>
                </a:solidFill>
                <a:latin typeface="Arial" panose="020B0604020202020204" pitchFamily="34" charset="0"/>
                <a:cs typeface="Arial" panose="020B0604020202020204" pitchFamily="34" charset="0"/>
              </a:rPr>
              <a:t>saturday</a:t>
            </a:r>
            <a:r>
              <a:rPr lang="en-US" altLang="zh-CN" sz="2000" dirty="0">
                <a:solidFill>
                  <a:srgbClr val="FFFF00"/>
                </a:solidFill>
                <a:latin typeface="Arial" panose="020B0604020202020204" pitchFamily="34" charset="0"/>
                <a:cs typeface="Arial" panose="020B0604020202020204" pitchFamily="34" charset="0"/>
              </a:rPr>
              <a:t>;</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r>
              <a:rPr lang="en-US" altLang="zh-CN" sz="2000" dirty="0" err="1">
                <a:solidFill>
                  <a:srgbClr val="FFFF00"/>
                </a:solidFill>
                <a:latin typeface="Arial" panose="020B0604020202020204" pitchFamily="34" charset="0"/>
                <a:cs typeface="Arial" panose="020B0604020202020204" pitchFamily="34" charset="0"/>
              </a:rPr>
              <a:t>myworkday</a:t>
            </a:r>
            <a:r>
              <a:rPr lang="en-US" altLang="zh-CN" sz="2000" dirty="0">
                <a:solidFill>
                  <a:srgbClr val="FFFF00"/>
                </a:solidFill>
                <a:latin typeface="Arial" panose="020B0604020202020204" pitchFamily="34" charset="0"/>
                <a:cs typeface="Arial" panose="020B0604020202020204" pitchFamily="34" charset="0"/>
              </a:rPr>
              <a:t> = 5;</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r>
              <a:rPr lang="en-US" altLang="zh-CN" sz="2000" dirty="0" err="1">
                <a:solidFill>
                  <a:srgbClr val="FFFF00"/>
                </a:solidFill>
                <a:latin typeface="Arial" panose="020B0604020202020204" pitchFamily="34" charset="0"/>
                <a:cs typeface="Arial" panose="020B0604020202020204" pitchFamily="34" charset="0"/>
              </a:rPr>
              <a:t>myworkday</a:t>
            </a:r>
            <a:r>
              <a:rPr lang="en-US" altLang="zh-CN" sz="2000" dirty="0">
                <a:solidFill>
                  <a:srgbClr val="FFFF00"/>
                </a:solidFill>
                <a:latin typeface="Arial" panose="020B0604020202020204" pitchFamily="34" charset="0"/>
                <a:cs typeface="Arial" panose="020B0604020202020204" pitchFamily="34" charset="0"/>
              </a:rPr>
              <a:t> = 8;	</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endParaRPr lang="en-US" altLang="zh-CN" sz="2000" dirty="0">
              <a:solidFill>
                <a:srgbClr val="FFFF00"/>
              </a:solidFill>
              <a:latin typeface="Arial" panose="020B0604020202020204" pitchFamily="34" charset="0"/>
              <a:cs typeface="Arial" panose="020B0604020202020204" pitchFamily="34" charset="0"/>
            </a:endParaRPr>
          </a:p>
        </p:txBody>
      </p:sp>
      <p:sp>
        <p:nvSpPr>
          <p:cNvPr id="4" name="TextBox 3"/>
          <p:cNvSpPr txBox="1"/>
          <p:nvPr/>
        </p:nvSpPr>
        <p:spPr>
          <a:xfrm>
            <a:off x="5798820" y="923925"/>
            <a:ext cx="6014720" cy="2143125"/>
          </a:xfrm>
          <a:prstGeom prst="rect">
            <a:avLst/>
          </a:prstGeom>
          <a:solidFill>
            <a:schemeClr val="tx1"/>
          </a:solidFill>
          <a:ln>
            <a:noFill/>
          </a:ln>
        </p:spPr>
        <p:txBody>
          <a:bodyPr wrap="square">
            <a:spAutoFit/>
          </a:bodyPr>
          <a:lstStyle/>
          <a:p>
            <a:pPr>
              <a:lnSpc>
                <a:spcPts val="3200"/>
              </a:lnSpc>
              <a:defRPr/>
            </a:pPr>
            <a:r>
              <a:rPr lang="en-US" altLang="zh-CN"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编译器编译</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出错</a:t>
            </a:r>
            <a:r>
              <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a:p>
            <a:pPr>
              <a:lnSpc>
                <a:spcPts val="3200"/>
              </a:lnSpc>
              <a:defRPr/>
            </a:pPr>
            <a:r>
              <a:rPr lang="en-US" altLang="zh-CN" sz="2000" dirty="0">
                <a:solidFill>
                  <a:srgbClr val="FFFF00"/>
                </a:solidFill>
                <a:cs typeface="Arial" panose="020B0604020202020204" pitchFamily="34" charset="0"/>
                <a:sym typeface="+mn-ea"/>
              </a:rPr>
              <a:t>WORKDAY </a:t>
            </a:r>
            <a:r>
              <a:rPr lang="en-US" altLang="zh-CN" sz="2000" dirty="0" err="1">
                <a:solidFill>
                  <a:srgbClr val="FFFF00"/>
                </a:solidFill>
                <a:cs typeface="Arial" panose="020B0604020202020204" pitchFamily="34" charset="0"/>
                <a:sym typeface="+mn-ea"/>
              </a:rPr>
              <a:t>myworkday</a:t>
            </a:r>
            <a:r>
              <a:rPr lang="en-US" altLang="zh-CN" sz="2000" dirty="0">
                <a:solidFill>
                  <a:srgbClr val="FFFF00"/>
                </a:solidFill>
                <a:cs typeface="Arial" panose="020B0604020202020204" pitchFamily="34" charset="0"/>
                <a:sym typeface="+mn-ea"/>
              </a:rPr>
              <a:t> = </a:t>
            </a:r>
            <a:r>
              <a:rPr lang="en-US" altLang="zh-CN" sz="2000" dirty="0" err="1">
                <a:solidFill>
                  <a:srgbClr val="FFFF00"/>
                </a:solidFill>
                <a:cs typeface="Arial" panose="020B0604020202020204" pitchFamily="34" charset="0"/>
                <a:sym typeface="+mn-ea"/>
              </a:rPr>
              <a:t>saturday</a:t>
            </a:r>
            <a:r>
              <a:rPr lang="en-US" altLang="zh-CN" sz="2000" dirty="0">
                <a:solidFill>
                  <a:srgbClr val="FFFF00"/>
                </a:solidFill>
                <a:cs typeface="Arial" panose="020B0604020202020204" pitchFamily="34" charset="0"/>
                <a:sym typeface="+mn-ea"/>
              </a:rPr>
              <a:t>;</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r>
              <a:rPr lang="en-US" altLang="zh-CN" sz="2000" dirty="0" err="1">
                <a:solidFill>
                  <a:srgbClr val="FFFF00"/>
                </a:solidFill>
                <a:cs typeface="Arial" panose="020B0604020202020204" pitchFamily="34" charset="0"/>
                <a:sym typeface="+mn-ea"/>
              </a:rPr>
              <a:t>myworkday</a:t>
            </a:r>
            <a:r>
              <a:rPr lang="en-US" altLang="zh-CN" sz="2000" dirty="0">
                <a:solidFill>
                  <a:srgbClr val="FFFF00"/>
                </a:solidFill>
                <a:cs typeface="Arial" panose="020B0604020202020204" pitchFamily="34" charset="0"/>
                <a:sym typeface="+mn-ea"/>
              </a:rPr>
              <a:t> = 5;</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r>
              <a:rPr lang="en-US" altLang="zh-CN" sz="2000" dirty="0" err="1">
                <a:solidFill>
                  <a:srgbClr val="FFFF00"/>
                </a:solidFill>
                <a:cs typeface="Arial" panose="020B0604020202020204" pitchFamily="34" charset="0"/>
                <a:sym typeface="+mn-ea"/>
              </a:rPr>
              <a:t>myworkday</a:t>
            </a:r>
            <a:r>
              <a:rPr lang="en-US" altLang="zh-CN" sz="2000" dirty="0">
                <a:solidFill>
                  <a:srgbClr val="FFFF00"/>
                </a:solidFill>
                <a:cs typeface="Arial" panose="020B0604020202020204" pitchFamily="34" charset="0"/>
                <a:sym typeface="+mn-ea"/>
              </a:rPr>
              <a:t> = 8;	</a:t>
            </a:r>
            <a:endParaRPr lang="en-US" altLang="zh-CN" sz="2000" dirty="0">
              <a:solidFill>
                <a:srgbClr val="FFFF00"/>
              </a:solidFill>
              <a:latin typeface="Arial" panose="020B0604020202020204" pitchFamily="34" charset="0"/>
              <a:cs typeface="Arial" panose="020B0604020202020204" pitchFamily="34" charset="0"/>
            </a:endParaRPr>
          </a:p>
          <a:p>
            <a:pPr>
              <a:lnSpc>
                <a:spcPts val="3200"/>
              </a:lnSpc>
              <a:defRPr/>
            </a:pPr>
            <a:r>
              <a:rPr lang="en-US" altLang="zh-CN" sz="20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error C2440: </a:t>
            </a:r>
            <a:r>
              <a:rPr lang="en-US" altLang="zh-CN" sz="14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4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无法从“</a:t>
            </a:r>
            <a:r>
              <a:rPr lang="en-US" altLang="zh-CN" sz="1400" dirty="0" err="1">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int</a:t>
            </a:r>
            <a:r>
              <a:rPr lang="en-US" altLang="zh-CN" sz="14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转换为“</a:t>
            </a:r>
            <a:r>
              <a:rPr lang="en-US" altLang="zh-CN" sz="1400" dirty="0">
                <a:ln>
                  <a:solidFill>
                    <a:schemeClr val="tx2"/>
                  </a:solidFill>
                </a:ln>
                <a:solidFill>
                  <a:schemeClr val="bg2">
                    <a:lumMod val="90000"/>
                  </a:schemeClr>
                </a:solidFill>
                <a:latin typeface="微软雅黑" panose="020B0503020204020204" pitchFamily="34" charset="-122"/>
                <a:ea typeface="微软雅黑" panose="020B0503020204020204" pitchFamily="34" charset="-122"/>
                <a:cs typeface="Arial" panose="020B0604020202020204" pitchFamily="34" charset="0"/>
              </a:rPr>
              <a:t>WORKDAY”*/</a:t>
            </a:r>
            <a:endParaRPr lang="en-US" altLang="zh-CN" sz="2000" dirty="0">
              <a:solidFill>
                <a:srgbClr val="FFFF00"/>
              </a:solidFill>
              <a:latin typeface="Arial" panose="020B0604020202020204" pitchFamily="34" charset="0"/>
              <a:cs typeface="Arial" panose="020B0604020202020204" pitchFamily="34" charset="0"/>
            </a:endParaRPr>
          </a:p>
        </p:txBody>
      </p:sp>
      <p:sp>
        <p:nvSpPr>
          <p:cNvPr id="5" name="TextBox 1"/>
          <p:cNvSpPr txBox="1"/>
          <p:nvPr/>
        </p:nvSpPr>
        <p:spPr>
          <a:xfrm>
            <a:off x="1093470" y="3364230"/>
            <a:ext cx="4491355" cy="3322955"/>
          </a:xfrm>
          <a:prstGeom prst="rect">
            <a:avLst/>
          </a:prstGeom>
          <a:solidFill>
            <a:schemeClr val="tx1"/>
          </a:solidFill>
          <a:ln>
            <a:noFill/>
          </a:ln>
        </p:spPr>
        <p:txBody>
          <a:bodyPr wrap="square">
            <a:spAutoFit/>
          </a:bodyPr>
          <a:lstStyle/>
          <a:p>
            <a:pPr>
              <a:lnSpc>
                <a:spcPct val="150000"/>
              </a:lnSpc>
              <a:defRPr/>
            </a:pPr>
            <a:r>
              <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对枚举型的变量赋整数值时，需要进行类型转换。</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zh-CN" altLang="en-US"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请思考：有意义吗？*</a:t>
            </a:r>
            <a:r>
              <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r>
              <a:rPr lang="en-US" altLang="zh-CN" sz="2000" dirty="0">
                <a:solidFill>
                  <a:srgbClr val="FFFF00"/>
                </a:solidFill>
                <a:latin typeface="Arial" panose="020B0604020202020204" pitchFamily="34" charset="0"/>
                <a:cs typeface="Arial" panose="020B0604020202020204" pitchFamily="34" charset="0"/>
              </a:rPr>
              <a:t>WORKDAY </a:t>
            </a:r>
            <a:r>
              <a:rPr lang="en-US" altLang="zh-CN" sz="2000" dirty="0" err="1">
                <a:solidFill>
                  <a:srgbClr val="FFFF00"/>
                </a:solidFill>
                <a:latin typeface="Arial" panose="020B0604020202020204" pitchFamily="34" charset="0"/>
                <a:cs typeface="Arial" panose="020B0604020202020204" pitchFamily="34" charset="0"/>
              </a:rPr>
              <a:t>myworkday</a:t>
            </a:r>
            <a:r>
              <a:rPr lang="en-US" altLang="zh-CN" sz="2000" dirty="0">
                <a:solidFill>
                  <a:srgbClr val="FFFF00"/>
                </a:solidFill>
                <a:latin typeface="Arial" panose="020B0604020202020204" pitchFamily="34" charset="0"/>
                <a:cs typeface="Arial" panose="020B0604020202020204" pitchFamily="34" charset="0"/>
              </a:rPr>
              <a:t> = </a:t>
            </a:r>
            <a:r>
              <a:rPr lang="en-US" altLang="zh-CN" sz="2000" dirty="0" err="1">
                <a:solidFill>
                  <a:srgbClr val="FFFF00"/>
                </a:solidFill>
                <a:latin typeface="Arial" panose="020B0604020202020204" pitchFamily="34" charset="0"/>
                <a:cs typeface="Arial" panose="020B0604020202020204" pitchFamily="34" charset="0"/>
              </a:rPr>
              <a:t>saturday</a:t>
            </a:r>
            <a:r>
              <a:rPr lang="en-US" altLang="zh-CN" sz="2000" dirty="0">
                <a:solidFill>
                  <a:srgbClr val="FFFF00"/>
                </a:solidFill>
                <a:latin typeface="Arial" panose="020B0604020202020204" pitchFamily="34" charset="0"/>
                <a:cs typeface="Arial" panose="020B0604020202020204" pitchFamily="34" charset="0"/>
              </a:rPr>
              <a:t>;</a:t>
            </a:r>
            <a:endParaRPr lang="en-US" altLang="zh-CN" sz="2000" dirty="0">
              <a:solidFill>
                <a:srgbClr val="0000CC"/>
              </a:solidFill>
              <a:latin typeface="Arial" panose="020B0604020202020204" pitchFamily="34" charset="0"/>
              <a:cs typeface="Arial" panose="020B0604020202020204" pitchFamily="34" charset="0"/>
            </a:endParaRPr>
          </a:p>
          <a:p>
            <a:pPr>
              <a:lnSpc>
                <a:spcPct val="150000"/>
              </a:lnSpc>
              <a:defRPr/>
            </a:pPr>
            <a:r>
              <a:rPr lang="en-US" altLang="zh-CN" sz="2000" dirty="0" err="1">
                <a:solidFill>
                  <a:schemeClr val="bg1"/>
                </a:solidFill>
                <a:latin typeface="Arial" panose="020B0604020202020204" pitchFamily="34" charset="0"/>
                <a:cs typeface="Arial" panose="020B0604020202020204" pitchFamily="34" charset="0"/>
              </a:rPr>
              <a:t>myworkday</a:t>
            </a:r>
            <a:r>
              <a:rPr lang="en-US" altLang="zh-CN" sz="2000" dirty="0">
                <a:solidFill>
                  <a:schemeClr val="bg1"/>
                </a:solidFill>
                <a:latin typeface="Arial" panose="020B0604020202020204" pitchFamily="34" charset="0"/>
                <a:cs typeface="Arial" panose="020B0604020202020204" pitchFamily="34" charset="0"/>
              </a:rPr>
              <a:t> = (WORKDAY)5;</a:t>
            </a:r>
            <a:endParaRPr lang="en-US" altLang="zh-CN" sz="2000" dirty="0">
              <a:solidFill>
                <a:schemeClr val="bg1"/>
              </a:solidFill>
              <a:latin typeface="Arial" panose="020B0604020202020204" pitchFamily="34" charset="0"/>
              <a:cs typeface="Arial" panose="020B0604020202020204" pitchFamily="34" charset="0"/>
            </a:endParaRPr>
          </a:p>
          <a:p>
            <a:pPr>
              <a:lnSpc>
                <a:spcPct val="150000"/>
              </a:lnSpc>
              <a:defRPr/>
            </a:pPr>
            <a:r>
              <a:rPr lang="en-US" altLang="zh-CN" sz="2000" dirty="0" err="1">
                <a:solidFill>
                  <a:schemeClr val="bg1"/>
                </a:solidFill>
                <a:latin typeface="Arial" panose="020B0604020202020204" pitchFamily="34" charset="0"/>
                <a:cs typeface="Arial" panose="020B0604020202020204" pitchFamily="34" charset="0"/>
              </a:rPr>
              <a:t>myworkday</a:t>
            </a:r>
            <a:r>
              <a:rPr lang="en-US" altLang="zh-CN" sz="2000" dirty="0">
                <a:solidFill>
                  <a:schemeClr val="bg1"/>
                </a:solidFill>
                <a:latin typeface="Arial" panose="020B0604020202020204" pitchFamily="34" charset="0"/>
                <a:cs typeface="Arial" panose="020B0604020202020204" pitchFamily="34" charset="0"/>
              </a:rPr>
              <a:t> = (WORKDAY)8;</a:t>
            </a:r>
            <a:endParaRPr lang="en-US" altLang="zh-CN" sz="2000" dirty="0">
              <a:solidFill>
                <a:schemeClr val="bg1"/>
              </a:solidFill>
              <a:latin typeface="Arial" panose="020B0604020202020204" pitchFamily="34" charset="0"/>
              <a:cs typeface="Arial" panose="020B0604020202020204" pitchFamily="34" charset="0"/>
            </a:endParaRPr>
          </a:p>
          <a:p>
            <a:pPr>
              <a:lnSpc>
                <a:spcPct val="150000"/>
              </a:lnSpc>
              <a:defRPr/>
            </a:pPr>
            <a:r>
              <a:rPr lang="en-US" altLang="zh-CN" sz="2000" dirty="0" err="1">
                <a:solidFill>
                  <a:srgbClr val="FFFF00"/>
                </a:solidFill>
                <a:latin typeface="Arial" panose="020B0604020202020204" pitchFamily="34" charset="0"/>
                <a:cs typeface="Arial" panose="020B0604020202020204" pitchFamily="34" charset="0"/>
              </a:rPr>
              <a:t>myworkday</a:t>
            </a:r>
            <a:r>
              <a:rPr lang="en-US" altLang="zh-CN" sz="2000" dirty="0">
                <a:solidFill>
                  <a:srgbClr val="FFFF00"/>
                </a:solidFill>
                <a:latin typeface="Arial" panose="020B0604020202020204" pitchFamily="34" charset="0"/>
                <a:cs typeface="Arial" panose="020B0604020202020204" pitchFamily="34" charset="0"/>
              </a:rPr>
              <a:t> =  (WORKDAY)(8%7)</a:t>
            </a:r>
            <a:r>
              <a:rPr lang="en-US" altLang="zh-CN" sz="2000" dirty="0">
                <a:solidFill>
                  <a:srgbClr val="FFFF00"/>
                </a:solidFill>
              </a:rPr>
              <a:t>; </a:t>
            </a:r>
            <a:endParaRPr lang="en-US" altLang="zh-CN" sz="2000" dirty="0">
              <a:solidFill>
                <a:srgbClr val="FFFF00"/>
              </a:solidFill>
            </a:endParaRPr>
          </a:p>
        </p:txBody>
      </p:sp>
      <p:sp>
        <p:nvSpPr>
          <p:cNvPr id="6" name="文本框 5"/>
          <p:cNvSpPr txBox="1"/>
          <p:nvPr/>
        </p:nvSpPr>
        <p:spPr>
          <a:xfrm>
            <a:off x="5798820" y="3364230"/>
            <a:ext cx="6014720" cy="2030095"/>
          </a:xfrm>
          <a:prstGeom prst="rect">
            <a:avLst/>
          </a:prstGeom>
          <a:solidFill>
            <a:schemeClr val="tx2">
              <a:lumMod val="20000"/>
              <a:lumOff val="80000"/>
            </a:schemeClr>
          </a:solidFill>
        </p:spPr>
        <p:txBody>
          <a:bodyPr wrap="square" rtlCol="0" anchor="t">
            <a:spAutoFit/>
          </a:bodyPr>
          <a:lstStyle/>
          <a:p>
            <a:r>
              <a:rPr lang="zh-CN" altLang="en-US" sz="1800" dirty="0">
                <a:ln>
                  <a:noFill/>
                </a:ln>
              </a:rPr>
              <a:t>enum season {spring,summer,autumn,winter}  s1,s2;</a:t>
            </a:r>
            <a:endParaRPr lang="zh-CN" altLang="en-US" sz="1800" dirty="0">
              <a:ln>
                <a:noFill/>
              </a:ln>
            </a:endParaRPr>
          </a:p>
          <a:p>
            <a:endParaRPr lang="zh-CN" altLang="en-US" sz="1800" dirty="0">
              <a:ln>
                <a:noFill/>
              </a:ln>
            </a:endParaRPr>
          </a:p>
          <a:p>
            <a:r>
              <a:rPr lang="zh-CN" altLang="en-US" sz="1800" dirty="0">
                <a:ln>
                  <a:noFill/>
                </a:ln>
              </a:rPr>
              <a:t>  s1=summer;</a:t>
            </a:r>
            <a:endParaRPr lang="zh-CN" altLang="en-US" sz="1800" dirty="0">
              <a:ln>
                <a:noFill/>
              </a:ln>
            </a:endParaRPr>
          </a:p>
          <a:p>
            <a:endParaRPr lang="zh-CN" altLang="en-US" sz="1800" dirty="0">
              <a:ln>
                <a:noFill/>
              </a:ln>
            </a:endParaRPr>
          </a:p>
          <a:p>
            <a:r>
              <a:rPr lang="zh-CN" altLang="en-US" sz="1800" dirty="0">
                <a:ln>
                  <a:noFill/>
                </a:ln>
              </a:rPr>
              <a:t>  s2=(enum season)2;</a:t>
            </a:r>
            <a:endParaRPr lang="zh-CN" altLang="en-US" sz="1800" dirty="0">
              <a:ln>
                <a:noFill/>
              </a:ln>
            </a:endParaRPr>
          </a:p>
          <a:p>
            <a:endParaRPr lang="zh-CN" altLang="en-US" sz="1800" dirty="0">
              <a:ln>
                <a:noFill/>
              </a:ln>
            </a:endParaRPr>
          </a:p>
          <a:p>
            <a:r>
              <a:rPr lang="zh-CN" altLang="en-US" sz="1800" dirty="0">
                <a:ln>
                  <a:noFill/>
                </a:ln>
              </a:rPr>
              <a:t>  printf("s1=%d,s2=%d\n",s1,s2);</a:t>
            </a:r>
            <a:endParaRPr lang="zh-CN" altLang="en-US" sz="1800" dirty="0">
              <a:ln>
                <a:no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457835" y="616270"/>
            <a:ext cx="5175875"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程序中常量的处理</a:t>
            </a:r>
            <a:r>
              <a:rPr lang="en-US" altLang="zh-CN" dirty="0"/>
              <a:t>—</a:t>
            </a:r>
            <a:r>
              <a:rPr lang="zh-CN" altLang="en-US" dirty="0"/>
              <a:t>总结</a:t>
            </a:r>
            <a:endParaRPr lang="zh-CN" altLang="en-US" dirty="0"/>
          </a:p>
        </p:txBody>
      </p:sp>
      <p:sp>
        <p:nvSpPr>
          <p:cNvPr id="3" name="内容占位符 2"/>
          <p:cNvSpPr>
            <a:spLocks noChangeArrowheads="1"/>
          </p:cNvSpPr>
          <p:nvPr/>
        </p:nvSpPr>
        <p:spPr bwMode="auto">
          <a:xfrm>
            <a:off x="457835" y="1477010"/>
            <a:ext cx="5176520" cy="2176780"/>
          </a:xfrm>
          <a:prstGeom prst="rect">
            <a:avLst/>
          </a:prstGeom>
          <a:solidFill>
            <a:schemeClr val="accent5">
              <a:lumMod val="40000"/>
              <a:lumOff val="60000"/>
            </a:schemeClr>
          </a:solidFill>
          <a:ln w="9525">
            <a:no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字面常量： </a:t>
            </a:r>
            <a:r>
              <a:rPr lang="zh-CN" altLang="en-US" sz="1600" dirty="0">
                <a:latin typeface="华文细黑" panose="02010600040101010101" pitchFamily="2" charset="-122"/>
                <a:ea typeface="华文细黑" panose="02010600040101010101" pitchFamily="2" charset="-122"/>
                <a:cs typeface="Times New Roman" panose="02020603050405020304" pitchFamily="18" charset="0"/>
              </a:rPr>
              <a:t>不推荐</a:t>
            </a:r>
            <a:endParaRPr lang="en-US" altLang="zh-CN" sz="16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ts val="3900"/>
              </a:lnSpc>
              <a:buClr>
                <a:srgbClr val="FFC000"/>
              </a:buClr>
              <a:buSzPct val="80000"/>
              <a:buFont typeface="Wingdings" panose="05000000000000000000" pitchFamily="2" charset="2"/>
              <a:buChar char="u"/>
              <a:defRP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无参宏：  </a:t>
            </a:r>
            <a:r>
              <a:rPr lang="zh-CN" altLang="en-US" sz="1400" dirty="0">
                <a:solidFill>
                  <a:schemeClr val="tx1"/>
                </a:solidFill>
                <a:latin typeface="华文细黑" panose="02010600040101010101" pitchFamily="2" charset="-122"/>
                <a:ea typeface="华文细黑" panose="02010600040101010101" pitchFamily="2" charset="-122"/>
              </a:rPr>
              <a:t> </a:t>
            </a:r>
            <a:r>
              <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rPr>
              <a:t>#define FALSE 0</a:t>
            </a:r>
            <a:endPar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endParaRPr>
          </a:p>
          <a:p>
            <a:pPr marL="285750" indent="-285750" eaLnBrk="0" hangingPunct="0">
              <a:lnSpc>
                <a:spcPts val="3900"/>
              </a:lnSpc>
              <a:buClr>
                <a:srgbClr val="FFC000"/>
              </a:buClr>
              <a:buSzPct val="80000"/>
              <a:buFont typeface="Wingdings" panose="05000000000000000000" pitchFamily="2" charset="2"/>
              <a:buChar char="u"/>
              <a:defRPr/>
            </a:pPr>
            <a:r>
              <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rPr>
              <a:t>               #define TRUE  1</a:t>
            </a:r>
            <a:endPar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endParaRPr>
          </a:p>
          <a:p>
            <a:pPr marL="285750" indent="-285750" eaLnBrk="0" hangingPunct="0">
              <a:lnSpc>
                <a:spcPts val="3900"/>
              </a:lnSpc>
              <a:buClr>
                <a:srgbClr val="FFC000"/>
              </a:buClr>
              <a:buSzPct val="80000"/>
              <a:buFont typeface="Wingdings" panose="05000000000000000000" pitchFamily="2" charset="2"/>
              <a:buChar char="u"/>
              <a:defRP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枚举常量：</a:t>
            </a:r>
            <a:r>
              <a:rPr lang="en-US" altLang="zh-CN" sz="1600" dirty="0" err="1">
                <a:solidFill>
                  <a:schemeClr val="tx1"/>
                </a:solidFill>
                <a:latin typeface="Arial Black" panose="020B0A04020102020204" pitchFamily="34" charset="0"/>
                <a:ea typeface="微软雅黑" panose="020B0503020204020204" pitchFamily="34" charset="-122"/>
                <a:cs typeface="Times New Roman" panose="02020603050405020304" pitchFamily="18" charset="0"/>
              </a:rPr>
              <a:t>enum</a:t>
            </a:r>
            <a:r>
              <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rPr>
              <a:t> BOOL { FALSE , TRUE } ;</a:t>
            </a:r>
            <a:endParaRPr lang="en-US" altLang="zh-CN" sz="1600" dirty="0">
              <a:solidFill>
                <a:schemeClr val="tx1"/>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8" name="TextBox 4"/>
          <p:cNvSpPr txBox="1"/>
          <p:nvPr/>
        </p:nvSpPr>
        <p:spPr>
          <a:xfrm>
            <a:off x="6199505" y="1178560"/>
            <a:ext cx="5995035" cy="4182110"/>
          </a:xfrm>
          <a:prstGeom prst="rect">
            <a:avLst/>
          </a:prstGeom>
          <a:solidFill>
            <a:schemeClr val="tx2">
              <a:lumMod val="20000"/>
              <a:lumOff val="80000"/>
            </a:schemeClr>
          </a:solidFill>
        </p:spPr>
        <p:txBody>
          <a:bodyPr wrap="square" rtlCol="0">
            <a:spAutoFit/>
          </a:bodyPr>
          <a:lstStyle/>
          <a:p>
            <a:pPr marL="0" lvl="1">
              <a:lnSpc>
                <a:spcPts val="2900"/>
              </a:lnSpc>
              <a:buFont typeface="Arial" panose="020B0604020202020204" pitchFamily="34" charset="0"/>
              <a:buChar char="•"/>
            </a:pPr>
            <a:r>
              <a:rPr lang="zh-CN" altLang="en-US" sz="1400" dirty="0">
                <a:latin typeface="华文细黑" panose="02010600040101010101" pitchFamily="2" charset="-122"/>
                <a:ea typeface="华文细黑" panose="02010600040101010101" pitchFamily="2" charset="-122"/>
              </a:rPr>
              <a:t>存储浙大学生信息</a:t>
            </a:r>
            <a:endParaRPr lang="en-US" altLang="zh-CN" sz="1400" dirty="0">
              <a:latin typeface="华文细黑" panose="02010600040101010101" pitchFamily="2" charset="-122"/>
              <a:ea typeface="华文细黑" panose="02010600040101010101" pitchFamily="2" charset="-122"/>
            </a:endParaRPr>
          </a:p>
          <a:p>
            <a:pPr marL="457200" lvl="2">
              <a:lnSpc>
                <a:spcPts val="2900"/>
              </a:lnSpc>
            </a:pPr>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姓名：“张三”  字符串   </a:t>
            </a:r>
            <a:r>
              <a:rPr lang="zh-CN" altLang="en-US" sz="1400" dirty="0">
                <a:solidFill>
                  <a:schemeClr val="tx1"/>
                </a:solidFill>
                <a:latin typeface="华文细黑" panose="02010600040101010101" pitchFamily="2" charset="-122"/>
                <a:ea typeface="华文细黑" panose="02010600040101010101" pitchFamily="2" charset="-122"/>
              </a:rPr>
              <a:t> </a:t>
            </a:r>
            <a:r>
              <a:rPr lang="en-US" altLang="zh-CN" sz="1400" b="1" dirty="0">
                <a:solidFill>
                  <a:srgbClr val="FF0000"/>
                </a:solidFill>
                <a:latin typeface="华文细黑" panose="02010600040101010101" pitchFamily="2" charset="-122"/>
                <a:ea typeface="华文细黑" panose="02010600040101010101" pitchFamily="2" charset="-122"/>
              </a:rPr>
              <a:t>char  name[21];</a:t>
            </a:r>
            <a:endParaRPr lang="en-US" altLang="zh-CN" sz="1400" b="1" dirty="0">
              <a:solidFill>
                <a:srgbClr val="FF0000"/>
              </a:solidFill>
              <a:latin typeface="华文细黑" panose="02010600040101010101" pitchFamily="2" charset="-122"/>
              <a:ea typeface="华文细黑" panose="02010600040101010101" pitchFamily="2" charset="-122"/>
            </a:endParaRPr>
          </a:p>
          <a:p>
            <a:pPr marL="457200" lvl="2">
              <a:lnSpc>
                <a:spcPts val="2900"/>
              </a:lnSpc>
            </a:pPr>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性别：“男”      字符串 </a:t>
            </a:r>
            <a:r>
              <a:rPr lang="zh-CN" altLang="en-US" sz="1400" dirty="0">
                <a:solidFill>
                  <a:schemeClr val="tx1"/>
                </a:solidFill>
                <a:latin typeface="华文细黑" panose="02010600040101010101" pitchFamily="2" charset="-122"/>
                <a:ea typeface="华文细黑" panose="02010600040101010101" pitchFamily="2" charset="-122"/>
              </a:rPr>
              <a:t>  </a:t>
            </a:r>
            <a:r>
              <a:rPr lang="zh-CN" altLang="en-US" sz="1400" dirty="0">
                <a:solidFill>
                  <a:srgbClr val="FF0000"/>
                </a:solidFill>
                <a:latin typeface="华文细黑" panose="02010600040101010101" pitchFamily="2" charset="-122"/>
                <a:ea typeface="华文细黑" panose="02010600040101010101" pitchFamily="2" charset="-122"/>
              </a:rPr>
              <a:t> </a:t>
            </a:r>
            <a:r>
              <a:rPr lang="en-US" altLang="zh-CN" sz="1400" b="1" dirty="0">
                <a:solidFill>
                  <a:srgbClr val="FF0000"/>
                </a:solidFill>
                <a:latin typeface="华文细黑" panose="02010600040101010101" pitchFamily="2" charset="-122"/>
                <a:ea typeface="华文细黑" panose="02010600040101010101" pitchFamily="2" charset="-122"/>
              </a:rPr>
              <a:t>char  </a:t>
            </a:r>
            <a:r>
              <a:rPr lang="en-US" altLang="zh-CN" sz="1400" b="1" dirty="0" err="1">
                <a:solidFill>
                  <a:srgbClr val="FF0000"/>
                </a:solidFill>
                <a:latin typeface="华文细黑" panose="02010600040101010101" pitchFamily="2" charset="-122"/>
                <a:ea typeface="华文细黑" panose="02010600040101010101" pitchFamily="2" charset="-122"/>
              </a:rPr>
              <a:t>xb</a:t>
            </a:r>
            <a:r>
              <a:rPr lang="en-US" altLang="zh-CN" sz="1400" b="1" dirty="0">
                <a:solidFill>
                  <a:srgbClr val="FF0000"/>
                </a:solidFill>
                <a:latin typeface="华文细黑" panose="02010600040101010101" pitchFamily="2" charset="-122"/>
                <a:ea typeface="华文细黑" panose="02010600040101010101" pitchFamily="2" charset="-122"/>
              </a:rPr>
              <a:t>[3];</a:t>
            </a:r>
            <a:endParaRPr lang="en-US" altLang="zh-CN" sz="1400" b="1" dirty="0">
              <a:solidFill>
                <a:schemeClr val="tx1"/>
              </a:solidFill>
              <a:latin typeface="华文细黑" panose="02010600040101010101" pitchFamily="2" charset="-122"/>
              <a:ea typeface="华文细黑" panose="02010600040101010101" pitchFamily="2" charset="-122"/>
            </a:endParaRPr>
          </a:p>
          <a:p>
            <a:pPr marL="457200" lvl="2">
              <a:lnSpc>
                <a:spcPts val="2900"/>
              </a:lnSpc>
            </a:pPr>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年龄：   </a:t>
            </a:r>
            <a:r>
              <a:rPr lang="en-US" altLang="zh-CN" sz="1400" dirty="0">
                <a:latin typeface="华文细黑" panose="02010600040101010101" pitchFamily="2" charset="-122"/>
                <a:ea typeface="华文细黑" panose="02010600040101010101" pitchFamily="2" charset="-122"/>
              </a:rPr>
              <a:t>22           </a:t>
            </a:r>
            <a:r>
              <a:rPr lang="zh-CN" altLang="en-US" sz="1400" dirty="0">
                <a:latin typeface="华文细黑" panose="02010600040101010101" pitchFamily="2" charset="-122"/>
                <a:ea typeface="华文细黑" panose="02010600040101010101" pitchFamily="2" charset="-122"/>
              </a:rPr>
              <a:t>整型    </a:t>
            </a:r>
            <a:r>
              <a:rPr lang="zh-CN" altLang="en-US" sz="1400" dirty="0">
                <a:solidFill>
                  <a:srgbClr val="FF0000"/>
                </a:solidFill>
                <a:latin typeface="华文细黑" panose="02010600040101010101" pitchFamily="2" charset="-122"/>
                <a:ea typeface="华文细黑" panose="02010600040101010101" pitchFamily="2" charset="-122"/>
              </a:rPr>
              <a:t>    </a:t>
            </a:r>
            <a:r>
              <a:rPr lang="en-US" altLang="zh-CN" sz="1400" b="1" dirty="0" err="1">
                <a:solidFill>
                  <a:srgbClr val="FF0000"/>
                </a:solidFill>
                <a:latin typeface="华文细黑" panose="02010600040101010101" pitchFamily="2" charset="-122"/>
                <a:ea typeface="华文细黑" panose="02010600040101010101" pitchFamily="2" charset="-122"/>
              </a:rPr>
              <a:t>int</a:t>
            </a:r>
            <a:r>
              <a:rPr lang="en-US" altLang="zh-CN" sz="1400" b="1" dirty="0">
                <a:solidFill>
                  <a:srgbClr val="FF0000"/>
                </a:solidFill>
                <a:latin typeface="华文细黑" panose="02010600040101010101" pitchFamily="2" charset="-122"/>
                <a:ea typeface="华文细黑" panose="02010600040101010101" pitchFamily="2" charset="-122"/>
              </a:rPr>
              <a:t>  age;</a:t>
            </a:r>
            <a:endParaRPr lang="en-US" altLang="zh-CN" sz="1400" b="1" dirty="0">
              <a:solidFill>
                <a:srgbClr val="FF0000"/>
              </a:solidFill>
              <a:latin typeface="华文细黑" panose="02010600040101010101" pitchFamily="2" charset="-122"/>
              <a:ea typeface="华文细黑" panose="02010600040101010101" pitchFamily="2" charset="-122"/>
            </a:endParaRPr>
          </a:p>
          <a:p>
            <a:pPr marL="457200" lvl="2">
              <a:lnSpc>
                <a:spcPts val="2900"/>
              </a:lnSpc>
            </a:pPr>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类别：   有三种学生身份：“本科生”“研究生”“博士”</a:t>
            </a:r>
            <a:endParaRPr lang="en-US" altLang="zh-CN" sz="1400" dirty="0">
              <a:latin typeface="华文细黑" panose="02010600040101010101" pitchFamily="2" charset="-122"/>
              <a:ea typeface="华文细黑" panose="02010600040101010101" pitchFamily="2" charset="-122"/>
            </a:endParaRPr>
          </a:p>
          <a:p>
            <a:pPr marL="457200" lvl="2">
              <a:lnSpc>
                <a:spcPts val="2900"/>
              </a:lnSpc>
            </a:pPr>
            <a:r>
              <a:rPr lang="en-US" altLang="zh-CN" sz="1400" dirty="0">
                <a:latin typeface="华文细黑" panose="02010600040101010101" pitchFamily="2" charset="-122"/>
                <a:ea typeface="华文细黑" panose="02010600040101010101" pitchFamily="2" charset="-122"/>
              </a:rPr>
              <a:t>                </a:t>
            </a:r>
            <a:r>
              <a:rPr lang="zh-CN" altLang="en-US" sz="1400" dirty="0">
                <a:latin typeface="华文细黑" panose="02010600040101010101" pitchFamily="2" charset="-122"/>
                <a:ea typeface="华文细黑" panose="02010600040101010101" pitchFamily="2" charset="-122"/>
              </a:rPr>
              <a:t>用字符串存储学生类别太浪费存储空间；</a:t>
            </a:r>
            <a:endParaRPr lang="en-US" altLang="zh-CN" sz="1400" dirty="0">
              <a:latin typeface="华文细黑" panose="02010600040101010101" pitchFamily="2" charset="-122"/>
              <a:ea typeface="华文细黑" panose="02010600040101010101" pitchFamily="2" charset="-122"/>
            </a:endParaRPr>
          </a:p>
          <a:p>
            <a:pPr marL="0" lvl="1">
              <a:lnSpc>
                <a:spcPts val="2900"/>
              </a:lnSpc>
              <a:buFont typeface="Arial" panose="020B0604020202020204" pitchFamily="34" charset="0"/>
              <a:buChar char="•"/>
            </a:pPr>
            <a:r>
              <a:rPr lang="zh-CN" altLang="en-US" sz="18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若干方法</a:t>
            </a:r>
            <a:r>
              <a:rPr lang="en-US" altLang="zh-CN" sz="1800"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         </a:t>
            </a:r>
            <a:r>
              <a:rPr lang="en-US" altLang="zh-CN" sz="1400" dirty="0">
                <a:latin typeface="华文细黑" panose="02010600040101010101" pitchFamily="2" charset="-122"/>
                <a:ea typeface="华文细黑" panose="02010600040101010101" pitchFamily="2" charset="-122"/>
              </a:rPr>
              <a:t>   </a:t>
            </a:r>
            <a:endParaRPr lang="en-US" altLang="zh-CN" sz="1400" dirty="0">
              <a:latin typeface="华文细黑" panose="02010600040101010101" pitchFamily="2" charset="-122"/>
              <a:ea typeface="华文细黑" panose="02010600040101010101" pitchFamily="2" charset="-122"/>
            </a:endParaRPr>
          </a:p>
          <a:p>
            <a:pPr indent="-457200">
              <a:lnSpc>
                <a:spcPts val="2900"/>
              </a:lnSpc>
            </a:pPr>
            <a:r>
              <a:rPr lang="en-US" altLang="zh-CN" sz="1400"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a:latin typeface="华文细黑" panose="02010600040101010101" pitchFamily="2" charset="-122"/>
                <a:ea typeface="华文细黑" panose="02010600040101010101" pitchFamily="2" charset="-122"/>
              </a:rPr>
              <a:t>1)</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int</a:t>
            </a: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classID</a:t>
            </a:r>
            <a:r>
              <a:rPr lang="zh-CN" altLang="en-US"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1400" dirty="0">
                <a:solidFill>
                  <a:srgbClr val="0070C0"/>
                </a:solidFill>
                <a:latin typeface="华文细黑" panose="02010600040101010101" pitchFamily="2" charset="-122"/>
                <a:ea typeface="华文细黑" panose="02010600040101010101" pitchFamily="2" charset="-122"/>
              </a:rPr>
              <a:t>不合适，不直观</a:t>
            </a:r>
            <a:endParaRPr lang="en-US" altLang="zh-CN" sz="1400" dirty="0">
              <a:solidFill>
                <a:srgbClr val="0070C0"/>
              </a:solidFill>
              <a:latin typeface="华文细黑" panose="02010600040101010101" pitchFamily="2" charset="-122"/>
              <a:ea typeface="华文细黑" panose="02010600040101010101" pitchFamily="2" charset="-122"/>
            </a:endParaRPr>
          </a:p>
          <a:p>
            <a:pPr marL="0" lvl="1">
              <a:lnSpc>
                <a:spcPts val="2900"/>
              </a:lnSpc>
            </a:pPr>
            <a:r>
              <a:rPr lang="en-US" altLang="zh-CN" sz="1400" dirty="0">
                <a:latin typeface="华文细黑" panose="02010600040101010101" pitchFamily="2" charset="-122"/>
                <a:ea typeface="华文细黑" panose="02010600040101010101" pitchFamily="2" charset="-122"/>
              </a:rPr>
              <a:t>  2)</a:t>
            </a:r>
            <a:r>
              <a:rPr lang="zh-CN" altLang="en-US" sz="1400" dirty="0">
                <a:latin typeface="华文细黑" panose="02010600040101010101" pitchFamily="2" charset="-122"/>
                <a:ea typeface="华文细黑" panose="02010600040101010101" pitchFamily="2" charset="-122"/>
              </a:rPr>
              <a:t>定义枚举类型 （相当于 </a:t>
            </a:r>
            <a:r>
              <a:rPr lang="en-US" altLang="zh-CN" sz="1400" dirty="0">
                <a:latin typeface="华文细黑" panose="02010600040101010101" pitchFamily="2" charset="-122"/>
                <a:ea typeface="华文细黑" panose="02010600040101010101" pitchFamily="2" charset="-122"/>
              </a:rPr>
              <a:t>int</a:t>
            </a:r>
            <a:r>
              <a:rPr lang="zh-CN" altLang="en-US" sz="1400" dirty="0">
                <a:latin typeface="华文细黑" panose="02010600040101010101" pitchFamily="2" charset="-122"/>
                <a:ea typeface="华文细黑" panose="02010600040101010101" pitchFamily="2" charset="-122"/>
              </a:rPr>
              <a:t>）</a:t>
            </a:r>
            <a:endParaRPr lang="en-US" altLang="zh-CN" sz="1400" dirty="0">
              <a:latin typeface="华文细黑" panose="02010600040101010101" pitchFamily="2" charset="-122"/>
              <a:ea typeface="华文细黑" panose="02010600040101010101" pitchFamily="2" charset="-122"/>
            </a:endParaRPr>
          </a:p>
          <a:p>
            <a:pPr marL="0" lvl="1">
              <a:lnSpc>
                <a:spcPts val="2900"/>
              </a:lnSpc>
            </a:pPr>
            <a:r>
              <a:rPr lang="en-US" altLang="zh-CN" sz="1400" dirty="0">
                <a:solidFill>
                  <a:srgbClr val="0070C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sz="14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typedef</a:t>
            </a: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enum </a:t>
            </a: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本科生，研究生，博士</a:t>
            </a: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identityType</a:t>
            </a:r>
            <a:r>
              <a:rPr lang="zh-CN" altLang="en-US"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endParaRPr>
          </a:p>
          <a:p>
            <a:pPr indent="-457200">
              <a:lnSpc>
                <a:spcPts val="2900"/>
              </a:lnSpc>
            </a:pP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identityType</a:t>
            </a:r>
            <a:r>
              <a:rPr lang="en-US" altLang="zh-CN"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4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classID</a:t>
            </a:r>
            <a:r>
              <a:rPr lang="zh-CN" altLang="en-US"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a:t>
            </a:r>
            <a:endParaRPr lang="zh-CN" altLang="en-US" sz="14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9" name="标题 1"/>
          <p:cNvSpPr txBox="1"/>
          <p:nvPr/>
        </p:nvSpPr>
        <p:spPr>
          <a:xfrm rot="18300000">
            <a:off x="5697855" y="436245"/>
            <a:ext cx="1497965" cy="566420"/>
          </a:xfrm>
          <a:prstGeom prst="rect">
            <a:avLst/>
          </a:prstGeom>
          <a:gradFill>
            <a:gsLst>
              <a:gs pos="0">
                <a:srgbClr val="FE4444"/>
              </a:gs>
              <a:gs pos="100000">
                <a:srgbClr val="832B2B"/>
              </a:gs>
            </a:gsLst>
            <a:lin scaled="0"/>
          </a:gra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pPr algn="ctr"/>
            <a:r>
              <a:rPr lang="zh-CN" altLang="en-US" dirty="0"/>
              <a:t>思  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1000"/>
                                        <p:tgtEl>
                                          <p:spTgt spid="8">
                                            <p:txEl>
                                              <p:pRg st="6" end="6"/>
                                            </p:txEl>
                                          </p:spTgt>
                                        </p:tgtEl>
                                      </p:cBhvr>
                                    </p:animEffect>
                                    <p:anim calcmode="lin" valueType="num">
                                      <p:cBhvr>
                                        <p:cTn id="3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1000"/>
                                        <p:tgtEl>
                                          <p:spTgt spid="8">
                                            <p:txEl>
                                              <p:pRg st="8" end="8"/>
                                            </p:txEl>
                                          </p:spTgt>
                                        </p:tgtEl>
                                      </p:cBhvr>
                                    </p:animEffect>
                                    <p:anim calcmode="lin" valueType="num">
                                      <p:cBhvr>
                                        <p:cTn id="5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animEffect transition="in" filter="fade">
                                      <p:cBhvr>
                                        <p:cTn id="54" dur="1000"/>
                                        <p:tgtEl>
                                          <p:spTgt spid="8">
                                            <p:txEl>
                                              <p:pRg st="9" end="9"/>
                                            </p:txEl>
                                          </p:spTgt>
                                        </p:tgtEl>
                                      </p:cBhvr>
                                    </p:animEffect>
                                    <p:anim calcmode="lin" valueType="num">
                                      <p:cBhvr>
                                        <p:cTn id="55"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
                                            <p:txEl>
                                              <p:pRg st="10" end="10"/>
                                            </p:txEl>
                                          </p:spTgt>
                                        </p:tgtEl>
                                        <p:attrNameLst>
                                          <p:attrName>style.visibility</p:attrName>
                                        </p:attrNameLst>
                                      </p:cBhvr>
                                      <p:to>
                                        <p:strVal val="visible"/>
                                      </p:to>
                                    </p:set>
                                    <p:animEffect transition="in" filter="fade">
                                      <p:cBhvr>
                                        <p:cTn id="59" dur="1000"/>
                                        <p:tgtEl>
                                          <p:spTgt spid="8">
                                            <p:txEl>
                                              <p:pRg st="10" end="10"/>
                                            </p:txEl>
                                          </p:spTgt>
                                        </p:tgtEl>
                                      </p:cBhvr>
                                    </p:animEffect>
                                    <p:anim calcmode="lin" valueType="num">
                                      <p:cBhvr>
                                        <p:cTn id="60"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58545" y="60960"/>
            <a:ext cx="3366135" cy="2814955"/>
          </a:xfrm>
          <a:prstGeom prst="rect">
            <a:avLst/>
          </a:prstGeom>
          <a:solidFill>
            <a:schemeClr val="tx2">
              <a:lumMod val="20000"/>
              <a:lumOff val="80000"/>
            </a:schemeClr>
          </a:solidFill>
          <a:ln>
            <a:solidFill>
              <a:schemeClr val="tx2"/>
            </a:solidFill>
          </a:ln>
        </p:spPr>
        <p:txBody>
          <a:bodyPr wrap="square" rtlCol="0">
            <a:spAutoFit/>
          </a:bodyPr>
          <a:lstStyle/>
          <a:p>
            <a:pPr marL="0" lvl="1">
              <a:lnSpc>
                <a:spcPct val="150000"/>
              </a:lnSpc>
            </a:pPr>
            <a:r>
              <a:rPr lang="en-US" altLang="zh-CN" sz="1800" dirty="0" err="1">
                <a:latin typeface="华文细黑" panose="02010600040101010101" pitchFamily="2" charset="-122"/>
                <a:ea typeface="华文细黑" panose="02010600040101010101" pitchFamily="2" charset="-122"/>
              </a:rPr>
              <a:t>typedef</a:t>
            </a:r>
            <a:r>
              <a:rPr lang="en-US" altLang="zh-CN" sz="1800" dirty="0">
                <a:latin typeface="华文细黑" panose="02010600040101010101" pitchFamily="2" charset="-122"/>
                <a:ea typeface="华文细黑" panose="02010600040101010101" pitchFamily="2" charset="-122"/>
              </a:rPr>
              <a:t> </a:t>
            </a:r>
            <a:r>
              <a:rPr lang="en-US" altLang="zh-CN" sz="1800" dirty="0" err="1">
                <a:latin typeface="华文细黑" panose="02010600040101010101" pitchFamily="2" charset="-122"/>
                <a:ea typeface="华文细黑" panose="02010600040101010101" pitchFamily="2" charset="-122"/>
              </a:rPr>
              <a:t>enum</a:t>
            </a:r>
            <a:r>
              <a:rPr lang="en-US" altLang="zh-CN" sz="1800" dirty="0">
                <a:latin typeface="华文细黑" panose="02010600040101010101" pitchFamily="2" charset="-122"/>
                <a:ea typeface="华文细黑" panose="02010600040101010101" pitchFamily="2" charset="-122"/>
              </a:rPr>
              <a:t>{</a:t>
            </a:r>
            <a:endParaRPr lang="en-US" altLang="zh-CN" sz="1800" dirty="0">
              <a:latin typeface="华文细黑" panose="02010600040101010101" pitchFamily="2" charset="-122"/>
              <a:ea typeface="华文细黑" panose="02010600040101010101" pitchFamily="2" charset="-122"/>
            </a:endParaRPr>
          </a:p>
          <a:p>
            <a:pPr marL="0" lvl="1">
              <a:lnSpc>
                <a:spcPct val="150000"/>
              </a:lnSpc>
            </a:pPr>
            <a:r>
              <a:rPr lang="en-US" altLang="zh-CN" sz="1800" dirty="0">
                <a:latin typeface="华文细黑" panose="02010600040101010101" pitchFamily="2" charset="-122"/>
                <a:ea typeface="华文细黑" panose="02010600040101010101" pitchFamily="2" charset="-122"/>
              </a:rPr>
              <a:t>         </a:t>
            </a:r>
            <a:r>
              <a:rPr lang="zh-CN" altLang="en-US" sz="1800" dirty="0">
                <a:latin typeface="华文细黑" panose="02010600040101010101" pitchFamily="2" charset="-122"/>
                <a:ea typeface="华文细黑" panose="02010600040101010101" pitchFamily="2" charset="-122"/>
              </a:rPr>
              <a:t>本科生，研究生，博士</a:t>
            </a:r>
            <a:endParaRPr lang="en-US" altLang="zh-CN" sz="1800" dirty="0">
              <a:latin typeface="华文细黑" panose="02010600040101010101" pitchFamily="2" charset="-122"/>
              <a:ea typeface="华文细黑" panose="02010600040101010101" pitchFamily="2" charset="-122"/>
            </a:endParaRPr>
          </a:p>
          <a:p>
            <a:pPr marL="0" lvl="1">
              <a:lnSpc>
                <a:spcPct val="150000"/>
              </a:lnSpc>
            </a:pPr>
            <a:r>
              <a:rPr lang="en-US" altLang="zh-CN" sz="1800" dirty="0">
                <a:latin typeface="华文细黑" panose="02010600040101010101" pitchFamily="2" charset="-122"/>
                <a:ea typeface="华文细黑" panose="02010600040101010101" pitchFamily="2" charset="-122"/>
              </a:rPr>
              <a:t>}</a:t>
            </a:r>
            <a:r>
              <a:rPr lang="en-US" altLang="zh-CN" sz="1800" dirty="0">
                <a:solidFill>
                  <a:srgbClr val="FF0000"/>
                </a:solidFill>
                <a:latin typeface="华文细黑" panose="02010600040101010101" pitchFamily="2" charset="-122"/>
                <a:ea typeface="华文细黑" panose="02010600040101010101" pitchFamily="2" charset="-122"/>
              </a:rPr>
              <a:t> </a:t>
            </a:r>
            <a:r>
              <a:rPr lang="en-US" altLang="zh-CN" sz="16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sym typeface="+mn-ea"/>
              </a:rPr>
              <a:t>identityType</a:t>
            </a:r>
            <a:r>
              <a:rPr lang="zh-CN" altLang="en-US" sz="1800" dirty="0">
                <a:solidFill>
                  <a:srgbClr val="FF0000"/>
                </a:solidFill>
                <a:latin typeface="华文细黑" panose="02010600040101010101" pitchFamily="2" charset="-122"/>
                <a:ea typeface="华文细黑" panose="02010600040101010101" pitchFamily="2" charset="-122"/>
              </a:rPr>
              <a:t>；</a:t>
            </a:r>
            <a:endParaRPr lang="en-US" altLang="zh-CN" sz="1800" dirty="0">
              <a:solidFill>
                <a:srgbClr val="FF0000"/>
              </a:solidFill>
              <a:latin typeface="华文细黑" panose="02010600040101010101" pitchFamily="2" charset="-122"/>
              <a:ea typeface="华文细黑" panose="02010600040101010101" pitchFamily="2" charset="-122"/>
            </a:endParaRPr>
          </a:p>
          <a:p>
            <a:pPr marL="0" lvl="1">
              <a:lnSpc>
                <a:spcPct val="150000"/>
              </a:lnSpc>
            </a:pP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char  name[21] = </a:t>
            </a:r>
            <a:r>
              <a:rPr lang="zh-CN" altLang="en-US" sz="1600" dirty="0">
                <a:latin typeface="Arial Rounded MT Bold" panose="020F0704030504030204" pitchFamily="34" charset="0"/>
                <a:ea typeface="微软雅黑" panose="020B0503020204020204" pitchFamily="34" charset="-122"/>
                <a:cs typeface="Times New Roman" panose="02020603050405020304" pitchFamily="18" charset="0"/>
              </a:rPr>
              <a:t>“张三”</a:t>
            </a: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endParaRPr>
          </a:p>
          <a:p>
            <a:pPr marL="0" lvl="1">
              <a:lnSpc>
                <a:spcPct val="150000"/>
              </a:lnSpc>
            </a:pP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char  </a:t>
            </a:r>
            <a:r>
              <a:rPr lang="en-US" altLang="zh-CN" sz="1600" dirty="0" err="1">
                <a:latin typeface="Arial Rounded MT Bold" panose="020F0704030504030204" pitchFamily="34" charset="0"/>
                <a:ea typeface="微软雅黑" panose="020B0503020204020204" pitchFamily="34" charset="-122"/>
                <a:cs typeface="Times New Roman" panose="02020603050405020304" pitchFamily="18" charset="0"/>
              </a:rPr>
              <a:t>xb</a:t>
            </a: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[3]  = </a:t>
            </a:r>
            <a:r>
              <a:rPr lang="zh-CN" altLang="en-US" sz="1600" dirty="0">
                <a:latin typeface="Arial Rounded MT Bold" panose="020F0704030504030204" pitchFamily="34" charset="0"/>
                <a:ea typeface="微软雅黑" panose="020B0503020204020204" pitchFamily="34" charset="-122"/>
                <a:cs typeface="Times New Roman" panose="02020603050405020304" pitchFamily="18" charset="0"/>
              </a:rPr>
              <a:t>“男”</a:t>
            </a: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endParaRPr>
          </a:p>
          <a:p>
            <a:pPr marL="0" lvl="1">
              <a:lnSpc>
                <a:spcPct val="150000"/>
              </a:lnSpc>
            </a:pPr>
            <a:r>
              <a:rPr lang="en-US" altLang="zh-CN" sz="1600" dirty="0" err="1">
                <a:latin typeface="Arial Rounded MT Bold" panose="020F0704030504030204" pitchFamily="34" charset="0"/>
                <a:ea typeface="微软雅黑" panose="020B0503020204020204" pitchFamily="34" charset="-122"/>
                <a:cs typeface="Times New Roman" panose="02020603050405020304" pitchFamily="18" charset="0"/>
              </a:rPr>
              <a:t>int</a:t>
            </a: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  age = 22;</a:t>
            </a:r>
            <a:endPar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endParaRPr>
          </a:p>
          <a:p>
            <a:pPr marL="0" lvl="1">
              <a:lnSpc>
                <a:spcPct val="150000"/>
              </a:lnSpc>
            </a:pPr>
            <a:r>
              <a:rPr lang="en-US" altLang="zh-CN" sz="1600" dirty="0" err="1">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identityType</a:t>
            </a:r>
            <a:r>
              <a:rPr lang="en-US" altLang="zh-CN" sz="1600" dirty="0">
                <a:solidFill>
                  <a:srgbClr val="FF0000"/>
                </a:solidFill>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600" dirty="0" err="1">
                <a:solidFill>
                  <a:schemeClr val="tx1"/>
                </a:solidFill>
                <a:latin typeface="Arial Rounded MT Bold" panose="020F0704030504030204" pitchFamily="34" charset="0"/>
                <a:ea typeface="微软雅黑" panose="020B0503020204020204" pitchFamily="34" charset="-122"/>
                <a:cs typeface="Times New Roman" panose="02020603050405020304" pitchFamily="18" charset="0"/>
              </a:rPr>
              <a:t>c</a:t>
            </a:r>
            <a:r>
              <a:rPr lang="en-US" altLang="zh-CN" sz="1600" dirty="0" err="1">
                <a:latin typeface="Arial Rounded MT Bold" panose="020F0704030504030204" pitchFamily="34" charset="0"/>
                <a:ea typeface="微软雅黑" panose="020B0503020204020204" pitchFamily="34" charset="-122"/>
                <a:cs typeface="Times New Roman" panose="02020603050405020304" pitchFamily="18" charset="0"/>
              </a:rPr>
              <a:t>lassID</a:t>
            </a:r>
            <a:r>
              <a:rPr lang="en-US" altLang="zh-CN" sz="1600" dirty="0">
                <a:latin typeface="Arial Rounded MT Bold" panose="020F0704030504030204" pitchFamily="34" charset="0"/>
                <a:ea typeface="微软雅黑" panose="020B0503020204020204" pitchFamily="34" charset="-122"/>
                <a:cs typeface="Times New Roman" panose="02020603050405020304" pitchFamily="18" charset="0"/>
              </a:rPr>
              <a:t> = </a:t>
            </a:r>
            <a:r>
              <a:rPr lang="zh-CN" altLang="en-US" sz="1600" dirty="0">
                <a:latin typeface="Arial Rounded MT Bold" panose="020F0704030504030204" pitchFamily="34" charset="0"/>
                <a:ea typeface="微软雅黑" panose="020B0503020204020204" pitchFamily="34" charset="-122"/>
                <a:cs typeface="Times New Roman" panose="02020603050405020304" pitchFamily="18" charset="0"/>
              </a:rPr>
              <a:t>研究生</a:t>
            </a:r>
            <a:r>
              <a:rPr lang="zh-CN" altLang="en-US" sz="1600" dirty="0">
                <a:solidFill>
                  <a:srgbClr val="FFFF00"/>
                </a:solidFill>
                <a:latin typeface="Arial Rounded MT Bold" panose="020F0704030504030204" pitchFamily="34" charset="0"/>
                <a:ea typeface="微软雅黑" panose="020B0503020204020204" pitchFamily="34" charset="-122"/>
                <a:cs typeface="Times New Roman" panose="02020603050405020304" pitchFamily="18" charset="0"/>
              </a:rPr>
              <a:t>；</a:t>
            </a:r>
            <a:endParaRPr lang="zh-CN" altLang="en-US" sz="1600" dirty="0">
              <a:solidFill>
                <a:srgbClr val="FFFF00"/>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3" name="圆角矩形标注 2"/>
          <p:cNvSpPr/>
          <p:nvPr/>
        </p:nvSpPr>
        <p:spPr>
          <a:xfrm rot="21240000">
            <a:off x="4736187" y="191358"/>
            <a:ext cx="2725010" cy="1089258"/>
          </a:xfrm>
          <a:prstGeom prst="wedgeRoundRectCallout">
            <a:avLst>
              <a:gd name="adj1" fmla="val -76316"/>
              <a:gd name="adj2" fmla="val -9598"/>
              <a:gd name="adj3" fmla="val 16667"/>
            </a:avLst>
          </a:prstGeom>
          <a:solidFill>
            <a:schemeClr val="accent5">
              <a:lumMod val="40000"/>
              <a:lumOff val="60000"/>
            </a:scheme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不能写成</a:t>
            </a:r>
            <a:r>
              <a:rPr kumimoji="0" lang="zh-CN" altLang="en-US" sz="1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“本科生”</a:t>
            </a: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，或</a:t>
            </a:r>
            <a:r>
              <a:rPr kumimoji="0" lang="zh-CN" altLang="en-US" sz="12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‘本科生’</a:t>
            </a: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这样是字符串常量，而此处需要的是</a:t>
            </a:r>
            <a:r>
              <a:rPr kumimoji="0" lang="zh-CN" altLang="en-US" sz="12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枚举符号</a:t>
            </a: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枚举元素不是字符常量也不是字符串常量，</a:t>
            </a:r>
            <a:r>
              <a:rPr kumimoji="0" lang="zh-CN" altLang="en-US" sz="12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使用时不要加单、双引号。</a:t>
            </a:r>
            <a:endParaRPr kumimoji="0" lang="zh-CN" altLang="en-US" sz="12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4" name="TextBox 1"/>
          <p:cNvSpPr txBox="1"/>
          <p:nvPr/>
        </p:nvSpPr>
        <p:spPr>
          <a:xfrm>
            <a:off x="106045" y="2875915"/>
            <a:ext cx="6474460" cy="3923030"/>
          </a:xfrm>
          <a:prstGeom prst="rect">
            <a:avLst/>
          </a:prstGeom>
          <a:solidFill>
            <a:srgbClr val="F5A728"/>
          </a:solidFill>
        </p:spPr>
        <p:txBody>
          <a:bodyPr wrap="square" rtlCol="0">
            <a:spAutoFit/>
          </a:bodyPr>
          <a:lstStyle/>
          <a:p>
            <a:pPr marL="0" lvl="1">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若干</a:t>
            </a:r>
            <a:r>
              <a:rPr lang="zh-CN" altLang="en-US" sz="14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0070C0"/>
                </a:solidFill>
                <a:latin typeface="Arial Black" panose="020B0A04020102020204" pitchFamily="34" charset="0"/>
                <a:ea typeface="微软雅黑" panose="020B0503020204020204" pitchFamily="34" charset="-122"/>
                <a:cs typeface="Times New Roman" panose="02020603050405020304" pitchFamily="18" charset="0"/>
              </a:rPr>
              <a:t>  </a:t>
            </a:r>
            <a:r>
              <a:rPr lang="en-US" altLang="zh-CN" sz="1800" dirty="0">
                <a:solidFill>
                  <a:srgbClr val="FFFF00"/>
                </a:solidFill>
                <a:latin typeface="Arial Black" panose="020B0A04020102020204" pitchFamily="34" charset="0"/>
                <a:ea typeface="华文细黑" panose="02010600040101010101" pitchFamily="2" charset="-122"/>
              </a:rPr>
              <a:t>1)</a:t>
            </a:r>
            <a:r>
              <a:rPr lang="en-US" altLang="zh-CN" sz="1800" dirty="0" err="1">
                <a:solidFill>
                  <a:srgbClr val="FFFF00"/>
                </a:solidFill>
                <a:latin typeface="Arial Black" panose="020B0A04020102020204" pitchFamily="34" charset="0"/>
                <a:ea typeface="微软雅黑" panose="020B0503020204020204" pitchFamily="34" charset="-122"/>
                <a:cs typeface="Times New Roman" panose="02020603050405020304" pitchFamily="18" charset="0"/>
              </a:rPr>
              <a:t>int</a:t>
            </a:r>
            <a:r>
              <a:rPr lang="en-US" altLang="zh-CN" sz="1800" dirty="0">
                <a:solidFill>
                  <a:srgbClr val="FFFF00"/>
                </a:solidFill>
                <a:latin typeface="Arial Black" panose="020B0A04020102020204" pitchFamily="34" charset="0"/>
                <a:ea typeface="微软雅黑" panose="020B0503020204020204" pitchFamily="34" charset="-122"/>
                <a:cs typeface="Times New Roman" panose="02020603050405020304" pitchFamily="18" charset="0"/>
              </a:rPr>
              <a:t> </a:t>
            </a:r>
            <a:r>
              <a:rPr lang="en-US" altLang="zh-CN" sz="1800" dirty="0" err="1">
                <a:solidFill>
                  <a:srgbClr val="FFFF00"/>
                </a:solidFill>
                <a:latin typeface="Arial Black" panose="020B0A04020102020204" pitchFamily="34" charset="0"/>
                <a:ea typeface="微软雅黑" panose="020B0503020204020204" pitchFamily="34" charset="-122"/>
                <a:cs typeface="Times New Roman" panose="02020603050405020304" pitchFamily="18" charset="0"/>
              </a:rPr>
              <a:t>classID</a:t>
            </a:r>
            <a:r>
              <a:rPr lang="zh-CN" altLang="en-US" sz="1800" dirty="0">
                <a:solidFill>
                  <a:srgbClr val="FFFF00"/>
                </a:solidFill>
                <a:latin typeface="Calibri" charset="0"/>
                <a:ea typeface="微软雅黑" panose="020B0503020204020204" pitchFamily="34" charset="-122"/>
                <a:cs typeface="Times New Roman" panose="02020603050405020304" pitchFamily="18" charset="0"/>
              </a:rPr>
              <a:t>；</a:t>
            </a:r>
            <a:r>
              <a:rPr lang="zh-CN" altLang="en-US" sz="2000" b="1" dirty="0">
                <a:solidFill>
                  <a:srgbClr val="ACF2C2"/>
                </a:solidFill>
                <a:latin typeface="华文细黑" panose="02010600040101010101" pitchFamily="2" charset="-122"/>
                <a:ea typeface="华文细黑" panose="02010600040101010101" pitchFamily="2" charset="-122"/>
              </a:rPr>
              <a:t>不合适，不直观</a:t>
            </a:r>
            <a:endParaRPr lang="en-US" altLang="zh-CN" sz="2000" b="1" dirty="0">
              <a:solidFill>
                <a:srgbClr val="ACF2C2"/>
              </a:solidFill>
              <a:latin typeface="华文细黑" panose="02010600040101010101" pitchFamily="2" charset="-122"/>
              <a:ea typeface="华文细黑" panose="02010600040101010101" pitchFamily="2" charset="-122"/>
            </a:endParaRPr>
          </a:p>
          <a:p>
            <a:pPr marL="0" lvl="1">
              <a:lnSpc>
                <a:spcPct val="150000"/>
              </a:lnSpc>
            </a:pPr>
            <a:r>
              <a:rPr lang="en-US" altLang="zh-CN" sz="1800" dirty="0">
                <a:latin typeface="华文细黑" panose="02010600040101010101" pitchFamily="2" charset="-122"/>
                <a:ea typeface="华文细黑" panose="02010600040101010101" pitchFamily="2" charset="-122"/>
              </a:rPr>
              <a:t>  </a:t>
            </a:r>
            <a:r>
              <a:rPr lang="en-US" altLang="zh-CN" sz="1800" dirty="0">
                <a:solidFill>
                  <a:srgbClr val="FFFF00"/>
                </a:solidFill>
                <a:latin typeface="微软雅黑" panose="020B0503020204020204" pitchFamily="34" charset="-122"/>
                <a:ea typeface="微软雅黑" panose="020B0503020204020204" pitchFamily="34" charset="-122"/>
              </a:rPr>
              <a:t>2)</a:t>
            </a:r>
            <a:r>
              <a:rPr lang="zh-CN" altLang="en-US" sz="1800" dirty="0">
                <a:solidFill>
                  <a:srgbClr val="FFFF00"/>
                </a:solidFill>
                <a:latin typeface="微软雅黑" panose="020B0503020204020204" pitchFamily="34" charset="-122"/>
                <a:ea typeface="微软雅黑" panose="020B0503020204020204" pitchFamily="34" charset="-122"/>
              </a:rPr>
              <a:t>定义枚举类型</a:t>
            </a:r>
            <a:endParaRPr lang="en-US" altLang="zh-CN" sz="1800" dirty="0">
              <a:solidFill>
                <a:srgbClr val="FFFF00"/>
              </a:solidFill>
              <a:latin typeface="微软雅黑" panose="020B0503020204020204" pitchFamily="34" charset="-122"/>
              <a:ea typeface="微软雅黑" panose="020B0503020204020204" pitchFamily="34" charset="-122"/>
            </a:endParaRPr>
          </a:p>
          <a:p>
            <a:pPr marL="0" lvl="1">
              <a:lnSpc>
                <a:spcPct val="150000"/>
              </a:lnSpc>
            </a:pPr>
            <a:r>
              <a:rPr lang="en-US" altLang="zh-CN" sz="1800" dirty="0">
                <a:solidFill>
                  <a:srgbClr val="0070C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sz="1800" dirty="0" err="1">
                <a:latin typeface="Arial Rounded MT Bold" panose="020F0704030504030204" pitchFamily="34" charset="0"/>
                <a:ea typeface="微软雅黑" panose="020B0503020204020204" pitchFamily="34" charset="-122"/>
                <a:cs typeface="Times New Roman" panose="02020603050405020304" pitchFamily="18" charset="0"/>
              </a:rPr>
              <a:t>typedef</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800" dirty="0" err="1">
                <a:latin typeface="Arial Rounded MT Bold" panose="020F0704030504030204" pitchFamily="34" charset="0"/>
                <a:ea typeface="微软雅黑" panose="020B0503020204020204" pitchFamily="34" charset="-122"/>
                <a:cs typeface="Times New Roman" panose="02020603050405020304" pitchFamily="18" charset="0"/>
              </a:rPr>
              <a:t>enum</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本科生，研究生，博士</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800" dirty="0" err="1">
                <a:latin typeface="Arial Rounded MT Bold" panose="020F0704030504030204" pitchFamily="34" charset="0"/>
                <a:ea typeface="微软雅黑" panose="020B0503020204020204" pitchFamily="34" charset="-122"/>
                <a:cs typeface="Times New Roman" panose="02020603050405020304" pitchFamily="18" charset="0"/>
              </a:rPr>
              <a:t>identityType</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endParaRPr>
          </a:p>
          <a:p>
            <a:pPr indent="-457200">
              <a:lnSpc>
                <a:spcPct val="150000"/>
              </a:lnSpc>
            </a:pP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800" dirty="0" err="1">
                <a:latin typeface="Arial Rounded MT Bold" panose="020F0704030504030204" pitchFamily="34" charset="0"/>
                <a:ea typeface="微软雅黑" panose="020B0503020204020204" pitchFamily="34" charset="-122"/>
                <a:cs typeface="Times New Roman" panose="02020603050405020304" pitchFamily="18" charset="0"/>
              </a:rPr>
              <a:t>identityType</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 </a:t>
            </a:r>
            <a:r>
              <a:rPr lang="en-US" altLang="zh-CN" sz="1800" dirty="0" err="1">
                <a:latin typeface="Arial Rounded MT Bold" panose="020F0704030504030204" pitchFamily="34" charset="0"/>
                <a:ea typeface="微软雅黑" panose="020B0503020204020204" pitchFamily="34" charset="-122"/>
                <a:cs typeface="Times New Roman" panose="02020603050405020304" pitchFamily="18" charset="0"/>
              </a:rPr>
              <a:t>classID</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a:t>
            </a:r>
            <a:endPar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endParaRPr>
          </a:p>
          <a:p>
            <a:pPr marL="0" lvl="1">
              <a:lnSpc>
                <a:spcPct val="150000"/>
              </a:lnSpc>
            </a:pPr>
            <a:r>
              <a:rPr lang="en-US" altLang="zh-CN" sz="1800" dirty="0">
                <a:latin typeface="华文细黑" panose="02010600040101010101" pitchFamily="2" charset="-122"/>
                <a:ea typeface="华文细黑" panose="02010600040101010101" pitchFamily="2" charset="-122"/>
              </a:rPr>
              <a:t> </a:t>
            </a:r>
            <a:r>
              <a:rPr lang="en-US" altLang="zh-CN" sz="1800" dirty="0">
                <a:solidFill>
                  <a:srgbClr val="FFFF00"/>
                </a:solidFill>
                <a:latin typeface="微软雅黑" panose="020B0503020204020204" pitchFamily="34" charset="-122"/>
                <a:ea typeface="微软雅黑" panose="020B0503020204020204" pitchFamily="34" charset="-122"/>
              </a:rPr>
              <a:t>3)</a:t>
            </a:r>
            <a:r>
              <a:rPr lang="zh-CN" altLang="en-US" sz="1800" dirty="0">
                <a:solidFill>
                  <a:srgbClr val="FFFF00"/>
                </a:solidFill>
                <a:latin typeface="微软雅黑" panose="020B0503020204020204" pitchFamily="34" charset="-122"/>
                <a:ea typeface="微软雅黑" panose="020B0503020204020204" pitchFamily="34" charset="-122"/>
              </a:rPr>
              <a:t>用</a:t>
            </a:r>
            <a:r>
              <a:rPr lang="en-US" altLang="zh-CN" sz="1800" dirty="0">
                <a:solidFill>
                  <a:srgbClr val="FFFF00"/>
                </a:solidFill>
                <a:latin typeface="微软雅黑" panose="020B0503020204020204" pitchFamily="34" charset="-122"/>
                <a:ea typeface="微软雅黑" panose="020B0503020204020204" pitchFamily="34" charset="-122"/>
              </a:rPr>
              <a:t>#define</a:t>
            </a:r>
            <a:r>
              <a:rPr lang="zh-CN" altLang="en-US" sz="1800" dirty="0">
                <a:solidFill>
                  <a:srgbClr val="FFFF00"/>
                </a:solidFill>
                <a:latin typeface="微软雅黑" panose="020B0503020204020204" pitchFamily="34" charset="-122"/>
                <a:ea typeface="微软雅黑" panose="020B0503020204020204" pitchFamily="34" charset="-122"/>
              </a:rPr>
              <a:t>指令说明常量</a:t>
            </a:r>
            <a:endParaRPr lang="en-US" altLang="zh-CN" sz="1800" dirty="0">
              <a:solidFill>
                <a:srgbClr val="FFFF00"/>
              </a:solidFill>
              <a:latin typeface="微软雅黑" panose="020B0503020204020204" pitchFamily="34" charset="-122"/>
              <a:ea typeface="微软雅黑" panose="020B0503020204020204" pitchFamily="34" charset="-122"/>
            </a:endParaRPr>
          </a:p>
          <a:p>
            <a:pPr marL="457200" lvl="2">
              <a:lnSpc>
                <a:spcPct val="150000"/>
              </a:lnSpc>
            </a:pP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#define   </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本科生</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     0</a:t>
            </a:r>
            <a:endPar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endParaRPr>
          </a:p>
          <a:p>
            <a:pPr marL="457200" lvl="2">
              <a:lnSpc>
                <a:spcPct val="150000"/>
              </a:lnSpc>
            </a:pP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#define   </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研究生      </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1  </a:t>
            </a:r>
            <a:endPar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endParaRPr>
          </a:p>
          <a:p>
            <a:pPr marL="457200" lvl="2">
              <a:lnSpc>
                <a:spcPct val="150000"/>
              </a:lnSpc>
            </a:pP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#define   </a:t>
            </a:r>
            <a:r>
              <a:rPr lang="zh-CN" altLang="en-US" sz="1800" dirty="0">
                <a:latin typeface="Arial Rounded MT Bold" panose="020F0704030504030204" pitchFamily="34" charset="0"/>
                <a:ea typeface="微软雅黑" panose="020B0503020204020204" pitchFamily="34" charset="-122"/>
                <a:cs typeface="Times New Roman" panose="02020603050405020304" pitchFamily="18" charset="0"/>
              </a:rPr>
              <a:t>博士</a:t>
            </a:r>
            <a:r>
              <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rPr>
              <a:t>          2</a:t>
            </a:r>
            <a:endParaRPr lang="en-US" altLang="zh-CN" sz="1800" dirty="0">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5" name="文本框 4"/>
          <p:cNvSpPr txBox="1"/>
          <p:nvPr/>
        </p:nvSpPr>
        <p:spPr>
          <a:xfrm>
            <a:off x="9317355" y="621123"/>
            <a:ext cx="2644775" cy="2862322"/>
          </a:xfrm>
          <a:prstGeom prst="rect">
            <a:avLst/>
          </a:prstGeom>
          <a:solidFill>
            <a:schemeClr val="tx2">
              <a:lumMod val="20000"/>
              <a:lumOff val="80000"/>
            </a:schemeClr>
          </a:solidFill>
        </p:spPr>
        <p:txBody>
          <a:bodyPr wrap="square" rtlCol="0" anchor="t">
            <a:spAutoFit/>
          </a:bodyPr>
          <a:lstStyle/>
          <a:p>
            <a:r>
              <a:rPr lang="zh-CN" altLang="en-US" sz="1800" dirty="0"/>
              <a:t>enum </a:t>
            </a:r>
            <a:r>
              <a:rPr lang="en-US" altLang="zh-CN" sz="1800" dirty="0"/>
              <a:t>D</a:t>
            </a:r>
            <a:r>
              <a:rPr lang="zh-CN" altLang="en-US" sz="1800" dirty="0"/>
              <a:t>ay</a:t>
            </a:r>
            <a:endParaRPr lang="zh-CN" altLang="en-US" sz="1800" dirty="0"/>
          </a:p>
          <a:p>
            <a:r>
              <a:rPr lang="zh-CN" altLang="en-US" sz="1800" dirty="0"/>
              <a:t>      {</a:t>
            </a:r>
            <a:endParaRPr lang="zh-CN" altLang="en-US" sz="1800" dirty="0"/>
          </a:p>
          <a:p>
            <a:r>
              <a:rPr lang="zh-CN" altLang="en-US" sz="1800" dirty="0"/>
              <a:t>          saturday,</a:t>
            </a:r>
            <a:endParaRPr lang="zh-CN" altLang="en-US" sz="1800" dirty="0"/>
          </a:p>
          <a:p>
            <a:r>
              <a:rPr lang="zh-CN" altLang="en-US" sz="1800" dirty="0"/>
              <a:t>         sunday,</a:t>
            </a:r>
            <a:endParaRPr lang="zh-CN" altLang="en-US" sz="1800" dirty="0"/>
          </a:p>
          <a:p>
            <a:r>
              <a:rPr lang="zh-CN" altLang="en-US" sz="1800" dirty="0"/>
              <a:t>         monday,</a:t>
            </a:r>
            <a:endParaRPr lang="zh-CN" altLang="en-US" sz="1800" dirty="0"/>
          </a:p>
          <a:p>
            <a:r>
              <a:rPr lang="zh-CN" altLang="en-US" sz="1800" dirty="0"/>
              <a:t>         tuesday,</a:t>
            </a:r>
            <a:endParaRPr lang="zh-CN" altLang="en-US" sz="1800" dirty="0"/>
          </a:p>
          <a:p>
            <a:r>
              <a:rPr lang="zh-CN" altLang="en-US" sz="1800" dirty="0"/>
              <a:t>         wednesday,</a:t>
            </a:r>
            <a:endParaRPr lang="zh-CN" altLang="en-US" sz="1800" dirty="0"/>
          </a:p>
          <a:p>
            <a:r>
              <a:rPr lang="zh-CN" altLang="en-US" sz="1800" dirty="0"/>
              <a:t>         thursday,</a:t>
            </a:r>
            <a:endParaRPr lang="zh-CN" altLang="en-US" sz="1800" dirty="0"/>
          </a:p>
          <a:p>
            <a:r>
              <a:rPr lang="zh-CN" altLang="en-US" sz="1800" dirty="0"/>
              <a:t>         friday</a:t>
            </a:r>
            <a:endParaRPr lang="zh-CN" altLang="en-US" sz="1800" dirty="0"/>
          </a:p>
          <a:p>
            <a:r>
              <a:rPr lang="zh-CN" altLang="en-US" sz="1800" dirty="0"/>
              <a:t>     } workday;</a:t>
            </a:r>
            <a:endParaRPr lang="zh-CN" altLang="en-US" sz="1800" dirty="0"/>
          </a:p>
        </p:txBody>
      </p:sp>
      <p:sp>
        <p:nvSpPr>
          <p:cNvPr id="6" name="文本框 5"/>
          <p:cNvSpPr txBox="1"/>
          <p:nvPr/>
        </p:nvSpPr>
        <p:spPr>
          <a:xfrm>
            <a:off x="6906260" y="3475990"/>
            <a:ext cx="5055870" cy="3322955"/>
          </a:xfrm>
          <a:prstGeom prst="rect">
            <a:avLst/>
          </a:prstGeom>
          <a:solidFill>
            <a:schemeClr val="tx2">
              <a:lumMod val="20000"/>
              <a:lumOff val="80000"/>
            </a:schemeClr>
          </a:solidFill>
          <a:ln>
            <a:solidFill>
              <a:schemeClr val="bg2"/>
            </a:solidFill>
          </a:ln>
        </p:spPr>
        <p:txBody>
          <a:bodyPr wrap="square" rtlCol="0" anchor="t">
            <a:spAutoFit/>
          </a:bodyPr>
          <a:lstStyle/>
          <a:p>
            <a:pPr>
              <a:lnSpc>
                <a:spcPct val="150000"/>
              </a:lnSpc>
            </a:pPr>
            <a:r>
              <a:rPr lang="zh-CN" altLang="en-US" sz="2000" dirty="0">
                <a:sym typeface="+mn-ea"/>
              </a:rPr>
              <a:t>  int a = 1;</a:t>
            </a:r>
            <a:endParaRPr lang="zh-CN" altLang="en-US" sz="2000" dirty="0"/>
          </a:p>
          <a:p>
            <a:pPr>
              <a:lnSpc>
                <a:spcPct val="150000"/>
              </a:lnSpc>
            </a:pPr>
            <a:r>
              <a:rPr lang="zh-CN" altLang="en-US" sz="2000" dirty="0">
                <a:sym typeface="+mn-ea"/>
              </a:rPr>
              <a:t>  enum </a:t>
            </a:r>
            <a:r>
              <a:rPr lang="en-US" altLang="zh-CN" sz="2000" dirty="0">
                <a:sym typeface="+mn-ea"/>
              </a:rPr>
              <a:t>D</a:t>
            </a:r>
            <a:r>
              <a:rPr lang="zh-CN" altLang="en-US" sz="2000" dirty="0">
                <a:sym typeface="+mn-ea"/>
              </a:rPr>
              <a:t>ay weekend;</a:t>
            </a:r>
            <a:endParaRPr lang="zh-CN" altLang="en-US" sz="2000" dirty="0"/>
          </a:p>
          <a:p>
            <a:pPr>
              <a:lnSpc>
                <a:spcPct val="150000"/>
              </a:lnSpc>
            </a:pPr>
            <a:r>
              <a:rPr lang="zh-CN" altLang="en-US" sz="2000" dirty="0">
                <a:sym typeface="+mn-ea"/>
              </a:rPr>
              <a:t>     weekend = ( enum </a:t>
            </a:r>
            <a:r>
              <a:rPr lang="en-US" altLang="zh-CN" sz="2000" dirty="0">
                <a:sym typeface="+mn-ea"/>
              </a:rPr>
              <a:t>D</a:t>
            </a:r>
            <a:r>
              <a:rPr lang="zh-CN" altLang="en-US" sz="2000" dirty="0">
                <a:sym typeface="+mn-ea"/>
              </a:rPr>
              <a:t>ay ) a;  //类型转换</a:t>
            </a:r>
            <a:endParaRPr lang="zh-CN" altLang="en-US" sz="2000" dirty="0"/>
          </a:p>
          <a:p>
            <a:pPr>
              <a:lnSpc>
                <a:spcPct val="150000"/>
              </a:lnSpc>
            </a:pPr>
            <a:r>
              <a:rPr lang="zh-CN" altLang="en-US" sz="2000" dirty="0">
                <a:sym typeface="+mn-ea"/>
              </a:rPr>
              <a:t>    </a:t>
            </a:r>
            <a:r>
              <a:rPr lang="zh-CN" altLang="en-US" sz="2000" dirty="0">
                <a:solidFill>
                  <a:srgbClr val="FF0000"/>
                </a:solidFill>
                <a:sym typeface="+mn-ea"/>
              </a:rPr>
              <a:t>//weekend = a; //错误</a:t>
            </a:r>
            <a:endParaRPr lang="zh-CN" altLang="en-US" sz="2000" dirty="0">
              <a:solidFill>
                <a:srgbClr val="FF0000"/>
              </a:solidFill>
            </a:endParaRPr>
          </a:p>
          <a:p>
            <a:pPr>
              <a:lnSpc>
                <a:spcPct val="150000"/>
              </a:lnSpc>
            </a:pPr>
            <a:r>
              <a:rPr lang="zh-CN" altLang="en-US" sz="2000" dirty="0">
                <a:sym typeface="+mn-ea"/>
              </a:rPr>
              <a:t>     printf("weekend:%d",weekend);</a:t>
            </a:r>
            <a:endParaRPr lang="zh-CN" altLang="en-US" sz="2000" dirty="0"/>
          </a:p>
          <a:p>
            <a:pPr>
              <a:lnSpc>
                <a:spcPct val="150000"/>
              </a:lnSpc>
            </a:pPr>
            <a:r>
              <a:rPr lang="zh-CN" altLang="en-US" sz="2000" dirty="0">
                <a:sym typeface="+mn-ea"/>
              </a:rPr>
              <a:t>    return 0;</a:t>
            </a:r>
            <a:endParaRPr lang="zh-CN" altLang="en-US" sz="2000" dirty="0">
              <a:sym typeface="+mn-ea"/>
            </a:endParaRPr>
          </a:p>
          <a:p>
            <a:pPr>
              <a:lnSpc>
                <a:spcPct val="150000"/>
              </a:lnSpc>
            </a:pPr>
            <a:endParaRPr lang="zh-CN" altLang="en-US" sz="20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988695" y="742950"/>
            <a:ext cx="4535170" cy="694055"/>
          </a:xfrm>
          <a:prstGeom prst="rect">
            <a:avLst/>
          </a:prstGeom>
          <a:solidFill>
            <a:srgbClr val="008080"/>
          </a:solidFill>
        </p:spPr>
        <p:txBody>
          <a:bodyPr lIns="71225" tIns="35612" rIns="71225" bIns="35612" anchor="ct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sz="1400" dirty="0"/>
              <a:t>用</a:t>
            </a:r>
            <a:r>
              <a:rPr lang="en-US" altLang="zh-CN" sz="1400" dirty="0"/>
              <a:t>#define</a:t>
            </a:r>
            <a:r>
              <a:rPr lang="zh-CN" altLang="en-US" sz="1400" dirty="0"/>
              <a:t>指令说明常量 </a:t>
            </a:r>
            <a:r>
              <a:rPr lang="en-US" altLang="zh-CN" sz="1400" dirty="0">
                <a:solidFill>
                  <a:srgbClr val="FF0000"/>
                </a:solidFill>
              </a:rPr>
              <a:t>VS </a:t>
            </a:r>
            <a:r>
              <a:rPr lang="zh-CN" altLang="en-US" sz="1400" dirty="0"/>
              <a:t>用</a:t>
            </a:r>
            <a:r>
              <a:rPr lang="en-US" altLang="zh-CN" sz="1400" dirty="0" err="1"/>
              <a:t>enum</a:t>
            </a:r>
            <a:r>
              <a:rPr lang="zh-CN" altLang="en-US" sz="1400" dirty="0"/>
              <a:t>关键字说明常量 </a:t>
            </a:r>
            <a:endParaRPr lang="zh-CN" altLang="en-US" sz="1400" dirty="0"/>
          </a:p>
        </p:txBody>
      </p:sp>
      <p:sp>
        <p:nvSpPr>
          <p:cNvPr id="3" name="TextBox 2"/>
          <p:cNvSpPr txBox="1"/>
          <p:nvPr/>
        </p:nvSpPr>
        <p:spPr>
          <a:xfrm>
            <a:off x="988694" y="1437005"/>
            <a:ext cx="4675257" cy="2989152"/>
          </a:xfrm>
          <a:prstGeom prst="rect">
            <a:avLst/>
          </a:prstGeom>
          <a:solidFill>
            <a:schemeClr val="tx2">
              <a:lumMod val="20000"/>
              <a:lumOff val="80000"/>
            </a:schemeClr>
          </a:solidFill>
        </p:spPr>
        <p:txBody>
          <a:bodyPr wrap="square" rtlCol="0">
            <a:spAutoFit/>
          </a:bodyPr>
          <a:lstStyle/>
          <a:p>
            <a:pPr marL="0" lvl="1">
              <a:lnSpc>
                <a:spcPct val="150000"/>
              </a:lnSpc>
              <a:buFont typeface="Arial" panose="020B0604020202020204" pitchFamily="34" charset="0"/>
              <a:buChar char="•"/>
            </a:pPr>
            <a:r>
              <a:rPr lang="zh-CN" altLang="en-US" sz="1600" dirty="0">
                <a:latin typeface="华文细黑" panose="02010600040101010101" pitchFamily="2" charset="-122"/>
                <a:ea typeface="华文细黑" panose="02010600040101010101" pitchFamily="2" charset="-122"/>
              </a:rPr>
              <a:t>使用</a:t>
            </a:r>
            <a:r>
              <a:rPr lang="en-US" altLang="zh-CN" sz="1600" dirty="0" err="1">
                <a:latin typeface="华文细黑" panose="02010600040101010101" pitchFamily="2" charset="-122"/>
                <a:ea typeface="华文细黑" panose="02010600040101010101" pitchFamily="2" charset="-122"/>
              </a:rPr>
              <a:t>enum</a:t>
            </a:r>
            <a:r>
              <a:rPr lang="zh-CN" altLang="en-US" sz="1600" dirty="0">
                <a:latin typeface="华文细黑" panose="02010600040101010101" pitchFamily="2" charset="-122"/>
                <a:ea typeface="华文细黑" panose="02010600040101010101" pitchFamily="2" charset="-122"/>
              </a:rPr>
              <a:t>方法使程序更容易维护。因为枚举常量是由编译器自动生成的，而标识符常量必须由程序员手工赋值。</a:t>
            </a:r>
            <a:endParaRPr lang="en-US" altLang="zh-CN" sz="1600" dirty="0">
              <a:latin typeface="华文细黑" panose="02010600040101010101" pitchFamily="2" charset="-122"/>
              <a:ea typeface="华文细黑" panose="02010600040101010101" pitchFamily="2" charset="-122"/>
            </a:endParaRPr>
          </a:p>
          <a:p>
            <a:pPr marL="457200" lvl="2">
              <a:lnSpc>
                <a:spcPct val="150000"/>
              </a:lnSpc>
            </a:pPr>
            <a:r>
              <a:rPr lang="zh-CN" altLang="en-US" sz="1600" dirty="0">
                <a:latin typeface="华文细黑" panose="02010600040101010101" pitchFamily="2" charset="-122"/>
                <a:ea typeface="华文细黑" panose="02010600040101010101" pitchFamily="2" charset="-122"/>
              </a:rPr>
              <a:t>比如，增加两个新的常量：</a:t>
            </a:r>
            <a:r>
              <a:rPr lang="en-US" altLang="zh-CN" sz="1600" dirty="0">
                <a:solidFill>
                  <a:schemeClr val="accent5">
                    <a:lumMod val="75000"/>
                  </a:schemeClr>
                </a:solidFill>
                <a:latin typeface="华文细黑" panose="02010600040101010101" pitchFamily="2" charset="-122"/>
                <a:ea typeface="华文细黑" panose="02010600040101010101" pitchFamily="2" charset="-122"/>
              </a:rPr>
              <a:t>DRIVE_NOT_READY              </a:t>
            </a:r>
            <a:endParaRPr lang="en-US" altLang="zh-CN" sz="1600" dirty="0">
              <a:solidFill>
                <a:schemeClr val="accent5">
                  <a:lumMod val="75000"/>
                </a:schemeClr>
              </a:solidFill>
              <a:latin typeface="华文细黑" panose="02010600040101010101" pitchFamily="2" charset="-122"/>
              <a:ea typeface="华文细黑" panose="02010600040101010101" pitchFamily="2" charset="-122"/>
            </a:endParaRPr>
          </a:p>
          <a:p>
            <a:pPr marL="457200" lvl="2">
              <a:lnSpc>
                <a:spcPct val="150000"/>
              </a:lnSpc>
            </a:pPr>
            <a:r>
              <a:rPr lang="en-US" altLang="zh-CN" sz="1600" dirty="0">
                <a:solidFill>
                  <a:schemeClr val="accent5">
                    <a:lumMod val="75000"/>
                  </a:schemeClr>
                </a:solidFill>
                <a:latin typeface="华文细黑" panose="02010600040101010101" pitchFamily="2" charset="-122"/>
                <a:ea typeface="华文细黑" panose="02010600040101010101" pitchFamily="2" charset="-122"/>
              </a:rPr>
              <a:t>CORRUPT_FILE</a:t>
            </a:r>
            <a:endParaRPr lang="en-US" altLang="zh-CN" sz="1600" dirty="0">
              <a:solidFill>
                <a:schemeClr val="accent5">
                  <a:lumMod val="75000"/>
                </a:schemeClr>
              </a:solidFill>
              <a:latin typeface="华文细黑" panose="02010600040101010101" pitchFamily="2" charset="-122"/>
              <a:ea typeface="华文细黑" panose="02010600040101010101" pitchFamily="2" charset="-122"/>
            </a:endParaRPr>
          </a:p>
          <a:p>
            <a:pPr marL="0" lvl="1">
              <a:lnSpc>
                <a:spcPct val="150000"/>
              </a:lnSpc>
              <a:buFont typeface="Arial" panose="020B0604020202020204" pitchFamily="34" charset="0"/>
              <a:buChar char="•"/>
            </a:pPr>
            <a:r>
              <a:rPr lang="en-US" altLang="zh-CN" sz="1600" dirty="0">
                <a:latin typeface="华文细黑" panose="02010600040101010101" pitchFamily="2" charset="-122"/>
                <a:ea typeface="华文细黑" panose="02010600040101010101" pitchFamily="2" charset="-122"/>
              </a:rPr>
              <a:t>  </a:t>
            </a:r>
            <a:r>
              <a:rPr lang="zh-CN" altLang="en-US" sz="1600" dirty="0">
                <a:latin typeface="华文细黑" panose="02010600040101010101" pitchFamily="2" charset="-122"/>
                <a:ea typeface="华文细黑" panose="02010600040101010101" pitchFamily="2" charset="-122"/>
              </a:rPr>
              <a:t>使程序调试起来更方便。绝大多数调试程序无法打印标识符常量的值，但</a:t>
            </a:r>
            <a:r>
              <a:rPr lang="zh-CN" altLang="en-US" sz="1600" dirty="0">
                <a:solidFill>
                  <a:srgbClr val="FF0000"/>
                </a:solidFill>
                <a:latin typeface="华文细黑" panose="02010600040101010101" pitchFamily="2" charset="-122"/>
                <a:ea typeface="华文细黑" panose="02010600040101010101" pitchFamily="2" charset="-122"/>
              </a:rPr>
              <a:t>能</a:t>
            </a:r>
            <a:r>
              <a:rPr lang="zh-CN" altLang="en-US" sz="1600" dirty="0">
                <a:latin typeface="华文细黑" panose="02010600040101010101" pitchFamily="2" charset="-122"/>
                <a:ea typeface="华文细黑" panose="02010600040101010101" pitchFamily="2" charset="-122"/>
              </a:rPr>
              <a:t>打印</a:t>
            </a:r>
            <a:r>
              <a:rPr lang="zh-CN" altLang="en-US" sz="1600" dirty="0">
                <a:solidFill>
                  <a:srgbClr val="FF0000"/>
                </a:solidFill>
                <a:latin typeface="华文细黑" panose="02010600040101010101" pitchFamily="2" charset="-122"/>
                <a:ea typeface="华文细黑" panose="02010600040101010101" pitchFamily="2" charset="-122"/>
              </a:rPr>
              <a:t>枚举常量</a:t>
            </a:r>
            <a:r>
              <a:rPr lang="zh-CN" altLang="en-US" sz="1600" dirty="0">
                <a:latin typeface="华文细黑" panose="02010600040101010101" pitchFamily="2" charset="-122"/>
                <a:ea typeface="华文细黑" panose="02010600040101010101" pitchFamily="2" charset="-122"/>
              </a:rPr>
              <a:t>的值。</a:t>
            </a:r>
            <a:endParaRPr lang="zh-CN" altLang="en-US" sz="16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4" name="文本框 3"/>
          <p:cNvSpPr txBox="1"/>
          <p:nvPr/>
        </p:nvSpPr>
        <p:spPr>
          <a:xfrm>
            <a:off x="5940425" y="187960"/>
            <a:ext cx="6082030" cy="6323965"/>
          </a:xfrm>
          <a:prstGeom prst="rect">
            <a:avLst/>
          </a:prstGeom>
          <a:solidFill>
            <a:schemeClr val="tx2">
              <a:lumMod val="20000"/>
              <a:lumOff val="80000"/>
            </a:schemeClr>
          </a:solidFill>
          <a:ln>
            <a:solidFill>
              <a:schemeClr val="tx2"/>
            </a:solidFill>
          </a:ln>
        </p:spPr>
        <p:txBody>
          <a:bodyPr wrap="square" rtlCol="0" anchor="t">
            <a:spAutoFit/>
            <a:scene3d>
              <a:camera prst="orthographicFront"/>
              <a:lightRig rig="threePt" dir="t"/>
            </a:scene3d>
          </a:bodyPr>
          <a:lstStyle/>
          <a:p>
            <a:pPr>
              <a:lnSpc>
                <a:spcPct val="150000"/>
              </a:lnSpc>
            </a:pPr>
            <a:r>
              <a:rPr lang="en-US" altLang="zh-CN" sz="1800" b="1"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CASE1 </a:t>
            </a:r>
            <a:r>
              <a:rPr lang="zh-CN" altLang="en-US" sz="1800" b="1"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提高程序的可读性和可维护性</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如：输出12个月的英文单词</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enum Months{jan=1,feb,mar,apr,may,jun,jul,aug,sep,oct,nov,dec};</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int main(void)</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      enum Months m;</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zh-CN" altLang="en-US" sz="1400" dirty="0">
                <a:effectLst>
                  <a:outerShdw blurRad="38100" dist="19050" dir="2700000" algn="tl" rotWithShape="0">
                    <a:schemeClr val="dk1">
                      <a:alpha val="40000"/>
                    </a:schemeClr>
                  </a:outerShdw>
                </a:effectLst>
                <a:sym typeface="+mn-ea"/>
              </a:rPr>
              <a:t>      int flag=0;  </a:t>
            </a:r>
            <a:r>
              <a:rPr lang="zh-CN" altLang="en-US" sz="1400" dirty="0">
                <a:solidFill>
                  <a:schemeClr val="tx1"/>
                </a:solidFill>
                <a:effectLst>
                  <a:outerShdw blurRad="38100" dist="19050" dir="2700000" algn="tl" rotWithShape="0">
                    <a:schemeClr val="dk1">
                      <a:alpha val="40000"/>
                    </a:schemeClr>
                  </a:outerShdw>
                </a:effectLst>
              </a:rPr>
              <a:t> //flag用来标记输出的个数，若为4个，则输出一个换行符</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//指针数组，存放的是个字符串的入口地址</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zh-CN" altLang="en-US" sz="1400" dirty="0">
                <a:solidFill>
                  <a:srgbClr val="FF0000"/>
                </a:solidFill>
                <a:effectLst>
                  <a:outerShdw blurRad="38100" dist="19050" dir="2700000" algn="tl" rotWithShape="0">
                    <a:schemeClr val="dk1">
                      <a:alpha val="40000"/>
                    </a:schemeClr>
                  </a:outerShdw>
                </a:effectLst>
              </a:rPr>
              <a:t> char *</a:t>
            </a:r>
            <a:r>
              <a:rPr lang="zh-CN" altLang="en-US" sz="1400" dirty="0">
                <a:solidFill>
                  <a:schemeClr val="tx1"/>
                </a:solidFill>
                <a:effectLst>
                  <a:outerShdw blurRad="38100" dist="19050" dir="2700000" algn="tl" rotWithShape="0">
                    <a:schemeClr val="dk1">
                      <a:alpha val="40000"/>
                    </a:schemeClr>
                  </a:outerShdw>
                </a:effectLst>
              </a:rPr>
              <a:t> months[]={"January","February","March","April","May","June",</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"July","August","September","October","November","December"};</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for (m=jan;m&lt;=dec;m++)</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printf ("%-d月份:%-10s ",m,months[m-1]);</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flag++;</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if (flag%4==0)</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putchar('\n');</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a:t>
            </a: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en-US" altLang="zh-CN" sz="1400" dirty="0">
                <a:solidFill>
                  <a:schemeClr val="tx1"/>
                </a:solidFill>
                <a:effectLst>
                  <a:outerShdw blurRad="38100" dist="19050" dir="2700000" algn="tl" rotWithShape="0">
                    <a:schemeClr val="dk1">
                      <a:alpha val="40000"/>
                    </a:schemeClr>
                  </a:outerShdw>
                </a:effectLst>
              </a:rPr>
              <a:t>	</a:t>
            </a:r>
            <a:r>
              <a:rPr lang="zh-CN" altLang="en-US" sz="1400" dirty="0">
                <a:solidFill>
                  <a:schemeClr val="tx1"/>
                </a:solidFill>
                <a:effectLst>
                  <a:outerShdw blurRad="38100" dist="19050" dir="2700000" algn="tl" rotWithShape="0">
                    <a:schemeClr val="dk1">
                      <a:alpha val="40000"/>
                    </a:schemeClr>
                  </a:outerShdw>
                </a:effectLst>
              </a:rPr>
              <a:t>  }</a:t>
            </a:r>
            <a:endParaRPr lang="zh-CN" altLang="en-US" sz="14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1400" dirty="0">
                <a:solidFill>
                  <a:schemeClr val="tx1"/>
                </a:solidFill>
                <a:effectLst>
                  <a:outerShdw blurRad="38100" dist="19050" dir="2700000" algn="tl" rotWithShape="0">
                    <a:schemeClr val="dk1">
                      <a:alpha val="40000"/>
                    </a:schemeClr>
                  </a:outerShdw>
                </a:effectLst>
              </a:rPr>
              <a:t>  } </a:t>
            </a:r>
            <a:endParaRPr lang="zh-CN" altLang="en-US" sz="14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136525" y="142875"/>
            <a:ext cx="5546725" cy="6277610"/>
          </a:xfrm>
          <a:prstGeom prst="rect">
            <a:avLst/>
          </a:prstGeom>
          <a:solidFill>
            <a:schemeClr val="tx2">
              <a:lumMod val="20000"/>
              <a:lumOff val="80000"/>
            </a:schemeClr>
          </a:solidFill>
        </p:spPr>
        <p:txBody>
          <a:bodyPr wrap="square" rtlCol="0" anchor="t">
            <a:spAutoFit/>
          </a:bodyPr>
          <a:lstStyle/>
          <a:p>
            <a:r>
              <a:rPr lang="en-US" altLang="zh-CN" sz="1800" b="1" dirty="0">
                <a:solidFill>
                  <a:srgbClr val="FF0000"/>
                </a:solidFill>
                <a:latin typeface="兰亭黑-简" panose="02000000000000000000" charset="-122"/>
                <a:ea typeface="兰亭黑-简" panose="02000000000000000000" charset="-122"/>
                <a:cs typeface="兰亭黑-简" panose="02000000000000000000" charset="-122"/>
              </a:rPr>
              <a:t>CASE 2 </a:t>
            </a:r>
            <a:r>
              <a:rPr lang="zh-CN" altLang="en-US" sz="1800" b="1" dirty="0">
                <a:solidFill>
                  <a:srgbClr val="FF0000"/>
                </a:solidFill>
                <a:latin typeface="兰亭黑-简" panose="02000000000000000000" charset="-122"/>
                <a:ea typeface="兰亭黑-简" panose="02000000000000000000" charset="-122"/>
                <a:cs typeface="兰亭黑-简" panose="02000000000000000000" charset="-122"/>
              </a:rPr>
              <a:t>用作函数返回错误码</a:t>
            </a:r>
            <a:endParaRPr lang="zh-CN" altLang="en-US" sz="1200" dirty="0"/>
          </a:p>
          <a:p>
            <a:r>
              <a:rPr lang="zh-CN" altLang="en-US" sz="1200" dirty="0"/>
              <a:t>通常在开发中，我们把考虑到的所有可能出现的错误都列举在一个enum中，这样，我们就不用再函数调用出错时候，返回一个数字。这样的做法好处有很多：如更容易看出函数调用出错的原因</a:t>
            </a:r>
            <a:endParaRPr lang="zh-CN" altLang="en-US" sz="1200" dirty="0"/>
          </a:p>
          <a:p>
            <a:r>
              <a:rPr lang="zh-CN" altLang="en-US" sz="1200" dirty="0"/>
              <a:t>enum</a:t>
            </a:r>
            <a:endParaRPr lang="zh-CN" altLang="en-US" sz="1200" dirty="0"/>
          </a:p>
          <a:p>
            <a:r>
              <a:rPr lang="zh-CN" altLang="en-US" sz="1200" dirty="0"/>
              <a:t>{</a:t>
            </a:r>
            <a:endParaRPr lang="zh-CN" altLang="en-US" sz="1200" dirty="0"/>
          </a:p>
          <a:p>
            <a:r>
              <a:rPr lang="zh-CN" altLang="en-US" sz="1200" dirty="0"/>
              <a:t>    OPERATOR_OK = 0,       //成功</a:t>
            </a:r>
            <a:endParaRPr lang="zh-CN" altLang="en-US" sz="1200" dirty="0"/>
          </a:p>
          <a:p>
            <a:r>
              <a:rPr lang="zh-CN" altLang="en-US" sz="1200" dirty="0"/>
              <a:t>    OPERATOR_ERR = 1,      //失败</a:t>
            </a:r>
            <a:endParaRPr lang="zh-CN" altLang="en-US" sz="1200" dirty="0"/>
          </a:p>
          <a:p>
            <a:r>
              <a:rPr lang="zh-CN" altLang="en-US" sz="1200" dirty="0"/>
              <a:t>    MALLOC_MEMORY_ERR = 2, //申请内存空间失败</a:t>
            </a:r>
            <a:endParaRPr lang="zh-CN" altLang="en-US" sz="1200" dirty="0"/>
          </a:p>
          <a:p>
            <a:r>
              <a:rPr lang="zh-CN" altLang="en-US" sz="1200" dirty="0"/>
              <a:t>    FUNCTION_PARAM_NULL = 3,//函数参数为空</a:t>
            </a:r>
            <a:endParaRPr lang="zh-CN" altLang="en-US" sz="1200" dirty="0"/>
          </a:p>
          <a:p>
            <a:r>
              <a:rPr lang="zh-CN" altLang="en-US" sz="1200" dirty="0"/>
              <a:t>   </a:t>
            </a:r>
            <a:r>
              <a:rPr lang="zh-CN" altLang="en-US" sz="1200" dirty="0">
                <a:solidFill>
                  <a:srgbClr val="FF0000"/>
                </a:solidFill>
              </a:rPr>
              <a:t> FUNCTION_PARAM_ERR = 4</a:t>
            </a:r>
            <a:r>
              <a:rPr lang="zh-CN" altLang="en-US" sz="1200" dirty="0"/>
              <a:t> //函数参数错误</a:t>
            </a:r>
            <a:endParaRPr lang="zh-CN" altLang="en-US" sz="1200" dirty="0"/>
          </a:p>
          <a:p>
            <a:r>
              <a:rPr lang="zh-CN" altLang="en-US" sz="1200" dirty="0"/>
              <a:t>    //省略......</a:t>
            </a:r>
            <a:endParaRPr lang="zh-CN" altLang="en-US" sz="1200" dirty="0"/>
          </a:p>
          <a:p>
            <a:r>
              <a:rPr lang="zh-CN" altLang="en-US" sz="1200" dirty="0"/>
              <a:t>};</a:t>
            </a:r>
            <a:endParaRPr lang="zh-CN" altLang="en-US" sz="1200" dirty="0"/>
          </a:p>
          <a:p>
            <a:endParaRPr lang="zh-CN" altLang="en-US" sz="1200" dirty="0"/>
          </a:p>
          <a:p>
            <a:endParaRPr lang="zh-CN" altLang="en-US" sz="1200" dirty="0"/>
          </a:p>
          <a:p>
            <a:r>
              <a:rPr lang="zh-CN" altLang="en-US" sz="1200" dirty="0"/>
              <a:t>/**@fn                Div</a:t>
            </a:r>
            <a:endParaRPr lang="zh-CN" altLang="en-US" sz="1200" dirty="0"/>
          </a:p>
          <a:p>
            <a:r>
              <a:rPr lang="zh-CN" altLang="en-US" sz="1200" dirty="0"/>
              <a:t> * @brief             </a:t>
            </a:r>
            <a:r>
              <a:rPr lang="zh-CN" altLang="en-US" sz="1200" dirty="0">
                <a:solidFill>
                  <a:srgbClr val="FF0000"/>
                </a:solidFill>
              </a:rPr>
              <a:t>除法函数</a:t>
            </a:r>
            <a:endParaRPr lang="zh-CN" altLang="en-US" sz="1200" dirty="0"/>
          </a:p>
          <a:p>
            <a:r>
              <a:rPr lang="zh-CN" altLang="en-US" sz="1200" dirty="0"/>
              <a:t> * @param[in]     const int a 被除数</a:t>
            </a:r>
            <a:endParaRPr lang="zh-CN" altLang="en-US" sz="1200" dirty="0"/>
          </a:p>
          <a:p>
            <a:r>
              <a:rPr lang="zh-CN" altLang="en-US" sz="1200" dirty="0"/>
              <a:t> * @param[in]     const int b 除数</a:t>
            </a:r>
            <a:endParaRPr lang="zh-CN" altLang="en-US" sz="1200" dirty="0"/>
          </a:p>
          <a:p>
            <a:r>
              <a:rPr lang="zh-CN" altLang="en-US" sz="1200" dirty="0"/>
              <a:t> * @param[out]    int &amp; outData 结果值</a:t>
            </a:r>
            <a:endParaRPr lang="zh-CN" altLang="en-US" sz="1200" dirty="0"/>
          </a:p>
          <a:p>
            <a:r>
              <a:rPr lang="zh-CN" altLang="en-US" sz="1200" dirty="0"/>
              <a:t> * @return            int</a:t>
            </a:r>
            <a:endParaRPr lang="zh-CN" altLang="en-US" sz="1200" dirty="0"/>
          </a:p>
          <a:p>
            <a:r>
              <a:rPr lang="zh-CN" altLang="en-US" sz="1200" dirty="0"/>
              <a:t>**/</a:t>
            </a:r>
            <a:endParaRPr lang="zh-CN" altLang="en-US" sz="1200" dirty="0"/>
          </a:p>
          <a:p>
            <a:r>
              <a:rPr lang="zh-CN" altLang="en-US" sz="1200" dirty="0"/>
              <a:t>int Div(const int a,const int b, int &amp;outData)</a:t>
            </a:r>
            <a:endParaRPr lang="zh-CN" altLang="en-US" sz="1200" dirty="0"/>
          </a:p>
          <a:p>
            <a:r>
              <a:rPr lang="zh-CN" altLang="en-US" sz="1200" dirty="0"/>
              <a:t>{</a:t>
            </a:r>
            <a:endParaRPr lang="zh-CN" altLang="en-US" sz="1200" dirty="0"/>
          </a:p>
          <a:p>
            <a:r>
              <a:rPr lang="zh-CN" altLang="en-US" sz="1200" dirty="0"/>
              <a:t>    if(</a:t>
            </a:r>
            <a:r>
              <a:rPr lang="zh-CN" altLang="en-US" sz="1200" dirty="0">
                <a:solidFill>
                  <a:srgbClr val="FF0000"/>
                </a:solidFill>
              </a:rPr>
              <a:t>b &lt;= 0</a:t>
            </a:r>
            <a:r>
              <a:rPr lang="zh-CN" altLang="en-US" sz="1200" dirty="0"/>
              <a:t>)</a:t>
            </a:r>
            <a:endParaRPr lang="zh-CN" altLang="en-US" sz="1200" dirty="0"/>
          </a:p>
          <a:p>
            <a:r>
              <a:rPr lang="zh-CN" altLang="en-US" sz="1200" dirty="0"/>
              <a:t>    {</a:t>
            </a:r>
            <a:endParaRPr lang="zh-CN" altLang="en-US" sz="1200" dirty="0"/>
          </a:p>
          <a:p>
            <a:r>
              <a:rPr lang="zh-CN" altLang="en-US" sz="1200" dirty="0"/>
              <a:t>        fprintf(stderr,"Div param is err.");</a:t>
            </a:r>
            <a:endParaRPr lang="zh-CN" altLang="en-US" sz="1200" dirty="0"/>
          </a:p>
          <a:p>
            <a:r>
              <a:rPr lang="zh-CN" altLang="en-US" sz="1200" dirty="0"/>
              <a:t>        return </a:t>
            </a:r>
            <a:r>
              <a:rPr lang="zh-CN" altLang="en-US" sz="1200" dirty="0">
                <a:solidFill>
                  <a:srgbClr val="FF0000"/>
                </a:solidFill>
              </a:rPr>
              <a:t>FUNCTION_PARAM_ERR</a:t>
            </a:r>
            <a:r>
              <a:rPr lang="zh-CN" altLang="en-US" sz="1200" dirty="0"/>
              <a:t>;</a:t>
            </a:r>
            <a:endParaRPr lang="zh-CN" altLang="en-US" sz="1200" dirty="0"/>
          </a:p>
          <a:p>
            <a:r>
              <a:rPr lang="zh-CN" altLang="en-US" sz="1200" dirty="0"/>
              <a:t>    }</a:t>
            </a:r>
            <a:endParaRPr lang="zh-CN" altLang="en-US" sz="1200" dirty="0"/>
          </a:p>
          <a:p>
            <a:r>
              <a:rPr lang="zh-CN" altLang="en-US" sz="1200" dirty="0"/>
              <a:t>    outData = a/b;</a:t>
            </a:r>
            <a:endParaRPr lang="zh-CN" altLang="en-US" sz="1200" dirty="0"/>
          </a:p>
          <a:p>
            <a:r>
              <a:rPr lang="zh-CN" altLang="en-US" sz="1200" dirty="0"/>
              <a:t>    return </a:t>
            </a:r>
            <a:r>
              <a:rPr lang="zh-CN" altLang="en-US" sz="1200" dirty="0">
                <a:solidFill>
                  <a:schemeClr val="accent5"/>
                </a:solidFill>
              </a:rPr>
              <a:t>OPERATOR_OK</a:t>
            </a:r>
            <a:r>
              <a:rPr lang="zh-CN" altLang="en-US" sz="1200" dirty="0"/>
              <a:t>;</a:t>
            </a:r>
            <a:endParaRPr lang="zh-CN" altLang="en-US" sz="1200" dirty="0"/>
          </a:p>
          <a:p>
            <a:r>
              <a:rPr lang="zh-CN" altLang="en-US" sz="1200" dirty="0"/>
              <a:t>}</a:t>
            </a:r>
            <a:endParaRPr lang="zh-CN" altLang="en-US" sz="1200" dirty="0"/>
          </a:p>
          <a:p>
            <a:endParaRPr lang="zh-CN" altLang="en-US" sz="1200" dirty="0"/>
          </a:p>
        </p:txBody>
      </p:sp>
      <p:sp>
        <p:nvSpPr>
          <p:cNvPr id="3" name="文本框 2"/>
          <p:cNvSpPr txBox="1"/>
          <p:nvPr/>
        </p:nvSpPr>
        <p:spPr>
          <a:xfrm>
            <a:off x="5791200" y="151765"/>
            <a:ext cx="6236335" cy="6554470"/>
          </a:xfrm>
          <a:prstGeom prst="rect">
            <a:avLst/>
          </a:prstGeom>
          <a:solidFill>
            <a:schemeClr val="tx2">
              <a:lumMod val="20000"/>
              <a:lumOff val="80000"/>
            </a:schemeClr>
          </a:solidFill>
        </p:spPr>
        <p:txBody>
          <a:bodyPr wrap="square" rtlCol="0" anchor="t">
            <a:spAutoFit/>
          </a:bodyPr>
          <a:lstStyle/>
          <a:p>
            <a:r>
              <a:rPr lang="zh-CN" altLang="en-US" sz="1200" dirty="0">
                <a:sym typeface="+mn-ea"/>
              </a:rPr>
              <a:t>/**@fn            err2str</a:t>
            </a:r>
            <a:endParaRPr lang="zh-CN" altLang="en-US" sz="1200" dirty="0"/>
          </a:p>
          <a:p>
            <a:r>
              <a:rPr lang="zh-CN" altLang="en-US" sz="1200" dirty="0">
                <a:sym typeface="+mn-ea"/>
              </a:rPr>
              <a:t> * @brief         将错误码转换为对应字符串</a:t>
            </a:r>
            <a:endParaRPr lang="zh-CN" altLang="en-US" sz="1200" dirty="0"/>
          </a:p>
          <a:p>
            <a:r>
              <a:rPr lang="zh-CN" altLang="en-US" sz="1200" dirty="0">
                <a:sym typeface="+mn-ea"/>
              </a:rPr>
              <a:t> * @param[out]    const int ierrno 待转换的错误码</a:t>
            </a:r>
            <a:endParaRPr lang="zh-CN" altLang="en-US" sz="1200" dirty="0"/>
          </a:p>
          <a:p>
            <a:r>
              <a:rPr lang="zh-CN" altLang="en-US" sz="1200" dirty="0">
                <a:sym typeface="+mn-ea"/>
              </a:rPr>
              <a:t> * @return        转换后的错误码字符串</a:t>
            </a:r>
            <a:endParaRPr lang="zh-CN" altLang="en-US" sz="1200" dirty="0"/>
          </a:p>
          <a:p>
            <a:r>
              <a:rPr lang="zh-CN" altLang="en-US" sz="1200" dirty="0">
                <a:sym typeface="+mn-ea"/>
              </a:rPr>
              <a:t>**/</a:t>
            </a:r>
            <a:endParaRPr lang="zh-CN" altLang="en-US" sz="1200" dirty="0"/>
          </a:p>
          <a:p>
            <a:r>
              <a:rPr lang="zh-CN" altLang="en-US" sz="1200" dirty="0">
                <a:sym typeface="+mn-ea"/>
              </a:rPr>
              <a:t>const char* err2str(const int ierrno)</a:t>
            </a:r>
            <a:endParaRPr lang="zh-CN" altLang="en-US" sz="1200" dirty="0"/>
          </a:p>
          <a:p>
            <a:r>
              <a:rPr lang="zh-CN" altLang="en-US" sz="1200" dirty="0">
                <a:sym typeface="+mn-ea"/>
              </a:rPr>
              <a:t>{</a:t>
            </a:r>
            <a:endParaRPr lang="zh-CN" altLang="en-US" sz="1200" dirty="0"/>
          </a:p>
          <a:p>
            <a:r>
              <a:rPr lang="zh-CN" altLang="en-US" sz="1200" dirty="0">
                <a:sym typeface="+mn-ea"/>
              </a:rPr>
              <a:t>    if(OPERATOR_OK &gt;ierrno || ierrno &gt; FUNCTION_PARAM_ERR)</a:t>
            </a:r>
            <a:endParaRPr lang="zh-CN" altLang="en-US" sz="1200" dirty="0"/>
          </a:p>
          <a:p>
            <a:r>
              <a:rPr lang="zh-CN" altLang="en-US" sz="1200" dirty="0">
                <a:sym typeface="+mn-ea"/>
              </a:rPr>
              <a:t>    {</a:t>
            </a:r>
            <a:endParaRPr lang="zh-CN" altLang="en-US" sz="1200" dirty="0"/>
          </a:p>
          <a:p>
            <a:r>
              <a:rPr lang="zh-CN" altLang="en-US" sz="1200" dirty="0">
                <a:sym typeface="+mn-ea"/>
              </a:rPr>
              <a:t>        puts("err2str param is err.");</a:t>
            </a:r>
            <a:endParaRPr lang="zh-CN" altLang="en-US" sz="1200" dirty="0"/>
          </a:p>
          <a:p>
            <a:r>
              <a:rPr lang="zh-CN" altLang="en-US" sz="1200" dirty="0">
                <a:sym typeface="+mn-ea"/>
              </a:rPr>
              <a:t>        return NULL;</a:t>
            </a:r>
            <a:endParaRPr lang="zh-CN" altLang="en-US" sz="1200" dirty="0"/>
          </a:p>
          <a:p>
            <a:r>
              <a:rPr lang="zh-CN" altLang="en-US" sz="1200" dirty="0">
                <a:sym typeface="+mn-ea"/>
              </a:rPr>
              <a:t>    }</a:t>
            </a:r>
            <a:endParaRPr lang="zh-CN" altLang="en-US" sz="1200" dirty="0"/>
          </a:p>
          <a:p>
            <a:r>
              <a:rPr lang="zh-CN" altLang="en-US" sz="1200" dirty="0">
                <a:sym typeface="+mn-ea"/>
              </a:rPr>
              <a:t>    switch (ierrno) {</a:t>
            </a:r>
            <a:endParaRPr lang="zh-CN" altLang="en-US" sz="1200" dirty="0"/>
          </a:p>
          <a:p>
            <a:r>
              <a:rPr lang="zh-CN" altLang="en-US" sz="1200" dirty="0">
                <a:sym typeface="+mn-ea"/>
              </a:rPr>
              <a:t>    case OPERATOR_OK:return "OPERATOR_OK";break;</a:t>
            </a:r>
            <a:endParaRPr lang="zh-CN" altLang="en-US" sz="1200" dirty="0"/>
          </a:p>
          <a:p>
            <a:r>
              <a:rPr lang="zh-CN" altLang="en-US" sz="1200" dirty="0">
                <a:sym typeface="+mn-ea"/>
              </a:rPr>
              <a:t>    case OPERATOR_ERR:return "OPERATOR_ERR";break;</a:t>
            </a:r>
            <a:endParaRPr lang="zh-CN" altLang="en-US" sz="1200" dirty="0"/>
          </a:p>
          <a:p>
            <a:r>
              <a:rPr lang="zh-CN" altLang="en-US" sz="1200" dirty="0">
                <a:sym typeface="+mn-ea"/>
              </a:rPr>
              <a:t>    case MALLOC_MEMORY_ERR:return "MALLOC_MEMORY_ERR";break;</a:t>
            </a:r>
            <a:endParaRPr lang="zh-CN" altLang="en-US" sz="1200" dirty="0"/>
          </a:p>
          <a:p>
            <a:r>
              <a:rPr lang="zh-CN" altLang="en-US" sz="1200" dirty="0">
                <a:sym typeface="+mn-ea"/>
              </a:rPr>
              <a:t>    case FUNCTION_PARAM_NULL:return "FUNCTION_PARAM_NULL";break;</a:t>
            </a:r>
            <a:endParaRPr lang="zh-CN" altLang="en-US" sz="1200" dirty="0"/>
          </a:p>
          <a:p>
            <a:r>
              <a:rPr lang="zh-CN" altLang="en-US" sz="1200" dirty="0">
                <a:sym typeface="+mn-ea"/>
              </a:rPr>
              <a:t>    case FUNCTION_PARAM_ERR:return "FUNCTION_PARAM_ERR";break;</a:t>
            </a:r>
            <a:endParaRPr lang="zh-CN" altLang="en-US" sz="1200" dirty="0"/>
          </a:p>
          <a:p>
            <a:r>
              <a:rPr lang="zh-CN" altLang="en-US" sz="1200" dirty="0">
                <a:sym typeface="+mn-ea"/>
              </a:rPr>
              <a:t>    default:return NULL;break;</a:t>
            </a:r>
            <a:endParaRPr lang="zh-CN" altLang="en-US" sz="1200" dirty="0"/>
          </a:p>
          <a:p>
            <a:r>
              <a:rPr lang="zh-CN" altLang="en-US" sz="1200" dirty="0">
                <a:sym typeface="+mn-ea"/>
              </a:rPr>
              <a:t>    }</a:t>
            </a:r>
            <a:endParaRPr lang="zh-CN" altLang="en-US" sz="1200" dirty="0"/>
          </a:p>
          <a:p>
            <a:r>
              <a:rPr lang="zh-CN" altLang="en-US" sz="1200" dirty="0">
                <a:sym typeface="+mn-ea"/>
              </a:rPr>
              <a:t>}</a:t>
            </a:r>
            <a:endParaRPr lang="zh-CN" altLang="en-US" sz="1200" dirty="0"/>
          </a:p>
          <a:p>
            <a:endParaRPr lang="zh-CN" altLang="en-US" sz="1200" dirty="0"/>
          </a:p>
          <a:p>
            <a:r>
              <a:rPr lang="zh-CN" altLang="en-US" sz="1200" dirty="0">
                <a:sym typeface="+mn-ea"/>
              </a:rPr>
              <a:t>int main()</a:t>
            </a:r>
            <a:endParaRPr lang="zh-CN" altLang="en-US" sz="1200" dirty="0"/>
          </a:p>
          <a:p>
            <a:r>
              <a:rPr lang="zh-CN" altLang="en-US" sz="1200" dirty="0">
                <a:sym typeface="+mn-ea"/>
              </a:rPr>
              <a:t>{</a:t>
            </a:r>
            <a:endParaRPr lang="zh-CN" altLang="en-US" sz="1200" dirty="0"/>
          </a:p>
          <a:p>
            <a:r>
              <a:rPr lang="zh-CN" altLang="en-US" sz="1200" dirty="0">
                <a:sym typeface="+mn-ea"/>
              </a:rPr>
              <a:t>    int a = 6, b = 2;</a:t>
            </a:r>
            <a:endParaRPr lang="zh-CN" altLang="en-US" sz="1200" dirty="0"/>
          </a:p>
          <a:p>
            <a:r>
              <a:rPr lang="zh-CN" altLang="en-US" sz="1200" dirty="0">
                <a:sym typeface="+mn-ea"/>
              </a:rPr>
              <a:t>    int iResult = 0;</a:t>
            </a:r>
            <a:endParaRPr lang="zh-CN" altLang="en-US" sz="1200" dirty="0"/>
          </a:p>
          <a:p>
            <a:r>
              <a:rPr lang="zh-CN" altLang="en-US" sz="1200" dirty="0">
                <a:sym typeface="+mn-ea"/>
              </a:rPr>
              <a:t>    if(OPERATOR_OK != Div(a,b,iResult))</a:t>
            </a:r>
            <a:endParaRPr lang="zh-CN" altLang="en-US" sz="1200" dirty="0"/>
          </a:p>
          <a:p>
            <a:r>
              <a:rPr lang="zh-CN" altLang="en-US" sz="1200" dirty="0">
                <a:sym typeface="+mn-ea"/>
              </a:rPr>
              <a:t>    {</a:t>
            </a:r>
            <a:endParaRPr lang="zh-CN" altLang="en-US" sz="1200" dirty="0"/>
          </a:p>
          <a:p>
            <a:r>
              <a:rPr lang="zh-CN" altLang="en-US" sz="1200" dirty="0">
                <a:sym typeface="+mn-ea"/>
              </a:rPr>
              <a:t>        printf("Div failed[%d]-[%s]\n",</a:t>
            </a:r>
            <a:r>
              <a:rPr lang="zh-CN" altLang="en-US" sz="1200" dirty="0">
                <a:solidFill>
                  <a:srgbClr val="0000CC"/>
                </a:solidFill>
                <a:sym typeface="+mn-ea"/>
              </a:rPr>
              <a:t>Div(a,b,iResult)</a:t>
            </a:r>
            <a:r>
              <a:rPr lang="zh-CN" altLang="en-US" sz="1200" dirty="0">
                <a:sym typeface="+mn-ea"/>
              </a:rPr>
              <a:t>, </a:t>
            </a:r>
            <a:r>
              <a:rPr lang="zh-CN" altLang="en-US" sz="1200" dirty="0">
                <a:solidFill>
                  <a:srgbClr val="FF0000"/>
                </a:solidFill>
                <a:sym typeface="+mn-ea"/>
              </a:rPr>
              <a:t>err2str(Div(a,b,iResult))</a:t>
            </a:r>
            <a:r>
              <a:rPr lang="zh-CN" altLang="en-US" sz="1200" dirty="0">
                <a:sym typeface="+mn-ea"/>
              </a:rPr>
              <a:t>);</a:t>
            </a:r>
            <a:endParaRPr lang="zh-CN" altLang="en-US" sz="1200" dirty="0"/>
          </a:p>
          <a:p>
            <a:r>
              <a:rPr lang="zh-CN" altLang="en-US" sz="1200" dirty="0">
                <a:sym typeface="+mn-ea"/>
              </a:rPr>
              <a:t>        return -1;</a:t>
            </a:r>
            <a:endParaRPr lang="zh-CN" altLang="en-US" sz="1200" dirty="0"/>
          </a:p>
          <a:p>
            <a:r>
              <a:rPr lang="zh-CN" altLang="en-US" sz="1200" dirty="0">
                <a:sym typeface="+mn-ea"/>
              </a:rPr>
              <a:t>    }</a:t>
            </a:r>
            <a:endParaRPr lang="zh-CN" altLang="en-US" sz="1200" dirty="0"/>
          </a:p>
          <a:p>
            <a:endParaRPr lang="zh-CN" altLang="en-US" sz="1200" dirty="0"/>
          </a:p>
          <a:p>
            <a:r>
              <a:rPr lang="zh-CN" altLang="en-US" sz="1200" dirty="0">
                <a:sym typeface="+mn-ea"/>
              </a:rPr>
              <a:t>    </a:t>
            </a:r>
            <a:r>
              <a:rPr lang="en-US" altLang="zh-CN" sz="1200" dirty="0" err="1">
                <a:sym typeface="+mn-ea"/>
              </a:rPr>
              <a:t>printf</a:t>
            </a:r>
            <a:r>
              <a:rPr lang="zh-CN" altLang="en-US" sz="1200" dirty="0">
                <a:sym typeface="+mn-ea"/>
              </a:rPr>
              <a:t>（"Div(a,b</a:t>
            </a:r>
            <a:r>
              <a:rPr lang="en-US" altLang="zh-CN" sz="1200" dirty="0">
                <a:sym typeface="+mn-ea"/>
              </a:rPr>
              <a:t>)=%d</a:t>
            </a:r>
            <a:r>
              <a:rPr lang="zh-CN" altLang="en-US" sz="1200" dirty="0">
                <a:sym typeface="+mn-ea"/>
              </a:rPr>
              <a:t>"</a:t>
            </a:r>
            <a:r>
              <a:rPr lang="en-US" altLang="zh-CN" sz="1200" dirty="0">
                <a:sym typeface="+mn-ea"/>
              </a:rPr>
              <a:t>,</a:t>
            </a:r>
            <a:r>
              <a:rPr lang="zh-CN" altLang="en-US" sz="1200" dirty="0">
                <a:sym typeface="+mn-ea"/>
              </a:rPr>
              <a:t>iResult</a:t>
            </a:r>
            <a:r>
              <a:rPr lang="en-US" altLang="zh-CN" sz="1200" dirty="0">
                <a:sym typeface="+mn-ea"/>
              </a:rPr>
              <a:t>);</a:t>
            </a:r>
            <a:endParaRPr lang="zh-CN" altLang="en-US" sz="1200" dirty="0"/>
          </a:p>
          <a:p>
            <a:r>
              <a:rPr lang="zh-CN" altLang="en-US" sz="1200" dirty="0">
                <a:sym typeface="+mn-ea"/>
              </a:rPr>
              <a:t>    return 0;</a:t>
            </a:r>
            <a:endParaRPr lang="zh-CN" altLang="en-US" sz="1200" dirty="0"/>
          </a:p>
          <a:p>
            <a:r>
              <a:rPr lang="zh-CN" altLang="en-US" sz="1200" dirty="0">
                <a:sym typeface="+mn-ea"/>
              </a:rPr>
              <a:t>} </a:t>
            </a:r>
            <a:endParaRPr lang="zh-CN" altLang="en-US" sz="120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PART 2</a:t>
            </a:r>
            <a:endParaRPr lang="en-US" altLang="zh-CN"/>
          </a:p>
        </p:txBody>
      </p:sp>
      <p:sp>
        <p:nvSpPr>
          <p:cNvPr id="2" name="文本框 1"/>
          <p:cNvSpPr txBox="1"/>
          <p:nvPr/>
        </p:nvSpPr>
        <p:spPr>
          <a:xfrm>
            <a:off x="5582920" y="2682240"/>
            <a:ext cx="5299710" cy="922020"/>
          </a:xfrm>
          <a:prstGeom prst="rect">
            <a:avLst/>
          </a:prstGeom>
          <a:noFill/>
        </p:spPr>
        <p:txBody>
          <a:bodyPr wrap="square" rtlCol="0" anchor="t">
            <a:spAutoFit/>
            <a:scene3d>
              <a:camera prst="orthographicFront"/>
              <a:lightRig rig="threePt" dir="t"/>
            </a:scene3d>
          </a:bodyPr>
          <a:lstStyle/>
          <a:p>
            <a:pPr>
              <a:defRPr/>
            </a:pPr>
            <a:r>
              <a:rPr lang="en-US" altLang="zh-CN"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 </a:t>
            </a:r>
            <a:r>
              <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函数与程序结构</a:t>
            </a:r>
            <a:endPar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Tree>
    <p:custDataLst>
      <p:tags r:id="rId2"/>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407368" y="798195"/>
            <a:ext cx="11665296" cy="5262245"/>
          </a:xfrm>
          <a:prstGeom prst="rect">
            <a:avLst/>
          </a:prstGeom>
          <a:noFill/>
        </p:spPr>
        <p:txBody>
          <a:bodyPr wrap="square" rtlCol="0" anchor="t">
            <a:spAutoFit/>
          </a:bodyPr>
          <a:lstStyle/>
          <a:p>
            <a:pPr indent="457200" eaLnBrk="1" latinLnBrk="0" hangingPunct="1">
              <a:lnSpc>
                <a:spcPct val="150000"/>
              </a:lnSpc>
            </a:pPr>
            <a:r>
              <a:rPr lang="zh-CN" altLang="en-US" dirty="0">
                <a:solidFill>
                  <a:srgbClr val="C0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结构化程序设计思想采用：</a:t>
            </a:r>
            <a:endParaRPr lang="zh-CN" altLang="en-US" dirty="0">
              <a:latin typeface="兰亭黑-简" panose="02000000000000000000" charset="-122"/>
              <a:ea typeface="兰亭黑-简" panose="02000000000000000000" charset="-122"/>
              <a:cs typeface="兰亭黑-简" panose="02000000000000000000" charset="-122"/>
              <a:sym typeface="+mn-ea"/>
            </a:endParaRPr>
          </a:p>
          <a:p>
            <a:pPr marL="457200" indent="-457200" eaLnBrk="1" latinLnBrk="0" hangingPunct="1">
              <a:lnSpc>
                <a:spcPct val="150000"/>
              </a:lnSpc>
              <a:buFont typeface="Wingdings" panose="05000000000000000000" charset="0"/>
              <a:buChar char=""/>
            </a:pPr>
            <a:r>
              <a:rPr lang="zh-CN" altLang="en-US" dirty="0">
                <a:latin typeface="兰亭黑-简" panose="02000000000000000000" charset="-122"/>
                <a:ea typeface="兰亭黑-简" panose="02000000000000000000" charset="-122"/>
                <a:cs typeface="兰亭黑-简" panose="02000000000000000000" charset="-122"/>
                <a:sym typeface="+mn-ea"/>
              </a:rPr>
              <a:t>模块分解与功能抽象</a:t>
            </a:r>
            <a:endParaRPr lang="zh-CN" altLang="en-US" dirty="0">
              <a:latin typeface="兰亭黑-简" panose="02000000000000000000" charset="-122"/>
              <a:ea typeface="兰亭黑-简" panose="02000000000000000000" charset="-122"/>
              <a:cs typeface="兰亭黑-简" panose="02000000000000000000" charset="-122"/>
              <a:sym typeface="+mn-ea"/>
            </a:endParaRPr>
          </a:p>
          <a:p>
            <a:pPr marL="457200" indent="-457200" eaLnBrk="1" latinLnBrk="0" hangingPunct="1">
              <a:lnSpc>
                <a:spcPct val="150000"/>
              </a:lnSpc>
              <a:buFont typeface="Wingdings" panose="05000000000000000000" charset="0"/>
              <a:buChar char=""/>
            </a:pPr>
            <a:r>
              <a:rPr lang="zh-CN" altLang="en-US" dirty="0">
                <a:latin typeface="兰亭黑-简" panose="02000000000000000000" charset="-122"/>
                <a:ea typeface="兰亭黑-简" panose="02000000000000000000" charset="-122"/>
                <a:cs typeface="兰亭黑-简" panose="02000000000000000000" charset="-122"/>
                <a:sym typeface="+mn-ea"/>
              </a:rPr>
              <a:t>自顶向下、分而治之</a:t>
            </a:r>
            <a:endParaRPr lang="zh-CN" altLang="en-US" dirty="0">
              <a:latin typeface="兰亭黑-简" panose="02000000000000000000" charset="-122"/>
              <a:ea typeface="兰亭黑-简" panose="02000000000000000000" charset="-122"/>
              <a:cs typeface="兰亭黑-简" panose="02000000000000000000" charset="-122"/>
              <a:sym typeface="+mn-ea"/>
            </a:endParaRPr>
          </a:p>
          <a:p>
            <a:pPr marL="457200" indent="-457200" eaLnBrk="1" latinLnBrk="0" hangingPunct="1">
              <a:lnSpc>
                <a:spcPct val="150000"/>
              </a:lnSpc>
            </a:pPr>
            <a:r>
              <a:rPr lang="zh-CN" altLang="en-US" dirty="0">
                <a:latin typeface="兰亭黑-简" panose="02000000000000000000" charset="-122"/>
                <a:ea typeface="兰亭黑-简" panose="02000000000000000000" charset="-122"/>
                <a:cs typeface="兰亭黑-简" panose="02000000000000000000" charset="-122"/>
                <a:sym typeface="+mn-ea"/>
              </a:rPr>
              <a:t>    有效地将一个较复杂的程序系统设计任务分解成许多易于控制和处理的子程序，便于开发和维护。</a:t>
            </a:r>
            <a:endParaRPr lang="zh-CN" altLang="en-US" dirty="0">
              <a:latin typeface="兰亭黑-简" panose="02000000000000000000" charset="-122"/>
              <a:ea typeface="兰亭黑-简" panose="02000000000000000000" charset="-122"/>
              <a:cs typeface="兰亭黑-简" panose="02000000000000000000" charset="-122"/>
              <a:sym typeface="+mn-ea"/>
            </a:endParaRPr>
          </a:p>
          <a:p>
            <a:pPr indent="457200" eaLnBrk="1" latinLnBrk="0" hangingPunct="1">
              <a:lnSpc>
                <a:spcPct val="150000"/>
              </a:lnSpc>
            </a:pPr>
            <a:r>
              <a:rPr lang="zh-CN" altLang="en-US" dirty="0">
                <a:latin typeface="兰亭黑-简" panose="02000000000000000000" charset="-122"/>
                <a:ea typeface="兰亭黑-简" panose="02000000000000000000" charset="-122"/>
                <a:cs typeface="兰亭黑-简" panose="02000000000000000000" charset="-122"/>
                <a:sym typeface="+mn-ea"/>
              </a:rPr>
              <a:t>因此，结构化程序设计方法迅速走红，并在整个20世纪70年代的软件开发中占绝对统治地位。</a:t>
            </a:r>
            <a:endParaRPr lang="zh-CN" altLang="en-US" dirty="0">
              <a:latin typeface="兰亭黑-简" panose="02000000000000000000" charset="-122"/>
              <a:ea typeface="兰亭黑-简" panose="02000000000000000000" charset="-122"/>
              <a:cs typeface="兰亭黑-简" panose="02000000000000000000" charset="-122"/>
              <a:sym typeface="+mn-ea"/>
            </a:endParaRPr>
          </a:p>
        </p:txBody>
      </p:sp>
    </p:spTree>
  </p:cSld>
  <p:clrMapOvr>
    <a:masterClrMapping/>
  </p:clrMapOvr>
  <p:transition advTm="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2"/>
          <p:cNvSpPr>
            <a:spLocks noChangeArrowheads="1"/>
          </p:cNvSpPr>
          <p:nvPr/>
        </p:nvSpPr>
        <p:spPr bwMode="auto">
          <a:xfrm>
            <a:off x="57785" y="877570"/>
            <a:ext cx="12111990" cy="3347085"/>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认识把单个程序分为多个单独模块的重要性</a:t>
            </a:r>
            <a:endPar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理解在一个模块里需要在多个函数调用之间保存状态信息</a:t>
            </a:r>
            <a:endPar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能够使用全局变量来表示在跨函数调用中所需维护的状态信息</a:t>
            </a:r>
            <a:endPar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认识到过度使用全局变量的危险性</a:t>
            </a:r>
            <a:endPar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能够使用</a:t>
            </a:r>
            <a:r>
              <a:rPr lang="en-US" altLang="zh-CN"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static</a:t>
            </a:r>
            <a:r>
              <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rPr>
              <a:t>关键字来保证一个模块中的函数和全局变量的私有性</a:t>
            </a:r>
            <a:endParaRPr lang="zh-CN" altLang="en-US" sz="2800" dirty="0">
              <a:solidFill>
                <a:schemeClr val="tx1">
                  <a:lumMod val="95000"/>
                  <a:lumOff val="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Text Placeholder 4"/>
          <p:cNvSpPr txBox="1"/>
          <p:nvPr/>
        </p:nvSpPr>
        <p:spPr>
          <a:xfrm>
            <a:off x="57785" y="-57785"/>
            <a:ext cx="12111990" cy="671830"/>
          </a:xfrm>
          <a:prstGeom prst="rect">
            <a:avLst/>
          </a:prstGeom>
          <a:solidFill>
            <a:schemeClr val="tx2">
              <a:lumMod val="20000"/>
              <a:lumOff val="80000"/>
            </a:schemeClr>
          </a:solidFill>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000" b="1" dirty="0">
                <a:solidFill>
                  <a:schemeClr val="accent5">
                    <a:lumMod val="25000"/>
                  </a:schemeClr>
                </a:solidFill>
                <a:latin typeface="微软雅黑" panose="020B0503020204020204" pitchFamily="34" charset="-122"/>
                <a:ea typeface="微软雅黑" panose="020B0503020204020204" pitchFamily="34" charset="-122"/>
              </a:rPr>
              <a:t>学习目标</a:t>
            </a:r>
            <a:r>
              <a:rPr lang="en-US" altLang="zh-CN" sz="4000" b="1" dirty="0">
                <a:solidFill>
                  <a:schemeClr val="accent5">
                    <a:lumMod val="25000"/>
                  </a:schemeClr>
                </a:solidFill>
                <a:latin typeface="微软雅黑" panose="020B0503020204020204" pitchFamily="34" charset="-122"/>
                <a:ea typeface="微软雅黑" panose="020B0503020204020204" pitchFamily="34" charset="-122"/>
              </a:rPr>
              <a:t>/</a:t>
            </a:r>
            <a:r>
              <a:rPr lang="en-US" altLang="zh-CN" sz="2000" b="1" dirty="0">
                <a:solidFill>
                  <a:schemeClr val="accent5">
                    <a:lumMod val="25000"/>
                  </a:schemeClr>
                </a:solidFill>
                <a:latin typeface="微软雅黑" panose="020B0503020204020204" pitchFamily="34" charset="-122"/>
                <a:ea typeface="微软雅黑" panose="020B0503020204020204" pitchFamily="34" charset="-122"/>
              </a:rPr>
              <a:t>GOALS</a:t>
            </a:r>
            <a:endParaRPr lang="en-US" altLang="zh-CN" sz="2000" b="1" dirty="0">
              <a:solidFill>
                <a:schemeClr val="accent5">
                  <a:lumMod val="2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57785" y="4429125"/>
            <a:ext cx="11904980" cy="1753235"/>
          </a:xfrm>
          <a:prstGeom prst="rect">
            <a:avLst/>
          </a:prstGeom>
          <a:solidFill>
            <a:schemeClr val="tx2">
              <a:lumMod val="20000"/>
              <a:lumOff val="80000"/>
            </a:schemeClr>
          </a:solidFill>
          <a:ln w="9525">
            <a:noFill/>
          </a:ln>
        </p:spPr>
        <p:txBody>
          <a:bodyPr wrap="square">
            <a:spAutoFit/>
          </a:bodyPr>
          <a:lstStyle/>
          <a:p>
            <a:pPr marL="0" indent="0" algn="l">
              <a:lnSpc>
                <a:spcPct val="150000"/>
              </a:lnSpc>
            </a:pPr>
            <a:r>
              <a:rPr lang="zh-CN" altLang="en-US" sz="2400" b="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知识点：</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递归函数，预处理命令（</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include</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、条件编译、</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define</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、头文件保护），全局变量</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extern</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声明，</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static</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全局变量，</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static</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函数，多文件的组织</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文本文件及</a:t>
            </a:r>
            <a:r>
              <a:rPr lang="zh-CN" altLang="en-US" sz="2400" b="0">
                <a:solidFill>
                  <a:srgbClr val="FFC000"/>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二进制文件</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等</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a:t>
            </a:r>
            <a:endPar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marL="0" indent="0" algn="l">
              <a:lnSpc>
                <a:spcPct val="150000"/>
              </a:lnSpc>
            </a:pPr>
            <a:r>
              <a:rPr lang="zh-CN" altLang="en-US" sz="2400" b="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材料：</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教材第</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10</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章、 专题一模块化程序设计与递归函数</a:t>
            </a:r>
            <a:r>
              <a:rPr lang="en-US" altLang="zh-CN"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ppt</a:t>
            </a:r>
            <a:r>
              <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a:t>
            </a:r>
            <a:endParaRPr lang="zh-CN" altLang="en-US" sz="2400" b="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007435" y="-27000"/>
            <a:ext cx="10363200" cy="11176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a:t>结构化程序设计方法 </a:t>
            </a:r>
            <a:endParaRPr lang="zh-CN" altLang="en-US" sz="5865" dirty="0"/>
          </a:p>
        </p:txBody>
      </p:sp>
      <p:sp>
        <p:nvSpPr>
          <p:cNvPr id="3" name="Rectangle 3"/>
          <p:cNvSpPr txBox="1"/>
          <p:nvPr/>
        </p:nvSpPr>
        <p:spPr>
          <a:xfrm>
            <a:off x="48000" y="1124468"/>
            <a:ext cx="12000000" cy="518453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10000"/>
              </a:lnSpc>
            </a:pPr>
            <a:r>
              <a:rPr lang="zh-CN" altLang="en-US" sz="3735" dirty="0"/>
              <a:t>自顶向下，逐步求精，函数实现 </a:t>
            </a:r>
            <a:endParaRPr lang="zh-CN" altLang="en-US" sz="3735" dirty="0"/>
          </a:p>
          <a:p>
            <a:pPr lvl="1">
              <a:lnSpc>
                <a:spcPct val="110000"/>
              </a:lnSpc>
            </a:pPr>
            <a:r>
              <a:rPr lang="zh-CN" altLang="en-US" sz="2665" dirty="0">
                <a:solidFill>
                  <a:srgbClr val="FF0000"/>
                </a:solidFill>
              </a:rPr>
              <a:t>自顶向下</a:t>
            </a:r>
            <a:r>
              <a:rPr lang="zh-CN" altLang="en-US" sz="2665" dirty="0"/>
              <a:t>：程序设计时，应先考虑</a:t>
            </a:r>
            <a:r>
              <a:rPr lang="zh-CN" altLang="en-US" sz="2665" dirty="0">
                <a:solidFill>
                  <a:schemeClr val="accent1"/>
                </a:solidFill>
                <a:effectLst>
                  <a:outerShdw blurRad="38100" dist="25400" dir="5400000" algn="ctr" rotWithShape="0">
                    <a:srgbClr val="6E747A">
                      <a:alpha val="43000"/>
                    </a:srgbClr>
                  </a:outerShdw>
                </a:effectLst>
              </a:rPr>
              <a:t>总体</a:t>
            </a:r>
            <a:r>
              <a:rPr lang="zh-CN" altLang="en-US" sz="2665" dirty="0"/>
              <a:t>步骤，后考虑步骤的</a:t>
            </a:r>
            <a:r>
              <a:rPr lang="zh-CN" altLang="en-US" sz="2665" dirty="0">
                <a:solidFill>
                  <a:schemeClr val="accent1"/>
                </a:solidFill>
                <a:effectLst>
                  <a:outerShdw blurRad="38100" dist="25400" dir="5400000" algn="ctr" rotWithShape="0">
                    <a:srgbClr val="6E747A">
                      <a:alpha val="43000"/>
                    </a:srgbClr>
                  </a:outerShdw>
                </a:effectLst>
              </a:rPr>
              <a:t>细节</a:t>
            </a:r>
            <a:r>
              <a:rPr lang="zh-CN" altLang="en-US" sz="2665" dirty="0"/>
              <a:t>；先考虑全局目标，后考虑局部目标。先从最上层</a:t>
            </a:r>
            <a:r>
              <a:rPr lang="zh-CN" altLang="en-US" sz="2665" dirty="0">
                <a:solidFill>
                  <a:schemeClr val="accent1"/>
                </a:solidFill>
                <a:effectLst>
                  <a:outerShdw blurRad="38100" dist="25400" dir="5400000" algn="ctr" rotWithShape="0">
                    <a:srgbClr val="6E747A">
                      <a:alpha val="43000"/>
                    </a:srgbClr>
                  </a:outerShdw>
                </a:effectLst>
              </a:rPr>
              <a:t>总目标</a:t>
            </a:r>
            <a:r>
              <a:rPr lang="zh-CN" altLang="en-US" sz="2665" dirty="0"/>
              <a:t>开始设计，逐步使问题具体化。不要一开始就追求众多的细节。 </a:t>
            </a:r>
            <a:endParaRPr lang="zh-CN" altLang="en-US" sz="2665" dirty="0"/>
          </a:p>
          <a:p>
            <a:pPr lvl="1">
              <a:lnSpc>
                <a:spcPct val="110000"/>
              </a:lnSpc>
            </a:pPr>
            <a:r>
              <a:rPr lang="zh-CN" altLang="en-US" sz="2665" dirty="0">
                <a:solidFill>
                  <a:srgbClr val="FF0000"/>
                </a:solidFill>
              </a:rPr>
              <a:t>逐步求精</a:t>
            </a:r>
            <a:r>
              <a:rPr lang="zh-CN" altLang="en-US" sz="2665" dirty="0"/>
              <a:t>：对于复杂的问题，其中大的操作步骤应该再将其分解为一些子步骤的序列，逐步明晰实现过程。</a:t>
            </a:r>
            <a:endParaRPr lang="zh-CN" altLang="en-US" sz="2665" dirty="0"/>
          </a:p>
          <a:p>
            <a:pPr lvl="1">
              <a:lnSpc>
                <a:spcPct val="110000"/>
              </a:lnSpc>
            </a:pPr>
            <a:r>
              <a:rPr lang="zh-CN" altLang="en-US" sz="2665" dirty="0">
                <a:solidFill>
                  <a:srgbClr val="FF0000"/>
                </a:solidFill>
              </a:rPr>
              <a:t>函数实现</a:t>
            </a:r>
            <a:r>
              <a:rPr lang="zh-CN" altLang="en-US" sz="2665" dirty="0"/>
              <a:t>：通过逐步求精，把程序要解决的全局目标分解为局部目标，再进一步分解为具体的</a:t>
            </a:r>
            <a:r>
              <a:rPr lang="zh-CN" altLang="en-US" sz="2665" dirty="0">
                <a:solidFill>
                  <a:schemeClr val="accent1"/>
                </a:solidFill>
                <a:effectLst>
                  <a:outerShdw blurRad="38100" dist="25400" dir="5400000" algn="ctr" rotWithShape="0">
                    <a:srgbClr val="6E747A">
                      <a:alpha val="43000"/>
                    </a:srgbClr>
                  </a:outerShdw>
                </a:effectLst>
              </a:rPr>
              <a:t>小目标</a:t>
            </a:r>
            <a:r>
              <a:rPr lang="zh-CN" altLang="en-US" sz="2665" dirty="0"/>
              <a:t>，把最终的小目标用函数来实现。问题的逐步分解关系，构成了函数间的调用关系（</a:t>
            </a:r>
            <a:r>
              <a:rPr lang="zh-CN" altLang="en-US" sz="2665" dirty="0">
                <a:solidFill>
                  <a:schemeClr val="accent1"/>
                </a:solidFill>
                <a:effectLst>
                  <a:outerShdw blurRad="38100" dist="25400" dir="5400000" algn="ctr" rotWithShape="0">
                    <a:srgbClr val="6E747A">
                      <a:alpha val="43000"/>
                    </a:srgbClr>
                  </a:outerShdw>
                </a:effectLst>
              </a:rPr>
              <a:t>程序流程 </a:t>
            </a:r>
            <a:r>
              <a:rPr lang="en-US" altLang="zh-CN" sz="2665" dirty="0">
                <a:solidFill>
                  <a:schemeClr val="accent1"/>
                </a:solidFill>
                <a:effectLst>
                  <a:outerShdw blurRad="38100" dist="25400" dir="5400000" algn="ctr" rotWithShape="0">
                    <a:srgbClr val="6E747A">
                      <a:alpha val="43000"/>
                    </a:srgbClr>
                  </a:outerShdw>
                </a:effectLst>
              </a:rPr>
              <a:t>--- </a:t>
            </a:r>
            <a:r>
              <a:rPr lang="zh-CN" altLang="en-US" sz="2665" dirty="0">
                <a:solidFill>
                  <a:schemeClr val="accent1"/>
                </a:solidFill>
                <a:effectLst>
                  <a:outerShdw blurRad="38100" dist="25400" dir="5400000" algn="ctr" rotWithShape="0">
                    <a:srgbClr val="6E747A">
                      <a:alpha val="43000"/>
                    </a:srgbClr>
                  </a:outerShdw>
                </a:effectLst>
              </a:rPr>
              <a:t>函数调用</a:t>
            </a:r>
            <a:r>
              <a:rPr lang="zh-CN" altLang="en-US" sz="2665" dirty="0"/>
              <a:t>）。</a:t>
            </a:r>
            <a:endParaRPr lang="zh-CN" altLang="en-US" sz="2665" dirty="0"/>
          </a:p>
        </p:txBody>
      </p:sp>
    </p:spTree>
  </p:cSld>
  <p:clrMapOvr>
    <a:masterClrMapping/>
  </p:clrMapOvr>
  <p:transition advTm="0"/>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3"/>
          <p:cNvGrpSpPr/>
          <p:nvPr/>
        </p:nvGrpSpPr>
        <p:grpSpPr>
          <a:xfrm>
            <a:off x="692572" y="1474536"/>
            <a:ext cx="9207500" cy="4102100"/>
            <a:chOff x="2086" y="2836"/>
            <a:chExt cx="6450" cy="2169"/>
          </a:xfrm>
        </p:grpSpPr>
        <p:sp>
          <p:nvSpPr>
            <p:cNvPr id="7" name="Line 4"/>
            <p:cNvSpPr/>
            <p:nvPr/>
          </p:nvSpPr>
          <p:spPr>
            <a:xfrm flipH="1">
              <a:off x="3431" y="3197"/>
              <a:ext cx="1575" cy="468"/>
            </a:xfrm>
            <a:prstGeom prst="line">
              <a:avLst/>
            </a:prstGeom>
            <a:ln w="9525" cap="flat" cmpd="sng">
              <a:solidFill>
                <a:srgbClr val="000000"/>
              </a:solidFill>
              <a:prstDash val="solid"/>
              <a:headEnd type="none" w="med" len="med"/>
              <a:tailEnd type="none" w="med" len="med"/>
            </a:ln>
          </p:spPr>
        </p:sp>
        <p:sp>
          <p:nvSpPr>
            <p:cNvPr id="8" name="Line 5"/>
            <p:cNvSpPr/>
            <p:nvPr/>
          </p:nvSpPr>
          <p:spPr>
            <a:xfrm flipH="1">
              <a:off x="4696" y="3202"/>
              <a:ext cx="420" cy="468"/>
            </a:xfrm>
            <a:prstGeom prst="line">
              <a:avLst/>
            </a:prstGeom>
            <a:ln w="9525" cap="flat" cmpd="sng">
              <a:solidFill>
                <a:srgbClr val="000000"/>
              </a:solidFill>
              <a:prstDash val="solid"/>
              <a:headEnd type="none" w="med" len="med"/>
              <a:tailEnd type="none" w="med" len="med"/>
            </a:ln>
          </p:spPr>
        </p:sp>
        <p:sp>
          <p:nvSpPr>
            <p:cNvPr id="9" name="Line 6"/>
            <p:cNvSpPr/>
            <p:nvPr/>
          </p:nvSpPr>
          <p:spPr>
            <a:xfrm>
              <a:off x="5571" y="3257"/>
              <a:ext cx="1050" cy="468"/>
            </a:xfrm>
            <a:prstGeom prst="line">
              <a:avLst/>
            </a:prstGeom>
            <a:ln w="9525" cap="flat" cmpd="sng">
              <a:solidFill>
                <a:srgbClr val="000000"/>
              </a:solidFill>
              <a:prstDash val="solid"/>
              <a:headEnd type="none" w="med" len="med"/>
              <a:tailEnd type="none" w="med" len="med"/>
            </a:ln>
          </p:spPr>
        </p:sp>
        <p:sp>
          <p:nvSpPr>
            <p:cNvPr id="10" name="Text Box 7"/>
            <p:cNvSpPr txBox="1"/>
            <p:nvPr/>
          </p:nvSpPr>
          <p:spPr>
            <a:xfrm>
              <a:off x="4691" y="2836"/>
              <a:ext cx="1260" cy="468"/>
            </a:xfrm>
            <a:prstGeom prst="rect">
              <a:avLst/>
            </a:prstGeom>
            <a:noFill/>
            <a:ln w="9525">
              <a:noFill/>
            </a:ln>
          </p:spPr>
          <p:txBody>
            <a:bodyPr/>
            <a:lstStyle/>
            <a:p>
              <a:pPr algn="ctr">
                <a:buClrTx/>
              </a:pPr>
              <a:r>
                <a:rPr lang="en-US" altLang="zh-CN" b="1" dirty="0">
                  <a:latin typeface="Arial" panose="020B0604020202020204" pitchFamily="34" charset="0"/>
                </a:rPr>
                <a:t>main( )</a:t>
              </a:r>
              <a:endParaRPr lang="en-US" altLang="zh-CN" sz="3735" b="1" dirty="0">
                <a:latin typeface="Arial" panose="020B0604020202020204" pitchFamily="34" charset="0"/>
              </a:endParaRPr>
            </a:p>
          </p:txBody>
        </p:sp>
        <p:sp>
          <p:nvSpPr>
            <p:cNvPr id="13" name="Text Box 8"/>
            <p:cNvSpPr txBox="1"/>
            <p:nvPr/>
          </p:nvSpPr>
          <p:spPr>
            <a:xfrm>
              <a:off x="2801" y="3601"/>
              <a:ext cx="1050" cy="468"/>
            </a:xfrm>
            <a:prstGeom prst="rect">
              <a:avLst/>
            </a:prstGeom>
            <a:noFill/>
            <a:ln w="9525">
              <a:noFill/>
            </a:ln>
          </p:spPr>
          <p:txBody>
            <a:bodyPr/>
            <a:lstStyle/>
            <a:p>
              <a:pPr algn="ctr">
                <a:buClrTx/>
              </a:pPr>
              <a:r>
                <a:rPr lang="zh-CN" altLang="en-US" b="1" dirty="0">
                  <a:latin typeface="Arial" panose="020B0604020202020204" pitchFamily="34" charset="0"/>
                </a:rPr>
                <a:t>函数1</a:t>
              </a:r>
              <a:endParaRPr lang="zh-CN" altLang="en-US" sz="3735" b="1" dirty="0">
                <a:latin typeface="Arial" panose="020B0604020202020204" pitchFamily="34" charset="0"/>
              </a:endParaRPr>
            </a:p>
          </p:txBody>
        </p:sp>
        <p:sp>
          <p:nvSpPr>
            <p:cNvPr id="14" name="Text Box 9"/>
            <p:cNvSpPr txBox="1"/>
            <p:nvPr/>
          </p:nvSpPr>
          <p:spPr>
            <a:xfrm>
              <a:off x="4166" y="3601"/>
              <a:ext cx="945" cy="468"/>
            </a:xfrm>
            <a:prstGeom prst="rect">
              <a:avLst/>
            </a:prstGeom>
            <a:noFill/>
            <a:ln w="9525">
              <a:noFill/>
            </a:ln>
          </p:spPr>
          <p:txBody>
            <a:bodyPr/>
            <a:lstStyle/>
            <a:p>
              <a:pPr algn="ctr">
                <a:buClrTx/>
              </a:pPr>
              <a:r>
                <a:rPr lang="zh-CN" altLang="en-US" b="1" dirty="0">
                  <a:latin typeface="Arial" panose="020B0604020202020204" pitchFamily="34" charset="0"/>
                </a:rPr>
                <a:t>函数2</a:t>
              </a:r>
              <a:endParaRPr lang="zh-CN" altLang="en-US" b="1" dirty="0">
                <a:latin typeface="Arial" panose="020B0604020202020204" pitchFamily="34" charset="0"/>
              </a:endParaRPr>
            </a:p>
          </p:txBody>
        </p:sp>
        <p:sp>
          <p:nvSpPr>
            <p:cNvPr id="15" name="Text Box 10"/>
            <p:cNvSpPr txBox="1"/>
            <p:nvPr/>
          </p:nvSpPr>
          <p:spPr>
            <a:xfrm>
              <a:off x="5252" y="3581"/>
              <a:ext cx="735" cy="468"/>
            </a:xfrm>
            <a:prstGeom prst="rect">
              <a:avLst/>
            </a:prstGeom>
            <a:noFill/>
            <a:ln w="9525">
              <a:noFill/>
            </a:ln>
          </p:spPr>
          <p:txBody>
            <a:bodyPr/>
            <a:lstStyle/>
            <a:p>
              <a:pPr algn="ctr">
                <a:buClrTx/>
              </a:pPr>
              <a:r>
                <a:rPr lang="zh-CN" altLang="en-US" b="1" dirty="0">
                  <a:latin typeface="Arial" panose="020B0604020202020204" pitchFamily="34" charset="0"/>
                </a:rPr>
                <a:t>……</a:t>
              </a:r>
              <a:endParaRPr lang="zh-CN" altLang="en-US" sz="3735" b="1" dirty="0">
                <a:latin typeface="Arial" panose="020B0604020202020204" pitchFamily="34" charset="0"/>
              </a:endParaRPr>
            </a:p>
          </p:txBody>
        </p:sp>
        <p:sp>
          <p:nvSpPr>
            <p:cNvPr id="16" name="Text Box 11"/>
            <p:cNvSpPr txBox="1"/>
            <p:nvPr/>
          </p:nvSpPr>
          <p:spPr>
            <a:xfrm>
              <a:off x="6161" y="3601"/>
              <a:ext cx="1260" cy="468"/>
            </a:xfrm>
            <a:prstGeom prst="rect">
              <a:avLst/>
            </a:prstGeom>
            <a:noFill/>
            <a:ln w="9525">
              <a:noFill/>
            </a:ln>
          </p:spPr>
          <p:txBody>
            <a:bodyPr/>
            <a:lstStyle/>
            <a:p>
              <a:pPr algn="ctr">
                <a:buClrTx/>
              </a:pPr>
              <a:r>
                <a:rPr lang="zh-CN" altLang="en-US" b="1" dirty="0">
                  <a:latin typeface="Arial" panose="020B0604020202020204" pitchFamily="34" charset="0"/>
                </a:rPr>
                <a:t>函数</a:t>
              </a:r>
              <a:r>
                <a:rPr lang="en-US" altLang="zh-CN" b="1" dirty="0">
                  <a:latin typeface="Arial" panose="020B0604020202020204" pitchFamily="34" charset="0"/>
                </a:rPr>
                <a:t>m</a:t>
              </a:r>
              <a:endParaRPr lang="en-US" altLang="zh-CN" sz="3735" b="1" dirty="0">
                <a:latin typeface="Arial" panose="020B0604020202020204" pitchFamily="34" charset="0"/>
              </a:endParaRPr>
            </a:p>
          </p:txBody>
        </p:sp>
        <p:sp>
          <p:nvSpPr>
            <p:cNvPr id="17" name="Text Box 12"/>
            <p:cNvSpPr txBox="1"/>
            <p:nvPr/>
          </p:nvSpPr>
          <p:spPr>
            <a:xfrm>
              <a:off x="2086" y="4537"/>
              <a:ext cx="1050" cy="468"/>
            </a:xfrm>
            <a:prstGeom prst="rect">
              <a:avLst/>
            </a:prstGeom>
            <a:noFill/>
            <a:ln w="9525">
              <a:noFill/>
            </a:ln>
          </p:spPr>
          <p:txBody>
            <a:bodyPr/>
            <a:lstStyle/>
            <a:p>
              <a:pPr algn="ctr">
                <a:buClrTx/>
              </a:pPr>
              <a:r>
                <a:rPr lang="zh-CN" altLang="en-US" b="1" dirty="0">
                  <a:latin typeface="Arial" panose="020B0604020202020204" pitchFamily="34" charset="0"/>
                </a:rPr>
                <a:t>函数1</a:t>
              </a:r>
              <a:r>
                <a:rPr lang="en-US" altLang="zh-CN" b="1" dirty="0">
                  <a:latin typeface="Arial" panose="020B0604020202020204" pitchFamily="34" charset="0"/>
                </a:rPr>
                <a:t>_1</a:t>
              </a:r>
              <a:endParaRPr lang="en-US" altLang="zh-CN" sz="3735" b="1" dirty="0">
                <a:latin typeface="Arial" panose="020B0604020202020204" pitchFamily="34" charset="0"/>
              </a:endParaRPr>
            </a:p>
          </p:txBody>
        </p:sp>
        <p:sp>
          <p:nvSpPr>
            <p:cNvPr id="18" name="Text Box 13"/>
            <p:cNvSpPr txBox="1"/>
            <p:nvPr/>
          </p:nvSpPr>
          <p:spPr>
            <a:xfrm>
              <a:off x="3262" y="4537"/>
              <a:ext cx="1050" cy="468"/>
            </a:xfrm>
            <a:prstGeom prst="rect">
              <a:avLst/>
            </a:prstGeom>
            <a:noFill/>
            <a:ln w="9525">
              <a:noFill/>
            </a:ln>
          </p:spPr>
          <p:txBody>
            <a:bodyPr/>
            <a:lstStyle/>
            <a:p>
              <a:pPr algn="ctr">
                <a:buClrTx/>
              </a:pPr>
              <a:r>
                <a:rPr lang="zh-CN" altLang="en-US" b="1" dirty="0">
                  <a:latin typeface="Arial" panose="020B0604020202020204" pitchFamily="34" charset="0"/>
                </a:rPr>
                <a:t>函数1</a:t>
              </a:r>
              <a:r>
                <a:rPr lang="en-US" altLang="zh-CN" b="1" dirty="0">
                  <a:latin typeface="Arial" panose="020B0604020202020204" pitchFamily="34" charset="0"/>
                </a:rPr>
                <a:t>_2</a:t>
              </a:r>
              <a:endParaRPr lang="en-US" altLang="zh-CN" sz="3735" b="1" dirty="0">
                <a:latin typeface="Arial" panose="020B0604020202020204" pitchFamily="34" charset="0"/>
              </a:endParaRPr>
            </a:p>
          </p:txBody>
        </p:sp>
        <p:sp>
          <p:nvSpPr>
            <p:cNvPr id="19" name="Text Box 14"/>
            <p:cNvSpPr txBox="1"/>
            <p:nvPr/>
          </p:nvSpPr>
          <p:spPr>
            <a:xfrm>
              <a:off x="5596" y="4392"/>
              <a:ext cx="1050" cy="468"/>
            </a:xfrm>
            <a:prstGeom prst="rect">
              <a:avLst/>
            </a:prstGeom>
            <a:noFill/>
            <a:ln w="9525">
              <a:noFill/>
            </a:ln>
          </p:spPr>
          <p:txBody>
            <a:bodyPr/>
            <a:lstStyle/>
            <a:p>
              <a:pPr algn="ctr">
                <a:buClrTx/>
              </a:pPr>
              <a:r>
                <a:rPr lang="zh-CN" altLang="en-US" b="1" dirty="0">
                  <a:latin typeface="Arial" panose="020B0604020202020204" pitchFamily="34" charset="0"/>
                </a:rPr>
                <a:t>函数</a:t>
              </a:r>
              <a:r>
                <a:rPr lang="en-US" altLang="zh-CN" b="1" dirty="0">
                  <a:latin typeface="Arial" panose="020B0604020202020204" pitchFamily="34" charset="0"/>
                </a:rPr>
                <a:t>m_1</a:t>
              </a:r>
              <a:endParaRPr lang="en-US" altLang="zh-CN" sz="3735" b="1" dirty="0">
                <a:latin typeface="Arial" panose="020B0604020202020204" pitchFamily="34" charset="0"/>
              </a:endParaRPr>
            </a:p>
          </p:txBody>
        </p:sp>
        <p:sp>
          <p:nvSpPr>
            <p:cNvPr id="20" name="Text Box 15"/>
            <p:cNvSpPr txBox="1"/>
            <p:nvPr/>
          </p:nvSpPr>
          <p:spPr>
            <a:xfrm>
              <a:off x="7486" y="4392"/>
              <a:ext cx="1050" cy="468"/>
            </a:xfrm>
            <a:prstGeom prst="rect">
              <a:avLst/>
            </a:prstGeom>
            <a:noFill/>
            <a:ln w="9525">
              <a:noFill/>
            </a:ln>
          </p:spPr>
          <p:txBody>
            <a:bodyPr/>
            <a:lstStyle/>
            <a:p>
              <a:pPr algn="ctr">
                <a:buClrTx/>
              </a:pPr>
              <a:r>
                <a:rPr lang="zh-CN" altLang="en-US" b="1" dirty="0">
                  <a:latin typeface="Arial" panose="020B0604020202020204" pitchFamily="34" charset="0"/>
                </a:rPr>
                <a:t>函数</a:t>
              </a:r>
              <a:r>
                <a:rPr lang="en-US" altLang="zh-CN" b="1" dirty="0">
                  <a:latin typeface="Arial" panose="020B0604020202020204" pitchFamily="34" charset="0"/>
                </a:rPr>
                <a:t>m_n</a:t>
              </a:r>
              <a:endParaRPr lang="en-US" altLang="zh-CN" sz="3735" b="1" dirty="0">
                <a:latin typeface="Arial" panose="020B0604020202020204" pitchFamily="34" charset="0"/>
              </a:endParaRPr>
            </a:p>
          </p:txBody>
        </p:sp>
        <p:sp>
          <p:nvSpPr>
            <p:cNvPr id="21" name="Text Box 16"/>
            <p:cNvSpPr txBox="1"/>
            <p:nvPr/>
          </p:nvSpPr>
          <p:spPr>
            <a:xfrm>
              <a:off x="6702" y="4382"/>
              <a:ext cx="735" cy="468"/>
            </a:xfrm>
            <a:prstGeom prst="rect">
              <a:avLst/>
            </a:prstGeom>
            <a:noFill/>
            <a:ln w="9525">
              <a:noFill/>
            </a:ln>
          </p:spPr>
          <p:txBody>
            <a:bodyPr/>
            <a:lstStyle/>
            <a:p>
              <a:pPr algn="ctr">
                <a:buClrTx/>
              </a:pPr>
              <a:r>
                <a:rPr lang="zh-CN" altLang="en-US" b="1" dirty="0">
                  <a:latin typeface="Arial" panose="020B0604020202020204" pitchFamily="34" charset="0"/>
                </a:rPr>
                <a:t>……</a:t>
              </a:r>
              <a:endParaRPr lang="zh-CN" altLang="en-US" sz="3735" b="1" dirty="0">
                <a:latin typeface="Arial" panose="020B0604020202020204" pitchFamily="34" charset="0"/>
              </a:endParaRPr>
            </a:p>
          </p:txBody>
        </p:sp>
        <p:sp>
          <p:nvSpPr>
            <p:cNvPr id="22" name="Line 17"/>
            <p:cNvSpPr/>
            <p:nvPr/>
          </p:nvSpPr>
          <p:spPr>
            <a:xfrm flipH="1">
              <a:off x="2637" y="3983"/>
              <a:ext cx="630" cy="624"/>
            </a:xfrm>
            <a:prstGeom prst="line">
              <a:avLst/>
            </a:prstGeom>
            <a:ln w="9525" cap="flat" cmpd="sng">
              <a:solidFill>
                <a:srgbClr val="000000"/>
              </a:solidFill>
              <a:prstDash val="solid"/>
              <a:headEnd type="none" w="med" len="med"/>
              <a:tailEnd type="none" w="med" len="med"/>
            </a:ln>
          </p:spPr>
        </p:sp>
        <p:sp>
          <p:nvSpPr>
            <p:cNvPr id="23" name="Line 18"/>
            <p:cNvSpPr/>
            <p:nvPr/>
          </p:nvSpPr>
          <p:spPr>
            <a:xfrm>
              <a:off x="3372" y="3983"/>
              <a:ext cx="420" cy="624"/>
            </a:xfrm>
            <a:prstGeom prst="line">
              <a:avLst/>
            </a:prstGeom>
            <a:ln w="9525" cap="flat" cmpd="sng">
              <a:solidFill>
                <a:srgbClr val="000000"/>
              </a:solidFill>
              <a:prstDash val="solid"/>
              <a:headEnd type="none" w="med" len="med"/>
              <a:tailEnd type="none" w="med" len="med"/>
            </a:ln>
          </p:spPr>
        </p:sp>
        <p:sp>
          <p:nvSpPr>
            <p:cNvPr id="24" name="Line 19"/>
            <p:cNvSpPr/>
            <p:nvPr/>
          </p:nvSpPr>
          <p:spPr>
            <a:xfrm flipH="1">
              <a:off x="6152" y="3978"/>
              <a:ext cx="420" cy="468"/>
            </a:xfrm>
            <a:prstGeom prst="line">
              <a:avLst/>
            </a:prstGeom>
            <a:ln w="9525" cap="flat" cmpd="sng">
              <a:solidFill>
                <a:srgbClr val="000000"/>
              </a:solidFill>
              <a:prstDash val="solid"/>
              <a:headEnd type="none" w="med" len="med"/>
              <a:tailEnd type="none" w="med" len="med"/>
            </a:ln>
          </p:spPr>
        </p:sp>
        <p:sp>
          <p:nvSpPr>
            <p:cNvPr id="25" name="Line 20"/>
            <p:cNvSpPr/>
            <p:nvPr/>
          </p:nvSpPr>
          <p:spPr>
            <a:xfrm>
              <a:off x="7082" y="3998"/>
              <a:ext cx="945" cy="468"/>
            </a:xfrm>
            <a:prstGeom prst="line">
              <a:avLst/>
            </a:prstGeom>
            <a:ln w="9525" cap="flat" cmpd="sng">
              <a:solidFill>
                <a:srgbClr val="000000"/>
              </a:solidFill>
              <a:prstDash val="solid"/>
              <a:headEnd type="none" w="med" len="med"/>
              <a:tailEnd type="none" w="med" len="med"/>
            </a:ln>
          </p:spPr>
        </p:sp>
      </p:grpSp>
      <p:sp>
        <p:nvSpPr>
          <p:cNvPr id="27" name="Rectangle 21"/>
          <p:cNvSpPr txBox="1"/>
          <p:nvPr/>
        </p:nvSpPr>
        <p:spPr>
          <a:xfrm>
            <a:off x="83489" y="194944"/>
            <a:ext cx="4334933" cy="1024004"/>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dirty="0"/>
              <a:t>程序结构：</a:t>
            </a:r>
            <a:endParaRPr lang="zh-CN" altLang="en-US" sz="4000" dirty="0"/>
          </a:p>
        </p:txBody>
      </p:sp>
      <p:sp>
        <p:nvSpPr>
          <p:cNvPr id="2" name="文本框 1"/>
          <p:cNvSpPr txBox="1"/>
          <p:nvPr/>
        </p:nvSpPr>
        <p:spPr>
          <a:xfrm>
            <a:off x="6496685" y="705485"/>
            <a:ext cx="5110480" cy="681990"/>
          </a:xfrm>
          <a:prstGeom prst="rect">
            <a:avLst/>
          </a:prstGeom>
          <a:noFill/>
        </p:spPr>
        <p:txBody>
          <a:bodyPr wrap="none" rtlCol="0" anchor="t">
            <a:spAutoFit/>
          </a:bodyPr>
          <a:lstStyle/>
          <a:p>
            <a:pPr lvl="1">
              <a:lnSpc>
                <a:spcPct val="120000"/>
              </a:lnSpc>
            </a:pPr>
            <a:r>
              <a:rPr lang="zh-CN" altLang="en-US">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“自顶向下、逐步求精</a:t>
            </a:r>
            <a:r>
              <a:rPr lang="en-US" altLang="zh-CN">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a:t>
            </a:r>
            <a:endParaRPr lang="zh-CN" altLang="en-US"/>
          </a:p>
        </p:txBody>
      </p:sp>
    </p:spTree>
  </p:cSld>
  <p:clrMapOvr>
    <a:masterClrMapping/>
  </p:clrMapOvr>
  <p:transition advTm="0"/>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624000" y="933000"/>
            <a:ext cx="11424000" cy="5472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限制</a:t>
            </a:r>
            <a:r>
              <a:rPr lang="zh-CN" altLang="en-US" dirty="0">
                <a:solidFill>
                  <a:srgbClr val="FF0000"/>
                </a:solidFill>
              </a:rPr>
              <a:t>函数长度</a:t>
            </a:r>
            <a:r>
              <a:rPr lang="zh-CN" altLang="en-US" dirty="0"/>
              <a:t>。一个函数语句数不宜过多，既便于阅读、理解，也方便程序调试。若函数太长，可以考虑把函数进一步分解实现。</a:t>
            </a:r>
            <a:endParaRPr lang="zh-CN" altLang="en-US" dirty="0"/>
          </a:p>
          <a:p>
            <a:r>
              <a:rPr lang="zh-CN" altLang="en-US" dirty="0"/>
              <a:t>避免函数</a:t>
            </a:r>
            <a:r>
              <a:rPr lang="zh-CN" altLang="en-US" dirty="0">
                <a:solidFill>
                  <a:srgbClr val="FF0000"/>
                </a:solidFill>
              </a:rPr>
              <a:t>功能重复</a:t>
            </a:r>
            <a:r>
              <a:rPr lang="zh-CN" altLang="en-US" dirty="0"/>
              <a:t>。对于在多处使用的同一个计算或操作过程，应当将其封装成一个独立的函数，以达到一处定义、多处使用的目的，以避免功能模块间的重复。</a:t>
            </a:r>
            <a:endParaRPr lang="zh-CN" altLang="en-US" dirty="0"/>
          </a:p>
          <a:p>
            <a:r>
              <a:rPr lang="zh-CN" altLang="en-US" dirty="0"/>
              <a:t>减少</a:t>
            </a:r>
            <a:r>
              <a:rPr lang="zh-CN" altLang="en-US" dirty="0">
                <a:solidFill>
                  <a:srgbClr val="FF0000"/>
                </a:solidFill>
              </a:rPr>
              <a:t>全局变量</a:t>
            </a:r>
            <a:r>
              <a:rPr lang="zh-CN" altLang="en-US" dirty="0"/>
              <a:t>的使用。应采用定义局部变量作为函数的临时工作单元，</a:t>
            </a:r>
            <a:r>
              <a:rPr lang="zh-CN" altLang="en-US" dirty="0">
                <a:solidFill>
                  <a:srgbClr val="FFC000"/>
                </a:solidFill>
              </a:rPr>
              <a:t>使用参数和返回值作为函数与外部进行数据交换的方式</a:t>
            </a:r>
            <a:r>
              <a:rPr lang="zh-CN" altLang="en-US" dirty="0"/>
              <a:t>。只有当确实需要多个函数共享的数据时，才定义其为全局变量。</a:t>
            </a:r>
            <a:endParaRPr lang="zh-CN" altLang="en-US" dirty="0"/>
          </a:p>
        </p:txBody>
      </p:sp>
      <p:sp>
        <p:nvSpPr>
          <p:cNvPr id="3" name="Rectangle 4"/>
          <p:cNvSpPr txBox="1"/>
          <p:nvPr/>
        </p:nvSpPr>
        <p:spPr>
          <a:xfrm>
            <a:off x="514569" y="69001"/>
            <a:ext cx="10957764" cy="768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函数设计时应注意的问题</a:t>
            </a:r>
            <a:endParaRPr lang="zh-CN" altLang="en-US" sz="5865" dirty="0"/>
          </a:p>
        </p:txBody>
      </p:sp>
    </p:spTree>
  </p:cSld>
  <p:clrMapOvr>
    <a:masterClrMapping/>
  </p:clrMapOvr>
  <p:transition advTm="0"/>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3" name="直接连接符 12"/>
          <p:cNvCxnSpPr/>
          <p:nvPr/>
        </p:nvCxnSpPr>
        <p:spPr>
          <a:xfrm>
            <a:off x="1060288" y="119462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1401153" y="57305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29" name="组合 28"/>
          <p:cNvGrpSpPr/>
          <p:nvPr/>
        </p:nvGrpSpPr>
        <p:grpSpPr>
          <a:xfrm>
            <a:off x="10087527" y="573361"/>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32" name="组合 31"/>
          <p:cNvGrpSpPr/>
          <p:nvPr/>
        </p:nvGrpSpPr>
        <p:grpSpPr>
          <a:xfrm>
            <a:off x="10758775" y="57305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35" name="组合 34"/>
          <p:cNvGrpSpPr/>
          <p:nvPr/>
        </p:nvGrpSpPr>
        <p:grpSpPr>
          <a:xfrm>
            <a:off x="8742551" y="57305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38" name="组合 37"/>
          <p:cNvGrpSpPr/>
          <p:nvPr/>
        </p:nvGrpSpPr>
        <p:grpSpPr>
          <a:xfrm>
            <a:off x="9414625" y="57305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sp>
        <p:nvSpPr>
          <p:cNvPr id="24" name="内容占位符 2"/>
          <p:cNvSpPr txBox="1"/>
          <p:nvPr/>
        </p:nvSpPr>
        <p:spPr>
          <a:xfrm>
            <a:off x="527381" y="1215644"/>
            <a:ext cx="10972800" cy="518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0"/>
              </a:spcBef>
              <a:buFont typeface="Arial" panose="020B0604020202020204" pitchFamily="34" charset="0"/>
              <a:buNone/>
            </a:pPr>
            <a:r>
              <a:rPr lang="en-US" altLang="zh-CN" sz="4265" dirty="0">
                <a:sym typeface="+mn-ea"/>
              </a:rPr>
              <a:t>10.1  </a:t>
            </a:r>
            <a:r>
              <a:rPr lang="zh-CN" altLang="en-US" sz="4265" dirty="0">
                <a:sym typeface="+mn-ea"/>
              </a:rPr>
              <a:t>圆形体积计算器 </a:t>
            </a:r>
            <a:endParaRPr lang="en-US" altLang="zh-CN" sz="4265" dirty="0"/>
          </a:p>
          <a:p>
            <a:pPr>
              <a:spcBef>
                <a:spcPct val="50000"/>
              </a:spcBef>
              <a:buFont typeface="Arial" panose="020B0604020202020204" pitchFamily="34" charset="0"/>
              <a:buNone/>
            </a:pPr>
            <a:r>
              <a:rPr lang="en-US" altLang="zh-CN" sz="4265" dirty="0">
                <a:sym typeface="+mn-ea"/>
              </a:rPr>
              <a:t>10.2  </a:t>
            </a:r>
            <a:r>
              <a:rPr lang="zh-CN" altLang="en-US" sz="4265" dirty="0">
                <a:sym typeface="+mn-ea"/>
              </a:rPr>
              <a:t>递归</a:t>
            </a:r>
            <a:r>
              <a:rPr lang="en-US" altLang="zh-CN" sz="4265" dirty="0">
                <a:sym typeface="+mn-ea"/>
              </a:rPr>
              <a:t>-</a:t>
            </a:r>
            <a:r>
              <a:rPr lang="zh-CN" altLang="en-US" sz="4265" dirty="0">
                <a:sym typeface="+mn-ea"/>
              </a:rPr>
              <a:t>汉诺塔问题 </a:t>
            </a:r>
            <a:endParaRPr lang="zh-CN" altLang="en-US" sz="4265" dirty="0"/>
          </a:p>
          <a:p>
            <a:pPr>
              <a:spcBef>
                <a:spcPct val="50000"/>
              </a:spcBef>
              <a:buFont typeface="Arial" panose="020B0604020202020204" pitchFamily="34" charset="0"/>
              <a:buNone/>
            </a:pPr>
            <a:r>
              <a:rPr lang="en-US" altLang="zh-CN" sz="4265" dirty="0">
                <a:sym typeface="+mn-ea"/>
              </a:rPr>
              <a:t>10.3  </a:t>
            </a:r>
            <a:r>
              <a:rPr lang="zh-CN" altLang="en-US" sz="4265" dirty="0">
                <a:sym typeface="+mn-ea"/>
              </a:rPr>
              <a:t>长度单位转换 </a:t>
            </a:r>
            <a:endParaRPr lang="zh-CN" altLang="en-US" sz="4265" dirty="0"/>
          </a:p>
          <a:p>
            <a:pPr>
              <a:spcBef>
                <a:spcPct val="50000"/>
              </a:spcBef>
              <a:buFont typeface="Arial" panose="020B0604020202020204" pitchFamily="34" charset="0"/>
              <a:buNone/>
            </a:pPr>
            <a:r>
              <a:rPr lang="en-US" altLang="zh-CN" sz="4265" dirty="0">
                <a:sym typeface="+mn-ea"/>
              </a:rPr>
              <a:t>10.4  </a:t>
            </a:r>
            <a:r>
              <a:rPr lang="zh-CN" altLang="en-US" sz="4265" dirty="0">
                <a:sym typeface="+mn-ea"/>
              </a:rPr>
              <a:t>模块化设计大程序构成 </a:t>
            </a:r>
            <a:endParaRPr lang="zh-CN" altLang="en-US" sz="4265" dirty="0"/>
          </a:p>
        </p:txBody>
      </p:sp>
    </p:spTree>
  </p:cSld>
  <p:clrMapOvr>
    <a:masterClrMapping/>
  </p:clrMapOvr>
  <p:transition advTm="0"/>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3"/>
          <p:cNvSpPr txBox="1"/>
          <p:nvPr/>
        </p:nvSpPr>
        <p:spPr>
          <a:xfrm>
            <a:off x="624417" y="1317000"/>
            <a:ext cx="10655300" cy="5080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Arial" panose="020B0604020202020204" pitchFamily="34" charset="0"/>
              <a:buNone/>
            </a:pPr>
            <a:r>
              <a:rPr lang="zh-CN" altLang="en-US" sz="3735" dirty="0"/>
              <a:t>使用结构化程序设计方法解决复杂的问题</a:t>
            </a:r>
            <a:endParaRPr lang="zh-CN" altLang="en-US" sz="3735" dirty="0"/>
          </a:p>
          <a:p>
            <a:pPr lvl="1">
              <a:lnSpc>
                <a:spcPct val="120000"/>
              </a:lnSpc>
            </a:pPr>
            <a:r>
              <a:rPr lang="zh-CN" altLang="en-US" sz="3200" dirty="0"/>
              <a:t>把大问题分解成若干小问题，小问题再进一步分解成若干更小的问题；</a:t>
            </a:r>
            <a:r>
              <a:rPr lang="zh-CN" altLang="en-US" sz="3200"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 </a:t>
            </a:r>
            <a:r>
              <a:rPr lang="zh-CN" altLang="en-US" sz="3200" dirty="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a:t>
            </a:r>
            <a:r>
              <a:rPr lang="zh-CN" altLang="en-US" sz="3200" dirty="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自顶向下、逐步求精</a:t>
            </a:r>
            <a:r>
              <a:rPr lang="en-US" altLang="zh-CN" sz="3200" dirty="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a:t>
            </a:r>
            <a:endParaRPr lang="zh-CN" altLang="en-US" sz="3200" dirty="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a:p>
            <a:pPr lvl="1">
              <a:lnSpc>
                <a:spcPct val="120000"/>
              </a:lnSpc>
            </a:pPr>
            <a:r>
              <a:rPr lang="zh-CN" altLang="en-US" sz="3200" dirty="0"/>
              <a:t>写程序时，用</a:t>
            </a:r>
            <a:r>
              <a:rPr lang="en-US" altLang="zh-CN" sz="3200" dirty="0"/>
              <a:t>main()</a:t>
            </a:r>
            <a:r>
              <a:rPr lang="zh-CN" altLang="en-US" sz="3200" dirty="0"/>
              <a:t>解决整个问题，它调用解决小问题的函数；</a:t>
            </a:r>
            <a:endParaRPr lang="zh-CN" altLang="en-US" sz="3200" dirty="0"/>
          </a:p>
          <a:p>
            <a:pPr lvl="1">
              <a:lnSpc>
                <a:spcPct val="120000"/>
              </a:lnSpc>
            </a:pPr>
            <a:r>
              <a:rPr lang="zh-CN" altLang="en-US" sz="3200" dirty="0"/>
              <a:t>这些函数又进一步调用解决</a:t>
            </a:r>
            <a:r>
              <a:rPr lang="zh-CN" altLang="en-US" sz="3200" dirty="0">
                <a:solidFill>
                  <a:srgbClr val="FF0000"/>
                </a:solidFill>
              </a:rPr>
              <a:t>更小问题</a:t>
            </a:r>
            <a:r>
              <a:rPr lang="zh-CN" altLang="en-US" sz="3200" dirty="0"/>
              <a:t>的函数，从而形成函数的</a:t>
            </a:r>
            <a:r>
              <a:rPr lang="zh-CN" altLang="en-US" sz="3200" dirty="0">
                <a:solidFill>
                  <a:srgbClr val="FF0000"/>
                </a:solidFill>
              </a:rPr>
              <a:t>嵌套</a:t>
            </a:r>
            <a:r>
              <a:rPr lang="zh-CN" altLang="en-US" sz="3200" dirty="0"/>
              <a:t>调用。</a:t>
            </a:r>
            <a:endParaRPr lang="zh-CN" altLang="en-US" sz="3200" dirty="0"/>
          </a:p>
        </p:txBody>
      </p:sp>
      <p:sp>
        <p:nvSpPr>
          <p:cNvPr id="27" name="Rectangle 4"/>
          <p:cNvSpPr txBox="1"/>
          <p:nvPr/>
        </p:nvSpPr>
        <p:spPr>
          <a:xfrm>
            <a:off x="609600" y="99628"/>
            <a:ext cx="10972800" cy="1217372"/>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10.1 </a:t>
            </a:r>
            <a:r>
              <a:rPr lang="zh-CN" altLang="en-US" sz="5865" dirty="0"/>
              <a:t>圆形体积计算器 </a:t>
            </a:r>
            <a:endParaRPr lang="zh-CN" altLang="en-US" sz="5865" dirty="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p:nvPr/>
        </p:nvSpPr>
        <p:spPr>
          <a:xfrm>
            <a:off x="288499" y="1392016"/>
            <a:ext cx="11664951" cy="4663564"/>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dirty="0"/>
              <a:t>例</a:t>
            </a:r>
            <a:r>
              <a:rPr lang="en-US" altLang="zh-CN" sz="2400" dirty="0"/>
              <a:t>10-1 </a:t>
            </a:r>
            <a:r>
              <a:rPr lang="zh-CN" altLang="en-US" sz="2400" dirty="0"/>
              <a:t>设计一个常用圆形体体积计算器，采用命令方式输入1、2、3，分别选择计算球体、圆柱体、圆锥体的体积，并输入计算所需相应参数。</a:t>
            </a:r>
            <a:endParaRPr lang="zh-CN" altLang="en-US" sz="2400" dirty="0"/>
          </a:p>
          <a:p>
            <a:pPr>
              <a:lnSpc>
                <a:spcPct val="150000"/>
              </a:lnSpc>
              <a:buFont typeface="Arial" panose="020B0604020202020204" pitchFamily="34" charset="0"/>
              <a:buNone/>
            </a:pPr>
            <a:r>
              <a:rPr lang="zh-CN" altLang="en-US" sz="2400" dirty="0">
                <a:solidFill>
                  <a:srgbClr val="FF0000"/>
                </a:solidFill>
              </a:rPr>
              <a:t>分析：</a:t>
            </a:r>
            <a:endParaRPr lang="zh-CN" altLang="en-US" sz="2400" dirty="0"/>
          </a:p>
          <a:p>
            <a:pPr lvl="1">
              <a:lnSpc>
                <a:spcPct val="150000"/>
              </a:lnSpc>
              <a:buFont typeface="Wingdings" panose="05000000000000000000" charset="0"/>
              <a:buChar char=""/>
            </a:pPr>
            <a:r>
              <a:rPr lang="zh-CN" altLang="en-US" sz="2400" dirty="0"/>
              <a:t>输入1、2、3选择计算3种体积，其他输入结束计算</a:t>
            </a:r>
            <a:endParaRPr lang="zh-CN" altLang="en-US" sz="2400" dirty="0"/>
          </a:p>
          <a:p>
            <a:pPr lvl="1" algn="just">
              <a:lnSpc>
                <a:spcPct val="150000"/>
              </a:lnSpc>
              <a:buFont typeface="Wingdings" panose="05000000000000000000" charset="0"/>
              <a:buChar char=""/>
            </a:pPr>
            <a:r>
              <a:rPr lang="zh-CN" altLang="en-US" sz="2400" dirty="0"/>
              <a:t>设计一个控制函数</a:t>
            </a:r>
            <a:r>
              <a:rPr lang="en-US" altLang="zh-CN" sz="2400" dirty="0" err="1"/>
              <a:t>cal</a:t>
            </a:r>
            <a:r>
              <a:rPr lang="en-US" altLang="zh-CN" sz="2400" dirty="0"/>
              <a:t>()，</a:t>
            </a:r>
            <a:r>
              <a:rPr lang="zh-CN" altLang="en-US" sz="2400" dirty="0"/>
              <a:t>经它辨别圆形体的类型再调用计算球体、圆柱体、圆锥体体积的函数</a:t>
            </a:r>
            <a:endParaRPr lang="zh-CN" altLang="en-US" sz="2400" dirty="0"/>
          </a:p>
          <a:p>
            <a:pPr lvl="1" algn="just">
              <a:lnSpc>
                <a:spcPct val="150000"/>
              </a:lnSpc>
              <a:buFont typeface="Wingdings" panose="05000000000000000000" charset="0"/>
              <a:buChar char=""/>
            </a:pPr>
            <a:r>
              <a:rPr lang="zh-CN" altLang="en-US" sz="2400" dirty="0"/>
              <a:t>设计单独的函数计算不同圆形体的体积</a:t>
            </a:r>
            <a:endParaRPr lang="zh-CN" altLang="en-US" sz="2400" dirty="0"/>
          </a:p>
        </p:txBody>
      </p:sp>
      <p:sp>
        <p:nvSpPr>
          <p:cNvPr id="5" name="Rectangle 3"/>
          <p:cNvSpPr txBox="1"/>
          <p:nvPr/>
        </p:nvSpPr>
        <p:spPr>
          <a:xfrm>
            <a:off x="431799" y="0"/>
            <a:ext cx="11377084" cy="837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a:t>10.1.1 </a:t>
            </a:r>
            <a:r>
              <a:rPr lang="zh-CN" altLang="en-US" sz="4800" dirty="0"/>
              <a:t>程序解析</a:t>
            </a:r>
            <a:r>
              <a:rPr lang="en-US" altLang="zh-CN" sz="4800" dirty="0"/>
              <a:t>-</a:t>
            </a:r>
            <a:r>
              <a:rPr lang="zh-CN" altLang="en-US" sz="4800" dirty="0"/>
              <a:t>计算常用圆形体体积</a:t>
            </a:r>
            <a:endParaRPr lang="zh-CN" altLang="en-US" sz="4800" dirty="0"/>
          </a:p>
        </p:txBody>
      </p:sp>
    </p:spTree>
  </p:cSld>
  <p:clrMapOvr>
    <a:masterClrMapping/>
  </p:clrMapOvr>
  <p:transition advTm="0">
    <p:cove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2"/>
          <p:cNvSpPr txBox="1"/>
          <p:nvPr/>
        </p:nvSpPr>
        <p:spPr>
          <a:xfrm>
            <a:off x="296545" y="2196465"/>
            <a:ext cx="7011035" cy="213931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3层结构，5个函数</a:t>
            </a:r>
            <a:endParaRPr lang="zh-CN" altLang="en-US" sz="2800" dirty="0"/>
          </a:p>
          <a:p>
            <a:pPr>
              <a:lnSpc>
                <a:spcPct val="150000"/>
              </a:lnSpc>
            </a:pPr>
            <a:r>
              <a:rPr lang="zh-CN" altLang="en-US" sz="2800" dirty="0"/>
              <a:t>降低程序的构思、编写、调试的复杂度</a:t>
            </a:r>
            <a:endParaRPr lang="zh-CN" altLang="en-US" sz="2800" dirty="0"/>
          </a:p>
          <a:p>
            <a:pPr>
              <a:lnSpc>
                <a:spcPct val="150000"/>
              </a:lnSpc>
            </a:pPr>
            <a:r>
              <a:rPr lang="zh-CN" altLang="en-US" sz="2800" dirty="0"/>
              <a:t>可读性好</a:t>
            </a:r>
            <a:endParaRPr lang="zh-CN" altLang="en-US" sz="2800" dirty="0"/>
          </a:p>
        </p:txBody>
      </p:sp>
      <p:sp>
        <p:nvSpPr>
          <p:cNvPr id="14" name="Rectangle 3"/>
          <p:cNvSpPr txBox="1"/>
          <p:nvPr/>
        </p:nvSpPr>
        <p:spPr>
          <a:xfrm>
            <a:off x="883920" y="617855"/>
            <a:ext cx="4674870" cy="746125"/>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程序结构</a:t>
            </a:r>
            <a:endParaRPr lang="zh-CN" altLang="en-US" sz="5865" dirty="0"/>
          </a:p>
        </p:txBody>
      </p:sp>
      <p:grpSp>
        <p:nvGrpSpPr>
          <p:cNvPr id="25" name="Group 4"/>
          <p:cNvGrpSpPr/>
          <p:nvPr/>
        </p:nvGrpSpPr>
        <p:grpSpPr>
          <a:xfrm>
            <a:off x="6971030" y="1363980"/>
            <a:ext cx="5165090" cy="3182620"/>
            <a:chOff x="295" y="2148"/>
            <a:chExt cx="3900" cy="1781"/>
          </a:xfrm>
        </p:grpSpPr>
        <p:sp>
          <p:nvSpPr>
            <p:cNvPr id="26" name="Text Box 5"/>
            <p:cNvSpPr txBox="1"/>
            <p:nvPr/>
          </p:nvSpPr>
          <p:spPr>
            <a:xfrm>
              <a:off x="1637" y="2148"/>
              <a:ext cx="1051" cy="466"/>
            </a:xfrm>
            <a:prstGeom prst="rect">
              <a:avLst/>
            </a:prstGeom>
            <a:noFill/>
            <a:ln w="9525">
              <a:noFill/>
            </a:ln>
          </p:spPr>
          <p:txBody>
            <a:bodyPr/>
            <a:lstStyle/>
            <a:p>
              <a:pPr algn="ctr">
                <a:buClrTx/>
              </a:pPr>
              <a:r>
                <a:rPr lang="en-US" altLang="zh-CN" sz="2000" b="1" dirty="0">
                  <a:latin typeface="Arial" panose="020B0604020202020204" pitchFamily="34" charset="0"/>
                </a:rPr>
                <a:t>main( )</a:t>
              </a:r>
              <a:endParaRPr lang="en-US" altLang="zh-CN" sz="2000" b="1" dirty="0">
                <a:latin typeface="Arial" panose="020B0604020202020204" pitchFamily="34" charset="0"/>
              </a:endParaRPr>
            </a:p>
          </p:txBody>
        </p:sp>
        <p:sp>
          <p:nvSpPr>
            <p:cNvPr id="27" name="Text Box 6"/>
            <p:cNvSpPr txBox="1"/>
            <p:nvPr/>
          </p:nvSpPr>
          <p:spPr>
            <a:xfrm>
              <a:off x="1610" y="2829"/>
              <a:ext cx="1051" cy="466"/>
            </a:xfrm>
            <a:prstGeom prst="rect">
              <a:avLst/>
            </a:prstGeom>
            <a:noFill/>
            <a:ln w="9525">
              <a:noFill/>
            </a:ln>
          </p:spPr>
          <p:txBody>
            <a:bodyPr/>
            <a:lstStyle/>
            <a:p>
              <a:pPr algn="ctr">
                <a:buClrTx/>
              </a:pPr>
              <a:r>
                <a:rPr lang="en-US" altLang="zh-CN" sz="2000" b="1" dirty="0">
                  <a:latin typeface="Arial" panose="020B0604020202020204" pitchFamily="34" charset="0"/>
                </a:rPr>
                <a:t>cal ( )</a:t>
              </a:r>
              <a:endParaRPr lang="en-US" altLang="zh-CN" sz="2000" b="1" dirty="0">
                <a:latin typeface="Arial" panose="020B0604020202020204" pitchFamily="34" charset="0"/>
              </a:endParaRPr>
            </a:p>
          </p:txBody>
        </p:sp>
        <p:sp>
          <p:nvSpPr>
            <p:cNvPr id="28" name="Text Box 7"/>
            <p:cNvSpPr txBox="1"/>
            <p:nvPr/>
          </p:nvSpPr>
          <p:spPr>
            <a:xfrm>
              <a:off x="295" y="3554"/>
              <a:ext cx="1225" cy="375"/>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vol_ball ( )</a:t>
              </a:r>
              <a:endParaRPr lang="en-US" altLang="zh-CN" sz="2000" b="1" dirty="0">
                <a:solidFill>
                  <a:srgbClr val="CC0066"/>
                </a:solidFill>
                <a:latin typeface="Arial" panose="020B0604020202020204" pitchFamily="34" charset="0"/>
              </a:endParaRPr>
            </a:p>
          </p:txBody>
        </p:sp>
        <p:sp>
          <p:nvSpPr>
            <p:cNvPr id="29" name="Text Box 8"/>
            <p:cNvSpPr txBox="1"/>
            <p:nvPr/>
          </p:nvSpPr>
          <p:spPr>
            <a:xfrm>
              <a:off x="1482" y="3545"/>
              <a:ext cx="1307" cy="339"/>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vol_cylind ( )</a:t>
              </a:r>
              <a:endParaRPr lang="en-US" altLang="zh-CN" sz="2000" b="1" dirty="0">
                <a:solidFill>
                  <a:srgbClr val="CC0066"/>
                </a:solidFill>
                <a:latin typeface="Arial" panose="020B0604020202020204" pitchFamily="34" charset="0"/>
              </a:endParaRPr>
            </a:p>
          </p:txBody>
        </p:sp>
        <p:sp>
          <p:nvSpPr>
            <p:cNvPr id="30" name="Text Box 9"/>
            <p:cNvSpPr txBox="1"/>
            <p:nvPr/>
          </p:nvSpPr>
          <p:spPr>
            <a:xfrm>
              <a:off x="2828" y="3554"/>
              <a:ext cx="1367" cy="375"/>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vol_cone ( )</a:t>
              </a:r>
              <a:endParaRPr lang="en-US" altLang="zh-CN" sz="2000" b="1" dirty="0">
                <a:solidFill>
                  <a:srgbClr val="CC0066"/>
                </a:solidFill>
                <a:latin typeface="Arial" panose="020B0604020202020204" pitchFamily="34" charset="0"/>
              </a:endParaRPr>
            </a:p>
          </p:txBody>
        </p:sp>
        <p:sp>
          <p:nvSpPr>
            <p:cNvPr id="31" name="Line 10"/>
            <p:cNvSpPr/>
            <p:nvPr/>
          </p:nvSpPr>
          <p:spPr>
            <a:xfrm>
              <a:off x="2138" y="2387"/>
              <a:ext cx="0" cy="465"/>
            </a:xfrm>
            <a:prstGeom prst="line">
              <a:avLst/>
            </a:prstGeom>
            <a:ln w="38100" cap="flat" cmpd="sng">
              <a:solidFill>
                <a:schemeClr val="tx1"/>
              </a:solidFill>
              <a:prstDash val="solid"/>
              <a:headEnd type="none" w="med" len="med"/>
              <a:tailEnd type="triangle" w="sm" len="med"/>
            </a:ln>
          </p:spPr>
        </p:sp>
        <p:sp>
          <p:nvSpPr>
            <p:cNvPr id="32" name="Line 11"/>
            <p:cNvSpPr/>
            <p:nvPr/>
          </p:nvSpPr>
          <p:spPr>
            <a:xfrm flipH="1">
              <a:off x="1020" y="3113"/>
              <a:ext cx="861" cy="466"/>
            </a:xfrm>
            <a:prstGeom prst="line">
              <a:avLst/>
            </a:prstGeom>
            <a:ln w="38100" cap="flat" cmpd="sng">
              <a:solidFill>
                <a:schemeClr val="tx1"/>
              </a:solidFill>
              <a:prstDash val="solid"/>
              <a:headEnd type="none" w="med" len="med"/>
              <a:tailEnd type="triangle" w="sm" len="med"/>
            </a:ln>
          </p:spPr>
        </p:sp>
        <p:sp>
          <p:nvSpPr>
            <p:cNvPr id="33" name="Line 12"/>
            <p:cNvSpPr/>
            <p:nvPr/>
          </p:nvSpPr>
          <p:spPr>
            <a:xfrm>
              <a:off x="2109" y="3115"/>
              <a:ext cx="0" cy="451"/>
            </a:xfrm>
            <a:prstGeom prst="line">
              <a:avLst/>
            </a:prstGeom>
            <a:ln w="38100" cap="flat" cmpd="sng">
              <a:solidFill>
                <a:schemeClr val="tx1"/>
              </a:solidFill>
              <a:prstDash val="solid"/>
              <a:headEnd type="none" w="med" len="med"/>
              <a:tailEnd type="triangle" w="sm" len="med"/>
            </a:ln>
          </p:spPr>
        </p:sp>
        <p:sp>
          <p:nvSpPr>
            <p:cNvPr id="34" name="Line 13"/>
            <p:cNvSpPr/>
            <p:nvPr/>
          </p:nvSpPr>
          <p:spPr>
            <a:xfrm>
              <a:off x="2426" y="3113"/>
              <a:ext cx="860" cy="466"/>
            </a:xfrm>
            <a:prstGeom prst="line">
              <a:avLst/>
            </a:prstGeom>
            <a:ln w="38100" cap="flat" cmpd="sng">
              <a:solidFill>
                <a:schemeClr val="tx1"/>
              </a:solidFill>
              <a:prstDash val="solid"/>
              <a:headEnd type="none" w="med" len="med"/>
              <a:tailEnd type="triangle" w="sm" len="med"/>
            </a:ln>
          </p:spPr>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2"/>
          <p:cNvSpPr txBox="1"/>
          <p:nvPr/>
        </p:nvSpPr>
        <p:spPr>
          <a:xfrm>
            <a:off x="855980" y="512445"/>
            <a:ext cx="3470275" cy="969645"/>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t>源程序</a:t>
            </a:r>
            <a:endParaRPr lang="zh-CN" altLang="en-US" sz="5335" dirty="0"/>
          </a:p>
        </p:txBody>
      </p:sp>
      <p:sp>
        <p:nvSpPr>
          <p:cNvPr id="19" name="Rectangle 3"/>
          <p:cNvSpPr txBox="1"/>
          <p:nvPr/>
        </p:nvSpPr>
        <p:spPr>
          <a:xfrm>
            <a:off x="5236210" y="160020"/>
            <a:ext cx="6705600" cy="653859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buFont typeface="Arial" panose="020B0604020202020204" pitchFamily="34" charset="0"/>
              <a:buNone/>
            </a:pPr>
            <a:r>
              <a:rPr lang="en-US" altLang="zh-CN" sz="2000" dirty="0"/>
              <a:t>#define  PI  3.141592654</a:t>
            </a:r>
            <a:endParaRPr lang="en-US" altLang="zh-CN" sz="2000" dirty="0"/>
          </a:p>
          <a:p>
            <a:pPr algn="just">
              <a:lnSpc>
                <a:spcPct val="100000"/>
              </a:lnSpc>
              <a:buFont typeface="Arial" panose="020B0604020202020204" pitchFamily="34" charset="0"/>
              <a:buNone/>
            </a:pPr>
            <a:r>
              <a:rPr lang="en-US" altLang="zh-CN" sz="2000" dirty="0"/>
              <a:t>void </a:t>
            </a:r>
            <a:r>
              <a:rPr lang="en-US" altLang="zh-CN" sz="2000" dirty="0" err="1"/>
              <a:t>cal</a:t>
            </a:r>
            <a:r>
              <a:rPr lang="en-US" altLang="zh-CN" sz="2000" dirty="0"/>
              <a:t> ( </a:t>
            </a:r>
            <a:r>
              <a:rPr lang="en-US" altLang="zh-CN" sz="2000" dirty="0" err="1"/>
              <a:t>int</a:t>
            </a:r>
            <a:r>
              <a:rPr lang="en-US" altLang="zh-CN" sz="2000" dirty="0"/>
              <a:t> </a:t>
            </a:r>
            <a:r>
              <a:rPr lang="en-US" altLang="zh-CN" sz="2000" dirty="0" err="1"/>
              <a:t>sel</a:t>
            </a:r>
            <a:r>
              <a:rPr lang="en-US" altLang="zh-CN" sz="2000" dirty="0"/>
              <a:t> ); </a:t>
            </a:r>
            <a:endParaRPr lang="zh-CN" altLang="en-US" sz="2000" dirty="0"/>
          </a:p>
          <a:p>
            <a:pPr algn="just">
              <a:lnSpc>
                <a:spcPct val="100000"/>
              </a:lnSpc>
              <a:buFont typeface="Arial" panose="020B0604020202020204" pitchFamily="34" charset="0"/>
              <a:buNone/>
            </a:pPr>
            <a:r>
              <a:rPr lang="en-US" altLang="zh-CN" sz="2000" dirty="0" err="1"/>
              <a:t>int</a:t>
            </a:r>
            <a:r>
              <a:rPr lang="en-US" altLang="zh-CN" sz="2000" dirty="0"/>
              <a:t> main(void)</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err="1"/>
              <a:t>int</a:t>
            </a:r>
            <a:r>
              <a:rPr lang="en-US" altLang="zh-CN" sz="2000" dirty="0"/>
              <a:t> </a:t>
            </a:r>
            <a:r>
              <a:rPr lang="en-US" altLang="zh-CN" sz="2000" dirty="0" err="1"/>
              <a:t>sel</a:t>
            </a:r>
            <a:r>
              <a:rPr lang="en-US" altLang="zh-CN" sz="2000" dirty="0"/>
              <a:t>; </a:t>
            </a:r>
            <a:endParaRPr lang="zh-CN" altLang="en-US" sz="2000" dirty="0"/>
          </a:p>
          <a:p>
            <a:pPr algn="just">
              <a:lnSpc>
                <a:spcPct val="100000"/>
              </a:lnSpc>
              <a:buFont typeface="Arial" panose="020B0604020202020204" pitchFamily="34" charset="0"/>
              <a:buNone/>
            </a:pPr>
            <a:r>
              <a:rPr lang="zh-CN" altLang="en-US" sz="2000" dirty="0"/>
              <a:t>    </a:t>
            </a:r>
            <a:r>
              <a:rPr lang="en-US" altLang="zh-CN" sz="2000" dirty="0">
                <a:solidFill>
                  <a:srgbClr val="CC0066"/>
                </a:solidFill>
              </a:rPr>
              <a:t>while( 1 )</a:t>
            </a:r>
            <a:r>
              <a:rPr lang="en-US" altLang="zh-CN" sz="2000" dirty="0"/>
              <a:t>{</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err="1"/>
              <a:t>printf</a:t>
            </a:r>
            <a:r>
              <a:rPr lang="en-US" altLang="zh-CN" sz="2000" dirty="0"/>
              <a:t>("  1-</a:t>
            </a:r>
            <a:r>
              <a:rPr lang="zh-CN" altLang="en-US" sz="2000" dirty="0"/>
              <a:t>计算球体体积\</a:t>
            </a:r>
            <a:r>
              <a:rPr lang="en-US" altLang="zh-CN" sz="2000" dirty="0"/>
              <a:t>n");</a:t>
            </a:r>
            <a:endParaRPr lang="zh-CN" altLang="en-US" sz="2000" dirty="0"/>
          </a:p>
          <a:p>
            <a:pPr algn="just">
              <a:lnSpc>
                <a:spcPct val="100000"/>
              </a:lnSpc>
              <a:buFont typeface="Arial" panose="020B0604020202020204" pitchFamily="34" charset="0"/>
              <a:buNone/>
            </a:pPr>
            <a:r>
              <a:rPr lang="zh-CN" altLang="en-US" sz="2000" dirty="0"/>
              <a:t>	    </a:t>
            </a:r>
            <a:r>
              <a:rPr lang="en-US" altLang="zh-CN" sz="2000" dirty="0" err="1"/>
              <a:t>printf</a:t>
            </a:r>
            <a:r>
              <a:rPr lang="en-US" altLang="zh-CN" sz="2000" dirty="0"/>
              <a:t>("  2-</a:t>
            </a:r>
            <a:r>
              <a:rPr lang="zh-CN" altLang="en-US" sz="2000" dirty="0"/>
              <a:t>计算圆柱体积\</a:t>
            </a:r>
            <a:r>
              <a:rPr lang="en-US" altLang="zh-CN" sz="2000" dirty="0"/>
              <a:t>n");</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err="1"/>
              <a:t>printf</a:t>
            </a:r>
            <a:r>
              <a:rPr lang="en-US" altLang="zh-CN" sz="2000" dirty="0"/>
              <a:t>("  3-</a:t>
            </a:r>
            <a:r>
              <a:rPr lang="zh-CN" altLang="en-US" sz="2000" dirty="0"/>
              <a:t>计算圆锥体积\</a:t>
            </a:r>
            <a:r>
              <a:rPr lang="en-US" altLang="zh-CN" sz="2000" dirty="0"/>
              <a:t>n");</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err="1"/>
              <a:t>printf</a:t>
            </a:r>
            <a:r>
              <a:rPr lang="en-US" altLang="zh-CN" sz="2000" dirty="0"/>
              <a:t>("  </a:t>
            </a:r>
            <a:r>
              <a:rPr lang="zh-CN" altLang="en-US" sz="2000" dirty="0"/>
              <a:t>其他-退出程序运行\</a:t>
            </a:r>
            <a:r>
              <a:rPr lang="en-US" altLang="zh-CN" sz="2000" dirty="0"/>
              <a:t>n");</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err="1"/>
              <a:t>printf</a:t>
            </a:r>
            <a:r>
              <a:rPr lang="en-US" altLang="zh-CN" sz="2000" dirty="0"/>
              <a:t>(“  </a:t>
            </a:r>
            <a:r>
              <a:rPr lang="zh-CN" altLang="en-US" sz="2000" dirty="0"/>
              <a:t>请输入计算命令：</a:t>
            </a:r>
            <a:r>
              <a:rPr lang="en-US" altLang="zh-CN" sz="2000" dirty="0"/>
              <a:t>" </a:t>
            </a:r>
            <a:r>
              <a:rPr lang="zh-CN" altLang="en-US" sz="2000" dirty="0"/>
              <a:t>);  </a:t>
            </a:r>
            <a:endParaRPr lang="zh-CN" altLang="en-US" sz="2000" dirty="0"/>
          </a:p>
          <a:p>
            <a:pPr algn="just">
              <a:lnSpc>
                <a:spcPct val="100000"/>
              </a:lnSpc>
              <a:buFont typeface="Arial" panose="020B0604020202020204" pitchFamily="34" charset="0"/>
              <a:buNone/>
            </a:pPr>
            <a:r>
              <a:rPr lang="zh-CN" altLang="en-US" sz="2000" dirty="0"/>
              <a:t>	    </a:t>
            </a:r>
            <a:r>
              <a:rPr lang="en-US" altLang="zh-CN" sz="2000" dirty="0" err="1"/>
              <a:t>scanf</a:t>
            </a:r>
            <a:r>
              <a:rPr lang="en-US" altLang="zh-CN" sz="2000" dirty="0"/>
              <a:t>("%d",&amp;</a:t>
            </a:r>
            <a:r>
              <a:rPr lang="en-US" altLang="zh-CN" sz="2000" dirty="0" err="1"/>
              <a:t>sel</a:t>
            </a:r>
            <a:r>
              <a:rPr lang="en-US" altLang="zh-CN" sz="2000" dirty="0"/>
              <a:t>);</a:t>
            </a:r>
            <a:endParaRPr lang="en-US" altLang="zh-CN" sz="2000" dirty="0"/>
          </a:p>
          <a:p>
            <a:pPr algn="just">
              <a:lnSpc>
                <a:spcPct val="100000"/>
              </a:lnSpc>
              <a:buFont typeface="Arial" panose="020B0604020202020204" pitchFamily="34" charset="0"/>
              <a:buNone/>
            </a:pPr>
            <a:r>
              <a:rPr lang="en-US" altLang="zh-CN" sz="2000" dirty="0"/>
              <a:t>	    if (</a:t>
            </a:r>
            <a:r>
              <a:rPr lang="en-US" altLang="zh-CN" sz="2000" dirty="0" err="1"/>
              <a:t>sel</a:t>
            </a:r>
            <a:r>
              <a:rPr lang="en-US" altLang="zh-CN" sz="2000" dirty="0"/>
              <a:t> &lt; 1 || </a:t>
            </a:r>
            <a:r>
              <a:rPr lang="en-US" altLang="zh-CN" sz="2000" dirty="0" err="1"/>
              <a:t>sel</a:t>
            </a:r>
            <a:r>
              <a:rPr lang="en-US" altLang="zh-CN" sz="2000" dirty="0"/>
              <a:t> &gt; 3)</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a:solidFill>
                  <a:srgbClr val="CC0066"/>
                </a:solidFill>
              </a:rPr>
              <a:t>break</a:t>
            </a:r>
            <a:r>
              <a:rPr lang="en-US" altLang="zh-CN" sz="2000" dirty="0"/>
              <a:t>;     	/*  </a:t>
            </a:r>
            <a:r>
              <a:rPr lang="zh-CN" altLang="en-US" sz="2000" dirty="0"/>
              <a:t>输入非1~3，循环结束  */</a:t>
            </a:r>
            <a:endParaRPr lang="zh-CN" altLang="en-US" sz="2000" dirty="0"/>
          </a:p>
          <a:p>
            <a:pPr algn="just">
              <a:lnSpc>
                <a:spcPct val="100000"/>
              </a:lnSpc>
              <a:buFont typeface="Arial" panose="020B0604020202020204" pitchFamily="34" charset="0"/>
              <a:buNone/>
            </a:pPr>
            <a:r>
              <a:rPr lang="zh-CN" altLang="en-US" sz="2000" dirty="0"/>
              <a:t>	    </a:t>
            </a:r>
            <a:r>
              <a:rPr lang="en-US" altLang="zh-CN" sz="2000" dirty="0"/>
              <a:t>else</a:t>
            </a:r>
            <a:endParaRPr lang="en-US" altLang="zh-CN" sz="2000" dirty="0"/>
          </a:p>
          <a:p>
            <a:pPr algn="just">
              <a:lnSpc>
                <a:spcPct val="100000"/>
              </a:lnSpc>
              <a:buFont typeface="Arial" panose="020B0604020202020204" pitchFamily="34" charset="0"/>
              <a:buNone/>
            </a:pPr>
            <a:r>
              <a:rPr lang="en-US" altLang="zh-CN" sz="2000" dirty="0"/>
              <a:t>	      </a:t>
            </a:r>
            <a:r>
              <a:rPr lang="en-US" altLang="zh-CN" sz="2000" dirty="0">
                <a:solidFill>
                  <a:schemeClr val="accent1"/>
                </a:solidFill>
                <a:effectLst>
                  <a:outerShdw blurRad="38100" dist="25400" dir="5400000" algn="ctr" rotWithShape="0">
                    <a:srgbClr val="6E747A">
                      <a:alpha val="43000"/>
                    </a:srgbClr>
                  </a:outerShdw>
                </a:effectLst>
              </a:rPr>
              <a:t> </a:t>
            </a:r>
            <a:r>
              <a:rPr lang="en-US" altLang="zh-CN" sz="2000" dirty="0" err="1">
                <a:solidFill>
                  <a:schemeClr val="accent1"/>
                </a:solidFill>
                <a:effectLst>
                  <a:outerShdw blurRad="38100" dist="25400" dir="5400000" algn="ctr" rotWithShape="0">
                    <a:srgbClr val="6E747A">
                      <a:alpha val="43000"/>
                    </a:srgbClr>
                  </a:outerShdw>
                </a:effectLst>
              </a:rPr>
              <a:t>cal</a:t>
            </a:r>
            <a:r>
              <a:rPr lang="en-US" altLang="zh-CN" sz="2000" dirty="0">
                <a:solidFill>
                  <a:schemeClr val="accent1"/>
                </a:solidFill>
                <a:effectLst>
                  <a:outerShdw blurRad="38100" dist="25400" dir="5400000" algn="ctr" rotWithShape="0">
                    <a:srgbClr val="6E747A">
                      <a:alpha val="43000"/>
                    </a:srgbClr>
                  </a:outerShdw>
                </a:effectLst>
              </a:rPr>
              <a:t> (</a:t>
            </a:r>
            <a:r>
              <a:rPr lang="en-US" altLang="zh-CN" sz="2000" dirty="0" err="1">
                <a:solidFill>
                  <a:schemeClr val="accent1"/>
                </a:solidFill>
                <a:effectLst>
                  <a:outerShdw blurRad="38100" dist="25400" dir="5400000" algn="ctr" rotWithShape="0">
                    <a:srgbClr val="6E747A">
                      <a:alpha val="43000"/>
                    </a:srgbClr>
                  </a:outerShdw>
                </a:effectLst>
              </a:rPr>
              <a:t>sel</a:t>
            </a:r>
            <a:r>
              <a:rPr lang="en-US" altLang="zh-CN" sz="2000" dirty="0">
                <a:solidFill>
                  <a:schemeClr val="accent1"/>
                </a:solidFill>
                <a:effectLst>
                  <a:outerShdw blurRad="38100" dist="25400" dir="5400000" algn="ctr" rotWithShape="0">
                    <a:srgbClr val="6E747A">
                      <a:alpha val="43000"/>
                    </a:srgbClr>
                  </a:outerShdw>
                </a:effectLst>
              </a:rPr>
              <a:t> );</a:t>
            </a:r>
            <a:r>
              <a:rPr lang="en-US" altLang="zh-CN" sz="2000" dirty="0"/>
              <a:t>	/*  </a:t>
            </a:r>
            <a:r>
              <a:rPr lang="zh-CN" altLang="en-US" sz="2000" dirty="0"/>
              <a:t>输入1~3，调用</a:t>
            </a:r>
            <a:r>
              <a:rPr lang="en-US" altLang="zh-CN" sz="2000" dirty="0" err="1"/>
              <a:t>cal</a:t>
            </a:r>
            <a:r>
              <a:rPr lang="en-US" altLang="zh-CN" sz="2000" dirty="0"/>
              <a:t>()  */</a:t>
            </a:r>
            <a:endParaRPr lang="en-US" altLang="zh-CN" sz="2000" dirty="0"/>
          </a:p>
          <a:p>
            <a:pPr algn="just">
              <a:lnSpc>
                <a:spcPct val="100000"/>
              </a:lnSpc>
              <a:buFont typeface="Arial" panose="020B0604020202020204" pitchFamily="34" charset="0"/>
              <a:buNone/>
            </a:pPr>
            <a:r>
              <a:rPr lang="en-US" altLang="zh-CN" sz="2000" dirty="0"/>
              <a:t>	}</a:t>
            </a:r>
            <a:endParaRPr lang="en-US" altLang="zh-CN" sz="2000" dirty="0"/>
          </a:p>
          <a:p>
            <a:pPr algn="just">
              <a:lnSpc>
                <a:spcPct val="100000"/>
              </a:lnSpc>
              <a:buFont typeface="Arial" panose="020B0604020202020204" pitchFamily="34" charset="0"/>
              <a:buNone/>
            </a:pPr>
            <a:r>
              <a:rPr lang="en-US" altLang="zh-CN" sz="2000" dirty="0"/>
              <a:t>    return 0;</a:t>
            </a:r>
            <a:endParaRPr lang="en-US" altLang="zh-CN" sz="2000" dirty="0"/>
          </a:p>
          <a:p>
            <a:pPr algn="just">
              <a:lnSpc>
                <a:spcPct val="100000"/>
              </a:lnSpc>
              <a:buFont typeface="Arial" panose="020B0604020202020204" pitchFamily="34" charset="0"/>
              <a:buNone/>
            </a:pPr>
            <a:r>
              <a:rPr lang="en-US" altLang="zh-CN" sz="2000" dirty="0"/>
              <a:t>}</a:t>
            </a:r>
            <a:endParaRPr lang="en-US" altLang="zh-CN" sz="2000" dirty="0"/>
          </a:p>
        </p:txBody>
      </p:sp>
      <p:grpSp>
        <p:nvGrpSpPr>
          <p:cNvPr id="25" name="Group 4"/>
          <p:cNvGrpSpPr/>
          <p:nvPr/>
        </p:nvGrpSpPr>
        <p:grpSpPr>
          <a:xfrm>
            <a:off x="71120" y="2044700"/>
            <a:ext cx="5165090" cy="3182620"/>
            <a:chOff x="295" y="2148"/>
            <a:chExt cx="3900" cy="1781"/>
          </a:xfrm>
        </p:grpSpPr>
        <p:sp>
          <p:nvSpPr>
            <p:cNvPr id="26" name="Text Box 5"/>
            <p:cNvSpPr txBox="1"/>
            <p:nvPr/>
          </p:nvSpPr>
          <p:spPr>
            <a:xfrm>
              <a:off x="1637" y="2148"/>
              <a:ext cx="1051" cy="466"/>
            </a:xfrm>
            <a:prstGeom prst="rect">
              <a:avLst/>
            </a:prstGeom>
            <a:noFill/>
            <a:ln w="9525">
              <a:noFill/>
            </a:ln>
          </p:spPr>
          <p:txBody>
            <a:bodyPr/>
            <a:lstStyle/>
            <a:p>
              <a:pPr algn="ctr">
                <a:buClrTx/>
              </a:pPr>
              <a:r>
                <a:rPr lang="en-US" altLang="zh-CN" sz="2000" b="1" dirty="0">
                  <a:latin typeface="Arial" panose="020B0604020202020204" pitchFamily="34" charset="0"/>
                </a:rPr>
                <a:t>main( )</a:t>
              </a:r>
              <a:endParaRPr lang="en-US" altLang="zh-CN" sz="2000" b="1" dirty="0">
                <a:latin typeface="Arial" panose="020B0604020202020204" pitchFamily="34" charset="0"/>
              </a:endParaRPr>
            </a:p>
          </p:txBody>
        </p:sp>
        <p:sp>
          <p:nvSpPr>
            <p:cNvPr id="27" name="Text Box 6"/>
            <p:cNvSpPr txBox="1"/>
            <p:nvPr/>
          </p:nvSpPr>
          <p:spPr>
            <a:xfrm>
              <a:off x="1610" y="2829"/>
              <a:ext cx="1051" cy="466"/>
            </a:xfrm>
            <a:prstGeom prst="rect">
              <a:avLst/>
            </a:prstGeom>
            <a:noFill/>
            <a:ln w="9525">
              <a:noFill/>
            </a:ln>
          </p:spPr>
          <p:txBody>
            <a:bodyPr/>
            <a:lstStyle/>
            <a:p>
              <a:pPr algn="ctr">
                <a:buClrTx/>
              </a:pPr>
              <a:r>
                <a:rPr lang="en-US" altLang="zh-CN" sz="2000" b="1" dirty="0">
                  <a:latin typeface="Arial" panose="020B0604020202020204" pitchFamily="34" charset="0"/>
                </a:rPr>
                <a:t>cal ( )</a:t>
              </a:r>
              <a:endParaRPr lang="en-US" altLang="zh-CN" sz="2000" b="1" dirty="0">
                <a:latin typeface="Arial" panose="020B0604020202020204" pitchFamily="34" charset="0"/>
              </a:endParaRPr>
            </a:p>
          </p:txBody>
        </p:sp>
        <p:sp>
          <p:nvSpPr>
            <p:cNvPr id="28" name="Text Box 7"/>
            <p:cNvSpPr txBox="1"/>
            <p:nvPr/>
          </p:nvSpPr>
          <p:spPr>
            <a:xfrm>
              <a:off x="295" y="3554"/>
              <a:ext cx="1225" cy="375"/>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vol_ball ( )</a:t>
              </a:r>
              <a:endParaRPr lang="en-US" altLang="zh-CN" sz="2000" b="1" dirty="0">
                <a:solidFill>
                  <a:srgbClr val="CC0066"/>
                </a:solidFill>
                <a:latin typeface="Arial" panose="020B0604020202020204" pitchFamily="34" charset="0"/>
              </a:endParaRPr>
            </a:p>
          </p:txBody>
        </p:sp>
        <p:sp>
          <p:nvSpPr>
            <p:cNvPr id="29" name="Text Box 8"/>
            <p:cNvSpPr txBox="1"/>
            <p:nvPr/>
          </p:nvSpPr>
          <p:spPr>
            <a:xfrm>
              <a:off x="1482" y="3545"/>
              <a:ext cx="1307" cy="339"/>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vol_cylind ( )</a:t>
              </a:r>
              <a:endParaRPr lang="en-US" altLang="zh-CN" sz="2000" b="1" dirty="0">
                <a:solidFill>
                  <a:srgbClr val="CC0066"/>
                </a:solidFill>
                <a:latin typeface="Arial" panose="020B0604020202020204" pitchFamily="34" charset="0"/>
              </a:endParaRPr>
            </a:p>
          </p:txBody>
        </p:sp>
        <p:sp>
          <p:nvSpPr>
            <p:cNvPr id="30" name="Text Box 9"/>
            <p:cNvSpPr txBox="1"/>
            <p:nvPr/>
          </p:nvSpPr>
          <p:spPr>
            <a:xfrm>
              <a:off x="2828" y="3554"/>
              <a:ext cx="1367" cy="375"/>
            </a:xfrm>
            <a:prstGeom prst="rect">
              <a:avLst/>
            </a:prstGeom>
            <a:noFill/>
            <a:ln w="9525">
              <a:noFill/>
            </a:ln>
          </p:spPr>
          <p:txBody>
            <a:bodyPr/>
            <a:lstStyle/>
            <a:p>
              <a:pPr algn="ctr">
                <a:buClrTx/>
              </a:pPr>
              <a:r>
                <a:rPr lang="en-US" altLang="zh-CN" sz="2000" b="1" dirty="0">
                  <a:solidFill>
                    <a:srgbClr val="CC0066"/>
                  </a:solidFill>
                  <a:latin typeface="Arial" panose="020B0604020202020204" pitchFamily="34" charset="0"/>
                </a:rPr>
                <a:t>vol_cone ( )</a:t>
              </a:r>
              <a:endParaRPr lang="en-US" altLang="zh-CN" sz="2000" b="1" dirty="0">
                <a:solidFill>
                  <a:srgbClr val="CC0066"/>
                </a:solidFill>
                <a:latin typeface="Arial" panose="020B0604020202020204" pitchFamily="34" charset="0"/>
              </a:endParaRPr>
            </a:p>
          </p:txBody>
        </p:sp>
        <p:sp>
          <p:nvSpPr>
            <p:cNvPr id="31" name="Line 10"/>
            <p:cNvSpPr/>
            <p:nvPr/>
          </p:nvSpPr>
          <p:spPr>
            <a:xfrm>
              <a:off x="2138" y="2387"/>
              <a:ext cx="0" cy="465"/>
            </a:xfrm>
            <a:prstGeom prst="line">
              <a:avLst/>
            </a:prstGeom>
            <a:ln w="38100" cap="flat" cmpd="sng">
              <a:solidFill>
                <a:schemeClr val="tx1"/>
              </a:solidFill>
              <a:prstDash val="solid"/>
              <a:headEnd type="none" w="med" len="med"/>
              <a:tailEnd type="triangle" w="sm" len="med"/>
            </a:ln>
          </p:spPr>
        </p:sp>
        <p:sp>
          <p:nvSpPr>
            <p:cNvPr id="32" name="Line 11"/>
            <p:cNvSpPr/>
            <p:nvPr/>
          </p:nvSpPr>
          <p:spPr>
            <a:xfrm flipH="1">
              <a:off x="1020" y="3113"/>
              <a:ext cx="861" cy="466"/>
            </a:xfrm>
            <a:prstGeom prst="line">
              <a:avLst/>
            </a:prstGeom>
            <a:ln w="38100" cap="flat" cmpd="sng">
              <a:solidFill>
                <a:schemeClr val="tx1"/>
              </a:solidFill>
              <a:prstDash val="solid"/>
              <a:headEnd type="none" w="med" len="med"/>
              <a:tailEnd type="triangle" w="sm" len="med"/>
            </a:ln>
          </p:spPr>
        </p:sp>
        <p:sp>
          <p:nvSpPr>
            <p:cNvPr id="33" name="Line 12"/>
            <p:cNvSpPr/>
            <p:nvPr/>
          </p:nvSpPr>
          <p:spPr>
            <a:xfrm>
              <a:off x="2109" y="3115"/>
              <a:ext cx="0" cy="451"/>
            </a:xfrm>
            <a:prstGeom prst="line">
              <a:avLst/>
            </a:prstGeom>
            <a:ln w="38100" cap="flat" cmpd="sng">
              <a:solidFill>
                <a:schemeClr val="tx1"/>
              </a:solidFill>
              <a:prstDash val="solid"/>
              <a:headEnd type="none" w="med" len="med"/>
              <a:tailEnd type="triangle" w="sm" len="med"/>
            </a:ln>
          </p:spPr>
        </p:sp>
        <p:sp>
          <p:nvSpPr>
            <p:cNvPr id="34" name="Line 13"/>
            <p:cNvSpPr/>
            <p:nvPr/>
          </p:nvSpPr>
          <p:spPr>
            <a:xfrm>
              <a:off x="2426" y="3113"/>
              <a:ext cx="860" cy="466"/>
            </a:xfrm>
            <a:prstGeom prst="line">
              <a:avLst/>
            </a:prstGeom>
            <a:ln w="38100" cap="flat" cmpd="sng">
              <a:solidFill>
                <a:schemeClr val="tx1"/>
              </a:solidFill>
              <a:prstDash val="solid"/>
              <a:headEnd type="none" w="med" len="med"/>
              <a:tailEnd type="triangle" w="sm" len="med"/>
            </a:ln>
          </p:spPr>
        </p:sp>
      </p:grpSp>
    </p:spTree>
  </p:cSld>
  <p:clrMapOvr>
    <a:masterClrMapping/>
  </p:clrMapOvr>
  <p:transition advTm="0">
    <p:cove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2"/>
          <p:cNvSpPr txBox="1"/>
          <p:nvPr/>
        </p:nvSpPr>
        <p:spPr>
          <a:xfrm>
            <a:off x="676275" y="132080"/>
            <a:ext cx="6525260" cy="4330065"/>
          </a:xfrm>
          <a:prstGeom prst="rect">
            <a:avLst/>
          </a:prstGeom>
          <a:ln w="38100">
            <a:solidFill>
              <a:schemeClr val="accent1">
                <a:lumMod val="60000"/>
                <a:lumOff val="40000"/>
              </a:schemeClr>
            </a:solidFill>
          </a:ln>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buFont typeface="Arial" panose="020B0604020202020204" pitchFamily="34" charset="0"/>
              <a:buNone/>
            </a:pPr>
            <a:r>
              <a:rPr lang="zh-CN" altLang="en-US" sz="2000" dirty="0"/>
              <a:t>/*  常用圆形体体积计算器的主控函数  */</a:t>
            </a:r>
            <a:endParaRPr lang="zh-CN" altLang="en-US" sz="2000" dirty="0"/>
          </a:p>
          <a:p>
            <a:pPr algn="just">
              <a:lnSpc>
                <a:spcPct val="80000"/>
              </a:lnSpc>
              <a:buFont typeface="Arial" panose="020B0604020202020204" pitchFamily="34" charset="0"/>
              <a:buNone/>
            </a:pPr>
            <a:r>
              <a:rPr lang="en-US" altLang="zh-CN" sz="2000" dirty="0"/>
              <a:t>void </a:t>
            </a:r>
            <a:r>
              <a:rPr lang="en-US" altLang="zh-CN" sz="2000" dirty="0" err="1"/>
              <a:t>cal</a:t>
            </a:r>
            <a:r>
              <a:rPr lang="en-US" altLang="zh-CN" sz="2000" dirty="0"/>
              <a:t> ( </a:t>
            </a:r>
            <a:r>
              <a:rPr lang="en-US" altLang="zh-CN" sz="2000" dirty="0" err="1"/>
              <a:t>int</a:t>
            </a:r>
            <a:r>
              <a:rPr lang="en-US" altLang="zh-CN" sz="2000" dirty="0"/>
              <a:t> </a:t>
            </a:r>
            <a:r>
              <a:rPr lang="en-US" altLang="zh-CN" sz="2000" dirty="0" err="1"/>
              <a:t>sel</a:t>
            </a:r>
            <a:r>
              <a:rPr lang="en-US" altLang="zh-CN" sz="2000" dirty="0"/>
              <a:t> )</a:t>
            </a:r>
            <a:endParaRPr lang="en-US" altLang="zh-CN" sz="2000" dirty="0"/>
          </a:p>
          <a:p>
            <a:pPr algn="just">
              <a:lnSpc>
                <a:spcPct val="80000"/>
              </a:lnSpc>
              <a:buFont typeface="Arial" panose="020B0604020202020204" pitchFamily="34" charset="0"/>
              <a:buNone/>
            </a:pPr>
            <a:r>
              <a:rPr lang="en-US" altLang="zh-CN" sz="2000" dirty="0"/>
              <a:t>{   </a:t>
            </a:r>
            <a:endParaRPr lang="en-US" altLang="zh-CN" sz="2000" dirty="0"/>
          </a:p>
          <a:p>
            <a:pPr algn="just">
              <a:lnSpc>
                <a:spcPct val="80000"/>
              </a:lnSpc>
              <a:buFont typeface="Arial" panose="020B0604020202020204" pitchFamily="34" charset="0"/>
              <a:buNone/>
            </a:pPr>
            <a:r>
              <a:rPr lang="en-US" altLang="zh-CN" sz="2000" dirty="0"/>
              <a:t>	     </a:t>
            </a:r>
            <a:r>
              <a:rPr lang="en-US" altLang="zh-CN" sz="2000" dirty="0">
                <a:solidFill>
                  <a:srgbClr val="CC0066"/>
                </a:solidFill>
              </a:rPr>
              <a:t>double  </a:t>
            </a:r>
            <a:r>
              <a:rPr lang="en-US" altLang="zh-CN" sz="2000" dirty="0" err="1">
                <a:solidFill>
                  <a:srgbClr val="CC0066"/>
                </a:solidFill>
              </a:rPr>
              <a:t>vol_ball</a:t>
            </a:r>
            <a:r>
              <a:rPr lang="en-US" altLang="zh-CN" sz="2000" dirty="0">
                <a:solidFill>
                  <a:srgbClr val="CC0066"/>
                </a:solidFill>
              </a:rPr>
              <a:t>(void );</a:t>
            </a:r>
            <a:endParaRPr lang="zh-CN" altLang="en-US" sz="2000" dirty="0">
              <a:solidFill>
                <a:srgbClr val="CC0066"/>
              </a:solidFill>
            </a:endParaRPr>
          </a:p>
          <a:p>
            <a:pPr lvl="1" algn="just">
              <a:lnSpc>
                <a:spcPct val="80000"/>
              </a:lnSpc>
              <a:buFont typeface="Arial" panose="020B0604020202020204" pitchFamily="34" charset="0"/>
              <a:buNone/>
            </a:pPr>
            <a:r>
              <a:rPr lang="en-US" altLang="zh-CN" sz="1750" dirty="0"/>
              <a:t>    </a:t>
            </a:r>
            <a:r>
              <a:rPr lang="en-US" altLang="zh-CN" sz="1750" dirty="0">
                <a:solidFill>
                  <a:srgbClr val="CC0066"/>
                </a:solidFill>
              </a:rPr>
              <a:t>double  </a:t>
            </a:r>
            <a:r>
              <a:rPr lang="en-US" altLang="zh-CN" sz="1750" dirty="0" err="1">
                <a:solidFill>
                  <a:srgbClr val="CC0066"/>
                </a:solidFill>
              </a:rPr>
              <a:t>vol_cylind</a:t>
            </a:r>
            <a:r>
              <a:rPr lang="en-US" altLang="zh-CN" sz="1750" dirty="0">
                <a:solidFill>
                  <a:srgbClr val="CC0066"/>
                </a:solidFill>
              </a:rPr>
              <a:t>(void );</a:t>
            </a:r>
            <a:endParaRPr lang="en-US" altLang="zh-CN" sz="1750" dirty="0">
              <a:solidFill>
                <a:srgbClr val="CC0066"/>
              </a:solidFill>
            </a:endParaRPr>
          </a:p>
          <a:p>
            <a:pPr lvl="1" algn="just">
              <a:lnSpc>
                <a:spcPct val="80000"/>
              </a:lnSpc>
              <a:buFont typeface="Arial" panose="020B0604020202020204" pitchFamily="34" charset="0"/>
              <a:buNone/>
            </a:pPr>
            <a:r>
              <a:rPr lang="en-US" altLang="zh-CN" sz="1750" dirty="0"/>
              <a:t>    </a:t>
            </a:r>
            <a:r>
              <a:rPr lang="en-US" altLang="zh-CN" sz="1750" dirty="0">
                <a:solidFill>
                  <a:srgbClr val="CC0066"/>
                </a:solidFill>
              </a:rPr>
              <a:t>double  </a:t>
            </a:r>
            <a:r>
              <a:rPr lang="en-US" altLang="zh-CN" sz="1750" dirty="0" err="1">
                <a:solidFill>
                  <a:srgbClr val="CC0066"/>
                </a:solidFill>
              </a:rPr>
              <a:t>vol_cone</a:t>
            </a:r>
            <a:r>
              <a:rPr lang="en-US" altLang="zh-CN" sz="1750" dirty="0">
                <a:solidFill>
                  <a:srgbClr val="CC0066"/>
                </a:solidFill>
              </a:rPr>
              <a:t>(void );</a:t>
            </a:r>
            <a:endParaRPr lang="en-US" altLang="zh-CN" sz="1750" dirty="0">
              <a:solidFill>
                <a:srgbClr val="CC0066"/>
              </a:solidFill>
            </a:endParaRPr>
          </a:p>
          <a:p>
            <a:pPr lvl="1" algn="just">
              <a:lnSpc>
                <a:spcPct val="80000"/>
              </a:lnSpc>
              <a:buFont typeface="Arial" panose="020B0604020202020204" pitchFamily="34" charset="0"/>
              <a:buNone/>
            </a:pPr>
            <a:r>
              <a:rPr lang="en-US" altLang="zh-CN" sz="1750" dirty="0"/>
              <a:t>    switch (</a:t>
            </a:r>
            <a:r>
              <a:rPr lang="en-US" altLang="zh-CN" sz="1750" dirty="0" err="1"/>
              <a:t>sel</a:t>
            </a:r>
            <a:r>
              <a:rPr lang="en-US" altLang="zh-CN" sz="1750" dirty="0"/>
              <a:t>) {</a:t>
            </a:r>
            <a:endParaRPr lang="en-US" altLang="zh-CN" sz="1750" dirty="0"/>
          </a:p>
          <a:p>
            <a:pPr lvl="1" algn="just">
              <a:lnSpc>
                <a:spcPct val="80000"/>
              </a:lnSpc>
              <a:buFont typeface="Arial" panose="020B0604020202020204" pitchFamily="34" charset="0"/>
              <a:buNone/>
            </a:pPr>
            <a:r>
              <a:rPr lang="en-US" altLang="zh-CN" sz="1750" dirty="0"/>
              <a:t>    	   case 1: 	</a:t>
            </a:r>
            <a:r>
              <a:rPr lang="en-US" altLang="zh-CN" sz="1750" dirty="0" err="1"/>
              <a:t>printf</a:t>
            </a:r>
            <a:r>
              <a:rPr lang="en-US" altLang="zh-CN" sz="1750" dirty="0"/>
              <a:t>("</a:t>
            </a:r>
            <a:r>
              <a:rPr lang="zh-CN" altLang="en-US" sz="1750" dirty="0"/>
              <a:t>球体积为：%.2</a:t>
            </a:r>
            <a:r>
              <a:rPr lang="en-US" altLang="zh-CN" sz="1750" dirty="0"/>
              <a:t>f\n", </a:t>
            </a:r>
            <a:r>
              <a:rPr lang="en-US" altLang="zh-CN" sz="1750" dirty="0" err="1">
                <a:solidFill>
                  <a:srgbClr val="CC0066"/>
                </a:solidFill>
              </a:rPr>
              <a:t>vol_ball</a:t>
            </a:r>
            <a:r>
              <a:rPr lang="en-US" altLang="zh-CN" sz="1750" dirty="0"/>
              <a:t>( ));</a:t>
            </a:r>
            <a:endParaRPr lang="en-US" altLang="zh-CN" sz="1750" dirty="0"/>
          </a:p>
          <a:p>
            <a:pPr lvl="1" algn="just">
              <a:lnSpc>
                <a:spcPct val="80000"/>
              </a:lnSpc>
              <a:buFont typeface="Arial" panose="020B0604020202020204" pitchFamily="34" charset="0"/>
              <a:buNone/>
            </a:pPr>
            <a:r>
              <a:rPr lang="en-US" altLang="zh-CN" sz="1750" dirty="0"/>
              <a:t>			break;</a:t>
            </a:r>
            <a:endParaRPr lang="en-US" altLang="zh-CN" sz="1750" dirty="0"/>
          </a:p>
          <a:p>
            <a:pPr lvl="1" algn="just">
              <a:lnSpc>
                <a:spcPct val="80000"/>
              </a:lnSpc>
              <a:buFont typeface="Arial" panose="020B0604020202020204" pitchFamily="34" charset="0"/>
              <a:buNone/>
            </a:pPr>
            <a:r>
              <a:rPr lang="en-US" altLang="zh-CN" sz="1750" dirty="0"/>
              <a:t>        case 2: </a:t>
            </a:r>
            <a:r>
              <a:rPr lang="zh-CN" altLang="en-US" sz="1750" dirty="0"/>
              <a:t>	</a:t>
            </a:r>
            <a:r>
              <a:rPr lang="en-US" altLang="zh-CN" sz="1750" dirty="0" err="1"/>
              <a:t>printf</a:t>
            </a:r>
            <a:r>
              <a:rPr lang="en-US" altLang="zh-CN" sz="1750" dirty="0"/>
              <a:t>("</a:t>
            </a:r>
            <a:r>
              <a:rPr lang="zh-CN" altLang="en-US" sz="1750" dirty="0"/>
              <a:t>圆柱体积为：%.2</a:t>
            </a:r>
            <a:r>
              <a:rPr lang="en-US" altLang="zh-CN" sz="1750" dirty="0"/>
              <a:t>f\n", </a:t>
            </a:r>
            <a:r>
              <a:rPr lang="en-US" altLang="zh-CN" sz="1750" dirty="0" err="1">
                <a:solidFill>
                  <a:srgbClr val="CC0066"/>
                </a:solidFill>
              </a:rPr>
              <a:t>vol_cylind</a:t>
            </a:r>
            <a:r>
              <a:rPr lang="en-US" altLang="zh-CN" sz="1750" dirty="0"/>
              <a:t>( ) );</a:t>
            </a:r>
            <a:endParaRPr lang="en-US" altLang="zh-CN" sz="1750" dirty="0"/>
          </a:p>
          <a:p>
            <a:pPr lvl="1" algn="just">
              <a:lnSpc>
                <a:spcPct val="80000"/>
              </a:lnSpc>
              <a:buFont typeface="Arial" panose="020B0604020202020204" pitchFamily="34" charset="0"/>
              <a:buNone/>
            </a:pPr>
            <a:r>
              <a:rPr lang="en-US" altLang="zh-CN" sz="1750" dirty="0"/>
              <a:t>			break;</a:t>
            </a:r>
            <a:endParaRPr lang="en-US" altLang="zh-CN" sz="1750" dirty="0"/>
          </a:p>
          <a:p>
            <a:pPr lvl="1" algn="just">
              <a:lnSpc>
                <a:spcPct val="80000"/>
              </a:lnSpc>
              <a:buFont typeface="Arial" panose="020B0604020202020204" pitchFamily="34" charset="0"/>
              <a:buNone/>
            </a:pPr>
            <a:r>
              <a:rPr lang="en-US" altLang="zh-CN" sz="1750" dirty="0"/>
              <a:t>        case 3: </a:t>
            </a:r>
            <a:r>
              <a:rPr lang="zh-CN" altLang="en-US" sz="1750" dirty="0"/>
              <a:t>	</a:t>
            </a:r>
            <a:r>
              <a:rPr lang="en-US" altLang="zh-CN" sz="1750" dirty="0" err="1"/>
              <a:t>printf</a:t>
            </a:r>
            <a:r>
              <a:rPr lang="en-US" altLang="zh-CN" sz="1750" dirty="0"/>
              <a:t>("</a:t>
            </a:r>
            <a:r>
              <a:rPr lang="zh-CN" altLang="en-US" sz="1750" dirty="0"/>
              <a:t>圆锥体积为：%.2</a:t>
            </a:r>
            <a:r>
              <a:rPr lang="en-US" altLang="zh-CN" sz="1750" dirty="0"/>
              <a:t>f\n", </a:t>
            </a:r>
            <a:r>
              <a:rPr lang="en-US" altLang="zh-CN" sz="1750" dirty="0" err="1">
                <a:solidFill>
                  <a:srgbClr val="CC0066"/>
                </a:solidFill>
              </a:rPr>
              <a:t>vol_cone</a:t>
            </a:r>
            <a:r>
              <a:rPr lang="en-US" altLang="zh-CN" sz="1750" dirty="0"/>
              <a:t>( ) );</a:t>
            </a:r>
            <a:endParaRPr lang="en-US" altLang="zh-CN" sz="1750" dirty="0"/>
          </a:p>
          <a:p>
            <a:pPr lvl="1" algn="just">
              <a:lnSpc>
                <a:spcPct val="80000"/>
              </a:lnSpc>
              <a:buFont typeface="Arial" panose="020B0604020202020204" pitchFamily="34" charset="0"/>
              <a:buNone/>
            </a:pPr>
            <a:r>
              <a:rPr lang="en-US" altLang="zh-CN" sz="1750" dirty="0"/>
              <a:t>			break;</a:t>
            </a:r>
            <a:endParaRPr lang="en-US" altLang="zh-CN" sz="1750" dirty="0"/>
          </a:p>
          <a:p>
            <a:pPr lvl="1" algn="just">
              <a:lnSpc>
                <a:spcPct val="80000"/>
              </a:lnSpc>
              <a:buFont typeface="Arial" panose="020B0604020202020204" pitchFamily="34" charset="0"/>
              <a:buNone/>
            </a:pPr>
            <a:r>
              <a:rPr lang="en-US" altLang="zh-CN" sz="1750" dirty="0"/>
              <a:t>	}</a:t>
            </a:r>
            <a:endParaRPr lang="en-US" altLang="zh-CN" sz="1750" dirty="0"/>
          </a:p>
          <a:p>
            <a:pPr algn="just">
              <a:lnSpc>
                <a:spcPct val="80000"/>
              </a:lnSpc>
              <a:buFont typeface="Arial" panose="020B0604020202020204" pitchFamily="34" charset="0"/>
              <a:buNone/>
            </a:pPr>
            <a:r>
              <a:rPr lang="en-US" altLang="zh-CN" sz="2000" dirty="0"/>
              <a:t>}</a:t>
            </a:r>
            <a:endParaRPr lang="en-US" altLang="zh-CN" sz="2000" dirty="0">
              <a:latin typeface="Times New Roman" panose="02020603050405020304" pitchFamily="18" charset="0"/>
            </a:endParaRPr>
          </a:p>
        </p:txBody>
      </p:sp>
      <p:sp>
        <p:nvSpPr>
          <p:cNvPr id="19" name="Text Box 4"/>
          <p:cNvSpPr txBox="1"/>
          <p:nvPr/>
        </p:nvSpPr>
        <p:spPr>
          <a:xfrm>
            <a:off x="7529830" y="1416050"/>
            <a:ext cx="4528185" cy="3046095"/>
          </a:xfrm>
          <a:prstGeom prst="rect">
            <a:avLst/>
          </a:prstGeom>
          <a:solidFill>
            <a:schemeClr val="tx2">
              <a:lumMod val="20000"/>
              <a:lumOff val="80000"/>
            </a:schemeClr>
          </a:solidFill>
          <a:ln w="12700">
            <a:noFill/>
          </a:ln>
        </p:spPr>
        <p:txBody>
          <a:bodyPr wrap="square">
            <a:spAutoFit/>
          </a:bodyPr>
          <a:lstStyle/>
          <a:p>
            <a:pPr algn="just">
              <a:lnSpc>
                <a:spcPct val="150000"/>
              </a:lnSpc>
              <a:buClrTx/>
            </a:pPr>
            <a:r>
              <a:rPr lang="zh-CN" altLang="en-US" sz="1600" b="1" dirty="0">
                <a:latin typeface="Arial" panose="020B0604020202020204" pitchFamily="34" charset="0"/>
              </a:rPr>
              <a:t>/* 计算圆柱体积 </a:t>
            </a:r>
            <a:r>
              <a:rPr lang="en-US" altLang="zh-CN" sz="1600" b="1" dirty="0">
                <a:latin typeface="Arial" panose="020B0604020202020204" pitchFamily="34" charset="0"/>
              </a:rPr>
              <a:t>V=PI*r*r*h     */</a:t>
            </a:r>
            <a:endParaRPr lang="en-US" altLang="zh-CN" sz="1600" b="1" dirty="0">
              <a:latin typeface="Arial" panose="020B0604020202020204" pitchFamily="34" charset="0"/>
            </a:endParaRPr>
          </a:p>
          <a:p>
            <a:pPr algn="just">
              <a:lnSpc>
                <a:spcPct val="150000"/>
              </a:lnSpc>
              <a:buClrTx/>
            </a:pPr>
            <a:r>
              <a:rPr lang="en-US" altLang="zh-CN" sz="1600" b="1" dirty="0">
                <a:solidFill>
                  <a:srgbClr val="CC0066"/>
                </a:solidFill>
                <a:latin typeface="Arial" panose="020B0604020202020204" pitchFamily="34" charset="0"/>
              </a:rPr>
              <a:t>double vol_cylind( )</a:t>
            </a:r>
            <a:endParaRPr lang="en-US" altLang="zh-CN" sz="1600" b="1" dirty="0">
              <a:solidFill>
                <a:srgbClr val="CC0066"/>
              </a:solidFill>
              <a:latin typeface="Arial" panose="020B0604020202020204" pitchFamily="34" charset="0"/>
            </a:endParaRPr>
          </a:p>
          <a:p>
            <a:pPr algn="just">
              <a:lnSpc>
                <a:spcPct val="150000"/>
              </a:lnSpc>
              <a:buClrTx/>
            </a:pPr>
            <a:r>
              <a:rPr lang="en-US" altLang="zh-CN" sz="1600" b="1" dirty="0">
                <a:latin typeface="Arial" panose="020B0604020202020204" pitchFamily="34" charset="0"/>
              </a:rPr>
              <a:t>{   </a:t>
            </a:r>
            <a:endParaRPr lang="en-US" altLang="zh-CN" sz="1600" b="1" dirty="0">
              <a:latin typeface="Arial" panose="020B0604020202020204" pitchFamily="34" charset="0"/>
            </a:endParaRPr>
          </a:p>
          <a:p>
            <a:pPr lvl="1" algn="just">
              <a:lnSpc>
                <a:spcPct val="150000"/>
              </a:lnSpc>
              <a:buClrTx/>
            </a:pPr>
            <a:r>
              <a:rPr lang="en-US" altLang="zh-CN" sz="1600" b="1" dirty="0">
                <a:latin typeface="Arial" panose="020B0604020202020204" pitchFamily="34" charset="0"/>
              </a:rPr>
              <a:t>   double r , h ;</a:t>
            </a:r>
            <a:endParaRPr lang="en-US" altLang="zh-CN" sz="1600" b="1" dirty="0">
              <a:latin typeface="Arial" panose="020B0604020202020204" pitchFamily="34" charset="0"/>
            </a:endParaRPr>
          </a:p>
          <a:p>
            <a:pPr lvl="1" algn="just">
              <a:lnSpc>
                <a:spcPct val="150000"/>
              </a:lnSpc>
              <a:buClrTx/>
            </a:pPr>
            <a:r>
              <a:rPr lang="en-US" altLang="zh-CN" sz="1600" b="1" dirty="0">
                <a:latin typeface="Arial" panose="020B0604020202020204" pitchFamily="34" charset="0"/>
              </a:rPr>
              <a:t>    printf("</a:t>
            </a:r>
            <a:r>
              <a:rPr lang="zh-CN" altLang="en-US" sz="1600" b="1" dirty="0">
                <a:latin typeface="Arial" panose="020B0604020202020204" pitchFamily="34" charset="0"/>
              </a:rPr>
              <a:t>请输入圆柱的底圆半径和高：");</a:t>
            </a:r>
            <a:endParaRPr lang="zh-CN" altLang="en-US" sz="1600" b="1" dirty="0">
              <a:latin typeface="Arial" panose="020B0604020202020204" pitchFamily="34" charset="0"/>
            </a:endParaRPr>
          </a:p>
          <a:p>
            <a:pPr lvl="1" algn="just">
              <a:lnSpc>
                <a:spcPct val="150000"/>
              </a:lnSpc>
              <a:buClrTx/>
            </a:pPr>
            <a:r>
              <a:rPr lang="en-US" altLang="zh-CN" sz="1600" b="1" dirty="0">
                <a:latin typeface="Arial" panose="020B0604020202020204" pitchFamily="34" charset="0"/>
              </a:rPr>
              <a:t>    scanf("%lf%lf",&amp;r,&amp;h);  </a:t>
            </a:r>
            <a:endParaRPr lang="en-US" altLang="zh-CN" sz="1600" b="1" dirty="0">
              <a:latin typeface="Arial" panose="020B0604020202020204" pitchFamily="34" charset="0"/>
            </a:endParaRPr>
          </a:p>
          <a:p>
            <a:pPr lvl="1" algn="just">
              <a:lnSpc>
                <a:spcPct val="150000"/>
              </a:lnSpc>
              <a:buClrTx/>
            </a:pPr>
            <a:r>
              <a:rPr lang="en-US" altLang="zh-CN" sz="1600" b="1" dirty="0">
                <a:latin typeface="Arial" panose="020B0604020202020204" pitchFamily="34" charset="0"/>
              </a:rPr>
              <a:t>    return(PI*r*r*h);</a:t>
            </a:r>
            <a:endParaRPr lang="en-US" altLang="zh-CN" sz="1600" b="1" dirty="0">
              <a:latin typeface="Arial" panose="020B0604020202020204" pitchFamily="34" charset="0"/>
            </a:endParaRPr>
          </a:p>
          <a:p>
            <a:pPr algn="just">
              <a:lnSpc>
                <a:spcPct val="150000"/>
              </a:lnSpc>
              <a:buClrTx/>
            </a:pPr>
            <a:r>
              <a:rPr lang="en-US" altLang="zh-CN" sz="1600" b="1" dirty="0">
                <a:latin typeface="Arial" panose="020B0604020202020204" pitchFamily="34" charset="0"/>
              </a:rPr>
              <a:t>}</a:t>
            </a:r>
            <a:endParaRPr lang="en-US" altLang="zh-CN" sz="1600" b="1" dirty="0">
              <a:latin typeface="Arial" panose="020B0604020202020204" pitchFamily="34" charset="0"/>
            </a:endParaRPr>
          </a:p>
        </p:txBody>
      </p:sp>
      <p:sp>
        <p:nvSpPr>
          <p:cNvPr id="3" name="圆角右箭头 2"/>
          <p:cNvSpPr/>
          <p:nvPr/>
        </p:nvSpPr>
        <p:spPr>
          <a:xfrm>
            <a:off x="6666230" y="1415415"/>
            <a:ext cx="863600" cy="1313180"/>
          </a:xfrm>
          <a:prstGeom prst="bentArrow">
            <a:avLst>
              <a:gd name="adj1" fmla="val 25000"/>
              <a:gd name="adj2" fmla="val 25000"/>
              <a:gd name="adj3" fmla="val 25000"/>
              <a:gd name="adj4" fmla="val 52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2"/>
          <p:cNvSpPr txBox="1"/>
          <p:nvPr/>
        </p:nvSpPr>
        <p:spPr>
          <a:xfrm>
            <a:off x="-22860" y="4445"/>
            <a:ext cx="12165965" cy="759460"/>
          </a:xfrm>
          <a:prstGeom prst="rect">
            <a:avLst/>
          </a:prstGeom>
          <a:solidFill>
            <a:schemeClr val="tx2">
              <a:lumMod val="20000"/>
              <a:lumOff val="80000"/>
            </a:schemeClr>
          </a:solidFill>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10.1.2 </a:t>
            </a:r>
            <a:r>
              <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函数的嵌套调用</a:t>
            </a:r>
            <a:endPar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
        <p:nvSpPr>
          <p:cNvPr id="19" name="Rectangle 3"/>
          <p:cNvSpPr txBox="1"/>
          <p:nvPr/>
        </p:nvSpPr>
        <p:spPr>
          <a:xfrm>
            <a:off x="277976" y="939543"/>
            <a:ext cx="6722533" cy="5918596"/>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70000"/>
              </a:lnSpc>
            </a:pPr>
            <a:r>
              <a:rPr lang="zh-CN" altLang="en-US" sz="2665"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顺序调用</a:t>
            </a:r>
            <a:endParaRPr lang="zh-CN" altLang="en-US" sz="2665" dirty="0"/>
          </a:p>
          <a:p>
            <a:pPr lvl="1">
              <a:lnSpc>
                <a:spcPct val="70000"/>
              </a:lnSpc>
              <a:buFont typeface="Arial" panose="020B0604020202020204" pitchFamily="34" charset="0"/>
              <a:buNone/>
            </a:pPr>
            <a:r>
              <a:rPr lang="en-US" altLang="zh-CN" sz="2665" dirty="0" err="1"/>
              <a:t>int</a:t>
            </a:r>
            <a:r>
              <a:rPr lang="en-US" altLang="zh-CN" sz="2665" dirty="0"/>
              <a:t> main(void)</a:t>
            </a:r>
            <a:endParaRPr lang="en-US" altLang="zh-CN" sz="2665" dirty="0"/>
          </a:p>
          <a:p>
            <a:pPr lvl="1">
              <a:lnSpc>
                <a:spcPct val="70000"/>
              </a:lnSpc>
              <a:buFont typeface="Arial" panose="020B0604020202020204" pitchFamily="34" charset="0"/>
              <a:buNone/>
            </a:pPr>
            <a:r>
              <a:rPr lang="en-US" altLang="zh-CN" sz="2665" dirty="0"/>
              <a:t>{  ……</a:t>
            </a:r>
            <a:endParaRPr lang="en-US" altLang="zh-CN" sz="2665" dirty="0"/>
          </a:p>
          <a:p>
            <a:pPr lvl="1">
              <a:lnSpc>
                <a:spcPct val="70000"/>
              </a:lnSpc>
              <a:buFont typeface="Arial" panose="020B0604020202020204" pitchFamily="34" charset="0"/>
              <a:buNone/>
            </a:pPr>
            <a:r>
              <a:rPr lang="en-US" altLang="zh-CN" sz="2665" dirty="0"/>
              <a:t>    y = </a:t>
            </a:r>
            <a:r>
              <a:rPr lang="en-US" altLang="zh-CN" sz="2665" dirty="0">
                <a:solidFill>
                  <a:schemeClr val="accent1"/>
                </a:solidFill>
              </a:rPr>
              <a:t>fact</a:t>
            </a:r>
            <a:r>
              <a:rPr lang="en-US" altLang="zh-CN" sz="2665" dirty="0"/>
              <a:t>(3);</a:t>
            </a:r>
            <a:endParaRPr lang="en-US" altLang="zh-CN" sz="2665" dirty="0"/>
          </a:p>
          <a:p>
            <a:pPr lvl="1">
              <a:lnSpc>
                <a:spcPct val="70000"/>
              </a:lnSpc>
              <a:buFont typeface="Arial" panose="020B0604020202020204" pitchFamily="34" charset="0"/>
              <a:buNone/>
            </a:pPr>
            <a:r>
              <a:rPr lang="en-US" altLang="zh-CN" sz="2665" dirty="0"/>
              <a:t>    ……</a:t>
            </a:r>
            <a:endParaRPr lang="en-US" altLang="zh-CN" sz="2665" dirty="0"/>
          </a:p>
          <a:p>
            <a:pPr lvl="1">
              <a:lnSpc>
                <a:spcPct val="70000"/>
              </a:lnSpc>
              <a:buFont typeface="Arial" panose="020B0604020202020204" pitchFamily="34" charset="0"/>
              <a:buNone/>
            </a:pPr>
            <a:r>
              <a:rPr lang="en-US" altLang="zh-CN" sz="2665" dirty="0"/>
              <a:t>    z = </a:t>
            </a:r>
            <a:r>
              <a:rPr lang="en-US" altLang="zh-CN" sz="2665" dirty="0" err="1">
                <a:solidFill>
                  <a:schemeClr val="accent1"/>
                </a:solidFill>
              </a:rPr>
              <a:t>mypow</a:t>
            </a:r>
            <a:r>
              <a:rPr lang="en-US" altLang="zh-CN" sz="2665" dirty="0"/>
              <a:t>(3.5, 2);</a:t>
            </a:r>
            <a:br>
              <a:rPr lang="en-US" altLang="zh-CN" sz="2665" dirty="0"/>
            </a:br>
            <a:r>
              <a:rPr lang="en-US" altLang="zh-CN" sz="2665" dirty="0"/>
              <a:t> ……</a:t>
            </a:r>
            <a:endParaRPr lang="en-US" altLang="zh-CN" sz="2665" dirty="0"/>
          </a:p>
          <a:p>
            <a:pPr lvl="1">
              <a:lnSpc>
                <a:spcPct val="70000"/>
              </a:lnSpc>
              <a:buFont typeface="Arial" panose="020B0604020202020204" pitchFamily="34" charset="0"/>
              <a:buNone/>
            </a:pPr>
            <a:r>
              <a:rPr lang="en-US" altLang="zh-CN" sz="2665" dirty="0"/>
              <a:t>}</a:t>
            </a:r>
            <a:endParaRPr lang="en-US" altLang="zh-CN" sz="2665" dirty="0"/>
          </a:p>
          <a:p>
            <a:pPr lvl="1">
              <a:lnSpc>
                <a:spcPct val="70000"/>
              </a:lnSpc>
              <a:buFont typeface="Arial" panose="020B0604020202020204" pitchFamily="34" charset="0"/>
              <a:buNone/>
            </a:pPr>
            <a:r>
              <a:rPr lang="en-US" altLang="zh-CN" sz="2665" dirty="0"/>
              <a:t>double </a:t>
            </a:r>
            <a:r>
              <a:rPr lang="en-US" altLang="zh-CN" sz="2665" dirty="0">
                <a:solidFill>
                  <a:schemeClr val="accent1"/>
                </a:solidFill>
              </a:rPr>
              <a:t>fact</a:t>
            </a:r>
            <a:r>
              <a:rPr lang="en-US" altLang="zh-CN" sz="2665" dirty="0"/>
              <a:t>(</a:t>
            </a:r>
            <a:r>
              <a:rPr lang="en-US" altLang="zh-CN" sz="2665" dirty="0" err="1"/>
              <a:t>int</a:t>
            </a:r>
            <a:r>
              <a:rPr lang="en-US" altLang="zh-CN" sz="2665" dirty="0"/>
              <a:t> n)</a:t>
            </a:r>
            <a:endParaRPr lang="en-US" altLang="zh-CN" sz="2665" dirty="0"/>
          </a:p>
          <a:p>
            <a:pPr lvl="1">
              <a:lnSpc>
                <a:spcPct val="70000"/>
              </a:lnSpc>
              <a:buFont typeface="Arial" panose="020B0604020202020204" pitchFamily="34" charset="0"/>
              <a:buNone/>
            </a:pPr>
            <a:r>
              <a:rPr lang="en-US" altLang="zh-CN" sz="2665" dirty="0"/>
              <a:t>{</a:t>
            </a:r>
            <a:endParaRPr lang="en-US" altLang="zh-CN" sz="2665" dirty="0"/>
          </a:p>
          <a:p>
            <a:pPr lvl="1">
              <a:lnSpc>
                <a:spcPct val="70000"/>
              </a:lnSpc>
              <a:buFont typeface="Arial" panose="020B0604020202020204" pitchFamily="34" charset="0"/>
              <a:buNone/>
            </a:pPr>
            <a:r>
              <a:rPr lang="en-US" altLang="zh-CN" sz="2665" dirty="0"/>
              <a:t>     ……</a:t>
            </a:r>
            <a:endParaRPr lang="en-US" altLang="zh-CN" sz="2665" dirty="0"/>
          </a:p>
          <a:p>
            <a:pPr lvl="1">
              <a:lnSpc>
                <a:spcPct val="70000"/>
              </a:lnSpc>
              <a:buFont typeface="Arial" panose="020B0604020202020204" pitchFamily="34" charset="0"/>
              <a:buNone/>
            </a:pPr>
            <a:r>
              <a:rPr lang="en-US" altLang="zh-CN" sz="2665" dirty="0"/>
              <a:t>}</a:t>
            </a:r>
            <a:endParaRPr lang="en-US" altLang="zh-CN" sz="2665" dirty="0"/>
          </a:p>
          <a:p>
            <a:pPr lvl="1">
              <a:lnSpc>
                <a:spcPct val="70000"/>
              </a:lnSpc>
              <a:buFont typeface="Arial" panose="020B0604020202020204" pitchFamily="34" charset="0"/>
              <a:buNone/>
            </a:pPr>
            <a:r>
              <a:rPr lang="en-US" altLang="zh-CN" sz="2665" dirty="0"/>
              <a:t>double </a:t>
            </a:r>
            <a:r>
              <a:rPr lang="en-US" altLang="zh-CN" sz="2665" dirty="0" err="1">
                <a:solidFill>
                  <a:schemeClr val="accent1"/>
                </a:solidFill>
              </a:rPr>
              <a:t>mypow</a:t>
            </a:r>
            <a:r>
              <a:rPr lang="en-US" altLang="zh-CN" sz="2665" dirty="0"/>
              <a:t>(double x, in n)</a:t>
            </a:r>
            <a:endParaRPr lang="en-US" altLang="zh-CN" sz="2665" dirty="0"/>
          </a:p>
          <a:p>
            <a:pPr lvl="1">
              <a:lnSpc>
                <a:spcPct val="70000"/>
              </a:lnSpc>
              <a:buFont typeface="Arial" panose="020B0604020202020204" pitchFamily="34" charset="0"/>
              <a:buNone/>
            </a:pPr>
            <a:r>
              <a:rPr lang="en-US" altLang="zh-CN" sz="2665" dirty="0"/>
              <a:t>{</a:t>
            </a:r>
            <a:endParaRPr lang="en-US" altLang="zh-CN" sz="2665" dirty="0"/>
          </a:p>
          <a:p>
            <a:pPr lvl="1">
              <a:lnSpc>
                <a:spcPct val="70000"/>
              </a:lnSpc>
              <a:buFont typeface="Arial" panose="020B0604020202020204" pitchFamily="34" charset="0"/>
              <a:buNone/>
            </a:pPr>
            <a:r>
              <a:rPr lang="en-US" altLang="zh-CN" sz="2665" dirty="0"/>
              <a:t>     ……</a:t>
            </a:r>
            <a:endParaRPr lang="en-US" altLang="zh-CN" sz="2665" dirty="0"/>
          </a:p>
          <a:p>
            <a:pPr lvl="1">
              <a:lnSpc>
                <a:spcPct val="70000"/>
              </a:lnSpc>
              <a:buFont typeface="Arial" panose="020B0604020202020204" pitchFamily="34" charset="0"/>
              <a:buNone/>
            </a:pPr>
            <a:r>
              <a:rPr lang="en-US" altLang="zh-CN" sz="2665" dirty="0"/>
              <a:t>}</a:t>
            </a:r>
            <a:endParaRPr lang="en-US" altLang="zh-CN" sz="2665" dirty="0"/>
          </a:p>
        </p:txBody>
      </p:sp>
      <p:grpSp>
        <p:nvGrpSpPr>
          <p:cNvPr id="14" name="Group 4"/>
          <p:cNvGrpSpPr/>
          <p:nvPr/>
        </p:nvGrpSpPr>
        <p:grpSpPr>
          <a:xfrm>
            <a:off x="7727951" y="837000"/>
            <a:ext cx="3352800" cy="2127250"/>
            <a:chOff x="3792" y="672"/>
            <a:chExt cx="1584" cy="1005"/>
          </a:xfrm>
        </p:grpSpPr>
        <p:sp>
          <p:nvSpPr>
            <p:cNvPr id="15" name="Text Box 5"/>
            <p:cNvSpPr txBox="1"/>
            <p:nvPr/>
          </p:nvSpPr>
          <p:spPr>
            <a:xfrm>
              <a:off x="4224" y="672"/>
              <a:ext cx="624"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main</a:t>
              </a:r>
              <a:endParaRPr lang="en-US" altLang="zh-CN" sz="2665" b="1" dirty="0">
                <a:latin typeface="CosmicTwo" pitchFamily="34" charset="0"/>
              </a:endParaRPr>
            </a:p>
          </p:txBody>
        </p:sp>
        <p:sp>
          <p:nvSpPr>
            <p:cNvPr id="16" name="Text Box 6"/>
            <p:cNvSpPr txBox="1"/>
            <p:nvPr/>
          </p:nvSpPr>
          <p:spPr>
            <a:xfrm>
              <a:off x="3792" y="1440"/>
              <a:ext cx="432" cy="237"/>
            </a:xfrm>
            <a:prstGeom prst="rect">
              <a:avLst/>
            </a:prstGeom>
            <a:noFill/>
            <a:ln w="9525">
              <a:noFill/>
            </a:ln>
          </p:spPr>
          <p:txBody>
            <a:bodyPr>
              <a:spAutoFit/>
            </a:bodyPr>
            <a:lstStyle/>
            <a:p>
              <a:pPr>
                <a:spcBef>
                  <a:spcPct val="50000"/>
                </a:spcBef>
                <a:buClrTx/>
              </a:pPr>
              <a:r>
                <a:rPr lang="en-US" altLang="zh-CN" sz="2665" b="1" dirty="0">
                  <a:solidFill>
                    <a:schemeClr val="accent1"/>
                  </a:solidFill>
                  <a:latin typeface="CosmicTwo" pitchFamily="34" charset="0"/>
                </a:rPr>
                <a:t>fact</a:t>
              </a:r>
              <a:endParaRPr lang="en-US" altLang="zh-CN" sz="2665" b="1" dirty="0">
                <a:solidFill>
                  <a:schemeClr val="accent1"/>
                </a:solidFill>
                <a:latin typeface="CosmicTwo" pitchFamily="34" charset="0"/>
              </a:endParaRPr>
            </a:p>
          </p:txBody>
        </p:sp>
        <p:sp>
          <p:nvSpPr>
            <p:cNvPr id="17" name="Text Box 7"/>
            <p:cNvSpPr txBox="1"/>
            <p:nvPr/>
          </p:nvSpPr>
          <p:spPr>
            <a:xfrm>
              <a:off x="4560" y="1440"/>
              <a:ext cx="816" cy="237"/>
            </a:xfrm>
            <a:prstGeom prst="rect">
              <a:avLst/>
            </a:prstGeom>
            <a:noFill/>
            <a:ln w="9525">
              <a:noFill/>
            </a:ln>
          </p:spPr>
          <p:txBody>
            <a:bodyPr>
              <a:spAutoFit/>
            </a:bodyPr>
            <a:lstStyle/>
            <a:p>
              <a:pPr>
                <a:spcBef>
                  <a:spcPct val="50000"/>
                </a:spcBef>
                <a:buClrTx/>
              </a:pPr>
              <a:r>
                <a:rPr lang="en-US" altLang="zh-CN" sz="2665" b="1" dirty="0">
                  <a:solidFill>
                    <a:schemeClr val="accent1"/>
                  </a:solidFill>
                  <a:latin typeface="CosmicTwo" pitchFamily="34" charset="0"/>
                </a:rPr>
                <a:t>mypow</a:t>
              </a:r>
              <a:endParaRPr lang="en-US" altLang="zh-CN" sz="2665" b="1" dirty="0">
                <a:solidFill>
                  <a:schemeClr val="accent1"/>
                </a:solidFill>
                <a:latin typeface="CosmicTwo" pitchFamily="34" charset="0"/>
              </a:endParaRPr>
            </a:p>
          </p:txBody>
        </p:sp>
        <p:sp>
          <p:nvSpPr>
            <p:cNvPr id="20" name="Line 8"/>
            <p:cNvSpPr/>
            <p:nvPr/>
          </p:nvSpPr>
          <p:spPr>
            <a:xfrm flipH="1">
              <a:off x="4032" y="960"/>
              <a:ext cx="288" cy="432"/>
            </a:xfrm>
            <a:prstGeom prst="line">
              <a:avLst/>
            </a:prstGeom>
            <a:ln w="38100" cap="flat" cmpd="sng">
              <a:solidFill>
                <a:schemeClr val="tx1">
                  <a:alpha val="52000"/>
                </a:schemeClr>
              </a:solidFill>
              <a:prstDash val="solid"/>
              <a:headEnd type="none" w="med" len="med"/>
              <a:tailEnd type="triangle" w="med" len="med"/>
            </a:ln>
          </p:spPr>
        </p:sp>
        <p:sp>
          <p:nvSpPr>
            <p:cNvPr id="21" name="Line 9"/>
            <p:cNvSpPr/>
            <p:nvPr/>
          </p:nvSpPr>
          <p:spPr>
            <a:xfrm>
              <a:off x="4608" y="960"/>
              <a:ext cx="336" cy="432"/>
            </a:xfrm>
            <a:prstGeom prst="line">
              <a:avLst/>
            </a:prstGeom>
            <a:ln w="38100" cap="flat" cmpd="sng">
              <a:solidFill>
                <a:schemeClr val="tx1"/>
              </a:solidFill>
              <a:prstDash val="solid"/>
              <a:headEnd type="none" w="med" len="med"/>
              <a:tailEnd type="triangle" w="med" len="med"/>
            </a:ln>
          </p:spPr>
        </p:sp>
      </p:grpSp>
      <p:sp>
        <p:nvSpPr>
          <p:cNvPr id="22" name="Line 10"/>
          <p:cNvSpPr/>
          <p:nvPr/>
        </p:nvSpPr>
        <p:spPr>
          <a:xfrm>
            <a:off x="8331200" y="3937916"/>
            <a:ext cx="0" cy="711200"/>
          </a:xfrm>
          <a:prstGeom prst="line">
            <a:avLst/>
          </a:prstGeom>
          <a:ln w="38100" cap="flat" cmpd="sng">
            <a:solidFill>
              <a:schemeClr val="tx1"/>
            </a:solidFill>
            <a:prstDash val="solid"/>
            <a:headEnd type="none" w="med" len="med"/>
            <a:tailEnd type="triangle" w="med" len="med"/>
          </a:ln>
        </p:spPr>
      </p:sp>
      <p:sp>
        <p:nvSpPr>
          <p:cNvPr id="23" name="Line 11"/>
          <p:cNvSpPr/>
          <p:nvPr/>
        </p:nvSpPr>
        <p:spPr>
          <a:xfrm flipV="1">
            <a:off x="8331200" y="4039516"/>
            <a:ext cx="812800" cy="609600"/>
          </a:xfrm>
          <a:prstGeom prst="line">
            <a:avLst/>
          </a:prstGeom>
          <a:ln w="38100" cap="flat" cmpd="sng">
            <a:solidFill>
              <a:schemeClr val="tx1"/>
            </a:solidFill>
            <a:prstDash val="solid"/>
            <a:headEnd type="none" w="med" len="med"/>
            <a:tailEnd type="triangle" w="med" len="med"/>
          </a:ln>
        </p:spPr>
      </p:sp>
      <p:sp>
        <p:nvSpPr>
          <p:cNvPr id="24" name="Line 12"/>
          <p:cNvSpPr/>
          <p:nvPr/>
        </p:nvSpPr>
        <p:spPr>
          <a:xfrm>
            <a:off x="9144000" y="4141116"/>
            <a:ext cx="0" cy="914400"/>
          </a:xfrm>
          <a:prstGeom prst="line">
            <a:avLst/>
          </a:prstGeom>
          <a:ln w="38100" cap="flat" cmpd="sng">
            <a:solidFill>
              <a:schemeClr val="tx1"/>
            </a:solidFill>
            <a:prstDash val="solid"/>
            <a:headEnd type="none" w="med" len="med"/>
            <a:tailEnd type="triangle" w="med" len="med"/>
          </a:ln>
        </p:spPr>
      </p:sp>
      <p:sp>
        <p:nvSpPr>
          <p:cNvPr id="25" name="Line 13"/>
          <p:cNvSpPr/>
          <p:nvPr/>
        </p:nvSpPr>
        <p:spPr>
          <a:xfrm flipH="1" flipV="1">
            <a:off x="8331200" y="4750716"/>
            <a:ext cx="812800" cy="304800"/>
          </a:xfrm>
          <a:prstGeom prst="line">
            <a:avLst/>
          </a:prstGeom>
          <a:ln w="38100" cap="flat" cmpd="sng">
            <a:solidFill>
              <a:schemeClr val="tx1"/>
            </a:solidFill>
            <a:prstDash val="solid"/>
            <a:headEnd type="none" w="med" len="med"/>
            <a:tailEnd type="triangle" w="med" len="med"/>
          </a:ln>
        </p:spPr>
      </p:sp>
      <p:sp>
        <p:nvSpPr>
          <p:cNvPr id="26" name="Line 14"/>
          <p:cNvSpPr/>
          <p:nvPr/>
        </p:nvSpPr>
        <p:spPr>
          <a:xfrm>
            <a:off x="8331200" y="4750716"/>
            <a:ext cx="0" cy="1320800"/>
          </a:xfrm>
          <a:prstGeom prst="line">
            <a:avLst/>
          </a:prstGeom>
          <a:ln w="38100" cap="flat" cmpd="sng">
            <a:solidFill>
              <a:schemeClr val="tx1"/>
            </a:solidFill>
            <a:prstDash val="solid"/>
            <a:headEnd type="none" w="med" len="med"/>
            <a:tailEnd type="triangle" w="med" len="med"/>
          </a:ln>
        </p:spPr>
      </p:sp>
      <p:sp>
        <p:nvSpPr>
          <p:cNvPr id="27" name="Line 15"/>
          <p:cNvSpPr/>
          <p:nvPr/>
        </p:nvSpPr>
        <p:spPr>
          <a:xfrm flipV="1">
            <a:off x="8331200" y="5360316"/>
            <a:ext cx="812800" cy="609600"/>
          </a:xfrm>
          <a:prstGeom prst="line">
            <a:avLst/>
          </a:prstGeom>
          <a:ln w="38100" cap="flat" cmpd="sng">
            <a:solidFill>
              <a:schemeClr val="tx1"/>
            </a:solidFill>
            <a:prstDash val="solid"/>
            <a:headEnd type="none" w="med" len="med"/>
            <a:tailEnd type="triangle" w="med" len="med"/>
          </a:ln>
        </p:spPr>
      </p:sp>
      <p:sp>
        <p:nvSpPr>
          <p:cNvPr id="28" name="Line 16"/>
          <p:cNvSpPr/>
          <p:nvPr/>
        </p:nvSpPr>
        <p:spPr>
          <a:xfrm>
            <a:off x="9144000" y="5461916"/>
            <a:ext cx="0" cy="914400"/>
          </a:xfrm>
          <a:prstGeom prst="line">
            <a:avLst/>
          </a:prstGeom>
          <a:ln w="38100" cap="flat" cmpd="sng">
            <a:solidFill>
              <a:schemeClr val="tx1"/>
            </a:solidFill>
            <a:prstDash val="solid"/>
            <a:headEnd type="none" w="med" len="med"/>
            <a:tailEnd type="triangle" w="med" len="med"/>
          </a:ln>
        </p:spPr>
      </p:sp>
      <p:sp>
        <p:nvSpPr>
          <p:cNvPr id="29" name="Line 17"/>
          <p:cNvSpPr/>
          <p:nvPr/>
        </p:nvSpPr>
        <p:spPr>
          <a:xfrm flipH="1" flipV="1">
            <a:off x="8331200" y="6071516"/>
            <a:ext cx="812800" cy="304800"/>
          </a:xfrm>
          <a:prstGeom prst="line">
            <a:avLst/>
          </a:prstGeom>
          <a:ln w="38100" cap="flat" cmpd="sng">
            <a:solidFill>
              <a:schemeClr val="tx1"/>
            </a:solidFill>
            <a:prstDash val="solid"/>
            <a:headEnd type="none" w="med" len="med"/>
            <a:tailEnd type="triangle" w="med" len="med"/>
          </a:ln>
        </p:spPr>
      </p:sp>
      <p:sp>
        <p:nvSpPr>
          <p:cNvPr id="30" name="Line 18"/>
          <p:cNvSpPr/>
          <p:nvPr/>
        </p:nvSpPr>
        <p:spPr>
          <a:xfrm>
            <a:off x="8331200" y="6071516"/>
            <a:ext cx="0" cy="786484"/>
          </a:xfrm>
          <a:prstGeom prst="line">
            <a:avLst/>
          </a:prstGeom>
          <a:ln w="38100" cap="flat" cmpd="sng">
            <a:solidFill>
              <a:schemeClr val="tx1"/>
            </a:solidFill>
            <a:prstDash val="solid"/>
            <a:headEnd type="none" w="med" len="med"/>
            <a:tailEnd type="triangle" w="med" len="med"/>
          </a:ln>
        </p:spPr>
      </p:sp>
      <p:grpSp>
        <p:nvGrpSpPr>
          <p:cNvPr id="31" name="Group 19"/>
          <p:cNvGrpSpPr/>
          <p:nvPr/>
        </p:nvGrpSpPr>
        <p:grpSpPr>
          <a:xfrm>
            <a:off x="7924800" y="3429916"/>
            <a:ext cx="3149600" cy="2533650"/>
            <a:chOff x="3744" y="2160"/>
            <a:chExt cx="1488" cy="1197"/>
          </a:xfrm>
        </p:grpSpPr>
        <p:sp>
          <p:nvSpPr>
            <p:cNvPr id="32" name="Text Box 20"/>
            <p:cNvSpPr txBox="1"/>
            <p:nvPr/>
          </p:nvSpPr>
          <p:spPr>
            <a:xfrm>
              <a:off x="3744" y="2160"/>
              <a:ext cx="624"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main</a:t>
              </a:r>
              <a:endParaRPr lang="en-US" altLang="zh-CN" sz="2665" b="1" dirty="0">
                <a:latin typeface="CosmicTwo" pitchFamily="34" charset="0"/>
              </a:endParaRPr>
            </a:p>
          </p:txBody>
        </p:sp>
        <p:sp>
          <p:nvSpPr>
            <p:cNvPr id="33" name="Text Box 21"/>
            <p:cNvSpPr txBox="1"/>
            <p:nvPr/>
          </p:nvSpPr>
          <p:spPr>
            <a:xfrm>
              <a:off x="4464" y="2496"/>
              <a:ext cx="432"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fact</a:t>
              </a:r>
              <a:endParaRPr lang="en-US" altLang="zh-CN" sz="2665" b="1" dirty="0">
                <a:latin typeface="CosmicTwo" pitchFamily="34" charset="0"/>
              </a:endParaRPr>
            </a:p>
          </p:txBody>
        </p:sp>
        <p:sp>
          <p:nvSpPr>
            <p:cNvPr id="34" name="Text Box 22"/>
            <p:cNvSpPr txBox="1"/>
            <p:nvPr/>
          </p:nvSpPr>
          <p:spPr>
            <a:xfrm>
              <a:off x="4464" y="3120"/>
              <a:ext cx="768"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mypow</a:t>
              </a:r>
              <a:endParaRPr lang="en-US" altLang="zh-CN" sz="2665" b="1" dirty="0">
                <a:latin typeface="CosmicTwo" pitchFamily="34" charset="0"/>
              </a:endParaRPr>
            </a:p>
          </p:txBody>
        </p:sp>
      </p:grpSp>
      <p:sp>
        <p:nvSpPr>
          <p:cNvPr id="2" name="文本框 1"/>
          <p:cNvSpPr txBox="1"/>
          <p:nvPr/>
        </p:nvSpPr>
        <p:spPr>
          <a:xfrm>
            <a:off x="5191760" y="3136900"/>
            <a:ext cx="1808480" cy="583565"/>
          </a:xfrm>
          <a:prstGeom prst="rect">
            <a:avLst/>
          </a:prstGeom>
          <a:noFill/>
        </p:spPr>
        <p:txBody>
          <a:bodyPr wrap="none" rtlCol="0" anchor="t">
            <a:spAutoFit/>
          </a:bodyPr>
          <a:lstStyle/>
          <a:p>
            <a:pPr algn="l"/>
            <a:r>
              <a:rPr lang="zh-CN" altLang="en-US"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sym typeface="+mn-ea"/>
              </a:rPr>
              <a:t>顺序</a:t>
            </a:r>
            <a:r>
              <a:rPr lang="zh-CN" altLang="en-US"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调用</a:t>
            </a:r>
            <a:endParaRPr lang="zh-CN" altLang="en-US"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
        <p:nvSpPr>
          <p:cNvPr id="3" name="虚尾箭头 2"/>
          <p:cNvSpPr/>
          <p:nvPr/>
        </p:nvSpPr>
        <p:spPr>
          <a:xfrm>
            <a:off x="5192395" y="3720465"/>
            <a:ext cx="1807210" cy="504190"/>
          </a:xfrm>
          <a:prstGeom prst="stripedRightArrow">
            <a:avLst>
              <a:gd name="adj1" fmla="val 2846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40" name="组合 39"/>
          <p:cNvGrpSpPr/>
          <p:nvPr/>
        </p:nvGrpSpPr>
        <p:grpSpPr>
          <a:xfrm>
            <a:off x="9744405"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44" name="组合 43"/>
          <p:cNvGrpSpPr/>
          <p:nvPr/>
        </p:nvGrpSpPr>
        <p:grpSpPr>
          <a:xfrm>
            <a:off x="7152117"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grpSp>
        <p:nvGrpSpPr>
          <p:cNvPr id="77" name="组合 76"/>
          <p:cNvGrpSpPr/>
          <p:nvPr/>
        </p:nvGrpSpPr>
        <p:grpSpPr>
          <a:xfrm>
            <a:off x="8016213"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sz="4265">
                <a:solidFill>
                  <a:srgbClr val="FFFFFF"/>
                </a:solidFill>
                <a:latin typeface="Calibri"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4265">
                <a:latin typeface="Roboto Light"/>
              </a:endParaRPr>
            </a:p>
          </p:txBody>
        </p:sp>
      </p:grpSp>
      <p:sp>
        <p:nvSpPr>
          <p:cNvPr id="86" name="Rectangle 2"/>
          <p:cNvSpPr txBox="1"/>
          <p:nvPr/>
        </p:nvSpPr>
        <p:spPr>
          <a:xfrm>
            <a:off x="240000" y="166301"/>
            <a:ext cx="6624000" cy="9773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要点</a:t>
            </a:r>
            <a:endParaRPr lang="zh-CN" altLang="en-US" sz="5865" dirty="0"/>
          </a:p>
        </p:txBody>
      </p:sp>
      <p:sp>
        <p:nvSpPr>
          <p:cNvPr id="87" name="Rectangle 3"/>
          <p:cNvSpPr txBox="1"/>
          <p:nvPr/>
        </p:nvSpPr>
        <p:spPr>
          <a:xfrm>
            <a:off x="609600" y="1412875"/>
            <a:ext cx="9094470" cy="3777615"/>
          </a:xfrm>
          <a:prstGeom prst="rect">
            <a:avLst/>
          </a:prstGeom>
        </p:spPr>
        <p:txBody>
          <a:bodyPr vert="horz" wrap="square" lIns="121920" tIns="60960" rIns="121920" bIns="60960" anchor="t">
            <a:scene3d>
              <a:camera prst="orthographicFront"/>
              <a:lightRig rig="threePt" dir="t"/>
            </a:scene3d>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怎样把多个函数组织起来，认识把单个程序分为多个单独模块的重要性？</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怎样用结构化程序设计的思想解决问题？</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怎样用函数嵌套求解复杂的问题？</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怎样用函数递归解决问题？</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如何使用宏？</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如何使用多文件模块构建较大规模程序</a:t>
            </a:r>
            <a:endParaRPr lang="en-US" altLang="zh-CN"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编码规范有哪些注意的地方</a:t>
            </a:r>
            <a:endParaRPr lang="zh-CN" altLang="en-US" sz="20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p:txBody>
      </p:sp>
      <p:sp>
        <p:nvSpPr>
          <p:cNvPr id="2" name="文本框 1"/>
          <p:cNvSpPr txBox="1"/>
          <p:nvPr/>
        </p:nvSpPr>
        <p:spPr>
          <a:xfrm>
            <a:off x="6394450" y="1998980"/>
            <a:ext cx="5581015" cy="3046095"/>
          </a:xfrm>
          <a:prstGeom prst="rect">
            <a:avLst/>
          </a:prstGeom>
          <a:noFill/>
        </p:spPr>
        <p:txBody>
          <a:bodyPr wrap="square" rtlCol="0" anchor="t">
            <a:spAutoFit/>
          </a:bodyPr>
          <a:lstStyle/>
          <a:p>
            <a:pPr indent="457200" eaLnBrk="1" latinLnBrk="0" hangingPunct="1">
              <a:lnSpc>
                <a:spcPct val="150000"/>
              </a:lnSpc>
            </a:pPr>
            <a:r>
              <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"自顶向下，逐步求精”是“结构化程序设计”理念 。</a:t>
            </a:r>
            <a:endPar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indent="457200" eaLnBrk="1" latinLnBrk="0" hangingPunct="1">
              <a:lnSpc>
                <a:spcPct val="150000"/>
              </a:lnSpc>
            </a:pPr>
            <a:r>
              <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最早由E.W.Dijikstra在1965年提出的，是软件发展的一个重要的里程碑。</a:t>
            </a:r>
            <a:endPar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indent="457200" eaLnBrk="1" latinLnBrk="0" hangingPunct="1">
              <a:lnSpc>
                <a:spcPct val="150000"/>
              </a:lnSpc>
            </a:pPr>
            <a:r>
              <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设计出发点是从问题的总体目标开始，抽象低层的细节，先专心构造高层的结构，然后再一层一层地分解和细化。</a:t>
            </a:r>
            <a:endPar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a:p>
            <a:pPr indent="457200" eaLnBrk="1" latinLnBrk="0" hangingPunct="1">
              <a:lnSpc>
                <a:spcPct val="150000"/>
              </a:lnSpc>
            </a:pPr>
            <a:r>
              <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设计者始终把握主题，高屋建瓴，避免一开始就陷入复杂的细节中，使复杂的设计过程变得简单明了，过程的结果也容易做到正确可靠。换句话说，这其实也是</a:t>
            </a:r>
            <a:r>
              <a:rPr lang="zh-CN" altLang="en-US" sz="160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分治法</a:t>
            </a:r>
            <a:r>
              <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的一种。</a:t>
            </a:r>
            <a:endParaRPr lang="zh-CN" altLang="en-US" sz="1600">
              <a:solidFill>
                <a:schemeClr val="tx2"/>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pic>
        <p:nvPicPr>
          <p:cNvPr id="3" name="图片 2"/>
          <p:cNvPicPr>
            <a:picLocks noChangeAspect="1"/>
          </p:cNvPicPr>
          <p:nvPr/>
        </p:nvPicPr>
        <p:blipFill>
          <a:blip r:embed="rId1"/>
          <a:stretch>
            <a:fillRect/>
          </a:stretch>
        </p:blipFill>
        <p:spPr>
          <a:xfrm>
            <a:off x="7274560" y="5190490"/>
            <a:ext cx="4450080" cy="1645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48000" y="1181617"/>
            <a:ext cx="11712200" cy="531938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265" dirty="0"/>
              <a:t>在一个函数中再调用其它函数的情况称为函数的</a:t>
            </a:r>
            <a:r>
              <a:rPr lang="zh-CN" altLang="en-US" sz="4265" dirty="0">
                <a:solidFill>
                  <a:schemeClr val="accent1"/>
                </a:solidFill>
                <a:ea typeface="黑体" panose="02010609060101010101" pitchFamily="6" charset="-122"/>
              </a:rPr>
              <a:t>嵌套调用</a:t>
            </a:r>
            <a:r>
              <a:rPr lang="zh-CN" altLang="en-US" sz="4265" dirty="0"/>
              <a:t>。</a:t>
            </a:r>
            <a:endParaRPr lang="zh-CN" altLang="en-US" sz="4265" dirty="0"/>
          </a:p>
          <a:p>
            <a:pPr lvl="1"/>
            <a:r>
              <a:rPr lang="zh-CN" altLang="en-US" sz="3735" dirty="0"/>
              <a:t>如果函数</a:t>
            </a:r>
            <a:r>
              <a:rPr lang="en-US" altLang="zh-CN" sz="3735" dirty="0"/>
              <a:t>A</a:t>
            </a:r>
            <a:r>
              <a:rPr lang="zh-CN" altLang="en-US" sz="3735" dirty="0"/>
              <a:t>调用函数</a:t>
            </a:r>
            <a:r>
              <a:rPr lang="en-US" altLang="zh-CN" sz="3735" dirty="0"/>
              <a:t>B，</a:t>
            </a:r>
            <a:r>
              <a:rPr lang="zh-CN" altLang="en-US" sz="3735" dirty="0"/>
              <a:t>函数</a:t>
            </a:r>
            <a:r>
              <a:rPr lang="en-US" altLang="zh-CN" sz="3735" dirty="0"/>
              <a:t>B</a:t>
            </a:r>
            <a:r>
              <a:rPr lang="zh-CN" altLang="en-US" sz="3735" dirty="0"/>
              <a:t>再调用函数</a:t>
            </a:r>
            <a:r>
              <a:rPr lang="en-US" altLang="zh-CN" sz="3735" dirty="0"/>
              <a:t>C，</a:t>
            </a:r>
            <a:r>
              <a:rPr lang="zh-CN" altLang="en-US" sz="3735" dirty="0"/>
              <a:t>一个调用一个地嵌套下去，构成了函数的嵌套调用。</a:t>
            </a:r>
            <a:endParaRPr lang="zh-CN" altLang="en-US" sz="3735" dirty="0"/>
          </a:p>
          <a:p>
            <a:pPr lvl="1"/>
            <a:r>
              <a:rPr lang="zh-CN" altLang="en-US" sz="3735" dirty="0"/>
              <a:t>具有嵌套调用函数的程序，需要分别定义多个不同的函数体，每个函数体完成不同的功能，它们合起来解决复杂的问题。</a:t>
            </a:r>
            <a:endParaRPr lang="zh-CN" altLang="en-US" sz="3735" dirty="0"/>
          </a:p>
        </p:txBody>
      </p:sp>
      <p:sp>
        <p:nvSpPr>
          <p:cNvPr id="18" name="Rectangle 2"/>
          <p:cNvSpPr txBox="1"/>
          <p:nvPr/>
        </p:nvSpPr>
        <p:spPr>
          <a:xfrm>
            <a:off x="-22860" y="4445"/>
            <a:ext cx="12165965" cy="759460"/>
          </a:xfrm>
          <a:prstGeom prst="rect">
            <a:avLst/>
          </a:prstGeom>
          <a:solidFill>
            <a:schemeClr val="tx2">
              <a:lumMod val="20000"/>
              <a:lumOff val="80000"/>
            </a:schemeClr>
          </a:solidFill>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10.1.2 </a:t>
            </a:r>
            <a:r>
              <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函数的嵌套调用</a:t>
            </a:r>
            <a:endPar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p:nvPr/>
        </p:nvSpPr>
        <p:spPr>
          <a:xfrm>
            <a:off x="640939" y="837000"/>
            <a:ext cx="4921251" cy="587374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z="2665"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嵌套调用</a:t>
            </a:r>
            <a:endParaRPr lang="zh-CN" altLang="en-US" sz="2665" dirty="0"/>
          </a:p>
          <a:p>
            <a:pPr lvl="1">
              <a:lnSpc>
                <a:spcPct val="90000"/>
              </a:lnSpc>
              <a:buFont typeface="Arial" panose="020B0604020202020204" pitchFamily="34" charset="0"/>
              <a:buNone/>
            </a:pPr>
            <a:r>
              <a:rPr lang="en-US" altLang="zh-CN" sz="2665" dirty="0" err="1"/>
              <a:t>int</a:t>
            </a:r>
            <a:r>
              <a:rPr lang="en-US" altLang="zh-CN" sz="2665" dirty="0"/>
              <a:t> main(void)</a:t>
            </a:r>
            <a:endParaRPr lang="en-US" altLang="zh-CN" sz="2665" dirty="0"/>
          </a:p>
          <a:p>
            <a:pPr lvl="1">
              <a:lnSpc>
                <a:spcPct val="90000"/>
              </a:lnSpc>
              <a:buFont typeface="Arial" panose="020B0604020202020204" pitchFamily="34" charset="0"/>
              <a:buNone/>
            </a:pPr>
            <a:r>
              <a:rPr lang="en-US" altLang="zh-CN" sz="2665" dirty="0"/>
              <a:t>{   ……</a:t>
            </a:r>
            <a:endParaRPr lang="en-US" altLang="zh-CN" sz="2665" dirty="0"/>
          </a:p>
          <a:p>
            <a:pPr lvl="1">
              <a:lnSpc>
                <a:spcPct val="90000"/>
              </a:lnSpc>
              <a:buFont typeface="Arial" panose="020B0604020202020204" pitchFamily="34" charset="0"/>
              <a:buNone/>
            </a:pPr>
            <a:r>
              <a:rPr lang="en-US" altLang="zh-CN" sz="2665" dirty="0">
                <a:solidFill>
                  <a:schemeClr val="accent1">
                    <a:lumMod val="75000"/>
                  </a:schemeClr>
                </a:solidFill>
              </a:rPr>
              <a:t>    </a:t>
            </a:r>
            <a:r>
              <a:rPr lang="en-US" altLang="zh-CN" sz="2665" dirty="0" err="1">
                <a:solidFill>
                  <a:schemeClr val="accent1">
                    <a:lumMod val="75000"/>
                  </a:schemeClr>
                </a:solidFill>
              </a:rPr>
              <a:t>cal</a:t>
            </a:r>
            <a:r>
              <a:rPr lang="en-US" altLang="zh-CN" sz="2665" dirty="0">
                <a:solidFill>
                  <a:schemeClr val="accent1">
                    <a:lumMod val="75000"/>
                  </a:schemeClr>
                </a:solidFill>
              </a:rPr>
              <a:t> (</a:t>
            </a:r>
            <a:r>
              <a:rPr lang="en-US" altLang="zh-CN" sz="2665" dirty="0" err="1">
                <a:solidFill>
                  <a:schemeClr val="accent1">
                    <a:lumMod val="75000"/>
                  </a:schemeClr>
                </a:solidFill>
              </a:rPr>
              <a:t>sel</a:t>
            </a:r>
            <a:r>
              <a:rPr lang="en-US" altLang="zh-CN" sz="2665" dirty="0">
                <a:solidFill>
                  <a:schemeClr val="accent1">
                    <a:lumMod val="75000"/>
                  </a:schemeClr>
                </a:solidFill>
              </a:rPr>
              <a:t>); </a:t>
            </a:r>
            <a:endParaRPr lang="en-US" altLang="zh-CN" sz="2665" dirty="0">
              <a:solidFill>
                <a:schemeClr val="accent1">
                  <a:lumMod val="75000"/>
                </a:schemeClr>
              </a:solidFill>
            </a:endParaRPr>
          </a:p>
          <a:p>
            <a:pPr lvl="1">
              <a:lnSpc>
                <a:spcPct val="90000"/>
              </a:lnSpc>
              <a:buFont typeface="Arial" panose="020B0604020202020204" pitchFamily="34" charset="0"/>
              <a:buNone/>
            </a:pPr>
            <a:r>
              <a:rPr lang="en-US" altLang="zh-CN" sz="2665" dirty="0"/>
              <a:t>    ……</a:t>
            </a:r>
            <a:endParaRPr lang="en-US" altLang="zh-CN" sz="2665" dirty="0"/>
          </a:p>
          <a:p>
            <a:pPr lvl="1">
              <a:lnSpc>
                <a:spcPct val="90000"/>
              </a:lnSpc>
              <a:buFont typeface="Arial" panose="020B0604020202020204" pitchFamily="34" charset="0"/>
              <a:buNone/>
            </a:pPr>
            <a:r>
              <a:rPr lang="en-US" altLang="zh-CN" sz="2665" dirty="0"/>
              <a:t>}</a:t>
            </a:r>
            <a:endParaRPr lang="en-US" altLang="zh-CN" sz="2665" dirty="0"/>
          </a:p>
          <a:p>
            <a:pPr lvl="1" algn="just">
              <a:lnSpc>
                <a:spcPct val="90000"/>
              </a:lnSpc>
              <a:spcBef>
                <a:spcPct val="0"/>
              </a:spcBef>
              <a:buFont typeface="Arial" panose="020B0604020202020204" pitchFamily="34" charset="0"/>
              <a:buNone/>
            </a:pPr>
            <a:r>
              <a:rPr lang="en-US" altLang="zh-CN" sz="2665" dirty="0"/>
              <a:t>void </a:t>
            </a:r>
            <a:r>
              <a:rPr lang="en-US" altLang="zh-CN" sz="2665" dirty="0" err="1"/>
              <a:t>cal</a:t>
            </a:r>
            <a:r>
              <a:rPr lang="en-US" altLang="zh-CN" sz="2665" dirty="0"/>
              <a:t> (</a:t>
            </a:r>
            <a:r>
              <a:rPr lang="en-US" altLang="zh-CN" sz="2665" dirty="0" err="1"/>
              <a:t>int</a:t>
            </a:r>
            <a:r>
              <a:rPr lang="en-US" altLang="zh-CN" sz="2665" dirty="0"/>
              <a:t> </a:t>
            </a:r>
            <a:r>
              <a:rPr lang="en-US" altLang="zh-CN" sz="2665" dirty="0" err="1"/>
              <a:t>sel</a:t>
            </a:r>
            <a:r>
              <a:rPr lang="en-US" altLang="zh-CN" sz="2665" dirty="0"/>
              <a:t>)</a:t>
            </a:r>
            <a:endParaRPr lang="en-US" altLang="zh-CN" sz="2665" dirty="0"/>
          </a:p>
          <a:p>
            <a:pPr lvl="1" algn="just">
              <a:lnSpc>
                <a:spcPct val="90000"/>
              </a:lnSpc>
              <a:spcBef>
                <a:spcPct val="0"/>
              </a:spcBef>
              <a:buFont typeface="Arial" panose="020B0604020202020204" pitchFamily="34" charset="0"/>
              <a:buNone/>
            </a:pPr>
            <a:r>
              <a:rPr lang="en-US" altLang="zh-CN" sz="2665" dirty="0"/>
              <a:t>{	……</a:t>
            </a:r>
            <a:endParaRPr lang="en-US" altLang="zh-CN" sz="2665" dirty="0"/>
          </a:p>
          <a:p>
            <a:pPr lvl="1" algn="just">
              <a:lnSpc>
                <a:spcPct val="90000"/>
              </a:lnSpc>
              <a:spcBef>
                <a:spcPct val="0"/>
              </a:spcBef>
              <a:buFont typeface="Arial" panose="020B0604020202020204" pitchFamily="34" charset="0"/>
              <a:buNone/>
            </a:pPr>
            <a:r>
              <a:rPr lang="en-US" altLang="zh-CN" sz="2665" dirty="0"/>
              <a:t>    </a:t>
            </a:r>
            <a:r>
              <a:rPr lang="en-US" altLang="zh-CN" sz="2665" dirty="0" err="1">
                <a:solidFill>
                  <a:srgbClr val="FF0000"/>
                </a:solidFill>
              </a:rPr>
              <a:t>vol_ball</a:t>
            </a:r>
            <a:r>
              <a:rPr lang="en-US" altLang="zh-CN" sz="2665" dirty="0">
                <a:solidFill>
                  <a:srgbClr val="FF0000"/>
                </a:solidFill>
              </a:rPr>
              <a:t>()</a:t>
            </a:r>
            <a:endParaRPr lang="en-US" altLang="zh-CN" sz="2665" dirty="0">
              <a:solidFill>
                <a:srgbClr val="FF0000"/>
              </a:solidFill>
            </a:endParaRPr>
          </a:p>
          <a:p>
            <a:pPr lvl="1" algn="just">
              <a:lnSpc>
                <a:spcPct val="90000"/>
              </a:lnSpc>
              <a:spcBef>
                <a:spcPct val="0"/>
              </a:spcBef>
              <a:buFont typeface="Arial" panose="020B0604020202020204" pitchFamily="34" charset="0"/>
              <a:buNone/>
            </a:pPr>
            <a:r>
              <a:rPr lang="en-US" altLang="zh-CN" sz="2665" dirty="0"/>
              <a:t>    ……</a:t>
            </a:r>
            <a:endParaRPr lang="en-US" altLang="zh-CN" sz="2665" dirty="0"/>
          </a:p>
          <a:p>
            <a:pPr lvl="1" algn="just">
              <a:lnSpc>
                <a:spcPct val="90000"/>
              </a:lnSpc>
              <a:spcBef>
                <a:spcPct val="0"/>
              </a:spcBef>
              <a:buFont typeface="Arial" panose="020B0604020202020204" pitchFamily="34" charset="0"/>
              <a:buNone/>
            </a:pPr>
            <a:r>
              <a:rPr lang="en-US" altLang="zh-CN" sz="2665" dirty="0"/>
              <a:t>}</a:t>
            </a:r>
            <a:endParaRPr lang="en-US" altLang="zh-CN" sz="2665" dirty="0"/>
          </a:p>
          <a:p>
            <a:pPr lvl="1" algn="just">
              <a:lnSpc>
                <a:spcPct val="90000"/>
              </a:lnSpc>
              <a:spcBef>
                <a:spcPct val="0"/>
              </a:spcBef>
              <a:buFont typeface="Arial" panose="020B0604020202020204" pitchFamily="34" charset="0"/>
              <a:buNone/>
            </a:pPr>
            <a:r>
              <a:rPr lang="en-US" altLang="zh-CN" sz="2665" dirty="0">
                <a:solidFill>
                  <a:srgbClr val="FF0000"/>
                </a:solidFill>
              </a:rPr>
              <a:t>double </a:t>
            </a:r>
            <a:r>
              <a:rPr lang="en-US" altLang="zh-CN" sz="2665" dirty="0" err="1">
                <a:solidFill>
                  <a:srgbClr val="FF0000"/>
                </a:solidFill>
              </a:rPr>
              <a:t>vol_ball</a:t>
            </a:r>
            <a:r>
              <a:rPr lang="en-US" altLang="zh-CN" sz="2665" dirty="0">
                <a:solidFill>
                  <a:srgbClr val="FF0000"/>
                </a:solidFill>
              </a:rPr>
              <a:t>( )</a:t>
            </a:r>
            <a:endParaRPr lang="en-US" altLang="zh-CN" sz="2665" dirty="0">
              <a:solidFill>
                <a:srgbClr val="FF0000"/>
              </a:solidFill>
            </a:endParaRPr>
          </a:p>
          <a:p>
            <a:pPr lvl="1" algn="just">
              <a:lnSpc>
                <a:spcPct val="90000"/>
              </a:lnSpc>
              <a:spcBef>
                <a:spcPct val="0"/>
              </a:spcBef>
              <a:buFont typeface="Arial" panose="020B0604020202020204" pitchFamily="34" charset="0"/>
              <a:buNone/>
            </a:pPr>
            <a:r>
              <a:rPr lang="en-US" altLang="zh-CN" sz="2665" dirty="0"/>
              <a:t>{	</a:t>
            </a:r>
            <a:endParaRPr lang="en-US" altLang="zh-CN" sz="2665" dirty="0"/>
          </a:p>
          <a:p>
            <a:pPr lvl="1" algn="just">
              <a:lnSpc>
                <a:spcPct val="90000"/>
              </a:lnSpc>
              <a:spcBef>
                <a:spcPct val="0"/>
              </a:spcBef>
              <a:buFont typeface="Arial" panose="020B0604020202020204" pitchFamily="34" charset="0"/>
              <a:buNone/>
            </a:pPr>
            <a:r>
              <a:rPr lang="en-US" altLang="zh-CN" sz="2665" dirty="0"/>
              <a:t>    ……</a:t>
            </a:r>
            <a:endParaRPr lang="en-US" altLang="zh-CN" sz="2665" dirty="0"/>
          </a:p>
          <a:p>
            <a:pPr lvl="1" algn="just">
              <a:lnSpc>
                <a:spcPct val="90000"/>
              </a:lnSpc>
              <a:spcBef>
                <a:spcPct val="0"/>
              </a:spcBef>
              <a:buFont typeface="Arial" panose="020B0604020202020204" pitchFamily="34" charset="0"/>
              <a:buNone/>
            </a:pPr>
            <a:r>
              <a:rPr lang="en-US" altLang="zh-CN" sz="2665" dirty="0"/>
              <a:t>}</a:t>
            </a:r>
            <a:endParaRPr lang="en-US" altLang="zh-CN" sz="2665" dirty="0"/>
          </a:p>
        </p:txBody>
      </p:sp>
      <p:sp>
        <p:nvSpPr>
          <p:cNvPr id="5" name="Line 4"/>
          <p:cNvSpPr/>
          <p:nvPr/>
        </p:nvSpPr>
        <p:spPr>
          <a:xfrm>
            <a:off x="7620000" y="4801000"/>
            <a:ext cx="0" cy="711200"/>
          </a:xfrm>
          <a:prstGeom prst="line">
            <a:avLst/>
          </a:prstGeom>
          <a:ln w="38100" cap="flat" cmpd="sng">
            <a:solidFill>
              <a:schemeClr val="tx1"/>
            </a:solidFill>
            <a:prstDash val="solid"/>
            <a:headEnd type="none" w="med" len="med"/>
            <a:tailEnd type="triangle" w="med" len="med"/>
          </a:ln>
        </p:spPr>
      </p:sp>
      <p:sp>
        <p:nvSpPr>
          <p:cNvPr id="6" name="Line 5"/>
          <p:cNvSpPr/>
          <p:nvPr/>
        </p:nvSpPr>
        <p:spPr>
          <a:xfrm flipV="1">
            <a:off x="7620000" y="4902600"/>
            <a:ext cx="812800" cy="609600"/>
          </a:xfrm>
          <a:prstGeom prst="line">
            <a:avLst/>
          </a:prstGeom>
          <a:ln w="38100" cap="flat" cmpd="sng">
            <a:solidFill>
              <a:schemeClr val="tx2"/>
            </a:solidFill>
            <a:prstDash val="solid"/>
            <a:headEnd type="none" w="med" len="med"/>
            <a:tailEnd type="triangle" w="med" len="med"/>
          </a:ln>
        </p:spPr>
      </p:sp>
      <p:sp>
        <p:nvSpPr>
          <p:cNvPr id="7" name="Line 6"/>
          <p:cNvSpPr/>
          <p:nvPr/>
        </p:nvSpPr>
        <p:spPr>
          <a:xfrm>
            <a:off x="8432800" y="5004200"/>
            <a:ext cx="0" cy="406400"/>
          </a:xfrm>
          <a:prstGeom prst="line">
            <a:avLst/>
          </a:prstGeom>
          <a:ln w="38100" cap="flat" cmpd="sng">
            <a:solidFill>
              <a:schemeClr val="tx2"/>
            </a:solidFill>
            <a:prstDash val="solid"/>
            <a:headEnd type="none" w="med" len="med"/>
            <a:tailEnd type="triangle" w="med" len="med"/>
          </a:ln>
        </p:spPr>
      </p:sp>
      <p:sp>
        <p:nvSpPr>
          <p:cNvPr id="8" name="Line 7"/>
          <p:cNvSpPr/>
          <p:nvPr/>
        </p:nvSpPr>
        <p:spPr>
          <a:xfrm flipH="1" flipV="1">
            <a:off x="7620000" y="5613800"/>
            <a:ext cx="812800" cy="304800"/>
          </a:xfrm>
          <a:prstGeom prst="line">
            <a:avLst/>
          </a:prstGeom>
          <a:ln w="38100" cap="flat" cmpd="sng">
            <a:solidFill>
              <a:schemeClr val="tx2"/>
            </a:solidFill>
            <a:prstDash val="solid"/>
            <a:headEnd type="none" w="med" len="med"/>
            <a:tailEnd type="triangle" w="med" len="med"/>
          </a:ln>
        </p:spPr>
      </p:sp>
      <p:sp>
        <p:nvSpPr>
          <p:cNvPr id="9" name="Line 8"/>
          <p:cNvSpPr/>
          <p:nvPr/>
        </p:nvSpPr>
        <p:spPr>
          <a:xfrm>
            <a:off x="7620000" y="5613800"/>
            <a:ext cx="0" cy="1320800"/>
          </a:xfrm>
          <a:prstGeom prst="line">
            <a:avLst/>
          </a:prstGeom>
          <a:ln w="38100" cap="flat" cmpd="sng">
            <a:solidFill>
              <a:schemeClr val="tx1"/>
            </a:solidFill>
            <a:prstDash val="solid"/>
            <a:headEnd type="none" w="med" len="med"/>
            <a:tailEnd type="triangle" w="med" len="med"/>
          </a:ln>
        </p:spPr>
      </p:sp>
      <p:sp>
        <p:nvSpPr>
          <p:cNvPr id="10" name="Line 9"/>
          <p:cNvSpPr/>
          <p:nvPr/>
        </p:nvSpPr>
        <p:spPr>
          <a:xfrm flipV="1">
            <a:off x="8432800" y="4801000"/>
            <a:ext cx="812800" cy="609600"/>
          </a:xfrm>
          <a:prstGeom prst="line">
            <a:avLst/>
          </a:prstGeom>
          <a:ln w="38100" cap="flat" cmpd="sng">
            <a:solidFill>
              <a:srgbClr val="CC0066"/>
            </a:solidFill>
            <a:prstDash val="solid"/>
            <a:headEnd type="none" w="med" len="med"/>
            <a:tailEnd type="triangle" w="med" len="med"/>
          </a:ln>
        </p:spPr>
      </p:sp>
      <p:sp>
        <p:nvSpPr>
          <p:cNvPr id="11" name="Line 10"/>
          <p:cNvSpPr/>
          <p:nvPr/>
        </p:nvSpPr>
        <p:spPr>
          <a:xfrm>
            <a:off x="9245600" y="4902600"/>
            <a:ext cx="0" cy="914400"/>
          </a:xfrm>
          <a:prstGeom prst="line">
            <a:avLst/>
          </a:prstGeom>
          <a:ln w="38100" cap="flat" cmpd="sng">
            <a:solidFill>
              <a:srgbClr val="CC0066"/>
            </a:solidFill>
            <a:prstDash val="solid"/>
            <a:headEnd type="none" w="med" len="med"/>
            <a:tailEnd type="triangle" w="med" len="med"/>
          </a:ln>
        </p:spPr>
      </p:sp>
      <p:sp>
        <p:nvSpPr>
          <p:cNvPr id="12" name="Line 11"/>
          <p:cNvSpPr/>
          <p:nvPr/>
        </p:nvSpPr>
        <p:spPr>
          <a:xfrm flipH="1" flipV="1">
            <a:off x="8432800" y="5512200"/>
            <a:ext cx="812800" cy="304800"/>
          </a:xfrm>
          <a:prstGeom prst="line">
            <a:avLst/>
          </a:prstGeom>
          <a:ln w="25400" cap="flat" cmpd="sng">
            <a:solidFill>
              <a:srgbClr val="CC0066"/>
            </a:solidFill>
            <a:prstDash val="solid"/>
            <a:headEnd type="none" w="med" len="med"/>
            <a:tailEnd type="triangle" w="med" len="med"/>
          </a:ln>
        </p:spPr>
      </p:sp>
      <p:grpSp>
        <p:nvGrpSpPr>
          <p:cNvPr id="13" name="Group 12"/>
          <p:cNvGrpSpPr/>
          <p:nvPr/>
        </p:nvGrpSpPr>
        <p:grpSpPr>
          <a:xfrm>
            <a:off x="7112000" y="4293000"/>
            <a:ext cx="4267200" cy="2330450"/>
            <a:chOff x="3360" y="2400"/>
            <a:chExt cx="2016" cy="1101"/>
          </a:xfrm>
        </p:grpSpPr>
        <p:sp>
          <p:nvSpPr>
            <p:cNvPr id="14" name="Text Box 13"/>
            <p:cNvSpPr txBox="1"/>
            <p:nvPr/>
          </p:nvSpPr>
          <p:spPr>
            <a:xfrm>
              <a:off x="3360" y="2400"/>
              <a:ext cx="624"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main</a:t>
              </a:r>
              <a:endParaRPr lang="en-US" altLang="zh-CN" sz="2665" b="1" dirty="0">
                <a:latin typeface="CosmicTwo" pitchFamily="34" charset="0"/>
              </a:endParaRPr>
            </a:p>
          </p:txBody>
        </p:sp>
        <p:sp>
          <p:nvSpPr>
            <p:cNvPr id="15" name="Text Box 14"/>
            <p:cNvSpPr txBox="1"/>
            <p:nvPr/>
          </p:nvSpPr>
          <p:spPr>
            <a:xfrm>
              <a:off x="3792" y="3264"/>
              <a:ext cx="384" cy="237"/>
            </a:xfrm>
            <a:prstGeom prst="rect">
              <a:avLst/>
            </a:prstGeom>
            <a:noFill/>
            <a:ln w="9525">
              <a:noFill/>
            </a:ln>
          </p:spPr>
          <p:txBody>
            <a:bodyPr>
              <a:spAutoFit/>
            </a:bodyPr>
            <a:lstStyle/>
            <a:p>
              <a:pPr>
                <a:spcBef>
                  <a:spcPct val="50000"/>
                </a:spcBef>
                <a:buClrTx/>
              </a:pPr>
              <a:r>
                <a:rPr lang="en-US" altLang="zh-CN" sz="2665" b="1" dirty="0">
                  <a:solidFill>
                    <a:schemeClr val="accent1"/>
                  </a:solidFill>
                  <a:latin typeface="CosmicTwo" pitchFamily="34" charset="0"/>
                </a:rPr>
                <a:t>cal</a:t>
              </a:r>
              <a:endParaRPr lang="en-US" altLang="zh-CN" sz="2665" b="1" dirty="0">
                <a:solidFill>
                  <a:schemeClr val="accent1"/>
                </a:solidFill>
                <a:latin typeface="CosmicTwo" pitchFamily="34" charset="0"/>
              </a:endParaRPr>
            </a:p>
          </p:txBody>
        </p:sp>
        <p:sp>
          <p:nvSpPr>
            <p:cNvPr id="16" name="Text Box 15"/>
            <p:cNvSpPr txBox="1"/>
            <p:nvPr/>
          </p:nvSpPr>
          <p:spPr>
            <a:xfrm>
              <a:off x="4512" y="2688"/>
              <a:ext cx="864" cy="237"/>
            </a:xfrm>
            <a:prstGeom prst="rect">
              <a:avLst/>
            </a:prstGeom>
            <a:noFill/>
            <a:ln w="9525">
              <a:noFill/>
            </a:ln>
          </p:spPr>
          <p:txBody>
            <a:bodyPr>
              <a:spAutoFit/>
            </a:bodyPr>
            <a:lstStyle/>
            <a:p>
              <a:pPr>
                <a:spcBef>
                  <a:spcPct val="50000"/>
                </a:spcBef>
                <a:buClrTx/>
              </a:pPr>
              <a:r>
                <a:rPr lang="en-US" altLang="zh-CN" sz="2665" b="1" dirty="0">
                  <a:solidFill>
                    <a:srgbClr val="CC0066"/>
                  </a:solidFill>
                  <a:latin typeface="CosmicTwo" pitchFamily="34" charset="0"/>
                </a:rPr>
                <a:t>vol_ball</a:t>
              </a:r>
              <a:endParaRPr lang="en-US" altLang="zh-CN" sz="2665" b="1" dirty="0">
                <a:solidFill>
                  <a:srgbClr val="CC0066"/>
                </a:solidFill>
                <a:latin typeface="CosmicTwo" pitchFamily="34" charset="0"/>
              </a:endParaRPr>
            </a:p>
          </p:txBody>
        </p:sp>
      </p:grpSp>
      <p:grpSp>
        <p:nvGrpSpPr>
          <p:cNvPr id="17" name="Group 16"/>
          <p:cNvGrpSpPr/>
          <p:nvPr/>
        </p:nvGrpSpPr>
        <p:grpSpPr>
          <a:xfrm>
            <a:off x="7344000" y="984251"/>
            <a:ext cx="1727200" cy="2940050"/>
            <a:chOff x="3360" y="576"/>
            <a:chExt cx="816" cy="1389"/>
          </a:xfrm>
        </p:grpSpPr>
        <p:sp>
          <p:nvSpPr>
            <p:cNvPr id="18" name="Text Box 17"/>
            <p:cNvSpPr txBox="1"/>
            <p:nvPr/>
          </p:nvSpPr>
          <p:spPr>
            <a:xfrm>
              <a:off x="3552" y="576"/>
              <a:ext cx="624" cy="237"/>
            </a:xfrm>
            <a:prstGeom prst="rect">
              <a:avLst/>
            </a:prstGeom>
            <a:noFill/>
            <a:ln w="9525">
              <a:noFill/>
            </a:ln>
          </p:spPr>
          <p:txBody>
            <a:bodyPr>
              <a:spAutoFit/>
            </a:bodyPr>
            <a:lstStyle/>
            <a:p>
              <a:pPr>
                <a:spcBef>
                  <a:spcPct val="50000"/>
                </a:spcBef>
                <a:buClrTx/>
              </a:pPr>
              <a:r>
                <a:rPr lang="en-US" altLang="zh-CN" sz="2665" b="1" dirty="0">
                  <a:latin typeface="CosmicTwo" pitchFamily="34" charset="0"/>
                </a:rPr>
                <a:t>main</a:t>
              </a:r>
              <a:endParaRPr lang="en-US" altLang="zh-CN" sz="2665" b="1" dirty="0">
                <a:latin typeface="CosmicTwo" pitchFamily="34" charset="0"/>
              </a:endParaRPr>
            </a:p>
          </p:txBody>
        </p:sp>
        <p:sp>
          <p:nvSpPr>
            <p:cNvPr id="19" name="Text Box 18"/>
            <p:cNvSpPr txBox="1"/>
            <p:nvPr/>
          </p:nvSpPr>
          <p:spPr>
            <a:xfrm>
              <a:off x="3648" y="1152"/>
              <a:ext cx="384" cy="237"/>
            </a:xfrm>
            <a:prstGeom prst="rect">
              <a:avLst/>
            </a:prstGeom>
            <a:noFill/>
            <a:ln w="9525">
              <a:noFill/>
            </a:ln>
          </p:spPr>
          <p:txBody>
            <a:bodyPr>
              <a:spAutoFit/>
            </a:bodyPr>
            <a:lstStyle/>
            <a:p>
              <a:pPr>
                <a:spcBef>
                  <a:spcPct val="50000"/>
                </a:spcBef>
                <a:buClrTx/>
              </a:pPr>
              <a:r>
                <a:rPr lang="en-US" altLang="zh-CN" sz="2665" b="1" dirty="0">
                  <a:solidFill>
                    <a:schemeClr val="accent1"/>
                  </a:solidFill>
                  <a:latin typeface="CosmicTwo" pitchFamily="34" charset="0"/>
                </a:rPr>
                <a:t>cal</a:t>
              </a:r>
              <a:endParaRPr lang="en-US" altLang="zh-CN" sz="2665" b="1" dirty="0">
                <a:solidFill>
                  <a:schemeClr val="accent1"/>
                </a:solidFill>
                <a:latin typeface="CosmicTwo" pitchFamily="34" charset="0"/>
              </a:endParaRPr>
            </a:p>
          </p:txBody>
        </p:sp>
        <p:sp>
          <p:nvSpPr>
            <p:cNvPr id="20" name="Text Box 19"/>
            <p:cNvSpPr txBox="1"/>
            <p:nvPr/>
          </p:nvSpPr>
          <p:spPr>
            <a:xfrm>
              <a:off x="3360" y="1728"/>
              <a:ext cx="816" cy="237"/>
            </a:xfrm>
            <a:prstGeom prst="rect">
              <a:avLst/>
            </a:prstGeom>
            <a:noFill/>
            <a:ln w="9525">
              <a:noFill/>
            </a:ln>
          </p:spPr>
          <p:txBody>
            <a:bodyPr>
              <a:spAutoFit/>
            </a:bodyPr>
            <a:lstStyle/>
            <a:p>
              <a:pPr>
                <a:spcBef>
                  <a:spcPct val="50000"/>
                </a:spcBef>
                <a:buClrTx/>
              </a:pPr>
              <a:r>
                <a:rPr lang="en-US" altLang="zh-CN" sz="2665" b="1" dirty="0">
                  <a:solidFill>
                    <a:srgbClr val="CC0066"/>
                  </a:solidFill>
                  <a:latin typeface="CosmicTwo" pitchFamily="34" charset="0"/>
                </a:rPr>
                <a:t>vol_ball</a:t>
              </a:r>
              <a:endParaRPr lang="en-US" altLang="zh-CN" sz="2665" b="1" dirty="0">
                <a:solidFill>
                  <a:srgbClr val="CC0066"/>
                </a:solidFill>
                <a:latin typeface="CosmicTwo" pitchFamily="34" charset="0"/>
              </a:endParaRPr>
            </a:p>
          </p:txBody>
        </p:sp>
        <p:sp>
          <p:nvSpPr>
            <p:cNvPr id="22" name="Line 20"/>
            <p:cNvSpPr/>
            <p:nvPr/>
          </p:nvSpPr>
          <p:spPr>
            <a:xfrm flipH="1">
              <a:off x="3792" y="816"/>
              <a:ext cx="0" cy="336"/>
            </a:xfrm>
            <a:prstGeom prst="line">
              <a:avLst/>
            </a:prstGeom>
            <a:ln w="38100" cap="flat" cmpd="sng">
              <a:solidFill>
                <a:schemeClr val="tx1"/>
              </a:solidFill>
              <a:prstDash val="solid"/>
              <a:headEnd type="none" w="med" len="med"/>
              <a:tailEnd type="triangle" w="med" len="med"/>
            </a:ln>
          </p:spPr>
        </p:sp>
        <p:sp>
          <p:nvSpPr>
            <p:cNvPr id="23" name="Line 21"/>
            <p:cNvSpPr/>
            <p:nvPr/>
          </p:nvSpPr>
          <p:spPr>
            <a:xfrm flipH="1">
              <a:off x="3792" y="1392"/>
              <a:ext cx="0" cy="336"/>
            </a:xfrm>
            <a:prstGeom prst="line">
              <a:avLst/>
            </a:prstGeom>
            <a:ln w="38100" cap="flat" cmpd="sng">
              <a:solidFill>
                <a:schemeClr val="tx1"/>
              </a:solidFill>
              <a:prstDash val="solid"/>
              <a:headEnd type="none" w="med" len="med"/>
              <a:tailEnd type="triangle" w="med" len="med"/>
            </a:ln>
          </p:spPr>
        </p:sp>
      </p:grpSp>
      <p:sp>
        <p:nvSpPr>
          <p:cNvPr id="24" name="Line 22"/>
          <p:cNvSpPr/>
          <p:nvPr/>
        </p:nvSpPr>
        <p:spPr>
          <a:xfrm>
            <a:off x="8432800" y="5512200"/>
            <a:ext cx="0" cy="406400"/>
          </a:xfrm>
          <a:prstGeom prst="line">
            <a:avLst/>
          </a:prstGeom>
          <a:ln w="38100" cap="flat" cmpd="sng">
            <a:solidFill>
              <a:schemeClr val="tx2"/>
            </a:solidFill>
            <a:prstDash val="solid"/>
            <a:headEnd type="none" w="med" len="med"/>
            <a:tailEnd type="triangle" w="med" len="med"/>
          </a:ln>
        </p:spPr>
      </p:sp>
      <p:sp>
        <p:nvSpPr>
          <p:cNvPr id="26" name="Rectangle 2"/>
          <p:cNvSpPr/>
          <p:nvPr/>
        </p:nvSpPr>
        <p:spPr>
          <a:xfrm>
            <a:off x="12065" y="45720"/>
            <a:ext cx="12168505" cy="791210"/>
          </a:xfrm>
          <a:prstGeom prst="rect">
            <a:avLst/>
          </a:prstGeom>
          <a:solidFill>
            <a:schemeClr val="tx2">
              <a:lumMod val="40000"/>
              <a:lumOff val="60000"/>
            </a:schemeClr>
          </a:solidFill>
          <a:ln w="9525">
            <a:noFill/>
          </a:ln>
        </p:spPr>
        <p:txBody>
          <a:bodyPr anchor="ctr">
            <a:scene3d>
              <a:camera prst="orthographicFront"/>
              <a:lightRig rig="threePt" dir="t"/>
            </a:scene3d>
          </a:bodyPr>
          <a:lstStyle/>
          <a:p>
            <a:pPr eaLnBrk="1" hangingPunct="1">
              <a:buClrTx/>
            </a:pPr>
            <a:r>
              <a:rPr lang="en-US" altLang="zh-CN" sz="4400" b="1"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10.1.2 </a:t>
            </a:r>
            <a:r>
              <a:rPr lang="zh-CN" altLang="en-US" sz="4400" b="1"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函数的嵌套调用</a:t>
            </a:r>
            <a:endParaRPr lang="zh-CN" altLang="en-US" sz="4400" b="1"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
        <p:nvSpPr>
          <p:cNvPr id="2" name="文本框 1"/>
          <p:cNvSpPr txBox="1"/>
          <p:nvPr/>
        </p:nvSpPr>
        <p:spPr>
          <a:xfrm>
            <a:off x="5191760" y="3136900"/>
            <a:ext cx="1808480" cy="583565"/>
          </a:xfrm>
          <a:prstGeom prst="rect">
            <a:avLst/>
          </a:prstGeom>
          <a:noFill/>
        </p:spPr>
        <p:txBody>
          <a:bodyPr wrap="none" rtlCol="0" anchor="t">
            <a:spAutoFit/>
          </a:bodyPr>
          <a:lstStyle/>
          <a:p>
            <a:r>
              <a:rPr lang="zh-CN" altLang="en-US"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嵌套调用</a:t>
            </a:r>
            <a:endParaRPr lang="zh-CN" altLang="en-US" dirty="0">
              <a:solidFill>
                <a:srgbClr val="FF0000"/>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
        <p:nvSpPr>
          <p:cNvPr id="3" name="虚尾箭头 2"/>
          <p:cNvSpPr/>
          <p:nvPr/>
        </p:nvSpPr>
        <p:spPr>
          <a:xfrm>
            <a:off x="5192395" y="3720465"/>
            <a:ext cx="1807210" cy="504190"/>
          </a:xfrm>
          <a:prstGeom prst="stripedRightArrow">
            <a:avLst>
              <a:gd name="adj1" fmla="val 2846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曲线连接符 20"/>
          <p:cNvCxnSpPr/>
          <p:nvPr/>
        </p:nvCxnSpPr>
        <p:spPr>
          <a:xfrm rot="5400000">
            <a:off x="1233170" y="2655570"/>
            <a:ext cx="1819910" cy="1455420"/>
          </a:xfrm>
          <a:prstGeom prst="curvedConnector3">
            <a:avLst>
              <a:gd name="adj1" fmla="val 50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p:nvPr/>
        </p:nvCxnSpPr>
        <p:spPr>
          <a:xfrm rot="5400000">
            <a:off x="1319530" y="4676775"/>
            <a:ext cx="1127760" cy="935990"/>
          </a:xfrm>
          <a:prstGeom prst="curved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0-#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p:nvPr/>
        </p:nvSpPr>
        <p:spPr>
          <a:xfrm>
            <a:off x="6864000" y="182905"/>
            <a:ext cx="4032249" cy="626348"/>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a:t>例</a:t>
            </a:r>
            <a:r>
              <a:rPr lang="en-US" altLang="zh-CN" sz="5335" dirty="0"/>
              <a:t>10-1 </a:t>
            </a:r>
            <a:r>
              <a:rPr lang="zh-CN" altLang="en-US" sz="5335" dirty="0"/>
              <a:t>分析</a:t>
            </a:r>
            <a:endParaRPr lang="zh-CN" altLang="en-US" sz="5335" dirty="0"/>
          </a:p>
        </p:txBody>
      </p:sp>
      <p:sp>
        <p:nvSpPr>
          <p:cNvPr id="5" name="Rectangle 3"/>
          <p:cNvSpPr txBox="1"/>
          <p:nvPr/>
        </p:nvSpPr>
        <p:spPr>
          <a:xfrm>
            <a:off x="960432" y="96000"/>
            <a:ext cx="3983568" cy="6693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spcBef>
                <a:spcPct val="0"/>
              </a:spcBef>
              <a:buFont typeface="Arial" panose="020B0604020202020204" pitchFamily="34" charset="0"/>
              <a:buNone/>
            </a:pPr>
            <a:r>
              <a:rPr lang="en-US" altLang="zh-CN" sz="2400" dirty="0" err="1"/>
              <a:t>int</a:t>
            </a:r>
            <a:r>
              <a:rPr lang="en-US" altLang="zh-CN" sz="2400" dirty="0"/>
              <a:t> main(void)</a:t>
            </a:r>
            <a:endParaRPr lang="en-US" altLang="zh-CN" sz="2400" dirty="0"/>
          </a:p>
          <a:p>
            <a:pPr algn="just">
              <a:lnSpc>
                <a:spcPct val="80000"/>
              </a:lnSpc>
              <a:spcBef>
                <a:spcPct val="0"/>
              </a:spcBef>
              <a:buFont typeface="Arial" panose="020B0604020202020204" pitchFamily="34" charset="0"/>
              <a:buNone/>
            </a:pPr>
            <a:r>
              <a:rPr lang="en-US" altLang="zh-CN" sz="2400" dirty="0">
                <a:solidFill>
                  <a:schemeClr val="accent1"/>
                </a:solidFill>
              </a:rPr>
              <a:t>{</a:t>
            </a:r>
            <a:r>
              <a:rPr lang="zh-CN" altLang="en-US" sz="2400" dirty="0">
                <a:solidFill>
                  <a:schemeClr val="accent1"/>
                </a:solidFill>
              </a:rPr>
              <a:t>	 </a:t>
            </a:r>
            <a:r>
              <a:rPr lang="en-US" altLang="zh-CN" sz="2400" dirty="0">
                <a:solidFill>
                  <a:schemeClr val="accent1"/>
                </a:solidFill>
              </a:rPr>
              <a:t>……</a:t>
            </a:r>
            <a:endParaRPr lang="zh-CN" altLang="en-US" sz="2400" dirty="0">
              <a:solidFill>
                <a:schemeClr val="accent1"/>
              </a:solidFill>
            </a:endParaRPr>
          </a:p>
          <a:p>
            <a:pPr algn="just">
              <a:lnSpc>
                <a:spcPct val="80000"/>
              </a:lnSpc>
              <a:spcBef>
                <a:spcPct val="0"/>
              </a:spcBef>
              <a:buFont typeface="Arial" panose="020B0604020202020204" pitchFamily="34" charset="0"/>
              <a:buNone/>
            </a:pPr>
            <a:r>
              <a:rPr lang="en-US" altLang="zh-CN" sz="2400" dirty="0">
                <a:solidFill>
                  <a:schemeClr val="accent1"/>
                </a:solidFill>
              </a:rPr>
              <a:t>     </a:t>
            </a:r>
            <a:r>
              <a:rPr lang="en-US" altLang="zh-CN" sz="2400" dirty="0" err="1">
                <a:solidFill>
                  <a:schemeClr val="accent1"/>
                </a:solidFill>
              </a:rPr>
              <a:t>cal</a:t>
            </a:r>
            <a:r>
              <a:rPr lang="en-US" altLang="zh-CN" sz="2400" dirty="0">
                <a:solidFill>
                  <a:schemeClr val="accent1"/>
                </a:solidFill>
              </a:rPr>
              <a:t> (</a:t>
            </a:r>
            <a:r>
              <a:rPr lang="en-US" altLang="zh-CN" sz="2400" dirty="0" err="1">
                <a:solidFill>
                  <a:schemeClr val="accent1"/>
                </a:solidFill>
              </a:rPr>
              <a:t>sel</a:t>
            </a:r>
            <a:r>
              <a:rPr lang="en-US" altLang="zh-CN" sz="2400" dirty="0">
                <a:solidFill>
                  <a:schemeClr val="accent1"/>
                </a:solidFill>
              </a:rPr>
              <a:t>);</a:t>
            </a:r>
            <a:endParaRPr lang="en-US" altLang="zh-CN" sz="2400" dirty="0">
              <a:solidFill>
                <a:schemeClr val="accent1"/>
              </a:solidFill>
            </a:endParaRPr>
          </a:p>
          <a:p>
            <a:pPr algn="just">
              <a:lnSpc>
                <a:spcPct val="80000"/>
              </a:lnSpc>
              <a:spcBef>
                <a:spcPct val="0"/>
              </a:spcBef>
              <a:buFont typeface="Arial" panose="020B0604020202020204" pitchFamily="34" charset="0"/>
              <a:buNone/>
            </a:pPr>
            <a:r>
              <a:rPr lang="en-US" altLang="zh-CN" sz="2400" dirty="0">
                <a:solidFill>
                  <a:schemeClr val="accent1"/>
                </a:solidFill>
              </a:rPr>
              <a:t>}</a:t>
            </a:r>
            <a:endParaRPr lang="en-US" altLang="zh-CN" sz="2400" dirty="0">
              <a:solidFill>
                <a:schemeClr val="accent1"/>
              </a:solidFill>
            </a:endParaRPr>
          </a:p>
          <a:p>
            <a:pPr algn="just">
              <a:lnSpc>
                <a:spcPct val="80000"/>
              </a:lnSpc>
              <a:spcBef>
                <a:spcPct val="0"/>
              </a:spcBef>
              <a:buFont typeface="Arial" panose="020B0604020202020204" pitchFamily="34" charset="0"/>
              <a:buNone/>
            </a:pPr>
            <a:r>
              <a:rPr lang="en-US" altLang="zh-CN" sz="2400" dirty="0">
                <a:solidFill>
                  <a:schemeClr val="tx1"/>
                </a:solidFill>
              </a:rPr>
              <a:t>void </a:t>
            </a:r>
            <a:r>
              <a:rPr lang="en-US" altLang="zh-CN" sz="2400" dirty="0" err="1">
                <a:solidFill>
                  <a:schemeClr val="tx1"/>
                </a:solidFill>
              </a:rPr>
              <a:t>cal</a:t>
            </a: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sel</a:t>
            </a:r>
            <a:r>
              <a:rPr lang="en-US" altLang="zh-CN" sz="2400" dirty="0">
                <a:solidFill>
                  <a:schemeClr val="tx1"/>
                </a:solidFill>
              </a:rPr>
              <a:t>)</a:t>
            </a:r>
            <a:endParaRPr lang="en-US" altLang="zh-CN" sz="2400" dirty="0">
              <a:solidFill>
                <a:schemeClr val="tx1"/>
              </a:solidFill>
            </a:endParaRPr>
          </a:p>
          <a:p>
            <a:pPr algn="just">
              <a:lnSpc>
                <a:spcPct val="80000"/>
              </a:lnSpc>
              <a:spcBef>
                <a:spcPct val="0"/>
              </a:spcBef>
              <a:buFont typeface="Arial" panose="020B0604020202020204" pitchFamily="34" charset="0"/>
              <a:buNone/>
            </a:pPr>
            <a:r>
              <a:rPr lang="en-US" altLang="zh-CN" sz="2400" dirty="0">
                <a:solidFill>
                  <a:schemeClr val="tx1"/>
                </a:solidFill>
              </a:rPr>
              <a:t>{	……</a:t>
            </a:r>
            <a:endParaRPr lang="en-US" altLang="zh-CN" sz="2400" dirty="0">
              <a:solidFill>
                <a:schemeClr val="tx1"/>
              </a:solidFill>
            </a:endParaRPr>
          </a:p>
          <a:p>
            <a:pPr algn="just">
              <a:lnSpc>
                <a:spcPct val="80000"/>
              </a:lnSpc>
              <a:spcBef>
                <a:spcPct val="0"/>
              </a:spcBef>
              <a:buFont typeface="Arial" panose="020B0604020202020204" pitchFamily="34" charset="0"/>
              <a:buNone/>
            </a:pPr>
            <a:r>
              <a:rPr lang="en-US" altLang="zh-CN" sz="2400" dirty="0"/>
              <a:t>    </a:t>
            </a:r>
            <a:r>
              <a:rPr lang="en-US" altLang="zh-CN" sz="2400" dirty="0" err="1">
                <a:solidFill>
                  <a:srgbClr val="CC0066"/>
                </a:solidFill>
              </a:rPr>
              <a:t>vol_ball</a:t>
            </a:r>
            <a:r>
              <a:rPr lang="en-US" altLang="zh-CN" sz="2400" dirty="0">
                <a:solidFill>
                  <a:srgbClr val="CC0066"/>
                </a:solidFill>
              </a:rPr>
              <a:t>();</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    </a:t>
            </a:r>
            <a:r>
              <a:rPr lang="en-US" altLang="zh-CN" sz="2400" dirty="0" err="1">
                <a:solidFill>
                  <a:srgbClr val="CC0066"/>
                </a:solidFill>
              </a:rPr>
              <a:t>vol_cylind</a:t>
            </a:r>
            <a:r>
              <a:rPr lang="en-US" altLang="zh-CN" sz="2400" dirty="0">
                <a:solidFill>
                  <a:srgbClr val="CC0066"/>
                </a:solidFill>
              </a:rPr>
              <a:t>();</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    </a:t>
            </a:r>
            <a:r>
              <a:rPr lang="en-US" altLang="zh-CN" sz="2400" dirty="0" err="1">
                <a:solidFill>
                  <a:srgbClr val="CC0066"/>
                </a:solidFill>
              </a:rPr>
              <a:t>vol_cone</a:t>
            </a:r>
            <a:r>
              <a:rPr lang="en-US" altLang="zh-CN" sz="2400" dirty="0">
                <a:solidFill>
                  <a:srgbClr val="CC0066"/>
                </a:solidFill>
              </a:rPr>
              <a:t>();</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a:t>
            </a:r>
            <a:endParaRPr lang="en-US" altLang="zh-CN" sz="2400" dirty="0"/>
          </a:p>
          <a:p>
            <a:pPr algn="just">
              <a:lnSpc>
                <a:spcPct val="80000"/>
              </a:lnSpc>
              <a:spcBef>
                <a:spcPct val="0"/>
              </a:spcBef>
              <a:buFont typeface="Arial" panose="020B0604020202020204" pitchFamily="34" charset="0"/>
              <a:buNone/>
            </a:pPr>
            <a:r>
              <a:rPr lang="en-US" altLang="zh-CN" sz="2400" dirty="0">
                <a:solidFill>
                  <a:srgbClr val="CC0066"/>
                </a:solidFill>
              </a:rPr>
              <a:t>double </a:t>
            </a:r>
            <a:r>
              <a:rPr lang="en-US" altLang="zh-CN" sz="2400" dirty="0" err="1">
                <a:solidFill>
                  <a:srgbClr val="CC0066"/>
                </a:solidFill>
              </a:rPr>
              <a:t>vol_ball</a:t>
            </a:r>
            <a:r>
              <a:rPr lang="en-US" altLang="zh-CN" sz="2400" dirty="0">
                <a:solidFill>
                  <a:srgbClr val="CC0066"/>
                </a:solidFill>
              </a:rPr>
              <a:t>( )</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	</a:t>
            </a:r>
            <a:endParaRPr lang="en-US" altLang="zh-CN" sz="2400" dirty="0"/>
          </a:p>
          <a:p>
            <a:pPr algn="just">
              <a:lnSpc>
                <a:spcPct val="80000"/>
              </a:lnSpc>
              <a:spcBef>
                <a:spcPct val="0"/>
              </a:spcBef>
              <a:buFont typeface="Arial" panose="020B0604020202020204" pitchFamily="34" charset="0"/>
              <a:buNone/>
            </a:pPr>
            <a:r>
              <a:rPr lang="en-US" altLang="zh-CN" sz="2400" dirty="0"/>
              <a:t>    ……</a:t>
            </a:r>
            <a:endParaRPr lang="en-US" altLang="zh-CN" sz="2400" dirty="0"/>
          </a:p>
          <a:p>
            <a:pPr algn="just">
              <a:lnSpc>
                <a:spcPct val="80000"/>
              </a:lnSpc>
              <a:spcBef>
                <a:spcPct val="0"/>
              </a:spcBef>
              <a:buFont typeface="Arial" panose="020B0604020202020204" pitchFamily="34" charset="0"/>
              <a:buNone/>
            </a:pPr>
            <a:r>
              <a:rPr lang="en-US" altLang="zh-CN" sz="2400" dirty="0"/>
              <a:t>}</a:t>
            </a:r>
            <a:endParaRPr lang="en-US" altLang="zh-CN" sz="2400" dirty="0"/>
          </a:p>
          <a:p>
            <a:pPr algn="just">
              <a:lnSpc>
                <a:spcPct val="80000"/>
              </a:lnSpc>
              <a:spcBef>
                <a:spcPct val="0"/>
              </a:spcBef>
              <a:buFont typeface="Arial" panose="020B0604020202020204" pitchFamily="34" charset="0"/>
              <a:buNone/>
            </a:pPr>
            <a:r>
              <a:rPr lang="en-US" altLang="zh-CN" sz="2400" dirty="0">
                <a:solidFill>
                  <a:srgbClr val="CC0066"/>
                </a:solidFill>
              </a:rPr>
              <a:t>double </a:t>
            </a:r>
            <a:r>
              <a:rPr lang="en-US" altLang="zh-CN" sz="2400" dirty="0" err="1">
                <a:solidFill>
                  <a:srgbClr val="CC0066"/>
                </a:solidFill>
              </a:rPr>
              <a:t>vol_cylind</a:t>
            </a:r>
            <a:r>
              <a:rPr lang="en-US" altLang="zh-CN" sz="2400" dirty="0">
                <a:solidFill>
                  <a:srgbClr val="CC0066"/>
                </a:solidFill>
              </a:rPr>
              <a:t>( )</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	</a:t>
            </a:r>
            <a:endParaRPr lang="en-US" altLang="zh-CN" sz="2400" dirty="0"/>
          </a:p>
          <a:p>
            <a:pPr algn="just">
              <a:lnSpc>
                <a:spcPct val="80000"/>
              </a:lnSpc>
              <a:spcBef>
                <a:spcPct val="0"/>
              </a:spcBef>
              <a:buFont typeface="Arial" panose="020B0604020202020204" pitchFamily="34" charset="0"/>
              <a:buNone/>
            </a:pPr>
            <a:r>
              <a:rPr lang="en-US" altLang="zh-CN" sz="2400" dirty="0"/>
              <a:t>    ……</a:t>
            </a:r>
            <a:endParaRPr lang="en-US" altLang="zh-CN" sz="2400" dirty="0"/>
          </a:p>
          <a:p>
            <a:pPr algn="just">
              <a:lnSpc>
                <a:spcPct val="80000"/>
              </a:lnSpc>
              <a:spcBef>
                <a:spcPct val="0"/>
              </a:spcBef>
              <a:buFont typeface="Arial" panose="020B0604020202020204" pitchFamily="34" charset="0"/>
              <a:buNone/>
            </a:pPr>
            <a:r>
              <a:rPr lang="en-US" altLang="zh-CN" sz="2400" dirty="0"/>
              <a:t>}</a:t>
            </a:r>
            <a:endParaRPr lang="en-US" altLang="zh-CN" sz="2400" dirty="0"/>
          </a:p>
          <a:p>
            <a:pPr algn="just">
              <a:lnSpc>
                <a:spcPct val="80000"/>
              </a:lnSpc>
              <a:spcBef>
                <a:spcPct val="0"/>
              </a:spcBef>
              <a:buFont typeface="Arial" panose="020B0604020202020204" pitchFamily="34" charset="0"/>
              <a:buNone/>
            </a:pPr>
            <a:r>
              <a:rPr lang="en-US" altLang="zh-CN" sz="2400" dirty="0">
                <a:solidFill>
                  <a:srgbClr val="CC0066"/>
                </a:solidFill>
              </a:rPr>
              <a:t>double </a:t>
            </a:r>
            <a:r>
              <a:rPr lang="en-US" altLang="zh-CN" sz="2400" dirty="0" err="1">
                <a:solidFill>
                  <a:srgbClr val="CC0066"/>
                </a:solidFill>
              </a:rPr>
              <a:t>vol_cone</a:t>
            </a:r>
            <a:r>
              <a:rPr lang="en-US" altLang="zh-CN" sz="2400" dirty="0">
                <a:solidFill>
                  <a:srgbClr val="CC0066"/>
                </a:solidFill>
              </a:rPr>
              <a:t>( )</a:t>
            </a:r>
            <a:endParaRPr lang="en-US" altLang="zh-CN" sz="2400" dirty="0">
              <a:solidFill>
                <a:srgbClr val="CC0066"/>
              </a:solidFill>
            </a:endParaRPr>
          </a:p>
          <a:p>
            <a:pPr algn="just">
              <a:lnSpc>
                <a:spcPct val="80000"/>
              </a:lnSpc>
              <a:spcBef>
                <a:spcPct val="0"/>
              </a:spcBef>
              <a:buFont typeface="Arial" panose="020B0604020202020204" pitchFamily="34" charset="0"/>
              <a:buNone/>
            </a:pPr>
            <a:r>
              <a:rPr lang="en-US" altLang="zh-CN" sz="2400" dirty="0"/>
              <a:t>{ </a:t>
            </a:r>
            <a:endParaRPr lang="en-US" altLang="zh-CN" sz="2400" dirty="0"/>
          </a:p>
          <a:p>
            <a:pPr algn="just">
              <a:lnSpc>
                <a:spcPct val="80000"/>
              </a:lnSpc>
              <a:spcBef>
                <a:spcPct val="0"/>
              </a:spcBef>
              <a:buFont typeface="Arial" panose="020B0604020202020204" pitchFamily="34" charset="0"/>
              <a:buNone/>
            </a:pPr>
            <a:r>
              <a:rPr lang="en-US" altLang="zh-CN" sz="2400" dirty="0"/>
              <a:t>    …… </a:t>
            </a:r>
            <a:endParaRPr lang="en-US" altLang="zh-CN" sz="2400" dirty="0"/>
          </a:p>
          <a:p>
            <a:pPr algn="just">
              <a:lnSpc>
                <a:spcPct val="80000"/>
              </a:lnSpc>
              <a:spcBef>
                <a:spcPct val="0"/>
              </a:spcBef>
              <a:buFont typeface="Arial" panose="020B0604020202020204" pitchFamily="34" charset="0"/>
              <a:buNone/>
            </a:pPr>
            <a:r>
              <a:rPr lang="en-US" altLang="zh-CN" sz="2400" dirty="0"/>
              <a:t>}</a:t>
            </a:r>
            <a:endParaRPr lang="en-US" altLang="zh-CN" sz="2400" dirty="0"/>
          </a:p>
        </p:txBody>
      </p:sp>
      <p:grpSp>
        <p:nvGrpSpPr>
          <p:cNvPr id="6" name="Group 16"/>
          <p:cNvGrpSpPr/>
          <p:nvPr/>
        </p:nvGrpSpPr>
        <p:grpSpPr>
          <a:xfrm>
            <a:off x="4129000" y="1308100"/>
            <a:ext cx="7823000" cy="3560900"/>
            <a:chOff x="295" y="2148"/>
            <a:chExt cx="3900" cy="1781"/>
          </a:xfrm>
        </p:grpSpPr>
        <p:sp>
          <p:nvSpPr>
            <p:cNvPr id="7" name="Text Box 17"/>
            <p:cNvSpPr txBox="1"/>
            <p:nvPr/>
          </p:nvSpPr>
          <p:spPr>
            <a:xfrm>
              <a:off x="1637" y="2148"/>
              <a:ext cx="1051" cy="466"/>
            </a:xfrm>
            <a:prstGeom prst="rect">
              <a:avLst/>
            </a:prstGeom>
            <a:noFill/>
            <a:ln w="9525">
              <a:noFill/>
            </a:ln>
          </p:spPr>
          <p:txBody>
            <a:bodyPr/>
            <a:lstStyle/>
            <a:p>
              <a:pPr algn="ctr">
                <a:buClrTx/>
              </a:pPr>
              <a:r>
                <a:rPr lang="en-US" altLang="zh-CN" b="1" dirty="0">
                  <a:latin typeface="Arial" panose="020B0604020202020204" pitchFamily="34" charset="0"/>
                </a:rPr>
                <a:t>main( )</a:t>
              </a:r>
              <a:endParaRPr lang="en-US" altLang="zh-CN" sz="3735" b="1" dirty="0">
                <a:latin typeface="Arial" panose="020B0604020202020204" pitchFamily="34" charset="0"/>
              </a:endParaRPr>
            </a:p>
          </p:txBody>
        </p:sp>
        <p:sp>
          <p:nvSpPr>
            <p:cNvPr id="8" name="Text Box 18"/>
            <p:cNvSpPr txBox="1"/>
            <p:nvPr/>
          </p:nvSpPr>
          <p:spPr>
            <a:xfrm>
              <a:off x="1610" y="2829"/>
              <a:ext cx="1051" cy="466"/>
            </a:xfrm>
            <a:prstGeom prst="rect">
              <a:avLst/>
            </a:prstGeom>
            <a:noFill/>
            <a:ln w="9525">
              <a:noFill/>
            </a:ln>
          </p:spPr>
          <p:txBody>
            <a:bodyPr/>
            <a:lstStyle/>
            <a:p>
              <a:pPr algn="ctr">
                <a:buClrTx/>
              </a:pPr>
              <a:r>
                <a:rPr lang="en-US" altLang="zh-CN" b="1" dirty="0">
                  <a:solidFill>
                    <a:schemeClr val="accent1"/>
                  </a:solidFill>
                  <a:latin typeface="Arial" panose="020B0604020202020204" pitchFamily="34" charset="0"/>
                </a:rPr>
                <a:t>cal ( )</a:t>
              </a:r>
              <a:endParaRPr lang="en-US" altLang="zh-CN" sz="3735" b="1" dirty="0">
                <a:solidFill>
                  <a:schemeClr val="accent1"/>
                </a:solidFill>
                <a:latin typeface="Arial" panose="020B0604020202020204" pitchFamily="34" charset="0"/>
              </a:endParaRPr>
            </a:p>
          </p:txBody>
        </p:sp>
        <p:sp>
          <p:nvSpPr>
            <p:cNvPr id="9" name="Text Box 19"/>
            <p:cNvSpPr txBox="1"/>
            <p:nvPr/>
          </p:nvSpPr>
          <p:spPr>
            <a:xfrm>
              <a:off x="295" y="3554"/>
              <a:ext cx="1225" cy="375"/>
            </a:xfrm>
            <a:prstGeom prst="rect">
              <a:avLst/>
            </a:prstGeom>
            <a:noFill/>
            <a:ln w="9525">
              <a:noFill/>
            </a:ln>
          </p:spPr>
          <p:txBody>
            <a:bodyPr/>
            <a:lstStyle/>
            <a:p>
              <a:pPr algn="ctr">
                <a:buClrTx/>
              </a:pPr>
              <a:r>
                <a:rPr lang="en-US" altLang="zh-CN" b="1" dirty="0">
                  <a:solidFill>
                    <a:srgbClr val="CC0066"/>
                  </a:solidFill>
                  <a:latin typeface="Arial" panose="020B0604020202020204" pitchFamily="34" charset="0"/>
                </a:rPr>
                <a:t>vol_ball ( )</a:t>
              </a:r>
              <a:endParaRPr lang="en-US" altLang="zh-CN" sz="3735" b="1" dirty="0">
                <a:solidFill>
                  <a:srgbClr val="CC0066"/>
                </a:solidFill>
                <a:latin typeface="Arial" panose="020B0604020202020204" pitchFamily="34" charset="0"/>
              </a:endParaRPr>
            </a:p>
          </p:txBody>
        </p:sp>
        <p:sp>
          <p:nvSpPr>
            <p:cNvPr id="10" name="Text Box 20"/>
            <p:cNvSpPr txBox="1"/>
            <p:nvPr/>
          </p:nvSpPr>
          <p:spPr>
            <a:xfrm>
              <a:off x="1482" y="3545"/>
              <a:ext cx="1307" cy="339"/>
            </a:xfrm>
            <a:prstGeom prst="rect">
              <a:avLst/>
            </a:prstGeom>
            <a:noFill/>
            <a:ln w="9525">
              <a:noFill/>
            </a:ln>
          </p:spPr>
          <p:txBody>
            <a:bodyPr/>
            <a:lstStyle/>
            <a:p>
              <a:pPr algn="ctr">
                <a:buClrTx/>
              </a:pPr>
              <a:r>
                <a:rPr lang="en-US" altLang="zh-CN" b="1" dirty="0">
                  <a:solidFill>
                    <a:srgbClr val="CC0066"/>
                  </a:solidFill>
                  <a:latin typeface="Arial" panose="020B0604020202020204" pitchFamily="34" charset="0"/>
                </a:rPr>
                <a:t>vol_cylind ( )</a:t>
              </a:r>
              <a:endParaRPr lang="en-US" altLang="zh-CN" sz="3735" b="1" dirty="0">
                <a:solidFill>
                  <a:srgbClr val="CC0066"/>
                </a:solidFill>
                <a:latin typeface="Arial" panose="020B0604020202020204" pitchFamily="34" charset="0"/>
              </a:endParaRPr>
            </a:p>
          </p:txBody>
        </p:sp>
        <p:sp>
          <p:nvSpPr>
            <p:cNvPr id="11" name="Text Box 21"/>
            <p:cNvSpPr txBox="1"/>
            <p:nvPr/>
          </p:nvSpPr>
          <p:spPr>
            <a:xfrm>
              <a:off x="2828" y="3554"/>
              <a:ext cx="1367" cy="375"/>
            </a:xfrm>
            <a:prstGeom prst="rect">
              <a:avLst/>
            </a:prstGeom>
            <a:noFill/>
            <a:ln w="9525">
              <a:noFill/>
            </a:ln>
          </p:spPr>
          <p:txBody>
            <a:bodyPr/>
            <a:lstStyle/>
            <a:p>
              <a:pPr algn="ctr">
                <a:buClrTx/>
              </a:pPr>
              <a:r>
                <a:rPr lang="en-US" altLang="zh-CN" b="1" dirty="0">
                  <a:solidFill>
                    <a:srgbClr val="CC0066"/>
                  </a:solidFill>
                  <a:latin typeface="Arial" panose="020B0604020202020204" pitchFamily="34" charset="0"/>
                </a:rPr>
                <a:t>vol_cone ( )</a:t>
              </a:r>
              <a:endParaRPr lang="en-US" altLang="zh-CN" sz="3735" b="1" dirty="0">
                <a:solidFill>
                  <a:srgbClr val="CC0066"/>
                </a:solidFill>
                <a:latin typeface="Arial" panose="020B0604020202020204" pitchFamily="34" charset="0"/>
              </a:endParaRPr>
            </a:p>
          </p:txBody>
        </p:sp>
        <p:sp>
          <p:nvSpPr>
            <p:cNvPr id="12" name="Line 22"/>
            <p:cNvSpPr/>
            <p:nvPr/>
          </p:nvSpPr>
          <p:spPr>
            <a:xfrm>
              <a:off x="2138" y="2387"/>
              <a:ext cx="0" cy="465"/>
            </a:xfrm>
            <a:prstGeom prst="line">
              <a:avLst/>
            </a:prstGeom>
            <a:ln w="38100" cap="flat" cmpd="sng">
              <a:solidFill>
                <a:schemeClr val="tx1"/>
              </a:solidFill>
              <a:prstDash val="solid"/>
              <a:headEnd type="none" w="med" len="med"/>
              <a:tailEnd type="triangle" w="sm" len="med"/>
            </a:ln>
          </p:spPr>
        </p:sp>
        <p:sp>
          <p:nvSpPr>
            <p:cNvPr id="13" name="Line 23"/>
            <p:cNvSpPr/>
            <p:nvPr/>
          </p:nvSpPr>
          <p:spPr>
            <a:xfrm flipH="1">
              <a:off x="1020" y="3113"/>
              <a:ext cx="861" cy="466"/>
            </a:xfrm>
            <a:prstGeom prst="line">
              <a:avLst/>
            </a:prstGeom>
            <a:ln w="38100" cap="flat" cmpd="sng">
              <a:solidFill>
                <a:schemeClr val="tx1"/>
              </a:solidFill>
              <a:prstDash val="solid"/>
              <a:headEnd type="none" w="med" len="med"/>
              <a:tailEnd type="triangle" w="sm" len="med"/>
            </a:ln>
          </p:spPr>
        </p:sp>
        <p:sp>
          <p:nvSpPr>
            <p:cNvPr id="14" name="Line 24"/>
            <p:cNvSpPr/>
            <p:nvPr/>
          </p:nvSpPr>
          <p:spPr>
            <a:xfrm>
              <a:off x="2109" y="3115"/>
              <a:ext cx="0" cy="451"/>
            </a:xfrm>
            <a:prstGeom prst="line">
              <a:avLst/>
            </a:prstGeom>
            <a:ln w="38100" cap="flat" cmpd="sng">
              <a:solidFill>
                <a:schemeClr val="tx1"/>
              </a:solidFill>
              <a:prstDash val="solid"/>
              <a:headEnd type="none" w="med" len="med"/>
              <a:tailEnd type="triangle" w="sm" len="med"/>
            </a:ln>
          </p:spPr>
        </p:sp>
        <p:sp>
          <p:nvSpPr>
            <p:cNvPr id="15" name="Line 25"/>
            <p:cNvSpPr/>
            <p:nvPr/>
          </p:nvSpPr>
          <p:spPr>
            <a:xfrm>
              <a:off x="2426" y="3113"/>
              <a:ext cx="860" cy="466"/>
            </a:xfrm>
            <a:prstGeom prst="line">
              <a:avLst/>
            </a:prstGeom>
            <a:ln w="38100" cap="flat" cmpd="sng">
              <a:solidFill>
                <a:schemeClr val="tx1"/>
              </a:solidFill>
              <a:prstDash val="solid"/>
              <a:headEnd type="none" w="med" len="med"/>
              <a:tailEnd type="triangle" w="sm" len="med"/>
            </a:ln>
          </p:spPr>
        </p:sp>
      </p:grpSp>
    </p:spTree>
  </p:cSld>
  <p:clrMapOvr>
    <a:masterClrMapping/>
  </p:clrMapOvr>
  <p:transition advTm="0"/>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15240" y="-27305"/>
            <a:ext cx="12183110" cy="793750"/>
          </a:xfrm>
          <a:prstGeom prst="rect">
            <a:avLst/>
          </a:prstGeom>
          <a:solidFill>
            <a:srgbClr val="FFFF00"/>
          </a:solidFill>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5865">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10.1.3 </a:t>
            </a:r>
            <a:r>
              <a:rPr lang="zh-CN" altLang="en-US" sz="5865">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rPr>
              <a:t>函数的递归调用</a:t>
            </a:r>
            <a:endParaRPr lang="zh-CN" altLang="en-US" sz="5865"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endParaRPr>
          </a:p>
        </p:txBody>
      </p:sp>
      <p:sp>
        <p:nvSpPr>
          <p:cNvPr id="3" name="内容占位符 2"/>
          <p:cNvSpPr txBox="1"/>
          <p:nvPr/>
        </p:nvSpPr>
        <p:spPr>
          <a:xfrm>
            <a:off x="5232400" y="1410217"/>
            <a:ext cx="6965951" cy="169968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265"/>
              <a:t>函数自己调用自己的副本</a:t>
            </a:r>
            <a:endParaRPr lang="en-US" altLang="zh-CN" sz="4265"/>
          </a:p>
          <a:p>
            <a:r>
              <a:rPr lang="zh-CN" altLang="en-US" sz="4265"/>
              <a:t>一个个调用结束逐一返回</a:t>
            </a:r>
            <a:endParaRPr lang="zh-CN" altLang="en-US" sz="4265" dirty="0"/>
          </a:p>
        </p:txBody>
      </p:sp>
      <p:sp>
        <p:nvSpPr>
          <p:cNvPr id="4" name="圆角矩形 3"/>
          <p:cNvSpPr/>
          <p:nvPr/>
        </p:nvSpPr>
        <p:spPr>
          <a:xfrm>
            <a:off x="1917700" y="3522613"/>
            <a:ext cx="1970617" cy="2211919"/>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122766" tIns="61384" rIns="122766" bIns="61384"/>
          <a:lstStyle/>
          <a:p>
            <a:pPr eaLnBrk="1" hangingPunct="1">
              <a:buClrTx/>
            </a:pPr>
            <a:r>
              <a:rPr lang="en-US" altLang="zh-CN" sz="1865" dirty="0">
                <a:latin typeface="Arial" panose="020B0604020202020204" pitchFamily="34" charset="0"/>
              </a:rPr>
              <a:t>==f(10)==</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a:t>
            </a:r>
            <a:r>
              <a:rPr lang="zh-CN" altLang="en-US" sz="1865" dirty="0">
                <a:latin typeface="Arial" panose="020B0604020202020204" pitchFamily="34" charset="0"/>
              </a:rPr>
              <a:t>（</a:t>
            </a:r>
            <a:r>
              <a:rPr lang="en-US" altLang="zh-CN" sz="1865" dirty="0">
                <a:latin typeface="Arial" panose="020B0604020202020204" pitchFamily="34" charset="0"/>
              </a:rPr>
              <a:t>int n</a:t>
            </a:r>
            <a:r>
              <a:rPr lang="zh-CN" altLang="en-US"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f(n-1);</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zh-CN" altLang="en-US" sz="1865" dirty="0">
              <a:latin typeface="Arial" panose="020B0604020202020204" pitchFamily="34" charset="0"/>
            </a:endParaRPr>
          </a:p>
        </p:txBody>
      </p:sp>
      <p:sp>
        <p:nvSpPr>
          <p:cNvPr id="5" name="圆角矩形 4"/>
          <p:cNvSpPr/>
          <p:nvPr/>
        </p:nvSpPr>
        <p:spPr>
          <a:xfrm>
            <a:off x="5088465" y="3522613"/>
            <a:ext cx="1775884" cy="221192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122766" tIns="61384" rIns="122766" bIns="61384"/>
          <a:lstStyle/>
          <a:p>
            <a:pPr eaLnBrk="1" hangingPunct="1">
              <a:buClrTx/>
            </a:pPr>
            <a:r>
              <a:rPr lang="en-US" altLang="zh-CN" sz="1865" dirty="0">
                <a:latin typeface="Arial" panose="020B0604020202020204" pitchFamily="34" charset="0"/>
              </a:rPr>
              <a:t>==f(9)==</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fun</a:t>
            </a:r>
            <a:r>
              <a:rPr lang="zh-CN" altLang="en-US" sz="1865" dirty="0">
                <a:latin typeface="Arial" panose="020B0604020202020204" pitchFamily="34" charset="0"/>
              </a:rPr>
              <a:t>（</a:t>
            </a:r>
            <a:r>
              <a:rPr lang="en-US" altLang="zh-CN" sz="1865" dirty="0">
                <a:latin typeface="Arial" panose="020B0604020202020204" pitchFamily="34" charset="0"/>
              </a:rPr>
              <a:t>int n</a:t>
            </a:r>
            <a:r>
              <a:rPr lang="zh-CN" altLang="en-US"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fun(n-2);</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zh-CN" altLang="en-US" sz="1865" dirty="0">
              <a:latin typeface="Arial" panose="020B0604020202020204" pitchFamily="34" charset="0"/>
            </a:endParaRPr>
          </a:p>
        </p:txBody>
      </p:sp>
      <p:sp>
        <p:nvSpPr>
          <p:cNvPr id="6" name="圆角矩形 5"/>
          <p:cNvSpPr/>
          <p:nvPr/>
        </p:nvSpPr>
        <p:spPr>
          <a:xfrm>
            <a:off x="10128000" y="3404083"/>
            <a:ext cx="1769784" cy="2330451"/>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122766" tIns="61384" rIns="122766" bIns="61384"/>
          <a:lstStyle/>
          <a:p>
            <a:pPr eaLnBrk="1" hangingPunct="1">
              <a:buClrTx/>
            </a:pPr>
            <a:r>
              <a:rPr lang="en-US" altLang="zh-CN" sz="1865" dirty="0">
                <a:latin typeface="Arial" panose="020B0604020202020204" pitchFamily="34" charset="0"/>
              </a:rPr>
              <a:t>==f(1)==</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fun</a:t>
            </a:r>
            <a:r>
              <a:rPr lang="zh-CN" altLang="en-US" sz="1865" dirty="0">
                <a:latin typeface="Arial" panose="020B0604020202020204" pitchFamily="34" charset="0"/>
              </a:rPr>
              <a:t>（</a:t>
            </a:r>
            <a:r>
              <a:rPr lang="en-US" altLang="zh-CN" sz="1865" dirty="0">
                <a:latin typeface="Arial" panose="020B0604020202020204" pitchFamily="34" charset="0"/>
              </a:rPr>
              <a:t>int n</a:t>
            </a:r>
            <a:r>
              <a:rPr lang="zh-CN" altLang="en-US"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fun(1);</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en-US" altLang="zh-CN" sz="1865" dirty="0">
              <a:latin typeface="Arial" panose="020B0604020202020204" pitchFamily="34" charset="0"/>
            </a:endParaRPr>
          </a:p>
          <a:p>
            <a:pPr eaLnBrk="1" hangingPunct="1">
              <a:buClrTx/>
            </a:pPr>
            <a:r>
              <a:rPr lang="en-US" altLang="zh-CN" sz="1865" dirty="0">
                <a:latin typeface="Arial" panose="020B0604020202020204" pitchFamily="34" charset="0"/>
              </a:rPr>
              <a:t>}</a:t>
            </a:r>
            <a:endParaRPr lang="zh-CN" altLang="en-US" sz="1865" dirty="0">
              <a:latin typeface="Arial" panose="020B0604020202020204" pitchFamily="34" charset="0"/>
            </a:endParaRPr>
          </a:p>
        </p:txBody>
      </p:sp>
      <p:sp>
        <p:nvSpPr>
          <p:cNvPr id="7" name="虚尾箭头 6"/>
          <p:cNvSpPr/>
          <p:nvPr/>
        </p:nvSpPr>
        <p:spPr bwMode="auto">
          <a:xfrm>
            <a:off x="3934884" y="4102583"/>
            <a:ext cx="1057459" cy="480484"/>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122766" tIns="61384" rIns="122766" bIns="61384"/>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8" name="虚尾箭头 7"/>
          <p:cNvSpPr/>
          <p:nvPr/>
        </p:nvSpPr>
        <p:spPr bwMode="auto">
          <a:xfrm>
            <a:off x="6953251" y="4102583"/>
            <a:ext cx="863600" cy="480484"/>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122766" tIns="61384" rIns="122766" bIns="61384"/>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9" name="虚尾箭头 8"/>
          <p:cNvSpPr/>
          <p:nvPr/>
        </p:nvSpPr>
        <p:spPr bwMode="auto">
          <a:xfrm>
            <a:off x="9017000" y="4102583"/>
            <a:ext cx="863600" cy="480484"/>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122766" tIns="61384" rIns="122766" bIns="61384"/>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10" name="右弧形箭头 9"/>
          <p:cNvSpPr/>
          <p:nvPr/>
        </p:nvSpPr>
        <p:spPr>
          <a:xfrm rot="5400000">
            <a:off x="9302465" y="5133685"/>
            <a:ext cx="979985" cy="2207083"/>
          </a:xfrm>
          <a:prstGeom prst="curvedLeftArrow">
            <a:avLst>
              <a:gd name="adj1" fmla="val 24973"/>
              <a:gd name="adj2" fmla="val 49973"/>
              <a:gd name="adj3" fmla="val 25000"/>
            </a:avLst>
          </a:prstGeom>
          <a:solidFill>
            <a:schemeClr val="accent1"/>
          </a:solidFill>
          <a:ln w="9525" cap="flat" cmpd="sng">
            <a:solidFill>
              <a:schemeClr val="tx1"/>
            </a:solidFill>
            <a:prstDash val="solid"/>
            <a:round/>
            <a:headEnd type="none" w="med" len="med"/>
            <a:tailEnd type="none" w="med" len="med"/>
          </a:ln>
        </p:spPr>
        <p:txBody>
          <a:bodyPr lIns="122766" tIns="61384" rIns="122766" bIns="61384"/>
          <a:lstStyle/>
          <a:p>
            <a:pPr eaLnBrk="1" hangingPunct="1">
              <a:buClrTx/>
            </a:pPr>
            <a:endParaRPr lang="zh-CN" altLang="en-US" sz="4265" dirty="0">
              <a:latin typeface="Arial" panose="020B0604020202020204" pitchFamily="34" charset="0"/>
            </a:endParaRPr>
          </a:p>
        </p:txBody>
      </p:sp>
      <p:sp>
        <p:nvSpPr>
          <p:cNvPr id="11" name="右弧形箭头 10"/>
          <p:cNvSpPr/>
          <p:nvPr/>
        </p:nvSpPr>
        <p:spPr>
          <a:xfrm rot="5400000">
            <a:off x="6384148" y="5061152"/>
            <a:ext cx="863220" cy="2400483"/>
          </a:xfrm>
          <a:prstGeom prst="curvedLeftArrow">
            <a:avLst>
              <a:gd name="adj1" fmla="val 25012"/>
              <a:gd name="adj2" fmla="val 50033"/>
              <a:gd name="adj3" fmla="val 25000"/>
            </a:avLst>
          </a:prstGeom>
          <a:solidFill>
            <a:schemeClr val="accent1"/>
          </a:solidFill>
          <a:ln w="9525" cap="flat" cmpd="sng">
            <a:solidFill>
              <a:schemeClr val="tx1"/>
            </a:solidFill>
            <a:prstDash val="solid"/>
            <a:round/>
            <a:headEnd type="none" w="med" len="med"/>
            <a:tailEnd type="none" w="med" len="med"/>
          </a:ln>
        </p:spPr>
        <p:txBody>
          <a:bodyPr lIns="122766" tIns="61384" rIns="122766" bIns="61384"/>
          <a:lstStyle/>
          <a:p>
            <a:pPr eaLnBrk="1" hangingPunct="1">
              <a:buClrTx/>
            </a:pPr>
            <a:endParaRPr lang="zh-CN" altLang="en-US" sz="4265" dirty="0">
              <a:latin typeface="Arial" panose="020B0604020202020204" pitchFamily="34" charset="0"/>
            </a:endParaRPr>
          </a:p>
        </p:txBody>
      </p:sp>
      <p:sp>
        <p:nvSpPr>
          <p:cNvPr id="12" name="圆角矩形 28"/>
          <p:cNvSpPr/>
          <p:nvPr/>
        </p:nvSpPr>
        <p:spPr>
          <a:xfrm>
            <a:off x="1130824" y="860117"/>
            <a:ext cx="1831567" cy="209410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122766" tIns="61384" rIns="122766" bIns="61384"/>
          <a:lstStyle/>
          <a:p>
            <a:pPr eaLnBrk="1" hangingPunct="1">
              <a:buClrTx/>
            </a:pPr>
            <a:r>
              <a:rPr lang="en-US" altLang="zh-CN" sz="2135" dirty="0">
                <a:latin typeface="Arial" panose="020B0604020202020204" pitchFamily="34" charset="0"/>
              </a:rPr>
              <a:t>main()</a:t>
            </a:r>
            <a:endParaRPr lang="en-US" altLang="zh-CN" sz="2135" dirty="0">
              <a:latin typeface="Arial" panose="020B0604020202020204" pitchFamily="34" charset="0"/>
            </a:endParaRPr>
          </a:p>
          <a:p>
            <a:pPr eaLnBrk="1" hangingPunct="1">
              <a:buClrTx/>
            </a:pPr>
            <a:r>
              <a:rPr lang="en-US" altLang="zh-CN" sz="2135" dirty="0">
                <a:latin typeface="Arial" panose="020B0604020202020204" pitchFamily="34" charset="0"/>
              </a:rPr>
              <a:t>{</a:t>
            </a:r>
            <a:endParaRPr lang="en-US" altLang="zh-CN" sz="2135" dirty="0">
              <a:latin typeface="Arial" panose="020B0604020202020204" pitchFamily="34" charset="0"/>
            </a:endParaRPr>
          </a:p>
          <a:p>
            <a:pPr eaLnBrk="1" hangingPunct="1">
              <a:buClrTx/>
            </a:pPr>
            <a:r>
              <a:rPr lang="en-US" altLang="zh-CN" sz="2135" dirty="0">
                <a:latin typeface="Arial" panose="020B0604020202020204" pitchFamily="34" charset="0"/>
              </a:rPr>
              <a:t>…</a:t>
            </a:r>
            <a:endParaRPr lang="en-US" altLang="zh-CN" sz="2135" dirty="0">
              <a:latin typeface="Arial" panose="020B0604020202020204" pitchFamily="34" charset="0"/>
            </a:endParaRPr>
          </a:p>
          <a:p>
            <a:pPr eaLnBrk="1" hangingPunct="1">
              <a:buClrTx/>
            </a:pPr>
            <a:r>
              <a:rPr lang="en-US" altLang="zh-CN" sz="2135" dirty="0">
                <a:latin typeface="Arial" panose="020B0604020202020204" pitchFamily="34" charset="0"/>
              </a:rPr>
              <a:t>f(10);</a:t>
            </a:r>
            <a:endParaRPr lang="en-US" altLang="zh-CN" sz="2135" dirty="0">
              <a:latin typeface="Arial" panose="020B0604020202020204" pitchFamily="34" charset="0"/>
            </a:endParaRPr>
          </a:p>
          <a:p>
            <a:pPr eaLnBrk="1" hangingPunct="1">
              <a:buClrTx/>
            </a:pPr>
            <a:r>
              <a:rPr lang="en-US" altLang="zh-CN" sz="2135" dirty="0">
                <a:latin typeface="Arial" panose="020B0604020202020204" pitchFamily="34" charset="0"/>
              </a:rPr>
              <a:t>…</a:t>
            </a:r>
            <a:endParaRPr lang="en-US" altLang="zh-CN" sz="2135" dirty="0">
              <a:latin typeface="Arial" panose="020B0604020202020204" pitchFamily="34" charset="0"/>
            </a:endParaRPr>
          </a:p>
          <a:p>
            <a:pPr eaLnBrk="1" hangingPunct="1">
              <a:buClrTx/>
            </a:pPr>
            <a:r>
              <a:rPr lang="en-US" altLang="zh-CN" sz="2135" dirty="0">
                <a:latin typeface="Arial" panose="020B0604020202020204" pitchFamily="34" charset="0"/>
              </a:rPr>
              <a:t>}</a:t>
            </a:r>
            <a:endParaRPr lang="zh-CN" altLang="en-US" sz="2135" dirty="0">
              <a:latin typeface="Arial" panose="020B0604020202020204" pitchFamily="34" charset="0"/>
            </a:endParaRPr>
          </a:p>
        </p:txBody>
      </p:sp>
      <p:sp>
        <p:nvSpPr>
          <p:cNvPr id="13" name="下箭头 29"/>
          <p:cNvSpPr/>
          <p:nvPr/>
        </p:nvSpPr>
        <p:spPr>
          <a:xfrm rot="-2644534">
            <a:off x="1889101" y="2412820"/>
            <a:ext cx="711200" cy="1328963"/>
          </a:xfrm>
          <a:prstGeom prst="downArrow">
            <a:avLst>
              <a:gd name="adj1" fmla="val 50000"/>
              <a:gd name="adj2" fmla="val 50043"/>
            </a:avLst>
          </a:prstGeom>
          <a:solidFill>
            <a:schemeClr val="accent1"/>
          </a:solidFill>
          <a:ln w="9525" cap="flat" cmpd="sng">
            <a:solidFill>
              <a:schemeClr val="tx1"/>
            </a:solidFill>
            <a:prstDash val="solid"/>
            <a:round/>
            <a:headEnd type="none" w="med" len="med"/>
            <a:tailEnd type="none" w="med" len="med"/>
          </a:ln>
        </p:spPr>
        <p:txBody>
          <a:bodyPr lIns="122766" tIns="61384" rIns="122766" bIns="61384"/>
          <a:lstStyle/>
          <a:p>
            <a:pPr eaLnBrk="1" hangingPunct="1">
              <a:buClrTx/>
            </a:pPr>
            <a:endParaRPr lang="zh-CN" altLang="en-US" sz="4265" dirty="0">
              <a:latin typeface="Arial" panose="020B0604020202020204" pitchFamily="34" charset="0"/>
            </a:endParaRPr>
          </a:p>
        </p:txBody>
      </p:sp>
      <p:sp>
        <p:nvSpPr>
          <p:cNvPr id="14" name="右弧形箭头 26"/>
          <p:cNvSpPr/>
          <p:nvPr/>
        </p:nvSpPr>
        <p:spPr>
          <a:xfrm rot="5400000">
            <a:off x="3503273" y="4963876"/>
            <a:ext cx="864277" cy="2593975"/>
          </a:xfrm>
          <a:prstGeom prst="curvedLeftArrow">
            <a:avLst>
              <a:gd name="adj1" fmla="val 24975"/>
              <a:gd name="adj2" fmla="val 49970"/>
              <a:gd name="adj3" fmla="val 25000"/>
            </a:avLst>
          </a:prstGeom>
          <a:solidFill>
            <a:schemeClr val="accent1"/>
          </a:solidFill>
          <a:ln w="9525" cap="flat" cmpd="sng">
            <a:solidFill>
              <a:schemeClr val="tx1"/>
            </a:solidFill>
            <a:prstDash val="solid"/>
            <a:round/>
            <a:headEnd type="none" w="med" len="med"/>
            <a:tailEnd type="none" w="med" len="med"/>
          </a:ln>
        </p:spPr>
        <p:txBody>
          <a:bodyPr lIns="122766" tIns="61384" rIns="122766" bIns="61384"/>
          <a:lstStyle/>
          <a:p>
            <a:pPr eaLnBrk="1" hangingPunct="1">
              <a:buClrTx/>
            </a:pPr>
            <a:endParaRPr lang="zh-CN" altLang="en-US" sz="4265" dirty="0">
              <a:latin typeface="Arial" panose="020B0604020202020204" pitchFamily="34" charset="0"/>
            </a:endParaRPr>
          </a:p>
        </p:txBody>
      </p:sp>
      <p:sp>
        <p:nvSpPr>
          <p:cNvPr id="16" name="右弧形箭头 30"/>
          <p:cNvSpPr/>
          <p:nvPr/>
        </p:nvSpPr>
        <p:spPr>
          <a:xfrm rot="9777704">
            <a:off x="582843" y="2322165"/>
            <a:ext cx="797744" cy="2495551"/>
          </a:xfrm>
          <a:prstGeom prst="curvedLeftArrow">
            <a:avLst>
              <a:gd name="adj1" fmla="val 24991"/>
              <a:gd name="adj2" fmla="val 49991"/>
              <a:gd name="adj3" fmla="val 25000"/>
            </a:avLst>
          </a:prstGeom>
          <a:solidFill>
            <a:schemeClr val="accent1"/>
          </a:solidFill>
          <a:ln w="9525" cap="flat" cmpd="sng">
            <a:solidFill>
              <a:schemeClr val="tx1"/>
            </a:solidFill>
            <a:prstDash val="solid"/>
            <a:round/>
            <a:headEnd type="none" w="med" len="med"/>
            <a:tailEnd type="none" w="med" len="med"/>
          </a:ln>
        </p:spPr>
        <p:txBody>
          <a:bodyPr lIns="122766" tIns="61384" rIns="122766" bIns="61384"/>
          <a:lstStyle/>
          <a:p>
            <a:pPr eaLnBrk="1" hangingPunct="1">
              <a:buClrTx/>
            </a:pPr>
            <a:endParaRPr lang="zh-CN" altLang="en-US" sz="4265" dirty="0">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0" grpId="0" bldLvl="0" animBg="1"/>
      <p:bldP spid="11" grpId="0" bldLvl="0" animBg="1"/>
      <p:bldP spid="14" grpId="0" bldLvl="0" animBg="1"/>
      <p:bldP spid="1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14762" y="265977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scene3d>
              <a:camera prst="orthographicFront"/>
              <a:lightRig rig="threePt" dir="t"/>
            </a:scene3d>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solidFill>
                  <a:schemeClr val="bg1"/>
                </a:solidFill>
                <a:effectLst>
                  <a:outerShdw blurRad="38100" dist="19050" dir="2700000" algn="tl" rotWithShape="0">
                    <a:schemeClr val="dk1">
                      <a:alpha val="40000"/>
                    </a:schemeClr>
                  </a:outerShdw>
                </a:effectLst>
              </a:rPr>
              <a:t>PART 03</a:t>
            </a:r>
            <a:endParaRPr lang="en-US" altLang="zh-CN">
              <a:solidFill>
                <a:schemeClr val="bg1"/>
              </a:solidFill>
              <a:effectLst>
                <a:outerShdw blurRad="38100" dist="19050" dir="2700000" algn="tl" rotWithShape="0">
                  <a:schemeClr val="dk1">
                    <a:alpha val="40000"/>
                  </a:schemeClr>
                </a:outerShdw>
              </a:effectLst>
            </a:endParaRPr>
          </a:p>
        </p:txBody>
      </p:sp>
      <p:sp>
        <p:nvSpPr>
          <p:cNvPr id="2" name="文本框 1"/>
          <p:cNvSpPr txBox="1"/>
          <p:nvPr/>
        </p:nvSpPr>
        <p:spPr>
          <a:xfrm>
            <a:off x="5992495" y="2682240"/>
            <a:ext cx="4479925" cy="1106805"/>
          </a:xfrm>
          <a:prstGeom prst="rect">
            <a:avLst/>
          </a:prstGeom>
          <a:noFill/>
        </p:spPr>
        <p:txBody>
          <a:bodyPr wrap="square" rtlCol="0" anchor="t">
            <a:spAutoFit/>
            <a:scene3d>
              <a:camera prst="orthographicFront"/>
              <a:lightRig rig="threePt" dir="t"/>
            </a:scene3d>
          </a:bodyPr>
          <a:lstStyle/>
          <a:p>
            <a:pPr>
              <a:defRPr/>
            </a:pPr>
            <a:r>
              <a:rPr lang="en-US" altLang="zh-CN"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 </a:t>
            </a:r>
            <a:r>
              <a:rPr lang="zh-CN" altLang="en-US"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递  归</a:t>
            </a:r>
            <a:endParaRPr lang="zh-CN" altLang="en-US" sz="66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Tree>
    <p:custDataLst>
      <p:tags r:id="rId2"/>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357000"/>
            <a:ext cx="10972800" cy="18288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10.2 </a:t>
            </a:r>
            <a:r>
              <a:rPr lang="zh-CN" altLang="en-US" sz="5865" dirty="0"/>
              <a:t>递归函数</a:t>
            </a:r>
            <a:endParaRPr lang="zh-CN" altLang="en-US" sz="5865" dirty="0"/>
          </a:p>
        </p:txBody>
      </p:sp>
      <p:sp>
        <p:nvSpPr>
          <p:cNvPr id="3" name="Rectangle 3"/>
          <p:cNvSpPr txBox="1"/>
          <p:nvPr/>
        </p:nvSpPr>
        <p:spPr>
          <a:xfrm>
            <a:off x="609600" y="2641600"/>
            <a:ext cx="10670117" cy="317923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0"/>
              </a:spcBef>
              <a:buFont typeface="Arial" panose="020B0604020202020204" pitchFamily="34" charset="0"/>
              <a:buNone/>
            </a:pPr>
            <a:r>
              <a:rPr lang="en-US" altLang="zh-CN" sz="4265" dirty="0"/>
              <a:t>10.2.1 </a:t>
            </a:r>
            <a:r>
              <a:rPr lang="zh-CN" altLang="en-US" sz="4265" dirty="0"/>
              <a:t>程序解析</a:t>
            </a:r>
            <a:endParaRPr lang="zh-CN" altLang="en-US" sz="4265" dirty="0"/>
          </a:p>
          <a:p>
            <a:pPr>
              <a:spcBef>
                <a:spcPct val="50000"/>
              </a:spcBef>
              <a:buFont typeface="Arial" panose="020B0604020202020204" pitchFamily="34" charset="0"/>
              <a:buNone/>
            </a:pPr>
            <a:r>
              <a:rPr lang="en-US" altLang="zh-CN" sz="4265" dirty="0"/>
              <a:t>10.2.2 </a:t>
            </a:r>
            <a:r>
              <a:rPr lang="zh-CN" altLang="en-US" sz="4265" dirty="0"/>
              <a:t>递归函数基本概念</a:t>
            </a:r>
            <a:endParaRPr lang="zh-CN" altLang="en-US" sz="4265" dirty="0"/>
          </a:p>
          <a:p>
            <a:pPr>
              <a:spcBef>
                <a:spcPct val="50000"/>
              </a:spcBef>
              <a:buFont typeface="Arial" panose="020B0604020202020204" pitchFamily="34" charset="0"/>
              <a:buNone/>
            </a:pPr>
            <a:r>
              <a:rPr lang="en-US" altLang="zh-CN" sz="4265" dirty="0"/>
              <a:t>10.2.3 </a:t>
            </a:r>
            <a:r>
              <a:rPr lang="zh-CN" altLang="en-US" sz="4265" dirty="0"/>
              <a:t>递归程序设计</a:t>
            </a:r>
            <a:endParaRPr lang="en-US" altLang="zh-CN" sz="4265" dirty="0"/>
          </a:p>
        </p:txBody>
      </p:sp>
      <p:pic>
        <p:nvPicPr>
          <p:cNvPr id="4" name="图片 3"/>
          <p:cNvPicPr>
            <a:picLocks noGrp="1"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4869" y="2326216"/>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0"/>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3994670" y="-71517"/>
            <a:ext cx="5520267" cy="799932"/>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a:t>10.2.1 </a:t>
            </a:r>
            <a:r>
              <a:rPr lang="zh-CN" altLang="en-US" sz="4000" dirty="0"/>
              <a:t>程序解析</a:t>
            </a:r>
            <a:endParaRPr lang="zh-CN" altLang="en-US" sz="4000" dirty="0"/>
          </a:p>
        </p:txBody>
      </p:sp>
      <p:sp>
        <p:nvSpPr>
          <p:cNvPr id="3" name="Rectangle 3"/>
          <p:cNvSpPr txBox="1"/>
          <p:nvPr/>
        </p:nvSpPr>
        <p:spPr>
          <a:xfrm>
            <a:off x="240000" y="1701000"/>
            <a:ext cx="3936000" cy="4425249"/>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r>
              <a:rPr lang="en-US" altLang="zh-CN" sz="2665" dirty="0"/>
              <a:t>#include &lt;</a:t>
            </a:r>
            <a:r>
              <a:rPr lang="en-US" altLang="zh-CN" sz="2665" dirty="0" err="1"/>
              <a:t>stdio.h</a:t>
            </a:r>
            <a:r>
              <a:rPr lang="en-US" altLang="zh-CN" sz="2665" dirty="0"/>
              <a:t>&gt;</a:t>
            </a:r>
            <a:endParaRPr lang="en-US" altLang="zh-CN" sz="2665" dirty="0"/>
          </a:p>
          <a:p>
            <a:pPr>
              <a:buFont typeface="Arial" panose="020B0604020202020204" pitchFamily="34" charset="0"/>
              <a:buNone/>
            </a:pPr>
            <a:r>
              <a:rPr lang="en-US" altLang="zh-CN" sz="2665" dirty="0">
                <a:solidFill>
                  <a:schemeClr val="accent1"/>
                </a:solidFill>
              </a:rPr>
              <a:t>double  fact(</a:t>
            </a:r>
            <a:r>
              <a:rPr lang="en-US" altLang="zh-CN" sz="2665" dirty="0" err="1">
                <a:solidFill>
                  <a:schemeClr val="accent1"/>
                </a:solidFill>
              </a:rPr>
              <a:t>int</a:t>
            </a:r>
            <a:r>
              <a:rPr lang="en-US" altLang="zh-CN" sz="2665" dirty="0">
                <a:solidFill>
                  <a:schemeClr val="accent1"/>
                </a:solidFill>
              </a:rPr>
              <a:t> </a:t>
            </a:r>
            <a:r>
              <a:rPr lang="en-US" altLang="zh-CN" sz="2665" dirty="0">
                <a:solidFill>
                  <a:srgbClr val="FF0000"/>
                </a:solidFill>
              </a:rPr>
              <a:t>n</a:t>
            </a:r>
            <a:r>
              <a:rPr lang="en-US" altLang="zh-CN" sz="2665" dirty="0">
                <a:solidFill>
                  <a:schemeClr val="accent1"/>
                </a:solidFill>
                <a:effectLst>
                  <a:outerShdw blurRad="38100" dist="25400" dir="5400000" algn="ctr" rotWithShape="0">
                    <a:srgbClr val="6E747A">
                      <a:alpha val="43000"/>
                    </a:srgbClr>
                  </a:outerShdw>
                </a:effectLst>
              </a:rPr>
              <a:t>)</a:t>
            </a:r>
            <a:r>
              <a:rPr lang="zh-CN" altLang="en-US" sz="2665" dirty="0">
                <a:solidFill>
                  <a:schemeClr val="accent1"/>
                </a:solidFill>
                <a:effectLst>
                  <a:outerShdw blurRad="38100" dist="25400" dir="5400000" algn="ctr" rotWithShape="0">
                    <a:srgbClr val="6E747A">
                      <a:alpha val="43000"/>
                    </a:srgbClr>
                  </a:outerShdw>
                </a:effectLst>
              </a:rPr>
              <a:t>；</a:t>
            </a:r>
            <a:endParaRPr lang="en-US" altLang="zh-CN" sz="2665" dirty="0">
              <a:solidFill>
                <a:schemeClr val="bg2"/>
              </a:solidFill>
            </a:endParaRPr>
          </a:p>
          <a:p>
            <a:pPr>
              <a:buFont typeface="Arial" panose="020B0604020202020204" pitchFamily="34" charset="0"/>
              <a:buNone/>
            </a:pPr>
            <a:r>
              <a:rPr lang="en-US" altLang="zh-CN" sz="2665" dirty="0" err="1"/>
              <a:t>int</a:t>
            </a:r>
            <a:r>
              <a:rPr lang="en-US" altLang="zh-CN" sz="2665" dirty="0"/>
              <a:t> main(void)</a:t>
            </a:r>
            <a:endParaRPr lang="en-US" altLang="zh-CN" sz="2665" dirty="0"/>
          </a:p>
          <a:p>
            <a:pPr>
              <a:buFont typeface="Arial" panose="020B0604020202020204" pitchFamily="34" charset="0"/>
              <a:buNone/>
            </a:pPr>
            <a:r>
              <a:rPr lang="en-US" altLang="zh-CN" sz="2665" dirty="0"/>
              <a:t>{   </a:t>
            </a:r>
            <a:r>
              <a:rPr lang="en-US" altLang="zh-CN" sz="2665" dirty="0" err="1"/>
              <a:t>int</a:t>
            </a:r>
            <a:r>
              <a:rPr lang="en-US" altLang="zh-CN" sz="2665" dirty="0"/>
              <a:t> n;</a:t>
            </a:r>
            <a:endParaRPr lang="en-US" altLang="zh-CN" sz="2665" dirty="0"/>
          </a:p>
          <a:p>
            <a:pPr>
              <a:buFont typeface="Arial" panose="020B0604020202020204" pitchFamily="34" charset="0"/>
              <a:buNone/>
            </a:pPr>
            <a:r>
              <a:rPr lang="en-US" altLang="zh-CN" sz="2665" dirty="0"/>
              <a:t>    </a:t>
            </a:r>
            <a:r>
              <a:rPr lang="en-US" altLang="zh-CN" sz="2665" dirty="0" err="1"/>
              <a:t>scanf</a:t>
            </a:r>
            <a:r>
              <a:rPr lang="en-US" altLang="zh-CN" sz="2665" dirty="0"/>
              <a:t> ("%d", &amp;n);</a:t>
            </a:r>
            <a:endParaRPr lang="en-US" altLang="zh-CN" sz="2665" dirty="0"/>
          </a:p>
          <a:p>
            <a:pPr>
              <a:buFont typeface="Arial" panose="020B0604020202020204" pitchFamily="34" charset="0"/>
              <a:buNone/>
            </a:pPr>
            <a:r>
              <a:rPr lang="en-US" altLang="zh-CN" sz="2665" dirty="0"/>
              <a:t>    </a:t>
            </a:r>
            <a:r>
              <a:rPr lang="en-US" altLang="zh-CN" sz="2665" dirty="0" err="1"/>
              <a:t>printf</a:t>
            </a:r>
            <a:r>
              <a:rPr lang="en-US" altLang="zh-CN" sz="2665" dirty="0"/>
              <a:t> ("%f", fact (n) );</a:t>
            </a:r>
            <a:endParaRPr lang="en-US" altLang="zh-CN" sz="2665" dirty="0"/>
          </a:p>
          <a:p>
            <a:pPr>
              <a:buFont typeface="Arial" panose="020B0604020202020204" pitchFamily="34" charset="0"/>
              <a:buNone/>
            </a:pPr>
            <a:r>
              <a:rPr lang="en-US" altLang="zh-CN" sz="2665" dirty="0"/>
              <a:t>    return 0;</a:t>
            </a:r>
            <a:endParaRPr lang="en-US" altLang="zh-CN" sz="2665" dirty="0"/>
          </a:p>
          <a:p>
            <a:pPr>
              <a:buFont typeface="Arial" panose="020B0604020202020204" pitchFamily="34" charset="0"/>
              <a:buNone/>
            </a:pPr>
            <a:r>
              <a:rPr lang="en-US" altLang="zh-CN" sz="2665" dirty="0"/>
              <a:t>}</a:t>
            </a:r>
            <a:endParaRPr lang="en-US" altLang="zh-CN" sz="2665" dirty="0"/>
          </a:p>
        </p:txBody>
      </p:sp>
      <p:sp>
        <p:nvSpPr>
          <p:cNvPr id="4" name="Rectangle 3"/>
          <p:cNvSpPr txBox="1"/>
          <p:nvPr/>
        </p:nvSpPr>
        <p:spPr>
          <a:xfrm>
            <a:off x="4848000" y="1818545"/>
            <a:ext cx="7297384" cy="429845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r>
              <a:rPr lang="en-US" altLang="zh-CN" sz="2665" dirty="0">
                <a:solidFill>
                  <a:schemeClr val="accent1"/>
                </a:solidFill>
              </a:rPr>
              <a:t>double  fact(</a:t>
            </a:r>
            <a:r>
              <a:rPr lang="en-US" altLang="zh-CN" sz="2665" dirty="0" err="1">
                <a:solidFill>
                  <a:schemeClr val="accent1"/>
                </a:solidFill>
              </a:rPr>
              <a:t>int</a:t>
            </a:r>
            <a:r>
              <a:rPr lang="en-US" altLang="zh-CN" sz="2665" dirty="0">
                <a:solidFill>
                  <a:schemeClr val="accent1"/>
                </a:solidFill>
              </a:rPr>
              <a:t> n)	</a:t>
            </a:r>
            <a:r>
              <a:rPr lang="en-US" altLang="zh-CN" sz="2665" dirty="0"/>
              <a:t>           /*  </a:t>
            </a:r>
            <a:r>
              <a:rPr lang="zh-CN" altLang="en-US" sz="2665" dirty="0"/>
              <a:t>函数定义  *</a:t>
            </a:r>
            <a:r>
              <a:rPr lang="en-US" altLang="zh-CN" sz="2665" dirty="0"/>
              <a:t>/</a:t>
            </a:r>
            <a:endParaRPr lang="en-US" altLang="zh-CN" sz="2665" dirty="0"/>
          </a:p>
          <a:p>
            <a:pPr>
              <a:buFont typeface="Arial" panose="020B0604020202020204" pitchFamily="34" charset="0"/>
              <a:buNone/>
            </a:pPr>
            <a:r>
              <a:rPr lang="en-US" altLang="zh-CN" sz="2665" dirty="0"/>
              <a:t>{  double result;</a:t>
            </a:r>
            <a:endParaRPr lang="en-US" altLang="zh-CN" sz="2665" dirty="0"/>
          </a:p>
          <a:p>
            <a:pPr>
              <a:buFont typeface="Arial" panose="020B0604020202020204" pitchFamily="34" charset="0"/>
              <a:buNone/>
            </a:pPr>
            <a:r>
              <a:rPr lang="en-US" altLang="zh-CN" sz="2665" dirty="0">
                <a:solidFill>
                  <a:schemeClr val="accent1"/>
                </a:solidFill>
              </a:rPr>
              <a:t>    if (n==1 || n == 0) 	           /*  </a:t>
            </a:r>
            <a:r>
              <a:rPr lang="zh-CN" altLang="en-US" sz="2665" dirty="0">
                <a:solidFill>
                  <a:schemeClr val="accent1"/>
                </a:solidFill>
              </a:rPr>
              <a:t>递归出口  *</a:t>
            </a:r>
            <a:r>
              <a:rPr lang="en-US" altLang="zh-CN" sz="2665" dirty="0">
                <a:solidFill>
                  <a:schemeClr val="accent1"/>
                </a:solidFill>
              </a:rPr>
              <a:t>/</a:t>
            </a:r>
            <a:endParaRPr lang="en-US" altLang="zh-CN" sz="2665" dirty="0">
              <a:solidFill>
                <a:schemeClr val="accent1"/>
              </a:solidFill>
            </a:endParaRPr>
          </a:p>
          <a:p>
            <a:pPr>
              <a:buFont typeface="Arial" panose="020B0604020202020204" pitchFamily="34" charset="0"/>
              <a:buNone/>
            </a:pPr>
            <a:r>
              <a:rPr lang="en-US" altLang="zh-CN" sz="2665" dirty="0">
                <a:solidFill>
                  <a:schemeClr val="accent1"/>
                </a:solidFill>
              </a:rPr>
              <a:t>        </a:t>
            </a:r>
            <a:r>
              <a:rPr lang="en-US" altLang="zh-CN" sz="2665" dirty="0">
                <a:solidFill>
                  <a:srgbClr val="FF0000"/>
                </a:solidFill>
              </a:rPr>
              <a:t>result</a:t>
            </a:r>
            <a:r>
              <a:rPr lang="en-US" altLang="zh-CN" sz="2665" dirty="0">
                <a:solidFill>
                  <a:schemeClr val="accent1"/>
                </a:solidFill>
              </a:rPr>
              <a:t> = 1;</a:t>
            </a:r>
            <a:endParaRPr lang="en-US" altLang="zh-CN" sz="2665" dirty="0">
              <a:solidFill>
                <a:schemeClr val="accent1"/>
              </a:solidFill>
            </a:endParaRPr>
          </a:p>
          <a:p>
            <a:pPr>
              <a:buFont typeface="Arial" panose="020B0604020202020204" pitchFamily="34" charset="0"/>
              <a:buNone/>
            </a:pPr>
            <a:r>
              <a:rPr lang="en-US" altLang="zh-CN" sz="2665" dirty="0">
                <a:solidFill>
                  <a:schemeClr val="accent1"/>
                </a:solidFill>
              </a:rPr>
              <a:t>    else </a:t>
            </a:r>
            <a:endParaRPr lang="en-US" altLang="zh-CN" sz="2665" dirty="0">
              <a:solidFill>
                <a:schemeClr val="accent1"/>
              </a:solidFill>
            </a:endParaRPr>
          </a:p>
          <a:p>
            <a:pPr>
              <a:buFont typeface="Arial" panose="020B0604020202020204" pitchFamily="34" charset="0"/>
              <a:buNone/>
            </a:pPr>
            <a:r>
              <a:rPr lang="en-US" altLang="zh-CN" sz="2665" dirty="0">
                <a:solidFill>
                  <a:schemeClr val="accent1"/>
                </a:solidFill>
              </a:rPr>
              <a:t>       </a:t>
            </a:r>
            <a:r>
              <a:rPr lang="en-US" altLang="zh-CN" sz="2665" dirty="0">
                <a:solidFill>
                  <a:srgbClr val="FF0000"/>
                </a:solidFill>
              </a:rPr>
              <a:t> result</a:t>
            </a:r>
            <a:r>
              <a:rPr lang="en-US" altLang="zh-CN" sz="2665" dirty="0">
                <a:solidFill>
                  <a:schemeClr val="accent1"/>
                </a:solidFill>
              </a:rPr>
              <a:t> = n * fact(n-1);      </a:t>
            </a:r>
            <a:endParaRPr lang="en-US" altLang="zh-CN" sz="2665" dirty="0">
              <a:solidFill>
                <a:schemeClr val="accent1"/>
              </a:solidFill>
            </a:endParaRPr>
          </a:p>
          <a:p>
            <a:pPr>
              <a:buFont typeface="Arial" panose="020B0604020202020204" pitchFamily="34" charset="0"/>
              <a:buNone/>
            </a:pPr>
            <a:r>
              <a:rPr lang="en-US" altLang="zh-CN" sz="2665" dirty="0"/>
              <a:t>    return </a:t>
            </a:r>
            <a:r>
              <a:rPr lang="en-US" altLang="zh-CN" sz="2665" dirty="0">
                <a:solidFill>
                  <a:srgbClr val="FF0000"/>
                </a:solidFill>
              </a:rPr>
              <a:t>result</a:t>
            </a:r>
            <a:r>
              <a:rPr lang="en-US" altLang="zh-CN" sz="2665" dirty="0"/>
              <a:t>;</a:t>
            </a:r>
            <a:endParaRPr lang="en-US" altLang="zh-CN" sz="2665" dirty="0"/>
          </a:p>
          <a:p>
            <a:pPr>
              <a:buFont typeface="Arial" panose="020B0604020202020204" pitchFamily="34" charset="0"/>
              <a:buNone/>
            </a:pPr>
            <a:r>
              <a:rPr lang="en-US" altLang="zh-CN" sz="2665" dirty="0"/>
              <a:t>}</a:t>
            </a:r>
            <a:endParaRPr lang="zh-CN" altLang="en-US" sz="2665" dirty="0"/>
          </a:p>
        </p:txBody>
      </p:sp>
      <p:sp>
        <p:nvSpPr>
          <p:cNvPr id="5" name="文本框 4"/>
          <p:cNvSpPr txBox="1"/>
          <p:nvPr/>
        </p:nvSpPr>
        <p:spPr>
          <a:xfrm>
            <a:off x="892175" y="728345"/>
            <a:ext cx="4731385" cy="583565"/>
          </a:xfrm>
          <a:prstGeom prst="rect">
            <a:avLst/>
          </a:prstGeom>
          <a:noFill/>
        </p:spPr>
        <p:txBody>
          <a:bodyPr wrap="none" rtlCol="0" anchor="t">
            <a:spAutoFit/>
            <a:scene3d>
              <a:camera prst="orthographicFront"/>
              <a:lightRig rig="threePt" dir="t"/>
            </a:scene3d>
          </a:bodyPr>
          <a:lstStyle/>
          <a:p>
            <a:r>
              <a:rPr lang="zh-CN" altLang="en-US"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rPr>
              <a:t>【例】</a:t>
            </a:r>
            <a:r>
              <a:rPr lang="en-US" altLang="zh-CN"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rPr>
              <a:t> </a:t>
            </a:r>
            <a:r>
              <a:rPr lang="zh-CN" altLang="en-US"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rPr>
              <a:t>用递归函数求</a:t>
            </a:r>
            <a:r>
              <a:rPr lang="en-US" altLang="zh-CN"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rPr>
              <a:t>n!</a:t>
            </a:r>
            <a:r>
              <a:rPr lang="zh-CN" altLang="en-US"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rPr>
              <a:t>。</a:t>
            </a:r>
            <a:endParaRPr lang="zh-CN" altLang="en-US" dirty="0">
              <a:solidFill>
                <a:srgbClr val="FF0000"/>
              </a:solidFill>
              <a:effectLst>
                <a:outerShdw blurRad="38100" dist="38100" dir="2700000" algn="tl">
                  <a:srgbClr val="000000">
                    <a:alpha val="43137"/>
                  </a:srgbClr>
                </a:outerShdw>
              </a:effectLst>
              <a:latin typeface="兰亭黑-简" panose="02000000000000000000" charset="-122"/>
              <a:ea typeface="兰亭黑-简" panose="02000000000000000000" charset="-122"/>
              <a:cs typeface="兰亭黑-简" panose="02000000000000000000" charset="-122"/>
              <a:sym typeface="+mn-ea"/>
            </a:endParaRPr>
          </a:p>
        </p:txBody>
      </p:sp>
    </p:spTree>
  </p:cSld>
  <p:clrMapOvr>
    <a:masterClrMapping/>
  </p:clrMapOvr>
  <p:transition advTm="0"/>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218999"/>
            <a:ext cx="9518651" cy="1056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335" dirty="0"/>
              <a:t>10.2.2 </a:t>
            </a:r>
            <a:r>
              <a:rPr lang="zh-CN" altLang="en-US" sz="5335" dirty="0"/>
              <a:t>递归函数基本概念</a:t>
            </a:r>
            <a:endParaRPr lang="zh-CN" altLang="en-US" sz="5335" dirty="0"/>
          </a:p>
        </p:txBody>
      </p:sp>
      <p:pic>
        <p:nvPicPr>
          <p:cNvPr id="3" name="Picture 4"/>
          <p:cNvPicPr>
            <a:picLocks noChangeAspect="1"/>
          </p:cNvPicPr>
          <p:nvPr/>
        </p:nvPicPr>
        <p:blipFill>
          <a:blip r:embed="rId1" cstate="print"/>
          <a:stretch>
            <a:fillRect/>
          </a:stretch>
        </p:blipFill>
        <p:spPr>
          <a:xfrm>
            <a:off x="720000" y="837000"/>
            <a:ext cx="10655300" cy="5888567"/>
          </a:xfrm>
          <a:prstGeom prst="rect">
            <a:avLst/>
          </a:prstGeom>
          <a:noFill/>
          <a:ln w="9525">
            <a:noFill/>
          </a:ln>
        </p:spPr>
      </p:pic>
    </p:spTree>
  </p:cSld>
  <p:clrMapOvr>
    <a:masterClrMapping/>
  </p:clrMapOvr>
  <p:transition advTm="0"/>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114934" y="630045"/>
            <a:ext cx="6053073" cy="248920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1600" dirty="0">
                <a:solidFill>
                  <a:schemeClr val="tx1"/>
                </a:solidFill>
                <a:latin typeface="华文细黑" panose="02010600040101010101" pitchFamily="2" charset="-122"/>
                <a:ea typeface="华文细黑" panose="02010600040101010101" pitchFamily="2" charset="-122"/>
                <a:cs typeface="Arial" panose="020B0604020202020204" pitchFamily="34" charset="0"/>
              </a:rPr>
              <a:t>递归是指把一个</a:t>
            </a: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大问题</a:t>
            </a:r>
            <a:r>
              <a:rPr lang="zh-CN" altLang="en-US" sz="1600" dirty="0">
                <a:solidFill>
                  <a:schemeClr val="tx1"/>
                </a:solidFill>
                <a:latin typeface="华文细黑" panose="02010600040101010101" pitchFamily="2" charset="-122"/>
                <a:ea typeface="华文细黑" panose="02010600040101010101" pitchFamily="2" charset="-122"/>
                <a:cs typeface="Arial" panose="020B0604020202020204" pitchFamily="34" charset="0"/>
              </a:rPr>
              <a:t>转化成</a:t>
            </a: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同样形式</a:t>
            </a:r>
            <a:r>
              <a:rPr lang="zh-CN" altLang="en-US" sz="1600" dirty="0">
                <a:solidFill>
                  <a:schemeClr val="tx1"/>
                </a:solidFill>
                <a:latin typeface="华文细黑" panose="02010600040101010101" pitchFamily="2" charset="-122"/>
                <a:ea typeface="华文细黑" panose="02010600040101010101" pitchFamily="2" charset="-122"/>
                <a:cs typeface="Arial" panose="020B0604020202020204" pitchFamily="34" charset="0"/>
              </a:rPr>
              <a:t>但</a:t>
            </a:r>
            <a:r>
              <a:rPr lang="zh-CN" altLang="en-US" sz="16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小一些</a:t>
            </a:r>
            <a:r>
              <a:rPr lang="zh-CN" altLang="en-US" sz="1600" dirty="0">
                <a:solidFill>
                  <a:schemeClr val="tx1"/>
                </a:solidFill>
                <a:latin typeface="华文细黑" panose="02010600040101010101" pitchFamily="2" charset="-122"/>
                <a:ea typeface="华文细黑" panose="02010600040101010101" pitchFamily="2" charset="-122"/>
                <a:cs typeface="Arial" panose="020B0604020202020204" pitchFamily="34" charset="0"/>
              </a:rPr>
              <a:t>的问题加以解决。</a:t>
            </a:r>
            <a:endParaRPr lang="en-US" altLang="zh-CN" sz="16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问题：</a:t>
            </a:r>
            <a:r>
              <a:rPr lang="zh-CN" altLang="en-US" sz="1600" dirty="0">
                <a:latin typeface="华文细黑" panose="02010600040101010101" pitchFamily="2" charset="-122"/>
                <a:ea typeface="华文细黑" panose="02010600040101010101" pitchFamily="2" charset="-122"/>
                <a:cs typeface="Arial" panose="020B0604020202020204" pitchFamily="34" charset="0"/>
              </a:rPr>
              <a:t>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endParaRPr lang="en-US" altLang="zh-CN" sz="16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endParaRPr lang="en-US" altLang="zh-CN" sz="1600" i="1" dirty="0">
              <a:solidFill>
                <a:srgbClr val="FF000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内容占位符 2"/>
          <p:cNvSpPr>
            <a:spLocks noChangeArrowheads="1"/>
          </p:cNvSpPr>
          <p:nvPr/>
        </p:nvSpPr>
        <p:spPr bwMode="auto">
          <a:xfrm>
            <a:off x="6383867" y="1797051"/>
            <a:ext cx="3649133" cy="3839633"/>
          </a:xfrm>
          <a:prstGeom prst="rect">
            <a:avLst/>
          </a:prstGeom>
          <a:noFill/>
          <a:ln w="9525">
            <a:noFill/>
            <a:miter lim="800000"/>
          </a:ln>
        </p:spPr>
        <p:txBody>
          <a:bodyPr/>
          <a:lstStyle/>
          <a:p>
            <a:pPr marL="342900" indent="-342900" eaLnBrk="0" hangingPunct="0">
              <a:lnSpc>
                <a:spcPct val="150000"/>
              </a:lnSpc>
              <a:spcBef>
                <a:spcPct val="20000"/>
              </a:spcBef>
              <a:defRPr/>
            </a:pPr>
            <a:endParaRPr lang="zh-CN" b="1" dirty="0">
              <a:solidFill>
                <a:srgbClr val="3366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标题 1"/>
          <p:cNvSpPr txBox="1"/>
          <p:nvPr/>
        </p:nvSpPr>
        <p:spPr>
          <a:xfrm>
            <a:off x="114935" y="0"/>
            <a:ext cx="12043410" cy="716280"/>
          </a:xfrm>
          <a:prstGeom prst="rect">
            <a:avLst/>
          </a:prstGeom>
          <a:solidFill>
            <a:schemeClr val="tx2">
              <a:lumMod val="20000"/>
              <a:lumOff val="80000"/>
            </a:schemeClr>
          </a:solidFill>
        </p:spPr>
        <p:txBody>
          <a:bodyPr>
            <a:normAutofit fontScale="97500" lnSpcReduction="10000"/>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en-US" altLang="zh-CN" sz="4265" dirty="0">
                <a:latin typeface="Arial Rounded MT Bold" panose="020F0704030504030204" pitchFamily="34" charset="0"/>
              </a:rPr>
              <a:t> </a:t>
            </a:r>
            <a:r>
              <a:rPr lang="zh-CN" altLang="en-US" sz="4265" dirty="0"/>
              <a:t>递归的逻辑</a:t>
            </a:r>
            <a:endParaRPr lang="zh-CN" altLang="en-US" sz="4265" dirty="0"/>
          </a:p>
        </p:txBody>
      </p:sp>
      <p:sp>
        <p:nvSpPr>
          <p:cNvPr id="3" name="矩形 2"/>
          <p:cNvSpPr/>
          <p:nvPr/>
        </p:nvSpPr>
        <p:spPr>
          <a:xfrm>
            <a:off x="356771" y="3119245"/>
            <a:ext cx="3719901" cy="1938992"/>
          </a:xfrm>
          <a:prstGeom prst="rect">
            <a:avLst/>
          </a:prstGeom>
        </p:spPr>
        <p:txBody>
          <a:bodyPr wrap="square">
            <a:spAutoFit/>
          </a:bodyPr>
          <a:lstStyle/>
          <a:p>
            <a:r>
              <a:rPr lang="en-US" altLang="zh-CN" sz="2400" dirty="0">
                <a:solidFill>
                  <a:srgbClr val="000000"/>
                </a:solidFill>
                <a:latin typeface="Arial" panose="020B0604020202020204" pitchFamily="34" charset="0"/>
              </a:rPr>
              <a:t>age</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5</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age </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4</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+ 2</a:t>
            </a:r>
            <a:endParaRPr lang="en-US" altLang="zh-CN" sz="24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age</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4</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age </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3</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+ 2</a:t>
            </a:r>
            <a:endParaRPr lang="en-US" altLang="zh-CN" sz="24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age</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3</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age </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2</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+ 2</a:t>
            </a:r>
            <a:endParaRPr lang="en-US" altLang="zh-CN" sz="24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age</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2</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age </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1</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+ 2</a:t>
            </a:r>
            <a:endParaRPr lang="en-US" altLang="zh-CN" sz="2400" dirty="0">
              <a:solidFill>
                <a:srgbClr val="000000"/>
              </a:solidFill>
              <a:latin typeface="Arial" panose="020B0604020202020204" pitchFamily="34" charset="0"/>
            </a:endParaRPr>
          </a:p>
          <a:p>
            <a:r>
              <a:rPr lang="en-US" altLang="zh-CN" sz="2400" dirty="0">
                <a:solidFill>
                  <a:srgbClr val="000000"/>
                </a:solidFill>
                <a:latin typeface="Arial" panose="020B0604020202020204" pitchFamily="34" charset="0"/>
              </a:rPr>
              <a:t>age</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1</a:t>
            </a:r>
            <a:r>
              <a:rPr lang="zh-CN" altLang="en-US" sz="2400" dirty="0">
                <a:solidFill>
                  <a:srgbClr val="000000"/>
                </a:solidFill>
                <a:latin typeface="PingFang SC" panose="020B0400000000000000" pitchFamily="34" charset="-122"/>
                <a:ea typeface="PingFang SC" panose="020B0400000000000000" pitchFamily="34" charset="-122"/>
              </a:rPr>
              <a:t>）</a:t>
            </a:r>
            <a:r>
              <a:rPr lang="en-US" altLang="zh-CN" sz="2400" dirty="0">
                <a:solidFill>
                  <a:srgbClr val="000000"/>
                </a:solidFill>
                <a:latin typeface="Arial" panose="020B0604020202020204" pitchFamily="34" charset="0"/>
              </a:rPr>
              <a:t>=  10</a:t>
            </a:r>
            <a:r>
              <a:rPr lang="en-US" altLang="zh-CN" sz="2400" dirty="0">
                <a:solidFill>
                  <a:srgbClr val="000000"/>
                </a:solidFill>
                <a:latin typeface="Times" panose="00000500000000020000" pitchFamily="2" charset="0"/>
              </a:rPr>
              <a:t> </a:t>
            </a:r>
            <a:endParaRPr lang="en-US" altLang="zh-CN" sz="2400" dirty="0">
              <a:solidFill>
                <a:srgbClr val="000000"/>
              </a:solidFill>
              <a:latin typeface="Arial" panose="020B0604020202020204" pitchFamily="34" charset="0"/>
            </a:endParaRPr>
          </a:p>
        </p:txBody>
      </p:sp>
      <p:sp>
        <p:nvSpPr>
          <p:cNvPr id="8" name="TextBox 4"/>
          <p:cNvSpPr txBox="1"/>
          <p:nvPr/>
        </p:nvSpPr>
        <p:spPr>
          <a:xfrm>
            <a:off x="6753156" y="360040"/>
            <a:ext cx="5420360" cy="2306955"/>
          </a:xfrm>
          <a:prstGeom prst="rect">
            <a:avLst/>
          </a:prstGeom>
          <a:noFill/>
        </p:spPr>
        <p:txBody>
          <a:bodyPr wrap="square">
            <a:spAutoFit/>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Arial" panose="020B0604020202020204" pitchFamily="34" charset="0"/>
              </a:rPr>
              <a:t>用数学公式表述如下：</a:t>
            </a: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5">
              <a:lnSpc>
                <a:spcPct val="150000"/>
              </a:lnSpc>
              <a:defRPr/>
            </a:pPr>
            <a:r>
              <a:rPr lang="en-US" altLang="zh-CN" sz="1800" dirty="0"/>
              <a:t>   10                        </a:t>
            </a:r>
            <a:r>
              <a:rPr lang="zh-CN" altLang="en-US" sz="1800" dirty="0"/>
              <a:t>（ｎ＝１）</a:t>
            </a:r>
            <a:endParaRPr lang="zh-CN" altLang="en-US" sz="1800" dirty="0">
              <a:latin typeface="华文细黑" panose="02010600040101010101" pitchFamily="2" charset="-122"/>
              <a:ea typeface="华文细黑" panose="02010600040101010101" pitchFamily="2" charset="-122"/>
            </a:endParaRPr>
          </a:p>
          <a:p>
            <a:pPr lvl="1">
              <a:defRPr/>
            </a:pPr>
            <a:r>
              <a:rPr lang="en-US" altLang="zh-CN" sz="1800" dirty="0"/>
              <a:t>age</a:t>
            </a:r>
            <a:r>
              <a:rPr lang="zh-CN" altLang="en-US" sz="1800" dirty="0"/>
              <a:t>（</a:t>
            </a:r>
            <a:r>
              <a:rPr lang="en-US" altLang="zh-CN" sz="1800" dirty="0"/>
              <a:t>n</a:t>
            </a:r>
            <a:r>
              <a:rPr lang="zh-CN" altLang="en-US" sz="1800" dirty="0"/>
              <a:t>）</a:t>
            </a:r>
            <a:r>
              <a:rPr lang="en-US" altLang="zh-CN" sz="1800" dirty="0"/>
              <a:t>=</a:t>
            </a:r>
            <a:endParaRPr lang="zh-CN" altLang="en-US" sz="1800" dirty="0"/>
          </a:p>
          <a:p>
            <a:pPr lvl="1">
              <a:defRPr/>
            </a:pPr>
            <a:r>
              <a:rPr lang="en-US" altLang="zh-CN" sz="1800" dirty="0"/>
              <a:t>                               age</a:t>
            </a:r>
            <a:r>
              <a:rPr lang="zh-CN" altLang="en-US" sz="1800" dirty="0"/>
              <a:t>（</a:t>
            </a:r>
            <a:r>
              <a:rPr lang="en-US" altLang="zh-CN" sz="1800" dirty="0"/>
              <a:t>n-1</a:t>
            </a:r>
            <a:r>
              <a:rPr lang="zh-CN" altLang="en-US" sz="1800" dirty="0"/>
              <a:t>）</a:t>
            </a:r>
            <a:r>
              <a:rPr lang="en-US" altLang="zh-CN" sz="1800" dirty="0"/>
              <a:t>+  2 </a:t>
            </a:r>
            <a:r>
              <a:rPr lang="zh-CN" altLang="en-US" sz="1800" dirty="0"/>
              <a:t>    （ｎ</a:t>
            </a:r>
            <a:r>
              <a:rPr lang="en-US" altLang="zh-CN" sz="1800" dirty="0"/>
              <a:t>&gt;</a:t>
            </a:r>
            <a:r>
              <a:rPr lang="zh-CN" altLang="en-US" sz="1800" dirty="0"/>
              <a:t>１）</a:t>
            </a:r>
            <a:endParaRPr lang="zh-CN" altLang="en-US" sz="1800" dirty="0"/>
          </a:p>
          <a:p>
            <a:pPr>
              <a:lnSpc>
                <a:spcPct val="150000"/>
              </a:lnSpc>
              <a:buFont typeface="Arial" panose="020B0604020202020204" pitchFamily="34" charset="0"/>
              <a:buChar char="•"/>
              <a:defRPr/>
            </a:pPr>
            <a:endParaRPr lang="zh-CN" altLang="en-US" sz="18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9" name="左大括号 8"/>
          <p:cNvSpPr/>
          <p:nvPr/>
        </p:nvSpPr>
        <p:spPr>
          <a:xfrm>
            <a:off x="8740866" y="1412776"/>
            <a:ext cx="269875" cy="899795"/>
          </a:xfrm>
          <a:prstGeom prst="leftBrac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4265"/>
          </a:p>
        </p:txBody>
      </p:sp>
      <p:sp>
        <p:nvSpPr>
          <p:cNvPr id="10" name="TextBox 5"/>
          <p:cNvSpPr txBox="1"/>
          <p:nvPr/>
        </p:nvSpPr>
        <p:spPr>
          <a:xfrm>
            <a:off x="7084682" y="2780928"/>
            <a:ext cx="4613293" cy="3936078"/>
          </a:xfrm>
          <a:prstGeom prst="rect">
            <a:avLst/>
          </a:prstGeom>
          <a:solidFill>
            <a:schemeClr val="tx2">
              <a:lumMod val="20000"/>
              <a:lumOff val="80000"/>
            </a:schemeClr>
          </a:solidFill>
        </p:spPr>
        <p:txBody>
          <a:bodyPr wrap="square">
            <a:spAutoFit/>
          </a:bodyPr>
          <a:lstStyle/>
          <a:p>
            <a:pPr>
              <a:lnSpc>
                <a:spcPct val="150000"/>
              </a:lnSpc>
              <a:defRPr/>
            </a:pP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可以用一个函数来描述上述递归过程：</a:t>
            </a: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1400" dirty="0">
                <a:solidFill>
                  <a:srgbClr val="0000CC"/>
                </a:solidFill>
                <a:latin typeface="Arial" panose="020B0604020202020204" pitchFamily="34" charset="0"/>
                <a:cs typeface="Arial" panose="020B0604020202020204" pitchFamily="34"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solidFill>
                <a:effectLst>
                  <a:outerShdw blurRad="38100" dist="19050" dir="2700000" algn="tl" rotWithShape="0">
                    <a:schemeClr val="dk1">
                      <a:alpha val="40000"/>
                    </a:schemeClr>
                  </a:outerShdw>
                </a:effectLst>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age</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求年龄的递归函数</a:t>
            </a: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if</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4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1 ==</a:t>
            </a:r>
            <a:r>
              <a:rPr lang="zh-CN" altLang="en-US" sz="14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age</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＝１０；</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else {</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solidFill>
                <a:effectLst>
                  <a:outerShdw blurRad="38100" dist="19050" dir="2700000" algn="tl" rotWithShape="0">
                    <a:schemeClr val="dk1">
                      <a:alpha val="40000"/>
                    </a:schemeClr>
                  </a:outerShdw>
                </a:effectLst>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age</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1</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）＋２；</a:t>
            </a:r>
            <a:endPar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return</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endPar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endParaRPr lang="zh-CN" altLang="en-US" sz="1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sp>
        <p:nvSpPr>
          <p:cNvPr id="11" name="圆角矩形标注 10"/>
          <p:cNvSpPr/>
          <p:nvPr/>
        </p:nvSpPr>
        <p:spPr>
          <a:xfrm>
            <a:off x="9391328" y="3645024"/>
            <a:ext cx="1981200" cy="575733"/>
          </a:xfrm>
          <a:prstGeom prst="wedgeRoundRectCallout">
            <a:avLst>
              <a:gd name="adj1" fmla="val -78153"/>
              <a:gd name="adj2" fmla="val 65231"/>
              <a:gd name="adj3" fmla="val 1666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lgn="ctr">
              <a:buClrTx/>
            </a:pPr>
            <a:r>
              <a:rPr lang="zh-CN" altLang="en-US" sz="3200" b="1" dirty="0">
                <a:solidFill>
                  <a:srgbClr val="0070C0"/>
                </a:solidFill>
                <a:latin typeface="微软雅黑" panose="020B0503020204020204" pitchFamily="34" charset="-122"/>
                <a:ea typeface="微软雅黑" panose="020B0503020204020204" pitchFamily="34" charset="-122"/>
              </a:rPr>
              <a:t>递归出口</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43937" y="1048504"/>
            <a:ext cx="5847905" cy="567839"/>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方法</a:t>
            </a:r>
            <a:r>
              <a:rPr lang="en-US" altLang="zh-CN"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1(</a:t>
            </a:r>
            <a:r>
              <a:rPr lang="en-US" altLang="zh-CN" sz="2800" b="1" i="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using loop</a:t>
            </a:r>
            <a:r>
              <a:rPr lang="en-US" altLang="zh-CN"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a:t>
            </a:r>
            <a:r>
              <a:rPr lang="en-US" altLang="zh-CN" sz="1800" dirty="0">
                <a:latin typeface="华文细黑" panose="02010600040101010101" pitchFamily="2" charset="-122"/>
                <a:ea typeface="华文细黑" panose="02010600040101010101" pitchFamily="2" charset="-122"/>
                <a:cs typeface="Arial" panose="020B0604020202020204" pitchFamily="34" charset="0"/>
              </a:rPr>
              <a:t>:  </a:t>
            </a:r>
            <a:r>
              <a:rPr lang="en-US" altLang="zh-CN" sz="1800" b="1" i="1" dirty="0">
                <a:latin typeface="Times New Roman" panose="02020603050405020304" pitchFamily="18" charset="0"/>
                <a:ea typeface="华文细黑" panose="02010600040101010101" pitchFamily="2" charset="-122"/>
                <a:cs typeface="Times New Roman" panose="02020603050405020304" pitchFamily="18" charset="0"/>
              </a:rPr>
              <a:t>n! = 1*2*3*……*(n-1)*n</a:t>
            </a:r>
            <a:endParaRPr lang="en-US" altLang="zh-CN" sz="1800" b="1" i="1" dirty="0">
              <a:latin typeface="Times New Roman" panose="02020603050405020304" pitchFamily="18" charset="0"/>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endParaRPr lang="en-US" altLang="zh-CN" sz="1800" b="1" i="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标题 1"/>
          <p:cNvSpPr txBox="1"/>
          <p:nvPr/>
        </p:nvSpPr>
        <p:spPr>
          <a:xfrm>
            <a:off x="0" y="2659"/>
            <a:ext cx="1219200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a:t>递归的调用过程</a:t>
            </a:r>
            <a:endParaRPr lang="zh-CN" altLang="en-US" sz="4265" dirty="0"/>
          </a:p>
        </p:txBody>
      </p:sp>
      <p:sp>
        <p:nvSpPr>
          <p:cNvPr id="5" name="TextBox 4"/>
          <p:cNvSpPr txBox="1"/>
          <p:nvPr/>
        </p:nvSpPr>
        <p:spPr>
          <a:xfrm>
            <a:off x="623392" y="2420888"/>
            <a:ext cx="5278755" cy="4204356"/>
          </a:xfrm>
          <a:prstGeom prst="rect">
            <a:avLst/>
          </a:prstGeom>
          <a:solidFill>
            <a:schemeClr val="tx2">
              <a:lumMod val="20000"/>
              <a:lumOff val="80000"/>
            </a:schemeClr>
          </a:solidFill>
        </p:spPr>
        <p:txBody>
          <a:bodyPr wrap="square">
            <a:spAutoFit/>
          </a:bodyPr>
          <a:lstStyle/>
          <a:p>
            <a:pPr>
              <a:lnSpc>
                <a:spcPct val="150000"/>
              </a:lnSpc>
              <a:defRPr/>
            </a:pP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factorial(</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n)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product,  </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endParaRPr lang="zh-CN" altLang="en-US"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product = 1;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nn-NO"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for  (i = 1; i &lt;= n; i++) { </a:t>
            </a:r>
            <a:endParaRPr lang="nn-NO"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    product *= </a:t>
            </a:r>
            <a:r>
              <a:rPr lang="en-US" altLang="zh-CN" sz="1800" dirty="0" err="1">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i</a:t>
            </a:r>
            <a:r>
              <a:rPr lang="en-US" altLang="zh-CN" sz="18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return product;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sp>
        <p:nvSpPr>
          <p:cNvPr id="2" name="矩形 1"/>
          <p:cNvSpPr/>
          <p:nvPr/>
        </p:nvSpPr>
        <p:spPr>
          <a:xfrm>
            <a:off x="6384032" y="994410"/>
            <a:ext cx="4044315" cy="737235"/>
          </a:xfrm>
          <a:prstGeom prst="rect">
            <a:avLst/>
          </a:prstGeom>
        </p:spPr>
        <p:txBody>
          <a:bodyPr wrap="none">
            <a:spAutoFit/>
          </a:bodyPr>
          <a:lstStyle/>
          <a:p>
            <a:pPr marL="285750" indent="-285750" eaLnBrk="0" hangingPunct="0">
              <a:lnSpc>
                <a:spcPct val="150000"/>
              </a:lnSpc>
              <a:buClr>
                <a:srgbClr val="FFC000"/>
              </a:buClr>
              <a:buSzPct val="80000"/>
              <a:buFont typeface="Wingdings" panose="05000000000000000000" pitchFamily="2" charset="2"/>
              <a:buChar char="u"/>
            </a:pPr>
            <a:r>
              <a:rPr lang="zh-CN" altLang="en-US"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方法</a:t>
            </a:r>
            <a:r>
              <a:rPr lang="en-US" altLang="zh-CN"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2  </a:t>
            </a:r>
            <a:r>
              <a:rPr lang="en-US" altLang="zh-CN" sz="2800" b="1" i="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using</a:t>
            </a:r>
            <a:r>
              <a:rPr lang="en-US" altLang="zh-CN" sz="28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2800" b="1" i="1" dirty="0">
                <a:solidFill>
                  <a:srgbClr val="FF0000"/>
                </a:solidFill>
                <a:latin typeface="Times New Roman" panose="02020603050405020304" pitchFamily="18" charset="0"/>
                <a:cs typeface="Times New Roman" panose="02020603050405020304" pitchFamily="18" charset="0"/>
              </a:rPr>
              <a:t>recursion</a:t>
            </a:r>
            <a:r>
              <a:rPr lang="en-US" altLang="zh-CN" sz="2800" dirty="0">
                <a:solidFill>
                  <a:srgbClr val="FF0000"/>
                </a:solidFill>
                <a:latin typeface="华文细黑" panose="02010600040101010101" pitchFamily="2" charset="-122"/>
                <a:ea typeface="华文细黑" panose="02010600040101010101" pitchFamily="2" charset="-122"/>
              </a:rPr>
              <a:t> :</a:t>
            </a:r>
            <a:endParaRPr lang="en-US" altLang="zh-CN" sz="2800" i="1" dirty="0">
              <a:solidFill>
                <a:srgbClr val="FF0000"/>
              </a:solidFill>
              <a:latin typeface="华文细黑" panose="02010600040101010101" pitchFamily="2" charset="-122"/>
              <a:ea typeface="华文细黑" panose="02010600040101010101" pitchFamily="2" charset="-122"/>
            </a:endParaRPr>
          </a:p>
        </p:txBody>
      </p:sp>
      <p:sp>
        <p:nvSpPr>
          <p:cNvPr id="6" name="TextBox 4"/>
          <p:cNvSpPr txBox="1"/>
          <p:nvPr/>
        </p:nvSpPr>
        <p:spPr>
          <a:xfrm>
            <a:off x="6600056" y="2418523"/>
            <a:ext cx="5469255" cy="4204356"/>
          </a:xfrm>
          <a:prstGeom prst="rect">
            <a:avLst/>
          </a:prstGeom>
          <a:solidFill>
            <a:schemeClr val="tx2">
              <a:lumMod val="20000"/>
              <a:lumOff val="80000"/>
            </a:schemeClr>
          </a:solidFill>
        </p:spPr>
        <p:txBody>
          <a:bodyPr wrap="square">
            <a:spAutoFit/>
          </a:bodyPr>
          <a:lstStyle>
            <a:lvl1pPr marL="342900" indent="-342900"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50000"/>
              </a:lnSpc>
              <a:defRPr/>
            </a:pP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factorial</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n)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b="1" dirty="0">
                <a:solidFill>
                  <a:srgbClr val="F37021"/>
                </a:solidFill>
                <a:latin typeface="Frutiger LT 55 Roman" panose="02000503040000020004" pitchFamily="2" charset="0"/>
                <a:ea typeface="华文细黑" panose="02010600040101010101" pitchFamily="2" charset="-122"/>
                <a:cs typeface="Times New Roman" panose="02020603050405020304" pitchFamily="18" charset="0"/>
              </a:rPr>
              <a:t>if (n == 0) </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return 1</a:t>
            </a:r>
            <a:r>
              <a:rPr lang="zh-CN" altLang="en-US"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nn-NO"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else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 n * </a:t>
            </a:r>
            <a:r>
              <a:rPr lang="en-US" altLang="zh-CN" sz="1800" dirty="0">
                <a:solidFill>
                  <a:srgbClr val="FF0000"/>
                </a:solidFill>
                <a:latin typeface="Frutiger LT 55 Roman" panose="02000503040000020004" pitchFamily="2" charset="0"/>
                <a:ea typeface="Arial Unicode MS" panose="020B0604020202020204" pitchFamily="34" charset="-122"/>
                <a:cs typeface="Times New Roman" panose="02020603050405020304" pitchFamily="18" charset="0"/>
              </a:rPr>
              <a:t>Factorial</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(n-1);</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result </a:t>
            </a:r>
            <a:r>
              <a:rPr lang="en-US" altLang="zh-CN" sz="18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eaLnBrk="1" hangingPunct="1">
              <a:lnSpc>
                <a:spcPct val="150000"/>
              </a:lnSpc>
              <a:defRPr/>
            </a:pPr>
            <a:r>
              <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en-US" altLang="zh-CN" sz="18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8390" y="1578872"/>
            <a:ext cx="2636293" cy="824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圆角矩形标注 7"/>
          <p:cNvSpPr/>
          <p:nvPr/>
        </p:nvSpPr>
        <p:spPr>
          <a:xfrm>
            <a:off x="8904312" y="2825647"/>
            <a:ext cx="1981200" cy="575733"/>
          </a:xfrm>
          <a:prstGeom prst="wedgeRoundRectCallout">
            <a:avLst>
              <a:gd name="adj1" fmla="val -78153"/>
              <a:gd name="adj2" fmla="val 65231"/>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lgn="ctr">
              <a:buClrTx/>
            </a:pPr>
            <a:r>
              <a:rPr lang="zh-CN" altLang="en-US" sz="3200" b="1" dirty="0">
                <a:solidFill>
                  <a:srgbClr val="0070C0"/>
                </a:solidFill>
                <a:latin typeface="微软雅黑" panose="020B0503020204020204" pitchFamily="34" charset="-122"/>
                <a:ea typeface="微软雅黑" panose="020B0503020204020204" pitchFamily="34" charset="-122"/>
              </a:rPr>
              <a:t>递归出口</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9463125" y="1580690"/>
            <a:ext cx="979026" cy="176021"/>
          </a:xfrm>
          <a:prstGeom prst="wedgeRoundRectCallout">
            <a:avLst>
              <a:gd name="adj1" fmla="val -67754"/>
              <a:gd name="adj2" fmla="val 101719"/>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lgn="ctr">
              <a:buClrTx/>
            </a:pPr>
            <a:r>
              <a:rPr lang="zh-CN" altLang="en-US" sz="1200" b="1" dirty="0">
                <a:solidFill>
                  <a:srgbClr val="0070C0"/>
                </a:solidFill>
                <a:latin typeface="微软雅黑" panose="020B0503020204020204" pitchFamily="34" charset="-122"/>
                <a:ea typeface="微软雅黑" panose="020B0503020204020204" pitchFamily="34" charset="-122"/>
              </a:rPr>
              <a:t>递归出口</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10" name="矩形 9"/>
          <p:cNvSpPr/>
          <p:nvPr/>
        </p:nvSpPr>
        <p:spPr>
          <a:xfrm>
            <a:off x="4511824" y="-75096"/>
            <a:ext cx="5234125" cy="738600"/>
          </a:xfrm>
          <a:prstGeom prst="rect">
            <a:avLst/>
          </a:prstGeom>
        </p:spPr>
        <p:txBody>
          <a:bodyPr wrap="none">
            <a:spAutoFit/>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问题：</a:t>
            </a:r>
            <a:r>
              <a:rPr lang="zh-CN" altLang="en-US" b="1" dirty="0">
                <a:solidFill>
                  <a:srgbClr val="0000CC"/>
                </a:solidFill>
                <a:latin typeface="华文细黑" panose="02010600040101010101" pitchFamily="2" charset="-122"/>
                <a:ea typeface="华文细黑" panose="02010600040101010101" pitchFamily="2" charset="-122"/>
                <a:cs typeface="Arial" panose="020B0604020202020204" pitchFamily="34" charset="0"/>
              </a:rPr>
              <a:t>计算整数</a:t>
            </a:r>
            <a:r>
              <a:rPr lang="en-US" altLang="zh-CN" b="1" dirty="0">
                <a:solidFill>
                  <a:srgbClr val="0000CC"/>
                </a:solidFill>
                <a:latin typeface="华文细黑" panose="02010600040101010101" pitchFamily="2" charset="-122"/>
                <a:ea typeface="华文细黑" panose="02010600040101010101" pitchFamily="2" charset="-122"/>
                <a:cs typeface="Arial" panose="020B0604020202020204" pitchFamily="34" charset="0"/>
              </a:rPr>
              <a:t>n</a:t>
            </a:r>
            <a:r>
              <a:rPr lang="zh-CN" altLang="en-US" b="1" dirty="0">
                <a:solidFill>
                  <a:srgbClr val="0000CC"/>
                </a:solidFill>
                <a:latin typeface="华文细黑" panose="02010600040101010101" pitchFamily="2" charset="-122"/>
                <a:ea typeface="华文细黑" panose="02010600040101010101" pitchFamily="2" charset="-122"/>
                <a:cs typeface="Arial" panose="020B0604020202020204" pitchFamily="34" charset="0"/>
              </a:rPr>
              <a:t>的阶层</a:t>
            </a:r>
            <a:r>
              <a:rPr lang="en-US" altLang="zh-CN" b="1" dirty="0">
                <a:solidFill>
                  <a:srgbClr val="0000CC"/>
                </a:solidFill>
                <a:latin typeface="华文细黑" panose="02010600040101010101" pitchFamily="2" charset="-122"/>
                <a:ea typeface="华文细黑" panose="02010600040101010101" pitchFamily="2" charset="-122"/>
                <a:cs typeface="Arial" panose="020B0604020202020204" pitchFamily="34" charset="0"/>
              </a:rPr>
              <a:t>n!</a:t>
            </a:r>
            <a:endParaRPr lang="en-US" altLang="zh-CN" b="1" dirty="0">
              <a:solidFill>
                <a:srgbClr val="0000CC"/>
              </a:solidFill>
              <a:latin typeface="华文细黑" panose="02010600040101010101" pitchFamily="2" charset="-122"/>
              <a:ea typeface="华文细黑" panose="02010600040101010101" pitchFamily="2" charset="-122"/>
              <a:cs typeface="Arial" panose="020B0604020202020204" pitchFamily="34" charset="0"/>
            </a:endParaRPr>
          </a:p>
        </p:txBody>
      </p:sp>
    </p:spTree>
    <p:custDataLst>
      <p:tags r:id="rId2"/>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263352" y="263691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PART 01</a:t>
            </a:r>
            <a:endParaRPr lang="en-US" altLang="zh-CN"/>
          </a:p>
        </p:txBody>
      </p:sp>
      <p:sp>
        <p:nvSpPr>
          <p:cNvPr id="2" name="文本框 1"/>
          <p:cNvSpPr txBox="1"/>
          <p:nvPr/>
        </p:nvSpPr>
        <p:spPr>
          <a:xfrm>
            <a:off x="7680176" y="4797152"/>
            <a:ext cx="2808312" cy="707886"/>
          </a:xfrm>
          <a:prstGeom prst="rect">
            <a:avLst/>
          </a:prstGeom>
          <a:noFill/>
        </p:spPr>
        <p:txBody>
          <a:bodyPr wrap="square" rtlCol="0" anchor="t">
            <a:spAutoFit/>
            <a:scene3d>
              <a:camera prst="orthographicFront"/>
              <a:lightRig rig="threePt" dir="t"/>
            </a:scene3d>
          </a:bodyPr>
          <a:lstStyle/>
          <a:p>
            <a:pPr>
              <a:defRPr/>
            </a:pPr>
            <a:r>
              <a:rPr lang="en-US" altLang="zh-CN" sz="4000"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微软雅黑" panose="020B0503020204020204" pitchFamily="34" charset="-122"/>
                <a:cs typeface="Times New Roman" panose="02020603050405020304" pitchFamily="18" charset="0"/>
                <a:sym typeface="+mn-ea"/>
              </a:rPr>
              <a:t> </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编码规范</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4" name="文本框 3"/>
          <p:cNvSpPr txBox="1"/>
          <p:nvPr/>
        </p:nvSpPr>
        <p:spPr>
          <a:xfrm>
            <a:off x="5519936" y="2564904"/>
            <a:ext cx="6408712" cy="1015663"/>
          </a:xfrm>
          <a:prstGeom prst="rect">
            <a:avLst/>
          </a:prstGeom>
          <a:noFill/>
        </p:spPr>
        <p:txBody>
          <a:bodyPr wrap="square" rtlCol="0" anchor="t">
            <a:spAutoFit/>
            <a:scene3d>
              <a:camera prst="orthographicFront"/>
              <a:lightRig rig="threePt" dir="t"/>
            </a:scene3d>
          </a:bodyPr>
          <a:lstStyle/>
          <a:p>
            <a:pPr>
              <a:defRPr/>
            </a:pPr>
            <a:r>
              <a:rPr lang="en-US" altLang="zh-CN" sz="6000" dirty="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微软雅黑" panose="020B0503020204020204" pitchFamily="34" charset="-122"/>
                <a:cs typeface="Times New Roman" panose="02020603050405020304" pitchFamily="18" charset="0"/>
                <a:sym typeface="+mn-ea"/>
              </a:rPr>
              <a:t> </a:t>
            </a:r>
            <a:r>
              <a:rPr lang="zh-CN" altLang="en-US" sz="6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设计理论与方法</a:t>
            </a:r>
            <a:endParaRPr lang="zh-CN" altLang="en-US" sz="6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ustDataLst>
      <p:tags r:id="rId2"/>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直接箭头连接符 3"/>
          <p:cNvCxnSpPr/>
          <p:nvPr/>
        </p:nvCxnSpPr>
        <p:spPr>
          <a:xfrm>
            <a:off x="8879417" y="671619"/>
            <a:ext cx="0" cy="35348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480" y="108585"/>
            <a:ext cx="5051425" cy="2738120"/>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00000"/>
              </a:lnSpc>
              <a:defRPr/>
            </a:pPr>
            <a:r>
              <a:rPr lang="en-US" altLang="zh-CN"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factorial</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(3);</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TextBox 6"/>
          <p:cNvSpPr txBox="1">
            <a:spLocks noChangeArrowheads="1"/>
          </p:cNvSpPr>
          <p:nvPr/>
        </p:nvSpPr>
        <p:spPr bwMode="auto">
          <a:xfrm>
            <a:off x="8132233" y="108586"/>
            <a:ext cx="1824567"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zh-CN" altLang="en-US" sz="2665" dirty="0">
              <a:solidFill>
                <a:srgbClr val="C00000"/>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9956800" y="108586"/>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zh-CN" altLang="en-US" sz="2400">
              <a:solidFill>
                <a:srgbClr val="0000CC"/>
              </a:solidFill>
              <a:cs typeface="Arial" panose="020B0604020202020204" pitchFamily="34" charset="0"/>
            </a:endParaRPr>
          </a:p>
        </p:txBody>
      </p:sp>
      <p:sp>
        <p:nvSpPr>
          <p:cNvPr id="11" name="TextBox 10"/>
          <p:cNvSpPr txBox="1">
            <a:spLocks noChangeArrowheads="1"/>
          </p:cNvSpPr>
          <p:nvPr/>
        </p:nvSpPr>
        <p:spPr bwMode="auto">
          <a:xfrm>
            <a:off x="8147051" y="995468"/>
            <a:ext cx="1824567" cy="132207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en-US" altLang="zh-CN" sz="2665"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dirty="0">
                <a:latin typeface="Times New Roman" panose="02020603050405020304" pitchFamily="18" charset="0"/>
                <a:cs typeface="Times New Roman" panose="02020603050405020304" pitchFamily="18" charset="0"/>
              </a:rPr>
              <a:t>age: 3</a:t>
            </a:r>
            <a:endParaRPr lang="en-US" altLang="zh-CN" sz="2665" dirty="0">
              <a:latin typeface="Times New Roman" panose="02020603050405020304" pitchFamily="18" charset="0"/>
              <a:cs typeface="Times New Roman" panose="02020603050405020304" pitchFamily="18" charset="0"/>
            </a:endParaRPr>
          </a:p>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zh-CN" altLang="en-US" sz="2665"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a:spLocks noChangeArrowheads="1"/>
          </p:cNvSpPr>
          <p:nvPr/>
        </p:nvSpPr>
        <p:spPr bwMode="auto">
          <a:xfrm>
            <a:off x="9971617" y="995468"/>
            <a:ext cx="22076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zh-CN" altLang="en-US" sz="2400">
              <a:solidFill>
                <a:srgbClr val="0000CC"/>
              </a:solidFill>
              <a:cs typeface="Arial" panose="020B0604020202020204" pitchFamily="34" charset="0"/>
            </a:endParaRPr>
          </a:p>
        </p:txBody>
      </p:sp>
      <p:cxnSp>
        <p:nvCxnSpPr>
          <p:cNvPr id="14" name="直接连接符 13"/>
          <p:cNvCxnSpPr/>
          <p:nvPr/>
        </p:nvCxnSpPr>
        <p:spPr>
          <a:xfrm>
            <a:off x="8147051" y="14886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8121651" y="2737486"/>
            <a:ext cx="1824567" cy="21431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18" name="TextBox 17"/>
          <p:cNvSpPr txBox="1">
            <a:spLocks noChangeArrowheads="1"/>
          </p:cNvSpPr>
          <p:nvPr/>
        </p:nvSpPr>
        <p:spPr bwMode="auto">
          <a:xfrm>
            <a:off x="9946217" y="2737486"/>
            <a:ext cx="220768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eaLnBrk="1" hangingPunct="1"/>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factorial(2)</a:t>
            </a:r>
            <a:endParaRPr lang="zh-CN" altLang="en-US" sz="2400">
              <a:solidFill>
                <a:srgbClr val="0000CC"/>
              </a:solidFill>
              <a:cs typeface="Arial" panose="020B0604020202020204" pitchFamily="34" charset="0"/>
            </a:endParaRPr>
          </a:p>
        </p:txBody>
      </p:sp>
      <p:cxnSp>
        <p:nvCxnSpPr>
          <p:cNvPr id="19" name="直接连接符 18"/>
          <p:cNvCxnSpPr/>
          <p:nvPr/>
        </p:nvCxnSpPr>
        <p:spPr>
          <a:xfrm>
            <a:off x="8121651" y="3230668"/>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121651" y="400960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5615517" y="3588386"/>
            <a:ext cx="1824567" cy="29635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1</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27" name="TextBox 26"/>
          <p:cNvSpPr txBox="1">
            <a:spLocks noChangeArrowheads="1"/>
          </p:cNvSpPr>
          <p:nvPr/>
        </p:nvSpPr>
        <p:spPr bwMode="auto">
          <a:xfrm>
            <a:off x="3695700" y="3588386"/>
            <a:ext cx="19558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gn="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factorial(2)</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factorial(1)</a:t>
            </a:r>
            <a:endParaRPr lang="zh-CN" altLang="en-US" sz="2400">
              <a:solidFill>
                <a:srgbClr val="0000CC"/>
              </a:solidFill>
              <a:cs typeface="Arial" panose="020B0604020202020204" pitchFamily="34" charset="0"/>
            </a:endParaRPr>
          </a:p>
        </p:txBody>
      </p:sp>
      <p:cxnSp>
        <p:nvCxnSpPr>
          <p:cNvPr id="28" name="直接连接符 27"/>
          <p:cNvCxnSpPr/>
          <p:nvPr/>
        </p:nvCxnSpPr>
        <p:spPr>
          <a:xfrm>
            <a:off x="5615517" y="4081568"/>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15517" y="486050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15517" y="5753735"/>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879417" y="2350135"/>
            <a:ext cx="0" cy="35136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7440084" y="4337686"/>
            <a:ext cx="681567"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1583267" y="3565102"/>
            <a:ext cx="1824567" cy="337439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en-US" altLang="zh-CN" sz="2665"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dirty="0">
                <a:latin typeface="Times New Roman" panose="02020603050405020304" pitchFamily="18" charset="0"/>
                <a:cs typeface="Times New Roman" panose="02020603050405020304" pitchFamily="18" charset="0"/>
              </a:rPr>
              <a:t>age: 3</a:t>
            </a:r>
            <a:endParaRPr lang="en-US" altLang="zh-CN" sz="2665" dirty="0">
              <a:latin typeface="Times New Roman" panose="02020603050405020304" pitchFamily="18" charset="0"/>
              <a:cs typeface="Times New Roman" panose="02020603050405020304" pitchFamily="18" charset="0"/>
            </a:endParaRPr>
          </a:p>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en-US" altLang="zh-CN" sz="2665"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dirty="0">
                <a:latin typeface="Times New Roman" panose="02020603050405020304" pitchFamily="18" charset="0"/>
                <a:cs typeface="Times New Roman" panose="02020603050405020304" pitchFamily="18" charset="0"/>
              </a:rPr>
              <a:t>age: 2</a:t>
            </a:r>
            <a:endParaRPr lang="en-US" altLang="zh-CN" sz="2665" dirty="0">
              <a:latin typeface="Times New Roman" panose="02020603050405020304" pitchFamily="18" charset="0"/>
              <a:cs typeface="Times New Roman" panose="02020603050405020304" pitchFamily="18" charset="0"/>
            </a:endParaRPr>
          </a:p>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en-US" altLang="zh-CN" sz="2665"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dirty="0">
                <a:latin typeface="Times New Roman" panose="02020603050405020304" pitchFamily="18" charset="0"/>
                <a:cs typeface="Times New Roman" panose="02020603050405020304" pitchFamily="18" charset="0"/>
              </a:rPr>
              <a:t>age: 1</a:t>
            </a:r>
            <a:endParaRPr lang="en-US" altLang="zh-CN" sz="2665" dirty="0">
              <a:latin typeface="Times New Roman" panose="02020603050405020304" pitchFamily="18" charset="0"/>
              <a:cs typeface="Times New Roman" panose="02020603050405020304" pitchFamily="18" charset="0"/>
            </a:endParaRPr>
          </a:p>
          <a:p>
            <a:pPr eaLnBrk="1" hangingPunct="1"/>
            <a:r>
              <a:rPr lang="en-US" altLang="zh-CN" sz="2665" dirty="0" err="1">
                <a:solidFill>
                  <a:srgbClr val="C00000"/>
                </a:solidFill>
                <a:latin typeface="Times New Roman" panose="02020603050405020304" pitchFamily="18" charset="0"/>
                <a:cs typeface="Times New Roman" panose="02020603050405020304" pitchFamily="18" charset="0"/>
              </a:rPr>
              <a:t>nResult</a:t>
            </a:r>
            <a:r>
              <a:rPr lang="en-US" altLang="zh-CN" sz="2665" dirty="0">
                <a:solidFill>
                  <a:srgbClr val="C00000"/>
                </a:solidFill>
                <a:latin typeface="Times New Roman" panose="02020603050405020304" pitchFamily="18" charset="0"/>
                <a:cs typeface="Times New Roman" panose="02020603050405020304" pitchFamily="18" charset="0"/>
              </a:rPr>
              <a:t>:</a:t>
            </a:r>
            <a:endParaRPr lang="en-US" altLang="zh-CN" sz="2665"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dirty="0">
                <a:latin typeface="Times New Roman" panose="02020603050405020304" pitchFamily="18" charset="0"/>
                <a:cs typeface="Times New Roman" panose="02020603050405020304" pitchFamily="18" charset="0"/>
              </a:rPr>
              <a:t>age: 0</a:t>
            </a:r>
            <a:endParaRPr lang="en-US" altLang="zh-CN" sz="2665" dirty="0">
              <a:latin typeface="Times New Roman" panose="02020603050405020304" pitchFamily="18" charset="0"/>
              <a:cs typeface="Times New Roman" panose="02020603050405020304" pitchFamily="18" charset="0"/>
            </a:endParaRPr>
          </a:p>
        </p:txBody>
      </p:sp>
      <p:sp>
        <p:nvSpPr>
          <p:cNvPr id="37" name="TextBox 36"/>
          <p:cNvSpPr txBox="1">
            <a:spLocks noChangeArrowheads="1"/>
          </p:cNvSpPr>
          <p:nvPr/>
        </p:nvSpPr>
        <p:spPr bwMode="auto">
          <a:xfrm>
            <a:off x="-336551" y="3565102"/>
            <a:ext cx="1955801"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gn="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factorial(2)</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factorial(1)</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factorial(0)</a:t>
            </a:r>
            <a:endParaRPr lang="zh-CN" altLang="en-US" sz="2400">
              <a:solidFill>
                <a:srgbClr val="0000CC"/>
              </a:solidFill>
              <a:cs typeface="Arial" panose="020B0604020202020204" pitchFamily="34" charset="0"/>
            </a:endParaRPr>
          </a:p>
        </p:txBody>
      </p:sp>
      <p:cxnSp>
        <p:nvCxnSpPr>
          <p:cNvPr id="38" name="直接连接符 37"/>
          <p:cNvCxnSpPr/>
          <p:nvPr/>
        </p:nvCxnSpPr>
        <p:spPr>
          <a:xfrm>
            <a:off x="1583267" y="4058286"/>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583267" y="4837219"/>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83267" y="57304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407833" y="4316519"/>
            <a:ext cx="681567"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83267" y="65813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
          <p:cNvSpPr txBox="1"/>
          <p:nvPr/>
        </p:nvSpPr>
        <p:spPr>
          <a:xfrm>
            <a:off x="4307173" y="119592"/>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1000"/>
                                        <p:tgtEl>
                                          <p:spTgt spid="35"/>
                                        </p:tgtEl>
                                      </p:cBhvr>
                                    </p:animEffect>
                                    <p:anim calcmode="lin" valueType="num">
                                      <p:cBhvr>
                                        <p:cTn id="94" dur="1000" fill="hold"/>
                                        <p:tgtEl>
                                          <p:spTgt spid="35"/>
                                        </p:tgtEl>
                                        <p:attrNameLst>
                                          <p:attrName>ppt_x</p:attrName>
                                        </p:attrNameLst>
                                      </p:cBhvr>
                                      <p:tavLst>
                                        <p:tav tm="0">
                                          <p:val>
                                            <p:strVal val="#ppt_x"/>
                                          </p:val>
                                        </p:tav>
                                        <p:tav tm="100000">
                                          <p:val>
                                            <p:strVal val="#ppt_x"/>
                                          </p:val>
                                        </p:tav>
                                      </p:tavLst>
                                    </p:anim>
                                    <p:anim calcmode="lin" valueType="num">
                                      <p:cBhvr>
                                        <p:cTn id="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1000"/>
                                        <p:tgtEl>
                                          <p:spTgt spid="37"/>
                                        </p:tgtEl>
                                      </p:cBhvr>
                                    </p:animEffect>
                                    <p:anim calcmode="lin" valueType="num">
                                      <p:cBhvr>
                                        <p:cTn id="101" dur="1000" fill="hold"/>
                                        <p:tgtEl>
                                          <p:spTgt spid="37"/>
                                        </p:tgtEl>
                                        <p:attrNameLst>
                                          <p:attrName>ppt_x</p:attrName>
                                        </p:attrNameLst>
                                      </p:cBhvr>
                                      <p:tavLst>
                                        <p:tav tm="0">
                                          <p:val>
                                            <p:strVal val="#ppt_x"/>
                                          </p:val>
                                        </p:tav>
                                        <p:tav tm="100000">
                                          <p:val>
                                            <p:strVal val="#ppt_x"/>
                                          </p:val>
                                        </p:tav>
                                      </p:tavLst>
                                    </p:anim>
                                    <p:anim calcmode="lin" valueType="num">
                                      <p:cBhvr>
                                        <p:cTn id="102" dur="1000" fill="hold"/>
                                        <p:tgtEl>
                                          <p:spTgt spid="3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1000"/>
                                        <p:tgtEl>
                                          <p:spTgt spid="38"/>
                                        </p:tgtEl>
                                      </p:cBhvr>
                                    </p:animEffect>
                                    <p:anim calcmode="lin" valueType="num">
                                      <p:cBhvr>
                                        <p:cTn id="111" dur="1000" fill="hold"/>
                                        <p:tgtEl>
                                          <p:spTgt spid="38"/>
                                        </p:tgtEl>
                                        <p:attrNameLst>
                                          <p:attrName>ppt_x</p:attrName>
                                        </p:attrNameLst>
                                      </p:cBhvr>
                                      <p:tavLst>
                                        <p:tav tm="0">
                                          <p:val>
                                            <p:strVal val="#ppt_x"/>
                                          </p:val>
                                        </p:tav>
                                        <p:tav tm="100000">
                                          <p:val>
                                            <p:strVal val="#ppt_x"/>
                                          </p:val>
                                        </p:tav>
                                      </p:tavLst>
                                    </p:anim>
                                    <p:anim calcmode="lin" valueType="num">
                                      <p:cBhvr>
                                        <p:cTn id="112" dur="1000" fill="hold"/>
                                        <p:tgtEl>
                                          <p:spTgt spid="38"/>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1000"/>
                                        <p:tgtEl>
                                          <p:spTgt spid="39"/>
                                        </p:tgtEl>
                                      </p:cBhvr>
                                    </p:animEffect>
                                    <p:anim calcmode="lin" valueType="num">
                                      <p:cBhvr>
                                        <p:cTn id="116" dur="1000" fill="hold"/>
                                        <p:tgtEl>
                                          <p:spTgt spid="39"/>
                                        </p:tgtEl>
                                        <p:attrNameLst>
                                          <p:attrName>ppt_x</p:attrName>
                                        </p:attrNameLst>
                                      </p:cBhvr>
                                      <p:tavLst>
                                        <p:tav tm="0">
                                          <p:val>
                                            <p:strVal val="#ppt_x"/>
                                          </p:val>
                                        </p:tav>
                                        <p:tav tm="100000">
                                          <p:val>
                                            <p:strVal val="#ppt_x"/>
                                          </p:val>
                                        </p:tav>
                                      </p:tavLst>
                                    </p:anim>
                                    <p:anim calcmode="lin" valueType="num">
                                      <p:cBhvr>
                                        <p:cTn id="117" dur="1000" fill="hold"/>
                                        <p:tgtEl>
                                          <p:spTgt spid="39"/>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1000"/>
                                        <p:tgtEl>
                                          <p:spTgt spid="40"/>
                                        </p:tgtEl>
                                      </p:cBhvr>
                                    </p:animEffect>
                                    <p:anim calcmode="lin" valueType="num">
                                      <p:cBhvr>
                                        <p:cTn id="121" dur="1000" fill="hold"/>
                                        <p:tgtEl>
                                          <p:spTgt spid="40"/>
                                        </p:tgtEl>
                                        <p:attrNameLst>
                                          <p:attrName>ppt_x</p:attrName>
                                        </p:attrNameLst>
                                      </p:cBhvr>
                                      <p:tavLst>
                                        <p:tav tm="0">
                                          <p:val>
                                            <p:strVal val="#ppt_x"/>
                                          </p:val>
                                        </p:tav>
                                        <p:tav tm="100000">
                                          <p:val>
                                            <p:strVal val="#ppt_x"/>
                                          </p:val>
                                        </p:tav>
                                      </p:tavLst>
                                    </p:anim>
                                    <p:anim calcmode="lin" valueType="num">
                                      <p:cBhvr>
                                        <p:cTn id="122" dur="1000" fill="hold"/>
                                        <p:tgtEl>
                                          <p:spTgt spid="40"/>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1000"/>
                                        <p:tgtEl>
                                          <p:spTgt spid="42"/>
                                        </p:tgtEl>
                                      </p:cBhvr>
                                    </p:animEffect>
                                    <p:anim calcmode="lin" valueType="num">
                                      <p:cBhvr>
                                        <p:cTn id="126" dur="1000" fill="hold"/>
                                        <p:tgtEl>
                                          <p:spTgt spid="42"/>
                                        </p:tgtEl>
                                        <p:attrNameLst>
                                          <p:attrName>ppt_x</p:attrName>
                                        </p:attrNameLst>
                                      </p:cBhvr>
                                      <p:tavLst>
                                        <p:tav tm="0">
                                          <p:val>
                                            <p:strVal val="#ppt_x"/>
                                          </p:val>
                                        </p:tav>
                                        <p:tav tm="100000">
                                          <p:val>
                                            <p:strVal val="#ppt_x"/>
                                          </p:val>
                                        </p:tav>
                                      </p:tavLst>
                                    </p:anim>
                                    <p:anim calcmode="lin" valueType="num">
                                      <p:cBhvr>
                                        <p:cTn id="127" dur="1000" fill="hold"/>
                                        <p:tgtEl>
                                          <p:spTgt spid="42"/>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1000"/>
                                        <p:tgtEl>
                                          <p:spTgt spid="41"/>
                                        </p:tgtEl>
                                      </p:cBhvr>
                                    </p:animEffect>
                                    <p:anim calcmode="lin" valueType="num">
                                      <p:cBhvr>
                                        <p:cTn id="131" dur="1000" fill="hold"/>
                                        <p:tgtEl>
                                          <p:spTgt spid="41"/>
                                        </p:tgtEl>
                                        <p:attrNameLst>
                                          <p:attrName>ppt_x</p:attrName>
                                        </p:attrNameLst>
                                      </p:cBhvr>
                                      <p:tavLst>
                                        <p:tav tm="0">
                                          <p:val>
                                            <p:strVal val="#ppt_x"/>
                                          </p:val>
                                        </p:tav>
                                        <p:tav tm="100000">
                                          <p:val>
                                            <p:strVal val="#ppt_x"/>
                                          </p:val>
                                        </p:tav>
                                      </p:tavLst>
                                    </p:anim>
                                    <p:anim calcmode="lin" valueType="num">
                                      <p:cBhvr>
                                        <p:cTn id="1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11" grpId="0" bldLvl="0" animBg="1"/>
      <p:bldP spid="12" grpId="0"/>
      <p:bldP spid="17" grpId="0" bldLvl="0" animBg="1"/>
      <p:bldP spid="18" grpId="0"/>
      <p:bldP spid="26" grpId="0" bldLvl="0" animBg="1"/>
      <p:bldP spid="27" grpId="0"/>
      <p:bldP spid="36" grpId="0" bldLvl="0" animBg="1"/>
      <p:bldP spid="3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直接箭头连接符 3"/>
          <p:cNvCxnSpPr/>
          <p:nvPr/>
        </p:nvCxnSpPr>
        <p:spPr>
          <a:xfrm>
            <a:off x="8879417" y="671619"/>
            <a:ext cx="0" cy="35348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3796" name="TextBox 6"/>
          <p:cNvSpPr txBox="1">
            <a:spLocks noChangeArrowheads="1"/>
          </p:cNvSpPr>
          <p:nvPr/>
        </p:nvSpPr>
        <p:spPr bwMode="auto">
          <a:xfrm>
            <a:off x="8132233" y="108586"/>
            <a:ext cx="1824567"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3797" name="TextBox 7"/>
          <p:cNvSpPr txBox="1">
            <a:spLocks noChangeArrowheads="1"/>
          </p:cNvSpPr>
          <p:nvPr/>
        </p:nvSpPr>
        <p:spPr bwMode="auto">
          <a:xfrm>
            <a:off x="9956800" y="108586"/>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zh-CN" altLang="en-US" sz="2400">
              <a:solidFill>
                <a:srgbClr val="0000CC"/>
              </a:solidFill>
              <a:cs typeface="Arial" panose="020B0604020202020204" pitchFamily="34" charset="0"/>
            </a:endParaRPr>
          </a:p>
        </p:txBody>
      </p:sp>
      <p:sp>
        <p:nvSpPr>
          <p:cNvPr id="33798" name="TextBox 10"/>
          <p:cNvSpPr txBox="1">
            <a:spLocks noChangeArrowheads="1"/>
          </p:cNvSpPr>
          <p:nvPr/>
        </p:nvSpPr>
        <p:spPr bwMode="auto">
          <a:xfrm>
            <a:off x="8147051" y="995468"/>
            <a:ext cx="1824567" cy="132207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3799" name="TextBox 11"/>
          <p:cNvSpPr txBox="1">
            <a:spLocks noChangeArrowheads="1"/>
          </p:cNvSpPr>
          <p:nvPr/>
        </p:nvSpPr>
        <p:spPr bwMode="auto">
          <a:xfrm>
            <a:off x="9971617" y="995468"/>
            <a:ext cx="22076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zh-CN" altLang="en-US" sz="2400">
              <a:solidFill>
                <a:srgbClr val="0000CC"/>
              </a:solidFill>
              <a:cs typeface="Arial" panose="020B0604020202020204" pitchFamily="34" charset="0"/>
            </a:endParaRPr>
          </a:p>
        </p:txBody>
      </p:sp>
      <p:cxnSp>
        <p:nvCxnSpPr>
          <p:cNvPr id="14" name="直接连接符 13"/>
          <p:cNvCxnSpPr/>
          <p:nvPr/>
        </p:nvCxnSpPr>
        <p:spPr>
          <a:xfrm>
            <a:off x="8147051" y="14886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1" name="TextBox 16"/>
          <p:cNvSpPr txBox="1">
            <a:spLocks noChangeArrowheads="1"/>
          </p:cNvSpPr>
          <p:nvPr/>
        </p:nvSpPr>
        <p:spPr bwMode="auto">
          <a:xfrm>
            <a:off x="8121651" y="2737486"/>
            <a:ext cx="1824567" cy="21431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3802" name="TextBox 17"/>
          <p:cNvSpPr txBox="1">
            <a:spLocks noChangeArrowheads="1"/>
          </p:cNvSpPr>
          <p:nvPr/>
        </p:nvSpPr>
        <p:spPr bwMode="auto">
          <a:xfrm>
            <a:off x="9946217" y="2737486"/>
            <a:ext cx="220768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eaLnBrk="1" hangingPunct="1"/>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factorial(2)</a:t>
            </a:r>
            <a:endParaRPr lang="zh-CN" altLang="en-US" sz="2400">
              <a:solidFill>
                <a:srgbClr val="0000CC"/>
              </a:solidFill>
              <a:cs typeface="Arial" panose="020B0604020202020204" pitchFamily="34" charset="0"/>
            </a:endParaRPr>
          </a:p>
        </p:txBody>
      </p:sp>
      <p:cxnSp>
        <p:nvCxnSpPr>
          <p:cNvPr id="19" name="直接连接符 18"/>
          <p:cNvCxnSpPr/>
          <p:nvPr/>
        </p:nvCxnSpPr>
        <p:spPr>
          <a:xfrm>
            <a:off x="8121651" y="3230668"/>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121651" y="400960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5" name="TextBox 25"/>
          <p:cNvSpPr txBox="1">
            <a:spLocks noChangeArrowheads="1"/>
          </p:cNvSpPr>
          <p:nvPr/>
        </p:nvSpPr>
        <p:spPr bwMode="auto">
          <a:xfrm>
            <a:off x="5615517" y="3588386"/>
            <a:ext cx="1824567" cy="29635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1</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3806" name="TextBox 26"/>
          <p:cNvSpPr txBox="1">
            <a:spLocks noChangeArrowheads="1"/>
          </p:cNvSpPr>
          <p:nvPr/>
        </p:nvSpPr>
        <p:spPr bwMode="auto">
          <a:xfrm>
            <a:off x="3695700" y="3588386"/>
            <a:ext cx="19558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gn="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factorial(2)</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factorial(1)</a:t>
            </a:r>
            <a:endParaRPr lang="zh-CN" altLang="en-US" sz="2400">
              <a:solidFill>
                <a:srgbClr val="0000CC"/>
              </a:solidFill>
              <a:cs typeface="Arial" panose="020B0604020202020204" pitchFamily="34" charset="0"/>
            </a:endParaRPr>
          </a:p>
        </p:txBody>
      </p:sp>
      <p:cxnSp>
        <p:nvCxnSpPr>
          <p:cNvPr id="28" name="直接连接符 27"/>
          <p:cNvCxnSpPr/>
          <p:nvPr/>
        </p:nvCxnSpPr>
        <p:spPr>
          <a:xfrm>
            <a:off x="5615517" y="4081568"/>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15517" y="486050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15517" y="5753735"/>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879417" y="2350135"/>
            <a:ext cx="0" cy="35136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7440084" y="4337686"/>
            <a:ext cx="681567"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1583267" y="3565102"/>
            <a:ext cx="1824567" cy="337439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1</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0</a:t>
            </a:r>
            <a:endParaRPr lang="en-US" altLang="zh-CN" sz="2665">
              <a:latin typeface="Times New Roman" panose="02020603050405020304" pitchFamily="18" charset="0"/>
              <a:cs typeface="Times New Roman" panose="02020603050405020304" pitchFamily="18" charset="0"/>
            </a:endParaRPr>
          </a:p>
        </p:txBody>
      </p:sp>
      <p:sp>
        <p:nvSpPr>
          <p:cNvPr id="37" name="TextBox 36"/>
          <p:cNvSpPr txBox="1">
            <a:spLocks noChangeArrowheads="1"/>
          </p:cNvSpPr>
          <p:nvPr/>
        </p:nvSpPr>
        <p:spPr bwMode="auto">
          <a:xfrm>
            <a:off x="-336551" y="3565102"/>
            <a:ext cx="1955801"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gn="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factorial(2)</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factorial(1)</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factorial(0)</a:t>
            </a:r>
            <a:endParaRPr lang="zh-CN" altLang="en-US" sz="2400">
              <a:solidFill>
                <a:srgbClr val="0000CC"/>
              </a:solidFill>
              <a:cs typeface="Arial" panose="020B0604020202020204" pitchFamily="34" charset="0"/>
            </a:endParaRPr>
          </a:p>
        </p:txBody>
      </p:sp>
      <p:cxnSp>
        <p:nvCxnSpPr>
          <p:cNvPr id="38" name="直接连接符 37"/>
          <p:cNvCxnSpPr/>
          <p:nvPr/>
        </p:nvCxnSpPr>
        <p:spPr>
          <a:xfrm>
            <a:off x="1583267" y="4058286"/>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583267" y="4837219"/>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83267" y="57304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407833" y="4316519"/>
            <a:ext cx="681567"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83267" y="6581352"/>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407833" y="6473402"/>
            <a:ext cx="1919817" cy="38311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48617" y="6200352"/>
            <a:ext cx="1238249" cy="501650"/>
          </a:xfrm>
          <a:prstGeom prst="rect">
            <a:avLst/>
          </a:prstGeom>
          <a:noFill/>
        </p:spPr>
        <p:txBody>
          <a:bodyPr>
            <a:spAutoFit/>
          </a:bodyPr>
          <a:lstStyle/>
          <a:p>
            <a:pPr>
              <a:defRPr/>
            </a:pPr>
            <a:r>
              <a:rPr lang="zh-CN" altLang="en-US" sz="2665" dirty="0">
                <a:latin typeface="+mj-ea"/>
                <a:ea typeface="+mj-ea"/>
              </a:rPr>
              <a:t>返回</a:t>
            </a:r>
            <a:r>
              <a:rPr lang="en-US" altLang="zh-CN" sz="2665" dirty="0">
                <a:latin typeface="+mj-ea"/>
                <a:ea typeface="+mj-ea"/>
              </a:rPr>
              <a:t>1</a:t>
            </a:r>
            <a:endParaRPr lang="zh-CN" altLang="en-US" sz="2665" dirty="0">
              <a:latin typeface="+mj-ea"/>
              <a:ea typeface="+mj-ea"/>
            </a:endParaRPr>
          </a:p>
        </p:txBody>
      </p:sp>
      <p:sp>
        <p:nvSpPr>
          <p:cNvPr id="2" name="TextBox 5"/>
          <p:cNvSpPr txBox="1"/>
          <p:nvPr/>
        </p:nvSpPr>
        <p:spPr>
          <a:xfrm>
            <a:off x="-29845" y="108585"/>
            <a:ext cx="4337017" cy="2739211"/>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defRPr/>
            </a:pPr>
            <a:r>
              <a:rPr lang="en-US" altLang="zh-CN"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defRPr/>
            </a:pP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 factorial(3);</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Rectangle 3"/>
          <p:cNvSpPr txBox="1"/>
          <p:nvPr/>
        </p:nvSpPr>
        <p:spPr>
          <a:xfrm>
            <a:off x="4307173" y="119592"/>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直接箭头连接符 3"/>
          <p:cNvCxnSpPr/>
          <p:nvPr/>
        </p:nvCxnSpPr>
        <p:spPr>
          <a:xfrm>
            <a:off x="8879417" y="743374"/>
            <a:ext cx="0" cy="35348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4820" name="TextBox 6"/>
          <p:cNvSpPr txBox="1">
            <a:spLocks noChangeArrowheads="1"/>
          </p:cNvSpPr>
          <p:nvPr/>
        </p:nvSpPr>
        <p:spPr bwMode="auto">
          <a:xfrm>
            <a:off x="8132233" y="180341"/>
            <a:ext cx="1824567"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4821" name="TextBox 7"/>
          <p:cNvSpPr txBox="1">
            <a:spLocks noChangeArrowheads="1"/>
          </p:cNvSpPr>
          <p:nvPr/>
        </p:nvSpPr>
        <p:spPr bwMode="auto">
          <a:xfrm>
            <a:off x="9956800" y="180341"/>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zh-CN" altLang="en-US" sz="2400">
              <a:solidFill>
                <a:srgbClr val="0000CC"/>
              </a:solidFill>
              <a:cs typeface="Arial" panose="020B0604020202020204" pitchFamily="34" charset="0"/>
            </a:endParaRPr>
          </a:p>
        </p:txBody>
      </p:sp>
      <p:sp>
        <p:nvSpPr>
          <p:cNvPr id="34822" name="TextBox 10"/>
          <p:cNvSpPr txBox="1">
            <a:spLocks noChangeArrowheads="1"/>
          </p:cNvSpPr>
          <p:nvPr/>
        </p:nvSpPr>
        <p:spPr bwMode="auto">
          <a:xfrm>
            <a:off x="8147051" y="1067223"/>
            <a:ext cx="1824567" cy="132207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4823" name="TextBox 11"/>
          <p:cNvSpPr txBox="1">
            <a:spLocks noChangeArrowheads="1"/>
          </p:cNvSpPr>
          <p:nvPr/>
        </p:nvSpPr>
        <p:spPr bwMode="auto">
          <a:xfrm>
            <a:off x="9971617" y="1067223"/>
            <a:ext cx="22076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zh-CN" altLang="en-US" sz="2400">
              <a:solidFill>
                <a:srgbClr val="0000CC"/>
              </a:solidFill>
              <a:cs typeface="Arial" panose="020B0604020202020204" pitchFamily="34" charset="0"/>
            </a:endParaRPr>
          </a:p>
        </p:txBody>
      </p:sp>
      <p:cxnSp>
        <p:nvCxnSpPr>
          <p:cNvPr id="14" name="直接连接符 13"/>
          <p:cNvCxnSpPr/>
          <p:nvPr/>
        </p:nvCxnSpPr>
        <p:spPr>
          <a:xfrm>
            <a:off x="8147051" y="1560407"/>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25" name="TextBox 16"/>
          <p:cNvSpPr txBox="1">
            <a:spLocks noChangeArrowheads="1"/>
          </p:cNvSpPr>
          <p:nvPr/>
        </p:nvSpPr>
        <p:spPr bwMode="auto">
          <a:xfrm>
            <a:off x="8121651" y="2809241"/>
            <a:ext cx="1824567" cy="21431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4826" name="TextBox 17"/>
          <p:cNvSpPr txBox="1">
            <a:spLocks noChangeArrowheads="1"/>
          </p:cNvSpPr>
          <p:nvPr/>
        </p:nvSpPr>
        <p:spPr bwMode="auto">
          <a:xfrm>
            <a:off x="9946217" y="2809241"/>
            <a:ext cx="220768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eaLnBrk="1" hangingPunct="1"/>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factorial(2)</a:t>
            </a:r>
            <a:endParaRPr lang="zh-CN" altLang="en-US" sz="2400">
              <a:solidFill>
                <a:srgbClr val="0000CC"/>
              </a:solidFill>
              <a:cs typeface="Arial" panose="020B0604020202020204" pitchFamily="34" charset="0"/>
            </a:endParaRPr>
          </a:p>
        </p:txBody>
      </p:sp>
      <p:cxnSp>
        <p:nvCxnSpPr>
          <p:cNvPr id="19" name="直接连接符 18"/>
          <p:cNvCxnSpPr/>
          <p:nvPr/>
        </p:nvCxnSpPr>
        <p:spPr>
          <a:xfrm>
            <a:off x="8121651" y="3302423"/>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121651" y="4081357"/>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5615517" y="3660141"/>
            <a:ext cx="1824567" cy="29635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1</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nResult: 1</a:t>
            </a:r>
            <a:endParaRPr lang="zh-CN" altLang="en-US" sz="2665">
              <a:latin typeface="Times New Roman" panose="02020603050405020304" pitchFamily="18" charset="0"/>
              <a:cs typeface="Times New Roman" panose="02020603050405020304" pitchFamily="18" charset="0"/>
            </a:endParaRPr>
          </a:p>
        </p:txBody>
      </p:sp>
      <p:sp>
        <p:nvSpPr>
          <p:cNvPr id="27" name="TextBox 26"/>
          <p:cNvSpPr txBox="1">
            <a:spLocks noChangeArrowheads="1"/>
          </p:cNvSpPr>
          <p:nvPr/>
        </p:nvSpPr>
        <p:spPr bwMode="auto">
          <a:xfrm>
            <a:off x="3695700" y="3660141"/>
            <a:ext cx="19558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gn="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factorial(2)</a:t>
            </a:r>
            <a:endParaRPr lang="en-US" altLang="zh-CN" sz="2400">
              <a:solidFill>
                <a:srgbClr val="0000CC"/>
              </a:solidFill>
              <a:cs typeface="Arial" panose="020B0604020202020204" pitchFamily="34" charset="0"/>
            </a:endParaRPr>
          </a:p>
          <a:p>
            <a:pPr algn="r" eaLnBrk="1" hangingPunct="1"/>
            <a:endParaRPr lang="en-US" altLang="zh-CN" sz="2400">
              <a:solidFill>
                <a:srgbClr val="0000CC"/>
              </a:solidFill>
              <a:cs typeface="Arial" panose="020B0604020202020204" pitchFamily="34" charset="0"/>
            </a:endParaRPr>
          </a:p>
          <a:p>
            <a:pPr algn="r" eaLnBrk="1" hangingPunct="1"/>
            <a:r>
              <a:rPr lang="en-US" altLang="zh-CN" sz="2400">
                <a:solidFill>
                  <a:srgbClr val="0000CC"/>
                </a:solidFill>
                <a:cs typeface="Arial" panose="020B0604020202020204" pitchFamily="34" charset="0"/>
              </a:rPr>
              <a:t>factorial(1)</a:t>
            </a:r>
            <a:endParaRPr lang="zh-CN" altLang="en-US" sz="2400">
              <a:solidFill>
                <a:srgbClr val="0000CC"/>
              </a:solidFill>
              <a:cs typeface="Arial" panose="020B0604020202020204" pitchFamily="34" charset="0"/>
            </a:endParaRPr>
          </a:p>
        </p:txBody>
      </p:sp>
      <p:cxnSp>
        <p:nvCxnSpPr>
          <p:cNvPr id="28" name="直接连接符 27"/>
          <p:cNvCxnSpPr/>
          <p:nvPr/>
        </p:nvCxnSpPr>
        <p:spPr>
          <a:xfrm>
            <a:off x="5615517" y="4153323"/>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615517" y="4932257"/>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15517" y="5825490"/>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879417" y="2421890"/>
            <a:ext cx="0" cy="35136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7440084" y="4409441"/>
            <a:ext cx="681567"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480300" y="4985174"/>
            <a:ext cx="1919817" cy="1136649"/>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78284" y="5397923"/>
            <a:ext cx="1238249" cy="501650"/>
          </a:xfrm>
          <a:prstGeom prst="rect">
            <a:avLst/>
          </a:prstGeom>
          <a:noFill/>
        </p:spPr>
        <p:txBody>
          <a:bodyPr>
            <a:spAutoFit/>
          </a:bodyPr>
          <a:lstStyle/>
          <a:p>
            <a:pPr>
              <a:defRPr/>
            </a:pPr>
            <a:r>
              <a:rPr lang="zh-CN" altLang="en-US" sz="2665" dirty="0">
                <a:latin typeface="+mj-ea"/>
                <a:ea typeface="+mj-ea"/>
              </a:rPr>
              <a:t>返回</a:t>
            </a:r>
            <a:r>
              <a:rPr lang="en-US" altLang="zh-CN" sz="2665" dirty="0">
                <a:latin typeface="+mj-ea"/>
                <a:ea typeface="+mj-ea"/>
              </a:rPr>
              <a:t>1</a:t>
            </a:r>
            <a:endParaRPr lang="zh-CN" altLang="en-US" sz="2665" dirty="0">
              <a:latin typeface="+mj-ea"/>
              <a:ea typeface="+mj-ea"/>
            </a:endParaRPr>
          </a:p>
        </p:txBody>
      </p:sp>
      <p:sp>
        <p:nvSpPr>
          <p:cNvPr id="2" name="TextBox 5"/>
          <p:cNvSpPr txBox="1"/>
          <p:nvPr/>
        </p:nvSpPr>
        <p:spPr>
          <a:xfrm>
            <a:off x="-63500" y="180340"/>
            <a:ext cx="5051425" cy="2738120"/>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00000"/>
              </a:lnSpc>
              <a:defRPr/>
            </a:pPr>
            <a:r>
              <a:rPr lang="en-US" altLang="zh-CN"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 factorial(3);</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3"/>
          <p:cNvSpPr txBox="1"/>
          <p:nvPr/>
        </p:nvSpPr>
        <p:spPr>
          <a:xfrm>
            <a:off x="4307173" y="119592"/>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直接箭头连接符 3"/>
          <p:cNvCxnSpPr/>
          <p:nvPr/>
        </p:nvCxnSpPr>
        <p:spPr>
          <a:xfrm>
            <a:off x="8780357" y="1379644"/>
            <a:ext cx="0" cy="35348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5844" name="TextBox 6"/>
          <p:cNvSpPr txBox="1">
            <a:spLocks noChangeArrowheads="1"/>
          </p:cNvSpPr>
          <p:nvPr/>
        </p:nvSpPr>
        <p:spPr bwMode="auto">
          <a:xfrm>
            <a:off x="8033173" y="816611"/>
            <a:ext cx="1824567"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5845" name="TextBox 7"/>
          <p:cNvSpPr txBox="1">
            <a:spLocks noChangeArrowheads="1"/>
          </p:cNvSpPr>
          <p:nvPr/>
        </p:nvSpPr>
        <p:spPr bwMode="auto">
          <a:xfrm>
            <a:off x="9857740" y="816611"/>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zh-CN" altLang="en-US" sz="2400">
              <a:solidFill>
                <a:srgbClr val="0000CC"/>
              </a:solidFill>
              <a:cs typeface="Arial" panose="020B0604020202020204" pitchFamily="34" charset="0"/>
            </a:endParaRPr>
          </a:p>
        </p:txBody>
      </p:sp>
      <p:sp>
        <p:nvSpPr>
          <p:cNvPr id="35846" name="TextBox 10"/>
          <p:cNvSpPr txBox="1">
            <a:spLocks noChangeArrowheads="1"/>
          </p:cNvSpPr>
          <p:nvPr/>
        </p:nvSpPr>
        <p:spPr bwMode="auto">
          <a:xfrm>
            <a:off x="8047991" y="1703493"/>
            <a:ext cx="1824567" cy="132207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5847" name="TextBox 11"/>
          <p:cNvSpPr txBox="1">
            <a:spLocks noChangeArrowheads="1"/>
          </p:cNvSpPr>
          <p:nvPr/>
        </p:nvSpPr>
        <p:spPr bwMode="auto">
          <a:xfrm>
            <a:off x="9872557" y="1703493"/>
            <a:ext cx="22076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zh-CN" altLang="en-US" sz="2400">
              <a:solidFill>
                <a:srgbClr val="0000CC"/>
              </a:solidFill>
              <a:cs typeface="Arial" panose="020B0604020202020204" pitchFamily="34" charset="0"/>
            </a:endParaRPr>
          </a:p>
        </p:txBody>
      </p:sp>
      <p:cxnSp>
        <p:nvCxnSpPr>
          <p:cNvPr id="14" name="直接连接符 13"/>
          <p:cNvCxnSpPr/>
          <p:nvPr/>
        </p:nvCxnSpPr>
        <p:spPr>
          <a:xfrm>
            <a:off x="8047991" y="2196677"/>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8022591" y="3445511"/>
            <a:ext cx="1824567" cy="21431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2</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nResult: 2</a:t>
            </a:r>
            <a:endParaRPr lang="zh-CN" altLang="en-US" sz="2665">
              <a:latin typeface="Times New Roman" panose="02020603050405020304" pitchFamily="18" charset="0"/>
              <a:cs typeface="Times New Roman" panose="02020603050405020304" pitchFamily="18" charset="0"/>
            </a:endParaRPr>
          </a:p>
        </p:txBody>
      </p:sp>
      <p:sp>
        <p:nvSpPr>
          <p:cNvPr id="18" name="TextBox 17"/>
          <p:cNvSpPr txBox="1">
            <a:spLocks noChangeArrowheads="1"/>
          </p:cNvSpPr>
          <p:nvPr/>
        </p:nvSpPr>
        <p:spPr bwMode="auto">
          <a:xfrm>
            <a:off x="9847157" y="3445511"/>
            <a:ext cx="220768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en-US" altLang="zh-CN" sz="2400">
              <a:solidFill>
                <a:srgbClr val="0000CC"/>
              </a:solidFill>
              <a:cs typeface="Arial" panose="020B0604020202020204" pitchFamily="34" charset="0"/>
            </a:endParaRPr>
          </a:p>
          <a:p>
            <a:pPr eaLnBrk="1" hangingPunct="1"/>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factorial(2)</a:t>
            </a:r>
            <a:endParaRPr lang="zh-CN" altLang="en-US" sz="2400">
              <a:solidFill>
                <a:srgbClr val="0000CC"/>
              </a:solidFill>
              <a:cs typeface="Arial" panose="020B0604020202020204" pitchFamily="34" charset="0"/>
            </a:endParaRPr>
          </a:p>
        </p:txBody>
      </p:sp>
      <p:cxnSp>
        <p:nvCxnSpPr>
          <p:cNvPr id="19" name="直接连接符 18"/>
          <p:cNvCxnSpPr/>
          <p:nvPr/>
        </p:nvCxnSpPr>
        <p:spPr>
          <a:xfrm>
            <a:off x="8022591" y="3938693"/>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22591" y="4717627"/>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780357" y="3058160"/>
            <a:ext cx="0" cy="35136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66273" y="3671993"/>
            <a:ext cx="1238251" cy="501650"/>
          </a:xfrm>
          <a:prstGeom prst="rect">
            <a:avLst/>
          </a:prstGeom>
          <a:noFill/>
        </p:spPr>
        <p:txBody>
          <a:bodyPr>
            <a:spAutoFit/>
          </a:bodyPr>
          <a:lstStyle/>
          <a:p>
            <a:pPr>
              <a:defRPr/>
            </a:pPr>
            <a:r>
              <a:rPr lang="zh-CN" altLang="en-US" sz="2665" dirty="0">
                <a:latin typeface="+mj-ea"/>
                <a:ea typeface="+mj-ea"/>
              </a:rPr>
              <a:t>返回</a:t>
            </a:r>
            <a:r>
              <a:rPr lang="en-US" altLang="zh-CN" sz="2665" dirty="0">
                <a:latin typeface="+mj-ea"/>
                <a:ea typeface="+mj-ea"/>
              </a:rPr>
              <a:t>2</a:t>
            </a:r>
            <a:endParaRPr lang="zh-CN" altLang="en-US" sz="2665" dirty="0">
              <a:latin typeface="+mj-ea"/>
              <a:ea typeface="+mj-ea"/>
            </a:endParaRPr>
          </a:p>
        </p:txBody>
      </p:sp>
      <p:cxnSp>
        <p:nvCxnSpPr>
          <p:cNvPr id="5" name="肘形连接符 4"/>
          <p:cNvCxnSpPr>
            <a:stCxn id="17" idx="2"/>
          </p:cNvCxnSpPr>
          <p:nvPr/>
        </p:nvCxnSpPr>
        <p:spPr>
          <a:xfrm rot="5400000" flipH="1">
            <a:off x="7146713" y="3800053"/>
            <a:ext cx="2664884" cy="912283"/>
          </a:xfrm>
          <a:prstGeom prst="bentConnector5">
            <a:avLst>
              <a:gd name="adj1" fmla="val -11440"/>
              <a:gd name="adj2" fmla="val 170547"/>
              <a:gd name="adj3" fmla="val 99713"/>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TextBox 5"/>
          <p:cNvSpPr txBox="1"/>
          <p:nvPr/>
        </p:nvSpPr>
        <p:spPr>
          <a:xfrm>
            <a:off x="34925" y="135255"/>
            <a:ext cx="3856399" cy="2739211"/>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00000"/>
              </a:lnSpc>
              <a:defRPr/>
            </a:pPr>
            <a:r>
              <a:rPr lang="en-US" altLang="zh-CN"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 factorial(3);</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3"/>
          <p:cNvSpPr txBox="1"/>
          <p:nvPr/>
        </p:nvSpPr>
        <p:spPr>
          <a:xfrm>
            <a:off x="3898278" y="135255"/>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直接箭头连接符 3"/>
          <p:cNvCxnSpPr/>
          <p:nvPr/>
        </p:nvCxnSpPr>
        <p:spPr>
          <a:xfrm>
            <a:off x="8860105" y="1687777"/>
            <a:ext cx="0" cy="35348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868" name="TextBox 6"/>
          <p:cNvSpPr txBox="1">
            <a:spLocks noChangeArrowheads="1"/>
          </p:cNvSpPr>
          <p:nvPr/>
        </p:nvSpPr>
        <p:spPr bwMode="auto">
          <a:xfrm>
            <a:off x="8112921" y="1124744"/>
            <a:ext cx="1824567"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zh-CN" altLang="en-US" sz="2665">
              <a:solidFill>
                <a:srgbClr val="C00000"/>
              </a:solidFill>
              <a:latin typeface="Times New Roman" panose="02020603050405020304" pitchFamily="18" charset="0"/>
              <a:cs typeface="Times New Roman" panose="02020603050405020304" pitchFamily="18" charset="0"/>
            </a:endParaRPr>
          </a:p>
        </p:txBody>
      </p:sp>
      <p:sp>
        <p:nvSpPr>
          <p:cNvPr id="36869" name="TextBox 7"/>
          <p:cNvSpPr txBox="1">
            <a:spLocks noChangeArrowheads="1"/>
          </p:cNvSpPr>
          <p:nvPr/>
        </p:nvSpPr>
        <p:spPr bwMode="auto">
          <a:xfrm>
            <a:off x="9937488" y="1124744"/>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zh-CN" altLang="en-US" sz="2400">
              <a:solidFill>
                <a:srgbClr val="0000CC"/>
              </a:solidFill>
              <a:cs typeface="Arial" panose="020B0604020202020204" pitchFamily="34" charset="0"/>
            </a:endParaRPr>
          </a:p>
        </p:txBody>
      </p:sp>
      <p:sp>
        <p:nvSpPr>
          <p:cNvPr id="36870" name="TextBox 10"/>
          <p:cNvSpPr txBox="1">
            <a:spLocks noChangeArrowheads="1"/>
          </p:cNvSpPr>
          <p:nvPr/>
        </p:nvSpPr>
        <p:spPr bwMode="auto">
          <a:xfrm>
            <a:off x="8127739" y="2011626"/>
            <a:ext cx="1824567" cy="132207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a:solidFill>
                  <a:srgbClr val="C00000"/>
                </a:solidFill>
                <a:latin typeface="Times New Roman" panose="02020603050405020304" pitchFamily="18" charset="0"/>
                <a:cs typeface="Times New Roman" panose="02020603050405020304" pitchFamily="18" charset="0"/>
              </a:rPr>
              <a:t>nResult:</a:t>
            </a:r>
            <a:endParaRPr lang="en-US" altLang="zh-CN" sz="2665">
              <a:solidFill>
                <a:srgbClr val="C00000"/>
              </a:solidFill>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age: 3</a:t>
            </a:r>
            <a:endParaRPr lang="en-US" altLang="zh-CN" sz="2665">
              <a:latin typeface="Times New Roman" panose="02020603050405020304" pitchFamily="18" charset="0"/>
              <a:cs typeface="Times New Roman" panose="02020603050405020304" pitchFamily="18" charset="0"/>
            </a:endParaRPr>
          </a:p>
          <a:p>
            <a:pPr eaLnBrk="1" hangingPunct="1"/>
            <a:r>
              <a:rPr lang="en-US" altLang="zh-CN" sz="2665">
                <a:latin typeface="Times New Roman" panose="02020603050405020304" pitchFamily="18" charset="0"/>
                <a:cs typeface="Times New Roman" panose="02020603050405020304" pitchFamily="18" charset="0"/>
              </a:rPr>
              <a:t>nResult: 6</a:t>
            </a:r>
            <a:endParaRPr lang="zh-CN" altLang="en-US" sz="2665">
              <a:latin typeface="Times New Roman" panose="02020603050405020304" pitchFamily="18" charset="0"/>
              <a:cs typeface="Times New Roman" panose="02020603050405020304" pitchFamily="18" charset="0"/>
            </a:endParaRPr>
          </a:p>
        </p:txBody>
      </p:sp>
      <p:sp>
        <p:nvSpPr>
          <p:cNvPr id="36871" name="TextBox 11"/>
          <p:cNvSpPr txBox="1">
            <a:spLocks noChangeArrowheads="1"/>
          </p:cNvSpPr>
          <p:nvPr/>
        </p:nvSpPr>
        <p:spPr bwMode="auto">
          <a:xfrm>
            <a:off x="9952305" y="2011626"/>
            <a:ext cx="22076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a:solidFill>
                  <a:srgbClr val="0000CC"/>
                </a:solidFill>
                <a:cs typeface="Arial" panose="020B0604020202020204" pitchFamily="34" charset="0"/>
              </a:rPr>
              <a:t>main()</a:t>
            </a:r>
            <a:endParaRPr lang="en-US" altLang="zh-CN" sz="2400">
              <a:solidFill>
                <a:srgbClr val="0000CC"/>
              </a:solidFill>
              <a:cs typeface="Arial" panose="020B0604020202020204" pitchFamily="34" charset="0"/>
            </a:endParaRPr>
          </a:p>
          <a:p>
            <a:pPr eaLnBrk="1" hangingPunct="1"/>
            <a:r>
              <a:rPr lang="en-US" altLang="zh-CN" sz="2400">
                <a:solidFill>
                  <a:srgbClr val="0000CC"/>
                </a:solidFill>
                <a:cs typeface="Arial" panose="020B0604020202020204" pitchFamily="34" charset="0"/>
              </a:rPr>
              <a:t>factorial(3)</a:t>
            </a:r>
            <a:endParaRPr lang="zh-CN" altLang="en-US" sz="2400">
              <a:solidFill>
                <a:srgbClr val="0000CC"/>
              </a:solidFill>
              <a:cs typeface="Arial" panose="020B0604020202020204" pitchFamily="34" charset="0"/>
            </a:endParaRPr>
          </a:p>
        </p:txBody>
      </p:sp>
      <p:cxnSp>
        <p:nvCxnSpPr>
          <p:cNvPr id="14" name="直接连接符 13"/>
          <p:cNvCxnSpPr/>
          <p:nvPr/>
        </p:nvCxnSpPr>
        <p:spPr>
          <a:xfrm>
            <a:off x="8127739" y="2504810"/>
            <a:ext cx="1824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5"/>
          <p:cNvSpPr txBox="1"/>
          <p:nvPr/>
        </p:nvSpPr>
        <p:spPr>
          <a:xfrm>
            <a:off x="-30480" y="36830"/>
            <a:ext cx="4059765" cy="2739211"/>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00000"/>
              </a:lnSpc>
              <a:defRPr/>
            </a:pPr>
            <a:r>
              <a:rPr lang="en-US" altLang="zh-CN"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sz="2800"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 factorial(3);</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4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Rectangle 3"/>
          <p:cNvSpPr txBox="1"/>
          <p:nvPr/>
        </p:nvSpPr>
        <p:spPr>
          <a:xfrm>
            <a:off x="3891324" y="37375"/>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Box 6"/>
          <p:cNvSpPr txBox="1">
            <a:spLocks noChangeArrowheads="1"/>
          </p:cNvSpPr>
          <p:nvPr/>
        </p:nvSpPr>
        <p:spPr bwMode="auto">
          <a:xfrm>
            <a:off x="8904312" y="1041281"/>
            <a:ext cx="1608543" cy="501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665" dirty="0" err="1">
                <a:latin typeface="Times New Roman" panose="02020603050405020304" pitchFamily="18" charset="0"/>
                <a:cs typeface="Times New Roman" panose="02020603050405020304" pitchFamily="18" charset="0"/>
              </a:rPr>
              <a:t>nResult</a:t>
            </a:r>
            <a:r>
              <a:rPr lang="en-US" altLang="zh-CN" sz="2665" dirty="0">
                <a:latin typeface="Times New Roman" panose="02020603050405020304" pitchFamily="18" charset="0"/>
                <a:cs typeface="Times New Roman" panose="02020603050405020304" pitchFamily="18" charset="0"/>
              </a:rPr>
              <a:t>: 6</a:t>
            </a:r>
            <a:endParaRPr lang="zh-CN" altLang="en-US" sz="2665" dirty="0">
              <a:latin typeface="Times New Roman" panose="02020603050405020304" pitchFamily="18" charset="0"/>
              <a:cs typeface="Times New Roman" panose="02020603050405020304" pitchFamily="18" charset="0"/>
            </a:endParaRPr>
          </a:p>
        </p:txBody>
      </p:sp>
      <p:sp>
        <p:nvSpPr>
          <p:cNvPr id="37892" name="TextBox 7"/>
          <p:cNvSpPr txBox="1">
            <a:spLocks noChangeArrowheads="1"/>
          </p:cNvSpPr>
          <p:nvPr/>
        </p:nvSpPr>
        <p:spPr bwMode="auto">
          <a:xfrm>
            <a:off x="10606828" y="930169"/>
            <a:ext cx="115146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r>
              <a:rPr lang="en-US" altLang="zh-CN" sz="2400" dirty="0">
                <a:solidFill>
                  <a:srgbClr val="0000CC"/>
                </a:solidFill>
                <a:cs typeface="Arial" panose="020B0604020202020204" pitchFamily="34" charset="0"/>
              </a:rPr>
              <a:t>main()</a:t>
            </a:r>
            <a:endParaRPr lang="zh-CN" altLang="en-US" sz="2400" dirty="0">
              <a:solidFill>
                <a:srgbClr val="0000CC"/>
              </a:solidFill>
              <a:cs typeface="Arial" panose="020B0604020202020204" pitchFamily="34" charset="0"/>
            </a:endParaRPr>
          </a:p>
        </p:txBody>
      </p:sp>
      <p:sp>
        <p:nvSpPr>
          <p:cNvPr id="9" name="TextBox 2"/>
          <p:cNvSpPr txBox="1">
            <a:spLocks noChangeArrowheads="1"/>
          </p:cNvSpPr>
          <p:nvPr/>
        </p:nvSpPr>
        <p:spPr bwMode="auto">
          <a:xfrm>
            <a:off x="2138680" y="3485515"/>
            <a:ext cx="961961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a:lnSpc>
                <a:spcPct val="150000"/>
              </a:lnSpc>
              <a:buClr>
                <a:srgbClr val="FFC000"/>
              </a:buClr>
              <a:buSzPct val="80000"/>
              <a:buFont typeface="Wingdings" panose="05000000000000000000" pitchFamily="2" charset="2"/>
              <a:buChar char="u"/>
            </a:pPr>
            <a:r>
              <a:rPr lang="zh-CN" altLang="en-US" sz="2400" dirty="0">
                <a:latin typeface="华文细黑" panose="02010600040101010101" pitchFamily="2" charset="-122"/>
                <a:ea typeface="华文细黑" panose="02010600040101010101" pitchFamily="2" charset="-122"/>
                <a:cs typeface="Arial" panose="020B0604020202020204" pitchFamily="34" charset="0"/>
              </a:rPr>
              <a:t>调用递归函数：调用另一个有着相同名字和相同代码的函数。</a:t>
            </a:r>
            <a:endParaRPr lang="en-US" altLang="zh-CN" sz="2400" dirty="0">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Clr>
                <a:srgbClr val="FFC000"/>
              </a:buClr>
              <a:buSzPct val="80000"/>
              <a:buFont typeface="Wingdings" panose="05000000000000000000" pitchFamily="2" charset="2"/>
              <a:buChar char="u"/>
            </a:pPr>
            <a:r>
              <a:rPr lang="zh-CN" altLang="en-US" sz="2400" dirty="0">
                <a:latin typeface="华文细黑" panose="02010600040101010101" pitchFamily="2" charset="-122"/>
                <a:ea typeface="华文细黑" panose="02010600040101010101" pitchFamily="2" charset="-122"/>
                <a:cs typeface="Arial" panose="020B0604020202020204" pitchFamily="34" charset="0"/>
              </a:rPr>
              <a:t>每次调用函数时</a:t>
            </a:r>
            <a:r>
              <a:rPr lang="zh-CN" altLang="en-US" sz="24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分配</a:t>
            </a:r>
            <a:r>
              <a:rPr lang="zh-CN" altLang="en-US" sz="2400" dirty="0">
                <a:latin typeface="华文细黑" panose="02010600040101010101" pitchFamily="2" charset="-122"/>
                <a:ea typeface="华文细黑" panose="02010600040101010101" pitchFamily="2" charset="-122"/>
                <a:cs typeface="Arial" panose="020B0604020202020204" pitchFamily="34" charset="0"/>
              </a:rPr>
              <a:t>参数和局部变量的存储空间，退出函数时</a:t>
            </a:r>
            <a:r>
              <a:rPr lang="zh-CN" altLang="en-US" sz="24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释放</a:t>
            </a:r>
            <a:r>
              <a:rPr lang="zh-CN" altLang="en-US" sz="2400" dirty="0">
                <a:latin typeface="华文细黑" panose="02010600040101010101" pitchFamily="2" charset="-122"/>
                <a:ea typeface="华文细黑" panose="02010600040101010101" pitchFamily="2" charset="-122"/>
                <a:cs typeface="Arial" panose="020B0604020202020204" pitchFamily="34" charset="0"/>
              </a:rPr>
              <a:t>。</a:t>
            </a:r>
            <a:endParaRPr lang="zh-CN" altLang="en-US" sz="2400" dirty="0">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Clr>
                <a:srgbClr val="FFC000"/>
              </a:buClr>
              <a:buSzPct val="80000"/>
              <a:buFont typeface="Wingdings" panose="05000000000000000000" pitchFamily="2" charset="2"/>
              <a:buChar char="u"/>
            </a:pPr>
            <a:r>
              <a:rPr lang="zh-CN" altLang="en-US" sz="2400" dirty="0">
                <a:latin typeface="华文细黑" panose="02010600040101010101" pitchFamily="2" charset="-122"/>
                <a:ea typeface="华文细黑" panose="02010600040101010101" pitchFamily="2" charset="-122"/>
                <a:cs typeface="Arial" panose="020B0604020202020204" pitchFamily="34" charset="0"/>
              </a:rPr>
              <a:t>随着递归函数的层层深入，存储空间的一端逐渐增加，然后随着函数调用的层层返回，存储空间的这一端又逐渐缩短。</a:t>
            </a:r>
            <a:endParaRPr lang="en-US" altLang="zh-CN" sz="2400" dirty="0">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Clr>
                <a:srgbClr val="FFC000"/>
              </a:buClr>
              <a:buSzPct val="80000"/>
              <a:buFont typeface="Wingdings" panose="05000000000000000000" pitchFamily="2" charset="2"/>
              <a:buChar char="u"/>
            </a:pPr>
            <a:r>
              <a:rPr lang="zh-CN" altLang="en-US" sz="2400" dirty="0">
                <a:latin typeface="华文细黑" panose="02010600040101010101" pitchFamily="2" charset="-122"/>
                <a:ea typeface="华文细黑" panose="02010600040101010101" pitchFamily="2" charset="-122"/>
                <a:cs typeface="Arial" panose="020B0604020202020204" pitchFamily="34" charset="0"/>
              </a:rPr>
              <a:t>递归存在着可用</a:t>
            </a:r>
            <a:r>
              <a:rPr lang="zh-CN" altLang="en-US" sz="2400" dirty="0">
                <a:solidFill>
                  <a:srgbClr val="FF0000"/>
                </a:solidFill>
                <a:latin typeface="华文细黑" panose="02010600040101010101" pitchFamily="2" charset="-122"/>
                <a:ea typeface="华文细黑" panose="02010600040101010101" pitchFamily="2" charset="-122"/>
                <a:cs typeface="Arial" panose="020B0604020202020204" pitchFamily="34" charset="0"/>
              </a:rPr>
              <a:t>堆栈</a:t>
            </a:r>
            <a:r>
              <a:rPr lang="zh-CN" altLang="en-US" sz="2400" dirty="0">
                <a:latin typeface="华文细黑" panose="02010600040101010101" pitchFamily="2" charset="-122"/>
                <a:ea typeface="华文细黑" panose="02010600040101010101" pitchFamily="2" charset="-122"/>
                <a:cs typeface="Arial" panose="020B0604020202020204" pitchFamily="34" charset="0"/>
              </a:rPr>
              <a:t>空间</a:t>
            </a:r>
            <a:r>
              <a:rPr lang="zh-CN" altLang="en-US" sz="2400" b="1" dirty="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Arial" panose="020B0604020202020204" pitchFamily="34" charset="0"/>
              </a:rPr>
              <a:t>过度使用</a:t>
            </a:r>
            <a:r>
              <a:rPr lang="zh-CN" altLang="en-US" sz="2400" dirty="0">
                <a:latin typeface="华文细黑" panose="02010600040101010101" pitchFamily="2" charset="-122"/>
                <a:ea typeface="华文细黑" panose="02010600040101010101" pitchFamily="2" charset="-122"/>
                <a:cs typeface="Arial" panose="020B0604020202020204" pitchFamily="34" charset="0"/>
              </a:rPr>
              <a:t>的危险。</a:t>
            </a:r>
            <a:endParaRPr lang="zh-CN" altLang="en-US" sz="2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2" name="TextBox 5"/>
          <p:cNvSpPr txBox="1"/>
          <p:nvPr/>
        </p:nvSpPr>
        <p:spPr>
          <a:xfrm>
            <a:off x="20955" y="-39370"/>
            <a:ext cx="5051425" cy="3169285"/>
          </a:xfrm>
          <a:prstGeom prst="rect">
            <a:avLst/>
          </a:prstGeom>
          <a:solidFill>
            <a:schemeClr val="tx2">
              <a:lumMod val="20000"/>
              <a:lumOff val="80000"/>
            </a:schemeClr>
          </a:solidFill>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00000"/>
              </a:lnSpc>
              <a:defRPr/>
            </a:pPr>
            <a:r>
              <a:rPr lang="en-US" altLang="zh-CN"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factorial(3)</a:t>
            </a:r>
            <a:r>
              <a:rPr lang="zh-CN" altLang="en-US"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的调用过程</a:t>
            </a:r>
            <a:endParaRPr lang="zh-CN" altLang="en-US"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main()</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细黑"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 factorial(3);</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细黑" panose="02010600040101010101" pitchFamily="2" charset="-122"/>
                <a:cs typeface="Times New Roman" panose="02020603050405020304" pitchFamily="18" charset="0"/>
              </a:rPr>
              <a:t>printf</a:t>
            </a: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("%d\n", </a:t>
            </a:r>
            <a:r>
              <a:rPr lang="en-US" altLang="zh-CN" sz="2800" dirty="0" err="1">
                <a:solidFill>
                  <a:srgbClr val="0000CC"/>
                </a:solidFill>
                <a:latin typeface="Times New Roman" panose="02020603050405020304" pitchFamily="18" charset="0"/>
                <a:ea typeface="华文细黑" panose="02010600040101010101" pitchFamily="2" charset="-122"/>
                <a:cs typeface="Times New Roman" panose="02020603050405020304" pitchFamily="18" charset="0"/>
              </a:rPr>
              <a:t>nResult</a:t>
            </a: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    return 0;</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00000"/>
              </a:lnSpc>
              <a:defRPr/>
            </a:pPr>
            <a:r>
              <a:rPr lang="en-US" altLang="zh-CN" sz="2800" dirty="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Rectangle 3"/>
          <p:cNvSpPr txBox="1"/>
          <p:nvPr/>
        </p:nvSpPr>
        <p:spPr>
          <a:xfrm>
            <a:off x="5093538" y="-11243"/>
            <a:ext cx="3635226" cy="2738120"/>
          </a:xfrm>
          <a:prstGeom prst="rect">
            <a:avLst/>
          </a:prstGeom>
          <a:solidFill>
            <a:srgbClr val="FFFF0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1600" dirty="0">
                <a:solidFill>
                  <a:schemeClr val="accent1"/>
                </a:solidFill>
              </a:rPr>
              <a:t>double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a:t>
            </a:r>
            <a:r>
              <a:rPr lang="en-US" altLang="zh-CN" sz="1600" dirty="0" err="1">
                <a:solidFill>
                  <a:schemeClr val="accent1"/>
                </a:solidFill>
              </a:rPr>
              <a:t>int</a:t>
            </a:r>
            <a:r>
              <a:rPr lang="en-US" altLang="zh-CN" sz="1600" dirty="0">
                <a:solidFill>
                  <a:schemeClr val="accent1"/>
                </a:solidFill>
              </a:rPr>
              <a:t> n) </a:t>
            </a:r>
            <a:r>
              <a:rPr lang="zh-CN" altLang="en-US" sz="1600" dirty="0">
                <a:solidFill>
                  <a:schemeClr val="accent1"/>
                </a:solidFill>
              </a:rPr>
              <a:t>  </a:t>
            </a:r>
            <a:r>
              <a:rPr lang="en-US" altLang="zh-CN" sz="1600" dirty="0"/>
              <a:t>/*  </a:t>
            </a:r>
            <a:r>
              <a:rPr lang="zh-CN" altLang="en-US" sz="1600" dirty="0"/>
              <a:t>函数定义  *</a:t>
            </a:r>
            <a:r>
              <a:rPr lang="en-US" altLang="zh-CN" sz="1600" dirty="0"/>
              <a:t>/</a:t>
            </a:r>
            <a:endParaRPr lang="en-US" altLang="zh-CN" sz="1600" dirty="0"/>
          </a:p>
          <a:p>
            <a:pPr>
              <a:buFont typeface="Arial" panose="020B0604020202020204" pitchFamily="34" charset="0"/>
              <a:buNone/>
            </a:pPr>
            <a:r>
              <a:rPr lang="en-US" altLang="zh-CN" sz="1600" dirty="0"/>
              <a:t>{  double result;</a:t>
            </a:r>
            <a:endParaRPr lang="en-US" altLang="zh-CN" sz="1600" dirty="0"/>
          </a:p>
          <a:p>
            <a:pPr>
              <a:buFont typeface="Arial" panose="020B0604020202020204" pitchFamily="34" charset="0"/>
              <a:buNone/>
            </a:pPr>
            <a:r>
              <a:rPr lang="en-US" altLang="zh-CN" sz="1600" dirty="0">
                <a:solidFill>
                  <a:schemeClr val="accent1"/>
                </a:solidFill>
              </a:rPr>
              <a:t>    if (</a:t>
            </a:r>
            <a:r>
              <a:rPr lang="en-US" altLang="zh-CN" sz="1600" dirty="0">
                <a:solidFill>
                  <a:srgbClr val="0000CC"/>
                </a:solidFill>
              </a:rPr>
              <a:t>n==1 </a:t>
            </a:r>
            <a:r>
              <a:rPr lang="en-US" altLang="zh-CN" sz="1600" dirty="0">
                <a:solidFill>
                  <a:schemeClr val="accent1"/>
                </a:solidFill>
              </a:rPr>
              <a:t>|| n == 0) </a:t>
            </a:r>
            <a:r>
              <a:rPr lang="zh-CN" altLang="en-US" sz="1600" dirty="0">
                <a:solidFill>
                  <a:schemeClr val="accent1"/>
                </a:solidFill>
              </a:rPr>
              <a:t>   </a:t>
            </a:r>
            <a:r>
              <a:rPr lang="en-US" altLang="zh-CN" sz="1600" dirty="0">
                <a:solidFill>
                  <a:schemeClr val="accent1"/>
                </a:solidFill>
              </a:rPr>
              <a:t>/*  </a:t>
            </a:r>
            <a:r>
              <a:rPr lang="zh-CN" altLang="en-US" sz="1600" dirty="0">
                <a:solidFill>
                  <a:schemeClr val="accent1"/>
                </a:solidFill>
              </a:rPr>
              <a:t>递归出口  *</a:t>
            </a:r>
            <a:r>
              <a:rPr lang="en-US" altLang="zh-CN" sz="1600" dirty="0">
                <a:solidFill>
                  <a:schemeClr val="accent1"/>
                </a:solidFill>
              </a:rPr>
              <a:t>/</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a:t>
            </a:r>
            <a:r>
              <a:rPr lang="en-US" altLang="zh-CN" sz="1600" dirty="0">
                <a:solidFill>
                  <a:srgbClr val="FF0000"/>
                </a:solidFill>
              </a:rPr>
              <a:t>result</a:t>
            </a:r>
            <a:r>
              <a:rPr lang="en-US" altLang="zh-CN" sz="1600" dirty="0">
                <a:solidFill>
                  <a:schemeClr val="accent1"/>
                </a:solidFill>
              </a:rPr>
              <a:t> = 1;</a:t>
            </a:r>
            <a:endParaRPr lang="en-US" altLang="zh-CN" sz="1600" dirty="0">
              <a:solidFill>
                <a:schemeClr val="accent1"/>
              </a:solidFill>
            </a:endParaRPr>
          </a:p>
          <a:p>
            <a:pPr>
              <a:buFont typeface="Arial" panose="020B0604020202020204" pitchFamily="34" charset="0"/>
              <a:buNone/>
            </a:pPr>
            <a:r>
              <a:rPr lang="en-US" altLang="zh-CN" sz="1600" dirty="0">
                <a:solidFill>
                  <a:schemeClr val="accent1"/>
                </a:solidFill>
              </a:rPr>
              <a:t>    else </a:t>
            </a:r>
            <a:endParaRPr lang="en-US" altLang="zh-CN" sz="1600" dirty="0">
              <a:solidFill>
                <a:schemeClr val="accent1"/>
              </a:solidFill>
            </a:endParaRPr>
          </a:p>
          <a:p>
            <a:pPr>
              <a:buNone/>
            </a:pPr>
            <a:r>
              <a:rPr lang="en-US" altLang="zh-CN" sz="1600" dirty="0">
                <a:solidFill>
                  <a:schemeClr val="accent1"/>
                </a:solidFill>
              </a:rPr>
              <a:t>       </a:t>
            </a:r>
            <a:r>
              <a:rPr lang="en-US" altLang="zh-CN" sz="1600" dirty="0">
                <a:solidFill>
                  <a:srgbClr val="FF0000"/>
                </a:solidFill>
              </a:rPr>
              <a:t> result</a:t>
            </a:r>
            <a:r>
              <a:rPr lang="en-US" altLang="zh-CN" sz="1600" dirty="0">
                <a:solidFill>
                  <a:schemeClr val="accent1"/>
                </a:solidFill>
              </a:rPr>
              <a:t> = n * </a:t>
            </a:r>
            <a:r>
              <a:rPr lang="en-US" altLang="zh-CN" sz="16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factorial</a:t>
            </a:r>
            <a:r>
              <a:rPr lang="en-US" altLang="zh-CN" sz="1600" dirty="0">
                <a:solidFill>
                  <a:schemeClr val="accent1"/>
                </a:solidFill>
              </a:rPr>
              <a:t>(n-1);      </a:t>
            </a:r>
            <a:endParaRPr lang="en-US" altLang="zh-CN" sz="1600" dirty="0">
              <a:solidFill>
                <a:schemeClr val="accent1"/>
              </a:solidFill>
            </a:endParaRPr>
          </a:p>
          <a:p>
            <a:pPr>
              <a:buFont typeface="Arial" panose="020B0604020202020204" pitchFamily="34" charset="0"/>
              <a:buNone/>
            </a:pPr>
            <a:r>
              <a:rPr lang="en-US" altLang="zh-CN" sz="1600" dirty="0"/>
              <a:t>    return </a:t>
            </a:r>
            <a:r>
              <a:rPr lang="en-US" altLang="zh-CN" sz="1600" dirty="0">
                <a:solidFill>
                  <a:srgbClr val="FF0000"/>
                </a:solidFill>
              </a:rPr>
              <a:t>result</a:t>
            </a:r>
            <a:r>
              <a:rPr lang="en-US" altLang="zh-CN" sz="1600" dirty="0"/>
              <a:t>;</a:t>
            </a:r>
            <a:endParaRPr lang="en-US" altLang="zh-CN" sz="1600" dirty="0"/>
          </a:p>
          <a:p>
            <a:pPr>
              <a:buFont typeface="Arial" panose="020B0604020202020204" pitchFamily="34" charset="0"/>
              <a:buNone/>
            </a:pPr>
            <a:r>
              <a:rPr lang="en-US" altLang="zh-CN" sz="1600" dirty="0"/>
              <a:t>}</a:t>
            </a:r>
            <a:endParaRPr lang="zh-CN" altLang="en-US" sz="16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幻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5pPr>
          </a:lstStyle>
          <a:p>
            <a:pPr lvl="0" eaLnBrk="1" hangingPunct="1"/>
            <a:fld id="{9A0DB2DC-4C9A-4742-B13C-FB6460FD3503}" type="slidenum">
              <a:rPr lang="en-US" altLang="zh-CN" sz="1400" dirty="0"/>
            </a:fld>
            <a:endParaRPr lang="en-US" altLang="zh-CN" sz="1400" dirty="0"/>
          </a:p>
        </p:txBody>
      </p:sp>
      <p:sp>
        <p:nvSpPr>
          <p:cNvPr id="270338" name="Text Box 2"/>
          <p:cNvSpPr txBox="1"/>
          <p:nvPr/>
        </p:nvSpPr>
        <p:spPr>
          <a:xfrm>
            <a:off x="999808" y="754063"/>
            <a:ext cx="3112135" cy="460375"/>
          </a:xfrm>
          <a:prstGeom prst="rect">
            <a:avLst/>
          </a:prstGeom>
          <a:noFill/>
          <a:ln w="9525">
            <a:noFill/>
          </a:ln>
        </p:spPr>
        <p:txBody>
          <a:bodyPr wrap="none">
            <a:spAutoFit/>
            <a:scene3d>
              <a:camera prst="orthographicFront"/>
              <a:lightRig rig="threePt" dir="t"/>
            </a:scene3d>
          </a:bodyPr>
          <a:lstStyle/>
          <a:p>
            <a:pPr eaLnBrk="1" hangingPunct="1"/>
            <a:r>
              <a:rPr lang="zh-CN" altLang="en-US" sz="2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剖析流程：求</a:t>
            </a:r>
            <a:r>
              <a:rPr lang="en-US" altLang="zh-CN" sz="2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n</a:t>
            </a:r>
            <a:r>
              <a:rPr lang="zh-CN" altLang="zh-CN" sz="2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rPr>
              <a:t>的阶乘</a:t>
            </a:r>
            <a:endParaRPr lang="zh-CN" altLang="zh-CN" sz="2400" dirty="0">
              <a:solidFill>
                <a:schemeClr val="accent1"/>
              </a:solidFill>
              <a:effectLst>
                <a:outerShdw blurRad="38100" dist="25400" dir="5400000" algn="ctr" rotWithShape="0">
                  <a:srgbClr val="6E747A">
                    <a:alpha val="43000"/>
                  </a:srgbClr>
                </a:outerShdw>
              </a:effectLst>
              <a:latin typeface="兰亭黑-简" panose="02000000000000000000" charset="-122"/>
              <a:ea typeface="兰亭黑-简" panose="02000000000000000000" charset="-122"/>
              <a:cs typeface="兰亭黑-简" panose="02000000000000000000" charset="-122"/>
            </a:endParaRPr>
          </a:p>
        </p:txBody>
      </p:sp>
      <p:graphicFrame>
        <p:nvGraphicFramePr>
          <p:cNvPr id="270339" name="Object 3"/>
          <p:cNvGraphicFramePr>
            <a:graphicFrameLocks noChangeAspect="1"/>
          </p:cNvGraphicFramePr>
          <p:nvPr/>
        </p:nvGraphicFramePr>
        <p:xfrm>
          <a:off x="7291388" y="331788"/>
          <a:ext cx="3148012" cy="809625"/>
        </p:xfrm>
        <a:graphic>
          <a:graphicData uri="http://schemas.openxmlformats.org/presentationml/2006/ole">
            <mc:AlternateContent xmlns:mc="http://schemas.openxmlformats.org/markup-compatibility/2006">
              <mc:Choice xmlns:v="urn:schemas-microsoft-com:vml" Requires="v">
                <p:oleObj spid="_x0000_s3106" name="" r:id="rId1" imgW="1777365" imgH="456565" progId="Equation.3">
                  <p:embed/>
                </p:oleObj>
              </mc:Choice>
              <mc:Fallback>
                <p:oleObj name="" r:id="rId1" imgW="1777365" imgH="456565" progId="Equation.3">
                  <p:embed/>
                  <p:pic>
                    <p:nvPicPr>
                      <p:cNvPr id="0" name="图片 3077"/>
                      <p:cNvPicPr/>
                      <p:nvPr/>
                    </p:nvPicPr>
                    <p:blipFill>
                      <a:blip r:embed="rId2"/>
                      <a:stretch>
                        <a:fillRect/>
                      </a:stretch>
                    </p:blipFill>
                    <p:spPr>
                      <a:xfrm>
                        <a:off x="7291388" y="331788"/>
                        <a:ext cx="3148012" cy="809625"/>
                      </a:xfrm>
                      <a:prstGeom prst="rect">
                        <a:avLst/>
                      </a:prstGeom>
                      <a:solidFill>
                        <a:srgbClr val="FFFF00"/>
                      </a:solidFill>
                      <a:ln w="38100">
                        <a:noFill/>
                        <a:miter/>
                      </a:ln>
                    </p:spPr>
                  </p:pic>
                </p:oleObj>
              </mc:Fallback>
            </mc:AlternateContent>
          </a:graphicData>
        </a:graphic>
      </p:graphicFrame>
      <p:sp>
        <p:nvSpPr>
          <p:cNvPr id="270340" name="Rectangle 4"/>
          <p:cNvSpPr/>
          <p:nvPr/>
        </p:nvSpPr>
        <p:spPr>
          <a:xfrm>
            <a:off x="1670050" y="1344613"/>
            <a:ext cx="4569460" cy="5262245"/>
          </a:xfrm>
          <a:prstGeom prst="rect">
            <a:avLst/>
          </a:prstGeom>
          <a:solidFill>
            <a:schemeClr val="bg1"/>
          </a:solidFill>
          <a:ln w="28575" cap="flat" cmpd="sng">
            <a:solidFill>
              <a:srgbClr val="008000"/>
            </a:solidFill>
            <a:prstDash val="solid"/>
            <a:miter/>
            <a:headEnd type="none" w="med" len="med"/>
            <a:tailEnd type="none" w="med" len="med"/>
          </a:ln>
        </p:spPr>
        <p:txBody>
          <a:bodyPr wrap="none">
            <a:spAutoFit/>
          </a:bodyPr>
          <a:lstStyle/>
          <a:p>
            <a:r>
              <a:rPr lang="en-US" altLang="zh-CN" sz="2400" dirty="0">
                <a:solidFill>
                  <a:srgbClr val="0000FF"/>
                </a:solidFill>
                <a:latin typeface="Times New Roman" panose="02020603050405020304" pitchFamily="18" charset="0"/>
              </a:rPr>
              <a:t>fac(int 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int f;</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if(n&lt;0)  printf("n&lt;0,data error!");</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if(n==0||n==1)  f=1;</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a:t>
            </a:r>
            <a:r>
              <a:rPr lang="en-US" altLang="zh-CN" sz="2400" dirty="0">
                <a:solidFill>
                  <a:srgbClr val="EE2424"/>
                </a:solidFill>
                <a:latin typeface="Times New Roman" panose="02020603050405020304" pitchFamily="18" charset="0"/>
              </a:rPr>
              <a:t>f=fac(n-1)*n;</a:t>
            </a:r>
            <a:endParaRPr lang="en-US" altLang="zh-CN" sz="2400" dirty="0">
              <a:solidFill>
                <a:srgbClr val="EE2424"/>
              </a:solidFill>
              <a:latin typeface="Times New Roman" panose="02020603050405020304" pitchFamily="18" charset="0"/>
            </a:endParaRPr>
          </a:p>
          <a:p>
            <a:r>
              <a:rPr lang="en-US" altLang="zh-CN" sz="2400" dirty="0">
                <a:latin typeface="Times New Roman" panose="02020603050405020304" pitchFamily="18" charset="0"/>
              </a:rPr>
              <a:t>    return(f);</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main()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int n, y;</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printf("Input a integer number:");</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scanf("%d",&amp;n);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a:solidFill>
                  <a:srgbClr val="0000FF"/>
                </a:solidFill>
                <a:latin typeface="Times New Roman" panose="02020603050405020304" pitchFamily="18" charset="0"/>
              </a:rPr>
              <a:t>y=fac(n);</a:t>
            </a:r>
            <a:endParaRPr lang="en-US" altLang="zh-CN" sz="2400" dirty="0">
              <a:solidFill>
                <a:srgbClr val="0000FF"/>
              </a:solidFill>
              <a:latin typeface="Times New Roman" panose="02020603050405020304" pitchFamily="18" charset="0"/>
            </a:endParaRPr>
          </a:p>
          <a:p>
            <a:r>
              <a:rPr lang="en-US" altLang="zh-CN" sz="2400" dirty="0">
                <a:latin typeface="Times New Roman" panose="02020603050405020304" pitchFamily="18" charset="0"/>
              </a:rPr>
              <a:t>    printf("%d! =%15d",n,y);</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70341" name="AutoShape 5"/>
          <p:cNvSpPr>
            <a:spLocks noChangeArrowheads="1"/>
          </p:cNvSpPr>
          <p:nvPr/>
        </p:nvSpPr>
        <p:spPr bwMode="auto">
          <a:xfrm>
            <a:off x="3962400" y="3071813"/>
            <a:ext cx="1905000" cy="838200"/>
          </a:xfrm>
          <a:prstGeom prst="rightArrow">
            <a:avLst>
              <a:gd name="adj1" fmla="val 54546"/>
              <a:gd name="adj2" fmla="val 72727"/>
            </a:avLst>
          </a:prstGeom>
          <a:solidFill>
            <a:srgbClr val="C4B9FD"/>
          </a:solidFill>
          <a:ln w="38100">
            <a:solidFill>
              <a:schemeClr val="accent2"/>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2400" b="1" i="0" u="none" strike="noStrike" kern="1200" cap="none" spc="0" normalizeH="0" baseline="0" noProof="0">
                <a:ln>
                  <a:noFill/>
                </a:ln>
                <a:solidFill>
                  <a:srgbClr val="290183"/>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等价于</a:t>
            </a:r>
            <a:endParaRPr kumimoji="1" lang="zh-CN" altLang="en-US" sz="2400" b="1" i="0" u="none" strike="noStrike" kern="1200" cap="none" spc="0" normalizeH="0" baseline="0" noProof="0">
              <a:ln>
                <a:noFill/>
              </a:ln>
              <a:solidFill>
                <a:srgbClr val="290183"/>
              </a:solidFill>
              <a:effectLst>
                <a:outerShdw blurRad="38100" dist="38100" dir="2700000" algn="tl">
                  <a:srgbClr val="000000"/>
                </a:outerShdw>
              </a:effectLst>
              <a:uLnTx/>
              <a:uFillTx/>
              <a:latin typeface="Times New Roman" panose="02020603050405020304" pitchFamily="18" charset="0"/>
              <a:ea typeface="宋体" pitchFamily="2" charset="-122"/>
              <a:cs typeface="+mn-cs"/>
            </a:endParaRPr>
          </a:p>
        </p:txBody>
      </p:sp>
      <p:sp>
        <p:nvSpPr>
          <p:cNvPr id="270342" name="Text Box 6"/>
          <p:cNvSpPr txBox="1">
            <a:spLocks noChangeArrowheads="1"/>
          </p:cNvSpPr>
          <p:nvPr/>
        </p:nvSpPr>
        <p:spPr bwMode="auto">
          <a:xfrm>
            <a:off x="6858000" y="2005013"/>
            <a:ext cx="3581400" cy="953135"/>
          </a:xfrm>
          <a:prstGeom prst="rect">
            <a:avLst/>
          </a:prstGeom>
          <a:solidFill>
            <a:srgbClr val="CCFFFF"/>
          </a:solidFill>
          <a:ln w="57150" cmpd="thickThin">
            <a:solidFill>
              <a:schemeClr val="accent1"/>
            </a:solidFill>
            <a:miter lim="800000"/>
          </a:ln>
          <a:effectLst/>
        </p:spPr>
        <p:txBody>
          <a:bodyPr>
            <a:spAutoFit/>
          </a:bodyPr>
          <a:lstStyle/>
          <a:p>
            <a:pPr marR="0" defTabSz="914400" eaLnBrk="1" hangingPunct="1">
              <a:buClr>
                <a:srgbClr val="CC99FF"/>
              </a:buClr>
              <a:buSzTx/>
              <a:buFont typeface="Monotype Sorts" pitchFamily="2" charset="2"/>
              <a:buNone/>
              <a:defRPr/>
            </a:pPr>
            <a:r>
              <a:rPr kumimoji="1" lang="zh-CN" altLang="en-US" sz="2800" kern="1200" cap="none" spc="0" normalizeH="0" baseline="0" noProof="0">
                <a:solidFill>
                  <a:srgbClr val="009900"/>
                </a:solidFill>
                <a:effectLst>
                  <a:outerShdw blurRad="38100" dist="38100" dir="2700000" algn="tl">
                    <a:srgbClr val="000000"/>
                  </a:outerShdw>
                </a:effectLst>
                <a:latin typeface="宋体" pitchFamily="2" charset="-122"/>
                <a:ea typeface="宋体" pitchFamily="2" charset="-122"/>
                <a:cs typeface="+mn-cs"/>
              </a:rPr>
              <a:t>理解程序的思路：</a:t>
            </a:r>
            <a:endParaRPr kumimoji="1" lang="zh-CN" altLang="en-US" sz="2800" kern="1200" cap="none" spc="0" normalizeH="0" baseline="0" noProof="0">
              <a:solidFill>
                <a:srgbClr val="009900"/>
              </a:solidFill>
              <a:effectLst>
                <a:outerShdw blurRad="38100" dist="38100" dir="2700000" algn="tl">
                  <a:srgbClr val="000000"/>
                </a:outerShdw>
              </a:effectLst>
              <a:latin typeface="宋体" pitchFamily="2" charset="-122"/>
              <a:ea typeface="宋体" pitchFamily="2" charset="-122"/>
              <a:cs typeface="+mn-cs"/>
            </a:endParaRPr>
          </a:p>
          <a:p>
            <a:pPr marR="0" defTabSz="914400" eaLnBrk="1" hangingPunct="1">
              <a:buClr>
                <a:srgbClr val="CC99FF"/>
              </a:buClr>
              <a:buSzTx/>
              <a:buFont typeface="Monotype Sorts" pitchFamily="2" charset="2"/>
              <a:buNone/>
              <a:defRPr/>
            </a:pPr>
            <a:r>
              <a:rPr kumimoji="1" lang="en-US" altLang="en-US" sz="2800" kern="1200" cap="none" spc="0" normalizeH="0" baseline="0" noProof="0">
                <a:solidFill>
                  <a:srgbClr val="009900"/>
                </a:solidFill>
                <a:effectLst>
                  <a:outerShdw blurRad="38100" dist="38100" dir="2700000" algn="tl">
                    <a:srgbClr val="000000"/>
                  </a:outerShdw>
                </a:effectLst>
                <a:latin typeface="宋体" pitchFamily="2" charset="-122"/>
                <a:ea typeface="宋体" pitchFamily="2" charset="-122"/>
                <a:cs typeface="+mn-cs"/>
              </a:rPr>
              <a:t>n! </a:t>
            </a:r>
            <a:r>
              <a:rPr kumimoji="1" lang="zh-CN" altLang="en-US" sz="2800" kern="1200" cap="none" spc="0" normalizeH="0" baseline="0" noProof="0">
                <a:solidFill>
                  <a:srgbClr val="009900"/>
                </a:solidFill>
                <a:effectLst>
                  <a:outerShdw blurRad="38100" dist="38100" dir="2700000" algn="tl">
                    <a:srgbClr val="000000"/>
                  </a:outerShdw>
                </a:effectLst>
                <a:latin typeface="宋体" pitchFamily="2" charset="-122"/>
                <a:ea typeface="宋体" pitchFamily="2" charset="-122"/>
                <a:cs typeface="+mn-cs"/>
              </a:rPr>
              <a:t>就是 </a:t>
            </a:r>
            <a:r>
              <a:rPr kumimoji="1" lang="en-US" altLang="en-US" sz="2800" kern="1200" cap="none" spc="0" normalizeH="0" baseline="0" noProof="0">
                <a:solidFill>
                  <a:srgbClr val="009900"/>
                </a:solidFill>
                <a:effectLst>
                  <a:outerShdw blurRad="38100" dist="38100" dir="2700000" algn="tl">
                    <a:srgbClr val="000000"/>
                  </a:outerShdw>
                </a:effectLst>
                <a:latin typeface="宋体" pitchFamily="2" charset="-122"/>
                <a:ea typeface="宋体" pitchFamily="2" charset="-122"/>
                <a:cs typeface="+mn-cs"/>
              </a:rPr>
              <a:t>n * (n-1)!</a:t>
            </a:r>
            <a:endParaRPr kumimoji="1" lang="en-US" altLang="zh-CN" sz="280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0343" name="Rectangle 7"/>
          <p:cNvSpPr/>
          <p:nvPr/>
        </p:nvSpPr>
        <p:spPr>
          <a:xfrm>
            <a:off x="1600200" y="1344613"/>
            <a:ext cx="5181600" cy="2641600"/>
          </a:xfrm>
          <a:prstGeom prst="rect">
            <a:avLst/>
          </a:prstGeom>
          <a:noFill/>
          <a:ln w="57150" cap="flat" cmpd="thickThin">
            <a:solidFill>
              <a:schemeClr val="tx1"/>
            </a:solidFill>
            <a:prstDash val="solid"/>
            <a:miter/>
            <a:headEnd type="none" w="med" len="med"/>
            <a:tailEnd type="none" w="med" len="med"/>
          </a:ln>
        </p:spPr>
        <p:txBody>
          <a:bodyPr wrap="none" anchor="ctr"/>
          <a:lstStyle/>
          <a:p>
            <a:pPr algn="ctr" eaLnBrk="1" hangingPunct="1"/>
            <a:endParaRPr lang="zh-CN" altLang="zh-CN" sz="2400" b="0" dirty="0">
              <a:latin typeface="Times New Roman" panose="02020603050405020304" pitchFamily="18" charset="0"/>
            </a:endParaRPr>
          </a:p>
        </p:txBody>
      </p:sp>
      <p:sp>
        <p:nvSpPr>
          <p:cNvPr id="270344" name="Text Box 8"/>
          <p:cNvSpPr txBox="1"/>
          <p:nvPr/>
        </p:nvSpPr>
        <p:spPr>
          <a:xfrm>
            <a:off x="5867400" y="3871913"/>
            <a:ext cx="4800600" cy="2676525"/>
          </a:xfrm>
          <a:prstGeom prst="rect">
            <a:avLst/>
          </a:prstGeom>
          <a:solidFill>
            <a:schemeClr val="bg1"/>
          </a:solidFill>
          <a:ln w="28575" cap="flat" cmpd="sng">
            <a:solidFill>
              <a:srgbClr val="0000FF"/>
            </a:solidFill>
            <a:prstDash val="solid"/>
            <a:miter/>
            <a:headEnd type="none" w="med" len="med"/>
            <a:tailEnd type="none" w="med" len="med"/>
          </a:ln>
        </p:spPr>
        <p:txBody>
          <a:bodyPr>
            <a:spAutoFit/>
          </a:bodyPr>
          <a:lstStyle/>
          <a:p>
            <a:r>
              <a:rPr lang="en-US" altLang="zh-CN" sz="2400" dirty="0">
                <a:solidFill>
                  <a:srgbClr val="0000FF"/>
                </a:solidFill>
                <a:latin typeface="Times New Roman" panose="02020603050405020304" pitchFamily="18" charset="0"/>
              </a:rPr>
              <a:t>int fac(int 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int f;</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if(n&lt;0)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printf("n&lt;0,data error!");</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if(n==0||n==1)  return(1);</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return (</a:t>
            </a:r>
            <a:r>
              <a:rPr lang="en-US" altLang="zh-CN" sz="2400" dirty="0">
                <a:solidFill>
                  <a:srgbClr val="EE2424"/>
                </a:solidFill>
                <a:latin typeface="Times New Roman" panose="02020603050405020304" pitchFamily="18" charset="0"/>
              </a:rPr>
              <a:t>f=fac(n-1)*n</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additive="base">
                                        <p:cTn id="7" dur="500" fill="hold"/>
                                        <p:tgtEl>
                                          <p:spTgt spid="270338"/>
                                        </p:tgtEl>
                                        <p:attrNameLst>
                                          <p:attrName>ppt_x</p:attrName>
                                        </p:attrNameLst>
                                      </p:cBhvr>
                                      <p:tavLst>
                                        <p:tav tm="0">
                                          <p:val>
                                            <p:strVal val="0-#ppt_w/2"/>
                                          </p:val>
                                        </p:tav>
                                        <p:tav tm="100000">
                                          <p:val>
                                            <p:strVal val="#ppt_x"/>
                                          </p:val>
                                        </p:tav>
                                      </p:tavLst>
                                    </p:anim>
                                    <p:anim calcmode="lin" valueType="num">
                                      <p:cBhvr additive="base">
                                        <p:cTn id="8" dur="500" fill="hold"/>
                                        <p:tgtEl>
                                          <p:spTgt spid="2703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0339"/>
                                        </p:tgtEl>
                                        <p:attrNameLst>
                                          <p:attrName>style.visibility</p:attrName>
                                        </p:attrNameLst>
                                      </p:cBhvr>
                                      <p:to>
                                        <p:strVal val="visible"/>
                                      </p:to>
                                    </p:set>
                                    <p:anim calcmode="lin" valueType="num">
                                      <p:cBhvr additive="base">
                                        <p:cTn id="13" dur="500" fill="hold"/>
                                        <p:tgtEl>
                                          <p:spTgt spid="270339"/>
                                        </p:tgtEl>
                                        <p:attrNameLst>
                                          <p:attrName>ppt_x</p:attrName>
                                        </p:attrNameLst>
                                      </p:cBhvr>
                                      <p:tavLst>
                                        <p:tav tm="0">
                                          <p:val>
                                            <p:strVal val="0-#ppt_w/2"/>
                                          </p:val>
                                        </p:tav>
                                        <p:tav tm="100000">
                                          <p:val>
                                            <p:strVal val="#ppt_x"/>
                                          </p:val>
                                        </p:tav>
                                      </p:tavLst>
                                    </p:anim>
                                    <p:anim calcmode="lin" valueType="num">
                                      <p:cBhvr additive="base">
                                        <p:cTn id="14" dur="500" fill="hold"/>
                                        <p:tgtEl>
                                          <p:spTgt spid="2703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70340"/>
                                        </p:tgtEl>
                                        <p:attrNameLst>
                                          <p:attrName>style.visibility</p:attrName>
                                        </p:attrNameLst>
                                      </p:cBhvr>
                                      <p:to>
                                        <p:strVal val="visible"/>
                                      </p:to>
                                    </p:set>
                                    <p:animEffect transition="in" filter="box(out)">
                                      <p:cBhvr>
                                        <p:cTn id="19" dur="500"/>
                                        <p:tgtEl>
                                          <p:spTgt spid="27034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12" presetClass="entr" presetSubtype="2" fill="hold" grpId="0" nodeType="clickEffect">
                                  <p:stCondLst>
                                    <p:cond delay="0"/>
                                  </p:stCondLst>
                                  <p:childTnLst>
                                    <p:set>
                                      <p:cBhvr>
                                        <p:cTn id="23" dur="1" fill="hold">
                                          <p:stCondLst>
                                            <p:cond delay="0"/>
                                          </p:stCondLst>
                                        </p:cTn>
                                        <p:tgtEl>
                                          <p:spTgt spid="270343"/>
                                        </p:tgtEl>
                                        <p:attrNameLst>
                                          <p:attrName>style.visibility</p:attrName>
                                        </p:attrNameLst>
                                      </p:cBhvr>
                                      <p:to>
                                        <p:strVal val="visible"/>
                                      </p:to>
                                    </p:set>
                                    <p:animEffect transition="in" filter="slide(fromRight)">
                                      <p:cBhvr>
                                        <p:cTn id="24" dur="500"/>
                                        <p:tgtEl>
                                          <p:spTgt spid="270343"/>
                                        </p:tgtEl>
                                      </p:cBhvr>
                                    </p:animEffect>
                                  </p:childTnLst>
                                  <p:subTnLst>
                                    <p:set>
                                      <p:cBhvr override="childStyle">
                                        <p:cTn dur="1" fill="hold" display="0" masterRel="nextClick" afterEffect="1"/>
                                        <p:tgtEl>
                                          <p:spTgt spid="270343"/>
                                        </p:tgtEl>
                                        <p:attrNameLst>
                                          <p:attrName>style.visibility</p:attrName>
                                        </p:attrNameLst>
                                      </p:cBhvr>
                                      <p:to>
                                        <p:strVal val="hidden"/>
                                      </p:to>
                                    </p:set>
                                  </p:subTnLst>
                                </p:cTn>
                              </p:par>
                            </p:childTnLst>
                          </p:cTn>
                        </p:par>
                        <p:par>
                          <p:cTn id="25" fill="hold">
                            <p:stCondLst>
                              <p:cond delay="500"/>
                            </p:stCondLst>
                            <p:childTnLst>
                              <p:par>
                                <p:cTn id="26" presetID="22" presetClass="entr" presetSubtype="8" fill="hold" grpId="0" nodeType="afterEffect">
                                  <p:stCondLst>
                                    <p:cond delay="1000"/>
                                  </p:stCondLst>
                                  <p:childTnLst>
                                    <p:set>
                                      <p:cBhvr>
                                        <p:cTn id="27" dur="1" fill="hold">
                                          <p:stCondLst>
                                            <p:cond delay="0"/>
                                          </p:stCondLst>
                                        </p:cTn>
                                        <p:tgtEl>
                                          <p:spTgt spid="270341"/>
                                        </p:tgtEl>
                                        <p:attrNameLst>
                                          <p:attrName>style.visibility</p:attrName>
                                        </p:attrNameLst>
                                      </p:cBhvr>
                                      <p:to>
                                        <p:strVal val="visible"/>
                                      </p:to>
                                    </p:set>
                                    <p:animEffect transition="in" filter="wipe(left)">
                                      <p:cBhvr>
                                        <p:cTn id="28" dur="500"/>
                                        <p:tgtEl>
                                          <p:spTgt spid="2703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0344"/>
                                        </p:tgtEl>
                                        <p:attrNameLst>
                                          <p:attrName>style.visibility</p:attrName>
                                        </p:attrNameLst>
                                      </p:cBhvr>
                                      <p:to>
                                        <p:strVal val="visible"/>
                                      </p:to>
                                    </p:set>
                                    <p:animEffect transition="in" filter="wipe(up)">
                                      <p:cBhvr>
                                        <p:cTn id="33" dur="500"/>
                                        <p:tgtEl>
                                          <p:spTgt spid="270344"/>
                                        </p:tgtEl>
                                      </p:cBhvr>
                                    </p:animEffect>
                                  </p:childTnLst>
                                </p:cTn>
                              </p:par>
                            </p:childTnLst>
                          </p:cTn>
                        </p:par>
                        <p:par>
                          <p:cTn id="34" fill="hold">
                            <p:stCondLst>
                              <p:cond delay="500"/>
                            </p:stCondLst>
                            <p:childTnLst>
                              <p:par>
                                <p:cTn id="35" presetID="22" presetClass="entr" presetSubtype="2" fill="hold" grpId="0" nodeType="afterEffect">
                                  <p:stCondLst>
                                    <p:cond delay="1000"/>
                                  </p:stCondLst>
                                  <p:childTnLst>
                                    <p:set>
                                      <p:cBhvr>
                                        <p:cTn id="36" dur="1" fill="hold">
                                          <p:stCondLst>
                                            <p:cond delay="0"/>
                                          </p:stCondLst>
                                        </p:cTn>
                                        <p:tgtEl>
                                          <p:spTgt spid="270342"/>
                                        </p:tgtEl>
                                        <p:attrNameLst>
                                          <p:attrName>style.visibility</p:attrName>
                                        </p:attrNameLst>
                                      </p:cBhvr>
                                      <p:to>
                                        <p:strVal val="visible"/>
                                      </p:to>
                                    </p:set>
                                    <p:animEffect transition="in" filter="wipe(right)">
                                      <p:cBhvr>
                                        <p:cTn id="37" dur="5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p:bldP spid="270340" grpId="0" bldLvl="0" animBg="1"/>
      <p:bldP spid="270341" grpId="0" bldLvl="0" animBg="1"/>
      <p:bldP spid="270342" grpId="0" bldLvl="0" animBg="1"/>
      <p:bldP spid="270343" grpId="0" bldLvl="0" animBg="1"/>
      <p:bldP spid="27034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幻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5pPr>
          </a:lstStyle>
          <a:p>
            <a:pPr lvl="0" eaLnBrk="1" hangingPunct="1"/>
            <a:fld id="{9A0DB2DC-4C9A-4742-B13C-FB6460FD3503}" type="slidenum">
              <a:rPr lang="en-US" altLang="zh-CN" sz="1400" dirty="0"/>
            </a:fld>
            <a:endParaRPr lang="en-US" altLang="zh-CN" sz="1400" dirty="0"/>
          </a:p>
        </p:txBody>
      </p:sp>
      <p:sp>
        <p:nvSpPr>
          <p:cNvPr id="66563" name="Rectangle 2"/>
          <p:cNvSpPr/>
          <p:nvPr/>
        </p:nvSpPr>
        <p:spPr>
          <a:xfrm>
            <a:off x="3429000" y="971550"/>
            <a:ext cx="4569460" cy="5262245"/>
          </a:xfrm>
          <a:prstGeom prst="rect">
            <a:avLst/>
          </a:prstGeom>
          <a:solidFill>
            <a:schemeClr val="bg1"/>
          </a:solidFill>
          <a:ln w="28575" cap="flat" cmpd="sng">
            <a:solidFill>
              <a:srgbClr val="008000"/>
            </a:solidFill>
            <a:prstDash val="solid"/>
            <a:miter/>
            <a:headEnd type="none" w="med" len="med"/>
            <a:tailEnd type="none" w="med" len="med"/>
          </a:ln>
        </p:spPr>
        <p:txBody>
          <a:bodyPr wrap="none">
            <a:spAutoFit/>
          </a:bodyPr>
          <a:lstStyle/>
          <a:p>
            <a:r>
              <a:rPr lang="en-US" altLang="zh-CN" sz="2400" dirty="0">
                <a:solidFill>
                  <a:srgbClr val="0000FF"/>
                </a:solidFill>
                <a:latin typeface="Times New Roman" panose="02020603050405020304" pitchFamily="18" charset="0"/>
              </a:rPr>
              <a:t>fac(int 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int f;</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if(n&lt;0)  printf("n&lt;0,data error!");</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if(n==0||n==1)  f=1;</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else  </a:t>
            </a:r>
            <a:r>
              <a:rPr lang="en-US" altLang="zh-CN" sz="2400" dirty="0">
                <a:solidFill>
                  <a:srgbClr val="EE2424"/>
                </a:solidFill>
                <a:latin typeface="Times New Roman" panose="02020603050405020304" pitchFamily="18" charset="0"/>
              </a:rPr>
              <a:t>f=fac(n-1)*n;</a:t>
            </a:r>
            <a:endParaRPr lang="en-US" altLang="zh-CN" sz="2400" dirty="0">
              <a:solidFill>
                <a:srgbClr val="EE2424"/>
              </a:solidFill>
              <a:latin typeface="Times New Roman" panose="02020603050405020304" pitchFamily="18" charset="0"/>
            </a:endParaRPr>
          </a:p>
          <a:p>
            <a:r>
              <a:rPr lang="en-US" altLang="zh-CN" sz="2400" dirty="0">
                <a:latin typeface="Times New Roman" panose="02020603050405020304" pitchFamily="18" charset="0"/>
              </a:rPr>
              <a:t>    return(f);</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main()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int n, y;</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printf("Input a integer number:");</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scanf("%d",&amp;n);</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a:solidFill>
                  <a:srgbClr val="0000FF"/>
                </a:solidFill>
                <a:latin typeface="Times New Roman" panose="02020603050405020304" pitchFamily="18" charset="0"/>
              </a:rPr>
              <a:t>y=fac(n);</a:t>
            </a:r>
            <a:endParaRPr lang="en-US" altLang="zh-CN" sz="2400" dirty="0">
              <a:solidFill>
                <a:srgbClr val="0000FF"/>
              </a:solidFill>
              <a:latin typeface="Times New Roman" panose="02020603050405020304" pitchFamily="18" charset="0"/>
            </a:endParaRPr>
          </a:p>
          <a:p>
            <a:r>
              <a:rPr lang="en-US" altLang="zh-CN" sz="2400" dirty="0">
                <a:latin typeface="Times New Roman" panose="02020603050405020304" pitchFamily="18" charset="0"/>
              </a:rPr>
              <a:t>    printf("%d! =%15d",n,y);</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271363" name="AutoShape 3"/>
          <p:cNvSpPr/>
          <p:nvPr/>
        </p:nvSpPr>
        <p:spPr>
          <a:xfrm>
            <a:off x="7620000" y="5213350"/>
            <a:ext cx="1905000" cy="533400"/>
          </a:xfrm>
          <a:prstGeom prst="wedgeRoundRectCallout">
            <a:avLst>
              <a:gd name="adj1" fmla="val -129167"/>
              <a:gd name="adj2" fmla="val -100894"/>
              <a:gd name="adj3" fmla="val 16667"/>
            </a:avLst>
          </a:prstGeom>
          <a:solidFill>
            <a:schemeClr val="accent1"/>
          </a:solidFill>
          <a:ln w="38100" cap="flat" cmpd="sng">
            <a:solidFill>
              <a:schemeClr val="accent2"/>
            </a:solidFill>
            <a:prstDash val="solid"/>
            <a:miter/>
            <a:headEnd type="none" w="med" len="med"/>
            <a:tailEnd type="none" w="med" len="med"/>
          </a:ln>
        </p:spPr>
        <p:txBody>
          <a:bodyPr/>
          <a:lstStyle/>
          <a:p>
            <a:pPr algn="ctr" eaLnBrk="1" hangingPunct="1"/>
            <a:r>
              <a:rPr lang="zh-CN" altLang="en-US" sz="2400" b="0" dirty="0">
                <a:latin typeface="Times New Roman" panose="02020603050405020304" pitchFamily="18" charset="0"/>
              </a:rPr>
              <a:t>设输入</a:t>
            </a:r>
            <a:r>
              <a:rPr lang="en-US" altLang="zh-CN" sz="2400" b="0" dirty="0">
                <a:latin typeface="Times New Roman" panose="02020603050405020304" pitchFamily="18" charset="0"/>
              </a:rPr>
              <a:t>n</a:t>
            </a:r>
            <a:r>
              <a:rPr lang="zh-CN" altLang="en-US" sz="2400" b="0" dirty="0">
                <a:latin typeface="Times New Roman" panose="02020603050405020304" pitchFamily="18" charset="0"/>
              </a:rPr>
              <a:t>为</a:t>
            </a:r>
            <a:r>
              <a:rPr lang="en-US" altLang="zh-CN" sz="2400" b="0" dirty="0">
                <a:latin typeface="Times New Roman" panose="02020603050405020304" pitchFamily="18" charset="0"/>
              </a:rPr>
              <a:t>4</a:t>
            </a:r>
            <a:endParaRPr lang="en-US" altLang="zh-CN" sz="2400" b="0" dirty="0">
              <a:latin typeface="Times New Roman" panose="02020603050405020304" pitchFamily="18" charset="0"/>
            </a:endParaRPr>
          </a:p>
        </p:txBody>
      </p:sp>
      <p:sp>
        <p:nvSpPr>
          <p:cNvPr id="271364" name="Line 4"/>
          <p:cNvSpPr/>
          <p:nvPr/>
        </p:nvSpPr>
        <p:spPr>
          <a:xfrm>
            <a:off x="4114800" y="5441950"/>
            <a:ext cx="838200" cy="0"/>
          </a:xfrm>
          <a:prstGeom prst="line">
            <a:avLst/>
          </a:prstGeom>
          <a:ln w="57150" cap="flat" cmpd="sng">
            <a:solidFill>
              <a:srgbClr val="5D15FD"/>
            </a:solidFill>
            <a:prstDash val="solid"/>
            <a:headEnd type="none" w="med" len="med"/>
            <a:tailEnd type="none" w="med" len="med"/>
          </a:ln>
        </p:spPr>
      </p:sp>
      <p:sp>
        <p:nvSpPr>
          <p:cNvPr id="271365" name="Line 5"/>
          <p:cNvSpPr/>
          <p:nvPr/>
        </p:nvSpPr>
        <p:spPr>
          <a:xfrm>
            <a:off x="4495800" y="2927350"/>
            <a:ext cx="1600200" cy="0"/>
          </a:xfrm>
          <a:prstGeom prst="line">
            <a:avLst/>
          </a:prstGeom>
          <a:ln w="57150" cap="flat" cmpd="sng">
            <a:solidFill>
              <a:srgbClr val="F51D50"/>
            </a:solidFill>
            <a:prstDash val="solid"/>
            <a:headEnd type="none" w="med" len="med"/>
            <a:tailEnd type="none" w="med" len="med"/>
          </a:ln>
        </p:spPr>
      </p:sp>
      <p:sp>
        <p:nvSpPr>
          <p:cNvPr id="271366" name="Freeform 6"/>
          <p:cNvSpPr/>
          <p:nvPr/>
        </p:nvSpPr>
        <p:spPr>
          <a:xfrm>
            <a:off x="2514600" y="1111250"/>
            <a:ext cx="1574800" cy="4102100"/>
          </a:xfrm>
          <a:custGeom>
            <a:avLst/>
            <a:gdLst>
              <a:gd name="txL" fmla="*/ 0 w 992"/>
              <a:gd name="txT" fmla="*/ 0 h 2584"/>
              <a:gd name="txR" fmla="*/ 992 w 992"/>
              <a:gd name="txB" fmla="*/ 2584 h 2584"/>
            </a:gdLst>
            <a:ahLst/>
            <a:cxnLst>
              <a:cxn ang="0">
                <a:pos x="2147483647" y="2147483647"/>
              </a:cxn>
              <a:cxn ang="0">
                <a:pos x="685482530" y="2147483647"/>
              </a:cxn>
              <a:cxn ang="0">
                <a:pos x="80645005" y="2147483647"/>
              </a:cxn>
              <a:cxn ang="0">
                <a:pos x="1169352609" y="584676227"/>
              </a:cxn>
              <a:cxn ang="0">
                <a:pos x="1411287550" y="221773765"/>
              </a:cxn>
            </a:cxnLst>
            <a:rect l="txL" t="txT" r="txR" b="txB"/>
            <a:pathLst>
              <a:path w="992" h="2584">
                <a:moveTo>
                  <a:pt x="992" y="2584"/>
                </a:moveTo>
                <a:cubicBezTo>
                  <a:pt x="712" y="2460"/>
                  <a:pt x="432" y="2336"/>
                  <a:pt x="272" y="2152"/>
                </a:cubicBezTo>
                <a:cubicBezTo>
                  <a:pt x="112" y="1968"/>
                  <a:pt x="0" y="1800"/>
                  <a:pt x="32" y="1480"/>
                </a:cubicBezTo>
                <a:cubicBezTo>
                  <a:pt x="64" y="1160"/>
                  <a:pt x="376" y="464"/>
                  <a:pt x="464" y="232"/>
                </a:cubicBezTo>
                <a:cubicBezTo>
                  <a:pt x="552" y="0"/>
                  <a:pt x="556" y="44"/>
                  <a:pt x="560" y="88"/>
                </a:cubicBezTo>
              </a:path>
            </a:pathLst>
          </a:custGeom>
          <a:noFill/>
          <a:ln w="38100"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271367" name="Freeform 7"/>
          <p:cNvSpPr/>
          <p:nvPr/>
        </p:nvSpPr>
        <p:spPr>
          <a:xfrm>
            <a:off x="3657600" y="806450"/>
            <a:ext cx="3365500" cy="2044700"/>
          </a:xfrm>
          <a:custGeom>
            <a:avLst/>
            <a:gdLst>
              <a:gd name="txL" fmla="*/ 0 w 2120"/>
              <a:gd name="txT" fmla="*/ 0 h 1288"/>
              <a:gd name="txR" fmla="*/ 2120 w 2120"/>
              <a:gd name="txB" fmla="*/ 1288 h 1288"/>
            </a:gdLst>
            <a:ahLst/>
            <a:cxnLst>
              <a:cxn ang="0">
                <a:pos x="2147483647" y="2147483647"/>
              </a:cxn>
              <a:cxn ang="0">
                <a:pos x="2147483647" y="2147483647"/>
              </a:cxn>
              <a:cxn ang="0">
                <a:pos x="2147483647" y="947578788"/>
              </a:cxn>
              <a:cxn ang="0">
                <a:pos x="1935479902" y="100806237"/>
              </a:cxn>
              <a:cxn ang="0">
                <a:pos x="362902432" y="342741219"/>
              </a:cxn>
              <a:cxn ang="0">
                <a:pos x="0" y="463708773"/>
              </a:cxn>
            </a:cxnLst>
            <a:rect l="txL" t="txT" r="txR" b="txB"/>
            <a:pathLst>
              <a:path w="2120" h="1288">
                <a:moveTo>
                  <a:pt x="1584" y="1288"/>
                </a:moveTo>
                <a:cubicBezTo>
                  <a:pt x="1844" y="1196"/>
                  <a:pt x="2104" y="1104"/>
                  <a:pt x="2112" y="952"/>
                </a:cubicBezTo>
                <a:cubicBezTo>
                  <a:pt x="2120" y="800"/>
                  <a:pt x="1856" y="528"/>
                  <a:pt x="1632" y="376"/>
                </a:cubicBezTo>
                <a:cubicBezTo>
                  <a:pt x="1408" y="224"/>
                  <a:pt x="1016" y="80"/>
                  <a:pt x="768" y="40"/>
                </a:cubicBezTo>
                <a:cubicBezTo>
                  <a:pt x="520" y="0"/>
                  <a:pt x="272" y="112"/>
                  <a:pt x="144" y="136"/>
                </a:cubicBezTo>
                <a:cubicBezTo>
                  <a:pt x="16" y="160"/>
                  <a:pt x="8" y="172"/>
                  <a:pt x="0" y="184"/>
                </a:cubicBezTo>
              </a:path>
            </a:pathLst>
          </a:custGeom>
          <a:noFill/>
          <a:ln w="38100" cap="flat" cmpd="sng">
            <a:solidFill>
              <a:srgbClr val="5D15FD">
                <a:alpha val="100000"/>
              </a:srgbClr>
            </a:solidFill>
            <a:prstDash val="solid"/>
            <a:round/>
            <a:headEnd type="none" w="med" len="med"/>
            <a:tailEnd type="triangle" w="med" len="med"/>
          </a:ln>
        </p:spPr>
        <p:txBody>
          <a:bodyPr/>
          <a:lstStyle/>
          <a:p>
            <a:endParaRPr lang="zh-CN" altLang="en-US"/>
          </a:p>
        </p:txBody>
      </p:sp>
      <p:sp>
        <p:nvSpPr>
          <p:cNvPr id="271368" name="Freeform 8"/>
          <p:cNvSpPr/>
          <p:nvPr/>
        </p:nvSpPr>
        <p:spPr>
          <a:xfrm>
            <a:off x="3225800" y="1250950"/>
            <a:ext cx="1295400" cy="1498600"/>
          </a:xfrm>
          <a:custGeom>
            <a:avLst/>
            <a:gdLst>
              <a:gd name="txL" fmla="*/ 0 w 816"/>
              <a:gd name="txT" fmla="*/ 0 h 944"/>
              <a:gd name="txR" fmla="*/ 816 w 816"/>
              <a:gd name="txB" fmla="*/ 944 h 944"/>
            </a:gdLst>
            <a:ahLst/>
            <a:cxnLst>
              <a:cxn ang="0">
                <a:pos x="564515030" y="0"/>
              </a:cxn>
              <a:cxn ang="0">
                <a:pos x="201612489" y="967740147"/>
              </a:cxn>
              <a:cxn ang="0">
                <a:pos x="1774190263" y="2147483647"/>
              </a:cxn>
              <a:cxn ang="0">
                <a:pos x="1895157727" y="2147483647"/>
              </a:cxn>
            </a:cxnLst>
            <a:rect l="txL" t="txT" r="txR" b="txB"/>
            <a:pathLst>
              <a:path w="816" h="944">
                <a:moveTo>
                  <a:pt x="224" y="0"/>
                </a:moveTo>
                <a:cubicBezTo>
                  <a:pt x="112" y="120"/>
                  <a:pt x="0" y="240"/>
                  <a:pt x="80" y="384"/>
                </a:cubicBezTo>
                <a:cubicBezTo>
                  <a:pt x="160" y="528"/>
                  <a:pt x="592" y="784"/>
                  <a:pt x="704" y="864"/>
                </a:cubicBezTo>
                <a:cubicBezTo>
                  <a:pt x="816" y="944"/>
                  <a:pt x="784" y="904"/>
                  <a:pt x="752" y="864"/>
                </a:cubicBezTo>
              </a:path>
            </a:pathLst>
          </a:custGeom>
          <a:noFill/>
          <a:ln w="38100" cap="flat" cmpd="sng">
            <a:solidFill>
              <a:srgbClr val="5D15FD">
                <a:alpha val="100000"/>
              </a:srgbClr>
            </a:solidFill>
            <a:prstDash val="solid"/>
            <a:round/>
            <a:headEnd type="none" w="med" len="med"/>
            <a:tailEnd type="triangle" w="med" len="med"/>
          </a:ln>
        </p:spPr>
        <p:txBody>
          <a:bodyPr/>
          <a:lstStyle/>
          <a:p>
            <a:endParaRPr lang="zh-CN" altLang="en-US"/>
          </a:p>
        </p:txBody>
      </p:sp>
      <p:sp>
        <p:nvSpPr>
          <p:cNvPr id="271369" name="AutoShape 9"/>
          <p:cNvSpPr/>
          <p:nvPr/>
        </p:nvSpPr>
        <p:spPr>
          <a:xfrm>
            <a:off x="5257800" y="260350"/>
            <a:ext cx="1143000" cy="533400"/>
          </a:xfrm>
          <a:prstGeom prst="wedgeRoundRectCallout">
            <a:avLst>
              <a:gd name="adj1" fmla="val -105278"/>
              <a:gd name="adj2" fmla="val 109819"/>
              <a:gd name="adj3" fmla="val 16667"/>
            </a:avLst>
          </a:prstGeom>
          <a:solidFill>
            <a:srgbClr val="FFFF66"/>
          </a:solidFill>
          <a:ln w="38100" cap="flat" cmpd="sng">
            <a:solidFill>
              <a:schemeClr val="accent2"/>
            </a:solidFill>
            <a:prstDash val="solid"/>
            <a:miter/>
            <a:headEnd type="none" w="med" len="med"/>
            <a:tailEnd type="none" w="med" len="med"/>
          </a:ln>
        </p:spPr>
        <p:txBody>
          <a:bodyPr/>
          <a:lstStyle/>
          <a:p>
            <a:pPr algn="ctr" eaLnBrk="1" hangingPunct="1"/>
            <a:r>
              <a:rPr lang="en-US" altLang="zh-CN" sz="2400" dirty="0">
                <a:solidFill>
                  <a:srgbClr val="EE2424"/>
                </a:solidFill>
                <a:latin typeface="Times New Roman" panose="02020603050405020304" pitchFamily="18" charset="0"/>
              </a:rPr>
              <a:t>n=4</a:t>
            </a:r>
            <a:endParaRPr lang="en-US" altLang="zh-CN" sz="2400" dirty="0">
              <a:solidFill>
                <a:srgbClr val="EE2424"/>
              </a:solidFill>
              <a:latin typeface="Times New Roman" panose="02020603050405020304" pitchFamily="18" charset="0"/>
            </a:endParaRPr>
          </a:p>
        </p:txBody>
      </p:sp>
      <p:sp>
        <p:nvSpPr>
          <p:cNvPr id="271370" name="AutoShape 10"/>
          <p:cNvSpPr/>
          <p:nvPr/>
        </p:nvSpPr>
        <p:spPr>
          <a:xfrm>
            <a:off x="6172200" y="3155950"/>
            <a:ext cx="1295400" cy="457200"/>
          </a:xfrm>
          <a:prstGeom prst="wedgeRoundRectCallout">
            <a:avLst>
              <a:gd name="adj1" fmla="val -103431"/>
              <a:gd name="adj2" fmla="val -111806"/>
              <a:gd name="adj3" fmla="val 16667"/>
            </a:avLst>
          </a:prstGeom>
          <a:solidFill>
            <a:srgbClr val="FFFF66"/>
          </a:solidFill>
          <a:ln w="38100" cap="flat" cmpd="sng">
            <a:solidFill>
              <a:schemeClr val="accent2"/>
            </a:solidFill>
            <a:prstDash val="solid"/>
            <a:miter/>
            <a:headEnd type="none" w="med" len="med"/>
            <a:tailEnd type="none" w="med" len="med"/>
          </a:ln>
        </p:spPr>
        <p:txBody>
          <a:bodyPr/>
          <a:lstStyle/>
          <a:p>
            <a:pPr algn="ctr" eaLnBrk="1" hangingPunct="1"/>
            <a:r>
              <a:rPr lang="en-US" altLang="zh-CN" sz="2400" dirty="0">
                <a:solidFill>
                  <a:srgbClr val="EE2424"/>
                </a:solidFill>
                <a:latin typeface="Times New Roman" panose="02020603050405020304" pitchFamily="18" charset="0"/>
              </a:rPr>
              <a:t>fac(3)</a:t>
            </a:r>
            <a:endParaRPr lang="en-US" altLang="zh-CN" sz="2400" dirty="0">
              <a:solidFill>
                <a:srgbClr val="EE2424"/>
              </a:solidFill>
              <a:latin typeface="Times New Roman" panose="02020603050405020304" pitchFamily="18" charset="0"/>
            </a:endParaRPr>
          </a:p>
        </p:txBody>
      </p:sp>
      <p:sp>
        <p:nvSpPr>
          <p:cNvPr id="271371" name="AutoShape 11"/>
          <p:cNvSpPr/>
          <p:nvPr/>
        </p:nvSpPr>
        <p:spPr>
          <a:xfrm>
            <a:off x="5257800" y="260350"/>
            <a:ext cx="1143000" cy="533400"/>
          </a:xfrm>
          <a:prstGeom prst="wedgeRoundRectCallout">
            <a:avLst>
              <a:gd name="adj1" fmla="val -105278"/>
              <a:gd name="adj2" fmla="val 109819"/>
              <a:gd name="adj3" fmla="val 16667"/>
            </a:avLst>
          </a:prstGeom>
          <a:solidFill>
            <a:srgbClr val="5D15FD"/>
          </a:solidFill>
          <a:ln w="38100" cap="flat" cmpd="sng">
            <a:solidFill>
              <a:schemeClr val="accent2"/>
            </a:solidFill>
            <a:prstDash val="solid"/>
            <a:miter/>
            <a:headEnd type="none" w="med" len="med"/>
            <a:tailEnd type="none" w="med" len="med"/>
          </a:ln>
        </p:spPr>
        <p:txBody>
          <a:bodyPr/>
          <a:lstStyle/>
          <a:p>
            <a:pPr algn="ctr" eaLnBrk="1" hangingPunct="1"/>
            <a:r>
              <a:rPr lang="en-US" altLang="zh-CN" sz="2400" dirty="0">
                <a:solidFill>
                  <a:schemeClr val="bg1"/>
                </a:solidFill>
                <a:latin typeface="Times New Roman" panose="02020603050405020304" pitchFamily="18" charset="0"/>
              </a:rPr>
              <a:t>n=3</a:t>
            </a:r>
            <a:endParaRPr lang="en-US" altLang="zh-CN" sz="2400" dirty="0">
              <a:solidFill>
                <a:schemeClr val="bg1"/>
              </a:solidFill>
              <a:latin typeface="Times New Roman" panose="02020603050405020304" pitchFamily="18" charset="0"/>
            </a:endParaRPr>
          </a:p>
        </p:txBody>
      </p:sp>
      <p:sp>
        <p:nvSpPr>
          <p:cNvPr id="271372" name="Freeform 12"/>
          <p:cNvSpPr/>
          <p:nvPr/>
        </p:nvSpPr>
        <p:spPr>
          <a:xfrm>
            <a:off x="3657600" y="793750"/>
            <a:ext cx="3365500" cy="2044700"/>
          </a:xfrm>
          <a:custGeom>
            <a:avLst/>
            <a:gdLst>
              <a:gd name="txL" fmla="*/ 0 w 2120"/>
              <a:gd name="txT" fmla="*/ 0 h 1288"/>
              <a:gd name="txR" fmla="*/ 2120 w 2120"/>
              <a:gd name="txB" fmla="*/ 1288 h 1288"/>
            </a:gdLst>
            <a:ahLst/>
            <a:cxnLst>
              <a:cxn ang="0">
                <a:pos x="2147483647" y="2147483647"/>
              </a:cxn>
              <a:cxn ang="0">
                <a:pos x="2147483647" y="2147483647"/>
              </a:cxn>
              <a:cxn ang="0">
                <a:pos x="2147483647" y="947578788"/>
              </a:cxn>
              <a:cxn ang="0">
                <a:pos x="1935479902" y="100806237"/>
              </a:cxn>
              <a:cxn ang="0">
                <a:pos x="362902432" y="342741219"/>
              </a:cxn>
              <a:cxn ang="0">
                <a:pos x="0" y="463708773"/>
              </a:cxn>
            </a:cxnLst>
            <a:rect l="txL" t="txT" r="txR" b="txB"/>
            <a:pathLst>
              <a:path w="2120" h="1288">
                <a:moveTo>
                  <a:pt x="1584" y="1288"/>
                </a:moveTo>
                <a:cubicBezTo>
                  <a:pt x="1844" y="1196"/>
                  <a:pt x="2104" y="1104"/>
                  <a:pt x="2112" y="952"/>
                </a:cubicBezTo>
                <a:cubicBezTo>
                  <a:pt x="2120" y="800"/>
                  <a:pt x="1856" y="528"/>
                  <a:pt x="1632" y="376"/>
                </a:cubicBezTo>
                <a:cubicBezTo>
                  <a:pt x="1408" y="224"/>
                  <a:pt x="1016" y="80"/>
                  <a:pt x="768" y="40"/>
                </a:cubicBezTo>
                <a:cubicBezTo>
                  <a:pt x="520" y="0"/>
                  <a:pt x="272" y="112"/>
                  <a:pt x="144" y="136"/>
                </a:cubicBezTo>
                <a:cubicBezTo>
                  <a:pt x="16" y="160"/>
                  <a:pt x="8" y="172"/>
                  <a:pt x="0" y="184"/>
                </a:cubicBezTo>
              </a:path>
            </a:pathLst>
          </a:custGeom>
          <a:noFill/>
          <a:ln w="38100" cap="flat" cmpd="sng">
            <a:solidFill>
              <a:srgbClr val="EE2424">
                <a:alpha val="100000"/>
              </a:srgbClr>
            </a:solidFill>
            <a:prstDash val="solid"/>
            <a:round/>
            <a:headEnd type="none" w="med" len="med"/>
            <a:tailEnd type="triangle" w="med" len="med"/>
          </a:ln>
        </p:spPr>
        <p:txBody>
          <a:bodyPr/>
          <a:lstStyle/>
          <a:p>
            <a:endParaRPr lang="zh-CN" altLang="en-US"/>
          </a:p>
        </p:txBody>
      </p:sp>
      <p:sp>
        <p:nvSpPr>
          <p:cNvPr id="271373" name="Freeform 13"/>
          <p:cNvSpPr/>
          <p:nvPr/>
        </p:nvSpPr>
        <p:spPr>
          <a:xfrm>
            <a:off x="3200400" y="1250950"/>
            <a:ext cx="1295400" cy="1498600"/>
          </a:xfrm>
          <a:custGeom>
            <a:avLst/>
            <a:gdLst>
              <a:gd name="txL" fmla="*/ 0 w 816"/>
              <a:gd name="txT" fmla="*/ 0 h 944"/>
              <a:gd name="txR" fmla="*/ 816 w 816"/>
              <a:gd name="txB" fmla="*/ 944 h 944"/>
            </a:gdLst>
            <a:ahLst/>
            <a:cxnLst>
              <a:cxn ang="0">
                <a:pos x="564515030" y="0"/>
              </a:cxn>
              <a:cxn ang="0">
                <a:pos x="201612489" y="967740147"/>
              </a:cxn>
              <a:cxn ang="0">
                <a:pos x="1774190263" y="2147483647"/>
              </a:cxn>
              <a:cxn ang="0">
                <a:pos x="1895157727" y="2147483647"/>
              </a:cxn>
            </a:cxnLst>
            <a:rect l="txL" t="txT" r="txR" b="txB"/>
            <a:pathLst>
              <a:path w="816" h="944">
                <a:moveTo>
                  <a:pt x="224" y="0"/>
                </a:moveTo>
                <a:cubicBezTo>
                  <a:pt x="112" y="120"/>
                  <a:pt x="0" y="240"/>
                  <a:pt x="80" y="384"/>
                </a:cubicBezTo>
                <a:cubicBezTo>
                  <a:pt x="160" y="528"/>
                  <a:pt x="592" y="784"/>
                  <a:pt x="704" y="864"/>
                </a:cubicBezTo>
                <a:cubicBezTo>
                  <a:pt x="816" y="944"/>
                  <a:pt x="784" y="904"/>
                  <a:pt x="752" y="864"/>
                </a:cubicBezTo>
              </a:path>
            </a:pathLst>
          </a:custGeom>
          <a:noFill/>
          <a:ln w="38100" cap="flat" cmpd="sng">
            <a:solidFill>
              <a:srgbClr val="EE2424">
                <a:alpha val="100000"/>
              </a:srgbClr>
            </a:solidFill>
            <a:prstDash val="solid"/>
            <a:round/>
            <a:headEnd type="none" w="med" len="med"/>
            <a:tailEnd type="triangle" w="med" len="me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slide(fromRight)">
                                      <p:cBhvr>
                                        <p:cTn id="7" dur="500"/>
                                        <p:tgtEl>
                                          <p:spTgt spid="2713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barn(outVertical)">
                                      <p:cBhvr>
                                        <p:cTn id="12" dur="500"/>
                                        <p:tgtEl>
                                          <p:spTgt spid="27136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4" fill="hold" nodeType="clickEffect">
                                  <p:stCondLst>
                                    <p:cond delay="0"/>
                                  </p:stCondLst>
                                  <p:childTnLst>
                                    <p:set>
                                      <p:cBhvr>
                                        <p:cTn id="16" dur="1" fill="hold">
                                          <p:stCondLst>
                                            <p:cond delay="0"/>
                                          </p:stCondLst>
                                        </p:cTn>
                                        <p:tgtEl>
                                          <p:spTgt spid="271366"/>
                                        </p:tgtEl>
                                        <p:attrNameLst>
                                          <p:attrName>style.visibility</p:attrName>
                                        </p:attrNameLst>
                                      </p:cBhvr>
                                      <p:to>
                                        <p:strVal val="visible"/>
                                      </p:to>
                                    </p:set>
                                    <p:anim calcmode="lin" valueType="num">
                                      <p:cBhvr>
                                        <p:cTn id="17" dur="500" fill="hold"/>
                                        <p:tgtEl>
                                          <p:spTgt spid="271366"/>
                                        </p:tgtEl>
                                        <p:attrNameLst>
                                          <p:attrName>ppt_x</p:attrName>
                                        </p:attrNameLst>
                                      </p:cBhvr>
                                      <p:tavLst>
                                        <p:tav tm="0">
                                          <p:val>
                                            <p:strVal val="#ppt_x"/>
                                          </p:val>
                                        </p:tav>
                                        <p:tav tm="100000">
                                          <p:val>
                                            <p:strVal val="#ppt_x"/>
                                          </p:val>
                                        </p:tav>
                                      </p:tavLst>
                                    </p:anim>
                                    <p:anim calcmode="lin" valueType="num">
                                      <p:cBhvr>
                                        <p:cTn id="18" dur="500" fill="hold"/>
                                        <p:tgtEl>
                                          <p:spTgt spid="271366"/>
                                        </p:tgtEl>
                                        <p:attrNameLst>
                                          <p:attrName>ppt_y</p:attrName>
                                        </p:attrNameLst>
                                      </p:cBhvr>
                                      <p:tavLst>
                                        <p:tav tm="0">
                                          <p:val>
                                            <p:strVal val="#ppt_y+#ppt_h/2"/>
                                          </p:val>
                                        </p:tav>
                                        <p:tav tm="100000">
                                          <p:val>
                                            <p:strVal val="#ppt_y"/>
                                          </p:val>
                                        </p:tav>
                                      </p:tavLst>
                                    </p:anim>
                                    <p:anim calcmode="lin" valueType="num">
                                      <p:cBhvr>
                                        <p:cTn id="19" dur="500" fill="hold"/>
                                        <p:tgtEl>
                                          <p:spTgt spid="271366"/>
                                        </p:tgtEl>
                                        <p:attrNameLst>
                                          <p:attrName>ppt_w</p:attrName>
                                        </p:attrNameLst>
                                      </p:cBhvr>
                                      <p:tavLst>
                                        <p:tav tm="0">
                                          <p:val>
                                            <p:strVal val="#ppt_w"/>
                                          </p:val>
                                        </p:tav>
                                        <p:tav tm="100000">
                                          <p:val>
                                            <p:strVal val="#ppt_w"/>
                                          </p:val>
                                        </p:tav>
                                      </p:tavLst>
                                    </p:anim>
                                    <p:anim calcmode="lin" valueType="num">
                                      <p:cBhvr>
                                        <p:cTn id="20" dur="500" fill="hold"/>
                                        <p:tgtEl>
                                          <p:spTgt spid="27136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7136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271369"/>
                                        </p:tgtEl>
                                        <p:attrNameLst>
                                          <p:attrName>style.visibility</p:attrName>
                                        </p:attrNameLst>
                                      </p:cBhvr>
                                      <p:to>
                                        <p:strVal val="visible"/>
                                      </p:to>
                                    </p:set>
                                    <p:animEffect transition="in" filter="slide(fromRight)">
                                      <p:cBhvr>
                                        <p:cTn id="25" dur="500"/>
                                        <p:tgtEl>
                                          <p:spTgt spid="27136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71365"/>
                                        </p:tgtEl>
                                        <p:attrNameLst>
                                          <p:attrName>style.visibility</p:attrName>
                                        </p:attrNameLst>
                                      </p:cBhvr>
                                      <p:to>
                                        <p:strVal val="visible"/>
                                      </p:to>
                                    </p:set>
                                    <p:animEffect transition="in" filter="barn(outVertical)">
                                      <p:cBhvr>
                                        <p:cTn id="30" dur="500"/>
                                        <p:tgtEl>
                                          <p:spTgt spid="27136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271370"/>
                                        </p:tgtEl>
                                        <p:attrNameLst>
                                          <p:attrName>style.visibility</p:attrName>
                                        </p:attrNameLst>
                                      </p:cBhvr>
                                      <p:to>
                                        <p:strVal val="visible"/>
                                      </p:to>
                                    </p:set>
                                    <p:animEffect transition="in" filter="slide(fromRight)">
                                      <p:cBhvr>
                                        <p:cTn id="35" dur="500"/>
                                        <p:tgtEl>
                                          <p:spTgt spid="27137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nodeType="clickEffect">
                                  <p:stCondLst>
                                    <p:cond delay="0"/>
                                  </p:stCondLst>
                                  <p:childTnLst>
                                    <p:set>
                                      <p:cBhvr>
                                        <p:cTn id="39" dur="1" fill="hold">
                                          <p:stCondLst>
                                            <p:cond delay="0"/>
                                          </p:stCondLst>
                                        </p:cTn>
                                        <p:tgtEl>
                                          <p:spTgt spid="271367"/>
                                        </p:tgtEl>
                                        <p:attrNameLst>
                                          <p:attrName>style.visibility</p:attrName>
                                        </p:attrNameLst>
                                      </p:cBhvr>
                                      <p:to>
                                        <p:strVal val="visible"/>
                                      </p:to>
                                    </p:set>
                                    <p:anim calcmode="lin" valueType="num">
                                      <p:cBhvr>
                                        <p:cTn id="40" dur="500" fill="hold"/>
                                        <p:tgtEl>
                                          <p:spTgt spid="271367"/>
                                        </p:tgtEl>
                                        <p:attrNameLst>
                                          <p:attrName>ppt_x</p:attrName>
                                        </p:attrNameLst>
                                      </p:cBhvr>
                                      <p:tavLst>
                                        <p:tav tm="0">
                                          <p:val>
                                            <p:strVal val="#ppt_x"/>
                                          </p:val>
                                        </p:tav>
                                        <p:tav tm="100000">
                                          <p:val>
                                            <p:strVal val="#ppt_x"/>
                                          </p:val>
                                        </p:tav>
                                      </p:tavLst>
                                    </p:anim>
                                    <p:anim calcmode="lin" valueType="num">
                                      <p:cBhvr>
                                        <p:cTn id="41" dur="500" fill="hold"/>
                                        <p:tgtEl>
                                          <p:spTgt spid="271367"/>
                                        </p:tgtEl>
                                        <p:attrNameLst>
                                          <p:attrName>ppt_y</p:attrName>
                                        </p:attrNameLst>
                                      </p:cBhvr>
                                      <p:tavLst>
                                        <p:tav tm="0">
                                          <p:val>
                                            <p:strVal val="#ppt_y+#ppt_h/2"/>
                                          </p:val>
                                        </p:tav>
                                        <p:tav tm="100000">
                                          <p:val>
                                            <p:strVal val="#ppt_y"/>
                                          </p:val>
                                        </p:tav>
                                      </p:tavLst>
                                    </p:anim>
                                    <p:anim calcmode="lin" valueType="num">
                                      <p:cBhvr>
                                        <p:cTn id="42" dur="500" fill="hold"/>
                                        <p:tgtEl>
                                          <p:spTgt spid="271367"/>
                                        </p:tgtEl>
                                        <p:attrNameLst>
                                          <p:attrName>ppt_w</p:attrName>
                                        </p:attrNameLst>
                                      </p:cBhvr>
                                      <p:tavLst>
                                        <p:tav tm="0">
                                          <p:val>
                                            <p:strVal val="#ppt_w"/>
                                          </p:val>
                                        </p:tav>
                                        <p:tav tm="100000">
                                          <p:val>
                                            <p:strVal val="#ppt_w"/>
                                          </p:val>
                                        </p:tav>
                                      </p:tavLst>
                                    </p:anim>
                                    <p:anim calcmode="lin" valueType="num">
                                      <p:cBhvr>
                                        <p:cTn id="43" dur="500" fill="hold"/>
                                        <p:tgtEl>
                                          <p:spTgt spid="27136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271371"/>
                                        </p:tgtEl>
                                        <p:attrNameLst>
                                          <p:attrName>style.visibility</p:attrName>
                                        </p:attrNameLst>
                                      </p:cBhvr>
                                      <p:to>
                                        <p:strVal val="visible"/>
                                      </p:to>
                                    </p:set>
                                    <p:animEffect transition="in" filter="slide(fromRight)">
                                      <p:cBhvr>
                                        <p:cTn id="48" dur="500"/>
                                        <p:tgtEl>
                                          <p:spTgt spid="271371"/>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71368"/>
                                        </p:tgtEl>
                                        <p:attrNameLst>
                                          <p:attrName>style.visibility</p:attrName>
                                        </p:attrNameLst>
                                      </p:cBhvr>
                                      <p:to>
                                        <p:strVal val="visible"/>
                                      </p:to>
                                    </p:set>
                                    <p:anim calcmode="lin" valueType="num">
                                      <p:cBhvr>
                                        <p:cTn id="53" dur="500" fill="hold"/>
                                        <p:tgtEl>
                                          <p:spTgt spid="271368"/>
                                        </p:tgtEl>
                                        <p:attrNameLst>
                                          <p:attrName>ppt_x</p:attrName>
                                        </p:attrNameLst>
                                      </p:cBhvr>
                                      <p:tavLst>
                                        <p:tav tm="0">
                                          <p:val>
                                            <p:strVal val="#ppt_x"/>
                                          </p:val>
                                        </p:tav>
                                        <p:tav tm="100000">
                                          <p:val>
                                            <p:strVal val="#ppt_x"/>
                                          </p:val>
                                        </p:tav>
                                      </p:tavLst>
                                    </p:anim>
                                    <p:anim calcmode="lin" valueType="num">
                                      <p:cBhvr>
                                        <p:cTn id="54" dur="500" fill="hold"/>
                                        <p:tgtEl>
                                          <p:spTgt spid="271368"/>
                                        </p:tgtEl>
                                        <p:attrNameLst>
                                          <p:attrName>ppt_y</p:attrName>
                                        </p:attrNameLst>
                                      </p:cBhvr>
                                      <p:tavLst>
                                        <p:tav tm="0">
                                          <p:val>
                                            <p:strVal val="#ppt_y-#ppt_h/2"/>
                                          </p:val>
                                        </p:tav>
                                        <p:tav tm="100000">
                                          <p:val>
                                            <p:strVal val="#ppt_y"/>
                                          </p:val>
                                        </p:tav>
                                      </p:tavLst>
                                    </p:anim>
                                    <p:anim calcmode="lin" valueType="num">
                                      <p:cBhvr>
                                        <p:cTn id="55" dur="500" fill="hold"/>
                                        <p:tgtEl>
                                          <p:spTgt spid="271368"/>
                                        </p:tgtEl>
                                        <p:attrNameLst>
                                          <p:attrName>ppt_w</p:attrName>
                                        </p:attrNameLst>
                                      </p:cBhvr>
                                      <p:tavLst>
                                        <p:tav tm="0">
                                          <p:val>
                                            <p:strVal val="#ppt_w"/>
                                          </p:val>
                                        </p:tav>
                                        <p:tav tm="100000">
                                          <p:val>
                                            <p:strVal val="#ppt_w"/>
                                          </p:val>
                                        </p:tav>
                                      </p:tavLst>
                                    </p:anim>
                                    <p:anim calcmode="lin" valueType="num">
                                      <p:cBhvr>
                                        <p:cTn id="56" dur="500" fill="hold"/>
                                        <p:tgtEl>
                                          <p:spTgt spid="27136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4" fill="hold" nodeType="clickEffect">
                                  <p:stCondLst>
                                    <p:cond delay="0"/>
                                  </p:stCondLst>
                                  <p:childTnLst>
                                    <p:set>
                                      <p:cBhvr>
                                        <p:cTn id="60" dur="1" fill="hold">
                                          <p:stCondLst>
                                            <p:cond delay="0"/>
                                          </p:stCondLst>
                                        </p:cTn>
                                        <p:tgtEl>
                                          <p:spTgt spid="271372"/>
                                        </p:tgtEl>
                                        <p:attrNameLst>
                                          <p:attrName>style.visibility</p:attrName>
                                        </p:attrNameLst>
                                      </p:cBhvr>
                                      <p:to>
                                        <p:strVal val="visible"/>
                                      </p:to>
                                    </p:set>
                                    <p:anim calcmode="lin" valueType="num">
                                      <p:cBhvr>
                                        <p:cTn id="61" dur="500" fill="hold"/>
                                        <p:tgtEl>
                                          <p:spTgt spid="271372"/>
                                        </p:tgtEl>
                                        <p:attrNameLst>
                                          <p:attrName>ppt_x</p:attrName>
                                        </p:attrNameLst>
                                      </p:cBhvr>
                                      <p:tavLst>
                                        <p:tav tm="0">
                                          <p:val>
                                            <p:strVal val="#ppt_x"/>
                                          </p:val>
                                        </p:tav>
                                        <p:tav tm="100000">
                                          <p:val>
                                            <p:strVal val="#ppt_x"/>
                                          </p:val>
                                        </p:tav>
                                      </p:tavLst>
                                    </p:anim>
                                    <p:anim calcmode="lin" valueType="num">
                                      <p:cBhvr>
                                        <p:cTn id="62" dur="500" fill="hold"/>
                                        <p:tgtEl>
                                          <p:spTgt spid="271372"/>
                                        </p:tgtEl>
                                        <p:attrNameLst>
                                          <p:attrName>ppt_y</p:attrName>
                                        </p:attrNameLst>
                                      </p:cBhvr>
                                      <p:tavLst>
                                        <p:tav tm="0">
                                          <p:val>
                                            <p:strVal val="#ppt_y+#ppt_h/2"/>
                                          </p:val>
                                        </p:tav>
                                        <p:tav tm="100000">
                                          <p:val>
                                            <p:strVal val="#ppt_y"/>
                                          </p:val>
                                        </p:tav>
                                      </p:tavLst>
                                    </p:anim>
                                    <p:anim calcmode="lin" valueType="num">
                                      <p:cBhvr>
                                        <p:cTn id="63" dur="500" fill="hold"/>
                                        <p:tgtEl>
                                          <p:spTgt spid="271372"/>
                                        </p:tgtEl>
                                        <p:attrNameLst>
                                          <p:attrName>ppt_w</p:attrName>
                                        </p:attrNameLst>
                                      </p:cBhvr>
                                      <p:tavLst>
                                        <p:tav tm="0">
                                          <p:val>
                                            <p:strVal val="#ppt_w"/>
                                          </p:val>
                                        </p:tav>
                                        <p:tav tm="100000">
                                          <p:val>
                                            <p:strVal val="#ppt_w"/>
                                          </p:val>
                                        </p:tav>
                                      </p:tavLst>
                                    </p:anim>
                                    <p:anim calcmode="lin" valueType="num">
                                      <p:cBhvr>
                                        <p:cTn id="64" dur="500" fill="hold"/>
                                        <p:tgtEl>
                                          <p:spTgt spid="271372"/>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 fill="hold" nodeType="clickEffect">
                                  <p:stCondLst>
                                    <p:cond delay="0"/>
                                  </p:stCondLst>
                                  <p:childTnLst>
                                    <p:set>
                                      <p:cBhvr>
                                        <p:cTn id="68" dur="1" fill="hold">
                                          <p:stCondLst>
                                            <p:cond delay="0"/>
                                          </p:stCondLst>
                                        </p:cTn>
                                        <p:tgtEl>
                                          <p:spTgt spid="271373"/>
                                        </p:tgtEl>
                                        <p:attrNameLst>
                                          <p:attrName>style.visibility</p:attrName>
                                        </p:attrNameLst>
                                      </p:cBhvr>
                                      <p:to>
                                        <p:strVal val="visible"/>
                                      </p:to>
                                    </p:set>
                                    <p:anim calcmode="lin" valueType="num">
                                      <p:cBhvr>
                                        <p:cTn id="69" dur="500" fill="hold"/>
                                        <p:tgtEl>
                                          <p:spTgt spid="271373"/>
                                        </p:tgtEl>
                                        <p:attrNameLst>
                                          <p:attrName>ppt_x</p:attrName>
                                        </p:attrNameLst>
                                      </p:cBhvr>
                                      <p:tavLst>
                                        <p:tav tm="0">
                                          <p:val>
                                            <p:strVal val="#ppt_x"/>
                                          </p:val>
                                        </p:tav>
                                        <p:tav tm="100000">
                                          <p:val>
                                            <p:strVal val="#ppt_x"/>
                                          </p:val>
                                        </p:tav>
                                      </p:tavLst>
                                    </p:anim>
                                    <p:anim calcmode="lin" valueType="num">
                                      <p:cBhvr>
                                        <p:cTn id="70" dur="500" fill="hold"/>
                                        <p:tgtEl>
                                          <p:spTgt spid="271373"/>
                                        </p:tgtEl>
                                        <p:attrNameLst>
                                          <p:attrName>ppt_y</p:attrName>
                                        </p:attrNameLst>
                                      </p:cBhvr>
                                      <p:tavLst>
                                        <p:tav tm="0">
                                          <p:val>
                                            <p:strVal val="#ppt_y-#ppt_h/2"/>
                                          </p:val>
                                        </p:tav>
                                        <p:tav tm="100000">
                                          <p:val>
                                            <p:strVal val="#ppt_y"/>
                                          </p:val>
                                        </p:tav>
                                      </p:tavLst>
                                    </p:anim>
                                    <p:anim calcmode="lin" valueType="num">
                                      <p:cBhvr>
                                        <p:cTn id="71" dur="500" fill="hold"/>
                                        <p:tgtEl>
                                          <p:spTgt spid="271373"/>
                                        </p:tgtEl>
                                        <p:attrNameLst>
                                          <p:attrName>ppt_w</p:attrName>
                                        </p:attrNameLst>
                                      </p:cBhvr>
                                      <p:tavLst>
                                        <p:tav tm="0">
                                          <p:val>
                                            <p:strVal val="#ppt_w"/>
                                          </p:val>
                                        </p:tav>
                                        <p:tav tm="100000">
                                          <p:val>
                                            <p:strVal val="#ppt_w"/>
                                          </p:val>
                                        </p:tav>
                                      </p:tavLst>
                                    </p:anim>
                                    <p:anim calcmode="lin" valueType="num">
                                      <p:cBhvr>
                                        <p:cTn id="72" dur="500" fill="hold"/>
                                        <p:tgtEl>
                                          <p:spTgt spid="2713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ldLvl="0" animBg="1"/>
      <p:bldP spid="271369" grpId="0" bldLvl="0" animBg="1"/>
      <p:bldP spid="271370" grpId="0" bldLvl="0" animBg="1"/>
      <p:bldP spid="27137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幻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itchFamily="2" charset="-122"/>
                <a:cs typeface="+mn-cs"/>
              </a:defRPr>
            </a:lvl5pPr>
          </a:lstStyle>
          <a:p>
            <a:pPr lvl="0" eaLnBrk="1" hangingPunct="1"/>
            <a:fld id="{9A0DB2DC-4C9A-4742-B13C-FB6460FD3503}" type="slidenum">
              <a:rPr lang="en-US" altLang="zh-CN" sz="1400" dirty="0"/>
            </a:fld>
            <a:endParaRPr lang="en-US" altLang="zh-CN" sz="1400" dirty="0"/>
          </a:p>
        </p:txBody>
      </p:sp>
      <p:sp>
        <p:nvSpPr>
          <p:cNvPr id="67587" name="Rectangle 2"/>
          <p:cNvSpPr/>
          <p:nvPr/>
        </p:nvSpPr>
        <p:spPr>
          <a:xfrm>
            <a:off x="1905000" y="762000"/>
            <a:ext cx="2514600" cy="5791200"/>
          </a:xfrm>
          <a:prstGeom prst="rect">
            <a:avLst/>
          </a:prstGeom>
          <a:solidFill>
            <a:schemeClr val="bg1"/>
          </a:solidFill>
          <a:ln w="38100" cap="flat" cmpd="sng">
            <a:solidFill>
              <a:srgbClr val="0066CC"/>
            </a:solidFill>
            <a:prstDash val="solid"/>
            <a:miter/>
            <a:headEnd type="none" w="med" len="med"/>
            <a:tailEnd type="none" w="med" len="med"/>
          </a:ln>
        </p:spPr>
        <p:txBody>
          <a:bodyPr lIns="92075" tIns="46038" rIns="92075" bIns="46038"/>
          <a:lstStyle/>
          <a:p>
            <a:pPr marL="342900" indent="-342900" eaLnBrk="1" hangingPunct="1">
              <a:lnSpc>
                <a:spcPct val="80000"/>
              </a:lnSpc>
              <a:buClr>
                <a:srgbClr val="CC99FF"/>
              </a:buClr>
              <a:buFont typeface="Monotype Sorts" pitchFamily="2" charset="2"/>
              <a:buNone/>
            </a:pPr>
            <a:r>
              <a:rPr lang="en-US" altLang="zh-CN" sz="3200" dirty="0">
                <a:solidFill>
                  <a:srgbClr val="290183"/>
                </a:solidFill>
                <a:latin typeface="宋体" pitchFamily="2" charset="-122"/>
              </a:rPr>
              <a:t>┌──┐</a:t>
            </a:r>
            <a:endParaRPr lang="en-US" altLang="zh-CN" sz="3200" dirty="0">
              <a:solidFill>
                <a:srgbClr val="290183"/>
              </a:solidFill>
              <a:latin typeface="宋体" pitchFamily="2" charset="-122"/>
            </a:endParaRPr>
          </a:p>
          <a:p>
            <a:pPr marL="342900" indent="-342900" eaLnBrk="1" hangingPunct="1">
              <a:lnSpc>
                <a:spcPct val="80000"/>
              </a:lnSpc>
              <a:buClr>
                <a:srgbClr val="CC99FF"/>
              </a:buClr>
              <a:buFont typeface="Monotype Sorts" pitchFamily="2" charset="2"/>
              <a:buNone/>
            </a:pPr>
            <a:r>
              <a:rPr lang="en-US" altLang="zh-CN" sz="3200" dirty="0">
                <a:solidFill>
                  <a:srgbClr val="290183"/>
                </a:solidFill>
                <a:latin typeface="宋体" pitchFamily="2" charset="-122"/>
              </a:rPr>
              <a:t>│</a:t>
            </a:r>
            <a:r>
              <a:rPr lang="en-US" altLang="en-US" sz="3200" dirty="0">
                <a:solidFill>
                  <a:srgbClr val="290183"/>
                </a:solidFill>
                <a:latin typeface="宋体" pitchFamily="2" charset="-122"/>
              </a:rPr>
              <a:t>n</a:t>
            </a:r>
            <a:r>
              <a:rPr lang="en-US" altLang="en-US" sz="2000" baseline="-25000" dirty="0">
                <a:solidFill>
                  <a:srgbClr val="290183"/>
                </a:solidFill>
                <a:latin typeface="宋体" pitchFamily="2" charset="-122"/>
              </a:rPr>
              <a:t>4</a:t>
            </a:r>
            <a:r>
              <a:rPr lang="en-US" altLang="en-US" sz="3200" dirty="0">
                <a:solidFill>
                  <a:srgbClr val="290183"/>
                </a:solidFill>
                <a:latin typeface="宋体" pitchFamily="2" charset="-122"/>
              </a:rPr>
              <a:t>=</a:t>
            </a:r>
            <a:r>
              <a:rPr lang="en-US" altLang="en-US" dirty="0">
                <a:solidFill>
                  <a:srgbClr val="290183"/>
                </a:solidFill>
                <a:latin typeface="宋体" pitchFamily="2" charset="-122"/>
              </a:rPr>
              <a:t> </a:t>
            </a:r>
            <a:r>
              <a:rPr lang="en-US" altLang="en-US" sz="3200" dirty="0">
                <a:solidFill>
                  <a:srgbClr val="290183"/>
                </a:solidFill>
                <a:latin typeface="宋体" pitchFamily="2" charset="-122"/>
              </a:rPr>
              <a:t>4│</a:t>
            </a:r>
            <a:endParaRPr lang="en-US" altLang="en-US" sz="3200" dirty="0">
              <a:solidFill>
                <a:srgbClr val="290183"/>
              </a:solidFill>
              <a:latin typeface="宋体" pitchFamily="2" charset="-122"/>
            </a:endParaRPr>
          </a:p>
          <a:p>
            <a:pPr marL="342900" indent="-342900" eaLnBrk="1" hangingPunct="1">
              <a:lnSpc>
                <a:spcPct val="80000"/>
              </a:lnSpc>
              <a:buClr>
                <a:srgbClr val="CC99FF"/>
              </a:buClr>
              <a:buFont typeface="Monotype Sorts" pitchFamily="2" charset="2"/>
              <a:buNone/>
            </a:pPr>
            <a:r>
              <a:rPr lang="en-US" altLang="en-US" sz="3200" dirty="0">
                <a:solidFill>
                  <a:srgbClr val="290183"/>
                </a:solidFill>
                <a:latin typeface="宋体" pitchFamily="2" charset="-122"/>
              </a:rPr>
              <a:t>└──┘</a:t>
            </a:r>
            <a:endParaRPr lang="en-US" altLang="en-US" sz="2000" dirty="0">
              <a:solidFill>
                <a:srgbClr val="290183"/>
              </a:solidFill>
              <a:latin typeface="宋体" pitchFamily="2" charset="-122"/>
            </a:endParaRPr>
          </a:p>
          <a:p>
            <a:pPr marL="342900" indent="-342900">
              <a:lnSpc>
                <a:spcPct val="120000"/>
              </a:lnSpc>
            </a:pPr>
            <a:r>
              <a:rPr lang="en-US" altLang="zh-CN" sz="2000" dirty="0">
                <a:solidFill>
                  <a:srgbClr val="290183"/>
                </a:solidFill>
                <a:latin typeface="Times New Roman" panose="02020603050405020304" pitchFamily="18" charset="0"/>
              </a:rPr>
              <a:t>fac(int n)</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int f;</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if(n&lt;0)  printf("n&lt;0,data error!");</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else if(n==0||n==1)  f=1;</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else </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f=fac(n-1)*n;</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    return(f);</a:t>
            </a:r>
            <a:endParaRPr lang="en-US" altLang="zh-CN" sz="2000" dirty="0">
              <a:solidFill>
                <a:srgbClr val="290183"/>
              </a:solidFill>
              <a:latin typeface="Times New Roman" panose="02020603050405020304" pitchFamily="18" charset="0"/>
            </a:endParaRPr>
          </a:p>
          <a:p>
            <a:pPr marL="342900" indent="-342900">
              <a:lnSpc>
                <a:spcPct val="120000"/>
              </a:lnSpc>
            </a:pPr>
            <a:r>
              <a:rPr lang="en-US" altLang="zh-CN" sz="2000" dirty="0">
                <a:solidFill>
                  <a:srgbClr val="290183"/>
                </a:solidFill>
                <a:latin typeface="Times New Roman" panose="02020603050405020304" pitchFamily="18" charset="0"/>
              </a:rPr>
              <a:t>}</a:t>
            </a:r>
            <a:endParaRPr lang="en-US" altLang="zh-CN" sz="2000" dirty="0">
              <a:solidFill>
                <a:srgbClr val="290183"/>
              </a:solidFill>
              <a:latin typeface="Times New Roman" panose="02020603050405020304" pitchFamily="18" charset="0"/>
            </a:endParaRPr>
          </a:p>
        </p:txBody>
      </p:sp>
      <p:sp>
        <p:nvSpPr>
          <p:cNvPr id="67588" name="Rectangle 3"/>
          <p:cNvSpPr/>
          <p:nvPr/>
        </p:nvSpPr>
        <p:spPr>
          <a:xfrm>
            <a:off x="4724400" y="2971800"/>
            <a:ext cx="914400" cy="9144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272388" name="Text Box 4"/>
          <p:cNvSpPr txBox="1">
            <a:spLocks noChangeArrowheads="1"/>
          </p:cNvSpPr>
          <p:nvPr/>
        </p:nvSpPr>
        <p:spPr bwMode="auto">
          <a:xfrm>
            <a:off x="2023428" y="1981200"/>
            <a:ext cx="1169670" cy="398780"/>
          </a:xfrm>
          <a:prstGeom prst="rect">
            <a:avLst/>
          </a:prstGeom>
          <a:solidFill>
            <a:srgbClr val="0000FF"/>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rgbClr val="00FFFF"/>
                </a:solidFill>
                <a:effectLst>
                  <a:outerShdw blurRad="38100" dist="38100" dir="2700000" algn="tl">
                    <a:srgbClr val="000000"/>
                  </a:outerShdw>
                </a:effectLst>
                <a:latin typeface="Arial" panose="020B0604020202020204" pitchFamily="34" charset="0"/>
                <a:ea typeface="宋体" pitchFamily="2" charset="-122"/>
                <a:cs typeface="+mn-cs"/>
              </a:rPr>
              <a:t>fac(int n)</a:t>
            </a:r>
            <a:endParaRPr kumimoji="1" lang="en-US" altLang="zh-CN" b="0" kern="1200" cap="none" spc="0" normalizeH="0" baseline="0" noProof="0">
              <a:solidFill>
                <a:schemeClr val="accent1"/>
              </a:solidFill>
              <a:effectLst>
                <a:outerShdw blurRad="38100" dist="38100" dir="2700000" algn="tl">
                  <a:srgbClr val="000000"/>
                </a:outerShdw>
              </a:effectLst>
              <a:latin typeface="宋体" pitchFamily="2" charset="-122"/>
              <a:ea typeface="宋体" pitchFamily="2" charset="-122"/>
              <a:cs typeface="+mn-cs"/>
            </a:endParaRPr>
          </a:p>
        </p:txBody>
      </p:sp>
      <p:sp>
        <p:nvSpPr>
          <p:cNvPr id="272389" name="Text Box 5"/>
          <p:cNvSpPr txBox="1">
            <a:spLocks noChangeArrowheads="1"/>
          </p:cNvSpPr>
          <p:nvPr/>
        </p:nvSpPr>
        <p:spPr bwMode="auto">
          <a:xfrm>
            <a:off x="2274729" y="2346325"/>
            <a:ext cx="662305" cy="398780"/>
          </a:xfrm>
          <a:prstGeom prst="rect">
            <a:avLst/>
          </a:prstGeom>
          <a:solidFill>
            <a:srgbClr val="0000FF"/>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rgbClr val="00FFFF"/>
                </a:solidFill>
                <a:effectLst>
                  <a:outerShdw blurRad="38100" dist="38100" dir="2700000" algn="tl">
                    <a:srgbClr val="000000"/>
                  </a:outerShdw>
                </a:effectLst>
                <a:latin typeface="Arial" panose="020B0604020202020204" pitchFamily="34" charset="0"/>
                <a:ea typeface="宋体" pitchFamily="2" charset="-122"/>
                <a:cs typeface="+mn-cs"/>
              </a:rPr>
              <a:t>int f;</a:t>
            </a:r>
            <a:endParaRPr kumimoji="1" lang="en-US" altLang="zh-CN" b="0"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itchFamily="2" charset="-122"/>
              <a:cs typeface="+mn-cs"/>
            </a:endParaRPr>
          </a:p>
        </p:txBody>
      </p:sp>
      <p:sp>
        <p:nvSpPr>
          <p:cNvPr id="272390" name="Text Box 6"/>
          <p:cNvSpPr txBox="1">
            <a:spLocks noChangeArrowheads="1"/>
          </p:cNvSpPr>
          <p:nvPr/>
        </p:nvSpPr>
        <p:spPr bwMode="auto">
          <a:xfrm>
            <a:off x="2230597" y="2727325"/>
            <a:ext cx="909320" cy="398780"/>
          </a:xfrm>
          <a:prstGeom prst="rect">
            <a:avLst/>
          </a:prstGeom>
          <a:solidFill>
            <a:srgbClr val="0000FF"/>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rgbClr val="00FFFF"/>
                </a:solidFill>
                <a:effectLst>
                  <a:outerShdw blurRad="38100" dist="38100" dir="2700000" algn="tl">
                    <a:srgbClr val="000000"/>
                  </a:outerShdw>
                </a:effectLst>
                <a:latin typeface="Arial" panose="020B0604020202020204" pitchFamily="34" charset="0"/>
                <a:ea typeface="宋体" pitchFamily="2" charset="-122"/>
                <a:cs typeface="+mn-cs"/>
              </a:rPr>
              <a:t>if(n&lt;0)</a:t>
            </a:r>
            <a:endParaRPr kumimoji="1" lang="en-US" altLang="zh-CN" b="0"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itchFamily="2" charset="-122"/>
              <a:cs typeface="+mn-cs"/>
            </a:endParaRPr>
          </a:p>
        </p:txBody>
      </p:sp>
      <p:sp>
        <p:nvSpPr>
          <p:cNvPr id="272391" name="Text Box 7"/>
          <p:cNvSpPr txBox="1">
            <a:spLocks noChangeArrowheads="1"/>
          </p:cNvSpPr>
          <p:nvPr/>
        </p:nvSpPr>
        <p:spPr bwMode="auto">
          <a:xfrm>
            <a:off x="2341722" y="4953000"/>
            <a:ext cx="1515745" cy="398780"/>
          </a:xfrm>
          <a:prstGeom prst="rect">
            <a:avLst/>
          </a:prstGeom>
          <a:solidFill>
            <a:srgbClr val="0000FF"/>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rgbClr val="00FFFF"/>
                </a:solidFill>
                <a:effectLst>
                  <a:outerShdw blurRad="38100" dist="38100" dir="2700000" algn="tl">
                    <a:srgbClr val="000000"/>
                  </a:outerShdw>
                </a:effectLst>
                <a:latin typeface="Arial" panose="020B0604020202020204" pitchFamily="34" charset="0"/>
                <a:ea typeface="宋体" pitchFamily="2" charset="-122"/>
                <a:cs typeface="+mn-cs"/>
              </a:rPr>
              <a:t>f=fac(n-1)*n</a:t>
            </a:r>
            <a:endParaRPr kumimoji="1" lang="en-US" altLang="zh-CN" sz="2400"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itchFamily="2" charset="-122"/>
              <a:cs typeface="+mn-cs"/>
            </a:endParaRPr>
          </a:p>
        </p:txBody>
      </p:sp>
      <p:sp>
        <p:nvSpPr>
          <p:cNvPr id="272392" name="Rectangle 8"/>
          <p:cNvSpPr>
            <a:spLocks noChangeArrowheads="1"/>
          </p:cNvSpPr>
          <p:nvPr/>
        </p:nvSpPr>
        <p:spPr bwMode="auto">
          <a:xfrm>
            <a:off x="3810000" y="762000"/>
            <a:ext cx="2514600" cy="5791200"/>
          </a:xfrm>
          <a:prstGeom prst="rect">
            <a:avLst/>
          </a:prstGeom>
          <a:solidFill>
            <a:schemeClr val="bg1"/>
          </a:solidFill>
          <a:ln w="38100">
            <a:solidFill>
              <a:srgbClr val="CC9900"/>
            </a:solidFill>
            <a:miter lim="800000"/>
          </a:ln>
          <a:effectLst/>
        </p:spPr>
        <p:txBody>
          <a:bodyPr lIns="92075" tIns="46038" rIns="92075" bIns="46038"/>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6"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6"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6" charset="-122"/>
              </a:defRPr>
            </a:lvl3pPr>
            <a:lvl4pPr marL="1600200" indent="-228600">
              <a:spcBef>
                <a:spcPct val="20000"/>
              </a:spcBef>
              <a:buChar char="–"/>
              <a:defRPr>
                <a:solidFill>
                  <a:schemeClr val="tx1"/>
                </a:solidFill>
                <a:latin typeface="Arial" panose="020B0604020202020204" pitchFamily="34" charset="0"/>
                <a:ea typeface="宋体" pitchFamily="2" charset="-122"/>
              </a:defRPr>
            </a:lvl4pPr>
            <a:lvl5pPr marL="2057400" indent="-228600">
              <a:spcBef>
                <a:spcPct val="20000"/>
              </a:spcBef>
              <a:buChar char="»"/>
              <a:defRPr>
                <a:solidFill>
                  <a:schemeClr val="tx1"/>
                </a:solidFill>
                <a:latin typeface="Arial" panose="020B0604020202020204" pitchFamily="34" charset="0"/>
                <a:ea typeface="宋体"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itchFamily="2" charset="-122"/>
              </a:defRPr>
            </a:lvl9pPr>
          </a:lstStyle>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zh-CN" sz="2800" b="0" i="0" u="none" strike="noStrike" kern="1200" cap="none" spc="0" normalizeH="0" baseline="0" noProof="0">
              <a:ln>
                <a:noFill/>
              </a:ln>
              <a:solidFill>
                <a:srgbClr val="FF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n</a:t>
            </a:r>
            <a:r>
              <a:rPr kumimoji="0" lang="en-US" altLang="en-US" sz="1800" b="0" i="0" u="none" strike="noStrike" kern="1200" cap="none" spc="0" normalizeH="0" baseline="-25000" noProof="0">
                <a:ln>
                  <a:noFill/>
                </a:ln>
                <a:solidFill>
                  <a:schemeClr val="bg2"/>
                </a:solidFill>
                <a:effectLst>
                  <a:outerShdw blurRad="38100" dist="38100" dir="2700000" algn="tl">
                    <a:srgbClr val="C0C0C0"/>
                  </a:outerShdw>
                </a:effectLst>
                <a:uLnTx/>
                <a:uFillTx/>
                <a:latin typeface="宋体" pitchFamily="2" charset="-122"/>
                <a:ea typeface="黑体" panose="02010609060101010101" pitchFamily="6" charset="-122"/>
                <a:cs typeface="+mn-cs"/>
              </a:rPr>
              <a:t>3</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 </a:t>
            </a:r>
            <a:r>
              <a:rPr kumimoji="0" lang="en-US" altLang="en-US" sz="2800" b="0" i="0" u="none" strike="noStrike" kern="1200" cap="none" spc="0" normalizeH="0" baseline="0" noProof="0">
                <a:ln>
                  <a:noFill/>
                </a:ln>
                <a:solidFill>
                  <a:schemeClr val="bg2"/>
                </a:solidFill>
                <a:effectLst>
                  <a:outerShdw blurRad="38100" dist="38100" dir="2700000" algn="tl">
                    <a:srgbClr val="C0C0C0"/>
                  </a:outerShdw>
                </a:effectLst>
                <a:uLnTx/>
                <a:uFillTx/>
                <a:latin typeface="宋体" pitchFamily="2" charset="-122"/>
                <a:ea typeface="黑体" panose="02010609060101010101" pitchFamily="6" charset="-122"/>
                <a:cs typeface="+mn-cs"/>
              </a:rPr>
              <a:t>3</a:t>
            </a: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fac(int 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int 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if(n&lt;0)  printf("n&lt;0,data error!");</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if(n==0||n==1)  f=1;</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f=fac(n-1)*n;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return(f);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p:txBody>
      </p:sp>
      <p:sp>
        <p:nvSpPr>
          <p:cNvPr id="272393" name="Text Box 9"/>
          <p:cNvSpPr txBox="1">
            <a:spLocks noChangeArrowheads="1"/>
          </p:cNvSpPr>
          <p:nvPr/>
        </p:nvSpPr>
        <p:spPr bwMode="auto">
          <a:xfrm>
            <a:off x="3971291" y="1965325"/>
            <a:ext cx="1169670" cy="398780"/>
          </a:xfrm>
          <a:prstGeom prst="rect">
            <a:avLst/>
          </a:prstGeom>
          <a:solidFill>
            <a:srgbClr val="FF0000"/>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fac(int n)</a:t>
            </a:r>
            <a:endParaRPr kumimoji="1" lang="en-US" altLang="zh-CN" b="0" kern="1200" cap="none" spc="0" normalizeH="0" baseline="0" noProof="0">
              <a:solidFill>
                <a:schemeClr val="accent1"/>
              </a:solidFill>
              <a:effectLst>
                <a:outerShdw blurRad="38100" dist="38100" dir="2700000" algn="tl">
                  <a:srgbClr val="000000"/>
                </a:outerShdw>
              </a:effectLst>
              <a:latin typeface="宋体" pitchFamily="2" charset="-122"/>
              <a:ea typeface="宋体" pitchFamily="2" charset="-122"/>
              <a:cs typeface="+mn-cs"/>
            </a:endParaRPr>
          </a:p>
        </p:txBody>
      </p:sp>
      <p:sp>
        <p:nvSpPr>
          <p:cNvPr id="272394" name="Text Box 10"/>
          <p:cNvSpPr txBox="1">
            <a:spLocks noChangeArrowheads="1"/>
          </p:cNvSpPr>
          <p:nvPr/>
        </p:nvSpPr>
        <p:spPr bwMode="auto">
          <a:xfrm>
            <a:off x="4227355" y="2362200"/>
            <a:ext cx="662305" cy="398780"/>
          </a:xfrm>
          <a:prstGeom prst="rect">
            <a:avLst/>
          </a:prstGeom>
          <a:solidFill>
            <a:srgbClr val="FF0000"/>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int f;</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395" name="Text Box 11"/>
          <p:cNvSpPr txBox="1">
            <a:spLocks noChangeArrowheads="1"/>
          </p:cNvSpPr>
          <p:nvPr/>
        </p:nvSpPr>
        <p:spPr bwMode="auto">
          <a:xfrm>
            <a:off x="4149884" y="4800600"/>
            <a:ext cx="1515745" cy="398780"/>
          </a:xfrm>
          <a:prstGeom prst="rect">
            <a:avLst/>
          </a:prstGeom>
          <a:solidFill>
            <a:srgbClr val="FF0000"/>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f=fac(n-1)*n</a:t>
            </a:r>
            <a:endParaRPr kumimoji="1" lang="en-US" altLang="zh-CN" sz="240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396" name="Text Box 12"/>
          <p:cNvSpPr txBox="1">
            <a:spLocks noChangeArrowheads="1"/>
          </p:cNvSpPr>
          <p:nvPr/>
        </p:nvSpPr>
        <p:spPr bwMode="auto">
          <a:xfrm>
            <a:off x="4091147" y="2743200"/>
            <a:ext cx="909320" cy="398780"/>
          </a:xfrm>
          <a:prstGeom prst="rect">
            <a:avLst/>
          </a:prstGeom>
          <a:solidFill>
            <a:srgbClr val="FF0000"/>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if(n&lt;0)</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397" name="Rectangle 13"/>
          <p:cNvSpPr>
            <a:spLocks noChangeArrowheads="1"/>
          </p:cNvSpPr>
          <p:nvPr/>
        </p:nvSpPr>
        <p:spPr bwMode="auto">
          <a:xfrm>
            <a:off x="5715000" y="762000"/>
            <a:ext cx="2667000" cy="5791200"/>
          </a:xfrm>
          <a:prstGeom prst="rect">
            <a:avLst/>
          </a:prstGeom>
          <a:solidFill>
            <a:schemeClr val="bg1"/>
          </a:solidFill>
          <a:ln w="28575">
            <a:solidFill>
              <a:srgbClr val="290183"/>
            </a:solidFill>
            <a:miter lim="800000"/>
          </a:ln>
          <a:effectLst/>
        </p:spPr>
        <p:txBody>
          <a:bodyPr lIns="92075" tIns="46038" rIns="92075" bIns="46038"/>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6"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6"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6" charset="-122"/>
              </a:defRPr>
            </a:lvl3pPr>
            <a:lvl4pPr marL="1600200" indent="-228600">
              <a:spcBef>
                <a:spcPct val="20000"/>
              </a:spcBef>
              <a:buChar char="–"/>
              <a:defRPr>
                <a:solidFill>
                  <a:schemeClr val="tx1"/>
                </a:solidFill>
                <a:latin typeface="Arial" panose="020B0604020202020204" pitchFamily="34" charset="0"/>
                <a:ea typeface="宋体" pitchFamily="2" charset="-122"/>
              </a:defRPr>
            </a:lvl4pPr>
            <a:lvl5pPr marL="2057400" indent="-228600">
              <a:spcBef>
                <a:spcPct val="20000"/>
              </a:spcBef>
              <a:buChar char="»"/>
              <a:defRPr>
                <a:solidFill>
                  <a:schemeClr val="tx1"/>
                </a:solidFill>
                <a:latin typeface="Arial" panose="020B0604020202020204" pitchFamily="34" charset="0"/>
                <a:ea typeface="宋体"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itchFamily="2" charset="-122"/>
              </a:defRPr>
            </a:lvl9pPr>
          </a:lstStyle>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zh-CN" sz="2800" b="0" i="0" u="none" strike="noStrike" kern="1200" cap="none" spc="0" normalizeH="0" baseline="0" noProof="0">
              <a:ln>
                <a:noFill/>
              </a:ln>
              <a:solidFill>
                <a:srgbClr val="FF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7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n</a:t>
            </a:r>
            <a:r>
              <a:rPr kumimoji="0" lang="en-US" altLang="en-US" sz="1800" b="0" i="0" u="none" strike="noStrike" kern="1200" cap="none" spc="0" normalizeH="0" baseline="-25000" noProof="0">
                <a:ln>
                  <a:noFill/>
                </a:ln>
                <a:solidFill>
                  <a:srgbClr val="290183"/>
                </a:solidFill>
                <a:effectLst>
                  <a:outerShdw blurRad="38100" dist="38100" dir="2700000" algn="tl">
                    <a:srgbClr val="C0C0C0"/>
                  </a:outerShdw>
                </a:effectLst>
                <a:uLnTx/>
                <a:uFillTx/>
                <a:latin typeface="宋体" pitchFamily="2" charset="-122"/>
                <a:ea typeface="黑体" panose="02010609060101010101" pitchFamily="6" charset="-122"/>
                <a:cs typeface="+mn-cs"/>
              </a:rPr>
              <a:t>2</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 </a:t>
            </a:r>
            <a:r>
              <a:rPr kumimoji="0" lang="en-US" altLang="en-US" sz="2800" b="0" i="0" u="none" strike="noStrike" kern="1200" cap="none" spc="0" normalizeH="0" baseline="0" noProof="0">
                <a:ln>
                  <a:noFill/>
                </a:ln>
                <a:solidFill>
                  <a:srgbClr val="290183"/>
                </a:solidFill>
                <a:effectLst>
                  <a:outerShdw blurRad="38100" dist="38100" dir="2700000" algn="tl">
                    <a:srgbClr val="C0C0C0"/>
                  </a:outerShdw>
                </a:effectLst>
                <a:uLnTx/>
                <a:uFillTx/>
                <a:latin typeface="宋体" pitchFamily="2" charset="-122"/>
                <a:ea typeface="黑体" panose="02010609060101010101" pitchFamily="6" charset="-122"/>
                <a:cs typeface="+mn-cs"/>
              </a:rPr>
              <a:t>2</a:t>
            </a: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1800" b="0" i="0" u="none" strike="noStrike" kern="1200" cap="none" spc="0" normalizeH="0" baseline="0" noProof="0">
              <a:ln>
                <a:noFill/>
              </a:ln>
              <a:solidFill>
                <a:srgbClr val="FF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fac(int 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int 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if(n&lt;0)  printf("n&lt;0,data error!");</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if(n==0||n==1)  f=1;</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f=fac(n-1)*n;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return(f);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p:txBody>
      </p:sp>
      <p:sp>
        <p:nvSpPr>
          <p:cNvPr id="272398" name="Rectangle 14"/>
          <p:cNvSpPr>
            <a:spLocks noChangeArrowheads="1"/>
          </p:cNvSpPr>
          <p:nvPr/>
        </p:nvSpPr>
        <p:spPr bwMode="auto">
          <a:xfrm>
            <a:off x="7696200" y="762000"/>
            <a:ext cx="2971800" cy="5791200"/>
          </a:xfrm>
          <a:prstGeom prst="rect">
            <a:avLst/>
          </a:prstGeom>
          <a:solidFill>
            <a:schemeClr val="bg1"/>
          </a:solidFill>
          <a:ln w="28575">
            <a:solidFill>
              <a:schemeClr val="hlink"/>
            </a:solidFill>
            <a:miter lim="800000"/>
          </a:ln>
          <a:effectLst/>
        </p:spPr>
        <p:txBody>
          <a:bodyPr lIns="92075" tIns="46038" rIns="92075" bIns="46038"/>
          <a:lstStyle>
            <a:lvl1pPr marL="342900" indent="-34290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6" charset="-122"/>
              </a:defRPr>
            </a:lvl1pPr>
            <a:lvl2pPr marL="742950" indent="-28575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6" charset="-122"/>
              </a:defRPr>
            </a:lvl2pPr>
            <a:lvl3pPr marL="1143000" indent="-228600">
              <a:spcBef>
                <a:spcPct val="20000"/>
              </a:spcBef>
              <a:buClr>
                <a:srgbClr val="339966"/>
              </a:buClr>
              <a:buFont typeface="Wingdings" panose="05000000000000000000" pitchFamily="2" charset="2"/>
              <a:buChar char="q"/>
              <a:defRPr>
                <a:solidFill>
                  <a:schemeClr val="tx1"/>
                </a:solidFill>
                <a:latin typeface="Arial" panose="020B0604020202020204" pitchFamily="34" charset="0"/>
                <a:ea typeface="黑体" panose="02010609060101010101" pitchFamily="6" charset="-122"/>
              </a:defRPr>
            </a:lvl3pPr>
            <a:lvl4pPr marL="1600200" indent="-228600">
              <a:spcBef>
                <a:spcPct val="20000"/>
              </a:spcBef>
              <a:buChar char="–"/>
              <a:defRPr>
                <a:solidFill>
                  <a:schemeClr val="tx1"/>
                </a:solidFill>
                <a:latin typeface="Arial" panose="020B0604020202020204" pitchFamily="34" charset="0"/>
                <a:ea typeface="宋体" pitchFamily="2" charset="-122"/>
              </a:defRPr>
            </a:lvl4pPr>
            <a:lvl5pPr marL="2057400" indent="-228600">
              <a:spcBef>
                <a:spcPct val="20000"/>
              </a:spcBef>
              <a:buChar char="»"/>
              <a:defRPr>
                <a:solidFill>
                  <a:schemeClr val="tx1"/>
                </a:solidFill>
                <a:latin typeface="Arial" panose="020B0604020202020204" pitchFamily="34" charset="0"/>
                <a:ea typeface="宋体"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itchFamily="2" charset="-122"/>
              </a:defRPr>
            </a:lvl9pPr>
          </a:lstStyle>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zh-CN" sz="2800" b="0" i="0" u="none" strike="noStrike" kern="1200" cap="none" spc="0" normalizeH="0" baseline="0" noProof="0">
              <a:ln>
                <a:noFill/>
              </a:ln>
              <a:solidFill>
                <a:srgbClr val="FF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70000"/>
              </a:lnSpc>
              <a:spcBef>
                <a:spcPct val="0"/>
              </a:spcBef>
              <a:spcAft>
                <a:spcPct val="0"/>
              </a:spcAft>
              <a:buClr>
                <a:srgbClr val="CC99FF"/>
              </a:buClr>
              <a:buSzTx/>
              <a:buFont typeface="Monotype Sorts" pitchFamily="2" charset="2"/>
              <a:buNone/>
              <a:defRPr/>
            </a:pPr>
            <a:r>
              <a:rPr kumimoji="0" lang="en-US" altLang="zh-CN"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n</a:t>
            </a:r>
            <a:r>
              <a:rPr kumimoji="0" lang="en-US" altLang="en-US" sz="1800" b="0" i="0" u="none" strike="noStrike" kern="1200" cap="none" spc="0" normalizeH="0" baseline="-25000" noProof="0">
                <a:ln>
                  <a:noFill/>
                </a:ln>
                <a:solidFill>
                  <a:srgbClr val="0000FF"/>
                </a:solidFill>
                <a:effectLst>
                  <a:outerShdw blurRad="38100" dist="38100" dir="2700000" algn="tl">
                    <a:srgbClr val="C0C0C0"/>
                  </a:outerShdw>
                </a:effectLst>
                <a:uLnTx/>
                <a:uFillTx/>
                <a:latin typeface="宋体" pitchFamily="2" charset="-122"/>
                <a:ea typeface="黑体" panose="02010609060101010101" pitchFamily="6" charset="-122"/>
                <a:cs typeface="+mn-cs"/>
              </a:rPr>
              <a:t>1</a:t>
            </a:r>
            <a:r>
              <a:rPr kumimoji="0" lang="en-US"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a:t>
            </a:r>
            <a:r>
              <a:rPr kumimoji="0" lang="en-US" altLang="en-US" sz="1600" b="0" i="0" u="none" strike="noStrike" kern="1200" cap="none" spc="0" normalizeH="0" baseline="0" noProof="0">
                <a:ln>
                  <a:noFill/>
                </a:ln>
                <a:solidFill>
                  <a:schemeClr val="tx1"/>
                </a:solidFill>
                <a:effectLst>
                  <a:outerShdw blurRad="38100" dist="38100" dir="2700000" algn="tl">
                    <a:srgbClr val="C0C0C0"/>
                  </a:outerShdw>
                </a:effectLst>
                <a:uLnTx/>
                <a:uFillTx/>
                <a:latin typeface="宋体" pitchFamily="2" charset="-122"/>
                <a:ea typeface="黑体" panose="02010609060101010101" pitchFamily="6" charset="-122"/>
                <a:cs typeface="+mn-cs"/>
              </a:rPr>
              <a:t> </a:t>
            </a:r>
            <a:r>
              <a:rPr kumimoji="0" lang="en-US" altLang="en-US" sz="2800" b="0" i="0" u="none" strike="noStrike" kern="1200" cap="none" spc="0" normalizeH="0" baseline="0" noProof="0">
                <a:ln>
                  <a:noFill/>
                </a:ln>
                <a:solidFill>
                  <a:srgbClr val="0000FF"/>
                </a:solidFill>
                <a:effectLst>
                  <a:outerShdw blurRad="38100" dist="38100" dir="2700000" algn="tl">
                    <a:srgbClr val="C0C0C0"/>
                  </a:outerShdw>
                </a:effectLst>
                <a:uLnTx/>
                <a:uFillTx/>
                <a:latin typeface="宋体" pitchFamily="2" charset="-122"/>
                <a:ea typeface="黑体" panose="02010609060101010101" pitchFamily="6" charset="-122"/>
                <a:cs typeface="+mn-cs"/>
              </a:rPr>
              <a:t>1</a:t>
            </a: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1" fontAlgn="base" latinLnBrk="0" hangingPunct="1">
              <a:lnSpc>
                <a:spcPct val="80000"/>
              </a:lnSpc>
              <a:spcBef>
                <a:spcPct val="0"/>
              </a:spcBef>
              <a:spcAft>
                <a:spcPct val="0"/>
              </a:spcAft>
              <a:buClr>
                <a:srgbClr val="CC99FF"/>
              </a:buClr>
              <a:buSzTx/>
              <a:buFont typeface="Monotype Sorts" pitchFamily="2" charset="2"/>
              <a:buNone/>
              <a:defRPr/>
            </a:pPr>
            <a:r>
              <a:rPr kumimoji="0" lang="en-US" altLang="en-US" sz="2800" b="0" i="0" u="none" strike="noStrike" kern="1200" cap="none" spc="0" normalizeH="0" baseline="0" noProof="0">
                <a:ln>
                  <a:noFill/>
                </a:ln>
                <a:solidFill>
                  <a:srgbClr val="00FF99"/>
                </a:solidFill>
                <a:effectLst>
                  <a:outerShdw blurRad="38100" dist="38100" dir="2700000" algn="tl">
                    <a:srgbClr val="C0C0C0"/>
                  </a:outerShdw>
                </a:effectLst>
                <a:uLnTx/>
                <a:uFillTx/>
                <a:latin typeface="宋体" pitchFamily="2" charset="-122"/>
                <a:ea typeface="黑体" panose="02010609060101010101" pitchFamily="6" charset="-122"/>
                <a:cs typeface="+mn-cs"/>
              </a:rPr>
              <a:t>└──┘</a:t>
            </a:r>
            <a:endParaRPr kumimoji="0" lang="en-US" altLang="en-US" sz="1800" b="0" i="0" u="none" strike="noStrike" kern="1200" cap="none" spc="0" normalizeH="0" baseline="0" noProof="0">
              <a:ln>
                <a:noFill/>
              </a:ln>
              <a:solidFill>
                <a:srgbClr val="FFFF99"/>
              </a:solidFill>
              <a:effectLst>
                <a:outerShdw blurRad="38100" dist="38100" dir="2700000" algn="tl">
                  <a:srgbClr val="C0C0C0"/>
                </a:outerShdw>
              </a:effectLst>
              <a:uLnTx/>
              <a:uFillTx/>
              <a:latin typeface="宋体" pitchFamily="2" charset="-122"/>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fac(int 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int 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if(n&lt;0)  printf("n&lt;0,data error!");</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if(n==0||n==1)  f=1;</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else </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f=fac(n-1)*n;</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    return(f);</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a:p>
            <a:pPr marL="342900" marR="0" lvl="0" indent="-342900" algn="l" defTabSz="914400" rtl="0" eaLnBrk="0" fontAlgn="base" latinLnBrk="0" hangingPunct="0">
              <a:lnSpc>
                <a:spcPct val="120000"/>
              </a:lnSpc>
              <a:spcBef>
                <a:spcPct val="0"/>
              </a:spcBef>
              <a:spcAft>
                <a:spcPct val="0"/>
              </a:spcAft>
              <a:buClr>
                <a:schemeClr val="bg1"/>
              </a:buClr>
              <a:buSzTx/>
              <a:buFontTx/>
              <a:buNone/>
              <a:defRPr/>
            </a:pPr>
            <a:r>
              <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rPr>
              <a:t>}</a:t>
            </a:r>
            <a:endParaRPr kumimoji="0" lang="en-US" altLang="zh-CN" sz="1800" b="1" i="0" u="none" strike="noStrike" kern="1200" cap="none" spc="0" normalizeH="0" baseline="0" noProof="0">
              <a:ln>
                <a:noFill/>
              </a:ln>
              <a:solidFill>
                <a:srgbClr val="290183"/>
              </a:solidFill>
              <a:effectLst/>
              <a:uLnTx/>
              <a:uFillTx/>
              <a:latin typeface="Times New Roman" panose="02020603050405020304" pitchFamily="18" charset="0"/>
              <a:ea typeface="黑体" panose="02010609060101010101" pitchFamily="6" charset="-122"/>
              <a:cs typeface="+mn-cs"/>
            </a:endParaRPr>
          </a:p>
        </p:txBody>
      </p:sp>
      <p:sp>
        <p:nvSpPr>
          <p:cNvPr id="272399" name="Text Box 15"/>
          <p:cNvSpPr txBox="1">
            <a:spLocks noChangeArrowheads="1"/>
          </p:cNvSpPr>
          <p:nvPr/>
        </p:nvSpPr>
        <p:spPr bwMode="auto">
          <a:xfrm>
            <a:off x="5833428" y="1981200"/>
            <a:ext cx="1169670" cy="398780"/>
          </a:xfrm>
          <a:prstGeom prst="rect">
            <a:avLst/>
          </a:prstGeom>
          <a:solidFill>
            <a:srgbClr val="FF33CC"/>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fac(int n)</a:t>
            </a:r>
            <a:endParaRPr kumimoji="1" lang="en-US" altLang="zh-CN" b="0" kern="1200" cap="none" spc="0" normalizeH="0" baseline="0" noProof="0">
              <a:solidFill>
                <a:schemeClr val="accent1"/>
              </a:solidFill>
              <a:effectLst>
                <a:outerShdw blurRad="38100" dist="38100" dir="2700000" algn="tl">
                  <a:srgbClr val="000000"/>
                </a:outerShdw>
              </a:effectLst>
              <a:latin typeface="宋体" pitchFamily="2" charset="-122"/>
              <a:ea typeface="宋体" pitchFamily="2" charset="-122"/>
              <a:cs typeface="+mn-cs"/>
            </a:endParaRPr>
          </a:p>
        </p:txBody>
      </p:sp>
      <p:sp>
        <p:nvSpPr>
          <p:cNvPr id="272400" name="Text Box 16"/>
          <p:cNvSpPr txBox="1">
            <a:spLocks noChangeArrowheads="1"/>
          </p:cNvSpPr>
          <p:nvPr/>
        </p:nvSpPr>
        <p:spPr bwMode="auto">
          <a:xfrm>
            <a:off x="7814628" y="1981200"/>
            <a:ext cx="1169670" cy="398780"/>
          </a:xfrm>
          <a:prstGeom prst="rect">
            <a:avLst/>
          </a:prstGeom>
          <a:solidFill>
            <a:srgbClr val="B2B2B2"/>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fac(int n)</a:t>
            </a:r>
            <a:endParaRPr kumimoji="1" lang="en-US" altLang="zh-CN" b="0" kern="1200" cap="none" spc="0" normalizeH="0" baseline="0" noProof="0">
              <a:solidFill>
                <a:schemeClr val="accent1"/>
              </a:solidFill>
              <a:effectLst>
                <a:outerShdw blurRad="38100" dist="38100" dir="2700000" algn="tl">
                  <a:srgbClr val="000000"/>
                </a:outerShdw>
              </a:effectLst>
              <a:latin typeface="宋体" pitchFamily="2" charset="-122"/>
              <a:ea typeface="宋体" pitchFamily="2" charset="-122"/>
              <a:cs typeface="+mn-cs"/>
            </a:endParaRPr>
          </a:p>
        </p:txBody>
      </p:sp>
      <p:sp>
        <p:nvSpPr>
          <p:cNvPr id="272401" name="Text Box 17"/>
          <p:cNvSpPr txBox="1">
            <a:spLocks noChangeArrowheads="1"/>
          </p:cNvSpPr>
          <p:nvPr/>
        </p:nvSpPr>
        <p:spPr bwMode="auto">
          <a:xfrm>
            <a:off x="6084730" y="2362200"/>
            <a:ext cx="662305" cy="398780"/>
          </a:xfrm>
          <a:prstGeom prst="rect">
            <a:avLst/>
          </a:prstGeom>
          <a:solidFill>
            <a:srgbClr val="FF33CC"/>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int f;</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2" name="Text Box 18"/>
          <p:cNvSpPr txBox="1">
            <a:spLocks noChangeArrowheads="1"/>
          </p:cNvSpPr>
          <p:nvPr/>
        </p:nvSpPr>
        <p:spPr bwMode="auto">
          <a:xfrm>
            <a:off x="8037355" y="2362200"/>
            <a:ext cx="662305" cy="398780"/>
          </a:xfrm>
          <a:prstGeom prst="rect">
            <a:avLst/>
          </a:prstGeom>
          <a:solidFill>
            <a:srgbClr val="B2B2B2"/>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int f;</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3" name="Text Box 19"/>
          <p:cNvSpPr txBox="1">
            <a:spLocks noChangeArrowheads="1"/>
          </p:cNvSpPr>
          <p:nvPr/>
        </p:nvSpPr>
        <p:spPr bwMode="auto">
          <a:xfrm>
            <a:off x="5964397" y="2667000"/>
            <a:ext cx="909320" cy="398780"/>
          </a:xfrm>
          <a:prstGeom prst="rect">
            <a:avLst/>
          </a:prstGeom>
          <a:solidFill>
            <a:srgbClr val="FF33CC"/>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if(n&lt;0)</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4" name="Text Box 20"/>
          <p:cNvSpPr txBox="1">
            <a:spLocks noChangeArrowheads="1"/>
          </p:cNvSpPr>
          <p:nvPr/>
        </p:nvSpPr>
        <p:spPr bwMode="auto">
          <a:xfrm>
            <a:off x="8053547" y="2727325"/>
            <a:ext cx="909320" cy="398780"/>
          </a:xfrm>
          <a:prstGeom prst="rect">
            <a:avLst/>
          </a:prstGeom>
          <a:solidFill>
            <a:srgbClr val="B2B2B2"/>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if(n&lt;0)</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5" name="Text Box 21"/>
          <p:cNvSpPr txBox="1">
            <a:spLocks noChangeArrowheads="1"/>
          </p:cNvSpPr>
          <p:nvPr/>
        </p:nvSpPr>
        <p:spPr bwMode="auto">
          <a:xfrm>
            <a:off x="6145372" y="4860925"/>
            <a:ext cx="1515745" cy="398780"/>
          </a:xfrm>
          <a:prstGeom prst="rect">
            <a:avLst/>
          </a:prstGeom>
          <a:solidFill>
            <a:srgbClr val="FF33CC"/>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f=fac(n-1)*n</a:t>
            </a:r>
            <a:endParaRPr kumimoji="1" lang="en-US" altLang="zh-CN" sz="240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6" name="Text Box 22"/>
          <p:cNvSpPr txBox="1">
            <a:spLocks noChangeArrowheads="1"/>
          </p:cNvSpPr>
          <p:nvPr/>
        </p:nvSpPr>
        <p:spPr bwMode="auto">
          <a:xfrm>
            <a:off x="8084344" y="4191000"/>
            <a:ext cx="542925" cy="398780"/>
          </a:xfrm>
          <a:prstGeom prst="rect">
            <a:avLst/>
          </a:prstGeom>
          <a:solidFill>
            <a:srgbClr val="B2B2B2"/>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f=1</a:t>
            </a:r>
            <a:endParaRPr kumimoji="1" lang="en-US" altLang="zh-CN" sz="240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7" name="Text Box 23"/>
          <p:cNvSpPr txBox="1">
            <a:spLocks noChangeArrowheads="1"/>
          </p:cNvSpPr>
          <p:nvPr/>
        </p:nvSpPr>
        <p:spPr bwMode="auto">
          <a:xfrm>
            <a:off x="8029100" y="5334000"/>
            <a:ext cx="1155065" cy="398780"/>
          </a:xfrm>
          <a:prstGeom prst="rect">
            <a:avLst/>
          </a:prstGeom>
          <a:solidFill>
            <a:srgbClr val="B2B2B2"/>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return(</a:t>
            </a:r>
            <a:r>
              <a:rPr kumimoji="1" lang="en-US" altLang="en-US" sz="2000" kern="1200" cap="none" spc="0" normalizeH="0" baseline="0" noProof="0">
                <a:solidFill>
                  <a:srgbClr val="0000FF"/>
                </a:solidFill>
                <a:effectLst>
                  <a:outerShdw blurRad="38100" dist="38100" dir="2700000" algn="tl">
                    <a:srgbClr val="000000"/>
                  </a:outerShdw>
                </a:effectLst>
                <a:latin typeface="Arial" panose="020B0604020202020204" pitchFamily="34" charset="0"/>
                <a:ea typeface="宋体" pitchFamily="2" charset="-122"/>
                <a:cs typeface="+mn-cs"/>
              </a:rPr>
              <a:t>1</a:t>
            </a: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8" name="Text Box 24"/>
          <p:cNvSpPr txBox="1">
            <a:spLocks noChangeArrowheads="1"/>
          </p:cNvSpPr>
          <p:nvPr/>
        </p:nvSpPr>
        <p:spPr bwMode="auto">
          <a:xfrm>
            <a:off x="6051550" y="4860925"/>
            <a:ext cx="1568450" cy="398780"/>
          </a:xfrm>
          <a:prstGeom prst="rect">
            <a:avLst/>
          </a:prstGeom>
          <a:solidFill>
            <a:srgbClr val="FF33CC"/>
          </a:solidFill>
          <a:ln>
            <a:noFill/>
          </a:ln>
          <a:effectLst/>
        </p:spPr>
        <p:txBody>
          <a:bodyPr>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f=n*1=</a:t>
            </a:r>
            <a:r>
              <a:rPr kumimoji="1" lang="en-US" altLang="en-US" sz="2000" kern="1200" cap="none" spc="0" normalizeH="0" baseline="0" noProof="0">
                <a:solidFill>
                  <a:srgbClr val="00FFCC"/>
                </a:solidFill>
                <a:effectLst>
                  <a:outerShdw blurRad="38100" dist="38100" dir="2700000" algn="tl">
                    <a:srgbClr val="000000"/>
                  </a:outerShdw>
                </a:effectLst>
                <a:latin typeface="Arial" panose="020B0604020202020204" pitchFamily="34" charset="0"/>
                <a:ea typeface="宋体" pitchFamily="2" charset="-122"/>
                <a:cs typeface="+mn-cs"/>
              </a:rPr>
              <a:t>2</a:t>
            </a: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a:t>
            </a:r>
            <a:r>
              <a:rPr kumimoji="1" lang="en-US" altLang="en-US" sz="2000" kern="1200" cap="none" spc="0" normalizeH="0" baseline="0" noProof="0">
                <a:solidFill>
                  <a:srgbClr val="0000FF"/>
                </a:solidFill>
                <a:effectLst>
                  <a:outerShdw blurRad="38100" dist="38100" dir="2700000" algn="tl">
                    <a:srgbClr val="000000"/>
                  </a:outerShdw>
                </a:effectLst>
                <a:latin typeface="Arial" panose="020B0604020202020204" pitchFamily="34" charset="0"/>
                <a:ea typeface="宋体" pitchFamily="2" charset="-122"/>
                <a:cs typeface="+mn-cs"/>
              </a:rPr>
              <a:t>1</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09" name="Text Box 25"/>
          <p:cNvSpPr txBox="1">
            <a:spLocks noChangeArrowheads="1"/>
          </p:cNvSpPr>
          <p:nvPr/>
        </p:nvSpPr>
        <p:spPr bwMode="auto">
          <a:xfrm>
            <a:off x="5943600" y="5334000"/>
            <a:ext cx="1227138" cy="398780"/>
          </a:xfrm>
          <a:prstGeom prst="rect">
            <a:avLst/>
          </a:prstGeom>
          <a:solidFill>
            <a:srgbClr val="FF33CC"/>
          </a:solidFill>
          <a:ln>
            <a:noFill/>
          </a:ln>
          <a:effectLst/>
        </p:spPr>
        <p:txBody>
          <a:bodyPr>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return(</a:t>
            </a:r>
            <a:r>
              <a:rPr kumimoji="1" lang="en-US" altLang="en-US" sz="20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itchFamily="2" charset="-122"/>
                <a:cs typeface="+mn-cs"/>
              </a:rPr>
              <a:t>2</a:t>
            </a: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10" name="Text Box 26"/>
          <p:cNvSpPr txBox="1">
            <a:spLocks noChangeArrowheads="1"/>
          </p:cNvSpPr>
          <p:nvPr/>
        </p:nvSpPr>
        <p:spPr bwMode="auto">
          <a:xfrm>
            <a:off x="4142900" y="5257800"/>
            <a:ext cx="1155065" cy="398780"/>
          </a:xfrm>
          <a:prstGeom prst="rect">
            <a:avLst/>
          </a:prstGeom>
          <a:solidFill>
            <a:srgbClr val="FF0000"/>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return(</a:t>
            </a:r>
            <a:r>
              <a:rPr kumimoji="1" lang="en-US" altLang="en-US" sz="20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itchFamily="2" charset="-122"/>
                <a:cs typeface="+mn-cs"/>
              </a:rPr>
              <a:t>6</a:t>
            </a: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11" name="Text Box 27"/>
          <p:cNvSpPr txBox="1">
            <a:spLocks noChangeArrowheads="1"/>
          </p:cNvSpPr>
          <p:nvPr/>
        </p:nvSpPr>
        <p:spPr bwMode="auto">
          <a:xfrm>
            <a:off x="4114800" y="4800600"/>
            <a:ext cx="1600200" cy="398780"/>
          </a:xfrm>
          <a:prstGeom prst="rect">
            <a:avLst/>
          </a:prstGeom>
          <a:solidFill>
            <a:srgbClr val="FF0000"/>
          </a:solidFill>
          <a:ln>
            <a:noFill/>
          </a:ln>
          <a:effectLst/>
        </p:spPr>
        <p:txBody>
          <a:bodyPr>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f=n*f=</a:t>
            </a:r>
            <a:r>
              <a:rPr kumimoji="1" lang="en-US" altLang="en-US" sz="2000" kern="1200" cap="none" spc="0" normalizeH="0" baseline="0" noProof="0">
                <a:solidFill>
                  <a:srgbClr val="00FFFF"/>
                </a:solidFill>
                <a:effectLst>
                  <a:outerShdw blurRad="38100" dist="38100" dir="2700000" algn="tl">
                    <a:srgbClr val="000000"/>
                  </a:outerShdw>
                </a:effectLst>
                <a:latin typeface="Arial" panose="020B0604020202020204" pitchFamily="34" charset="0"/>
                <a:ea typeface="宋体" pitchFamily="2" charset="-122"/>
                <a:cs typeface="+mn-cs"/>
              </a:rPr>
              <a:t>3</a:t>
            </a:r>
            <a:r>
              <a:rPr kumimoji="1" lang="en-US" altLang="en-US" sz="2000" kern="1200" cap="none" spc="0" normalizeH="0" baseline="0" noProof="0">
                <a:effectLst>
                  <a:outerShdw blurRad="38100" dist="38100" dir="2700000" algn="tl">
                    <a:srgbClr val="FFFFFF"/>
                  </a:outerShdw>
                </a:effectLst>
                <a:latin typeface="Arial" panose="020B0604020202020204" pitchFamily="34" charset="0"/>
                <a:ea typeface="宋体" pitchFamily="2" charset="-122"/>
                <a:cs typeface="+mn-cs"/>
              </a:rPr>
              <a:t>*</a:t>
            </a:r>
            <a:r>
              <a:rPr kumimoji="1" lang="en-US" altLang="en-US" sz="20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itchFamily="2" charset="-122"/>
                <a:cs typeface="+mn-cs"/>
              </a:rPr>
              <a:t>2</a:t>
            </a:r>
            <a:endParaRPr kumimoji="1" lang="en-US" altLang="zh-CN" sz="2000" b="0" kern="1200" cap="none" spc="0" normalizeH="0" baseline="0" noProof="0">
              <a:effectLst>
                <a:outerShdw blurRad="38100" dist="38100" dir="2700000" algn="tl">
                  <a:srgbClr val="FFFFFF"/>
                </a:outerShdw>
              </a:effectLst>
              <a:latin typeface="宋体" pitchFamily="2" charset="-122"/>
              <a:ea typeface="宋体" pitchFamily="2" charset="-122"/>
              <a:cs typeface="+mn-cs"/>
            </a:endParaRPr>
          </a:p>
        </p:txBody>
      </p:sp>
      <p:sp>
        <p:nvSpPr>
          <p:cNvPr id="272412" name="Text Box 28"/>
          <p:cNvSpPr txBox="1">
            <a:spLocks noChangeArrowheads="1"/>
          </p:cNvSpPr>
          <p:nvPr/>
        </p:nvSpPr>
        <p:spPr bwMode="auto">
          <a:xfrm>
            <a:off x="2362200" y="4953000"/>
            <a:ext cx="1447800" cy="398780"/>
          </a:xfrm>
          <a:prstGeom prst="rect">
            <a:avLst/>
          </a:prstGeom>
          <a:solidFill>
            <a:srgbClr val="0000FF"/>
          </a:solidFill>
          <a:ln>
            <a:noFill/>
          </a:ln>
          <a:effectLst/>
        </p:spPr>
        <p:txBody>
          <a:bodyPr>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itchFamily="2" charset="-122"/>
                <a:cs typeface="+mn-cs"/>
              </a:rPr>
              <a:t>f=n*f=4*6</a:t>
            </a:r>
            <a:endParaRPr kumimoji="1" lang="en-US" altLang="zh-CN" sz="2000" b="0" kern="1200" cap="none" spc="0" normalizeH="0" baseline="0" noProof="0">
              <a:solidFill>
                <a:srgbClr val="FFFF66"/>
              </a:solidFill>
              <a:effectLst>
                <a:outerShdw blurRad="38100" dist="38100" dir="2700000" algn="tl">
                  <a:srgbClr val="000000"/>
                </a:outerShdw>
              </a:effectLst>
              <a:latin typeface="宋体" pitchFamily="2" charset="-122"/>
              <a:ea typeface="宋体" pitchFamily="2" charset="-122"/>
              <a:cs typeface="+mn-cs"/>
            </a:endParaRPr>
          </a:p>
        </p:txBody>
      </p:sp>
      <p:sp>
        <p:nvSpPr>
          <p:cNvPr id="272413" name="Text Box 29"/>
          <p:cNvSpPr txBox="1">
            <a:spLocks noChangeArrowheads="1"/>
          </p:cNvSpPr>
          <p:nvPr/>
        </p:nvSpPr>
        <p:spPr bwMode="auto">
          <a:xfrm>
            <a:off x="2325370" y="5334000"/>
            <a:ext cx="1296035" cy="398780"/>
          </a:xfrm>
          <a:prstGeom prst="rect">
            <a:avLst/>
          </a:prstGeom>
          <a:solidFill>
            <a:srgbClr val="0000FF"/>
          </a:solidFill>
          <a:ln>
            <a:noFill/>
          </a:ln>
          <a:effectLst/>
        </p:spPr>
        <p:txBody>
          <a:bodyPr wrap="none">
            <a:spAutoFit/>
          </a:bodyPr>
          <a:lstStyle/>
          <a:p>
            <a:pPr marR="0" algn="ctr" defTabSz="914400" eaLnBrk="1" hangingPunct="1">
              <a:spcBef>
                <a:spcPct val="20000"/>
              </a:spcBef>
              <a:buClr>
                <a:srgbClr val="CC99FF"/>
              </a:buClr>
              <a:buSzTx/>
              <a:buFont typeface="Monotype Sorts" pitchFamily="2" charset="2"/>
              <a:buNone/>
              <a:defRPr/>
            </a:pPr>
            <a:r>
              <a:rPr kumimoji="1" lang="en-US" altLang="en-US" sz="20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itchFamily="2" charset="-122"/>
                <a:cs typeface="+mn-cs"/>
              </a:rPr>
              <a:t>return(</a:t>
            </a:r>
            <a:r>
              <a:rPr kumimoji="1" lang="en-US"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itchFamily="2" charset="-122"/>
                <a:cs typeface="+mn-cs"/>
              </a:rPr>
              <a:t>24</a:t>
            </a:r>
            <a:r>
              <a:rPr kumimoji="1" lang="en-US" altLang="en-US" sz="2000" kern="1200" cap="none" spc="0" normalizeH="0" baseline="0" noProof="0">
                <a:solidFill>
                  <a:schemeClr val="bg1"/>
                </a:solidFill>
                <a:effectLst>
                  <a:outerShdw blurRad="38100" dist="38100" dir="2700000" algn="tl">
                    <a:srgbClr val="000000"/>
                  </a:outerShdw>
                </a:effectLst>
                <a:latin typeface="Arial" panose="020B0604020202020204" pitchFamily="34" charset="0"/>
                <a:ea typeface="宋体" pitchFamily="2" charset="-122"/>
                <a:cs typeface="+mn-cs"/>
              </a:rPr>
              <a:t>)</a:t>
            </a:r>
            <a:endParaRPr kumimoji="1" lang="en-US" altLang="zh-CN" sz="2000" b="0" kern="1200" cap="none" spc="0" normalizeH="0" baseline="0" noProof="0">
              <a:solidFill>
                <a:schemeClr val="bg1"/>
              </a:solidFill>
              <a:effectLst>
                <a:outerShdw blurRad="38100" dist="38100" dir="2700000" algn="tl">
                  <a:srgbClr val="000000"/>
                </a:outerShdw>
              </a:effectLst>
              <a:latin typeface="宋体" pitchFamily="2" charset="-122"/>
              <a:ea typeface="宋体" pitchFamily="2" charset="-122"/>
              <a:cs typeface="+mn-cs"/>
            </a:endParaRPr>
          </a:p>
        </p:txBody>
      </p:sp>
      <p:sp>
        <p:nvSpPr>
          <p:cNvPr id="272414" name="AutoShape 30"/>
          <p:cNvSpPr>
            <a:spLocks noChangeArrowheads="1"/>
          </p:cNvSpPr>
          <p:nvPr/>
        </p:nvSpPr>
        <p:spPr bwMode="auto">
          <a:xfrm>
            <a:off x="2362200" y="2819400"/>
            <a:ext cx="485775" cy="2133600"/>
          </a:xfrm>
          <a:prstGeom prst="downArrow">
            <a:avLst>
              <a:gd name="adj1" fmla="val 50000"/>
              <a:gd name="adj2" fmla="val 109804"/>
            </a:avLst>
          </a:prstGeom>
          <a:gradFill rotWithShape="0">
            <a:gsLst>
              <a:gs pos="0">
                <a:srgbClr val="00FF00"/>
              </a:gs>
              <a:gs pos="100000">
                <a:srgbClr val="0000FF"/>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en-US" altLang="zh-CN"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1</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itchFamily="2" charset="-122"/>
              <a:cs typeface="+mn-cs"/>
            </a:endParaRPr>
          </a:p>
        </p:txBody>
      </p:sp>
      <p:sp>
        <p:nvSpPr>
          <p:cNvPr id="272415" name="AutoShape 31"/>
          <p:cNvSpPr>
            <a:spLocks noChangeArrowheads="1"/>
          </p:cNvSpPr>
          <p:nvPr/>
        </p:nvSpPr>
        <p:spPr bwMode="auto">
          <a:xfrm rot="1574272">
            <a:off x="3324225" y="2365375"/>
            <a:ext cx="485775" cy="2060575"/>
          </a:xfrm>
          <a:prstGeom prst="upArrow">
            <a:avLst>
              <a:gd name="adj1" fmla="val 50000"/>
              <a:gd name="adj2" fmla="val 106046"/>
            </a:avLst>
          </a:prstGeom>
          <a:gradFill rotWithShape="0">
            <a:gsLst>
              <a:gs pos="0">
                <a:srgbClr val="0000FF"/>
              </a:gs>
              <a:gs pos="100000">
                <a:srgbClr val="00FF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endParaRPr kumimoji="1" lang="zh-CN"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itchFamily="2" charset="-122"/>
              <a:cs typeface="+mn-cs"/>
            </a:endParaRPr>
          </a:p>
        </p:txBody>
      </p:sp>
      <p:sp>
        <p:nvSpPr>
          <p:cNvPr id="272416" name="AutoShape 32"/>
          <p:cNvSpPr>
            <a:spLocks noChangeArrowheads="1"/>
          </p:cNvSpPr>
          <p:nvPr/>
        </p:nvSpPr>
        <p:spPr bwMode="auto">
          <a:xfrm>
            <a:off x="4267200" y="2514600"/>
            <a:ext cx="485775" cy="2286000"/>
          </a:xfrm>
          <a:prstGeom prst="downArrow">
            <a:avLst>
              <a:gd name="adj1" fmla="val 50000"/>
              <a:gd name="adj2" fmla="val 117647"/>
            </a:avLst>
          </a:prstGeom>
          <a:gradFill rotWithShape="0">
            <a:gsLst>
              <a:gs pos="0">
                <a:srgbClr val="66FF33"/>
              </a:gs>
              <a:gs pos="100000">
                <a:srgbClr val="0000FF"/>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en-US" altLang="zh-CN"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2</a:t>
            </a:r>
            <a:endPar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itchFamily="2" charset="-122"/>
              <a:cs typeface="+mn-cs"/>
            </a:endParaRPr>
          </a:p>
        </p:txBody>
      </p:sp>
      <p:sp>
        <p:nvSpPr>
          <p:cNvPr id="272417" name="AutoShape 33"/>
          <p:cNvSpPr>
            <a:spLocks noChangeArrowheads="1"/>
          </p:cNvSpPr>
          <p:nvPr/>
        </p:nvSpPr>
        <p:spPr bwMode="auto">
          <a:xfrm>
            <a:off x="6096000" y="2286000"/>
            <a:ext cx="485775" cy="2133600"/>
          </a:xfrm>
          <a:prstGeom prst="downArrow">
            <a:avLst>
              <a:gd name="adj1" fmla="val 50000"/>
              <a:gd name="adj2" fmla="val 109804"/>
            </a:avLst>
          </a:prstGeom>
          <a:gradFill rotWithShape="0">
            <a:gsLst>
              <a:gs pos="0">
                <a:srgbClr val="66FF33"/>
              </a:gs>
              <a:gs pos="100000">
                <a:srgbClr val="0000FF"/>
              </a:gs>
            </a:gsLst>
            <a:lin ang="5400000" scaled="1"/>
          </a:gradFill>
          <a:ln w="9525">
            <a:solidFill>
              <a:schemeClr val="tx1"/>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rgbClr val="FF0000"/>
                </a:solidFill>
                <a:effectLst>
                  <a:outerShdw blurRad="38100" dist="38100" dir="2700000">
                    <a:srgbClr val="C0C0C0"/>
                  </a:outerShdw>
                </a:effectLst>
                <a:latin typeface="Times New Roman" panose="02020603050405020304" pitchFamily="18" charset="0"/>
              </a:rPr>
              <a:t>3</a:t>
            </a:r>
            <a:endParaRPr lang="en-US" altLang="zh-CN" sz="3200" dirty="0">
              <a:solidFill>
                <a:srgbClr val="FF0000"/>
              </a:solidFill>
              <a:effectLst>
                <a:outerShdw blurRad="38100" dist="38100" dir="2700000">
                  <a:srgbClr val="C0C0C0"/>
                </a:outerShdw>
              </a:effectLst>
              <a:latin typeface="Times New Roman" panose="02020603050405020304" pitchFamily="18" charset="0"/>
            </a:endParaRPr>
          </a:p>
        </p:txBody>
      </p:sp>
      <p:sp>
        <p:nvSpPr>
          <p:cNvPr id="272418" name="AutoShape 34"/>
          <p:cNvSpPr>
            <a:spLocks noChangeArrowheads="1"/>
          </p:cNvSpPr>
          <p:nvPr/>
        </p:nvSpPr>
        <p:spPr bwMode="auto">
          <a:xfrm>
            <a:off x="8153400" y="2286000"/>
            <a:ext cx="485775" cy="1524000"/>
          </a:xfrm>
          <a:prstGeom prst="downArrow">
            <a:avLst>
              <a:gd name="adj1" fmla="val 50000"/>
              <a:gd name="adj2" fmla="val 78431"/>
            </a:avLst>
          </a:prstGeom>
          <a:gradFill rotWithShape="0">
            <a:gsLst>
              <a:gs pos="0">
                <a:srgbClr val="66FF33"/>
              </a:gs>
              <a:gs pos="100000">
                <a:srgbClr val="0000FF"/>
              </a:gs>
            </a:gsLst>
            <a:lin ang="5400000" scaled="1"/>
          </a:gradFill>
          <a:ln w="9525">
            <a:solidFill>
              <a:schemeClr val="tx1"/>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rgbClr val="FF0000"/>
                </a:solidFill>
                <a:effectLst>
                  <a:outerShdw blurRad="38100" dist="38100" dir="2700000">
                    <a:srgbClr val="C0C0C0"/>
                  </a:outerShdw>
                </a:effectLst>
                <a:latin typeface="Times New Roman" panose="02020603050405020304" pitchFamily="18" charset="0"/>
              </a:rPr>
              <a:t>4</a:t>
            </a:r>
            <a:endParaRPr lang="en-US" altLang="zh-CN" sz="3200" dirty="0">
              <a:solidFill>
                <a:srgbClr val="FF0000"/>
              </a:solidFill>
              <a:effectLst>
                <a:outerShdw blurRad="38100" dist="38100" dir="2700000">
                  <a:srgbClr val="C0C0C0"/>
                </a:outerShdw>
              </a:effectLst>
              <a:latin typeface="Times New Roman" panose="02020603050405020304" pitchFamily="18" charset="0"/>
            </a:endParaRPr>
          </a:p>
        </p:txBody>
      </p:sp>
      <p:sp>
        <p:nvSpPr>
          <p:cNvPr id="272419" name="AutoShape 35"/>
          <p:cNvSpPr/>
          <p:nvPr/>
        </p:nvSpPr>
        <p:spPr>
          <a:xfrm rot="1574272">
            <a:off x="5181600" y="2286000"/>
            <a:ext cx="485775" cy="2209800"/>
          </a:xfrm>
          <a:prstGeom prst="upArrow">
            <a:avLst>
              <a:gd name="adj1" fmla="val 50000"/>
              <a:gd name="adj2" fmla="val 113725"/>
            </a:avLst>
          </a:prstGeom>
          <a:gradFill rotWithShape="0">
            <a:gsLst>
              <a:gs pos="0">
                <a:srgbClr val="0000FF"/>
              </a:gs>
              <a:gs pos="100000">
                <a:srgbClr val="00FF00"/>
              </a:gs>
            </a:gsLst>
            <a:lin ang="5400000" scaled="1"/>
            <a:tileRect/>
          </a:gra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272420" name="AutoShape 36"/>
          <p:cNvSpPr/>
          <p:nvPr/>
        </p:nvSpPr>
        <p:spPr>
          <a:xfrm rot="1990491">
            <a:off x="7065963" y="2279650"/>
            <a:ext cx="485775" cy="2133600"/>
          </a:xfrm>
          <a:prstGeom prst="upArrow">
            <a:avLst>
              <a:gd name="adj1" fmla="val 50000"/>
              <a:gd name="adj2" fmla="val 109803"/>
            </a:avLst>
          </a:prstGeom>
          <a:gradFill rotWithShape="0">
            <a:gsLst>
              <a:gs pos="0">
                <a:srgbClr val="0000FF"/>
              </a:gs>
              <a:gs pos="100000">
                <a:srgbClr val="66FF33"/>
              </a:gs>
            </a:gsLst>
            <a:lin ang="5400000" scaled="1"/>
            <a:tileRect/>
          </a:gra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272421" name="AutoShape 37"/>
          <p:cNvSpPr>
            <a:spLocks noChangeArrowheads="1"/>
          </p:cNvSpPr>
          <p:nvPr/>
        </p:nvSpPr>
        <p:spPr bwMode="auto">
          <a:xfrm>
            <a:off x="8153400" y="4572000"/>
            <a:ext cx="485775" cy="914400"/>
          </a:xfrm>
          <a:prstGeom prst="downArrow">
            <a:avLst>
              <a:gd name="adj1" fmla="val 50000"/>
              <a:gd name="adj2" fmla="val 47059"/>
            </a:avLst>
          </a:prstGeom>
          <a:gradFill rotWithShape="0">
            <a:gsLst>
              <a:gs pos="0">
                <a:schemeClr val="bg2"/>
              </a:gs>
              <a:gs pos="100000">
                <a:srgbClr val="FFFFFF"/>
              </a:gs>
            </a:gsLst>
            <a:lin ang="5400000" scaled="1"/>
          </a:gradFill>
          <a:ln w="9525">
            <a:solidFill>
              <a:srgbClr val="FF0000"/>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rPr>
              <a:t>4</a:t>
            </a:r>
            <a:endParaRPr lang="en-US" altLang="zh-CN" sz="3200" dirty="0">
              <a:solidFill>
                <a:schemeClr val="bg1"/>
              </a:solidFill>
              <a:effectLst>
                <a:outerShdw blurRad="38100" dist="38100" dir="2700000">
                  <a:srgbClr val="C0C0C0"/>
                </a:outerShdw>
              </a:effectLst>
              <a:latin typeface="Times New Roman" panose="02020603050405020304" pitchFamily="18" charset="0"/>
            </a:endParaRPr>
          </a:p>
        </p:txBody>
      </p:sp>
      <p:sp>
        <p:nvSpPr>
          <p:cNvPr id="272422" name="AutoShape 38"/>
          <p:cNvSpPr>
            <a:spLocks noChangeArrowheads="1"/>
          </p:cNvSpPr>
          <p:nvPr/>
        </p:nvSpPr>
        <p:spPr bwMode="auto">
          <a:xfrm>
            <a:off x="6143625" y="4953000"/>
            <a:ext cx="485775" cy="609600"/>
          </a:xfrm>
          <a:prstGeom prst="downArrow">
            <a:avLst>
              <a:gd name="adj1" fmla="val 50000"/>
              <a:gd name="adj2" fmla="val 31373"/>
            </a:avLst>
          </a:prstGeom>
          <a:gradFill rotWithShape="0">
            <a:gsLst>
              <a:gs pos="0">
                <a:schemeClr val="tx1"/>
              </a:gs>
              <a:gs pos="100000">
                <a:srgbClr val="00FFFF"/>
              </a:gs>
            </a:gsLst>
            <a:lin ang="5400000" scaled="1"/>
          </a:gradFill>
          <a:ln w="9525">
            <a:solidFill>
              <a:srgbClr val="FF0000"/>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rPr>
              <a:t>3</a:t>
            </a:r>
            <a:endParaRPr lang="en-US" altLang="zh-CN" sz="3200" dirty="0">
              <a:solidFill>
                <a:schemeClr val="bg1"/>
              </a:solidFill>
              <a:effectLst>
                <a:outerShdw blurRad="38100" dist="38100" dir="2700000">
                  <a:srgbClr val="C0C0C0"/>
                </a:outerShdw>
              </a:effectLst>
              <a:latin typeface="Times New Roman" panose="02020603050405020304" pitchFamily="18" charset="0"/>
            </a:endParaRPr>
          </a:p>
        </p:txBody>
      </p:sp>
      <p:sp>
        <p:nvSpPr>
          <p:cNvPr id="272423" name="AutoShape 39"/>
          <p:cNvSpPr>
            <a:spLocks noChangeArrowheads="1"/>
          </p:cNvSpPr>
          <p:nvPr/>
        </p:nvSpPr>
        <p:spPr bwMode="auto">
          <a:xfrm>
            <a:off x="4314825" y="4953000"/>
            <a:ext cx="485775" cy="533400"/>
          </a:xfrm>
          <a:prstGeom prst="downArrow">
            <a:avLst>
              <a:gd name="adj1" fmla="val 50000"/>
              <a:gd name="adj2" fmla="val 27451"/>
            </a:avLst>
          </a:prstGeom>
          <a:gradFill rotWithShape="0">
            <a:gsLst>
              <a:gs pos="0">
                <a:schemeClr val="tx1"/>
              </a:gs>
              <a:gs pos="100000">
                <a:srgbClr val="00FFFF"/>
              </a:gs>
            </a:gsLst>
            <a:lin ang="5400000" scaled="1"/>
          </a:gradFill>
          <a:ln w="9525">
            <a:solidFill>
              <a:srgbClr val="FF0000"/>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rPr>
              <a:t>2</a:t>
            </a:r>
            <a:endParaRPr lang="en-US" altLang="zh-CN" sz="3200" dirty="0">
              <a:solidFill>
                <a:schemeClr val="bg1"/>
              </a:solidFill>
              <a:effectLst>
                <a:outerShdw blurRad="38100" dist="38100" dir="2700000">
                  <a:srgbClr val="C0C0C0"/>
                </a:outerShdw>
              </a:effectLst>
              <a:latin typeface="Times New Roman" panose="02020603050405020304" pitchFamily="18" charset="0"/>
            </a:endParaRPr>
          </a:p>
        </p:txBody>
      </p:sp>
      <p:sp>
        <p:nvSpPr>
          <p:cNvPr id="272424" name="AutoShape 40"/>
          <p:cNvSpPr>
            <a:spLocks noChangeArrowheads="1"/>
          </p:cNvSpPr>
          <p:nvPr/>
        </p:nvSpPr>
        <p:spPr bwMode="auto">
          <a:xfrm>
            <a:off x="2333625" y="5029200"/>
            <a:ext cx="485775" cy="609600"/>
          </a:xfrm>
          <a:prstGeom prst="downArrow">
            <a:avLst>
              <a:gd name="adj1" fmla="val 50000"/>
              <a:gd name="adj2" fmla="val 31373"/>
            </a:avLst>
          </a:prstGeom>
          <a:gradFill rotWithShape="0">
            <a:gsLst>
              <a:gs pos="0">
                <a:schemeClr val="tx1"/>
              </a:gs>
              <a:gs pos="100000">
                <a:srgbClr val="00FFFF"/>
              </a:gs>
            </a:gsLst>
            <a:lin ang="5400000" scaled="1"/>
          </a:gradFill>
          <a:ln w="9525">
            <a:solidFill>
              <a:srgbClr val="FF0000"/>
            </a:solidFill>
            <a:miter lim="800000"/>
          </a:ln>
          <a:effectLst/>
        </p:spPr>
        <p:txBody>
          <a:bodyPr wrap="none" anchor="ctr"/>
          <a:lstStyle/>
          <a:p>
            <a:pPr algn="ctr" eaLnBrk="1" hangingPunct="1">
              <a:spcBef>
                <a:spcPct val="20000"/>
              </a:spcBef>
              <a:buClr>
                <a:srgbClr val="CC99FF"/>
              </a:buClr>
              <a:buFont typeface="Monotype Sorts"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rPr>
              <a:t>1</a:t>
            </a:r>
            <a:endParaRPr lang="en-US" altLang="zh-CN" sz="3200" dirty="0">
              <a:solidFill>
                <a:schemeClr val="bg1"/>
              </a:solidFill>
              <a:effectLst>
                <a:outerShdw blurRad="38100" dist="38100" dir="2700000">
                  <a:srgbClr val="C0C0C0"/>
                </a:outerShdw>
              </a:effectLst>
              <a:latin typeface="Times New Roman" panose="02020603050405020304" pitchFamily="18" charset="0"/>
            </a:endParaRPr>
          </a:p>
        </p:txBody>
      </p:sp>
      <p:sp>
        <p:nvSpPr>
          <p:cNvPr id="272425" name="AutoShape 41"/>
          <p:cNvSpPr/>
          <p:nvPr/>
        </p:nvSpPr>
        <p:spPr>
          <a:xfrm rot="-3050750">
            <a:off x="7491413" y="5005388"/>
            <a:ext cx="485775" cy="685800"/>
          </a:xfrm>
          <a:prstGeom prst="upArrow">
            <a:avLst>
              <a:gd name="adj1" fmla="val 56222"/>
              <a:gd name="adj2" fmla="val 32810"/>
            </a:avLst>
          </a:prstGeom>
          <a:gradFill rotWithShape="0">
            <a:gsLst>
              <a:gs pos="0">
                <a:srgbClr val="00FFFF"/>
              </a:gs>
              <a:gs pos="100000">
                <a:srgbClr val="FFFFFF"/>
              </a:gs>
            </a:gsLst>
            <a:lin ang="5400000" scaled="1"/>
            <a:tileRect/>
          </a:gradFill>
          <a:ln w="9525" cap="flat" cmpd="sng">
            <a:solidFill>
              <a:srgbClr val="FF0000"/>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272426" name="AutoShape 42"/>
          <p:cNvSpPr/>
          <p:nvPr/>
        </p:nvSpPr>
        <p:spPr>
          <a:xfrm rot="-3287547">
            <a:off x="5446713" y="5089525"/>
            <a:ext cx="485775" cy="581025"/>
          </a:xfrm>
          <a:prstGeom prst="upArrow">
            <a:avLst>
              <a:gd name="adj1" fmla="val 50000"/>
              <a:gd name="adj2" fmla="val 29901"/>
            </a:avLst>
          </a:prstGeom>
          <a:gradFill rotWithShape="0">
            <a:gsLst>
              <a:gs pos="0">
                <a:srgbClr val="00FFFF"/>
              </a:gs>
              <a:gs pos="100000">
                <a:srgbClr val="FFFFFF"/>
              </a:gs>
            </a:gsLst>
            <a:lin ang="5400000" scaled="1"/>
            <a:tileRect/>
          </a:gradFill>
          <a:ln w="9525" cap="flat" cmpd="sng">
            <a:solidFill>
              <a:srgbClr val="FF0000"/>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272427" name="AutoShape 43"/>
          <p:cNvSpPr/>
          <p:nvPr/>
        </p:nvSpPr>
        <p:spPr>
          <a:xfrm rot="-3136781">
            <a:off x="3687763" y="5103813"/>
            <a:ext cx="485775" cy="609600"/>
          </a:xfrm>
          <a:prstGeom prst="upArrow">
            <a:avLst>
              <a:gd name="adj1" fmla="val 50000"/>
              <a:gd name="adj2" fmla="val 31372"/>
            </a:avLst>
          </a:prstGeom>
          <a:gradFill rotWithShape="0">
            <a:gsLst>
              <a:gs pos="0">
                <a:srgbClr val="00FFFF"/>
              </a:gs>
              <a:gs pos="100000">
                <a:srgbClr val="FFFFFF"/>
              </a:gs>
            </a:gsLst>
            <a:lin ang="5400000" scaled="1"/>
            <a:tileRect/>
          </a:gradFill>
          <a:ln w="9525" cap="flat" cmpd="sng">
            <a:solidFill>
              <a:srgbClr val="FF0000"/>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272388"/>
                                        </p:tgtEl>
                                        <p:attrNameLst>
                                          <p:attrName>style.visibility</p:attrName>
                                        </p:attrNameLst>
                                      </p:cBhvr>
                                      <p:to>
                                        <p:strVal val="visible"/>
                                      </p:to>
                                    </p:set>
                                    <p:animEffect transition="in" filter="wipe(up)">
                                      <p:cBhvr>
                                        <p:cTn id="7" dur="500"/>
                                        <p:tgtEl>
                                          <p:spTgt spid="272388"/>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72389"/>
                                        </p:tgtEl>
                                        <p:attrNameLst>
                                          <p:attrName>style.visibility</p:attrName>
                                        </p:attrNameLst>
                                      </p:cBhvr>
                                      <p:to>
                                        <p:strVal val="visible"/>
                                      </p:to>
                                    </p:set>
                                    <p:animEffect transition="in" filter="wipe(up)">
                                      <p:cBhvr>
                                        <p:cTn id="11" dur="500"/>
                                        <p:tgtEl>
                                          <p:spTgt spid="272389"/>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72390"/>
                                        </p:tgtEl>
                                        <p:attrNameLst>
                                          <p:attrName>style.visibility</p:attrName>
                                        </p:attrNameLst>
                                      </p:cBhvr>
                                      <p:to>
                                        <p:strVal val="visible"/>
                                      </p:to>
                                    </p:set>
                                    <p:animEffect transition="in" filter="wipe(up)">
                                      <p:cBhvr>
                                        <p:cTn id="15" dur="500"/>
                                        <p:tgtEl>
                                          <p:spTgt spid="272390"/>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272391"/>
                                        </p:tgtEl>
                                        <p:attrNameLst>
                                          <p:attrName>style.visibility</p:attrName>
                                        </p:attrNameLst>
                                      </p:cBhvr>
                                      <p:to>
                                        <p:strVal val="visible"/>
                                      </p:to>
                                    </p:set>
                                    <p:animEffect transition="in" filter="wipe(up)">
                                      <p:cBhvr>
                                        <p:cTn id="19" dur="500"/>
                                        <p:tgtEl>
                                          <p:spTgt spid="272391"/>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272414"/>
                                        </p:tgtEl>
                                        <p:attrNameLst>
                                          <p:attrName>style.visibility</p:attrName>
                                        </p:attrNameLst>
                                      </p:cBhvr>
                                      <p:to>
                                        <p:strVal val="visible"/>
                                      </p:to>
                                    </p:set>
                                    <p:animEffect transition="in" filter="wipe(up)">
                                      <p:cBhvr>
                                        <p:cTn id="23" dur="500"/>
                                        <p:tgtEl>
                                          <p:spTgt spid="2724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2415"/>
                                        </p:tgtEl>
                                        <p:attrNameLst>
                                          <p:attrName>style.visibility</p:attrName>
                                        </p:attrNameLst>
                                      </p:cBhvr>
                                      <p:to>
                                        <p:strVal val="visible"/>
                                      </p:to>
                                    </p:set>
                                    <p:animEffect transition="in" filter="wipe(down)">
                                      <p:cBhvr>
                                        <p:cTn id="28" dur="500"/>
                                        <p:tgtEl>
                                          <p:spTgt spid="272415"/>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72392"/>
                                        </p:tgtEl>
                                        <p:attrNameLst>
                                          <p:attrName>style.visibility</p:attrName>
                                        </p:attrNameLst>
                                      </p:cBhvr>
                                      <p:to>
                                        <p:strVal val="visible"/>
                                      </p:to>
                                    </p:set>
                                    <p:animEffect transition="in" filter="wipe(up)">
                                      <p:cBhvr>
                                        <p:cTn id="32" dur="500"/>
                                        <p:tgtEl>
                                          <p:spTgt spid="272392"/>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72393"/>
                                        </p:tgtEl>
                                        <p:attrNameLst>
                                          <p:attrName>style.visibility</p:attrName>
                                        </p:attrNameLst>
                                      </p:cBhvr>
                                      <p:to>
                                        <p:strVal val="visible"/>
                                      </p:to>
                                    </p:set>
                                    <p:animEffect transition="in" filter="wipe(up)">
                                      <p:cBhvr>
                                        <p:cTn id="36" dur="500"/>
                                        <p:tgtEl>
                                          <p:spTgt spid="272393"/>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72394"/>
                                        </p:tgtEl>
                                        <p:attrNameLst>
                                          <p:attrName>style.visibility</p:attrName>
                                        </p:attrNameLst>
                                      </p:cBhvr>
                                      <p:to>
                                        <p:strVal val="visible"/>
                                      </p:to>
                                    </p:set>
                                    <p:animEffect transition="in" filter="wipe(up)">
                                      <p:cBhvr>
                                        <p:cTn id="40" dur="500"/>
                                        <p:tgtEl>
                                          <p:spTgt spid="272394"/>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272396"/>
                                        </p:tgtEl>
                                        <p:attrNameLst>
                                          <p:attrName>style.visibility</p:attrName>
                                        </p:attrNameLst>
                                      </p:cBhvr>
                                      <p:to>
                                        <p:strVal val="visible"/>
                                      </p:to>
                                    </p:set>
                                    <p:animEffect transition="in" filter="wipe(up)">
                                      <p:cBhvr>
                                        <p:cTn id="44" dur="500"/>
                                        <p:tgtEl>
                                          <p:spTgt spid="272396"/>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272395"/>
                                        </p:tgtEl>
                                        <p:attrNameLst>
                                          <p:attrName>style.visibility</p:attrName>
                                        </p:attrNameLst>
                                      </p:cBhvr>
                                      <p:to>
                                        <p:strVal val="visible"/>
                                      </p:to>
                                    </p:set>
                                    <p:animEffect transition="in" filter="wipe(up)">
                                      <p:cBhvr>
                                        <p:cTn id="48" dur="500"/>
                                        <p:tgtEl>
                                          <p:spTgt spid="272395"/>
                                        </p:tgtEl>
                                      </p:cBhvr>
                                    </p:animEffect>
                                  </p:childTnLst>
                                </p:cTn>
                              </p:par>
                            </p:childTnLst>
                          </p:cTn>
                        </p:par>
                        <p:par>
                          <p:cTn id="49" fill="hold">
                            <p:stCondLst>
                              <p:cond delay="3000"/>
                            </p:stCondLst>
                            <p:childTnLst>
                              <p:par>
                                <p:cTn id="50" presetID="22" presetClass="entr" presetSubtype="1" fill="hold" grpId="0" nodeType="afterEffect">
                                  <p:stCondLst>
                                    <p:cond delay="0"/>
                                  </p:stCondLst>
                                  <p:childTnLst>
                                    <p:set>
                                      <p:cBhvr>
                                        <p:cTn id="51" dur="1" fill="hold">
                                          <p:stCondLst>
                                            <p:cond delay="0"/>
                                          </p:stCondLst>
                                        </p:cTn>
                                        <p:tgtEl>
                                          <p:spTgt spid="272416"/>
                                        </p:tgtEl>
                                        <p:attrNameLst>
                                          <p:attrName>style.visibility</p:attrName>
                                        </p:attrNameLst>
                                      </p:cBhvr>
                                      <p:to>
                                        <p:strVal val="visible"/>
                                      </p:to>
                                    </p:set>
                                    <p:animEffect transition="in" filter="wipe(up)">
                                      <p:cBhvr>
                                        <p:cTn id="52" dur="500"/>
                                        <p:tgtEl>
                                          <p:spTgt spid="2724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72419"/>
                                        </p:tgtEl>
                                        <p:attrNameLst>
                                          <p:attrName>style.visibility</p:attrName>
                                        </p:attrNameLst>
                                      </p:cBhvr>
                                      <p:to>
                                        <p:strVal val="visible"/>
                                      </p:to>
                                    </p:set>
                                    <p:animEffect transition="in" filter="wipe(down)">
                                      <p:cBhvr>
                                        <p:cTn id="57" dur="500"/>
                                        <p:tgtEl>
                                          <p:spTgt spid="272419"/>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272397"/>
                                        </p:tgtEl>
                                        <p:attrNameLst>
                                          <p:attrName>style.visibility</p:attrName>
                                        </p:attrNameLst>
                                      </p:cBhvr>
                                      <p:to>
                                        <p:strVal val="visible"/>
                                      </p:to>
                                    </p:set>
                                    <p:animEffect transition="in" filter="wipe(up)">
                                      <p:cBhvr>
                                        <p:cTn id="61" dur="500"/>
                                        <p:tgtEl>
                                          <p:spTgt spid="272397"/>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272399"/>
                                        </p:tgtEl>
                                        <p:attrNameLst>
                                          <p:attrName>style.visibility</p:attrName>
                                        </p:attrNameLst>
                                      </p:cBhvr>
                                      <p:to>
                                        <p:strVal val="visible"/>
                                      </p:to>
                                    </p:set>
                                    <p:animEffect transition="in" filter="wipe(up)">
                                      <p:cBhvr>
                                        <p:cTn id="65" dur="500"/>
                                        <p:tgtEl>
                                          <p:spTgt spid="272399"/>
                                        </p:tgtEl>
                                      </p:cBhvr>
                                    </p:animEffect>
                                  </p:childTnLst>
                                </p:cTn>
                              </p:par>
                            </p:childTnLst>
                          </p:cTn>
                        </p:par>
                        <p:par>
                          <p:cTn id="66" fill="hold">
                            <p:stCondLst>
                              <p:cond delay="1500"/>
                            </p:stCondLst>
                            <p:childTnLst>
                              <p:par>
                                <p:cTn id="67" presetID="22" presetClass="entr" presetSubtype="1" fill="hold" grpId="0" nodeType="afterEffect">
                                  <p:stCondLst>
                                    <p:cond delay="0"/>
                                  </p:stCondLst>
                                  <p:childTnLst>
                                    <p:set>
                                      <p:cBhvr>
                                        <p:cTn id="68" dur="1" fill="hold">
                                          <p:stCondLst>
                                            <p:cond delay="0"/>
                                          </p:stCondLst>
                                        </p:cTn>
                                        <p:tgtEl>
                                          <p:spTgt spid="272401"/>
                                        </p:tgtEl>
                                        <p:attrNameLst>
                                          <p:attrName>style.visibility</p:attrName>
                                        </p:attrNameLst>
                                      </p:cBhvr>
                                      <p:to>
                                        <p:strVal val="visible"/>
                                      </p:to>
                                    </p:set>
                                    <p:animEffect transition="in" filter="wipe(up)">
                                      <p:cBhvr>
                                        <p:cTn id="69" dur="500"/>
                                        <p:tgtEl>
                                          <p:spTgt spid="272401"/>
                                        </p:tgtEl>
                                      </p:cBhvr>
                                    </p:animEffec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272403"/>
                                        </p:tgtEl>
                                        <p:attrNameLst>
                                          <p:attrName>style.visibility</p:attrName>
                                        </p:attrNameLst>
                                      </p:cBhvr>
                                      <p:to>
                                        <p:strVal val="visible"/>
                                      </p:to>
                                    </p:set>
                                    <p:animEffect transition="in" filter="wipe(up)">
                                      <p:cBhvr>
                                        <p:cTn id="73" dur="500"/>
                                        <p:tgtEl>
                                          <p:spTgt spid="272403"/>
                                        </p:tgtEl>
                                      </p:cBhvr>
                                    </p:animEffect>
                                  </p:childTnLst>
                                </p:cTn>
                              </p:par>
                            </p:childTnLst>
                          </p:cTn>
                        </p:par>
                        <p:par>
                          <p:cTn id="74" fill="hold">
                            <p:stCondLst>
                              <p:cond delay="2500"/>
                            </p:stCondLst>
                            <p:childTnLst>
                              <p:par>
                                <p:cTn id="75" presetID="22" presetClass="entr" presetSubtype="1" fill="hold" grpId="0" nodeType="afterEffect">
                                  <p:stCondLst>
                                    <p:cond delay="0"/>
                                  </p:stCondLst>
                                  <p:childTnLst>
                                    <p:set>
                                      <p:cBhvr>
                                        <p:cTn id="76" dur="1" fill="hold">
                                          <p:stCondLst>
                                            <p:cond delay="0"/>
                                          </p:stCondLst>
                                        </p:cTn>
                                        <p:tgtEl>
                                          <p:spTgt spid="272405"/>
                                        </p:tgtEl>
                                        <p:attrNameLst>
                                          <p:attrName>style.visibility</p:attrName>
                                        </p:attrNameLst>
                                      </p:cBhvr>
                                      <p:to>
                                        <p:strVal val="visible"/>
                                      </p:to>
                                    </p:set>
                                    <p:animEffect transition="in" filter="wipe(up)">
                                      <p:cBhvr>
                                        <p:cTn id="77" dur="500"/>
                                        <p:tgtEl>
                                          <p:spTgt spid="272405"/>
                                        </p:tgtEl>
                                      </p:cBhvr>
                                    </p:animEffect>
                                  </p:childTnLst>
                                </p:cTn>
                              </p:par>
                            </p:childTnLst>
                          </p:cTn>
                        </p:par>
                        <p:par>
                          <p:cTn id="78" fill="hold">
                            <p:stCondLst>
                              <p:cond delay="3000"/>
                            </p:stCondLst>
                            <p:childTnLst>
                              <p:par>
                                <p:cTn id="79" presetID="22" presetClass="entr" presetSubtype="1" fill="hold" grpId="0" nodeType="afterEffect">
                                  <p:stCondLst>
                                    <p:cond delay="0"/>
                                  </p:stCondLst>
                                  <p:childTnLst>
                                    <p:set>
                                      <p:cBhvr>
                                        <p:cTn id="80" dur="1" fill="hold">
                                          <p:stCondLst>
                                            <p:cond delay="0"/>
                                          </p:stCondLst>
                                        </p:cTn>
                                        <p:tgtEl>
                                          <p:spTgt spid="272417"/>
                                        </p:tgtEl>
                                        <p:attrNameLst>
                                          <p:attrName>style.visibility</p:attrName>
                                        </p:attrNameLst>
                                      </p:cBhvr>
                                      <p:to>
                                        <p:strVal val="visible"/>
                                      </p:to>
                                    </p:set>
                                    <p:animEffect transition="in" filter="wipe(up)">
                                      <p:cBhvr>
                                        <p:cTn id="81" dur="500"/>
                                        <p:tgtEl>
                                          <p:spTgt spid="27241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72420"/>
                                        </p:tgtEl>
                                        <p:attrNameLst>
                                          <p:attrName>style.visibility</p:attrName>
                                        </p:attrNameLst>
                                      </p:cBhvr>
                                      <p:to>
                                        <p:strVal val="visible"/>
                                      </p:to>
                                    </p:set>
                                    <p:animEffect transition="in" filter="wipe(down)">
                                      <p:cBhvr>
                                        <p:cTn id="86" dur="500"/>
                                        <p:tgtEl>
                                          <p:spTgt spid="272420"/>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72398"/>
                                        </p:tgtEl>
                                        <p:attrNameLst>
                                          <p:attrName>style.visibility</p:attrName>
                                        </p:attrNameLst>
                                      </p:cBhvr>
                                      <p:to>
                                        <p:strVal val="visible"/>
                                      </p:to>
                                    </p:set>
                                    <p:animEffect transition="in" filter="wipe(up)">
                                      <p:cBhvr>
                                        <p:cTn id="90" dur="500"/>
                                        <p:tgtEl>
                                          <p:spTgt spid="272398"/>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72400"/>
                                        </p:tgtEl>
                                        <p:attrNameLst>
                                          <p:attrName>style.visibility</p:attrName>
                                        </p:attrNameLst>
                                      </p:cBhvr>
                                      <p:to>
                                        <p:strVal val="visible"/>
                                      </p:to>
                                    </p:set>
                                    <p:animEffect transition="in" filter="wipe(up)">
                                      <p:cBhvr>
                                        <p:cTn id="94" dur="500"/>
                                        <p:tgtEl>
                                          <p:spTgt spid="272400"/>
                                        </p:tgtEl>
                                      </p:cBhvr>
                                    </p:animEffect>
                                  </p:childTnLst>
                                </p:cTn>
                              </p:par>
                            </p:childTnLst>
                          </p:cTn>
                        </p:par>
                        <p:par>
                          <p:cTn id="95" fill="hold">
                            <p:stCondLst>
                              <p:cond delay="1500"/>
                            </p:stCondLst>
                            <p:childTnLst>
                              <p:par>
                                <p:cTn id="96" presetID="22" presetClass="entr" presetSubtype="1" fill="hold" grpId="0" nodeType="afterEffect">
                                  <p:stCondLst>
                                    <p:cond delay="0"/>
                                  </p:stCondLst>
                                  <p:childTnLst>
                                    <p:set>
                                      <p:cBhvr>
                                        <p:cTn id="97" dur="1" fill="hold">
                                          <p:stCondLst>
                                            <p:cond delay="0"/>
                                          </p:stCondLst>
                                        </p:cTn>
                                        <p:tgtEl>
                                          <p:spTgt spid="272402"/>
                                        </p:tgtEl>
                                        <p:attrNameLst>
                                          <p:attrName>style.visibility</p:attrName>
                                        </p:attrNameLst>
                                      </p:cBhvr>
                                      <p:to>
                                        <p:strVal val="visible"/>
                                      </p:to>
                                    </p:set>
                                    <p:animEffect transition="in" filter="wipe(up)">
                                      <p:cBhvr>
                                        <p:cTn id="98" dur="500"/>
                                        <p:tgtEl>
                                          <p:spTgt spid="272402"/>
                                        </p:tgtEl>
                                      </p:cBhvr>
                                    </p:animEffect>
                                  </p:childTnLst>
                                </p:cTn>
                              </p:par>
                            </p:childTnLst>
                          </p:cTn>
                        </p:par>
                        <p:par>
                          <p:cTn id="99" fill="hold">
                            <p:stCondLst>
                              <p:cond delay="2000"/>
                            </p:stCondLst>
                            <p:childTnLst>
                              <p:par>
                                <p:cTn id="100" presetID="22" presetClass="entr" presetSubtype="1" fill="hold" grpId="0" nodeType="afterEffect">
                                  <p:stCondLst>
                                    <p:cond delay="0"/>
                                  </p:stCondLst>
                                  <p:childTnLst>
                                    <p:set>
                                      <p:cBhvr>
                                        <p:cTn id="101" dur="1" fill="hold">
                                          <p:stCondLst>
                                            <p:cond delay="0"/>
                                          </p:stCondLst>
                                        </p:cTn>
                                        <p:tgtEl>
                                          <p:spTgt spid="272404"/>
                                        </p:tgtEl>
                                        <p:attrNameLst>
                                          <p:attrName>style.visibility</p:attrName>
                                        </p:attrNameLst>
                                      </p:cBhvr>
                                      <p:to>
                                        <p:strVal val="visible"/>
                                      </p:to>
                                    </p:set>
                                    <p:animEffect transition="in" filter="wipe(up)">
                                      <p:cBhvr>
                                        <p:cTn id="102" dur="500"/>
                                        <p:tgtEl>
                                          <p:spTgt spid="272404"/>
                                        </p:tgtEl>
                                      </p:cBhvr>
                                    </p:animEffect>
                                  </p:childTnLst>
                                </p:cTn>
                              </p:par>
                            </p:childTnLst>
                          </p:cTn>
                        </p:par>
                        <p:par>
                          <p:cTn id="103" fill="hold">
                            <p:stCondLst>
                              <p:cond delay="2500"/>
                            </p:stCondLst>
                            <p:childTnLst>
                              <p:par>
                                <p:cTn id="104" presetID="22" presetClass="entr" presetSubtype="1" fill="hold" grpId="0" nodeType="afterEffect">
                                  <p:stCondLst>
                                    <p:cond delay="0"/>
                                  </p:stCondLst>
                                  <p:childTnLst>
                                    <p:set>
                                      <p:cBhvr>
                                        <p:cTn id="105" dur="1" fill="hold">
                                          <p:stCondLst>
                                            <p:cond delay="0"/>
                                          </p:stCondLst>
                                        </p:cTn>
                                        <p:tgtEl>
                                          <p:spTgt spid="272406"/>
                                        </p:tgtEl>
                                        <p:attrNameLst>
                                          <p:attrName>style.visibility</p:attrName>
                                        </p:attrNameLst>
                                      </p:cBhvr>
                                      <p:to>
                                        <p:strVal val="visible"/>
                                      </p:to>
                                    </p:set>
                                    <p:animEffect transition="in" filter="wipe(up)">
                                      <p:cBhvr>
                                        <p:cTn id="106" dur="500"/>
                                        <p:tgtEl>
                                          <p:spTgt spid="272406"/>
                                        </p:tgtEl>
                                      </p:cBhvr>
                                    </p:animEffect>
                                  </p:childTnLst>
                                </p:cTn>
                              </p:par>
                            </p:childTnLst>
                          </p:cTn>
                        </p:par>
                        <p:par>
                          <p:cTn id="107" fill="hold">
                            <p:stCondLst>
                              <p:cond delay="3000"/>
                            </p:stCondLst>
                            <p:childTnLst>
                              <p:par>
                                <p:cTn id="108" presetID="22" presetClass="entr" presetSubtype="1" fill="hold" grpId="0" nodeType="afterEffect">
                                  <p:stCondLst>
                                    <p:cond delay="0"/>
                                  </p:stCondLst>
                                  <p:childTnLst>
                                    <p:set>
                                      <p:cBhvr>
                                        <p:cTn id="109" dur="1" fill="hold">
                                          <p:stCondLst>
                                            <p:cond delay="0"/>
                                          </p:stCondLst>
                                        </p:cTn>
                                        <p:tgtEl>
                                          <p:spTgt spid="272418"/>
                                        </p:tgtEl>
                                        <p:attrNameLst>
                                          <p:attrName>style.visibility</p:attrName>
                                        </p:attrNameLst>
                                      </p:cBhvr>
                                      <p:to>
                                        <p:strVal val="visible"/>
                                      </p:to>
                                    </p:set>
                                    <p:animEffect transition="in" filter="wipe(up)">
                                      <p:cBhvr>
                                        <p:cTn id="110" dur="500"/>
                                        <p:tgtEl>
                                          <p:spTgt spid="272418"/>
                                        </p:tgtEl>
                                      </p:cBhvr>
                                    </p:animEffect>
                                  </p:childTnLst>
                                </p:cTn>
                              </p:par>
                            </p:childTnLst>
                          </p:cTn>
                        </p:par>
                        <p:par>
                          <p:cTn id="111" fill="hold">
                            <p:stCondLst>
                              <p:cond delay="3500"/>
                            </p:stCondLst>
                            <p:childTnLst>
                              <p:par>
                                <p:cTn id="112" presetID="22" presetClass="entr" presetSubtype="1" fill="hold" grpId="0" nodeType="afterEffect">
                                  <p:stCondLst>
                                    <p:cond delay="0"/>
                                  </p:stCondLst>
                                  <p:childTnLst>
                                    <p:set>
                                      <p:cBhvr>
                                        <p:cTn id="113" dur="1" fill="hold">
                                          <p:stCondLst>
                                            <p:cond delay="0"/>
                                          </p:stCondLst>
                                        </p:cTn>
                                        <p:tgtEl>
                                          <p:spTgt spid="272407"/>
                                        </p:tgtEl>
                                        <p:attrNameLst>
                                          <p:attrName>style.visibility</p:attrName>
                                        </p:attrNameLst>
                                      </p:cBhvr>
                                      <p:to>
                                        <p:strVal val="visible"/>
                                      </p:to>
                                    </p:set>
                                    <p:animEffect transition="in" filter="wipe(up)">
                                      <p:cBhvr>
                                        <p:cTn id="114" dur="500"/>
                                        <p:tgtEl>
                                          <p:spTgt spid="272407"/>
                                        </p:tgtEl>
                                      </p:cBhvr>
                                    </p:animEffect>
                                  </p:childTnLst>
                                </p:cTn>
                              </p:par>
                            </p:childTnLst>
                          </p:cTn>
                        </p:par>
                        <p:par>
                          <p:cTn id="115" fill="hold">
                            <p:stCondLst>
                              <p:cond delay="4000"/>
                            </p:stCondLst>
                            <p:childTnLst>
                              <p:par>
                                <p:cTn id="116" presetID="22" presetClass="entr" presetSubtype="1" fill="hold" grpId="0" nodeType="afterEffect">
                                  <p:stCondLst>
                                    <p:cond delay="0"/>
                                  </p:stCondLst>
                                  <p:childTnLst>
                                    <p:set>
                                      <p:cBhvr>
                                        <p:cTn id="117" dur="1" fill="hold">
                                          <p:stCondLst>
                                            <p:cond delay="0"/>
                                          </p:stCondLst>
                                        </p:cTn>
                                        <p:tgtEl>
                                          <p:spTgt spid="272421"/>
                                        </p:tgtEl>
                                        <p:attrNameLst>
                                          <p:attrName>style.visibility</p:attrName>
                                        </p:attrNameLst>
                                      </p:cBhvr>
                                      <p:to>
                                        <p:strVal val="visible"/>
                                      </p:to>
                                    </p:set>
                                    <p:animEffect transition="in" filter="wipe(up)">
                                      <p:cBhvr>
                                        <p:cTn id="118" dur="500"/>
                                        <p:tgtEl>
                                          <p:spTgt spid="27242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272425"/>
                                        </p:tgtEl>
                                        <p:attrNameLst>
                                          <p:attrName>style.visibility</p:attrName>
                                        </p:attrNameLst>
                                      </p:cBhvr>
                                      <p:to>
                                        <p:strVal val="visible"/>
                                      </p:to>
                                    </p:set>
                                    <p:animEffect transition="in" filter="wipe(down)">
                                      <p:cBhvr>
                                        <p:cTn id="123" dur="500"/>
                                        <p:tgtEl>
                                          <p:spTgt spid="27242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272408"/>
                                        </p:tgtEl>
                                        <p:attrNameLst>
                                          <p:attrName>style.visibility</p:attrName>
                                        </p:attrNameLst>
                                      </p:cBhvr>
                                      <p:to>
                                        <p:strVal val="visible"/>
                                      </p:to>
                                    </p:set>
                                    <p:animEffect transition="in" filter="wipe(up)">
                                      <p:cBhvr>
                                        <p:cTn id="128" dur="500"/>
                                        <p:tgtEl>
                                          <p:spTgt spid="27240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272409"/>
                                        </p:tgtEl>
                                        <p:attrNameLst>
                                          <p:attrName>style.visibility</p:attrName>
                                        </p:attrNameLst>
                                      </p:cBhvr>
                                      <p:to>
                                        <p:strVal val="visible"/>
                                      </p:to>
                                    </p:set>
                                    <p:animEffect transition="in" filter="wipe(up)">
                                      <p:cBhvr>
                                        <p:cTn id="133" dur="500"/>
                                        <p:tgtEl>
                                          <p:spTgt spid="27240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72422"/>
                                        </p:tgtEl>
                                        <p:attrNameLst>
                                          <p:attrName>style.visibility</p:attrName>
                                        </p:attrNameLst>
                                      </p:cBhvr>
                                      <p:to>
                                        <p:strVal val="visible"/>
                                      </p:to>
                                    </p:set>
                                    <p:animEffect transition="in" filter="wipe(up)">
                                      <p:cBhvr>
                                        <p:cTn id="138" dur="500"/>
                                        <p:tgtEl>
                                          <p:spTgt spid="27242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272426"/>
                                        </p:tgtEl>
                                        <p:attrNameLst>
                                          <p:attrName>style.visibility</p:attrName>
                                        </p:attrNameLst>
                                      </p:cBhvr>
                                      <p:to>
                                        <p:strVal val="visible"/>
                                      </p:to>
                                    </p:set>
                                    <p:animEffect transition="in" filter="wipe(down)">
                                      <p:cBhvr>
                                        <p:cTn id="143" dur="500"/>
                                        <p:tgtEl>
                                          <p:spTgt spid="27242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272411"/>
                                        </p:tgtEl>
                                        <p:attrNameLst>
                                          <p:attrName>style.visibility</p:attrName>
                                        </p:attrNameLst>
                                      </p:cBhvr>
                                      <p:to>
                                        <p:strVal val="visible"/>
                                      </p:to>
                                    </p:set>
                                    <p:animEffect transition="in" filter="wipe(up)">
                                      <p:cBhvr>
                                        <p:cTn id="148" dur="500"/>
                                        <p:tgtEl>
                                          <p:spTgt spid="27241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272410"/>
                                        </p:tgtEl>
                                        <p:attrNameLst>
                                          <p:attrName>style.visibility</p:attrName>
                                        </p:attrNameLst>
                                      </p:cBhvr>
                                      <p:to>
                                        <p:strVal val="visible"/>
                                      </p:to>
                                    </p:set>
                                    <p:animEffect transition="in" filter="wipe(up)">
                                      <p:cBhvr>
                                        <p:cTn id="153" dur="500"/>
                                        <p:tgtEl>
                                          <p:spTgt spid="272410"/>
                                        </p:tgtEl>
                                      </p:cBhvr>
                                    </p:animEffect>
                                  </p:childTnLst>
                                </p:cTn>
                              </p:par>
                            </p:childTnLst>
                          </p:cTn>
                        </p:par>
                        <p:par>
                          <p:cTn id="154" fill="hold">
                            <p:stCondLst>
                              <p:cond delay="500"/>
                            </p:stCondLst>
                            <p:childTnLst>
                              <p:par>
                                <p:cTn id="155" presetID="22" presetClass="entr" presetSubtype="1" fill="hold" grpId="0" nodeType="afterEffect">
                                  <p:stCondLst>
                                    <p:cond delay="0"/>
                                  </p:stCondLst>
                                  <p:childTnLst>
                                    <p:set>
                                      <p:cBhvr>
                                        <p:cTn id="156" dur="1" fill="hold">
                                          <p:stCondLst>
                                            <p:cond delay="0"/>
                                          </p:stCondLst>
                                        </p:cTn>
                                        <p:tgtEl>
                                          <p:spTgt spid="272423"/>
                                        </p:tgtEl>
                                        <p:attrNameLst>
                                          <p:attrName>style.visibility</p:attrName>
                                        </p:attrNameLst>
                                      </p:cBhvr>
                                      <p:to>
                                        <p:strVal val="visible"/>
                                      </p:to>
                                    </p:set>
                                    <p:animEffect transition="in" filter="wipe(up)">
                                      <p:cBhvr>
                                        <p:cTn id="157" dur="500"/>
                                        <p:tgtEl>
                                          <p:spTgt spid="27242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272427"/>
                                        </p:tgtEl>
                                        <p:attrNameLst>
                                          <p:attrName>style.visibility</p:attrName>
                                        </p:attrNameLst>
                                      </p:cBhvr>
                                      <p:to>
                                        <p:strVal val="visible"/>
                                      </p:to>
                                    </p:set>
                                    <p:animEffect transition="in" filter="wipe(down)">
                                      <p:cBhvr>
                                        <p:cTn id="162" dur="500"/>
                                        <p:tgtEl>
                                          <p:spTgt spid="272427"/>
                                        </p:tgtEl>
                                      </p:cBhvr>
                                    </p:animEffect>
                                  </p:childTnLst>
                                </p:cTn>
                              </p:par>
                            </p:childTnLst>
                          </p:cTn>
                        </p:par>
                        <p:par>
                          <p:cTn id="163" fill="hold">
                            <p:stCondLst>
                              <p:cond delay="500"/>
                            </p:stCondLst>
                            <p:childTnLst>
                              <p:par>
                                <p:cTn id="164" presetID="22" presetClass="entr" presetSubtype="1" fill="hold" grpId="0" nodeType="afterEffect">
                                  <p:stCondLst>
                                    <p:cond delay="0"/>
                                  </p:stCondLst>
                                  <p:childTnLst>
                                    <p:set>
                                      <p:cBhvr>
                                        <p:cTn id="165" dur="1" fill="hold">
                                          <p:stCondLst>
                                            <p:cond delay="0"/>
                                          </p:stCondLst>
                                        </p:cTn>
                                        <p:tgtEl>
                                          <p:spTgt spid="272412"/>
                                        </p:tgtEl>
                                        <p:attrNameLst>
                                          <p:attrName>style.visibility</p:attrName>
                                        </p:attrNameLst>
                                      </p:cBhvr>
                                      <p:to>
                                        <p:strVal val="visible"/>
                                      </p:to>
                                    </p:set>
                                    <p:animEffect transition="in" filter="wipe(up)">
                                      <p:cBhvr>
                                        <p:cTn id="166" dur="500"/>
                                        <p:tgtEl>
                                          <p:spTgt spid="272412"/>
                                        </p:tgtEl>
                                      </p:cBhvr>
                                    </p:animEffect>
                                  </p:childTnLst>
                                </p:cTn>
                              </p:par>
                            </p:childTnLst>
                          </p:cTn>
                        </p:par>
                        <p:par>
                          <p:cTn id="167" fill="hold">
                            <p:stCondLst>
                              <p:cond delay="1000"/>
                            </p:stCondLst>
                            <p:childTnLst>
                              <p:par>
                                <p:cTn id="168" presetID="22" presetClass="entr" presetSubtype="1" fill="hold" grpId="0" nodeType="afterEffect">
                                  <p:stCondLst>
                                    <p:cond delay="0"/>
                                  </p:stCondLst>
                                  <p:childTnLst>
                                    <p:set>
                                      <p:cBhvr>
                                        <p:cTn id="169" dur="1" fill="hold">
                                          <p:stCondLst>
                                            <p:cond delay="0"/>
                                          </p:stCondLst>
                                        </p:cTn>
                                        <p:tgtEl>
                                          <p:spTgt spid="272413"/>
                                        </p:tgtEl>
                                        <p:attrNameLst>
                                          <p:attrName>style.visibility</p:attrName>
                                        </p:attrNameLst>
                                      </p:cBhvr>
                                      <p:to>
                                        <p:strVal val="visible"/>
                                      </p:to>
                                    </p:set>
                                    <p:animEffect transition="in" filter="wipe(up)">
                                      <p:cBhvr>
                                        <p:cTn id="170" dur="500"/>
                                        <p:tgtEl>
                                          <p:spTgt spid="272413"/>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272424"/>
                                        </p:tgtEl>
                                        <p:attrNameLst>
                                          <p:attrName>style.visibility</p:attrName>
                                        </p:attrNameLst>
                                      </p:cBhvr>
                                      <p:to>
                                        <p:strVal val="visible"/>
                                      </p:to>
                                    </p:set>
                                    <p:animEffect transition="in" filter="wipe(up)">
                                      <p:cBhvr>
                                        <p:cTn id="175" dur="500"/>
                                        <p:tgtEl>
                                          <p:spTgt spid="272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bldLvl="0" animBg="1"/>
      <p:bldP spid="272389" grpId="0" bldLvl="0" animBg="1"/>
      <p:bldP spid="272390" grpId="0" bldLvl="0" animBg="1"/>
      <p:bldP spid="272391" grpId="0" bldLvl="0" animBg="1"/>
      <p:bldP spid="272392" grpId="0" bldLvl="0" animBg="1"/>
      <p:bldP spid="272393" grpId="0" bldLvl="0" animBg="1"/>
      <p:bldP spid="272394" grpId="0" bldLvl="0" animBg="1"/>
      <p:bldP spid="272395" grpId="0" bldLvl="0" animBg="1"/>
      <p:bldP spid="272396" grpId="0" bldLvl="0" animBg="1"/>
      <p:bldP spid="272397" grpId="0" bldLvl="0" animBg="1"/>
      <p:bldP spid="272398" grpId="0" bldLvl="0" animBg="1"/>
      <p:bldP spid="272399" grpId="0" bldLvl="0" animBg="1"/>
      <p:bldP spid="272400" grpId="0" bldLvl="0" animBg="1"/>
      <p:bldP spid="272401" grpId="0" bldLvl="0" animBg="1"/>
      <p:bldP spid="272402" grpId="0" bldLvl="0" animBg="1"/>
      <p:bldP spid="272403" grpId="0" bldLvl="0" animBg="1"/>
      <p:bldP spid="272404" grpId="0" bldLvl="0" animBg="1"/>
      <p:bldP spid="272405" grpId="0" bldLvl="0" animBg="1"/>
      <p:bldP spid="272406" grpId="0" bldLvl="0" animBg="1"/>
      <p:bldP spid="272407" grpId="0" bldLvl="0" animBg="1"/>
      <p:bldP spid="272408" grpId="0" bldLvl="0" animBg="1"/>
      <p:bldP spid="272409" grpId="0" bldLvl="0" animBg="1"/>
      <p:bldP spid="272410" grpId="0" bldLvl="0" animBg="1"/>
      <p:bldP spid="272411" grpId="0" bldLvl="0" animBg="1"/>
      <p:bldP spid="272412" grpId="0" bldLvl="0" animBg="1"/>
      <p:bldP spid="272413" grpId="0" bldLvl="0" animBg="1"/>
      <p:bldP spid="272414" grpId="0" bldLvl="0" animBg="1"/>
      <p:bldP spid="272415" grpId="0" bldLvl="0" animBg="1"/>
      <p:bldP spid="272416" grpId="0" bldLvl="0" animBg="1"/>
      <p:bldP spid="272417" grpId="0" bldLvl="0" animBg="1"/>
      <p:bldP spid="272418" grpId="0" bldLvl="0" animBg="1"/>
      <p:bldP spid="272419" grpId="0" bldLvl="0" animBg="1"/>
      <p:bldP spid="272420" grpId="0" bldLvl="0" animBg="1"/>
      <p:bldP spid="272421" grpId="0" bldLvl="0" animBg="1"/>
      <p:bldP spid="272422" grpId="0" bldLvl="0" animBg="1"/>
      <p:bldP spid="272423" grpId="0" bldLvl="0" animBg="1"/>
      <p:bldP spid="272424" grpId="0" bldLvl="0" animBg="1"/>
      <p:bldP spid="272425" grpId="0" bldLvl="0" animBg="1"/>
      <p:bldP spid="272426" grpId="0" bldLvl="0" animBg="1"/>
      <p:bldP spid="27242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p:nvPr/>
        </p:nvSpPr>
        <p:spPr>
          <a:xfrm>
            <a:off x="-635" y="15875"/>
            <a:ext cx="12192635" cy="1045845"/>
          </a:xfrm>
          <a:prstGeom prst="rect">
            <a:avLst/>
          </a:prstGeom>
          <a:solidFill>
            <a:schemeClr val="tx2">
              <a:lumMod val="20000"/>
              <a:lumOff val="80000"/>
            </a:schemeClr>
          </a:solidFill>
        </p:spPr>
        <p:txBody>
          <a:bodyPr>
            <a:normAutofit/>
          </a:bodyPr>
          <a:lst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en-US" altLang="zh-CN" sz="4265" dirty="0">
                <a:solidFill>
                  <a:schemeClr val="tx1"/>
                </a:solidFill>
                <a:latin typeface="Arial Rounded MT Bold" panose="020F0704030504030204" pitchFamily="34" charset="0"/>
                <a:ea typeface="微软雅黑" panose="020B0503020204020204" pitchFamily="34" charset="-122"/>
                <a:cs typeface="Times New Roman" panose="02020603050405020304" pitchFamily="18" charset="0"/>
              </a:rPr>
              <a:t>The recursive leap of faith </a:t>
            </a:r>
            <a:endParaRPr lang="zh-CN" altLang="en-US" sz="4265" dirty="0">
              <a:solidFill>
                <a:schemeClr val="tx1"/>
              </a:solidFill>
              <a:latin typeface="Arial Rounded MT Bold" panose="020F0704030504030204" pitchFamily="34" charset="0"/>
              <a:ea typeface="微软雅黑" panose="020B0503020204020204" pitchFamily="34" charset="-122"/>
              <a:cs typeface="+mn-cs"/>
            </a:endParaRPr>
          </a:p>
        </p:txBody>
      </p:sp>
      <p:sp>
        <p:nvSpPr>
          <p:cNvPr id="5" name="内容占位符 2"/>
          <p:cNvSpPr>
            <a:spLocks noChangeArrowheads="1"/>
          </p:cNvSpPr>
          <p:nvPr/>
        </p:nvSpPr>
        <p:spPr bwMode="auto">
          <a:xfrm>
            <a:off x="122555" y="1061720"/>
            <a:ext cx="12069445" cy="313436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怎么证明递归函数是</a:t>
            </a:r>
            <a:r>
              <a:rPr lang="zh-CN" altLang="en-US" sz="20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正确</a:t>
            </a:r>
            <a:r>
              <a:rPr lang="zh-CN" altLang="en-US" sz="2000" dirty="0">
                <a:latin typeface="华文细黑" panose="02010600040101010101" pitchFamily="2" charset="-122"/>
                <a:ea typeface="华文细黑" panose="02010600040101010101" pitchFamily="2" charset="-122"/>
                <a:cs typeface="Arial" panose="020B0604020202020204" pitchFamily="34" charset="0"/>
              </a:rPr>
              <a:t>的呢？</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a:p>
            <a:pPr lvl="1" eaLnBrk="0" hangingPunct="0">
              <a:lnSpc>
                <a:spcPct val="150000"/>
              </a:lnSpc>
              <a:buClr>
                <a:srgbClr val="FFC000"/>
              </a:buClr>
              <a:buSzPct val="80000"/>
              <a:defRPr/>
            </a:pPr>
            <a:r>
              <a:rPr lang="en-US" altLang="zh-CN" sz="1800" dirty="0">
                <a:latin typeface="华文细黑" panose="02010600040101010101" pitchFamily="2" charset="-122"/>
                <a:ea typeface="华文细黑" panose="02010600040101010101" pitchFamily="2" charset="-122"/>
                <a:cs typeface="Arial" panose="020B0604020202020204" pitchFamily="34" charset="0"/>
              </a:rPr>
              <a:t>factorial(n)</a:t>
            </a:r>
            <a:r>
              <a:rPr lang="zh-CN" altLang="en-US" sz="1800" dirty="0">
                <a:latin typeface="华文细黑" panose="02010600040101010101" pitchFamily="2" charset="-122"/>
                <a:ea typeface="华文细黑" panose="02010600040101010101" pitchFamily="2" charset="-122"/>
                <a:cs typeface="Arial" panose="020B0604020202020204" pitchFamily="34" charset="0"/>
              </a:rPr>
              <a:t>的正确性依赖于</a:t>
            </a:r>
            <a:r>
              <a:rPr lang="en-US" altLang="zh-CN" sz="1800" dirty="0">
                <a:latin typeface="华文细黑" panose="02010600040101010101" pitchFamily="2" charset="-122"/>
                <a:ea typeface="华文细黑" panose="02010600040101010101" pitchFamily="2" charset="-122"/>
                <a:cs typeface="Arial" panose="020B0604020202020204" pitchFamily="34" charset="0"/>
              </a:rPr>
              <a:t>factorial(n-1)</a:t>
            </a:r>
            <a:r>
              <a:rPr lang="zh-CN" altLang="en-US" sz="1800" dirty="0">
                <a:latin typeface="华文细黑" panose="02010600040101010101" pitchFamily="2" charset="-122"/>
                <a:ea typeface="华文细黑" panose="02010600040101010101" pitchFamily="2" charset="-122"/>
                <a:cs typeface="Arial" panose="020B0604020202020204" pitchFamily="34" charset="0"/>
              </a:rPr>
              <a:t>的正确性，依次类推，要证明</a:t>
            </a:r>
            <a:r>
              <a:rPr lang="en-US" altLang="zh-CN" sz="1800" dirty="0">
                <a:latin typeface="华文细黑" panose="02010600040101010101" pitchFamily="2" charset="-122"/>
                <a:ea typeface="华文细黑" panose="02010600040101010101" pitchFamily="2" charset="-122"/>
                <a:cs typeface="Arial" panose="020B0604020202020204" pitchFamily="34" charset="0"/>
              </a:rPr>
              <a:t>factorial(1)</a:t>
            </a:r>
            <a:r>
              <a:rPr lang="zh-CN" altLang="en-US" sz="1800" dirty="0">
                <a:latin typeface="华文细黑" panose="02010600040101010101" pitchFamily="2" charset="-122"/>
                <a:ea typeface="华文细黑" panose="02010600040101010101" pitchFamily="2" charset="-122"/>
                <a:cs typeface="Arial" panose="020B0604020202020204" pitchFamily="34" charset="0"/>
              </a:rPr>
              <a:t>的正确性，只要证明</a:t>
            </a:r>
            <a:r>
              <a:rPr lang="en-US" altLang="zh-CN" sz="1800" dirty="0">
                <a:latin typeface="华文细黑" panose="02010600040101010101" pitchFamily="2" charset="-122"/>
                <a:ea typeface="华文细黑" panose="02010600040101010101" pitchFamily="2" charset="-122"/>
                <a:cs typeface="Arial" panose="020B0604020202020204" pitchFamily="34" charset="0"/>
              </a:rPr>
              <a:t>factorial(0)</a:t>
            </a:r>
            <a:r>
              <a:rPr lang="zh-CN" altLang="en-US" sz="1800" dirty="0">
                <a:latin typeface="华文细黑" panose="02010600040101010101" pitchFamily="2" charset="-122"/>
                <a:ea typeface="华文细黑" panose="02010600040101010101" pitchFamily="2" charset="-122"/>
                <a:cs typeface="Arial" panose="020B0604020202020204" pitchFamily="34" charset="0"/>
              </a:rPr>
              <a:t>的正确性。</a:t>
            </a:r>
            <a:endParaRPr lang="zh-CN" altLang="en-US" sz="18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r>
              <a:rPr lang="en-US" altLang="zh-CN" sz="2000" dirty="0">
                <a:latin typeface="华文细黑" panose="02010600040101010101" pitchFamily="2" charset="-122"/>
                <a:ea typeface="华文细黑" panose="02010600040101010101" pitchFamily="2" charset="-122"/>
                <a:cs typeface="Arial" panose="020B0604020202020204" pitchFamily="34" charset="0"/>
              </a:rPr>
              <a:t>factorial(0)</a:t>
            </a:r>
            <a:r>
              <a:rPr lang="zh-CN" altLang="en-US" sz="2000" dirty="0">
                <a:latin typeface="华文细黑" panose="02010600040101010101" pitchFamily="2" charset="-122"/>
                <a:ea typeface="华文细黑" panose="02010600040101010101" pitchFamily="2" charset="-122"/>
                <a:cs typeface="Arial" panose="020B0604020202020204" pitchFamily="34" charset="0"/>
              </a:rPr>
              <a:t>是正确的，调用它去完成另外一个函数调用</a:t>
            </a:r>
            <a:r>
              <a:rPr lang="en-US" altLang="zh-CN" sz="2000" dirty="0">
                <a:latin typeface="华文细黑" panose="02010600040101010101" pitchFamily="2" charset="-122"/>
                <a:ea typeface="华文细黑" panose="02010600040101010101" pitchFamily="2" charset="-122"/>
                <a:cs typeface="Arial" panose="020B0604020202020204" pitchFamily="34" charset="0"/>
              </a:rPr>
              <a:t>factorial(1)</a:t>
            </a:r>
            <a:r>
              <a:rPr lang="zh-CN" altLang="en-US" sz="2000" dirty="0">
                <a:latin typeface="华文细黑" panose="02010600040101010101" pitchFamily="2" charset="-122"/>
                <a:ea typeface="华文细黑" panose="02010600040101010101" pitchFamily="2" charset="-122"/>
                <a:cs typeface="Arial" panose="020B0604020202020204" pitchFamily="34" charset="0"/>
              </a:rPr>
              <a:t>也应该是正确的，这种“相信”称为</a:t>
            </a:r>
            <a:r>
              <a:rPr lang="en-US" altLang="zh-CN" sz="2400" b="1" dirty="0">
                <a:solidFill>
                  <a:srgbClr val="FF0000"/>
                </a:solidFill>
                <a:effectLst>
                  <a:outerShdw blurRad="38100" dist="38100" dir="2700000" algn="tl">
                    <a:srgbClr val="C0C0C0"/>
                  </a:outerShdw>
                </a:effectLst>
                <a:latin typeface="Arial Rounded MT Bold" panose="020F0704030504030204" pitchFamily="34" charset="0"/>
                <a:ea typeface="微软雅黑" panose="020B0503020204020204" pitchFamily="34" charset="-122"/>
                <a:cs typeface="Times New Roman" panose="02020603050405020304" pitchFamily="18" charset="0"/>
              </a:rPr>
              <a:t>Leap of Faith</a:t>
            </a:r>
            <a:endParaRPr lang="en-US" altLang="zh-CN" sz="3600" b="1" dirty="0">
              <a:solidFill>
                <a:srgbClr val="FF0000"/>
              </a:solidFill>
              <a:effectLst>
                <a:outerShdw blurRad="38100" dist="38100" dir="2700000" algn="tl">
                  <a:srgbClr val="C0C0C0"/>
                </a:outerShdw>
              </a:effectLst>
              <a:latin typeface="Arial Rounded MT Bold" panose="020F0704030504030204" pitchFamily="34" charset="0"/>
              <a:ea typeface="微软雅黑" panose="020B0503020204020204" pitchFamily="34"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递归函数是正确的，只需证明两点：</a:t>
            </a:r>
            <a:r>
              <a:rPr lang="en-US" altLang="zh-CN" sz="2000" b="1" dirty="0">
                <a:solidFill>
                  <a:srgbClr val="0070C0"/>
                </a:solidFill>
                <a:latin typeface="华文细黑" panose="02010600040101010101" pitchFamily="2" charset="-122"/>
                <a:ea typeface="华文细黑" panose="02010600040101010101" pitchFamily="2" charset="-122"/>
                <a:cs typeface="Times New Roman" panose="02020603050405020304" pitchFamily="18" charset="0"/>
              </a:rPr>
              <a:t>Base Case</a:t>
            </a:r>
            <a:r>
              <a:rPr lang="zh-CN" altLang="en-US" sz="20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正确</a:t>
            </a:r>
            <a:r>
              <a:rPr lang="zh-CN" altLang="en-US" sz="2000" dirty="0">
                <a:latin typeface="华文细黑" panose="02010600040101010101" pitchFamily="2" charset="-122"/>
                <a:ea typeface="华文细黑" panose="02010600040101010101" pitchFamily="2" charset="-122"/>
                <a:cs typeface="Arial" panose="020B0604020202020204" pitchFamily="34" charset="0"/>
              </a:rPr>
              <a:t>，</a:t>
            </a:r>
            <a:r>
              <a:rPr lang="zh-CN" altLang="en-US" sz="2000" b="1" dirty="0">
                <a:solidFill>
                  <a:srgbClr val="0070C0"/>
                </a:solidFill>
                <a:latin typeface="华文细黑" panose="02010600040101010101" pitchFamily="2" charset="-122"/>
                <a:ea typeface="华文细黑" panose="02010600040101010101" pitchFamily="2" charset="-122"/>
                <a:cs typeface="Times New Roman" panose="02020603050405020304" pitchFamily="18" charset="0"/>
              </a:rPr>
              <a:t>递推关系</a:t>
            </a:r>
            <a:r>
              <a:rPr lang="zh-CN" altLang="en-US" sz="20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正确</a:t>
            </a:r>
            <a:r>
              <a:rPr lang="zh-CN" altLang="en-US" sz="2000" dirty="0">
                <a:latin typeface="华文细黑" panose="02010600040101010101" pitchFamily="2" charset="-122"/>
                <a:ea typeface="华文细黑" panose="02010600040101010101" pitchFamily="2" charset="-122"/>
                <a:cs typeface="Arial" panose="020B0604020202020204" pitchFamily="34" charset="0"/>
              </a:rPr>
              <a:t>。</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写递归函数时一定要记得写</a:t>
            </a:r>
            <a:r>
              <a:rPr lang="en-US" altLang="zh-CN" sz="2000" b="1" dirty="0">
                <a:solidFill>
                  <a:srgbClr val="0070C0"/>
                </a:solidFill>
                <a:latin typeface="华文细黑" panose="02010600040101010101" pitchFamily="2" charset="-122"/>
                <a:ea typeface="华文细黑" panose="02010600040101010101" pitchFamily="2" charset="-122"/>
                <a:cs typeface="Times New Roman" panose="02020603050405020304" pitchFamily="18" charset="0"/>
              </a:rPr>
              <a:t>Base Case</a:t>
            </a:r>
            <a:r>
              <a:rPr lang="zh-CN" altLang="en-US" sz="2000" dirty="0">
                <a:latin typeface="华文细黑" panose="02010600040101010101" pitchFamily="2" charset="-122"/>
                <a:ea typeface="华文细黑" panose="02010600040101010101" pitchFamily="2" charset="-122"/>
                <a:cs typeface="Arial" panose="020B0604020202020204" pitchFamily="34" charset="0"/>
              </a:rPr>
              <a:t>，否则即使递推关系正确，整个函数也不正确。</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2" name="TextBox 1"/>
          <p:cNvSpPr txBox="1"/>
          <p:nvPr/>
        </p:nvSpPr>
        <p:spPr>
          <a:xfrm>
            <a:off x="584200" y="4485005"/>
            <a:ext cx="5649595" cy="1938020"/>
          </a:xfrm>
          <a:prstGeom prst="rect">
            <a:avLst/>
          </a:prstGeom>
          <a:solidFill>
            <a:schemeClr val="tx2">
              <a:lumMod val="20000"/>
              <a:lumOff val="80000"/>
            </a:schemeClr>
          </a:solidFill>
        </p:spPr>
        <p:txBody>
          <a:bodyPr wrap="square">
            <a:spAutoFit/>
          </a:bodyPr>
          <a:lstStyle/>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 factorial(int n) </a:t>
            </a:r>
            <a:endPar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int nResult = n * factorial(n-1);</a:t>
            </a:r>
            <a:endPar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result  nResult; </a:t>
            </a:r>
            <a:endPar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sp>
        <p:nvSpPr>
          <p:cNvPr id="3" name="圆角矩形标注 2"/>
          <p:cNvSpPr/>
          <p:nvPr/>
        </p:nvSpPr>
        <p:spPr>
          <a:xfrm rot="20700000">
            <a:off x="7536815" y="4660900"/>
            <a:ext cx="3820160" cy="1736090"/>
          </a:xfrm>
          <a:prstGeom prst="wedgeRoundRectCallout">
            <a:avLst>
              <a:gd name="adj1" fmla="val -76965"/>
              <a:gd name="adj2" fmla="val -82908"/>
              <a:gd name="adj3" fmla="val 16667"/>
            </a:avLst>
          </a:prstGeom>
          <a:solidFill>
            <a:srgbClr val="ACF2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1800" dirty="0">
                <a:solidFill>
                  <a:schemeClr val="tx1"/>
                </a:solidFill>
                <a:latin typeface="华文细黑" panose="02010600040101010101" pitchFamily="2" charset="-122"/>
                <a:ea typeface="华文细黑" panose="02010600040101010101" pitchFamily="2" charset="-122"/>
              </a:rPr>
              <a:t>这个函数会永远调用下去，直到操作系统为程序预留的栈空间耗尽程序崩溃为止，这称为</a:t>
            </a:r>
            <a:r>
              <a:rPr lang="zh-CN" altLang="en-US" sz="18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无穷递归</a:t>
            </a:r>
            <a:r>
              <a:rPr lang="zh-CN" altLang="en-US" sz="1800" dirty="0">
                <a:solidFill>
                  <a:schemeClr val="tx1"/>
                </a:solidFill>
                <a:latin typeface="华文细黑" panose="02010600040101010101" pitchFamily="2" charset="-122"/>
                <a:ea typeface="华文细黑" panose="02010600040101010101" pitchFamily="2" charset="-122"/>
              </a:rPr>
              <a:t>。</a:t>
            </a:r>
            <a:endParaRPr lang="zh-CN" altLang="en-US" sz="1800" dirty="0">
              <a:solidFill>
                <a:schemeClr val="tx1"/>
              </a:solidFill>
              <a:latin typeface="华文细黑" panose="02010600040101010101" pitchFamily="2" charset="-122"/>
              <a:ea typeface="华文细黑" panose="02010600040101010101" pitchFamily="2" charset="-122"/>
            </a:endParaRPr>
          </a:p>
        </p:txBody>
      </p:sp>
      <p:sp>
        <p:nvSpPr>
          <p:cNvPr id="6" name="圆角矩形标注 5"/>
          <p:cNvSpPr/>
          <p:nvPr/>
        </p:nvSpPr>
        <p:spPr>
          <a:xfrm>
            <a:off x="3994150" y="4340860"/>
            <a:ext cx="1673860" cy="430530"/>
          </a:xfrm>
          <a:prstGeom prst="wedgeRoundRectCallout">
            <a:avLst>
              <a:gd name="adj1" fmla="val -56239"/>
              <a:gd name="adj2" fmla="val 165765"/>
              <a:gd name="adj3" fmla="val 1666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stStyle>
          <a:p>
            <a:pPr lvl="0" algn="ctr">
              <a:buClrTx/>
            </a:pPr>
            <a:r>
              <a:rPr lang="zh-CN" altLang="en-US" sz="2000" b="1">
                <a:solidFill>
                  <a:srgbClr val="FF0000"/>
                </a:solidFill>
                <a:latin typeface="微软雅黑" panose="020B0503020204020204" pitchFamily="34" charset="-122"/>
                <a:ea typeface="微软雅黑" panose="020B0503020204020204" pitchFamily="34" charset="-122"/>
              </a:rPr>
              <a:t>递归出口？</a:t>
            </a:r>
            <a:endParaRPr lang="zh-CN" altLang="en-US" sz="2000" b="1">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p:cNvSpPr txBox="1"/>
          <p:nvPr/>
        </p:nvSpPr>
        <p:spPr>
          <a:xfrm>
            <a:off x="635" y="26035"/>
            <a:ext cx="12168505" cy="1045845"/>
          </a:xfrm>
          <a:prstGeom prst="rect">
            <a:avLst/>
          </a:prstGeom>
          <a:solidFill>
            <a:schemeClr val="tx2">
              <a:lumMod val="20000"/>
              <a:lumOff val="80000"/>
            </a:schemeClr>
          </a:solidFill>
        </p:spPr>
        <p:txBody>
          <a:bodyPr>
            <a:normAutofit/>
          </a:bodyPr>
          <a:lst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en-US" altLang="zh-CN" sz="4265" dirty="0">
                <a:solidFill>
                  <a:schemeClr val="tx1">
                    <a:lumMod val="95000"/>
                    <a:lumOff val="5000"/>
                  </a:schemeClr>
                </a:solidFill>
                <a:latin typeface="Arial Rounded MT Bold" panose="020F0704030504030204" pitchFamily="34" charset="0"/>
                <a:ea typeface="微软雅黑" panose="020B0503020204020204" pitchFamily="34" charset="-122"/>
                <a:cs typeface="Times New Roman" panose="02020603050405020304" pitchFamily="18" charset="0"/>
              </a:rPr>
              <a:t>1</a:t>
            </a:r>
            <a:r>
              <a:rPr lang="zh-CN" altLang="en-US" sz="4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设计理论与方法</a:t>
            </a:r>
            <a:endParaRPr lang="zh-CN" altLang="en-US" sz="4265"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4" name="内容占位符 2"/>
          <p:cNvSpPr>
            <a:spLocks noChangeArrowheads="1"/>
          </p:cNvSpPr>
          <p:nvPr/>
        </p:nvSpPr>
        <p:spPr bwMode="auto">
          <a:xfrm>
            <a:off x="635" y="848360"/>
            <a:ext cx="11656060" cy="313817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什么是高质量的程序</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charset="0"/>
              <a:buChar char=""/>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正确性：语法正确、功能正确。</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使之可行</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charset="0"/>
              <a:buChar char=""/>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可读性：通用的、必需的</a:t>
            </a:r>
            <a:r>
              <a:rPr lang="zh-CN" altLang="en-US" sz="24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习惯用语和模式</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可以使代码更加容易理解。</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使之优雅</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charset="0"/>
              <a:buChar char=""/>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可维护性：程序应对变化的能力。</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使之优化</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eaLnBrk="0" hangingPunct="0">
              <a:lnSpc>
                <a:spcPct val="150000"/>
              </a:lnSpc>
              <a:buClr>
                <a:srgbClr val="FFC000"/>
              </a:buClr>
              <a:buSzPct val="80000"/>
              <a:buFont typeface="Wingdings" panose="05000000000000000000" charset="0"/>
              <a:buChar char=""/>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24" name="TextBox 4"/>
          <p:cNvSpPr txBox="1">
            <a:spLocks noChangeArrowheads="1"/>
          </p:cNvSpPr>
          <p:nvPr/>
        </p:nvSpPr>
        <p:spPr bwMode="auto">
          <a:xfrm>
            <a:off x="7178887" y="5625888"/>
            <a:ext cx="4991100" cy="1198245"/>
          </a:xfrm>
          <a:prstGeom prst="rect">
            <a:avLst/>
          </a:prstGeom>
          <a:solidFill>
            <a:schemeClr val="bg1">
              <a:lumMod val="85000"/>
            </a:schemeClr>
          </a:solidFill>
          <a:ln>
            <a:noFill/>
          </a:ln>
        </p:spPr>
        <p:txBody>
          <a:bodyPr lIns="172797" tIns="86398" rIns="172797" bIns="86398">
            <a:spAutoFit/>
          </a:bodyPr>
          <a:lstStyle>
            <a:defPPr>
              <a:defRPr lang="zh-CN"/>
            </a:defPPr>
            <a:lvl1pPr marL="0" defTabSz="1172845" eaLnBrk="1" latinLnBrk="0" hangingPunct="1">
              <a:spcBef>
                <a:spcPct val="50000"/>
              </a:spcBef>
              <a:defRPr kumimoji="0" sz="2100" b="1">
                <a:solidFill>
                  <a:schemeClr val="tx1">
                    <a:lumMod val="50000"/>
                    <a:lumOff val="50000"/>
                  </a:schemeClr>
                </a:solidFill>
                <a:latin typeface="Diavlo Light" pitchFamily="50" charset="0"/>
              </a:defRPr>
            </a:lvl1pPr>
            <a:lvl2pPr marL="742950" indent="-285750" defTabSz="1172845" eaLnBrk="0" latinLnBrk="0" hangingPunct="0">
              <a:defRPr kumimoji="1" sz="6600" b="1">
                <a:solidFill>
                  <a:srgbClr val="FF3300"/>
                </a:solidFill>
                <a:latin typeface="Verdana" panose="020B0604030504040204" pitchFamily="34" charset="0"/>
                <a:ea typeface="隶书" panose="02010509060101010101" pitchFamily="49" charset="-122"/>
              </a:defRPr>
            </a:lvl2pPr>
            <a:lvl3pPr marL="11430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3pPr>
            <a:lvl4pPr marL="16002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4pPr>
            <a:lvl5pPr marL="2057400" indent="-228600" defTabSz="1172845" eaLnBrk="0" latinLnBrk="0" hangingPunct="0">
              <a:defRPr kumimoji="1" sz="6600" b="1">
                <a:solidFill>
                  <a:srgbClr val="FF3300"/>
                </a:solidFill>
                <a:latin typeface="Verdana" panose="020B0604030504040204" pitchFamily="34" charset="0"/>
                <a:ea typeface="隶书" panose="02010509060101010101" pitchFamily="49" charset="-122"/>
              </a:defRPr>
            </a:lvl5pPr>
            <a:lvl6pPr marL="25146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6pPr>
            <a:lvl7pPr marL="29718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7pPr>
            <a:lvl8pPr marL="34290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8pPr>
            <a:lvl9pPr marL="3886200" indent="-228600" defTabSz="1172845" eaLnBrk="0" fontAlgn="base" hangingPunct="0">
              <a:spcBef>
                <a:spcPct val="0"/>
              </a:spcBef>
              <a:spcAft>
                <a:spcPct val="0"/>
              </a:spcAft>
              <a:defRPr kumimoji="1" sz="6600" b="1">
                <a:solidFill>
                  <a:srgbClr val="FF3300"/>
                </a:solidFill>
                <a:latin typeface="Verdana" panose="020B0604030504040204" pitchFamily="34" charset="0"/>
                <a:ea typeface="隶书" panose="02010509060101010101" pitchFamily="49" charset="-122"/>
              </a:defRPr>
            </a:lvl9pPr>
          </a:lstStyle>
          <a:p>
            <a:pPr>
              <a:defRPr/>
            </a:pPr>
            <a:r>
              <a:rPr lang="en-US" altLang="zh-CN" sz="2665" dirty="0">
                <a:solidFill>
                  <a:schemeClr val="tx1">
                    <a:lumMod val="65000"/>
                    <a:lumOff val="35000"/>
                  </a:schemeClr>
                </a:solidFill>
                <a:latin typeface="+mj-ea"/>
                <a:ea typeface="+mj-ea"/>
              </a:rPr>
              <a:t>《C</a:t>
            </a:r>
            <a:r>
              <a:rPr lang="zh-CN" altLang="en-US" sz="2665" dirty="0">
                <a:solidFill>
                  <a:schemeClr val="tx1">
                    <a:lumMod val="65000"/>
                    <a:lumOff val="35000"/>
                  </a:schemeClr>
                </a:solidFill>
                <a:latin typeface="+mj-ea"/>
                <a:ea typeface="+mj-ea"/>
              </a:rPr>
              <a:t>编码规范</a:t>
            </a:r>
            <a:r>
              <a:rPr lang="en-US" altLang="zh-CN" sz="2665" dirty="0">
                <a:solidFill>
                  <a:schemeClr val="tx1">
                    <a:lumMod val="65000"/>
                    <a:lumOff val="35000"/>
                  </a:schemeClr>
                </a:solidFill>
                <a:latin typeface="+mj-ea"/>
                <a:ea typeface="+mj-ea"/>
              </a:rPr>
              <a:t>》</a:t>
            </a:r>
            <a:endParaRPr lang="en-US" altLang="zh-CN" sz="2665" dirty="0">
              <a:solidFill>
                <a:schemeClr val="tx1">
                  <a:lumMod val="65000"/>
                  <a:lumOff val="35000"/>
                </a:schemeClr>
              </a:solidFill>
              <a:latin typeface="+mj-ea"/>
              <a:ea typeface="+mj-ea"/>
            </a:endParaRPr>
          </a:p>
          <a:p>
            <a:pPr>
              <a:defRPr/>
            </a:pPr>
            <a:r>
              <a:rPr lang="en-US" altLang="zh-CN" sz="2665" dirty="0">
                <a:solidFill>
                  <a:schemeClr val="tx1">
                    <a:lumMod val="65000"/>
                    <a:lumOff val="35000"/>
                  </a:schemeClr>
                </a:solidFill>
                <a:latin typeface="+mj-ea"/>
                <a:ea typeface="+mj-ea"/>
              </a:rPr>
              <a:t>《C</a:t>
            </a:r>
            <a:r>
              <a:rPr lang="zh-CN" altLang="en-US" sz="2665" dirty="0">
                <a:solidFill>
                  <a:schemeClr val="tx1">
                    <a:lumMod val="65000"/>
                    <a:lumOff val="35000"/>
                  </a:schemeClr>
                </a:solidFill>
                <a:latin typeface="+mj-ea"/>
                <a:ea typeface="+mj-ea"/>
              </a:rPr>
              <a:t>本学期作业代码自检规范</a:t>
            </a:r>
            <a:r>
              <a:rPr lang="en-US" altLang="zh-CN" sz="2665" dirty="0">
                <a:solidFill>
                  <a:schemeClr val="tx1">
                    <a:lumMod val="65000"/>
                    <a:lumOff val="35000"/>
                  </a:schemeClr>
                </a:solidFill>
                <a:latin typeface="+mj-ea"/>
                <a:ea typeface="+mj-ea"/>
              </a:rPr>
              <a:t>》</a:t>
            </a:r>
            <a:endParaRPr lang="zh-CN" altLang="en-US" sz="2665" dirty="0">
              <a:solidFill>
                <a:schemeClr val="tx1">
                  <a:lumMod val="65000"/>
                  <a:lumOff val="35000"/>
                </a:schemeClr>
              </a:solidFill>
              <a:latin typeface="+mj-ea"/>
              <a:ea typeface="+mj-ea"/>
            </a:endParaRPr>
          </a:p>
        </p:txBody>
      </p:sp>
    </p:spTree>
    <p:custDataLst>
      <p:tags r:id="rId1"/>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内容占位符 2"/>
          <p:cNvSpPr>
            <a:spLocks noChangeArrowheads="1"/>
          </p:cNvSpPr>
          <p:nvPr/>
        </p:nvSpPr>
        <p:spPr bwMode="auto">
          <a:xfrm>
            <a:off x="363220" y="1524635"/>
            <a:ext cx="11465560" cy="295275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pPr>
            <a:r>
              <a:rPr lang="zh-CN" altLang="en-US" sz="2665" dirty="0">
                <a:latin typeface="华文细黑" panose="02010600040101010101" pitchFamily="2" charset="-122"/>
                <a:ea typeface="华文细黑" panose="02010600040101010101" pitchFamily="2" charset="-122"/>
                <a:cs typeface="Arial" panose="020B0604020202020204" pitchFamily="34" charset="0"/>
              </a:rPr>
              <a:t>对于某一小范围内的问题，使用递归会带来</a:t>
            </a:r>
            <a:r>
              <a:rPr lang="zh-CN" altLang="en-US" sz="2665" dirty="0">
                <a:solidFill>
                  <a:srgbClr val="FF0000"/>
                </a:solidFill>
                <a:latin typeface="华文细黑" panose="02010600040101010101" pitchFamily="2" charset="-122"/>
                <a:ea typeface="华文细黑" panose="02010600040101010101" pitchFamily="2" charset="-122"/>
                <a:cs typeface="Arial" panose="020B0604020202020204" pitchFamily="34" charset="0"/>
              </a:rPr>
              <a:t>简单、优雅</a:t>
            </a:r>
            <a:r>
              <a:rPr lang="zh-CN" altLang="en-US" sz="2665" dirty="0">
                <a:latin typeface="华文细黑" panose="02010600040101010101" pitchFamily="2" charset="-122"/>
                <a:ea typeface="华文细黑" panose="02010600040101010101" pitchFamily="2" charset="-122"/>
                <a:cs typeface="Arial" panose="020B0604020202020204" pitchFamily="34" charset="0"/>
              </a:rPr>
              <a:t>的解。对于大多数问题，它所带来的解将会是极其复杂的。因此要</a:t>
            </a:r>
            <a:r>
              <a:rPr lang="zh-CN" altLang="en-US" sz="2665" dirty="0">
                <a:solidFill>
                  <a:srgbClr val="FF0000"/>
                </a:solidFill>
                <a:latin typeface="华文细黑" panose="02010600040101010101" pitchFamily="2" charset="-122"/>
                <a:ea typeface="华文细黑" panose="02010600040101010101" pitchFamily="2" charset="-122"/>
                <a:cs typeface="Arial" panose="020B0604020202020204" pitchFamily="34" charset="0"/>
              </a:rPr>
              <a:t>有选择</a:t>
            </a:r>
            <a:r>
              <a:rPr lang="zh-CN" altLang="en-US" sz="2665" dirty="0">
                <a:latin typeface="华文细黑" panose="02010600040101010101" pitchFamily="2" charset="-122"/>
                <a:ea typeface="华文细黑" panose="02010600040101010101" pitchFamily="2" charset="-122"/>
                <a:cs typeface="Arial" panose="020B0604020202020204" pitchFamily="34" charset="0"/>
              </a:rPr>
              <a:t>地使用递归。</a:t>
            </a:r>
            <a:endParaRPr lang="zh-CN" altLang="en-US" sz="2665"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665" dirty="0">
                <a:latin typeface="华文细黑" panose="02010600040101010101" pitchFamily="2" charset="-122"/>
                <a:ea typeface="华文细黑" panose="02010600040101010101" pitchFamily="2" charset="-122"/>
                <a:cs typeface="Arial" panose="020B0604020202020204" pitchFamily="34" charset="0"/>
              </a:rPr>
              <a:t>递归存在着可用</a:t>
            </a:r>
            <a:r>
              <a:rPr lang="zh-CN" altLang="en-US" sz="2665" dirty="0">
                <a:solidFill>
                  <a:srgbClr val="FF0000"/>
                </a:solidFill>
                <a:latin typeface="华文细黑" panose="02010600040101010101" pitchFamily="2" charset="-122"/>
                <a:ea typeface="华文细黑" panose="02010600040101010101" pitchFamily="2" charset="-122"/>
                <a:cs typeface="Arial" panose="020B0604020202020204" pitchFamily="34" charset="0"/>
              </a:rPr>
              <a:t>堆栈</a:t>
            </a:r>
            <a:r>
              <a:rPr lang="zh-CN" altLang="en-US" sz="2665" dirty="0">
                <a:latin typeface="华文细黑" panose="02010600040101010101" pitchFamily="2" charset="-122"/>
                <a:ea typeface="华文细黑" panose="02010600040101010101" pitchFamily="2" charset="-122"/>
                <a:cs typeface="Arial" panose="020B0604020202020204" pitchFamily="34" charset="0"/>
              </a:rPr>
              <a:t>空间过度使用的危险，这能导致严重的错误。</a:t>
            </a:r>
            <a:endParaRPr lang="zh-CN" altLang="en-US" sz="2665"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665" dirty="0">
                <a:latin typeface="华文细黑" panose="02010600040101010101" pitchFamily="2" charset="-122"/>
                <a:ea typeface="华文细黑" panose="02010600040101010101" pitchFamily="2" charset="-122"/>
                <a:cs typeface="Arial" panose="020B0604020202020204" pitchFamily="34" charset="0"/>
              </a:rPr>
              <a:t>在</a:t>
            </a:r>
            <a:r>
              <a:rPr lang="zh-CN" altLang="en-US" sz="2665" dirty="0">
                <a:solidFill>
                  <a:srgbClr val="FF0000"/>
                </a:solidFill>
                <a:latin typeface="华文细黑" panose="02010600040101010101" pitchFamily="2" charset="-122"/>
                <a:ea typeface="华文细黑" panose="02010600040101010101" pitchFamily="2" charset="-122"/>
                <a:cs typeface="Arial" panose="020B0604020202020204" pitchFamily="34" charset="0"/>
              </a:rPr>
              <a:t>安全相关</a:t>
            </a:r>
            <a:r>
              <a:rPr lang="zh-CN" altLang="en-US" sz="2665" dirty="0">
                <a:latin typeface="华文细黑" panose="02010600040101010101" pitchFamily="2" charset="-122"/>
                <a:ea typeface="华文细黑" panose="02010600040101010101" pitchFamily="2" charset="-122"/>
                <a:cs typeface="Arial" panose="020B0604020202020204" pitchFamily="34" charset="0"/>
              </a:rPr>
              <a:t>系统中强制规定：不能使用递归函数调用。</a:t>
            </a:r>
            <a:endParaRPr lang="zh-CN" altLang="en-US" sz="2665"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665" dirty="0">
                <a:latin typeface="华文细黑" panose="02010600040101010101" pitchFamily="2" charset="-122"/>
                <a:ea typeface="华文细黑" panose="02010600040101010101" pitchFamily="2" charset="-122"/>
                <a:cs typeface="Arial" panose="020B0604020202020204" pitchFamily="34" charset="0"/>
              </a:rPr>
              <a:t>使用递归必须明确</a:t>
            </a:r>
            <a:r>
              <a:rPr lang="zh-CN" altLang="en-US" sz="2665" dirty="0">
                <a:solidFill>
                  <a:srgbClr val="FF0000"/>
                </a:solidFill>
                <a:latin typeface="华文细黑" panose="02010600040101010101" pitchFamily="2" charset="-122"/>
                <a:ea typeface="华文细黑" panose="02010600040101010101" pitchFamily="2" charset="-122"/>
                <a:cs typeface="Arial" panose="020B0604020202020204" pitchFamily="34" charset="0"/>
              </a:rPr>
              <a:t>递归出口</a:t>
            </a:r>
            <a:r>
              <a:rPr lang="zh-CN" altLang="en-US" sz="2665" dirty="0">
                <a:latin typeface="华文细黑" panose="02010600040101010101" pitchFamily="2" charset="-122"/>
                <a:ea typeface="华文细黑" panose="02010600040101010101" pitchFamily="2" charset="-122"/>
                <a:cs typeface="Arial" panose="020B0604020202020204" pitchFamily="34" charset="0"/>
              </a:rPr>
              <a:t>。 </a:t>
            </a:r>
            <a:endParaRPr lang="zh-CN" altLang="en-US" sz="2665" dirty="0">
              <a:latin typeface="华文细黑" panose="02010600040101010101" pitchFamily="2" charset="-122"/>
              <a:ea typeface="华文细黑" panose="02010600040101010101" pitchFamily="2" charset="-122"/>
              <a:cs typeface="Arial" panose="020B0604020202020204" pitchFamily="34" charset="0"/>
            </a:endParaRPr>
          </a:p>
        </p:txBody>
      </p:sp>
    </p:spTree>
    <p:custDataLst>
      <p:tags r:id="rId1"/>
    </p:custData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内容占位符 2"/>
          <p:cNvSpPr>
            <a:spLocks noChangeArrowheads="1"/>
          </p:cNvSpPr>
          <p:nvPr/>
        </p:nvSpPr>
        <p:spPr bwMode="auto">
          <a:xfrm>
            <a:off x="102870" y="987425"/>
            <a:ext cx="11871325" cy="4817745"/>
          </a:xfrm>
          <a:prstGeom prst="rect">
            <a:avLst/>
          </a:prstGeom>
          <a:noFill/>
          <a:ln w="9525">
            <a:no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pPr>
            <a:r>
              <a:rPr lang="zh-CN" altLang="en-US" sz="2000" dirty="0">
                <a:latin typeface="华文细黑" panose="02010600040101010101" pitchFamily="2" charset="-122"/>
                <a:ea typeface="华文细黑" panose="02010600040101010101" pitchFamily="2" charset="-122"/>
                <a:cs typeface="Arial" panose="020B0604020202020204" pitchFamily="34" charset="0"/>
              </a:rPr>
              <a:t>对于某一小范围内的问题，使用递归会带来简单、优雅的解。对于大多数问题，它所带来的解将会是极其复杂的。因此要有选择地使用递归。</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留心栈空间</a:t>
            </a:r>
            <a:r>
              <a:rPr lang="en-US" altLang="zh-CN" sz="20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Arial" panose="020B0604020202020204" pitchFamily="34" charset="0"/>
              </a:rPr>
              <a:t>: </a:t>
            </a: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a:p>
            <a:pPr eaLnBrk="0" hangingPunct="0">
              <a:lnSpc>
                <a:spcPct val="150000"/>
              </a:lnSpc>
              <a:buClr>
                <a:srgbClr val="FFC000"/>
              </a:buClr>
              <a:buSzPct val="80000"/>
            </a:pPr>
            <a:r>
              <a:rPr lang="en-US" altLang="zh-CN" sz="2000" dirty="0">
                <a:latin typeface="华文细黑" panose="02010600040101010101" pitchFamily="2" charset="-122"/>
                <a:ea typeface="华文细黑" panose="02010600040101010101" pitchFamily="2" charset="-122"/>
                <a:cs typeface="Arial" panose="020B0604020202020204" pitchFamily="34" charset="0"/>
              </a:rPr>
              <a:t>     </a:t>
            </a:r>
            <a:r>
              <a:rPr lang="zh-CN" altLang="en-US" sz="2000" dirty="0">
                <a:latin typeface="华文细黑" panose="02010600040101010101" pitchFamily="2" charset="-122"/>
                <a:ea typeface="华文细黑" panose="02010600040101010101" pitchFamily="2" charset="-122"/>
                <a:cs typeface="Arial" panose="020B0604020202020204" pitchFamily="34" charset="0"/>
              </a:rPr>
              <a:t>递归存在着可用堆栈空间过度使用的危险，这能导致严重的错误。在安全相关系统中强制规定：不能使用递归函数调用。</a:t>
            </a: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尽可能把递归限制在一个函数内</a:t>
            </a:r>
            <a:endParaRPr lang="en-US" altLang="zh-CN"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a:p>
            <a:pPr eaLnBrk="0" hangingPunct="0">
              <a:lnSpc>
                <a:spcPct val="150000"/>
              </a:lnSpc>
              <a:buClr>
                <a:srgbClr val="FFC000"/>
              </a:buClr>
              <a:buSzPct val="80000"/>
            </a:pPr>
            <a:r>
              <a:rPr lang="zh-CN" altLang="en-US" sz="2000" dirty="0">
                <a:latin typeface="华文细黑" panose="02010600040101010101" pitchFamily="2" charset="-122"/>
                <a:ea typeface="华文细黑" panose="02010600040101010101" pitchFamily="2" charset="-122"/>
                <a:cs typeface="Arial" panose="020B0604020202020204" pitchFamily="34" charset="0"/>
              </a:rPr>
              <a:t>     循环递归（</a:t>
            </a:r>
            <a:r>
              <a:rPr lang="en-US" altLang="zh-CN" sz="2000" dirty="0">
                <a:latin typeface="华文细黑" panose="02010600040101010101" pitchFamily="2" charset="-122"/>
                <a:ea typeface="华文细黑" panose="02010600040101010101" pitchFamily="2" charset="-122"/>
                <a:cs typeface="Arial" panose="020B0604020202020204" pitchFamily="34" charset="0"/>
              </a:rPr>
              <a:t>A</a:t>
            </a:r>
            <a:r>
              <a:rPr lang="zh-CN" altLang="en-US" sz="2000" dirty="0">
                <a:latin typeface="华文细黑" panose="02010600040101010101" pitchFamily="2" charset="-122"/>
                <a:ea typeface="华文细黑" panose="02010600040101010101" pitchFamily="2" charset="-122"/>
                <a:cs typeface="Arial" panose="020B0604020202020204" pitchFamily="34" charset="0"/>
              </a:rPr>
              <a:t>调用</a:t>
            </a:r>
            <a:r>
              <a:rPr lang="en-US" altLang="zh-CN" sz="2000" dirty="0">
                <a:latin typeface="华文细黑" panose="02010600040101010101" pitchFamily="2" charset="-122"/>
                <a:ea typeface="华文细黑" panose="02010600040101010101" pitchFamily="2" charset="-122"/>
                <a:cs typeface="Arial" panose="020B0604020202020204" pitchFamily="34" charset="0"/>
              </a:rPr>
              <a:t>B</a:t>
            </a:r>
            <a:r>
              <a:rPr lang="zh-CN" altLang="en-US" sz="2000" dirty="0">
                <a:latin typeface="华文细黑" panose="02010600040101010101" pitchFamily="2" charset="-122"/>
                <a:ea typeface="华文细黑" panose="02010600040101010101" pitchFamily="2" charset="-122"/>
                <a:cs typeface="Arial" panose="020B0604020202020204" pitchFamily="34" charset="0"/>
              </a:rPr>
              <a:t>，</a:t>
            </a:r>
            <a:r>
              <a:rPr lang="en-US" altLang="zh-CN" sz="2000" dirty="0">
                <a:latin typeface="华文细黑" panose="02010600040101010101" pitchFamily="2" charset="-122"/>
                <a:ea typeface="华文细黑" panose="02010600040101010101" pitchFamily="2" charset="-122"/>
                <a:cs typeface="Arial" panose="020B0604020202020204" pitchFamily="34" charset="0"/>
              </a:rPr>
              <a:t>B</a:t>
            </a:r>
            <a:r>
              <a:rPr lang="zh-CN" altLang="en-US" sz="2000" dirty="0">
                <a:latin typeface="华文细黑" panose="02010600040101010101" pitchFamily="2" charset="-122"/>
                <a:ea typeface="华文细黑" panose="02010600040101010101" pitchFamily="2" charset="-122"/>
                <a:cs typeface="Arial" panose="020B0604020202020204" pitchFamily="34" charset="0"/>
              </a:rPr>
              <a:t>调用</a:t>
            </a:r>
            <a:r>
              <a:rPr lang="en-US" altLang="zh-CN" sz="2000" dirty="0">
                <a:latin typeface="华文细黑" panose="02010600040101010101" pitchFamily="2" charset="-122"/>
                <a:ea typeface="华文细黑" panose="02010600040101010101" pitchFamily="2" charset="-122"/>
                <a:cs typeface="Arial" panose="020B0604020202020204" pitchFamily="34" charset="0"/>
              </a:rPr>
              <a:t>C</a:t>
            </a:r>
            <a:r>
              <a:rPr lang="zh-CN" altLang="en-US" sz="2000" dirty="0">
                <a:latin typeface="华文细黑" panose="02010600040101010101" pitchFamily="2" charset="-122"/>
                <a:ea typeface="华文细黑" panose="02010600040101010101" pitchFamily="2" charset="-122"/>
                <a:cs typeface="Arial" panose="020B0604020202020204" pitchFamily="34" charset="0"/>
              </a:rPr>
              <a:t>，</a:t>
            </a:r>
            <a:r>
              <a:rPr lang="en-US" altLang="zh-CN" sz="2000" dirty="0">
                <a:latin typeface="华文细黑" panose="02010600040101010101" pitchFamily="2" charset="-122"/>
                <a:ea typeface="华文细黑" panose="02010600040101010101" pitchFamily="2" charset="-122"/>
                <a:cs typeface="Arial" panose="020B0604020202020204" pitchFamily="34" charset="0"/>
              </a:rPr>
              <a:t>C</a:t>
            </a:r>
            <a:r>
              <a:rPr lang="zh-CN" altLang="en-US" sz="2000" dirty="0">
                <a:latin typeface="华文细黑" panose="02010600040101010101" pitchFamily="2" charset="-122"/>
                <a:ea typeface="华文细黑" panose="02010600040101010101" pitchFamily="2" charset="-122"/>
                <a:cs typeface="Arial" panose="020B0604020202020204" pitchFamily="34" charset="0"/>
              </a:rPr>
              <a:t>调用</a:t>
            </a:r>
            <a:r>
              <a:rPr lang="en-US" altLang="zh-CN" sz="2000" dirty="0">
                <a:latin typeface="华文细黑" panose="02010600040101010101" pitchFamily="2" charset="-122"/>
                <a:ea typeface="华文细黑" panose="02010600040101010101" pitchFamily="2" charset="-122"/>
                <a:cs typeface="Arial" panose="020B0604020202020204" pitchFamily="34" charset="0"/>
              </a:rPr>
              <a:t>A</a:t>
            </a:r>
            <a:r>
              <a:rPr lang="zh-CN" altLang="en-US" sz="2000" dirty="0">
                <a:latin typeface="华文细黑" panose="02010600040101010101" pitchFamily="2" charset="-122"/>
                <a:ea typeface="华文细黑" panose="02010600040101010101" pitchFamily="2" charset="-122"/>
                <a:cs typeface="Arial" panose="020B0604020202020204" pitchFamily="34" charset="0"/>
              </a:rPr>
              <a:t>）非常危险，因为它很难检查。依靠脑力来管理位于一个子程序内的递归已经够困难了；理解跨越多个函数的递归实在是勉为其难。</a:t>
            </a: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3" name="标题 1"/>
          <p:cNvSpPr txBox="1"/>
          <p:nvPr/>
        </p:nvSpPr>
        <p:spPr>
          <a:xfrm>
            <a:off x="1955799" y="214315"/>
            <a:ext cx="4194969" cy="622397"/>
          </a:xfrm>
          <a:prstGeom prst="rect">
            <a:avLst/>
          </a:prstGeom>
          <a:solidFill>
            <a:srgbClr val="008080"/>
          </a:solidFill>
        </p:spPr>
        <p:txBody>
          <a:bodyPr lIns="71225" tIns="35612" rIns="71225" bIns="35612" anchor="ctr">
            <a:normAutofit fontScale="92500"/>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使用递归求解注意事项</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内容占位符 2"/>
          <p:cNvSpPr>
            <a:spLocks noChangeArrowheads="1"/>
          </p:cNvSpPr>
          <p:nvPr/>
        </p:nvSpPr>
        <p:spPr bwMode="auto">
          <a:xfrm>
            <a:off x="1040130" y="1428750"/>
            <a:ext cx="10728960" cy="2504440"/>
          </a:xfrm>
          <a:prstGeom prst="rect">
            <a:avLst/>
          </a:prstGeom>
          <a:noFill/>
          <a:ln w="9525">
            <a:no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不要用递归去计算阶乘或者斐波纳契数列</a:t>
            </a:r>
            <a:endParaRPr lang="zh-CN" altLang="en-US"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a:p>
            <a:pPr eaLnBrk="0" hangingPunct="0">
              <a:lnSpc>
                <a:spcPct val="150000"/>
              </a:lnSpc>
              <a:buClr>
                <a:srgbClr val="FFC000"/>
              </a:buClr>
              <a:buSzPct val="80000"/>
            </a:pPr>
            <a:r>
              <a:rPr lang="zh-CN" altLang="en-US" sz="2000" dirty="0">
                <a:latin typeface="华文细黑" panose="02010600040101010101" pitchFamily="2" charset="-122"/>
                <a:ea typeface="华文细黑" panose="02010600040101010101" pitchFamily="2" charset="-122"/>
                <a:cs typeface="Arial" panose="020B0604020202020204" pitchFamily="34" charset="0"/>
              </a:rPr>
              <a:t>    在计算机科学教科书中存在着这样的缺陷，那就是用愚蠢的例子来讲解递归。典型的例子就是计算阶乘或者斐波纳契数列。递归是一种强有力的工具，但是把它用在这两者中的任何一种都是愚蠢至极的。除了速度缓慢，并且无法预测运行期间的内存使用状况以外，用递归写出的函数要比用循环实现的函数更难理解。</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3" name="标题 1"/>
          <p:cNvSpPr txBox="1"/>
          <p:nvPr/>
        </p:nvSpPr>
        <p:spPr>
          <a:xfrm>
            <a:off x="1129030" y="497840"/>
            <a:ext cx="5021580" cy="622300"/>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使用递归求解注意事项</a:t>
            </a:r>
            <a:endParaRPr lang="zh-CN" altLang="en-US" dirty="0"/>
          </a:p>
        </p:txBody>
      </p:sp>
      <p:sp>
        <p:nvSpPr>
          <p:cNvPr id="4" name="TextBox 3"/>
          <p:cNvSpPr txBox="1"/>
          <p:nvPr/>
        </p:nvSpPr>
        <p:spPr>
          <a:xfrm>
            <a:off x="1545163" y="3754621"/>
            <a:ext cx="4392488" cy="3169285"/>
          </a:xfrm>
          <a:prstGeom prst="rect">
            <a:avLst/>
          </a:prstGeom>
          <a:solidFill>
            <a:schemeClr val="tx1"/>
          </a:solidFill>
        </p:spPr>
        <p:txBody>
          <a:bodyPr wrap="square">
            <a:spAutoFit/>
          </a:bodyPr>
          <a:lstStyle>
            <a:lvl1pPr marL="342900" indent="-342900"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defRPr/>
            </a:pPr>
            <a:r>
              <a:rPr lang="en-US" altLang="zh-CN" sz="2000" dirty="0" err="1">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int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factorial(</a:t>
            </a:r>
            <a:r>
              <a:rPr lang="en-US" altLang="zh-CN" sz="2000" dirty="0" err="1">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int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n)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r>
              <a:rPr lang="en-US" altLang="zh-CN" sz="2000" dirty="0">
                <a:solidFill>
                  <a:schemeClr val="bg1">
                    <a:lumMod val="95000"/>
                    <a:lumOff val="5000"/>
                  </a:schemeClr>
                </a:solidFill>
                <a:latin typeface="Arial" panose="020B0604020202020204" pitchFamily="34" charset="0"/>
                <a:ea typeface="华文细黑" panose="02010600040101010101" pitchFamily="2" charset="-122"/>
                <a:cs typeface="Arial" panose="020B0604020202020204" pitchFamily="34" charset="0"/>
              </a:rPr>
              <a:t>if ( 0 == n ) </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return 1</a:t>
            </a:r>
            <a:r>
              <a:rPr lang="zh-CN" altLang="en-US"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nn-NO"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else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r>
              <a:rPr lang="en-US" altLang="zh-CN" sz="2000" dirty="0" err="1">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int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r>
              <a:rPr lang="en-US" altLang="zh-CN" sz="2000" dirty="0" err="1">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nResult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 n * Factorial(n-1);</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result </a:t>
            </a:r>
            <a:r>
              <a:rPr lang="en-US" altLang="zh-CN" sz="2000" dirty="0" err="1">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nResult</a:t>
            </a: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 </a:t>
            </a:r>
            <a:endPar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a:t>
            </a:r>
            <a:endParaRPr lang="zh-CN" altLang="en-US" sz="2000" dirty="0">
              <a:solidFill>
                <a:schemeClr val="bg1">
                  <a:lumMod val="95000"/>
                  <a:lumOff val="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5" name="TextBox 4"/>
          <p:cNvSpPr txBox="1"/>
          <p:nvPr/>
        </p:nvSpPr>
        <p:spPr>
          <a:xfrm>
            <a:off x="6150768" y="3933056"/>
            <a:ext cx="4517232" cy="2553335"/>
          </a:xfrm>
          <a:prstGeom prst="rect">
            <a:avLst/>
          </a:prstGeom>
          <a:solidFill>
            <a:schemeClr val="tx1"/>
          </a:solidFill>
        </p:spPr>
        <p:txBody>
          <a:bodyPr wrap="square">
            <a:spAutoFit/>
          </a:bodyPr>
          <a:lstStyle>
            <a:lvl1pPr marL="342900" indent="-342900"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defRPr/>
            </a:pPr>
            <a:r>
              <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rPr>
              <a:t>double factorial(unsigned </a:t>
            </a:r>
            <a:r>
              <a:rPr lang="en-US" altLang="zh-CN" sz="20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int</a:t>
            </a:r>
            <a:r>
              <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rPr>
              <a:t> n) </a:t>
            </a:r>
            <a:endPar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rPr>
              <a:t>    </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double </a:t>
            </a:r>
            <a:r>
              <a:rPr lang="en-US" altLang="zh-CN" sz="2000" dirty="0" err="1">
                <a:solidFill>
                  <a:schemeClr val="bg1"/>
                </a:solidFill>
                <a:latin typeface="Arial" panose="020B0604020202020204" pitchFamily="34" charset="0"/>
                <a:ea typeface="华文细黑" panose="02010600040101010101" pitchFamily="2" charset="-122"/>
                <a:cs typeface="Arial" panose="020B0604020202020204" pitchFamily="34" charset="0"/>
              </a:rPr>
              <a:t>nResult</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 1;</a:t>
            </a:r>
            <a:endPar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a:t>
            </a:r>
            <a:r>
              <a:rPr lang="en-US" altLang="zh-CN" sz="2000" dirty="0" err="1">
                <a:solidFill>
                  <a:schemeClr val="bg1"/>
                </a:solidFill>
                <a:latin typeface="Arial" panose="020B0604020202020204" pitchFamily="34" charset="0"/>
                <a:ea typeface="华文细黑" panose="02010600040101010101" pitchFamily="2" charset="-122"/>
                <a:cs typeface="Arial" panose="020B0604020202020204" pitchFamily="34" charset="0"/>
              </a:rPr>
              <a:t>int</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factor</a:t>
            </a:r>
            <a:endPar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for(factor = 2; factor &lt;= n; factor++)</a:t>
            </a:r>
            <a:endPar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a:t>
            </a:r>
            <a:r>
              <a:rPr lang="en-US" altLang="zh-CN" sz="2000" dirty="0" err="1">
                <a:solidFill>
                  <a:schemeClr val="bg1"/>
                </a:solidFill>
                <a:latin typeface="Arial" panose="020B0604020202020204" pitchFamily="34" charset="0"/>
                <a:ea typeface="华文细黑" panose="02010600040101010101" pitchFamily="2" charset="-122"/>
                <a:cs typeface="Arial" panose="020B0604020202020204" pitchFamily="34" charset="0"/>
              </a:rPr>
              <a:t>nResult</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 </a:t>
            </a:r>
            <a:r>
              <a:rPr lang="en-US" altLang="zh-CN" sz="2000" dirty="0" err="1">
                <a:solidFill>
                  <a:schemeClr val="bg1"/>
                </a:solidFill>
                <a:latin typeface="Arial" panose="020B0604020202020204" pitchFamily="34" charset="0"/>
                <a:ea typeface="华文细黑" panose="02010600040101010101" pitchFamily="2" charset="-122"/>
                <a:cs typeface="Arial" panose="020B0604020202020204" pitchFamily="34" charset="0"/>
              </a:rPr>
              <a:t>nResult</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 factor;</a:t>
            </a:r>
            <a:endPar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    return </a:t>
            </a:r>
            <a:r>
              <a:rPr lang="en-US" altLang="zh-CN" sz="2000" dirty="0" err="1">
                <a:solidFill>
                  <a:schemeClr val="bg1"/>
                </a:solidFill>
                <a:latin typeface="Arial" panose="020B0604020202020204" pitchFamily="34" charset="0"/>
                <a:ea typeface="华文细黑" panose="02010600040101010101" pitchFamily="2" charset="-122"/>
                <a:cs typeface="Arial" panose="020B0604020202020204" pitchFamily="34" charset="0"/>
              </a:rPr>
              <a:t>nResult</a:t>
            </a:r>
            <a:r>
              <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rPr>
              <a:t>;</a:t>
            </a:r>
            <a:endParaRPr lang="en-US" altLang="zh-CN" sz="20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a:p>
            <a:pPr eaLnBrk="1" hangingPunct="1">
              <a:defRPr/>
            </a:pPr>
            <a:r>
              <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rPr>
              <a:t>} </a:t>
            </a:r>
            <a:endParaRPr lang="en-US" altLang="zh-CN" sz="20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156845" y="1247775"/>
            <a:ext cx="11896090" cy="125730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递归调用</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华文细黑" panose="02010600040101010101" pitchFamily="2" charset="-122"/>
                <a:ea typeface="华文细黑" panose="02010600040101010101" pitchFamily="2" charset="-122"/>
                <a:cs typeface="Arial" panose="020B0604020202020204" pitchFamily="34" charset="0"/>
              </a:rPr>
              <a:t>在调用一个函数的过程中又出现直接或间接地调用该</a:t>
            </a:r>
            <a:r>
              <a:rPr lang="zh-CN" altLang="en-US" sz="2400" b="1" dirty="0">
                <a:solidFill>
                  <a:srgbClr val="F37021"/>
                </a:solidFill>
                <a:latin typeface="微软雅黑" panose="020B0503020204020204" pitchFamily="34" charset="-122"/>
                <a:ea typeface="微软雅黑" panose="020B0503020204020204" pitchFamily="34" charset="-122"/>
                <a:cs typeface="Times New Roman" panose="02020603050405020304" pitchFamily="18" charset="0"/>
              </a:rPr>
              <a:t>函数本身</a:t>
            </a:r>
            <a:r>
              <a:rPr lang="zh-CN" altLang="en-US" sz="2400" dirty="0">
                <a:latin typeface="华文细黑" panose="02010600040101010101" pitchFamily="2" charset="-122"/>
                <a:ea typeface="华文细黑" panose="02010600040101010101" pitchFamily="2" charset="-122"/>
                <a:cs typeface="Arial" panose="020B0604020202020204" pitchFamily="34" charset="0"/>
              </a:rPr>
              <a:t>。</a:t>
            </a: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嵌套调用</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华文细黑" panose="02010600040101010101" pitchFamily="2" charset="-122"/>
                <a:ea typeface="华文细黑" panose="02010600040101010101" pitchFamily="2" charset="-122"/>
                <a:cs typeface="Arial" panose="020B0604020202020204" pitchFamily="34" charset="0"/>
              </a:rPr>
              <a:t>在调用一个函数时，其函数体内又包含</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另一个函数</a:t>
            </a:r>
            <a:r>
              <a:rPr lang="zh-CN" altLang="en-US" sz="2400" dirty="0">
                <a:latin typeface="华文细黑" panose="02010600040101010101" pitchFamily="2" charset="-122"/>
                <a:ea typeface="华文细黑" panose="02010600040101010101" pitchFamily="2" charset="-122"/>
                <a:cs typeface="Arial" panose="020B0604020202020204" pitchFamily="34" charset="0"/>
              </a:rPr>
              <a:t>的调用。</a:t>
            </a:r>
            <a:endParaRPr lang="zh-CN" altLang="en-US" sz="2400" i="1" dirty="0">
              <a:solidFill>
                <a:srgbClr val="FF000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内容占位符 2"/>
          <p:cNvSpPr>
            <a:spLocks noChangeArrowheads="1"/>
          </p:cNvSpPr>
          <p:nvPr/>
        </p:nvSpPr>
        <p:spPr bwMode="auto">
          <a:xfrm>
            <a:off x="6383867" y="1797051"/>
            <a:ext cx="3649133" cy="3839633"/>
          </a:xfrm>
          <a:prstGeom prst="rect">
            <a:avLst/>
          </a:prstGeom>
          <a:noFill/>
          <a:ln w="9525">
            <a:noFill/>
            <a:miter lim="800000"/>
          </a:ln>
        </p:spPr>
        <p:txBody>
          <a:bodyPr/>
          <a:lstStyle/>
          <a:p>
            <a:pPr marL="342900" indent="-342900" eaLnBrk="0" hangingPunct="0">
              <a:lnSpc>
                <a:spcPct val="150000"/>
              </a:lnSpc>
              <a:spcBef>
                <a:spcPct val="20000"/>
              </a:spcBef>
              <a:defRPr/>
            </a:pPr>
            <a:endParaRPr lang="zh-CN" b="1" dirty="0">
              <a:solidFill>
                <a:srgbClr val="3366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标题 1"/>
          <p:cNvSpPr txBox="1"/>
          <p:nvPr/>
        </p:nvSpPr>
        <p:spPr>
          <a:xfrm>
            <a:off x="16510" y="48895"/>
            <a:ext cx="1217676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递归调用</a:t>
            </a:r>
            <a:r>
              <a:rPr lang="en-US" altLang="zh-CN" sz="4265" dirty="0">
                <a:solidFill>
                  <a:schemeClr val="tx1"/>
                </a:solidFill>
                <a:latin typeface="Arial Rounded MT Bold" panose="020F0704030504030204" pitchFamily="34" charset="0"/>
              </a:rPr>
              <a:t>VS</a:t>
            </a:r>
            <a:r>
              <a:rPr lang="zh-CN" altLang="en-US" sz="4265" dirty="0"/>
              <a:t>嵌套调用</a:t>
            </a:r>
            <a:endParaRPr lang="zh-CN" altLang="en-US" sz="4265" dirty="0"/>
          </a:p>
        </p:txBody>
      </p:sp>
      <p:pic>
        <p:nvPicPr>
          <p:cNvPr id="8" name="Picture 4" descr="h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2951" y="2658533"/>
            <a:ext cx="7969249" cy="39751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508000" y="69000"/>
            <a:ext cx="9044517" cy="768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递推法与递归法求阶乘</a:t>
            </a:r>
            <a:endParaRPr lang="zh-CN" altLang="en-US" sz="5865" dirty="0">
              <a:solidFill>
                <a:srgbClr val="FFFFCC"/>
              </a:solidFill>
            </a:endParaRPr>
          </a:p>
        </p:txBody>
      </p:sp>
      <p:sp>
        <p:nvSpPr>
          <p:cNvPr id="3" name="Rectangle 3"/>
          <p:cNvSpPr txBox="1"/>
          <p:nvPr/>
        </p:nvSpPr>
        <p:spPr>
          <a:xfrm>
            <a:off x="624000" y="1029001"/>
            <a:ext cx="11040533" cy="5664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dirty="0">
                <a:solidFill>
                  <a:srgbClr val="FF0000"/>
                </a:solidFill>
              </a:rPr>
              <a:t>递推法</a:t>
            </a:r>
            <a:endParaRPr lang="zh-CN" altLang="en-US" dirty="0">
              <a:solidFill>
                <a:srgbClr val="FF0000"/>
              </a:solidFill>
            </a:endParaRPr>
          </a:p>
          <a:p>
            <a:pPr lvl="1">
              <a:lnSpc>
                <a:spcPct val="90000"/>
              </a:lnSpc>
              <a:buFont typeface="Arial" panose="020B0604020202020204" pitchFamily="34" charset="0"/>
              <a:buNone/>
            </a:pPr>
            <a:r>
              <a:rPr lang="en-US" altLang="zh-CN" sz="3200" dirty="0"/>
              <a:t>n!=1*2*3*</a:t>
            </a:r>
            <a:r>
              <a:rPr lang="zh-CN" altLang="en-US" sz="3200" dirty="0"/>
              <a:t>....*</a:t>
            </a:r>
            <a:r>
              <a:rPr lang="en-US" altLang="zh-CN" sz="3200" dirty="0"/>
              <a:t>n</a:t>
            </a:r>
            <a:endParaRPr lang="en-US" altLang="zh-CN" sz="3200" dirty="0"/>
          </a:p>
          <a:p>
            <a:pPr lvl="1">
              <a:lnSpc>
                <a:spcPct val="90000"/>
              </a:lnSpc>
              <a:buFont typeface="Arial" panose="020B0604020202020204" pitchFamily="34" charset="0"/>
              <a:buNone/>
            </a:pPr>
            <a:r>
              <a:rPr lang="en-US" altLang="zh-CN" sz="3200" dirty="0"/>
              <a:t>for (result = 1, </a:t>
            </a:r>
            <a:r>
              <a:rPr lang="en-US" altLang="zh-CN" sz="3200" dirty="0" err="1"/>
              <a:t>i</a:t>
            </a:r>
            <a:r>
              <a:rPr lang="en-US" altLang="zh-CN" sz="3200" dirty="0"/>
              <a:t> = 1;   </a:t>
            </a:r>
            <a:r>
              <a:rPr lang="en-US" altLang="zh-CN" sz="3200" dirty="0" err="1"/>
              <a:t>i</a:t>
            </a:r>
            <a:r>
              <a:rPr lang="en-US" altLang="zh-CN" sz="3200" dirty="0"/>
              <a:t> &lt;= n;  </a:t>
            </a:r>
            <a:r>
              <a:rPr lang="en-US" altLang="zh-CN" sz="3200" dirty="0" err="1"/>
              <a:t>i</a:t>
            </a:r>
            <a:r>
              <a:rPr lang="en-US" altLang="zh-CN" sz="3200" dirty="0"/>
              <a:t>++)</a:t>
            </a:r>
            <a:endParaRPr lang="en-US" altLang="zh-CN" sz="3200" dirty="0"/>
          </a:p>
          <a:p>
            <a:pPr lvl="1">
              <a:lnSpc>
                <a:spcPct val="90000"/>
              </a:lnSpc>
              <a:buFont typeface="Arial" panose="020B0604020202020204" pitchFamily="34" charset="0"/>
              <a:buNone/>
            </a:pPr>
            <a:r>
              <a:rPr lang="en-US" altLang="zh-CN" sz="3200" dirty="0"/>
              <a:t>    result = result * </a:t>
            </a:r>
            <a:r>
              <a:rPr lang="en-US" altLang="zh-CN" sz="3200" dirty="0" err="1"/>
              <a:t>i</a:t>
            </a:r>
            <a:r>
              <a:rPr lang="en-US" altLang="zh-CN" sz="3200" dirty="0"/>
              <a:t>;</a:t>
            </a:r>
            <a:endParaRPr lang="en-US" altLang="zh-CN" sz="3200" dirty="0"/>
          </a:p>
          <a:p>
            <a:pPr>
              <a:lnSpc>
                <a:spcPct val="90000"/>
              </a:lnSpc>
            </a:pPr>
            <a:r>
              <a:rPr lang="zh-CN" altLang="en-US" dirty="0">
                <a:solidFill>
                  <a:srgbClr val="FF0000"/>
                </a:solidFill>
              </a:rPr>
              <a:t>递归法</a:t>
            </a:r>
            <a:endParaRPr lang="zh-CN" altLang="en-US" dirty="0">
              <a:solidFill>
                <a:srgbClr val="FF0000"/>
              </a:solidFill>
            </a:endParaRPr>
          </a:p>
          <a:p>
            <a:pPr lvl="1">
              <a:lnSpc>
                <a:spcPct val="110000"/>
              </a:lnSpc>
              <a:spcBef>
                <a:spcPct val="0"/>
              </a:spcBef>
              <a:buFont typeface="Arial" panose="020B0604020202020204" pitchFamily="34" charset="0"/>
              <a:buNone/>
            </a:pPr>
            <a:r>
              <a:rPr lang="zh-CN" altLang="en-US" sz="3200" dirty="0"/>
              <a:t>递归定义</a:t>
            </a:r>
            <a:endParaRPr lang="zh-CN" altLang="en-US" sz="3200" dirty="0"/>
          </a:p>
          <a:p>
            <a:pPr lvl="1">
              <a:lnSpc>
                <a:spcPct val="110000"/>
              </a:lnSpc>
              <a:spcBef>
                <a:spcPct val="0"/>
              </a:spcBef>
              <a:buFont typeface="Arial" panose="020B0604020202020204" pitchFamily="34" charset="0"/>
              <a:buNone/>
            </a:pPr>
            <a:r>
              <a:rPr lang="en-US" altLang="zh-CN" sz="3200" dirty="0"/>
              <a:t>n! = n * (n-1)!  </a:t>
            </a:r>
            <a:r>
              <a:rPr lang="zh-CN" altLang="en-US" sz="3200" dirty="0"/>
              <a:t>(</a:t>
            </a:r>
            <a:r>
              <a:rPr lang="en-US" altLang="zh-CN" sz="3200" dirty="0"/>
              <a:t>n &gt; 1) </a:t>
            </a:r>
            <a:endParaRPr lang="en-US" altLang="zh-CN" sz="3200" dirty="0"/>
          </a:p>
          <a:p>
            <a:pPr lvl="1">
              <a:lnSpc>
                <a:spcPct val="110000"/>
              </a:lnSpc>
              <a:spcBef>
                <a:spcPct val="0"/>
              </a:spcBef>
              <a:buFont typeface="Arial" panose="020B0604020202020204" pitchFamily="34" charset="0"/>
              <a:buNone/>
            </a:pPr>
            <a:r>
              <a:rPr lang="en-US" altLang="zh-CN" sz="3200" dirty="0"/>
              <a:t>n! = 1</a:t>
            </a:r>
            <a:r>
              <a:rPr lang="zh-CN" altLang="en-US" sz="3200" dirty="0"/>
              <a:t>              (</a:t>
            </a:r>
            <a:r>
              <a:rPr lang="en-US" altLang="zh-CN" sz="3200" dirty="0"/>
              <a:t>n = 0,1)</a:t>
            </a:r>
            <a:endParaRPr lang="en-US" altLang="zh-CN" sz="3200" dirty="0"/>
          </a:p>
          <a:p>
            <a:pPr lvl="1">
              <a:lnSpc>
                <a:spcPct val="110000"/>
              </a:lnSpc>
              <a:spcBef>
                <a:spcPct val="0"/>
              </a:spcBef>
              <a:buFont typeface="Arial" panose="020B0604020202020204" pitchFamily="34" charset="0"/>
              <a:buNone/>
            </a:pPr>
            <a:endParaRPr lang="zh-CN" altLang="zh-CN" sz="3200" dirty="0"/>
          </a:p>
          <a:p>
            <a:pPr lvl="1">
              <a:lnSpc>
                <a:spcPct val="110000"/>
              </a:lnSpc>
              <a:spcBef>
                <a:spcPct val="0"/>
              </a:spcBef>
              <a:buFont typeface="Arial" panose="020B0604020202020204" pitchFamily="34" charset="0"/>
              <a:buNone/>
            </a:pPr>
            <a:r>
              <a:rPr lang="zh-CN" altLang="en-US" sz="3200" dirty="0">
                <a:solidFill>
                  <a:srgbClr val="FF0000"/>
                </a:solidFill>
              </a:rPr>
              <a:t>递归函数 </a:t>
            </a:r>
            <a:r>
              <a:rPr lang="en-US" altLang="zh-CN" sz="3200" dirty="0">
                <a:solidFill>
                  <a:srgbClr val="FF0000"/>
                </a:solidFill>
              </a:rPr>
              <a:t>fact(n)</a:t>
            </a:r>
            <a:endParaRPr lang="en-US" altLang="zh-CN" sz="3200" dirty="0">
              <a:solidFill>
                <a:srgbClr val="FF0000"/>
              </a:solidFill>
            </a:endParaRPr>
          </a:p>
        </p:txBody>
      </p:sp>
    </p:spTree>
  </p:cSld>
  <p:clrMapOvr>
    <a:masterClrMapping/>
  </p:clrMapOvr>
  <p:transition advTm="0"/>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4267200" y="203200"/>
            <a:ext cx="7315200" cy="5378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例</a:t>
            </a:r>
            <a:r>
              <a:rPr lang="en-US" altLang="zh-CN" sz="5865" dirty="0"/>
              <a:t>10-4 </a:t>
            </a:r>
            <a:r>
              <a:rPr lang="zh-CN" altLang="en-US" sz="5865" dirty="0"/>
              <a:t>写输出结果</a:t>
            </a:r>
            <a:endParaRPr lang="zh-CN" altLang="en-US" sz="4800" dirty="0"/>
          </a:p>
        </p:txBody>
      </p:sp>
      <p:sp>
        <p:nvSpPr>
          <p:cNvPr id="3" name="Rectangle 3"/>
          <p:cNvSpPr txBox="1"/>
          <p:nvPr/>
        </p:nvSpPr>
        <p:spPr>
          <a:xfrm>
            <a:off x="281517" y="549000"/>
            <a:ext cx="6197600" cy="6240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Bef>
                <a:spcPct val="0"/>
              </a:spcBef>
              <a:buFont typeface="Arial" panose="020B0604020202020204" pitchFamily="34" charset="0"/>
              <a:buNone/>
            </a:pPr>
            <a:r>
              <a:rPr lang="en-US" altLang="zh-CN" sz="2400" dirty="0">
                <a:cs typeface="Arial" panose="020B0604020202020204" pitchFamily="34" charset="0"/>
              </a:rPr>
              <a:t># include &lt;</a:t>
            </a:r>
            <a:r>
              <a:rPr lang="en-US" altLang="zh-CN" sz="2400" dirty="0" err="1">
                <a:cs typeface="Arial" panose="020B0604020202020204" pitchFamily="34" charset="0"/>
              </a:rPr>
              <a:t>stdio.h</a:t>
            </a:r>
            <a:r>
              <a:rPr lang="en-US" altLang="zh-CN" sz="2400" dirty="0">
                <a:cs typeface="Arial" panose="020B0604020202020204" pitchFamily="34" charset="0"/>
              </a:rPr>
              <a:t>&gt;</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long fib(</a:t>
            </a:r>
            <a:r>
              <a:rPr lang="en-US" altLang="zh-CN" sz="2400" dirty="0" err="1">
                <a:cs typeface="Arial" panose="020B0604020202020204" pitchFamily="34" charset="0"/>
              </a:rPr>
              <a:t>int</a:t>
            </a:r>
            <a:r>
              <a:rPr lang="en-US" altLang="zh-CN" sz="2400" dirty="0">
                <a:cs typeface="Arial" panose="020B0604020202020204" pitchFamily="34" charset="0"/>
              </a:rPr>
              <a:t> g)</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switch(g){</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case 0: return(0);</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case 1:</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case 2: return(2);</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a:t>
            </a:r>
            <a:r>
              <a:rPr lang="en-US" altLang="zh-CN" sz="2400" dirty="0" err="1">
                <a:cs typeface="Arial" panose="020B0604020202020204" pitchFamily="34" charset="0"/>
              </a:rPr>
              <a:t>printf</a:t>
            </a:r>
            <a:r>
              <a:rPr lang="en-US" altLang="zh-CN" sz="2400" dirty="0">
                <a:cs typeface="Arial" panose="020B0604020202020204" pitchFamily="34" charset="0"/>
              </a:rPr>
              <a:t>("g=%d,", g);</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return ( </a:t>
            </a:r>
            <a:r>
              <a:rPr lang="en-US" altLang="zh-CN" sz="2400" dirty="0">
                <a:solidFill>
                  <a:srgbClr val="FF0000"/>
                </a:solidFill>
                <a:cs typeface="Arial" panose="020B0604020202020204" pitchFamily="34" charset="0"/>
              </a:rPr>
              <a:t>fib(g-1) + fib(g-2) </a:t>
            </a:r>
            <a:r>
              <a:rPr lang="en-US" altLang="zh-CN" sz="2400" dirty="0">
                <a:cs typeface="Arial" panose="020B0604020202020204" pitchFamily="34" charset="0"/>
              </a:rPr>
              <a:t>);</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void main()</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long k;</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k </a:t>
            </a:r>
            <a:r>
              <a:rPr lang="en-US" altLang="zh-CN" sz="2400" dirty="0">
                <a:solidFill>
                  <a:srgbClr val="FF0000"/>
                </a:solidFill>
                <a:cs typeface="Arial" panose="020B0604020202020204" pitchFamily="34" charset="0"/>
              </a:rPr>
              <a:t>= fib(4);</a:t>
            </a:r>
            <a:endParaRPr lang="en-US" altLang="zh-CN" sz="2400" dirty="0">
              <a:solidFill>
                <a:srgbClr val="FF0000"/>
              </a:solidFill>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    </a:t>
            </a:r>
            <a:r>
              <a:rPr lang="en-US" altLang="zh-CN" sz="2400" dirty="0" err="1">
                <a:cs typeface="Arial" panose="020B0604020202020204" pitchFamily="34" charset="0"/>
              </a:rPr>
              <a:t>printf</a:t>
            </a:r>
            <a:r>
              <a:rPr lang="en-US" altLang="zh-CN" sz="2400" dirty="0">
                <a:cs typeface="Arial" panose="020B0604020202020204" pitchFamily="34" charset="0"/>
              </a:rPr>
              <a:t>("k=%</a:t>
            </a:r>
            <a:r>
              <a:rPr lang="en-US" altLang="zh-CN" sz="2400" dirty="0" err="1">
                <a:cs typeface="Arial" panose="020B0604020202020204" pitchFamily="34" charset="0"/>
              </a:rPr>
              <a:t>ld</a:t>
            </a:r>
            <a:r>
              <a:rPr lang="en-US" altLang="zh-CN" sz="2400" dirty="0">
                <a:cs typeface="Arial" panose="020B0604020202020204" pitchFamily="34" charset="0"/>
              </a:rPr>
              <a:t>\n", k);</a:t>
            </a:r>
            <a:endParaRPr lang="en-US" altLang="zh-CN" sz="2400" dirty="0">
              <a:cs typeface="Arial" panose="020B0604020202020204" pitchFamily="34" charset="0"/>
            </a:endParaRPr>
          </a:p>
          <a:p>
            <a:pPr>
              <a:lnSpc>
                <a:spcPct val="110000"/>
              </a:lnSpc>
              <a:spcBef>
                <a:spcPct val="0"/>
              </a:spcBef>
              <a:buFont typeface="Arial" panose="020B0604020202020204" pitchFamily="34" charset="0"/>
              <a:buNone/>
            </a:pPr>
            <a:r>
              <a:rPr lang="en-US" altLang="zh-CN" sz="2400" dirty="0">
                <a:cs typeface="Arial" panose="020B0604020202020204" pitchFamily="34" charset="0"/>
              </a:rPr>
              <a:t>}</a:t>
            </a:r>
            <a:endParaRPr lang="en-US" altLang="zh-CN" sz="2400" dirty="0">
              <a:ea typeface="Arial" panose="020B0604020202020204" pitchFamily="34" charset="0"/>
            </a:endParaRPr>
          </a:p>
        </p:txBody>
      </p:sp>
      <p:sp>
        <p:nvSpPr>
          <p:cNvPr id="4" name="Rectangle 4"/>
          <p:cNvSpPr/>
          <p:nvPr/>
        </p:nvSpPr>
        <p:spPr>
          <a:xfrm>
            <a:off x="5486400" y="1422400"/>
            <a:ext cx="6400800" cy="1524000"/>
          </a:xfrm>
          <a:prstGeom prst="rect">
            <a:avLst/>
          </a:prstGeom>
          <a:noFill/>
          <a:ln w="9525" cap="flat" cmpd="sng">
            <a:solidFill>
              <a:schemeClr val="tx1"/>
            </a:solidFill>
            <a:prstDash val="solid"/>
            <a:miter/>
            <a:headEnd type="none" w="med" len="med"/>
            <a:tailEnd type="none" w="med" len="med"/>
          </a:ln>
        </p:spPr>
        <p:txBody>
          <a:bodyPr lIns="122766" tIns="61384" rIns="122766" bIns="61384"/>
          <a:lstStyle/>
          <a:p>
            <a:pPr marL="342900" indent="-342900" eaLnBrk="1" hangingPunct="1">
              <a:lnSpc>
                <a:spcPct val="80000"/>
              </a:lnSpc>
              <a:spcBef>
                <a:spcPct val="20000"/>
              </a:spcBef>
              <a:buClr>
                <a:srgbClr val="33CCCC"/>
              </a:buClr>
              <a:buSzPct val="80000"/>
              <a:buFont typeface="Wingdings" panose="05000000000000000000" pitchFamily="2" charset="2"/>
              <a:buNone/>
            </a:pPr>
            <a:r>
              <a:rPr lang="en-US" altLang="zh-CN" b="1" dirty="0">
                <a:latin typeface="Arial" panose="020B0604020202020204" pitchFamily="34" charset="0"/>
              </a:rPr>
              <a:t>fib(g) = 0                            g=0</a:t>
            </a:r>
            <a:endParaRPr lang="en-US" altLang="zh-CN" b="1" dirty="0">
              <a:latin typeface="Arial" panose="020B0604020202020204" pitchFamily="34" charset="0"/>
            </a:endParaRPr>
          </a:p>
          <a:p>
            <a:pPr marL="342900" indent="-342900" eaLnBrk="1" hangingPunct="1">
              <a:lnSpc>
                <a:spcPct val="80000"/>
              </a:lnSpc>
              <a:spcBef>
                <a:spcPct val="20000"/>
              </a:spcBef>
              <a:buClr>
                <a:srgbClr val="33CCCC"/>
              </a:buClr>
              <a:buSzPct val="80000"/>
              <a:buFont typeface="Wingdings" panose="05000000000000000000" pitchFamily="2" charset="2"/>
              <a:buNone/>
            </a:pPr>
            <a:r>
              <a:rPr lang="en-US" altLang="zh-CN" b="1" dirty="0">
                <a:latin typeface="Arial" panose="020B0604020202020204" pitchFamily="34" charset="0"/>
              </a:rPr>
              <a:t>fib(g) = 2                            g=1, 2</a:t>
            </a:r>
            <a:endParaRPr lang="en-US" altLang="zh-CN" b="1" dirty="0">
              <a:latin typeface="Arial" panose="020B0604020202020204" pitchFamily="34" charset="0"/>
            </a:endParaRPr>
          </a:p>
          <a:p>
            <a:pPr marL="342900" indent="-342900" eaLnBrk="1" hangingPunct="1">
              <a:lnSpc>
                <a:spcPct val="80000"/>
              </a:lnSpc>
              <a:spcBef>
                <a:spcPct val="20000"/>
              </a:spcBef>
              <a:buClr>
                <a:srgbClr val="33CCCC"/>
              </a:buClr>
              <a:buSzPct val="80000"/>
              <a:buFont typeface="Wingdings" panose="05000000000000000000" pitchFamily="2" charset="2"/>
              <a:buNone/>
            </a:pPr>
            <a:r>
              <a:rPr lang="en-US" altLang="zh-CN" b="1" dirty="0">
                <a:solidFill>
                  <a:srgbClr val="FF0000"/>
                </a:solidFill>
                <a:latin typeface="Arial" panose="020B0604020202020204" pitchFamily="34" charset="0"/>
              </a:rPr>
              <a:t>fib(g) = fib(g-1)+fib(g-2)</a:t>
            </a:r>
            <a:r>
              <a:rPr lang="en-US" altLang="zh-CN" b="1" dirty="0">
                <a:latin typeface="Arial" panose="020B0604020202020204" pitchFamily="34" charset="0"/>
              </a:rPr>
              <a:t>     g&gt;=3</a:t>
            </a:r>
            <a:endParaRPr lang="en-US" altLang="zh-CN" b="1" dirty="0">
              <a:latin typeface="Arial" panose="020B0604020202020204" pitchFamily="34" charset="0"/>
            </a:endParaRPr>
          </a:p>
        </p:txBody>
      </p:sp>
      <p:sp>
        <p:nvSpPr>
          <p:cNvPr id="5" name="Rectangle 5"/>
          <p:cNvSpPr/>
          <p:nvPr/>
        </p:nvSpPr>
        <p:spPr>
          <a:xfrm>
            <a:off x="8401051" y="3996267"/>
            <a:ext cx="3111500" cy="583565"/>
          </a:xfrm>
          <a:prstGeom prst="rect">
            <a:avLst/>
          </a:prstGeom>
          <a:noFill/>
          <a:ln w="12700" cap="flat" cmpd="sng">
            <a:solidFill>
              <a:schemeClr val="tx1"/>
            </a:solidFill>
            <a:prstDash val="sysDot"/>
            <a:miter/>
            <a:headEnd type="none" w="sm" len="sm"/>
            <a:tailEnd type="none" w="sm" len="sm"/>
          </a:ln>
        </p:spPr>
        <p:txBody>
          <a:bodyPr>
            <a:spAutoFit/>
          </a:bodyPr>
          <a:lstStyle/>
          <a:p>
            <a:pPr eaLnBrk="1" hangingPunct="1">
              <a:spcBef>
                <a:spcPct val="30000"/>
              </a:spcBef>
              <a:buClrTx/>
            </a:pPr>
            <a:r>
              <a:rPr lang="en-US" altLang="zh-CN" b="1" dirty="0">
                <a:latin typeface="Arial" panose="020B0604020202020204" pitchFamily="34" charset="0"/>
              </a:rPr>
              <a:t>g=4, g=3, k=6</a:t>
            </a:r>
            <a:endParaRPr lang="en-US" altLang="zh-CN" b="1" dirty="0">
              <a:latin typeface="Arial" panose="020B0604020202020204" pitchFamily="34" charset="0"/>
              <a:ea typeface="Arial Unicode MS" panose="020B0604020202020204" pitchFamily="34" charset="-122"/>
            </a:endParaRPr>
          </a:p>
        </p:txBody>
      </p:sp>
      <p:sp>
        <p:nvSpPr>
          <p:cNvPr id="6" name="Rectangle 6"/>
          <p:cNvSpPr/>
          <p:nvPr/>
        </p:nvSpPr>
        <p:spPr>
          <a:xfrm>
            <a:off x="6807200" y="6015617"/>
            <a:ext cx="4472517" cy="564515"/>
          </a:xfrm>
          <a:prstGeom prst="rect">
            <a:avLst/>
          </a:prstGeom>
          <a:noFill/>
          <a:ln w="9525">
            <a:noFill/>
          </a:ln>
        </p:spPr>
        <p:txBody>
          <a:bodyPr lIns="122766" tIns="61384" rIns="122766" bIns="61384">
            <a:spAutoFit/>
          </a:bodyPr>
          <a:lstStyle/>
          <a:p>
            <a:pPr algn="just" eaLnBrk="1" hangingPunct="1">
              <a:lnSpc>
                <a:spcPct val="90000"/>
              </a:lnSpc>
              <a:spcBef>
                <a:spcPct val="20000"/>
              </a:spcBef>
              <a:buClr>
                <a:schemeClr val="tx2"/>
              </a:buClr>
              <a:buSzPct val="80000"/>
            </a:pPr>
            <a:r>
              <a:rPr lang="zh-CN" altLang="en-US" b="1" dirty="0">
                <a:solidFill>
                  <a:schemeClr val="accent1"/>
                </a:solidFill>
                <a:latin typeface="Arial" panose="020B0604020202020204" pitchFamily="34" charset="0"/>
                <a:ea typeface="仿宋_GB2312" pitchFamily="49" charset="-122"/>
              </a:rPr>
              <a:t>如何求</a:t>
            </a:r>
            <a:r>
              <a:rPr lang="en-US" altLang="zh-CN" b="1" dirty="0">
                <a:solidFill>
                  <a:schemeClr val="accent1"/>
                </a:solidFill>
                <a:latin typeface="Arial" panose="020B0604020202020204" pitchFamily="34" charset="0"/>
                <a:ea typeface="仿宋_GB2312" pitchFamily="49" charset="-122"/>
              </a:rPr>
              <a:t>Fibonacci</a:t>
            </a:r>
            <a:r>
              <a:rPr lang="zh-CN" altLang="en-US" b="1" dirty="0">
                <a:solidFill>
                  <a:schemeClr val="accent1"/>
                </a:solidFill>
                <a:latin typeface="Arial" panose="020B0604020202020204" pitchFamily="34" charset="0"/>
                <a:ea typeface="仿宋_GB2312" pitchFamily="49" charset="-122"/>
              </a:rPr>
              <a:t>数列?</a:t>
            </a:r>
            <a:endParaRPr lang="zh-CN" altLang="en-US" b="1" dirty="0">
              <a:solidFill>
                <a:schemeClr val="accent1"/>
              </a:solidFill>
              <a:latin typeface="Arial" panose="020B0604020202020204" pitchFamily="34" charset="0"/>
              <a:ea typeface="仿宋_GB2312" pitchFamily="49" charset="-122"/>
            </a:endParaRPr>
          </a:p>
        </p:txBody>
      </p:sp>
      <p:sp>
        <p:nvSpPr>
          <p:cNvPr id="7" name="Oval 7"/>
          <p:cNvSpPr/>
          <p:nvPr/>
        </p:nvSpPr>
        <p:spPr>
          <a:xfrm>
            <a:off x="6479117" y="5052484"/>
            <a:ext cx="2540000" cy="711200"/>
          </a:xfrm>
          <a:prstGeom prst="ellipse">
            <a:avLst/>
          </a:prstGeom>
          <a:solidFill>
            <a:schemeClr val="folHlink"/>
          </a:solidFill>
          <a:ln w="28575">
            <a:noFill/>
          </a:ln>
        </p:spPr>
        <p:txBody>
          <a:bodyPr wrap="none" anchor="ctr"/>
          <a:lstStyle/>
          <a:p>
            <a:pPr algn="ctr" eaLnBrk="1" hangingPunct="1">
              <a:buClrTx/>
            </a:pPr>
            <a:r>
              <a:rPr lang="zh-CN" altLang="en-US" sz="3735" b="1" dirty="0">
                <a:latin typeface="Times New Roman" panose="02020603050405020304" pitchFamily="18" charset="0"/>
              </a:rPr>
              <a:t>递归式</a:t>
            </a:r>
            <a:endParaRPr lang="zh-CN" altLang="en-US" b="1" dirty="0">
              <a:latin typeface="Times New Roman" panose="02020603050405020304" pitchFamily="18" charset="0"/>
            </a:endParaRPr>
          </a:p>
        </p:txBody>
      </p:sp>
      <p:sp>
        <p:nvSpPr>
          <p:cNvPr id="8" name="Oval 8"/>
          <p:cNvSpPr/>
          <p:nvPr/>
        </p:nvSpPr>
        <p:spPr>
          <a:xfrm>
            <a:off x="5135033" y="3132667"/>
            <a:ext cx="2235200" cy="914400"/>
          </a:xfrm>
          <a:prstGeom prst="ellipse">
            <a:avLst/>
          </a:prstGeom>
          <a:solidFill>
            <a:schemeClr val="folHlink"/>
          </a:solidFill>
          <a:ln w="28575">
            <a:noFill/>
          </a:ln>
        </p:spPr>
        <p:txBody>
          <a:bodyPr wrap="none" anchor="ctr"/>
          <a:lstStyle/>
          <a:p>
            <a:pPr algn="ctr" eaLnBrk="1" hangingPunct="1">
              <a:spcBef>
                <a:spcPct val="50000"/>
              </a:spcBef>
              <a:buClrTx/>
            </a:pPr>
            <a:r>
              <a:rPr lang="zh-CN" altLang="en-US" sz="3735" b="1" dirty="0">
                <a:latin typeface="Times New Roman" panose="02020603050405020304" pitchFamily="18" charset="0"/>
              </a:rPr>
              <a:t>递归出口</a:t>
            </a:r>
            <a:endParaRPr lang="zh-CN" altLang="en-US" b="1" dirty="0">
              <a:latin typeface="CosmicTwo" pitchFamily="34" charset="0"/>
            </a:endParaRPr>
          </a:p>
        </p:txBody>
      </p:sp>
    </p:spTree>
  </p:cSld>
  <p:clrMapOvr>
    <a:masterClrMapping/>
  </p:clrMapOvr>
  <p:transition advTm="0"/>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711200" y="69000"/>
            <a:ext cx="9855200" cy="746916"/>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a:t>10.2.3  </a:t>
            </a:r>
            <a:r>
              <a:rPr lang="zh-CN" altLang="en-US" sz="5865"/>
              <a:t>递归程序设计</a:t>
            </a:r>
            <a:endParaRPr lang="zh-CN" altLang="en-US" sz="5865" dirty="0"/>
          </a:p>
        </p:txBody>
      </p:sp>
      <p:sp>
        <p:nvSpPr>
          <p:cNvPr id="3" name="Rectangle 3"/>
          <p:cNvSpPr txBox="1"/>
          <p:nvPr/>
        </p:nvSpPr>
        <p:spPr>
          <a:xfrm>
            <a:off x="140970" y="932815"/>
            <a:ext cx="11619865" cy="56642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Arial" panose="020B0604020202020204" pitchFamily="34" charset="0"/>
              <a:buNone/>
            </a:pPr>
            <a:r>
              <a:rPr lang="zh-CN" altLang="en-US" sz="3600" dirty="0"/>
              <a:t>用递归实现的问题，满足两个条件：</a:t>
            </a:r>
            <a:endParaRPr lang="zh-CN" altLang="en-US" sz="2800" dirty="0"/>
          </a:p>
          <a:p>
            <a:r>
              <a:rPr lang="zh-CN" altLang="en-US" sz="3600" dirty="0"/>
              <a:t>问题可以逐步简化成自身较简单的形式（</a:t>
            </a:r>
            <a:r>
              <a:rPr lang="zh-CN" altLang="en-US" sz="3600" dirty="0">
                <a:solidFill>
                  <a:schemeClr val="accent1"/>
                </a:solidFill>
              </a:rPr>
              <a:t>递归式</a:t>
            </a:r>
            <a:r>
              <a:rPr lang="zh-CN" altLang="en-US" sz="3600" dirty="0"/>
              <a:t>）</a:t>
            </a:r>
            <a:endParaRPr lang="zh-CN" altLang="en-US" sz="3600" dirty="0"/>
          </a:p>
          <a:p>
            <a:pPr lvl="1">
              <a:buFont typeface="Arial" panose="020B0604020202020204" pitchFamily="34" charset="0"/>
              <a:buNone/>
            </a:pPr>
            <a:r>
              <a:rPr lang="en-US" altLang="zh-CN" dirty="0"/>
              <a:t>n! = n * (n-1)!</a:t>
            </a:r>
            <a:endParaRPr lang="zh-CN" altLang="zh-CN" dirty="0"/>
          </a:p>
          <a:p>
            <a:pPr lvl="1">
              <a:lnSpc>
                <a:spcPct val="65000"/>
              </a:lnSpc>
              <a:buFont typeface="Arial" panose="020B0604020202020204" pitchFamily="34" charset="0"/>
              <a:buNone/>
            </a:pPr>
            <a:r>
              <a:rPr lang="zh-CN" altLang="en-US" sz="2000" dirty="0"/>
              <a:t>  n                   </a:t>
            </a:r>
            <a:r>
              <a:rPr lang="en-US" altLang="zh-CN" sz="2000" dirty="0"/>
              <a:t>n-1</a:t>
            </a:r>
            <a:endParaRPr lang="en-US" altLang="zh-CN" baseline="-25000" dirty="0"/>
          </a:p>
          <a:p>
            <a:pPr lvl="1">
              <a:lnSpc>
                <a:spcPct val="65000"/>
              </a:lnSpc>
              <a:buFont typeface="Arial" panose="020B0604020202020204" pitchFamily="34" charset="0"/>
              <a:buNone/>
            </a:pPr>
            <a:r>
              <a:rPr lang="en-US" altLang="zh-CN" dirty="0" err="1"/>
              <a:t>Σi</a:t>
            </a:r>
            <a:r>
              <a:rPr lang="en-US" altLang="zh-CN" dirty="0"/>
              <a:t> = n +Σ </a:t>
            </a:r>
            <a:r>
              <a:rPr lang="en-US" altLang="zh-CN" dirty="0" err="1"/>
              <a:t>i</a:t>
            </a:r>
            <a:endParaRPr lang="en-US" altLang="zh-CN" dirty="0"/>
          </a:p>
          <a:p>
            <a:pPr lvl="1">
              <a:lnSpc>
                <a:spcPct val="65000"/>
              </a:lnSpc>
              <a:buFont typeface="Arial" panose="020B0604020202020204" pitchFamily="34" charset="0"/>
              <a:buNone/>
            </a:pPr>
            <a:r>
              <a:rPr lang="en-US" altLang="zh-CN" dirty="0"/>
              <a:t> </a:t>
            </a:r>
            <a:r>
              <a:rPr lang="en-US" altLang="zh-CN" baseline="30000" dirty="0" err="1"/>
              <a:t>i</a:t>
            </a:r>
            <a:r>
              <a:rPr lang="en-US" altLang="zh-CN" baseline="30000" dirty="0"/>
              <a:t>=1                </a:t>
            </a:r>
            <a:r>
              <a:rPr lang="en-US" altLang="zh-CN" baseline="30000" dirty="0" err="1"/>
              <a:t>i</a:t>
            </a:r>
            <a:r>
              <a:rPr lang="en-US" altLang="zh-CN" baseline="30000" dirty="0"/>
              <a:t>=1</a:t>
            </a:r>
            <a:endParaRPr lang="en-US" altLang="zh-CN" baseline="30000" dirty="0"/>
          </a:p>
          <a:p>
            <a:r>
              <a:rPr lang="zh-CN" altLang="en-US" sz="3600" dirty="0"/>
              <a:t>递归最终能结束(</a:t>
            </a:r>
            <a:r>
              <a:rPr lang="zh-CN" altLang="en-US" sz="3600" dirty="0">
                <a:solidFill>
                  <a:schemeClr val="accent1"/>
                </a:solidFill>
              </a:rPr>
              <a:t>递归出口</a:t>
            </a:r>
            <a:r>
              <a:rPr lang="zh-CN" altLang="en-US" sz="3600" dirty="0"/>
              <a:t>)</a:t>
            </a:r>
            <a:endParaRPr lang="zh-CN" altLang="en-US" sz="3600" dirty="0"/>
          </a:p>
          <a:p>
            <a:pPr lvl="1"/>
            <a:endParaRPr lang="zh-CN" altLang="en-US" dirty="0">
              <a:solidFill>
                <a:schemeClr val="accent1"/>
              </a:solidFill>
            </a:endParaRPr>
          </a:p>
          <a:p>
            <a:pPr>
              <a:buFont typeface="Arial" panose="020B0604020202020204" pitchFamily="34" charset="0"/>
              <a:buNone/>
            </a:pPr>
            <a:r>
              <a:rPr lang="zh-CN" altLang="en-US" sz="2800" b="1" dirty="0">
                <a:solidFill>
                  <a:srgbClr val="FF0000"/>
                </a:solidFill>
                <a:highlight>
                  <a:srgbClr val="00FF00"/>
                </a:highlight>
                <a:latin typeface="Heiti SC Medium" panose="02000000000000000000" charset="-122"/>
                <a:ea typeface="Heiti SC Medium" panose="02000000000000000000" charset="-122"/>
              </a:rPr>
              <a:t>两个条件缺一不可</a:t>
            </a:r>
            <a:endParaRPr lang="zh-CN" altLang="en-US" sz="2800" b="1" dirty="0">
              <a:solidFill>
                <a:srgbClr val="FF0000"/>
              </a:solidFill>
              <a:highlight>
                <a:srgbClr val="00FF00"/>
              </a:highlight>
              <a:latin typeface="Heiti SC Medium" panose="02000000000000000000" charset="-122"/>
              <a:ea typeface="Heiti SC Medium" panose="02000000000000000000" charset="-122"/>
            </a:endParaRPr>
          </a:p>
          <a:p>
            <a:pPr>
              <a:buFont typeface="Arial" panose="020B0604020202020204" pitchFamily="34" charset="0"/>
              <a:buNone/>
            </a:pPr>
            <a:r>
              <a:rPr lang="zh-CN" altLang="en-US" sz="2800" b="1" dirty="0">
                <a:solidFill>
                  <a:srgbClr val="FF0000"/>
                </a:solidFill>
                <a:highlight>
                  <a:srgbClr val="00FF00"/>
                </a:highlight>
                <a:latin typeface="Heiti SC Medium" panose="02000000000000000000" charset="-122"/>
                <a:ea typeface="Heiti SC Medium" panose="02000000000000000000" charset="-122"/>
              </a:rPr>
              <a:t>解决递归问题的两个着眼点</a:t>
            </a:r>
            <a:endParaRPr lang="zh-CN" altLang="en-US" sz="2800" b="1" dirty="0">
              <a:solidFill>
                <a:srgbClr val="FF0000"/>
              </a:solidFill>
              <a:highlight>
                <a:srgbClr val="00FF00"/>
              </a:highlight>
              <a:latin typeface="Heiti SC Medium" panose="02000000000000000000" charset="-122"/>
              <a:ea typeface="Heiti SC Medium" panose="02000000000000000000" charset="-122"/>
            </a:endParaRPr>
          </a:p>
        </p:txBody>
      </p:sp>
    </p:spTree>
  </p:cSld>
  <p:clrMapOvr>
    <a:masterClrMapping/>
  </p:clrMapOvr>
  <p:transition advTm="0"/>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32385" y="-16510"/>
            <a:ext cx="1214247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用递归求解汉诺塔问题</a:t>
            </a:r>
            <a:endParaRPr lang="zh-CN" altLang="en-US" sz="4265" dirty="0"/>
          </a:p>
        </p:txBody>
      </p:sp>
      <p:sp>
        <p:nvSpPr>
          <p:cNvPr id="8" name="内容占位符 2"/>
          <p:cNvSpPr>
            <a:spLocks noChangeArrowheads="1"/>
          </p:cNvSpPr>
          <p:nvPr/>
        </p:nvSpPr>
        <p:spPr bwMode="auto">
          <a:xfrm>
            <a:off x="32385" y="1040765"/>
            <a:ext cx="12141835" cy="2489835"/>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汉诺塔问题</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rPr>
              <a:t>是源于印度一个古老传说的益智玩具。大梵天创造世界的时候做了三根金刚石柱子，在一根柱子上从下往上按照大小顺序摞着</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rPr>
              <a:t>64</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rPr>
              <a:t>片黄金圆盘。大梵天命令婆罗门把圆盘从下面开始按大小顺序重新摆放在另一根柱子上。</a:t>
            </a:r>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规则：</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rPr>
              <a:t>在小圆盘上不能放大圆盘，在三根柱子之间一次只能移动一个圆盘。</a:t>
            </a:r>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419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7260" y="3530600"/>
            <a:ext cx="5236845"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spTree>
    <p:custDataLst>
      <p:tags r:id="rId2"/>
    </p:custData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719667" y="-27000"/>
            <a:ext cx="10363200" cy="1016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a:t>例</a:t>
            </a:r>
            <a:r>
              <a:rPr lang="en-US" altLang="zh-CN" sz="5865"/>
              <a:t>10-5  </a:t>
            </a:r>
            <a:r>
              <a:rPr lang="zh-CN" altLang="en-US" sz="5865"/>
              <a:t>汉诺(</a:t>
            </a:r>
            <a:r>
              <a:rPr lang="en-US" altLang="zh-CN" sz="5865"/>
              <a:t>Hanoi)</a:t>
            </a:r>
            <a:r>
              <a:rPr lang="zh-CN" altLang="en-US" sz="5865"/>
              <a:t>塔 </a:t>
            </a:r>
            <a:endParaRPr lang="zh-CN" altLang="en-US" sz="5865" dirty="0"/>
          </a:p>
        </p:txBody>
      </p:sp>
      <p:sp>
        <p:nvSpPr>
          <p:cNvPr id="3" name="Rectangle 3"/>
          <p:cNvSpPr txBox="1"/>
          <p:nvPr/>
        </p:nvSpPr>
        <p:spPr>
          <a:xfrm>
            <a:off x="1828800" y="4765133"/>
            <a:ext cx="7924800" cy="2092867"/>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0"/>
              </a:spcBef>
              <a:buFont typeface="Arial" panose="020B0604020202020204" pitchFamily="34" charset="0"/>
              <a:buNone/>
            </a:pPr>
            <a:r>
              <a:rPr lang="zh-CN" altLang="en-US" sz="2400" dirty="0"/>
              <a:t>将64 个盘从座</a:t>
            </a:r>
            <a:r>
              <a:rPr lang="en-US" altLang="zh-CN" sz="2400" dirty="0"/>
              <a:t>A</a:t>
            </a:r>
            <a:r>
              <a:rPr lang="zh-CN" altLang="en-US" sz="2400" dirty="0"/>
              <a:t>搬到座</a:t>
            </a:r>
            <a:r>
              <a:rPr lang="en-US" altLang="zh-CN" sz="2400" dirty="0"/>
              <a:t>B</a:t>
            </a:r>
            <a:endParaRPr lang="zh-CN" altLang="en-US" sz="2400" dirty="0"/>
          </a:p>
          <a:p>
            <a:pPr lvl="1">
              <a:spcBef>
                <a:spcPct val="50000"/>
              </a:spcBef>
              <a:buFont typeface="Arial" panose="020B0604020202020204" pitchFamily="34" charset="0"/>
              <a:buNone/>
            </a:pPr>
            <a:r>
              <a:rPr lang="zh-CN" altLang="en-US" sz="2400" dirty="0"/>
              <a:t>(1) 一次只能搬一个盘子</a:t>
            </a:r>
            <a:endParaRPr lang="zh-CN" altLang="en-US" sz="2400" dirty="0"/>
          </a:p>
          <a:p>
            <a:pPr lvl="1">
              <a:spcBef>
                <a:spcPct val="50000"/>
              </a:spcBef>
              <a:buFont typeface="Arial" panose="020B0604020202020204" pitchFamily="34" charset="0"/>
              <a:buNone/>
            </a:pPr>
            <a:r>
              <a:rPr lang="zh-CN" altLang="en-US" sz="2400" dirty="0"/>
              <a:t>(2) 盘子只能插在</a:t>
            </a:r>
            <a:r>
              <a:rPr lang="en-US" altLang="zh-CN" sz="2400" dirty="0"/>
              <a:t>A、B、C</a:t>
            </a:r>
            <a:r>
              <a:rPr lang="zh-CN" altLang="en-US" sz="2400" dirty="0"/>
              <a:t>三个杆中</a:t>
            </a:r>
            <a:endParaRPr lang="zh-CN" altLang="en-US" sz="2400" dirty="0"/>
          </a:p>
          <a:p>
            <a:pPr lvl="1">
              <a:spcBef>
                <a:spcPct val="50000"/>
              </a:spcBef>
              <a:buFont typeface="Arial" panose="020B0604020202020204" pitchFamily="34" charset="0"/>
              <a:buNone/>
            </a:pPr>
            <a:r>
              <a:rPr lang="zh-CN" altLang="en-US" sz="2400" dirty="0"/>
              <a:t>(3) 大盘不能压在小盘上</a:t>
            </a:r>
            <a:endParaRPr lang="zh-CN" altLang="zh-CN" sz="2400" dirty="0"/>
          </a:p>
        </p:txBody>
      </p:sp>
      <p:sp>
        <p:nvSpPr>
          <p:cNvPr id="4" name="Line 4"/>
          <p:cNvSpPr/>
          <p:nvPr/>
        </p:nvSpPr>
        <p:spPr>
          <a:xfrm>
            <a:off x="5283200" y="3562867"/>
            <a:ext cx="2743200" cy="0"/>
          </a:xfrm>
          <a:prstGeom prst="line">
            <a:avLst/>
          </a:prstGeom>
          <a:ln w="9525" cap="flat" cmpd="sng">
            <a:solidFill>
              <a:schemeClr val="tx1"/>
            </a:solidFill>
            <a:prstDash val="solid"/>
            <a:headEnd type="none" w="med" len="med"/>
            <a:tailEnd type="none" w="med" len="med"/>
          </a:ln>
        </p:spPr>
      </p:sp>
      <p:sp>
        <p:nvSpPr>
          <p:cNvPr id="5" name="Line 5"/>
          <p:cNvSpPr/>
          <p:nvPr/>
        </p:nvSpPr>
        <p:spPr>
          <a:xfrm flipV="1">
            <a:off x="6604000" y="1124467"/>
            <a:ext cx="0" cy="2438400"/>
          </a:xfrm>
          <a:prstGeom prst="line">
            <a:avLst/>
          </a:prstGeom>
          <a:ln w="9525" cap="flat" cmpd="sng">
            <a:solidFill>
              <a:schemeClr val="tx1"/>
            </a:solidFill>
            <a:prstDash val="solid"/>
            <a:headEnd type="none" w="med" len="med"/>
            <a:tailEnd type="none" w="med" len="med"/>
          </a:ln>
        </p:spPr>
      </p:sp>
      <p:sp>
        <p:nvSpPr>
          <p:cNvPr id="6" name="Rectangle 6"/>
          <p:cNvSpPr/>
          <p:nvPr/>
        </p:nvSpPr>
        <p:spPr>
          <a:xfrm>
            <a:off x="5486400" y="3258067"/>
            <a:ext cx="2235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7" name="Rectangle 7"/>
          <p:cNvSpPr/>
          <p:nvPr/>
        </p:nvSpPr>
        <p:spPr>
          <a:xfrm>
            <a:off x="5791200" y="2953267"/>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8" name="Rectangle 8"/>
          <p:cNvSpPr/>
          <p:nvPr/>
        </p:nvSpPr>
        <p:spPr>
          <a:xfrm>
            <a:off x="6197600" y="1734067"/>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9" name="Rectangle 9"/>
          <p:cNvSpPr/>
          <p:nvPr/>
        </p:nvSpPr>
        <p:spPr>
          <a:xfrm>
            <a:off x="6400800" y="1530867"/>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0" name="Line 10"/>
          <p:cNvSpPr/>
          <p:nvPr/>
        </p:nvSpPr>
        <p:spPr>
          <a:xfrm>
            <a:off x="8805333" y="3630600"/>
            <a:ext cx="2946400" cy="0"/>
          </a:xfrm>
          <a:prstGeom prst="line">
            <a:avLst/>
          </a:prstGeom>
          <a:ln w="9525" cap="flat" cmpd="sng">
            <a:solidFill>
              <a:schemeClr val="tx1"/>
            </a:solidFill>
            <a:prstDash val="solid"/>
            <a:headEnd type="none" w="med" len="med"/>
            <a:tailEnd type="none" w="med" len="med"/>
          </a:ln>
        </p:spPr>
      </p:sp>
      <p:sp>
        <p:nvSpPr>
          <p:cNvPr id="11" name="Line 11"/>
          <p:cNvSpPr/>
          <p:nvPr/>
        </p:nvSpPr>
        <p:spPr>
          <a:xfrm flipV="1">
            <a:off x="10329333" y="1395400"/>
            <a:ext cx="0" cy="2235200"/>
          </a:xfrm>
          <a:prstGeom prst="line">
            <a:avLst/>
          </a:prstGeom>
          <a:ln w="9525" cap="flat" cmpd="sng">
            <a:solidFill>
              <a:schemeClr val="tx1"/>
            </a:solidFill>
            <a:prstDash val="solid"/>
            <a:headEnd type="none" w="med" len="med"/>
            <a:tailEnd type="none" w="med" len="med"/>
          </a:ln>
        </p:spPr>
      </p:sp>
      <p:sp>
        <p:nvSpPr>
          <p:cNvPr id="12" name="Line 12"/>
          <p:cNvSpPr/>
          <p:nvPr/>
        </p:nvSpPr>
        <p:spPr>
          <a:xfrm>
            <a:off x="1422400" y="3562867"/>
            <a:ext cx="2946400" cy="0"/>
          </a:xfrm>
          <a:prstGeom prst="line">
            <a:avLst/>
          </a:prstGeom>
          <a:ln w="9525" cap="flat" cmpd="sng">
            <a:solidFill>
              <a:schemeClr val="tx1"/>
            </a:solidFill>
            <a:prstDash val="solid"/>
            <a:headEnd type="none" w="med" len="med"/>
            <a:tailEnd type="none" w="med" len="med"/>
          </a:ln>
        </p:spPr>
      </p:sp>
      <p:sp>
        <p:nvSpPr>
          <p:cNvPr id="13" name="Line 13"/>
          <p:cNvSpPr/>
          <p:nvPr/>
        </p:nvSpPr>
        <p:spPr>
          <a:xfrm flipV="1">
            <a:off x="2946400" y="1327667"/>
            <a:ext cx="0" cy="2235200"/>
          </a:xfrm>
          <a:prstGeom prst="line">
            <a:avLst/>
          </a:prstGeom>
          <a:ln w="9525" cap="flat" cmpd="sng">
            <a:solidFill>
              <a:schemeClr val="tx1"/>
            </a:solidFill>
            <a:prstDash val="solid"/>
            <a:headEnd type="none" w="med" len="med"/>
            <a:tailEnd type="none" w="med" len="med"/>
          </a:ln>
        </p:spPr>
      </p:sp>
      <p:sp>
        <p:nvSpPr>
          <p:cNvPr id="14" name="Text Box 14"/>
          <p:cNvSpPr txBox="1"/>
          <p:nvPr/>
        </p:nvSpPr>
        <p:spPr>
          <a:xfrm>
            <a:off x="1727200" y="4070867"/>
            <a:ext cx="9245600" cy="583565"/>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
        <p:nvSpPr>
          <p:cNvPr id="15" name="AutoShape 15"/>
          <p:cNvSpPr/>
          <p:nvPr/>
        </p:nvSpPr>
        <p:spPr>
          <a:xfrm>
            <a:off x="4267200" y="2343667"/>
            <a:ext cx="1016000" cy="406400"/>
          </a:xfrm>
          <a:prstGeom prst="rightArrow">
            <a:avLst>
              <a:gd name="adj1" fmla="val 50000"/>
              <a:gd name="adj2" fmla="val 62500"/>
            </a:avLst>
          </a:prstGeom>
          <a:solidFill>
            <a:srgbClr val="CC0066"/>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6" name="Rectangle 16"/>
          <p:cNvSpPr/>
          <p:nvPr/>
        </p:nvSpPr>
        <p:spPr>
          <a:xfrm>
            <a:off x="1828800" y="3258067"/>
            <a:ext cx="2235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7" name="Rectangle 17"/>
          <p:cNvSpPr/>
          <p:nvPr/>
        </p:nvSpPr>
        <p:spPr>
          <a:xfrm>
            <a:off x="2133600" y="2953267"/>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8" name="Rectangle 18"/>
          <p:cNvSpPr/>
          <p:nvPr/>
        </p:nvSpPr>
        <p:spPr>
          <a:xfrm>
            <a:off x="2540000" y="1734067"/>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9" name="Rectangle 19"/>
          <p:cNvSpPr/>
          <p:nvPr/>
        </p:nvSpPr>
        <p:spPr>
          <a:xfrm>
            <a:off x="2743200" y="1530867"/>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0" name="Rectangle 20"/>
          <p:cNvSpPr/>
          <p:nvPr/>
        </p:nvSpPr>
        <p:spPr>
          <a:xfrm>
            <a:off x="1828800" y="3258067"/>
            <a:ext cx="2235200" cy="304800"/>
          </a:xfrm>
          <a:prstGeom prst="rect">
            <a:avLst/>
          </a:prstGeom>
          <a:gradFill rotWithShape="0">
            <a:gsLst>
              <a:gs pos="0">
                <a:srgbClr val="FFFFFF"/>
              </a:gs>
              <a:gs pos="50000">
                <a:srgbClr val="CCEC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1" name="Rectangle 21"/>
          <p:cNvSpPr/>
          <p:nvPr/>
        </p:nvSpPr>
        <p:spPr>
          <a:xfrm>
            <a:off x="2133600" y="2953267"/>
            <a:ext cx="1727200" cy="304800"/>
          </a:xfrm>
          <a:prstGeom prst="rect">
            <a:avLst/>
          </a:prstGeom>
          <a:gradFill rotWithShape="0">
            <a:gsLst>
              <a:gs pos="0">
                <a:srgbClr val="FFFFFF"/>
              </a:gs>
              <a:gs pos="50000">
                <a:srgbClr val="CCEC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2" name="Rectangle 22"/>
          <p:cNvSpPr/>
          <p:nvPr/>
        </p:nvSpPr>
        <p:spPr>
          <a:xfrm>
            <a:off x="2540000" y="1734067"/>
            <a:ext cx="812800" cy="203200"/>
          </a:xfrm>
          <a:prstGeom prst="rect">
            <a:avLst/>
          </a:prstGeom>
          <a:gradFill rotWithShape="0">
            <a:gsLst>
              <a:gs pos="0">
                <a:srgbClr val="FFFFFF"/>
              </a:gs>
              <a:gs pos="50000">
                <a:srgbClr val="CCEC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3" name="Rectangle 23"/>
          <p:cNvSpPr/>
          <p:nvPr/>
        </p:nvSpPr>
        <p:spPr>
          <a:xfrm>
            <a:off x="2743200" y="1530867"/>
            <a:ext cx="406400" cy="203200"/>
          </a:xfrm>
          <a:prstGeom prst="rect">
            <a:avLst/>
          </a:prstGeom>
          <a:gradFill rotWithShape="0">
            <a:gsLst>
              <a:gs pos="0">
                <a:srgbClr val="FFFFFF"/>
              </a:gs>
              <a:gs pos="50000">
                <a:srgbClr val="CCECFF"/>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20" grpId="0" bldLvl="0" animBg="1"/>
      <p:bldP spid="21" grpId="0" bldLvl="0" animBg="1"/>
      <p:bldP spid="22" grpId="0" bldLvl="0" animBg="1"/>
      <p:bldP spid="2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102784" y="827617"/>
            <a:ext cx="10363200" cy="1016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a:t>分析</a:t>
            </a:r>
            <a:endParaRPr lang="zh-CN" altLang="en-US" sz="5865" dirty="0">
              <a:solidFill>
                <a:srgbClr val="FFFFCC"/>
              </a:solidFill>
            </a:endParaRPr>
          </a:p>
        </p:txBody>
      </p:sp>
      <p:sp>
        <p:nvSpPr>
          <p:cNvPr id="3" name="Line 3"/>
          <p:cNvSpPr/>
          <p:nvPr/>
        </p:nvSpPr>
        <p:spPr>
          <a:xfrm>
            <a:off x="1625600" y="4775200"/>
            <a:ext cx="2743200" cy="0"/>
          </a:xfrm>
          <a:prstGeom prst="line">
            <a:avLst/>
          </a:prstGeom>
          <a:ln w="9525" cap="flat" cmpd="sng">
            <a:solidFill>
              <a:schemeClr val="tx1"/>
            </a:solidFill>
            <a:prstDash val="solid"/>
            <a:headEnd type="none" w="med" len="med"/>
            <a:tailEnd type="none" w="med" len="med"/>
          </a:ln>
        </p:spPr>
      </p:sp>
      <p:sp>
        <p:nvSpPr>
          <p:cNvPr id="4" name="Line 4"/>
          <p:cNvSpPr/>
          <p:nvPr/>
        </p:nvSpPr>
        <p:spPr>
          <a:xfrm flipV="1">
            <a:off x="2946400" y="2336800"/>
            <a:ext cx="0" cy="2438400"/>
          </a:xfrm>
          <a:prstGeom prst="line">
            <a:avLst/>
          </a:prstGeom>
          <a:ln w="9525" cap="flat" cmpd="sng">
            <a:solidFill>
              <a:schemeClr val="tx1"/>
            </a:solidFill>
            <a:prstDash val="solid"/>
            <a:headEnd type="none" w="med" len="med"/>
            <a:tailEnd type="none" w="med" len="med"/>
          </a:ln>
        </p:spPr>
      </p:sp>
      <p:sp>
        <p:nvSpPr>
          <p:cNvPr id="5" name="Rectangle 5"/>
          <p:cNvSpPr/>
          <p:nvPr/>
        </p:nvSpPr>
        <p:spPr>
          <a:xfrm>
            <a:off x="1828800" y="4470400"/>
            <a:ext cx="2235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6" name="Rectangle 6"/>
          <p:cNvSpPr/>
          <p:nvPr/>
        </p:nvSpPr>
        <p:spPr>
          <a:xfrm>
            <a:off x="2133600" y="4165600"/>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7" name="Rectangle 7"/>
          <p:cNvSpPr/>
          <p:nvPr/>
        </p:nvSpPr>
        <p:spPr>
          <a:xfrm>
            <a:off x="2540000" y="3860800"/>
            <a:ext cx="812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8" name="Line 8"/>
          <p:cNvSpPr/>
          <p:nvPr/>
        </p:nvSpPr>
        <p:spPr>
          <a:xfrm>
            <a:off x="5384800" y="4775200"/>
            <a:ext cx="2946400" cy="0"/>
          </a:xfrm>
          <a:prstGeom prst="line">
            <a:avLst/>
          </a:prstGeom>
          <a:ln w="9525" cap="flat" cmpd="sng">
            <a:solidFill>
              <a:schemeClr val="tx1"/>
            </a:solidFill>
            <a:prstDash val="solid"/>
            <a:headEnd type="none" w="med" len="med"/>
            <a:tailEnd type="none" w="med" len="med"/>
          </a:ln>
        </p:spPr>
      </p:sp>
      <p:sp>
        <p:nvSpPr>
          <p:cNvPr id="9" name="Line 9"/>
          <p:cNvSpPr/>
          <p:nvPr/>
        </p:nvSpPr>
        <p:spPr>
          <a:xfrm flipV="1">
            <a:off x="6908800" y="2540000"/>
            <a:ext cx="0" cy="2235200"/>
          </a:xfrm>
          <a:prstGeom prst="line">
            <a:avLst/>
          </a:prstGeom>
          <a:ln w="9525" cap="flat" cmpd="sng">
            <a:solidFill>
              <a:schemeClr val="tx1"/>
            </a:solidFill>
            <a:prstDash val="solid"/>
            <a:headEnd type="none" w="med" len="med"/>
            <a:tailEnd type="none" w="med" len="med"/>
          </a:ln>
        </p:spPr>
      </p:sp>
      <p:sp>
        <p:nvSpPr>
          <p:cNvPr id="10" name="Line 10"/>
          <p:cNvSpPr/>
          <p:nvPr/>
        </p:nvSpPr>
        <p:spPr>
          <a:xfrm>
            <a:off x="9042400" y="4775200"/>
            <a:ext cx="2946400" cy="0"/>
          </a:xfrm>
          <a:prstGeom prst="line">
            <a:avLst/>
          </a:prstGeom>
          <a:ln w="9525" cap="flat" cmpd="sng">
            <a:solidFill>
              <a:schemeClr val="tx1"/>
            </a:solidFill>
            <a:prstDash val="solid"/>
            <a:headEnd type="none" w="med" len="med"/>
            <a:tailEnd type="none" w="med" len="med"/>
          </a:ln>
        </p:spPr>
      </p:sp>
      <p:sp>
        <p:nvSpPr>
          <p:cNvPr id="11" name="Line 11"/>
          <p:cNvSpPr/>
          <p:nvPr/>
        </p:nvSpPr>
        <p:spPr>
          <a:xfrm flipV="1">
            <a:off x="10566400" y="2540000"/>
            <a:ext cx="0" cy="2235200"/>
          </a:xfrm>
          <a:prstGeom prst="line">
            <a:avLst/>
          </a:prstGeom>
          <a:ln w="9525" cap="flat" cmpd="sng">
            <a:solidFill>
              <a:schemeClr val="tx1"/>
            </a:solidFill>
            <a:prstDash val="solid"/>
            <a:headEnd type="none" w="med" len="med"/>
            <a:tailEnd type="none" w="med" len="med"/>
          </a:ln>
        </p:spPr>
      </p:sp>
      <p:sp>
        <p:nvSpPr>
          <p:cNvPr id="12" name="Text Box 12"/>
          <p:cNvSpPr txBox="1"/>
          <p:nvPr/>
        </p:nvSpPr>
        <p:spPr>
          <a:xfrm>
            <a:off x="2032000" y="4978400"/>
            <a:ext cx="9245600" cy="583565"/>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Tree>
  </p:cSld>
  <p:clrMapOvr>
    <a:masterClrMapping/>
  </p:clrMapOvr>
  <p:transition advTm="0"/>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59690" y="979805"/>
            <a:ext cx="12072620" cy="1678940"/>
          </a:xfrm>
          <a:prstGeom prst="rect">
            <a:avLst/>
          </a:prstGeom>
          <a:solidFill>
            <a:schemeClr val="bg1"/>
          </a:solidFill>
          <a:ln w="9525">
            <a:solidFill>
              <a:schemeClr val="bg1"/>
            </a:solidFill>
            <a:miter lim="800000"/>
          </a:ln>
        </p:spPr>
        <p:txBody>
          <a:bodyPr/>
          <a:lstStyle/>
          <a:p>
            <a:pPr marL="0" indent="0" eaLnBrk="0" hangingPunct="0">
              <a:lnSpc>
                <a:spcPts val="3500"/>
              </a:lnSpc>
              <a:buClr>
                <a:srgbClr val="FFC000"/>
              </a:buClr>
              <a:buSzPct val="80000"/>
              <a:buNone/>
              <a:defRPr/>
            </a:pPr>
            <a:r>
              <a:rPr lang="en-US" altLang="zh-CN" sz="2000" b="1" dirty="0" err="1">
                <a:solidFill>
                  <a:srgbClr val="C00000"/>
                </a:solidFill>
                <a:latin typeface="兰亭黑-简" panose="02000000000000000000" charset="-122"/>
                <a:ea typeface="兰亭黑-简" panose="02000000000000000000" charset="-122"/>
                <a:cs typeface="兰亭黑-简" panose="02000000000000000000" charset="-122"/>
                <a:sym typeface="+mn-ea"/>
              </a:rPr>
              <a:t>1 </a:t>
            </a:r>
            <a:r>
              <a:rPr lang="zh-CN" altLang="en-US" sz="2000" dirty="0">
                <a:solidFill>
                  <a:srgbClr val="C00000"/>
                </a:solidFill>
                <a:latin typeface="兰亭黑-简" panose="02000000000000000000" charset="-122"/>
                <a:ea typeface="兰亭黑-简" panose="02000000000000000000" charset="-122"/>
                <a:cs typeface="兰亭黑-简" panose="02000000000000000000" charset="-122"/>
                <a:sym typeface="+mn-ea"/>
              </a:rPr>
              <a:t>使用</a:t>
            </a:r>
            <a:r>
              <a:rPr lang="en-US" altLang="zh-CN" sz="2000" b="1" dirty="0" err="1">
                <a:solidFill>
                  <a:srgbClr val="C00000"/>
                </a:solidFill>
                <a:latin typeface="兰亭黑-简" panose="02000000000000000000" charset="-122"/>
                <a:ea typeface="兰亭黑-简" panose="02000000000000000000" charset="-122"/>
                <a:cs typeface="兰亭黑-简" panose="02000000000000000000" charset="-122"/>
                <a:sym typeface="+mn-ea"/>
              </a:rPr>
              <a:t>typedef</a:t>
            </a:r>
            <a:r>
              <a:rPr lang="zh-CN" altLang="en-US" sz="2000" dirty="0">
                <a:solidFill>
                  <a:srgbClr val="C00000"/>
                </a:solidFill>
                <a:latin typeface="兰亭黑-简" panose="02000000000000000000" charset="-122"/>
                <a:ea typeface="兰亭黑-简" panose="02000000000000000000" charset="-122"/>
                <a:cs typeface="兰亭黑-简" panose="02000000000000000000" charset="-122"/>
                <a:sym typeface="+mn-ea"/>
              </a:rPr>
              <a:t>代替基本数据类型</a:t>
            </a:r>
            <a:endParaRPr lang="zh-CN" altLang="en-US" sz="2000" dirty="0">
              <a:latin typeface="华文细黑" panose="02010600040101010101" pitchFamily="2" charset="-122"/>
              <a:ea typeface="华文细黑" panose="02010600040101010101" pitchFamily="2" charset="-122"/>
              <a:cs typeface="Times New Roman" panose="02020603050405020304" pitchFamily="18" charset="0"/>
              <a:sym typeface="+mn-ea"/>
            </a:endParaRPr>
          </a:p>
          <a:p>
            <a:pPr marL="285750" indent="-285750" eaLnBrk="0" hangingPunct="0">
              <a:lnSpc>
                <a:spcPts val="3500"/>
              </a:lnSpc>
              <a:buClr>
                <a:srgbClr val="FFC000"/>
              </a:buClr>
              <a:buSzPct val="80000"/>
              <a:buFont typeface="Wingdings" panose="05000000000000000000"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不直接使用基础类型，</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应该使用指示了大小和符号的</a:t>
            </a:r>
            <a:r>
              <a:rPr lang="en-US" altLang="zh-CN" sz="2000" b="1" dirty="0" err="1">
                <a:solidFill>
                  <a:srgbClr val="F37021"/>
                </a:solidFill>
                <a:latin typeface="Arial Rounded MT Bold" panose="020F0704030504030204" pitchFamily="34" charset="0"/>
                <a:ea typeface="微软雅黑" panose="020B0503020204020204" pitchFamily="34" charset="-122"/>
                <a:cs typeface="Times New Roman" panose="02020603050405020304" pitchFamily="18" charset="0"/>
              </a:rPr>
              <a:t>typedef</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以代替基本数据类型。</a:t>
            </a:r>
            <a:endParaRPr lang="en-US" altLang="zh-CN" sz="1800" dirty="0">
              <a:latin typeface="华文细黑" panose="02010600040101010101" pitchFamily="2" charset="-122"/>
              <a:ea typeface="华文细黑" panose="02010600040101010101" pitchFamily="2" charset="-122"/>
              <a:cs typeface="Times New Roman" panose="02020603050405020304" pitchFamily="18" charset="0"/>
            </a:endParaRPr>
          </a:p>
          <a:p>
            <a:pPr marL="285750" indent="-285750" eaLnBrk="0" hangingPunct="0">
              <a:lnSpc>
                <a:spcPts val="3500"/>
              </a:lnSpc>
              <a:buClr>
                <a:srgbClr val="FFC000"/>
              </a:buClr>
              <a:buSzPct val="80000"/>
              <a:buFont typeface="Wingdings" panose="05000000000000000000" pitchFamily="2" charset="2"/>
              <a:buChar char="u"/>
              <a:defRPr/>
            </a:pP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dirty="0">
                <a:solidFill>
                  <a:schemeClr val="tx1">
                    <a:lumMod val="65000"/>
                    <a:lumOff val="35000"/>
                  </a:schemeClr>
                </a:solidFill>
                <a:latin typeface="Arial Rounded MT Bold" panose="020F0704030504030204" pitchFamily="34" charset="0"/>
                <a:ea typeface="华文细黑" panose="02010600040101010101" pitchFamily="2" charset="-122"/>
                <a:cs typeface="Times New Roman" panose="02020603050405020304" pitchFamily="18" charset="0"/>
              </a:rPr>
              <a:t>MISRA—C-2008</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工业标准</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建议为所有基本数值类型和字符类型使用如下的</a:t>
            </a:r>
            <a:r>
              <a:rPr lang="en-US" altLang="zh-CN" sz="2000" dirty="0" err="1">
                <a:solidFill>
                  <a:schemeClr val="tx1">
                    <a:lumMod val="65000"/>
                    <a:lumOff val="35000"/>
                  </a:schemeClr>
                </a:solidFill>
                <a:latin typeface="Arial Rounded MT Bold" panose="020F0704030504030204" pitchFamily="34" charset="0"/>
                <a:ea typeface="华文细黑" panose="02010600040101010101" pitchFamily="2" charset="-122"/>
                <a:cs typeface="Times New Roman" panose="02020603050405020304" pitchFamily="18" charset="0"/>
              </a:rPr>
              <a:t>typedef</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a:t>
            </a:r>
            <a:endParaRPr lang="zh-CN" altLang="en-US" sz="2000" dirty="0">
              <a:latin typeface="华文细黑" panose="02010600040101010101" pitchFamily="2" charset="-122"/>
              <a:ea typeface="华文细黑" panose="02010600040101010101" pitchFamily="2" charset="-122"/>
              <a:cs typeface="Times New Roman" panose="02020603050405020304" pitchFamily="18" charset="0"/>
            </a:endParaRPr>
          </a:p>
          <a:p>
            <a:pPr marL="0" indent="0" eaLnBrk="0" hangingPunct="0">
              <a:lnSpc>
                <a:spcPts val="3500"/>
              </a:lnSpc>
              <a:buClr>
                <a:srgbClr val="FFC000"/>
              </a:buClr>
              <a:buSzPct val="80000"/>
              <a:buNone/>
              <a:defRPr/>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对于</a:t>
            </a:r>
            <a:r>
              <a:rPr lang="en-US" altLang="zh-CN" sz="2000" dirty="0">
                <a:solidFill>
                  <a:schemeClr val="tx1">
                    <a:lumMod val="65000"/>
                    <a:lumOff val="35000"/>
                  </a:schemeClr>
                </a:solidFill>
                <a:latin typeface="Arial Rounded MT Bold" panose="020F0704030504030204" pitchFamily="34" charset="0"/>
                <a:ea typeface="华文细黑" panose="02010600040101010101" pitchFamily="2" charset="-122"/>
                <a:cs typeface="Times New Roman" panose="02020603050405020304" pitchFamily="18" charset="0"/>
              </a:rPr>
              <a:t>32</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位计算机，它们是： </a:t>
            </a:r>
            <a:endParaRPr lang="zh-CN" altLang="en-US" sz="20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标题 1"/>
          <p:cNvSpPr txBox="1"/>
          <p:nvPr/>
        </p:nvSpPr>
        <p:spPr>
          <a:xfrm>
            <a:off x="15875" y="32385"/>
            <a:ext cx="12115800" cy="721360"/>
          </a:xfrm>
          <a:prstGeom prst="rect">
            <a:avLst/>
          </a:prstGeom>
          <a:solidFill>
            <a:schemeClr val="tx2">
              <a:lumMod val="20000"/>
              <a:lumOff val="80000"/>
            </a:schemeClr>
          </a:solidFill>
        </p:spPr>
        <p:txBody>
          <a:bodyPr>
            <a:normAutofit fontScale="97500" lnSpcReduction="10000"/>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若干</a:t>
            </a:r>
            <a:r>
              <a:rPr lang="en-US" altLang="zh-CN" sz="4265" dirty="0">
                <a:latin typeface="Arial Rounded MT Bold" panose="020F0704030504030204" pitchFamily="34" charset="0"/>
              </a:rPr>
              <a:t>C</a:t>
            </a:r>
            <a:r>
              <a:rPr lang="zh-CN" altLang="en-US" sz="4265" dirty="0"/>
              <a:t>代码规范</a:t>
            </a:r>
            <a:endParaRPr lang="zh-CN" altLang="en-US" sz="4265" dirty="0"/>
          </a:p>
        </p:txBody>
      </p:sp>
      <p:sp>
        <p:nvSpPr>
          <p:cNvPr id="2" name="TextBox 1"/>
          <p:cNvSpPr txBox="1">
            <a:spLocks noChangeArrowheads="1"/>
          </p:cNvSpPr>
          <p:nvPr/>
        </p:nvSpPr>
        <p:spPr bwMode="auto">
          <a:xfrm>
            <a:off x="410210" y="3412490"/>
            <a:ext cx="5263515" cy="2784475"/>
          </a:xfrm>
          <a:prstGeom prst="rect">
            <a:avLst/>
          </a:prstGeom>
          <a:solidFill>
            <a:schemeClr val="accent3">
              <a:lumMod val="95000"/>
            </a:schemeClr>
          </a:solidFill>
          <a:ln>
            <a:noFill/>
          </a:ln>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char  </a:t>
            </a:r>
            <a:r>
              <a:rPr lang="en-US" altLang="zh-CN" sz="2665" dirty="0" err="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char_t</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665" dirty="0">
                <a:latin typeface="Frutiger CE 45 Light" panose="02000403040000020004" pitchFamily="2" charset="0"/>
                <a:cs typeface="Times New Roman" panose="02020603050405020304" pitchFamily="18" charset="0"/>
              </a:rPr>
              <a:t> </a:t>
            </a:r>
            <a:endParaRPr lang="en-US" altLang="zh-CN" sz="2665" dirty="0">
              <a:latin typeface="Frutiger CE 45 Light" panose="02000403040000020004" pitchFamily="2" charset="0"/>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signed char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int8_t;</a:t>
            </a:r>
            <a:r>
              <a:rPr lang="en-US" altLang="zh-CN" sz="2665" dirty="0">
                <a:latin typeface="Frutiger CE 45 Light" panose="02000403040000020004" pitchFamily="2" charset="0"/>
                <a:cs typeface="Times New Roman" panose="02020603050405020304" pitchFamily="18" charset="0"/>
              </a:rPr>
              <a:t> </a:t>
            </a:r>
            <a:endParaRPr lang="en-US" altLang="zh-CN" sz="2665" dirty="0">
              <a:latin typeface="Frutiger CE 45 Light" panose="02000403040000020004" pitchFamily="2" charset="0"/>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signed short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int16_t;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signed </a:t>
            </a:r>
            <a:r>
              <a:rPr lang="en-US" altLang="zh-CN" sz="2665" dirty="0" err="1">
                <a:latin typeface="Frutiger CE 45 Light" panose="02000403040000020004" pitchFamily="2" charset="0"/>
                <a:cs typeface="Times New Roman" panose="02020603050405020304" pitchFamily="18" charset="0"/>
              </a:rPr>
              <a:t>int</a:t>
            </a:r>
            <a:r>
              <a:rPr lang="en-US" altLang="zh-CN" sz="2665" dirty="0">
                <a:latin typeface="Frutiger CE 45 Light" panose="02000403040000020004" pitchFamily="2" charset="0"/>
                <a:cs typeface="Times New Roman" panose="02020603050405020304" pitchFamily="18" charset="0"/>
              </a:rPr>
              <a:t>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int32_t;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signed long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int64_t;</a:t>
            </a:r>
            <a:r>
              <a:rPr lang="en-US" altLang="zh-CN" sz="2665" b="1" dirty="0">
                <a:solidFill>
                  <a:srgbClr val="0070C0"/>
                </a:solidFill>
                <a:latin typeface="Frutiger CE 45 Light" panose="02000403040000020004" pitchFamily="2" charset="0"/>
                <a:ea typeface="微软雅黑" panose="020B0503020204020204" pitchFamily="34" charset="-122"/>
                <a:cs typeface="Times New Roman" panose="02020603050405020304" pitchFamily="18" charset="0"/>
              </a:rPr>
              <a:t> </a:t>
            </a:r>
            <a:endParaRPr lang="en-US" altLang="zh-CN" sz="2665" b="1" dirty="0">
              <a:solidFill>
                <a:srgbClr val="0070C0"/>
              </a:solidFill>
              <a:latin typeface="Frutiger CE 45 Light" panose="02000403040000020004" pitchFamily="2" charset="0"/>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unsigned char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uint8_t;</a:t>
            </a:r>
            <a:r>
              <a:rPr lang="en-US" altLang="zh-CN" sz="2665" dirty="0">
                <a:latin typeface="Frutiger CE 45 Light" panose="02000403040000020004" pitchFamily="2" charset="0"/>
                <a:cs typeface="Times New Roman" panose="02020603050405020304" pitchFamily="18" charset="0"/>
              </a:rPr>
              <a:t> </a:t>
            </a:r>
            <a:endParaRPr lang="zh-CN" altLang="en-US" sz="2665" dirty="0">
              <a:latin typeface="Frutiger CE 45 Light" panose="02000403040000020004" pitchFamily="2" charset="0"/>
              <a:cs typeface="Times New Roman" panose="02020603050405020304" pitchFamily="18" charset="0"/>
            </a:endParaRPr>
          </a:p>
        </p:txBody>
      </p:sp>
      <p:sp>
        <p:nvSpPr>
          <p:cNvPr id="6" name="TextBox 5"/>
          <p:cNvSpPr txBox="1">
            <a:spLocks noChangeArrowheads="1"/>
          </p:cNvSpPr>
          <p:nvPr/>
        </p:nvSpPr>
        <p:spPr bwMode="auto">
          <a:xfrm>
            <a:off x="6415829" y="3412490"/>
            <a:ext cx="5471583" cy="2784475"/>
          </a:xfrm>
          <a:prstGeom prst="rect">
            <a:avLst/>
          </a:prstGeom>
          <a:solidFill>
            <a:schemeClr val="accent3">
              <a:lumMod val="95000"/>
            </a:schemeClr>
          </a:solidFill>
          <a:ln>
            <a:noFill/>
          </a:ln>
        </p:spPr>
        <p:txBody>
          <a:bodyPr>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unsigned short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uint16_t;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unsigned </a:t>
            </a:r>
            <a:r>
              <a:rPr lang="en-US" altLang="zh-CN" sz="2665" dirty="0" err="1">
                <a:latin typeface="Frutiger CE 45 Light" panose="02000403040000020004" pitchFamily="2" charset="0"/>
                <a:cs typeface="Times New Roman" panose="02020603050405020304" pitchFamily="18" charset="0"/>
              </a:rPr>
              <a:t>int</a:t>
            </a:r>
            <a:r>
              <a:rPr lang="en-US" altLang="zh-CN" sz="2665" dirty="0">
                <a:latin typeface="Frutiger CE 45 Light" panose="02000403040000020004" pitchFamily="2" charset="0"/>
                <a:cs typeface="Times New Roman" panose="02020603050405020304" pitchFamily="18" charset="0"/>
              </a:rPr>
              <a:t>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uint32_t;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unsigned long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uint64_t;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float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float32_t;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double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float64_t; </a:t>
            </a:r>
            <a:endPar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ts val="3500"/>
              </a:lnSpc>
              <a:defRPr/>
            </a:pPr>
            <a:r>
              <a:rPr lang="en-US" altLang="zh-CN" sz="2665" dirty="0" err="1">
                <a:latin typeface="Frutiger CE 45 Light" panose="02000403040000020004" pitchFamily="2" charset="0"/>
                <a:cs typeface="Times New Roman" panose="02020603050405020304" pitchFamily="18" charset="0"/>
              </a:rPr>
              <a:t>typedef</a:t>
            </a:r>
            <a:r>
              <a:rPr lang="en-US" altLang="zh-CN" sz="2665" dirty="0">
                <a:latin typeface="Frutiger CE 45 Light" panose="02000403040000020004" pitchFamily="2" charset="0"/>
                <a:cs typeface="Times New Roman" panose="02020603050405020304" pitchFamily="18" charset="0"/>
              </a:rPr>
              <a:t> long double </a:t>
            </a:r>
            <a:r>
              <a:rPr lang="en-US" altLang="zh-CN"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float128_t;  </a:t>
            </a:r>
            <a:endParaRPr lang="zh-CN" altLang="en-US" sz="2665"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24417" y="-27000"/>
            <a:ext cx="2351616" cy="1297517"/>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a:t>分析</a:t>
            </a:r>
            <a:endParaRPr lang="zh-CN" altLang="en-US" sz="5865" dirty="0">
              <a:solidFill>
                <a:srgbClr val="FFFFCC"/>
              </a:solidFill>
            </a:endParaRPr>
          </a:p>
        </p:txBody>
      </p:sp>
      <p:sp>
        <p:nvSpPr>
          <p:cNvPr id="3" name="Line 3"/>
          <p:cNvSpPr/>
          <p:nvPr/>
        </p:nvSpPr>
        <p:spPr>
          <a:xfrm>
            <a:off x="1625600" y="4015833"/>
            <a:ext cx="2743200" cy="0"/>
          </a:xfrm>
          <a:prstGeom prst="line">
            <a:avLst/>
          </a:prstGeom>
          <a:ln w="9525" cap="flat" cmpd="sng">
            <a:solidFill>
              <a:schemeClr val="tx1"/>
            </a:solidFill>
            <a:prstDash val="solid"/>
            <a:headEnd type="none" w="med" len="med"/>
            <a:tailEnd type="none" w="med" len="med"/>
          </a:ln>
        </p:spPr>
      </p:sp>
      <p:sp>
        <p:nvSpPr>
          <p:cNvPr id="4" name="Line 4"/>
          <p:cNvSpPr/>
          <p:nvPr/>
        </p:nvSpPr>
        <p:spPr>
          <a:xfrm flipV="1">
            <a:off x="2946400" y="1577433"/>
            <a:ext cx="0" cy="2438400"/>
          </a:xfrm>
          <a:prstGeom prst="line">
            <a:avLst/>
          </a:prstGeom>
          <a:ln w="9525" cap="flat" cmpd="sng">
            <a:solidFill>
              <a:schemeClr val="tx1"/>
            </a:solidFill>
            <a:prstDash val="solid"/>
            <a:headEnd type="none" w="med" len="med"/>
            <a:tailEnd type="none" w="med" len="med"/>
          </a:ln>
        </p:spPr>
      </p:sp>
      <p:sp>
        <p:nvSpPr>
          <p:cNvPr id="5" name="Rectangle 5"/>
          <p:cNvSpPr/>
          <p:nvPr/>
        </p:nvSpPr>
        <p:spPr>
          <a:xfrm>
            <a:off x="1828800" y="3711033"/>
            <a:ext cx="2235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6" name="Rectangle 6"/>
          <p:cNvSpPr/>
          <p:nvPr/>
        </p:nvSpPr>
        <p:spPr>
          <a:xfrm>
            <a:off x="2133600" y="3406233"/>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7" name="Rectangle 7"/>
          <p:cNvSpPr/>
          <p:nvPr/>
        </p:nvSpPr>
        <p:spPr>
          <a:xfrm>
            <a:off x="2540000" y="2187033"/>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8" name="Rectangle 8"/>
          <p:cNvSpPr/>
          <p:nvPr/>
        </p:nvSpPr>
        <p:spPr>
          <a:xfrm>
            <a:off x="2743200" y="1983833"/>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9" name="Line 9"/>
          <p:cNvSpPr/>
          <p:nvPr/>
        </p:nvSpPr>
        <p:spPr>
          <a:xfrm>
            <a:off x="5384800" y="4015833"/>
            <a:ext cx="2946400" cy="0"/>
          </a:xfrm>
          <a:prstGeom prst="line">
            <a:avLst/>
          </a:prstGeom>
          <a:ln w="9525" cap="flat" cmpd="sng">
            <a:solidFill>
              <a:schemeClr val="tx1"/>
            </a:solidFill>
            <a:prstDash val="solid"/>
            <a:headEnd type="none" w="med" len="med"/>
            <a:tailEnd type="none" w="med" len="med"/>
          </a:ln>
        </p:spPr>
      </p:sp>
      <p:sp>
        <p:nvSpPr>
          <p:cNvPr id="10" name="Line 10"/>
          <p:cNvSpPr/>
          <p:nvPr/>
        </p:nvSpPr>
        <p:spPr>
          <a:xfrm flipV="1">
            <a:off x="6908800" y="1780633"/>
            <a:ext cx="0" cy="2235200"/>
          </a:xfrm>
          <a:prstGeom prst="line">
            <a:avLst/>
          </a:prstGeom>
          <a:ln w="9525" cap="flat" cmpd="sng">
            <a:solidFill>
              <a:schemeClr val="tx1"/>
            </a:solidFill>
            <a:prstDash val="solid"/>
            <a:headEnd type="none" w="med" len="med"/>
            <a:tailEnd type="none" w="med" len="med"/>
          </a:ln>
        </p:spPr>
      </p:sp>
      <p:sp>
        <p:nvSpPr>
          <p:cNvPr id="11" name="Line 11"/>
          <p:cNvSpPr/>
          <p:nvPr/>
        </p:nvSpPr>
        <p:spPr>
          <a:xfrm>
            <a:off x="9042400" y="4015833"/>
            <a:ext cx="2946400" cy="0"/>
          </a:xfrm>
          <a:prstGeom prst="line">
            <a:avLst/>
          </a:prstGeom>
          <a:ln w="9525" cap="flat" cmpd="sng">
            <a:solidFill>
              <a:schemeClr val="tx1"/>
            </a:solidFill>
            <a:prstDash val="solid"/>
            <a:headEnd type="none" w="med" len="med"/>
            <a:tailEnd type="none" w="med" len="med"/>
          </a:ln>
        </p:spPr>
      </p:sp>
      <p:sp>
        <p:nvSpPr>
          <p:cNvPr id="12" name="Line 12"/>
          <p:cNvSpPr/>
          <p:nvPr/>
        </p:nvSpPr>
        <p:spPr>
          <a:xfrm flipV="1">
            <a:off x="10566400" y="1780633"/>
            <a:ext cx="0" cy="2235200"/>
          </a:xfrm>
          <a:prstGeom prst="line">
            <a:avLst/>
          </a:prstGeom>
          <a:ln w="9525" cap="flat" cmpd="sng">
            <a:solidFill>
              <a:schemeClr val="tx1"/>
            </a:solidFill>
            <a:prstDash val="solid"/>
            <a:headEnd type="none" w="med" len="med"/>
            <a:tailEnd type="none" w="med" len="med"/>
          </a:ln>
        </p:spPr>
      </p:sp>
      <p:sp>
        <p:nvSpPr>
          <p:cNvPr id="13" name="Text Box 13"/>
          <p:cNvSpPr txBox="1"/>
          <p:nvPr/>
        </p:nvSpPr>
        <p:spPr>
          <a:xfrm>
            <a:off x="2032000" y="4219033"/>
            <a:ext cx="9245600" cy="583565"/>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
        <p:nvSpPr>
          <p:cNvPr id="14" name="AutoShape 14"/>
          <p:cNvSpPr/>
          <p:nvPr/>
        </p:nvSpPr>
        <p:spPr>
          <a:xfrm>
            <a:off x="4064000" y="1983833"/>
            <a:ext cx="406400" cy="1930400"/>
          </a:xfrm>
          <a:prstGeom prst="rightBrace">
            <a:avLst>
              <a:gd name="adj1" fmla="val 39583"/>
              <a:gd name="adj2" fmla="val 50000"/>
            </a:avLst>
          </a:prstGeom>
          <a:noFill/>
          <a:ln w="9525" cap="flat" cmpd="sng">
            <a:solidFill>
              <a:schemeClr val="tx1"/>
            </a:solidFill>
            <a:prstDash val="solid"/>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5" name="AutoShape 15"/>
          <p:cNvSpPr/>
          <p:nvPr/>
        </p:nvSpPr>
        <p:spPr>
          <a:xfrm>
            <a:off x="4572000" y="2796633"/>
            <a:ext cx="1016000" cy="406400"/>
          </a:xfrm>
          <a:prstGeom prst="rightArrow">
            <a:avLst>
              <a:gd name="adj1" fmla="val 50000"/>
              <a:gd name="adj2" fmla="val 62500"/>
            </a:avLst>
          </a:prstGeom>
          <a:solidFill>
            <a:srgbClr val="CC0066"/>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6" name="Rectangle 20"/>
          <p:cNvSpPr/>
          <p:nvPr/>
        </p:nvSpPr>
        <p:spPr>
          <a:xfrm>
            <a:off x="2540000" y="5438233"/>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7" name="Rectangle 21"/>
          <p:cNvSpPr/>
          <p:nvPr/>
        </p:nvSpPr>
        <p:spPr>
          <a:xfrm>
            <a:off x="2743200" y="5235033"/>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8" name="Rectangle 29"/>
          <p:cNvSpPr/>
          <p:nvPr/>
        </p:nvSpPr>
        <p:spPr>
          <a:xfrm>
            <a:off x="10160000" y="5709167"/>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9" name="Rectangle 30"/>
          <p:cNvSpPr/>
          <p:nvPr/>
        </p:nvSpPr>
        <p:spPr>
          <a:xfrm>
            <a:off x="10363200" y="5505967"/>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0" name="Text Box 33"/>
          <p:cNvSpPr txBox="1"/>
          <p:nvPr/>
        </p:nvSpPr>
        <p:spPr>
          <a:xfrm>
            <a:off x="4470400" y="2390233"/>
            <a:ext cx="508000" cy="583565"/>
          </a:xfrm>
          <a:prstGeom prst="rect">
            <a:avLst/>
          </a:prstGeom>
          <a:noFill/>
          <a:ln w="9525">
            <a:noFill/>
          </a:ln>
        </p:spPr>
        <p:txBody>
          <a:bodyPr>
            <a:spAutoFit/>
          </a:bodyPr>
          <a:lstStyle/>
          <a:p>
            <a:pPr eaLnBrk="1" hangingPunct="1">
              <a:spcBef>
                <a:spcPct val="50000"/>
              </a:spcBef>
              <a:buClrTx/>
            </a:pPr>
            <a:r>
              <a:rPr lang="en-US" altLang="zh-CN" b="1" dirty="0">
                <a:latin typeface="Arial" panose="020B0604020202020204" pitchFamily="34" charset="0"/>
              </a:rPr>
              <a:t>n</a:t>
            </a:r>
            <a:endParaRPr lang="en-US" altLang="zh-CN" b="1" dirty="0">
              <a:latin typeface="Arial" panose="020B0604020202020204" pitchFamily="34" charset="0"/>
            </a:endParaRPr>
          </a:p>
        </p:txBody>
      </p:sp>
      <p:sp>
        <p:nvSpPr>
          <p:cNvPr id="21" name="Text Box 34"/>
          <p:cNvSpPr txBox="1"/>
          <p:nvPr/>
        </p:nvSpPr>
        <p:spPr>
          <a:xfrm>
            <a:off x="4470400" y="5438233"/>
            <a:ext cx="1432984" cy="583565"/>
          </a:xfrm>
          <a:prstGeom prst="rect">
            <a:avLst/>
          </a:prstGeom>
          <a:noFill/>
          <a:ln w="9525">
            <a:noFill/>
          </a:ln>
        </p:spPr>
        <p:txBody>
          <a:bodyPr>
            <a:spAutoFit/>
          </a:bodyPr>
          <a:lstStyle/>
          <a:p>
            <a:pPr eaLnBrk="1" hangingPunct="1">
              <a:spcBef>
                <a:spcPct val="50000"/>
              </a:spcBef>
              <a:buClrTx/>
            </a:pPr>
            <a:r>
              <a:rPr lang="en-US" altLang="zh-CN" b="1" dirty="0">
                <a:latin typeface="Arial" panose="020B0604020202020204" pitchFamily="34" charset="0"/>
              </a:rPr>
              <a:t>n-1</a:t>
            </a:r>
            <a:endParaRPr lang="en-US" altLang="zh-CN" b="1" dirty="0">
              <a:latin typeface="Arial" panose="020B0604020202020204" pitchFamily="34" charset="0"/>
            </a:endParaRPr>
          </a:p>
        </p:txBody>
      </p:sp>
      <p:sp>
        <p:nvSpPr>
          <p:cNvPr id="22" name="Freeform 35"/>
          <p:cNvSpPr/>
          <p:nvPr/>
        </p:nvSpPr>
        <p:spPr>
          <a:xfrm>
            <a:off x="4673600" y="4930233"/>
            <a:ext cx="4775200" cy="1016000"/>
          </a:xfrm>
          <a:custGeom>
            <a:avLst/>
            <a:gdLst>
              <a:gd name="txL" fmla="*/ 0 w 2256"/>
              <a:gd name="txT" fmla="*/ 0 h 480"/>
              <a:gd name="txR" fmla="*/ 2256 w 2256"/>
              <a:gd name="txB" fmla="*/ 480 h 480"/>
            </a:gdLst>
            <a:ahLst/>
            <a:cxnLst>
              <a:cxn ang="0">
                <a:pos x="0" y="2147483647"/>
              </a:cxn>
              <a:cxn ang="0">
                <a:pos x="2147483647" y="0"/>
              </a:cxn>
              <a:cxn ang="0">
                <a:pos x="2147483647" y="2147483647"/>
              </a:cxn>
            </a:cxnLst>
            <a:rect l="txL" t="txT" r="txR" b="txB"/>
            <a:pathLst>
              <a:path w="2256" h="480">
                <a:moveTo>
                  <a:pt x="0" y="480"/>
                </a:moveTo>
                <a:cubicBezTo>
                  <a:pt x="364" y="240"/>
                  <a:pt x="728" y="0"/>
                  <a:pt x="1104" y="0"/>
                </a:cubicBezTo>
                <a:cubicBezTo>
                  <a:pt x="1480" y="0"/>
                  <a:pt x="1868" y="240"/>
                  <a:pt x="2256" y="480"/>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sz="4265"/>
          </a:p>
        </p:txBody>
      </p:sp>
      <p:sp>
        <p:nvSpPr>
          <p:cNvPr id="23" name="AutoShape 36"/>
          <p:cNvSpPr/>
          <p:nvPr/>
        </p:nvSpPr>
        <p:spPr>
          <a:xfrm>
            <a:off x="7721600" y="6251033"/>
            <a:ext cx="2235200" cy="203200"/>
          </a:xfrm>
          <a:prstGeom prst="leftArrow">
            <a:avLst>
              <a:gd name="adj1" fmla="val 50000"/>
              <a:gd name="adj2" fmla="val 275000"/>
            </a:avLst>
          </a:prstGeom>
          <a:gradFill>
            <a:gsLst>
              <a:gs pos="0">
                <a:srgbClr val="E30000"/>
              </a:gs>
              <a:gs pos="100000">
                <a:srgbClr val="760303"/>
              </a:gs>
            </a:gsLst>
            <a:lin ang="5400000" scaled="0"/>
          </a:gradFill>
          <a:ln w="9525" cap="flat" cmpd="sng">
            <a:solidFill>
              <a:srgbClr val="FFFF00"/>
            </a:solidFill>
            <a:prstDash val="solid"/>
            <a:miter/>
            <a:headEnd type="none" w="med" len="med"/>
            <a:tailEnd type="none" w="med" len="med"/>
          </a:ln>
        </p:spPr>
        <p:txBody>
          <a:bodyPr wrap="none" anchor="ctr"/>
          <a:lstStyle/>
          <a:p>
            <a:pPr algn="ctr" eaLnBrk="1" hangingPunct="1">
              <a:buClrTx/>
            </a:pPr>
            <a:endParaRPr lang="zh-CN" altLang="en-US" b="1" dirty="0">
              <a:solidFill>
                <a:srgbClr val="FF0000"/>
              </a:solidFill>
              <a:latin typeface="Arial" panose="020B0604020202020204" pitchFamily="34" charset="0"/>
            </a:endParaRPr>
          </a:p>
        </p:txBody>
      </p:sp>
      <p:sp>
        <p:nvSpPr>
          <p:cNvPr id="24" name="Text Box 37"/>
          <p:cNvSpPr txBox="1"/>
          <p:nvPr/>
        </p:nvSpPr>
        <p:spPr>
          <a:xfrm>
            <a:off x="10871200" y="764633"/>
            <a:ext cx="812800" cy="583565"/>
          </a:xfrm>
          <a:prstGeom prst="rect">
            <a:avLst/>
          </a:prstGeom>
          <a:noFill/>
          <a:ln w="9525">
            <a:noFill/>
          </a:ln>
        </p:spPr>
        <p:txBody>
          <a:bodyPr>
            <a:spAutoFit/>
          </a:bodyPr>
          <a:lstStyle/>
          <a:p>
            <a:pPr eaLnBrk="1" hangingPunct="1">
              <a:spcBef>
                <a:spcPct val="50000"/>
              </a:spcBef>
              <a:buClrTx/>
            </a:pPr>
            <a:endParaRPr lang="zh-CN" altLang="en-US" b="1" dirty="0">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8"/>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7" presetClass="entr" presetSubtype="2"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ppt_x</p:attrName>
                                        </p:attrNameLst>
                                      </p:cBhvr>
                                      <p:tavLst>
                                        <p:tav tm="0">
                                          <p:val>
                                            <p:strVal val="#ppt_x+#ppt_w/2"/>
                                          </p:val>
                                        </p:tav>
                                        <p:tav tm="100000">
                                          <p:val>
                                            <p:strVal val="#ppt_x"/>
                                          </p:val>
                                        </p:tav>
                                      </p:tavLst>
                                    </p:anim>
                                    <p:anim calcmode="lin" valueType="num">
                                      <p:cBhvr>
                                        <p:cTn id="26" dur="500" fill="hold"/>
                                        <p:tgtEl>
                                          <p:spTgt spid="23"/>
                                        </p:tgtEl>
                                        <p:attrNameLst>
                                          <p:attrName>ppt_y</p:attrName>
                                        </p:attrNameLst>
                                      </p:cBhvr>
                                      <p:tavLst>
                                        <p:tav tm="0">
                                          <p:val>
                                            <p:strVal val="#ppt_y"/>
                                          </p:val>
                                        </p:tav>
                                        <p:tav tm="100000">
                                          <p:val>
                                            <p:strVal val="#ppt_y"/>
                                          </p:val>
                                        </p:tav>
                                      </p:tavLst>
                                    </p:anim>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3" grpId="0" bldLvl="0" animBg="1"/>
      <p:bldP spid="24"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527052" y="-27000"/>
            <a:ext cx="2112949" cy="8932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分析</a:t>
            </a:r>
            <a:endParaRPr lang="zh-CN" altLang="en-US" sz="5865" dirty="0">
              <a:solidFill>
                <a:srgbClr val="FFFFCC"/>
              </a:solidFill>
            </a:endParaRPr>
          </a:p>
        </p:txBody>
      </p:sp>
      <p:sp>
        <p:nvSpPr>
          <p:cNvPr id="3" name="Line 3"/>
          <p:cNvSpPr/>
          <p:nvPr/>
        </p:nvSpPr>
        <p:spPr>
          <a:xfrm>
            <a:off x="1625600" y="2826600"/>
            <a:ext cx="2743200" cy="0"/>
          </a:xfrm>
          <a:prstGeom prst="line">
            <a:avLst/>
          </a:prstGeom>
          <a:ln w="9525" cap="flat" cmpd="sng">
            <a:solidFill>
              <a:schemeClr val="tx1"/>
            </a:solidFill>
            <a:prstDash val="solid"/>
            <a:headEnd type="none" w="med" len="med"/>
            <a:tailEnd type="none" w="med" len="med"/>
          </a:ln>
        </p:spPr>
      </p:sp>
      <p:sp>
        <p:nvSpPr>
          <p:cNvPr id="4" name="Line 4"/>
          <p:cNvSpPr/>
          <p:nvPr/>
        </p:nvSpPr>
        <p:spPr>
          <a:xfrm flipV="1">
            <a:off x="2946400" y="388200"/>
            <a:ext cx="0" cy="2438400"/>
          </a:xfrm>
          <a:prstGeom prst="line">
            <a:avLst/>
          </a:prstGeom>
          <a:ln w="9525" cap="flat" cmpd="sng">
            <a:solidFill>
              <a:schemeClr val="tx1"/>
            </a:solidFill>
            <a:prstDash val="solid"/>
            <a:headEnd type="none" w="med" len="med"/>
            <a:tailEnd type="none" w="med" len="med"/>
          </a:ln>
        </p:spPr>
      </p:sp>
      <p:sp>
        <p:nvSpPr>
          <p:cNvPr id="5" name="Rectangle 5"/>
          <p:cNvSpPr/>
          <p:nvPr/>
        </p:nvSpPr>
        <p:spPr>
          <a:xfrm>
            <a:off x="1828800" y="2521800"/>
            <a:ext cx="2235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6" name="Rectangle 6"/>
          <p:cNvSpPr/>
          <p:nvPr/>
        </p:nvSpPr>
        <p:spPr>
          <a:xfrm>
            <a:off x="2133600" y="2217000"/>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7" name="Rectangle 7"/>
          <p:cNvSpPr/>
          <p:nvPr/>
        </p:nvSpPr>
        <p:spPr>
          <a:xfrm>
            <a:off x="2540000" y="997800"/>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8" name="Rectangle 8"/>
          <p:cNvSpPr/>
          <p:nvPr/>
        </p:nvSpPr>
        <p:spPr>
          <a:xfrm>
            <a:off x="2743200" y="794600"/>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9" name="Line 9"/>
          <p:cNvSpPr/>
          <p:nvPr/>
        </p:nvSpPr>
        <p:spPr>
          <a:xfrm>
            <a:off x="5384800" y="2826600"/>
            <a:ext cx="2946400" cy="0"/>
          </a:xfrm>
          <a:prstGeom prst="line">
            <a:avLst/>
          </a:prstGeom>
          <a:ln w="9525" cap="flat" cmpd="sng">
            <a:solidFill>
              <a:schemeClr val="tx1"/>
            </a:solidFill>
            <a:prstDash val="solid"/>
            <a:headEnd type="none" w="med" len="med"/>
            <a:tailEnd type="none" w="med" len="med"/>
          </a:ln>
        </p:spPr>
      </p:sp>
      <p:sp>
        <p:nvSpPr>
          <p:cNvPr id="10" name="Line 10"/>
          <p:cNvSpPr/>
          <p:nvPr/>
        </p:nvSpPr>
        <p:spPr>
          <a:xfrm flipV="1">
            <a:off x="6908800" y="591400"/>
            <a:ext cx="0" cy="2235200"/>
          </a:xfrm>
          <a:prstGeom prst="line">
            <a:avLst/>
          </a:prstGeom>
          <a:ln w="9525" cap="flat" cmpd="sng">
            <a:solidFill>
              <a:schemeClr val="tx1"/>
            </a:solidFill>
            <a:prstDash val="solid"/>
            <a:headEnd type="none" w="med" len="med"/>
            <a:tailEnd type="none" w="med" len="med"/>
          </a:ln>
        </p:spPr>
      </p:sp>
      <p:sp>
        <p:nvSpPr>
          <p:cNvPr id="11" name="Line 11"/>
          <p:cNvSpPr/>
          <p:nvPr/>
        </p:nvSpPr>
        <p:spPr>
          <a:xfrm>
            <a:off x="9042400" y="2826600"/>
            <a:ext cx="2946400" cy="0"/>
          </a:xfrm>
          <a:prstGeom prst="line">
            <a:avLst/>
          </a:prstGeom>
          <a:ln w="9525" cap="flat" cmpd="sng">
            <a:solidFill>
              <a:schemeClr val="tx1"/>
            </a:solidFill>
            <a:prstDash val="solid"/>
            <a:headEnd type="none" w="med" len="med"/>
            <a:tailEnd type="none" w="med" len="med"/>
          </a:ln>
        </p:spPr>
      </p:sp>
      <p:sp>
        <p:nvSpPr>
          <p:cNvPr id="12" name="Line 12"/>
          <p:cNvSpPr/>
          <p:nvPr/>
        </p:nvSpPr>
        <p:spPr>
          <a:xfrm flipV="1">
            <a:off x="10566400" y="591400"/>
            <a:ext cx="0" cy="2235200"/>
          </a:xfrm>
          <a:prstGeom prst="line">
            <a:avLst/>
          </a:prstGeom>
          <a:ln w="9525" cap="flat" cmpd="sng">
            <a:solidFill>
              <a:schemeClr val="tx1"/>
            </a:solidFill>
            <a:prstDash val="solid"/>
            <a:headEnd type="none" w="med" len="med"/>
            <a:tailEnd type="none" w="med" len="med"/>
          </a:ln>
        </p:spPr>
      </p:sp>
      <p:sp>
        <p:nvSpPr>
          <p:cNvPr id="13" name="Text Box 13"/>
          <p:cNvSpPr txBox="1"/>
          <p:nvPr/>
        </p:nvSpPr>
        <p:spPr>
          <a:xfrm>
            <a:off x="2032000" y="3029800"/>
            <a:ext cx="9245600" cy="583565"/>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
        <p:nvSpPr>
          <p:cNvPr id="14" name="AutoShape 14"/>
          <p:cNvSpPr/>
          <p:nvPr/>
        </p:nvSpPr>
        <p:spPr>
          <a:xfrm>
            <a:off x="4064000" y="794600"/>
            <a:ext cx="406400" cy="1930400"/>
          </a:xfrm>
          <a:prstGeom prst="rightBrace">
            <a:avLst>
              <a:gd name="adj1" fmla="val 39583"/>
              <a:gd name="adj2" fmla="val 50000"/>
            </a:avLst>
          </a:prstGeom>
          <a:noFill/>
          <a:ln w="9525" cap="flat" cmpd="sng">
            <a:solidFill>
              <a:schemeClr val="tx1"/>
            </a:solidFill>
            <a:prstDash val="solid"/>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5" name="AutoShape 15"/>
          <p:cNvSpPr/>
          <p:nvPr/>
        </p:nvSpPr>
        <p:spPr>
          <a:xfrm>
            <a:off x="4572000" y="1607400"/>
            <a:ext cx="1016000" cy="406400"/>
          </a:xfrm>
          <a:prstGeom prst="rightArrow">
            <a:avLst>
              <a:gd name="adj1" fmla="val 50000"/>
              <a:gd name="adj2" fmla="val 62500"/>
            </a:avLst>
          </a:prstGeom>
          <a:solidFill>
            <a:srgbClr val="CC0066"/>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6" name="Line 16"/>
          <p:cNvSpPr/>
          <p:nvPr/>
        </p:nvSpPr>
        <p:spPr>
          <a:xfrm>
            <a:off x="1625600" y="6077800"/>
            <a:ext cx="2743200" cy="0"/>
          </a:xfrm>
          <a:prstGeom prst="line">
            <a:avLst/>
          </a:prstGeom>
          <a:ln w="9525" cap="flat" cmpd="sng">
            <a:solidFill>
              <a:schemeClr val="tx1"/>
            </a:solidFill>
            <a:prstDash val="solid"/>
            <a:headEnd type="none" w="med" len="med"/>
            <a:tailEnd type="none" w="med" len="med"/>
          </a:ln>
        </p:spPr>
      </p:sp>
      <p:sp>
        <p:nvSpPr>
          <p:cNvPr id="17" name="Line 17"/>
          <p:cNvSpPr/>
          <p:nvPr/>
        </p:nvSpPr>
        <p:spPr>
          <a:xfrm flipV="1">
            <a:off x="2946400" y="3639400"/>
            <a:ext cx="0" cy="2438400"/>
          </a:xfrm>
          <a:prstGeom prst="line">
            <a:avLst/>
          </a:prstGeom>
          <a:ln w="9525" cap="flat" cmpd="sng">
            <a:solidFill>
              <a:schemeClr val="tx1"/>
            </a:solidFill>
            <a:prstDash val="solid"/>
            <a:headEnd type="none" w="med" len="med"/>
            <a:tailEnd type="none" w="med" len="med"/>
          </a:ln>
        </p:spPr>
      </p:sp>
      <p:sp>
        <p:nvSpPr>
          <p:cNvPr id="18" name="Rectangle 18"/>
          <p:cNvSpPr/>
          <p:nvPr/>
        </p:nvSpPr>
        <p:spPr>
          <a:xfrm>
            <a:off x="1828800" y="5773000"/>
            <a:ext cx="2235200" cy="3048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9" name="Rectangle 19"/>
          <p:cNvSpPr/>
          <p:nvPr/>
        </p:nvSpPr>
        <p:spPr>
          <a:xfrm>
            <a:off x="2133600" y="5468200"/>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0" name="Rectangle 20"/>
          <p:cNvSpPr/>
          <p:nvPr/>
        </p:nvSpPr>
        <p:spPr>
          <a:xfrm>
            <a:off x="2540000" y="4249000"/>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1" name="Rectangle 21"/>
          <p:cNvSpPr/>
          <p:nvPr/>
        </p:nvSpPr>
        <p:spPr>
          <a:xfrm>
            <a:off x="2743200" y="4045800"/>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2" name="Line 22"/>
          <p:cNvSpPr/>
          <p:nvPr/>
        </p:nvSpPr>
        <p:spPr>
          <a:xfrm>
            <a:off x="5418667" y="6077800"/>
            <a:ext cx="2946400" cy="0"/>
          </a:xfrm>
          <a:prstGeom prst="line">
            <a:avLst/>
          </a:prstGeom>
          <a:ln w="9525" cap="flat" cmpd="sng">
            <a:solidFill>
              <a:schemeClr val="tx1"/>
            </a:solidFill>
            <a:prstDash val="solid"/>
            <a:headEnd type="none" w="med" len="med"/>
            <a:tailEnd type="none" w="med" len="med"/>
          </a:ln>
        </p:spPr>
      </p:sp>
      <p:sp>
        <p:nvSpPr>
          <p:cNvPr id="23" name="Line 23"/>
          <p:cNvSpPr/>
          <p:nvPr/>
        </p:nvSpPr>
        <p:spPr>
          <a:xfrm flipV="1">
            <a:off x="6942667" y="3842600"/>
            <a:ext cx="0" cy="2235200"/>
          </a:xfrm>
          <a:prstGeom prst="line">
            <a:avLst/>
          </a:prstGeom>
          <a:ln w="9525" cap="flat" cmpd="sng">
            <a:solidFill>
              <a:schemeClr val="tx1"/>
            </a:solidFill>
            <a:prstDash val="solid"/>
            <a:headEnd type="none" w="med" len="med"/>
            <a:tailEnd type="none" w="med" len="med"/>
          </a:ln>
        </p:spPr>
      </p:sp>
      <p:sp>
        <p:nvSpPr>
          <p:cNvPr id="24" name="AutoShape 24"/>
          <p:cNvSpPr/>
          <p:nvPr/>
        </p:nvSpPr>
        <p:spPr>
          <a:xfrm>
            <a:off x="4165600" y="4045800"/>
            <a:ext cx="304800" cy="1524000"/>
          </a:xfrm>
          <a:prstGeom prst="rightBrace">
            <a:avLst>
              <a:gd name="adj1" fmla="val 41666"/>
              <a:gd name="adj2" fmla="val 50000"/>
            </a:avLst>
          </a:prstGeom>
          <a:noFill/>
          <a:ln w="9525" cap="flat" cmpd="sng">
            <a:solidFill>
              <a:schemeClr val="tx1"/>
            </a:solidFill>
            <a:prstDash val="solid"/>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5" name="Line 25"/>
          <p:cNvSpPr/>
          <p:nvPr/>
        </p:nvSpPr>
        <p:spPr>
          <a:xfrm>
            <a:off x="9245600" y="6043933"/>
            <a:ext cx="2743200" cy="0"/>
          </a:xfrm>
          <a:prstGeom prst="line">
            <a:avLst/>
          </a:prstGeom>
          <a:ln w="9525" cap="flat" cmpd="sng">
            <a:solidFill>
              <a:schemeClr val="tx1"/>
            </a:solidFill>
            <a:prstDash val="solid"/>
            <a:headEnd type="none" w="med" len="med"/>
            <a:tailEnd type="none" w="med" len="med"/>
          </a:ln>
        </p:spPr>
      </p:sp>
      <p:sp>
        <p:nvSpPr>
          <p:cNvPr id="26" name="Line 26"/>
          <p:cNvSpPr/>
          <p:nvPr/>
        </p:nvSpPr>
        <p:spPr>
          <a:xfrm flipV="1">
            <a:off x="10566400" y="3605533"/>
            <a:ext cx="0" cy="2438400"/>
          </a:xfrm>
          <a:prstGeom prst="line">
            <a:avLst/>
          </a:prstGeom>
          <a:ln w="9525" cap="flat" cmpd="sng">
            <a:solidFill>
              <a:schemeClr val="tx1"/>
            </a:solidFill>
            <a:prstDash val="solid"/>
            <a:headEnd type="none" w="med" len="med"/>
            <a:tailEnd type="none" w="med" len="med"/>
          </a:ln>
        </p:spPr>
      </p:sp>
      <p:sp>
        <p:nvSpPr>
          <p:cNvPr id="27" name="Rectangle 27"/>
          <p:cNvSpPr/>
          <p:nvPr/>
        </p:nvSpPr>
        <p:spPr>
          <a:xfrm>
            <a:off x="6096000" y="5468200"/>
            <a:ext cx="17272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8" name="Rectangle 28"/>
          <p:cNvSpPr/>
          <p:nvPr/>
        </p:nvSpPr>
        <p:spPr>
          <a:xfrm>
            <a:off x="6502400" y="4249000"/>
            <a:ext cx="8128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9" name="Rectangle 29"/>
          <p:cNvSpPr/>
          <p:nvPr/>
        </p:nvSpPr>
        <p:spPr>
          <a:xfrm>
            <a:off x="6705600" y="4045800"/>
            <a:ext cx="406400" cy="203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30" name="Rectangle 30"/>
          <p:cNvSpPr/>
          <p:nvPr/>
        </p:nvSpPr>
        <p:spPr>
          <a:xfrm>
            <a:off x="5842000" y="5773000"/>
            <a:ext cx="2235200" cy="3048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31" name="Text Box 31"/>
          <p:cNvSpPr txBox="1"/>
          <p:nvPr/>
        </p:nvSpPr>
        <p:spPr>
          <a:xfrm>
            <a:off x="2133600" y="6179400"/>
            <a:ext cx="9245600" cy="583565"/>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
        <p:nvSpPr>
          <p:cNvPr id="32" name="Text Box 32"/>
          <p:cNvSpPr txBox="1"/>
          <p:nvPr/>
        </p:nvSpPr>
        <p:spPr>
          <a:xfrm>
            <a:off x="4470400" y="1201000"/>
            <a:ext cx="508000" cy="583565"/>
          </a:xfrm>
          <a:prstGeom prst="rect">
            <a:avLst/>
          </a:prstGeom>
          <a:noFill/>
          <a:ln w="9525">
            <a:noFill/>
          </a:ln>
        </p:spPr>
        <p:txBody>
          <a:bodyPr>
            <a:spAutoFit/>
          </a:bodyPr>
          <a:lstStyle/>
          <a:p>
            <a:pPr eaLnBrk="1" hangingPunct="1">
              <a:spcBef>
                <a:spcPct val="50000"/>
              </a:spcBef>
              <a:buClrTx/>
            </a:pPr>
            <a:r>
              <a:rPr lang="en-US" altLang="zh-CN" b="1" dirty="0">
                <a:latin typeface="Arial" panose="020B0604020202020204" pitchFamily="34" charset="0"/>
              </a:rPr>
              <a:t>n</a:t>
            </a:r>
            <a:endParaRPr lang="en-US" altLang="zh-CN" b="1" dirty="0">
              <a:latin typeface="Arial" panose="020B0604020202020204" pitchFamily="34" charset="0"/>
            </a:endParaRPr>
          </a:p>
        </p:txBody>
      </p:sp>
      <p:sp>
        <p:nvSpPr>
          <p:cNvPr id="33" name="Text Box 33"/>
          <p:cNvSpPr txBox="1"/>
          <p:nvPr/>
        </p:nvSpPr>
        <p:spPr>
          <a:xfrm>
            <a:off x="4470400" y="4249000"/>
            <a:ext cx="1145117" cy="583565"/>
          </a:xfrm>
          <a:prstGeom prst="rect">
            <a:avLst/>
          </a:prstGeom>
          <a:noFill/>
          <a:ln w="9525">
            <a:noFill/>
          </a:ln>
        </p:spPr>
        <p:txBody>
          <a:bodyPr>
            <a:spAutoFit/>
          </a:bodyPr>
          <a:lstStyle/>
          <a:p>
            <a:pPr eaLnBrk="1" hangingPunct="1">
              <a:spcBef>
                <a:spcPct val="50000"/>
              </a:spcBef>
              <a:buClrTx/>
            </a:pPr>
            <a:r>
              <a:rPr lang="en-US" altLang="zh-CN" b="1" dirty="0">
                <a:latin typeface="Arial" panose="020B0604020202020204" pitchFamily="34" charset="0"/>
              </a:rPr>
              <a:t>n-1</a:t>
            </a:r>
            <a:endParaRPr lang="en-US" altLang="zh-CN" b="1" dirty="0">
              <a:latin typeface="Arial" panose="020B0604020202020204" pitchFamily="34" charset="0"/>
            </a:endParaRPr>
          </a:p>
        </p:txBody>
      </p:sp>
    </p:spTree>
  </p:cSld>
  <p:clrMapOvr>
    <a:masterClrMapping/>
  </p:clrMapOvr>
  <p:transition advTm="0"/>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216968" y="4008116"/>
            <a:ext cx="1928283" cy="11176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dirty="0"/>
              <a:t>算法</a:t>
            </a:r>
            <a:endParaRPr lang="zh-CN" altLang="en-US" sz="5865" dirty="0">
              <a:solidFill>
                <a:srgbClr val="FFFFCC"/>
              </a:solidFill>
            </a:endParaRPr>
          </a:p>
        </p:txBody>
      </p:sp>
      <p:sp>
        <p:nvSpPr>
          <p:cNvPr id="3" name="Rectangle 3"/>
          <p:cNvSpPr txBox="1"/>
          <p:nvPr/>
        </p:nvSpPr>
        <p:spPr>
          <a:xfrm>
            <a:off x="2832000" y="3160876"/>
            <a:ext cx="9135533" cy="3436124"/>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90000"/>
              </a:lnSpc>
              <a:buFont typeface="Arial" panose="020B0604020202020204" pitchFamily="34" charset="0"/>
              <a:buNone/>
            </a:pP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a:t>
            </a:r>
            <a:r>
              <a:rPr lang="zh-CN" altLang="en-US" sz="2400" dirty="0"/>
              <a:t>个盘，</a:t>
            </a:r>
            <a:r>
              <a:rPr lang="en-US" altLang="zh-CN" sz="2400" dirty="0">
                <a:ea typeface="Arial Unicode MS" panose="020B0604020202020204" pitchFamily="34" charset="-122"/>
              </a:rPr>
              <a:t>A</a:t>
            </a:r>
            <a:r>
              <a:rPr lang="en-US" altLang="zh-CN" sz="2400" dirty="0"/>
              <a:t>→B</a:t>
            </a:r>
            <a:r>
              <a:rPr lang="en-US" altLang="zh-CN" sz="2400" dirty="0">
                <a:ea typeface="Arial Unicode MS" panose="020B0604020202020204" pitchFamily="34" charset="-122"/>
              </a:rPr>
              <a:t>)     // C</a:t>
            </a:r>
            <a:r>
              <a:rPr lang="zh-CN" altLang="en-US" sz="2400" dirty="0">
                <a:ea typeface="Arial Unicode MS" panose="020B0604020202020204" pitchFamily="34" charset="-122"/>
              </a:rPr>
              <a:t>为过渡</a:t>
            </a:r>
            <a:endParaRPr lang="zh-CN" altLang="en-US"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if (n == 1)</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a:t>
            </a:r>
            <a:r>
              <a:rPr lang="zh-CN" altLang="en-US" sz="2400" dirty="0"/>
              <a:t>直接把盘子</a:t>
            </a:r>
            <a:r>
              <a:rPr lang="en-US" altLang="zh-CN" sz="2400" dirty="0">
                <a:ea typeface="Arial Unicode MS" panose="020B0604020202020204" pitchFamily="34" charset="-122"/>
              </a:rPr>
              <a:t>A</a:t>
            </a:r>
            <a:r>
              <a:rPr lang="en-US" altLang="zh-CN" sz="2400" dirty="0"/>
              <a:t>→B</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else{</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(n-1</a:t>
            </a:r>
            <a:r>
              <a:rPr lang="zh-CN" altLang="en-US" sz="2400" dirty="0"/>
              <a:t>个盘，</a:t>
            </a:r>
            <a:r>
              <a:rPr lang="en-US" altLang="zh-CN" sz="2400" dirty="0">
                <a:ea typeface="Arial Unicode MS" panose="020B0604020202020204" pitchFamily="34" charset="-122"/>
              </a:rPr>
              <a:t>A</a:t>
            </a:r>
            <a:r>
              <a:rPr lang="en-US" altLang="zh-CN" sz="2400" dirty="0"/>
              <a:t>→C</a:t>
            </a:r>
            <a:r>
              <a:rPr lang="en-US" altLang="zh-CN" sz="2400" dirty="0">
                <a:ea typeface="Arial Unicode MS" panose="020B0604020202020204" pitchFamily="34" charset="-122"/>
              </a:rPr>
              <a:t>) // B</a:t>
            </a:r>
            <a:r>
              <a:rPr lang="zh-CN" altLang="en-US" sz="2400" dirty="0">
                <a:ea typeface="Arial Unicode MS" panose="020B0604020202020204" pitchFamily="34" charset="-122"/>
              </a:rPr>
              <a:t>为过渡</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a:t>
            </a:r>
            <a:r>
              <a:rPr lang="zh-CN" altLang="en-US" sz="2400" dirty="0"/>
              <a:t>把</a:t>
            </a:r>
            <a:r>
              <a:rPr lang="en-US" altLang="zh-CN" sz="2400" dirty="0">
                <a:ea typeface="Arial Unicode MS" panose="020B0604020202020204" pitchFamily="34" charset="-122"/>
              </a:rPr>
              <a:t>n</a:t>
            </a:r>
            <a:r>
              <a:rPr lang="zh-CN" altLang="en-US" sz="2400" dirty="0"/>
              <a:t>号盘 </a:t>
            </a:r>
            <a:r>
              <a:rPr lang="en-US" altLang="zh-CN" sz="2400" dirty="0">
                <a:ea typeface="Arial Unicode MS" panose="020B0604020202020204" pitchFamily="34" charset="-122"/>
              </a:rPr>
              <a:t>A</a:t>
            </a:r>
            <a:r>
              <a:rPr lang="en-US" altLang="zh-CN" sz="2400" dirty="0"/>
              <a:t>→B</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(n-1</a:t>
            </a:r>
            <a:r>
              <a:rPr lang="zh-CN" altLang="en-US" sz="2400" dirty="0"/>
              <a:t>个盘，</a:t>
            </a:r>
            <a:r>
              <a:rPr lang="en-US" altLang="zh-CN" sz="2400" dirty="0"/>
              <a:t>C→B</a:t>
            </a:r>
            <a:r>
              <a:rPr lang="en-US" altLang="zh-CN" sz="2400" dirty="0">
                <a:ea typeface="Arial Unicode MS" panose="020B0604020202020204" pitchFamily="34" charset="-122"/>
              </a:rPr>
              <a:t>) // A</a:t>
            </a:r>
            <a:r>
              <a:rPr lang="zh-CN" altLang="en-US" sz="2400" dirty="0">
                <a:ea typeface="Arial Unicode MS" panose="020B0604020202020204" pitchFamily="34" charset="-122"/>
              </a:rPr>
              <a:t>为过渡</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	  }</a:t>
            </a:r>
            <a:endParaRPr lang="en-US" altLang="zh-CN" sz="2400" dirty="0">
              <a:ea typeface="Arial Unicode MS" panose="020B0604020202020204" pitchFamily="34" charset="-122"/>
            </a:endParaRPr>
          </a:p>
          <a:p>
            <a:pPr algn="just">
              <a:lnSpc>
                <a:spcPct val="90000"/>
              </a:lnSpc>
              <a:buFont typeface="Arial" panose="020B0604020202020204" pitchFamily="34" charset="0"/>
              <a:buNone/>
            </a:pPr>
            <a:r>
              <a:rPr lang="en-US" altLang="zh-CN" sz="2400" dirty="0">
                <a:ea typeface="Arial Unicode MS" panose="020B0604020202020204" pitchFamily="34" charset="-122"/>
              </a:rPr>
              <a:t>}</a:t>
            </a:r>
            <a:endParaRPr lang="en-US" altLang="zh-CN" sz="2400" dirty="0">
              <a:ea typeface="Arial Unicode MS" panose="020B0604020202020204" pitchFamily="34" charset="-122"/>
            </a:endParaRPr>
          </a:p>
        </p:txBody>
      </p:sp>
      <p:grpSp>
        <p:nvGrpSpPr>
          <p:cNvPr id="4" name="Group 4"/>
          <p:cNvGrpSpPr/>
          <p:nvPr/>
        </p:nvGrpSpPr>
        <p:grpSpPr>
          <a:xfrm>
            <a:off x="812800" y="69000"/>
            <a:ext cx="10363200" cy="3158067"/>
            <a:chOff x="576" y="2624"/>
            <a:chExt cx="4896" cy="1492"/>
          </a:xfrm>
        </p:grpSpPr>
        <p:sp>
          <p:nvSpPr>
            <p:cNvPr id="5" name="Line 5"/>
            <p:cNvSpPr/>
            <p:nvPr/>
          </p:nvSpPr>
          <p:spPr>
            <a:xfrm>
              <a:off x="576" y="3792"/>
              <a:ext cx="1296" cy="0"/>
            </a:xfrm>
            <a:prstGeom prst="line">
              <a:avLst/>
            </a:prstGeom>
            <a:ln w="9525" cap="flat" cmpd="sng">
              <a:solidFill>
                <a:schemeClr val="tx1"/>
              </a:solidFill>
              <a:prstDash val="solid"/>
              <a:headEnd type="none" w="med" len="med"/>
              <a:tailEnd type="none" w="med" len="med"/>
            </a:ln>
          </p:spPr>
        </p:sp>
        <p:sp>
          <p:nvSpPr>
            <p:cNvPr id="6" name="Line 6"/>
            <p:cNvSpPr/>
            <p:nvPr/>
          </p:nvSpPr>
          <p:spPr>
            <a:xfrm flipV="1">
              <a:off x="1200" y="2640"/>
              <a:ext cx="0" cy="1152"/>
            </a:xfrm>
            <a:prstGeom prst="line">
              <a:avLst/>
            </a:prstGeom>
            <a:ln w="9525" cap="flat" cmpd="sng">
              <a:solidFill>
                <a:schemeClr val="tx1"/>
              </a:solidFill>
              <a:prstDash val="solid"/>
              <a:headEnd type="none" w="med" len="med"/>
              <a:tailEnd type="none" w="med" len="med"/>
            </a:ln>
          </p:spPr>
        </p:sp>
        <p:sp>
          <p:nvSpPr>
            <p:cNvPr id="7" name="Rectangle 7"/>
            <p:cNvSpPr/>
            <p:nvPr/>
          </p:nvSpPr>
          <p:spPr>
            <a:xfrm>
              <a:off x="672" y="3648"/>
              <a:ext cx="1056"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8" name="Rectangle 8"/>
            <p:cNvSpPr/>
            <p:nvPr/>
          </p:nvSpPr>
          <p:spPr>
            <a:xfrm>
              <a:off x="816" y="3504"/>
              <a:ext cx="816" cy="14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9" name="Rectangle 9"/>
            <p:cNvSpPr/>
            <p:nvPr/>
          </p:nvSpPr>
          <p:spPr>
            <a:xfrm>
              <a:off x="1008" y="2928"/>
              <a:ext cx="384"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0" name="Rectangle 10"/>
            <p:cNvSpPr/>
            <p:nvPr/>
          </p:nvSpPr>
          <p:spPr>
            <a:xfrm>
              <a:off x="1104" y="2832"/>
              <a:ext cx="192"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1" name="Line 11"/>
            <p:cNvSpPr/>
            <p:nvPr/>
          </p:nvSpPr>
          <p:spPr>
            <a:xfrm>
              <a:off x="2368" y="3792"/>
              <a:ext cx="1392" cy="0"/>
            </a:xfrm>
            <a:prstGeom prst="line">
              <a:avLst/>
            </a:prstGeom>
            <a:ln w="9525" cap="flat" cmpd="sng">
              <a:solidFill>
                <a:schemeClr val="tx1"/>
              </a:solidFill>
              <a:prstDash val="solid"/>
              <a:headEnd type="none" w="med" len="med"/>
              <a:tailEnd type="none" w="med" len="med"/>
            </a:ln>
          </p:spPr>
        </p:sp>
        <p:sp>
          <p:nvSpPr>
            <p:cNvPr id="12" name="Line 12"/>
            <p:cNvSpPr/>
            <p:nvPr/>
          </p:nvSpPr>
          <p:spPr>
            <a:xfrm flipV="1">
              <a:off x="3088" y="2736"/>
              <a:ext cx="0" cy="1056"/>
            </a:xfrm>
            <a:prstGeom prst="line">
              <a:avLst/>
            </a:prstGeom>
            <a:ln w="9525" cap="flat" cmpd="sng">
              <a:solidFill>
                <a:schemeClr val="tx1"/>
              </a:solidFill>
              <a:prstDash val="solid"/>
              <a:headEnd type="none" w="med" len="med"/>
              <a:tailEnd type="none" w="med" len="med"/>
            </a:ln>
          </p:spPr>
        </p:sp>
        <p:sp>
          <p:nvSpPr>
            <p:cNvPr id="13" name="AutoShape 13"/>
            <p:cNvSpPr/>
            <p:nvPr/>
          </p:nvSpPr>
          <p:spPr>
            <a:xfrm>
              <a:off x="1776" y="2832"/>
              <a:ext cx="144" cy="720"/>
            </a:xfrm>
            <a:prstGeom prst="rightBrace">
              <a:avLst>
                <a:gd name="adj1" fmla="val 41666"/>
                <a:gd name="adj2" fmla="val 50000"/>
              </a:avLst>
            </a:prstGeom>
            <a:noFill/>
            <a:ln w="9525" cap="flat" cmpd="sng">
              <a:solidFill>
                <a:schemeClr val="tx1"/>
              </a:solidFill>
              <a:prstDash val="solid"/>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4" name="Line 14"/>
            <p:cNvSpPr/>
            <p:nvPr/>
          </p:nvSpPr>
          <p:spPr>
            <a:xfrm>
              <a:off x="4176" y="3776"/>
              <a:ext cx="1296" cy="0"/>
            </a:xfrm>
            <a:prstGeom prst="line">
              <a:avLst/>
            </a:prstGeom>
            <a:ln w="9525" cap="flat" cmpd="sng">
              <a:solidFill>
                <a:schemeClr val="tx1"/>
              </a:solidFill>
              <a:prstDash val="solid"/>
              <a:headEnd type="none" w="med" len="med"/>
              <a:tailEnd type="none" w="med" len="med"/>
            </a:ln>
          </p:spPr>
        </p:sp>
        <p:sp>
          <p:nvSpPr>
            <p:cNvPr id="15" name="Line 15"/>
            <p:cNvSpPr/>
            <p:nvPr/>
          </p:nvSpPr>
          <p:spPr>
            <a:xfrm flipV="1">
              <a:off x="4800" y="2624"/>
              <a:ext cx="0" cy="1152"/>
            </a:xfrm>
            <a:prstGeom prst="line">
              <a:avLst/>
            </a:prstGeom>
            <a:ln w="9525" cap="flat" cmpd="sng">
              <a:solidFill>
                <a:schemeClr val="tx1"/>
              </a:solidFill>
              <a:prstDash val="solid"/>
              <a:headEnd type="none" w="med" len="med"/>
              <a:tailEnd type="none" w="med" len="med"/>
            </a:ln>
          </p:spPr>
        </p:sp>
        <p:sp>
          <p:nvSpPr>
            <p:cNvPr id="16" name="Rectangle 16"/>
            <p:cNvSpPr/>
            <p:nvPr/>
          </p:nvSpPr>
          <p:spPr>
            <a:xfrm>
              <a:off x="2688" y="3504"/>
              <a:ext cx="816" cy="14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7" name="Rectangle 17"/>
            <p:cNvSpPr/>
            <p:nvPr/>
          </p:nvSpPr>
          <p:spPr>
            <a:xfrm>
              <a:off x="2880" y="2928"/>
              <a:ext cx="384"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8" name="Rectangle 18"/>
            <p:cNvSpPr/>
            <p:nvPr/>
          </p:nvSpPr>
          <p:spPr>
            <a:xfrm>
              <a:off x="2976" y="2832"/>
              <a:ext cx="192"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19" name="Rectangle 19"/>
            <p:cNvSpPr/>
            <p:nvPr/>
          </p:nvSpPr>
          <p:spPr>
            <a:xfrm>
              <a:off x="2568" y="3648"/>
              <a:ext cx="1056" cy="1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pPr algn="ctr" eaLnBrk="1" hangingPunct="1">
                <a:buClrTx/>
              </a:pPr>
              <a:endParaRPr lang="zh-CN" altLang="en-US" b="1" dirty="0">
                <a:latin typeface="Arial" panose="020B0604020202020204" pitchFamily="34" charset="0"/>
              </a:endParaRPr>
            </a:p>
          </p:txBody>
        </p:sp>
        <p:sp>
          <p:nvSpPr>
            <p:cNvPr id="20" name="Text Box 20"/>
            <p:cNvSpPr txBox="1"/>
            <p:nvPr/>
          </p:nvSpPr>
          <p:spPr>
            <a:xfrm>
              <a:off x="816" y="3840"/>
              <a:ext cx="4368" cy="276"/>
            </a:xfrm>
            <a:prstGeom prst="rect">
              <a:avLst/>
            </a:prstGeom>
            <a:noFill/>
            <a:ln w="9525">
              <a:noFill/>
            </a:ln>
          </p:spPr>
          <p:txBody>
            <a:bodyPr>
              <a:spAutoFit/>
            </a:bodyPr>
            <a:lstStyle/>
            <a:p>
              <a:pPr eaLnBrk="1" hangingPunct="1">
                <a:spcBef>
                  <a:spcPct val="50000"/>
                </a:spcBef>
                <a:buClrTx/>
              </a:pPr>
              <a:r>
                <a:rPr lang="zh-CN" altLang="en-US" b="1" dirty="0">
                  <a:latin typeface="Arial" panose="020B0604020202020204" pitchFamily="34" charset="0"/>
                </a:rPr>
                <a:t>      </a:t>
              </a:r>
              <a:r>
                <a:rPr lang="en-US" altLang="zh-CN" b="1" dirty="0">
                  <a:latin typeface="Arial" panose="020B0604020202020204" pitchFamily="34" charset="0"/>
                </a:rPr>
                <a:t>A			         B		         C</a:t>
              </a:r>
              <a:endParaRPr lang="en-US" altLang="zh-CN" b="1" dirty="0">
                <a:latin typeface="Arial" panose="020B0604020202020204" pitchFamily="34" charset="0"/>
              </a:endParaRPr>
            </a:p>
          </p:txBody>
        </p:sp>
        <p:sp>
          <p:nvSpPr>
            <p:cNvPr id="21" name="Text Box 21"/>
            <p:cNvSpPr txBox="1"/>
            <p:nvPr/>
          </p:nvSpPr>
          <p:spPr>
            <a:xfrm>
              <a:off x="1920" y="2928"/>
              <a:ext cx="632" cy="276"/>
            </a:xfrm>
            <a:prstGeom prst="rect">
              <a:avLst/>
            </a:prstGeom>
            <a:noFill/>
            <a:ln w="9525">
              <a:noFill/>
            </a:ln>
          </p:spPr>
          <p:txBody>
            <a:bodyPr wrap="square">
              <a:spAutoFit/>
            </a:bodyPr>
            <a:lstStyle/>
            <a:p>
              <a:pPr eaLnBrk="1" hangingPunct="1">
                <a:spcBef>
                  <a:spcPct val="50000"/>
                </a:spcBef>
                <a:buClrTx/>
              </a:pPr>
              <a:r>
                <a:rPr lang="en-US" altLang="zh-CN" b="1" dirty="0">
                  <a:latin typeface="Arial" panose="020B0604020202020204" pitchFamily="34" charset="0"/>
                </a:rPr>
                <a:t>n-1</a:t>
              </a:r>
              <a:endParaRPr lang="en-US" altLang="zh-CN" b="1" dirty="0">
                <a:latin typeface="Arial" panose="020B0604020202020204" pitchFamily="34" charset="0"/>
              </a:endParaRPr>
            </a:p>
          </p:txBody>
        </p:sp>
      </p:grpSp>
    </p:spTree>
  </p:cSld>
  <p:clrMapOvr>
    <a:masterClrMapping/>
  </p:clrMapOvr>
  <p:transition advTm="0"/>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rot="1980000">
            <a:off x="9408795" y="434340"/>
            <a:ext cx="3195955" cy="1117600"/>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865" b="1">
                <a:solidFill>
                  <a:srgbClr val="FF0000"/>
                </a:solidFill>
                <a:effectLst>
                  <a:outerShdw blurRad="38100" dist="38100" dir="2700000" algn="tl">
                    <a:srgbClr val="000000">
                      <a:alpha val="43137"/>
                    </a:srgbClr>
                  </a:outerShdw>
                </a:effectLst>
              </a:rPr>
              <a:t>函 数 </a:t>
            </a:r>
            <a:endParaRPr lang="zh-CN" altLang="en-US" sz="5865" b="1" dirty="0">
              <a:solidFill>
                <a:srgbClr val="FF0000"/>
              </a:solidFill>
              <a:effectLst>
                <a:outerShdw blurRad="38100" dist="38100" dir="2700000" algn="tl">
                  <a:srgbClr val="000000">
                    <a:alpha val="43137"/>
                  </a:srgbClr>
                </a:outerShdw>
              </a:effectLst>
            </a:endParaRPr>
          </a:p>
        </p:txBody>
      </p:sp>
      <p:sp>
        <p:nvSpPr>
          <p:cNvPr id="3" name="Rectangle 3"/>
          <p:cNvSpPr txBox="1"/>
          <p:nvPr/>
        </p:nvSpPr>
        <p:spPr>
          <a:xfrm>
            <a:off x="144145" y="726440"/>
            <a:ext cx="6671310" cy="54864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lnSpc>
                <a:spcPct val="150000"/>
              </a:lnSpc>
              <a:buFont typeface="Arial" panose="020B0604020202020204" pitchFamily="34" charset="0"/>
              <a:buNone/>
            </a:pPr>
            <a:r>
              <a:rPr lang="en-US" altLang="zh-CN" sz="2665" dirty="0">
                <a:ea typeface="Arial Unicode MS" panose="020B0604020202020204" pitchFamily="34" charset="-122"/>
              </a:rPr>
              <a:t>/* </a:t>
            </a:r>
            <a:r>
              <a:rPr lang="zh-CN" altLang="en-US" sz="2665" dirty="0">
                <a:latin typeface="宋体" pitchFamily="2" charset="-122"/>
              </a:rPr>
              <a:t>搬动</a:t>
            </a:r>
            <a:r>
              <a:rPr lang="en-US" altLang="zh-CN" sz="2665" dirty="0">
                <a:ea typeface="Arial Unicode MS" panose="020B0604020202020204" pitchFamily="34" charset="-122"/>
              </a:rPr>
              <a:t>n</a:t>
            </a:r>
            <a:r>
              <a:rPr lang="zh-CN" altLang="en-US" sz="2665" dirty="0">
                <a:latin typeface="宋体" pitchFamily="2" charset="-122"/>
              </a:rPr>
              <a:t>个盘，从</a:t>
            </a:r>
            <a:r>
              <a:rPr lang="en-US" altLang="zh-CN" sz="2665" dirty="0">
                <a:ea typeface="Arial Unicode MS" panose="020B0604020202020204" pitchFamily="34" charset="-122"/>
              </a:rPr>
              <a:t>a</a:t>
            </a:r>
            <a:r>
              <a:rPr lang="zh-CN" altLang="en-US" sz="2665" dirty="0">
                <a:latin typeface="宋体" pitchFamily="2" charset="-122"/>
              </a:rPr>
              <a:t>到</a:t>
            </a:r>
            <a:r>
              <a:rPr lang="en-US" altLang="zh-CN" sz="2665" dirty="0" err="1">
                <a:ea typeface="Arial Unicode MS" panose="020B0604020202020204" pitchFamily="34" charset="-122"/>
              </a:rPr>
              <a:t>b</a:t>
            </a:r>
            <a:r>
              <a:rPr lang="en-US" altLang="zh-CN" sz="2665" dirty="0" err="1">
                <a:latin typeface="宋体" pitchFamily="2" charset="-122"/>
              </a:rPr>
              <a:t>，</a:t>
            </a:r>
            <a:r>
              <a:rPr lang="en-US" altLang="zh-CN" sz="2665" dirty="0" err="1">
                <a:ea typeface="Arial Unicode MS" panose="020B0604020202020204" pitchFamily="34" charset="-122"/>
              </a:rPr>
              <a:t>c</a:t>
            </a:r>
            <a:r>
              <a:rPr lang="zh-CN" altLang="en-US" sz="2665" dirty="0">
                <a:latin typeface="宋体" pitchFamily="2" charset="-122"/>
              </a:rPr>
              <a:t>为中间过渡</a:t>
            </a:r>
            <a:r>
              <a:rPr lang="zh-CN" altLang="en-US" sz="2665" dirty="0">
                <a:ea typeface="Arial Unicode MS" panose="020B0604020202020204" pitchFamily="34" charset="-122"/>
              </a:rPr>
              <a:t>  */</a:t>
            </a:r>
            <a:endParaRPr lang="zh-CN" altLang="en-US"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void </a:t>
            </a:r>
            <a:r>
              <a:rPr lang="en-US" altLang="zh-CN" sz="2665" dirty="0" err="1">
                <a:ea typeface="Arial Unicode MS" panose="020B0604020202020204" pitchFamily="34" charset="-122"/>
              </a:rPr>
              <a:t>hanio</a:t>
            </a:r>
            <a:r>
              <a:rPr lang="en-US" altLang="zh-CN" sz="2665" dirty="0">
                <a:ea typeface="Arial Unicode MS" panose="020B0604020202020204" pitchFamily="34" charset="-122"/>
              </a:rPr>
              <a:t>(</a:t>
            </a:r>
            <a:r>
              <a:rPr lang="en-US" altLang="zh-CN" sz="2665" dirty="0" err="1">
                <a:ea typeface="Arial Unicode MS" panose="020B0604020202020204" pitchFamily="34" charset="-122"/>
              </a:rPr>
              <a:t>int</a:t>
            </a:r>
            <a:r>
              <a:rPr lang="en-US" altLang="zh-CN" sz="2665" dirty="0">
                <a:ea typeface="Arial Unicode MS" panose="020B0604020202020204" pitchFamily="34" charset="-122"/>
              </a:rPr>
              <a:t> n, char a, char b, char c)</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zh-CN" altLang="en-US" sz="2665" dirty="0">
                <a:ea typeface="Arial Unicode MS" panose="020B0604020202020204" pitchFamily="34" charset="-122"/>
              </a:rPr>
              <a:t>{  </a:t>
            </a:r>
            <a:r>
              <a:rPr lang="en-US" altLang="zh-CN" sz="2665" dirty="0">
                <a:ea typeface="Arial Unicode MS" panose="020B0604020202020204" pitchFamily="34" charset="-122"/>
              </a:rPr>
              <a:t>if (n == 1)  </a:t>
            </a:r>
            <a:r>
              <a:rPr lang="en-US" altLang="zh-CN" sz="2665" dirty="0" err="1">
                <a:ea typeface="Arial Unicode MS" panose="020B0604020202020204" pitchFamily="34" charset="-122"/>
              </a:rPr>
              <a:t>printf</a:t>
            </a:r>
            <a:r>
              <a:rPr lang="en-US" altLang="zh-CN" sz="2665" dirty="0">
                <a:ea typeface="Arial Unicode MS" panose="020B0604020202020204" pitchFamily="34" charset="-122"/>
              </a:rPr>
              <a:t>(</a:t>
            </a:r>
            <a:r>
              <a:rPr lang="en-US" altLang="zh-CN" sz="2665" dirty="0">
                <a:cs typeface="Arial" panose="020B0604020202020204" pitchFamily="34" charset="0"/>
              </a:rPr>
              <a:t>"</a:t>
            </a:r>
            <a:r>
              <a:rPr lang="en-US" altLang="zh-CN" sz="2665" dirty="0">
                <a:ea typeface="Arial Unicode MS" panose="020B0604020202020204" pitchFamily="34" charset="-122"/>
              </a:rPr>
              <a:t>%c--&gt;%c\n</a:t>
            </a:r>
            <a:r>
              <a:rPr lang="en-US" altLang="zh-CN" sz="2665" dirty="0">
                <a:cs typeface="Arial" panose="020B0604020202020204" pitchFamily="34" charset="0"/>
              </a:rPr>
              <a:t>"</a:t>
            </a:r>
            <a:r>
              <a:rPr lang="en-US" altLang="zh-CN" sz="2665" dirty="0">
                <a:ea typeface="Arial Unicode MS" panose="020B0604020202020204" pitchFamily="34" charset="-122"/>
              </a:rPr>
              <a:t>, a, b);</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   else{</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       </a:t>
            </a:r>
            <a:r>
              <a:rPr lang="en-US" altLang="zh-CN" sz="2665" dirty="0" err="1">
                <a:ea typeface="Arial Unicode MS" panose="020B0604020202020204" pitchFamily="34" charset="-122"/>
              </a:rPr>
              <a:t>hanio</a:t>
            </a:r>
            <a:r>
              <a:rPr lang="en-US" altLang="zh-CN" sz="2665" dirty="0">
                <a:ea typeface="Arial Unicode MS" panose="020B0604020202020204" pitchFamily="34" charset="-122"/>
              </a:rPr>
              <a:t>(n-1, a, c, b);</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       </a:t>
            </a:r>
            <a:r>
              <a:rPr lang="en-US" altLang="zh-CN" sz="2665" dirty="0" err="1">
                <a:ea typeface="Arial Unicode MS" panose="020B0604020202020204" pitchFamily="34" charset="-122"/>
              </a:rPr>
              <a:t>printf</a:t>
            </a:r>
            <a:r>
              <a:rPr lang="en-US" altLang="zh-CN" sz="2665" dirty="0">
                <a:ea typeface="Arial Unicode MS" panose="020B0604020202020204" pitchFamily="34" charset="-122"/>
              </a:rPr>
              <a:t>("%c--&gt;%c\n", a, b);</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       </a:t>
            </a:r>
            <a:r>
              <a:rPr lang="en-US" altLang="zh-CN" sz="2665" dirty="0" err="1">
                <a:ea typeface="Arial Unicode MS" panose="020B0604020202020204" pitchFamily="34" charset="-122"/>
              </a:rPr>
              <a:t>hanio</a:t>
            </a:r>
            <a:r>
              <a:rPr lang="en-US" altLang="zh-CN" sz="2665" dirty="0">
                <a:ea typeface="Arial Unicode MS" panose="020B0604020202020204" pitchFamily="34" charset="-122"/>
              </a:rPr>
              <a:t>(n-1, c, b, a);</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   }</a:t>
            </a:r>
            <a:endParaRPr lang="en-US" altLang="zh-CN" sz="2665" dirty="0">
              <a:ea typeface="Arial Unicode MS" panose="020B0604020202020204" pitchFamily="34" charset="-122"/>
            </a:endParaRPr>
          </a:p>
          <a:p>
            <a:pPr lvl="1">
              <a:lnSpc>
                <a:spcPct val="150000"/>
              </a:lnSpc>
              <a:buFont typeface="Arial" panose="020B0604020202020204" pitchFamily="34" charset="0"/>
              <a:buNone/>
            </a:pPr>
            <a:r>
              <a:rPr lang="en-US" altLang="zh-CN" sz="2665" dirty="0">
                <a:ea typeface="Arial Unicode MS" panose="020B0604020202020204" pitchFamily="34" charset="-122"/>
              </a:rPr>
              <a:t>}</a:t>
            </a:r>
            <a:endParaRPr lang="en-US" altLang="zh-CN" sz="2665" dirty="0">
              <a:ea typeface="Arial Unicode MS" panose="020B0604020202020204" pitchFamily="34" charset="-122"/>
            </a:endParaRPr>
          </a:p>
        </p:txBody>
      </p:sp>
      <p:sp>
        <p:nvSpPr>
          <p:cNvPr id="4" name="Rectangle 4"/>
          <p:cNvSpPr/>
          <p:nvPr/>
        </p:nvSpPr>
        <p:spPr>
          <a:xfrm>
            <a:off x="6815455" y="3083560"/>
            <a:ext cx="5043805" cy="2926080"/>
          </a:xfrm>
          <a:prstGeom prst="rect">
            <a:avLst/>
          </a:prstGeom>
          <a:solidFill>
            <a:srgbClr val="FFFF00"/>
          </a:solidFill>
          <a:ln w="12700" cap="flat" cmpd="sng">
            <a:solidFill>
              <a:schemeClr val="tx1"/>
            </a:solidFill>
            <a:prstDash val="sysDot"/>
            <a:miter/>
            <a:headEnd type="none" w="med" len="med"/>
            <a:tailEnd type="none" w="med" len="med"/>
          </a:ln>
        </p:spPr>
        <p:txBody>
          <a:bodyPr lIns="122766" tIns="61384" rIns="122766" bIns="61384"/>
          <a:lstStyle/>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hanio(n</a:t>
            </a:r>
            <a:r>
              <a:rPr lang="zh-CN" altLang="en-US" sz="2000" b="1" dirty="0">
                <a:latin typeface="Arial" panose="020B0604020202020204" pitchFamily="34" charset="0"/>
              </a:rPr>
              <a:t>个盘，</a:t>
            </a:r>
            <a:r>
              <a:rPr lang="en-US" altLang="zh-CN" sz="2000" b="1" dirty="0">
                <a:latin typeface="Arial" panose="020B0604020202020204" pitchFamily="34" charset="0"/>
                <a:ea typeface="Arial Unicode MS" panose="020B0604020202020204" pitchFamily="34" charset="-122"/>
              </a:rPr>
              <a:t>A</a:t>
            </a:r>
            <a:r>
              <a:rPr lang="en-US" altLang="zh-CN" sz="2000" b="1" dirty="0">
                <a:latin typeface="Arial" panose="020B0604020202020204" pitchFamily="34" charset="0"/>
              </a:rPr>
              <a:t>→B</a:t>
            </a:r>
            <a:r>
              <a:rPr lang="en-US" altLang="zh-CN" sz="2000" b="1" dirty="0">
                <a:latin typeface="Arial" panose="020B0604020202020204" pitchFamily="34" charset="0"/>
                <a:ea typeface="Arial Unicode MS" panose="020B0604020202020204" pitchFamily="34" charset="-122"/>
              </a:rPr>
              <a:t>)  // C</a:t>
            </a:r>
            <a:r>
              <a:rPr lang="zh-CN" altLang="en-US" sz="2000" b="1" dirty="0">
                <a:latin typeface="Arial" panose="020B0604020202020204" pitchFamily="34" charset="0"/>
                <a:ea typeface="Arial Unicode MS" panose="020B0604020202020204" pitchFamily="34" charset="-122"/>
              </a:rPr>
              <a:t>为过渡</a:t>
            </a:r>
            <a:endParaRPr lang="zh-CN" altLang="en-US"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if (n == 1)   </a:t>
            </a:r>
            <a:r>
              <a:rPr lang="zh-CN" altLang="en-US" sz="2000" b="1" dirty="0">
                <a:latin typeface="Arial" panose="020B0604020202020204" pitchFamily="34" charset="0"/>
              </a:rPr>
              <a:t>直接把盘子</a:t>
            </a:r>
            <a:r>
              <a:rPr lang="en-US" altLang="zh-CN" sz="2000" b="1" dirty="0">
                <a:latin typeface="Arial" panose="020B0604020202020204" pitchFamily="34" charset="0"/>
                <a:ea typeface="Arial Unicode MS" panose="020B0604020202020204" pitchFamily="34" charset="-122"/>
              </a:rPr>
              <a:t>A</a:t>
            </a:r>
            <a:r>
              <a:rPr lang="en-US" altLang="zh-CN" sz="2000" b="1" dirty="0">
                <a:latin typeface="Arial" panose="020B0604020202020204" pitchFamily="34" charset="0"/>
              </a:rPr>
              <a:t>→B</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else{</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hanio(n-1</a:t>
            </a:r>
            <a:r>
              <a:rPr lang="zh-CN" altLang="en-US" sz="2000" b="1" dirty="0">
                <a:latin typeface="Arial" panose="020B0604020202020204" pitchFamily="34" charset="0"/>
              </a:rPr>
              <a:t>个盘, </a:t>
            </a:r>
            <a:r>
              <a:rPr lang="en-US" altLang="zh-CN" sz="2000" b="1" dirty="0">
                <a:latin typeface="Arial" panose="020B0604020202020204" pitchFamily="34" charset="0"/>
                <a:ea typeface="Arial Unicode MS" panose="020B0604020202020204" pitchFamily="34" charset="-122"/>
              </a:rPr>
              <a:t>A</a:t>
            </a:r>
            <a:r>
              <a:rPr lang="en-US" altLang="zh-CN" sz="2000" b="1" dirty="0">
                <a:latin typeface="Arial" panose="020B0604020202020204" pitchFamily="34" charset="0"/>
              </a:rPr>
              <a:t>→C</a:t>
            </a:r>
            <a:r>
              <a:rPr lang="en-US" altLang="zh-CN" sz="2000" b="1" dirty="0">
                <a:latin typeface="Arial" panose="020B0604020202020204" pitchFamily="34" charset="0"/>
                <a:ea typeface="Arial Unicode MS" panose="020B0604020202020204" pitchFamily="34" charset="-122"/>
              </a:rPr>
              <a:t>)</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a:t>
            </a:r>
            <a:r>
              <a:rPr lang="zh-CN" altLang="en-US" sz="2000" b="1" dirty="0">
                <a:latin typeface="Arial" panose="020B0604020202020204" pitchFamily="34" charset="0"/>
              </a:rPr>
              <a:t>把</a:t>
            </a:r>
            <a:r>
              <a:rPr lang="en-US" altLang="zh-CN" sz="2000" b="1" dirty="0">
                <a:latin typeface="Arial" panose="020B0604020202020204" pitchFamily="34" charset="0"/>
                <a:ea typeface="Arial Unicode MS" panose="020B0604020202020204" pitchFamily="34" charset="-122"/>
              </a:rPr>
              <a:t>n</a:t>
            </a:r>
            <a:r>
              <a:rPr lang="zh-CN" altLang="en-US" sz="2000" b="1" dirty="0">
                <a:latin typeface="Arial" panose="020B0604020202020204" pitchFamily="34" charset="0"/>
              </a:rPr>
              <a:t>号盘 </a:t>
            </a:r>
            <a:r>
              <a:rPr lang="en-US" altLang="zh-CN" sz="2000" b="1" dirty="0">
                <a:latin typeface="Arial" panose="020B0604020202020204" pitchFamily="34" charset="0"/>
                <a:ea typeface="Arial Unicode MS" panose="020B0604020202020204" pitchFamily="34" charset="-122"/>
              </a:rPr>
              <a:t>A</a:t>
            </a:r>
            <a:r>
              <a:rPr lang="en-US" altLang="zh-CN" sz="2000" b="1" dirty="0">
                <a:latin typeface="Arial" panose="020B0604020202020204" pitchFamily="34" charset="0"/>
              </a:rPr>
              <a:t>→B</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hanio(n-1</a:t>
            </a:r>
            <a:r>
              <a:rPr lang="zh-CN" altLang="en-US" sz="2000" b="1" dirty="0">
                <a:latin typeface="Arial" panose="020B0604020202020204" pitchFamily="34" charset="0"/>
              </a:rPr>
              <a:t>个盘, </a:t>
            </a:r>
            <a:r>
              <a:rPr lang="en-US" altLang="zh-CN" sz="2000" b="1" dirty="0">
                <a:latin typeface="Arial" panose="020B0604020202020204" pitchFamily="34" charset="0"/>
              </a:rPr>
              <a:t>C→B</a:t>
            </a:r>
            <a:r>
              <a:rPr lang="en-US" altLang="zh-CN" sz="2000" b="1" dirty="0">
                <a:latin typeface="Arial" panose="020B0604020202020204" pitchFamily="34" charset="0"/>
                <a:ea typeface="Arial Unicode MS" panose="020B0604020202020204" pitchFamily="34" charset="-122"/>
              </a:rPr>
              <a:t>)</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	  }</a:t>
            </a:r>
            <a:endParaRPr lang="en-US" altLang="zh-CN" sz="2000" b="1" dirty="0">
              <a:latin typeface="Arial" panose="020B0604020202020204" pitchFamily="34" charset="0"/>
              <a:ea typeface="Arial Unicode MS" panose="020B0604020202020204" pitchFamily="34" charset="-122"/>
            </a:endParaRPr>
          </a:p>
          <a:p>
            <a:pPr marL="742950" lvl="1" indent="-285750" algn="just" eaLnBrk="1" hangingPunct="1">
              <a:spcBef>
                <a:spcPct val="20000"/>
              </a:spcBef>
              <a:buClr>
                <a:srgbClr val="33CCCC"/>
              </a:buClr>
              <a:buSzPct val="110000"/>
            </a:pPr>
            <a:r>
              <a:rPr lang="en-US" altLang="zh-CN" sz="2000" b="1" dirty="0">
                <a:latin typeface="Arial" panose="020B0604020202020204" pitchFamily="34" charset="0"/>
                <a:ea typeface="Arial Unicode MS" panose="020B0604020202020204" pitchFamily="34" charset="-122"/>
              </a:rPr>
              <a:t>}</a:t>
            </a:r>
            <a:endParaRPr lang="en-US" altLang="zh-CN" sz="2000" b="1" dirty="0">
              <a:latin typeface="Arial" panose="020B0604020202020204" pitchFamily="34" charset="0"/>
              <a:ea typeface="Arial Unicode MS" panose="020B0604020202020204" pitchFamily="34" charset="-122"/>
            </a:endParaRPr>
          </a:p>
        </p:txBody>
      </p:sp>
    </p:spTree>
  </p:cSld>
  <p:clrMapOvr>
    <a:masterClrMapping/>
  </p:clrMapOvr>
  <p:transition advTm="0"/>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48000" y="2661000"/>
            <a:ext cx="3263900" cy="2302933"/>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dirty="0"/>
              <a:t> </a:t>
            </a:r>
            <a:r>
              <a:rPr lang="zh-CN" altLang="en-US" sz="5865" dirty="0"/>
              <a:t>源程序</a:t>
            </a:r>
            <a:r>
              <a:rPr lang="zh-CN" altLang="en-US" sz="5865" dirty="0">
                <a:solidFill>
                  <a:srgbClr val="FFFFCC"/>
                </a:solidFill>
              </a:rPr>
              <a:t> </a:t>
            </a:r>
            <a:endParaRPr lang="zh-CN" altLang="en-US" sz="5865" dirty="0">
              <a:solidFill>
                <a:srgbClr val="FFFFCC"/>
              </a:solidFill>
            </a:endParaRPr>
          </a:p>
        </p:txBody>
      </p:sp>
      <p:sp>
        <p:nvSpPr>
          <p:cNvPr id="3" name="Rectangle 3"/>
          <p:cNvSpPr txBox="1"/>
          <p:nvPr/>
        </p:nvSpPr>
        <p:spPr>
          <a:xfrm>
            <a:off x="3600000" y="165000"/>
            <a:ext cx="8737600" cy="6624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zh-CN" altLang="en-US" sz="2400" dirty="0">
                <a:latin typeface="宋体" pitchFamily="2" charset="-122"/>
              </a:rPr>
              <a:t>搬动</a:t>
            </a:r>
            <a:r>
              <a:rPr lang="en-US" altLang="zh-CN" sz="2400" dirty="0">
                <a:ea typeface="Arial Unicode MS" panose="020B0604020202020204" pitchFamily="34" charset="-122"/>
              </a:rPr>
              <a:t>n</a:t>
            </a:r>
            <a:r>
              <a:rPr lang="zh-CN" altLang="en-US" sz="2400" dirty="0">
                <a:latin typeface="宋体" pitchFamily="2" charset="-122"/>
              </a:rPr>
              <a:t>个盘，从</a:t>
            </a:r>
            <a:r>
              <a:rPr lang="en-US" altLang="zh-CN" sz="2400" dirty="0">
                <a:ea typeface="Arial Unicode MS" panose="020B0604020202020204" pitchFamily="34" charset="-122"/>
              </a:rPr>
              <a:t>a</a:t>
            </a:r>
            <a:r>
              <a:rPr lang="zh-CN" altLang="en-US" sz="2400" dirty="0">
                <a:latin typeface="宋体" pitchFamily="2" charset="-122"/>
              </a:rPr>
              <a:t>到</a:t>
            </a:r>
            <a:r>
              <a:rPr lang="en-US" altLang="zh-CN" sz="2400" dirty="0" err="1">
                <a:ea typeface="Arial Unicode MS" panose="020B0604020202020204" pitchFamily="34" charset="-122"/>
              </a:rPr>
              <a:t>b</a:t>
            </a:r>
            <a:r>
              <a:rPr lang="en-US" altLang="zh-CN" sz="2400" dirty="0" err="1">
                <a:latin typeface="宋体" pitchFamily="2" charset="-122"/>
              </a:rPr>
              <a:t>，</a:t>
            </a:r>
            <a:r>
              <a:rPr lang="en-US" altLang="zh-CN" sz="2400" dirty="0" err="1">
                <a:ea typeface="Arial Unicode MS" panose="020B0604020202020204" pitchFamily="34" charset="-122"/>
              </a:rPr>
              <a:t>c</a:t>
            </a:r>
            <a:r>
              <a:rPr lang="zh-CN" altLang="en-US" sz="2400" dirty="0">
                <a:latin typeface="宋体" pitchFamily="2" charset="-122"/>
              </a:rPr>
              <a:t>为中间过渡</a:t>
            </a:r>
            <a:r>
              <a:rPr lang="zh-CN" altLang="en-US" sz="2400" dirty="0">
                <a:ea typeface="Arial Unicode MS" panose="020B0604020202020204" pitchFamily="34" charset="-122"/>
              </a:rPr>
              <a:t>  */</a:t>
            </a:r>
            <a:endParaRPr lang="zh-CN" altLang="en-US"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void </a:t>
            </a:r>
            <a:r>
              <a:rPr lang="en-US" altLang="zh-CN" sz="2400" dirty="0" err="1">
                <a:solidFill>
                  <a:srgbClr val="FF0000"/>
                </a:solidFill>
                <a:ea typeface="Arial Unicode MS" panose="020B0604020202020204" pitchFamily="34" charset="-122"/>
              </a:rPr>
              <a:t>hanio</a:t>
            </a:r>
            <a:r>
              <a:rPr lang="en-US" altLang="zh-CN" sz="2400" dirty="0">
                <a:ea typeface="Arial Unicode MS" panose="020B0604020202020204" pitchFamily="34" charset="-122"/>
              </a:rPr>
              <a:t>(</a:t>
            </a:r>
            <a:r>
              <a:rPr lang="en-US" altLang="zh-CN" sz="2400" dirty="0" err="1">
                <a:ea typeface="Arial Unicode MS" panose="020B0604020202020204" pitchFamily="34" charset="-122"/>
              </a:rPr>
              <a:t>int</a:t>
            </a:r>
            <a:r>
              <a:rPr lang="en-US" altLang="zh-CN" sz="2400" dirty="0">
                <a:ea typeface="Arial Unicode MS" panose="020B0604020202020204" pitchFamily="34" charset="-122"/>
              </a:rPr>
              <a:t> n, char a, char b, char c)</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zh-CN" altLang="en-US" sz="2400" dirty="0">
                <a:ea typeface="Arial Unicode MS" panose="020B0604020202020204" pitchFamily="34" charset="-122"/>
              </a:rPr>
              <a:t>{  </a:t>
            </a:r>
            <a:r>
              <a:rPr lang="en-US" altLang="zh-CN" sz="2400" dirty="0">
                <a:ea typeface="Arial Unicode MS" panose="020B0604020202020204" pitchFamily="34" charset="-122"/>
              </a:rPr>
              <a:t>if (n == 1) </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printf</a:t>
            </a:r>
            <a:r>
              <a:rPr lang="en-US" altLang="zh-CN" sz="2400" dirty="0">
                <a:ea typeface="Arial Unicode MS" panose="020B0604020202020204" pitchFamily="34" charset="-122"/>
              </a:rPr>
              <a:t>(</a:t>
            </a:r>
            <a:r>
              <a:rPr lang="en-US" altLang="zh-CN" sz="2400" dirty="0">
                <a:cs typeface="Arial" panose="020B0604020202020204" pitchFamily="34" charset="0"/>
              </a:rPr>
              <a:t>"</a:t>
            </a:r>
            <a:r>
              <a:rPr lang="en-US" altLang="zh-CN" sz="2400" dirty="0">
                <a:ea typeface="Arial Unicode MS" panose="020B0604020202020204" pitchFamily="34" charset="-122"/>
              </a:rPr>
              <a:t>%c--&gt;%c\n</a:t>
            </a:r>
            <a:r>
              <a:rPr lang="en-US" altLang="zh-CN" sz="2400" dirty="0">
                <a:cs typeface="Arial" panose="020B0604020202020204" pitchFamily="34" charset="0"/>
              </a:rPr>
              <a:t>"</a:t>
            </a:r>
            <a:r>
              <a:rPr lang="en-US" altLang="zh-CN" sz="2400" dirty="0">
                <a:ea typeface="Arial Unicode MS" panose="020B0604020202020204" pitchFamily="34" charset="-122"/>
              </a:rPr>
              <a:t>, a, b);</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else{</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(n-1, a, c, b);</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printf</a:t>
            </a:r>
            <a:r>
              <a:rPr lang="en-US" altLang="zh-CN" sz="2400" dirty="0">
                <a:ea typeface="Arial Unicode MS" panose="020B0604020202020204" pitchFamily="34" charset="-122"/>
              </a:rPr>
              <a:t>("%c--&gt;%c\n", a, b);</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(n-1, c, b, a);</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err="1">
                <a:ea typeface="Arial Unicode MS" panose="020B0604020202020204" pitchFamily="34" charset="-122"/>
              </a:rPr>
              <a:t>int</a:t>
            </a:r>
            <a:r>
              <a:rPr lang="en-US" altLang="zh-CN" sz="2400" dirty="0">
                <a:ea typeface="Arial Unicode MS" panose="020B0604020202020204" pitchFamily="34" charset="-122"/>
              </a:rPr>
              <a:t> main(void)</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int</a:t>
            </a:r>
            <a:r>
              <a:rPr lang="en-US" altLang="zh-CN" sz="2400" dirty="0">
                <a:ea typeface="Arial Unicode MS" panose="020B0604020202020204" pitchFamily="34" charset="-122"/>
              </a:rPr>
              <a:t> n;</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printf</a:t>
            </a:r>
            <a:r>
              <a:rPr lang="en-US" altLang="zh-CN" sz="2400" dirty="0">
                <a:ea typeface="Arial Unicode MS" panose="020B0604020202020204" pitchFamily="34" charset="-122"/>
              </a:rPr>
              <a:t>("input the number of disk: " );</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scanf</a:t>
            </a:r>
            <a:r>
              <a:rPr lang="en-US" altLang="zh-CN" sz="2400" dirty="0">
                <a:ea typeface="Arial Unicode MS" panose="020B0604020202020204" pitchFamily="34" charset="-122"/>
              </a:rPr>
              <a:t>("%d", &amp;n);</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printf</a:t>
            </a:r>
            <a:r>
              <a:rPr lang="en-US" altLang="zh-CN" sz="2400" dirty="0">
                <a:ea typeface="Arial Unicode MS" panose="020B0604020202020204" pitchFamily="34" charset="-122"/>
              </a:rPr>
              <a:t>("the steps for %d disk are:\</a:t>
            </a:r>
            <a:r>
              <a:rPr lang="en-US" altLang="zh-CN" sz="2400" dirty="0" err="1">
                <a:ea typeface="Arial Unicode MS" panose="020B0604020202020204" pitchFamily="34" charset="-122"/>
              </a:rPr>
              <a:t>n",n</a:t>
            </a:r>
            <a:r>
              <a:rPr lang="en-US" altLang="zh-CN" sz="2400" dirty="0">
                <a:ea typeface="Arial Unicode MS" panose="020B0604020202020204" pitchFamily="34" charset="-122"/>
              </a:rPr>
              <a:t>);</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a:t>
            </a:r>
            <a:r>
              <a:rPr lang="en-US" altLang="zh-CN" sz="2400" dirty="0" err="1">
                <a:ea typeface="Arial Unicode MS" panose="020B0604020202020204" pitchFamily="34" charset="-122"/>
              </a:rPr>
              <a:t>hanio</a:t>
            </a:r>
            <a:r>
              <a:rPr lang="en-US" altLang="zh-CN" sz="2400" dirty="0">
                <a:ea typeface="Arial Unicode MS" panose="020B0604020202020204" pitchFamily="34" charset="-122"/>
              </a:rPr>
              <a:t>(n, 'a', ‘b', ‘c') ; </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     return 0;</a:t>
            </a:r>
            <a:endParaRPr lang="en-US" altLang="zh-CN" sz="2400" dirty="0">
              <a:ea typeface="Arial Unicode MS" panose="020B0604020202020204" pitchFamily="34" charset="-122"/>
            </a:endParaRPr>
          </a:p>
          <a:p>
            <a:pPr>
              <a:lnSpc>
                <a:spcPct val="90000"/>
              </a:lnSpc>
              <a:spcBef>
                <a:spcPct val="10000"/>
              </a:spcBef>
              <a:buFont typeface="Arial" panose="020B0604020202020204" pitchFamily="34" charset="0"/>
              <a:buNone/>
            </a:pPr>
            <a:r>
              <a:rPr lang="en-US" altLang="zh-CN" sz="2400" dirty="0">
                <a:ea typeface="Arial Unicode MS" panose="020B0604020202020204" pitchFamily="34" charset="-122"/>
              </a:rPr>
              <a:t>}</a:t>
            </a:r>
            <a:endParaRPr lang="en-US" altLang="zh-CN" sz="2400" dirty="0">
              <a:ea typeface="Arial Unicode MS" panose="020B0604020202020204" pitchFamily="34" charset="-122"/>
            </a:endParaRPr>
          </a:p>
        </p:txBody>
      </p:sp>
    </p:spTree>
  </p:cSld>
  <p:clrMapOvr>
    <a:masterClrMapping/>
  </p:clrMapOvr>
  <p:transition advTm="0"/>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511175" y="173355"/>
            <a:ext cx="11680825" cy="2551430"/>
          </a:xfrm>
          <a:prstGeom prst="rect">
            <a:avLst/>
          </a:prstGeom>
          <a:solidFill>
            <a:schemeClr val="bg1"/>
          </a:solidFill>
          <a:ln w="9525">
            <a:solidFill>
              <a:schemeClr val="bg1"/>
            </a:solidFill>
            <a:miter lim="800000"/>
          </a:ln>
        </p:spPr>
        <p:txBody>
          <a:bodyPr/>
          <a:lstStyle/>
          <a:p>
            <a:pPr eaLnBrk="0" hangingPunct="0">
              <a:lnSpc>
                <a:spcPct val="150000"/>
              </a:lnSpc>
              <a:buClr>
                <a:srgbClr val="FFC000"/>
              </a:buClr>
              <a:buSzPct val="80000"/>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算法理解</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要将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上的</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n</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个盘子按照要求移动到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上，我们可以想到：</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先将上边的 </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n-1 </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个盘子移动到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B</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再将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上剩余的最大的盘子移动到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然后将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B</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上所有的盘子移动到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endParaRPr>
          </a:p>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伪代码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511175" y="2952115"/>
            <a:ext cx="11362055" cy="3784600"/>
          </a:xfrm>
          <a:prstGeom prst="rect">
            <a:avLst/>
          </a:prstGeom>
          <a:solidFill>
            <a:schemeClr val="accent6">
              <a:lumMod val="20000"/>
              <a:lumOff val="80000"/>
            </a:schemeClr>
          </a:solidFill>
        </p:spPr>
        <p:txBody>
          <a:bodyPr wrap="square">
            <a:spAutoFit/>
          </a:bodyPr>
          <a:lstStyle/>
          <a:p>
            <a:pPr indent="-457200">
              <a:lnSpc>
                <a:spcPct val="150000"/>
              </a:lnSpc>
              <a:defRPr/>
            </a:pPr>
            <a:r>
              <a:rPr lang="en-US" altLang="zh-CN" sz="2000" dirty="0">
                <a:solidFill>
                  <a:schemeClr val="tx1">
                    <a:lumMod val="75000"/>
                    <a:lumOff val="25000"/>
                  </a:schemeClr>
                </a:solidFill>
                <a:latin typeface="Frutiger LT 55 Roman" panose="02000503040000020004" pitchFamily="2" charset="0"/>
              </a:rPr>
              <a:t>void  Hanoi(n, A, B, C) </a:t>
            </a:r>
            <a:r>
              <a:rPr lang="en-US" altLang="zh-CN"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a:t>
            </a:r>
            <a:r>
              <a:rPr lang="zh-CN" altLang="en-US"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上的</a:t>
            </a:r>
            <a:r>
              <a:rPr lang="en-US" altLang="zh-CN"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a:t>
            </a:r>
            <a:r>
              <a:rPr lang="zh-CN" altLang="en-US"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个盘子按照要求移动到</a:t>
            </a:r>
            <a:r>
              <a:rPr lang="en-US" altLang="zh-CN"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C</a:t>
            </a:r>
            <a:r>
              <a:rPr lang="zh-CN" altLang="en-US"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上</a:t>
            </a:r>
            <a:r>
              <a:rPr lang="en-US" altLang="zh-CN"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20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indent="-457200">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if (n == 1)  Move(A, C);</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else {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Hanoi(n-1, A, C, B);</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Move(A, C);</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Hanoi(n-1, B, A, C);</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p:txBody>
      </p:sp>
    </p:spTree>
    <p:custDataLst>
      <p:tags r:id="rId1"/>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39395" y="1061720"/>
            <a:ext cx="11951970" cy="3261360"/>
          </a:xfrm>
          <a:prstGeom prst="rect">
            <a:avLst/>
          </a:prstGeom>
          <a:solidFill>
            <a:schemeClr val="bg1">
              <a:lumMod val="95000"/>
            </a:schemeClr>
          </a:solidFill>
        </p:spPr>
        <p:txBody>
          <a:bodyPr wrap="square">
            <a:spAutoFit/>
          </a:bodyPr>
          <a:lstStyle/>
          <a:p>
            <a:pPr>
              <a:lnSpc>
                <a:spcPct val="150000"/>
              </a:lnSpc>
              <a:defRPr/>
            </a:pPr>
            <a:r>
              <a:rPr lang="en-US" altLang="zh-CN" sz="2000" dirty="0">
                <a:solidFill>
                  <a:schemeClr val="tx1">
                    <a:lumMod val="75000"/>
                    <a:lumOff val="25000"/>
                  </a:schemeClr>
                </a:solidFill>
                <a:latin typeface="Frutiger LT 55 Roman" panose="02000503040000020004" pitchFamily="2" charset="0"/>
              </a:rPr>
              <a:t>#include &lt;</a:t>
            </a:r>
            <a:r>
              <a:rPr lang="en-US" altLang="zh-CN" sz="2000" dirty="0" err="1">
                <a:solidFill>
                  <a:schemeClr val="tx1">
                    <a:lumMod val="75000"/>
                    <a:lumOff val="25000"/>
                  </a:schemeClr>
                </a:solidFill>
                <a:latin typeface="Frutiger LT 55 Roman" panose="02000503040000020004" pitchFamily="2" charset="0"/>
              </a:rPr>
              <a:t>stdio.h</a:t>
            </a:r>
            <a:r>
              <a:rPr lang="en-US" altLang="zh-CN" sz="2000" dirty="0">
                <a:solidFill>
                  <a:schemeClr val="tx1">
                    <a:lumMod val="75000"/>
                    <a:lumOff val="25000"/>
                  </a:schemeClr>
                </a:solidFill>
                <a:latin typeface="Frutiger LT 55 Roman" panose="02000503040000020004" pitchFamily="2" charset="0"/>
              </a:rPr>
              <a:t>&gt;</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*将编号为</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numdisk</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的盘子从</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init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杆移至</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desti</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void </a:t>
            </a:r>
            <a:r>
              <a:rPr lang="en-US" altLang="zh-CN" sz="2000" dirty="0" err="1">
                <a:solidFill>
                  <a:schemeClr val="tx1">
                    <a:lumMod val="75000"/>
                    <a:lumOff val="25000"/>
                  </a:schemeClr>
                </a:solidFill>
                <a:latin typeface="Frutiger LT 55 Roman" panose="02000503040000020004" pitchFamily="2" charset="0"/>
              </a:rPr>
              <a:t>moveOne</a:t>
            </a:r>
            <a:r>
              <a:rPr lang="en-US" altLang="zh-CN" sz="2000" dirty="0">
                <a:solidFill>
                  <a:schemeClr val="tx1">
                    <a:lumMod val="75000"/>
                    <a:lumOff val="25000"/>
                  </a:schemeClr>
                </a:solidFill>
                <a:latin typeface="Frutiger LT 55 Roman" panose="02000503040000020004" pitchFamily="2" charset="0"/>
              </a:rPr>
              <a:t>(</a:t>
            </a:r>
            <a:r>
              <a:rPr lang="en-US" altLang="zh-CN" sz="2000" dirty="0" err="1">
                <a:solidFill>
                  <a:schemeClr val="tx1">
                    <a:lumMod val="75000"/>
                    <a:lumOff val="25000"/>
                  </a:schemeClr>
                </a:solidFill>
                <a:latin typeface="Frutiger LT 55 Roman" panose="02000503040000020004" pitchFamily="2" charset="0"/>
              </a:rPr>
              <a:t>int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numDisk</a:t>
            </a:r>
            <a:r>
              <a:rPr lang="en-US" altLang="zh-CN" sz="2000" dirty="0">
                <a:solidFill>
                  <a:schemeClr val="tx1">
                    <a:lumMod val="75000"/>
                    <a:lumOff val="25000"/>
                  </a:schemeClr>
                </a:solidFill>
                <a:latin typeface="Frutiger LT 55 Roman" panose="02000503040000020004" pitchFamily="2" charset="0"/>
              </a:rPr>
              <a:t>, string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string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printf</a:t>
            </a:r>
            <a:r>
              <a:rPr lang="en-US" altLang="zh-CN" sz="2000" dirty="0">
                <a:solidFill>
                  <a:schemeClr val="tx1">
                    <a:lumMod val="75000"/>
                    <a:lumOff val="25000"/>
                  </a:schemeClr>
                </a:solidFill>
                <a:latin typeface="Frutiger LT 55 Roman" panose="02000503040000020004" pitchFamily="2" charset="0"/>
              </a:rPr>
              <a:t>("Move disk </a:t>
            </a:r>
            <a:r>
              <a:rPr lang="en-US" altLang="zh-CN" sz="2000" dirty="0" err="1">
                <a:solidFill>
                  <a:schemeClr val="tx1">
                    <a:lumMod val="75000"/>
                    <a:lumOff val="25000"/>
                  </a:schemeClr>
                </a:solidFill>
                <a:latin typeface="Frutiger LT 55 Roman" panose="02000503040000020004" pitchFamily="2" charset="0"/>
              </a:rPr>
              <a:t>No.%d</a:t>
            </a:r>
            <a:r>
              <a:rPr lang="en-US" altLang="zh-CN" sz="2000" dirty="0">
                <a:solidFill>
                  <a:schemeClr val="tx1">
                    <a:lumMod val="75000"/>
                    <a:lumOff val="25000"/>
                  </a:schemeClr>
                </a:solidFill>
                <a:latin typeface="Frutiger LT 55 Roman" panose="02000503040000020004" pitchFamily="2" charset="0"/>
              </a:rPr>
              <a:t>  from %d to %d \n" ,</a:t>
            </a:r>
            <a:r>
              <a:rPr lang="en-US" altLang="zh-CN" sz="2000" dirty="0" err="1">
                <a:solidFill>
                  <a:schemeClr val="tx1">
                    <a:lumMod val="75000"/>
                    <a:lumOff val="25000"/>
                  </a:schemeClr>
                </a:solidFill>
                <a:latin typeface="Frutiger LT 55 Roman" panose="02000503040000020004" pitchFamily="2" charset="0"/>
              </a:rPr>
              <a:t>numDisk</a:t>
            </a:r>
            <a:r>
              <a:rPr lang="en-US" altLang="zh-CN" sz="2000" dirty="0">
                <a:solidFill>
                  <a:schemeClr val="tx1">
                    <a:lumMod val="75000"/>
                    <a:lumOff val="25000"/>
                  </a:schemeClr>
                </a:solidFill>
                <a:latin typeface="Frutiger LT 55 Roman" panose="02000503040000020004" pitchFamily="2" charset="0"/>
              </a:rPr>
              <a:t> ,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defRPr/>
            </a:pPr>
            <a:endParaRPr lang="en-US" altLang="zh-CN" sz="2000" dirty="0">
              <a:solidFill>
                <a:schemeClr val="tx1">
                  <a:lumMod val="75000"/>
                  <a:lumOff val="25000"/>
                </a:schemeClr>
              </a:solidFill>
              <a:latin typeface="Frutiger LT 55 Roman" panose="02000503040000020004" pitchFamily="2" charset="0"/>
            </a:endParaRPr>
          </a:p>
        </p:txBody>
      </p:sp>
      <p:sp>
        <p:nvSpPr>
          <p:cNvPr id="6" name="标题 1"/>
          <p:cNvSpPr txBox="1"/>
          <p:nvPr/>
        </p:nvSpPr>
        <p:spPr>
          <a:xfrm>
            <a:off x="15875" y="15875"/>
            <a:ext cx="1217549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汉诺塔递归实现</a:t>
            </a:r>
            <a:r>
              <a:rPr lang="en-US" altLang="zh-CN" sz="4265" dirty="0"/>
              <a:t>C</a:t>
            </a:r>
            <a:r>
              <a:rPr lang="zh-CN" altLang="en-US" sz="4265" dirty="0"/>
              <a:t>代码</a:t>
            </a:r>
            <a:endParaRPr lang="zh-CN" altLang="en-US" sz="4265" dirty="0"/>
          </a:p>
        </p:txBody>
      </p:sp>
      <p:sp>
        <p:nvSpPr>
          <p:cNvPr id="2" name="TextBox 1"/>
          <p:cNvSpPr txBox="1"/>
          <p:nvPr/>
        </p:nvSpPr>
        <p:spPr>
          <a:xfrm>
            <a:off x="2752302" y="4438227"/>
            <a:ext cx="6239933" cy="2399665"/>
          </a:xfrm>
          <a:prstGeom prst="rect">
            <a:avLst/>
          </a:prstGeom>
          <a:solidFill>
            <a:schemeClr val="accent6">
              <a:lumMod val="20000"/>
              <a:lumOff val="80000"/>
            </a:schemeClr>
          </a:solidFill>
        </p:spPr>
        <p:txBody>
          <a:bodyPr>
            <a:spAutoFit/>
          </a:bodyPr>
          <a:lstStyle/>
          <a:p>
            <a:pPr>
              <a:lnSpc>
                <a:spcPct val="150000"/>
              </a:lnSpc>
              <a:defRPr/>
            </a:pPr>
            <a:r>
              <a:rPr lang="en-US" altLang="zh-CN" sz="2000" dirty="0" err="1">
                <a:solidFill>
                  <a:schemeClr val="tx1">
                    <a:lumMod val="75000"/>
                    <a:lumOff val="25000"/>
                  </a:schemeClr>
                </a:solidFill>
                <a:latin typeface="Frutiger LT 55 Roman" panose="02000503040000020004" pitchFamily="2" charset="0"/>
              </a:rPr>
              <a:t>int</a:t>
            </a:r>
            <a:r>
              <a:rPr lang="en-US" altLang="zh-CN" sz="2000" dirty="0">
                <a:solidFill>
                  <a:schemeClr val="tx1">
                    <a:lumMod val="75000"/>
                    <a:lumOff val="25000"/>
                  </a:schemeClr>
                </a:solidFill>
                <a:latin typeface="Frutiger LT 55 Roman" panose="02000503040000020004" pitchFamily="2" charset="0"/>
              </a:rPr>
              <a:t> main()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move(3, "A", "B", "C");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return 0;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508000"/>
            <a:ext cx="12164484" cy="7385685"/>
          </a:xfrm>
          <a:prstGeom prst="rect">
            <a:avLst/>
          </a:prstGeom>
          <a:solidFill>
            <a:schemeClr val="accent6">
              <a:lumMod val="20000"/>
              <a:lumOff val="80000"/>
            </a:schemeClr>
          </a:solidFill>
        </p:spPr>
        <p:txBody>
          <a:bodyPr>
            <a:spAutoFit/>
          </a:bodyPr>
          <a:lstStyle/>
          <a:p>
            <a:pPr>
              <a:lnSpc>
                <a:spcPct val="150000"/>
              </a:lnSpc>
              <a:defRPr/>
            </a:pP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将</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numDisks</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个盘子从</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init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杆借助</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temp</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杆移至</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desti</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void move(</a:t>
            </a:r>
            <a:r>
              <a:rPr lang="en-US" altLang="zh-CN" sz="2000" dirty="0" err="1">
                <a:solidFill>
                  <a:schemeClr val="tx1">
                    <a:lumMod val="75000"/>
                    <a:lumOff val="25000"/>
                  </a:schemeClr>
                </a:solidFill>
                <a:latin typeface="Frutiger LT 55 Roman" panose="02000503040000020004" pitchFamily="2" charset="0"/>
              </a:rPr>
              <a:t>int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numDisks</a:t>
            </a:r>
            <a:r>
              <a:rPr lang="en-US" altLang="zh-CN" sz="2000" dirty="0">
                <a:solidFill>
                  <a:schemeClr val="tx1">
                    <a:lumMod val="75000"/>
                    <a:lumOff val="25000"/>
                  </a:schemeClr>
                </a:solidFill>
                <a:latin typeface="Frutiger LT 55 Roman" panose="02000503040000020004" pitchFamily="2" charset="0"/>
              </a:rPr>
              <a:t>, string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string temp, string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if (1 == </a:t>
            </a:r>
            <a:r>
              <a:rPr lang="en-US" altLang="zh-CN" sz="2000" dirty="0" err="1">
                <a:solidFill>
                  <a:schemeClr val="tx1">
                    <a:lumMod val="75000"/>
                    <a:lumOff val="25000"/>
                  </a:schemeClr>
                </a:solidFill>
                <a:latin typeface="Frutiger LT 55 Roman" panose="02000503040000020004" pitchFamily="2" charset="0"/>
              </a:rPr>
              <a:t>numDisks</a:t>
            </a:r>
            <a:r>
              <a:rPr lang="en-US" altLang="zh-CN" sz="2000" dirty="0">
                <a:solidFill>
                  <a:schemeClr val="tx1">
                    <a:lumMod val="75000"/>
                    <a:lumOff val="25000"/>
                  </a:schemeClr>
                </a:solidFill>
                <a:latin typeface="Frutiger LT 55 Roman" panose="02000503040000020004" pitchFamily="2" charset="0"/>
              </a:rPr>
              <a:t> )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moveOne</a:t>
            </a:r>
            <a:r>
              <a:rPr lang="en-US" altLang="zh-CN" sz="2000" dirty="0">
                <a:solidFill>
                  <a:schemeClr val="tx1">
                    <a:lumMod val="75000"/>
                    <a:lumOff val="25000"/>
                  </a:schemeClr>
                </a:solidFill>
                <a:latin typeface="Frutiger LT 55 Roman" panose="02000503040000020004" pitchFamily="2" charset="0"/>
              </a:rPr>
              <a:t>(1, 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else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首先将上面的（</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numDisk-1</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）个盘子从</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init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杆借助</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desti</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杆移至</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temp</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 </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endPar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move(numDisks-1,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temp);</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zh-CN" altLang="en-US" sz="2000" dirty="0">
                <a:solidFill>
                  <a:schemeClr val="tx1">
                    <a:lumMod val="75000"/>
                    <a:lumOff val="25000"/>
                  </a:schemeClr>
                </a:solidFill>
                <a:latin typeface="Frutiger LT 55 Roman" panose="02000503040000020004" pitchFamily="2" charset="0"/>
              </a:rPr>
              <a:t>      </a:t>
            </a:r>
            <a:r>
              <a:rPr lang="en-US" altLang="zh-CN" sz="2000" dirty="0">
                <a:solidFill>
                  <a:schemeClr val="tx1">
                    <a:lumMod val="75000"/>
                    <a:lumOff val="25000"/>
                  </a:schemeClr>
                </a:solidFill>
                <a:latin typeface="Frutiger LT 55 Roman" panose="02000503040000020004" pitchFamily="2" charset="0"/>
              </a:rPr>
              <a: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然后将编号为</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numDisks</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的盘子从</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init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杆移至</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desti</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zh-CN" altLang="en-US"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moveOne</a:t>
            </a:r>
            <a:r>
              <a:rPr lang="en-US" altLang="zh-CN" sz="2000" dirty="0">
                <a:solidFill>
                  <a:schemeClr val="tx1">
                    <a:lumMod val="75000"/>
                    <a:lumOff val="25000"/>
                  </a:schemeClr>
                </a:solidFill>
                <a:latin typeface="Frutiger LT 55 Roman" panose="02000503040000020004" pitchFamily="2" charset="0"/>
              </a:rPr>
              <a:t>(</a:t>
            </a:r>
            <a:r>
              <a:rPr lang="en-US" altLang="zh-CN" sz="2000" dirty="0" err="1">
                <a:solidFill>
                  <a:schemeClr val="tx1">
                    <a:lumMod val="75000"/>
                    <a:lumOff val="25000"/>
                  </a:schemeClr>
                </a:solidFill>
                <a:latin typeface="Frutiger LT 55 Roman" panose="02000503040000020004" pitchFamily="2" charset="0"/>
              </a:rPr>
              <a:t>numDisks</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r>
              <a:rPr lang="zh-CN" altLang="en-US" sz="2000" dirty="0">
                <a:solidFill>
                  <a:schemeClr val="tx1">
                    <a:lumMod val="75000"/>
                    <a:lumOff val="25000"/>
                  </a:schemeClr>
                </a:solidFill>
                <a:latin typeface="Frutiger LT 55 Roman" panose="02000503040000020004" pitchFamily="2" charset="0"/>
              </a:rPr>
              <a: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最后将上面的（</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numDisks-1</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个盘子从</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temp</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杆借助</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init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杆移至</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desti</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杆</a:t>
            </a:r>
            <a:r>
              <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     </a:t>
            </a:r>
            <a:endParaRPr lang="en-US" altLang="zh-CN" sz="2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move(numDisks-1, temp, </a:t>
            </a:r>
            <a:r>
              <a:rPr lang="en-US" altLang="zh-CN" sz="2000" dirty="0" err="1">
                <a:solidFill>
                  <a:schemeClr val="tx1">
                    <a:lumMod val="75000"/>
                    <a:lumOff val="25000"/>
                  </a:schemeClr>
                </a:solidFill>
                <a:latin typeface="Frutiger LT 55 Roman" panose="02000503040000020004" pitchFamily="2" charset="0"/>
              </a:rPr>
              <a:t>init</a:t>
            </a:r>
            <a:r>
              <a:rPr lang="en-US" altLang="zh-CN" sz="2000" dirty="0">
                <a:solidFill>
                  <a:schemeClr val="tx1">
                    <a:lumMod val="75000"/>
                    <a:lumOff val="25000"/>
                  </a:schemeClr>
                </a:solidFill>
                <a:latin typeface="Frutiger LT 55 Roman" panose="02000503040000020004" pitchFamily="2" charset="0"/>
              </a:rPr>
              <a:t>, </a:t>
            </a:r>
            <a:r>
              <a:rPr lang="en-US" altLang="zh-CN" sz="2000" dirty="0" err="1">
                <a:solidFill>
                  <a:schemeClr val="tx1">
                    <a:lumMod val="75000"/>
                    <a:lumOff val="25000"/>
                  </a:schemeClr>
                </a:solidFill>
                <a:latin typeface="Frutiger LT 55 Roman" panose="02000503040000020004" pitchFamily="2" charset="0"/>
              </a:rPr>
              <a:t>desti</a:t>
            </a:r>
            <a:r>
              <a:rPr lang="en-US" altLang="zh-CN" sz="2000" dirty="0">
                <a:solidFill>
                  <a:schemeClr val="tx1">
                    <a:lumMod val="75000"/>
                    <a:lumOff val="25000"/>
                  </a:schemeClr>
                </a:solidFill>
                <a:latin typeface="Frutiger LT 55 Roman" panose="02000503040000020004" pitchFamily="2" charset="0"/>
              </a:rPr>
              <a:t>);</a:t>
            </a:r>
            <a:r>
              <a:rPr lang="zh-CN" altLang="en-US" sz="2000" dirty="0">
                <a:solidFill>
                  <a:schemeClr val="tx1">
                    <a:lumMod val="75000"/>
                    <a:lumOff val="25000"/>
                  </a:schemeClr>
                </a:solidFill>
                <a:latin typeface="Frutiger LT 55 Roman" panose="02000503040000020004" pitchFamily="2" charset="0"/>
              </a:rPr>
              <a:t>  </a:t>
            </a:r>
            <a:endParaRPr lang="zh-CN" altLang="en-US" sz="2000" dirty="0">
              <a:solidFill>
                <a:schemeClr val="tx1">
                  <a:lumMod val="75000"/>
                  <a:lumOff val="25000"/>
                </a:schemeClr>
              </a:solidFill>
              <a:latin typeface="Frutiger LT 55 Roman" panose="02000503040000020004" pitchFamily="2" charset="0"/>
            </a:endParaRPr>
          </a:p>
          <a:p>
            <a:pPr>
              <a:lnSpc>
                <a:spcPct val="150000"/>
              </a:lnSpc>
              <a:defRPr/>
            </a:pPr>
            <a:r>
              <a:rPr lang="zh-CN" altLang="en-US" sz="2000" dirty="0">
                <a:solidFill>
                  <a:schemeClr val="tx1">
                    <a:lumMod val="75000"/>
                    <a:lumOff val="25000"/>
                  </a:schemeClr>
                </a:solidFill>
                <a:latin typeface="Frutiger LT 55 Roman" panose="02000503040000020004" pitchFamily="2" charset="0"/>
              </a:rPr>
              <a:t>    </a:t>
            </a: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a:p>
            <a:pPr>
              <a:lnSpc>
                <a:spcPct val="150000"/>
              </a:lnSpc>
              <a:defRPr/>
            </a:pPr>
            <a:r>
              <a:rPr lang="en-US" altLang="zh-CN" sz="2000" dirty="0">
                <a:solidFill>
                  <a:schemeClr val="tx1">
                    <a:lumMod val="75000"/>
                    <a:lumOff val="25000"/>
                  </a:schemeClr>
                </a:solidFill>
                <a:latin typeface="Frutiger LT 55 Roman" panose="02000503040000020004" pitchFamily="2" charset="0"/>
              </a:rPr>
              <a:t>}   </a:t>
            </a:r>
            <a:endParaRPr lang="en-US" altLang="zh-CN" sz="2000" dirty="0">
              <a:solidFill>
                <a:schemeClr val="tx1">
                  <a:lumMod val="75000"/>
                  <a:lumOff val="25000"/>
                </a:schemeClr>
              </a:solidFill>
              <a:latin typeface="Frutiger LT 55 Roman" panose="02000503040000020004" pitchFamily="2"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7328" y="0"/>
            <a:ext cx="11377264" cy="6692473"/>
          </a:xfrm>
          <a:prstGeom prst="rect">
            <a:avLst/>
          </a:prstGeom>
        </p:spPr>
        <p:txBody>
          <a:bodyPr wrap="square">
            <a:spAutoFit/>
          </a:bodyPr>
          <a:lstStyle/>
          <a:p>
            <a:pPr>
              <a:lnSpc>
                <a:spcPct val="150000"/>
              </a:lnSpc>
            </a:pPr>
            <a:r>
              <a:rPr lang="zh-CN" altLang="en-US" sz="1600" b="1" dirty="0">
                <a:solidFill>
                  <a:srgbClr val="FF0000"/>
                </a:solidFill>
              </a:rPr>
              <a:t>可以产生一组特定的组合的单词的所有可能的排列：</a:t>
            </a:r>
            <a:endParaRPr lang="en-US" altLang="zh-CN" sz="1600" b="1" dirty="0">
              <a:solidFill>
                <a:srgbClr val="FF0000"/>
              </a:solidFill>
              <a:latin typeface="Frutiger LT 55 Roman" panose="02000503040000020004" pitchFamily="2" charset="0"/>
            </a:endParaRPr>
          </a:p>
          <a:p>
            <a:pPr>
              <a:lnSpc>
                <a:spcPct val="150000"/>
              </a:lnSpc>
            </a:pPr>
            <a:r>
              <a:rPr lang="en-US" altLang="zh-CN" sz="1600" dirty="0">
                <a:solidFill>
                  <a:srgbClr val="4F4F4F"/>
                </a:solidFill>
                <a:latin typeface="+mn-lt"/>
                <a:ea typeface="微软雅黑" panose="020B0503020204020204" pitchFamily="34" charset="-122"/>
              </a:rPr>
              <a:t>char * </a:t>
            </a:r>
            <a:r>
              <a:rPr lang="en-US" altLang="zh-CN" sz="1600" dirty="0" err="1">
                <a:solidFill>
                  <a:srgbClr val="4F4F4F"/>
                </a:solidFill>
                <a:latin typeface="+mn-lt"/>
              </a:rPr>
              <a:t>generatePermutations</a:t>
            </a:r>
            <a:r>
              <a:rPr lang="en-US" altLang="zh-CN" sz="1600" dirty="0">
                <a:solidFill>
                  <a:srgbClr val="4F4F4F"/>
                </a:solidFill>
                <a:latin typeface="+mn-lt"/>
                <a:ea typeface="微软雅黑" panose="020B0503020204020204" pitchFamily="34" charset="-122"/>
              </a:rPr>
              <a:t> (char * </a:t>
            </a:r>
            <a:r>
              <a:rPr lang="en-US" altLang="zh-CN" sz="1600" dirty="0" err="1">
                <a:solidFill>
                  <a:srgbClr val="4F4F4F"/>
                </a:solidFill>
                <a:latin typeface="+mn-lt"/>
              </a:rPr>
              <a:t>str</a:t>
            </a:r>
            <a:r>
              <a:rPr lang="en-US" altLang="zh-CN" sz="1600" dirty="0">
                <a:solidFill>
                  <a:srgbClr val="4F4F4F"/>
                </a:solidFill>
                <a:latin typeface="+mn-lt"/>
              </a:rPr>
              <a:t>);</a:t>
            </a:r>
            <a:endParaRPr lang="en-US" altLang="zh-CN" sz="1600" dirty="0">
              <a:solidFill>
                <a:srgbClr val="4F4F4F"/>
              </a:solidFill>
              <a:latin typeface="+mn-lt"/>
            </a:endParaRPr>
          </a:p>
          <a:p>
            <a:pPr>
              <a:lnSpc>
                <a:spcPct val="150000"/>
              </a:lnSpc>
            </a:pPr>
            <a:r>
              <a:rPr lang="zh-CN" altLang="en-US" sz="1600" dirty="0">
                <a:latin typeface="+mn-lt"/>
              </a:rPr>
              <a:t>用来返回一个包含</a:t>
            </a:r>
            <a:r>
              <a:rPr lang="en-US" altLang="zh-CN" sz="1600" dirty="0" err="1">
                <a:latin typeface="+mn-lt"/>
              </a:rPr>
              <a:t>str</a:t>
            </a:r>
            <a:r>
              <a:rPr lang="zh-CN" altLang="en-US" sz="1600" dirty="0">
                <a:latin typeface="+mn-lt"/>
              </a:rPr>
              <a:t>所有排列的集合。</a:t>
            </a:r>
            <a:endParaRPr lang="en-US" altLang="zh-CN" sz="1600" dirty="0">
              <a:latin typeface="+mn-lt"/>
            </a:endParaRPr>
          </a:p>
          <a:p>
            <a:pPr>
              <a:lnSpc>
                <a:spcPct val="150000"/>
              </a:lnSpc>
            </a:pPr>
            <a:r>
              <a:rPr lang="zh-CN" altLang="en-US" sz="1600" dirty="0">
                <a:latin typeface="+mn-lt"/>
              </a:rPr>
              <a:t>如：</a:t>
            </a:r>
            <a:r>
              <a:rPr lang="en-US" altLang="zh-CN" sz="1600" dirty="0">
                <a:latin typeface="+mn-lt"/>
              </a:rPr>
              <a:t> </a:t>
            </a:r>
            <a:r>
              <a:rPr lang="en-US" altLang="zh-CN" sz="1600" dirty="0" err="1">
                <a:latin typeface="+mn-lt"/>
              </a:rPr>
              <a:t>generatePermutations</a:t>
            </a:r>
            <a:r>
              <a:rPr lang="en-US" altLang="zh-CN" sz="1600" dirty="0">
                <a:latin typeface="+mn-lt"/>
              </a:rPr>
              <a:t>("ABC");</a:t>
            </a:r>
            <a:endParaRPr lang="en-US" altLang="zh-CN" sz="1600" dirty="0">
              <a:latin typeface="+mn-lt"/>
            </a:endParaRPr>
          </a:p>
          <a:p>
            <a:pPr>
              <a:lnSpc>
                <a:spcPct val="150000"/>
              </a:lnSpc>
            </a:pPr>
            <a:r>
              <a:rPr lang="zh-CN" altLang="en-US" sz="1600" dirty="0">
                <a:latin typeface="+mn-lt"/>
              </a:rPr>
              <a:t>函数应该返回的是这样的：</a:t>
            </a:r>
            <a:endParaRPr lang="en-US" altLang="zh-CN" sz="1600" dirty="0">
              <a:latin typeface="+mn-lt"/>
            </a:endParaRPr>
          </a:p>
          <a:p>
            <a:pPr>
              <a:lnSpc>
                <a:spcPct val="150000"/>
              </a:lnSpc>
            </a:pPr>
            <a:r>
              <a:rPr lang="en-US" altLang="zh-CN" sz="1600" dirty="0">
                <a:latin typeface="+mn-lt"/>
              </a:rPr>
              <a:t>{ "ABC", "ACB", "BAC", "BCA", "CAB", "CBA" }</a:t>
            </a:r>
            <a:endParaRPr lang="en-US" altLang="zh-CN" sz="1600" dirty="0">
              <a:latin typeface="+mn-lt"/>
            </a:endParaRPr>
          </a:p>
          <a:p>
            <a:pPr>
              <a:lnSpc>
                <a:spcPct val="150000"/>
              </a:lnSpc>
            </a:pPr>
            <a:r>
              <a:rPr lang="zh-CN" altLang="en-US" sz="1600" b="1" dirty="0"/>
              <a:t>寻找递归规律</a:t>
            </a:r>
            <a:endParaRPr lang="zh-CN" altLang="en-US" sz="1600" b="1" dirty="0"/>
          </a:p>
          <a:p>
            <a:pPr>
              <a:lnSpc>
                <a:spcPct val="150000"/>
              </a:lnSpc>
            </a:pPr>
            <a:r>
              <a:rPr lang="en-US" altLang="zh-CN" sz="1600" dirty="0">
                <a:latin typeface="+mn-lt"/>
              </a:rPr>
              <a:t>- </a:t>
            </a:r>
            <a:r>
              <a:rPr lang="zh-CN" altLang="en-US" sz="1600" dirty="0">
                <a:latin typeface="+mn-lt"/>
              </a:rPr>
              <a:t>字符</a:t>
            </a:r>
            <a:r>
              <a:rPr lang="en-US" altLang="zh-CN" sz="1600" dirty="0">
                <a:latin typeface="+mn-lt"/>
              </a:rPr>
              <a:t>A</a:t>
            </a:r>
            <a:r>
              <a:rPr lang="zh-CN" altLang="en-US" sz="1600" dirty="0">
                <a:latin typeface="+mn-lt"/>
              </a:rPr>
              <a:t>，后面跟着的是字符串“</a:t>
            </a:r>
            <a:r>
              <a:rPr lang="en-US" altLang="zh-CN" sz="1600" dirty="0">
                <a:latin typeface="+mn-lt"/>
              </a:rPr>
              <a:t>BCDE”</a:t>
            </a:r>
            <a:r>
              <a:rPr lang="zh-CN" altLang="en-US" sz="1600" dirty="0">
                <a:latin typeface="+mn-lt"/>
              </a:rPr>
              <a:t>的所有排列（</a:t>
            </a:r>
            <a:r>
              <a:rPr lang="en-US" altLang="zh-CN" sz="1600" dirty="0">
                <a:latin typeface="+mn-lt"/>
              </a:rPr>
              <a:t>The character ‘A’ followed by every possible permutation of “BCDE”</a:t>
            </a:r>
            <a:r>
              <a:rPr lang="zh-CN" altLang="en-US" sz="1600" dirty="0">
                <a:latin typeface="+mn-lt"/>
              </a:rPr>
              <a:t>）</a:t>
            </a:r>
            <a:endParaRPr lang="zh-CN" altLang="en-US" sz="1600" dirty="0">
              <a:latin typeface="+mn-lt"/>
            </a:endParaRPr>
          </a:p>
          <a:p>
            <a:pPr>
              <a:lnSpc>
                <a:spcPct val="150000"/>
              </a:lnSpc>
            </a:pPr>
            <a:r>
              <a:rPr lang="en-US" altLang="zh-CN" sz="1600" dirty="0">
                <a:latin typeface="+mn-lt"/>
              </a:rPr>
              <a:t>- </a:t>
            </a:r>
            <a:r>
              <a:rPr lang="zh-CN" altLang="en-US" sz="1600" dirty="0">
                <a:latin typeface="+mn-lt"/>
              </a:rPr>
              <a:t>字符</a:t>
            </a:r>
            <a:r>
              <a:rPr lang="en-US" altLang="zh-CN" sz="1600" dirty="0">
                <a:latin typeface="+mn-lt"/>
              </a:rPr>
              <a:t>B</a:t>
            </a:r>
            <a:r>
              <a:rPr lang="zh-CN" altLang="en-US" sz="1600" dirty="0">
                <a:latin typeface="+mn-lt"/>
              </a:rPr>
              <a:t>，后面跟着的是字符串“</a:t>
            </a:r>
            <a:r>
              <a:rPr lang="en-US" altLang="zh-CN" sz="1600" dirty="0">
                <a:latin typeface="+mn-lt"/>
              </a:rPr>
              <a:t>ACDE”</a:t>
            </a:r>
            <a:r>
              <a:rPr lang="zh-CN" altLang="en-US" sz="1600" dirty="0">
                <a:latin typeface="+mn-lt"/>
              </a:rPr>
              <a:t>的所有排列（</a:t>
            </a:r>
            <a:r>
              <a:rPr lang="en-US" altLang="zh-CN" sz="1600" dirty="0">
                <a:latin typeface="+mn-lt"/>
              </a:rPr>
              <a:t>The character ‘B’ followed by every possible permutation of “ACDE”</a:t>
            </a:r>
            <a:r>
              <a:rPr lang="zh-CN" altLang="en-US" sz="1600" dirty="0">
                <a:latin typeface="+mn-lt"/>
              </a:rPr>
              <a:t>）</a:t>
            </a:r>
            <a:endParaRPr lang="zh-CN" altLang="en-US" sz="1600" dirty="0">
              <a:latin typeface="+mn-lt"/>
            </a:endParaRPr>
          </a:p>
          <a:p>
            <a:pPr>
              <a:lnSpc>
                <a:spcPct val="150000"/>
              </a:lnSpc>
            </a:pPr>
            <a:r>
              <a:rPr lang="en-US" altLang="zh-CN" sz="1600" dirty="0">
                <a:latin typeface="+mn-lt"/>
              </a:rPr>
              <a:t>- …</a:t>
            </a:r>
            <a:r>
              <a:rPr lang="zh-CN" altLang="en-US" sz="1600" dirty="0">
                <a:latin typeface="+mn-lt"/>
              </a:rPr>
              <a:t>等等都是一样的。</a:t>
            </a:r>
            <a:endParaRPr lang="en-US" altLang="zh-CN" sz="1600" dirty="0">
              <a:latin typeface="+mn-lt"/>
            </a:endParaRPr>
          </a:p>
          <a:p>
            <a:pPr>
              <a:lnSpc>
                <a:spcPct val="150000"/>
              </a:lnSpc>
            </a:pPr>
            <a:r>
              <a:rPr lang="zh-CN" altLang="en-US" sz="1600" dirty="0"/>
              <a:t> </a:t>
            </a:r>
            <a:r>
              <a:rPr lang="en-US" altLang="zh-CN" sz="1600" dirty="0"/>
              <a:t>1</a:t>
            </a:r>
            <a:r>
              <a:rPr lang="zh-CN" altLang="en-US" sz="1600" dirty="0"/>
              <a:t>）通过依次选择每个字符来构造长度为</a:t>
            </a:r>
            <a:r>
              <a:rPr lang="en-US" altLang="zh-CN" sz="1600" dirty="0"/>
              <a:t>n</a:t>
            </a:r>
            <a:r>
              <a:rPr lang="zh-CN" altLang="en-US" sz="1600" dirty="0"/>
              <a:t>的字符串的所有排列的集合；</a:t>
            </a:r>
            <a:endParaRPr lang="en-US" altLang="zh-CN" sz="1600" dirty="0"/>
          </a:p>
          <a:p>
            <a:pPr>
              <a:lnSpc>
                <a:spcPct val="150000"/>
              </a:lnSpc>
            </a:pPr>
            <a:r>
              <a:rPr lang="en-US" altLang="zh-CN" sz="1600" dirty="0"/>
              <a:t>2</a:t>
            </a:r>
            <a:r>
              <a:rPr lang="zh-CN" altLang="en-US" sz="1600" dirty="0"/>
              <a:t>）对于那些</a:t>
            </a:r>
            <a:r>
              <a:rPr lang="en-US" altLang="zh-CN" sz="1600" dirty="0"/>
              <a:t>n</a:t>
            </a:r>
            <a:r>
              <a:rPr lang="zh-CN" altLang="en-US" sz="1600" dirty="0"/>
              <a:t>个可能的第一个字符中的每一个，将所选字符连接到剩余的每个可能排列的前面 </a:t>
            </a:r>
            <a:r>
              <a:rPr lang="en-US" altLang="zh-CN" sz="1600" dirty="0"/>
              <a:t>n - 1 </a:t>
            </a:r>
            <a:r>
              <a:rPr lang="zh-CN" altLang="en-US" sz="1600" dirty="0"/>
              <a:t>个字符。</a:t>
            </a:r>
            <a:endParaRPr lang="en-US" altLang="zh-CN" sz="1600" dirty="0"/>
          </a:p>
          <a:p>
            <a:pPr>
              <a:lnSpc>
                <a:spcPct val="150000"/>
              </a:lnSpc>
            </a:pPr>
            <a:r>
              <a:rPr lang="zh-CN" altLang="en-US" sz="1600" dirty="0"/>
              <a:t>产生</a:t>
            </a:r>
            <a:r>
              <a:rPr lang="en-US" altLang="zh-CN" sz="1600" dirty="0"/>
              <a:t>n-1</a:t>
            </a:r>
            <a:r>
              <a:rPr lang="zh-CN" altLang="en-US" sz="1600" dirty="0"/>
              <a:t>的所有排列的问题是相同问题的较小实例，因此可以递归地求解。</a:t>
            </a:r>
            <a:endParaRPr lang="en-US" altLang="zh-CN" sz="1600" dirty="0"/>
          </a:p>
          <a:p>
            <a:pPr>
              <a:lnSpc>
                <a:spcPct val="150000"/>
              </a:lnSpc>
            </a:pPr>
            <a:r>
              <a:rPr lang="zh-CN" altLang="en-US" sz="1600" b="1" dirty="0"/>
              <a:t>寻找递归特征、发现出口（</a:t>
            </a:r>
            <a:r>
              <a:rPr lang="en-US" altLang="zh-CN" sz="1600" dirty="0"/>
              <a:t> simple case</a:t>
            </a:r>
            <a:r>
              <a:rPr lang="zh-CN" altLang="en-US" sz="1600" b="1" dirty="0"/>
              <a:t>）</a:t>
            </a:r>
            <a:endParaRPr lang="zh-CN" altLang="en-US" sz="1600" b="1" dirty="0"/>
          </a:p>
          <a:p>
            <a:pPr>
              <a:lnSpc>
                <a:spcPct val="150000"/>
              </a:lnSpc>
            </a:pPr>
            <a:r>
              <a:rPr lang="en-US" altLang="zh-CN" sz="1600" dirty="0">
                <a:latin typeface="+mn-lt"/>
              </a:rPr>
              <a:t>1</a:t>
            </a:r>
            <a:r>
              <a:rPr lang="zh-CN" altLang="en-US" sz="1600" dirty="0">
                <a:latin typeface="+mn-lt"/>
              </a:rPr>
              <a:t>）一种可能性是检查字符串是否包含单个字符。计算单个字符串的所有排列很容易，因为只有一个可能的排序。然而，在字符串处理中，简单情况下的最佳选择很少是一个字符的字符串，因为实际上还有一个更简单的替代方法：</a:t>
            </a:r>
            <a:endParaRPr lang="en-US" altLang="zh-CN" sz="1600" dirty="0">
              <a:latin typeface="+mn-lt"/>
            </a:endParaRPr>
          </a:p>
          <a:p>
            <a:pPr>
              <a:lnSpc>
                <a:spcPct val="150000"/>
              </a:lnSpc>
            </a:pPr>
            <a:r>
              <a:rPr lang="en-US" altLang="zh-CN" sz="1600" dirty="0">
                <a:latin typeface="+mn-lt"/>
              </a:rPr>
              <a:t>2</a:t>
            </a:r>
            <a:r>
              <a:rPr lang="zh-CN" altLang="en-US" sz="1600" dirty="0">
                <a:latin typeface="+mn-lt"/>
              </a:rPr>
              <a:t>）空字符串根本不包含任何字符。就像单字符串只有一个排序一样，只能写一个空字符串的一种方法。 如果调用</a:t>
            </a:r>
            <a:r>
              <a:rPr lang="en-US" altLang="zh-CN" sz="1600" dirty="0" err="1">
                <a:latin typeface="+mn-lt"/>
              </a:rPr>
              <a:t>generatePermutations</a:t>
            </a:r>
            <a:r>
              <a:rPr lang="zh-CN" altLang="en-US" sz="1600" dirty="0">
                <a:latin typeface="+mn-lt"/>
              </a:rPr>
              <a:t>（“”），则应该返回一个包含单个元素的集合，就是</a:t>
            </a:r>
            <a:r>
              <a:rPr lang="zh-CN" altLang="en-US" sz="1600" dirty="0">
                <a:solidFill>
                  <a:srgbClr val="FF0000"/>
                </a:solidFill>
                <a:latin typeface="+mn-lt"/>
              </a:rPr>
              <a:t>空字符串</a:t>
            </a:r>
            <a:r>
              <a:rPr lang="en-US" altLang="zh-CN" sz="1600" dirty="0">
                <a:solidFill>
                  <a:srgbClr val="FF0000"/>
                </a:solidFill>
                <a:latin typeface="+mn-lt"/>
              </a:rPr>
              <a:t>(\0)</a:t>
            </a:r>
            <a:r>
              <a:rPr lang="zh-CN" altLang="en-US" sz="1600" dirty="0">
                <a:solidFill>
                  <a:srgbClr val="FF0000"/>
                </a:solidFill>
                <a:latin typeface="+mn-lt"/>
              </a:rPr>
              <a:t> </a:t>
            </a:r>
            <a:r>
              <a:rPr lang="zh-CN" altLang="en-US" sz="1600" dirty="0">
                <a:latin typeface="+mn-lt"/>
              </a:rPr>
              <a:t>。</a:t>
            </a:r>
            <a:endParaRPr lang="zh-CN" altLang="en-US" sz="1600" dirty="0">
              <a:latin typeface="+mn-lt"/>
            </a:endParaRPr>
          </a:p>
        </p:txBody>
      </p:sp>
      <p:sp>
        <p:nvSpPr>
          <p:cNvPr id="4" name="Rectangle 2"/>
          <p:cNvSpPr txBox="1"/>
          <p:nvPr/>
        </p:nvSpPr>
        <p:spPr>
          <a:xfrm rot="1980000">
            <a:off x="9408795" y="434340"/>
            <a:ext cx="3195955" cy="1117600"/>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865" b="1" dirty="0">
                <a:solidFill>
                  <a:srgbClr val="FF0000"/>
                </a:solidFill>
                <a:effectLst>
                  <a:outerShdw blurRad="38100" dist="38100" dir="2700000" algn="tl">
                    <a:srgbClr val="000000">
                      <a:alpha val="43137"/>
                    </a:srgbClr>
                  </a:outerShdw>
                </a:effectLst>
              </a:rPr>
              <a:t>CASE </a:t>
            </a:r>
            <a:r>
              <a:rPr lang="zh-CN" altLang="en-US" sz="5865" b="1" dirty="0">
                <a:solidFill>
                  <a:srgbClr val="FF0000"/>
                </a:solidFill>
                <a:effectLst>
                  <a:outerShdw blurRad="38100" dist="38100" dir="2700000" algn="tl">
                    <a:srgbClr val="000000">
                      <a:alpha val="43137"/>
                    </a:srgbClr>
                  </a:outerShdw>
                </a:effectLst>
              </a:rPr>
              <a:t> </a:t>
            </a:r>
            <a:endParaRPr lang="zh-CN" altLang="en-US" sz="5865" b="1" dirty="0">
              <a:solidFill>
                <a:srgbClr val="FF0000"/>
              </a:solidFill>
              <a:effectLst>
                <a:outerShdw blurRad="38100" dist="38100" dir="2700000" algn="tl">
                  <a:srgbClr val="000000">
                    <a:alpha val="43137"/>
                  </a:srgbClr>
                </a:outerShdw>
              </a:effectLst>
            </a:endParaRPr>
          </a:p>
        </p:txBody>
      </p:sp>
    </p:spTree>
    <p:custDataLst>
      <p:tags r:id="rId1"/>
    </p:custData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332656"/>
            <a:ext cx="7560840" cy="6494085"/>
          </a:xfrm>
          <a:prstGeom prst="rect">
            <a:avLst/>
          </a:prstGeom>
        </p:spPr>
        <p:txBody>
          <a:bodyPr wrap="square">
            <a:spAutoFit/>
          </a:bodyPr>
          <a:lstStyle/>
          <a:p>
            <a:r>
              <a:rPr lang="en-US" altLang="zh-CN" sz="1600" dirty="0"/>
              <a:t>/* Function prototypes */</a:t>
            </a:r>
            <a:endParaRPr lang="en-US" altLang="zh-CN" sz="1600" dirty="0"/>
          </a:p>
          <a:p>
            <a:r>
              <a:rPr lang="en-US" altLang="zh-CN" sz="1600" dirty="0"/>
              <a:t>Set&lt;string&gt; </a:t>
            </a:r>
            <a:r>
              <a:rPr lang="en-US" altLang="zh-CN" sz="1600" dirty="0" err="1"/>
              <a:t>generatePermutations</a:t>
            </a:r>
            <a:r>
              <a:rPr lang="en-US" altLang="zh-CN" sz="1600" dirty="0"/>
              <a:t>(string </a:t>
            </a:r>
            <a:r>
              <a:rPr lang="en-US" altLang="zh-CN" sz="1600" dirty="0" err="1"/>
              <a:t>str</a:t>
            </a:r>
            <a:r>
              <a:rPr lang="en-US" altLang="zh-CN" sz="1600" dirty="0"/>
              <a:t>);</a:t>
            </a:r>
            <a:endParaRPr lang="en-US" altLang="zh-CN" sz="1600" dirty="0"/>
          </a:p>
          <a:p>
            <a:r>
              <a:rPr lang="en-US" altLang="zh-CN" sz="1600" dirty="0"/>
              <a:t>/* Main program */</a:t>
            </a:r>
            <a:endParaRPr lang="en-US" altLang="zh-CN" sz="1600" dirty="0"/>
          </a:p>
          <a:p>
            <a:r>
              <a:rPr lang="en-US" altLang="zh-CN" sz="1600" dirty="0" err="1"/>
              <a:t>int</a:t>
            </a:r>
            <a:r>
              <a:rPr lang="en-US" altLang="zh-CN" sz="1600" dirty="0"/>
              <a:t> main() {</a:t>
            </a:r>
            <a:endParaRPr lang="en-US" altLang="zh-CN" sz="1600" dirty="0"/>
          </a:p>
          <a:p>
            <a:r>
              <a:rPr lang="en-US" altLang="zh-CN" sz="1600" dirty="0"/>
              <a:t>    string </a:t>
            </a:r>
            <a:r>
              <a:rPr lang="en-US" altLang="zh-CN" sz="1600" dirty="0" err="1"/>
              <a:t>str</a:t>
            </a:r>
            <a:r>
              <a:rPr lang="en-US" altLang="zh-CN" sz="1600" dirty="0"/>
              <a:t> = </a:t>
            </a:r>
            <a:r>
              <a:rPr lang="en-US" altLang="zh-CN" sz="1600" dirty="0" err="1"/>
              <a:t>getLine</a:t>
            </a:r>
            <a:r>
              <a:rPr lang="en-US" altLang="zh-CN" sz="1600" dirty="0"/>
              <a:t>("Enter a string: ");</a:t>
            </a:r>
            <a:endParaRPr lang="en-US" altLang="zh-CN" sz="1600" dirty="0"/>
          </a:p>
          <a:p>
            <a:r>
              <a:rPr lang="en-US" altLang="zh-CN" sz="1600" dirty="0"/>
              <a:t>    </a:t>
            </a:r>
            <a:r>
              <a:rPr lang="en-US" altLang="zh-CN" sz="1600" dirty="0" err="1"/>
              <a:t>cout</a:t>
            </a:r>
            <a:r>
              <a:rPr lang="en-US" altLang="zh-CN" sz="1600" dirty="0"/>
              <a:t> &lt;&lt; "The permutations of \"" &lt;&lt; </a:t>
            </a:r>
            <a:r>
              <a:rPr lang="en-US" altLang="zh-CN" sz="1600" dirty="0" err="1"/>
              <a:t>str</a:t>
            </a:r>
            <a:r>
              <a:rPr lang="en-US" altLang="zh-CN" sz="1600" dirty="0"/>
              <a:t> &lt;&lt; "\" are:" &lt;&lt; </a:t>
            </a:r>
            <a:r>
              <a:rPr lang="en-US" altLang="zh-CN" sz="1600" dirty="0" err="1"/>
              <a:t>endl</a:t>
            </a:r>
            <a:r>
              <a:rPr lang="en-US" altLang="zh-CN" sz="1600" dirty="0"/>
              <a:t>;</a:t>
            </a:r>
            <a:endParaRPr lang="en-US" altLang="zh-CN" sz="1600" dirty="0"/>
          </a:p>
          <a:p>
            <a:r>
              <a:rPr lang="en-US" altLang="zh-CN" sz="1600" dirty="0"/>
              <a:t>    foreach (string s in </a:t>
            </a:r>
            <a:r>
              <a:rPr lang="en-US" altLang="zh-CN" sz="1600" dirty="0" err="1"/>
              <a:t>generatePermutations</a:t>
            </a:r>
            <a:r>
              <a:rPr lang="en-US" altLang="zh-CN" sz="1600" dirty="0"/>
              <a:t>(</a:t>
            </a:r>
            <a:r>
              <a:rPr lang="en-US" altLang="zh-CN" sz="1600" dirty="0" err="1"/>
              <a:t>str</a:t>
            </a:r>
            <a:r>
              <a:rPr lang="en-US" altLang="zh-CN" sz="1600" dirty="0"/>
              <a:t>)) {</a:t>
            </a:r>
            <a:endParaRPr lang="en-US" altLang="zh-CN" sz="1600" dirty="0"/>
          </a:p>
          <a:p>
            <a:r>
              <a:rPr lang="en-US" altLang="zh-CN" sz="1600" dirty="0"/>
              <a:t>        </a:t>
            </a:r>
            <a:r>
              <a:rPr lang="en-US" altLang="zh-CN" sz="1600" dirty="0" err="1"/>
              <a:t>cout</a:t>
            </a:r>
            <a:r>
              <a:rPr lang="en-US" altLang="zh-CN" sz="1600" dirty="0"/>
              <a:t> &lt;&lt; " \"" &lt;&lt; s &lt;&lt; "\"" &lt;&lt; </a:t>
            </a:r>
            <a:r>
              <a:rPr lang="en-US" altLang="zh-CN" sz="1600" dirty="0" err="1"/>
              <a:t>endl</a:t>
            </a:r>
            <a:r>
              <a:rPr lang="en-US" altLang="zh-CN" sz="1600" dirty="0"/>
              <a:t>;</a:t>
            </a:r>
            <a:endParaRPr lang="en-US" altLang="zh-CN" sz="1600" dirty="0"/>
          </a:p>
          <a:p>
            <a:r>
              <a:rPr lang="en-US" altLang="zh-CN" sz="1600" dirty="0"/>
              <a:t>    }</a:t>
            </a:r>
            <a:endParaRPr lang="en-US" altLang="zh-CN" sz="1600" dirty="0"/>
          </a:p>
          <a:p>
            <a:r>
              <a:rPr lang="en-US" altLang="zh-CN" sz="1600" dirty="0"/>
              <a:t>    return 0;</a:t>
            </a:r>
            <a:endParaRPr lang="en-US" altLang="zh-CN" sz="1600" dirty="0"/>
          </a:p>
          <a:p>
            <a:r>
              <a:rPr lang="en-US" altLang="zh-CN" sz="1600" dirty="0"/>
              <a:t>}</a:t>
            </a:r>
            <a:endParaRPr lang="en-US" altLang="zh-CN" sz="1600" dirty="0"/>
          </a:p>
          <a:p>
            <a:r>
              <a:rPr lang="en-US" altLang="zh-CN" sz="1600" dirty="0"/>
              <a:t>Set&lt;string&gt; </a:t>
            </a:r>
            <a:r>
              <a:rPr lang="en-US" altLang="zh-CN" sz="1600" dirty="0" err="1"/>
              <a:t>generatePermutations</a:t>
            </a:r>
            <a:r>
              <a:rPr lang="en-US" altLang="zh-CN" sz="1600" dirty="0"/>
              <a:t>(string </a:t>
            </a:r>
            <a:r>
              <a:rPr lang="en-US" altLang="zh-CN" sz="1600" dirty="0" err="1"/>
              <a:t>str</a:t>
            </a:r>
            <a:r>
              <a:rPr lang="en-US" altLang="zh-CN" sz="1600" dirty="0"/>
              <a:t>) {</a:t>
            </a:r>
            <a:endParaRPr lang="en-US" altLang="zh-CN" sz="1600" dirty="0"/>
          </a:p>
          <a:p>
            <a:r>
              <a:rPr lang="en-US" altLang="zh-CN" sz="1600" dirty="0"/>
              <a:t>    Set&lt;string&gt; result;</a:t>
            </a:r>
            <a:endParaRPr lang="en-US" altLang="zh-CN" sz="1600" dirty="0"/>
          </a:p>
          <a:p>
            <a:r>
              <a:rPr lang="en-US" altLang="zh-CN" sz="1600" dirty="0"/>
              <a:t>    if (</a:t>
            </a:r>
            <a:r>
              <a:rPr lang="en-US" altLang="zh-CN" sz="1600" dirty="0" err="1"/>
              <a:t>str</a:t>
            </a:r>
            <a:r>
              <a:rPr lang="en-US" altLang="zh-CN" sz="1600" dirty="0"/>
              <a:t> == "") {</a:t>
            </a:r>
            <a:endParaRPr lang="en-US" altLang="zh-CN" sz="1600" dirty="0"/>
          </a:p>
          <a:p>
            <a:r>
              <a:rPr lang="en-US" altLang="zh-CN" sz="1600" dirty="0"/>
              <a:t>    result += "";</a:t>
            </a:r>
            <a:endParaRPr lang="en-US" altLang="zh-CN" sz="1600" dirty="0"/>
          </a:p>
          <a:p>
            <a:r>
              <a:rPr lang="en-US" altLang="zh-CN" sz="1600" dirty="0"/>
              <a:t>    } else {</a:t>
            </a:r>
            <a:endParaRPr lang="en-US" altLang="zh-CN" sz="1600" dirty="0"/>
          </a:p>
          <a:p>
            <a:r>
              <a:rPr lang="en-US" altLang="zh-CN" sz="1600" dirty="0"/>
              <a:t>        for (</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 &lt; </a:t>
            </a:r>
            <a:r>
              <a:rPr lang="en-US" altLang="zh-CN" sz="1600" dirty="0" err="1"/>
              <a:t>str.length</a:t>
            </a:r>
            <a:r>
              <a:rPr lang="en-US" altLang="zh-CN" sz="1600" dirty="0"/>
              <a:t>(); </a:t>
            </a:r>
            <a:r>
              <a:rPr lang="en-US" altLang="zh-CN" sz="1600" dirty="0" err="1"/>
              <a:t>i</a:t>
            </a:r>
            <a:r>
              <a:rPr lang="en-US" altLang="zh-CN" sz="1600" dirty="0"/>
              <a:t>++) {</a:t>
            </a:r>
            <a:endParaRPr lang="en-US" altLang="zh-CN" sz="1600" dirty="0"/>
          </a:p>
          <a:p>
            <a:pPr lvl="1"/>
            <a:r>
              <a:rPr lang="en-US" altLang="zh-CN" sz="1600" dirty="0"/>
              <a:t>    char </a:t>
            </a:r>
            <a:r>
              <a:rPr lang="en-US" altLang="zh-CN" sz="1600" dirty="0" err="1"/>
              <a:t>ch</a:t>
            </a:r>
            <a:r>
              <a:rPr lang="en-US" altLang="zh-CN" sz="1600" dirty="0"/>
              <a:t> = </a:t>
            </a:r>
            <a:r>
              <a:rPr lang="en-US" altLang="zh-CN" sz="1600" dirty="0" err="1"/>
              <a:t>str</a:t>
            </a:r>
            <a:r>
              <a:rPr lang="en-US" altLang="zh-CN" sz="1600" dirty="0"/>
              <a:t>[</a:t>
            </a:r>
            <a:r>
              <a:rPr lang="en-US" altLang="zh-CN" sz="1600" dirty="0" err="1"/>
              <a:t>i</a:t>
            </a:r>
            <a:r>
              <a:rPr lang="en-US" altLang="zh-CN" sz="1600" dirty="0"/>
              <a:t>];</a:t>
            </a:r>
            <a:endParaRPr lang="en-US" altLang="zh-CN" sz="1600" dirty="0"/>
          </a:p>
          <a:p>
            <a:pPr lvl="1"/>
            <a:r>
              <a:rPr lang="en-US" altLang="zh-CN" sz="1600" dirty="0"/>
              <a:t>    string rest = </a:t>
            </a:r>
            <a:r>
              <a:rPr lang="en-US" altLang="zh-CN" sz="1600" dirty="0" err="1"/>
              <a:t>str.substr</a:t>
            </a:r>
            <a:r>
              <a:rPr lang="en-US" altLang="zh-CN" sz="1600" dirty="0"/>
              <a:t>(0, </a:t>
            </a:r>
            <a:r>
              <a:rPr lang="en-US" altLang="zh-CN" sz="1600" dirty="0" err="1"/>
              <a:t>i</a:t>
            </a:r>
            <a:r>
              <a:rPr lang="en-US" altLang="zh-CN" sz="1600" dirty="0"/>
              <a:t>) + </a:t>
            </a:r>
            <a:r>
              <a:rPr lang="en-US" altLang="zh-CN" sz="1600" dirty="0" err="1"/>
              <a:t>str.substr</a:t>
            </a:r>
            <a:r>
              <a:rPr lang="en-US" altLang="zh-CN" sz="1600" dirty="0"/>
              <a:t>(</a:t>
            </a:r>
            <a:r>
              <a:rPr lang="en-US" altLang="zh-CN" sz="1600" dirty="0" err="1"/>
              <a:t>i</a:t>
            </a:r>
            <a:r>
              <a:rPr lang="en-US" altLang="zh-CN" sz="1600" dirty="0"/>
              <a:t> + 1);</a:t>
            </a:r>
            <a:endParaRPr lang="en-US" altLang="zh-CN" sz="1600" dirty="0"/>
          </a:p>
          <a:p>
            <a:pPr lvl="1"/>
            <a:r>
              <a:rPr lang="en-US" altLang="zh-CN" sz="1600" dirty="0"/>
              <a:t>    foreach (string s in </a:t>
            </a:r>
            <a:r>
              <a:rPr lang="en-US" altLang="zh-CN" sz="1600" dirty="0" err="1"/>
              <a:t>generatePermutations</a:t>
            </a:r>
            <a:r>
              <a:rPr lang="en-US" altLang="zh-CN" sz="1600" dirty="0"/>
              <a:t>(rest)) {</a:t>
            </a:r>
            <a:endParaRPr lang="en-US" altLang="zh-CN" sz="1600" dirty="0"/>
          </a:p>
          <a:p>
            <a:pPr lvl="1"/>
            <a:r>
              <a:rPr lang="en-US" altLang="zh-CN" sz="1600" dirty="0"/>
              <a:t>        result += </a:t>
            </a:r>
            <a:r>
              <a:rPr lang="en-US" altLang="zh-CN" sz="1600" dirty="0" err="1"/>
              <a:t>ch</a:t>
            </a:r>
            <a:r>
              <a:rPr lang="en-US" altLang="zh-CN" sz="1600" dirty="0"/>
              <a:t> + s;</a:t>
            </a:r>
            <a:endParaRPr lang="en-US" altLang="zh-CN" sz="1600" dirty="0"/>
          </a:p>
          <a:p>
            <a:pPr lvl="1"/>
            <a:r>
              <a:rPr lang="en-US" altLang="zh-CN" sz="1600" dirty="0"/>
              <a:t>    }</a:t>
            </a:r>
            <a:endParaRPr lang="en-US" altLang="zh-CN" sz="1600" dirty="0"/>
          </a:p>
          <a:p>
            <a:r>
              <a:rPr lang="en-US" altLang="zh-CN" sz="1600" dirty="0"/>
              <a:t>     }</a:t>
            </a:r>
            <a:endParaRPr lang="en-US" altLang="zh-CN" sz="1600" dirty="0"/>
          </a:p>
          <a:p>
            <a:r>
              <a:rPr lang="en-US" altLang="zh-CN" sz="1600" dirty="0"/>
              <a:t>   }</a:t>
            </a:r>
            <a:endParaRPr lang="en-US" altLang="zh-CN" sz="1600" dirty="0"/>
          </a:p>
          <a:p>
            <a:r>
              <a:rPr lang="en-US" altLang="zh-CN" sz="1600" dirty="0"/>
              <a:t>    return result; </a:t>
            </a:r>
            <a:endParaRPr lang="en-US" altLang="zh-CN" sz="1600" dirty="0"/>
          </a:p>
          <a:p>
            <a:r>
              <a:rPr lang="en-US" altLang="zh-CN" sz="1600" dirty="0"/>
              <a:t>}</a:t>
            </a:r>
            <a:endParaRPr lang="en-US" altLang="zh-CN" sz="1600" dirty="0"/>
          </a:p>
        </p:txBody>
      </p:sp>
      <p:sp>
        <p:nvSpPr>
          <p:cNvPr id="4" name="Rectangle 2"/>
          <p:cNvSpPr txBox="1"/>
          <p:nvPr/>
        </p:nvSpPr>
        <p:spPr>
          <a:xfrm rot="1980000">
            <a:off x="8949502" y="776124"/>
            <a:ext cx="3195955" cy="1117600"/>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solidFill>
                  <a:srgbClr val="FF0000"/>
                </a:solidFill>
                <a:effectLst>
                  <a:outerShdw blurRad="38100" dist="38100" dir="2700000" algn="tl">
                    <a:srgbClr val="000000">
                      <a:alpha val="43137"/>
                    </a:srgbClr>
                  </a:outerShdw>
                </a:effectLst>
              </a:rPr>
              <a:t>用</a:t>
            </a:r>
            <a:r>
              <a:rPr lang="en-US" altLang="zh-CN" b="1" dirty="0">
                <a:solidFill>
                  <a:srgbClr val="FF0000"/>
                </a:solidFill>
                <a:effectLst>
                  <a:outerShdw blurRad="38100" dist="38100" dir="2700000" algn="tl">
                    <a:srgbClr val="000000">
                      <a:alpha val="43137"/>
                    </a:srgbClr>
                  </a:outerShdw>
                </a:effectLst>
              </a:rPr>
              <a:t>C </a:t>
            </a:r>
            <a:r>
              <a:rPr lang="zh-CN" altLang="en-US" b="1" dirty="0">
                <a:solidFill>
                  <a:srgbClr val="FF0000"/>
                </a:solidFill>
                <a:effectLst>
                  <a:outerShdw blurRad="38100" dist="38100" dir="2700000" algn="tl">
                    <a:srgbClr val="000000">
                      <a:alpha val="43137"/>
                    </a:srgbClr>
                  </a:outerShdw>
                </a:effectLst>
              </a:rPr>
              <a:t>改写 </a:t>
            </a:r>
            <a:r>
              <a:rPr lang="en-US" altLang="zh-CN" b="1" dirty="0">
                <a:solidFill>
                  <a:srgbClr val="FF0000"/>
                </a:solidFill>
                <a:effectLst>
                  <a:outerShdw blurRad="38100" dist="38100" dir="2700000" algn="tl">
                    <a:srgbClr val="000000">
                      <a:alpha val="43137"/>
                    </a:srgbClr>
                  </a:outerShdw>
                </a:effectLst>
              </a:rPr>
              <a:t> </a:t>
            </a:r>
            <a:r>
              <a:rPr lang="zh-CN" altLang="en-US" b="1" dirty="0">
                <a:solidFill>
                  <a:srgbClr val="FF0000"/>
                </a:solidFill>
                <a:effectLst>
                  <a:outerShdw blurRad="38100" dist="38100" dir="2700000" algn="tl">
                    <a:srgbClr val="000000">
                      <a:alpha val="43137"/>
                    </a:srgbClr>
                  </a:outerShdw>
                </a:effectLst>
              </a:rPr>
              <a:t> </a:t>
            </a:r>
            <a:endParaRPr lang="zh-CN" altLang="en-US" b="1" dirty="0">
              <a:solidFill>
                <a:srgbClr val="FF0000"/>
              </a:solidFill>
              <a:effectLst>
                <a:outerShdw blurRad="38100" dist="38100" dir="2700000" algn="tl">
                  <a:srgbClr val="000000">
                    <a:alpha val="43137"/>
                  </a:srgbClr>
                </a:outerShdw>
              </a:effectLst>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1073785" y="123510"/>
            <a:ext cx="4428232" cy="69440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复杂类型声明</a:t>
            </a:r>
            <a:r>
              <a:rPr lang="en-US" altLang="zh-CN" dirty="0" err="1">
                <a:latin typeface="Arial Black" panose="020B0A04020102020204" pitchFamily="34" charset="0"/>
              </a:rPr>
              <a:t>typedef</a:t>
            </a:r>
            <a:endParaRPr lang="zh-CN" altLang="en-US" dirty="0">
              <a:latin typeface="Arial Black" panose="020B0A04020102020204" pitchFamily="34" charset="0"/>
            </a:endParaRPr>
          </a:p>
        </p:txBody>
      </p:sp>
      <p:sp>
        <p:nvSpPr>
          <p:cNvPr id="3" name="内容占位符 2"/>
          <p:cNvSpPr>
            <a:spLocks noChangeArrowheads="1"/>
          </p:cNvSpPr>
          <p:nvPr/>
        </p:nvSpPr>
        <p:spPr bwMode="auto">
          <a:xfrm>
            <a:off x="831850" y="817880"/>
            <a:ext cx="11432540" cy="2854325"/>
          </a:xfrm>
          <a:prstGeom prst="rect">
            <a:avLst/>
          </a:prstGeom>
          <a:noFill/>
          <a:ln w="9525">
            <a:noFill/>
            <a:miter lim="800000"/>
          </a:ln>
        </p:spPr>
        <p:txBody>
          <a:bodyPr/>
          <a:lstStyle/>
          <a:p>
            <a:pPr marL="285750" indent="-285750" eaLnBrk="0" hangingPunct="0">
              <a:lnSpc>
                <a:spcPts val="3300"/>
              </a:lnSpc>
              <a:buClr>
                <a:srgbClr val="FFC000"/>
              </a:buClr>
              <a:buSzPct val="80000"/>
              <a:buFont typeface="Wingdings" panose="05000000000000000000" pitchFamily="2" charset="2"/>
              <a:buChar char="u"/>
              <a:defRPr/>
            </a:pPr>
            <a:r>
              <a:rPr lang="en-US" altLang="zh-CN" sz="2400" dirty="0" err="1">
                <a:latin typeface="华文细黑" panose="02010600040101010101" pitchFamily="2" charset="-122"/>
                <a:ea typeface="华文细黑" panose="02010600040101010101" pitchFamily="2" charset="-122"/>
              </a:rPr>
              <a:t>typdef</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有助于创建平台</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无关类型</a:t>
            </a:r>
            <a:r>
              <a:rPr lang="zh-CN" altLang="en-US" sz="2400" dirty="0">
                <a:latin typeface="华文细黑" panose="02010600040101010101" pitchFamily="2" charset="-122"/>
                <a:ea typeface="华文细黑" panose="02010600040101010101" pitchFamily="2" charset="-122"/>
              </a:rPr>
              <a:t>，甚至能隐藏复杂和难以理解的语法。不管怎样，使用 </a:t>
            </a:r>
            <a:r>
              <a:rPr lang="en-US" altLang="zh-CN" sz="2400" dirty="0" err="1">
                <a:latin typeface="华文细黑" panose="02010600040101010101" pitchFamily="2" charset="-122"/>
                <a:ea typeface="华文细黑" panose="02010600040101010101" pitchFamily="2" charset="-122"/>
              </a:rPr>
              <a:t>typedef</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能为代码带来意想不到的好处，使代码更健壮。</a:t>
            </a:r>
            <a:endParaRPr lang="en-US" altLang="zh-CN" sz="2400" dirty="0">
              <a:latin typeface="华文细黑" panose="02010600040101010101" pitchFamily="2" charset="-122"/>
              <a:ea typeface="华文细黑" panose="02010600040101010101" pitchFamily="2" charset="-122"/>
            </a:endParaRPr>
          </a:p>
          <a:p>
            <a:pPr marL="285750" indent="-285750" eaLnBrk="0" hangingPunct="0">
              <a:lnSpc>
                <a:spcPts val="3300"/>
              </a:lnSpc>
              <a:buClr>
                <a:srgbClr val="FFC000"/>
              </a:buClr>
              <a:buSzPct val="80000"/>
              <a:buFont typeface="Wingdings" panose="05000000000000000000" pitchFamily="2" charset="2"/>
              <a:buChar char="u"/>
              <a:defRPr/>
            </a:pP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定义易于记忆的类型名 </a:t>
            </a:r>
            <a:endParaRPr lang="zh-CN" altLang="en-US" sz="20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0" hangingPunct="0">
              <a:lnSpc>
                <a:spcPts val="3300"/>
              </a:lnSpc>
              <a:buClr>
                <a:srgbClr val="FFC000"/>
              </a:buClr>
              <a:buSzPct val="80000"/>
              <a:defRP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double real;</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ts val="3300"/>
              </a:lnSpc>
              <a:buClr>
                <a:srgbClr val="FFC000"/>
              </a:buClr>
              <a:buSzPct val="80000"/>
              <a:buFont typeface="Wingdings" panose="05000000000000000000" pitchFamily="2" charset="2"/>
              <a:buChar char="u"/>
              <a:defRPr/>
            </a:pP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b="1"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还可以掩饰复杂类型，如指针和数组。</a:t>
            </a:r>
            <a:endPar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1073785" y="3241040"/>
            <a:ext cx="9616440" cy="3053715"/>
          </a:xfrm>
          <a:prstGeom prst="rect">
            <a:avLst/>
          </a:prstGeom>
          <a:solidFill>
            <a:srgbClr val="00B050"/>
          </a:solidFill>
        </p:spPr>
        <p:txBody>
          <a:bodyPr wrap="square" rtlCol="0">
            <a:spAutoFit/>
          </a:bodyPr>
          <a:lstStyle/>
          <a:p>
            <a:pPr eaLnBrk="0" hangingPunct="0">
              <a:lnSpc>
                <a:spcPts val="3300"/>
              </a:lnSpc>
              <a:buClr>
                <a:srgbClr val="FFC000"/>
              </a:buClr>
              <a:buSzPct val="80000"/>
              <a:defRPr/>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char line[81]; </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char text[81]; </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定义一个 </a:t>
            </a: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typedef</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，每当要用到相同类型和大小的数组时，可以这样： 　　</a:t>
            </a:r>
            <a:endPar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char</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[81];</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//Line</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就代表长度为</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81</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的字符数组；</a:t>
            </a:r>
            <a:endPar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text, </a:t>
            </a: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secondline</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getline</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(text, 81);</a:t>
            </a:r>
            <a:endPar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char* </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PSTR</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//PSTR</a:t>
            </a:r>
            <a:r>
              <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就代表字符指针</a:t>
            </a:r>
            <a:endParaRPr lang="zh-CN" altLang="en-US"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eaLnBrk="0" hangingPunct="0">
              <a:lnSpc>
                <a:spcPts val="3300"/>
              </a:lnSpc>
              <a:buClr>
                <a:srgbClr val="FFC000"/>
              </a:buClr>
              <a:buSzPct val="80000"/>
              <a:defRPr/>
            </a:pP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mystrcmp</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(PSTR </a:t>
            </a:r>
            <a:r>
              <a:rPr lang="en-US" altLang="zh-CN" sz="2000" dirty="0" err="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dest</a:t>
            </a:r>
            <a:r>
              <a:rPr lang="en-US" altLang="zh-CN" sz="20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PSTR source);</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内容占位符 2"/>
          <p:cNvSpPr>
            <a:spLocks noChangeArrowheads="1"/>
          </p:cNvSpPr>
          <p:nvPr/>
        </p:nvSpPr>
        <p:spPr bwMode="auto">
          <a:xfrm>
            <a:off x="6383867" y="1797051"/>
            <a:ext cx="3649133" cy="3839633"/>
          </a:xfrm>
          <a:prstGeom prst="rect">
            <a:avLst/>
          </a:prstGeom>
          <a:noFill/>
          <a:ln w="9525">
            <a:noFill/>
            <a:miter lim="800000"/>
          </a:ln>
        </p:spPr>
        <p:txBody>
          <a:bodyPr/>
          <a:lstStyle/>
          <a:p>
            <a:pPr marL="342900" indent="-342900" eaLnBrk="0" hangingPunct="0">
              <a:lnSpc>
                <a:spcPct val="150000"/>
              </a:lnSpc>
              <a:spcBef>
                <a:spcPct val="20000"/>
              </a:spcBef>
              <a:defRPr/>
            </a:pPr>
            <a:endParaRPr lang="zh-CN" b="1" dirty="0">
              <a:solidFill>
                <a:srgbClr val="3366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标题 1"/>
          <p:cNvSpPr txBox="1"/>
          <p:nvPr/>
        </p:nvSpPr>
        <p:spPr>
          <a:xfrm>
            <a:off x="2160496" y="566138"/>
            <a:ext cx="8255984" cy="1045633"/>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pPr>
              <a:defRPr/>
            </a:pPr>
            <a:r>
              <a:rPr lang="zh-CN" altLang="en-US" sz="4265" dirty="0"/>
              <a:t>用递归求解迷宫问题  </a:t>
            </a:r>
            <a:r>
              <a:rPr lang="en-US" altLang="zh-CN" sz="2600" dirty="0">
                <a:solidFill>
                  <a:srgbClr val="FF0000"/>
                </a:solidFill>
              </a:rPr>
              <a:t>【</a:t>
            </a:r>
            <a:r>
              <a:rPr lang="zh-CN" altLang="en-US" sz="2600" dirty="0">
                <a:solidFill>
                  <a:srgbClr val="FF0000"/>
                </a:solidFill>
              </a:rPr>
              <a:t>见 </a:t>
            </a:r>
            <a:r>
              <a:rPr lang="en-US" altLang="zh-CN" sz="2600" dirty="0">
                <a:solidFill>
                  <a:srgbClr val="FF0000"/>
                </a:solidFill>
              </a:rPr>
              <a:t>Project</a:t>
            </a:r>
            <a:r>
              <a:rPr lang="zh-CN" altLang="en-US" sz="2600" dirty="0">
                <a:solidFill>
                  <a:srgbClr val="FF0000"/>
                </a:solidFill>
              </a:rPr>
              <a:t> </a:t>
            </a:r>
            <a:r>
              <a:rPr lang="en-US" altLang="zh-CN" sz="2600" dirty="0">
                <a:solidFill>
                  <a:srgbClr val="FF0000"/>
                </a:solidFill>
              </a:rPr>
              <a:t>1】</a:t>
            </a:r>
            <a:endParaRPr lang="zh-CN" altLang="en-US" sz="4265" dirty="0">
              <a:solidFill>
                <a:srgbClr val="FF0000"/>
              </a:solidFill>
            </a:endParaRPr>
          </a:p>
        </p:txBody>
      </p:sp>
      <p:pic>
        <p:nvPicPr>
          <p:cNvPr id="4608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20030" y="1700808"/>
            <a:ext cx="6871970" cy="487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内容占位符 2"/>
          <p:cNvSpPr>
            <a:spLocks noChangeArrowheads="1"/>
          </p:cNvSpPr>
          <p:nvPr/>
        </p:nvSpPr>
        <p:spPr bwMode="auto">
          <a:xfrm>
            <a:off x="224366" y="2132856"/>
            <a:ext cx="4863522" cy="4599940"/>
          </a:xfrm>
          <a:prstGeom prst="rect">
            <a:avLst/>
          </a:prstGeom>
          <a:solidFill>
            <a:schemeClr val="bg1"/>
          </a:solidFill>
          <a:ln w="9525">
            <a:solidFill>
              <a:schemeClr val="bg1"/>
            </a:solid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求迷宫路径算法的基本思想</a:t>
            </a:r>
            <a:r>
              <a:rPr lang="zh-CN" altLang="en-US" sz="1800" dirty="0">
                <a:solidFill>
                  <a:srgbClr val="C00000"/>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800" dirty="0">
              <a:solidFill>
                <a:srgbClr val="C00000"/>
              </a:solidFill>
              <a:latin typeface="华文细黑" panose="02010600040101010101" pitchFamily="2" charset="-122"/>
              <a:ea typeface="华文细黑" panose="02010600040101010101" pitchFamily="2" charset="-122"/>
              <a:cs typeface="Arial" panose="020B0604020202020204" pitchFamily="34" charset="0"/>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若当前位置“可通”，则纳入路径，继续前进；</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若当前位置“不可通”，则后退，换方向（按东南西北的顺序）继续探索；</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latin typeface="华文细黑" panose="02010600040101010101" pitchFamily="2" charset="-122"/>
                <a:ea typeface="华文细黑" panose="02010600040101010101" pitchFamily="2" charset="-122"/>
                <a:cs typeface="Arial" panose="020B0604020202020204" pitchFamily="34" charset="0"/>
              </a:rPr>
              <a:t>若四周“均无通路”，则将当前位置从路径中删除出去</a:t>
            </a:r>
            <a:endParaRPr lang="zh-CN" altLang="en-US" sz="20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7" name="Rectangle 2"/>
          <p:cNvSpPr txBox="1"/>
          <p:nvPr/>
        </p:nvSpPr>
        <p:spPr>
          <a:xfrm rot="18769800">
            <a:off x="-423783" y="152871"/>
            <a:ext cx="2354117" cy="1117600"/>
          </a:xfrm>
          <a:prstGeom prst="rect">
            <a:avLst/>
          </a:prstGeom>
          <a:solidFill>
            <a:srgbClr val="92D050"/>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solidFill>
                  <a:srgbClr val="FF0000"/>
                </a:solidFill>
                <a:effectLst>
                  <a:outerShdw blurRad="38100" dist="38100" dir="2700000" algn="tl">
                    <a:srgbClr val="000000">
                      <a:alpha val="43137"/>
                    </a:srgbClr>
                  </a:outerShdw>
                </a:effectLst>
              </a:rPr>
              <a:t>作业</a:t>
            </a:r>
            <a:endParaRPr lang="zh-CN" altLang="en-US" b="1" dirty="0">
              <a:solidFill>
                <a:srgbClr val="FF0000"/>
              </a:solidFill>
              <a:effectLst>
                <a:outerShdw blurRad="38100" dist="38100" dir="2700000" algn="tl">
                  <a:srgbClr val="000000">
                    <a:alpha val="43137"/>
                  </a:srgbClr>
                </a:outerShdw>
              </a:effectLst>
            </a:endParaRPr>
          </a:p>
        </p:txBody>
      </p:sp>
    </p:spTree>
    <p:custDataLst>
      <p:tags r:id="rId2"/>
    </p:custData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0" y="-675456"/>
            <a:ext cx="12192000" cy="7477760"/>
          </a:xfrm>
          <a:prstGeom prst="rect">
            <a:avLst/>
          </a:prstGeom>
          <a:solidFill>
            <a:schemeClr val="tx2">
              <a:lumMod val="20000"/>
              <a:lumOff val="80000"/>
            </a:schemeClr>
          </a:solidFill>
          <a:ln>
            <a:noFill/>
          </a:ln>
        </p:spPr>
        <p:txBody>
          <a:bodyPr wrap="square">
            <a:spAutoFit/>
          </a:bodyPr>
          <a:lstStyle>
            <a:lvl1pPr eaLnBrk="0" hangingPunct="0">
              <a:defRPr sz="3200">
                <a:solidFill>
                  <a:schemeClr val="tx1"/>
                </a:solidFill>
                <a:latin typeface="Arial" panose="020B0604020202020204" pitchFamily="34" charset="0"/>
                <a:ea typeface="宋体" pitchFamily="2" charset="-122"/>
              </a:defRPr>
            </a:lvl1pPr>
            <a:lvl2pPr marL="742950" indent="-285750"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设定当前位置的初值为入口位置；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do{</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if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当前位置可通</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将当前位置插入栈顶；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纳入路径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若该位置是出口位置，则算法结束；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此时栈中存放的是一条从入口位置到出口位置的路径</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否则切换当前位置的东邻方块为新的当前位置；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else</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若栈不空且栈顶位置尚有其他方向未被探索，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则设定新的当前位置为</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沿顺时针方向旋转找到的栈顶位置的下一相邻块；</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若栈不空但栈顶位置的四周均不可通，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则</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删去栈顶位置；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从路径中删去该通道块</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若栈不空，则重新测试新的栈顶位置，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直至找到一个可通的相邻块或出栈至栈空； </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a:t>
            </a:r>
            <a:endPar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endParaRPr>
          </a:p>
          <a:p>
            <a:pPr eaLnBrk="1" hangingPunct="1">
              <a:lnSpc>
                <a:spcPct val="150000"/>
              </a:lnSpc>
              <a:defRPr/>
            </a:pP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 while (</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栈不空</a:t>
            </a:r>
            <a:r>
              <a:rPr lang="en-US" altLang="zh-CN" sz="1600" dirty="0">
                <a:solidFill>
                  <a:schemeClr val="tx1">
                    <a:lumMod val="75000"/>
                    <a:lumOff val="25000"/>
                  </a:schemeClr>
                </a:solidFill>
                <a:latin typeface="华文细黑" panose="02010600040101010101" pitchFamily="2" charset="-122"/>
                <a:ea typeface="华文细黑" panose="02010600040101010101" pitchFamily="2" charset="-122"/>
              </a:rPr>
              <a:t>)</a:t>
            </a:r>
            <a:r>
              <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rPr>
              <a:t>；</a:t>
            </a: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Tree>
    <p:custDataLst>
      <p:tags r:id="rId1"/>
    </p:custData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1"/>
          <p:cNvSpPr txBox="1"/>
          <p:nvPr/>
        </p:nvSpPr>
        <p:spPr bwMode="auto">
          <a:xfrm>
            <a:off x="-39370" y="3175"/>
            <a:ext cx="12236450" cy="1045845"/>
          </a:xfrm>
          <a:prstGeom prst="rect">
            <a:avLst/>
          </a:prstGeom>
          <a:solidFill>
            <a:schemeClr val="tx2">
              <a:lumMod val="20000"/>
              <a:lumOff val="80000"/>
            </a:schemeClr>
          </a:solidFill>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anose="02020603050405020304"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anose="02010609030101010101" pitchFamily="49" charset="-122"/>
                <a:ea typeface="KaiTi_GB2312" panose="02010609030101010101" pitchFamily="49" charset="-122"/>
              </a:defRPr>
            </a:lvl9pPr>
          </a:lstStyle>
          <a:p>
            <a:r>
              <a:rPr lang="zh-CN" altLang="en-US" sz="4265" dirty="0"/>
              <a:t>问题</a:t>
            </a:r>
            <a:endParaRPr lang="zh-CN" altLang="en-US" sz="4265" dirty="0"/>
          </a:p>
        </p:txBody>
      </p:sp>
      <p:sp>
        <p:nvSpPr>
          <p:cNvPr id="4" name="TextBox 3"/>
          <p:cNvSpPr txBox="1">
            <a:spLocks noChangeArrowheads="1"/>
          </p:cNvSpPr>
          <p:nvPr/>
        </p:nvSpPr>
        <p:spPr bwMode="auto">
          <a:xfrm>
            <a:off x="575945" y="1120776"/>
            <a:ext cx="11620500"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宋体" pitchFamily="2" charset="-122"/>
              </a:defRPr>
            </a:lvl1pPr>
            <a:lvl2pPr eaLnBrk="0" hangingPunct="0">
              <a:defRPr sz="3200">
                <a:solidFill>
                  <a:schemeClr val="tx1"/>
                </a:solidFill>
                <a:latin typeface="Arial" panose="020B0604020202020204" pitchFamily="34" charset="0"/>
                <a:ea typeface="宋体" pitchFamily="2" charset="-122"/>
              </a:defRPr>
            </a:lvl2pPr>
            <a:lvl3pPr marL="1143000" indent="-228600" eaLnBrk="0" hangingPunct="0">
              <a:defRPr sz="3200">
                <a:solidFill>
                  <a:schemeClr val="tx1"/>
                </a:solidFill>
                <a:latin typeface="Arial" panose="020B0604020202020204" pitchFamily="34" charset="0"/>
                <a:ea typeface="宋体" pitchFamily="2" charset="-122"/>
              </a:defRPr>
            </a:lvl3pPr>
            <a:lvl4pPr marL="1600200" indent="-228600" eaLnBrk="0" hangingPunct="0">
              <a:defRPr sz="3200">
                <a:solidFill>
                  <a:schemeClr val="tx1"/>
                </a:solidFill>
                <a:latin typeface="Arial" panose="020B0604020202020204" pitchFamily="34" charset="0"/>
                <a:ea typeface="宋体" pitchFamily="2" charset="-122"/>
              </a:defRPr>
            </a:lvl4pPr>
            <a:lvl5pPr marL="2057400" indent="-228600" eaLnBrk="0" hangingPunct="0">
              <a:defRPr sz="3200">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itchFamily="2" charset="-122"/>
              </a:defRPr>
            </a:lvl9pPr>
          </a:lstStyle>
          <a:p>
            <a:pPr eaLnBrk="1" hangingPunct="1">
              <a:lnSpc>
                <a:spcPct val="150000"/>
              </a:lnSpc>
              <a:buFont typeface="Arial" panose="020B0604020202020204" pitchFamily="34" charset="0"/>
              <a:buChar char="•"/>
            </a:pPr>
            <a:r>
              <a:rPr lang="en-US" altLang="zh-CN" sz="2800" dirty="0">
                <a:latin typeface="华文细黑" panose="02010600040101010101" pitchFamily="2" charset="-122"/>
                <a:ea typeface="华文细黑" panose="02010600040101010101" pitchFamily="2" charset="-122"/>
              </a:rPr>
              <a:t>C</a:t>
            </a:r>
            <a:r>
              <a:rPr lang="zh-CN" altLang="en-US" sz="2800" dirty="0">
                <a:latin typeface="华文细黑" panose="02010600040101010101" pitchFamily="2" charset="-122"/>
                <a:ea typeface="华文细黑" panose="02010600040101010101" pitchFamily="2" charset="-122"/>
              </a:rPr>
              <a:t>标准库头文件里是什么？</a:t>
            </a:r>
            <a:endParaRPr lang="en-US" altLang="zh-CN" sz="2800" dirty="0">
              <a:latin typeface="华文细黑" panose="02010600040101010101" pitchFamily="2" charset="-122"/>
              <a:ea typeface="华文细黑" panose="02010600040101010101" pitchFamily="2" charset="-122"/>
            </a:endParaRPr>
          </a:p>
          <a:p>
            <a:pPr lvl="1" eaLnBrk="1" hangingPunct="1">
              <a:lnSpc>
                <a:spcPct val="150000"/>
              </a:lnSpc>
            </a:pPr>
            <a:r>
              <a:rPr lang="en-US" altLang="zh-CN" sz="2800" dirty="0" err="1">
                <a:latin typeface="华文细黑" panose="02010600040101010101" pitchFamily="2" charset="-122"/>
                <a:ea typeface="华文细黑" panose="02010600040101010101" pitchFamily="2" charset="-122"/>
              </a:rPr>
              <a:t>stdio.h</a:t>
            </a:r>
            <a:r>
              <a:rPr lang="zh-CN" altLang="en-US" sz="2800" dirty="0">
                <a:latin typeface="华文细黑" panose="02010600040101010101" pitchFamily="2" charset="-122"/>
                <a:ea typeface="华文细黑" panose="02010600040101010101" pitchFamily="2" charset="-122"/>
              </a:rPr>
              <a:t>里面是格式化输入输出函数</a:t>
            </a:r>
            <a:r>
              <a:rPr lang="en-US" altLang="zh-CN" sz="2800" dirty="0" err="1">
                <a:solidFill>
                  <a:srgbClr val="FF0000"/>
                </a:solidFill>
                <a:latin typeface="华文细黑" panose="02010600040101010101" pitchFamily="2" charset="-122"/>
                <a:ea typeface="华文细黑" panose="02010600040101010101" pitchFamily="2" charset="-122"/>
              </a:rPr>
              <a:t>scanf</a:t>
            </a:r>
            <a:r>
              <a:rPr lang="en-US" altLang="zh-CN" sz="2800" dirty="0">
                <a:solidFill>
                  <a:srgbClr val="FF0000"/>
                </a:solidFill>
                <a:latin typeface="华文细黑" panose="02010600040101010101" pitchFamily="2" charset="-122"/>
                <a:ea typeface="华文细黑" panose="02010600040101010101" pitchFamily="2" charset="-122"/>
              </a:rPr>
              <a:t>()</a:t>
            </a:r>
            <a:r>
              <a:rPr lang="zh-CN" altLang="en-US" sz="2800" dirty="0">
                <a:solidFill>
                  <a:srgbClr val="FF0000"/>
                </a:solidFill>
                <a:latin typeface="华文细黑" panose="02010600040101010101" pitchFamily="2" charset="-122"/>
                <a:ea typeface="华文细黑" panose="02010600040101010101" pitchFamily="2" charset="-122"/>
              </a:rPr>
              <a:t>、</a:t>
            </a:r>
            <a:r>
              <a:rPr lang="en-US" altLang="zh-CN" sz="2800" dirty="0" err="1">
                <a:solidFill>
                  <a:srgbClr val="FF0000"/>
                </a:solidFill>
                <a:latin typeface="华文细黑" panose="02010600040101010101" pitchFamily="2" charset="-122"/>
                <a:ea typeface="华文细黑" panose="02010600040101010101" pitchFamily="2" charset="-122"/>
              </a:rPr>
              <a:t>printf</a:t>
            </a:r>
            <a:r>
              <a:rPr lang="en-US" altLang="zh-CN" sz="2800" dirty="0">
                <a:solidFill>
                  <a:srgbClr val="FF0000"/>
                </a:solidFill>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等函数声明。</a:t>
            </a:r>
            <a:endParaRPr lang="en-US" altLang="zh-CN" sz="2800" dirty="0">
              <a:latin typeface="华文细黑" panose="02010600040101010101" pitchFamily="2" charset="-122"/>
              <a:ea typeface="华文细黑" panose="02010600040101010101" pitchFamily="2" charset="-122"/>
            </a:endParaRPr>
          </a:p>
          <a:p>
            <a:pPr eaLnBrk="1" hangingPunct="1">
              <a:lnSpc>
                <a:spcPct val="150000"/>
              </a:lnSpc>
              <a:buFont typeface="Arial" panose="020B0604020202020204" pitchFamily="34" charset="0"/>
              <a:buChar char="•"/>
            </a:pPr>
            <a:r>
              <a:rPr lang="en-US" altLang="zh-CN" sz="2800" dirty="0">
                <a:latin typeface="华文细黑" panose="02010600040101010101" pitchFamily="2" charset="-122"/>
                <a:ea typeface="华文细黑" panose="02010600040101010101" pitchFamily="2" charset="-122"/>
              </a:rPr>
              <a:t>C</a:t>
            </a:r>
            <a:r>
              <a:rPr lang="zh-CN" altLang="en-US" sz="2800" dirty="0">
                <a:latin typeface="华文细黑" panose="02010600040101010101" pitchFamily="2" charset="-122"/>
                <a:ea typeface="华文细黑" panose="02010600040101010101" pitchFamily="2" charset="-122"/>
              </a:rPr>
              <a:t>标准库文件</a:t>
            </a:r>
            <a:r>
              <a:rPr lang="zh-CN" altLang="en-US" sz="2800" dirty="0">
                <a:solidFill>
                  <a:srgbClr val="FF0000"/>
                </a:solidFill>
                <a:latin typeface="华文细黑" panose="02010600040101010101" pitchFamily="2" charset="-122"/>
                <a:ea typeface="华文细黑" panose="02010600040101010101" pitchFamily="2" charset="-122"/>
              </a:rPr>
              <a:t>源代码</a:t>
            </a:r>
            <a:r>
              <a:rPr lang="zh-CN" altLang="en-US" sz="2800" dirty="0">
                <a:latin typeface="华文细黑" panose="02010600040101010101" pitchFamily="2" charset="-122"/>
                <a:ea typeface="华文细黑" panose="02010600040101010101" pitchFamily="2" charset="-122"/>
              </a:rPr>
              <a:t>在哪里？</a:t>
            </a:r>
            <a:endParaRPr lang="en-US" altLang="zh-CN" sz="2800" dirty="0">
              <a:latin typeface="华文细黑" panose="02010600040101010101" pitchFamily="2" charset="-122"/>
              <a:ea typeface="华文细黑" panose="02010600040101010101" pitchFamily="2" charset="-122"/>
            </a:endParaRPr>
          </a:p>
          <a:p>
            <a:pPr lvl="1" eaLnBrk="1" hangingPunct="1">
              <a:lnSpc>
                <a:spcPct val="150000"/>
              </a:lnSpc>
            </a:pPr>
            <a:r>
              <a:rPr lang="zh-CN" altLang="en-US" sz="2800" dirty="0">
                <a:latin typeface="华文细黑" panose="02010600040101010101" pitchFamily="2" charset="-122"/>
                <a:ea typeface="华文细黑" panose="02010600040101010101" pitchFamily="2" charset="-122"/>
              </a:rPr>
              <a:t>标准库文件是以</a:t>
            </a:r>
            <a:r>
              <a:rPr lang="en-US" altLang="zh-CN" sz="2800" dirty="0">
                <a:latin typeface="华文细黑" panose="02010600040101010101" pitchFamily="2" charset="-122"/>
                <a:ea typeface="华文细黑" panose="02010600040101010101" pitchFamily="2" charset="-122"/>
              </a:rPr>
              <a:t>lib</a:t>
            </a:r>
            <a:r>
              <a:rPr lang="zh-CN" altLang="en-US" sz="2800" dirty="0">
                <a:latin typeface="华文细黑" panose="02010600040101010101" pitchFamily="2" charset="-122"/>
                <a:ea typeface="华文细黑" panose="02010600040101010101" pitchFamily="2" charset="-122"/>
              </a:rPr>
              <a:t>这种</a:t>
            </a:r>
            <a:r>
              <a:rPr lang="zh-CN" altLang="en-US" sz="2800" dirty="0">
                <a:solidFill>
                  <a:srgbClr val="FF0000"/>
                </a:solidFill>
                <a:latin typeface="华文细黑" panose="02010600040101010101" pitchFamily="2" charset="-122"/>
                <a:ea typeface="华文细黑" panose="02010600040101010101" pitchFamily="2" charset="-122"/>
              </a:rPr>
              <a:t>编译好的静态库</a:t>
            </a:r>
            <a:r>
              <a:rPr lang="zh-CN" altLang="en-US" sz="2800" dirty="0">
                <a:latin typeface="华文细黑" panose="02010600040101010101" pitchFamily="2" charset="-122"/>
                <a:ea typeface="华文细黑" panose="02010600040101010101" pitchFamily="2" charset="-122"/>
              </a:rPr>
              <a:t>的形式给你的，一般在</a:t>
            </a:r>
            <a:r>
              <a:rPr lang="en-US" altLang="zh-CN" sz="2800" dirty="0">
                <a:latin typeface="华文细黑" panose="02010600040101010101" pitchFamily="2" charset="-122"/>
                <a:ea typeface="华文细黑" panose="02010600040101010101" pitchFamily="2" charset="-122"/>
              </a:rPr>
              <a:t>lib</a:t>
            </a:r>
            <a:r>
              <a:rPr lang="zh-CN" altLang="en-US" sz="2800" dirty="0">
                <a:latin typeface="华文细黑" panose="02010600040101010101" pitchFamily="2" charset="-122"/>
                <a:ea typeface="华文细黑" panose="02010600040101010101" pitchFamily="2" charset="-122"/>
              </a:rPr>
              <a:t>文件夹里，厂家不可能给你源文件，而且源文件不一定是</a:t>
            </a:r>
            <a:r>
              <a:rPr lang="en-US" altLang="zh-CN" sz="2800" dirty="0">
                <a:latin typeface="华文细黑" panose="02010600040101010101" pitchFamily="2" charset="-122"/>
                <a:ea typeface="华文细黑" panose="02010600040101010101" pitchFamily="2" charset="-122"/>
              </a:rPr>
              <a:t>C</a:t>
            </a:r>
            <a:r>
              <a:rPr lang="zh-CN" altLang="en-US" sz="2800" dirty="0">
                <a:latin typeface="华文细黑" panose="02010600040101010101" pitchFamily="2" charset="-122"/>
                <a:ea typeface="华文细黑" panose="02010600040101010101" pitchFamily="2" charset="-122"/>
              </a:rPr>
              <a:t>写的，也有些是汇编写的，就算是</a:t>
            </a:r>
            <a:r>
              <a:rPr lang="en-US" altLang="zh-CN" sz="2800" dirty="0">
                <a:latin typeface="华文细黑" panose="02010600040101010101" pitchFamily="2" charset="-122"/>
                <a:ea typeface="华文细黑" panose="02010600040101010101" pitchFamily="2" charset="-122"/>
              </a:rPr>
              <a:t>C</a:t>
            </a:r>
            <a:r>
              <a:rPr lang="zh-CN" altLang="en-US" sz="2800" dirty="0">
                <a:latin typeface="华文细黑" panose="02010600040101010101" pitchFamily="2" charset="-122"/>
                <a:ea typeface="华文细黑" panose="02010600040101010101" pitchFamily="2" charset="-122"/>
              </a:rPr>
              <a:t>不同厂家写的也不一定一样，</a:t>
            </a:r>
            <a:r>
              <a:rPr lang="zh-CN" altLang="en-US" sz="2800" dirty="0">
                <a:solidFill>
                  <a:srgbClr val="FF0000"/>
                </a:solidFill>
                <a:latin typeface="华文细黑" panose="02010600040101010101" pitchFamily="2" charset="-122"/>
                <a:ea typeface="华文细黑" panose="02010600040101010101" pitchFamily="2" charset="-122"/>
              </a:rPr>
              <a:t>接口一样就行</a:t>
            </a:r>
            <a:r>
              <a:rPr lang="zh-CN" altLang="en-US"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a:p>
            <a:pPr eaLnBrk="1" hangingPunct="1">
              <a:lnSpc>
                <a:spcPct val="150000"/>
              </a:lnSpc>
              <a:buFont typeface="Arial" panose="020B0604020202020204" pitchFamily="34" charset="0"/>
              <a:buChar char="•"/>
            </a:pPr>
            <a:endParaRPr lang="zh-CN" altLang="en-US" sz="2800" dirty="0">
              <a:latin typeface="华文细黑" panose="02010600040101010101" pitchFamily="2" charset="-122"/>
              <a:ea typeface="华文细黑" panose="02010600040101010101" pitchFamily="2" charset="-122"/>
            </a:endParaRPr>
          </a:p>
        </p:txBody>
      </p:sp>
    </p:spTree>
    <p:custDataLst>
      <p:tags r:id="rId1"/>
    </p:custData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14762" y="2659772"/>
            <a:ext cx="3816424"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ctr" anchorCtr="0" forceAA="0" compatLnSpc="1">
            <a:normAutofit/>
            <a:scene3d>
              <a:camera prst="orthographicFront"/>
              <a:lightRig rig="threePt" dir="t"/>
            </a:scene3d>
          </a:bodyPr>
          <a:lstStyle>
            <a:defPPr>
              <a:defRPr lang="zh-CN"/>
            </a:defPPr>
            <a:lvl1pPr algn="ctr">
              <a:defRPr sz="6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bg1"/>
                </a:solidFill>
                <a:effectLst>
                  <a:outerShdw blurRad="38100" dist="19050" dir="2700000" algn="tl" rotWithShape="0">
                    <a:schemeClr val="dk1">
                      <a:alpha val="40000"/>
                    </a:schemeClr>
                  </a:outerShdw>
                </a:effectLst>
              </a:rPr>
              <a:t>PART 4</a:t>
            </a:r>
            <a:endParaRPr lang="en-US" altLang="zh-CN" dirty="0">
              <a:solidFill>
                <a:schemeClr val="bg1"/>
              </a:solidFill>
              <a:effectLst>
                <a:outerShdw blurRad="38100" dist="19050" dir="2700000" algn="tl" rotWithShape="0">
                  <a:schemeClr val="dk1">
                    <a:alpha val="40000"/>
                  </a:schemeClr>
                </a:outerShdw>
              </a:effectLst>
            </a:endParaRPr>
          </a:p>
        </p:txBody>
      </p:sp>
      <p:sp>
        <p:nvSpPr>
          <p:cNvPr id="2" name="文本框 1"/>
          <p:cNvSpPr txBox="1"/>
          <p:nvPr/>
        </p:nvSpPr>
        <p:spPr>
          <a:xfrm>
            <a:off x="5757545" y="2774950"/>
            <a:ext cx="5205095" cy="922020"/>
          </a:xfrm>
          <a:prstGeom prst="rect">
            <a:avLst/>
          </a:prstGeom>
          <a:noFill/>
        </p:spPr>
        <p:txBody>
          <a:bodyPr wrap="square" rtlCol="0" anchor="t">
            <a:spAutoFit/>
            <a:scene3d>
              <a:camera prst="orthographicFront"/>
              <a:lightRig rig="threePt" dir="t"/>
            </a:scene3d>
          </a:bodyPr>
          <a:lstStyle/>
          <a:p>
            <a:pPr>
              <a:defRPr/>
            </a:pPr>
            <a:r>
              <a:rPr lang="en-US" altLang="zh-CN"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 </a:t>
            </a:r>
            <a:r>
              <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rPr>
              <a:t>宏与编译预处理</a:t>
            </a:r>
            <a:endParaRPr lang="zh-CN" altLang="en-US" sz="5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cs typeface="兰亭黑-简" panose="02000000000000000000" charset="-122"/>
              <a:sym typeface="+mn-ea"/>
            </a:endParaRPr>
          </a:p>
        </p:txBody>
      </p:sp>
    </p:spTree>
    <p:custDataLst>
      <p:tags r:id="rId2"/>
    </p:custData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p:nvPr/>
        </p:nvSpPr>
        <p:spPr>
          <a:xfrm>
            <a:off x="777875" y="1845310"/>
            <a:ext cx="5445125" cy="413766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4400">
                <a:sym typeface="+mn-ea"/>
              </a:rPr>
              <a:t>10.3 </a:t>
            </a:r>
            <a:r>
              <a:rPr lang="zh-CN" altLang="en-US" sz="4400">
                <a:sym typeface="+mn-ea"/>
              </a:rPr>
              <a:t>长度单位转换</a:t>
            </a:r>
            <a:endParaRPr lang="zh-CN" altLang="en-US" dirty="0"/>
          </a:p>
          <a:p>
            <a:endParaRPr lang="en-US" altLang="zh-CN" dirty="0"/>
          </a:p>
          <a:p>
            <a:r>
              <a:rPr lang="en-US" altLang="zh-CN" dirty="0"/>
              <a:t>10.3.1  </a:t>
            </a:r>
            <a:r>
              <a:rPr lang="zh-CN" altLang="en-US" dirty="0"/>
              <a:t>程序解析 </a:t>
            </a:r>
            <a:endParaRPr lang="zh-CN" altLang="en-US" dirty="0"/>
          </a:p>
          <a:p>
            <a:r>
              <a:rPr lang="en-US" altLang="zh-CN" dirty="0"/>
              <a:t>10.3.2  </a:t>
            </a:r>
            <a:r>
              <a:rPr lang="zh-CN" altLang="en-US" dirty="0"/>
              <a:t>宏基本定义 </a:t>
            </a:r>
            <a:endParaRPr lang="zh-CN" altLang="en-US" dirty="0"/>
          </a:p>
          <a:p>
            <a:r>
              <a:rPr lang="en-US" altLang="zh-CN" dirty="0"/>
              <a:t>10.3.3  </a:t>
            </a:r>
            <a:r>
              <a:rPr lang="zh-CN" altLang="en-US" dirty="0"/>
              <a:t>带参数的宏定义 </a:t>
            </a:r>
            <a:endParaRPr lang="zh-CN" altLang="en-US" dirty="0"/>
          </a:p>
          <a:p>
            <a:r>
              <a:rPr lang="en-US" altLang="zh-CN" dirty="0"/>
              <a:t>10.3.4  </a:t>
            </a:r>
            <a:r>
              <a:rPr lang="zh-CN" altLang="en-US" dirty="0"/>
              <a:t>文件包含 </a:t>
            </a:r>
            <a:endParaRPr lang="zh-CN" altLang="en-US" dirty="0"/>
          </a:p>
          <a:p>
            <a:r>
              <a:rPr lang="en-US" altLang="zh-CN" dirty="0"/>
              <a:t>10.3.5  </a:t>
            </a:r>
            <a:r>
              <a:rPr lang="zh-CN" altLang="en-US" dirty="0"/>
              <a:t>编译预处理 </a:t>
            </a:r>
            <a:endParaRPr lang="zh-CN" altLang="en-US" dirty="0"/>
          </a:p>
        </p:txBody>
      </p:sp>
      <p:sp>
        <p:nvSpPr>
          <p:cNvPr id="4" name="文本框 3"/>
          <p:cNvSpPr txBox="1"/>
          <p:nvPr/>
        </p:nvSpPr>
        <p:spPr>
          <a:xfrm>
            <a:off x="29210" y="26035"/>
            <a:ext cx="12133580" cy="1568450"/>
          </a:xfrm>
          <a:prstGeom prst="rect">
            <a:avLst/>
          </a:prstGeom>
          <a:solidFill>
            <a:schemeClr val="accent4">
              <a:lumMod val="40000"/>
              <a:lumOff val="60000"/>
            </a:schemeClr>
          </a:solidFill>
        </p:spPr>
        <p:txBody>
          <a:bodyPr wrap="square" rtlCol="0" anchor="t">
            <a:spAutoFit/>
          </a:bodyPr>
          <a:lstStyle/>
          <a:p>
            <a:pPr>
              <a:lnSpc>
                <a:spcPct val="150000"/>
              </a:lnSpc>
            </a:pPr>
            <a:r>
              <a:rPr lang="en-US" altLang="zh-CN" dirty="0">
                <a:latin typeface="兰亭黑-简" panose="02000000000000000000" charset="-122"/>
                <a:ea typeface="兰亭黑-简" panose="02000000000000000000" charset="-122"/>
                <a:cs typeface="兰亭黑-简" panose="02000000000000000000" charset="-122"/>
                <a:sym typeface="+mn-ea"/>
              </a:rPr>
              <a:t>C</a:t>
            </a:r>
            <a:r>
              <a:rPr lang="zh-CN" altLang="en-US" dirty="0">
                <a:latin typeface="兰亭黑-简" panose="02000000000000000000" charset="-122"/>
                <a:ea typeface="兰亭黑-简" panose="02000000000000000000" charset="-122"/>
                <a:cs typeface="兰亭黑-简" panose="02000000000000000000" charset="-122"/>
                <a:sym typeface="+mn-ea"/>
              </a:rPr>
              <a:t>语言提供的三种预处理功能，</a:t>
            </a:r>
            <a:endParaRPr lang="zh-CN" altLang="en-US" dirty="0">
              <a:latin typeface="兰亭黑-简" panose="02000000000000000000" charset="-122"/>
              <a:ea typeface="兰亭黑-简" panose="02000000000000000000" charset="-122"/>
              <a:cs typeface="兰亭黑-简" panose="02000000000000000000" charset="-122"/>
              <a:sym typeface="+mn-ea"/>
            </a:endParaRPr>
          </a:p>
          <a:p>
            <a:pPr>
              <a:lnSpc>
                <a:spcPct val="150000"/>
              </a:lnSpc>
            </a:pPr>
            <a:r>
              <a:rPr lang="zh-CN" altLang="en-US" dirty="0">
                <a:latin typeface="兰亭黑-简" panose="02000000000000000000" charset="-122"/>
                <a:ea typeface="兰亭黑-简" panose="02000000000000000000" charset="-122"/>
                <a:cs typeface="兰亭黑-简" panose="02000000000000000000" charset="-122"/>
                <a:sym typeface="+mn-ea"/>
              </a:rPr>
              <a:t>包括：宏定义、文件包含、条件编译。</a:t>
            </a:r>
            <a:endParaRPr lang="zh-CN" altLang="en-US">
              <a:latin typeface="兰亭黑-简" panose="02000000000000000000" charset="-122"/>
              <a:ea typeface="兰亭黑-简" panose="02000000000000000000" charset="-122"/>
              <a:cs typeface="兰亭黑-简" panose="02000000000000000000" charset="-122"/>
            </a:endParaRPr>
          </a:p>
        </p:txBody>
      </p:sp>
      <p:sp>
        <p:nvSpPr>
          <p:cNvPr id="6" name="TextBox 3"/>
          <p:cNvSpPr txBox="1"/>
          <p:nvPr/>
        </p:nvSpPr>
        <p:spPr>
          <a:xfrm>
            <a:off x="6600056" y="2780928"/>
            <a:ext cx="5393804" cy="3415030"/>
          </a:xfrm>
          <a:prstGeom prst="rect">
            <a:avLst/>
          </a:prstGeom>
          <a:solidFill>
            <a:schemeClr val="accent4">
              <a:lumMod val="40000"/>
              <a:lumOff val="60000"/>
            </a:schemeClr>
          </a:solidFill>
        </p:spPr>
        <p:txBody>
          <a:bodyPr wrap="square" rtlCol="0">
            <a:spAutoFit/>
          </a:bodyPr>
          <a:lstStyle/>
          <a:p>
            <a:pPr eaLnBrk="0" hangingPunct="0">
              <a:lnSpc>
                <a:spcPct val="150000"/>
              </a:lnSpc>
              <a:buClr>
                <a:srgbClr val="FFC000"/>
              </a:buClr>
              <a:buSzPct val="80000"/>
              <a:defRPr/>
            </a:pPr>
            <a:r>
              <a:rPr lang="en-US" altLang="zh-CN" sz="2400" dirty="0">
                <a:solidFill>
                  <a:srgbClr val="0000CC"/>
                </a:solidFill>
                <a:latin typeface="Arial" panose="020B0604020202020204" pitchFamily="34" charset="0"/>
                <a:ea typeface="华文细黑" panose="02010600040101010101" pitchFamily="2" charset="-122"/>
                <a:cs typeface="Arial" panose="020B0604020202020204" pitchFamily="34" charset="0"/>
              </a:rPr>
              <a:t>#define  PI  3.14159   </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宏定义</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eaLnBrk="0" hangingPunct="0">
              <a:lnSpc>
                <a:spcPct val="150000"/>
              </a:lnSpc>
              <a:buClr>
                <a:srgbClr val="FFC000"/>
              </a:buClr>
              <a:buSzPct val="80000"/>
              <a:defRPr/>
            </a:pPr>
            <a:r>
              <a:rPr lang="en-US" altLang="zh-CN" sz="2400" dirty="0">
                <a:solidFill>
                  <a:schemeClr val="bg1"/>
                </a:solidFill>
                <a:latin typeface="Arial" panose="020B0604020202020204" pitchFamily="34" charset="0"/>
                <a:ea typeface="华文细黑" panose="02010600040101010101" pitchFamily="2" charset="-122"/>
                <a:cs typeface="Arial" panose="020B0604020202020204" pitchFamily="34" charset="0"/>
              </a:rPr>
              <a:t>#include  &lt;</a:t>
            </a:r>
            <a:r>
              <a:rPr lang="en-US" altLang="zh-CN" sz="2400" dirty="0" err="1">
                <a:solidFill>
                  <a:schemeClr val="bg1"/>
                </a:solidFill>
                <a:latin typeface="Arial" panose="020B0604020202020204" pitchFamily="34" charset="0"/>
                <a:ea typeface="华文细黑" panose="02010600040101010101" pitchFamily="2" charset="-122"/>
                <a:cs typeface="Arial" panose="020B0604020202020204" pitchFamily="34" charset="0"/>
              </a:rPr>
              <a:t>stdio.h</a:t>
            </a:r>
            <a:r>
              <a:rPr lang="en-US" altLang="zh-CN" sz="2400" dirty="0">
                <a:solidFill>
                  <a:schemeClr val="bg1"/>
                </a:solidFill>
                <a:latin typeface="Arial" panose="020B0604020202020204" pitchFamily="34" charset="0"/>
                <a:ea typeface="华文细黑" panose="02010600040101010101" pitchFamily="2" charset="-122"/>
                <a:cs typeface="Arial" panose="020B0604020202020204" pitchFamily="34" charset="0"/>
              </a:rPr>
              <a:t>&gt;     </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文件包含</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eaLnBrk="0" hangingPunct="0">
              <a:lnSpc>
                <a:spcPct val="150000"/>
              </a:lnSpc>
              <a:buClr>
                <a:srgbClr val="FFC000"/>
              </a:buClr>
              <a:buSzPct val="80000"/>
              <a:defRPr/>
            </a:pPr>
            <a:r>
              <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rPr>
              <a:t>#</a:t>
            </a:r>
            <a:r>
              <a:rPr lang="en-US" altLang="zh-CN" sz="2400" dirty="0" err="1">
                <a:solidFill>
                  <a:srgbClr val="C00000"/>
                </a:solidFill>
                <a:latin typeface="Arial" panose="020B0604020202020204" pitchFamily="34" charset="0"/>
                <a:ea typeface="华文细黑" panose="02010600040101010101" pitchFamily="2" charset="-122"/>
                <a:cs typeface="Arial" panose="020B0604020202020204" pitchFamily="34" charset="0"/>
              </a:rPr>
              <a:t>ifndef</a:t>
            </a:r>
            <a:r>
              <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rPr>
              <a:t> DCS_H          </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条件编译</a:t>
            </a:r>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eaLnBrk="0" hangingPunct="0">
              <a:lnSpc>
                <a:spcPct val="150000"/>
              </a:lnSpc>
              <a:buClr>
                <a:srgbClr val="FFC000"/>
              </a:buClr>
              <a:buSzPct val="80000"/>
              <a:defRPr/>
            </a:pPr>
            <a:r>
              <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rPr>
              <a:t>#define DCS_H</a:t>
            </a:r>
            <a:endPar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endParaRPr>
          </a:p>
          <a:p>
            <a:pPr eaLnBrk="0" hangingPunct="0">
              <a:lnSpc>
                <a:spcPct val="150000"/>
              </a:lnSpc>
              <a:buClr>
                <a:srgbClr val="FFC000"/>
              </a:buClr>
              <a:buSzPct val="80000"/>
              <a:defRPr/>
            </a:pPr>
            <a:r>
              <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rPr>
              <a:t> …</a:t>
            </a:r>
            <a:endPar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endParaRPr>
          </a:p>
          <a:p>
            <a:pPr eaLnBrk="0" hangingPunct="0">
              <a:lnSpc>
                <a:spcPct val="150000"/>
              </a:lnSpc>
              <a:buClr>
                <a:srgbClr val="FFC000"/>
              </a:buClr>
              <a:buSzPct val="80000"/>
              <a:defRPr/>
            </a:pPr>
            <a:r>
              <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rPr>
              <a:t>#</a:t>
            </a:r>
            <a:r>
              <a:rPr lang="en-US" altLang="zh-CN" sz="2400" dirty="0" err="1">
                <a:solidFill>
                  <a:srgbClr val="C00000"/>
                </a:solidFill>
                <a:latin typeface="Arial" panose="020B0604020202020204" pitchFamily="34" charset="0"/>
                <a:ea typeface="华文细黑" panose="02010600040101010101" pitchFamily="2" charset="-122"/>
                <a:cs typeface="Arial" panose="020B0604020202020204" pitchFamily="34" charset="0"/>
              </a:rPr>
              <a:t>endif</a:t>
            </a:r>
            <a:endParaRPr lang="en-US" altLang="zh-CN" sz="2400" dirty="0">
              <a:solidFill>
                <a:srgbClr val="C00000"/>
              </a:solidFill>
              <a:latin typeface="Arial" panose="020B0604020202020204" pitchFamily="34" charset="0"/>
              <a:ea typeface="华文细黑" panose="02010600040101010101" pitchFamily="2" charset="-122"/>
              <a:cs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49530" y="87630"/>
            <a:ext cx="4764405" cy="766445"/>
          </a:xfrm>
          <a:prstGeom prst="rect">
            <a:avLst/>
          </a:prstGeom>
          <a:solidFill>
            <a:schemeClr val="accent2">
              <a:lumMod val="20000"/>
              <a:lumOff val="80000"/>
            </a:schemeClr>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10.3.1 </a:t>
            </a:r>
            <a:r>
              <a:rPr lang="zh-CN" altLang="en-US" dirty="0"/>
              <a:t>程序解析</a:t>
            </a:r>
            <a:r>
              <a:rPr lang="en-US" altLang="zh-CN" dirty="0"/>
              <a:t> </a:t>
            </a:r>
            <a:endParaRPr lang="en-US" altLang="zh-CN" dirty="0"/>
          </a:p>
        </p:txBody>
      </p:sp>
      <p:sp>
        <p:nvSpPr>
          <p:cNvPr id="3" name="Rectangle 3"/>
          <p:cNvSpPr txBox="1"/>
          <p:nvPr/>
        </p:nvSpPr>
        <p:spPr>
          <a:xfrm>
            <a:off x="49530" y="854075"/>
            <a:ext cx="11615420" cy="6003925"/>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800" dirty="0"/>
              <a:t>例</a:t>
            </a:r>
            <a:r>
              <a:rPr lang="en-US" altLang="zh-CN" sz="1800" dirty="0"/>
              <a:t>10-5 </a:t>
            </a:r>
            <a:r>
              <a:rPr lang="zh-CN" altLang="en-US" sz="1800" dirty="0"/>
              <a:t>欧美国家长度使用英制单位，</a:t>
            </a:r>
            <a:r>
              <a:rPr lang="en-US" altLang="zh-CN" sz="1800" dirty="0"/>
              <a:t>1</a:t>
            </a:r>
            <a:r>
              <a:rPr lang="zh-CN" altLang="en-US" sz="1800" dirty="0"/>
              <a:t>英里</a:t>
            </a:r>
            <a:r>
              <a:rPr lang="en-US" altLang="zh-CN" sz="1800" dirty="0"/>
              <a:t>=1609</a:t>
            </a:r>
            <a:r>
              <a:rPr lang="zh-CN" altLang="en-US" sz="1800" dirty="0"/>
              <a:t>米，</a:t>
            </a:r>
            <a:r>
              <a:rPr lang="en-US" altLang="zh-CN" sz="1800" dirty="0"/>
              <a:t>1</a:t>
            </a:r>
            <a:r>
              <a:rPr lang="zh-CN" altLang="en-US" sz="1800" dirty="0"/>
              <a:t>英尺</a:t>
            </a:r>
            <a:r>
              <a:rPr lang="en-US" altLang="zh-CN" sz="1800" dirty="0"/>
              <a:t>=30.48</a:t>
            </a:r>
            <a:r>
              <a:rPr lang="zh-CN" altLang="en-US" sz="1800" dirty="0"/>
              <a:t>厘米，</a:t>
            </a:r>
            <a:r>
              <a:rPr lang="en-US" altLang="zh-CN" sz="1800" dirty="0"/>
              <a:t>1</a:t>
            </a:r>
            <a:r>
              <a:rPr lang="zh-CN" altLang="en-US" sz="1800" dirty="0"/>
              <a:t>英寸</a:t>
            </a:r>
            <a:r>
              <a:rPr lang="en-US" altLang="zh-CN" sz="1800" dirty="0"/>
              <a:t>=2.54</a:t>
            </a:r>
            <a:r>
              <a:rPr lang="zh-CN" altLang="en-US" sz="1800" dirty="0"/>
              <a:t>厘米。请编写程序转换。</a:t>
            </a:r>
            <a:endParaRPr lang="zh-CN" altLang="en-US" sz="1800" dirty="0"/>
          </a:p>
          <a:p>
            <a:pPr>
              <a:lnSpc>
                <a:spcPct val="150000"/>
              </a:lnSpc>
              <a:buFont typeface="Arial" panose="020B0604020202020204" pitchFamily="34" charset="0"/>
              <a:buNone/>
            </a:pPr>
            <a:r>
              <a:rPr lang="en-US" altLang="zh-CN" sz="1400" dirty="0"/>
              <a:t>#include&lt;</a:t>
            </a:r>
            <a:r>
              <a:rPr lang="en-US" altLang="zh-CN" sz="1400" dirty="0" err="1"/>
              <a:t>stdio.h</a:t>
            </a:r>
            <a:r>
              <a:rPr lang="en-US" altLang="zh-CN" sz="1400" dirty="0"/>
              <a:t>&gt; </a:t>
            </a:r>
            <a:endParaRPr lang="en-US" altLang="zh-CN" sz="1400" dirty="0"/>
          </a:p>
          <a:p>
            <a:pPr>
              <a:lnSpc>
                <a:spcPct val="150000"/>
              </a:lnSpc>
              <a:buFont typeface="Arial" panose="020B0604020202020204" pitchFamily="34" charset="0"/>
              <a:buNone/>
            </a:pPr>
            <a:r>
              <a:rPr lang="en-US" altLang="zh-CN" sz="1400" dirty="0"/>
              <a:t>#define </a:t>
            </a:r>
            <a:r>
              <a:rPr lang="en-US" altLang="zh-CN" sz="1400" dirty="0" err="1"/>
              <a:t>Mile_to_meter</a:t>
            </a:r>
            <a:r>
              <a:rPr lang="en-US" altLang="zh-CN" sz="1400" dirty="0"/>
              <a:t> 1609		/* 1</a:t>
            </a:r>
            <a:r>
              <a:rPr lang="zh-CN" altLang="en-US" sz="1400" dirty="0"/>
              <a:t>英里</a:t>
            </a:r>
            <a:r>
              <a:rPr lang="en-US" altLang="zh-CN" sz="1400" dirty="0"/>
              <a:t>=1609</a:t>
            </a:r>
            <a:r>
              <a:rPr lang="zh-CN" altLang="en-US" sz="1400" dirty="0"/>
              <a:t>米 *</a:t>
            </a:r>
            <a:r>
              <a:rPr lang="en-US" altLang="zh-CN" sz="1400" dirty="0"/>
              <a:t>/</a:t>
            </a:r>
            <a:endParaRPr lang="en-US" altLang="zh-CN" sz="1400" dirty="0"/>
          </a:p>
          <a:p>
            <a:pPr>
              <a:lnSpc>
                <a:spcPct val="150000"/>
              </a:lnSpc>
              <a:buFont typeface="Arial" panose="020B0604020202020204" pitchFamily="34" charset="0"/>
              <a:buNone/>
            </a:pPr>
            <a:r>
              <a:rPr lang="en-US" altLang="zh-CN" sz="1400" dirty="0"/>
              <a:t>#define </a:t>
            </a:r>
            <a:r>
              <a:rPr lang="en-US" altLang="zh-CN" sz="1400" dirty="0" err="1"/>
              <a:t>Foot_to_centimeter</a:t>
            </a:r>
            <a:r>
              <a:rPr lang="en-US" altLang="zh-CN" sz="1400" dirty="0"/>
              <a:t> 30.48                   /*  1</a:t>
            </a:r>
            <a:r>
              <a:rPr lang="zh-CN" altLang="en-US" sz="1400" dirty="0"/>
              <a:t>英尺</a:t>
            </a:r>
            <a:r>
              <a:rPr lang="en-US" altLang="zh-CN" sz="1400" dirty="0"/>
              <a:t>=30.48</a:t>
            </a:r>
            <a:r>
              <a:rPr lang="zh-CN" altLang="en-US" sz="1400" dirty="0"/>
              <a:t>厘米  *</a:t>
            </a:r>
            <a:r>
              <a:rPr lang="en-US" altLang="zh-CN" sz="1400" dirty="0"/>
              <a:t>/</a:t>
            </a:r>
            <a:endParaRPr lang="en-US" altLang="zh-CN" sz="1400" dirty="0"/>
          </a:p>
          <a:p>
            <a:pPr>
              <a:lnSpc>
                <a:spcPct val="150000"/>
              </a:lnSpc>
              <a:buFont typeface="Arial" panose="020B0604020202020204" pitchFamily="34" charset="0"/>
              <a:buNone/>
            </a:pPr>
            <a:r>
              <a:rPr lang="en-US" altLang="zh-CN" sz="1400" dirty="0"/>
              <a:t>#define </a:t>
            </a:r>
            <a:r>
              <a:rPr lang="en-US" altLang="zh-CN" sz="1400" dirty="0" err="1"/>
              <a:t>Inch_to_centimeter</a:t>
            </a:r>
            <a:r>
              <a:rPr lang="en-US" altLang="zh-CN" sz="1400" dirty="0"/>
              <a:t>  2.54                   /*  1</a:t>
            </a:r>
            <a:r>
              <a:rPr lang="zh-CN" altLang="en-US" sz="1400" dirty="0"/>
              <a:t>英寸</a:t>
            </a:r>
            <a:r>
              <a:rPr lang="en-US" altLang="zh-CN" sz="1400" dirty="0"/>
              <a:t>=2.54</a:t>
            </a:r>
            <a:r>
              <a:rPr lang="zh-CN" altLang="en-US" sz="1400" dirty="0"/>
              <a:t>厘米  *</a:t>
            </a:r>
            <a:r>
              <a:rPr lang="en-US" altLang="zh-CN" sz="1400" dirty="0"/>
              <a:t>/</a:t>
            </a:r>
            <a:endParaRPr lang="en-US" altLang="zh-CN" sz="1400" dirty="0"/>
          </a:p>
          <a:p>
            <a:pPr>
              <a:lnSpc>
                <a:spcPct val="150000"/>
              </a:lnSpc>
              <a:buFont typeface="Arial" panose="020B0604020202020204" pitchFamily="34" charset="0"/>
              <a:buNone/>
            </a:pPr>
            <a:r>
              <a:rPr lang="en-US" altLang="zh-CN" sz="1400" dirty="0" err="1"/>
              <a:t>int</a:t>
            </a:r>
            <a:r>
              <a:rPr lang="en-US" altLang="zh-CN" sz="1400" dirty="0"/>
              <a:t> main(void) </a:t>
            </a:r>
            <a:endParaRPr lang="en-US" altLang="zh-CN" sz="1400" dirty="0"/>
          </a:p>
          <a:p>
            <a:pPr>
              <a:lnSpc>
                <a:spcPct val="150000"/>
              </a:lnSpc>
              <a:buFont typeface="Arial" panose="020B0604020202020204" pitchFamily="34" charset="0"/>
              <a:buNone/>
            </a:pPr>
            <a:r>
              <a:rPr lang="en-US" altLang="zh-CN" sz="1400" dirty="0"/>
              <a:t>{ 	  </a:t>
            </a:r>
            <a:r>
              <a:rPr lang="en-US" altLang="zh-CN" sz="1600" dirty="0"/>
              <a:t> float foot, inch, mile;	/* </a:t>
            </a:r>
            <a:r>
              <a:rPr lang="zh-CN" altLang="en-US" sz="1600" dirty="0"/>
              <a:t>定义英里，英尺，英寸变量 *</a:t>
            </a:r>
            <a:r>
              <a:rPr lang="en-US" altLang="zh-CN" sz="1600" dirty="0"/>
              <a:t>/</a:t>
            </a:r>
            <a:endParaRPr lang="en-US" altLang="zh-CN" sz="1600" dirty="0"/>
          </a:p>
          <a:p>
            <a:pPr>
              <a:lnSpc>
                <a:spcPct val="150000"/>
              </a:lnSpc>
              <a:buFont typeface="Arial" panose="020B0604020202020204" pitchFamily="34" charset="0"/>
              <a:buNone/>
            </a:pPr>
            <a:r>
              <a:rPr lang="en-US" altLang="zh-CN" sz="1600" dirty="0"/>
              <a:t>	   </a:t>
            </a:r>
            <a:r>
              <a:rPr lang="en-US" altLang="zh-CN" sz="1600" dirty="0" err="1"/>
              <a:t>printf</a:t>
            </a:r>
            <a:r>
              <a:rPr lang="en-US" altLang="zh-CN" sz="1600" dirty="0"/>
              <a:t>("Input </a:t>
            </a:r>
            <a:r>
              <a:rPr lang="en-US" altLang="zh-CN" sz="1600" dirty="0" err="1"/>
              <a:t>mile,foot</a:t>
            </a:r>
            <a:r>
              <a:rPr lang="en-US" altLang="zh-CN" sz="1600" dirty="0"/>
              <a:t> and inch:");</a:t>
            </a:r>
            <a:endParaRPr lang="en-US" altLang="zh-CN" sz="1600" dirty="0"/>
          </a:p>
          <a:p>
            <a:pPr>
              <a:lnSpc>
                <a:spcPct val="150000"/>
              </a:lnSpc>
              <a:buFont typeface="Arial" panose="020B0604020202020204" pitchFamily="34" charset="0"/>
              <a:buNone/>
            </a:pPr>
            <a:r>
              <a:rPr lang="en-US" altLang="zh-CN" sz="1600" dirty="0"/>
              <a:t>	   </a:t>
            </a:r>
            <a:r>
              <a:rPr lang="en-US" altLang="zh-CN" sz="1600" dirty="0" err="1"/>
              <a:t>scanf</a:t>
            </a:r>
            <a:r>
              <a:rPr lang="en-US" altLang="zh-CN" sz="1600" dirty="0"/>
              <a:t>("%</a:t>
            </a:r>
            <a:r>
              <a:rPr lang="en-US" altLang="zh-CN" sz="1600" dirty="0" err="1"/>
              <a:t>f%f%f</a:t>
            </a:r>
            <a:r>
              <a:rPr lang="en-US" altLang="zh-CN" sz="1600" dirty="0"/>
              <a:t>", &amp;mile, &amp;foot, &amp;inch); </a:t>
            </a:r>
            <a:endParaRPr lang="en-US" altLang="zh-CN" sz="1600" dirty="0"/>
          </a:p>
          <a:p>
            <a:pPr>
              <a:lnSpc>
                <a:spcPct val="150000"/>
              </a:lnSpc>
              <a:buFont typeface="Arial" panose="020B0604020202020204" pitchFamily="34" charset="0"/>
              <a:buNone/>
            </a:pPr>
            <a:r>
              <a:rPr lang="en-US" altLang="zh-CN" sz="1600" dirty="0"/>
              <a:t>	   </a:t>
            </a:r>
            <a:r>
              <a:rPr lang="en-US" altLang="zh-CN" sz="1600" dirty="0" err="1"/>
              <a:t>printf</a:t>
            </a:r>
            <a:r>
              <a:rPr lang="en-US" altLang="zh-CN" sz="1600" dirty="0"/>
              <a:t>("%f miles=%f meters\n", mile, mile * </a:t>
            </a:r>
            <a:r>
              <a:rPr lang="en-US" altLang="zh-CN" sz="1600" dirty="0" err="1"/>
              <a:t>Mile_to_meter</a:t>
            </a:r>
            <a:r>
              <a:rPr lang="en-US" altLang="zh-CN" sz="1600" dirty="0"/>
              <a:t>);		/* </a:t>
            </a:r>
            <a:r>
              <a:rPr lang="zh-CN" altLang="en-US" sz="1600" dirty="0"/>
              <a:t>计算英里的米数 *</a:t>
            </a:r>
            <a:r>
              <a:rPr lang="en-US" altLang="zh-CN" sz="1600" dirty="0"/>
              <a:t>/</a:t>
            </a:r>
            <a:endParaRPr lang="en-US" altLang="zh-CN" sz="1600" dirty="0"/>
          </a:p>
          <a:p>
            <a:pPr>
              <a:lnSpc>
                <a:spcPct val="150000"/>
              </a:lnSpc>
              <a:buFont typeface="Arial" panose="020B0604020202020204" pitchFamily="34" charset="0"/>
              <a:buNone/>
            </a:pPr>
            <a:r>
              <a:rPr lang="en-US" altLang="zh-CN" sz="1600" dirty="0"/>
              <a:t>	   </a:t>
            </a:r>
            <a:r>
              <a:rPr lang="en-US" altLang="zh-CN" sz="1600" dirty="0" err="1"/>
              <a:t>printf</a:t>
            </a:r>
            <a:r>
              <a:rPr lang="en-US" altLang="zh-CN" sz="1600" dirty="0"/>
              <a:t>("%f feet=%f centimeters\n", foot, foot * </a:t>
            </a:r>
            <a:r>
              <a:rPr lang="en-US" altLang="zh-CN" sz="1600" dirty="0" err="1"/>
              <a:t>Foot_to_centimeter</a:t>
            </a:r>
            <a:r>
              <a:rPr lang="en-US" altLang="zh-CN" sz="1600" dirty="0"/>
              <a:t>);	/* </a:t>
            </a:r>
            <a:r>
              <a:rPr lang="zh-CN" altLang="en-US" sz="1600" dirty="0"/>
              <a:t>计算英尺的厘米数 *</a:t>
            </a:r>
            <a:r>
              <a:rPr lang="en-US" altLang="zh-CN" sz="1600" dirty="0"/>
              <a:t>/</a:t>
            </a:r>
            <a:endParaRPr lang="en-US" altLang="zh-CN" sz="1600" dirty="0"/>
          </a:p>
          <a:p>
            <a:pPr>
              <a:lnSpc>
                <a:spcPct val="150000"/>
              </a:lnSpc>
              <a:buFont typeface="Arial" panose="020B0604020202020204" pitchFamily="34" charset="0"/>
              <a:buNone/>
            </a:pPr>
            <a:r>
              <a:rPr lang="en-US" altLang="zh-CN" sz="1600" dirty="0"/>
              <a:t>	   </a:t>
            </a:r>
            <a:r>
              <a:rPr lang="en-US" altLang="zh-CN" sz="1600" dirty="0" err="1"/>
              <a:t>printf</a:t>
            </a:r>
            <a:r>
              <a:rPr lang="en-US" altLang="zh-CN" sz="1600" dirty="0"/>
              <a:t>("%f inches=%f centimeters\n", inch, inch * </a:t>
            </a:r>
            <a:r>
              <a:rPr lang="en-US" altLang="zh-CN" sz="1600" dirty="0" err="1"/>
              <a:t>Inch_to_centimeter</a:t>
            </a:r>
            <a:r>
              <a:rPr lang="en-US" altLang="zh-CN" sz="1600" dirty="0"/>
              <a:t>);	/* </a:t>
            </a:r>
            <a:r>
              <a:rPr lang="zh-CN" altLang="en-US" sz="1600" dirty="0"/>
              <a:t>计算英寸的厘米数 *</a:t>
            </a:r>
            <a:r>
              <a:rPr lang="en-US" altLang="zh-CN" sz="1600" dirty="0"/>
              <a:t>/</a:t>
            </a:r>
            <a:endParaRPr lang="en-US" altLang="zh-CN" sz="1600" dirty="0"/>
          </a:p>
          <a:p>
            <a:pPr>
              <a:lnSpc>
                <a:spcPct val="150000"/>
              </a:lnSpc>
              <a:buFont typeface="Arial" panose="020B0604020202020204" pitchFamily="34" charset="0"/>
              <a:buNone/>
            </a:pPr>
            <a:r>
              <a:rPr lang="en-US" altLang="zh-CN" sz="1600" dirty="0"/>
              <a:t>	   return 0;</a:t>
            </a:r>
            <a:endParaRPr lang="en-US" altLang="zh-CN" sz="1600" dirty="0"/>
          </a:p>
          <a:p>
            <a:pPr>
              <a:lnSpc>
                <a:spcPct val="150000"/>
              </a:lnSpc>
              <a:buFont typeface="Arial" panose="020B0604020202020204" pitchFamily="34" charset="0"/>
              <a:buNone/>
            </a:pPr>
            <a:r>
              <a:rPr lang="en-US" altLang="zh-CN" sz="1400" dirty="0"/>
              <a:t>}</a:t>
            </a:r>
            <a:endParaRPr lang="en-US" altLang="zh-CN" sz="1400" dirty="0"/>
          </a:p>
        </p:txBody>
      </p:sp>
      <p:sp>
        <p:nvSpPr>
          <p:cNvPr id="4" name="Text Box 14"/>
          <p:cNvSpPr txBox="1"/>
          <p:nvPr/>
        </p:nvSpPr>
        <p:spPr>
          <a:xfrm>
            <a:off x="6888088" y="1556792"/>
            <a:ext cx="5199889" cy="1968500"/>
          </a:xfrm>
          <a:prstGeom prst="rect">
            <a:avLst/>
          </a:prstGeom>
          <a:solidFill>
            <a:srgbClr val="FFFF00"/>
          </a:solidFill>
          <a:ln w="9525">
            <a:noFill/>
          </a:ln>
        </p:spPr>
        <p:txBody>
          <a:bodyPr wrap="square" lIns="122766" tIns="61384" rIns="122766" bIns="61384">
            <a:spAutoFit/>
          </a:bodyPr>
          <a:lstStyle/>
          <a:p>
            <a:pPr eaLnBrk="1" hangingPunct="1">
              <a:lnSpc>
                <a:spcPct val="150000"/>
              </a:lnSpc>
              <a:buClrTx/>
            </a:pPr>
            <a:r>
              <a:rPr lang="en-US" altLang="zh-CN" sz="2000" b="1" i="1" dirty="0">
                <a:latin typeface="Arial" panose="020B0604020202020204" pitchFamily="34" charset="0"/>
              </a:rPr>
              <a:t>Input mile,foot and inch:</a:t>
            </a:r>
            <a:r>
              <a:rPr lang="en-US" altLang="zh-CN" sz="2000" b="1" i="1" u="sng" dirty="0">
                <a:latin typeface="Arial" panose="020B0604020202020204" pitchFamily="34" charset="0"/>
              </a:rPr>
              <a:t>1.2 3 5.1</a:t>
            </a:r>
            <a:endParaRPr lang="en-US" altLang="zh-CN" sz="2000" b="1" i="1" dirty="0">
              <a:latin typeface="Arial" panose="020B0604020202020204" pitchFamily="34" charset="0"/>
            </a:endParaRPr>
          </a:p>
          <a:p>
            <a:pPr eaLnBrk="1" hangingPunct="1">
              <a:lnSpc>
                <a:spcPct val="150000"/>
              </a:lnSpc>
              <a:buClrTx/>
            </a:pPr>
            <a:r>
              <a:rPr lang="en-US" altLang="zh-CN" sz="2000" b="1" i="1" dirty="0">
                <a:latin typeface="Arial" panose="020B0604020202020204" pitchFamily="34" charset="0"/>
              </a:rPr>
              <a:t>1.200000 miles=1930.800077 meters</a:t>
            </a:r>
            <a:endParaRPr lang="en-US" altLang="zh-CN" sz="2000" b="1" i="1" dirty="0">
              <a:latin typeface="Arial" panose="020B0604020202020204" pitchFamily="34" charset="0"/>
            </a:endParaRPr>
          </a:p>
          <a:p>
            <a:pPr eaLnBrk="1" hangingPunct="1">
              <a:lnSpc>
                <a:spcPct val="150000"/>
              </a:lnSpc>
              <a:buClrTx/>
            </a:pPr>
            <a:r>
              <a:rPr lang="en-US" altLang="zh-CN" sz="2000" b="1" i="1" dirty="0">
                <a:latin typeface="Arial" panose="020B0604020202020204" pitchFamily="34" charset="0"/>
              </a:rPr>
              <a:t>3.000000 feet=91.440000 centimeters</a:t>
            </a:r>
            <a:endParaRPr lang="en-US" altLang="zh-CN" sz="2000" b="1" i="1" dirty="0">
              <a:latin typeface="Arial" panose="020B0604020202020204" pitchFamily="34" charset="0"/>
            </a:endParaRPr>
          </a:p>
          <a:p>
            <a:pPr eaLnBrk="1" hangingPunct="1">
              <a:lnSpc>
                <a:spcPct val="150000"/>
              </a:lnSpc>
              <a:buClrTx/>
            </a:pPr>
            <a:r>
              <a:rPr lang="en-US" altLang="zh-CN" sz="2000" b="1" i="1" dirty="0">
                <a:latin typeface="Arial" panose="020B0604020202020204" pitchFamily="34" charset="0"/>
              </a:rPr>
              <a:t>5.100000 inches=12.954000 centimeters</a:t>
            </a:r>
            <a:endParaRPr lang="en-US" altLang="zh-CN" sz="2000" b="1" i="1" dirty="0">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12065" y="-27305"/>
            <a:ext cx="6219190" cy="864235"/>
          </a:xfrm>
          <a:prstGeom prst="rect">
            <a:avLst/>
          </a:prstGeom>
          <a:solidFill>
            <a:schemeClr val="accent2">
              <a:lumMod val="20000"/>
              <a:lumOff val="80000"/>
            </a:schemeClr>
          </a:solidFill>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a:t>10.3.2 </a:t>
            </a:r>
            <a:r>
              <a:rPr lang="zh-CN" altLang="en-US" sz="4800" dirty="0"/>
              <a:t>宏 基本定义</a:t>
            </a:r>
            <a:r>
              <a:rPr lang="en-US" altLang="zh-CN" sz="4800" dirty="0"/>
              <a:t> </a:t>
            </a:r>
            <a:endParaRPr lang="en-US" altLang="zh-CN" sz="4800" dirty="0"/>
          </a:p>
        </p:txBody>
      </p:sp>
      <p:sp>
        <p:nvSpPr>
          <p:cNvPr id="3" name="Rectangle 3"/>
          <p:cNvSpPr txBox="1"/>
          <p:nvPr/>
        </p:nvSpPr>
        <p:spPr>
          <a:xfrm>
            <a:off x="479425" y="837001"/>
            <a:ext cx="11233151" cy="6021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hangingPunct="0">
              <a:lnSpc>
                <a:spcPct val="150000"/>
              </a:lnSpc>
              <a:buClr>
                <a:srgbClr val="FFC000"/>
              </a:buClr>
              <a:buSzPct val="80000"/>
              <a:buFont typeface="Wingdings" panose="05000000000000000000" pitchFamily="2" charset="2"/>
              <a:buNone/>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sym typeface="+mn-ea"/>
              </a:rPr>
              <a:t>宏定义：无参宏定义、有参宏定义</a:t>
            </a:r>
            <a:endParaRPr lang="zh-CN" altLang="en-US" sz="2400" dirty="0">
              <a:solidFill>
                <a:schemeClr val="accent1"/>
              </a:solidFill>
            </a:endParaRPr>
          </a:p>
          <a:p>
            <a:pPr>
              <a:lnSpc>
                <a:spcPct val="150000"/>
              </a:lnSpc>
              <a:buFont typeface="Arial" panose="020B0604020202020204" pitchFamily="34" charset="0"/>
              <a:buNone/>
            </a:pPr>
            <a:r>
              <a:rPr lang="zh-CN" altLang="en-US" sz="2400" dirty="0">
                <a:solidFill>
                  <a:schemeClr val="accent1"/>
                </a:solidFill>
              </a:rPr>
              <a:t>#</a:t>
            </a:r>
            <a:r>
              <a:rPr lang="en-US" altLang="zh-CN" sz="2400" dirty="0">
                <a:solidFill>
                  <a:schemeClr val="accent1"/>
                </a:solidFill>
              </a:rPr>
              <a:t>define </a:t>
            </a:r>
            <a:r>
              <a:rPr lang="zh-CN" altLang="en-US" sz="2400" dirty="0">
                <a:solidFill>
                  <a:schemeClr val="accent1"/>
                </a:solidFill>
              </a:rPr>
              <a:t>宏名标识符  宏定义字符串</a:t>
            </a:r>
            <a:endParaRPr lang="zh-CN" altLang="en-US" sz="2400" dirty="0">
              <a:solidFill>
                <a:schemeClr val="accent1"/>
              </a:solidFill>
            </a:endParaRPr>
          </a:p>
          <a:p>
            <a:pPr>
              <a:lnSpc>
                <a:spcPct val="150000"/>
              </a:lnSpc>
              <a:buFont typeface="Arial" panose="020B0604020202020204" pitchFamily="34" charset="0"/>
              <a:buNone/>
            </a:pPr>
            <a:r>
              <a:rPr lang="zh-CN" altLang="en-US" sz="1400" dirty="0">
                <a:solidFill>
                  <a:srgbClr val="FF0000"/>
                </a:solidFill>
                <a:effectLst/>
                <a:latin typeface="兰亭黑-简" panose="02000000000000000000" charset="-122"/>
                <a:ea typeface="兰亭黑-简" panose="02000000000000000000" charset="-122"/>
              </a:rPr>
              <a:t>编译时，把程序中所有与宏名相同的字符串，用宏定义</a:t>
            </a:r>
            <a:r>
              <a:rPr lang="zh-CN" altLang="en-US" sz="1400"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字符串直接替代</a:t>
            </a:r>
            <a:endParaRPr lang="zh-CN" altLang="en-US" sz="1400" dirty="0">
              <a:solidFill>
                <a:srgbClr val="FF0000"/>
              </a:solidFill>
              <a:effectLst/>
              <a:latin typeface="兰亭黑-简" panose="02000000000000000000" charset="-122"/>
              <a:ea typeface="兰亭黑-简" panose="02000000000000000000" charset="-122"/>
            </a:endParaRPr>
          </a:p>
          <a:p>
            <a:pPr lvl="1">
              <a:lnSpc>
                <a:spcPct val="150000"/>
              </a:lnSpc>
              <a:buFont typeface="Arial" panose="020B0604020202020204" pitchFamily="34" charset="0"/>
              <a:buNone/>
            </a:pPr>
            <a:r>
              <a:rPr lang="zh-CN" altLang="en-US" sz="1800" dirty="0"/>
              <a:t>#</a:t>
            </a:r>
            <a:r>
              <a:rPr lang="en-US" altLang="zh-CN" sz="1800" dirty="0"/>
              <a:t>define PI 3.14</a:t>
            </a:r>
            <a:endParaRPr lang="en-US" altLang="zh-CN" sz="1800" dirty="0"/>
          </a:p>
          <a:p>
            <a:pPr lvl="1">
              <a:lnSpc>
                <a:spcPct val="150000"/>
              </a:lnSpc>
              <a:buFont typeface="Arial" panose="020B0604020202020204" pitchFamily="34" charset="0"/>
              <a:buNone/>
            </a:pPr>
            <a:r>
              <a:rPr lang="en-US" altLang="zh-CN" sz="1800" dirty="0"/>
              <a:t>#define </a:t>
            </a:r>
            <a:r>
              <a:rPr lang="en-US" altLang="zh-CN" sz="1800" dirty="0" err="1"/>
              <a:t>arr_size</a:t>
            </a:r>
            <a:r>
              <a:rPr lang="en-US" altLang="zh-CN" sz="1800" dirty="0"/>
              <a:t>  4</a:t>
            </a:r>
            <a:endParaRPr lang="en-US" altLang="zh-CN" sz="1800" dirty="0"/>
          </a:p>
          <a:p>
            <a:pPr>
              <a:lnSpc>
                <a:spcPct val="150000"/>
              </a:lnSpc>
              <a:buFont typeface="Arial" panose="020B0604020202020204" pitchFamily="34" charset="0"/>
              <a:buNone/>
            </a:pPr>
            <a:r>
              <a:rPr lang="zh-CN" altLang="en-US" sz="2400" dirty="0"/>
              <a:t>说明</a:t>
            </a:r>
            <a:r>
              <a:rPr lang="zh-CN" altLang="en-US" sz="2400" i="1" dirty="0"/>
              <a:t>:</a:t>
            </a:r>
            <a:endParaRPr lang="zh-CN" altLang="en-US" sz="2400" i="1" dirty="0"/>
          </a:p>
          <a:p>
            <a:pPr lvl="1">
              <a:lnSpc>
                <a:spcPct val="150000"/>
              </a:lnSpc>
              <a:buNone/>
            </a:pPr>
            <a:r>
              <a:rPr lang="zh-CN" altLang="en-US" sz="1800" dirty="0"/>
              <a:t>宏名一般用</a:t>
            </a:r>
            <a:r>
              <a:rPr lang="zh-CN" altLang="en-US" sz="1800" dirty="0">
                <a:solidFill>
                  <a:srgbClr val="FF0000"/>
                </a:solidFill>
              </a:rPr>
              <a:t>大写</a:t>
            </a:r>
            <a:r>
              <a:rPr lang="zh-CN" altLang="en-US" sz="1800" dirty="0"/>
              <a:t>字母，以与变量名区别</a:t>
            </a:r>
            <a:endParaRPr lang="zh-CN" altLang="en-US" sz="1800" dirty="0"/>
          </a:p>
          <a:p>
            <a:pPr lvl="1">
              <a:lnSpc>
                <a:spcPct val="150000"/>
              </a:lnSpc>
              <a:buNone/>
            </a:pPr>
            <a:r>
              <a:rPr lang="zh-CN" altLang="en-US" sz="1800" dirty="0"/>
              <a:t>宏定义不是Ｃ语句，后面</a:t>
            </a:r>
            <a:r>
              <a:rPr lang="zh-CN" altLang="en-US" sz="1800" dirty="0">
                <a:solidFill>
                  <a:srgbClr val="FF0000"/>
                </a:solidFill>
              </a:rPr>
              <a:t>不得跟分号</a:t>
            </a:r>
            <a:endParaRPr lang="zh-CN" altLang="en-US" sz="1800" dirty="0"/>
          </a:p>
          <a:p>
            <a:pPr lvl="1">
              <a:lnSpc>
                <a:spcPct val="150000"/>
              </a:lnSpc>
              <a:buNone/>
            </a:pPr>
            <a:r>
              <a:rPr lang="zh-CN" altLang="en-US" sz="1800" dirty="0"/>
              <a:t>宏定义可以</a:t>
            </a:r>
            <a:r>
              <a:rPr lang="zh-CN" altLang="en-US" sz="1800" dirty="0">
                <a:solidFill>
                  <a:srgbClr val="FF0000"/>
                </a:solidFill>
              </a:rPr>
              <a:t>嵌套</a:t>
            </a:r>
            <a:r>
              <a:rPr lang="zh-CN" altLang="en-US" sz="1800" dirty="0"/>
              <a:t>使用</a:t>
            </a:r>
            <a:endParaRPr lang="zh-CN" altLang="en-US" sz="1800" dirty="0"/>
          </a:p>
          <a:p>
            <a:pPr lvl="1">
              <a:lnSpc>
                <a:spcPct val="150000"/>
              </a:lnSpc>
              <a:buNone/>
            </a:pPr>
            <a:r>
              <a:rPr lang="zh-CN" altLang="en-US" sz="1800" dirty="0"/>
              <a:t>空格作为间隔符；</a:t>
            </a:r>
            <a:endParaRPr lang="zh-CN" altLang="en-US" sz="1800" dirty="0"/>
          </a:p>
          <a:p>
            <a:pPr lvl="1">
              <a:lnSpc>
                <a:spcPct val="150000"/>
              </a:lnSpc>
              <a:buFont typeface="Arial" panose="020B0604020202020204" pitchFamily="34" charset="0"/>
              <a:buNone/>
            </a:pPr>
            <a:r>
              <a:rPr lang="zh-CN" altLang="en-US" sz="1800" dirty="0"/>
              <a:t>	#</a:t>
            </a:r>
            <a:r>
              <a:rPr lang="en-US" altLang="zh-CN" sz="1800" dirty="0"/>
              <a:t>define PI 3.14</a:t>
            </a:r>
            <a:endParaRPr lang="en-US" altLang="zh-CN" sz="1800" dirty="0"/>
          </a:p>
          <a:p>
            <a:pPr lvl="1">
              <a:lnSpc>
                <a:spcPct val="150000"/>
              </a:lnSpc>
              <a:buFont typeface="Arial" panose="020B0604020202020204" pitchFamily="34" charset="0"/>
              <a:buNone/>
            </a:pPr>
            <a:r>
              <a:rPr lang="zh-CN" altLang="en-US" sz="1800" dirty="0"/>
              <a:t>	#</a:t>
            </a:r>
            <a:r>
              <a:rPr lang="en-US" altLang="zh-CN" sz="1800" dirty="0"/>
              <a:t>define S 2*PI*PI</a:t>
            </a:r>
            <a:endParaRPr lang="en-US" altLang="zh-CN" sz="1800" dirty="0"/>
          </a:p>
        </p:txBody>
      </p:sp>
      <p:sp>
        <p:nvSpPr>
          <p:cNvPr id="4" name="Rectangle 4"/>
          <p:cNvSpPr/>
          <p:nvPr/>
        </p:nvSpPr>
        <p:spPr>
          <a:xfrm>
            <a:off x="5587535" y="3081240"/>
            <a:ext cx="3583305" cy="696595"/>
          </a:xfrm>
          <a:prstGeom prst="rect">
            <a:avLst/>
          </a:prstGeom>
          <a:noFill/>
          <a:ln w="9525">
            <a:noFill/>
          </a:ln>
        </p:spPr>
        <p:txBody>
          <a:bodyPr wrap="none" lIns="122766" tIns="61384" rIns="122766" bIns="61384">
            <a:spAutoFit/>
          </a:bodyPr>
          <a:lstStyle/>
          <a:p>
            <a:pPr eaLnBrk="1" hangingPunct="1">
              <a:buClrTx/>
            </a:pPr>
            <a:r>
              <a:rPr lang="zh-CN" altLang="en-US" sz="3735" b="1" dirty="0">
                <a:solidFill>
                  <a:schemeClr val="accent1"/>
                </a:solidFill>
                <a:latin typeface="兰亭黑-简" panose="02000000000000000000" charset="-122"/>
                <a:ea typeface="兰亭黑-简" panose="02000000000000000000" charset="-122"/>
              </a:rPr>
              <a:t>多用于符号常量</a:t>
            </a:r>
            <a:endParaRPr lang="zh-CN" altLang="en-US" sz="3735" b="1" dirty="0">
              <a:solidFill>
                <a:schemeClr val="accent1"/>
              </a:solidFill>
              <a:latin typeface="兰亭黑-简" panose="02000000000000000000" charset="-122"/>
              <a:ea typeface="兰亭黑-简" panose="02000000000000000000" charset="-122"/>
            </a:endParaRPr>
          </a:p>
        </p:txBody>
      </p:sp>
      <p:sp>
        <p:nvSpPr>
          <p:cNvPr id="5" name="Rectangle 3"/>
          <p:cNvSpPr txBox="1"/>
          <p:nvPr/>
        </p:nvSpPr>
        <p:spPr>
          <a:xfrm>
            <a:off x="5480051" y="5685791"/>
            <a:ext cx="6699885" cy="1172210"/>
          </a:xfrm>
          <a:prstGeom prst="rect">
            <a:avLst/>
          </a:prstGeom>
          <a:solidFill>
            <a:schemeClr val="accent4">
              <a:lumMod val="40000"/>
              <a:lumOff val="60000"/>
            </a:schemeClr>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a:t>宏定义可以写在程序中任何位置，它的作用范围从定义书写处到文件尾。</a:t>
            </a:r>
            <a:endParaRPr lang="zh-CN" altLang="en-US" sz="1800" dirty="0"/>
          </a:p>
          <a:p>
            <a:r>
              <a:rPr lang="zh-CN" altLang="en-US" sz="1800" dirty="0"/>
              <a:t>可以通过“</a:t>
            </a:r>
            <a:r>
              <a:rPr lang="zh-CN" altLang="en-US" sz="1800" dirty="0">
                <a:solidFill>
                  <a:srgbClr val="FF0000"/>
                </a:solidFill>
              </a:rPr>
              <a:t>#</a:t>
            </a:r>
            <a:r>
              <a:rPr lang="en-US" altLang="zh-CN" sz="1800" dirty="0" err="1">
                <a:solidFill>
                  <a:srgbClr val="FF0000"/>
                </a:solidFill>
              </a:rPr>
              <a:t>undef </a:t>
            </a:r>
            <a:r>
              <a:rPr lang="zh-CN" altLang="en-US" sz="1800" dirty="0"/>
              <a:t>”强制指定宏的结束范围。</a:t>
            </a:r>
            <a:endParaRPr lang="zh-CN" altLang="en-US" sz="1800" dirty="0"/>
          </a:p>
        </p:txBody>
      </p:sp>
    </p:spTree>
  </p:cSld>
  <p:clrMapOvr>
    <a:masterClrMapping/>
  </p:clrMapOvr>
  <p:transition advTm="0"/>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719667" y="901467"/>
            <a:ext cx="11137900" cy="5791533"/>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buFont typeface="Arial" panose="020B0604020202020204" pitchFamily="34" charset="0"/>
              <a:buNone/>
            </a:pPr>
            <a:r>
              <a:rPr lang="zh-CN" altLang="en-US" dirty="0">
                <a:solidFill>
                  <a:srgbClr val="CC0066"/>
                </a:solidFill>
              </a:rPr>
              <a:t>#</a:t>
            </a:r>
            <a:r>
              <a:rPr lang="en-US" altLang="zh-CN" dirty="0">
                <a:solidFill>
                  <a:srgbClr val="CC0066"/>
                </a:solidFill>
              </a:rPr>
              <a:t>define  A  “This is the first macro”</a:t>
            </a:r>
            <a:endParaRPr lang="en-US" altLang="zh-CN" dirty="0">
              <a:solidFill>
                <a:srgbClr val="CC0066"/>
              </a:solidFill>
            </a:endParaRPr>
          </a:p>
          <a:p>
            <a:pPr algn="just">
              <a:lnSpc>
                <a:spcPct val="80000"/>
              </a:lnSpc>
              <a:buFont typeface="Arial" panose="020B0604020202020204" pitchFamily="34" charset="0"/>
              <a:buNone/>
            </a:pPr>
            <a:r>
              <a:rPr lang="en-US" altLang="zh-CN" sz="2135" dirty="0"/>
              <a:t>void  f1()</a:t>
            </a:r>
            <a:endParaRPr lang="en-US" altLang="zh-CN" sz="2135" dirty="0"/>
          </a:p>
          <a:p>
            <a:pPr algn="just">
              <a:lnSpc>
                <a:spcPct val="80000"/>
              </a:lnSpc>
              <a:buFont typeface="Arial" panose="020B0604020202020204" pitchFamily="34" charset="0"/>
              <a:buNone/>
            </a:pPr>
            <a:r>
              <a:rPr lang="en-US" altLang="zh-CN" sz="2135" dirty="0"/>
              <a:t>{</a:t>
            </a:r>
            <a:endParaRPr lang="en-US" altLang="zh-CN" sz="2135" dirty="0"/>
          </a:p>
          <a:p>
            <a:pPr algn="just">
              <a:lnSpc>
                <a:spcPct val="80000"/>
              </a:lnSpc>
              <a:buFont typeface="Arial" panose="020B0604020202020204" pitchFamily="34" charset="0"/>
              <a:buNone/>
            </a:pPr>
            <a:r>
              <a:rPr lang="en-US" altLang="zh-CN" sz="2135" dirty="0"/>
              <a:t>    </a:t>
            </a:r>
            <a:r>
              <a:rPr lang="en-US" altLang="zh-CN" sz="2135" dirty="0" err="1"/>
              <a:t>printf</a:t>
            </a:r>
            <a:r>
              <a:rPr lang="en-US" altLang="zh-CN" sz="2135" dirty="0"/>
              <a:t>( “A\n” );</a:t>
            </a:r>
            <a:endParaRPr lang="en-US" altLang="zh-CN" sz="2135" dirty="0"/>
          </a:p>
          <a:p>
            <a:pPr algn="just">
              <a:lnSpc>
                <a:spcPct val="80000"/>
              </a:lnSpc>
              <a:buFont typeface="Arial" panose="020B0604020202020204" pitchFamily="34" charset="0"/>
              <a:buNone/>
            </a:pPr>
            <a:r>
              <a:rPr lang="en-US" altLang="zh-CN" sz="2135" dirty="0"/>
              <a:t>}</a:t>
            </a:r>
            <a:endParaRPr lang="en-US" altLang="zh-CN" sz="2135" dirty="0"/>
          </a:p>
          <a:p>
            <a:pPr algn="just">
              <a:lnSpc>
                <a:spcPct val="80000"/>
              </a:lnSpc>
              <a:buFont typeface="Arial" panose="020B0604020202020204" pitchFamily="34" charset="0"/>
              <a:buNone/>
            </a:pPr>
            <a:r>
              <a:rPr lang="en-US" altLang="zh-CN" dirty="0">
                <a:solidFill>
                  <a:schemeClr val="accent1"/>
                </a:solidFill>
              </a:rPr>
              <a:t>#define  B  “This is the second macro”</a:t>
            </a:r>
            <a:r>
              <a:rPr lang="en-US" altLang="zh-CN" sz="2000" dirty="0">
                <a:solidFill>
                  <a:schemeClr val="accent1"/>
                </a:solidFill>
              </a:rPr>
              <a:t>	</a:t>
            </a:r>
            <a:r>
              <a:rPr lang="en-US" altLang="zh-CN" sz="1600" dirty="0">
                <a:solidFill>
                  <a:srgbClr val="CC0066"/>
                </a:solidFill>
              </a:rPr>
              <a:t>A </a:t>
            </a:r>
            <a:r>
              <a:rPr lang="zh-CN" altLang="en-US" sz="1600" dirty="0">
                <a:solidFill>
                  <a:srgbClr val="CC0066"/>
                </a:solidFill>
              </a:rPr>
              <a:t>的有效范围（位置决定）</a:t>
            </a:r>
            <a:endParaRPr lang="zh-CN" altLang="en-US" sz="2000" dirty="0">
              <a:solidFill>
                <a:srgbClr val="CC0066"/>
              </a:solidFill>
            </a:endParaRPr>
          </a:p>
          <a:p>
            <a:pPr algn="just">
              <a:lnSpc>
                <a:spcPct val="80000"/>
              </a:lnSpc>
              <a:buFont typeface="Arial" panose="020B0604020202020204" pitchFamily="34" charset="0"/>
              <a:buNone/>
            </a:pPr>
            <a:r>
              <a:rPr lang="en-US" altLang="zh-CN" sz="2135" dirty="0"/>
              <a:t>void  f2( )</a:t>
            </a:r>
            <a:endParaRPr lang="en-US" altLang="zh-CN" sz="2135" dirty="0"/>
          </a:p>
          <a:p>
            <a:pPr algn="just">
              <a:lnSpc>
                <a:spcPct val="80000"/>
              </a:lnSpc>
              <a:buFont typeface="Arial" panose="020B0604020202020204" pitchFamily="34" charset="0"/>
              <a:buNone/>
            </a:pPr>
            <a:r>
              <a:rPr lang="en-US" altLang="zh-CN" sz="2135" dirty="0"/>
              <a:t>{</a:t>
            </a:r>
            <a:endParaRPr lang="en-US" altLang="zh-CN" sz="2135" dirty="0"/>
          </a:p>
          <a:p>
            <a:pPr algn="just">
              <a:lnSpc>
                <a:spcPct val="80000"/>
              </a:lnSpc>
              <a:buFont typeface="Arial" panose="020B0604020202020204" pitchFamily="34" charset="0"/>
              <a:buNone/>
            </a:pPr>
            <a:r>
              <a:rPr lang="en-US" altLang="zh-CN" sz="2135" dirty="0"/>
              <a:t>    </a:t>
            </a:r>
            <a:r>
              <a:rPr lang="en-US" altLang="zh-CN" sz="2135" dirty="0" err="1"/>
              <a:t>printf</a:t>
            </a:r>
            <a:r>
              <a:rPr lang="en-US" altLang="zh-CN" sz="2135" dirty="0"/>
              <a:t>( B ) ;		</a:t>
            </a:r>
            <a:r>
              <a:rPr lang="en-US" altLang="zh-CN" sz="2135" dirty="0">
                <a:solidFill>
                  <a:srgbClr val="FF0000"/>
                </a:solidFill>
              </a:rPr>
              <a:t>        B </a:t>
            </a:r>
            <a:r>
              <a:rPr lang="zh-CN" altLang="en-US" sz="2135" dirty="0">
                <a:solidFill>
                  <a:srgbClr val="FF0000"/>
                </a:solidFill>
              </a:rPr>
              <a:t>的有效范围（</a:t>
            </a:r>
            <a:r>
              <a:rPr lang="en-US" altLang="zh-CN" sz="2135" dirty="0" err="1">
                <a:solidFill>
                  <a:srgbClr val="FF0000"/>
                </a:solidFill>
              </a:rPr>
              <a:t>undef</a:t>
            </a:r>
            <a:r>
              <a:rPr lang="zh-CN" altLang="en-US" sz="2135" dirty="0">
                <a:solidFill>
                  <a:srgbClr val="FF0000"/>
                </a:solidFill>
              </a:rPr>
              <a:t>定义）</a:t>
            </a:r>
            <a:endParaRPr lang="zh-CN" altLang="en-US" sz="2135" dirty="0">
              <a:solidFill>
                <a:srgbClr val="FF0000"/>
              </a:solidFill>
            </a:endParaRPr>
          </a:p>
          <a:p>
            <a:pPr algn="just">
              <a:lnSpc>
                <a:spcPct val="80000"/>
              </a:lnSpc>
              <a:buFont typeface="Arial" panose="020B0604020202020204" pitchFamily="34" charset="0"/>
              <a:buNone/>
            </a:pPr>
            <a:r>
              <a:rPr lang="zh-CN" altLang="en-US" sz="2135" dirty="0"/>
              <a:t>}</a:t>
            </a:r>
            <a:endParaRPr lang="zh-CN" altLang="en-US" sz="2135" dirty="0"/>
          </a:p>
          <a:p>
            <a:pPr algn="just">
              <a:lnSpc>
                <a:spcPct val="80000"/>
              </a:lnSpc>
              <a:buFont typeface="Arial" panose="020B0604020202020204" pitchFamily="34" charset="0"/>
              <a:buNone/>
            </a:pPr>
            <a:r>
              <a:rPr lang="zh-CN" altLang="en-US" dirty="0">
                <a:solidFill>
                  <a:schemeClr val="accent1"/>
                </a:solidFill>
              </a:rPr>
              <a:t>#</a:t>
            </a:r>
            <a:r>
              <a:rPr lang="en-US" altLang="zh-CN" dirty="0" err="1">
                <a:solidFill>
                  <a:schemeClr val="accent1"/>
                </a:solidFill>
              </a:rPr>
              <a:t>undef</a:t>
            </a:r>
            <a:r>
              <a:rPr lang="en-US" altLang="zh-CN" dirty="0">
                <a:solidFill>
                  <a:schemeClr val="accent1"/>
                </a:solidFill>
              </a:rPr>
              <a:t>  B</a:t>
            </a:r>
            <a:endParaRPr lang="en-US" altLang="zh-CN" sz="2135" dirty="0">
              <a:solidFill>
                <a:schemeClr val="accent1"/>
              </a:solidFill>
            </a:endParaRPr>
          </a:p>
          <a:p>
            <a:pPr algn="just">
              <a:lnSpc>
                <a:spcPct val="80000"/>
              </a:lnSpc>
              <a:buFont typeface="Arial" panose="020B0604020202020204" pitchFamily="34" charset="0"/>
              <a:buNone/>
            </a:pPr>
            <a:r>
              <a:rPr lang="en-US" altLang="zh-CN" sz="2135" dirty="0" err="1"/>
              <a:t>int</a:t>
            </a:r>
            <a:r>
              <a:rPr lang="en-US" altLang="zh-CN" sz="2135" dirty="0"/>
              <a:t> main(void)</a:t>
            </a:r>
            <a:endParaRPr lang="en-US" altLang="zh-CN" sz="2135" dirty="0"/>
          </a:p>
          <a:p>
            <a:pPr algn="just">
              <a:lnSpc>
                <a:spcPct val="80000"/>
              </a:lnSpc>
              <a:buFont typeface="Arial" panose="020B0604020202020204" pitchFamily="34" charset="0"/>
              <a:buNone/>
            </a:pPr>
            <a:r>
              <a:rPr lang="en-US" altLang="zh-CN" sz="2135" dirty="0"/>
              <a:t>{</a:t>
            </a:r>
            <a:endParaRPr lang="en-US" altLang="zh-CN" sz="2135" dirty="0"/>
          </a:p>
          <a:p>
            <a:pPr algn="just">
              <a:lnSpc>
                <a:spcPct val="80000"/>
              </a:lnSpc>
              <a:buFont typeface="Arial" panose="020B0604020202020204" pitchFamily="34" charset="0"/>
              <a:buNone/>
            </a:pPr>
            <a:r>
              <a:rPr lang="en-US" altLang="zh-CN" sz="2135" dirty="0"/>
              <a:t>    f1( );</a:t>
            </a:r>
            <a:endParaRPr lang="en-US" altLang="zh-CN" sz="2135" dirty="0"/>
          </a:p>
          <a:p>
            <a:pPr algn="just">
              <a:lnSpc>
                <a:spcPct val="80000"/>
              </a:lnSpc>
              <a:buFont typeface="Arial" panose="020B0604020202020204" pitchFamily="34" charset="0"/>
              <a:buNone/>
            </a:pPr>
            <a:r>
              <a:rPr lang="en-US" altLang="zh-CN" sz="2135" dirty="0"/>
              <a:t>    f2( );</a:t>
            </a:r>
            <a:endParaRPr lang="en-US" altLang="zh-CN" sz="2135" dirty="0"/>
          </a:p>
          <a:p>
            <a:pPr algn="just">
              <a:lnSpc>
                <a:spcPct val="80000"/>
              </a:lnSpc>
              <a:buFont typeface="Arial" panose="020B0604020202020204" pitchFamily="34" charset="0"/>
              <a:buNone/>
            </a:pPr>
            <a:r>
              <a:rPr lang="en-US" altLang="zh-CN" sz="2135" dirty="0"/>
              <a:t>    return 0;</a:t>
            </a:r>
            <a:endParaRPr lang="en-US" altLang="zh-CN" sz="2135" dirty="0"/>
          </a:p>
          <a:p>
            <a:pPr algn="just">
              <a:lnSpc>
                <a:spcPct val="80000"/>
              </a:lnSpc>
              <a:buFont typeface="Arial" panose="020B0604020202020204" pitchFamily="34" charset="0"/>
              <a:buNone/>
            </a:pPr>
            <a:r>
              <a:rPr lang="en-US" altLang="zh-CN" sz="2135" dirty="0"/>
              <a:t>}</a:t>
            </a:r>
            <a:endParaRPr lang="zh-CN" altLang="en-US" sz="2135" dirty="0"/>
          </a:p>
        </p:txBody>
      </p:sp>
      <p:sp>
        <p:nvSpPr>
          <p:cNvPr id="3" name="Rectangle 3"/>
          <p:cNvSpPr/>
          <p:nvPr/>
        </p:nvSpPr>
        <p:spPr>
          <a:xfrm>
            <a:off x="200025" y="102870"/>
            <a:ext cx="12176760" cy="798830"/>
          </a:xfrm>
          <a:prstGeom prst="rect">
            <a:avLst/>
          </a:prstGeom>
          <a:noFill/>
          <a:ln w="9525">
            <a:noFill/>
          </a:ln>
        </p:spPr>
        <p:txBody>
          <a:bodyPr wrap="square" lIns="122766" tIns="61384" rIns="122766" bIns="61384">
            <a:spAutoFit/>
            <a:scene3d>
              <a:camera prst="orthographicFront"/>
              <a:lightRig rig="threePt" dir="t"/>
            </a:scene3d>
          </a:bodyPr>
          <a:lstStyle/>
          <a:p>
            <a:pPr eaLnBrk="1" hangingPunct="1">
              <a:buClrTx/>
            </a:pPr>
            <a:r>
              <a:rPr lang="zh-CN" altLang="en-US" sz="4400" b="1"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rPr>
              <a:t>宏的作用范围</a:t>
            </a:r>
            <a:endParaRPr lang="zh-CN" altLang="en-US" sz="4400" b="1" dirty="0">
              <a:solidFill>
                <a:schemeClr val="tx1"/>
              </a:solidFill>
              <a:effectLst>
                <a:outerShdw blurRad="38100" dist="19050" dir="2700000" algn="tl" rotWithShape="0">
                  <a:schemeClr val="dk1">
                    <a:alpha val="40000"/>
                  </a:schemeClr>
                </a:outerShdw>
              </a:effectLst>
              <a:latin typeface="兰亭黑-简" panose="02000000000000000000" charset="-122"/>
              <a:ea typeface="兰亭黑-简" panose="02000000000000000000" charset="-122"/>
            </a:endParaRPr>
          </a:p>
        </p:txBody>
      </p:sp>
      <p:sp>
        <p:nvSpPr>
          <p:cNvPr id="4" name="Line 10"/>
          <p:cNvSpPr/>
          <p:nvPr/>
        </p:nvSpPr>
        <p:spPr>
          <a:xfrm flipV="1">
            <a:off x="6671033" y="3076151"/>
            <a:ext cx="0" cy="660400"/>
          </a:xfrm>
          <a:prstGeom prst="line">
            <a:avLst/>
          </a:prstGeom>
          <a:ln w="38100" cap="flat" cmpd="sng">
            <a:solidFill>
              <a:schemeClr val="accent1"/>
            </a:solidFill>
            <a:prstDash val="solid"/>
            <a:headEnd type="none" w="med" len="med"/>
            <a:tailEnd type="triangle" w="sm" len="med"/>
          </a:ln>
        </p:spPr>
      </p:sp>
      <p:sp>
        <p:nvSpPr>
          <p:cNvPr id="5" name="Line 11"/>
          <p:cNvSpPr/>
          <p:nvPr/>
        </p:nvSpPr>
        <p:spPr>
          <a:xfrm>
            <a:off x="6697179" y="4197000"/>
            <a:ext cx="0" cy="497417"/>
          </a:xfrm>
          <a:prstGeom prst="line">
            <a:avLst/>
          </a:prstGeom>
          <a:ln w="38100" cap="flat" cmpd="sng">
            <a:solidFill>
              <a:schemeClr val="accent1"/>
            </a:solidFill>
            <a:prstDash val="solid"/>
            <a:headEnd type="none" w="med" len="med"/>
            <a:tailEnd type="triangle" w="sm" len="med"/>
          </a:ln>
        </p:spPr>
      </p:sp>
      <p:sp>
        <p:nvSpPr>
          <p:cNvPr id="6" name="Line 12"/>
          <p:cNvSpPr/>
          <p:nvPr/>
        </p:nvSpPr>
        <p:spPr>
          <a:xfrm flipV="1">
            <a:off x="9552517" y="901467"/>
            <a:ext cx="0" cy="1752600"/>
          </a:xfrm>
          <a:prstGeom prst="line">
            <a:avLst/>
          </a:prstGeom>
          <a:ln w="38100" cap="flat" cmpd="sng">
            <a:solidFill>
              <a:srgbClr val="CC0066"/>
            </a:solidFill>
            <a:prstDash val="solid"/>
            <a:headEnd type="none" w="med" len="med"/>
            <a:tailEnd type="triangle" w="sm" len="med"/>
          </a:ln>
        </p:spPr>
      </p:sp>
      <p:sp>
        <p:nvSpPr>
          <p:cNvPr id="7" name="Line 13"/>
          <p:cNvSpPr/>
          <p:nvPr/>
        </p:nvSpPr>
        <p:spPr>
          <a:xfrm>
            <a:off x="9522968" y="3054776"/>
            <a:ext cx="0" cy="2982717"/>
          </a:xfrm>
          <a:prstGeom prst="line">
            <a:avLst/>
          </a:prstGeom>
          <a:ln w="38100" cap="flat" cmpd="sng">
            <a:solidFill>
              <a:srgbClr val="CC0066"/>
            </a:solidFill>
            <a:prstDash val="solid"/>
            <a:headEnd type="none" w="med" len="med"/>
            <a:tailEnd type="triangle" w="sm" len="med"/>
          </a:ln>
        </p:spPr>
      </p:sp>
    </p:spTree>
  </p:cSld>
  <p:clrMapOvr>
    <a:masterClrMapping/>
  </p:clrMapOvr>
  <p:transition advTm="0"/>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792480" y="652465"/>
            <a:ext cx="2340000"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无参宏定义</a:t>
            </a:r>
            <a:endParaRPr lang="zh-CN" altLang="en-US" dirty="0"/>
          </a:p>
        </p:txBody>
      </p:sp>
      <p:sp>
        <p:nvSpPr>
          <p:cNvPr id="3" name="内容占位符 2"/>
          <p:cNvSpPr>
            <a:spLocks noChangeArrowheads="1"/>
          </p:cNvSpPr>
          <p:nvPr/>
        </p:nvSpPr>
        <p:spPr bwMode="auto">
          <a:xfrm>
            <a:off x="694690" y="1628140"/>
            <a:ext cx="11262360" cy="5231130"/>
          </a:xfrm>
          <a:prstGeom prst="rect">
            <a:avLst/>
          </a:prstGeom>
          <a:solidFill>
            <a:schemeClr val="accent5">
              <a:lumMod val="60000"/>
              <a:lumOff val="40000"/>
            </a:schemeClr>
          </a:solidFill>
          <a:ln w="9525">
            <a:noFill/>
            <a:miter lim="800000"/>
          </a:ln>
        </p:spPr>
        <p:txBody>
          <a:bodyPr/>
          <a:lstStyle/>
          <a:p>
            <a:pPr marL="285750" indent="-285750" eaLnBrk="0" hangingPunct="0">
              <a:lnSpc>
                <a:spcPts val="3500"/>
              </a:lnSpc>
              <a:buClr>
                <a:srgbClr val="FFC000"/>
              </a:buClr>
              <a:buSzPct val="80000"/>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不带参数的宏定义</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a:t>
            </a:r>
            <a:endPar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endParaRPr>
          </a:p>
          <a:p>
            <a:pPr lvl="1" eaLnBrk="0" hangingPunct="0">
              <a:lnSpc>
                <a:spcPts val="3500"/>
              </a:lnSpc>
              <a:buClr>
                <a:srgbClr val="FFC000"/>
              </a:buClr>
              <a:buSzPct val="80000"/>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格式： </a:t>
            </a:r>
            <a:r>
              <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rPr>
              <a:t>#define  </a:t>
            </a:r>
            <a:r>
              <a:rPr lang="zh-CN" altLang="en-US" sz="2400" dirty="0">
                <a:solidFill>
                  <a:srgbClr val="FFFF00"/>
                </a:solidFill>
                <a:latin typeface="Arial Rounded MT Bold" panose="020F0704030504030204" pitchFamily="34" charset="0"/>
                <a:ea typeface="华文细黑" panose="02010600040101010101" pitchFamily="2" charset="-122"/>
                <a:cs typeface="Times New Roman" panose="02020603050405020304" pitchFamily="18" charset="0"/>
              </a:rPr>
              <a:t>标识符</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  </a:t>
            </a:r>
            <a:r>
              <a:rPr lang="zh-CN" altLang="en-US" sz="2400" dirty="0">
                <a:solidFill>
                  <a:srgbClr val="ACF2C2"/>
                </a:solidFill>
                <a:latin typeface="微软雅黑" panose="020B0503020204020204" pitchFamily="34" charset="-122"/>
                <a:ea typeface="微软雅黑" panose="020B0503020204020204" pitchFamily="34" charset="-122"/>
                <a:cs typeface="Times New Roman" panose="02020603050405020304" pitchFamily="18" charset="0"/>
              </a:rPr>
              <a:t>字符串</a:t>
            </a:r>
            <a:endParaRPr lang="zh-CN" altLang="en-US" sz="2400" dirty="0">
              <a:solidFill>
                <a:srgbClr val="ACF2C2"/>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0" hangingPunct="0">
              <a:lnSpc>
                <a:spcPts val="3500"/>
              </a:lnSpc>
              <a:buClr>
                <a:srgbClr val="FFC000"/>
              </a:buClr>
              <a:buSzPct val="80000"/>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例如： </a:t>
            </a:r>
            <a:r>
              <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rPr>
              <a:t>#define  </a:t>
            </a:r>
            <a:r>
              <a:rPr lang="en-US" altLang="zh-CN" sz="2400" dirty="0">
                <a:solidFill>
                  <a:srgbClr val="FFFF00"/>
                </a:solidFill>
                <a:latin typeface="Arial Rounded MT Bold" panose="020F0704030504030204" pitchFamily="34" charset="0"/>
                <a:ea typeface="华文细黑" panose="02010600040101010101" pitchFamily="2" charset="-122"/>
                <a:cs typeface="Times New Roman" panose="02020603050405020304" pitchFamily="18" charset="0"/>
              </a:rPr>
              <a:t>PI</a:t>
            </a:r>
            <a:r>
              <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rPr>
              <a:t>  </a:t>
            </a:r>
            <a:r>
              <a:rPr lang="en-US" altLang="zh-CN" sz="2400" dirty="0">
                <a:solidFill>
                  <a:srgbClr val="ACF2C2"/>
                </a:solidFill>
                <a:latin typeface="Arial Rounded MT Bold" panose="020F0704030504030204" pitchFamily="34" charset="0"/>
                <a:ea typeface="华文细黑" panose="02010600040101010101" pitchFamily="2" charset="-122"/>
                <a:cs typeface="Times New Roman" panose="02020603050405020304" pitchFamily="18" charset="0"/>
              </a:rPr>
              <a:t>3.1415926</a:t>
            </a:r>
            <a:endParaRPr lang="en-US" altLang="zh-CN" sz="2400" dirty="0">
              <a:solidFill>
                <a:srgbClr val="ACF2C2"/>
              </a:solidFill>
              <a:latin typeface="Arial Rounded MT Bold" panose="020F0704030504030204" pitchFamily="34" charset="0"/>
              <a:ea typeface="华文细黑" panose="02010600040101010101" pitchFamily="2" charset="-122"/>
              <a:cs typeface="Times New Roman" panose="02020603050405020304" pitchFamily="18" charset="0"/>
            </a:endParaRPr>
          </a:p>
          <a:p>
            <a:pPr marL="285750" indent="-285750" eaLnBrk="0" hangingPunct="0">
              <a:lnSpc>
                <a:spcPts val="3500"/>
              </a:lnSpc>
              <a:buClr>
                <a:srgbClr val="FFC000"/>
              </a:buClr>
              <a:buSzPct val="80000"/>
              <a:buFont typeface="Wingdings" panose="05000000000000000000" pitchFamily="2" charset="2"/>
              <a:buChar char="u"/>
              <a:defRPr/>
            </a:pPr>
            <a:r>
              <a:rPr lang="zh-CN" altLang="en-US" sz="24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标识符</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即所谓符号常量（最后在程序中出现的），也称</a:t>
            </a:r>
            <a:r>
              <a:rPr lang="zh-CN" altLang="en-US" sz="24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宏名</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，字符串可以是常数、表达式、格式串等；预处理时，对程序中所有出现的</a:t>
            </a:r>
            <a:r>
              <a:rPr lang="zh-CN" altLang="en-US" sz="24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宏名</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（双引号内除外）都用对应宏定义中的字符串代替，称为</a:t>
            </a:r>
            <a:r>
              <a:rPr lang="zh-CN" altLang="en-US" sz="24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宏展开</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a:t>
            </a:r>
            <a:endPar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endParaRPr>
          </a:p>
          <a:p>
            <a:pPr marL="285750" indent="-285750" eaLnBrk="0" hangingPunct="0">
              <a:lnSpc>
                <a:spcPts val="3500"/>
              </a:lnSpc>
              <a:buClr>
                <a:srgbClr val="FFC000"/>
              </a:buClr>
              <a:buSzPct val="80000"/>
              <a:buFont typeface="Wingdings" panose="05000000000000000000" pitchFamily="2" charset="2"/>
              <a:buChar char="u"/>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宏定义重点是</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替换</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0" hangingPunct="0">
              <a:lnSpc>
                <a:spcPts val="3500"/>
              </a:lnSpc>
              <a:buClr>
                <a:srgbClr val="FFC000"/>
              </a:buClr>
              <a:buSzPct val="80000"/>
              <a:buFont typeface="Wingdings" panose="05000000000000000000" pitchFamily="2" charset="2"/>
              <a:buChar char="u"/>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宏常量只是符号，没有类型信息</a:t>
            </a:r>
            <a:endPar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endParaRPr>
          </a:p>
          <a:p>
            <a:pPr marL="285750" indent="-285750" eaLnBrk="0" hangingPunct="0">
              <a:lnSpc>
                <a:spcPts val="3500"/>
              </a:lnSpc>
              <a:buClr>
                <a:srgbClr val="FFC000"/>
              </a:buClr>
              <a:buSzPct val="80000"/>
              <a:buFont typeface="Wingdings" panose="05000000000000000000" pitchFamily="2" charset="2"/>
              <a:buChar char="u"/>
              <a:defRPr/>
            </a:pP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预处理指令</a:t>
            </a:r>
            <a:r>
              <a:rPr lang="zh-CN" altLang="en-US" sz="2400" dirty="0">
                <a:solidFill>
                  <a:srgbClr val="FF0000"/>
                </a:solidFill>
                <a:latin typeface="Arial Rounded MT Bold" panose="020F0704030504030204" pitchFamily="34" charset="0"/>
                <a:ea typeface="华文细黑" panose="02010600040101010101" pitchFamily="2" charset="-122"/>
                <a:cs typeface="Times New Roman" panose="02020603050405020304" pitchFamily="18" charset="0"/>
              </a:rPr>
              <a:t>不能以分号；</a:t>
            </a:r>
            <a:r>
              <a:rPr lang="zh-CN" altLang="en-US" sz="2400" dirty="0">
                <a:latin typeface="Arial Rounded MT Bold" panose="020F0704030504030204" pitchFamily="34" charset="0"/>
                <a:ea typeface="华文细黑" panose="02010600040101010101" pitchFamily="2" charset="-122"/>
                <a:cs typeface="Times New Roman" panose="02020603050405020304" pitchFamily="18" charset="0"/>
              </a:rPr>
              <a:t>结束</a:t>
            </a:r>
            <a:endParaRPr lang="en-US" altLang="zh-CN" sz="2400" dirty="0">
              <a:latin typeface="Arial Rounded MT Bold" panose="020F0704030504030204" pitchFamily="34" charset="0"/>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91544" y="1628800"/>
            <a:ext cx="8291418" cy="3415030"/>
          </a:xfrm>
          <a:prstGeom prst="rect">
            <a:avLst/>
          </a:prstGeom>
          <a:solidFill>
            <a:schemeClr val="bg2"/>
          </a:solidFill>
        </p:spPr>
        <p:txBody>
          <a:bodyPr wrap="square" rtlCol="0">
            <a:spAutoFit/>
            <a:scene3d>
              <a:camera prst="orthographicFront"/>
              <a:lightRig rig="threePt" dir="t"/>
            </a:scene3d>
          </a:bodyPr>
          <a:lstStyle/>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#define  PI   3.14159</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void main()</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     </a:t>
            </a:r>
            <a:r>
              <a:rPr lang="en-US" altLang="zh-CN" sz="2400" dirty="0" err="1">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int</a:t>
            </a: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 radius,;</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      double area;     </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     </a:t>
            </a:r>
            <a:r>
              <a:rPr lang="en-US" altLang="zh-CN" sz="2400" dirty="0" err="1">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printf</a:t>
            </a: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(“area=PI*radius*radius=%d”, PI*radius*radius)); </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rPr>
              <a:t>}</a:t>
            </a:r>
            <a:endParaRPr lang="en-US" altLang="zh-CN" sz="2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Unicode MS" panose="020B0604020202020204" pitchFamily="34" charset="-122"/>
              <a:cs typeface="Arial" panose="020B0604020202020204" pitchFamily="34" charset="0"/>
            </a:endParaRPr>
          </a:p>
        </p:txBody>
      </p:sp>
      <p:sp>
        <p:nvSpPr>
          <p:cNvPr id="3" name="圆角矩形标注 2"/>
          <p:cNvSpPr/>
          <p:nvPr/>
        </p:nvSpPr>
        <p:spPr>
          <a:xfrm>
            <a:off x="5951984" y="4545661"/>
            <a:ext cx="4451673" cy="648072"/>
          </a:xfrm>
          <a:prstGeom prst="wedgeRoundRectCallout">
            <a:avLst>
              <a:gd name="adj1" fmla="val -19277"/>
              <a:gd name="adj2" fmla="val -87423"/>
              <a:gd name="adj3" fmla="val 16667"/>
            </a:avLst>
          </a:prstGeom>
          <a:solidFill>
            <a:srgbClr val="9F293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宏展开</a:t>
            </a:r>
            <a:r>
              <a:rPr kumimoji="0" lang="en-US" altLang="zh-CN"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400" kern="0" dirty="0">
                <a:solidFill>
                  <a:srgbClr val="C00000"/>
                </a:solidFill>
                <a:latin typeface="华文细黑" panose="02010600040101010101" pitchFamily="2" charset="-122"/>
                <a:ea typeface="华文细黑" panose="02010600040101010101" pitchFamily="2" charset="-122"/>
                <a:cs typeface="Arial Unicode MS" panose="020B0604020202020204" pitchFamily="34" charset="-122"/>
              </a:rPr>
              <a:t>3.14159*radius*radius</a:t>
            </a:r>
            <a:endParaRPr kumimoji="0" lang="en-US" altLang="zh-CN"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4" name="圆角矩形标注 3"/>
          <p:cNvSpPr/>
          <p:nvPr/>
        </p:nvSpPr>
        <p:spPr>
          <a:xfrm>
            <a:off x="2639616" y="4678288"/>
            <a:ext cx="3096344" cy="694928"/>
          </a:xfrm>
          <a:prstGeom prst="wedgeRoundRectCallout">
            <a:avLst>
              <a:gd name="adj1" fmla="val 2150"/>
              <a:gd name="adj2" fmla="val -96328"/>
              <a:gd name="adj3" fmla="val 16667"/>
            </a:avLst>
          </a:prstGeom>
          <a:solidFill>
            <a:schemeClr val="accent6">
              <a:lumMod val="20000"/>
              <a:lumOff val="80000"/>
            </a:scheme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之内的宏名</a:t>
            </a:r>
            <a:r>
              <a:rPr kumimoji="0" lang="en-US" altLang="zh-CN"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PI</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不展开</a:t>
            </a:r>
            <a:endParaRPr kumimoji="0" lang="en-US" altLang="zh-CN"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878840" y="666435"/>
            <a:ext cx="4428232"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复杂类型声明</a:t>
            </a:r>
            <a:r>
              <a:rPr lang="en-US" altLang="zh-CN" dirty="0" err="1">
                <a:latin typeface="Arial Black" panose="020B0A04020102020204" pitchFamily="34" charset="0"/>
              </a:rPr>
              <a:t>typedef</a:t>
            </a:r>
            <a:endParaRPr lang="zh-CN" altLang="en-US" dirty="0">
              <a:latin typeface="Arial Black" panose="020B0A04020102020204" pitchFamily="34" charset="0"/>
            </a:endParaRPr>
          </a:p>
        </p:txBody>
      </p:sp>
      <p:sp>
        <p:nvSpPr>
          <p:cNvPr id="3" name="内容占位符 2"/>
          <p:cNvSpPr>
            <a:spLocks noChangeArrowheads="1"/>
          </p:cNvSpPr>
          <p:nvPr/>
        </p:nvSpPr>
        <p:spPr bwMode="auto">
          <a:xfrm>
            <a:off x="843280" y="3054350"/>
            <a:ext cx="5906770" cy="3585210"/>
          </a:xfrm>
          <a:prstGeom prst="rect">
            <a:avLst/>
          </a:prstGeom>
          <a:solidFill>
            <a:srgbClr val="00B050"/>
          </a:solidFill>
          <a:ln w="9525">
            <a:noFill/>
            <a:miter lim="800000"/>
          </a:ln>
        </p:spPr>
        <p:txBody>
          <a:bodyPr/>
          <a:lstStyle/>
          <a:p>
            <a:pPr marL="285750" indent="-285750" eaLnBrk="0" hangingPunct="0">
              <a:lnSpc>
                <a:spcPct val="150000"/>
              </a:lnSpc>
              <a:buClr>
                <a:srgbClr val="FFC000"/>
              </a:buClr>
              <a:buSzPct val="80000"/>
              <a:buFont typeface="Wingdings" panose="05000000000000000000" pitchFamily="2" charset="2"/>
              <a:buChar char="u"/>
              <a:defRPr/>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简化：</a:t>
            </a:r>
            <a:endPar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0" hangingPunct="0">
              <a:lnSpc>
                <a:spcPct val="150000"/>
              </a:lnSpc>
              <a:buClr>
                <a:srgbClr val="FFC000"/>
              </a:buClr>
              <a:buSzPct val="80000"/>
              <a:defRPr/>
            </a:pPr>
            <a:r>
              <a:rPr lang="zh-CN" altLang="en-US" sz="2400" dirty="0">
                <a:latin typeface="Arial Black" panose="020B0A04020102020204" pitchFamily="34" charset="0"/>
                <a:ea typeface="微软雅黑" panose="020B0503020204020204" pitchFamily="34" charset="-122"/>
                <a:cs typeface="Times New Roman" panose="02020603050405020304" pitchFamily="18" charset="0"/>
              </a:rPr>
              <a:t>  </a:t>
            </a:r>
            <a:r>
              <a:rPr lang="en-US" altLang="zh-CN" sz="2000" dirty="0" err="1">
                <a:solidFill>
                  <a:srgbClr val="FFFF00"/>
                </a:solidFill>
                <a:latin typeface="Arial Black" panose="020B0A04020102020204" pitchFamily="34" charset="0"/>
                <a:ea typeface="微软雅黑" panose="020B0503020204020204" pitchFamily="34" charset="-122"/>
                <a:cs typeface="Times New Roman" panose="02020603050405020304" pitchFamily="18" charset="0"/>
              </a:rPr>
              <a:t>typedef</a:t>
            </a:r>
            <a:r>
              <a:rPr lang="en-US" altLang="zh-CN" sz="2000" dirty="0">
                <a:latin typeface="Arial Black" panose="020B0A04020102020204" pitchFamily="34" charset="0"/>
                <a:ea typeface="微软雅黑" panose="020B0503020204020204" pitchFamily="34" charset="-122"/>
                <a:cs typeface="Times New Roman" panose="02020603050405020304" pitchFamily="18" charset="0"/>
              </a:rPr>
              <a:t> </a:t>
            </a:r>
            <a:r>
              <a:rPr lang="en-US" altLang="zh-CN" sz="2000" dirty="0" err="1">
                <a:latin typeface="Arial Black" panose="020B0A04020102020204" pitchFamily="34" charset="0"/>
                <a:ea typeface="微软雅黑" panose="020B0503020204020204" pitchFamily="34" charset="-122"/>
                <a:cs typeface="Times New Roman" panose="02020603050405020304" pitchFamily="18" charset="0"/>
              </a:rPr>
              <a:t>int</a:t>
            </a:r>
            <a:r>
              <a:rPr lang="en-US" altLang="zh-CN" sz="2000" dirty="0">
                <a:latin typeface="Arial Black" panose="020B0A04020102020204" pitchFamily="34" charset="0"/>
                <a:ea typeface="微软雅黑" panose="020B0503020204020204" pitchFamily="34" charset="-122"/>
                <a:cs typeface="Times New Roman" panose="02020603050405020304" pitchFamily="18" charset="0"/>
              </a:rPr>
              <a:t> (*</a:t>
            </a:r>
            <a:r>
              <a:rPr lang="en-US" altLang="zh-CN" sz="2000" dirty="0">
                <a:solidFill>
                  <a:srgbClr val="FFFF00"/>
                </a:solidFill>
                <a:latin typeface="Arial Black" panose="020B0A04020102020204" pitchFamily="34" charset="0"/>
                <a:ea typeface="微软雅黑" panose="020B0503020204020204" pitchFamily="34" charset="-122"/>
                <a:cs typeface="Times New Roman" panose="02020603050405020304" pitchFamily="18" charset="0"/>
              </a:rPr>
              <a:t>PF</a:t>
            </a:r>
            <a:r>
              <a:rPr lang="en-US" altLang="zh-CN" sz="2000" dirty="0">
                <a:latin typeface="Arial Black" panose="020B0A04020102020204" pitchFamily="34" charset="0"/>
                <a:ea typeface="微软雅黑" panose="020B0503020204020204" pitchFamily="34" charset="-122"/>
                <a:cs typeface="Times New Roman" panose="02020603050405020304" pitchFamily="18" charset="0"/>
              </a:rPr>
              <a:t>)( char *, char *); </a:t>
            </a:r>
            <a:r>
              <a:rPr lang="zh-CN" altLang="en-US" sz="2000" dirty="0">
                <a:latin typeface="Arial Black" panose="020B0A04020102020204" pitchFamily="34" charset="0"/>
                <a:ea typeface="微软雅黑" panose="020B0503020204020204" pitchFamily="34" charset="-122"/>
                <a:cs typeface="Times New Roman" panose="02020603050405020304" pitchFamily="18" charset="0"/>
              </a:rPr>
              <a:t>　</a:t>
            </a:r>
            <a:r>
              <a:rPr lang="zh-CN" altLang="en-US" sz="2400" dirty="0">
                <a:latin typeface="Arial Black" panose="020B0A04020102020204" pitchFamily="34" charset="0"/>
                <a:ea typeface="微软雅黑" panose="020B0503020204020204" pitchFamily="34" charset="-122"/>
                <a:cs typeface="Times New Roman" panose="02020603050405020304" pitchFamily="18" charset="0"/>
              </a:rPr>
              <a:t>　</a:t>
            </a:r>
            <a:endParaRPr lang="zh-CN" altLang="en-US" sz="2400" dirty="0">
              <a:latin typeface="Arial Black" panose="020B0A04020102020204" pitchFamily="34" charset="0"/>
              <a:ea typeface="微软雅黑" panose="020B0503020204020204" pitchFamily="34" charset="-122"/>
              <a:cs typeface="Times New Roman" panose="02020603050405020304" pitchFamily="18" charset="0"/>
            </a:endParaRPr>
          </a:p>
          <a:p>
            <a:pPr lvl="1" eaLnBrk="0" hangingPunct="0">
              <a:lnSpc>
                <a:spcPct val="150000"/>
              </a:lnSpc>
              <a:buClr>
                <a:srgbClr val="FFC000"/>
              </a:buClr>
              <a:buSzPct val="80000"/>
              <a:defRP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这个声明引入了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PF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类型作为函数指针的同义字，该函数有两个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char *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类型的参数以及一个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类型的返回值。</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extBox 3"/>
          <p:cNvSpPr txBox="1"/>
          <p:nvPr/>
        </p:nvSpPr>
        <p:spPr>
          <a:xfrm>
            <a:off x="6750050" y="5440045"/>
            <a:ext cx="5320030" cy="1198880"/>
          </a:xfrm>
          <a:prstGeom prst="rect">
            <a:avLst/>
          </a:prstGeom>
          <a:solidFill>
            <a:schemeClr val="tx1"/>
          </a:solidFill>
        </p:spPr>
        <p:txBody>
          <a:bodyPr wrap="square" rtlCol="0">
            <a:spAutoFit/>
          </a:bodyPr>
          <a:lstStyle/>
          <a:p>
            <a:pPr>
              <a:lnSpc>
                <a:spcPct val="150000"/>
              </a:lnSpc>
            </a:pPr>
            <a:r>
              <a:rPr lang="en-US" altLang="zh-CN" sz="2400" dirty="0" err="1">
                <a:solidFill>
                  <a:schemeClr val="bg1"/>
                </a:solidFill>
                <a:latin typeface="Arial" panose="020B0604020202020204" pitchFamily="34" charset="0"/>
                <a:ea typeface="微软雅黑" panose="020B0503020204020204" pitchFamily="34" charset="-122"/>
                <a:cs typeface="Arial" panose="020B0604020202020204" pitchFamily="34" charset="0"/>
              </a:rPr>
              <a:t>typedef</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chemeClr val="bg1"/>
                </a:solidFill>
                <a:latin typeface="Arial" panose="020B0604020202020204" pitchFamily="34" charset="0"/>
                <a:ea typeface="微软雅黑" panose="020B0503020204020204" pitchFamily="34" charset="-122"/>
                <a:cs typeface="Arial" panose="020B0604020202020204" pitchFamily="34" charset="0"/>
              </a:rPr>
              <a:t>int</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rgbClr val="C00000"/>
                </a:solidFill>
                <a:latin typeface="Arial" panose="020B0604020202020204" pitchFamily="34" charset="0"/>
                <a:ea typeface="微软雅黑" panose="020B0503020204020204" pitchFamily="34" charset="-122"/>
                <a:cs typeface="Arial" panose="020B0604020202020204" pitchFamily="34" charset="0"/>
              </a:rPr>
              <a:t>PF</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 char *, char *);</a:t>
            </a:r>
            <a:endParaRPr lang="en-US" altLang="zh-CN" sz="2400" dirty="0">
              <a:solidFill>
                <a:schemeClr val="bg1"/>
              </a:solidFill>
              <a:latin typeface="Arial" panose="020B0604020202020204" pitchFamily="34" charset="0"/>
              <a:cs typeface="Arial" panose="020B0604020202020204" pitchFamily="34" charset="0"/>
            </a:endParaRPr>
          </a:p>
          <a:p>
            <a:pPr>
              <a:lnSpc>
                <a:spcPct val="150000"/>
              </a:lnSpc>
            </a:pPr>
            <a:r>
              <a:rPr lang="en-US" altLang="zh-CN" sz="2400" dirty="0">
                <a:solidFill>
                  <a:schemeClr val="bg1"/>
                </a:solidFill>
              </a:rPr>
              <a:t>PF Register(PF </a:t>
            </a:r>
            <a:r>
              <a:rPr lang="en-US" altLang="zh-CN" sz="2400" dirty="0" err="1">
                <a:solidFill>
                  <a:schemeClr val="bg1"/>
                </a:solidFill>
              </a:rPr>
              <a:t>pf</a:t>
            </a:r>
            <a:r>
              <a:rPr lang="en-US" altLang="zh-CN" sz="2400" dirty="0">
                <a:solidFill>
                  <a:schemeClr val="bg1"/>
                </a:solidFill>
              </a:rPr>
              <a:t>); </a:t>
            </a:r>
            <a:endParaRPr lang="zh-CN" altLang="en-US" sz="2400" dirty="0">
              <a:solidFill>
                <a:schemeClr val="bg1"/>
              </a:solidFill>
            </a:endParaRPr>
          </a:p>
        </p:txBody>
      </p:sp>
      <p:sp>
        <p:nvSpPr>
          <p:cNvPr id="5" name="内容占位符 2"/>
          <p:cNvSpPr>
            <a:spLocks noChangeArrowheads="1"/>
          </p:cNvSpPr>
          <p:nvPr/>
        </p:nvSpPr>
        <p:spPr bwMode="auto">
          <a:xfrm>
            <a:off x="878844" y="1450975"/>
            <a:ext cx="8705846" cy="622325"/>
          </a:xfrm>
          <a:prstGeom prst="rect">
            <a:avLst/>
          </a:prstGeom>
          <a:noFill/>
          <a:ln w="9525">
            <a:noFill/>
            <a:miter lim="800000"/>
          </a:ln>
        </p:spPr>
        <p:txBody>
          <a:bodyPr/>
          <a:lstStyle/>
          <a:p>
            <a:pPr marL="285750" indent="-285750" eaLnBrk="0" hangingPunct="0">
              <a:lnSpc>
                <a:spcPts val="3300"/>
              </a:lnSpc>
              <a:buClr>
                <a:srgbClr val="FFC000"/>
              </a:buClr>
              <a:buSzPct val="80000"/>
              <a:buFont typeface="Wingdings" panose="05000000000000000000" pitchFamily="2" charset="2"/>
              <a:buChar char="u"/>
              <a:defRPr/>
            </a:pP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rPr>
              <a:t>代码简化</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0" hangingPunct="0">
              <a:lnSpc>
                <a:spcPts val="3300"/>
              </a:lnSpc>
              <a:buClr>
                <a:srgbClr val="FFC000"/>
              </a:buClr>
              <a:buSzPct val="80000"/>
              <a:defRPr/>
            </a:pPr>
            <a:r>
              <a:rPr lang="zh-CN" altLang="en-US" sz="240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微软雅黑" panose="020B0503020204020204" pitchFamily="34" charset="-122"/>
                <a:cs typeface="Times New Roman" panose="02020603050405020304" pitchFamily="18" charset="0"/>
              </a:rPr>
              <a:t>  </a:t>
            </a:r>
            <a:endParaRPr lang="zh-CN" altLang="en-US" sz="240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6" name="TextBox 3"/>
          <p:cNvSpPr txBox="1"/>
          <p:nvPr/>
        </p:nvSpPr>
        <p:spPr>
          <a:xfrm>
            <a:off x="878642" y="1855748"/>
            <a:ext cx="8064896" cy="1198880"/>
          </a:xfrm>
          <a:prstGeom prst="rect">
            <a:avLst/>
          </a:prstGeom>
          <a:solidFill>
            <a:schemeClr val="tx1"/>
          </a:solidFill>
        </p:spPr>
        <p:txBody>
          <a:bodyPr wrap="square" rtlCol="0">
            <a:spAutoFit/>
          </a:bodyPr>
          <a:lstStyle/>
          <a:p>
            <a:pPr>
              <a:lnSpc>
                <a:spcPct val="150000"/>
              </a:lnSpc>
            </a:pPr>
            <a:r>
              <a:rPr lang="zh-CN" altLang="en-US" sz="2400" dirty="0">
                <a:solidFill>
                  <a:schemeClr val="bg1"/>
                </a:solidFill>
              </a:rPr>
              <a:t>复杂代码：</a:t>
            </a:r>
            <a:endParaRPr lang="en-US" altLang="zh-CN" sz="2400" dirty="0">
              <a:solidFill>
                <a:schemeClr val="bg1"/>
              </a:solidFill>
            </a:endParaRPr>
          </a:p>
          <a:p>
            <a:pPr>
              <a:lnSpc>
                <a:spcPct val="150000"/>
              </a:lnSpc>
            </a:pPr>
            <a:r>
              <a:rPr lang="en-US" altLang="zh-CN" sz="2400" dirty="0" err="1">
                <a:solidFill>
                  <a:schemeClr val="bg1"/>
                </a:solidFill>
              </a:rPr>
              <a:t>int</a:t>
            </a:r>
            <a:r>
              <a:rPr lang="en-US" altLang="zh-CN" sz="2400" dirty="0">
                <a:solidFill>
                  <a:schemeClr val="bg1"/>
                </a:solidFill>
              </a:rPr>
              <a:t> (*)( char *, char *) Register(</a:t>
            </a:r>
            <a:r>
              <a:rPr lang="en-US" altLang="zh-CN" sz="2400" dirty="0" err="1">
                <a:solidFill>
                  <a:schemeClr val="bg1"/>
                </a:solidFill>
              </a:rPr>
              <a:t>int</a:t>
            </a:r>
            <a:r>
              <a:rPr lang="en-US" altLang="zh-CN" sz="2400" dirty="0">
                <a:solidFill>
                  <a:schemeClr val="bg1"/>
                </a:solidFill>
              </a:rPr>
              <a:t> (*</a:t>
            </a:r>
            <a:r>
              <a:rPr lang="en-US" altLang="zh-CN" sz="2400" dirty="0" err="1">
                <a:solidFill>
                  <a:schemeClr val="bg1"/>
                </a:solidFill>
              </a:rPr>
              <a:t>pf</a:t>
            </a:r>
            <a:r>
              <a:rPr lang="en-US" altLang="zh-CN" sz="2400" dirty="0">
                <a:solidFill>
                  <a:schemeClr val="bg1"/>
                </a:solidFill>
              </a:rPr>
              <a:t>)( char *, char *)); </a:t>
            </a:r>
            <a:endParaRPr lang="zh-CN" altLang="en-US" sz="2400" dirty="0">
              <a:solidFill>
                <a:schemeClr val="bg1"/>
              </a:solidFill>
            </a:endParaRPr>
          </a:p>
        </p:txBody>
      </p:sp>
      <p:sp>
        <p:nvSpPr>
          <p:cNvPr id="7" name="燕尾形箭头 6"/>
          <p:cNvSpPr/>
          <p:nvPr/>
        </p:nvSpPr>
        <p:spPr>
          <a:xfrm rot="3240000">
            <a:off x="7699375" y="3354705"/>
            <a:ext cx="1440180" cy="1368425"/>
          </a:xfrm>
          <a:prstGeom prst="notchedRightArrow">
            <a:avLst>
              <a:gd name="adj1" fmla="val 3429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845820" y="1006475"/>
            <a:ext cx="11182985" cy="1969135"/>
          </a:xfrm>
          <a:prstGeom prst="rect">
            <a:avLst/>
          </a:prstGeom>
          <a:noFill/>
          <a:ln w="9525">
            <a:noFill/>
            <a:miter lim="800000"/>
          </a:ln>
        </p:spPr>
        <p:txBody>
          <a:bodyPr/>
          <a:lstStyle/>
          <a:p>
            <a:pPr>
              <a:lnSpc>
                <a:spcPts val="3000"/>
              </a:lnSpc>
              <a:buFont typeface="Arial" panose="020B0604020202020204" pitchFamily="34" charset="0"/>
              <a:buChar cha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有参宏</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华文细黑" panose="02010600040101010101" pitchFamily="2" charset="-122"/>
                <a:ea typeface="华文细黑" panose="02010600040101010101" pitchFamily="2" charset="-122"/>
                <a:cs typeface="Arial" panose="020B0604020202020204" pitchFamily="34" charset="0"/>
              </a:rPr>
              <a:t>Ｃ语言允许宏带有参数。在宏定义中的参数称为形式参数，在宏调用中的参数称为实际参数。对带参数的宏，在调用中，不仅要宏展开，而且要用实参去代换形参。</a:t>
            </a:r>
            <a:endParaRPr lang="en-US" altLang="zh-CN" sz="2400" dirty="0">
              <a:latin typeface="华文细黑" panose="02010600040101010101" pitchFamily="2" charset="-122"/>
              <a:ea typeface="华文细黑" panose="02010600040101010101" pitchFamily="2" charset="-122"/>
              <a:cs typeface="Arial" panose="020B0604020202020204" pitchFamily="34" charset="0"/>
            </a:endParaRPr>
          </a:p>
          <a:p>
            <a:pPr>
              <a:lnSpc>
                <a:spcPts val="3000"/>
              </a:lnSpc>
              <a:buFont typeface="Arial" panose="020B0604020202020204" pitchFamily="34" charset="0"/>
              <a:buChar char="•"/>
            </a:pPr>
            <a:endParaRPr lang="en-US" altLang="zh-CN" sz="2400" dirty="0">
              <a:latin typeface="华文细黑" panose="02010600040101010101" pitchFamily="2" charset="-122"/>
              <a:ea typeface="华文细黑" panose="02010600040101010101" pitchFamily="2" charset="-122"/>
              <a:cs typeface="Arial" panose="020B0604020202020204" pitchFamily="34" charset="0"/>
            </a:endParaRPr>
          </a:p>
          <a:p>
            <a:pPr lvl="1">
              <a:lnSpc>
                <a:spcPts val="3000"/>
              </a:lnSpc>
            </a:pPr>
            <a:r>
              <a:rPr lang="en-US" altLang="zh-CN"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#define  </a:t>
            </a:r>
            <a:r>
              <a:rPr lang="zh-CN" altLang="en-US"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宏名</a:t>
            </a:r>
            <a:r>
              <a:rPr lang="en-US" altLang="zh-CN"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a:t>
            </a:r>
            <a:r>
              <a:rPr lang="zh-CN" altLang="en-US"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形参表</a:t>
            </a:r>
            <a:r>
              <a:rPr lang="en-US" altLang="zh-CN"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  </a:t>
            </a:r>
            <a:r>
              <a:rPr lang="zh-CN" altLang="en-US"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rPr>
              <a:t>字符串</a:t>
            </a:r>
            <a:endParaRPr lang="en-US" altLang="zh-CN" sz="2400" dirty="0">
              <a:solidFill>
                <a:schemeClr val="accent1"/>
              </a:solidFill>
              <a:effectLst>
                <a:outerShdw blurRad="38100" dist="25400" dir="5400000" algn="ctr" rotWithShape="0">
                  <a:srgbClr val="6E747A">
                    <a:alpha val="43000"/>
                  </a:srgbClr>
                </a:outerShdw>
              </a:effectLst>
              <a:latin typeface="Arial Rounded MT Bold" panose="020F0704030504030204" pitchFamily="34" charset="0"/>
              <a:ea typeface="微软雅黑" panose="020B0503020204020204" pitchFamily="34" charset="-122"/>
              <a:cs typeface="Times New Roman" panose="02020603050405020304" pitchFamily="18" charset="0"/>
            </a:endParaRPr>
          </a:p>
          <a:p>
            <a:pPr lvl="1" eaLnBrk="0" hangingPunct="0">
              <a:lnSpc>
                <a:spcPts val="3000"/>
              </a:lnSpc>
              <a:buClr>
                <a:srgbClr val="FFC000"/>
              </a:buClr>
              <a:buSzPct val="80000"/>
              <a:defRPr/>
            </a:pPr>
            <a:r>
              <a:rPr lang="zh-CN" altLang="en-US" sz="2000" dirty="0">
                <a:latin typeface="华文细黑" panose="02010600040101010101" pitchFamily="2" charset="-122"/>
                <a:ea typeface="华文细黑" panose="02010600040101010101" pitchFamily="2" charset="-122"/>
              </a:rPr>
              <a:t> </a:t>
            </a:r>
            <a:endParaRPr lang="en-US" altLang="zh-CN" sz="2000" dirty="0">
              <a:solidFill>
                <a:srgbClr val="0070C0"/>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4" name="TextBox 3"/>
          <p:cNvSpPr txBox="1"/>
          <p:nvPr/>
        </p:nvSpPr>
        <p:spPr>
          <a:xfrm>
            <a:off x="2125062" y="3328242"/>
            <a:ext cx="8291418" cy="2399665"/>
          </a:xfrm>
          <a:prstGeom prst="rect">
            <a:avLst/>
          </a:prstGeom>
          <a:solidFill>
            <a:schemeClr val="tx1"/>
          </a:solidFill>
        </p:spPr>
        <p:txBody>
          <a:bodyPr wrap="square" rtlCol="0">
            <a:spAutoFit/>
          </a:bodyPr>
          <a:lstStyle/>
          <a:p>
            <a:pPr>
              <a:lnSpc>
                <a:spcPct val="150000"/>
              </a:lnSpc>
            </a:pP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#define POWER(</a:t>
            </a:r>
            <a:r>
              <a:rPr lang="en-US" altLang="zh-CN" sz="2000" dirty="0">
                <a:solidFill>
                  <a:srgbClr val="FF0000"/>
                </a:solidFill>
                <a:latin typeface="Calibri" charset="0"/>
                <a:ea typeface="Arial Unicode MS" panose="020B0604020202020204" pitchFamily="34" charset="-122"/>
                <a:cs typeface="Arial Unicode MS" panose="020B0604020202020204" pitchFamily="34" charset="-122"/>
              </a:rPr>
              <a:t>x</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 (</a:t>
            </a:r>
            <a:r>
              <a:rPr lang="en-US" altLang="zh-CN" sz="2000" dirty="0">
                <a:solidFill>
                  <a:srgbClr val="FF0000"/>
                </a:solidFill>
                <a:latin typeface="Calibri" charset="0"/>
                <a:ea typeface="Arial Unicode MS" panose="020B0604020202020204" pitchFamily="34" charset="-122"/>
                <a:cs typeface="Arial Unicode MS" panose="020B0604020202020204" pitchFamily="34" charset="-122"/>
              </a:rPr>
              <a:t>x</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a:t>
            </a:r>
            <a:r>
              <a:rPr lang="en-US" altLang="zh-CN" sz="2000" dirty="0">
                <a:solidFill>
                  <a:srgbClr val="FF0000"/>
                </a:solidFill>
                <a:latin typeface="Calibri" charset="0"/>
                <a:ea typeface="Arial Unicode MS" panose="020B0604020202020204" pitchFamily="34" charset="-122"/>
                <a:cs typeface="Arial Unicode MS" panose="020B0604020202020204" pitchFamily="34" charset="-122"/>
              </a:rPr>
              <a:t>x</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a:t>
            </a:r>
            <a:endParaRPr lang="en-US" altLang="zh-CN" sz="2000" dirty="0">
              <a:solidFill>
                <a:schemeClr val="bg1"/>
              </a:solidFill>
              <a:latin typeface="Calibri" charset="0"/>
              <a:ea typeface="Arial Unicode MS" panose="020B0604020202020204" pitchFamily="34" charset="-122"/>
              <a:cs typeface="Arial Unicode MS" panose="020B0604020202020204" pitchFamily="34" charset="-122"/>
            </a:endParaRPr>
          </a:p>
          <a:p>
            <a:pPr>
              <a:lnSpc>
                <a:spcPct val="150000"/>
              </a:lnSpc>
            </a:pP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void main()</a:t>
            </a:r>
            <a:endParaRPr lang="en-US" altLang="zh-CN" sz="2000" dirty="0">
              <a:solidFill>
                <a:schemeClr val="bg1"/>
              </a:solidFill>
              <a:latin typeface="Calibri" charset="0"/>
              <a:ea typeface="Arial Unicode MS" panose="020B0604020202020204" pitchFamily="34" charset="-122"/>
              <a:cs typeface="Arial Unicode MS" panose="020B0604020202020204" pitchFamily="34" charset="-122"/>
            </a:endParaRPr>
          </a:p>
          <a:p>
            <a:pPr>
              <a:lnSpc>
                <a:spcPct val="150000"/>
              </a:lnSpc>
            </a:pP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a:t>
            </a:r>
            <a:r>
              <a:rPr lang="en-US" altLang="zh-CN" sz="2000" dirty="0" err="1">
                <a:solidFill>
                  <a:schemeClr val="bg1"/>
                </a:solidFill>
                <a:latin typeface="Calibri" charset="0"/>
                <a:ea typeface="Arial Unicode MS" panose="020B0604020202020204" pitchFamily="34" charset="-122"/>
                <a:cs typeface="Arial Unicode MS" panose="020B0604020202020204" pitchFamily="34" charset="-122"/>
              </a:rPr>
              <a:t>int</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m;</a:t>
            </a:r>
            <a:endParaRPr lang="en-US" altLang="zh-CN" sz="2000" dirty="0">
              <a:solidFill>
                <a:schemeClr val="bg1"/>
              </a:solidFill>
              <a:latin typeface="Calibri" charset="0"/>
              <a:ea typeface="Arial Unicode MS" panose="020B0604020202020204" pitchFamily="34" charset="-122"/>
              <a:cs typeface="Arial Unicode MS" panose="020B0604020202020204" pitchFamily="34" charset="-122"/>
            </a:endParaRPr>
          </a:p>
          <a:p>
            <a:pPr>
              <a:lnSpc>
                <a:spcPct val="150000"/>
              </a:lnSpc>
            </a:pP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a:t>
            </a:r>
            <a:r>
              <a:rPr lang="en-US" altLang="zh-CN" sz="2000" dirty="0" err="1">
                <a:solidFill>
                  <a:schemeClr val="bg1"/>
                </a:solidFill>
                <a:latin typeface="Calibri" charset="0"/>
                <a:ea typeface="Arial Unicode MS" panose="020B0604020202020204" pitchFamily="34" charset="-122"/>
                <a:cs typeface="Arial Unicode MS" panose="020B0604020202020204" pitchFamily="34" charset="-122"/>
              </a:rPr>
              <a:t>printf</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(“%d”, POWER(</a:t>
            </a:r>
            <a:r>
              <a:rPr lang="en-US" altLang="zh-CN" sz="2000" dirty="0">
                <a:solidFill>
                  <a:srgbClr val="00B0F0"/>
                </a:solidFill>
                <a:latin typeface="Arial Black" panose="020B0A04020102020204" pitchFamily="34" charset="0"/>
                <a:ea typeface="Arial Unicode MS" panose="020B0604020202020204" pitchFamily="34" charset="-122"/>
                <a:cs typeface="Arial Unicode MS" panose="020B0604020202020204" pitchFamily="34" charset="-122"/>
              </a:rPr>
              <a:t>m</a:t>
            </a: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  //</a:t>
            </a:r>
            <a:r>
              <a:rPr lang="zh-CN" altLang="en-US" sz="2000" dirty="0">
                <a:solidFill>
                  <a:schemeClr val="bg1"/>
                </a:solidFill>
                <a:latin typeface="Calibri" charset="0"/>
                <a:ea typeface="Arial Unicode MS" panose="020B0604020202020204" pitchFamily="34" charset="-122"/>
                <a:cs typeface="Arial Unicode MS" panose="020B0604020202020204" pitchFamily="34" charset="-122"/>
              </a:rPr>
              <a:t>预编译时宏展开：</a:t>
            </a:r>
            <a:r>
              <a:rPr lang="zh-CN" altLang="en-US" sz="2000" dirty="0">
                <a:solidFill>
                  <a:srgbClr val="FF0000"/>
                </a:solidFill>
                <a:latin typeface="Calibri" charset="0"/>
                <a:ea typeface="Arial Unicode MS" panose="020B0604020202020204" pitchFamily="34" charset="-122"/>
                <a:cs typeface="Arial Unicode MS" panose="020B0604020202020204" pitchFamily="34" charset="-122"/>
              </a:rPr>
              <a:t>（</a:t>
            </a:r>
            <a:r>
              <a:rPr lang="en-US" altLang="zh-CN" sz="2000" dirty="0">
                <a:solidFill>
                  <a:srgbClr val="FF0000"/>
                </a:solidFill>
                <a:latin typeface="Calibri" charset="0"/>
                <a:ea typeface="Arial Unicode MS" panose="020B0604020202020204" pitchFamily="34" charset="-122"/>
                <a:cs typeface="Arial Unicode MS" panose="020B0604020202020204" pitchFamily="34" charset="-122"/>
              </a:rPr>
              <a:t>(m)*(m)</a:t>
            </a:r>
            <a:r>
              <a:rPr lang="zh-CN" altLang="en-US" sz="2000" dirty="0">
                <a:solidFill>
                  <a:srgbClr val="FF0000"/>
                </a:solidFill>
                <a:latin typeface="Calibri" charset="0"/>
                <a:ea typeface="Arial Unicode MS" panose="020B0604020202020204" pitchFamily="34" charset="-122"/>
                <a:cs typeface="Arial Unicode MS" panose="020B0604020202020204" pitchFamily="34" charset="-122"/>
              </a:rPr>
              <a:t>）</a:t>
            </a:r>
            <a:endParaRPr lang="en-US" altLang="zh-CN" sz="2000" dirty="0">
              <a:solidFill>
                <a:srgbClr val="FF0000"/>
              </a:solidFill>
              <a:latin typeface="Calibri" charset="0"/>
              <a:ea typeface="Arial Unicode MS" panose="020B0604020202020204" pitchFamily="34" charset="-122"/>
              <a:cs typeface="Arial Unicode MS" panose="020B0604020202020204" pitchFamily="34" charset="-122"/>
            </a:endParaRPr>
          </a:p>
          <a:p>
            <a:pPr>
              <a:lnSpc>
                <a:spcPct val="150000"/>
              </a:lnSpc>
            </a:pPr>
            <a:r>
              <a:rPr lang="en-US" altLang="zh-CN" sz="2000" dirty="0">
                <a:solidFill>
                  <a:schemeClr val="bg1"/>
                </a:solidFill>
                <a:latin typeface="Calibri" charset="0"/>
                <a:ea typeface="Arial Unicode MS" panose="020B0604020202020204" pitchFamily="34" charset="-122"/>
                <a:cs typeface="Arial Unicode MS" panose="020B0604020202020204" pitchFamily="34" charset="-122"/>
              </a:rPr>
              <a:t>}</a:t>
            </a:r>
            <a:endParaRPr lang="en-US" altLang="zh-CN" sz="2000" dirty="0">
              <a:solidFill>
                <a:schemeClr val="bg1"/>
              </a:solidFill>
              <a:latin typeface="Calibri" charset="0"/>
              <a:ea typeface="Arial Unicode MS" panose="020B0604020202020204" pitchFamily="34" charset="-122"/>
              <a:cs typeface="Arial Unicode MS" panose="020B0604020202020204" pitchFamily="34" charset="-122"/>
            </a:endParaRPr>
          </a:p>
        </p:txBody>
      </p:sp>
      <p:sp>
        <p:nvSpPr>
          <p:cNvPr id="5" name="圆角矩形标注 4"/>
          <p:cNvSpPr/>
          <p:nvPr/>
        </p:nvSpPr>
        <p:spPr>
          <a:xfrm>
            <a:off x="7104112" y="2693729"/>
            <a:ext cx="1402430" cy="432048"/>
          </a:xfrm>
          <a:prstGeom prst="wedgeRoundRectCallout">
            <a:avLst>
              <a:gd name="adj1" fmla="val -95483"/>
              <a:gd name="adj2" fmla="val 131324"/>
              <a:gd name="adj3" fmla="val 16667"/>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latin typeface="华文细黑" panose="02010600040101010101" pitchFamily="2" charset="-122"/>
                <a:ea typeface="华文细黑" panose="02010600040101010101" pitchFamily="2" charset="-122"/>
              </a:rPr>
              <a:t>X</a:t>
            </a:r>
            <a:r>
              <a:rPr lang="zh-CN" altLang="en-US" sz="2000" b="1" dirty="0">
                <a:solidFill>
                  <a:srgbClr val="FF0000"/>
                </a:solidFill>
                <a:latin typeface="华文细黑" panose="02010600040101010101" pitchFamily="2" charset="-122"/>
                <a:ea typeface="华文细黑" panose="02010600040101010101" pitchFamily="2" charset="-122"/>
              </a:rPr>
              <a:t>为形参</a:t>
            </a:r>
            <a:endParaRPr lang="zh-CN" altLang="en-US" sz="2000" b="1" dirty="0">
              <a:solidFill>
                <a:srgbClr val="FF0000"/>
              </a:solidFill>
              <a:latin typeface="华文细黑" panose="02010600040101010101" pitchFamily="2" charset="-122"/>
              <a:ea typeface="华文细黑" panose="02010600040101010101" pitchFamily="2" charset="-122"/>
            </a:endParaRPr>
          </a:p>
        </p:txBody>
      </p:sp>
      <p:sp>
        <p:nvSpPr>
          <p:cNvPr id="6" name="圆角矩形标注 5"/>
          <p:cNvSpPr/>
          <p:nvPr/>
        </p:nvSpPr>
        <p:spPr>
          <a:xfrm>
            <a:off x="3647728" y="5728899"/>
            <a:ext cx="1402430" cy="432048"/>
          </a:xfrm>
          <a:prstGeom prst="wedgeRoundRectCallout">
            <a:avLst>
              <a:gd name="adj1" fmla="val 24958"/>
              <a:gd name="adj2" fmla="val -165563"/>
              <a:gd name="adj3" fmla="val 16667"/>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latin typeface="华文细黑" panose="02010600040101010101" pitchFamily="2" charset="-122"/>
                <a:ea typeface="华文细黑" panose="02010600040101010101" pitchFamily="2" charset="-122"/>
              </a:rPr>
              <a:t>m</a:t>
            </a:r>
            <a:r>
              <a:rPr lang="zh-CN" altLang="en-US" sz="2000" b="1" dirty="0">
                <a:solidFill>
                  <a:srgbClr val="FF0000"/>
                </a:solidFill>
                <a:latin typeface="华文细黑" panose="02010600040101010101" pitchFamily="2" charset="-122"/>
                <a:ea typeface="华文细黑" panose="02010600040101010101" pitchFamily="2" charset="-122"/>
              </a:rPr>
              <a:t>为实参</a:t>
            </a:r>
            <a:endParaRPr lang="zh-CN" altLang="en-US" sz="2000" b="1" dirty="0">
              <a:solidFill>
                <a:srgbClr val="FF0000"/>
              </a:solidFill>
              <a:latin typeface="华文细黑" panose="02010600040101010101" pitchFamily="2" charset="-122"/>
              <a:ea typeface="华文细黑" panose="02010600040101010101" pitchFamily="2" charset="-122"/>
            </a:endParaRPr>
          </a:p>
        </p:txBody>
      </p:sp>
      <p:sp>
        <p:nvSpPr>
          <p:cNvPr id="7" name="标题 1"/>
          <p:cNvSpPr txBox="1"/>
          <p:nvPr/>
        </p:nvSpPr>
        <p:spPr>
          <a:xfrm>
            <a:off x="75565" y="-5715"/>
            <a:ext cx="4441825" cy="784225"/>
          </a:xfrm>
          <a:prstGeom prst="rect">
            <a:avLst/>
          </a:prstGeom>
          <a:solidFill>
            <a:srgbClr val="008080"/>
          </a:solidFill>
        </p:spPr>
        <p:txBody>
          <a:bodyPr lIns="71225" tIns="35612" rIns="71225" bIns="35612" anchor="ctr">
            <a:normAutofit fontScale="97500"/>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en-US" altLang="zh-CN" dirty="0">
                <a:sym typeface="+mn-ea"/>
              </a:rPr>
              <a:t>10.3.3  </a:t>
            </a:r>
            <a:r>
              <a:rPr lang="zh-CN" altLang="en-US" dirty="0">
                <a:sym typeface="+mn-ea"/>
              </a:rPr>
              <a:t>带参数的宏定义</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000"/>
                                        <p:tgtEl>
                                          <p:spTgt spid="4">
                                            <p:txEl>
                                              <p:pRg st="3" end="3"/>
                                            </p:txEl>
                                          </p:spTgt>
                                        </p:tgtEl>
                                      </p:cBhvr>
                                    </p:animEffect>
                                    <p:anim calcmode="lin" valueType="num">
                                      <p:cBhvr>
                                        <p:cTn id="3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1000"/>
                                        <p:tgtEl>
                                          <p:spTgt spid="4">
                                            <p:txEl>
                                              <p:pRg st="4" end="4"/>
                                            </p:txEl>
                                          </p:spTgt>
                                        </p:tgtEl>
                                      </p:cBhvr>
                                    </p:animEffect>
                                    <p:anim calcmode="lin" valueType="num">
                                      <p:cBhvr>
                                        <p:cTn id="3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609600" y="69001"/>
            <a:ext cx="10287000" cy="6720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5335" dirty="0"/>
              <a:t>10.3.3  </a:t>
            </a:r>
            <a:r>
              <a:rPr lang="zh-CN" altLang="en-US" sz="5335" dirty="0"/>
              <a:t>带参数的宏定义</a:t>
            </a:r>
            <a:endParaRPr lang="zh-CN" altLang="en-US" sz="5335" dirty="0"/>
          </a:p>
        </p:txBody>
      </p:sp>
      <p:sp>
        <p:nvSpPr>
          <p:cNvPr id="3" name="Rectangle 3"/>
          <p:cNvSpPr txBox="1"/>
          <p:nvPr/>
        </p:nvSpPr>
        <p:spPr>
          <a:xfrm>
            <a:off x="334645" y="932815"/>
            <a:ext cx="4535805" cy="2113280"/>
          </a:xfrm>
          <a:prstGeom prst="rect">
            <a:avLst/>
          </a:prstGeom>
          <a:solidFill>
            <a:srgbClr val="92D050"/>
          </a:solidFill>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dirty="0"/>
              <a:t>例</a:t>
            </a:r>
            <a:r>
              <a:rPr lang="en-US" altLang="zh-CN" sz="2400" dirty="0"/>
              <a:t>10-6  </a:t>
            </a:r>
            <a:r>
              <a:rPr lang="zh-CN" altLang="en-US" sz="2400" dirty="0"/>
              <a:t>简单的带参数的宏定义。</a:t>
            </a:r>
            <a:endParaRPr lang="zh-CN" altLang="en-US" sz="2400" dirty="0"/>
          </a:p>
          <a:p>
            <a:pPr>
              <a:lnSpc>
                <a:spcPct val="150000"/>
              </a:lnSpc>
              <a:buFont typeface="Arial" panose="020B0604020202020204" pitchFamily="34" charset="0"/>
              <a:buNone/>
            </a:pPr>
            <a:r>
              <a:rPr lang="en-US" altLang="zh-CN" sz="2000" dirty="0"/>
              <a:t>#include &lt;</a:t>
            </a:r>
            <a:r>
              <a:rPr lang="en-US" altLang="zh-CN" sz="2000" dirty="0" err="1"/>
              <a:t>stdio.h</a:t>
            </a:r>
            <a:r>
              <a:rPr lang="en-US" altLang="zh-CN" sz="2000" dirty="0"/>
              <a:t>&gt;</a:t>
            </a:r>
            <a:endParaRPr lang="en-US" altLang="zh-CN" sz="2000" dirty="0"/>
          </a:p>
          <a:p>
            <a:pPr>
              <a:lnSpc>
                <a:spcPct val="150000"/>
              </a:lnSpc>
              <a:buFont typeface="Arial" panose="020B0604020202020204" pitchFamily="34" charset="0"/>
              <a:buNone/>
            </a:pPr>
            <a:r>
              <a:rPr lang="en-US" altLang="zh-CN" sz="2000" dirty="0"/>
              <a:t>#define  MAX(a, b)  a &gt; b ? a: b</a:t>
            </a:r>
            <a:endParaRPr lang="en-US" altLang="zh-CN" sz="2000" dirty="0"/>
          </a:p>
          <a:p>
            <a:pPr>
              <a:lnSpc>
                <a:spcPct val="150000"/>
              </a:lnSpc>
              <a:buFont typeface="Arial" panose="020B0604020202020204" pitchFamily="34" charset="0"/>
              <a:buNone/>
            </a:pPr>
            <a:r>
              <a:rPr lang="en-US" altLang="zh-CN" sz="2000" dirty="0"/>
              <a:t>#define  SQR(x)  x * x</a:t>
            </a:r>
            <a:endParaRPr lang="en-US" altLang="zh-CN" sz="2000" dirty="0"/>
          </a:p>
        </p:txBody>
      </p:sp>
      <p:sp>
        <p:nvSpPr>
          <p:cNvPr id="4" name="文本框 3"/>
          <p:cNvSpPr txBox="1"/>
          <p:nvPr/>
        </p:nvSpPr>
        <p:spPr>
          <a:xfrm>
            <a:off x="5405755" y="2297430"/>
            <a:ext cx="6692900" cy="4246245"/>
          </a:xfrm>
          <a:prstGeom prst="rect">
            <a:avLst/>
          </a:prstGeom>
          <a:solidFill>
            <a:schemeClr val="accent2">
              <a:lumMod val="20000"/>
              <a:lumOff val="80000"/>
            </a:schemeClr>
          </a:solidFill>
        </p:spPr>
        <p:txBody>
          <a:bodyPr wrap="square" rtlCol="0" anchor="t">
            <a:spAutoFit/>
          </a:bodyPr>
          <a:lstStyle/>
          <a:p>
            <a:pPr>
              <a:lnSpc>
                <a:spcPct val="150000"/>
              </a:lnSpc>
              <a:buFont typeface="Arial" panose="020B0604020202020204" pitchFamily="34" charset="0"/>
              <a:buNone/>
            </a:pPr>
            <a:endParaRPr lang="en-US" altLang="zh-CN" sz="1800" dirty="0"/>
          </a:p>
          <a:p>
            <a:pPr>
              <a:lnSpc>
                <a:spcPct val="150000"/>
              </a:lnSpc>
              <a:buFont typeface="Arial" panose="020B0604020202020204" pitchFamily="34" charset="0"/>
              <a:buNone/>
            </a:pPr>
            <a:r>
              <a:rPr lang="en-US" altLang="zh-CN" sz="1800" dirty="0" err="1">
                <a:sym typeface="+mn-ea"/>
              </a:rPr>
              <a:t>int</a:t>
            </a:r>
            <a:r>
              <a:rPr lang="en-US" altLang="zh-CN" sz="1800" dirty="0">
                <a:sym typeface="+mn-ea"/>
              </a:rPr>
              <a:t> main(void)</a:t>
            </a:r>
            <a:endParaRPr lang="es-ES" altLang="zh-CN" sz="1800" dirty="0"/>
          </a:p>
          <a:p>
            <a:pPr>
              <a:lnSpc>
                <a:spcPct val="150000"/>
              </a:lnSpc>
              <a:buFont typeface="Arial" panose="020B0604020202020204" pitchFamily="34" charset="0"/>
              <a:buNone/>
            </a:pPr>
            <a:r>
              <a:rPr lang="es-ES" altLang="zh-CN" sz="1800" dirty="0">
                <a:sym typeface="+mn-ea"/>
              </a:rPr>
              <a:t>{</a:t>
            </a:r>
            <a:endParaRPr lang="es-ES" altLang="zh-CN" sz="1800" dirty="0"/>
          </a:p>
          <a:p>
            <a:pPr>
              <a:lnSpc>
                <a:spcPct val="150000"/>
              </a:lnSpc>
              <a:buFont typeface="Arial" panose="020B0604020202020204" pitchFamily="34" charset="0"/>
              <a:buNone/>
            </a:pPr>
            <a:r>
              <a:rPr lang="es-ES" altLang="zh-CN" sz="1800" dirty="0">
                <a:sym typeface="+mn-ea"/>
              </a:rPr>
              <a:t>	 int  x , y;</a:t>
            </a:r>
            <a:endParaRPr lang="es-ES" altLang="zh-CN" sz="1800" dirty="0"/>
          </a:p>
          <a:p>
            <a:pPr>
              <a:lnSpc>
                <a:spcPct val="150000"/>
              </a:lnSpc>
              <a:buFont typeface="Arial" panose="020B0604020202020204" pitchFamily="34" charset="0"/>
              <a:buNone/>
            </a:pPr>
            <a:r>
              <a:rPr lang="es-ES" altLang="zh-CN" sz="1800" dirty="0">
                <a:sym typeface="+mn-ea"/>
              </a:rPr>
              <a:t>	 scanf (“%d%d” , &amp;x, &amp;y) ;</a:t>
            </a:r>
            <a:endParaRPr lang="es-ES" altLang="zh-CN" sz="1800" dirty="0"/>
          </a:p>
          <a:p>
            <a:pPr>
              <a:lnSpc>
                <a:spcPct val="150000"/>
              </a:lnSpc>
              <a:buFont typeface="Arial" panose="020B0604020202020204" pitchFamily="34" charset="0"/>
              <a:buNone/>
            </a:pPr>
            <a:r>
              <a:rPr lang="es-ES" altLang="zh-CN" sz="1800" dirty="0">
                <a:sym typeface="+mn-ea"/>
              </a:rPr>
              <a:t>	 x = MAX (x, y);		/* </a:t>
            </a:r>
            <a:r>
              <a:rPr lang="zh-CN" altLang="es-ES" sz="1800" dirty="0">
                <a:sym typeface="+mn-ea"/>
              </a:rPr>
              <a:t>引用宏定义 *</a:t>
            </a:r>
            <a:r>
              <a:rPr lang="es-ES" altLang="zh-CN" sz="1800" dirty="0">
                <a:sym typeface="+mn-ea"/>
              </a:rPr>
              <a:t>/</a:t>
            </a:r>
            <a:endParaRPr lang="es-ES" altLang="zh-CN" sz="1800" dirty="0"/>
          </a:p>
          <a:p>
            <a:pPr>
              <a:lnSpc>
                <a:spcPct val="150000"/>
              </a:lnSpc>
              <a:buFont typeface="Arial" panose="020B0604020202020204" pitchFamily="34" charset="0"/>
              <a:buNone/>
            </a:pPr>
            <a:r>
              <a:rPr lang="es-ES" altLang="zh-CN" sz="1800" dirty="0">
                <a:sym typeface="+mn-ea"/>
              </a:rPr>
              <a:t>	 y = SQR(x); 		    /* </a:t>
            </a:r>
            <a:r>
              <a:rPr lang="zh-CN" altLang="es-ES" sz="1800" dirty="0">
                <a:sym typeface="+mn-ea"/>
              </a:rPr>
              <a:t>引用宏定义 *</a:t>
            </a:r>
            <a:r>
              <a:rPr lang="es-ES" altLang="zh-CN" sz="1800" dirty="0">
                <a:sym typeface="+mn-ea"/>
              </a:rPr>
              <a:t>/</a:t>
            </a:r>
            <a:endParaRPr lang="es-ES" altLang="zh-CN" sz="1800" dirty="0"/>
          </a:p>
          <a:p>
            <a:pPr>
              <a:lnSpc>
                <a:spcPct val="150000"/>
              </a:lnSpc>
              <a:buFont typeface="Arial" panose="020B0604020202020204" pitchFamily="34" charset="0"/>
              <a:buNone/>
            </a:pPr>
            <a:r>
              <a:rPr lang="es-ES" altLang="zh-CN" sz="1800" dirty="0">
                <a:sym typeface="+mn-ea"/>
              </a:rPr>
              <a:t>	 printf(“%d  %d\n” , x, y) ;</a:t>
            </a:r>
            <a:endParaRPr lang="es-ES" altLang="zh-CN" sz="1800" dirty="0"/>
          </a:p>
          <a:p>
            <a:pPr>
              <a:lnSpc>
                <a:spcPct val="150000"/>
              </a:lnSpc>
              <a:buFont typeface="Arial" panose="020B0604020202020204" pitchFamily="34" charset="0"/>
              <a:buNone/>
            </a:pPr>
            <a:r>
              <a:rPr lang="es-ES" altLang="zh-CN" sz="1800" dirty="0">
                <a:sym typeface="+mn-ea"/>
              </a:rPr>
              <a:t>	 return 0;</a:t>
            </a:r>
            <a:endParaRPr lang="en-US" altLang="zh-CN" sz="1800" dirty="0"/>
          </a:p>
          <a:p>
            <a:pPr>
              <a:lnSpc>
                <a:spcPct val="150000"/>
              </a:lnSpc>
              <a:buFont typeface="Arial" panose="020B0604020202020204" pitchFamily="34" charset="0"/>
              <a:buNone/>
            </a:pPr>
            <a:r>
              <a:rPr lang="en-US" altLang="zh-CN" sz="1800" dirty="0">
                <a:sym typeface="+mn-ea"/>
              </a:rPr>
              <a:t>}</a:t>
            </a:r>
            <a:endParaRPr lang="en-US" altLang="zh-CN" sz="1800" dirty="0">
              <a:sym typeface="+mn-ea"/>
            </a:endParaRPr>
          </a:p>
        </p:txBody>
      </p:sp>
    </p:spTree>
  </p:cSld>
  <p:clrMapOvr>
    <a:masterClrMapping/>
  </p:clrMapOvr>
  <p:transition advTm="0"/>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407368" y="208272"/>
            <a:ext cx="2700040"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有参宏的用法</a:t>
            </a:r>
            <a:endParaRPr lang="zh-CN" altLang="en-US" dirty="0"/>
          </a:p>
        </p:txBody>
      </p:sp>
      <p:sp>
        <p:nvSpPr>
          <p:cNvPr id="3" name="TextBox 2"/>
          <p:cNvSpPr txBox="1"/>
          <p:nvPr/>
        </p:nvSpPr>
        <p:spPr>
          <a:xfrm>
            <a:off x="407368" y="1071548"/>
            <a:ext cx="11665296" cy="494174"/>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0" cap="none" spc="0" normalizeH="0" baseline="0" noProof="0" dirty="0">
                <a:ln>
                  <a:noFill/>
                </a:ln>
                <a:effectLst/>
                <a:uLnTx/>
                <a:uFillTx/>
                <a:latin typeface="Arial Rounded MT Bold" panose="020F0704030504030204" pitchFamily="34" charset="0"/>
                <a:ea typeface="华文细黑" panose="02010600040101010101" pitchFamily="2" charset="-122"/>
                <a:cs typeface="Arial" panose="020B0604020202020204" pitchFamily="34" charset="0"/>
              </a:rPr>
              <a:t>C</a:t>
            </a:r>
            <a:r>
              <a:rPr kumimoji="0" lang="zh-CN" altLang="en-US"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cs typeface="Arial" panose="020B0604020202020204" pitchFamily="34" charset="0"/>
              </a:rPr>
              <a:t>语言中利用带参宏，</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panose="020B0604020202020204" pitchFamily="34" charset="0"/>
              </a:rPr>
              <a:t>替代简单函数</a:t>
            </a:r>
            <a:r>
              <a:rPr kumimoji="0" lang="zh-CN" altLang="en-US"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cs typeface="Arial" panose="020B0604020202020204" pitchFamily="34" charset="0"/>
              </a:rPr>
              <a:t>，减少因函数调用带来的</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panose="020B0604020202020204" pitchFamily="34" charset="0"/>
              </a:rPr>
              <a:t>开销</a:t>
            </a:r>
            <a:r>
              <a:rPr kumimoji="0" lang="zh-CN" altLang="en-US"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cs typeface="Arial" panose="020B0604020202020204" pitchFamily="34" charset="0"/>
              </a:rPr>
              <a:t>，</a:t>
            </a:r>
            <a:r>
              <a:rPr kumimoji="0" lang="zh-CN" altLang="en-US" sz="2000" b="0" i="0" u="none" strike="noStrike" kern="0" cap="none" spc="0" normalizeH="0" baseline="0" noProof="0" dirty="0">
                <a:ln>
                  <a:noFill/>
                </a:ln>
                <a:effectLst/>
                <a:uLnTx/>
                <a:uFillTx/>
                <a:latin typeface="幼圆"/>
              </a:rPr>
              <a:t>获得较高的运行</a:t>
            </a:r>
            <a:r>
              <a:rPr kumimoji="0" lang="zh-CN" altLang="en-US" sz="2000" b="0" i="0" u="none" strike="noStrike" kern="0" cap="none" spc="0" normalizeH="0" baseline="0" noProof="0" dirty="0">
                <a:ln>
                  <a:noFill/>
                </a:ln>
                <a:solidFill>
                  <a:srgbClr val="FF0000"/>
                </a:solidFill>
                <a:effectLst/>
                <a:uLnTx/>
                <a:uFillTx/>
                <a:latin typeface="幼圆"/>
              </a:rPr>
              <a:t>速度</a:t>
            </a:r>
            <a:r>
              <a:rPr kumimoji="0" lang="zh-CN" altLang="en-US" sz="2000" b="0" i="0" u="none" strike="noStrike" kern="0" cap="none" spc="0" normalizeH="0" baseline="0" noProof="0" dirty="0">
                <a:ln>
                  <a:noFill/>
                </a:ln>
                <a:effectLst/>
                <a:uLnTx/>
                <a:uFillTx/>
                <a:latin typeface="幼圆"/>
              </a:rPr>
              <a:t>。</a:t>
            </a:r>
            <a:endParaRPr kumimoji="0" lang="en-US" altLang="zh-CN" sz="2000" b="0" i="0" u="none" strike="noStrike" kern="0" cap="none" spc="0" normalizeH="0" baseline="0" noProof="0" dirty="0">
              <a:ln>
                <a:noFill/>
              </a:ln>
              <a:effectLst/>
              <a:uLnTx/>
              <a:uFillTx/>
            </a:endParaRPr>
          </a:p>
        </p:txBody>
      </p:sp>
      <p:sp>
        <p:nvSpPr>
          <p:cNvPr id="4" name="TextBox 3"/>
          <p:cNvSpPr txBox="1"/>
          <p:nvPr/>
        </p:nvSpPr>
        <p:spPr>
          <a:xfrm>
            <a:off x="551384" y="1709323"/>
            <a:ext cx="3419920" cy="4338320"/>
          </a:xfrm>
          <a:prstGeom prst="rect">
            <a:avLst/>
          </a:prstGeom>
          <a:solidFill>
            <a:srgbClr val="4E8542">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float power(</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x)</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return x*x;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main()</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 j;</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float power(</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x);</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j = power(</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TextBox 4"/>
          <p:cNvSpPr txBox="1"/>
          <p:nvPr/>
        </p:nvSpPr>
        <p:spPr>
          <a:xfrm>
            <a:off x="4583832" y="1709323"/>
            <a:ext cx="6480720" cy="4339650"/>
          </a:xfrm>
          <a:prstGeom prst="rect">
            <a:avLst/>
          </a:prstGeom>
          <a:solidFill>
            <a:srgbClr val="1B587C">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#define </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power(x)</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 (x)*(x) )</a:t>
            </a:r>
            <a:r>
              <a:rPr kumimoji="0" lang="en-US" altLang="zh-CN" sz="2400" b="1"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1"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main()</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 j;</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j = </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power(</a:t>
            </a:r>
            <a:r>
              <a:rPr lang="en-US" altLang="zh-CN" sz="2400" kern="0" dirty="0" err="1">
                <a:solidFill>
                  <a:schemeClr val="bg1"/>
                </a:solidFill>
                <a:latin typeface="Arial Black" panose="020B0A04020102020204" pitchFamily="34" charset="0"/>
                <a:ea typeface="Arial Unicode MS" panose="020B0604020202020204" pitchFamily="34" charset="-122"/>
                <a:cs typeface="Arial" panose="020B0604020202020204" pitchFamily="34" charset="0"/>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zh-CN" altLang="en-US"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zh-CN" altLang="en-US"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宏展开 </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75130" y="1072800"/>
            <a:ext cx="3419920" cy="4338320"/>
          </a:xfrm>
          <a:prstGeom prst="rect">
            <a:avLst/>
          </a:prstGeom>
          <a:solidFill>
            <a:srgbClr val="4E8542">
              <a:lumMod val="20000"/>
              <a:lumOff val="80000"/>
            </a:srgbClr>
          </a:solidFill>
          <a:ln>
            <a:solidFill>
              <a:sysClr val="windowText" lastClr="000000"/>
            </a:solid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float power(</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x)</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return x*x;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main()</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 j;</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float power(</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x);</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j = power(</a:t>
            </a:r>
            <a:r>
              <a:rPr kumimoji="0" lang="en-US" altLang="zh-CN" sz="2400" b="0" i="0" u="none" strike="noStrike" kern="0" cap="none" spc="0" normalizeH="0" baseline="0" noProof="0" dirty="0" err="1">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3"/>
          <p:cNvSpPr txBox="1"/>
          <p:nvPr/>
        </p:nvSpPr>
        <p:spPr>
          <a:xfrm>
            <a:off x="3935760" y="1072800"/>
            <a:ext cx="5331830" cy="3784600"/>
          </a:xfrm>
          <a:prstGeom prst="rect">
            <a:avLst/>
          </a:prstGeom>
          <a:solidFill>
            <a:srgbClr val="1B587C">
              <a:lumMod val="20000"/>
              <a:lumOff val="80000"/>
            </a:srgbClr>
          </a:solidFill>
          <a:ln>
            <a:solidFill>
              <a:sysClr val="windowText" lastClr="000000"/>
            </a:solid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#define </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power(x)</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(x)*(x)</a:t>
            </a:r>
            <a:r>
              <a:rPr kumimoji="0" lang="en-US" altLang="zh-CN" sz="2400" b="1"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1"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main()</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int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 j;</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j = </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power(</a:t>
            </a:r>
            <a:r>
              <a:rPr lang="en-US" altLang="zh-CN" sz="2400" kern="0" dirty="0" err="1">
                <a:solidFill>
                  <a:schemeClr val="bg1"/>
                </a:solidFill>
                <a:latin typeface="Arial Black" panose="020B0A04020102020204" pitchFamily="34" charset="0"/>
                <a:ea typeface="Arial Unicode MS" panose="020B0604020202020204" pitchFamily="34" charset="-122"/>
                <a:cs typeface="Arial" panose="020B0604020202020204" pitchFamily="34" charset="0"/>
              </a:rPr>
              <a:t>i</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a:t>
            </a: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zh-CN" altLang="en-US"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宏展开</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rgbClr val="FF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0" lang="en-US" altLang="zh-CN" sz="2400" b="0" i="0" u="none" strike="noStrike" kern="0" cap="none" spc="0" normalizeH="0" baseline="0" noProof="0" dirty="0">
              <a:ln>
                <a:noFill/>
              </a:ln>
              <a:solidFill>
                <a:sysClr val="windowText" lastClr="0000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圆角矩形标注 4"/>
          <p:cNvSpPr/>
          <p:nvPr/>
        </p:nvSpPr>
        <p:spPr>
          <a:xfrm>
            <a:off x="4367530" y="5029200"/>
            <a:ext cx="7369810" cy="1640205"/>
          </a:xfrm>
          <a:prstGeom prst="wedgeRoundRectCallout">
            <a:avLst>
              <a:gd name="adj1" fmla="val -33637"/>
              <a:gd name="adj2" fmla="val -134746"/>
              <a:gd name="adj3" fmla="val 16667"/>
            </a:avLst>
          </a:prstGeom>
          <a:solidFill>
            <a:srgbClr val="F07F09">
              <a:lumMod val="40000"/>
              <a:lumOff val="60000"/>
            </a:srgbClr>
          </a:solidFill>
          <a:ln w="25400" cap="flat" cmpd="sng" algn="ctr">
            <a:solidFill>
              <a:srgbClr val="F07F0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这与函数的调用是不同的，</a:t>
            </a:r>
            <a:endParaRPr kumimoji="0" lang="en-US" altLang="zh-CN"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函数调用时要把实参表达式的值</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求出来再赋予</a:t>
            </a:r>
            <a:r>
              <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形参。</a:t>
            </a:r>
            <a:endParaRPr kumimoji="0" lang="en-US" altLang="zh-CN"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而宏代换中对实参表达式</a:t>
            </a:r>
            <a:r>
              <a:rPr kumimoji="0" lang="zh-CN" altLang="en-US" sz="2000" b="1"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不作计算</a:t>
            </a:r>
            <a:r>
              <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直接地照原样代换。</a:t>
            </a:r>
            <a:endParaRPr kumimoji="0"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endParaRPr>
          </a:p>
        </p:txBody>
      </p:sp>
      <p:sp>
        <p:nvSpPr>
          <p:cNvPr id="7" name="标题 1"/>
          <p:cNvSpPr txBox="1"/>
          <p:nvPr/>
        </p:nvSpPr>
        <p:spPr>
          <a:xfrm>
            <a:off x="119336" y="116632"/>
            <a:ext cx="4644256"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但</a:t>
            </a:r>
            <a:r>
              <a:rPr lang="en-US" altLang="zh-CN" dirty="0"/>
              <a:t>C</a:t>
            </a:r>
            <a:r>
              <a:rPr lang="zh-CN" altLang="en-US" dirty="0"/>
              <a:t>中的有参宏有副作用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387297" y="188640"/>
            <a:ext cx="7092528"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对于带参的宏定义有以下问题需要说明</a:t>
            </a:r>
            <a:endParaRPr lang="zh-CN" altLang="en-US" dirty="0"/>
          </a:p>
        </p:txBody>
      </p:sp>
      <p:sp>
        <p:nvSpPr>
          <p:cNvPr id="3" name="TextBox 2"/>
          <p:cNvSpPr txBox="1"/>
          <p:nvPr/>
        </p:nvSpPr>
        <p:spPr>
          <a:xfrm>
            <a:off x="407368" y="1071547"/>
            <a:ext cx="10260632" cy="3897990"/>
          </a:xfrm>
          <a:prstGeom prst="rect">
            <a:avLst/>
          </a:prstGeom>
          <a:noFill/>
        </p:spPr>
        <p:txBody>
          <a:bodyPr wrap="square" rtlCol="0">
            <a:spAutoFit/>
          </a:bodyPr>
          <a:lstStyle/>
          <a:p>
            <a:pPr fontAlgn="auto">
              <a:lnSpc>
                <a:spcPct val="150000"/>
              </a:lnSpc>
              <a:spcBef>
                <a:spcPts val="0"/>
              </a:spcBef>
              <a:spcAft>
                <a:spcPts val="0"/>
              </a:spcAft>
              <a:buFont typeface="Arial" panose="020B0604020202020204" pitchFamily="34" charset="0"/>
              <a:buChar char="•"/>
            </a:pPr>
            <a:r>
              <a:rPr lang="zh-CN" altLang="en-US" sz="2000" dirty="0">
                <a:latin typeface="Century Gothic" panose="020B0502020202020204"/>
                <a:ea typeface="幼圆"/>
              </a:rPr>
              <a:t>带参宏定义中，宏名和形参表之间不能有</a:t>
            </a:r>
            <a:r>
              <a:rPr lang="zh-CN" altLang="en-US" sz="2000" dirty="0">
                <a:solidFill>
                  <a:srgbClr val="FF0000"/>
                </a:solidFill>
                <a:latin typeface="Century Gothic" panose="020B0502020202020204"/>
                <a:ea typeface="幼圆"/>
              </a:rPr>
              <a:t>空格</a:t>
            </a:r>
            <a:r>
              <a:rPr lang="zh-CN" altLang="en-US" sz="2000" dirty="0">
                <a:latin typeface="Century Gothic" panose="020B0502020202020204"/>
                <a:ea typeface="幼圆"/>
              </a:rPr>
              <a:t>出现。</a:t>
            </a:r>
            <a:br>
              <a:rPr lang="zh-CN" altLang="en-US" sz="2000" dirty="0">
                <a:latin typeface="Century Gothic" panose="020B0502020202020204"/>
                <a:ea typeface="幼圆"/>
              </a:rPr>
            </a:br>
            <a:r>
              <a:rPr lang="zh-CN" altLang="en-US" sz="2000" dirty="0">
                <a:latin typeface="Century Gothic" panose="020B0502020202020204"/>
                <a:ea typeface="幼圆"/>
              </a:rPr>
              <a:t>如 把：</a:t>
            </a:r>
            <a:r>
              <a:rPr lang="en-US" altLang="zh-CN" sz="2400" dirty="0">
                <a:latin typeface="Arial Black" panose="020B0A04020102020204" pitchFamily="34" charset="0"/>
                <a:ea typeface="幼圆"/>
              </a:rPr>
              <a:t>#define </a:t>
            </a:r>
            <a:r>
              <a:rPr lang="en-US" altLang="zh-CN" sz="24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幼圆"/>
              </a:rPr>
              <a:t>MAX(</a:t>
            </a:r>
            <a:r>
              <a:rPr lang="en-US" altLang="zh-CN" sz="2400" dirty="0" err="1">
                <a:solidFill>
                  <a:schemeClr val="accent1"/>
                </a:solidFill>
                <a:effectLst>
                  <a:outerShdw blurRad="38100" dist="25400" dir="5400000" algn="ctr" rotWithShape="0">
                    <a:srgbClr val="6E747A">
                      <a:alpha val="43000"/>
                    </a:srgbClr>
                  </a:outerShdw>
                </a:effectLst>
                <a:latin typeface="Arial Black" panose="020B0A04020102020204" pitchFamily="34" charset="0"/>
                <a:ea typeface="幼圆"/>
              </a:rPr>
              <a:t>a,b</a:t>
            </a:r>
            <a:r>
              <a:rPr lang="en-US" altLang="zh-CN" sz="24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幼圆"/>
              </a:rPr>
              <a:t>)</a:t>
            </a:r>
            <a:r>
              <a:rPr lang="en-US" altLang="zh-CN" sz="2400" dirty="0">
                <a:solidFill>
                  <a:srgbClr val="FFFF00"/>
                </a:solidFill>
                <a:latin typeface="Arial Black" panose="020B0A04020102020204" pitchFamily="34" charset="0"/>
                <a:ea typeface="幼圆"/>
              </a:rPr>
              <a:t> </a:t>
            </a:r>
            <a:r>
              <a:rPr lang="en-US" altLang="zh-CN" sz="2400" dirty="0">
                <a:solidFill>
                  <a:srgbClr val="FF0000"/>
                </a:solidFill>
                <a:latin typeface="Arial Black" panose="020B0A04020102020204" pitchFamily="34" charset="0"/>
                <a:ea typeface="幼圆"/>
              </a:rPr>
              <a:t>(a&gt;b)?</a:t>
            </a:r>
            <a:r>
              <a:rPr lang="en-US" altLang="zh-CN" sz="2400" dirty="0" err="1">
                <a:solidFill>
                  <a:srgbClr val="FF0000"/>
                </a:solidFill>
                <a:latin typeface="Arial Black" panose="020B0A04020102020204" pitchFamily="34" charset="0"/>
                <a:ea typeface="幼圆"/>
              </a:rPr>
              <a:t>a:b</a:t>
            </a:r>
            <a:br>
              <a:rPr lang="en-US" altLang="zh-CN" sz="2400" dirty="0">
                <a:solidFill>
                  <a:srgbClr val="FF0000"/>
                </a:solidFill>
                <a:latin typeface="Arial Black" panose="020B0A04020102020204" pitchFamily="34" charset="0"/>
                <a:ea typeface="幼圆"/>
              </a:rPr>
            </a:br>
            <a:r>
              <a:rPr lang="zh-CN" altLang="en-US" sz="2000" dirty="0">
                <a:latin typeface="Century Gothic" panose="020B0502020202020204"/>
                <a:ea typeface="幼圆"/>
              </a:rPr>
              <a:t>写为：</a:t>
            </a:r>
            <a:r>
              <a:rPr lang="en-US" altLang="zh-CN" sz="2400" dirty="0">
                <a:latin typeface="Arial Black" panose="020B0A04020102020204" pitchFamily="34" charset="0"/>
                <a:ea typeface="幼圆"/>
              </a:rPr>
              <a:t>#define </a:t>
            </a:r>
            <a:r>
              <a:rPr lang="en-US" altLang="zh-CN" sz="24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幼圆"/>
              </a:rPr>
              <a:t>MAX</a:t>
            </a:r>
            <a:r>
              <a:rPr lang="en-US" altLang="zh-CN" sz="2400" dirty="0">
                <a:solidFill>
                  <a:srgbClr val="FFFF00"/>
                </a:solidFill>
                <a:latin typeface="Arial Black" panose="020B0A04020102020204" pitchFamily="34" charset="0"/>
                <a:ea typeface="幼圆"/>
              </a:rPr>
              <a:t> </a:t>
            </a:r>
            <a:r>
              <a:rPr lang="en-US" altLang="zh-CN" sz="2400" dirty="0">
                <a:solidFill>
                  <a:srgbClr val="00B0F0"/>
                </a:solidFill>
                <a:latin typeface="Arial Black" panose="020B0A04020102020204" pitchFamily="34" charset="0"/>
                <a:ea typeface="幼圆"/>
              </a:rPr>
              <a:t> (</a:t>
            </a:r>
            <a:r>
              <a:rPr lang="en-US" altLang="zh-CN" sz="2400" dirty="0" err="1">
                <a:solidFill>
                  <a:srgbClr val="00B0F0"/>
                </a:solidFill>
                <a:latin typeface="Arial Black" panose="020B0A04020102020204" pitchFamily="34" charset="0"/>
                <a:ea typeface="幼圆"/>
              </a:rPr>
              <a:t>a,b</a:t>
            </a:r>
            <a:r>
              <a:rPr lang="en-US" altLang="zh-CN" sz="2400" dirty="0">
                <a:solidFill>
                  <a:srgbClr val="00B0F0"/>
                </a:solidFill>
                <a:latin typeface="Arial Black" panose="020B0A04020102020204" pitchFamily="34" charset="0"/>
                <a:ea typeface="幼圆"/>
              </a:rPr>
              <a:t>) </a:t>
            </a:r>
            <a:r>
              <a:rPr lang="en-US" altLang="zh-CN" sz="2400" dirty="0">
                <a:solidFill>
                  <a:srgbClr val="FF0000"/>
                </a:solidFill>
                <a:latin typeface="Arial Black" panose="020B0A04020102020204" pitchFamily="34" charset="0"/>
                <a:ea typeface="幼圆"/>
              </a:rPr>
              <a:t> (a&gt;b)?</a:t>
            </a:r>
            <a:r>
              <a:rPr lang="en-US" altLang="zh-CN" sz="2400" dirty="0" err="1">
                <a:solidFill>
                  <a:srgbClr val="FF0000"/>
                </a:solidFill>
                <a:latin typeface="Arial Black" panose="020B0A04020102020204" pitchFamily="34" charset="0"/>
                <a:ea typeface="幼圆"/>
              </a:rPr>
              <a:t>a:b</a:t>
            </a:r>
            <a:br>
              <a:rPr lang="en-US" altLang="zh-CN" sz="2400" dirty="0">
                <a:solidFill>
                  <a:srgbClr val="FF0000"/>
                </a:solidFill>
                <a:latin typeface="Arial Black" panose="020B0A04020102020204" pitchFamily="34" charset="0"/>
                <a:ea typeface="幼圆"/>
              </a:rPr>
            </a:br>
            <a:r>
              <a:rPr lang="zh-CN" altLang="en-US" sz="2000" dirty="0">
                <a:latin typeface="Century Gothic" panose="020B0502020202020204"/>
                <a:ea typeface="幼圆"/>
              </a:rPr>
              <a:t>将被认为是无参宏定义，宏名</a:t>
            </a:r>
            <a:r>
              <a:rPr lang="en-US" altLang="zh-CN" sz="2000" dirty="0">
                <a:solidFill>
                  <a:srgbClr val="FF0000"/>
                </a:solidFill>
                <a:latin typeface="Century Gothic" panose="020B0502020202020204"/>
                <a:ea typeface="幼圆"/>
              </a:rPr>
              <a:t>MAX</a:t>
            </a:r>
            <a:r>
              <a:rPr lang="zh-CN" altLang="en-US" sz="2000" dirty="0">
                <a:latin typeface="Century Gothic" panose="020B0502020202020204"/>
                <a:ea typeface="幼圆"/>
              </a:rPr>
              <a:t>代表字符串 </a:t>
            </a:r>
            <a:r>
              <a:rPr lang="en-US" altLang="zh-CN" sz="2000" dirty="0">
                <a:latin typeface="Century Gothic" panose="020B0502020202020204"/>
                <a:ea typeface="幼圆"/>
              </a:rPr>
              <a:t>(</a:t>
            </a:r>
            <a:r>
              <a:rPr lang="en-US" altLang="zh-CN" sz="2000" dirty="0" err="1">
                <a:latin typeface="Century Gothic" panose="020B0502020202020204"/>
                <a:ea typeface="幼圆"/>
              </a:rPr>
              <a:t>a,b</a:t>
            </a:r>
            <a:r>
              <a:rPr lang="en-US" altLang="zh-CN" sz="2000" dirty="0">
                <a:latin typeface="Century Gothic" panose="020B0502020202020204"/>
                <a:ea typeface="幼圆"/>
              </a:rPr>
              <a:t>) (a&gt;b)</a:t>
            </a:r>
            <a:r>
              <a:rPr lang="zh-CN" altLang="en-US" sz="2000" dirty="0">
                <a:latin typeface="Century Gothic" panose="020B0502020202020204"/>
                <a:ea typeface="幼圆"/>
              </a:rPr>
              <a:t>？</a:t>
            </a:r>
            <a:r>
              <a:rPr lang="en-US" altLang="zh-CN" sz="2000" dirty="0" err="1">
                <a:latin typeface="Century Gothic" panose="020B0502020202020204"/>
                <a:ea typeface="幼圆"/>
              </a:rPr>
              <a:t>a:b</a:t>
            </a:r>
            <a:r>
              <a:rPr lang="zh-CN" altLang="en-US" sz="2000" dirty="0">
                <a:latin typeface="Century Gothic" panose="020B0502020202020204"/>
                <a:ea typeface="幼圆"/>
              </a:rPr>
              <a:t>。宏展开时，宏调用语句：</a:t>
            </a:r>
            <a:br>
              <a:rPr lang="zh-CN" altLang="en-US" sz="2000" dirty="0">
                <a:latin typeface="Century Gothic" panose="020B0502020202020204"/>
                <a:ea typeface="幼圆"/>
              </a:rPr>
            </a:br>
            <a:r>
              <a:rPr lang="zh-CN" altLang="en-US" sz="2000" dirty="0">
                <a:latin typeface="Century Gothic" panose="020B0502020202020204"/>
                <a:ea typeface="幼圆"/>
              </a:rPr>
              <a:t>    </a:t>
            </a:r>
            <a:r>
              <a:rPr lang="en-US" altLang="zh-CN" sz="2000" dirty="0">
                <a:latin typeface="Century Gothic" panose="020B0502020202020204"/>
                <a:ea typeface="幼圆"/>
              </a:rPr>
              <a:t>max = </a:t>
            </a:r>
            <a:r>
              <a:rPr lang="en-US" altLang="zh-CN" sz="2000" dirty="0">
                <a:solidFill>
                  <a:srgbClr val="FF0000"/>
                </a:solidFill>
                <a:latin typeface="Century Gothic" panose="020B0502020202020204"/>
                <a:ea typeface="幼圆"/>
              </a:rPr>
              <a:t>MAX</a:t>
            </a:r>
            <a:r>
              <a:rPr lang="en-US" altLang="zh-CN" sz="2000" dirty="0">
                <a:latin typeface="Century Gothic" panose="020B0502020202020204"/>
                <a:ea typeface="幼圆"/>
              </a:rPr>
              <a:t>(</a:t>
            </a:r>
            <a:r>
              <a:rPr lang="en-US" altLang="zh-CN" sz="2000" dirty="0" err="1">
                <a:latin typeface="Century Gothic" panose="020B0502020202020204"/>
                <a:ea typeface="幼圆"/>
              </a:rPr>
              <a:t>x,y</a:t>
            </a:r>
            <a:r>
              <a:rPr lang="en-US" altLang="zh-CN" sz="2000" dirty="0">
                <a:latin typeface="Century Gothic" panose="020B0502020202020204"/>
                <a:ea typeface="幼圆"/>
              </a:rPr>
              <a:t>);</a:t>
            </a:r>
            <a:br>
              <a:rPr lang="en-US" altLang="zh-CN" sz="2000" dirty="0">
                <a:latin typeface="Century Gothic" panose="020B0502020202020204"/>
                <a:ea typeface="幼圆"/>
              </a:rPr>
            </a:br>
            <a:r>
              <a:rPr lang="zh-CN" altLang="en-US" sz="2000" dirty="0">
                <a:latin typeface="Century Gothic" panose="020B0502020202020204"/>
                <a:ea typeface="幼圆"/>
              </a:rPr>
              <a:t>将变为：</a:t>
            </a:r>
            <a:br>
              <a:rPr lang="zh-CN" altLang="en-US" sz="2000" dirty="0">
                <a:latin typeface="Century Gothic" panose="020B0502020202020204"/>
                <a:ea typeface="幼圆"/>
              </a:rPr>
            </a:br>
            <a:r>
              <a:rPr lang="zh-CN" altLang="en-US" sz="2000" dirty="0">
                <a:latin typeface="Century Gothic" panose="020B0502020202020204"/>
                <a:ea typeface="幼圆"/>
              </a:rPr>
              <a:t>    </a:t>
            </a:r>
            <a:r>
              <a:rPr lang="en-US" altLang="zh-CN" sz="2000" dirty="0">
                <a:latin typeface="Century Gothic" panose="020B0502020202020204"/>
                <a:ea typeface="幼圆"/>
              </a:rPr>
              <a:t>max</a:t>
            </a:r>
            <a:r>
              <a:rPr lang="en-US" altLang="zh-CN" sz="2000" dirty="0">
                <a:solidFill>
                  <a:schemeClr val="tx1"/>
                </a:solidFill>
                <a:effectLst>
                  <a:outerShdw blurRad="38100" dist="19050" dir="2700000" algn="tl" rotWithShape="0">
                    <a:schemeClr val="dk1">
                      <a:alpha val="40000"/>
                    </a:schemeClr>
                  </a:outerShdw>
                </a:effectLst>
                <a:latin typeface="Century Gothic" panose="020B0502020202020204"/>
                <a:ea typeface="幼圆"/>
              </a:rPr>
              <a:t>=</a:t>
            </a:r>
            <a:r>
              <a:rPr lang="en-US" altLang="zh-CN" sz="2000" dirty="0">
                <a:solidFill>
                  <a:srgbClr val="FF0000"/>
                </a:solidFill>
                <a:latin typeface="Century Gothic" panose="020B0502020202020204"/>
                <a:ea typeface="幼圆"/>
              </a:rPr>
              <a:t>(</a:t>
            </a:r>
            <a:r>
              <a:rPr lang="en-US" altLang="zh-CN" sz="2000" dirty="0" err="1">
                <a:solidFill>
                  <a:srgbClr val="FF0000"/>
                </a:solidFill>
                <a:latin typeface="Century Gothic" panose="020B0502020202020204"/>
                <a:ea typeface="幼圆"/>
              </a:rPr>
              <a:t>a,b</a:t>
            </a:r>
            <a:r>
              <a:rPr lang="en-US" altLang="zh-CN" sz="2000" dirty="0">
                <a:solidFill>
                  <a:srgbClr val="FF0000"/>
                </a:solidFill>
                <a:latin typeface="Century Gothic" panose="020B0502020202020204"/>
                <a:ea typeface="幼圆"/>
              </a:rPr>
              <a:t>)</a:t>
            </a:r>
            <a:r>
              <a:rPr lang="zh-CN" altLang="en-US" sz="2000" dirty="0">
                <a:solidFill>
                  <a:srgbClr val="FF0000"/>
                </a:solidFill>
                <a:latin typeface="Century Gothic" panose="020B0502020202020204"/>
                <a:ea typeface="幼圆"/>
              </a:rPr>
              <a:t> </a:t>
            </a:r>
            <a:r>
              <a:rPr lang="en-US" altLang="zh-CN" sz="2000" dirty="0">
                <a:solidFill>
                  <a:srgbClr val="FF0000"/>
                </a:solidFill>
                <a:latin typeface="Century Gothic" panose="020B0502020202020204"/>
                <a:ea typeface="幼圆"/>
              </a:rPr>
              <a:t>(a&gt;b)</a:t>
            </a:r>
            <a:r>
              <a:rPr lang="zh-CN" altLang="en-US" sz="2000" dirty="0">
                <a:solidFill>
                  <a:srgbClr val="FF0000"/>
                </a:solidFill>
                <a:latin typeface="Century Gothic" panose="020B0502020202020204"/>
                <a:ea typeface="幼圆"/>
              </a:rPr>
              <a:t>？</a:t>
            </a:r>
            <a:r>
              <a:rPr lang="en-US" altLang="zh-CN" sz="2000" dirty="0" err="1">
                <a:solidFill>
                  <a:srgbClr val="FF0000"/>
                </a:solidFill>
                <a:latin typeface="Century Gothic" panose="020B0502020202020204"/>
                <a:ea typeface="幼圆"/>
              </a:rPr>
              <a:t>a:b</a:t>
            </a:r>
            <a:r>
              <a:rPr lang="en-US" altLang="zh-CN" sz="2000" dirty="0">
                <a:solidFill>
                  <a:schemeClr val="tx1"/>
                </a:solidFill>
                <a:effectLst>
                  <a:outerShdw blurRad="38100" dist="19050" dir="2700000" algn="tl" rotWithShape="0">
                    <a:schemeClr val="dk1">
                      <a:alpha val="40000"/>
                    </a:schemeClr>
                  </a:outerShdw>
                </a:effectLst>
                <a:latin typeface="Century Gothic" panose="020B0502020202020204"/>
                <a:ea typeface="幼圆"/>
              </a:rPr>
              <a:t>(</a:t>
            </a:r>
            <a:r>
              <a:rPr lang="en-US" altLang="zh-CN" sz="2000" dirty="0" err="1">
                <a:solidFill>
                  <a:schemeClr val="tx1"/>
                </a:solidFill>
                <a:effectLst>
                  <a:outerShdw blurRad="38100" dist="19050" dir="2700000" algn="tl" rotWithShape="0">
                    <a:schemeClr val="dk1">
                      <a:alpha val="40000"/>
                    </a:schemeClr>
                  </a:outerShdw>
                </a:effectLst>
                <a:latin typeface="Century Gothic" panose="020B0502020202020204"/>
                <a:ea typeface="幼圆"/>
              </a:rPr>
              <a:t>x,y</a:t>
            </a:r>
            <a:r>
              <a:rPr lang="en-US" altLang="zh-CN" sz="2000" dirty="0">
                <a:solidFill>
                  <a:schemeClr val="tx1"/>
                </a:solidFill>
                <a:effectLst>
                  <a:outerShdw blurRad="38100" dist="19050" dir="2700000" algn="tl" rotWithShape="0">
                    <a:schemeClr val="dk1">
                      <a:alpha val="40000"/>
                    </a:schemeClr>
                  </a:outerShdw>
                </a:effectLst>
                <a:latin typeface="Century Gothic" panose="020B0502020202020204"/>
                <a:ea typeface="幼圆"/>
              </a:rPr>
              <a:t>)</a:t>
            </a:r>
            <a:r>
              <a:rPr lang="en-US" altLang="zh-CN" sz="2000" dirty="0">
                <a:latin typeface="Century Gothic" panose="020B0502020202020204"/>
                <a:ea typeface="幼圆"/>
              </a:rPr>
              <a:t>;</a:t>
            </a:r>
            <a:br>
              <a:rPr lang="en-US" altLang="zh-CN" sz="2000" dirty="0">
                <a:latin typeface="Century Gothic" panose="020B0502020202020204"/>
                <a:ea typeface="幼圆"/>
              </a:rPr>
            </a:br>
            <a:endParaRPr lang="en-US" altLang="zh-CN" sz="2000" dirty="0">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9540" y="91440"/>
            <a:ext cx="11660505" cy="2553335"/>
          </a:xfrm>
          <a:prstGeom prst="rect">
            <a:avLst/>
          </a:prstGeom>
          <a:noFill/>
        </p:spPr>
        <p:txBody>
          <a:bodyPr wrap="square" rtlCol="0">
            <a:spAutoFit/>
          </a:bodyPr>
          <a:lstStyle/>
          <a:p>
            <a:pPr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在带参宏定义中，字符串内的形参通常要用</a:t>
            </a:r>
            <a:r>
              <a:rPr lang="zh-CN" altLang="en-US" sz="20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括号</a:t>
            </a:r>
            <a:r>
              <a:rPr lang="zh-CN" altLang="en-US" sz="2000" dirty="0">
                <a:latin typeface="华文细黑" panose="02010600040101010101" pitchFamily="2" charset="-122"/>
                <a:ea typeface="华文细黑" panose="02010600040101010101" pitchFamily="2" charset="-122"/>
              </a:rPr>
              <a:t>括起来以避免出错。例：</a:t>
            </a:r>
            <a:endParaRPr lang="zh-CN" altLang="en-US" sz="2000" dirty="0">
              <a:latin typeface="华文细黑" panose="02010600040101010101" pitchFamily="2" charset="-122"/>
              <a:ea typeface="华文细黑" panose="02010600040101010101" pitchFamily="2" charset="-122"/>
            </a:endParaRPr>
          </a:p>
          <a:p>
            <a:pPr lvl="1" fontAlgn="auto">
              <a:spcBef>
                <a:spcPts val="0"/>
              </a:spcBef>
              <a:spcAft>
                <a:spcPts val="0"/>
              </a:spcAft>
            </a:pPr>
            <a:r>
              <a:rPr lang="en-US" altLang="zh-CN"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幼圆"/>
                <a:cs typeface="Arial" panose="020B0604020202020204" pitchFamily="34" charset="0"/>
              </a:rPr>
              <a:t>#define  f(</a:t>
            </a:r>
            <a:r>
              <a:rPr lang="en-US" altLang="zh-CN" sz="2000" b="1" dirty="0" err="1">
                <a:solidFill>
                  <a:schemeClr val="accent1"/>
                </a:solidFill>
                <a:effectLst>
                  <a:outerShdw blurRad="38100" dist="25400" dir="5400000" algn="ctr" rotWithShape="0">
                    <a:srgbClr val="6E747A">
                      <a:alpha val="43000"/>
                    </a:srgbClr>
                  </a:outerShdw>
                </a:effectLst>
                <a:latin typeface="Arial" panose="020B0604020202020204" pitchFamily="34" charset="0"/>
                <a:ea typeface="幼圆"/>
                <a:cs typeface="Arial" panose="020B0604020202020204" pitchFamily="34" charset="0"/>
              </a:rPr>
              <a:t>a,b</a:t>
            </a:r>
            <a:r>
              <a:rPr lang="en-US" altLang="zh-CN"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幼圆"/>
                <a:cs typeface="Arial" panose="020B0604020202020204" pitchFamily="34" charset="0"/>
              </a:rPr>
              <a:t>)  a*b</a:t>
            </a:r>
            <a:endParaRPr lang="en-US" altLang="zh-CN" sz="2000" b="1" dirty="0">
              <a:solidFill>
                <a:srgbClr val="FFFF00"/>
              </a:solidFill>
              <a:latin typeface="Arial" panose="020B0604020202020204" pitchFamily="34" charset="0"/>
              <a:ea typeface="幼圆"/>
              <a:cs typeface="Arial" panose="020B0604020202020204" pitchFamily="34" charset="0"/>
            </a:endParaRPr>
          </a:p>
          <a:p>
            <a:pPr lvl="1" fontAlgn="auto">
              <a:spcBef>
                <a:spcPts val="0"/>
              </a:spcBef>
              <a:spcAft>
                <a:spcPts val="0"/>
              </a:spcAft>
            </a:pPr>
            <a:r>
              <a:rPr lang="en-US" altLang="zh-CN" sz="2000" dirty="0">
                <a:latin typeface="Arial" panose="020B0604020202020204" pitchFamily="34" charset="0"/>
                <a:ea typeface="幼圆"/>
                <a:cs typeface="Arial" panose="020B0604020202020204" pitchFamily="34" charset="0"/>
              </a:rPr>
              <a:t>void main( )</a:t>
            </a:r>
            <a:endParaRPr lang="en-US" altLang="zh-CN" sz="2000" dirty="0">
              <a:latin typeface="Arial" panose="020B0604020202020204" pitchFamily="34" charset="0"/>
              <a:ea typeface="幼圆"/>
              <a:cs typeface="Arial" panose="020B0604020202020204" pitchFamily="34" charset="0"/>
            </a:endParaRPr>
          </a:p>
          <a:p>
            <a:pPr lvl="1" fontAlgn="auto">
              <a:spcBef>
                <a:spcPts val="0"/>
              </a:spcBef>
              <a:spcAft>
                <a:spcPts val="0"/>
              </a:spcAft>
            </a:pPr>
            <a:r>
              <a:rPr lang="en-US" altLang="zh-CN" sz="2000" dirty="0">
                <a:latin typeface="Arial" panose="020B0604020202020204" pitchFamily="34" charset="0"/>
                <a:ea typeface="幼圆"/>
                <a:cs typeface="Arial" panose="020B0604020202020204" pitchFamily="34" charset="0"/>
              </a:rPr>
              <a:t>{</a:t>
            </a:r>
            <a:endParaRPr lang="en-US" altLang="zh-CN" sz="2000" dirty="0">
              <a:latin typeface="Arial" panose="020B0604020202020204" pitchFamily="34" charset="0"/>
              <a:ea typeface="幼圆"/>
              <a:cs typeface="Arial" panose="020B0604020202020204" pitchFamily="34" charset="0"/>
            </a:endParaRPr>
          </a:p>
          <a:p>
            <a:pPr lvl="1" fontAlgn="auto">
              <a:spcBef>
                <a:spcPts val="0"/>
              </a:spcBef>
              <a:spcAft>
                <a:spcPts val="0"/>
              </a:spcAft>
            </a:pPr>
            <a:r>
              <a:rPr lang="en-US" altLang="zh-CN" sz="2000" dirty="0">
                <a:latin typeface="Arial" panose="020B0604020202020204" pitchFamily="34" charset="0"/>
                <a:ea typeface="幼圆"/>
                <a:cs typeface="Arial" panose="020B0604020202020204" pitchFamily="34" charset="0"/>
              </a:rPr>
              <a:t>    </a:t>
            </a:r>
            <a:r>
              <a:rPr lang="en-US" altLang="zh-CN" sz="2000" dirty="0" err="1">
                <a:latin typeface="Arial" panose="020B0604020202020204" pitchFamily="34" charset="0"/>
                <a:ea typeface="幼圆"/>
                <a:cs typeface="Arial" panose="020B0604020202020204" pitchFamily="34" charset="0"/>
              </a:rPr>
              <a:t>printf</a:t>
            </a:r>
            <a:r>
              <a:rPr lang="en-US" altLang="zh-CN" sz="2000" dirty="0">
                <a:latin typeface="Arial" panose="020B0604020202020204" pitchFamily="34" charset="0"/>
                <a:ea typeface="幼圆"/>
                <a:cs typeface="Arial" panose="020B0604020202020204" pitchFamily="34" charset="0"/>
              </a:rPr>
              <a:t>(“%d\</a:t>
            </a:r>
            <a:r>
              <a:rPr lang="en-US" altLang="zh-CN" sz="2000" dirty="0" err="1">
                <a:latin typeface="Arial" panose="020B0604020202020204" pitchFamily="34" charset="0"/>
                <a:ea typeface="幼圆"/>
                <a:cs typeface="Arial" panose="020B0604020202020204" pitchFamily="34" charset="0"/>
              </a:rPr>
              <a:t>n”,f</a:t>
            </a:r>
            <a:r>
              <a:rPr lang="en-US" altLang="zh-CN" sz="2000" dirty="0">
                <a:latin typeface="Arial" panose="020B0604020202020204" pitchFamily="34" charset="0"/>
                <a:ea typeface="幼圆"/>
                <a:cs typeface="Arial" panose="020B0604020202020204" pitchFamily="34" charset="0"/>
              </a:rPr>
              <a:t>(3+1,2)) ;  //</a:t>
            </a:r>
            <a:r>
              <a:rPr lang="zh-CN" altLang="en-US" sz="2000" dirty="0">
                <a:latin typeface="Arial" panose="020B0604020202020204" pitchFamily="34" charset="0"/>
                <a:ea typeface="幼圆"/>
                <a:cs typeface="Arial" panose="020B0604020202020204" pitchFamily="34" charset="0"/>
              </a:rPr>
              <a:t>宏展开：</a:t>
            </a:r>
            <a:r>
              <a:rPr lang="en-US" altLang="zh-CN" sz="2000" b="1" dirty="0">
                <a:latin typeface="Arial" panose="020B0604020202020204" pitchFamily="34" charset="0"/>
                <a:ea typeface="幼圆"/>
                <a:cs typeface="Arial" panose="020B0604020202020204" pitchFamily="34" charset="0"/>
              </a:rPr>
              <a:t>3+1*2</a:t>
            </a:r>
            <a:endParaRPr lang="en-US" altLang="zh-CN" sz="2000" b="1" dirty="0">
              <a:latin typeface="Arial" panose="020B0604020202020204" pitchFamily="34" charset="0"/>
              <a:ea typeface="幼圆"/>
              <a:cs typeface="Arial" panose="020B0604020202020204" pitchFamily="34" charset="0"/>
            </a:endParaRPr>
          </a:p>
          <a:p>
            <a:pPr lvl="1" fontAlgn="auto">
              <a:spcBef>
                <a:spcPts val="0"/>
              </a:spcBef>
              <a:spcAft>
                <a:spcPts val="0"/>
              </a:spcAft>
            </a:pPr>
            <a:r>
              <a:rPr lang="en-US" altLang="zh-CN" sz="2000" dirty="0">
                <a:latin typeface="Arial" panose="020B0604020202020204" pitchFamily="34" charset="0"/>
                <a:ea typeface="幼圆"/>
                <a:cs typeface="Arial" panose="020B0604020202020204" pitchFamily="34" charset="0"/>
              </a:rPr>
              <a:t>}</a:t>
            </a:r>
            <a:endParaRPr lang="en-US" altLang="zh-CN" sz="2000" dirty="0">
              <a:latin typeface="Arial" panose="020B0604020202020204" pitchFamily="34" charset="0"/>
              <a:ea typeface="幼圆"/>
              <a:cs typeface="Arial" panose="020B0604020202020204" pitchFamily="34" charset="0"/>
            </a:endParaRPr>
          </a:p>
          <a:p>
            <a:pPr indent="-342900" fontAlgn="auto">
              <a:lnSpc>
                <a:spcPct val="150000"/>
              </a:lnSpc>
              <a:spcBef>
                <a:spcPts val="0"/>
              </a:spcBef>
              <a:spcAft>
                <a:spcPts val="0"/>
              </a:spcAft>
              <a:buFont typeface="Arial" panose="020B0604020202020204" pitchFamily="34" charset="0"/>
              <a:buChar char="•"/>
            </a:pPr>
            <a:r>
              <a:rPr lang="zh-CN" altLang="en-US" sz="2000" dirty="0">
                <a:latin typeface="华文细黑" panose="02010600040101010101" pitchFamily="2" charset="-122"/>
                <a:ea typeface="华文细黑" panose="02010600040101010101" pitchFamily="2" charset="-122"/>
              </a:rPr>
              <a:t>应该写成：</a:t>
            </a:r>
            <a:r>
              <a:rPr lang="en-US" altLang="zh-CN" sz="2000" dirty="0">
                <a:latin typeface="Arial Black" panose="020B0A04020102020204" pitchFamily="34" charset="0"/>
                <a:ea typeface="华文细黑" panose="02010600040101010101" pitchFamily="2" charset="-122"/>
              </a:rPr>
              <a:t>#define </a:t>
            </a:r>
            <a:r>
              <a:rPr lang="en-US" altLang="zh-CN" sz="20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华文细黑" panose="02010600040101010101" pitchFamily="2" charset="-122"/>
              </a:rPr>
              <a:t>f(</a:t>
            </a:r>
            <a:r>
              <a:rPr lang="en-US" altLang="zh-CN" sz="2000" dirty="0" err="1">
                <a:solidFill>
                  <a:schemeClr val="accent1"/>
                </a:solidFill>
                <a:effectLst>
                  <a:outerShdw blurRad="38100" dist="25400" dir="5400000" algn="ctr" rotWithShape="0">
                    <a:srgbClr val="6E747A">
                      <a:alpha val="43000"/>
                    </a:srgbClr>
                  </a:outerShdw>
                </a:effectLst>
                <a:latin typeface="Arial Black" panose="020B0A04020102020204" pitchFamily="34" charset="0"/>
                <a:ea typeface="华文细黑" panose="02010600040101010101" pitchFamily="2" charset="-122"/>
              </a:rPr>
              <a:t>a,b</a:t>
            </a:r>
            <a:r>
              <a:rPr lang="en-US" altLang="zh-CN" sz="2000" dirty="0">
                <a:solidFill>
                  <a:schemeClr val="accent1"/>
                </a:solidFill>
                <a:effectLst>
                  <a:outerShdw blurRad="38100" dist="25400" dir="5400000" algn="ctr" rotWithShape="0">
                    <a:srgbClr val="6E747A">
                      <a:alpha val="43000"/>
                    </a:srgbClr>
                  </a:outerShdw>
                </a:effectLst>
                <a:latin typeface="Arial Black" panose="020B0A04020102020204" pitchFamily="34" charset="0"/>
                <a:ea typeface="华文细黑" panose="02010600040101010101" pitchFamily="2" charset="-122"/>
              </a:rPr>
              <a:t>)  </a:t>
            </a:r>
            <a:r>
              <a:rPr lang="en-US" altLang="zh-CN" sz="200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华文细黑" panose="02010600040101010101" pitchFamily="2" charset="-122"/>
              </a:rPr>
              <a:t>( (a)*(b) )</a:t>
            </a:r>
            <a:endParaRPr lang="en-US" altLang="zh-CN" sz="200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华文细黑" panose="02010600040101010101" pitchFamily="2" charset="-122"/>
            </a:endParaRPr>
          </a:p>
        </p:txBody>
      </p:sp>
      <p:sp>
        <p:nvSpPr>
          <p:cNvPr id="3" name="TextBox 1"/>
          <p:cNvSpPr txBox="1"/>
          <p:nvPr/>
        </p:nvSpPr>
        <p:spPr>
          <a:xfrm>
            <a:off x="344141" y="2706673"/>
            <a:ext cx="8823924" cy="645160"/>
          </a:xfrm>
          <a:prstGeom prst="rect">
            <a:avLst/>
          </a:prstGeom>
          <a:solidFill>
            <a:srgbClr val="92D050"/>
          </a:solidFill>
        </p:spPr>
        <p:txBody>
          <a:bodyPr wrap="square" rtlCol="0">
            <a:spAutoFit/>
          </a:bodyPr>
          <a:lstStyle/>
          <a:p>
            <a:pPr indent="0" fontAlgn="auto">
              <a:lnSpc>
                <a:spcPct val="150000"/>
              </a:lnSpc>
              <a:spcBef>
                <a:spcPts val="0"/>
              </a:spcBef>
              <a:spcAft>
                <a:spcPts val="0"/>
              </a:spcAft>
              <a:buFont typeface="Arial" panose="020B0604020202020204" pitchFamily="34" charset="0"/>
              <a:buNone/>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中的宏名不会进行宏展开</a:t>
            </a:r>
            <a:endParaRPr lang="en-US" altLang="zh-CN" sz="2400" dirty="0">
              <a:latin typeface="华文细黑" panose="02010600040101010101" pitchFamily="2" charset="-122"/>
              <a:ea typeface="华文细黑" panose="02010600040101010101" pitchFamily="2" charset="-122"/>
            </a:endParaRPr>
          </a:p>
        </p:txBody>
      </p:sp>
      <p:sp>
        <p:nvSpPr>
          <p:cNvPr id="4" name="TextBox 2"/>
          <p:cNvSpPr txBox="1"/>
          <p:nvPr/>
        </p:nvSpPr>
        <p:spPr>
          <a:xfrm>
            <a:off x="437570" y="3351551"/>
            <a:ext cx="8136904" cy="2676525"/>
          </a:xfrm>
          <a:prstGeom prst="rect">
            <a:avLst/>
          </a:prstGeom>
          <a:solidFill>
            <a:srgbClr val="1B587C">
              <a:lumMod val="20000"/>
              <a:lumOff val="80000"/>
            </a:srgbClr>
          </a:solidFill>
          <a:ln>
            <a:noFill/>
          </a:ln>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#define </a:t>
            </a:r>
            <a:r>
              <a:rPr lang="en-US" altLang="zh-CN" sz="2400" kern="0" dirty="0">
                <a:solidFill>
                  <a:schemeClr val="bg1"/>
                </a:solidFill>
                <a:latin typeface="Arial Black" panose="020B0A04020102020204" pitchFamily="34" charset="0"/>
                <a:ea typeface="Arial Unicode MS" panose="020B0604020202020204" pitchFamily="34" charset="-122"/>
                <a:cs typeface="Arial" panose="020B0604020202020204" pitchFamily="34" charset="0"/>
              </a:rPr>
              <a:t>power(x)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(x)*(x) )</a:t>
            </a:r>
            <a:r>
              <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a:t>
            </a: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int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main()</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int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i=2;</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     </a:t>
            </a:r>
            <a:r>
              <a:rPr kumimoji="0" lang="en-US" altLang="zh-CN" sz="2400" b="0" i="0" u="none" strike="noStrike" kern="0" cap="none" spc="0" normalizeH="0" baseline="0" noProof="0" dirty="0" err="1">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printf</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(“power(i++)=%d\n”, </a:t>
            </a:r>
            <a:r>
              <a:rPr kumimoji="0" lang="en-US" altLang="zh-CN" sz="2400" b="0" i="0" u="none" strike="noStrike" kern="0" cap="none" spc="0" normalizeH="0" baseline="0" noProof="0" dirty="0">
                <a:ln>
                  <a:noFill/>
                </a:ln>
                <a:solidFill>
                  <a:srgbClr val="0000CC"/>
                </a:solidFill>
                <a:effectLst/>
                <a:uLnTx/>
                <a:uFillTx/>
                <a:latin typeface="Arial" panose="020B0604020202020204" pitchFamily="34" charset="0"/>
                <a:ea typeface="Arial Unicode MS" panose="020B0604020202020204" pitchFamily="34" charset="-122"/>
                <a:cs typeface="Arial" panose="020B0604020202020204" pitchFamily="34" charset="0"/>
              </a:rPr>
              <a:t>power(i++)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rPr>
              <a:t>}</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2"/>
              <a:cs typeface="Arial" panose="020B0604020202020204" pitchFamily="34" charset="0"/>
            </a:endParaRPr>
          </a:p>
        </p:txBody>
      </p:sp>
      <p:sp>
        <p:nvSpPr>
          <p:cNvPr id="5" name="圆角矩形标注 4"/>
          <p:cNvSpPr/>
          <p:nvPr/>
        </p:nvSpPr>
        <p:spPr>
          <a:xfrm>
            <a:off x="4226265" y="5597856"/>
            <a:ext cx="3096344" cy="648072"/>
          </a:xfrm>
          <a:prstGeom prst="wedgeRoundRectCallout">
            <a:avLst>
              <a:gd name="adj1" fmla="val -19277"/>
              <a:gd name="adj2" fmla="val -87423"/>
              <a:gd name="adj3" fmla="val 16667"/>
            </a:avLst>
          </a:prstGeom>
          <a:solidFill>
            <a:srgbClr val="9F293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宏展开（</a:t>
            </a:r>
            <a:r>
              <a:rPr kumimoji="0" lang="en-US" altLang="zh-CN"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i</a:t>
            </a:r>
            <a:r>
              <a:rPr kumimoji="0" lang="en-US" altLang="zh-CN"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i</a:t>
            </a:r>
            <a:r>
              <a:rPr kumimoji="0" lang="en-US" altLang="zh-CN"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kumimoji="0" lang="zh-CN" altLang="en-US"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endParaRPr kumimoji="0" lang="zh-CN" altLang="en-US" sz="2400" b="0" i="0" u="none" strike="noStrike" kern="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6" name="圆角矩形标注 5"/>
          <p:cNvSpPr/>
          <p:nvPr/>
        </p:nvSpPr>
        <p:spPr>
          <a:xfrm>
            <a:off x="914321" y="5748898"/>
            <a:ext cx="3096344" cy="792088"/>
          </a:xfrm>
          <a:prstGeom prst="wedgeRoundRectCallout">
            <a:avLst>
              <a:gd name="adj1" fmla="val 2150"/>
              <a:gd name="adj2" fmla="val -96328"/>
              <a:gd name="adj3" fmla="val 16667"/>
            </a:avLst>
          </a:prstGeom>
          <a:solidFill>
            <a:schemeClr val="accent6">
              <a:lumMod val="20000"/>
              <a:lumOff val="80000"/>
            </a:scheme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a:t>
            </a:r>
            <a:r>
              <a:rPr kumimoji="0" lang="zh-CN" altLang="en-US"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rPr>
              <a:t>之内的宏名不展开</a:t>
            </a:r>
            <a:endParaRPr kumimoji="0" lang="en-US" altLang="zh-CN" sz="2000"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p:nvPr/>
        </p:nvSpPr>
        <p:spPr>
          <a:xfrm>
            <a:off x="57785" y="102601"/>
            <a:ext cx="10287000" cy="814917"/>
          </a:xfrm>
          <a:prstGeom prst="rect">
            <a:avLst/>
          </a:prstGeom>
        </p:spPr>
        <p:txBody>
          <a:bodyPr vert="horz" wrap="square" lIns="121920" tIns="60960" rIns="121920" bIns="60960" anchor="ctr">
            <a:scene3d>
              <a:camera prst="orthographicFront"/>
              <a:lightRig rig="threeP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0" dirty="0">
                <a:solidFill>
                  <a:schemeClr val="accent1"/>
                </a:solidFill>
                <a:effectLst>
                  <a:outerShdw blurRad="38100" dist="25400" dir="5400000" algn="ctr" rotWithShape="0">
                    <a:srgbClr val="6E747A">
                      <a:alpha val="43000"/>
                    </a:srgbClr>
                  </a:outerShdw>
                </a:effectLst>
              </a:rPr>
              <a:t>10.3.3  </a:t>
            </a:r>
            <a:r>
              <a:rPr lang="zh-CN" altLang="en-US" sz="4800" dirty="0">
                <a:solidFill>
                  <a:schemeClr val="accent1"/>
                </a:solidFill>
                <a:effectLst>
                  <a:outerShdw blurRad="38100" dist="25400" dir="5400000" algn="ctr" rotWithShape="0">
                    <a:srgbClr val="6E747A">
                      <a:alpha val="43000"/>
                    </a:srgbClr>
                  </a:outerShdw>
                </a:effectLst>
              </a:rPr>
              <a:t>带参数的宏定义，</a:t>
            </a:r>
            <a:r>
              <a:rPr lang="zh-CN" altLang="en-US" sz="2800" dirty="0">
                <a:solidFill>
                  <a:srgbClr val="FF0000"/>
                </a:solidFill>
                <a:effectLst>
                  <a:outerShdw blurRad="38100" dist="25400" dir="5400000" algn="ctr" rotWithShape="0">
                    <a:srgbClr val="6E747A">
                      <a:alpha val="43000"/>
                    </a:srgbClr>
                  </a:outerShdw>
                </a:effectLst>
              </a:rPr>
              <a:t>（）的问题</a:t>
            </a:r>
            <a:endParaRPr lang="zh-CN" altLang="en-US" sz="4800" dirty="0">
              <a:solidFill>
                <a:srgbClr val="FF0000"/>
              </a:solidFill>
              <a:effectLst>
                <a:outerShdw blurRad="38100" dist="25400" dir="5400000" algn="ctr" rotWithShape="0">
                  <a:srgbClr val="6E747A">
                    <a:alpha val="43000"/>
                  </a:srgbClr>
                </a:outerShdw>
              </a:effectLst>
            </a:endParaRPr>
          </a:p>
        </p:txBody>
      </p:sp>
      <p:sp>
        <p:nvSpPr>
          <p:cNvPr id="5" name="Rectangle 3"/>
          <p:cNvSpPr txBox="1"/>
          <p:nvPr/>
        </p:nvSpPr>
        <p:spPr>
          <a:xfrm>
            <a:off x="123825" y="1075690"/>
            <a:ext cx="11089005" cy="543306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000" dirty="0"/>
              <a:t>例： </a:t>
            </a:r>
            <a:r>
              <a:rPr lang="zh-CN" altLang="en-US" sz="2000" dirty="0">
                <a:solidFill>
                  <a:srgbClr val="CC0066"/>
                </a:solidFill>
              </a:rPr>
              <a:t>#</a:t>
            </a:r>
            <a:r>
              <a:rPr lang="en-US" altLang="zh-CN" sz="2000" dirty="0">
                <a:solidFill>
                  <a:srgbClr val="CC0066"/>
                </a:solidFill>
              </a:rPr>
              <a:t>define  f(a)  a*a*a</a:t>
            </a:r>
            <a:endParaRPr lang="en-US" altLang="zh-CN" sz="2000" dirty="0">
              <a:solidFill>
                <a:srgbClr val="CC0066"/>
              </a:solidFill>
            </a:endParaRPr>
          </a:p>
          <a:p>
            <a:pPr>
              <a:lnSpc>
                <a:spcPct val="150000"/>
              </a:lnSpc>
              <a:buFont typeface="Arial" panose="020B0604020202020204" pitchFamily="34" charset="0"/>
              <a:buNone/>
            </a:pPr>
            <a:r>
              <a:rPr lang="en-US" altLang="zh-CN" sz="2000" dirty="0"/>
              <a:t>  </a:t>
            </a:r>
            <a:r>
              <a:rPr lang="en-US" altLang="zh-CN" sz="2000" dirty="0" err="1"/>
              <a:t>int</a:t>
            </a:r>
            <a:r>
              <a:rPr lang="en-US" altLang="zh-CN" sz="2000" dirty="0"/>
              <a:t>	 main(void)    /* </a:t>
            </a:r>
            <a:r>
              <a:rPr lang="zh-CN" altLang="en-US" sz="2000" dirty="0"/>
              <a:t>水仙花数  */</a:t>
            </a:r>
            <a:endParaRPr lang="zh-CN" altLang="en-US" sz="2000" dirty="0"/>
          </a:p>
          <a:p>
            <a:pPr>
              <a:lnSpc>
                <a:spcPct val="150000"/>
              </a:lnSpc>
              <a:buFont typeface="Arial" panose="020B0604020202020204" pitchFamily="34" charset="0"/>
              <a:buNone/>
            </a:pPr>
            <a:r>
              <a:rPr lang="zh-CN" altLang="en-US" sz="2000" dirty="0"/>
              <a:t>  { </a:t>
            </a:r>
            <a:r>
              <a:rPr lang="en-US" altLang="zh-CN" sz="2000" dirty="0" err="1"/>
              <a:t>int</a:t>
            </a:r>
            <a:r>
              <a:rPr lang="en-US" altLang="zh-CN" sz="2000" dirty="0"/>
              <a:t> </a:t>
            </a:r>
            <a:r>
              <a:rPr lang="en-US" altLang="zh-CN" sz="2000" dirty="0" err="1"/>
              <a:t>i,x,y,z</a:t>
            </a:r>
            <a:r>
              <a:rPr lang="en-US" altLang="zh-CN" sz="2000" dirty="0"/>
              <a:t>;</a:t>
            </a:r>
            <a:endParaRPr lang="en-US" altLang="zh-CN" sz="2000" dirty="0"/>
          </a:p>
          <a:p>
            <a:pPr>
              <a:lnSpc>
                <a:spcPct val="150000"/>
              </a:lnSpc>
              <a:buFont typeface="Arial" panose="020B0604020202020204" pitchFamily="34" charset="0"/>
              <a:buNone/>
            </a:pPr>
            <a:r>
              <a:rPr lang="en-US" altLang="zh-CN" sz="2000" dirty="0"/>
              <a:t>    for (</a:t>
            </a:r>
            <a:r>
              <a:rPr lang="en-US" altLang="zh-CN" sz="2000" dirty="0" err="1"/>
              <a:t>i</a:t>
            </a:r>
            <a:r>
              <a:rPr lang="en-US" altLang="zh-CN" sz="2000" dirty="0"/>
              <a:t>=1; </a:t>
            </a:r>
            <a:r>
              <a:rPr lang="en-US" altLang="zh-CN" sz="2000" dirty="0" err="1"/>
              <a:t>i</a:t>
            </a:r>
            <a:r>
              <a:rPr lang="en-US" altLang="zh-CN" sz="2000" dirty="0"/>
              <a:t>&lt;1000; </a:t>
            </a:r>
            <a:r>
              <a:rPr lang="en-US" altLang="zh-CN" sz="2000" dirty="0" err="1"/>
              <a:t>i</a:t>
            </a:r>
            <a:r>
              <a:rPr lang="en-US" altLang="zh-CN" sz="2000" dirty="0"/>
              <a:t>++)</a:t>
            </a:r>
            <a:endParaRPr lang="en-US" altLang="zh-CN" sz="2000" dirty="0"/>
          </a:p>
          <a:p>
            <a:pPr>
              <a:lnSpc>
                <a:spcPct val="150000"/>
              </a:lnSpc>
              <a:buFont typeface="Arial" panose="020B0604020202020204" pitchFamily="34" charset="0"/>
              <a:buNone/>
            </a:pPr>
            <a:r>
              <a:rPr lang="zh-CN" altLang="en-US" sz="2000" dirty="0"/>
              <a:t>      { </a:t>
            </a:r>
            <a:r>
              <a:rPr lang="en-US" altLang="zh-CN" sz="2000" dirty="0"/>
              <a:t>x=i%10; y=</a:t>
            </a:r>
            <a:r>
              <a:rPr lang="en-US" altLang="zh-CN" sz="2000" dirty="0" err="1"/>
              <a:t>i</a:t>
            </a:r>
            <a:r>
              <a:rPr lang="en-US" altLang="zh-CN" sz="2000" dirty="0"/>
              <a:t>/10%10; z=</a:t>
            </a:r>
            <a:r>
              <a:rPr lang="en-US" altLang="zh-CN" sz="2000" dirty="0" err="1"/>
              <a:t>i</a:t>
            </a:r>
            <a:r>
              <a:rPr lang="en-US" altLang="zh-CN" sz="2000" dirty="0"/>
              <a:t>/100 ;</a:t>
            </a:r>
            <a:endParaRPr lang="en-US" altLang="zh-CN" sz="2000" dirty="0"/>
          </a:p>
          <a:p>
            <a:pPr>
              <a:lnSpc>
                <a:spcPct val="150000"/>
              </a:lnSpc>
              <a:buFont typeface="Arial" panose="020B0604020202020204" pitchFamily="34" charset="0"/>
              <a:buNone/>
            </a:pPr>
            <a:r>
              <a:rPr lang="en-US" altLang="zh-CN" sz="2000" dirty="0"/>
              <a:t>        if  (</a:t>
            </a:r>
            <a:r>
              <a:rPr lang="en-US" altLang="zh-CN" sz="2000" dirty="0">
                <a:solidFill>
                  <a:srgbClr val="FF0000"/>
                </a:solidFill>
              </a:rPr>
              <a:t>x*x*</a:t>
            </a:r>
            <a:r>
              <a:rPr lang="en-US" altLang="zh-CN" sz="2000" dirty="0" err="1">
                <a:solidFill>
                  <a:srgbClr val="FF0000"/>
                </a:solidFill>
              </a:rPr>
              <a:t>x+y</a:t>
            </a:r>
            <a:r>
              <a:rPr lang="en-US" altLang="zh-CN" sz="2000" dirty="0">
                <a:solidFill>
                  <a:srgbClr val="FF0000"/>
                </a:solidFill>
              </a:rPr>
              <a:t>*y*</a:t>
            </a:r>
            <a:r>
              <a:rPr lang="en-US" altLang="zh-CN" sz="2000" dirty="0" err="1">
                <a:solidFill>
                  <a:srgbClr val="FF0000"/>
                </a:solidFill>
              </a:rPr>
              <a:t>y+z</a:t>
            </a:r>
            <a:r>
              <a:rPr lang="en-US" altLang="zh-CN" sz="2000" dirty="0">
                <a:solidFill>
                  <a:srgbClr val="FF0000"/>
                </a:solidFill>
              </a:rPr>
              <a:t>*z*z==</a:t>
            </a:r>
            <a:r>
              <a:rPr lang="en-US" altLang="zh-CN" sz="2000" dirty="0" err="1">
                <a:solidFill>
                  <a:srgbClr val="FF0000"/>
                </a:solidFill>
              </a:rPr>
              <a:t>i</a:t>
            </a:r>
            <a:r>
              <a:rPr lang="en-US" altLang="zh-CN" sz="2000" dirty="0"/>
              <a:t>)</a:t>
            </a:r>
            <a:endParaRPr lang="en-US" altLang="zh-CN" sz="2000" dirty="0"/>
          </a:p>
          <a:p>
            <a:pPr>
              <a:lnSpc>
                <a:spcPct val="150000"/>
              </a:lnSpc>
              <a:buFont typeface="Arial" panose="020B0604020202020204" pitchFamily="34" charset="0"/>
              <a:buNone/>
            </a:pPr>
            <a:r>
              <a:rPr lang="en-US" altLang="zh-CN" sz="2000" dirty="0"/>
              <a:t>			 </a:t>
            </a:r>
            <a:r>
              <a:rPr lang="en-US" altLang="zh-CN" sz="2000" dirty="0" err="1"/>
              <a:t>printf</a:t>
            </a:r>
            <a:r>
              <a:rPr lang="en-US" altLang="zh-CN" sz="2000" dirty="0"/>
              <a:t>(“%d\n” ,</a:t>
            </a:r>
            <a:r>
              <a:rPr lang="en-US" altLang="zh-CN" sz="2000" dirty="0" err="1"/>
              <a:t>i</a:t>
            </a:r>
            <a:r>
              <a:rPr lang="en-US" altLang="zh-CN" sz="2000" dirty="0"/>
              <a:t>);</a:t>
            </a:r>
            <a:endParaRPr lang="en-US" altLang="zh-CN" sz="2000" dirty="0"/>
          </a:p>
          <a:p>
            <a:pPr>
              <a:lnSpc>
                <a:spcPct val="150000"/>
              </a:lnSpc>
              <a:buFont typeface="Arial" panose="020B0604020202020204" pitchFamily="34" charset="0"/>
              <a:buNone/>
            </a:pPr>
            <a:r>
              <a:rPr lang="en-US" altLang="zh-CN" sz="2000" dirty="0"/>
              <a:t>       }</a:t>
            </a:r>
            <a:endParaRPr lang="en-US" altLang="zh-CN" sz="2000" dirty="0"/>
          </a:p>
          <a:p>
            <a:pPr>
              <a:lnSpc>
                <a:spcPct val="150000"/>
              </a:lnSpc>
              <a:buFont typeface="Arial" panose="020B0604020202020204" pitchFamily="34" charset="0"/>
              <a:buNone/>
            </a:pPr>
            <a:r>
              <a:rPr lang="en-US" altLang="zh-CN" sz="2000" dirty="0"/>
              <a:t>		return 0;</a:t>
            </a:r>
            <a:endParaRPr lang="zh-CN" altLang="en-US" sz="2000" dirty="0"/>
          </a:p>
          <a:p>
            <a:pPr>
              <a:lnSpc>
                <a:spcPct val="150000"/>
              </a:lnSpc>
              <a:buFont typeface="Arial" panose="020B0604020202020204" pitchFamily="34" charset="0"/>
              <a:buNone/>
            </a:pPr>
            <a:r>
              <a:rPr lang="en-US" altLang="zh-CN" sz="2000" dirty="0"/>
              <a:t>    }</a:t>
            </a:r>
            <a:endParaRPr lang="en-US" altLang="zh-CN" sz="2000" dirty="0"/>
          </a:p>
        </p:txBody>
      </p:sp>
      <p:sp>
        <p:nvSpPr>
          <p:cNvPr id="6" name="Text Box 4"/>
          <p:cNvSpPr txBox="1"/>
          <p:nvPr/>
        </p:nvSpPr>
        <p:spPr>
          <a:xfrm>
            <a:off x="794589" y="979324"/>
            <a:ext cx="4495800" cy="583565"/>
          </a:xfrm>
          <a:prstGeom prst="rect">
            <a:avLst/>
          </a:prstGeom>
          <a:solidFill>
            <a:schemeClr val="folHlink"/>
          </a:solidFill>
          <a:ln w="9525">
            <a:noFill/>
          </a:ln>
        </p:spPr>
        <p:txBody>
          <a:bodyPr wrap="square">
            <a:spAutoFit/>
          </a:bodyPr>
          <a:lstStyle/>
          <a:p>
            <a:pPr eaLnBrk="1" hangingPunct="1">
              <a:spcBef>
                <a:spcPct val="50000"/>
              </a:spcBef>
              <a:buClrTx/>
            </a:pPr>
            <a:r>
              <a:rPr lang="zh-CN" altLang="zh-CN" b="1" dirty="0">
                <a:latin typeface="Arial" panose="020B0604020202020204" pitchFamily="34" charset="0"/>
              </a:rPr>
              <a:t>#</a:t>
            </a:r>
            <a:r>
              <a:rPr lang="en-US" altLang="zh-CN" b="1" dirty="0">
                <a:latin typeface="Arial" panose="020B0604020202020204" pitchFamily="34" charset="0"/>
              </a:rPr>
              <a:t>define  f(a)  (a)*(a)*(a)</a:t>
            </a:r>
            <a:endParaRPr lang="en-US" altLang="zh-CN" b="1" dirty="0">
              <a:latin typeface="Arial" panose="020B0604020202020204" pitchFamily="34" charset="0"/>
            </a:endParaRPr>
          </a:p>
        </p:txBody>
      </p:sp>
      <p:sp>
        <p:nvSpPr>
          <p:cNvPr id="7" name="Text Box 5"/>
          <p:cNvSpPr txBox="1"/>
          <p:nvPr/>
        </p:nvSpPr>
        <p:spPr>
          <a:xfrm>
            <a:off x="5922538" y="917730"/>
            <a:ext cx="6197600" cy="706755"/>
          </a:xfrm>
          <a:prstGeom prst="rect">
            <a:avLst/>
          </a:prstGeom>
          <a:solidFill>
            <a:srgbClr val="FFFF00"/>
          </a:solidFill>
          <a:ln w="9525">
            <a:noFill/>
          </a:ln>
        </p:spPr>
        <p:txBody>
          <a:bodyPr>
            <a:spAutoFit/>
          </a:bodyPr>
          <a:lstStyle/>
          <a:p>
            <a:pPr eaLnBrk="1" hangingPunct="1">
              <a:spcBef>
                <a:spcPct val="50000"/>
              </a:spcBef>
              <a:buClrTx/>
            </a:pPr>
            <a:r>
              <a:rPr lang="zh-CN" altLang="en-US" sz="2000" b="1" dirty="0">
                <a:latin typeface="Arial" panose="020B0604020202020204" pitchFamily="34" charset="0"/>
              </a:rPr>
              <a:t>各位数字的立方和等于它本身的数。例如153的各位数字的立方和是1</a:t>
            </a:r>
            <a:r>
              <a:rPr lang="zh-CN" altLang="en-US" sz="2000" b="1" baseline="30000" dirty="0">
                <a:latin typeface="Arial" panose="020B0604020202020204" pitchFamily="34" charset="0"/>
              </a:rPr>
              <a:t>3</a:t>
            </a:r>
            <a:r>
              <a:rPr lang="zh-CN" altLang="en-US" sz="2000" b="1" dirty="0">
                <a:latin typeface="Arial" panose="020B0604020202020204" pitchFamily="34" charset="0"/>
              </a:rPr>
              <a:t>+5</a:t>
            </a:r>
            <a:r>
              <a:rPr lang="zh-CN" altLang="en-US" sz="2000" b="1" baseline="30000" dirty="0">
                <a:latin typeface="Arial" panose="020B0604020202020204" pitchFamily="34" charset="0"/>
              </a:rPr>
              <a:t>3</a:t>
            </a:r>
            <a:r>
              <a:rPr lang="zh-CN" altLang="en-US" sz="2000" b="1" dirty="0">
                <a:latin typeface="Arial" panose="020B0604020202020204" pitchFamily="34" charset="0"/>
              </a:rPr>
              <a:t>+3</a:t>
            </a:r>
            <a:r>
              <a:rPr lang="zh-CN" altLang="en-US" sz="2000" b="1" baseline="30000" dirty="0">
                <a:latin typeface="Arial" panose="020B0604020202020204" pitchFamily="34" charset="0"/>
              </a:rPr>
              <a:t>3</a:t>
            </a:r>
            <a:r>
              <a:rPr lang="zh-CN" altLang="en-US" sz="2000" b="1" dirty="0">
                <a:latin typeface="Arial" panose="020B0604020202020204" pitchFamily="34" charset="0"/>
              </a:rPr>
              <a:t>=153</a:t>
            </a:r>
            <a:endParaRPr lang="zh-CN" altLang="en-US" sz="2000" b="1" dirty="0">
              <a:latin typeface="Arial" panose="020B0604020202020204" pitchFamily="34" charset="0"/>
            </a:endParaRPr>
          </a:p>
        </p:txBody>
      </p:sp>
      <p:sp>
        <p:nvSpPr>
          <p:cNvPr id="8" name="Text Box 6"/>
          <p:cNvSpPr txBox="1"/>
          <p:nvPr/>
        </p:nvSpPr>
        <p:spPr>
          <a:xfrm>
            <a:off x="7656670" y="5478715"/>
            <a:ext cx="3556000" cy="583565"/>
          </a:xfrm>
          <a:prstGeom prst="rect">
            <a:avLst/>
          </a:prstGeom>
          <a:noFill/>
          <a:ln w="9525">
            <a:noFill/>
          </a:ln>
        </p:spPr>
        <p:txBody>
          <a:bodyPr>
            <a:spAutoFit/>
          </a:bodyPr>
          <a:lstStyle/>
          <a:p>
            <a:pPr eaLnBrk="1" hangingPunct="1">
              <a:spcBef>
                <a:spcPct val="50000"/>
              </a:spcBef>
              <a:buClrTx/>
            </a:pPr>
            <a:r>
              <a:rPr lang="zh-CN" altLang="en-US" b="1" dirty="0">
                <a:solidFill>
                  <a:schemeClr val="accent1"/>
                </a:solidFill>
                <a:latin typeface="Arial" panose="020B0604020202020204" pitchFamily="34" charset="0"/>
              </a:rPr>
              <a:t>= </a:t>
            </a:r>
            <a:r>
              <a:rPr lang="en-US" altLang="zh-CN" b="1" dirty="0">
                <a:solidFill>
                  <a:srgbClr val="FF0000"/>
                </a:solidFill>
                <a:latin typeface="Arial" panose="020B0604020202020204" pitchFamily="34" charset="0"/>
              </a:rPr>
              <a:t>x+y</a:t>
            </a:r>
            <a:r>
              <a:rPr lang="en-US" altLang="zh-CN" b="1" dirty="0">
                <a:solidFill>
                  <a:schemeClr val="accent1"/>
                </a:solidFill>
                <a:latin typeface="Arial" panose="020B0604020202020204" pitchFamily="34" charset="0"/>
              </a:rPr>
              <a:t>*</a:t>
            </a:r>
            <a:r>
              <a:rPr lang="en-US" altLang="zh-CN" b="1" dirty="0">
                <a:solidFill>
                  <a:srgbClr val="FF0000"/>
                </a:solidFill>
                <a:latin typeface="Arial" panose="020B0604020202020204" pitchFamily="34" charset="0"/>
              </a:rPr>
              <a:t>x+y</a:t>
            </a:r>
            <a:r>
              <a:rPr lang="en-US" altLang="zh-CN" b="1" dirty="0">
                <a:solidFill>
                  <a:schemeClr val="accent1"/>
                </a:solidFill>
                <a:latin typeface="Arial" panose="020B0604020202020204" pitchFamily="34" charset="0"/>
              </a:rPr>
              <a:t>*</a:t>
            </a:r>
            <a:r>
              <a:rPr lang="en-US" altLang="zh-CN" b="1" dirty="0">
                <a:solidFill>
                  <a:srgbClr val="FF0000"/>
                </a:solidFill>
                <a:latin typeface="Arial" panose="020B0604020202020204" pitchFamily="34" charset="0"/>
              </a:rPr>
              <a:t>x+y</a:t>
            </a:r>
            <a:endParaRPr lang="en-US" altLang="zh-CN" b="1" dirty="0">
              <a:solidFill>
                <a:srgbClr val="FF0000"/>
              </a:solidFill>
              <a:latin typeface="Arial" panose="020B0604020202020204" pitchFamily="34" charset="0"/>
            </a:endParaRPr>
          </a:p>
        </p:txBody>
      </p:sp>
      <p:sp>
        <p:nvSpPr>
          <p:cNvPr id="9" name="Text Box 7"/>
          <p:cNvSpPr txBox="1"/>
          <p:nvPr/>
        </p:nvSpPr>
        <p:spPr>
          <a:xfrm>
            <a:off x="1680210" y="4291330"/>
            <a:ext cx="3609975" cy="583565"/>
          </a:xfrm>
          <a:prstGeom prst="rect">
            <a:avLst/>
          </a:prstGeom>
          <a:solidFill>
            <a:schemeClr val="bg1"/>
          </a:solidFill>
          <a:ln w="9525">
            <a:noFill/>
          </a:ln>
        </p:spPr>
        <p:txBody>
          <a:bodyPr wrap="square">
            <a:spAutoFit/>
          </a:bodyPr>
          <a:lstStyle/>
          <a:p>
            <a:pPr eaLnBrk="1" hangingPunct="1">
              <a:spcBef>
                <a:spcPct val="50000"/>
              </a:spcBef>
              <a:buClrTx/>
            </a:pPr>
            <a:r>
              <a:rPr lang="zh-CN" altLang="zh-CN" b="1" dirty="0">
                <a:latin typeface="Arial" panose="020B0604020202020204" pitchFamily="34" charset="0"/>
              </a:rPr>
              <a:t>(</a:t>
            </a:r>
            <a:r>
              <a:rPr lang="en-US" altLang="zh-CN" b="1" dirty="0">
                <a:solidFill>
                  <a:schemeClr val="accent1"/>
                </a:solidFill>
                <a:latin typeface="Arial" panose="020B0604020202020204" pitchFamily="34" charset="0"/>
              </a:rPr>
              <a:t>f(x)+f(y)+f(z)==i</a:t>
            </a:r>
            <a:r>
              <a:rPr lang="en-US" altLang="zh-CN" b="1" dirty="0">
                <a:latin typeface="Arial" panose="020B0604020202020204" pitchFamily="34" charset="0"/>
              </a:rPr>
              <a:t>)</a:t>
            </a:r>
            <a:endParaRPr lang="en-US" altLang="zh-CN" b="1" dirty="0">
              <a:latin typeface="Arial" panose="020B0604020202020204" pitchFamily="34" charset="0"/>
            </a:endParaRPr>
          </a:p>
        </p:txBody>
      </p:sp>
      <p:sp>
        <p:nvSpPr>
          <p:cNvPr id="10" name="Text Box 8"/>
          <p:cNvSpPr txBox="1"/>
          <p:nvPr/>
        </p:nvSpPr>
        <p:spPr>
          <a:xfrm>
            <a:off x="6269195" y="4761800"/>
            <a:ext cx="4800600" cy="583565"/>
          </a:xfrm>
          <a:prstGeom prst="rect">
            <a:avLst/>
          </a:prstGeom>
          <a:noFill/>
          <a:ln w="9525">
            <a:noFill/>
          </a:ln>
        </p:spPr>
        <p:txBody>
          <a:bodyPr>
            <a:spAutoFit/>
          </a:bodyPr>
          <a:lstStyle/>
          <a:p>
            <a:pPr eaLnBrk="1" hangingPunct="1">
              <a:spcBef>
                <a:spcPct val="50000"/>
              </a:spcBef>
              <a:buClrTx/>
            </a:pPr>
            <a:r>
              <a:rPr lang="en-US" altLang="zh-CN" b="1" dirty="0">
                <a:solidFill>
                  <a:schemeClr val="accent1"/>
                </a:solidFill>
                <a:latin typeface="Arial" panose="020B0604020202020204" pitchFamily="34" charset="0"/>
              </a:rPr>
              <a:t>f(</a:t>
            </a:r>
            <a:r>
              <a:rPr lang="en-US" altLang="zh-CN" b="1" dirty="0">
                <a:solidFill>
                  <a:srgbClr val="FF0000"/>
                </a:solidFill>
                <a:latin typeface="Arial" panose="020B0604020202020204" pitchFamily="34" charset="0"/>
              </a:rPr>
              <a:t>x+y</a:t>
            </a:r>
            <a:r>
              <a:rPr lang="en-US" altLang="zh-CN" b="1" dirty="0">
                <a:solidFill>
                  <a:schemeClr val="accent1"/>
                </a:solidFill>
                <a:latin typeface="Arial" panose="020B0604020202020204" pitchFamily="34" charset="0"/>
              </a:rPr>
              <a:t>) = </a:t>
            </a:r>
            <a:r>
              <a:rPr lang="zh-CN" altLang="zh-CN" b="1" dirty="0">
                <a:solidFill>
                  <a:schemeClr val="accent1"/>
                </a:solidFill>
                <a:latin typeface="Arial" panose="020B0604020202020204" pitchFamily="34" charset="0"/>
              </a:rPr>
              <a:t>(</a:t>
            </a:r>
            <a:r>
              <a:rPr lang="en-US" altLang="zh-CN" b="1" dirty="0">
                <a:solidFill>
                  <a:schemeClr val="accent1"/>
                </a:solidFill>
                <a:latin typeface="Arial" panose="020B0604020202020204" pitchFamily="34" charset="0"/>
              </a:rPr>
              <a:t>x+y)</a:t>
            </a:r>
            <a:r>
              <a:rPr lang="en-US" altLang="zh-CN" b="1" baseline="30000" dirty="0">
                <a:solidFill>
                  <a:schemeClr val="accent1"/>
                </a:solidFill>
                <a:latin typeface="Arial" panose="020B0604020202020204" pitchFamily="34" charset="0"/>
              </a:rPr>
              <a:t>3   </a:t>
            </a:r>
            <a:r>
              <a:rPr lang="en-US" altLang="zh-CN" b="1" dirty="0">
                <a:solidFill>
                  <a:schemeClr val="tx1"/>
                </a:solidFill>
                <a:effectLst>
                  <a:outerShdw blurRad="38100" dist="19050" dir="2700000" algn="tl" rotWithShape="0">
                    <a:schemeClr val="dk1">
                      <a:alpha val="40000"/>
                    </a:schemeClr>
                  </a:outerShdw>
                </a:effectLst>
                <a:latin typeface="Arial" panose="020B0604020202020204" pitchFamily="34" charset="0"/>
              </a:rPr>
              <a:t>?</a:t>
            </a:r>
            <a:endParaRPr lang="en-US" altLang="zh-CN" b="1" dirty="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slide(from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Righ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P spid="9" grpId="0" bldLvl="0" animBg="1"/>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p:nvPr/>
        </p:nvSpPr>
        <p:spPr>
          <a:xfrm>
            <a:off x="240000" y="933000"/>
            <a:ext cx="11712000" cy="59250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Arial" panose="020B0604020202020204" pitchFamily="34" charset="0"/>
              <a:buNone/>
            </a:pPr>
            <a:r>
              <a:rPr lang="zh-CN" altLang="en-US" sz="3735" dirty="0">
                <a:solidFill>
                  <a:schemeClr val="accent1"/>
                </a:solidFill>
                <a:latin typeface="宋体" pitchFamily="2" charset="-122"/>
              </a:rPr>
              <a:t> </a:t>
            </a:r>
            <a:r>
              <a:rPr lang="zh-CN" altLang="en-US" sz="3735" dirty="0">
                <a:solidFill>
                  <a:schemeClr val="accent1"/>
                </a:solidFill>
              </a:rPr>
              <a:t>#</a:t>
            </a:r>
            <a:r>
              <a:rPr lang="en-US" altLang="zh-CN" sz="3735" dirty="0">
                <a:solidFill>
                  <a:schemeClr val="accent1"/>
                </a:solidFill>
              </a:rPr>
              <a:t>define  f(</a:t>
            </a:r>
            <a:r>
              <a:rPr lang="en-US" altLang="zh-CN" sz="3735" dirty="0" err="1">
                <a:solidFill>
                  <a:schemeClr val="accent1"/>
                </a:solidFill>
              </a:rPr>
              <a:t>a,b,t</a:t>
            </a:r>
            <a:r>
              <a:rPr lang="zh-CN" altLang="en-US" sz="3735" dirty="0">
                <a:solidFill>
                  <a:schemeClr val="accent1"/>
                </a:solidFill>
              </a:rPr>
              <a:t>)  </a:t>
            </a:r>
            <a:r>
              <a:rPr lang="en-US" altLang="zh-CN" sz="3735" dirty="0">
                <a:solidFill>
                  <a:schemeClr val="accent1"/>
                </a:solidFill>
              </a:rPr>
              <a:t>t=a; a=b; b=t;</a:t>
            </a:r>
            <a:endParaRPr lang="en-US" altLang="zh-CN" sz="3735" dirty="0">
              <a:solidFill>
                <a:schemeClr val="accent1"/>
              </a:solidFill>
            </a:endParaRPr>
          </a:p>
          <a:p>
            <a:pPr>
              <a:lnSpc>
                <a:spcPct val="90000"/>
              </a:lnSpc>
              <a:buFont typeface="Arial" panose="020B0604020202020204" pitchFamily="34" charset="0"/>
              <a:buNone/>
            </a:pPr>
            <a:r>
              <a:rPr lang="en-US" altLang="zh-CN" sz="3735" dirty="0"/>
              <a:t>  </a:t>
            </a:r>
            <a:r>
              <a:rPr lang="en-US" altLang="zh-CN" sz="3735" dirty="0" err="1"/>
              <a:t>int</a:t>
            </a:r>
            <a:r>
              <a:rPr lang="en-US" altLang="zh-CN" sz="3735" dirty="0"/>
              <a:t> main( )</a:t>
            </a:r>
            <a:endParaRPr lang="zh-CN" altLang="en-US" sz="3735" dirty="0"/>
          </a:p>
          <a:p>
            <a:pPr>
              <a:lnSpc>
                <a:spcPct val="90000"/>
              </a:lnSpc>
              <a:buFont typeface="Arial" panose="020B0604020202020204" pitchFamily="34" charset="0"/>
              <a:buNone/>
            </a:pPr>
            <a:r>
              <a:rPr lang="zh-CN" altLang="en-US" sz="3735" dirty="0"/>
              <a:t>  { 	</a:t>
            </a:r>
            <a:r>
              <a:rPr lang="en-US" altLang="zh-CN" sz="3735" dirty="0" err="1"/>
              <a:t>int</a:t>
            </a:r>
            <a:r>
              <a:rPr lang="en-US" altLang="zh-CN" sz="3735" dirty="0"/>
              <a:t> </a:t>
            </a:r>
            <a:r>
              <a:rPr lang="en-US" altLang="zh-CN" sz="3735" dirty="0" err="1"/>
              <a:t>x,y,t</a:t>
            </a:r>
            <a:r>
              <a:rPr lang="en-US" altLang="zh-CN" sz="3735" dirty="0"/>
              <a:t> ;</a:t>
            </a:r>
            <a:endParaRPr lang="en-US" altLang="zh-CN" sz="3735" dirty="0"/>
          </a:p>
          <a:p>
            <a:pPr>
              <a:lnSpc>
                <a:spcPct val="90000"/>
              </a:lnSpc>
              <a:buFont typeface="Arial" panose="020B0604020202020204" pitchFamily="34" charset="0"/>
              <a:buNone/>
            </a:pPr>
            <a:r>
              <a:rPr lang="en-US" altLang="zh-CN" sz="3735" dirty="0"/>
              <a:t>	  	</a:t>
            </a:r>
            <a:r>
              <a:rPr lang="en-US" altLang="zh-CN" sz="3735" dirty="0" err="1"/>
              <a:t>scanf</a:t>
            </a:r>
            <a:r>
              <a:rPr lang="en-US" altLang="zh-CN" sz="3735" dirty="0"/>
              <a:t>(“%</a:t>
            </a:r>
            <a:r>
              <a:rPr lang="en-US" altLang="zh-CN" sz="3735" dirty="0" err="1"/>
              <a:t>d%d</a:t>
            </a:r>
            <a:r>
              <a:rPr lang="en-US" altLang="zh-CN" sz="3735" dirty="0"/>
              <a:t>” ,&amp;x, &amp;y);</a:t>
            </a:r>
            <a:endParaRPr lang="en-US" altLang="zh-CN" sz="3735" dirty="0"/>
          </a:p>
          <a:p>
            <a:pPr>
              <a:lnSpc>
                <a:spcPct val="90000"/>
              </a:lnSpc>
              <a:buFont typeface="Arial" panose="020B0604020202020204" pitchFamily="34" charset="0"/>
              <a:buNone/>
            </a:pPr>
            <a:r>
              <a:rPr lang="en-US" altLang="zh-CN" sz="3735" dirty="0"/>
              <a:t>    	</a:t>
            </a:r>
            <a:r>
              <a:rPr lang="en-US" altLang="zh-CN" sz="3735" dirty="0">
                <a:highlight>
                  <a:srgbClr val="00FF00"/>
                </a:highlight>
              </a:rPr>
              <a:t>f(</a:t>
            </a:r>
            <a:r>
              <a:rPr lang="en-US" altLang="zh-CN" sz="3735" dirty="0" err="1">
                <a:highlight>
                  <a:srgbClr val="00FF00"/>
                </a:highlight>
              </a:rPr>
              <a:t>x,y,t</a:t>
            </a:r>
            <a:r>
              <a:rPr lang="en-US" altLang="zh-CN" sz="3735" dirty="0">
                <a:highlight>
                  <a:srgbClr val="00FF00"/>
                </a:highlight>
              </a:rPr>
              <a:t>)</a:t>
            </a:r>
            <a:r>
              <a:rPr lang="en-US" altLang="zh-CN" sz="3735" dirty="0"/>
              <a:t>                 	</a:t>
            </a:r>
            <a:endParaRPr lang="zh-CN" altLang="en-US" sz="2665" dirty="0">
              <a:solidFill>
                <a:srgbClr val="CC0066"/>
              </a:solidFill>
            </a:endParaRPr>
          </a:p>
          <a:p>
            <a:pPr>
              <a:lnSpc>
                <a:spcPct val="90000"/>
              </a:lnSpc>
              <a:buFont typeface="Arial" panose="020B0604020202020204" pitchFamily="34" charset="0"/>
              <a:buNone/>
            </a:pPr>
            <a:r>
              <a:rPr lang="en-US" altLang="zh-CN" sz="3735" dirty="0"/>
              <a:t>    	</a:t>
            </a:r>
            <a:r>
              <a:rPr lang="en-US" altLang="zh-CN" sz="3735" dirty="0" err="1"/>
              <a:t>printf</a:t>
            </a:r>
            <a:r>
              <a:rPr lang="en-US" altLang="zh-CN" sz="3735" dirty="0"/>
              <a:t>(“%d  %d\n”, x, y) ;</a:t>
            </a:r>
            <a:endParaRPr lang="en-US" altLang="zh-CN" sz="3735" dirty="0"/>
          </a:p>
          <a:p>
            <a:pPr>
              <a:lnSpc>
                <a:spcPct val="90000"/>
              </a:lnSpc>
              <a:buFont typeface="Arial" panose="020B0604020202020204" pitchFamily="34" charset="0"/>
              <a:buNone/>
            </a:pPr>
            <a:r>
              <a:rPr lang="en-US" altLang="zh-CN" sz="3735" dirty="0"/>
              <a:t>		return 0;</a:t>
            </a:r>
            <a:endParaRPr lang="en-US" altLang="zh-CN" sz="3735" dirty="0"/>
          </a:p>
          <a:p>
            <a:pPr>
              <a:lnSpc>
                <a:spcPct val="90000"/>
              </a:lnSpc>
              <a:buFont typeface="Arial" panose="020B0604020202020204" pitchFamily="34" charset="0"/>
              <a:buNone/>
            </a:pPr>
            <a:r>
              <a:rPr lang="en-US" altLang="zh-CN" sz="3735" dirty="0"/>
              <a:t>  }</a:t>
            </a:r>
            <a:endParaRPr lang="zh-CN" altLang="zh-CN" sz="3735" dirty="0"/>
          </a:p>
        </p:txBody>
      </p:sp>
      <p:sp>
        <p:nvSpPr>
          <p:cNvPr id="3" name="Line 4"/>
          <p:cNvSpPr/>
          <p:nvPr/>
        </p:nvSpPr>
        <p:spPr>
          <a:xfrm>
            <a:off x="3851064" y="1509000"/>
            <a:ext cx="3149600" cy="0"/>
          </a:xfrm>
          <a:prstGeom prst="line">
            <a:avLst/>
          </a:prstGeom>
          <a:ln w="38100" cap="flat" cmpd="sng">
            <a:solidFill>
              <a:srgbClr val="CC0066"/>
            </a:solidFill>
            <a:prstDash val="solid"/>
            <a:headEnd type="none" w="med" len="med"/>
            <a:tailEnd type="none" w="med" len="med"/>
          </a:ln>
        </p:spPr>
      </p:sp>
      <p:sp>
        <p:nvSpPr>
          <p:cNvPr id="4" name="Line 5"/>
          <p:cNvSpPr/>
          <p:nvPr/>
        </p:nvSpPr>
        <p:spPr>
          <a:xfrm flipH="1">
            <a:off x="3792000" y="1484915"/>
            <a:ext cx="2754400" cy="2136084"/>
          </a:xfrm>
          <a:prstGeom prst="line">
            <a:avLst/>
          </a:prstGeom>
          <a:ln w="28575" cap="flat" cmpd="sng">
            <a:solidFill>
              <a:srgbClr val="CC0066"/>
            </a:solidFill>
            <a:prstDash val="solid"/>
            <a:headEnd type="none" w="med" len="med"/>
            <a:tailEnd type="triangle" w="med" len="med"/>
          </a:ln>
        </p:spPr>
      </p:sp>
      <p:sp>
        <p:nvSpPr>
          <p:cNvPr id="5" name="Text Box 6"/>
          <p:cNvSpPr txBox="1"/>
          <p:nvPr/>
        </p:nvSpPr>
        <p:spPr>
          <a:xfrm>
            <a:off x="2639616" y="3351116"/>
            <a:ext cx="6040967" cy="666115"/>
          </a:xfrm>
          <a:prstGeom prst="rect">
            <a:avLst/>
          </a:prstGeom>
          <a:solidFill>
            <a:schemeClr val="bg1"/>
          </a:solidFill>
          <a:ln w="9525">
            <a:noFill/>
          </a:ln>
        </p:spPr>
        <p:txBody>
          <a:bodyPr>
            <a:spAutoFit/>
          </a:bodyPr>
          <a:lstStyle/>
          <a:p>
            <a:pPr eaLnBrk="1" hangingPunct="1">
              <a:spcBef>
                <a:spcPct val="50000"/>
              </a:spcBef>
              <a:buClrTx/>
            </a:pPr>
            <a:r>
              <a:rPr lang="en-US" altLang="zh-CN" sz="3735" b="1" dirty="0">
                <a:solidFill>
                  <a:schemeClr val="accent1"/>
                </a:solidFill>
                <a:highlight>
                  <a:srgbClr val="FFFF00"/>
                </a:highlight>
                <a:latin typeface="CosmicTwo" pitchFamily="34" charset="0"/>
              </a:rPr>
              <a:t>t=x ; x=y ; y=t ;</a:t>
            </a:r>
            <a:endParaRPr lang="en-US" altLang="zh-CN" sz="3735" b="1" dirty="0">
              <a:solidFill>
                <a:schemeClr val="accent1"/>
              </a:solidFill>
              <a:highlight>
                <a:srgbClr val="FFFF00"/>
              </a:highlight>
              <a:latin typeface="CosmicTwo" pitchFamily="34" charset="0"/>
            </a:endParaRPr>
          </a:p>
        </p:txBody>
      </p:sp>
      <p:sp>
        <p:nvSpPr>
          <p:cNvPr id="6" name="Text Box 7"/>
          <p:cNvSpPr txBox="1"/>
          <p:nvPr/>
        </p:nvSpPr>
        <p:spPr>
          <a:xfrm>
            <a:off x="6383867" y="1927300"/>
            <a:ext cx="2880784" cy="583565"/>
          </a:xfrm>
          <a:prstGeom prst="rect">
            <a:avLst/>
          </a:prstGeom>
          <a:noFill/>
          <a:ln w="9525">
            <a:noFill/>
          </a:ln>
        </p:spPr>
        <p:txBody>
          <a:bodyPr>
            <a:spAutoFit/>
          </a:bodyPr>
          <a:lstStyle/>
          <a:p>
            <a:pPr eaLnBrk="1" hangingPunct="1">
              <a:spcBef>
                <a:spcPct val="50000"/>
              </a:spcBef>
              <a:buClrTx/>
            </a:pPr>
            <a:r>
              <a:rPr lang="zh-CN" altLang="en-US" b="1" dirty="0">
                <a:solidFill>
                  <a:schemeClr val="accent1"/>
                </a:solidFill>
                <a:latin typeface="CosmicTwo" pitchFamily="34" charset="0"/>
                <a:ea typeface="仿宋_GB2312" pitchFamily="49" charset="-122"/>
              </a:rPr>
              <a:t>编译时被替换</a:t>
            </a:r>
            <a:endParaRPr lang="zh-CN" altLang="en-US" b="1" dirty="0">
              <a:solidFill>
                <a:schemeClr val="accent1"/>
              </a:solidFill>
              <a:latin typeface="CosmicTwo" pitchFamily="34" charset="0"/>
              <a:ea typeface="仿宋_GB2312" pitchFamily="49" charset="-122"/>
            </a:endParaRPr>
          </a:p>
        </p:txBody>
      </p:sp>
      <p:sp>
        <p:nvSpPr>
          <p:cNvPr id="7" name="Text Box 8"/>
          <p:cNvSpPr txBox="1"/>
          <p:nvPr/>
        </p:nvSpPr>
        <p:spPr>
          <a:xfrm>
            <a:off x="385160" y="5796172"/>
            <a:ext cx="11377083" cy="1026795"/>
          </a:xfrm>
          <a:prstGeom prst="rect">
            <a:avLst/>
          </a:prstGeom>
          <a:noFill/>
          <a:ln w="9525">
            <a:noFill/>
          </a:ln>
        </p:spPr>
        <p:txBody>
          <a:bodyPr>
            <a:spAutoFit/>
          </a:bodyPr>
          <a:lstStyle/>
          <a:p>
            <a:pPr>
              <a:lnSpc>
                <a:spcPct val="90000"/>
              </a:lnSpc>
              <a:buClrTx/>
              <a:buChar char="•"/>
            </a:pPr>
            <a:r>
              <a:rPr lang="zh-CN" altLang="en-US" b="1" dirty="0">
                <a:solidFill>
                  <a:schemeClr val="accent1"/>
                </a:solidFill>
                <a:latin typeface="宋体" pitchFamily="2" charset="-122"/>
              </a:rPr>
              <a:t>带参数的宏定义不是函数，宏与函数是两种不同的概念  </a:t>
            </a:r>
            <a:endParaRPr lang="zh-CN" altLang="en-US" b="1" dirty="0">
              <a:solidFill>
                <a:schemeClr val="accent1"/>
              </a:solidFill>
              <a:latin typeface="宋体" pitchFamily="2" charset="-122"/>
            </a:endParaRPr>
          </a:p>
          <a:p>
            <a:pPr>
              <a:buClrTx/>
              <a:buChar char="•"/>
            </a:pPr>
            <a:r>
              <a:rPr lang="zh-CN" altLang="en-US" b="1" dirty="0">
                <a:solidFill>
                  <a:schemeClr val="accent1"/>
                </a:solidFill>
                <a:latin typeface="宋体" pitchFamily="2" charset="-122"/>
              </a:rPr>
              <a:t>宏可以实现简单的函数功能</a:t>
            </a:r>
            <a:endParaRPr lang="zh-CN" altLang="en-US" b="1" dirty="0">
              <a:solidFill>
                <a:schemeClr val="accent1"/>
              </a:solidFill>
              <a:latin typeface="宋体" pitchFamily="2" charset="-122"/>
            </a:endParaRPr>
          </a:p>
        </p:txBody>
      </p:sp>
      <p:sp>
        <p:nvSpPr>
          <p:cNvPr id="8" name="Rectangle 9"/>
          <p:cNvSpPr txBox="1"/>
          <p:nvPr/>
        </p:nvSpPr>
        <p:spPr>
          <a:xfrm>
            <a:off x="814917" y="0"/>
            <a:ext cx="10945283" cy="866849"/>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335" dirty="0">
                <a:latin typeface="宋体" pitchFamily="2" charset="-122"/>
              </a:rPr>
              <a:t>示例 用宏实现两个变量值的交换</a:t>
            </a:r>
            <a:endParaRPr lang="zh-CN" altLang="en-US" sz="5335" dirty="0">
              <a:latin typeface="宋体" pitchFamily="2" charset="-122"/>
            </a:endParaRPr>
          </a:p>
        </p:txBody>
      </p:sp>
      <p:sp>
        <p:nvSpPr>
          <p:cNvPr id="9" name="Text Box 10"/>
          <p:cNvSpPr txBox="1"/>
          <p:nvPr/>
        </p:nvSpPr>
        <p:spPr>
          <a:xfrm>
            <a:off x="7662244" y="4657800"/>
            <a:ext cx="3937000" cy="583565"/>
          </a:xfrm>
          <a:prstGeom prst="rect">
            <a:avLst/>
          </a:prstGeom>
          <a:solidFill>
            <a:schemeClr val="bg1"/>
          </a:solidFill>
          <a:ln w="9525">
            <a:noFill/>
          </a:ln>
        </p:spPr>
        <p:txBody>
          <a:bodyPr>
            <a:spAutoFit/>
          </a:bodyPr>
          <a:lstStyle/>
          <a:p>
            <a:pPr eaLnBrk="1" hangingPunct="1">
              <a:spcBef>
                <a:spcPct val="50000"/>
              </a:spcBef>
              <a:buClrTx/>
            </a:pPr>
            <a:r>
              <a:rPr lang="zh-CN" altLang="en-US" b="1" dirty="0">
                <a:solidFill>
                  <a:schemeClr val="accent1"/>
                </a:solidFill>
                <a:latin typeface="Arial" panose="020B0604020202020204" pitchFamily="34" charset="0"/>
                <a:ea typeface="仿宋_GB2312" pitchFamily="49" charset="-122"/>
              </a:rPr>
              <a:t>与函数的区别在哪里</a:t>
            </a:r>
            <a:r>
              <a:rPr lang="en-US" altLang="zh-CN" b="1" dirty="0">
                <a:solidFill>
                  <a:schemeClr val="accent1"/>
                </a:solidFill>
                <a:latin typeface="Arial" panose="020B0604020202020204" pitchFamily="34" charset="0"/>
                <a:ea typeface="仿宋_GB2312" pitchFamily="49" charset="-122"/>
              </a:rPr>
              <a:t>?</a:t>
            </a:r>
            <a:endParaRPr lang="en-US" altLang="zh-CN" b="1" dirty="0">
              <a:solidFill>
                <a:schemeClr val="accent1"/>
              </a:solidFill>
              <a:latin typeface="Arial" panose="020B0604020202020204" pitchFamily="34" charset="0"/>
              <a:ea typeface="仿宋_GB2312" pitchFamily="49" charset="-122"/>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9"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p:nvPr/>
        </p:nvSpPr>
        <p:spPr>
          <a:xfrm>
            <a:off x="1955800" y="214315"/>
            <a:ext cx="5220320"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charset="0"/>
              </a:defRPr>
            </a:lvl1pPr>
            <a:lvl2pPr algn="ctr" eaLnBrk="0" hangingPunct="0">
              <a:defRPr sz="3400">
                <a:latin typeface="Calibri" charset="0"/>
                <a:ea typeface="宋体" pitchFamily="2" charset="-122"/>
                <a:sym typeface="Calibri" charset="0"/>
              </a:defRPr>
            </a:lvl2pPr>
            <a:lvl3pPr algn="ctr" eaLnBrk="0" hangingPunct="0">
              <a:defRPr sz="3400">
                <a:latin typeface="Calibri" charset="0"/>
                <a:ea typeface="宋体" pitchFamily="2" charset="-122"/>
                <a:sym typeface="Calibri" charset="0"/>
              </a:defRPr>
            </a:lvl3pPr>
            <a:lvl4pPr algn="ctr" eaLnBrk="0" hangingPunct="0">
              <a:defRPr sz="3400">
                <a:latin typeface="Calibri" charset="0"/>
                <a:ea typeface="宋体" pitchFamily="2" charset="-122"/>
                <a:sym typeface="Calibri" charset="0"/>
              </a:defRPr>
            </a:lvl4pPr>
            <a:lvl5pPr algn="ctr" eaLnBrk="0" hangingPunct="0">
              <a:defRPr sz="3400">
                <a:latin typeface="Calibri" charset="0"/>
                <a:ea typeface="宋体" pitchFamily="2" charset="-122"/>
                <a:sym typeface="Calibri" charset="0"/>
              </a:defRPr>
            </a:lvl5pPr>
            <a:lvl6pPr marL="356235" algn="ctr" eaLnBrk="0" fontAlgn="base" hangingPunct="0">
              <a:spcBef>
                <a:spcPct val="0"/>
              </a:spcBef>
              <a:spcAft>
                <a:spcPct val="0"/>
              </a:spcAft>
              <a:defRPr sz="3400">
                <a:latin typeface="Calibri" charset="0"/>
                <a:ea typeface="宋体" pitchFamily="2" charset="-122"/>
                <a:sym typeface="Calibri" charset="0"/>
              </a:defRPr>
            </a:lvl6pPr>
            <a:lvl7pPr marL="712470" algn="ctr" eaLnBrk="0" fontAlgn="base" hangingPunct="0">
              <a:spcBef>
                <a:spcPct val="0"/>
              </a:spcBef>
              <a:spcAft>
                <a:spcPct val="0"/>
              </a:spcAft>
              <a:defRPr sz="3400">
                <a:latin typeface="Calibri" charset="0"/>
                <a:ea typeface="宋体" pitchFamily="2" charset="-122"/>
                <a:sym typeface="Calibri" charset="0"/>
              </a:defRPr>
            </a:lvl7pPr>
            <a:lvl8pPr marL="1068070" algn="ctr" eaLnBrk="0" fontAlgn="base" hangingPunct="0">
              <a:spcBef>
                <a:spcPct val="0"/>
              </a:spcBef>
              <a:spcAft>
                <a:spcPct val="0"/>
              </a:spcAft>
              <a:defRPr sz="3400">
                <a:latin typeface="Calibri" charset="0"/>
                <a:ea typeface="宋体" pitchFamily="2" charset="-122"/>
                <a:sym typeface="Calibri" charset="0"/>
              </a:defRPr>
            </a:lvl8pPr>
            <a:lvl9pPr marL="1424305" algn="ctr" eaLnBrk="0" fontAlgn="base" hangingPunct="0">
              <a:spcBef>
                <a:spcPct val="0"/>
              </a:spcBef>
              <a:spcAft>
                <a:spcPct val="0"/>
              </a:spcAft>
              <a:defRPr sz="3400">
                <a:latin typeface="Calibri" charset="0"/>
                <a:ea typeface="宋体" pitchFamily="2" charset="-122"/>
                <a:sym typeface="Calibri" charset="0"/>
              </a:defRPr>
            </a:lvl9pPr>
          </a:lstStyle>
          <a:p>
            <a:r>
              <a:rPr lang="zh-CN" altLang="en-US" dirty="0"/>
              <a:t>用宏实现两个变量值的交换</a:t>
            </a:r>
            <a:endParaRPr lang="zh-CN" altLang="en-US" dirty="0"/>
          </a:p>
        </p:txBody>
      </p:sp>
      <p:sp>
        <p:nvSpPr>
          <p:cNvPr id="3" name="TextBox 2"/>
          <p:cNvSpPr txBox="1"/>
          <p:nvPr/>
        </p:nvSpPr>
        <p:spPr>
          <a:xfrm>
            <a:off x="1952596" y="1071546"/>
            <a:ext cx="8535892" cy="3415030"/>
          </a:xfrm>
          <a:prstGeom prst="rect">
            <a:avLst/>
          </a:prstGeom>
          <a:solidFill>
            <a:srgbClr val="1B587C">
              <a:lumMod val="20000"/>
              <a:lumOff val="80000"/>
            </a:srgbClr>
          </a:solid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kern="0" dirty="0">
                <a:solidFill>
                  <a:prstClr val="black"/>
                </a:solidFill>
                <a:latin typeface="Calibri" charset="0"/>
                <a:ea typeface="华文细黑" panose="02010600040101010101" pitchFamily="2" charset="-122"/>
                <a:cs typeface="Consolas" panose="020B0609020204030204" pitchFamily="49" charset="0"/>
              </a:rPr>
              <a:t>#define SIZE 1024  </a:t>
            </a:r>
            <a:r>
              <a:rPr kumimoji="0" lang="en-US" altLang="zh-CN" sz="2000" b="1" i="0" u="none" strike="noStrike" kern="0" cap="none" spc="0" normalizeH="0" baseline="0" noProof="0" dirty="0">
                <a:ln>
                  <a:noFill/>
                </a:ln>
                <a:solidFill>
                  <a:srgbClr val="FF0000"/>
                </a:solidFill>
                <a:effectLst/>
                <a:uLnTx/>
                <a:uFillTx/>
                <a:latin typeface="Calibri" charset="0"/>
                <a:ea typeface="幼圆"/>
              </a:rPr>
              <a:t>//</a:t>
            </a:r>
            <a:r>
              <a:rPr kumimoji="0" lang="zh-CN" altLang="en-US" sz="2000" b="1" i="0" u="none" strike="noStrike" kern="0" cap="none" spc="0" normalizeH="0" baseline="0" noProof="0" dirty="0">
                <a:ln>
                  <a:noFill/>
                </a:ln>
                <a:solidFill>
                  <a:srgbClr val="FF0000"/>
                </a:solidFill>
                <a:effectLst/>
                <a:uLnTx/>
                <a:uFillTx/>
                <a:latin typeface="Calibri" charset="0"/>
                <a:ea typeface="幼圆"/>
              </a:rPr>
              <a:t>宏定义不是</a:t>
            </a:r>
            <a:r>
              <a:rPr kumimoji="0" lang="en-US" altLang="zh-CN" sz="2000" b="1" i="0" u="none" strike="noStrike" kern="0" cap="none" spc="0" normalizeH="0" baseline="0" noProof="0" dirty="0">
                <a:ln>
                  <a:noFill/>
                </a:ln>
                <a:solidFill>
                  <a:srgbClr val="FF0000"/>
                </a:solidFill>
                <a:effectLst/>
                <a:uLnTx/>
                <a:uFillTx/>
                <a:latin typeface="Calibri" charset="0"/>
                <a:ea typeface="幼圆"/>
              </a:rPr>
              <a:t>C</a:t>
            </a:r>
            <a:r>
              <a:rPr kumimoji="0" lang="zh-CN" altLang="en-US" sz="2000" b="1" i="0" u="none" strike="noStrike" kern="0" cap="none" spc="0" normalizeH="0" baseline="0" noProof="0" dirty="0">
                <a:ln>
                  <a:noFill/>
                </a:ln>
                <a:solidFill>
                  <a:srgbClr val="FF0000"/>
                </a:solidFill>
                <a:effectLst/>
                <a:uLnTx/>
                <a:uFillTx/>
                <a:latin typeface="Calibri" charset="0"/>
                <a:ea typeface="幼圆"/>
              </a:rPr>
              <a:t>语句，故行尾一般不能加分号</a:t>
            </a:r>
            <a:endParaRPr kumimoji="0" lang="en-US" altLang="zh-CN" sz="2000" b="1" i="0" u="none" strike="noStrike" kern="0" cap="none" spc="0" normalizeH="0" baseline="0" noProof="0" dirty="0">
              <a:ln>
                <a:noFill/>
              </a:ln>
              <a:solidFill>
                <a:srgbClr val="FF0000"/>
              </a:solidFill>
              <a:effectLst/>
              <a:uLnTx/>
              <a:uFillTx/>
              <a:latin typeface="Calibri" charset="0"/>
              <a:ea typeface="华文细黑" panose="02010600040101010101" pitchFamily="2" charset="-122"/>
            </a:endParaRPr>
          </a:p>
          <a:p>
            <a:pPr marL="0" marR="0" lvl="0" indent="0" defTabSz="914400" eaLnBrk="1" fontAlgn="auto" latinLnBrk="0" hangingPunct="1">
              <a:spcBef>
                <a:spcPts val="0"/>
              </a:spcBef>
              <a:spcAft>
                <a:spcPts val="0"/>
              </a:spcAft>
              <a:buClrTx/>
              <a:buSzTx/>
              <a:buFontTx/>
              <a:buNone/>
              <a:defRPr/>
            </a:pPr>
            <a:r>
              <a:rPr lang="zh-CN" altLang="en-US" sz="2400" kern="0" dirty="0">
                <a:solidFill>
                  <a:prstClr val="black"/>
                </a:solidFill>
                <a:latin typeface="Calibri" charset="0"/>
                <a:ea typeface="华文细黑" panose="02010600040101010101" pitchFamily="2" charset="-122"/>
                <a:cs typeface="Consolas" panose="020B0609020204030204" pitchFamily="49" charset="0"/>
              </a:rPr>
              <a:t>#</a:t>
            </a:r>
            <a:r>
              <a:rPr lang="en-US" altLang="zh-CN" sz="2400" kern="0" dirty="0">
                <a:solidFill>
                  <a:prstClr val="black"/>
                </a:solidFill>
                <a:latin typeface="Calibri" charset="0"/>
                <a:ea typeface="华文细黑" panose="02010600040101010101" pitchFamily="2" charset="-122"/>
                <a:cs typeface="Consolas" panose="020B0609020204030204" pitchFamily="49" charset="0"/>
              </a:rPr>
              <a:t>define swap(</a:t>
            </a:r>
            <a:r>
              <a:rPr lang="en-US" altLang="zh-CN" sz="2400" kern="0" dirty="0" err="1">
                <a:solidFill>
                  <a:prstClr val="black"/>
                </a:solidFill>
                <a:latin typeface="Calibri" charset="0"/>
                <a:ea typeface="华文细黑" panose="02010600040101010101" pitchFamily="2" charset="-122"/>
                <a:cs typeface="Consolas" panose="020B0609020204030204" pitchFamily="49" charset="0"/>
              </a:rPr>
              <a:t>a,b,t</a:t>
            </a:r>
            <a:r>
              <a:rPr lang="zh-CN" altLang="en-US" sz="2400" kern="0" dirty="0">
                <a:solidFill>
                  <a:prstClr val="black"/>
                </a:solidFill>
                <a:latin typeface="Calibri" charset="0"/>
                <a:ea typeface="华文细黑" panose="02010600040101010101" pitchFamily="2" charset="-122"/>
                <a:cs typeface="Consolas" panose="020B0609020204030204" pitchFamily="49" charset="0"/>
              </a:rPr>
              <a:t>)   </a:t>
            </a:r>
            <a:r>
              <a:rPr lang="en-US" altLang="zh-CN" sz="2400" kern="0" dirty="0">
                <a:solidFill>
                  <a:prstClr val="black"/>
                </a:solidFill>
                <a:latin typeface="Calibri" charset="0"/>
                <a:ea typeface="华文细黑" panose="02010600040101010101" pitchFamily="2" charset="-122"/>
                <a:cs typeface="Consolas" panose="020B0609020204030204" pitchFamily="49" charset="0"/>
              </a:rPr>
              <a:t>t=a; a=b; b=t</a:t>
            </a:r>
            <a:r>
              <a:rPr lang="en-US" altLang="zh-CN" sz="2400" kern="0" dirty="0">
                <a:solidFill>
                  <a:srgbClr val="FF0000"/>
                </a:solidFill>
                <a:latin typeface="Calibri" charset="0"/>
                <a:ea typeface="华文细黑" panose="02010600040101010101" pitchFamily="2" charset="-122"/>
                <a:cs typeface="Consolas" panose="020B0609020204030204" pitchFamily="49" charset="0"/>
              </a:rPr>
              <a:t>;</a:t>
            </a:r>
            <a:r>
              <a:rPr lang="en-US" altLang="zh-CN" sz="2400" kern="0" dirty="0">
                <a:solidFill>
                  <a:prstClr val="black"/>
                </a:solidFill>
                <a:latin typeface="Calibri" charset="0"/>
                <a:ea typeface="华文细黑" panose="02010600040101010101" pitchFamily="2" charset="-122"/>
                <a:cs typeface="Consolas" panose="020B0609020204030204" pitchFamily="49" charset="0"/>
              </a:rPr>
              <a:t>  </a:t>
            </a:r>
            <a:r>
              <a:rPr kumimoji="0" lang="en-US" altLang="zh-CN" sz="2000" b="1" i="0" u="none" strike="noStrike" kern="0" cap="none" spc="0" normalizeH="0" baseline="0" noProof="0" dirty="0">
                <a:ln>
                  <a:noFill/>
                </a:ln>
                <a:solidFill>
                  <a:srgbClr val="FF0000"/>
                </a:solidFill>
                <a:effectLst/>
                <a:uLnTx/>
                <a:uFillTx/>
                <a:latin typeface="Calibri" charset="0"/>
                <a:ea typeface="幼圆"/>
              </a:rPr>
              <a:t>//</a:t>
            </a:r>
            <a:r>
              <a:rPr kumimoji="0" lang="zh-CN" altLang="en-US" sz="2000" b="1" i="0" u="none" strike="noStrike" kern="0" cap="none" spc="0" normalizeH="0" baseline="0" noProof="0" dirty="0">
                <a:ln>
                  <a:noFill/>
                </a:ln>
                <a:solidFill>
                  <a:srgbClr val="FF0000"/>
                </a:solidFill>
                <a:effectLst/>
                <a:uLnTx/>
                <a:uFillTx/>
                <a:latin typeface="Calibri" charset="0"/>
                <a:ea typeface="幼圆"/>
              </a:rPr>
              <a:t>此处的分号必须的</a:t>
            </a:r>
            <a:endParaRPr kumimoji="0" lang="en-US" altLang="zh-CN" sz="2000" b="1" i="0" u="none" strike="noStrike" kern="0" cap="none" spc="0" normalizeH="0" baseline="0" noProof="0" dirty="0">
              <a:ln>
                <a:noFill/>
              </a:ln>
              <a:solidFill>
                <a:srgbClr val="FF0000"/>
              </a:solidFill>
              <a:effectLst/>
              <a:uLnTx/>
              <a:uFillTx/>
              <a:latin typeface="Calibri" charset="0"/>
              <a:ea typeface="幼圆"/>
            </a:endParaRPr>
          </a:p>
          <a:p>
            <a:pPr marL="0" marR="0" lvl="0" indent="0" defTabSz="914400" eaLnBrk="1" fontAlgn="auto" latinLnBrk="0" hangingPunct="1">
              <a:spcBef>
                <a:spcPts val="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void main( )</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0" marR="0" lvl="0" indent="0" defTabSz="914400" eaLnBrk="1" fontAlgn="auto" latinLnBrk="0" hangingPunct="1">
              <a:spcBef>
                <a:spcPts val="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a:t>
            </a:r>
            <a:r>
              <a:rPr kumimoji="0" lang="zh-CN" altLang="en-US"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  </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0" marR="0" lvl="0" indent="0" defTabSz="914400" eaLnBrk="1" fontAlgn="auto" latinLnBrk="0" hangingPunct="1">
              <a:spcBef>
                <a:spcPts val="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      </a:t>
            </a: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int</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 </a:t>
            </a: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x,y,tmp</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 ;</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0" marR="0" lvl="0" indent="0" defTabSz="914400" eaLnBrk="1" fontAlgn="auto" latinLnBrk="0" hangingPunct="1">
              <a:spcBef>
                <a:spcPts val="0"/>
              </a:spcBef>
              <a:spcAft>
                <a:spcPts val="0"/>
              </a:spcAft>
              <a:buClrTx/>
              <a:buSzTx/>
              <a:buFontTx/>
              <a:buNone/>
              <a:defRPr/>
            </a:pPr>
            <a:r>
              <a:rPr lang="en-US" altLang="zh-CN" sz="2400" kern="0" dirty="0">
                <a:solidFill>
                  <a:prstClr val="black"/>
                </a:solidFill>
                <a:latin typeface="Calibri" charset="0"/>
                <a:ea typeface="华文细黑" panose="02010600040101010101" pitchFamily="2" charset="-122"/>
                <a:cs typeface="Consolas" panose="020B0609020204030204" pitchFamily="49" charset="0"/>
              </a:rPr>
              <a:t>      </a:t>
            </a: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scanf</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a:t>
            </a: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d%d</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 ,&amp;x, &amp;y);</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457200" lvl="2" fontAlgn="auto">
              <a:spcBef>
                <a:spcPts val="0"/>
              </a:spcBef>
              <a:spcAft>
                <a:spcPts val="0"/>
              </a:spcAft>
            </a:pP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swap(</a:t>
            </a: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x,y,tmp</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457200" lvl="2" fontAlgn="auto">
              <a:spcBef>
                <a:spcPts val="0"/>
              </a:spcBef>
              <a:spcAft>
                <a:spcPts val="0"/>
              </a:spcAft>
            </a:pPr>
            <a:r>
              <a:rPr kumimoji="0" lang="en-US" altLang="zh-CN" sz="2400" b="0" i="0" u="none" strike="noStrike" kern="0" cap="none" spc="0" normalizeH="0" baseline="0" noProof="0" dirty="0" err="1">
                <a:ln>
                  <a:noFill/>
                </a:ln>
                <a:solidFill>
                  <a:prstClr val="black"/>
                </a:solidFill>
                <a:effectLst/>
                <a:uLnTx/>
                <a:uFillTx/>
                <a:latin typeface="Calibri" charset="0"/>
                <a:ea typeface="华文细黑" panose="02010600040101010101" pitchFamily="2" charset="-122"/>
                <a:cs typeface="Consolas" panose="020B0609020204030204" pitchFamily="49" charset="0"/>
              </a:rPr>
              <a:t>printf</a:t>
            </a: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("%d  %d\n", x, y) ;</a:t>
            </a:r>
            <a:endPar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a:p>
            <a:pPr marL="0" marR="0" lvl="1" indent="0" defTabSz="914400" eaLnBrk="1" fontAlgn="auto" latinLnBrk="0" hangingPunct="1">
              <a:spcBef>
                <a:spcPts val="0"/>
              </a:spcBef>
              <a:spcAft>
                <a:spcPts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rPr>
              <a:t>}</a:t>
            </a:r>
            <a:endParaRPr kumimoji="0" lang="en-US" altLang="zh-CN" sz="2400" b="1" i="0" u="none" strike="noStrike" kern="0" cap="none" spc="0" normalizeH="0" baseline="0" noProof="0" dirty="0">
              <a:ln>
                <a:noFill/>
              </a:ln>
              <a:solidFill>
                <a:prstClr val="black"/>
              </a:solidFill>
              <a:effectLst/>
              <a:uLnTx/>
              <a:uFillTx/>
              <a:latin typeface="Calibri" charset="0"/>
              <a:ea typeface="华文细黑" panose="02010600040101010101" pitchFamily="2" charset="-122"/>
              <a:cs typeface="Consolas" panose="020B0609020204030204" pitchFamily="49"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p:nvPr/>
        </p:nvSpPr>
        <p:spPr>
          <a:xfrm>
            <a:off x="776816" y="69000"/>
            <a:ext cx="10972800" cy="899400"/>
          </a:xfrm>
          <a:prstGeom prst="rect">
            <a:avLst/>
          </a:prstGeom>
        </p:spPr>
        <p:txBody>
          <a:bodyPr vert="horz" wrap="square" lIns="121920" tIns="60960" rIns="121920" bIns="6096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dirty="0"/>
              <a:t>宏定义应用示例</a:t>
            </a:r>
            <a:endParaRPr lang="zh-CN" altLang="en-US" sz="4800" dirty="0"/>
          </a:p>
        </p:txBody>
      </p:sp>
      <p:sp>
        <p:nvSpPr>
          <p:cNvPr id="3" name="Rectangle 3"/>
          <p:cNvSpPr txBox="1"/>
          <p:nvPr/>
        </p:nvSpPr>
        <p:spPr>
          <a:xfrm>
            <a:off x="144000" y="1605000"/>
            <a:ext cx="11857567" cy="4127500"/>
          </a:xfrm>
          <a:prstGeom prst="rect">
            <a:avLst/>
          </a:prstGeom>
        </p:spPr>
        <p:txBody>
          <a:bodyPr vert="horz" wrap="square" lIns="121920" tIns="60960" rIns="121920" bIns="6096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zh-CN" altLang="en-US" sz="3735" dirty="0"/>
              <a:t>定义宏</a:t>
            </a:r>
            <a:r>
              <a:rPr lang="en-US" altLang="zh-CN" sz="3735" dirty="0">
                <a:solidFill>
                  <a:schemeClr val="accent1"/>
                </a:solidFill>
                <a:effectLst>
                  <a:outerShdw blurRad="38100" dist="25400" dir="5400000" algn="ctr" rotWithShape="0">
                    <a:srgbClr val="6E747A">
                      <a:alpha val="43000"/>
                    </a:srgbClr>
                  </a:outerShdw>
                </a:effectLst>
              </a:rPr>
              <a:t>L</a:t>
            </a:r>
            <a:r>
              <a:rPr lang="en-US" altLang="zh-CN" sz="3735" dirty="0">
                <a:solidFill>
                  <a:schemeClr val="accent1"/>
                </a:solidFill>
              </a:rPr>
              <a:t>OWCASE</a:t>
            </a:r>
            <a:r>
              <a:rPr lang="zh-CN" altLang="en-US" sz="3735" dirty="0"/>
              <a:t>，判断字符</a:t>
            </a:r>
            <a:r>
              <a:rPr lang="en-US" altLang="zh-CN" sz="3735" dirty="0"/>
              <a:t>c</a:t>
            </a:r>
            <a:r>
              <a:rPr lang="zh-CN" altLang="en-US" sz="3735" dirty="0"/>
              <a:t>是否为小写字母。</a:t>
            </a:r>
            <a:endParaRPr lang="zh-CN" altLang="en-US" sz="3735" dirty="0"/>
          </a:p>
          <a:p>
            <a:pPr>
              <a:lnSpc>
                <a:spcPct val="90000"/>
              </a:lnSpc>
            </a:pPr>
            <a:r>
              <a:rPr lang="en-US" altLang="zh-CN" sz="3735" dirty="0"/>
              <a:t> </a:t>
            </a:r>
            <a:endParaRPr lang="en-US" altLang="zh-CN" sz="3735" dirty="0"/>
          </a:p>
          <a:p>
            <a:pPr lvl="1">
              <a:lnSpc>
                <a:spcPct val="90000"/>
              </a:lnSpc>
              <a:buFont typeface="Arial" panose="020B0604020202020204" pitchFamily="34" charset="0"/>
              <a:buNone/>
            </a:pPr>
            <a:r>
              <a:rPr lang="en-US" altLang="zh-CN" sz="3200" dirty="0">
                <a:solidFill>
                  <a:schemeClr val="accent1"/>
                </a:solidFill>
              </a:rPr>
              <a:t>#define  LOWCASE(c)  (((c) &gt;= 'a') &amp;&amp; ((c) &lt;= 'z') )</a:t>
            </a:r>
            <a:endParaRPr lang="en-US" altLang="zh-CN" sz="3200" dirty="0">
              <a:solidFill>
                <a:schemeClr val="accent1"/>
              </a:solidFill>
            </a:endParaRPr>
          </a:p>
          <a:p>
            <a:pPr>
              <a:lnSpc>
                <a:spcPct val="90000"/>
              </a:lnSpc>
              <a:buFont typeface="Arial" panose="020B0604020202020204" pitchFamily="34" charset="0"/>
              <a:buNone/>
            </a:pPr>
            <a:r>
              <a:rPr lang="zh-CN" altLang="en-US" sz="2665" dirty="0">
                <a:solidFill>
                  <a:schemeClr val="accent1"/>
                </a:solidFill>
              </a:rPr>
              <a:t>			</a:t>
            </a:r>
            <a:endParaRPr lang="zh-CN" altLang="en-US" sz="2665" dirty="0">
              <a:solidFill>
                <a:schemeClr val="accent1"/>
              </a:solidFill>
            </a:endParaRPr>
          </a:p>
          <a:p>
            <a:pPr>
              <a:lnSpc>
                <a:spcPct val="90000"/>
              </a:lnSpc>
            </a:pPr>
            <a:r>
              <a:rPr lang="zh-CN" altLang="en-US" sz="3735" dirty="0"/>
              <a:t>定义宏</a:t>
            </a:r>
            <a:r>
              <a:rPr lang="en-US" altLang="zh-CN" sz="3735" dirty="0">
                <a:solidFill>
                  <a:schemeClr val="accent1"/>
                </a:solidFill>
              </a:rPr>
              <a:t>CTOD</a:t>
            </a:r>
            <a:r>
              <a:rPr lang="zh-CN" altLang="en-US" sz="3735" dirty="0"/>
              <a:t>将数字字符（</a:t>
            </a:r>
            <a:r>
              <a:rPr lang="en-US" altLang="zh-CN" sz="3735" dirty="0"/>
              <a:t>‘0’</a:t>
            </a:r>
            <a:r>
              <a:rPr lang="zh-CN" altLang="en-US" sz="3735" dirty="0"/>
              <a:t>～</a:t>
            </a:r>
            <a:r>
              <a:rPr lang="en-US" altLang="zh-CN" sz="3735" dirty="0"/>
              <a:t>‘9’</a:t>
            </a:r>
            <a:r>
              <a:rPr lang="zh-CN" altLang="en-US" sz="3735" dirty="0"/>
              <a:t>）转换为相应的</a:t>
            </a:r>
            <a:endParaRPr lang="zh-CN" altLang="en-US" sz="3735" dirty="0"/>
          </a:p>
          <a:p>
            <a:pPr lvl="1">
              <a:lnSpc>
                <a:spcPct val="90000"/>
              </a:lnSpc>
              <a:buFont typeface="Arial" panose="020B0604020202020204" pitchFamily="34" charset="0"/>
              <a:buNone/>
            </a:pPr>
            <a:r>
              <a:rPr lang="zh-CN" altLang="en-US" sz="3200" dirty="0"/>
              <a:t>	十进制整数，</a:t>
            </a:r>
            <a:r>
              <a:rPr lang="en-US" altLang="zh-CN" sz="3200" dirty="0"/>
              <a:t>-1</a:t>
            </a:r>
            <a:r>
              <a:rPr lang="zh-CN" altLang="en-US" sz="3200" dirty="0"/>
              <a:t>表示出错。</a:t>
            </a:r>
            <a:r>
              <a:rPr lang="en-US" altLang="zh-CN" sz="3200" dirty="0"/>
              <a:t> </a:t>
            </a:r>
            <a:endParaRPr lang="en-US" altLang="zh-CN" sz="3200" dirty="0"/>
          </a:p>
          <a:p>
            <a:pPr lvl="1">
              <a:lnSpc>
                <a:spcPct val="90000"/>
              </a:lnSpc>
              <a:buFont typeface="Arial" panose="020B0604020202020204" pitchFamily="34" charset="0"/>
              <a:buNone/>
            </a:pPr>
            <a:endParaRPr lang="en-US" altLang="zh-CN" sz="3200" dirty="0"/>
          </a:p>
          <a:p>
            <a:pPr lvl="1">
              <a:lnSpc>
                <a:spcPct val="90000"/>
              </a:lnSpc>
              <a:buFont typeface="Arial" panose="020B0604020202020204" pitchFamily="34" charset="0"/>
              <a:buNone/>
            </a:pPr>
            <a:r>
              <a:rPr lang="en-US" altLang="zh-CN" sz="3200" dirty="0">
                <a:solidFill>
                  <a:schemeClr val="accent1"/>
                </a:solidFill>
                <a:effectLst>
                  <a:outerShdw blurRad="38100" dist="25400" dir="5400000" algn="ctr" rotWithShape="0">
                    <a:srgbClr val="6E747A">
                      <a:alpha val="43000"/>
                    </a:srgbClr>
                  </a:outerShdw>
                </a:effectLst>
              </a:rPr>
              <a:t>#</a:t>
            </a:r>
            <a:r>
              <a:rPr lang="en-US" altLang="zh-CN" sz="3200" dirty="0">
                <a:solidFill>
                  <a:schemeClr val="accent1"/>
                </a:solidFill>
              </a:rPr>
              <a:t>define  CTOD(c)  (((c) &gt;= '0') &amp;&amp; ((c) &lt;= '9') ? c - '0' : -1) </a:t>
            </a:r>
            <a:endParaRPr lang="zh-CN" altLang="en-US" sz="2400" dirty="0">
              <a:solidFill>
                <a:schemeClr val="accent1"/>
              </a:solidFill>
            </a:endParaRPr>
          </a:p>
        </p:txBody>
      </p:sp>
    </p:spTree>
  </p:cSld>
  <p:clrMapOvr>
    <a:masterClrMapping/>
  </p:clrMapOvr>
  <p:transition advTm="0"/>
</p:sld>
</file>

<file path=ppt/tags/tag1.xml><?xml version="1.0" encoding="utf-8"?>
<p:tagLst xmlns:p="http://schemas.openxmlformats.org/presentationml/2006/main">
  <p:tag name="KSO_WM_TAG_VERSION" val="1.0"/>
  <p:tag name="KSO_WM_TEMPLATE_CATEGORY" val="custom"/>
  <p:tag name="KSO_WM_TEMPLATE_INDEX" val="20185031"/>
</p:tagLst>
</file>

<file path=ppt/tags/tag10.xml><?xml version="1.0" encoding="utf-8"?>
<p:tagLst xmlns:p="http://schemas.openxmlformats.org/presentationml/2006/main">
  <p:tag name="KSO_WM_TEMPLATE_CATEGORY" val="custom"/>
  <p:tag name="KSO_WM_TEMPLATE_INDEX" val="20185031"/>
  <p:tag name="KSO_WM_TAG_VERSION" val="1.0"/>
  <p:tag name="KSO_WM_SLIDE_ID" val="custom20185031_19"/>
  <p:tag name="KSO_WM_SLIDE_INDEX" val="19"/>
  <p:tag name="KSO_WM_SLIDE_ITEM_CNT" val="1"/>
  <p:tag name="KSO_WM_SLIDE_LAYOUT" val="a_f"/>
  <p:tag name="KSO_WM_SLIDE_LAYOUT_CNT" val="1_1"/>
  <p:tag name="KSO_WM_SLIDE_TYPE" val="text"/>
  <p:tag name="KSO_WM_BEAUTIFY_FLAG" val="#wm#"/>
  <p:tag name="KSO_WM_SLIDE_POSITION" val="202*329"/>
  <p:tag name="KSO_WM_SLIDE_SIZE" val="455*106"/>
  <p:tag name="KSO_WM_SLIDE_SUBTYPE" val="pureTxt"/>
</p:tagLst>
</file>

<file path=ppt/tags/tag11.xml><?xml version="1.0" encoding="utf-8"?>
<p:tagLst xmlns:p="http://schemas.openxmlformats.org/presentationml/2006/main">
  <p:tag name="KSO_WM_TEMPLATE_CATEGORY" val="custom"/>
  <p:tag name="KSO_WM_TEMPLATE_INDEX" val="20185031"/>
</p:tagLst>
</file>

<file path=ppt/tags/tag12.xml><?xml version="1.0" encoding="utf-8"?>
<p:tagLst xmlns:p="http://schemas.openxmlformats.org/presentationml/2006/main">
  <p:tag name="KSO_WM_TEMPLATE_CATEGORY" val="custom"/>
  <p:tag name="KSO_WM_TEMPLATE_INDEX" val="20185031"/>
</p:tagLst>
</file>

<file path=ppt/tags/tag13.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14.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5.xml><?xml version="1.0" encoding="utf-8"?>
<p:tagLst xmlns:p="http://schemas.openxmlformats.org/presentationml/2006/main">
  <p:tag name="KSO_WM_TEMPLATE_CATEGORY" val="custom"/>
  <p:tag name="KSO_WM_TEMPLATE_INDEX" val="20185031"/>
</p:tagLst>
</file>

<file path=ppt/tags/tag16.xml><?xml version="1.0" encoding="utf-8"?>
<p:tagLst xmlns:p="http://schemas.openxmlformats.org/presentationml/2006/main">
  <p:tag name="KSO_WM_TEMPLATE_CATEGORY" val="custom"/>
  <p:tag name="KSO_WM_TEMPLATE_INDEX" val="20185031"/>
</p:tagLst>
</file>

<file path=ppt/tags/tag17.xml><?xml version="1.0" encoding="utf-8"?>
<p:tagLst xmlns:p="http://schemas.openxmlformats.org/presentationml/2006/main">
  <p:tag name="KSO_WM_TEMPLATE_CATEGORY" val="custom"/>
  <p:tag name="KSO_WM_TEMPLATE_INDEX" val="20185031"/>
</p:tagLst>
</file>

<file path=ppt/tags/tag18.xml><?xml version="1.0" encoding="utf-8"?>
<p:tagLst xmlns:p="http://schemas.openxmlformats.org/presentationml/2006/main">
  <p:tag name="KSO_WM_TEMPLATE_CATEGORY" val="custom"/>
  <p:tag name="KSO_WM_TEMPLATE_INDEX" val="20185031"/>
</p:tagLst>
</file>

<file path=ppt/tags/tag19.xml><?xml version="1.0" encoding="utf-8"?>
<p:tagLst xmlns:p="http://schemas.openxmlformats.org/presentationml/2006/main">
  <p:tag name="KSO_WM_TEMPLATE_CATEGORY" val="custom"/>
  <p:tag name="KSO_WM_TEMPLATE_INDEX" val="2018503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63"/>
  <p:tag name="KSO_WM_UNIT_LAYERLEVEL" val="1"/>
  <p:tag name="KSO_WM_UNIT_INDEX" val="1"/>
  <p:tag name="KSO_WM_UNIT_ID" val="custom20185031_2*a*1"/>
  <p:tag name="KSO_WM_UNIT_TYPE" val="a"/>
</p:tagLst>
</file>

<file path=ppt/tags/tag2.xml><?xml version="1.0" encoding="utf-8"?>
<p:tagLst xmlns:p="http://schemas.openxmlformats.org/presentationml/2006/main">
  <p:tag name="KSO_WM_TAG_VERSION" val="1.0"/>
  <p:tag name="KSO_WM_TEMPLATE_CATEGORY" val="custom"/>
  <p:tag name="KSO_WM_TEMPLATE_INDEX" val="20185031"/>
</p:tagLst>
</file>

<file path=ppt/tags/tag2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5031_2"/>
  <p:tag name="KSO_WM_TAG_VERSION" val="1.0"/>
  <p:tag name="KSO_WM_TEMPLATE_INDEX" val="20185031"/>
  <p:tag name="KSO_WM_TEMPLATE_CATEGORY" val="custom"/>
  <p:tag name="KSO_WM_SLIDE_SUBTYPE" val="pureTxt"/>
</p:tagLst>
</file>

<file path=ppt/tags/tag21.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22.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3.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24.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5.xml><?xml version="1.0" encoding="utf-8"?>
<p:tagLst xmlns:p="http://schemas.openxmlformats.org/presentationml/2006/main">
  <p:tag name="KSO_WM_TEMPLATE_CATEGORY" val="custom"/>
  <p:tag name="KSO_WM_TEMPLATE_INDEX" val="20185031"/>
</p:tagLst>
</file>

<file path=ppt/tags/tag26.xml><?xml version="1.0" encoding="utf-8"?>
<p:tagLst xmlns:p="http://schemas.openxmlformats.org/presentationml/2006/main">
  <p:tag name="KSO_WM_TEMPLATE_CATEGORY" val="custom"/>
  <p:tag name="KSO_WM_TEMPLATE_INDEX" val="20185031"/>
</p:tagLst>
</file>

<file path=ppt/tags/tag27.xml><?xml version="1.0" encoding="utf-8"?>
<p:tagLst xmlns:p="http://schemas.openxmlformats.org/presentationml/2006/main">
  <p:tag name="KSO_WM_TEMPLATE_CATEGORY" val="custom"/>
  <p:tag name="KSO_WM_TEMPLATE_INDEX" val="20185031"/>
</p:tagLst>
</file>

<file path=ppt/tags/tag28.xml><?xml version="1.0" encoding="utf-8"?>
<p:tagLst xmlns:p="http://schemas.openxmlformats.org/presentationml/2006/main">
  <p:tag name="KSO_WM_TEMPLATE_CATEGORY" val="custom"/>
  <p:tag name="KSO_WM_TEMPLATE_INDEX" val="20185031"/>
</p:tagLst>
</file>

<file path=ppt/tags/tag29.xml><?xml version="1.0" encoding="utf-8"?>
<p:tagLst xmlns:p="http://schemas.openxmlformats.org/presentationml/2006/main">
  <p:tag name="KSO_WM_TEMPLATE_CATEGORY" val="custom"/>
  <p:tag name="KSO_WM_TEMPLATE_INDEX" val="20185031"/>
</p:tagLst>
</file>

<file path=ppt/tags/tag3.xml><?xml version="1.0" encoding="utf-8"?>
<p:tagLst xmlns:p="http://schemas.openxmlformats.org/presentationml/2006/main">
  <p:tag name="KSO_WM_TEMPLATE_CATEGORY" val="custom"/>
  <p:tag name="KSO_WM_TEMPLATE_INDEX" val="20185031"/>
  <p:tag name="KSO_WM_TAG_VERSION" val="1.0"/>
  <p:tag name="KSO_WM_TEMPLATE_THUMBS_INDEX" val="1、9、12、16、19、22"/>
  <p:tag name="KSO_WM_BEAUTIFY_FLAG" val="#wm#"/>
</p:tagLst>
</file>

<file path=ppt/tags/tag30.xml><?xml version="1.0" encoding="utf-8"?>
<p:tagLst xmlns:p="http://schemas.openxmlformats.org/presentationml/2006/main">
  <p:tag name="KSO_WM_TEMPLATE_CATEGORY" val="custom"/>
  <p:tag name="KSO_WM_TEMPLATE_INDEX" val="20185031"/>
</p:tagLst>
</file>

<file path=ppt/tags/tag31.xml><?xml version="1.0" encoding="utf-8"?>
<p:tagLst xmlns:p="http://schemas.openxmlformats.org/presentationml/2006/main">
  <p:tag name="KSO_WM_TEMPLATE_CATEGORY" val="custom"/>
  <p:tag name="KSO_WM_TEMPLATE_INDEX" val="20185031"/>
</p:tagLst>
</file>

<file path=ppt/tags/tag32.xml><?xml version="1.0" encoding="utf-8"?>
<p:tagLst xmlns:p="http://schemas.openxmlformats.org/presentationml/2006/main">
  <p:tag name="KSO_WM_TEMPLATE_CATEGORY" val="custom"/>
  <p:tag name="KSO_WM_TEMPLATE_INDEX" val="20185031"/>
</p:tagLst>
</file>

<file path=ppt/tags/tag33.xml><?xml version="1.0" encoding="utf-8"?>
<p:tagLst xmlns:p="http://schemas.openxmlformats.org/presentationml/2006/main">
  <p:tag name="KSO_WM_TEMPLATE_CATEGORY" val="custom"/>
  <p:tag name="KSO_WM_TEMPLATE_INDEX" val="20185031"/>
</p:tagLst>
</file>

<file path=ppt/tags/tag34.xml><?xml version="1.0" encoding="utf-8"?>
<p:tagLst xmlns:p="http://schemas.openxmlformats.org/presentationml/2006/main">
  <p:tag name="KSO_WM_TEMPLATE_CATEGORY" val="custom"/>
  <p:tag name="KSO_WM_TEMPLATE_INDEX" val="20185031"/>
</p:tagLst>
</file>

<file path=ppt/tags/tag35.xml><?xml version="1.0" encoding="utf-8"?>
<p:tagLst xmlns:p="http://schemas.openxmlformats.org/presentationml/2006/main">
  <p:tag name="KSO_WM_TEMPLATE_CATEGORY" val="custom"/>
  <p:tag name="KSO_WM_TEMPLATE_INDEX" val="20185031"/>
</p:tagLst>
</file>

<file path=ppt/tags/tag36.xml><?xml version="1.0" encoding="utf-8"?>
<p:tagLst xmlns:p="http://schemas.openxmlformats.org/presentationml/2006/main">
  <p:tag name="KSO_WM_TEMPLATE_CATEGORY" val="custom"/>
  <p:tag name="KSO_WM_TEMPLATE_INDEX" val="20185031"/>
</p:tagLst>
</file>

<file path=ppt/tags/tag37.xml><?xml version="1.0" encoding="utf-8"?>
<p:tagLst xmlns:p="http://schemas.openxmlformats.org/presentationml/2006/main">
  <p:tag name="KSO_WM_TEMPLATE_CATEGORY" val="custom"/>
  <p:tag name="KSO_WM_TEMPLATE_INDEX" val="20185031"/>
</p:tagLst>
</file>

<file path=ppt/tags/tag38.xml><?xml version="1.0" encoding="utf-8"?>
<p:tagLst xmlns:p="http://schemas.openxmlformats.org/presentationml/2006/main">
  <p:tag name="KSO_WM_TEMPLATE_CATEGORY" val="custom"/>
  <p:tag name="KSO_WM_TEMPLATE_INDEX" val="20185031"/>
</p:tagLst>
</file>

<file path=ppt/tags/tag39.xml><?xml version="1.0" encoding="utf-8"?>
<p:tagLst xmlns:p="http://schemas.openxmlformats.org/presentationml/2006/main">
  <p:tag name="KSO_WM_TEMPLATE_CATEGORY" val="custom"/>
  <p:tag name="KSO_WM_TEMPLATE_INDEX" val="20185031"/>
</p:tagLst>
</file>

<file path=ppt/tags/tag4.xml><?xml version="1.0" encoding="utf-8"?>
<p:tagLst xmlns:p="http://schemas.openxmlformats.org/presentationml/2006/main">
  <p:tag name="KSO_WM_TAG_VERSION" val="1.0"/>
  <p:tag name="KSO_WM_TEMPLATE_CATEGORY" val="custom"/>
  <p:tag name="KSO_WM_TEMPLATE_INDEX" val="20185031"/>
</p:tagLst>
</file>

<file path=ppt/tags/tag40.xml><?xml version="1.0" encoding="utf-8"?>
<p:tagLst xmlns:p="http://schemas.openxmlformats.org/presentationml/2006/main">
  <p:tag name="KSO_WM_TEMPLATE_CATEGORY" val="custom"/>
  <p:tag name="KSO_WM_TEMPLATE_INDEX" val="20185031"/>
</p:tagLst>
</file>

<file path=ppt/tags/tag41.xml><?xml version="1.0" encoding="utf-8"?>
<p:tagLst xmlns:p="http://schemas.openxmlformats.org/presentationml/2006/main">
  <p:tag name="KSO_WM_TEMPLATE_CATEGORY" val="custom"/>
  <p:tag name="KSO_WM_TEMPLATE_INDEX" val="20185031"/>
</p:tagLst>
</file>

<file path=ppt/tags/tag42.xml><?xml version="1.0" encoding="utf-8"?>
<p:tagLst xmlns:p="http://schemas.openxmlformats.org/presentationml/2006/main">
  <p:tag name="KSO_WM_TEMPLATE_CATEGORY" val="custom"/>
  <p:tag name="KSO_WM_TEMPLATE_INDEX" val="20185031"/>
</p:tagLst>
</file>

<file path=ppt/tags/tag43.xml><?xml version="1.0" encoding="utf-8"?>
<p:tagLst xmlns:p="http://schemas.openxmlformats.org/presentationml/2006/main">
  <p:tag name="KSO_WM_TEMPLATE_CATEGORY" val="custom"/>
  <p:tag name="KSO_WM_TEMPLATE_INDEX" val="20185031"/>
</p:tagLst>
</file>

<file path=ppt/tags/tag44.xml><?xml version="1.0" encoding="utf-8"?>
<p:tagLst xmlns:p="http://schemas.openxmlformats.org/presentationml/2006/main">
  <p:tag name="KSO_WM_TEMPLATE_CATEGORY" val="custom"/>
  <p:tag name="KSO_WM_TEMPLATE_INDEX" val="20185031"/>
</p:tagLst>
</file>

<file path=ppt/tags/tag45.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46.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47.xml><?xml version="1.0" encoding="utf-8"?>
<p:tagLst xmlns:p="http://schemas.openxmlformats.org/presentationml/2006/main">
  <p:tag name="KSO_WM_TEMPLATE_CATEGORY" val="custom"/>
  <p:tag name="KSO_WM_TEMPLATE_INDEX" val="20185031"/>
</p:tagLst>
</file>

<file path=ppt/tags/tag48.xml><?xml version="1.0" encoding="utf-8"?>
<p:tagLst xmlns:p="http://schemas.openxmlformats.org/presentationml/2006/main">
  <p:tag name="KSO_WM_TEMPLATE_CATEGORY" val="custom"/>
  <p:tag name="KSO_WM_TEMPLATE_INDEX" val="20185031"/>
</p:tagLst>
</file>

<file path=ppt/tags/tag49.xml><?xml version="1.0" encoding="utf-8"?>
<p:tagLst xmlns:p="http://schemas.openxmlformats.org/presentationml/2006/main">
  <p:tag name="KSO_WM_TEMPLATE_CATEGORY" val="custom"/>
  <p:tag name="KSO_WM_TEMPLATE_INDEX" val="20185031"/>
</p:tagLst>
</file>

<file path=ppt/tags/tag5.xml><?xml version="1.0" encoding="utf-8"?>
<p:tagLst xmlns:p="http://schemas.openxmlformats.org/presentationml/2006/main">
  <p:tag name="KSO_WM_TAG_VERSION" val="1.0"/>
  <p:tag name="KSO_WM_TEMPLATE_CATEGORY" val="custom"/>
  <p:tag name="KSO_WM_TEMPLATE_INDEX" val="20185031"/>
</p:tagLst>
</file>

<file path=ppt/tags/tag50.xml><?xml version="1.0" encoding="utf-8"?>
<p:tagLst xmlns:p="http://schemas.openxmlformats.org/presentationml/2006/main">
  <p:tag name="KSO_WM_TEMPLATE_CATEGORY" val="custom"/>
  <p:tag name="KSO_WM_TEMPLATE_INDEX" val="20185031"/>
</p:tagLst>
</file>

<file path=ppt/tags/tag51.xml><?xml version="1.0" encoding="utf-8"?>
<p:tagLst xmlns:p="http://schemas.openxmlformats.org/presentationml/2006/main">
  <p:tag name="KSO_WM_TEMPLATE_CATEGORY" val="custom"/>
  <p:tag name="KSO_WM_TEMPLATE_INDEX" val="20185031"/>
</p:tagLst>
</file>

<file path=ppt/tags/tag52.xml><?xml version="1.0" encoding="utf-8"?>
<p:tagLst xmlns:p="http://schemas.openxmlformats.org/presentationml/2006/main">
  <p:tag name="KSO_WM_TEMPLATE_CATEGORY" val="custom"/>
  <p:tag name="KSO_WM_TEMPLATE_INDEX" val="20185031"/>
</p:tagLst>
</file>

<file path=ppt/tags/tag53.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54.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55.xml><?xml version="1.0" encoding="utf-8"?>
<p:tagLst xmlns:p="http://schemas.openxmlformats.org/presentationml/2006/main">
  <p:tag name="KSO_WM_TEMPLATE_CATEGORY" val="custom"/>
  <p:tag name="KSO_WM_TEMPLATE_INDEX" val="20185031"/>
</p:tagLst>
</file>

<file path=ppt/tags/tag56.xml><?xml version="1.0" encoding="utf-8"?>
<p:tagLst xmlns:p="http://schemas.openxmlformats.org/presentationml/2006/main">
  <p:tag name="KSO_WM_TEMPLATE_CATEGORY" val="custom"/>
  <p:tag name="KSO_WM_TEMPLATE_INDEX" val="20185031"/>
</p:tagLst>
</file>

<file path=ppt/tags/tag57.xml><?xml version="1.0" encoding="utf-8"?>
<p:tagLst xmlns:p="http://schemas.openxmlformats.org/presentationml/2006/main">
  <p:tag name="KSO_WM_TEMPLATE_CATEGORY" val="custom"/>
  <p:tag name="KSO_WM_TEMPLATE_INDEX" val="20185031"/>
</p:tagLst>
</file>

<file path=ppt/tags/tag58.xml><?xml version="1.0" encoding="utf-8"?>
<p:tagLst xmlns:p="http://schemas.openxmlformats.org/presentationml/2006/main">
  <p:tag name="KSO_WM_TEMPLATE_CATEGORY" val="custom"/>
  <p:tag name="KSO_WM_TEMPLATE_INDEX" val="20185031"/>
</p:tagLst>
</file>

<file path=ppt/tags/tag59.xml><?xml version="1.0" encoding="utf-8"?>
<p:tagLst xmlns:p="http://schemas.openxmlformats.org/presentationml/2006/main">
  <p:tag name="KSO_WM_TEMPLATE_CATEGORY" val="custom"/>
  <p:tag name="KSO_WM_TEMPLATE_INDEX" val="20185031"/>
</p:tagLst>
</file>

<file path=ppt/tags/tag6.xml><?xml version="1.0" encoding="utf-8"?>
<p:tagLst xmlns:p="http://schemas.openxmlformats.org/presentationml/2006/main">
  <p:tag name="KSO_WM_TEMPLATE_CATEGORY" val="custom"/>
  <p:tag name="KSO_WM_TEMPLATE_INDEX" val="20185031"/>
  <p:tag name="KSO_WM_TAG_VERSION" val="1.0"/>
  <p:tag name="KSO_WM_TEMPLATE_THUMBS_INDEX" val="1、9、12、16、19、22"/>
  <p:tag name="KSO_WM_BEAUTIFY_FLAG" val="#wm#"/>
</p:tagLst>
</file>

<file path=ppt/tags/tag60.xml><?xml version="1.0" encoding="utf-8"?>
<p:tagLst xmlns:p="http://schemas.openxmlformats.org/presentationml/2006/main">
  <p:tag name="KSO_WM_TEMPLATE_CATEGORY" val="custom"/>
  <p:tag name="KSO_WM_TEMPLATE_INDEX" val="20185031"/>
</p:tagLst>
</file>

<file path=ppt/tags/tag61.xml><?xml version="1.0" encoding="utf-8"?>
<p:tagLst xmlns:p="http://schemas.openxmlformats.org/presentationml/2006/main">
  <p:tag name="KSO_WM_TEMPLATE_CATEGORY" val="custom"/>
  <p:tag name="KSO_WM_TEMPLATE_INDEX" val="20185031"/>
</p:tagLst>
</file>

<file path=ppt/tags/tag62.xml><?xml version="1.0" encoding="utf-8"?>
<p:tagLst xmlns:p="http://schemas.openxmlformats.org/presentationml/2006/main">
  <p:tag name="KSO_WM_TEMPLATE_CATEGORY" val="custom"/>
  <p:tag name="KSO_WM_TEMPLATE_INDEX" val="20185031"/>
</p:tagLst>
</file>

<file path=ppt/tags/tag63.xml><?xml version="1.0" encoding="utf-8"?>
<p:tagLst xmlns:p="http://schemas.openxmlformats.org/presentationml/2006/main">
  <p:tag name="KSO_WM_TEMPLATE_CATEGORY" val="custom"/>
  <p:tag name="KSO_WM_TEMPLATE_INDEX" val="20185031"/>
  <p:tag name="KSO_WM_UNIT_TYPE" val="e"/>
  <p:tag name="KSO_WM_UNIT_INDEX" val="1"/>
  <p:tag name="KSO_WM_UNIT_ID" val="custom20185031_12*e*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PART 01"/>
</p:tagLst>
</file>

<file path=ppt/tags/tag64.xml><?xml version="1.0" encoding="utf-8"?>
<p:tagLst xmlns:p="http://schemas.openxmlformats.org/presentationml/2006/main">
  <p:tag name="KSO_WM_TEMPLATE_CATEGORY" val="custom"/>
  <p:tag name="KSO_WM_TEMPLATE_INDEX" val="20185031"/>
  <p:tag name="KSO_WM_TAG_VERSION" val="1.0"/>
  <p:tag name="KSO_WM_SLIDE_ID" val="custom20185031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65.xml><?xml version="1.0" encoding="utf-8"?>
<p:tagLst xmlns:p="http://schemas.openxmlformats.org/presentationml/2006/main">
  <p:tag name="KSO_WM_TEMPLATE_CATEGORY" val="custom"/>
  <p:tag name="KSO_WM_TEMPLATE_INDEX" val="20185031"/>
</p:tagLst>
</file>

<file path=ppt/tags/tag66.xml><?xml version="1.0" encoding="utf-8"?>
<p:tagLst xmlns:p="http://schemas.openxmlformats.org/presentationml/2006/main">
  <p:tag name="KSO_WM_TEMPLATE_CATEGORY" val="custom"/>
  <p:tag name="KSO_WM_TEMPLATE_INDEX" val="20185031"/>
</p:tagLst>
</file>

<file path=ppt/tags/tag67.xml><?xml version="1.0" encoding="utf-8"?>
<p:tagLst xmlns:p="http://schemas.openxmlformats.org/presentationml/2006/main">
  <p:tag name="KSO_WM_TEMPLATE_CATEGORY" val="custom"/>
  <p:tag name="KSO_WM_TEMPLATE_INDEX" val="20185031"/>
</p:tagLst>
</file>

<file path=ppt/tags/tag68.xml><?xml version="1.0" encoding="utf-8"?>
<p:tagLst xmlns:p="http://schemas.openxmlformats.org/presentationml/2006/main">
  <p:tag name="KSO_WM_TEMPLATE_CATEGORY" val="custom"/>
  <p:tag name="KSO_WM_TEMPLATE_INDEX" val="20185031"/>
</p:tagLst>
</file>

<file path=ppt/tags/tag7.xml><?xml version="1.0" encoding="utf-8"?>
<p:tagLst xmlns:p="http://schemas.openxmlformats.org/presentationml/2006/main">
  <p:tag name="KSO_WM_TAG_VERSION" val="1.0"/>
  <p:tag name="KSO_WM_BEAUTIFY_FLAG" val="#wm#"/>
  <p:tag name="KSO_WM_UNIT_TYPE" val="i"/>
  <p:tag name="KSO_WM_UNIT_ID" val="custom20185031_19*i*1"/>
  <p:tag name="KSO_WM_TEMPLATE_CATEGORY" val="custom"/>
  <p:tag name="KSO_WM_TEMPLATE_INDEX" val="20185031"/>
  <p:tag name="KSO_WM_UNIT_INDEX" val="1"/>
</p:tagLst>
</file>

<file path=ppt/tags/tag8.xml><?xml version="1.0" encoding="utf-8"?>
<p:tagLst xmlns:p="http://schemas.openxmlformats.org/presentationml/2006/main">
  <p:tag name="KSO_WM_TAG_VERSION" val="1.0"/>
  <p:tag name="KSO_WM_BEAUTIFY_FLAG" val="#wm#"/>
  <p:tag name="KSO_WM_UNIT_TYPE" val="i"/>
  <p:tag name="KSO_WM_UNIT_ID" val="custom20185031_19*i*2"/>
  <p:tag name="KSO_WM_TEMPLATE_CATEGORY" val="custom"/>
  <p:tag name="KSO_WM_TEMPLATE_INDEX" val="20185031"/>
  <p:tag name="KSO_WM_UNIT_INDEX" val="2"/>
</p:tagLst>
</file>

<file path=ppt/tags/tag9.xml><?xml version="1.0" encoding="utf-8"?>
<p:tagLst xmlns:p="http://schemas.openxmlformats.org/presentationml/2006/main">
  <p:tag name="KSO_WM_TAG_VERSION" val="1.0"/>
  <p:tag name="KSO_WM_BEAUTIFY_FLAG" val="#wm#"/>
  <p:tag name="KSO_WM_UNIT_TYPE" val="i"/>
  <p:tag name="KSO_WM_UNIT_ID" val="custom20185031_19*i*3"/>
  <p:tag name="KSO_WM_TEMPLATE_CATEGORY" val="custom"/>
  <p:tag name="KSO_WM_TEMPLATE_INDEX" val="20185031"/>
  <p:tag name="KSO_WM_UNIT_INDEX" val="3"/>
</p:tagLst>
</file>

<file path=ppt/theme/theme1.xml><?xml version="1.0" encoding="utf-8"?>
<a:theme xmlns:a="http://schemas.openxmlformats.org/drawingml/2006/main" name="1_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defRPr sz="1800" dirty="0">
            <a:cs typeface="Arial" panose="020B0604020202020204" pitchFamily="34" charset="0"/>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themeOverride>
</file>

<file path=ppt/theme/themeOverride2.xml><?xml version="1.0" encoding="utf-8"?>
<a:themeOverride xmlns:a="http://schemas.openxmlformats.org/drawingml/2006/main">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0</TotalTime>
  <Words>50442</Words>
  <Application>WPS Office WWO_dingtalk_20221031101348-1857be321c</Application>
  <PresentationFormat>宽屏</PresentationFormat>
  <Paragraphs>3227</Paragraphs>
  <Slides>176</Slides>
  <Notes>110</Notes>
  <HiddenSlides>0</HiddenSlides>
  <MMClips>0</MMClips>
  <ScaleCrop>false</ScaleCrop>
  <HeadingPairs>
    <vt:vector size="8" baseType="variant">
      <vt:variant>
        <vt:lpstr>已用的字体</vt:lpstr>
      </vt:variant>
      <vt:variant>
        <vt:i4>49</vt:i4>
      </vt:variant>
      <vt:variant>
        <vt:lpstr>主题</vt:lpstr>
      </vt:variant>
      <vt:variant>
        <vt:i4>2</vt:i4>
      </vt:variant>
      <vt:variant>
        <vt:lpstr>嵌入 OLE 服务器</vt:lpstr>
      </vt:variant>
      <vt:variant>
        <vt:i4>1</vt:i4>
      </vt:variant>
      <vt:variant>
        <vt:lpstr>幻灯片标题</vt:lpstr>
      </vt:variant>
      <vt:variant>
        <vt:i4>176</vt:i4>
      </vt:variant>
    </vt:vector>
  </HeadingPairs>
  <TitlesOfParts>
    <vt:vector size="228" baseType="lpstr">
      <vt:lpstr>Arial</vt:lpstr>
      <vt:lpstr>宋体</vt:lpstr>
      <vt:lpstr>Wingdings</vt:lpstr>
      <vt:lpstr>汉仪书宋二KW</vt:lpstr>
      <vt:lpstr>微软雅黑</vt:lpstr>
      <vt:lpstr>汉仪旗黑KW 55S</vt:lpstr>
      <vt:lpstr>Times New Roman</vt:lpstr>
      <vt:lpstr>Kingsoft Confetti</vt:lpstr>
      <vt:lpstr>华文细黑</vt:lpstr>
      <vt:lpstr>兰亭黑-简</vt:lpstr>
      <vt:lpstr>Calibri</vt:lpstr>
      <vt:lpstr>Roboto Light</vt:lpstr>
      <vt:lpstr>Arial Rounded MT Bold</vt:lpstr>
      <vt:lpstr>楷体_GB2312</vt:lpstr>
      <vt:lpstr>汉仪楷体KW</vt:lpstr>
      <vt:lpstr>楷体_GB2312</vt:lpstr>
      <vt:lpstr>KaiTi_GB2312</vt:lpstr>
      <vt:lpstr>Wingdings</vt:lpstr>
      <vt:lpstr>Diavlo Light</vt:lpstr>
      <vt:lpstr>Verdana</vt:lpstr>
      <vt:lpstr>隶书</vt:lpstr>
      <vt:lpstr>Frutiger CE 45 Light</vt:lpstr>
      <vt:lpstr>Arial Unicode MS</vt:lpstr>
      <vt:lpstr>Arial Black</vt:lpstr>
      <vt:lpstr>Tahoma</vt:lpstr>
      <vt:lpstr>Noto Serif CJK SC</vt:lpstr>
      <vt:lpstr>CosmicTwo</vt:lpstr>
      <vt:lpstr>黑体</vt:lpstr>
      <vt:lpstr>PingFang SC</vt:lpstr>
      <vt:lpstr>Times</vt:lpstr>
      <vt:lpstr>Frutiger LT 55 Roman</vt:lpstr>
      <vt:lpstr>Monotype Sorts</vt:lpstr>
      <vt:lpstr>Symbol</vt:lpstr>
      <vt:lpstr>Kingsoft Sign</vt:lpstr>
      <vt:lpstr>仿宋_GB2312</vt:lpstr>
      <vt:lpstr>Heiti SC Medium</vt:lpstr>
      <vt:lpstr>Noto Serif Devanagari</vt:lpstr>
      <vt:lpstr>微软雅黑</vt:lpstr>
      <vt:lpstr>幼圆</vt:lpstr>
      <vt:lpstr>Century Gothic</vt:lpstr>
      <vt:lpstr>Consolas</vt:lpstr>
      <vt:lpstr>Albertus Extra Bold</vt:lpstr>
      <vt:lpstr>Diavlo Bold</vt:lpstr>
      <vt:lpstr>Corbel</vt:lpstr>
      <vt:lpstr>Gulim</vt:lpstr>
      <vt:lpstr>华文新魏</vt:lpstr>
      <vt:lpstr>AvantGarde Md BT</vt:lpstr>
      <vt:lpstr>MS PGothic</vt:lpstr>
      <vt:lpstr>汉仪仿宋KW</vt:lpstr>
      <vt:lpstr>1_自定义设计方案</vt:lpstr>
      <vt:lpstr>2_自定义设计方案</vt:lpstr>
      <vt:lpstr>Equation.3</vt:lpstr>
      <vt:lpstr>PowerPoint 演示文稿</vt:lpstr>
      <vt:lpstr>内容大纲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static：把数据隐藏到模块里面</vt:lpstr>
      <vt:lpstr>全局变量   </vt:lpstr>
      <vt:lpstr>PowerPoint 演示文稿</vt:lpstr>
      <vt:lpstr>尽可能少用全局变量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Project:</vt:lpstr>
      <vt:lpstr>PowerPoint 演示文稿</vt:lpstr>
      <vt:lpstr>Project:</vt:lpstr>
      <vt:lpstr>PowerPoint 演示文稿</vt:lpstr>
    </vt:vector>
  </TitlesOfParts>
  <Company>Insigma Zhonghe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Ray Yan</dc:creator>
  <cp:category>PPT Template v1.1</cp:category>
  <cp:lastModifiedBy>wang jianjiang</cp:lastModifiedBy>
  <dcterms:created xsi:type="dcterms:W3CDTF">2023-02-28T07:42:25Z</dcterms:created>
  <dcterms:modified xsi:type="dcterms:W3CDTF">2023-02-28T07:42:25Z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
  </property>
</Properties>
</file>