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432" r:id="rId3"/>
    <p:sldId id="526" r:id="rId4"/>
    <p:sldId id="527" r:id="rId5"/>
    <p:sldId id="528" r:id="rId6"/>
    <p:sldId id="530" r:id="rId7"/>
    <p:sldId id="531" r:id="rId8"/>
    <p:sldId id="657" r:id="rId9"/>
    <p:sldId id="532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1" r:id="rId18"/>
    <p:sldId id="542" r:id="rId19"/>
    <p:sldId id="543" r:id="rId20"/>
    <p:sldId id="544" r:id="rId21"/>
    <p:sldId id="646" r:id="rId22"/>
    <p:sldId id="546" r:id="rId23"/>
    <p:sldId id="547" r:id="rId24"/>
    <p:sldId id="548" r:id="rId25"/>
    <p:sldId id="636" r:id="rId26"/>
    <p:sldId id="549" r:id="rId27"/>
    <p:sldId id="638" r:id="rId28"/>
    <p:sldId id="551" r:id="rId29"/>
    <p:sldId id="552" r:id="rId30"/>
    <p:sldId id="659" r:id="rId31"/>
    <p:sldId id="660" r:id="rId32"/>
    <p:sldId id="661" r:id="rId33"/>
    <p:sldId id="554" r:id="rId34"/>
    <p:sldId id="555" r:id="rId35"/>
    <p:sldId id="556" r:id="rId36"/>
    <p:sldId id="557" r:id="rId37"/>
    <p:sldId id="631" r:id="rId38"/>
    <p:sldId id="641" r:id="rId39"/>
    <p:sldId id="644" r:id="rId40"/>
    <p:sldId id="645" r:id="rId41"/>
    <p:sldId id="656" r:id="rId42"/>
    <p:sldId id="642" r:id="rId43"/>
    <p:sldId id="651" r:id="rId44"/>
    <p:sldId id="652" r:id="rId45"/>
    <p:sldId id="560" r:id="rId46"/>
    <p:sldId id="561" r:id="rId47"/>
    <p:sldId id="647" r:id="rId48"/>
    <p:sldId id="563" r:id="rId49"/>
    <p:sldId id="564" r:id="rId50"/>
    <p:sldId id="565" r:id="rId51"/>
    <p:sldId id="566" r:id="rId52"/>
    <p:sldId id="702" r:id="rId53"/>
    <p:sldId id="568" r:id="rId54"/>
    <p:sldId id="654" r:id="rId55"/>
    <p:sldId id="581" r:id="rId56"/>
    <p:sldId id="582" r:id="rId57"/>
    <p:sldId id="604" r:id="rId58"/>
    <p:sldId id="605" r:id="rId59"/>
    <p:sldId id="637" r:id="rId60"/>
    <p:sldId id="628" r:id="rId61"/>
    <p:sldId id="629" r:id="rId62"/>
    <p:sldId id="630" r:id="rId63"/>
    <p:sldId id="606" r:id="rId64"/>
    <p:sldId id="672" r:id="rId65"/>
    <p:sldId id="673" r:id="rId66"/>
    <p:sldId id="674" r:id="rId67"/>
    <p:sldId id="675" r:id="rId68"/>
    <p:sldId id="676" r:id="rId69"/>
    <p:sldId id="711" r:id="rId70"/>
    <p:sldId id="611" r:id="rId71"/>
    <p:sldId id="612" r:id="rId72"/>
    <p:sldId id="677" r:id="rId73"/>
    <p:sldId id="806" r:id="rId74"/>
    <p:sldId id="682" r:id="rId75"/>
    <p:sldId id="634" r:id="rId76"/>
    <p:sldId id="633" r:id="rId77"/>
    <p:sldId id="635" r:id="rId7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62CF-ABE1-4752-A827-AFBC3A7A4AA9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FF4F-8B48-459A-9E17-DFB8F49AC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5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94997A36-93EA-4B53-8B8D-DA62967A64FC}" type="slidenum">
              <a:rPr kumimoji="1" lang="en-US" altLang="zh-CN" sz="1200" b="0" baseline="0"/>
              <a:pPr algn="r" eaLnBrk="1" hangingPunct="1">
                <a:buFontTx/>
                <a:buNone/>
              </a:pPr>
              <a:t>55</a:t>
            </a:fld>
            <a:endParaRPr kumimoji="1" lang="en-US" altLang="zh-CN" sz="1200" b="0" baseline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66750"/>
            <a:ext cx="6197600" cy="34861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3563"/>
            <a:ext cx="5051425" cy="4078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9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86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9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http://www.bitumeninfo.com/bbs/attachments/ext_jpg/xtXL_8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3735" y="555526"/>
            <a:ext cx="66247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600" b="1" dirty="0"/>
              <a:t>《</a:t>
            </a:r>
            <a:r>
              <a:rPr lang="zh-CN" altLang="en-US" sz="6600" b="1" dirty="0"/>
              <a:t>博弈论基础</a:t>
            </a:r>
            <a:r>
              <a:rPr lang="en-US" altLang="zh-CN" sz="6600" b="1" dirty="0"/>
              <a:t>》</a:t>
            </a:r>
            <a:endParaRPr lang="zh-CN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3243955" y="1949272"/>
            <a:ext cx="2664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b="1" dirty="0"/>
              <a:t>蒋文华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7624" y="2931790"/>
            <a:ext cx="7129462" cy="18791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浙江大学公共管理学院</a:t>
            </a: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sz="2400" b="1" dirty="0"/>
              <a:t>Mb</a:t>
            </a:r>
            <a:r>
              <a:rPr lang="zh-CN" altLang="en-US" sz="2400" b="1" dirty="0"/>
              <a:t>：</a:t>
            </a:r>
            <a:r>
              <a:rPr lang="en-US" sz="2400" b="1" dirty="0"/>
              <a:t>13989895432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679432</a:t>
            </a:r>
            <a:r>
              <a:rPr lang="zh-CN" altLang="en-US" sz="2400" b="1" dirty="0"/>
              <a:t>）</a:t>
            </a: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sz="2400" b="1" dirty="0"/>
              <a:t>Email</a:t>
            </a:r>
            <a:r>
              <a:rPr lang="zh-CN" altLang="en-US" sz="2400" b="1" dirty="0"/>
              <a:t>：</a:t>
            </a:r>
            <a:r>
              <a:rPr lang="en-US" sz="2400" b="1" dirty="0"/>
              <a:t>jwh0422@163.com</a:t>
            </a:r>
          </a:p>
        </p:txBody>
      </p:sp>
    </p:spTree>
    <p:extLst>
      <p:ext uri="{BB962C8B-B14F-4D97-AF65-F5344CB8AC3E}">
        <p14:creationId xmlns:p14="http://schemas.microsoft.com/office/powerpoint/2010/main" val="388584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pphcloud.thepaper.cn/pph/image/54/769/3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31" y="1347614"/>
            <a:ext cx="417992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第二节 博弈的分类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9" y="844154"/>
            <a:ext cx="4752775" cy="385951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400" b="1" dirty="0">
                <a:latin typeface="楷体" pitchFamily="49" charset="-122"/>
              </a:rPr>
              <a:t>一、合作博弈和非合作博弈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合作博弈：指参与者能够达成一种具有约束力的协议，在协议范围内选择有利于双方的策略。</a:t>
            </a: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非合作博弈：指参与者无法达成这样一种协议。</a:t>
            </a:r>
          </a:p>
        </p:txBody>
      </p:sp>
    </p:spTree>
    <p:extLst>
      <p:ext uri="{BB962C8B-B14F-4D97-AF65-F5344CB8AC3E}">
        <p14:creationId xmlns:p14="http://schemas.microsoft.com/office/powerpoint/2010/main" val="200495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67494"/>
            <a:ext cx="8497888" cy="409342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b="1" dirty="0">
                <a:latin typeface="楷体" pitchFamily="49" charset="-122"/>
                <a:sym typeface="Arial" pitchFamily="34" charset="0"/>
              </a:rPr>
              <a:t>二、静态博弈和动态博弈</a:t>
            </a:r>
            <a:endParaRPr lang="zh-CN" altLang="en-US" sz="3200" b="1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静态博弈：指在博弈中，参与者同时选择，或虽非同时选择，但是在逻辑时间上是同时的。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例：石头剪刀布、罚点球、学生评价老师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动态博弈：指在博弈中，参与者的行动有先后顺序，</a:t>
            </a:r>
            <a:r>
              <a:rPr lang="zh-CN" altLang="en-US" sz="2800" b="1" u="sng" dirty="0">
                <a:latin typeface="楷体" pitchFamily="49" charset="-122"/>
                <a:ea typeface="楷体" pitchFamily="49" charset="-122"/>
                <a:sym typeface="Arial" pitchFamily="34" charset="0"/>
              </a:rPr>
              <a:t>且后行动者能够观察到先行动者的行动。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例：棋牌类游戏、拍卖、课程学习</a:t>
            </a:r>
          </a:p>
        </p:txBody>
      </p:sp>
    </p:spTree>
    <p:extLst>
      <p:ext uri="{BB962C8B-B14F-4D97-AF65-F5344CB8AC3E}">
        <p14:creationId xmlns:p14="http://schemas.microsoft.com/office/powerpoint/2010/main" val="318047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267494"/>
            <a:ext cx="8497887" cy="4228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b="1" dirty="0">
                <a:latin typeface="楷体" pitchFamily="49" charset="-122"/>
              </a:rPr>
              <a:t>三、完全信息博弈与不完全信息博弈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完全信息博弈：指在博弈中，每个参与者对其他参与者的类型、策略空间及损益函数都有准确的信息。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不完全信息博弈：总有一些信息不是所有参与者都知道的。</a:t>
            </a:r>
          </a:p>
        </p:txBody>
      </p:sp>
    </p:spTree>
    <p:extLst>
      <p:ext uri="{BB962C8B-B14F-4D97-AF65-F5344CB8AC3E}">
        <p14:creationId xmlns:p14="http://schemas.microsoft.com/office/powerpoint/2010/main" val="333463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58750"/>
              </p:ext>
            </p:extLst>
          </p:nvPr>
        </p:nvGraphicFramePr>
        <p:xfrm>
          <a:off x="468313" y="897731"/>
          <a:ext cx="8280400" cy="3671888"/>
        </p:xfrm>
        <a:graphic>
          <a:graphicData uri="http://schemas.openxmlformats.org/drawingml/2006/table">
            <a:tbl>
              <a:tblPr/>
              <a:tblGrid>
                <a:gridCol w="174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黑体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静态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动态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完全信息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完全信息静态博弈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纳什均衡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纳什（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1950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1951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完全信息动态博弈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子博弈精炼纳什均衡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泽尔腾（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1965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不完全信息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不完全信息静态博弈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贝叶斯纳什均衡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海萨尼（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1967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－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1968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不完全信息动态博弈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精炼贝叶斯纳什均衡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泽尔腾（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1975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Kreps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和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Wilson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（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1982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） 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Fudenberg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和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Tirole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 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（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1991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49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82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9" y="411956"/>
            <a:ext cx="8137151" cy="363791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b="1" dirty="0">
                <a:latin typeface="楷体" pitchFamily="49" charset="-122"/>
              </a:rPr>
              <a:t>四、零和博弈与非零和博弈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零和博弈：指博弈前的损益总和与博弈后的损益总和相等。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非零和博弈：指博弈后的损益大于（小于）博弈前的损益总和。（正和或负和）</a:t>
            </a:r>
          </a:p>
        </p:txBody>
      </p:sp>
    </p:spTree>
    <p:extLst>
      <p:ext uri="{BB962C8B-B14F-4D97-AF65-F5344CB8AC3E}">
        <p14:creationId xmlns:p14="http://schemas.microsoft.com/office/powerpoint/2010/main" val="298398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018" name="Rectangle 2" descr="wp511f"/>
          <p:cNvSpPr>
            <a:spLocks noChangeArrowheads="1"/>
          </p:cNvSpPr>
          <p:nvPr/>
        </p:nvSpPr>
        <p:spPr bwMode="auto">
          <a:xfrm>
            <a:off x="539750" y="681038"/>
            <a:ext cx="7939088" cy="318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  <a:defRPr/>
            </a:pPr>
            <a:r>
              <a:rPr lang="zh-CN" altLang="en-US" sz="4000" b="1" baseline="0">
                <a:latin typeface="华文中宋" pitchFamily="2" charset="-122"/>
                <a:ea typeface="楷体" pitchFamily="49" charset="-122"/>
              </a:rPr>
              <a:t>特别提示：</a:t>
            </a:r>
          </a:p>
          <a:p>
            <a:pPr lvl="1" eaLnBrk="1" hangingPunct="1">
              <a:lnSpc>
                <a:spcPct val="190000"/>
              </a:lnSpc>
              <a:buFont typeface="Arial" charset="0"/>
              <a:buNone/>
              <a:defRPr/>
            </a:pPr>
            <a:r>
              <a:rPr lang="zh-CN" altLang="en-US" sz="3600" b="1" baseline="0">
                <a:latin typeface="楷体_GB2312" pitchFamily="49" charset="-122"/>
                <a:ea typeface="楷体" pitchFamily="49" charset="-122"/>
              </a:rPr>
              <a:t>不玩负和游戏，少玩零和游戏，多玩正和游戏。</a:t>
            </a:r>
          </a:p>
        </p:txBody>
      </p:sp>
      <p:sp>
        <p:nvSpPr>
          <p:cNvPr id="2262019" name="Line 3"/>
          <p:cNvSpPr>
            <a:spLocks noChangeShapeType="1"/>
          </p:cNvSpPr>
          <p:nvPr/>
        </p:nvSpPr>
        <p:spPr bwMode="auto">
          <a:xfrm>
            <a:off x="1042988" y="1851670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buFont typeface="Arial" charset="0"/>
              <a:buNone/>
              <a:defRPr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44138796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022748"/>
            <a:ext cx="80073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5400" baseline="0">
                <a:latin typeface="黑体" pitchFamily="49" charset="-122"/>
                <a:ea typeface="黑体" pitchFamily="49" charset="-122"/>
                <a:sym typeface="Arial" pitchFamily="34" charset="0"/>
              </a:rPr>
              <a:t>第四章  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5400" baseline="0">
                <a:latin typeface="黑体" pitchFamily="49" charset="-122"/>
                <a:ea typeface="黑体" pitchFamily="49" charset="-122"/>
                <a:sym typeface="Arial" pitchFamily="34" charset="0"/>
              </a:rPr>
              <a:t>基本假设</a:t>
            </a:r>
          </a:p>
        </p:txBody>
      </p:sp>
    </p:spTree>
    <p:extLst>
      <p:ext uri="{BB962C8B-B14F-4D97-AF65-F5344CB8AC3E}">
        <p14:creationId xmlns:p14="http://schemas.microsoft.com/office/powerpoint/2010/main" val="52933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85725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</a:rPr>
              <a:t>第一节 理性假设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zh-CN" altLang="en-US" b="1">
                <a:latin typeface="楷体" pitchFamily="49" charset="-122"/>
                <a:ea typeface="宋体" pitchFamily="2" charset="-122"/>
              </a:rPr>
              <a:t>一、认知理性</a:t>
            </a: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   人是自我利益的判断者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   偏好的完备性（completeness)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   偏好的传递性（transitivity)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   中庸之道（综合激励）</a:t>
            </a:r>
          </a:p>
        </p:txBody>
      </p:sp>
    </p:spTree>
    <p:extLst>
      <p:ext uri="{BB962C8B-B14F-4D97-AF65-F5344CB8AC3E}">
        <p14:creationId xmlns:p14="http://schemas.microsoft.com/office/powerpoint/2010/main" val="77720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latin typeface="楷体" pitchFamily="49" charset="-122"/>
                <a:ea typeface="宋体" pitchFamily="2" charset="-122"/>
                <a:sym typeface="Arial" pitchFamily="34" charset="0"/>
              </a:rPr>
              <a:t>二、行为的理性</a:t>
            </a: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zh-CN" altLang="en-US" sz="3200" b="1">
                <a:ea typeface="楷体" pitchFamily="49" charset="-122"/>
              </a:rPr>
              <a:t>   </a:t>
            </a:r>
            <a:r>
              <a:rPr lang="zh-CN" altLang="en-US" sz="3600" b="1">
                <a:ea typeface="楷体" pitchFamily="49" charset="-122"/>
              </a:rPr>
              <a:t>自我利益的追求者（行为者）</a:t>
            </a: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zh-CN" altLang="en-US" sz="3600" b="1">
                <a:ea typeface="楷体" pitchFamily="49" charset="-122"/>
              </a:rPr>
              <a:t>   利益最大化</a:t>
            </a:r>
          </a:p>
        </p:txBody>
      </p:sp>
    </p:spTree>
    <p:extLst>
      <p:ext uri="{BB962C8B-B14F-4D97-AF65-F5344CB8AC3E}">
        <p14:creationId xmlns:p14="http://schemas.microsoft.com/office/powerpoint/2010/main" val="300532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67" name="Text Box 11"/>
          <p:cNvSpPr txBox="1">
            <a:spLocks noChangeArrowheads="1"/>
          </p:cNvSpPr>
          <p:nvPr/>
        </p:nvSpPr>
        <p:spPr bwMode="auto">
          <a:xfrm>
            <a:off x="1177926" y="1275160"/>
            <a:ext cx="6994525" cy="341632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80000"/>
              </a:lnSpc>
              <a:buFontTx/>
              <a:buNone/>
              <a:defRPr/>
            </a:pPr>
            <a:r>
              <a:rPr kumimoji="1" lang="zh-CN" altLang="en-US" sz="6000" b="1" baseline="0"/>
              <a:t>两利相权取其重</a:t>
            </a:r>
          </a:p>
          <a:p>
            <a:pPr algn="ctr" eaLnBrk="1" hangingPunct="1">
              <a:lnSpc>
                <a:spcPct val="180000"/>
              </a:lnSpc>
              <a:buFontTx/>
              <a:buNone/>
              <a:defRPr/>
            </a:pPr>
            <a:r>
              <a:rPr kumimoji="1" lang="zh-CN" altLang="en-US" sz="6000" b="1" baseline="0"/>
              <a:t>两害相权取其轻</a:t>
            </a:r>
          </a:p>
        </p:txBody>
      </p:sp>
      <p:sp>
        <p:nvSpPr>
          <p:cNvPr id="813069" name="Rectangle 13"/>
          <p:cNvSpPr>
            <a:spLocks noChangeArrowheads="1"/>
          </p:cNvSpPr>
          <p:nvPr/>
        </p:nvSpPr>
        <p:spPr bwMode="auto">
          <a:xfrm>
            <a:off x="243374" y="303610"/>
            <a:ext cx="24929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t" hangingPunct="1">
              <a:buFontTx/>
              <a:buNone/>
              <a:defRPr/>
            </a:pPr>
            <a:r>
              <a:rPr kumimoji="1" lang="zh-CN" altLang="en-US" sz="3600" b="1" baseline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利益最大化</a:t>
            </a:r>
          </a:p>
        </p:txBody>
      </p:sp>
    </p:spTree>
    <p:extLst>
      <p:ext uri="{BB962C8B-B14F-4D97-AF65-F5344CB8AC3E}">
        <p14:creationId xmlns:p14="http://schemas.microsoft.com/office/powerpoint/2010/main" val="490009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71800" y="1707654"/>
            <a:ext cx="3387502" cy="23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250000"/>
              </a:lnSpc>
            </a:pPr>
            <a:r>
              <a:rPr lang="zh-CN" altLang="en-US" sz="3200" baseline="0" dirty="0">
                <a:latin typeface="黑体" pitchFamily="49" charset="-122"/>
                <a:ea typeface="黑体" pitchFamily="49" charset="-122"/>
              </a:rPr>
              <a:t>第三章 术语解读</a:t>
            </a:r>
            <a:endParaRPr lang="en-US" altLang="zh-CN" sz="3200" baseline="0" dirty="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ct val="250000"/>
              </a:lnSpc>
            </a:pPr>
            <a:r>
              <a:rPr lang="zh-CN" altLang="en-US" sz="3200" baseline="0" dirty="0">
                <a:latin typeface="黑体" pitchFamily="49" charset="-122"/>
                <a:ea typeface="黑体" pitchFamily="49" charset="-122"/>
              </a:rPr>
              <a:t>第四章 基本假设</a:t>
            </a:r>
            <a:endParaRPr lang="en-US" altLang="zh-CN" sz="3200" baseline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95536" y="411510"/>
            <a:ext cx="7920758" cy="102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800" baseline="0" dirty="0">
                <a:latin typeface="隶书" pitchFamily="49" charset="-122"/>
                <a:ea typeface="隶书" pitchFamily="49" charset="-122"/>
              </a:rPr>
              <a:t>第二讲 术语解读和基本假设</a:t>
            </a:r>
          </a:p>
        </p:txBody>
      </p:sp>
    </p:spTree>
    <p:extLst>
      <p:ext uri="{BB962C8B-B14F-4D97-AF65-F5344CB8AC3E}">
        <p14:creationId xmlns:p14="http://schemas.microsoft.com/office/powerpoint/2010/main" val="228885468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bitumeninfo.com/bbs/attachments/ext_jpg/xtXL_8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81038"/>
            <a:ext cx="8534400" cy="3389710"/>
          </a:xfrm>
          <a:prstGeom prst="rect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5027" name="Line 3"/>
          <p:cNvSpPr>
            <a:spLocks noChangeShapeType="1"/>
          </p:cNvSpPr>
          <p:nvPr/>
        </p:nvSpPr>
        <p:spPr bwMode="auto">
          <a:xfrm flipV="1">
            <a:off x="179389" y="1815704"/>
            <a:ext cx="8569325" cy="53578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5028" name="Line 4"/>
          <p:cNvSpPr>
            <a:spLocks noChangeShapeType="1"/>
          </p:cNvSpPr>
          <p:nvPr/>
        </p:nvSpPr>
        <p:spPr bwMode="auto">
          <a:xfrm flipV="1">
            <a:off x="179389" y="2895600"/>
            <a:ext cx="8569325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5029" name="Line 5"/>
          <p:cNvSpPr>
            <a:spLocks noChangeShapeType="1"/>
          </p:cNvSpPr>
          <p:nvPr/>
        </p:nvSpPr>
        <p:spPr bwMode="auto">
          <a:xfrm>
            <a:off x="2843213" y="681038"/>
            <a:ext cx="0" cy="1188244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5030" name="Line 6"/>
          <p:cNvSpPr>
            <a:spLocks noChangeShapeType="1"/>
          </p:cNvSpPr>
          <p:nvPr/>
        </p:nvSpPr>
        <p:spPr bwMode="auto">
          <a:xfrm>
            <a:off x="6659563" y="681038"/>
            <a:ext cx="0" cy="1134666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95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66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66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animBg="1"/>
      <p:bldP spid="1665028" grpId="0" animBg="1"/>
      <p:bldP spid="1665029" grpId="0" animBg="1"/>
      <p:bldP spid="16650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73888"/>
            <a:ext cx="6984775" cy="442793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821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7088" y="735806"/>
            <a:ext cx="784860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60000"/>
              </a:lnSpc>
              <a:buFontTx/>
              <a:buNone/>
            </a:pPr>
            <a:r>
              <a:rPr kumimoji="1" lang="en-US" altLang="zh-CN" sz="3200" baseline="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3200" baseline="0" dirty="0">
                <a:latin typeface="楷体_GB2312" pitchFamily="49" charset="-122"/>
                <a:ea typeface="楷体_GB2312" pitchFamily="49" charset="-122"/>
              </a:rPr>
              <a:t>经济学人</a:t>
            </a:r>
            <a:r>
              <a:rPr kumimoji="1" lang="en-US" altLang="zh-CN" sz="3200" baseline="0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3200" baseline="0" dirty="0">
                <a:latin typeface="楷体_GB2312" pitchFamily="49" charset="-122"/>
                <a:ea typeface="楷体_GB2312" pitchFamily="49" charset="-122"/>
              </a:rPr>
              <a:t>杂志全年订单价格表：</a:t>
            </a:r>
          </a:p>
          <a:p>
            <a:pPr eaLnBrk="1" hangingPunct="1">
              <a:lnSpc>
                <a:spcPct val="260000"/>
              </a:lnSpc>
              <a:buFontTx/>
              <a:buNone/>
            </a:pPr>
            <a:r>
              <a:rPr kumimoji="1" lang="en-US" altLang="zh-CN" sz="3200" baseline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aseline="0" dirty="0">
                <a:latin typeface="楷体_GB2312" pitchFamily="49" charset="-122"/>
                <a:ea typeface="楷体_GB2312" pitchFamily="49" charset="-122"/>
              </a:rPr>
              <a:t>、电子版：</a:t>
            </a:r>
            <a:r>
              <a:rPr kumimoji="1" lang="en-US" altLang="zh-CN" sz="3200" baseline="0" dirty="0">
                <a:latin typeface="楷体_GB2312" pitchFamily="49" charset="-122"/>
                <a:ea typeface="楷体_GB2312" pitchFamily="49" charset="-122"/>
              </a:rPr>
              <a:t>59</a:t>
            </a:r>
            <a:r>
              <a:rPr kumimoji="1" lang="zh-CN" altLang="en-US" sz="3200" baseline="0" dirty="0">
                <a:latin typeface="楷体_GB2312" pitchFamily="49" charset="-122"/>
                <a:ea typeface="楷体_GB2312" pitchFamily="49" charset="-122"/>
              </a:rPr>
              <a:t>美元</a:t>
            </a:r>
          </a:p>
          <a:p>
            <a:pPr eaLnBrk="1" hangingPunct="1">
              <a:lnSpc>
                <a:spcPct val="260000"/>
              </a:lnSpc>
              <a:buFontTx/>
              <a:buNone/>
            </a:pPr>
            <a:r>
              <a:rPr kumimoji="1" lang="en-US" altLang="zh-CN" sz="3200" baseline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200" baseline="0" dirty="0">
                <a:latin typeface="楷体_GB2312" pitchFamily="49" charset="-122"/>
                <a:ea typeface="楷体_GB2312" pitchFamily="49" charset="-122"/>
              </a:rPr>
              <a:t>、电子版加印刷版：</a:t>
            </a:r>
            <a:r>
              <a:rPr kumimoji="1" lang="en-US" altLang="zh-CN" sz="3200" baseline="0" dirty="0">
                <a:latin typeface="楷体_GB2312" pitchFamily="49" charset="-122"/>
                <a:ea typeface="楷体_GB2312" pitchFamily="49" charset="-122"/>
              </a:rPr>
              <a:t>125</a:t>
            </a:r>
            <a:r>
              <a:rPr kumimoji="1" lang="zh-CN" altLang="en-US" sz="3200" baseline="0" dirty="0">
                <a:latin typeface="楷体_GB2312" pitchFamily="49" charset="-122"/>
                <a:ea typeface="楷体_GB2312" pitchFamily="49" charset="-122"/>
              </a:rPr>
              <a:t>美元</a:t>
            </a:r>
          </a:p>
        </p:txBody>
      </p:sp>
      <p:sp>
        <p:nvSpPr>
          <p:cNvPr id="1353732" name="AutoShape 4"/>
          <p:cNvSpPr>
            <a:spLocks noChangeArrowheads="1"/>
          </p:cNvSpPr>
          <p:nvPr/>
        </p:nvSpPr>
        <p:spPr bwMode="auto">
          <a:xfrm>
            <a:off x="7380288" y="3759994"/>
            <a:ext cx="914400" cy="457200"/>
          </a:xfrm>
          <a:prstGeom prst="wedgeRectCallout">
            <a:avLst>
              <a:gd name="adj1" fmla="val -160953"/>
              <a:gd name="adj2" fmla="val 3529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kumimoji="1" lang="en-US" altLang="zh-CN" sz="2800" b="1" baseline="0">
                <a:solidFill>
                  <a:srgbClr val="FF0000"/>
                </a:solidFill>
              </a:rPr>
              <a:t>32%</a:t>
            </a:r>
          </a:p>
        </p:txBody>
      </p:sp>
      <p:sp>
        <p:nvSpPr>
          <p:cNvPr id="1353733" name="AutoShape 5"/>
          <p:cNvSpPr>
            <a:spLocks noChangeArrowheads="1"/>
          </p:cNvSpPr>
          <p:nvPr/>
        </p:nvSpPr>
        <p:spPr bwMode="auto">
          <a:xfrm>
            <a:off x="6923088" y="2304935"/>
            <a:ext cx="914400" cy="457200"/>
          </a:xfrm>
          <a:prstGeom prst="wedgeRectCallout">
            <a:avLst>
              <a:gd name="adj1" fmla="val -275694"/>
              <a:gd name="adj2" fmla="val 479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kumimoji="1" lang="en-US" altLang="zh-CN" sz="2800" b="1" baseline="0">
                <a:solidFill>
                  <a:srgbClr val="FF0000"/>
                </a:solidFill>
              </a:rPr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2952904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2" grpId="0" animBg="1"/>
      <p:bldP spid="13537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259632" y="411510"/>
            <a:ext cx="715645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50000"/>
              </a:lnSpc>
              <a:buFontTx/>
              <a:buNone/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经济学人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杂志全年订单价格表：</a:t>
            </a:r>
          </a:p>
          <a:p>
            <a:pPr eaLnBrk="1" hangingPunct="1">
              <a:lnSpc>
                <a:spcPct val="250000"/>
              </a:lnSpc>
              <a:buFontTx/>
              <a:buNone/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、电子版：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59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</a:t>
            </a:r>
          </a:p>
          <a:p>
            <a:pPr eaLnBrk="1" hangingPunct="1">
              <a:lnSpc>
                <a:spcPct val="250000"/>
              </a:lnSpc>
              <a:buFontTx/>
              <a:buNone/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、印刷版：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125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</a:t>
            </a:r>
          </a:p>
          <a:p>
            <a:pPr eaLnBrk="1" hangingPunct="1">
              <a:lnSpc>
                <a:spcPct val="250000"/>
              </a:lnSpc>
              <a:buFontTx/>
              <a:buNone/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、电子版加印刷版：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125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</a:t>
            </a:r>
          </a:p>
        </p:txBody>
      </p:sp>
      <p:sp>
        <p:nvSpPr>
          <p:cNvPr id="1354756" name="AutoShape 4"/>
          <p:cNvSpPr>
            <a:spLocks noChangeArrowheads="1"/>
          </p:cNvSpPr>
          <p:nvPr/>
        </p:nvSpPr>
        <p:spPr bwMode="auto">
          <a:xfrm>
            <a:off x="7092280" y="2859782"/>
            <a:ext cx="914400" cy="457200"/>
          </a:xfrm>
          <a:prstGeom prst="wedgeRectCallout">
            <a:avLst>
              <a:gd name="adj1" fmla="val -166617"/>
              <a:gd name="adj2" fmla="val 2090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</a:rPr>
              <a:t>84%</a:t>
            </a:r>
          </a:p>
        </p:txBody>
      </p:sp>
      <p:sp>
        <p:nvSpPr>
          <p:cNvPr id="1354757" name="AutoShape 5"/>
          <p:cNvSpPr>
            <a:spLocks noChangeArrowheads="1"/>
          </p:cNvSpPr>
          <p:nvPr/>
        </p:nvSpPr>
        <p:spPr bwMode="auto">
          <a:xfrm>
            <a:off x="6300192" y="1445635"/>
            <a:ext cx="914400" cy="457200"/>
          </a:xfrm>
          <a:prstGeom prst="wedgeRectCallout">
            <a:avLst>
              <a:gd name="adj1" fmla="val -206962"/>
              <a:gd name="adj2" fmla="val 1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</a:rPr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4232057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4756" grpId="0" animBg="1"/>
      <p:bldP spid="13547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wp511f"/>
          <p:cNvSpPr>
            <a:spLocks noChangeArrowheads="1"/>
          </p:cNvSpPr>
          <p:nvPr/>
        </p:nvSpPr>
        <p:spPr bwMode="auto">
          <a:xfrm>
            <a:off x="448171" y="1140619"/>
            <a:ext cx="8458200" cy="21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210000"/>
              </a:lnSpc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kumimoji="1" lang="zh-CN" altLang="en-US" sz="3600" b="1" baseline="0" dirty="0">
                <a:latin typeface="楷体" pitchFamily="49" charset="-122"/>
                <a:ea typeface="楷体" pitchFamily="49" charset="-122"/>
              </a:rPr>
              <a:t>特别提示：</a:t>
            </a:r>
          </a:p>
          <a:p>
            <a:pPr lvl="1" eaLnBrk="1" hangingPunct="1">
              <a:lnSpc>
                <a:spcPct val="210000"/>
              </a:lnSpc>
              <a:buFontTx/>
              <a:buNone/>
            </a:pPr>
            <a:r>
              <a:rPr kumimoji="1" lang="zh-CN" altLang="en-US" sz="3200" b="1" baseline="0" dirty="0">
                <a:latin typeface="楷体" pitchFamily="49" charset="-122"/>
                <a:ea typeface="楷体" pitchFamily="49" charset="-122"/>
              </a:rPr>
              <a:t>顾客需要的不是便宜，而是占到了便宜。</a:t>
            </a:r>
          </a:p>
        </p:txBody>
      </p:sp>
      <p:sp>
        <p:nvSpPr>
          <p:cNvPr id="2118659" name="Line 3"/>
          <p:cNvSpPr>
            <a:spLocks noChangeShapeType="1"/>
          </p:cNvSpPr>
          <p:nvPr/>
        </p:nvSpPr>
        <p:spPr bwMode="auto">
          <a:xfrm>
            <a:off x="971600" y="2285548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83595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矩形 3"/>
          <p:cNvSpPr>
            <a:spLocks noChangeArrowheads="1"/>
          </p:cNvSpPr>
          <p:nvPr/>
        </p:nvSpPr>
        <p:spPr bwMode="auto">
          <a:xfrm>
            <a:off x="1691680" y="123478"/>
            <a:ext cx="590465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/>
              <a:t>黄峥（拼多多）：我们的核心不是便宜，而是满足用户占便宜的心理。</a:t>
            </a:r>
          </a:p>
        </p:txBody>
      </p:sp>
      <p:pic>
        <p:nvPicPr>
          <p:cNvPr id="252931" name="Picture 2" descr="https://inews.gtimg.com/newsapp_match/0/3182569547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2496"/>
            <a:ext cx="432048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45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68375" y="267494"/>
            <a:ext cx="715645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50000"/>
              </a:lnSpc>
              <a:buFontTx/>
              <a:buNone/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经济学人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杂志全年订单价格表：</a:t>
            </a:r>
          </a:p>
          <a:p>
            <a:pPr eaLnBrk="1" hangingPunct="1">
              <a:lnSpc>
                <a:spcPct val="250000"/>
              </a:lnSpc>
              <a:buFontTx/>
              <a:buNone/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、电子版：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59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</a:t>
            </a:r>
          </a:p>
          <a:p>
            <a:pPr eaLnBrk="1" hangingPunct="1">
              <a:lnSpc>
                <a:spcPct val="250000"/>
              </a:lnSpc>
              <a:buFontTx/>
              <a:buNone/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、印刷版：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125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</a:t>
            </a:r>
          </a:p>
          <a:p>
            <a:pPr eaLnBrk="1" hangingPunct="1">
              <a:lnSpc>
                <a:spcPct val="250000"/>
              </a:lnSpc>
              <a:buFontTx/>
              <a:buNone/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、电子版加印刷版：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125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</a:t>
            </a:r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7596336" y="3507854"/>
            <a:ext cx="914400" cy="457200"/>
          </a:xfrm>
          <a:prstGeom prst="wedgeRectCallout">
            <a:avLst>
              <a:gd name="adj1" fmla="val -230114"/>
              <a:gd name="adj2" fmla="val 962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</a:rPr>
              <a:t>84%</a:t>
            </a: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7308850" y="1203598"/>
            <a:ext cx="914400" cy="457200"/>
          </a:xfrm>
          <a:prstGeom prst="wedgeRectCallout">
            <a:avLst>
              <a:gd name="adj1" fmla="val -346356"/>
              <a:gd name="adj2" fmla="val 1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</a:rPr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30116852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wp511f"/>
          <p:cNvSpPr>
            <a:spLocks noChangeArrowheads="1"/>
          </p:cNvSpPr>
          <p:nvPr/>
        </p:nvSpPr>
        <p:spPr bwMode="auto">
          <a:xfrm>
            <a:off x="448171" y="411510"/>
            <a:ext cx="84582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210000"/>
              </a:lnSpc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kumimoji="1" lang="zh-CN" altLang="en-US" sz="3600" b="1" dirty="0">
                <a:latin typeface="楷体" pitchFamily="49" charset="-122"/>
                <a:ea typeface="楷体" pitchFamily="49" charset="-122"/>
              </a:rPr>
              <a:t>课堂讨论</a:t>
            </a:r>
            <a:r>
              <a:rPr kumimoji="1" lang="zh-CN" altLang="en-US" sz="3600" b="1" baseline="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pPr lvl="1" eaLnBrk="1" hangingPunct="1">
              <a:lnSpc>
                <a:spcPct val="210000"/>
              </a:lnSpc>
              <a:buFontTx/>
              <a:buNone/>
            </a:pPr>
            <a:r>
              <a:rPr kumimoji="1" lang="en-US" altLang="zh-CN" sz="3200" b="1" baseline="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en-US" altLang="zh-CN" sz="3200" b="1" dirty="0">
                <a:latin typeface="楷体" pitchFamily="49" charset="-122"/>
                <a:ea typeface="楷体" pitchFamily="49" charset="-122"/>
              </a:rPr>
              <a:t>5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个鸡蛋</a:t>
            </a:r>
            <a:r>
              <a:rPr kumimoji="1" lang="en-US" altLang="zh-CN" sz="3200" b="1" dirty="0">
                <a:latin typeface="楷体" pitchFamily="49" charset="-122"/>
                <a:ea typeface="楷体" pitchFamily="49" charset="-122"/>
              </a:rPr>
              <a:t>10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元</a:t>
            </a:r>
            <a:endParaRPr kumimoji="1"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210000"/>
              </a:lnSpc>
              <a:buFontTx/>
              <a:buNone/>
            </a:pPr>
            <a:r>
              <a:rPr kumimoji="1" lang="en-US" altLang="zh-CN" sz="3200" b="1" baseline="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en-US" altLang="zh-CN" sz="3200" b="1" dirty="0">
                <a:latin typeface="楷体" pitchFamily="49" charset="-122"/>
                <a:ea typeface="楷体" pitchFamily="49" charset="-122"/>
              </a:rPr>
              <a:t>10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元</a:t>
            </a:r>
            <a:r>
              <a:rPr kumimoji="1" lang="en-US" altLang="zh-CN" sz="3200" b="1" dirty="0">
                <a:latin typeface="楷体" pitchFamily="49" charset="-122"/>
                <a:ea typeface="楷体" pitchFamily="49" charset="-122"/>
              </a:rPr>
              <a:t>5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个鸡蛋</a:t>
            </a:r>
            <a:endParaRPr kumimoji="1" lang="zh-CN" altLang="en-US" sz="3200" b="1" baseline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18659" name="Line 3"/>
          <p:cNvSpPr>
            <a:spLocks noChangeShapeType="1"/>
          </p:cNvSpPr>
          <p:nvPr/>
        </p:nvSpPr>
        <p:spPr bwMode="auto">
          <a:xfrm>
            <a:off x="971600" y="1556439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237327" y="3219822"/>
            <a:ext cx="2720421" cy="478004"/>
          </a:xfrm>
          <a:prstGeom prst="wedgeRectCallout">
            <a:avLst>
              <a:gd name="adj1" fmla="val -58597"/>
              <a:gd name="adj2" fmla="val -13280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哪个招牌更吸引你？</a:t>
            </a:r>
          </a:p>
        </p:txBody>
      </p:sp>
      <p:sp>
        <p:nvSpPr>
          <p:cNvPr id="2" name="矩形 1">
            <a:hlinkClick r:id="" action="ppaction://noaction"/>
          </p:cNvPr>
          <p:cNvSpPr/>
          <p:nvPr/>
        </p:nvSpPr>
        <p:spPr>
          <a:xfrm>
            <a:off x="8388424" y="46599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牧师</a:t>
            </a:r>
          </a:p>
        </p:txBody>
      </p:sp>
    </p:spTree>
    <p:extLst>
      <p:ext uri="{BB962C8B-B14F-4D97-AF65-F5344CB8AC3E}">
        <p14:creationId xmlns:p14="http://schemas.microsoft.com/office/powerpoint/2010/main" val="3017617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67544" y="411510"/>
            <a:ext cx="8551058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60000"/>
              </a:lnSpc>
            </a:pP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微波炉价格表：</a:t>
            </a:r>
          </a:p>
          <a:p>
            <a:pPr eaLnBrk="1" hangingPunct="1">
              <a:lnSpc>
                <a:spcPct val="260000"/>
              </a:lnSpc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、三星微波炉：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110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美元，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折优惠</a:t>
            </a:r>
          </a:p>
          <a:p>
            <a:pPr eaLnBrk="1" hangingPunct="1">
              <a:lnSpc>
                <a:spcPct val="260000"/>
              </a:lnSpc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、松下微波炉（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款）：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180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美元， 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折优惠</a:t>
            </a:r>
          </a:p>
        </p:txBody>
      </p:sp>
      <p:sp>
        <p:nvSpPr>
          <p:cNvPr id="1353732" name="AutoShape 4"/>
          <p:cNvSpPr>
            <a:spLocks noChangeArrowheads="1"/>
          </p:cNvSpPr>
          <p:nvPr/>
        </p:nvSpPr>
        <p:spPr bwMode="auto">
          <a:xfrm>
            <a:off x="7835901" y="2427734"/>
            <a:ext cx="914400" cy="457200"/>
          </a:xfrm>
          <a:prstGeom prst="wedgeRectCallout">
            <a:avLst>
              <a:gd name="adj1" fmla="val -126863"/>
              <a:gd name="adj2" fmla="val 1080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</a:rPr>
              <a:t>43%</a:t>
            </a:r>
          </a:p>
        </p:txBody>
      </p:sp>
      <p:sp>
        <p:nvSpPr>
          <p:cNvPr id="1353733" name="AutoShape 5"/>
          <p:cNvSpPr>
            <a:spLocks noChangeArrowheads="1"/>
          </p:cNvSpPr>
          <p:nvPr/>
        </p:nvSpPr>
        <p:spPr bwMode="auto">
          <a:xfrm>
            <a:off x="7740352" y="915566"/>
            <a:ext cx="914400" cy="457200"/>
          </a:xfrm>
          <a:prstGeom prst="wedgeRectCallout">
            <a:avLst>
              <a:gd name="adj1" fmla="val -170833"/>
              <a:gd name="adj2" fmla="val 138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</a:rPr>
              <a:t>57%</a:t>
            </a:r>
          </a:p>
        </p:txBody>
      </p:sp>
    </p:spTree>
    <p:extLst>
      <p:ext uri="{BB962C8B-B14F-4D97-AF65-F5344CB8AC3E}">
        <p14:creationId xmlns:p14="http://schemas.microsoft.com/office/powerpoint/2010/main" val="4159526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2" grpId="0" animBg="1"/>
      <p:bldP spid="13537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1521" y="109982"/>
            <a:ext cx="871296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50000"/>
              </a:lnSpc>
            </a:pP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微波炉价格表：</a:t>
            </a:r>
          </a:p>
          <a:p>
            <a:pPr eaLnBrk="1" hangingPunct="1">
              <a:lnSpc>
                <a:spcPct val="250000"/>
              </a:lnSpc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、三星微波炉：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110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美元，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折优惠</a:t>
            </a:r>
          </a:p>
          <a:p>
            <a:pPr eaLnBrk="1" hangingPunct="1">
              <a:lnSpc>
                <a:spcPct val="250000"/>
              </a:lnSpc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、松下微波炉（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款）：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180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美元， 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折优惠</a:t>
            </a:r>
          </a:p>
          <a:p>
            <a:pPr eaLnBrk="1" hangingPunct="1">
              <a:lnSpc>
                <a:spcPct val="250000"/>
              </a:lnSpc>
            </a:pP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、松下微波炉（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款）：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200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美元， </a:t>
            </a:r>
            <a:r>
              <a:rPr kumimoji="1" lang="en-US" altLang="zh-CN" sz="2800" baseline="0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1" lang="zh-CN" altLang="en-US" sz="2800" baseline="0" dirty="0">
                <a:latin typeface="楷体_GB2312" pitchFamily="49" charset="-122"/>
                <a:ea typeface="楷体_GB2312" pitchFamily="49" charset="-122"/>
              </a:rPr>
              <a:t>折优惠</a:t>
            </a:r>
          </a:p>
        </p:txBody>
      </p:sp>
      <p:sp>
        <p:nvSpPr>
          <p:cNvPr id="1353732" name="AutoShape 4"/>
          <p:cNvSpPr>
            <a:spLocks noChangeArrowheads="1"/>
          </p:cNvSpPr>
          <p:nvPr/>
        </p:nvSpPr>
        <p:spPr bwMode="auto">
          <a:xfrm>
            <a:off x="7841256" y="1977629"/>
            <a:ext cx="914400" cy="457200"/>
          </a:xfrm>
          <a:prstGeom prst="wedgeRectCallout">
            <a:avLst>
              <a:gd name="adj1" fmla="val -149053"/>
              <a:gd name="adj2" fmla="val 1161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</a:rPr>
              <a:t>60%</a:t>
            </a:r>
          </a:p>
        </p:txBody>
      </p:sp>
      <p:sp>
        <p:nvSpPr>
          <p:cNvPr id="1353733" name="AutoShape 5"/>
          <p:cNvSpPr>
            <a:spLocks noChangeArrowheads="1"/>
          </p:cNvSpPr>
          <p:nvPr/>
        </p:nvSpPr>
        <p:spPr bwMode="auto">
          <a:xfrm>
            <a:off x="7740650" y="1168003"/>
            <a:ext cx="914400" cy="457200"/>
          </a:xfrm>
          <a:prstGeom prst="wedgeRectCallout">
            <a:avLst>
              <a:gd name="adj1" fmla="val -189646"/>
              <a:gd name="adj2" fmla="val 1136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</a:rPr>
              <a:t>27%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7814616" y="4443958"/>
            <a:ext cx="914400" cy="457200"/>
          </a:xfrm>
          <a:prstGeom prst="wedgeRectCallout">
            <a:avLst>
              <a:gd name="adj1" fmla="val -164065"/>
              <a:gd name="adj2" fmla="val -1044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</a:rPr>
              <a:t>13%</a:t>
            </a:r>
          </a:p>
        </p:txBody>
      </p:sp>
    </p:spTree>
    <p:extLst>
      <p:ext uri="{BB962C8B-B14F-4D97-AF65-F5344CB8AC3E}">
        <p14:creationId xmlns:p14="http://schemas.microsoft.com/office/powerpoint/2010/main" val="38125820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2" grpId="0" animBg="1"/>
      <p:bldP spid="1353733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022748"/>
            <a:ext cx="80073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5400" baseline="0">
                <a:latin typeface="黑体" pitchFamily="49" charset="-122"/>
                <a:ea typeface="黑体" pitchFamily="49" charset="-122"/>
                <a:sym typeface="Arial" pitchFamily="34" charset="0"/>
              </a:rPr>
              <a:t>第三章  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5400" baseline="0">
                <a:latin typeface="黑体" pitchFamily="49" charset="-122"/>
                <a:ea typeface="黑体" pitchFamily="49" charset="-122"/>
                <a:sym typeface="Arial" pitchFamily="34" charset="0"/>
              </a:rPr>
              <a:t>术语解读</a:t>
            </a:r>
          </a:p>
        </p:txBody>
      </p:sp>
    </p:spTree>
    <p:extLst>
      <p:ext uri="{BB962C8B-B14F-4D97-AF65-F5344CB8AC3E}">
        <p14:creationId xmlns:p14="http://schemas.microsoft.com/office/powerpoint/2010/main" val="3971298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850901" y="339502"/>
            <a:ext cx="7824788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0500" lvl="1" algn="l" fontAlgn="base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4000" b="1" baseline="0" dirty="0">
                <a:latin typeface="楷体" pitchFamily="49" charset="-122"/>
                <a:ea typeface="楷体" pitchFamily="49" charset="-122"/>
              </a:rPr>
              <a:t>特别提示：</a:t>
            </a:r>
          </a:p>
          <a:p>
            <a:pPr algn="l">
              <a:lnSpc>
                <a:spcPct val="200000"/>
              </a:lnSpc>
              <a:tabLst>
                <a:tab pos="762000" algn="l"/>
                <a:tab pos="1428750" algn="l"/>
              </a:tabLst>
            </a:pP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人是很容易被洗脑的。</a:t>
            </a:r>
            <a:endParaRPr lang="en-US" altLang="zh-CN" sz="3200" b="1" baseline="0" dirty="0"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200000"/>
              </a:lnSpc>
              <a:tabLst>
                <a:tab pos="762000" algn="l"/>
                <a:tab pos="1428750" algn="l"/>
              </a:tabLst>
            </a:pP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允许三星生产</a:t>
            </a: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款是避免消费者被松下洗脑的关键所在。</a:t>
            </a:r>
            <a:endParaRPr lang="en-US" altLang="zh-CN" sz="3200" b="1" baseline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850901" y="1507751"/>
            <a:ext cx="7681539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4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683568" y="465535"/>
            <a:ext cx="799212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90500" lvl="1" algn="l" fontAlgn="base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4000" b="1" baseline="0" dirty="0">
                <a:latin typeface="楷体" pitchFamily="49" charset="-122"/>
                <a:ea typeface="楷体" pitchFamily="49" charset="-122"/>
              </a:rPr>
              <a:t>特别提示：</a:t>
            </a:r>
            <a:endParaRPr lang="zh-CN" altLang="en-US" sz="4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4000" b="1" dirty="0">
                <a:latin typeface="楷体" pitchFamily="49" charset="-122"/>
                <a:ea typeface="楷体" pitchFamily="49" charset="-122"/>
              </a:rPr>
              <a:t>教育与洗脑的根本区别，在于是否屏蔽异见</a:t>
            </a:r>
            <a:r>
              <a:rPr lang="zh-CN" altLang="en-US" sz="4000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4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850901" y="1707654"/>
            <a:ext cx="7537523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>
            <a:hlinkClick r:id="" action="ppaction://noaction"/>
          </p:cNvPr>
          <p:cNvSpPr/>
          <p:nvPr/>
        </p:nvSpPr>
        <p:spPr>
          <a:xfrm>
            <a:off x="7834426" y="973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泽连斯基</a:t>
            </a:r>
          </a:p>
        </p:txBody>
      </p:sp>
    </p:spTree>
    <p:extLst>
      <p:ext uri="{BB962C8B-B14F-4D97-AF65-F5344CB8AC3E}">
        <p14:creationId xmlns:p14="http://schemas.microsoft.com/office/powerpoint/2010/main" val="3308279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85913" y="267495"/>
            <a:ext cx="8556625" cy="93610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80975" indent="-180975" eaLnBrk="1" hangingPunct="1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b="1" baseline="0" dirty="0"/>
              <a:t>1</a:t>
            </a:r>
            <a:r>
              <a:rPr kumimoji="0" lang="zh-CN" altLang="en-US" sz="2400" b="1" baseline="0" dirty="0"/>
              <a:t>、请问你愿意多花</a:t>
            </a:r>
            <a:r>
              <a:rPr kumimoji="0" lang="en-US" altLang="zh-CN" sz="2400" b="1" baseline="0" dirty="0"/>
              <a:t>10</a:t>
            </a:r>
            <a:r>
              <a:rPr kumimoji="0" lang="zh-CN" altLang="en-US" sz="2400" b="1" baseline="0" dirty="0"/>
              <a:t>元购买新版的</a:t>
            </a:r>
            <a:r>
              <a:rPr kumimoji="0" lang="en-US" altLang="zh-CN" sz="2400" b="1" baseline="0" dirty="0"/>
              <a:t>《</a:t>
            </a:r>
            <a:r>
              <a:rPr kumimoji="0" lang="zh-CN" altLang="en-US" sz="2400" b="1" baseline="0" dirty="0"/>
              <a:t>博弈论</a:t>
            </a:r>
            <a:r>
              <a:rPr kumimoji="0" lang="en-US" altLang="zh-CN" sz="2400" b="1" baseline="0" dirty="0"/>
              <a:t>》</a:t>
            </a:r>
            <a:r>
              <a:rPr kumimoji="0" lang="zh-CN" altLang="en-US" sz="2400" b="1" baseline="0" dirty="0"/>
              <a:t>教材吗？</a:t>
            </a:r>
            <a:endParaRPr kumimoji="0" lang="en-US" altLang="zh-CN" sz="2400" b="1" baseline="0" dirty="0"/>
          </a:p>
        </p:txBody>
      </p:sp>
      <p:sp>
        <p:nvSpPr>
          <p:cNvPr id="199685" name="Rectangle 3"/>
          <p:cNvSpPr>
            <a:spLocks noChangeArrowheads="1"/>
          </p:cNvSpPr>
          <p:nvPr/>
        </p:nvSpPr>
        <p:spPr bwMode="auto">
          <a:xfrm>
            <a:off x="404540" y="2211710"/>
            <a:ext cx="8537998" cy="172819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80975" indent="-180975" eaLnBrk="1" hangingPunct="1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b="1" baseline="0" dirty="0"/>
              <a:t>2</a:t>
            </a:r>
            <a:r>
              <a:rPr kumimoji="0" lang="zh-CN" altLang="en-US" sz="2400" b="1" baseline="0" dirty="0"/>
              <a:t>、请问你愿意多花</a:t>
            </a:r>
            <a:r>
              <a:rPr kumimoji="0" lang="en-US" altLang="zh-CN" sz="2400" b="1" baseline="0" dirty="0"/>
              <a:t>10</a:t>
            </a:r>
            <a:r>
              <a:rPr kumimoji="0" lang="zh-CN" altLang="en-US" sz="2400" b="1" baseline="0" dirty="0"/>
              <a:t>元购买新版的</a:t>
            </a:r>
            <a:r>
              <a:rPr kumimoji="0" lang="en-US" altLang="zh-CN" sz="2400" b="1" baseline="0" dirty="0"/>
              <a:t>《</a:t>
            </a:r>
            <a:r>
              <a:rPr kumimoji="0" lang="zh-CN" altLang="en-US" sz="2400" b="1" baseline="0" dirty="0"/>
              <a:t>博弈论</a:t>
            </a:r>
            <a:r>
              <a:rPr kumimoji="0" lang="en-US" altLang="zh-CN" sz="2400" b="1" baseline="0" dirty="0"/>
              <a:t>》</a:t>
            </a:r>
            <a:r>
              <a:rPr kumimoji="0" lang="zh-CN" altLang="en-US" sz="2400" b="1" baseline="0" dirty="0"/>
              <a:t>教材还是用这笔省下来的</a:t>
            </a:r>
            <a:r>
              <a:rPr kumimoji="0" lang="en-US" altLang="zh-CN" sz="2400" b="1" baseline="0" dirty="0"/>
              <a:t>10</a:t>
            </a:r>
            <a:r>
              <a:rPr kumimoji="0" lang="zh-CN" altLang="en-US" sz="2400" b="1" baseline="0" dirty="0"/>
              <a:t>元购买一个漂亮的浙江大学校徽？</a:t>
            </a:r>
            <a:endParaRPr kumimoji="0" lang="en-US" altLang="zh-CN" sz="2400" b="1" baseline="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11560" y="1491630"/>
            <a:ext cx="3024187" cy="457200"/>
          </a:xfrm>
          <a:prstGeom prst="wedgeRoundRectCallout">
            <a:avLst>
              <a:gd name="adj1" fmla="val -26037"/>
              <a:gd name="adj2" fmla="val -94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sz="2800" b="1" baseline="0">
                <a:solidFill>
                  <a:srgbClr val="FF0000"/>
                </a:solidFill>
              </a:rPr>
              <a:t>80%</a:t>
            </a:r>
            <a:r>
              <a:rPr lang="zh-CN" altLang="en-US" sz="2800" b="1" baseline="0">
                <a:solidFill>
                  <a:srgbClr val="FF0000"/>
                </a:solidFill>
              </a:rPr>
              <a:t>选择愿意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719098" y="1491630"/>
            <a:ext cx="3024188" cy="457200"/>
          </a:xfrm>
          <a:prstGeom prst="wedgeRoundRectCallout">
            <a:avLst>
              <a:gd name="adj1" fmla="val -17977"/>
              <a:gd name="adj2" fmla="val 9224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55%</a:t>
            </a:r>
            <a:r>
              <a:rPr lang="zh-CN" altLang="en-US" sz="2800" b="1" dirty="0">
                <a:solidFill>
                  <a:srgbClr val="FF0000"/>
                </a:solidFill>
              </a:rPr>
              <a:t>选择愿意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9512" y="4227934"/>
            <a:ext cx="8856984" cy="594122"/>
          </a:xfrm>
          <a:prstGeom prst="wedgeRectCallout">
            <a:avLst>
              <a:gd name="adj1" fmla="val 17346"/>
              <a:gd name="adj2" fmla="val -898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教育的目的：增加你的选项；洗脑的目的：让你接受给你的选项</a:t>
            </a:r>
          </a:p>
        </p:txBody>
      </p:sp>
    </p:spTree>
    <p:extLst>
      <p:ext uri="{BB962C8B-B14F-4D97-AF65-F5344CB8AC3E}">
        <p14:creationId xmlns:p14="http://schemas.microsoft.com/office/powerpoint/2010/main" val="37543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animBg="1"/>
      <p:bldP spid="6" grpId="0" animBg="1" autoUpdateAnimBg="0"/>
      <p:bldP spid="7" grpId="0" animBg="1" autoUpdateAnimBg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211960" y="141685"/>
            <a:ext cx="47880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 hangingPunct="1">
              <a:buFontTx/>
              <a:buNone/>
            </a:pPr>
            <a:r>
              <a:rPr kumimoji="1" lang="zh-CN" altLang="en-US" sz="2800" baseline="0" dirty="0">
                <a:latin typeface="Verdana" pitchFamily="34" charset="0"/>
                <a:ea typeface="黑体" pitchFamily="49" charset="-122"/>
              </a:rPr>
              <a:t>千岛湖鱼味馆</a:t>
            </a:r>
            <a:r>
              <a:rPr kumimoji="1" lang="zh-CN" altLang="en-US" sz="2800" baseline="0" dirty="0">
                <a:ea typeface="黑体" pitchFamily="49" charset="-122"/>
              </a:rPr>
              <a:t>“</a:t>
            </a:r>
            <a:r>
              <a:rPr kumimoji="1" lang="zh-CN" altLang="en-US" sz="2800" baseline="0" dirty="0">
                <a:latin typeface="Verdana" pitchFamily="34" charset="0"/>
                <a:ea typeface="黑体" pitchFamily="49" charset="-122"/>
              </a:rPr>
              <a:t>鱼头</a:t>
            </a:r>
            <a:r>
              <a:rPr kumimoji="1" lang="zh-CN" altLang="en-US" sz="2800" baseline="0" dirty="0">
                <a:ea typeface="黑体" pitchFamily="49" charset="-122"/>
              </a:rPr>
              <a:t>”</a:t>
            </a:r>
            <a:r>
              <a:rPr kumimoji="1" lang="zh-CN" altLang="en-US" sz="2800" baseline="0" dirty="0">
                <a:latin typeface="Verdana" pitchFamily="34" charset="0"/>
                <a:ea typeface="黑体" pitchFamily="49" charset="-122"/>
              </a:rPr>
              <a:t>的定价</a:t>
            </a:r>
            <a:endParaRPr kumimoji="1" lang="zh-CN" altLang="en-US" sz="4000" baseline="0" dirty="0">
              <a:ea typeface="黑体" pitchFamily="49" charset="-122"/>
            </a:endParaRPr>
          </a:p>
        </p:txBody>
      </p:sp>
      <p:pic>
        <p:nvPicPr>
          <p:cNvPr id="32771" name="Picture 3" descr="DSCN04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81038"/>
            <a:ext cx="2592288" cy="40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5588" name="Picture 4" descr="20091271050233658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3194"/>
            <a:ext cx="4067175" cy="24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5589" name="Picture 5" descr="20091271051193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4067175" cy="242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893888" y="22128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buFontTx/>
              <a:buNone/>
            </a:pPr>
            <a:endParaRPr kumimoji="1" lang="en-US" altLang="zh-CN" b="0" baseline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kumimoji="1" lang="en-US" altLang="zh-CN" b="0" baseline="0">
              <a:solidFill>
                <a:schemeClr val="bg1"/>
              </a:solidFill>
            </a:endParaRPr>
          </a:p>
        </p:txBody>
      </p:sp>
      <p:sp>
        <p:nvSpPr>
          <p:cNvPr id="2115591" name="Text Box 7"/>
          <p:cNvSpPr txBox="1">
            <a:spLocks noChangeArrowheads="1"/>
          </p:cNvSpPr>
          <p:nvPr/>
        </p:nvSpPr>
        <p:spPr bwMode="auto">
          <a:xfrm>
            <a:off x="2846488" y="2677716"/>
            <a:ext cx="2244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kumimoji="1" lang="zh-CN" altLang="en-US" sz="3200" baseline="0" dirty="0">
                <a:ea typeface="楷体_GB2312" pitchFamily="49" charset="-122"/>
              </a:rPr>
              <a:t>秀水鱼头皇</a:t>
            </a:r>
          </a:p>
        </p:txBody>
      </p:sp>
      <p:sp>
        <p:nvSpPr>
          <p:cNvPr id="2115592" name="Text Box 8"/>
          <p:cNvSpPr txBox="1">
            <a:spLocks noChangeArrowheads="1"/>
          </p:cNvSpPr>
          <p:nvPr/>
        </p:nvSpPr>
        <p:spPr bwMode="auto">
          <a:xfrm>
            <a:off x="165201" y="2301479"/>
            <a:ext cx="2244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kumimoji="1" lang="zh-CN" altLang="en-US" sz="3200" baseline="0" dirty="0">
                <a:ea typeface="楷体_GB2312" pitchFamily="49" charset="-122"/>
              </a:rPr>
              <a:t>金牌鱼头王</a:t>
            </a:r>
          </a:p>
        </p:txBody>
      </p:sp>
      <p:sp>
        <p:nvSpPr>
          <p:cNvPr id="1353732" name="AutoShape 4"/>
          <p:cNvSpPr>
            <a:spLocks noChangeArrowheads="1"/>
          </p:cNvSpPr>
          <p:nvPr/>
        </p:nvSpPr>
        <p:spPr bwMode="auto">
          <a:xfrm>
            <a:off x="4067175" y="1491854"/>
            <a:ext cx="914400" cy="457200"/>
          </a:xfrm>
          <a:prstGeom prst="wedgeRectCallout">
            <a:avLst>
              <a:gd name="adj1" fmla="val -154690"/>
              <a:gd name="adj2" fmla="val -856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kumimoji="1" lang="en-US" altLang="zh-CN" sz="2800" baseline="0">
                <a:solidFill>
                  <a:schemeClr val="bg1"/>
                </a:solidFill>
              </a:rPr>
              <a:t>688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4067175" y="3706416"/>
            <a:ext cx="914400" cy="457200"/>
          </a:xfrm>
          <a:prstGeom prst="wedgeRectCallout">
            <a:avLst>
              <a:gd name="adj1" fmla="val -167014"/>
              <a:gd name="adj2" fmla="val -9349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kumimoji="1" lang="en-US" altLang="zh-CN" sz="2800" baseline="0">
                <a:solidFill>
                  <a:schemeClr val="bg1"/>
                </a:solidFill>
              </a:rPr>
              <a:t>388</a:t>
            </a:r>
          </a:p>
        </p:txBody>
      </p:sp>
    </p:spTree>
    <p:extLst>
      <p:ext uri="{BB962C8B-B14F-4D97-AF65-F5344CB8AC3E}">
        <p14:creationId xmlns:p14="http://schemas.microsoft.com/office/powerpoint/2010/main" val="311221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1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11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1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1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5591" grpId="0"/>
      <p:bldP spid="2115592" grpId="0"/>
      <p:bldP spid="1353732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610" name="Rectangle 2" descr="wp511f"/>
          <p:cNvSpPr>
            <a:spLocks noChangeArrowheads="1"/>
          </p:cNvSpPr>
          <p:nvPr/>
        </p:nvSpPr>
        <p:spPr bwMode="auto">
          <a:xfrm>
            <a:off x="395536" y="623050"/>
            <a:ext cx="8458200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210000"/>
              </a:lnSpc>
              <a:spcBef>
                <a:spcPct val="20000"/>
              </a:spcBef>
              <a:buClr>
                <a:schemeClr val="accent1"/>
              </a:buClr>
              <a:buFontTx/>
              <a:buNone/>
              <a:defRPr/>
            </a:pPr>
            <a:r>
              <a:rPr kumimoji="1" lang="zh-CN" altLang="en-US" sz="3600" b="1" baseline="0" dirty="0">
                <a:latin typeface="华文中宋" pitchFamily="2" charset="-122"/>
                <a:ea typeface="楷体" pitchFamily="49" charset="-122"/>
              </a:rPr>
              <a:t>特别提示：</a:t>
            </a:r>
          </a:p>
          <a:p>
            <a:pPr lvl="1" eaLnBrk="1" hangingPunct="1">
              <a:lnSpc>
                <a:spcPct val="170000"/>
              </a:lnSpc>
              <a:buFontTx/>
              <a:buNone/>
              <a:defRPr/>
            </a:pPr>
            <a:r>
              <a:rPr kumimoji="1" lang="zh-CN" altLang="en-US" sz="3200" b="1" baseline="0" dirty="0">
                <a:latin typeface="楷体_GB2312" pitchFamily="49" charset="-122"/>
                <a:ea typeface="楷体" pitchFamily="49" charset="-122"/>
              </a:rPr>
              <a:t>如果不给对方您的两利让其相权，那么对方就很可能会把您的一利和他人的一利相权，从而离您而去。</a:t>
            </a:r>
          </a:p>
        </p:txBody>
      </p:sp>
      <p:sp>
        <p:nvSpPr>
          <p:cNvPr id="2116611" name="Line 3"/>
          <p:cNvSpPr>
            <a:spLocks noChangeShapeType="1"/>
          </p:cNvSpPr>
          <p:nvPr/>
        </p:nvSpPr>
        <p:spPr bwMode="auto">
          <a:xfrm>
            <a:off x="827088" y="1851670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 b="1"/>
          </a:p>
        </p:txBody>
      </p:sp>
      <p:sp>
        <p:nvSpPr>
          <p:cNvPr id="2116613" name="AutoShape 5"/>
          <p:cNvSpPr>
            <a:spLocks noChangeArrowheads="1"/>
          </p:cNvSpPr>
          <p:nvPr/>
        </p:nvSpPr>
        <p:spPr bwMode="auto">
          <a:xfrm>
            <a:off x="3635897" y="627459"/>
            <a:ext cx="4679430" cy="594122"/>
          </a:xfrm>
          <a:prstGeom prst="wedgeRectCallout">
            <a:avLst>
              <a:gd name="adj1" fmla="val 7810"/>
              <a:gd name="adj2" fmla="val 1638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多做选择题，少做判断题</a:t>
            </a:r>
          </a:p>
        </p:txBody>
      </p:sp>
    </p:spTree>
    <p:extLst>
      <p:ext uri="{BB962C8B-B14F-4D97-AF65-F5344CB8AC3E}">
        <p14:creationId xmlns:p14="http://schemas.microsoft.com/office/powerpoint/2010/main" val="812920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6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 descr="DSCN04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81038"/>
            <a:ext cx="2664296" cy="40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20091271050233658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3194"/>
            <a:ext cx="4067175" cy="24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 descr="20091271051193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3968750" cy="242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893888" y="22128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buFontTx/>
              <a:buNone/>
            </a:pPr>
            <a:endParaRPr kumimoji="1" lang="en-US" altLang="zh-CN" b="0" baseline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kumimoji="1" lang="en-US" altLang="zh-CN" b="0" baseline="0">
              <a:solidFill>
                <a:schemeClr val="bg1"/>
              </a:solidFill>
            </a:endParaRPr>
          </a:p>
        </p:txBody>
      </p:sp>
      <p:sp>
        <p:nvSpPr>
          <p:cNvPr id="2117639" name="Text Box 7"/>
          <p:cNvSpPr txBox="1">
            <a:spLocks noChangeArrowheads="1"/>
          </p:cNvSpPr>
          <p:nvPr/>
        </p:nvSpPr>
        <p:spPr bwMode="auto">
          <a:xfrm>
            <a:off x="2846488" y="4624387"/>
            <a:ext cx="2244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kumimoji="1" lang="zh-CN" altLang="en-US" sz="3200" baseline="0">
                <a:ea typeface="楷体_GB2312" pitchFamily="49" charset="-122"/>
              </a:rPr>
              <a:t>秀水鱼头皇</a:t>
            </a:r>
          </a:p>
        </p:txBody>
      </p:sp>
      <p:sp>
        <p:nvSpPr>
          <p:cNvPr id="2117640" name="Text Box 8"/>
          <p:cNvSpPr txBox="1">
            <a:spLocks noChangeArrowheads="1"/>
          </p:cNvSpPr>
          <p:nvPr/>
        </p:nvSpPr>
        <p:spPr bwMode="auto">
          <a:xfrm>
            <a:off x="165201" y="2409825"/>
            <a:ext cx="2244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kumimoji="1" lang="zh-CN" altLang="en-US" sz="3200" baseline="0" dirty="0">
                <a:ea typeface="楷体_GB2312" pitchFamily="49" charset="-122"/>
              </a:rPr>
              <a:t>金牌鱼头王</a:t>
            </a:r>
          </a:p>
        </p:txBody>
      </p:sp>
      <p:sp>
        <p:nvSpPr>
          <p:cNvPr id="1353732" name="AutoShape 4"/>
          <p:cNvSpPr>
            <a:spLocks noChangeArrowheads="1"/>
          </p:cNvSpPr>
          <p:nvPr/>
        </p:nvSpPr>
        <p:spPr bwMode="auto">
          <a:xfrm>
            <a:off x="4067175" y="2301479"/>
            <a:ext cx="914400" cy="457200"/>
          </a:xfrm>
          <a:prstGeom prst="wedgeRectCallout">
            <a:avLst>
              <a:gd name="adj1" fmla="val -156079"/>
              <a:gd name="adj2" fmla="val -8775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kumimoji="1" lang="en-US" altLang="zh-CN" sz="2800" baseline="0">
                <a:solidFill>
                  <a:schemeClr val="bg1"/>
                </a:solidFill>
              </a:rPr>
              <a:t>418</a:t>
            </a:r>
          </a:p>
        </p:txBody>
      </p:sp>
      <p:sp>
        <p:nvSpPr>
          <p:cNvPr id="34826" name="AutoShape 4"/>
          <p:cNvSpPr>
            <a:spLocks noChangeArrowheads="1"/>
          </p:cNvSpPr>
          <p:nvPr/>
        </p:nvSpPr>
        <p:spPr bwMode="auto">
          <a:xfrm>
            <a:off x="4067175" y="3706416"/>
            <a:ext cx="914400" cy="457200"/>
          </a:xfrm>
          <a:prstGeom prst="wedgeRectCallout">
            <a:avLst>
              <a:gd name="adj1" fmla="val -167014"/>
              <a:gd name="adj2" fmla="val -9349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kumimoji="1" lang="en-US" altLang="zh-CN" sz="2800" baseline="0">
                <a:solidFill>
                  <a:schemeClr val="bg1"/>
                </a:solidFill>
              </a:rPr>
              <a:t>388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11960" y="141685"/>
            <a:ext cx="47880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 hangingPunct="1">
              <a:buFontTx/>
              <a:buNone/>
            </a:pPr>
            <a:r>
              <a:rPr kumimoji="1" lang="zh-CN" altLang="en-US" sz="2800" baseline="0" dirty="0">
                <a:latin typeface="Verdana" pitchFamily="34" charset="0"/>
                <a:ea typeface="黑体" pitchFamily="49" charset="-122"/>
              </a:rPr>
              <a:t>千岛湖鱼味馆</a:t>
            </a:r>
            <a:r>
              <a:rPr kumimoji="1" lang="zh-CN" altLang="en-US" sz="2800" baseline="0" dirty="0">
                <a:ea typeface="黑体" pitchFamily="49" charset="-122"/>
              </a:rPr>
              <a:t>“</a:t>
            </a:r>
            <a:r>
              <a:rPr kumimoji="1" lang="zh-CN" altLang="en-US" sz="2800" baseline="0" dirty="0">
                <a:latin typeface="Verdana" pitchFamily="34" charset="0"/>
                <a:ea typeface="黑体" pitchFamily="49" charset="-122"/>
              </a:rPr>
              <a:t>鱼头</a:t>
            </a:r>
            <a:r>
              <a:rPr kumimoji="1" lang="zh-CN" altLang="en-US" sz="2800" baseline="0" dirty="0">
                <a:ea typeface="黑体" pitchFamily="49" charset="-122"/>
              </a:rPr>
              <a:t>”</a:t>
            </a:r>
            <a:r>
              <a:rPr kumimoji="1" lang="zh-CN" altLang="en-US" sz="2800" baseline="0" dirty="0">
                <a:latin typeface="Verdana" pitchFamily="34" charset="0"/>
                <a:ea typeface="黑体" pitchFamily="49" charset="-122"/>
              </a:rPr>
              <a:t>的定价</a:t>
            </a:r>
            <a:endParaRPr kumimoji="1" lang="zh-CN" altLang="en-US" sz="4000" baseline="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101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 descr="wp511f"/>
          <p:cNvSpPr>
            <a:spLocks noChangeArrowheads="1"/>
          </p:cNvSpPr>
          <p:nvPr/>
        </p:nvSpPr>
        <p:spPr bwMode="auto">
          <a:xfrm>
            <a:off x="304800" y="627534"/>
            <a:ext cx="8458200" cy="313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210000"/>
              </a:lnSpc>
              <a:spcBef>
                <a:spcPct val="20000"/>
              </a:spcBef>
              <a:buClr>
                <a:schemeClr val="accent1"/>
              </a:buClr>
              <a:buFontTx/>
              <a:buNone/>
              <a:defRPr/>
            </a:pPr>
            <a:r>
              <a:rPr kumimoji="1" lang="zh-CN" altLang="en-US" sz="3600" b="1" baseline="0" dirty="0">
                <a:latin typeface="楷体" pitchFamily="49" charset="-122"/>
                <a:ea typeface="楷体" pitchFamily="49" charset="-122"/>
              </a:rPr>
              <a:t>特别提示：</a:t>
            </a:r>
          </a:p>
          <a:p>
            <a:pPr lvl="1" eaLnBrk="1" hangingPunct="1">
              <a:lnSpc>
                <a:spcPct val="210000"/>
              </a:lnSpc>
              <a:buFontTx/>
              <a:buNone/>
              <a:defRPr/>
            </a:pPr>
            <a:r>
              <a:rPr kumimoji="1" lang="en-US" altLang="zh-CN" sz="3200" b="1" baseline="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3200" b="1" baseline="0" dirty="0">
                <a:latin typeface="楷体" pitchFamily="49" charset="-122"/>
                <a:ea typeface="楷体" pitchFamily="49" charset="-122"/>
              </a:rPr>
              <a:t>、让对方在</a:t>
            </a:r>
            <a:r>
              <a:rPr kumimoji="1" lang="en-US" altLang="zh-CN" sz="3200" b="1" baseline="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3200" b="1" baseline="0" dirty="0">
                <a:latin typeface="楷体" pitchFamily="49" charset="-122"/>
                <a:ea typeface="楷体" pitchFamily="49" charset="-122"/>
              </a:rPr>
              <a:t>个或</a:t>
            </a:r>
            <a:r>
              <a:rPr kumimoji="1" lang="en-US" altLang="zh-CN" sz="3200" b="1" baseline="0" dirty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3200" b="1" baseline="0" dirty="0">
                <a:latin typeface="楷体" pitchFamily="49" charset="-122"/>
                <a:ea typeface="楷体" pitchFamily="49" charset="-122"/>
              </a:rPr>
              <a:t>个里面做选择。</a:t>
            </a:r>
          </a:p>
          <a:p>
            <a:pPr lvl="1" eaLnBrk="1" hangingPunct="1">
              <a:lnSpc>
                <a:spcPct val="210000"/>
              </a:lnSpc>
              <a:buFontTx/>
              <a:buNone/>
              <a:defRPr/>
            </a:pPr>
            <a:r>
              <a:rPr kumimoji="1" lang="en-US" altLang="zh-CN" sz="3200" b="1" baseline="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3200" b="1" baseline="0" dirty="0">
                <a:latin typeface="楷体" pitchFamily="49" charset="-122"/>
                <a:ea typeface="楷体" pitchFamily="49" charset="-122"/>
              </a:rPr>
              <a:t>、给对方的几个选项必须有明显区别。</a:t>
            </a:r>
          </a:p>
        </p:txBody>
      </p:sp>
      <p:sp>
        <p:nvSpPr>
          <p:cNvPr id="1723395" name="Line 3"/>
          <p:cNvSpPr>
            <a:spLocks noChangeShapeType="1"/>
          </p:cNvSpPr>
          <p:nvPr/>
        </p:nvSpPr>
        <p:spPr bwMode="auto">
          <a:xfrm>
            <a:off x="755576" y="1770633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 b="1"/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1219570" y="4605514"/>
            <a:ext cx="22525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学生打车，给老师送礼</a:t>
            </a:r>
          </a:p>
        </p:txBody>
      </p:sp>
    </p:spTree>
    <p:extLst>
      <p:ext uri="{BB962C8B-B14F-4D97-AF65-F5344CB8AC3E}">
        <p14:creationId xmlns:p14="http://schemas.microsoft.com/office/powerpoint/2010/main" val="272157590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27088" y="573882"/>
            <a:ext cx="799306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>
              <a:lnSpc>
                <a:spcPct val="20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</a:rPr>
              <a:t>理性不能够独立于场景而存在</a:t>
            </a:r>
            <a:endParaRPr lang="en-US" altLang="zh-CN" sz="3600" baseline="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</a:rPr>
              <a:t>理性必然依场景的改变而改变</a:t>
            </a:r>
            <a:endParaRPr lang="zh-CN" altLang="en-US" sz="36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27088" y="1786656"/>
            <a:ext cx="7561336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23478"/>
            <a:ext cx="5670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Arial" pitchFamily="34" charset="0"/>
              </a:rPr>
              <a:t>情境理性</a:t>
            </a: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Arial" pitchFamily="34" charset="0"/>
              </a:rPr>
              <a:t>(situated rationality)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8525"/>
      </p:ext>
    </p:extLst>
  </p:cSld>
  <p:clrMapOvr>
    <a:masterClrMapping/>
  </p:clrMapOvr>
  <p:transition spd="slow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27088" y="573881"/>
            <a:ext cx="7993062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10000"/>
              </a:lnSpc>
            </a:pPr>
            <a:r>
              <a:rPr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情境理性给出了学校存在的一个重要理由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27088" y="1707654"/>
            <a:ext cx="741732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196032" y="3291830"/>
            <a:ext cx="5040263" cy="594122"/>
          </a:xfrm>
          <a:prstGeom prst="wedgeRectCallout">
            <a:avLst>
              <a:gd name="adj1" fmla="val 39756"/>
              <a:gd name="adj2" fmla="val -174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创造出良好的学习氛围</a:t>
            </a:r>
          </a:p>
        </p:txBody>
      </p:sp>
    </p:spTree>
    <p:extLst>
      <p:ext uri="{BB962C8B-B14F-4D97-AF65-F5344CB8AC3E}">
        <p14:creationId xmlns:p14="http://schemas.microsoft.com/office/powerpoint/2010/main" val="34254177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衡水中学纪律严过军营：规定大厕3分钟小厕1分钟 睡觉不脱衣（图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912"/>
            <a:ext cx="4392488" cy="325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衡水中学纪律严过军营：规定大厕3分钟小厕1分钟 睡觉不脱衣（图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1510"/>
            <a:ext cx="3708276" cy="27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1594"/>
            <a:ext cx="8653015" cy="111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65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第一节 博弈的术语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23850" y="842963"/>
            <a:ext cx="8496300" cy="34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buFontTx/>
              <a:buNone/>
              <a:tabLst>
                <a:tab pos="1970088" algn="l"/>
              </a:tabLst>
            </a:pP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、参与人（</a:t>
            </a: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players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）：理性选择的主体。</a:t>
            </a:r>
          </a:p>
          <a:p>
            <a:pPr eaLnBrk="1" hangingPunct="1">
              <a:lnSpc>
                <a:spcPct val="180000"/>
              </a:lnSpc>
              <a:buFontTx/>
              <a:buNone/>
              <a:tabLst>
                <a:tab pos="1970088" algn="l"/>
              </a:tabLst>
            </a:pP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、信息（</a:t>
            </a: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information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）：参与者有关博弈的知识。“知己知彼，百战不殆。”</a:t>
            </a:r>
          </a:p>
          <a:p>
            <a:pPr eaLnBrk="1" hangingPunct="1">
              <a:lnSpc>
                <a:spcPct val="180000"/>
              </a:lnSpc>
              <a:buFontTx/>
              <a:buNone/>
              <a:tabLst>
                <a:tab pos="1970088" algn="l"/>
              </a:tabLst>
            </a:pP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、行动（</a:t>
            </a: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action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）：参与者能够选择的变量。</a:t>
            </a:r>
            <a:endParaRPr lang="zh-CN" altLang="en-US" sz="3200" b="1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92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27088" y="573881"/>
            <a:ext cx="7993062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一个人走的快，一群人走的又快又远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71550" y="1779662"/>
            <a:ext cx="7344866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04280"/>
      </p:ext>
    </p:extLst>
  </p:cSld>
  <p:clrMapOvr>
    <a:masterClrMapping/>
  </p:clrMapOvr>
  <p:transition spd="slow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3" descr="wp511f"/>
          <p:cNvSpPr>
            <a:spLocks noChangeArrowheads="1"/>
          </p:cNvSpPr>
          <p:nvPr/>
        </p:nvSpPr>
        <p:spPr bwMode="auto">
          <a:xfrm>
            <a:off x="468313" y="465535"/>
            <a:ext cx="8153400" cy="391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600" b="1" baseline="0" dirty="0">
                <a:latin typeface="华文中宋" pitchFamily="2" charset="-122"/>
                <a:ea typeface="楷体" pitchFamily="49" charset="-122"/>
              </a:rPr>
              <a:t>行动三要素：</a:t>
            </a:r>
          </a:p>
          <a:p>
            <a:pPr lvl="1" eaLnBrk="1" hangingPunct="1"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600" b="1" baseline="0" dirty="0">
                <a:latin typeface="华文中宋" pitchFamily="2" charset="-122"/>
                <a:ea typeface="楷体" pitchFamily="49" charset="-122"/>
              </a:rPr>
              <a:t>1</a:t>
            </a:r>
            <a:r>
              <a:rPr lang="zh-CN" altLang="en-US" sz="3600" b="1" baseline="0" dirty="0">
                <a:latin typeface="华文中宋" pitchFamily="2" charset="-122"/>
                <a:ea typeface="楷体" pitchFamily="49" charset="-122"/>
              </a:rPr>
              <a:t>、目标</a:t>
            </a:r>
            <a:endParaRPr lang="en-US" altLang="zh-CN" sz="3600" b="1" baseline="0" dirty="0">
              <a:latin typeface="华文中宋" pitchFamily="2" charset="-122"/>
              <a:ea typeface="楷体" pitchFamily="49" charset="-122"/>
            </a:endParaRPr>
          </a:p>
          <a:p>
            <a:pPr lvl="1" eaLnBrk="1" hangingPunct="1"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600" b="1" baseline="0" dirty="0">
                <a:latin typeface="华文中宋" pitchFamily="2" charset="-122"/>
                <a:ea typeface="楷体" pitchFamily="49" charset="-122"/>
              </a:rPr>
              <a:t>2</a:t>
            </a:r>
            <a:r>
              <a:rPr lang="zh-CN" altLang="en-US" sz="3600" b="1" baseline="0" dirty="0">
                <a:latin typeface="华文中宋" pitchFamily="2" charset="-122"/>
                <a:ea typeface="楷体" pitchFamily="49" charset="-122"/>
              </a:rPr>
              <a:t>、方法</a:t>
            </a:r>
            <a:endParaRPr lang="en-US" altLang="zh-CN" sz="3600" b="1" baseline="0" dirty="0">
              <a:latin typeface="华文中宋" pitchFamily="2" charset="-122"/>
              <a:ea typeface="楷体" pitchFamily="49" charset="-122"/>
            </a:endParaRPr>
          </a:p>
          <a:p>
            <a:pPr lvl="1" eaLnBrk="1" hangingPunct="1"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600" b="1" baseline="0" dirty="0">
                <a:latin typeface="华文中宋" pitchFamily="2" charset="-122"/>
                <a:ea typeface="楷体" pitchFamily="49" charset="-122"/>
              </a:rPr>
              <a:t>3</a:t>
            </a:r>
            <a:r>
              <a:rPr lang="zh-CN" altLang="en-US" sz="3600" b="1" baseline="0" dirty="0">
                <a:latin typeface="华文中宋" pitchFamily="2" charset="-122"/>
                <a:ea typeface="楷体" pitchFamily="49" charset="-122"/>
              </a:rPr>
              <a:t>、助推（改变参照系）</a:t>
            </a:r>
          </a:p>
        </p:txBody>
      </p:sp>
      <p:sp>
        <p:nvSpPr>
          <p:cNvPr id="1253380" name="Line 4"/>
          <p:cNvSpPr>
            <a:spLocks noChangeShapeType="1"/>
          </p:cNvSpPr>
          <p:nvPr/>
        </p:nvSpPr>
        <p:spPr bwMode="auto">
          <a:xfrm>
            <a:off x="944562" y="1275606"/>
            <a:ext cx="6651773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4836" name="矩形 1"/>
          <p:cNvSpPr>
            <a:spLocks noChangeArrowheads="1"/>
          </p:cNvSpPr>
          <p:nvPr/>
        </p:nvSpPr>
        <p:spPr bwMode="auto">
          <a:xfrm>
            <a:off x="8205693" y="113110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0" dirty="0"/>
              <a:t>弟弟戒烟</a:t>
            </a:r>
          </a:p>
        </p:txBody>
      </p:sp>
    </p:spTree>
    <p:extLst>
      <p:ext uri="{BB962C8B-B14F-4D97-AF65-F5344CB8AC3E}">
        <p14:creationId xmlns:p14="http://schemas.microsoft.com/office/powerpoint/2010/main" val="145186319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助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7494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88024" y="3003798"/>
            <a:ext cx="37835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理查德</a:t>
            </a:r>
            <a:r>
              <a:rPr lang="en-US" altLang="zh-CN" b="1" dirty="0"/>
              <a:t>·H·</a:t>
            </a:r>
            <a:r>
              <a:rPr lang="zh-CN" altLang="en-US" b="1" dirty="0"/>
              <a:t>塞勒（</a:t>
            </a:r>
            <a:r>
              <a:rPr lang="en-US" altLang="zh-CN" dirty="0"/>
              <a:t> Richard </a:t>
            </a:r>
            <a:r>
              <a:rPr lang="en-US" altLang="zh-CN" dirty="0" err="1"/>
              <a:t>H.Thaler</a:t>
            </a:r>
            <a:r>
              <a:rPr lang="en-US" altLang="zh-CN" dirty="0"/>
              <a:t> </a:t>
            </a:r>
            <a:r>
              <a:rPr lang="zh-CN" altLang="en-US" b="1" dirty="0"/>
              <a:t>）芝加哥大学商学院教授，金融与行为经济学教授，现代行为经济学和行为金融学领域的先锋经济学家。 </a:t>
            </a:r>
            <a:r>
              <a:rPr lang="en-US" altLang="zh-CN" b="1" dirty="0"/>
              <a:t>2017</a:t>
            </a:r>
            <a:r>
              <a:rPr lang="zh-CN" altLang="en-US" b="1" dirty="0"/>
              <a:t>年诺贝尔经济学奖得主。</a:t>
            </a:r>
          </a:p>
        </p:txBody>
      </p:sp>
      <p:pic>
        <p:nvPicPr>
          <p:cNvPr id="17414" name="Picture 6" descr="https://n.sinaimg.cn/finance/transform/613/w381h232/20191014/df69-ifvwftk77817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21" y="411510"/>
            <a:ext cx="36290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37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4191000" y="3795936"/>
            <a:ext cx="2259940" cy="400050"/>
          </a:xfrm>
          <a:prstGeom prst="wedgeRoundRectCallout">
            <a:avLst>
              <a:gd name="adj1" fmla="val -15653"/>
              <a:gd name="adj2" fmla="val -270271"/>
              <a:gd name="adj3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0.65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0.35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79250" name="AutoShape 18"/>
          <p:cNvSpPr>
            <a:spLocks noChangeArrowheads="1"/>
          </p:cNvSpPr>
          <p:nvPr/>
        </p:nvSpPr>
        <p:spPr bwMode="auto">
          <a:xfrm>
            <a:off x="827584" y="3738786"/>
            <a:ext cx="2296616" cy="400050"/>
          </a:xfrm>
          <a:prstGeom prst="wedgeRoundRectCallout">
            <a:avLst>
              <a:gd name="adj1" fmla="val 28161"/>
              <a:gd name="adj2" fmla="val -242817"/>
              <a:gd name="adj3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0.37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0.63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79236" name="Text Box 4"/>
          <p:cNvSpPr txBox="1">
            <a:spLocks noChangeArrowheads="1"/>
          </p:cNvSpPr>
          <p:nvPr/>
        </p:nvSpPr>
        <p:spPr bwMode="auto">
          <a:xfrm>
            <a:off x="474878" y="195486"/>
            <a:ext cx="3200400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800" b="1" dirty="0"/>
              <a:t>合作信号的作用</a:t>
            </a:r>
          </a:p>
        </p:txBody>
      </p:sp>
      <p:sp>
        <p:nvSpPr>
          <p:cNvPr id="479237" name="WordArt 5"/>
          <p:cNvSpPr>
            <a:spLocks noChangeArrowheads="1" noChangeShapeType="1" noTextEdit="1"/>
          </p:cNvSpPr>
          <p:nvPr/>
        </p:nvSpPr>
        <p:spPr bwMode="auto">
          <a:xfrm>
            <a:off x="1676400" y="1738536"/>
            <a:ext cx="457200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A</a:t>
            </a:r>
            <a:endParaRPr lang="zh-CN" altLang="en-US" sz="3600" b="1" kern="1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479238" name="WordArt 6"/>
          <p:cNvSpPr>
            <a:spLocks noChangeArrowheads="1" noChangeShapeType="1" noTextEdit="1"/>
          </p:cNvSpPr>
          <p:nvPr/>
        </p:nvSpPr>
        <p:spPr bwMode="auto">
          <a:xfrm>
            <a:off x="3733800" y="1738536"/>
            <a:ext cx="457200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B</a:t>
            </a:r>
            <a:endParaRPr lang="zh-CN" altLang="en-US" sz="3600" b="1" kern="1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479239" name="Line 7"/>
          <p:cNvSpPr>
            <a:spLocks noChangeShapeType="1"/>
          </p:cNvSpPr>
          <p:nvPr/>
        </p:nvSpPr>
        <p:spPr bwMode="auto">
          <a:xfrm>
            <a:off x="2438400" y="1909986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79240" name="Line 8"/>
          <p:cNvSpPr>
            <a:spLocks noChangeShapeType="1"/>
          </p:cNvSpPr>
          <p:nvPr/>
        </p:nvSpPr>
        <p:spPr bwMode="auto">
          <a:xfrm flipV="1">
            <a:off x="4572000" y="1395636"/>
            <a:ext cx="1066800" cy="4572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79241" name="Line 9"/>
          <p:cNvSpPr>
            <a:spLocks noChangeShapeType="1"/>
          </p:cNvSpPr>
          <p:nvPr/>
        </p:nvSpPr>
        <p:spPr bwMode="auto">
          <a:xfrm>
            <a:off x="4572000" y="2024286"/>
            <a:ext cx="1219200" cy="3429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79242" name="Rectangle 10"/>
          <p:cNvSpPr>
            <a:spLocks noChangeArrowheads="1"/>
          </p:cNvSpPr>
          <p:nvPr/>
        </p:nvSpPr>
        <p:spPr bwMode="auto">
          <a:xfrm>
            <a:off x="2438401" y="145278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Tahoma" pitchFamily="34" charset="0"/>
              </a:rPr>
              <a:t>合作</a:t>
            </a:r>
          </a:p>
        </p:txBody>
      </p:sp>
      <p:sp>
        <p:nvSpPr>
          <p:cNvPr id="479243" name="Rectangle 11"/>
          <p:cNvSpPr>
            <a:spLocks noChangeArrowheads="1"/>
          </p:cNvSpPr>
          <p:nvPr/>
        </p:nvSpPr>
        <p:spPr bwMode="auto">
          <a:xfrm>
            <a:off x="4572001" y="105273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Tahoma" pitchFamily="34" charset="0"/>
              </a:rPr>
              <a:t>合作</a:t>
            </a:r>
          </a:p>
        </p:txBody>
      </p:sp>
      <p:sp>
        <p:nvSpPr>
          <p:cNvPr id="479244" name="Rectangle 12"/>
          <p:cNvSpPr>
            <a:spLocks noChangeArrowheads="1"/>
          </p:cNvSpPr>
          <p:nvPr/>
        </p:nvSpPr>
        <p:spPr bwMode="auto">
          <a:xfrm>
            <a:off x="685801" y="2252886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Tahoma" pitchFamily="34" charset="0"/>
              </a:rPr>
              <a:t>不合作</a:t>
            </a:r>
          </a:p>
        </p:txBody>
      </p:sp>
      <p:sp>
        <p:nvSpPr>
          <p:cNvPr id="479245" name="Rectangle 13"/>
          <p:cNvSpPr>
            <a:spLocks noChangeArrowheads="1"/>
          </p:cNvSpPr>
          <p:nvPr/>
        </p:nvSpPr>
        <p:spPr bwMode="auto">
          <a:xfrm>
            <a:off x="5715001" y="1246809"/>
            <a:ext cx="147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latin typeface="Tahoma" pitchFamily="34" charset="0"/>
              </a:rPr>
              <a:t>（</a:t>
            </a:r>
            <a:r>
              <a:rPr lang="en-US" altLang="zh-CN" b="1">
                <a:latin typeface="Tahoma" pitchFamily="34" charset="0"/>
              </a:rPr>
              <a:t>25</a:t>
            </a:r>
            <a:r>
              <a:rPr lang="zh-CN" altLang="en-US" b="1">
                <a:latin typeface="Tahoma" pitchFamily="34" charset="0"/>
              </a:rPr>
              <a:t>，</a:t>
            </a:r>
            <a:r>
              <a:rPr lang="en-US" altLang="zh-CN" b="1">
                <a:latin typeface="Tahoma" pitchFamily="34" charset="0"/>
              </a:rPr>
              <a:t>25</a:t>
            </a:r>
            <a:r>
              <a:rPr lang="zh-CN" altLang="en-US" b="1">
                <a:latin typeface="Tahoma" pitchFamily="34" charset="0"/>
              </a:rPr>
              <a:t>）</a:t>
            </a:r>
          </a:p>
        </p:txBody>
      </p:sp>
      <p:sp>
        <p:nvSpPr>
          <p:cNvPr id="479246" name="Rectangle 14"/>
          <p:cNvSpPr>
            <a:spLocks noChangeArrowheads="1"/>
          </p:cNvSpPr>
          <p:nvPr/>
        </p:nvSpPr>
        <p:spPr bwMode="auto">
          <a:xfrm>
            <a:off x="5715001" y="2182520"/>
            <a:ext cx="1301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Tahoma" pitchFamily="34" charset="0"/>
              </a:rPr>
              <a:t>（</a:t>
            </a:r>
            <a:r>
              <a:rPr lang="en-US" altLang="zh-CN" b="1" dirty="0">
                <a:latin typeface="Tahoma" pitchFamily="34" charset="0"/>
              </a:rPr>
              <a:t>15</a:t>
            </a:r>
            <a:r>
              <a:rPr lang="zh-CN" altLang="en-US" b="1" dirty="0">
                <a:latin typeface="Tahoma" pitchFamily="34" charset="0"/>
              </a:rPr>
              <a:t>，</a:t>
            </a:r>
            <a:r>
              <a:rPr lang="en-US" altLang="zh-CN" b="1" dirty="0">
                <a:latin typeface="Tahoma" pitchFamily="34" charset="0"/>
              </a:rPr>
              <a:t>30</a:t>
            </a:r>
            <a:r>
              <a:rPr lang="zh-CN" altLang="en-US" b="1" dirty="0">
                <a:latin typeface="Tahoma" pitchFamily="34" charset="0"/>
              </a:rPr>
              <a:t>）</a:t>
            </a:r>
          </a:p>
        </p:txBody>
      </p:sp>
      <p:sp>
        <p:nvSpPr>
          <p:cNvPr id="479247" name="Rectangle 15"/>
          <p:cNvSpPr>
            <a:spLocks noChangeArrowheads="1"/>
          </p:cNvSpPr>
          <p:nvPr/>
        </p:nvSpPr>
        <p:spPr bwMode="auto">
          <a:xfrm>
            <a:off x="4267201" y="2367186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Tahoma" pitchFamily="34" charset="0"/>
              </a:rPr>
              <a:t>不合作</a:t>
            </a:r>
          </a:p>
        </p:txBody>
      </p:sp>
      <p:sp>
        <p:nvSpPr>
          <p:cNvPr id="479248" name="Line 16"/>
          <p:cNvSpPr>
            <a:spLocks noChangeShapeType="1"/>
          </p:cNvSpPr>
          <p:nvPr/>
        </p:nvSpPr>
        <p:spPr bwMode="auto">
          <a:xfrm>
            <a:off x="1905000" y="2195736"/>
            <a:ext cx="0" cy="5715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79249" name="Rectangle 17"/>
          <p:cNvSpPr>
            <a:spLocks noChangeArrowheads="1"/>
          </p:cNvSpPr>
          <p:nvPr/>
        </p:nvSpPr>
        <p:spPr bwMode="auto">
          <a:xfrm>
            <a:off x="1828800" y="2618409"/>
            <a:ext cx="147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latin typeface="Tahoma" pitchFamily="34" charset="0"/>
              </a:rPr>
              <a:t>（</a:t>
            </a:r>
            <a:r>
              <a:rPr lang="en-US" altLang="zh-CN" b="1" dirty="0">
                <a:latin typeface="Tahoma" pitchFamily="34" charset="0"/>
              </a:rPr>
              <a:t>20</a:t>
            </a:r>
            <a:r>
              <a:rPr lang="zh-CN" altLang="en-US" b="1" dirty="0">
                <a:latin typeface="Tahoma" pitchFamily="34" charset="0"/>
              </a:rPr>
              <a:t>，</a:t>
            </a:r>
            <a:r>
              <a:rPr lang="en-US" altLang="zh-CN" b="1" dirty="0">
                <a:latin typeface="Tahoma" pitchFamily="34" charset="0"/>
              </a:rPr>
              <a:t>20</a:t>
            </a:r>
            <a:r>
              <a:rPr lang="zh-CN" altLang="en-US" b="1" dirty="0">
                <a:latin typeface="Tahoma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785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51" grpId="0" animBg="1" autoUpdateAnimBg="0"/>
      <p:bldP spid="47925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8" name="AutoShape 18"/>
          <p:cNvSpPr>
            <a:spLocks noChangeArrowheads="1"/>
          </p:cNvSpPr>
          <p:nvPr/>
        </p:nvSpPr>
        <p:spPr bwMode="auto">
          <a:xfrm>
            <a:off x="4245456" y="4149105"/>
            <a:ext cx="2259940" cy="400050"/>
          </a:xfrm>
          <a:prstGeom prst="wedgeRoundRectCallout">
            <a:avLst>
              <a:gd name="adj1" fmla="val -18270"/>
              <a:gd name="adj2" fmla="val -248328"/>
              <a:gd name="adj3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>
                <a:solidFill>
                  <a:schemeClr val="bg1"/>
                </a:solidFill>
              </a:rPr>
              <a:t>（</a:t>
            </a:r>
            <a:r>
              <a:rPr lang="en-US" altLang="zh-CN" sz="2400" b="1">
                <a:solidFill>
                  <a:schemeClr val="bg1"/>
                </a:solidFill>
              </a:rPr>
              <a:t>0.33</a:t>
            </a:r>
            <a:r>
              <a:rPr lang="zh-CN" altLang="en-US" sz="2400" b="1">
                <a:solidFill>
                  <a:schemeClr val="bg1"/>
                </a:solidFill>
              </a:rPr>
              <a:t>，</a:t>
            </a:r>
            <a:r>
              <a:rPr lang="en-US" altLang="zh-CN" sz="2400" b="1">
                <a:solidFill>
                  <a:schemeClr val="bg1"/>
                </a:solidFill>
              </a:rPr>
              <a:t>0.67</a:t>
            </a:r>
            <a:r>
              <a:rPr lang="zh-CN" altLang="en-US" sz="2400" b="1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579121" y="474619"/>
            <a:ext cx="3200400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800" b="1" dirty="0"/>
              <a:t>合作信号的作用</a:t>
            </a:r>
          </a:p>
        </p:txBody>
      </p:sp>
      <p:sp>
        <p:nvSpPr>
          <p:cNvPr id="481285" name="WordArt 5"/>
          <p:cNvSpPr>
            <a:spLocks noChangeArrowheads="1" noChangeShapeType="1" noTextEdit="1"/>
          </p:cNvSpPr>
          <p:nvPr/>
        </p:nvSpPr>
        <p:spPr bwMode="auto">
          <a:xfrm>
            <a:off x="1676400" y="2177430"/>
            <a:ext cx="457200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A</a:t>
            </a:r>
            <a:endParaRPr lang="zh-CN" altLang="en-US" sz="3600" b="1" kern="1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481286" name="WordArt 6"/>
          <p:cNvSpPr>
            <a:spLocks noChangeArrowheads="1" noChangeShapeType="1" noTextEdit="1"/>
          </p:cNvSpPr>
          <p:nvPr/>
        </p:nvSpPr>
        <p:spPr bwMode="auto">
          <a:xfrm>
            <a:off x="3733800" y="2177430"/>
            <a:ext cx="457200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B</a:t>
            </a:r>
            <a:endParaRPr lang="zh-CN" altLang="en-US" sz="3600" b="1" kern="1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481287" name="Line 7"/>
          <p:cNvSpPr>
            <a:spLocks noChangeShapeType="1"/>
          </p:cNvSpPr>
          <p:nvPr/>
        </p:nvSpPr>
        <p:spPr bwMode="auto">
          <a:xfrm>
            <a:off x="2438400" y="234888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 flipV="1">
            <a:off x="4572000" y="1834530"/>
            <a:ext cx="1066800" cy="4572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81289" name="Line 9"/>
          <p:cNvSpPr>
            <a:spLocks noChangeShapeType="1"/>
          </p:cNvSpPr>
          <p:nvPr/>
        </p:nvSpPr>
        <p:spPr bwMode="auto">
          <a:xfrm>
            <a:off x="4572000" y="2463180"/>
            <a:ext cx="1219200" cy="3429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81290" name="Rectangle 10"/>
          <p:cNvSpPr>
            <a:spLocks noChangeArrowheads="1"/>
          </p:cNvSpPr>
          <p:nvPr/>
        </p:nvSpPr>
        <p:spPr bwMode="auto">
          <a:xfrm>
            <a:off x="2438401" y="1891680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chemeClr val="bg2"/>
                </a:solidFill>
                <a:latin typeface="Tahoma" pitchFamily="34" charset="0"/>
              </a:rPr>
              <a:t>合作</a:t>
            </a:r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4572001" y="1491630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Tahoma" pitchFamily="34" charset="0"/>
              </a:rPr>
              <a:t>合作</a:t>
            </a: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685801" y="2691780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chemeClr val="bg2"/>
                </a:solidFill>
                <a:latin typeface="Tahoma" pitchFamily="34" charset="0"/>
              </a:rPr>
              <a:t>不合作</a:t>
            </a:r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5715001" y="1685703"/>
            <a:ext cx="147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latin typeface="Tahoma" pitchFamily="34" charset="0"/>
              </a:rPr>
              <a:t>（</a:t>
            </a:r>
            <a:r>
              <a:rPr lang="en-US" altLang="zh-CN" b="1">
                <a:latin typeface="Tahoma" pitchFamily="34" charset="0"/>
              </a:rPr>
              <a:t>25</a:t>
            </a:r>
            <a:r>
              <a:rPr lang="zh-CN" altLang="en-US" b="1">
                <a:latin typeface="Tahoma" pitchFamily="34" charset="0"/>
              </a:rPr>
              <a:t>，</a:t>
            </a:r>
            <a:r>
              <a:rPr lang="en-US" altLang="zh-CN" b="1">
                <a:latin typeface="Tahoma" pitchFamily="34" charset="0"/>
              </a:rPr>
              <a:t>25</a:t>
            </a:r>
            <a:r>
              <a:rPr lang="zh-CN" altLang="en-US" b="1">
                <a:latin typeface="Tahoma" pitchFamily="34" charset="0"/>
              </a:rPr>
              <a:t>）</a:t>
            </a:r>
          </a:p>
        </p:txBody>
      </p:sp>
      <p:sp>
        <p:nvSpPr>
          <p:cNvPr id="481294" name="Rectangle 14"/>
          <p:cNvSpPr>
            <a:spLocks noChangeArrowheads="1"/>
          </p:cNvSpPr>
          <p:nvPr/>
        </p:nvSpPr>
        <p:spPr bwMode="auto">
          <a:xfrm>
            <a:off x="5764418" y="2562458"/>
            <a:ext cx="147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latin typeface="Tahoma" pitchFamily="34" charset="0"/>
              </a:rPr>
              <a:t>（</a:t>
            </a:r>
            <a:r>
              <a:rPr lang="en-US" altLang="zh-CN" b="1" dirty="0">
                <a:latin typeface="Tahoma" pitchFamily="34" charset="0"/>
              </a:rPr>
              <a:t>15</a:t>
            </a:r>
            <a:r>
              <a:rPr lang="zh-CN" altLang="en-US" b="1" dirty="0">
                <a:latin typeface="Tahoma" pitchFamily="34" charset="0"/>
              </a:rPr>
              <a:t>，</a:t>
            </a:r>
            <a:r>
              <a:rPr lang="en-US" altLang="zh-CN" b="1" dirty="0">
                <a:latin typeface="Tahoma" pitchFamily="34" charset="0"/>
              </a:rPr>
              <a:t>30</a:t>
            </a:r>
            <a:r>
              <a:rPr lang="zh-CN" altLang="en-US" b="1" dirty="0">
                <a:latin typeface="Tahoma" pitchFamily="34" charset="0"/>
              </a:rPr>
              <a:t>）</a:t>
            </a:r>
          </a:p>
        </p:txBody>
      </p:sp>
      <p:sp>
        <p:nvSpPr>
          <p:cNvPr id="481295" name="Rectangle 15"/>
          <p:cNvSpPr>
            <a:spLocks noChangeArrowheads="1"/>
          </p:cNvSpPr>
          <p:nvPr/>
        </p:nvSpPr>
        <p:spPr bwMode="auto">
          <a:xfrm>
            <a:off x="4267201" y="2806080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Tahoma" pitchFamily="34" charset="0"/>
              </a:rPr>
              <a:t>不合作</a:t>
            </a:r>
          </a:p>
        </p:txBody>
      </p:sp>
      <p:sp>
        <p:nvSpPr>
          <p:cNvPr id="481296" name="Line 16"/>
          <p:cNvSpPr>
            <a:spLocks noChangeShapeType="1"/>
          </p:cNvSpPr>
          <p:nvPr/>
        </p:nvSpPr>
        <p:spPr bwMode="auto">
          <a:xfrm>
            <a:off x="1905000" y="2634630"/>
            <a:ext cx="0" cy="5715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81297" name="Rectangle 17"/>
          <p:cNvSpPr>
            <a:spLocks noChangeArrowheads="1"/>
          </p:cNvSpPr>
          <p:nvPr/>
        </p:nvSpPr>
        <p:spPr bwMode="auto">
          <a:xfrm>
            <a:off x="1828800" y="3057303"/>
            <a:ext cx="147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（</a:t>
            </a:r>
            <a:r>
              <a:rPr lang="en-US" altLang="zh-CN" b="1">
                <a:solidFill>
                  <a:schemeClr val="bg2"/>
                </a:solidFill>
                <a:latin typeface="Tahoma" pitchFamily="34" charset="0"/>
              </a:rPr>
              <a:t>20</a:t>
            </a:r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，</a:t>
            </a:r>
            <a:r>
              <a:rPr lang="en-US" altLang="zh-CN" b="1">
                <a:solidFill>
                  <a:schemeClr val="bg2"/>
                </a:solidFill>
                <a:latin typeface="Tahoma" pitchFamily="34" charset="0"/>
              </a:rPr>
              <a:t>20</a:t>
            </a:r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）</a:t>
            </a:r>
          </a:p>
        </p:txBody>
      </p:sp>
      <p:sp>
        <p:nvSpPr>
          <p:cNvPr id="481299" name="Rectangle 19"/>
          <p:cNvSpPr>
            <a:spLocks noChangeArrowheads="1"/>
          </p:cNvSpPr>
          <p:nvPr/>
        </p:nvSpPr>
        <p:spPr bwMode="auto">
          <a:xfrm>
            <a:off x="3484488" y="559054"/>
            <a:ext cx="7827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>
                <a:sym typeface="Wingdings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3896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27088" y="573881"/>
            <a:ext cx="7993062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完全理性的选择未必是最好的选择</a:t>
            </a:r>
            <a:endParaRPr lang="en-US" altLang="zh-CN" sz="36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（在互动关系中）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71550" y="1707654"/>
            <a:ext cx="72009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034200"/>
      </p:ext>
    </p:extLst>
  </p:cSld>
  <p:clrMapOvr>
    <a:masterClrMapping/>
  </p:clrMapOvr>
  <p:transition spd="slow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09272" y="698766"/>
            <a:ext cx="6639633" cy="735806"/>
          </a:xfrm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ea typeface="华文中宋" pitchFamily="2" charset="-122"/>
                <a:sym typeface="Symbol" pitchFamily="18" charset="2"/>
              </a:rPr>
              <a:t>罗森塞蜈蚣博弈（</a:t>
            </a:r>
            <a:r>
              <a:rPr lang="en-US" altLang="zh-CN" b="1" dirty="0" err="1">
                <a:ea typeface="华文中宋" pitchFamily="2" charset="-122"/>
                <a:sym typeface="Symbol" pitchFamily="18" charset="2"/>
              </a:rPr>
              <a:t>Rosenthsal</a:t>
            </a:r>
            <a:r>
              <a:rPr lang="zh-CN" altLang="en-US" b="1" dirty="0">
                <a:ea typeface="华文中宋" pitchFamily="2" charset="-122"/>
                <a:sym typeface="Symbol" pitchFamily="18" charset="2"/>
              </a:rPr>
              <a:t>，</a:t>
            </a:r>
            <a:r>
              <a:rPr lang="en-US" altLang="zh-CN" b="1" dirty="0">
                <a:ea typeface="华文中宋" pitchFamily="2" charset="-122"/>
                <a:sym typeface="Symbol" pitchFamily="18" charset="2"/>
              </a:rPr>
              <a:t>1981</a:t>
            </a:r>
            <a:r>
              <a:rPr lang="zh-CN" altLang="en-US" b="1" dirty="0">
                <a:ea typeface="华文中宋" pitchFamily="2" charset="-122"/>
                <a:sym typeface="Symbol" pitchFamily="18" charset="2"/>
              </a:rPr>
              <a:t>）</a:t>
            </a:r>
          </a:p>
        </p:txBody>
      </p:sp>
      <p:grpSp>
        <p:nvGrpSpPr>
          <p:cNvPr id="39939" name="Group 44"/>
          <p:cNvGrpSpPr>
            <a:grpSpLocks/>
          </p:cNvGrpSpPr>
          <p:nvPr/>
        </p:nvGrpSpPr>
        <p:grpSpPr bwMode="auto">
          <a:xfrm>
            <a:off x="1042989" y="1491854"/>
            <a:ext cx="2133600" cy="2119313"/>
            <a:chOff x="528" y="1728"/>
            <a:chExt cx="1344" cy="1780"/>
          </a:xfrm>
        </p:grpSpPr>
        <p:sp>
          <p:nvSpPr>
            <p:cNvPr id="39968" name="Text Box 45"/>
            <p:cNvSpPr txBox="1">
              <a:spLocks noChangeArrowheads="1"/>
            </p:cNvSpPr>
            <p:nvPr/>
          </p:nvSpPr>
          <p:spPr bwMode="auto">
            <a:xfrm>
              <a:off x="600" y="1728"/>
              <a:ext cx="26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aseline="0"/>
                <a:t>1</a:t>
              </a:r>
            </a:p>
          </p:txBody>
        </p:sp>
        <p:sp>
          <p:nvSpPr>
            <p:cNvPr id="39969" name="Text Box 46"/>
            <p:cNvSpPr txBox="1">
              <a:spLocks noChangeArrowheads="1"/>
            </p:cNvSpPr>
            <p:nvPr/>
          </p:nvSpPr>
          <p:spPr bwMode="auto">
            <a:xfrm>
              <a:off x="958" y="2318"/>
              <a:ext cx="2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aseline="0"/>
                <a:t>D</a:t>
              </a:r>
            </a:p>
          </p:txBody>
        </p:sp>
        <p:sp>
          <p:nvSpPr>
            <p:cNvPr id="39970" name="Text Box 47"/>
            <p:cNvSpPr txBox="1">
              <a:spLocks noChangeArrowheads="1"/>
            </p:cNvSpPr>
            <p:nvPr/>
          </p:nvSpPr>
          <p:spPr bwMode="auto">
            <a:xfrm>
              <a:off x="1030" y="1886"/>
              <a:ext cx="2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aseline="0"/>
                <a:t>A</a:t>
              </a:r>
            </a:p>
          </p:txBody>
        </p:sp>
        <p:sp>
          <p:nvSpPr>
            <p:cNvPr id="2141232" name="Line 48"/>
            <p:cNvSpPr>
              <a:spLocks noChangeShapeType="1"/>
            </p:cNvSpPr>
            <p:nvPr/>
          </p:nvSpPr>
          <p:spPr bwMode="auto">
            <a:xfrm>
              <a:off x="886" y="2208"/>
              <a:ext cx="8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algn="ctr" eaLnBrk="1" fontAlgn="t" hangingPunct="1">
                <a:buFont typeface="Arial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41233" name="Line 49"/>
            <p:cNvSpPr>
              <a:spLocks noChangeShapeType="1"/>
            </p:cNvSpPr>
            <p:nvPr/>
          </p:nvSpPr>
          <p:spPr bwMode="auto">
            <a:xfrm flipH="1">
              <a:off x="886" y="2208"/>
              <a:ext cx="0" cy="7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algn="ctr" eaLnBrk="1" fontAlgn="t" hangingPunct="1">
                <a:buFont typeface="Arial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3" name="Text Box 50"/>
            <p:cNvSpPr txBox="1">
              <a:spLocks noChangeArrowheads="1"/>
            </p:cNvSpPr>
            <p:nvPr/>
          </p:nvSpPr>
          <p:spPr bwMode="auto">
            <a:xfrm>
              <a:off x="528" y="3120"/>
              <a:ext cx="94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aseline="0"/>
                <a:t>（</a:t>
              </a:r>
              <a:r>
                <a:rPr kumimoji="1" lang="en-US" altLang="zh-CN" baseline="0"/>
                <a:t>40,10</a:t>
              </a:r>
              <a:r>
                <a:rPr kumimoji="1" lang="zh-CN" altLang="en-US" baseline="0"/>
                <a:t>）</a:t>
              </a:r>
            </a:p>
          </p:txBody>
        </p:sp>
        <p:sp>
          <p:nvSpPr>
            <p:cNvPr id="39974" name="Text Box 51"/>
            <p:cNvSpPr txBox="1">
              <a:spLocks noChangeArrowheads="1"/>
            </p:cNvSpPr>
            <p:nvPr/>
          </p:nvSpPr>
          <p:spPr bwMode="auto">
            <a:xfrm>
              <a:off x="1610" y="1752"/>
              <a:ext cx="26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aseline="0"/>
                <a:t>2</a:t>
              </a:r>
            </a:p>
          </p:txBody>
        </p:sp>
      </p:grpSp>
      <p:grpSp>
        <p:nvGrpSpPr>
          <p:cNvPr id="39940" name="Group 52"/>
          <p:cNvGrpSpPr>
            <a:grpSpLocks/>
          </p:cNvGrpSpPr>
          <p:nvPr/>
        </p:nvGrpSpPr>
        <p:grpSpPr bwMode="auto">
          <a:xfrm>
            <a:off x="2411414" y="1468042"/>
            <a:ext cx="1933575" cy="2140743"/>
            <a:chOff x="528" y="1710"/>
            <a:chExt cx="1218" cy="1798"/>
          </a:xfrm>
        </p:grpSpPr>
        <p:sp>
          <p:nvSpPr>
            <p:cNvPr id="39961" name="Text Box 53"/>
            <p:cNvSpPr txBox="1">
              <a:spLocks noChangeArrowheads="1"/>
            </p:cNvSpPr>
            <p:nvPr/>
          </p:nvSpPr>
          <p:spPr bwMode="auto">
            <a:xfrm>
              <a:off x="600" y="1710"/>
              <a:ext cx="11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zh-CN" altLang="zh-CN" sz="3600" baseline="0"/>
            </a:p>
          </p:txBody>
        </p:sp>
        <p:sp>
          <p:nvSpPr>
            <p:cNvPr id="39962" name="Text Box 54"/>
            <p:cNvSpPr txBox="1">
              <a:spLocks noChangeArrowheads="1"/>
            </p:cNvSpPr>
            <p:nvPr/>
          </p:nvSpPr>
          <p:spPr bwMode="auto">
            <a:xfrm>
              <a:off x="958" y="2318"/>
              <a:ext cx="2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aseline="0"/>
                <a:t>D</a:t>
              </a:r>
            </a:p>
          </p:txBody>
        </p:sp>
        <p:sp>
          <p:nvSpPr>
            <p:cNvPr id="39963" name="Text Box 55"/>
            <p:cNvSpPr txBox="1">
              <a:spLocks noChangeArrowheads="1"/>
            </p:cNvSpPr>
            <p:nvPr/>
          </p:nvSpPr>
          <p:spPr bwMode="auto">
            <a:xfrm>
              <a:off x="1030" y="1886"/>
              <a:ext cx="2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aseline="0"/>
                <a:t>A</a:t>
              </a:r>
            </a:p>
          </p:txBody>
        </p:sp>
        <p:sp>
          <p:nvSpPr>
            <p:cNvPr id="2141240" name="Line 56"/>
            <p:cNvSpPr>
              <a:spLocks noChangeShapeType="1"/>
            </p:cNvSpPr>
            <p:nvPr/>
          </p:nvSpPr>
          <p:spPr bwMode="auto">
            <a:xfrm>
              <a:off x="886" y="2208"/>
              <a:ext cx="8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algn="ctr" eaLnBrk="1" fontAlgn="t" hangingPunct="1">
                <a:buFont typeface="Arial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41241" name="Line 57"/>
            <p:cNvSpPr>
              <a:spLocks noChangeShapeType="1"/>
            </p:cNvSpPr>
            <p:nvPr/>
          </p:nvSpPr>
          <p:spPr bwMode="auto">
            <a:xfrm flipH="1">
              <a:off x="886" y="2208"/>
              <a:ext cx="0" cy="7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algn="ctr" eaLnBrk="1" fontAlgn="t" hangingPunct="1">
                <a:buFont typeface="Arial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6" name="Text Box 58"/>
            <p:cNvSpPr txBox="1">
              <a:spLocks noChangeArrowheads="1"/>
            </p:cNvSpPr>
            <p:nvPr/>
          </p:nvSpPr>
          <p:spPr bwMode="auto">
            <a:xfrm>
              <a:off x="528" y="3120"/>
              <a:ext cx="94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aseline="0"/>
                <a:t>（</a:t>
              </a:r>
              <a:r>
                <a:rPr kumimoji="1" lang="en-US" altLang="zh-CN" baseline="0"/>
                <a:t>20,80</a:t>
              </a:r>
              <a:r>
                <a:rPr kumimoji="1" lang="zh-CN" altLang="en-US" baseline="0"/>
                <a:t>）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1610" y="1734"/>
              <a:ext cx="11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zh-CN" altLang="zh-CN" sz="3600" baseline="0"/>
            </a:p>
          </p:txBody>
        </p:sp>
      </p:grpSp>
      <p:grpSp>
        <p:nvGrpSpPr>
          <p:cNvPr id="39941" name="Group 60"/>
          <p:cNvGrpSpPr>
            <a:grpSpLocks/>
          </p:cNvGrpSpPr>
          <p:nvPr/>
        </p:nvGrpSpPr>
        <p:grpSpPr bwMode="auto">
          <a:xfrm>
            <a:off x="3779839" y="1491854"/>
            <a:ext cx="1933575" cy="2119313"/>
            <a:chOff x="528" y="1728"/>
            <a:chExt cx="1218" cy="1780"/>
          </a:xfrm>
        </p:grpSpPr>
        <p:sp>
          <p:nvSpPr>
            <p:cNvPr id="39954" name="Text Box 61"/>
            <p:cNvSpPr txBox="1">
              <a:spLocks noChangeArrowheads="1"/>
            </p:cNvSpPr>
            <p:nvPr/>
          </p:nvSpPr>
          <p:spPr bwMode="auto">
            <a:xfrm>
              <a:off x="600" y="1728"/>
              <a:ext cx="26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aseline="0"/>
                <a:t>1</a:t>
              </a:r>
            </a:p>
          </p:txBody>
        </p:sp>
        <p:sp>
          <p:nvSpPr>
            <p:cNvPr id="39955" name="Text Box 62"/>
            <p:cNvSpPr txBox="1">
              <a:spLocks noChangeArrowheads="1"/>
            </p:cNvSpPr>
            <p:nvPr/>
          </p:nvSpPr>
          <p:spPr bwMode="auto">
            <a:xfrm>
              <a:off x="958" y="2318"/>
              <a:ext cx="2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aseline="0"/>
                <a:t>D</a:t>
              </a:r>
            </a:p>
          </p:txBody>
        </p:sp>
        <p:sp>
          <p:nvSpPr>
            <p:cNvPr id="39956" name="Text Box 63"/>
            <p:cNvSpPr txBox="1">
              <a:spLocks noChangeArrowheads="1"/>
            </p:cNvSpPr>
            <p:nvPr/>
          </p:nvSpPr>
          <p:spPr bwMode="auto">
            <a:xfrm>
              <a:off x="1030" y="1886"/>
              <a:ext cx="2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aseline="0"/>
                <a:t>A</a:t>
              </a:r>
            </a:p>
          </p:txBody>
        </p:sp>
        <p:sp>
          <p:nvSpPr>
            <p:cNvPr id="2141248" name="Line 64"/>
            <p:cNvSpPr>
              <a:spLocks noChangeShapeType="1"/>
            </p:cNvSpPr>
            <p:nvPr/>
          </p:nvSpPr>
          <p:spPr bwMode="auto">
            <a:xfrm>
              <a:off x="886" y="2208"/>
              <a:ext cx="8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algn="ctr" eaLnBrk="1" fontAlgn="t" hangingPunct="1">
                <a:buFont typeface="Arial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41249" name="Line 65"/>
            <p:cNvSpPr>
              <a:spLocks noChangeShapeType="1"/>
            </p:cNvSpPr>
            <p:nvPr/>
          </p:nvSpPr>
          <p:spPr bwMode="auto">
            <a:xfrm flipH="1">
              <a:off x="886" y="2208"/>
              <a:ext cx="0" cy="7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algn="ctr" eaLnBrk="1" fontAlgn="t" hangingPunct="1">
                <a:buFont typeface="Arial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9" name="Text Box 66"/>
            <p:cNvSpPr txBox="1">
              <a:spLocks noChangeArrowheads="1"/>
            </p:cNvSpPr>
            <p:nvPr/>
          </p:nvSpPr>
          <p:spPr bwMode="auto">
            <a:xfrm>
              <a:off x="528" y="3120"/>
              <a:ext cx="103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aseline="0"/>
                <a:t>（</a:t>
              </a:r>
              <a:r>
                <a:rPr kumimoji="1" lang="en-US" altLang="zh-CN" baseline="0"/>
                <a:t>160,40</a:t>
              </a:r>
              <a:r>
                <a:rPr kumimoji="1" lang="zh-CN" altLang="en-US" baseline="0"/>
                <a:t>）</a:t>
              </a:r>
            </a:p>
          </p:txBody>
        </p:sp>
        <p:sp>
          <p:nvSpPr>
            <p:cNvPr id="39960" name="Text Box 67"/>
            <p:cNvSpPr txBox="1">
              <a:spLocks noChangeArrowheads="1"/>
            </p:cNvSpPr>
            <p:nvPr/>
          </p:nvSpPr>
          <p:spPr bwMode="auto">
            <a:xfrm>
              <a:off x="1610" y="1734"/>
              <a:ext cx="11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zh-CN" altLang="zh-CN" sz="3600" baseline="0"/>
            </a:p>
          </p:txBody>
        </p:sp>
      </p:grpSp>
      <p:grpSp>
        <p:nvGrpSpPr>
          <p:cNvPr id="39942" name="Group 68"/>
          <p:cNvGrpSpPr>
            <a:grpSpLocks/>
          </p:cNvGrpSpPr>
          <p:nvPr/>
        </p:nvGrpSpPr>
        <p:grpSpPr bwMode="auto">
          <a:xfrm>
            <a:off x="5219701" y="1491854"/>
            <a:ext cx="1933575" cy="2119313"/>
            <a:chOff x="528" y="1728"/>
            <a:chExt cx="1218" cy="1780"/>
          </a:xfrm>
        </p:grpSpPr>
        <p:sp>
          <p:nvSpPr>
            <p:cNvPr id="39947" name="Text Box 69"/>
            <p:cNvSpPr txBox="1">
              <a:spLocks noChangeArrowheads="1"/>
            </p:cNvSpPr>
            <p:nvPr/>
          </p:nvSpPr>
          <p:spPr bwMode="auto">
            <a:xfrm>
              <a:off x="600" y="1728"/>
              <a:ext cx="26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aseline="0"/>
                <a:t>2</a:t>
              </a:r>
            </a:p>
          </p:txBody>
        </p:sp>
        <p:sp>
          <p:nvSpPr>
            <p:cNvPr id="39948" name="Text Box 70"/>
            <p:cNvSpPr txBox="1">
              <a:spLocks noChangeArrowheads="1"/>
            </p:cNvSpPr>
            <p:nvPr/>
          </p:nvSpPr>
          <p:spPr bwMode="auto">
            <a:xfrm>
              <a:off x="958" y="2318"/>
              <a:ext cx="2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aseline="0"/>
                <a:t>D</a:t>
              </a:r>
            </a:p>
          </p:txBody>
        </p:sp>
        <p:sp>
          <p:nvSpPr>
            <p:cNvPr id="39949" name="Text Box 71"/>
            <p:cNvSpPr txBox="1">
              <a:spLocks noChangeArrowheads="1"/>
            </p:cNvSpPr>
            <p:nvPr/>
          </p:nvSpPr>
          <p:spPr bwMode="auto">
            <a:xfrm>
              <a:off x="1030" y="1886"/>
              <a:ext cx="2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aseline="0"/>
                <a:t>A</a:t>
              </a:r>
            </a:p>
          </p:txBody>
        </p:sp>
        <p:sp>
          <p:nvSpPr>
            <p:cNvPr id="2141256" name="Line 72"/>
            <p:cNvSpPr>
              <a:spLocks noChangeShapeType="1"/>
            </p:cNvSpPr>
            <p:nvPr/>
          </p:nvSpPr>
          <p:spPr bwMode="auto">
            <a:xfrm>
              <a:off x="886" y="2208"/>
              <a:ext cx="8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algn="ctr" eaLnBrk="1" fontAlgn="t" hangingPunct="1">
                <a:buFont typeface="Arial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41257" name="Line 73"/>
            <p:cNvSpPr>
              <a:spLocks noChangeShapeType="1"/>
            </p:cNvSpPr>
            <p:nvPr/>
          </p:nvSpPr>
          <p:spPr bwMode="auto">
            <a:xfrm flipH="1">
              <a:off x="886" y="2208"/>
              <a:ext cx="0" cy="7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algn="ctr" eaLnBrk="1" fontAlgn="t" hangingPunct="1">
                <a:buFont typeface="Arial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2" name="Text Box 74"/>
            <p:cNvSpPr txBox="1">
              <a:spLocks noChangeArrowheads="1"/>
            </p:cNvSpPr>
            <p:nvPr/>
          </p:nvSpPr>
          <p:spPr bwMode="auto">
            <a:xfrm>
              <a:off x="528" y="3120"/>
              <a:ext cx="103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baseline="0"/>
                <a:t>（</a:t>
              </a:r>
              <a:r>
                <a:rPr kumimoji="1" lang="en-US" altLang="zh-CN" baseline="0"/>
                <a:t>80,320</a:t>
              </a:r>
              <a:r>
                <a:rPr kumimoji="1" lang="zh-CN" altLang="en-US" baseline="0"/>
                <a:t>）</a:t>
              </a:r>
            </a:p>
          </p:txBody>
        </p:sp>
        <p:sp>
          <p:nvSpPr>
            <p:cNvPr id="39953" name="Text Box 75"/>
            <p:cNvSpPr txBox="1">
              <a:spLocks noChangeArrowheads="1"/>
            </p:cNvSpPr>
            <p:nvPr/>
          </p:nvSpPr>
          <p:spPr bwMode="auto">
            <a:xfrm>
              <a:off x="1610" y="1734"/>
              <a:ext cx="11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zh-CN" altLang="zh-CN" sz="3600" baseline="0"/>
            </a:p>
          </p:txBody>
        </p:sp>
      </p:grpSp>
      <p:sp>
        <p:nvSpPr>
          <p:cNvPr id="39943" name="Text Box 76"/>
          <p:cNvSpPr txBox="1">
            <a:spLocks noChangeArrowheads="1"/>
          </p:cNvSpPr>
          <p:nvPr/>
        </p:nvSpPr>
        <p:spPr bwMode="auto">
          <a:xfrm>
            <a:off x="6800850" y="1504950"/>
            <a:ext cx="415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aseline="0"/>
              <a:t>1</a:t>
            </a:r>
          </a:p>
        </p:txBody>
      </p:sp>
      <p:sp>
        <p:nvSpPr>
          <p:cNvPr id="39944" name="Text Box 77"/>
          <p:cNvSpPr txBox="1">
            <a:spLocks noChangeArrowheads="1"/>
          </p:cNvSpPr>
          <p:nvPr/>
        </p:nvSpPr>
        <p:spPr bwMode="auto">
          <a:xfrm>
            <a:off x="7369176" y="2207419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aseline="0"/>
              <a:t>D</a:t>
            </a:r>
          </a:p>
        </p:txBody>
      </p:sp>
      <p:sp>
        <p:nvSpPr>
          <p:cNvPr id="2141262" name="Line 78"/>
          <p:cNvSpPr>
            <a:spLocks noChangeShapeType="1"/>
          </p:cNvSpPr>
          <p:nvPr/>
        </p:nvSpPr>
        <p:spPr bwMode="auto">
          <a:xfrm flipH="1">
            <a:off x="7235825" y="2085975"/>
            <a:ext cx="1588" cy="914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 eaLnBrk="1" fontAlgn="t" hangingPunct="1">
              <a:buFont typeface="Arial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6" name="Text Box 79"/>
          <p:cNvSpPr txBox="1">
            <a:spLocks noChangeArrowheads="1"/>
          </p:cNvSpPr>
          <p:nvPr/>
        </p:nvSpPr>
        <p:spPr bwMode="auto">
          <a:xfrm>
            <a:off x="6659564" y="3165872"/>
            <a:ext cx="1803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aseline="0"/>
              <a:t>（</a:t>
            </a:r>
            <a:r>
              <a:rPr kumimoji="1" lang="en-US" altLang="zh-CN" baseline="0"/>
              <a:t>640,160</a:t>
            </a:r>
            <a:r>
              <a:rPr kumimoji="1" lang="zh-CN" altLang="en-US" baseline="0"/>
              <a:t>）</a:t>
            </a:r>
          </a:p>
        </p:txBody>
      </p:sp>
      <p:sp>
        <p:nvSpPr>
          <p:cNvPr id="39" name="Text Box 4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7934" y="123478"/>
            <a:ext cx="183255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aseline="0" dirty="0">
                <a:solidFill>
                  <a:srgbClr val="FF0000"/>
                </a:solidFill>
                <a:ea typeface="楷体" pitchFamily="49" charset="-122"/>
              </a:rPr>
              <a:t>大智若愚</a:t>
            </a:r>
          </a:p>
        </p:txBody>
      </p:sp>
      <p:sp>
        <p:nvSpPr>
          <p:cNvPr id="40" name="矩形 39">
            <a:hlinkClick r:id="rId3" action="ppaction://hlinksldjump"/>
          </p:cNvPr>
          <p:cNvSpPr/>
          <p:nvPr/>
        </p:nvSpPr>
        <p:spPr>
          <a:xfrm>
            <a:off x="7762233" y="98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ea typeface="楷体" pitchFamily="49" charset="-122"/>
              </a:rPr>
              <a:t>恋爱</a:t>
            </a:r>
          </a:p>
        </p:txBody>
      </p:sp>
      <p:sp>
        <p:nvSpPr>
          <p:cNvPr id="41" name="矩形 40">
            <a:hlinkClick r:id="rId4" action="ppaction://hlinksldjump"/>
          </p:cNvPr>
          <p:cNvSpPr/>
          <p:nvPr/>
        </p:nvSpPr>
        <p:spPr>
          <a:xfrm>
            <a:off x="7816932" y="4443958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ea typeface="楷体" pitchFamily="49" charset="-122"/>
              </a:rPr>
              <a:t>吃亏</a:t>
            </a:r>
          </a:p>
        </p:txBody>
      </p:sp>
    </p:spTree>
    <p:extLst>
      <p:ext uri="{BB962C8B-B14F-4D97-AF65-F5344CB8AC3E}">
        <p14:creationId xmlns:p14="http://schemas.microsoft.com/office/powerpoint/2010/main" val="779949777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27088" y="195486"/>
            <a:ext cx="799306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蜈蚣博弈玩到最后的前提是：</a:t>
            </a:r>
            <a:endParaRPr lang="en-US" altLang="zh-CN" sz="32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1</a:t>
            </a:r>
            <a:r>
              <a:rPr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、更看重对方的利益</a:t>
            </a:r>
            <a:endParaRPr lang="en-US" altLang="zh-CN" sz="32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2</a:t>
            </a:r>
            <a:r>
              <a:rPr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、大家都愿意吃眼前亏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71550" y="1347614"/>
            <a:ext cx="6768802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398534"/>
      </p:ext>
    </p:extLst>
  </p:cSld>
  <p:clrMapOvr>
    <a:masterClrMapping/>
  </p:clrMapOvr>
  <p:transition spd="slow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pPr eaLnBrk="1" hangingPunct="1"/>
            <a:r>
              <a:rPr lang="zh-CN" altLang="en-US" b="1" dirty="0"/>
              <a:t>第二节 共同知识假设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latin typeface="楷体" pitchFamily="49" charset="-122"/>
                <a:ea typeface="宋体" pitchFamily="2" charset="-122"/>
                <a:sym typeface="Arial" pitchFamily="34" charset="0"/>
              </a:rPr>
              <a:t>共同知识（common knowledge）：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200" b="1">
                <a:ea typeface="楷体" pitchFamily="49" charset="-122"/>
                <a:sym typeface="Arial" pitchFamily="34" charset="0"/>
              </a:rPr>
              <a:t>         指各参与者在无穷递归意义上均知悉的事实。即每个人知道事件E，每个人知道每个人知道事件E，每个人知道每个人知道每个人知道事件E------一直到无穷层次。</a:t>
            </a:r>
          </a:p>
        </p:txBody>
      </p:sp>
    </p:spTree>
    <p:extLst>
      <p:ext uri="{BB962C8B-B14F-4D97-AF65-F5344CB8AC3E}">
        <p14:creationId xmlns:p14="http://schemas.microsoft.com/office/powerpoint/2010/main" val="3638723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" y="627087"/>
            <a:ext cx="8820150" cy="432092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   有A、B两支部队从山的东西两边攻击山头的敌军，如果两支部队单独进攻就会被敌军击溃，只有同时进攻才能一举获胜。为此，要约定一个共同进攻的时间。现A部队的指挥官张三派其手下的传令兵去通知B部队的指挥官李四，告诉对方明天凌晨3点共同发起总攻。传令兵得到命令后火速赶到了B部队所在地，并告诉了李四明天发起总攻的具体时间。李四得到消息后，让传令兵回去告诉张三他已经知道了总攻的事件。等传令兵回到A部队所在地后，告诉张三，李四已经知道了明天总攻的时间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    现在的问题是：传令兵是否完成了信息沟通的任务，从而保证A、B两支部队一定会在明天凌晨3点发起总攻呢？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00215" y="195486"/>
            <a:ext cx="2859617" cy="4616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baseline="0">
                <a:solidFill>
                  <a:schemeClr val="bg1"/>
                </a:solidFill>
              </a:rPr>
              <a:t>永远完不成的任务</a:t>
            </a:r>
          </a:p>
        </p:txBody>
      </p:sp>
    </p:spTree>
    <p:extLst>
      <p:ext uri="{BB962C8B-B14F-4D97-AF65-F5344CB8AC3E}">
        <p14:creationId xmlns:p14="http://schemas.microsoft.com/office/powerpoint/2010/main" val="45829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95486"/>
            <a:ext cx="8497888" cy="342767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、策略（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strategies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）：参与者在行动之前所准备好的一套完整的行动方案（预案）。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）完整性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）多样性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）不可观察性</a:t>
            </a:r>
          </a:p>
        </p:txBody>
      </p:sp>
      <p:sp>
        <p:nvSpPr>
          <p:cNvPr id="6147" name="Rectangle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3723878"/>
            <a:ext cx="8280400" cy="58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4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人不犯我，我不犯人；人若犯我，我必犯人</a:t>
            </a:r>
            <a:endParaRPr lang="en-US" altLang="zh-CN" sz="4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433663" y="2139702"/>
            <a:ext cx="3887343" cy="594122"/>
          </a:xfrm>
          <a:prstGeom prst="wedgeRectCallout">
            <a:avLst>
              <a:gd name="adj1" fmla="val -68482"/>
              <a:gd name="adj2" fmla="val 1416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只见其行，不知其想</a:t>
            </a:r>
          </a:p>
        </p:txBody>
      </p:sp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7884368" y="46599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三十六计</a:t>
            </a:r>
          </a:p>
        </p:txBody>
      </p:sp>
    </p:spTree>
    <p:extLst>
      <p:ext uri="{BB962C8B-B14F-4D97-AF65-F5344CB8AC3E}">
        <p14:creationId xmlns:p14="http://schemas.microsoft.com/office/powerpoint/2010/main" val="6191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827088" y="573881"/>
            <a:ext cx="7777162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信息传递不能确保信息的完全接收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71550" y="1783443"/>
            <a:ext cx="6840538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" name="矩形 1">
            <a:hlinkClick r:id="" action="ppaction://noaction"/>
          </p:cNvPr>
          <p:cNvSpPr/>
          <p:nvPr/>
        </p:nvSpPr>
        <p:spPr>
          <a:xfrm>
            <a:off x="7884369" y="0"/>
            <a:ext cx="71988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1400" dirty="0">
                <a:latin typeface="楷体" pitchFamily="49" charset="-122"/>
                <a:ea typeface="楷体" pitchFamily="49" charset="-122"/>
                <a:sym typeface="Arial" pitchFamily="34" charset="0"/>
              </a:rPr>
              <a:t>包子</a:t>
            </a:r>
          </a:p>
        </p:txBody>
      </p:sp>
    </p:spTree>
    <p:extLst>
      <p:ext uri="{BB962C8B-B14F-4D97-AF65-F5344CB8AC3E}">
        <p14:creationId xmlns:p14="http://schemas.microsoft.com/office/powerpoint/2010/main" val="2499986625"/>
      </p:ext>
    </p:extLst>
  </p:cSld>
  <p:clrMapOvr>
    <a:masterClrMapping/>
  </p:clrMapOvr>
  <p:transition spd="slow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827088" y="573881"/>
            <a:ext cx="7777162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1970088" algn="l"/>
              </a:tabLst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达成共识是一件非常困难的事情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71550" y="1770736"/>
            <a:ext cx="6840538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fontAlgn="t" hangingPunct="1">
              <a:buFontTx/>
              <a:buNone/>
              <a:defRPr/>
            </a:pPr>
            <a:endParaRPr kumimoji="1"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911603" y="3723878"/>
            <a:ext cx="4968552" cy="432048"/>
          </a:xfrm>
          <a:prstGeom prst="wedgeRoundRectCallout">
            <a:avLst>
              <a:gd name="adj1" fmla="val -23068"/>
              <a:gd name="adj2" fmla="val -289886"/>
              <a:gd name="adj3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别总渴求别人懂你，你懂自己吗？</a:t>
            </a:r>
          </a:p>
        </p:txBody>
      </p:sp>
    </p:spTree>
    <p:extLst>
      <p:ext uri="{BB962C8B-B14F-4D97-AF65-F5344CB8AC3E}">
        <p14:creationId xmlns:p14="http://schemas.microsoft.com/office/powerpoint/2010/main" val="68803686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wx3.sinaimg.cn/mw690/8080d53dly1h7r1ty4xs7j20u0140k0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2" y="555526"/>
            <a:ext cx="253828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663280" y="126742"/>
            <a:ext cx="64807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詹姆斯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麦克莱恩的</a:t>
            </a:r>
            <a:r>
              <a:rPr lang="en-US" altLang="zh-CN" sz="1600" b="1" dirty="0"/>
              <a:t>《</a:t>
            </a:r>
            <a:r>
              <a:rPr lang="zh-CN" altLang="en-US" sz="1600" b="1" dirty="0"/>
              <a:t>日本史</a:t>
            </a:r>
            <a:r>
              <a:rPr lang="en-US" altLang="zh-CN" sz="1600" b="1" dirty="0"/>
              <a:t>》</a:t>
            </a:r>
            <a:r>
              <a:rPr lang="zh-CN" altLang="en-US" sz="1600" b="1" dirty="0"/>
              <a:t>认为日本人民已经厌倦了战争的情况下，日本高层执意继续战争，导致日本进行了长达数个月损失巨大的无意义战争。</a:t>
            </a:r>
          </a:p>
          <a:p>
            <a:r>
              <a:rPr lang="zh-CN" altLang="en-US" sz="1600" b="1" dirty="0"/>
              <a:t>我个人认为这是作者作为西方人看到的一种表象。</a:t>
            </a:r>
            <a:br>
              <a:rPr lang="zh-CN" altLang="en-US" sz="1600" b="1" dirty="0"/>
            </a:br>
            <a:r>
              <a:rPr lang="zh-CN" altLang="en-US" sz="1600" b="1" dirty="0"/>
              <a:t>利用有害心智的教育和宣传将国民培养成“群氓”这种玩法，在体量越小、越封闭的环境下越可控，当国家的体量越大，使用这种方法的统治者越容易遭到群氓的反噬和裹挟，从而使自己陷入危险的境地。</a:t>
            </a:r>
            <a:br>
              <a:rPr lang="zh-CN" altLang="en-US" sz="1600" b="1" dirty="0"/>
            </a:br>
            <a:r>
              <a:rPr lang="zh-CN" altLang="en-US" sz="1600" b="1" dirty="0"/>
              <a:t>当一架以群氓组成的战争机器在必胜宣传下奋战了数年，这时候战争的始作俑者却贸然宣布战争无法胜利，需要及时止损，必然立即遭到反噬。唯一的方法就是硬着头皮把战争打下去，把愿意继续战争的耗材不断的送上战场消耗，一直到这架狂飙的战车耗尽了所有耐性和力气，在整个国家和全社会耗出了“不能再打了”这种共识，才有可能停下来。</a:t>
            </a:r>
            <a:br>
              <a:rPr lang="zh-CN" altLang="en-US" sz="1600" b="1" dirty="0"/>
            </a:br>
            <a:r>
              <a:rPr lang="zh-CN" altLang="en-US" sz="1600" b="1" dirty="0"/>
              <a:t>试想如果上百万受到军国主义教育，狂热到觉得自己根本没有输的日本兵活着回到日本国内，会怎么对付那些“过早叫停”的“卖国贼”呢？</a:t>
            </a:r>
            <a:br>
              <a:rPr lang="zh-CN" altLang="en-US" sz="1600" b="1" dirty="0"/>
            </a:br>
            <a:r>
              <a:rPr lang="zh-CN" altLang="en-US" sz="1600" b="1" dirty="0"/>
              <a:t>日本在</a:t>
            </a:r>
            <a:r>
              <a:rPr lang="en-US" altLang="zh-CN" sz="1600" b="1" dirty="0"/>
              <a:t>1945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月以后进行的一系列毫无意义的军事行动，在西方人看来不可理喻的，形同自杀的军事行动，本质上都是在以这种方式“凝聚停战共识”。</a:t>
            </a:r>
            <a:br>
              <a:rPr lang="zh-CN" altLang="en-US" sz="1600" b="1" dirty="0"/>
            </a:br>
            <a:r>
              <a:rPr lang="zh-CN" altLang="en-US" sz="1600" b="1" dirty="0"/>
              <a:t>西方人写日本，在深度上还是差点意思。</a:t>
            </a:r>
          </a:p>
        </p:txBody>
      </p:sp>
      <p:sp>
        <p:nvSpPr>
          <p:cNvPr id="3" name="矩形 2"/>
          <p:cNvSpPr/>
          <p:nvPr/>
        </p:nvSpPr>
        <p:spPr>
          <a:xfrm>
            <a:off x="89502" y="444395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刘鹤，</a:t>
            </a:r>
            <a:r>
              <a:rPr lang="en-US" altLang="zh-CN" dirty="0"/>
              <a:t>《</a:t>
            </a:r>
            <a:r>
              <a:rPr lang="zh-CN" altLang="en-US" dirty="0"/>
              <a:t>兵者不详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435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7953"/>
            <a:ext cx="9037638" cy="437554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   有A、B、C三个人，每个人的脸可能是黑的，也可能是白的，由于没有镜子，每个人只能够看清别人的脸，无法知道自己的脸是什么颜色。现假设三个人的脸都是黑的，如果你去问A:"你是否知道自己脸的颜色？”A的回答是“不知道”，然后你接着问B同样的问题，B的回答仍然是“不知道”，再问C,答案相同。问完后，你对他们三个人说：“就我的观察表明，你们三个人中至少有一个人的脸是黑的”（这看似一句废话，但其实不是）。说完后，你继续问A：“你是否知道自己脸的颜色？A的回答仍然是“不知道”，然后接着问B同样的问题，B的回答仍然还是“不知道”，再问C，结果C回答说：“我知道自己的脸是黑的！”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79388" y="129779"/>
            <a:ext cx="288044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3200" baseline="0"/>
              <a:t>“黑脸”之谜</a:t>
            </a:r>
          </a:p>
        </p:txBody>
      </p:sp>
    </p:spTree>
    <p:extLst>
      <p:ext uri="{BB962C8B-B14F-4D97-AF65-F5344CB8AC3E}">
        <p14:creationId xmlns:p14="http://schemas.microsoft.com/office/powerpoint/2010/main" val="4115109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448092"/>
            <a:ext cx="8568952" cy="419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/>
              <a:t>有个偏远的村庄留传一个古老的习俗，如果妻子一旦发现丈夫对自己不忠，就会在当晚把他杀死。该村有</a:t>
            </a:r>
            <a:r>
              <a:rPr lang="en-US" altLang="zh-CN" sz="2000" b="1" dirty="0"/>
              <a:t>200</a:t>
            </a:r>
            <a:r>
              <a:rPr lang="zh-CN" altLang="zh-CN" sz="2000" b="1" dirty="0"/>
              <a:t>对夫妻，很多丈夫都对自己的妻子不忠。每个妻子虽然知道所有其他丈夫是否忠于他的妻子，但并不知道自己丈夫是否忠于自己，所以一直相安无事。</a:t>
            </a:r>
            <a:r>
              <a:rPr lang="en-US" altLang="zh-CN" sz="2000" b="1" dirty="0"/>
              <a:t>2019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12</a:t>
            </a:r>
            <a:r>
              <a:rPr lang="zh-CN" altLang="zh-CN" sz="2000" b="1" dirty="0"/>
              <a:t>月</a:t>
            </a:r>
            <a:r>
              <a:rPr lang="en-US" altLang="zh-CN" sz="2000" b="1" dirty="0"/>
              <a:t>25</a:t>
            </a:r>
            <a:r>
              <a:rPr lang="zh-CN" altLang="zh-CN" sz="2000" b="1" dirty="0"/>
              <a:t>日下午，村里唯一的一个单身老太太要去世了，所有的妻子都去看她，临死前，老太太对大家说：“我知道，你们的丈夫中至少有一个对自己的妻子不忠。”老太太说完就死了。此后的一段时间大家仍然相安无事，直到</a:t>
            </a:r>
            <a:r>
              <a:rPr lang="en-US" altLang="zh-CN" sz="2000" b="1" dirty="0"/>
              <a:t>2020</a:t>
            </a:r>
            <a:r>
              <a:rPr lang="zh-CN" altLang="zh-CN" sz="2000" b="1" dirty="0"/>
              <a:t>年的除夕之夜，很多妻子都把自己的丈夫杀死了。请问：在</a:t>
            </a:r>
            <a:r>
              <a:rPr lang="en-US" altLang="zh-CN" sz="2000" b="1" dirty="0"/>
              <a:t>2020</a:t>
            </a:r>
            <a:r>
              <a:rPr lang="zh-CN" altLang="zh-CN" sz="2000" b="1" dirty="0"/>
              <a:t>年大年初一的早上还有多少个丈夫是活着的？</a:t>
            </a:r>
            <a:r>
              <a:rPr lang="en-US" altLang="zh-CN" sz="2000" b="1" u="sng" dirty="0"/>
              <a:t>       </a:t>
            </a:r>
            <a:r>
              <a:rPr lang="zh-CN" altLang="zh-CN" sz="2000" b="1" dirty="0"/>
              <a:t>（填写具体数值）</a:t>
            </a:r>
          </a:p>
        </p:txBody>
      </p:sp>
    </p:spTree>
    <p:extLst>
      <p:ext uri="{BB962C8B-B14F-4D97-AF65-F5344CB8AC3E}">
        <p14:creationId xmlns:p14="http://schemas.microsoft.com/office/powerpoint/2010/main" val="169123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788946"/>
              </p:ext>
            </p:extLst>
          </p:nvPr>
        </p:nvGraphicFramePr>
        <p:xfrm>
          <a:off x="0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4286250" imgH="3676650" progId="MS_ClipArt_Gallery.2">
                  <p:embed/>
                </p:oleObj>
              </mc:Choice>
              <mc:Fallback>
                <p:oleObj name="剪辑" r:id="rId3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8451" name="Text Box 3"/>
          <p:cNvSpPr txBox="1">
            <a:spLocks noChangeArrowheads="1"/>
          </p:cNvSpPr>
          <p:nvPr/>
        </p:nvSpPr>
        <p:spPr bwMode="auto">
          <a:xfrm>
            <a:off x="1116013" y="2409826"/>
            <a:ext cx="7239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6000" baseline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THANK YOU</a:t>
            </a:r>
            <a:endParaRPr kumimoji="1" lang="en-US" altLang="zh-CN" sz="6000" baseline="0">
              <a:latin typeface="宋体" pitchFamily="2" charset="-122"/>
            </a:endParaRPr>
          </a:p>
        </p:txBody>
      </p:sp>
      <p:sp>
        <p:nvSpPr>
          <p:cNvPr id="1768452" name="Text Box 4"/>
          <p:cNvSpPr txBox="1">
            <a:spLocks noChangeArrowheads="1"/>
          </p:cNvSpPr>
          <p:nvPr/>
        </p:nvSpPr>
        <p:spPr bwMode="auto">
          <a:xfrm>
            <a:off x="2286000" y="914400"/>
            <a:ext cx="4419600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9600" b="0" baseline="0">
                <a:effectLst>
                  <a:outerShdw blurRad="38100" dist="38100" dir="2700000" algn="tl">
                    <a:srgbClr val="000000"/>
                  </a:outerShdw>
                </a:effectLst>
                <a:latin typeface="Matura MT Script Capitals" pitchFamily="66" charset="0"/>
                <a:ea typeface="隶书" pitchFamily="49" charset="-122"/>
              </a:rPr>
              <a:t>谢    谢</a:t>
            </a:r>
            <a:endParaRPr kumimoji="1" lang="zh-CN" altLang="en-US" sz="9600" b="0" baseline="0">
              <a:effectLst>
                <a:outerShdw blurRad="38100" dist="38100" dir="2700000" algn="tl">
                  <a:srgbClr val="000000"/>
                </a:outerShdw>
              </a:effectLst>
              <a:latin typeface="Matura MT Script Capitals" pitchFamily="66" charset="0"/>
            </a:endParaRP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66664"/>
              </p:ext>
            </p:extLst>
          </p:nvPr>
        </p:nvGraphicFramePr>
        <p:xfrm>
          <a:off x="684213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5" imgW="4286250" imgH="3676650" progId="MS_ClipArt_Gallery.2">
                  <p:embed/>
                </p:oleObj>
              </mc:Choice>
              <mc:Fallback>
                <p:oleObj name="剪辑" r:id="rId5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14270"/>
              </p:ext>
            </p:extLst>
          </p:nvPr>
        </p:nvGraphicFramePr>
        <p:xfrm>
          <a:off x="2339975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6" imgW="4286250" imgH="3676650" progId="MS_ClipArt_Gallery.2">
                  <p:embed/>
                </p:oleObj>
              </mc:Choice>
              <mc:Fallback>
                <p:oleObj name="剪辑" r:id="rId6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53648"/>
              </p:ext>
            </p:extLst>
          </p:nvPr>
        </p:nvGraphicFramePr>
        <p:xfrm>
          <a:off x="1403350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7" imgW="4286250" imgH="3676650" progId="MS_ClipArt_Gallery.2">
                  <p:embed/>
                </p:oleObj>
              </mc:Choice>
              <mc:Fallback>
                <p:oleObj name="剪辑" r:id="rId7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862925"/>
              </p:ext>
            </p:extLst>
          </p:nvPr>
        </p:nvGraphicFramePr>
        <p:xfrm>
          <a:off x="3419475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8" imgW="4286250" imgH="3676650" progId="MS_ClipArt_Gallery.2">
                  <p:embed/>
                </p:oleObj>
              </mc:Choice>
              <mc:Fallback>
                <p:oleObj name="剪辑" r:id="rId8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85540"/>
              </p:ext>
            </p:extLst>
          </p:nvPr>
        </p:nvGraphicFramePr>
        <p:xfrm>
          <a:off x="4139952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9" imgW="4286250" imgH="3676650" progId="MS_ClipArt_Gallery.2">
                  <p:embed/>
                </p:oleObj>
              </mc:Choice>
              <mc:Fallback>
                <p:oleObj name="剪辑" r:id="rId9" imgW="4286250" imgH="367665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03042"/>
              </p:ext>
            </p:extLst>
          </p:nvPr>
        </p:nvGraphicFramePr>
        <p:xfrm>
          <a:off x="4824165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0" imgW="4286250" imgH="3676650" progId="MS_ClipArt_Gallery.2">
                  <p:embed/>
                </p:oleObj>
              </mc:Choice>
              <mc:Fallback>
                <p:oleObj name="剪辑" r:id="rId10" imgW="4286250" imgH="367665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165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118361"/>
              </p:ext>
            </p:extLst>
          </p:nvPr>
        </p:nvGraphicFramePr>
        <p:xfrm>
          <a:off x="6479927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1" imgW="4286250" imgH="3676650" progId="MS_ClipArt_Gallery.2">
                  <p:embed/>
                </p:oleObj>
              </mc:Choice>
              <mc:Fallback>
                <p:oleObj name="剪辑" r:id="rId11" imgW="4286250" imgH="367665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927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93231"/>
              </p:ext>
            </p:extLst>
          </p:nvPr>
        </p:nvGraphicFramePr>
        <p:xfrm>
          <a:off x="5543302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2" imgW="4286250" imgH="3676650" progId="MS_ClipArt_Gallery.2">
                  <p:embed/>
                </p:oleObj>
              </mc:Choice>
              <mc:Fallback>
                <p:oleObj name="剪辑" r:id="rId12" imgW="4286250" imgH="367665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302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415196"/>
              </p:ext>
            </p:extLst>
          </p:nvPr>
        </p:nvGraphicFramePr>
        <p:xfrm>
          <a:off x="7559427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3" imgW="4286250" imgH="3676650" progId="MS_ClipArt_Gallery.2">
                  <p:embed/>
                </p:oleObj>
              </mc:Choice>
              <mc:Fallback>
                <p:oleObj name="剪辑" r:id="rId13" imgW="4286250" imgH="367665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427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39026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026"/>
          <p:cNvSpPr txBox="1">
            <a:spLocks noChangeArrowheads="1"/>
          </p:cNvSpPr>
          <p:nvPr/>
        </p:nvSpPr>
        <p:spPr bwMode="auto">
          <a:xfrm>
            <a:off x="179388" y="735806"/>
            <a:ext cx="8748712" cy="40318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kumimoji="1" lang="zh-CN" altLang="en-US" sz="3200" baseline="0" dirty="0">
                <a:latin typeface="Arial" pitchFamily="34" charset="0"/>
                <a:ea typeface="楷体" pitchFamily="49" charset="-122"/>
              </a:rPr>
              <a:t>　　 自九一一事件以来，美国实行五级安全警戒系统。</a:t>
            </a:r>
            <a:r>
              <a:rPr kumimoji="1" lang="en-US" altLang="zh-CN" sz="3200" baseline="0" dirty="0">
                <a:latin typeface="Arial" pitchFamily="34" charset="0"/>
                <a:ea typeface="楷体" pitchFamily="49" charset="-122"/>
              </a:rPr>
              <a:t>2002</a:t>
            </a:r>
            <a:r>
              <a:rPr kumimoji="1" lang="zh-CN" altLang="en-US" sz="3200" baseline="0" dirty="0">
                <a:latin typeface="Arial" pitchFamily="34" charset="0"/>
                <a:ea typeface="楷体" pitchFamily="49" charset="-122"/>
              </a:rPr>
              <a:t>年</a:t>
            </a:r>
            <a:r>
              <a:rPr kumimoji="1" lang="en-US" altLang="zh-CN" sz="3200" baseline="0" dirty="0">
                <a:latin typeface="Arial" pitchFamily="34" charset="0"/>
                <a:ea typeface="楷体" pitchFamily="49" charset="-122"/>
              </a:rPr>
              <a:t>3</a:t>
            </a:r>
            <a:r>
              <a:rPr kumimoji="1" lang="zh-CN" altLang="en-US" sz="3200" baseline="0" dirty="0">
                <a:latin typeface="Arial" pitchFamily="34" charset="0"/>
                <a:ea typeface="楷体" pitchFamily="49" charset="-122"/>
              </a:rPr>
              <a:t>月，国土安全办公室主任里奇宣布将这套系统改为彩色系统。按危险程度，由低至高分别为</a:t>
            </a:r>
            <a:r>
              <a:rPr kumimoji="1" lang="zh-CN" altLang="en-US" sz="3200" baseline="0" dirty="0">
                <a:solidFill>
                  <a:srgbClr val="00B050"/>
                </a:solidFill>
                <a:latin typeface="Arial" pitchFamily="34" charset="0"/>
                <a:ea typeface="楷体" pitchFamily="49" charset="-122"/>
              </a:rPr>
              <a:t>绿色</a:t>
            </a:r>
            <a:r>
              <a:rPr kumimoji="1" lang="zh-CN" altLang="en-US" sz="3200" baseline="0" dirty="0">
                <a:latin typeface="Arial" pitchFamily="34" charset="0"/>
                <a:ea typeface="楷体" pitchFamily="49" charset="-122"/>
              </a:rPr>
              <a:t>、</a:t>
            </a:r>
            <a:r>
              <a:rPr kumimoji="1" lang="zh-CN" altLang="en-US" sz="3200" baseline="0" dirty="0">
                <a:solidFill>
                  <a:srgbClr val="0070C0"/>
                </a:solidFill>
                <a:latin typeface="Arial" pitchFamily="34" charset="0"/>
                <a:ea typeface="楷体" pitchFamily="49" charset="-122"/>
              </a:rPr>
              <a:t>蓝色</a:t>
            </a:r>
            <a:r>
              <a:rPr kumimoji="1" lang="zh-CN" altLang="en-US" sz="3200" baseline="0" dirty="0">
                <a:latin typeface="Arial" pitchFamily="34" charset="0"/>
                <a:ea typeface="楷体" pitchFamily="49" charset="-122"/>
              </a:rPr>
              <a:t>、</a:t>
            </a:r>
            <a:r>
              <a:rPr kumimoji="1" lang="zh-CN" altLang="en-US" sz="3200" baseline="0" dirty="0">
                <a:solidFill>
                  <a:srgbClr val="FFFF00"/>
                </a:solidFill>
                <a:latin typeface="Arial" pitchFamily="34" charset="0"/>
                <a:ea typeface="楷体" pitchFamily="49" charset="-122"/>
              </a:rPr>
              <a:t>黄色</a:t>
            </a:r>
            <a:r>
              <a:rPr kumimoji="1" lang="zh-CN" altLang="en-US" sz="3200" baseline="0" dirty="0">
                <a:latin typeface="Arial" pitchFamily="34" charset="0"/>
                <a:ea typeface="楷体" pitchFamily="49" charset="-122"/>
              </a:rPr>
              <a:t>、</a:t>
            </a:r>
            <a:r>
              <a:rPr kumimoji="1" lang="zh-CN" altLang="en-US" sz="3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楷体" pitchFamily="49" charset="-122"/>
              </a:rPr>
              <a:t>橙色</a:t>
            </a:r>
            <a:r>
              <a:rPr kumimoji="1" lang="zh-CN" altLang="en-US" sz="3200" baseline="0" dirty="0">
                <a:latin typeface="Arial" pitchFamily="34" charset="0"/>
                <a:ea typeface="楷体" pitchFamily="49" charset="-122"/>
              </a:rPr>
              <a:t>和</a:t>
            </a:r>
            <a:r>
              <a:rPr kumimoji="1" lang="zh-CN" altLang="en-US" sz="3200" baseline="0" dirty="0">
                <a:solidFill>
                  <a:srgbClr val="C00000"/>
                </a:solidFill>
                <a:latin typeface="Arial" pitchFamily="34" charset="0"/>
                <a:ea typeface="楷体" pitchFamily="49" charset="-122"/>
              </a:rPr>
              <a:t>红色</a:t>
            </a:r>
            <a:r>
              <a:rPr kumimoji="1" lang="zh-CN" altLang="en-US" sz="3200" baseline="0" dirty="0">
                <a:latin typeface="Arial" pitchFamily="34" charset="0"/>
                <a:ea typeface="楷体" pitchFamily="49" charset="-122"/>
              </a:rPr>
              <a:t>。</a:t>
            </a:r>
          </a:p>
        </p:txBody>
      </p:sp>
      <p:sp>
        <p:nvSpPr>
          <p:cNvPr id="658435" name="Text Box 1027"/>
          <p:cNvSpPr txBox="1">
            <a:spLocks noChangeArrowheads="1"/>
          </p:cNvSpPr>
          <p:nvPr/>
        </p:nvSpPr>
        <p:spPr bwMode="auto">
          <a:xfrm>
            <a:off x="130176" y="57150"/>
            <a:ext cx="4303713" cy="7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60000"/>
              </a:lnSpc>
              <a:buClrTx/>
              <a:buSzTx/>
              <a:buFontTx/>
              <a:buNone/>
              <a:defRPr sz="3200" b="1" baseline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FFFF99"/>
              </a:buClr>
              <a:buFont typeface="Wingdings" panose="05000000000000000000" pitchFamily="2" charset="2"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q"/>
              <a:defRPr sz="2000" b="1">
                <a:solidFill>
                  <a:schemeClr val="folHlink"/>
                </a:solidFill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defRPr sz="2000" b="1"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defRPr sz="2000"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/>
              </a:rPr>
              <a:t>美国国家威胁预警系统</a:t>
            </a:r>
          </a:p>
        </p:txBody>
      </p:sp>
    </p:spTree>
    <p:extLst>
      <p:ext uri="{BB962C8B-B14F-4D97-AF65-F5344CB8AC3E}">
        <p14:creationId xmlns:p14="http://schemas.microsoft.com/office/powerpoint/2010/main" val="906805874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Text Box 2"/>
          <p:cNvSpPr txBox="1">
            <a:spLocks noChangeArrowheads="1"/>
          </p:cNvSpPr>
          <p:nvPr/>
        </p:nvSpPr>
        <p:spPr bwMode="auto">
          <a:xfrm>
            <a:off x="4071938" y="63104"/>
            <a:ext cx="507206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60000"/>
              </a:lnSpc>
              <a:buClrTx/>
              <a:buSzTx/>
              <a:buFontTx/>
              <a:buNone/>
              <a:defRPr sz="3200" b="1" baseline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FFFF99"/>
              </a:buClr>
              <a:buFont typeface="Wingdings" panose="05000000000000000000" pitchFamily="2" charset="2"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q"/>
              <a:defRPr sz="2000" b="1">
                <a:solidFill>
                  <a:schemeClr val="folHlink"/>
                </a:solidFill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defRPr sz="2000" b="1"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defRPr sz="2000"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国家自然灾害救助应急预案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国家防汛抗旱应急预案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u="sng" dirty="0">
                <a:solidFill>
                  <a:srgbClr val="C00000"/>
                </a:solidFill>
                <a:effectLst/>
              </a:rPr>
              <a:t>国家地震应急预案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国家突发地质灾害应急预案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国家处置重、特大森林火灾应急预案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国家安全生产事故灾难应急预案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国家处置铁路行车事故应急预案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国家处置民用航空器飞行事故应急预案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国家海上搜救应急预案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国家处置城市地铁事故灾难应急预案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国家处置电网大面积停电事件应急预案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国家核应急预案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国家突发环境事件应急预案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u="sng" dirty="0">
                <a:solidFill>
                  <a:srgbClr val="C00000"/>
                </a:solidFill>
                <a:effectLst/>
              </a:rPr>
              <a:t>国家突发公共卫生事件应急预案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国家突发公共事件医疗卫生救援应急预案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国家突发重大动物疫情应急预案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effectLst/>
              </a:rPr>
              <a:t>国家重大食品安全事故应急预案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17488" y="79773"/>
            <a:ext cx="3778250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 baseline="0" dirty="0">
                <a:solidFill>
                  <a:srgbClr val="FF0000"/>
                </a:solidFill>
                <a:latin typeface="Arial" pitchFamily="34" charset="0"/>
                <a:ea typeface="楷体" pitchFamily="49" charset="-122"/>
              </a:rPr>
              <a:t>中国国家专项应急预案</a:t>
            </a:r>
          </a:p>
        </p:txBody>
      </p:sp>
      <p:sp>
        <p:nvSpPr>
          <p:cNvPr id="802820" name="Text Box 4"/>
          <p:cNvSpPr txBox="1">
            <a:spLocks noChangeArrowheads="1"/>
          </p:cNvSpPr>
          <p:nvPr/>
        </p:nvSpPr>
        <p:spPr bwMode="auto">
          <a:xfrm>
            <a:off x="185738" y="681037"/>
            <a:ext cx="3810000" cy="330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60000"/>
              </a:lnSpc>
              <a:buClrTx/>
              <a:buSzTx/>
              <a:buFontTx/>
              <a:buNone/>
              <a:defRPr sz="3200" b="1" baseline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FFFF99"/>
              </a:buClr>
              <a:buFont typeface="Wingdings" panose="05000000000000000000" pitchFamily="2" charset="2"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q"/>
              <a:defRPr sz="2000" b="1">
                <a:solidFill>
                  <a:schemeClr val="folHlink"/>
                </a:solidFill>
                <a:ea typeface="宋体" panose="0201060003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defRPr sz="2000" b="1"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defRPr sz="2000"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sz="2000"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>
                <a:effectLst/>
              </a:rPr>
              <a:t>⑴</a:t>
            </a:r>
            <a:r>
              <a:rPr lang="zh-CN" altLang="en-US" sz="1200" dirty="0">
                <a:effectLst/>
              </a:rPr>
              <a:t>自然灾害。主要包括水旱灾害，气象灾害，地震灾害，地质灾害，海洋灾害，生物灾害和森林草原火灾等。</a:t>
            </a:r>
          </a:p>
          <a:p>
            <a:pPr>
              <a:defRPr/>
            </a:pPr>
            <a:r>
              <a:rPr lang="zh-CN" altLang="en-US" sz="1200" dirty="0">
                <a:effectLst/>
              </a:rPr>
              <a:t>⑵事故灾难。主要包括工矿商贸等企业的各类安全事故，交通运输事故，公共设施和设备事故，环境污染和生态破坏事件等。</a:t>
            </a:r>
          </a:p>
          <a:p>
            <a:pPr>
              <a:defRPr/>
            </a:pPr>
            <a:r>
              <a:rPr lang="zh-CN" altLang="en-US" sz="1200" dirty="0">
                <a:effectLst/>
              </a:rPr>
              <a:t>⑶公共卫生事件。主要包括传染病疫情，群体性不明原因疾病，食品安全和职业危害，动物疫情，以及其他严重影响公众健康和生命安全的事件。</a:t>
            </a:r>
          </a:p>
          <a:p>
            <a:pPr>
              <a:defRPr/>
            </a:pPr>
            <a:r>
              <a:rPr lang="zh-CN" altLang="en-US" sz="1200" dirty="0">
                <a:effectLst/>
              </a:rPr>
              <a:t>⑷社会安全事件。主要包括恐怖袭击事件，经济安全事件和涉外突发事件等。</a:t>
            </a:r>
          </a:p>
        </p:txBody>
      </p:sp>
    </p:spTree>
    <p:extLst>
      <p:ext uri="{BB962C8B-B14F-4D97-AF65-F5344CB8AC3E}">
        <p14:creationId xmlns:p14="http://schemas.microsoft.com/office/powerpoint/2010/main" val="626353133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3" name="Rectangle 3" descr="wp511f"/>
          <p:cNvSpPr>
            <a:spLocks noChangeArrowheads="1"/>
          </p:cNvSpPr>
          <p:nvPr/>
        </p:nvSpPr>
        <p:spPr bwMode="auto">
          <a:xfrm>
            <a:off x="323850" y="339502"/>
            <a:ext cx="799256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342900" indent="-342900"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  <a:defRPr/>
            </a:pPr>
            <a:r>
              <a:rPr lang="zh-CN" altLang="en-US" sz="2800" b="1" baseline="0" dirty="0">
                <a:latin typeface="楷体" panose="02010609060101010101" pitchFamily="49" charset="-122"/>
                <a:ea typeface="楷体" panose="02010609060101010101" pitchFamily="49" charset="-122"/>
              </a:rPr>
              <a:t>好的应急预案：</a:t>
            </a:r>
          </a:p>
          <a:p>
            <a:pPr eaLnBrk="1" fontAlgn="t" hangingPunct="1">
              <a:lnSpc>
                <a:spcPct val="180000"/>
              </a:lnSpc>
              <a:buFont typeface="Arial" charset="0"/>
              <a:buNone/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what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信息分类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fontAlgn="t" hangingPunct="1">
              <a:lnSpc>
                <a:spcPct val="180000"/>
              </a:lnSpc>
              <a:buFont typeface="Arial" charset="0"/>
              <a:buNone/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who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责任到人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fontAlgn="t" hangingPunct="1">
              <a:lnSpc>
                <a:spcPct val="180000"/>
              </a:lnSpc>
              <a:buFont typeface="Arial" charset="0"/>
              <a:buNone/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action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措施具体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fontAlgn="t" hangingPunct="1">
              <a:lnSpc>
                <a:spcPct val="180000"/>
              </a:lnSpc>
              <a:buFont typeface="Arial" charset="0"/>
              <a:buNone/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when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？（时效性）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51364" name="Line 4"/>
          <p:cNvSpPr>
            <a:spLocks noChangeShapeType="1"/>
          </p:cNvSpPr>
          <p:nvPr/>
        </p:nvSpPr>
        <p:spPr bwMode="auto">
          <a:xfrm>
            <a:off x="755650" y="1149126"/>
            <a:ext cx="7041033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buFont typeface="Arial" charset="0"/>
              <a:buNone/>
              <a:defRPr/>
            </a:pPr>
            <a:endParaRPr lang="zh-CN" alt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7956376" y="7049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地震分类</a:t>
            </a:r>
            <a:endParaRPr lang="zh-CN" altLang="en-US" dirty="0"/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8190414" y="6995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天津</a:t>
            </a:r>
          </a:p>
        </p:txBody>
      </p:sp>
    </p:spTree>
    <p:extLst>
      <p:ext uri="{BB962C8B-B14F-4D97-AF65-F5344CB8AC3E}">
        <p14:creationId xmlns:p14="http://schemas.microsoft.com/office/powerpoint/2010/main" val="16716643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3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900x600_CBV99BDN00AP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7313"/>
            <a:ext cx="3816350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矩形 1"/>
          <p:cNvSpPr>
            <a:spLocks noChangeArrowheads="1"/>
          </p:cNvSpPr>
          <p:nvPr/>
        </p:nvSpPr>
        <p:spPr bwMode="auto">
          <a:xfrm>
            <a:off x="4500245" y="700088"/>
            <a:ext cx="38163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50000"/>
              </a:lnSpc>
            </a:pPr>
            <a:r>
              <a:rPr lang="en-US" altLang="zh-CN" sz="3200" dirty="0">
                <a:latin typeface="+mn-ea"/>
                <a:ea typeface="+mn-ea"/>
                <a:cs typeface="+mn-ea"/>
                <a:sym typeface="思源黑体 CN Normal" panose="020B0400000000000000" pitchFamily="34" charset="-122"/>
              </a:rPr>
              <a:t>2017</a:t>
            </a:r>
            <a:r>
              <a:rPr lang="zh-CN" altLang="en-US" sz="3200" dirty="0">
                <a:latin typeface="+mn-ea"/>
                <a:ea typeface="+mn-ea"/>
                <a:cs typeface="+mn-ea"/>
                <a:sym typeface="思源黑体 CN Normal" panose="020B0400000000000000" pitchFamily="34" charset="-122"/>
              </a:rPr>
              <a:t>年</a:t>
            </a:r>
            <a:r>
              <a:rPr lang="en-US" altLang="zh-CN" sz="3200" dirty="0">
                <a:latin typeface="+mn-ea"/>
                <a:ea typeface="+mn-ea"/>
                <a:cs typeface="+mn-ea"/>
                <a:sym typeface="思源黑体 CN Normal" panose="020B0400000000000000" pitchFamily="34" charset="-122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+mn-ea"/>
                <a:sym typeface="思源黑体 CN Normal" panose="020B0400000000000000" pitchFamily="34" charset="-122"/>
              </a:rPr>
              <a:t>月</a:t>
            </a:r>
            <a:r>
              <a:rPr lang="en-US" altLang="zh-CN" sz="3200" dirty="0">
                <a:latin typeface="+mn-ea"/>
                <a:ea typeface="+mn-ea"/>
                <a:cs typeface="+mn-ea"/>
                <a:sym typeface="思源黑体 CN Normal" panose="020B0400000000000000" pitchFamily="34" charset="-122"/>
              </a:rPr>
              <a:t>29</a:t>
            </a:r>
            <a:r>
              <a:rPr lang="zh-CN" altLang="en-US" sz="3200" dirty="0">
                <a:latin typeface="+mn-ea"/>
                <a:ea typeface="+mn-ea"/>
                <a:cs typeface="+mn-ea"/>
                <a:sym typeface="思源黑体 CN Normal" panose="020B0400000000000000" pitchFamily="34" charset="-122"/>
              </a:rPr>
              <a:t>日（大年初二）</a:t>
            </a:r>
            <a:r>
              <a:rPr lang="en-US" altLang="zh-CN" sz="3200" dirty="0">
                <a:latin typeface="+mn-ea"/>
                <a:ea typeface="+mn-ea"/>
                <a:cs typeface="+mn-ea"/>
                <a:sym typeface="思源黑体 CN Normal" panose="020B0400000000000000" pitchFamily="34" charset="-122"/>
              </a:rPr>
              <a:t>14:00</a:t>
            </a:r>
            <a:r>
              <a:rPr lang="zh-CN" altLang="en-US" sz="3200" dirty="0">
                <a:latin typeface="+mn-ea"/>
                <a:ea typeface="+mn-ea"/>
                <a:cs typeface="+mn-ea"/>
                <a:sym typeface="思源黑体 CN Normal" panose="020B0400000000000000" pitchFamily="34" charset="-122"/>
              </a:rPr>
              <a:t>左右，一成年男子误入宁波雅戈尔动物园虎山内受到老虎攻击，后不幸身亡。</a:t>
            </a:r>
          </a:p>
        </p:txBody>
      </p:sp>
    </p:spTree>
    <p:extLst>
      <p:ext uri="{BB962C8B-B14F-4D97-AF65-F5344CB8AC3E}">
        <p14:creationId xmlns:p14="http://schemas.microsoft.com/office/powerpoint/2010/main" val="10589392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95486"/>
            <a:ext cx="8640960" cy="431502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、损益（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payoff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）：参与者的得与失。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6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、结局（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outcome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）：所有参与者选择各自策略后的结果。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、均衡（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equilibrium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）：所有参与者的最优策略组合。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8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、博弈的规则（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rules of the game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sym typeface="Arial" pitchFamily="34" charset="0"/>
              </a:rPr>
              <a:t>）：参与者、行动和结果合起来统称为博弈的规则。</a:t>
            </a:r>
          </a:p>
        </p:txBody>
      </p:sp>
    </p:spTree>
    <p:extLst>
      <p:ext uri="{BB962C8B-B14F-4D97-AF65-F5344CB8AC3E}">
        <p14:creationId xmlns:p14="http://schemas.microsoft.com/office/powerpoint/2010/main" val="2131489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ChangeArrowheads="1"/>
          </p:cNvSpPr>
          <p:nvPr/>
        </p:nvSpPr>
        <p:spPr bwMode="auto">
          <a:xfrm>
            <a:off x="179388" y="268903"/>
            <a:ext cx="8964612" cy="436876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dirty="0"/>
              <a:t>关于这起事故，宁波雅戈尔动物园办公室张主任透露了更多细节：当时饲养员正在向游客示范给老虎喂食，突然发现有人进入老虎散放区，并被老虎撕咬。饲养员根据应急预案进行施救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发现猛兽区出现这类情况：一是食物诱导；二是通过鞭炮驱赶；三是用高压水枪把人和动物隔离。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/>
              <a:t>饲养员发现男子遭受老虎攻击后，采用了三种方式试图营救。事发时老虎园区内一共有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只老虎，饲养员将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只赶回了笼子，视频中攻击男子的那只一直不回笼。由于老虎紧咬住男子不放，园方最终决定射杀老虎，解救被困男子。</a:t>
            </a:r>
          </a:p>
        </p:txBody>
      </p:sp>
    </p:spTree>
    <p:extLst>
      <p:ext uri="{BB962C8B-B14F-4D97-AF65-F5344CB8AC3E}">
        <p14:creationId xmlns:p14="http://schemas.microsoft.com/office/powerpoint/2010/main" val="5618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3"/>
          <p:cNvSpPr txBox="1">
            <a:spLocks noChangeArrowheads="1"/>
          </p:cNvSpPr>
          <p:nvPr/>
        </p:nvSpPr>
        <p:spPr bwMode="auto">
          <a:xfrm>
            <a:off x="611188" y="681038"/>
            <a:ext cx="820896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4400" baseline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4400" baseline="0">
                <a:latin typeface="楷体" pitchFamily="49" charset="-122"/>
                <a:ea typeface="楷体" pitchFamily="49" charset="-122"/>
                <a:sym typeface="Arial" pitchFamily="34" charset="0"/>
              </a:rPr>
              <a:t>动物园需要有更好的应急预案！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27089" y="1869281"/>
            <a:ext cx="7489825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9678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323850" y="0"/>
            <a:ext cx="8820150" cy="489364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000" b="1" dirty="0"/>
              <a:t>2007年2月22日，昆明动物园一6岁小女孩在与雄虎合影时被当场咬成重伤，经抢救无效身亡。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000" b="1" dirty="0"/>
              <a:t>2008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25</a:t>
            </a:r>
            <a:r>
              <a:rPr lang="zh-CN" altLang="en-US" sz="2000" b="1" dirty="0"/>
              <a:t>日，在哈尔滨北方森林动物园，工作人员在狮虎馆发现人体遗骨。警方证实发生老虎吃人事件。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000" b="1" dirty="0"/>
              <a:t>2009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13</a:t>
            </a:r>
            <a:r>
              <a:rPr lang="zh-CN" altLang="en-US" sz="2000" b="1" dirty="0"/>
              <a:t>日，在沈阳棋盘山冰川动物乐园，一工作人员清扫积雪时受两只老虎袭击致重伤。伤人虎被击伤后死亡。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000" b="1" dirty="0"/>
              <a:t>2010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月，在上海动物园，一孟加拉虎突然咬死饲养员。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000" b="1" dirty="0"/>
              <a:t>2010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13</a:t>
            </a:r>
            <a:r>
              <a:rPr lang="zh-CN" altLang="en-US" sz="2000" b="1" dirty="0"/>
              <a:t>日，在陕西秦岭野生动物园，一对父子误入虎区，受到多只老虎攻击，父亲遇难，儿子受伤。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000" b="1" dirty="0"/>
              <a:t>2013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17</a:t>
            </a:r>
            <a:r>
              <a:rPr lang="zh-CN" altLang="en-US" sz="2000" b="1" dirty="0"/>
              <a:t>日，在上海市动物园繁殖场，一名饲养员被一只华南虎咬死。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000" b="1" dirty="0"/>
              <a:t>2016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23</a:t>
            </a:r>
            <a:r>
              <a:rPr lang="zh-CN" altLang="en-US" sz="2000" b="1" dirty="0"/>
              <a:t>日</a:t>
            </a:r>
            <a:r>
              <a:rPr lang="en-US" altLang="zh-CN" sz="2000" b="1" dirty="0"/>
              <a:t>15</a:t>
            </a:r>
            <a:r>
              <a:rPr lang="zh-CN" altLang="en-US" sz="2000" b="1" dirty="0"/>
              <a:t>时许，延庆区北京八达岭野生动物世界有限公司发生一起东北虎伤人事件，造成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死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伤。</a:t>
            </a:r>
          </a:p>
        </p:txBody>
      </p:sp>
    </p:spTree>
    <p:extLst>
      <p:ext uri="{BB962C8B-B14F-4D97-AF65-F5344CB8AC3E}">
        <p14:creationId xmlns:p14="http://schemas.microsoft.com/office/powerpoint/2010/main" val="1055906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3" name="Rectangle 3" descr="wp511f"/>
          <p:cNvSpPr>
            <a:spLocks noChangeArrowheads="1"/>
          </p:cNvSpPr>
          <p:nvPr/>
        </p:nvSpPr>
        <p:spPr bwMode="auto">
          <a:xfrm>
            <a:off x="323850" y="897732"/>
            <a:ext cx="8174038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8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  <a:defRPr/>
            </a:pPr>
            <a:r>
              <a:rPr lang="zh-CN" altLang="en-US" sz="2800" b="1" baseline="0" dirty="0">
                <a:latin typeface="楷体" panose="02010609060101010101" pitchFamily="49" charset="-122"/>
                <a:ea typeface="楷体" panose="02010609060101010101" pitchFamily="49" charset="-122"/>
              </a:rPr>
              <a:t>特别提示：</a:t>
            </a:r>
          </a:p>
          <a:p>
            <a:pPr eaLnBrk="1" fontAlgn="t" hangingPunct="1">
              <a:lnSpc>
                <a:spcPct val="180000"/>
              </a:lnSpc>
              <a:buFont typeface="Arial" charset="0"/>
              <a:buNone/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策略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让我们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建立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起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信息到行动的快速反应机制，从而能够以最快的速度做出行动选择。</a:t>
            </a:r>
            <a:endParaRPr lang="zh-CN" altLang="en-US" sz="2800" b="1" baseline="0" dirty="0"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51364" name="Line 4"/>
          <p:cNvSpPr>
            <a:spLocks noChangeShapeType="1"/>
          </p:cNvSpPr>
          <p:nvPr/>
        </p:nvSpPr>
        <p:spPr bwMode="auto">
          <a:xfrm>
            <a:off x="755650" y="1759094"/>
            <a:ext cx="72009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buFont typeface="Arial" charset="0"/>
              <a:buNone/>
              <a:defRPr/>
            </a:pPr>
            <a:endParaRPr lang="zh-CN" alt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750" y="3598069"/>
            <a:ext cx="1873250" cy="398314"/>
          </a:xfrm>
          <a:prstGeom prst="rect">
            <a:avLst/>
          </a:prstGeom>
          <a:noFill/>
          <a:ln w="57150" cmpd="thinThick" algn="ctr">
            <a:pattFill prst="dkDnDiag">
              <a:fgClr>
                <a:schemeClr val="hlink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charset="0"/>
              <a:buNone/>
              <a:defRPr/>
            </a:pPr>
            <a:r>
              <a:rPr lang="zh-CN" altLang="en-US" sz="2800" b="1" baseline="0">
                <a:solidFill>
                  <a:srgbClr val="FF0000"/>
                </a:solidFill>
                <a:ea typeface="楷体_GB2312" pitchFamily="49" charset="-122"/>
              </a:rPr>
              <a:t>信息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5400000">
            <a:off x="2795892" y="3511185"/>
            <a:ext cx="365522" cy="541338"/>
          </a:xfrm>
          <a:prstGeom prst="upArrow">
            <a:avLst>
              <a:gd name="adj1" fmla="val 50000"/>
              <a:gd name="adj2" fmla="val 27769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t" hangingPunct="1">
              <a:buFont typeface="Arial" charset="0"/>
              <a:buNone/>
              <a:defRPr/>
            </a:pPr>
            <a:endParaRPr lang="zh-CN" alt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409950" y="3598069"/>
            <a:ext cx="1873250" cy="398314"/>
          </a:xfrm>
          <a:prstGeom prst="rect">
            <a:avLst/>
          </a:prstGeom>
          <a:noFill/>
          <a:ln w="57150" cmpd="thinThick" algn="ctr">
            <a:pattFill prst="dkDnDiag">
              <a:fgClr>
                <a:schemeClr val="hlink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70000"/>
              </a:lnSpc>
              <a:buFont typeface="Arial" charset="0"/>
              <a:buNone/>
              <a:defRPr kumimoji="1" sz="28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aseline="-25000">
                <a:latin typeface="Times New Roman" pitchFamily="18" charset="0"/>
                <a:ea typeface="幼圆" pitchFamily="49" charset="-122"/>
              </a:defRPr>
            </a:lvl2pPr>
            <a:lvl3pPr marL="1143000" indent="-228600">
              <a:defRPr kumimoji="1" sz="2400" baseline="-25000">
                <a:latin typeface="Times New Roman" pitchFamily="18" charset="0"/>
                <a:ea typeface="幼圆" pitchFamily="49" charset="-122"/>
              </a:defRPr>
            </a:lvl3pPr>
            <a:lvl4pPr marL="1600200" indent="-228600">
              <a:defRPr kumimoji="1" sz="2400" baseline="-25000">
                <a:latin typeface="Times New Roman" pitchFamily="18" charset="0"/>
                <a:ea typeface="幼圆" pitchFamily="49" charset="-122"/>
              </a:defRPr>
            </a:lvl4pPr>
            <a:lvl5pPr marL="2057400" indent="-228600">
              <a:defRPr kumimoji="1" sz="2400" baseline="-25000"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latin typeface="Times New Roman" pitchFamily="18" charset="0"/>
                <a:ea typeface="幼圆" pitchFamily="49" charset="-122"/>
              </a:defRPr>
            </a:lvl9pPr>
          </a:lstStyle>
          <a:p>
            <a:r>
              <a:rPr lang="zh-CN" altLang="en-US" b="1" dirty="0">
                <a:effectLst/>
              </a:rPr>
              <a:t>策略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5521921" y="3510162"/>
            <a:ext cx="365522" cy="541337"/>
          </a:xfrm>
          <a:prstGeom prst="upArrow">
            <a:avLst>
              <a:gd name="adj1" fmla="val 50000"/>
              <a:gd name="adj2" fmla="val 2776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t" hangingPunct="1">
              <a:buFont typeface="Arial" charset="0"/>
              <a:buNone/>
              <a:defRPr/>
            </a:pPr>
            <a:endParaRPr lang="zh-CN" alt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56326" y="3598069"/>
            <a:ext cx="2016125" cy="398314"/>
          </a:xfrm>
          <a:prstGeom prst="rect">
            <a:avLst/>
          </a:prstGeom>
          <a:noFill/>
          <a:ln w="57150" cmpd="thinThick" algn="ctr">
            <a:pattFill prst="dkDnDiag">
              <a:fgClr>
                <a:schemeClr val="hlink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70000"/>
              </a:lnSpc>
              <a:buFont typeface="Arial" charset="0"/>
              <a:buNone/>
              <a:defRPr kumimoji="1" sz="28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aseline="-25000">
                <a:latin typeface="Times New Roman" pitchFamily="18" charset="0"/>
                <a:ea typeface="幼圆" pitchFamily="49" charset="-122"/>
              </a:defRPr>
            </a:lvl2pPr>
            <a:lvl3pPr marL="1143000" indent="-228600">
              <a:defRPr kumimoji="1" sz="2400" baseline="-25000">
                <a:latin typeface="Times New Roman" pitchFamily="18" charset="0"/>
                <a:ea typeface="幼圆" pitchFamily="49" charset="-122"/>
              </a:defRPr>
            </a:lvl3pPr>
            <a:lvl4pPr marL="1600200" indent="-228600">
              <a:defRPr kumimoji="1" sz="2400" baseline="-25000">
                <a:latin typeface="Times New Roman" pitchFamily="18" charset="0"/>
                <a:ea typeface="幼圆" pitchFamily="49" charset="-122"/>
              </a:defRPr>
            </a:lvl4pPr>
            <a:lvl5pPr marL="2057400" indent="-228600">
              <a:defRPr kumimoji="1" sz="2400" baseline="-25000"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latin typeface="Times New Roman" pitchFamily="18" charset="0"/>
                <a:ea typeface="幼圆" pitchFamily="49" charset="-122"/>
              </a:defRPr>
            </a:lvl9pPr>
          </a:lstStyle>
          <a:p>
            <a:r>
              <a:rPr lang="zh-CN" altLang="en-US" b="1">
                <a:effectLst/>
              </a:rPr>
              <a:t>行动</a:t>
            </a:r>
          </a:p>
        </p:txBody>
      </p:sp>
      <p:sp>
        <p:nvSpPr>
          <p:cNvPr id="10" name="AutoShap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89938" y="4624387"/>
            <a:ext cx="646112" cy="4333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t" hangingPunct="1">
              <a:buFont typeface="Arial" charset="0"/>
              <a:buNone/>
              <a:defRPr/>
            </a:pPr>
            <a:endParaRPr lang="zh-CN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38114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3518"/>
            <a:ext cx="5976664" cy="43486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24884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6.10</a:t>
            </a:r>
            <a:r>
              <a:rPr lang="zh-CN" altLang="en-US" b="1" dirty="0">
                <a:solidFill>
                  <a:srgbClr val="FF0000"/>
                </a:solidFill>
              </a:rPr>
              <a:t>唐山打人事件</a:t>
            </a:r>
          </a:p>
        </p:txBody>
      </p:sp>
    </p:spTree>
    <p:extLst>
      <p:ext uri="{BB962C8B-B14F-4D97-AF65-F5344CB8AC3E}">
        <p14:creationId xmlns:p14="http://schemas.microsoft.com/office/powerpoint/2010/main" val="247230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nimg.ws.126.net/?url=http%3A%2F%2Fdingyue.ws.126.net%2F2022%2F0614%2F0bdaa7b6j00rdftwz0011d000gu00h6p.jpg&amp;thumbnail=660x2147483647&amp;quality=80&amp;type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2" y="27897"/>
            <a:ext cx="247134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nimg.ws.126.net/?url=http%3A%2F%2Fdingyue.ws.126.net%2F2022%2F0614%2Feb4bbbb8j00rdftx00014d000gc00j0p.jpg&amp;thumbnail=660x2147483647&amp;quality=80&amp;type=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090" y="27227"/>
            <a:ext cx="2167133" cy="25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nimg.ws.126.net/?url=http%3A%2F%2Fdingyue.ws.126.net%2F2022%2F0614%2F614ffed5j00rdftx10011d000gk00hcp.jpg&amp;thumbnail=660x2147483647&amp;quality=80&amp;type=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222" y="35212"/>
            <a:ext cx="2400203" cy="251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https://nimg.ws.126.net/?url=http%3A%2F%2Fdingyue.ws.126.net%2F2022%2F0614%2F9792f034j00rdftx10016d000gc00kdp.jpg&amp;thumbnail=660x2147483647&amp;quality=80&amp;type=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4" y="2560942"/>
            <a:ext cx="2029437" cy="252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24" y="2229509"/>
            <a:ext cx="1837577" cy="2945109"/>
          </a:xfrm>
          <a:prstGeom prst="rect">
            <a:avLst/>
          </a:prstGeom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44" y="2544484"/>
            <a:ext cx="2300660" cy="25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23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7087"/>
            <a:ext cx="5184576" cy="497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9628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3"/>
          <p:cNvSpPr txBox="1">
            <a:spLocks noChangeArrowheads="1"/>
          </p:cNvSpPr>
          <p:nvPr/>
        </p:nvSpPr>
        <p:spPr bwMode="auto">
          <a:xfrm>
            <a:off x="503337" y="339502"/>
            <a:ext cx="820896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>
              <a:lnSpc>
                <a:spcPct val="15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</a:rPr>
              <a:t>中国的</a:t>
            </a:r>
            <a:r>
              <a:rPr lang="zh-CN" altLang="zh-CN" sz="3600" baseline="0" dirty="0">
                <a:latin typeface="楷体" pitchFamily="49" charset="-122"/>
                <a:ea typeface="楷体" pitchFamily="49" charset="-122"/>
              </a:rPr>
              <a:t>立法精神</a:t>
            </a:r>
            <a:r>
              <a:rPr lang="zh-CN" altLang="en-US" sz="3600" baseline="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sz="3600" baseline="0" dirty="0">
                <a:latin typeface="楷体" pitchFamily="49" charset="-122"/>
                <a:ea typeface="楷体" pitchFamily="49" charset="-122"/>
              </a:rPr>
              <a:t>公民有退让义务。</a:t>
            </a:r>
            <a:endParaRPr lang="en-US" altLang="zh-CN" sz="3600" baseline="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aseline="0" dirty="0">
                <a:latin typeface="楷体" pitchFamily="49" charset="-122"/>
                <a:ea typeface="楷体" pitchFamily="49" charset="-122"/>
              </a:rPr>
              <a:t>退让义务</a:t>
            </a:r>
            <a:r>
              <a:rPr lang="zh-CN" altLang="en-US" sz="3600" baseline="0" dirty="0">
                <a:latin typeface="楷体" pitchFamily="49" charset="-122"/>
                <a:ea typeface="楷体" pitchFamily="49" charset="-122"/>
              </a:rPr>
              <a:t>几乎</a:t>
            </a:r>
            <a:r>
              <a:rPr lang="zh-CN" altLang="zh-CN" sz="3600" baseline="0" dirty="0">
                <a:latin typeface="楷体" pitchFamily="49" charset="-122"/>
                <a:ea typeface="楷体" pitchFamily="49" charset="-122"/>
              </a:rPr>
              <a:t>贯穿</a:t>
            </a:r>
            <a:r>
              <a:rPr lang="zh-CN" altLang="en-US" sz="3600" baseline="0" dirty="0">
                <a:latin typeface="楷体" pitchFamily="49" charset="-122"/>
                <a:ea typeface="楷体" pitchFamily="49" charset="-122"/>
              </a:rPr>
              <a:t>我国</a:t>
            </a:r>
            <a:r>
              <a:rPr lang="zh-CN" altLang="zh-CN" sz="3600" baseline="0" dirty="0">
                <a:latin typeface="楷体" pitchFamily="49" charset="-122"/>
                <a:ea typeface="楷体" pitchFamily="49" charset="-122"/>
              </a:rPr>
              <a:t>所有的制度建设和法律条文</a:t>
            </a:r>
            <a:r>
              <a:rPr lang="zh-CN" altLang="en-US" sz="3600" baseline="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6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527716" y="1347614"/>
            <a:ext cx="799326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3926" y="4148343"/>
            <a:ext cx="7560840" cy="485775"/>
          </a:xfrm>
          <a:prstGeom prst="wedgeRectCallout">
            <a:avLst>
              <a:gd name="adj1" fmla="val 21759"/>
              <a:gd name="adj2" fmla="val -20016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以暴制暴：仅限于“严重危及人身安全”</a:t>
            </a:r>
          </a:p>
        </p:txBody>
      </p:sp>
    </p:spTree>
    <p:extLst>
      <p:ext uri="{BB962C8B-B14F-4D97-AF65-F5344CB8AC3E}">
        <p14:creationId xmlns:p14="http://schemas.microsoft.com/office/powerpoint/2010/main" val="215904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03498"/>
            <a:ext cx="8784976" cy="280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/>
              <a:t>法律允许你用小暴力去制止大暴力，但绝不允许你用大暴力去制止小暴力。你的所作所为，必须是在削减和减少社会的暴力总量，这个是可以的，但不能是相反。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中</a:t>
            </a:r>
            <a:r>
              <a:rPr lang="zh-CN" altLang="zh-CN" sz="2000" b="1" dirty="0"/>
              <a:t>国法律坚决反对升级冲突，坚决反对以暴制暴。被人暴力侵害可以报警，但绝不可用更大的暴力去制止这个暴力。在认定这个暴力的大小时，是否持械，是很重要的标准。基本上谁持械谁理亏，不持械的一方触发正当防卫。</a:t>
            </a:r>
            <a:endParaRPr lang="zh-CN" altLang="en-US" sz="2000" b="1" dirty="0"/>
          </a:p>
        </p:txBody>
      </p:sp>
      <p:sp>
        <p:nvSpPr>
          <p:cNvPr id="4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3568" y="3723878"/>
            <a:ext cx="6264696" cy="485775"/>
          </a:xfrm>
          <a:prstGeom prst="wedgeRectCallout">
            <a:avLst>
              <a:gd name="adj1" fmla="val 21118"/>
              <a:gd name="adj2" fmla="val -16879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他打你不构成你打他的正当理由</a:t>
            </a:r>
          </a:p>
        </p:txBody>
      </p:sp>
    </p:spTree>
    <p:extLst>
      <p:ext uri="{BB962C8B-B14F-4D97-AF65-F5344CB8AC3E}">
        <p14:creationId xmlns:p14="http://schemas.microsoft.com/office/powerpoint/2010/main" val="41563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nimg.ws.126.net/?url=http%3A%2F%2Fdingyue.ws.126.net%2F2023%2F0224%2Fb7858654j00rqjjrd00and200c200f4g00it00nk.jpg&amp;thumbnail=660x2147483647&amp;quality=80&amp;type=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0077"/>
            <a:ext cx="333195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4119"/>
            <a:ext cx="5242576" cy="137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86808"/>
            <a:ext cx="5252101" cy="124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52" y="3003798"/>
            <a:ext cx="5361028" cy="180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7" y="4587974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日发布）</a:t>
            </a:r>
          </a:p>
        </p:txBody>
      </p:sp>
      <p:sp>
        <p:nvSpPr>
          <p:cNvPr id="7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389938" y="4624387"/>
            <a:ext cx="646112" cy="4333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t" hangingPunct="1">
              <a:buFont typeface="Arial" charset="0"/>
              <a:buNone/>
              <a:defRPr/>
            </a:pPr>
            <a:endParaRPr lang="zh-CN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35896" y="4284193"/>
            <a:ext cx="517056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35896" y="4515966"/>
            <a:ext cx="4320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95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950" y="141685"/>
            <a:ext cx="3455988" cy="539353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均衡的含义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951310"/>
            <a:ext cx="8281987" cy="3115276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250000"/>
              </a:lnSpc>
              <a:spcBef>
                <a:spcPct val="0"/>
              </a:spcBef>
              <a:buFontTx/>
              <a:buNone/>
              <a:tabLst>
                <a:tab pos="1970088" algn="l"/>
              </a:tabLs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如果参与人事前达成一个协议，在不存在外部强制的情况下，每个人都有积极性遵守这个协议，这个协议就是纳什均衡。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106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86434"/>
              </p:ext>
            </p:extLst>
          </p:nvPr>
        </p:nvGraphicFramePr>
        <p:xfrm>
          <a:off x="467544" y="903148"/>
          <a:ext cx="8065766" cy="3562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899">
                <a:tc rowSpan="2"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地震灾害等级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分级标准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初判标准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人员死亡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经济损失占年生产总值比例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发生在人口稠密区地震的震级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特别重大地震灾害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300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人以上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1%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以上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7.0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级以上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03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重大地震灾害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299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 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6.5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7.0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级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03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较大地震灾害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r>
                        <a:rPr lang="zh-CN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lang="en-US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49</a:t>
                      </a:r>
                      <a:r>
                        <a:rPr lang="zh-CN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 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6.0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6.5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级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03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一般地震灾害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r>
                        <a:rPr lang="zh-CN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人以下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 </a:t>
                      </a:r>
                      <a:endParaRPr lang="zh-CN" sz="1800" b="1" kern="10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5.0</a:t>
                      </a:r>
                      <a:r>
                        <a:rPr lang="zh-CN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lang="en-US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6.0</a:t>
                      </a:r>
                      <a:r>
                        <a:rPr lang="zh-CN" sz="1800" b="1" kern="0" dirty="0">
                          <a:solidFill>
                            <a:schemeClr val="bg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级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6200" name="矩形 2"/>
          <p:cNvSpPr>
            <a:spLocks noChangeArrowheads="1"/>
          </p:cNvSpPr>
          <p:nvPr/>
        </p:nvSpPr>
        <p:spPr bwMode="auto">
          <a:xfrm>
            <a:off x="1458167" y="0"/>
            <a:ext cx="5202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dirty="0"/>
              <a:t> </a:t>
            </a:r>
            <a:r>
              <a:rPr lang="zh-CN" altLang="en-US" sz="3200" dirty="0"/>
              <a:t>中国</a:t>
            </a:r>
            <a:r>
              <a:rPr lang="zh-CN" altLang="zh-CN" sz="3200" dirty="0"/>
              <a:t>地震灾害事件分级标准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01358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68655"/>
              </p:ext>
            </p:extLst>
          </p:nvPr>
        </p:nvGraphicFramePr>
        <p:xfrm>
          <a:off x="323529" y="735806"/>
          <a:ext cx="8209286" cy="4205290"/>
        </p:xfrm>
        <a:graphic>
          <a:graphicData uri="http://schemas.openxmlformats.org/drawingml/2006/table">
            <a:tbl>
              <a:tblPr/>
              <a:tblGrid>
                <a:gridCol w="216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地震灾害等级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分级标准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初判标准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人员死亡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经济损失占年生产总值比例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发生在人口稠密区地震的震级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特别巨大地震灾害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万人以上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7.5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以上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巨大地震灾害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1000-10000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7.0—7.5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级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重大地震灾害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100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1000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 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6.5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7.0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级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较大地震灾害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 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6.0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6.5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级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一般地震灾害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人以下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 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5.0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—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6.0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级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7229" name="矩形 2"/>
          <p:cNvSpPr>
            <a:spLocks noChangeArrowheads="1"/>
          </p:cNvSpPr>
          <p:nvPr/>
        </p:nvSpPr>
        <p:spPr bwMode="auto">
          <a:xfrm>
            <a:off x="1674191" y="0"/>
            <a:ext cx="5202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dirty="0"/>
              <a:t> </a:t>
            </a:r>
            <a:r>
              <a:rPr lang="zh-CN" altLang="en-US" sz="3200" dirty="0"/>
              <a:t>中国</a:t>
            </a:r>
            <a:r>
              <a:rPr lang="zh-CN" altLang="zh-CN" sz="3200" dirty="0"/>
              <a:t>地震灾害事件分级标准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13086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979615" y="195263"/>
            <a:ext cx="5688730" cy="49244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瞒天过海        围魏救赵        借刀杀人</a:t>
            </a: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以逸待劳        趁火打劫        声东击西</a:t>
            </a:r>
          </a:p>
          <a:p>
            <a:pPr eaLnBrk="1" hangingPunct="1"/>
            <a:endParaRPr lang="zh-CN" altLang="en-US" sz="1200" baseline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无中生有        暗渡陈仓        隔岸观火</a:t>
            </a: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笑里藏刀        李代桃僵        顺手牵羊</a:t>
            </a:r>
          </a:p>
          <a:p>
            <a:pPr eaLnBrk="1" hangingPunct="1"/>
            <a:endParaRPr lang="zh-CN" altLang="en-US" sz="2000" baseline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打草惊蛇        借尸还魂        调虎离山</a:t>
            </a: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欲擒故纵        抛砖引玉        擒贼擒王</a:t>
            </a:r>
          </a:p>
          <a:p>
            <a:pPr eaLnBrk="1" hangingPunct="1"/>
            <a:endParaRPr lang="zh-CN" altLang="en-US" sz="1400" baseline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釜底抽薪        混水摸鱼        金蝉脱壳</a:t>
            </a: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关门捉贼        远交近攻        假途伐虢</a:t>
            </a:r>
          </a:p>
          <a:p>
            <a:pPr eaLnBrk="1" hangingPunct="1"/>
            <a:endParaRPr lang="zh-CN" altLang="en-US" sz="1400" baseline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偷梁换柱        指桑骂槐        假痴不颠</a:t>
            </a: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上屋抽梯        树上开花        反客为主</a:t>
            </a:r>
          </a:p>
          <a:p>
            <a:pPr eaLnBrk="1" hangingPunct="1"/>
            <a:endParaRPr lang="zh-CN" altLang="en-US" sz="1400" baseline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美人计   空城计   反间计   </a:t>
            </a:r>
          </a:p>
          <a:p>
            <a:pPr eaLnBrk="1" hangingPunct="1"/>
            <a:r>
              <a:rPr lang="zh-CN" altLang="en-US" sz="2000" baseline="0" dirty="0">
                <a:latin typeface="楷体_GB2312" pitchFamily="49" charset="-122"/>
                <a:ea typeface="楷体_GB2312" pitchFamily="49" charset="-122"/>
              </a:rPr>
              <a:t>苦肉计   连环计   走为上</a:t>
            </a:r>
          </a:p>
        </p:txBody>
      </p:sp>
      <p:sp>
        <p:nvSpPr>
          <p:cNvPr id="982020" name="AutoShape 4"/>
          <p:cNvSpPr>
            <a:spLocks noChangeArrowheads="1"/>
          </p:cNvSpPr>
          <p:nvPr/>
        </p:nvSpPr>
        <p:spPr bwMode="auto">
          <a:xfrm>
            <a:off x="6350019" y="4515966"/>
            <a:ext cx="2376487" cy="501806"/>
          </a:xfrm>
          <a:prstGeom prst="wedgeRectCallout">
            <a:avLst>
              <a:gd name="adj1" fmla="val -23742"/>
              <a:gd name="adj2" fmla="val -11159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 baseline="0">
                <a:solidFill>
                  <a:schemeClr val="bg1"/>
                </a:solidFill>
                <a:ea typeface="楷体_GB2312" pitchFamily="49" charset="-122"/>
              </a:rPr>
              <a:t>三十六计是策略吗？</a:t>
            </a:r>
          </a:p>
        </p:txBody>
      </p:sp>
      <p:sp>
        <p:nvSpPr>
          <p:cNvPr id="263172" name="Rectangle 5"/>
          <p:cNvSpPr>
            <a:spLocks noChangeArrowheads="1"/>
          </p:cNvSpPr>
          <p:nvPr/>
        </p:nvSpPr>
        <p:spPr bwMode="auto">
          <a:xfrm>
            <a:off x="322264" y="195263"/>
            <a:ext cx="1296987" cy="728084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b="1" baseline="0">
                <a:latin typeface="楷体_GB2312" pitchFamily="49" charset="-122"/>
                <a:ea typeface="楷体_GB2312" pitchFamily="49" charset="-122"/>
              </a:rPr>
              <a:t>第一套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b="1" baseline="0">
                <a:latin typeface="楷体_GB2312" pitchFamily="49" charset="-122"/>
                <a:ea typeface="楷体_GB2312" pitchFamily="49" charset="-122"/>
              </a:rPr>
              <a:t>胜战计</a:t>
            </a:r>
          </a:p>
        </p:txBody>
      </p:sp>
      <p:sp>
        <p:nvSpPr>
          <p:cNvPr id="263173" name="Rectangle 6"/>
          <p:cNvSpPr>
            <a:spLocks noChangeArrowheads="1"/>
          </p:cNvSpPr>
          <p:nvPr/>
        </p:nvSpPr>
        <p:spPr bwMode="auto">
          <a:xfrm>
            <a:off x="323850" y="952501"/>
            <a:ext cx="1295400" cy="728084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b="1" baseline="0">
                <a:latin typeface="楷体_GB2312" pitchFamily="49" charset="-122"/>
                <a:ea typeface="楷体_GB2312" pitchFamily="49" charset="-122"/>
              </a:rPr>
              <a:t>第二套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b="1" baseline="0">
                <a:latin typeface="楷体_GB2312" pitchFamily="49" charset="-122"/>
                <a:ea typeface="楷体_GB2312" pitchFamily="49" charset="-122"/>
              </a:rPr>
              <a:t>敌战计</a:t>
            </a:r>
          </a:p>
        </p:txBody>
      </p:sp>
      <p:sp>
        <p:nvSpPr>
          <p:cNvPr id="263174" name="Rectangle 7"/>
          <p:cNvSpPr>
            <a:spLocks noChangeArrowheads="1"/>
          </p:cNvSpPr>
          <p:nvPr/>
        </p:nvSpPr>
        <p:spPr bwMode="auto">
          <a:xfrm>
            <a:off x="323850" y="1815704"/>
            <a:ext cx="1295400" cy="728084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b="1" baseline="0">
                <a:latin typeface="楷体_GB2312" pitchFamily="49" charset="-122"/>
                <a:ea typeface="楷体_GB2312" pitchFamily="49" charset="-122"/>
              </a:rPr>
              <a:t>第三套 攻战计</a:t>
            </a:r>
          </a:p>
        </p:txBody>
      </p:sp>
      <p:sp>
        <p:nvSpPr>
          <p:cNvPr id="263175" name="Rectangle 8"/>
          <p:cNvSpPr>
            <a:spLocks noChangeArrowheads="1"/>
          </p:cNvSpPr>
          <p:nvPr/>
        </p:nvSpPr>
        <p:spPr bwMode="auto">
          <a:xfrm>
            <a:off x="323850" y="2626519"/>
            <a:ext cx="1295400" cy="728084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b="1" baseline="0">
                <a:latin typeface="楷体_GB2312" pitchFamily="49" charset="-122"/>
                <a:ea typeface="楷体_GB2312" pitchFamily="49" charset="-122"/>
              </a:rPr>
              <a:t>第四套 混战计</a:t>
            </a:r>
          </a:p>
        </p:txBody>
      </p:sp>
      <p:sp>
        <p:nvSpPr>
          <p:cNvPr id="263176" name="Rectangle 9"/>
          <p:cNvSpPr>
            <a:spLocks noChangeArrowheads="1"/>
          </p:cNvSpPr>
          <p:nvPr/>
        </p:nvSpPr>
        <p:spPr bwMode="auto">
          <a:xfrm>
            <a:off x="323850" y="3489723"/>
            <a:ext cx="1295400" cy="728084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b="1" baseline="0">
                <a:latin typeface="楷体_GB2312" pitchFamily="49" charset="-122"/>
                <a:ea typeface="楷体_GB2312" pitchFamily="49" charset="-122"/>
              </a:rPr>
              <a:t>第五套 并战计</a:t>
            </a:r>
          </a:p>
        </p:txBody>
      </p:sp>
      <p:sp>
        <p:nvSpPr>
          <p:cNvPr id="263177" name="Rectangle 10"/>
          <p:cNvSpPr>
            <a:spLocks noChangeArrowheads="1"/>
          </p:cNvSpPr>
          <p:nvPr/>
        </p:nvSpPr>
        <p:spPr bwMode="auto">
          <a:xfrm>
            <a:off x="323850" y="4332685"/>
            <a:ext cx="1295400" cy="728084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b="1" baseline="0">
                <a:latin typeface="楷体_GB2312" pitchFamily="49" charset="-122"/>
                <a:ea typeface="楷体_GB2312" pitchFamily="49" charset="-122"/>
              </a:rPr>
              <a:t>第六套 败战计</a:t>
            </a:r>
          </a:p>
        </p:txBody>
      </p:sp>
    </p:spTree>
    <p:extLst>
      <p:ext uri="{BB962C8B-B14F-4D97-AF65-F5344CB8AC3E}">
        <p14:creationId xmlns:p14="http://schemas.microsoft.com/office/powerpoint/2010/main" val="19830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 descr="wp511f"/>
          <p:cNvSpPr>
            <a:spLocks noChangeArrowheads="1"/>
          </p:cNvSpPr>
          <p:nvPr/>
        </p:nvSpPr>
        <p:spPr bwMode="auto">
          <a:xfrm>
            <a:off x="323528" y="123478"/>
            <a:ext cx="8631560" cy="494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600" baseline="0" dirty="0">
                <a:latin typeface="楷体_GB2312" pitchFamily="49" charset="-122"/>
                <a:ea typeface="楷体" pitchFamily="49" charset="-122"/>
              </a:rPr>
              <a:t>特别提示：</a:t>
            </a:r>
          </a:p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zh-CN" sz="2400" b="1" baseline="0" dirty="0">
                <a:latin typeface="楷体_GB2312" pitchFamily="49" charset="-122"/>
                <a:ea typeface="楷体" pitchFamily="49" charset="-122"/>
              </a:rPr>
              <a:t>出门在外，不清楚对方的行为模式或反应函数之前，</a:t>
            </a:r>
            <a:endParaRPr lang="en-US" altLang="zh-CN" sz="2400" b="1" baseline="0" dirty="0">
              <a:latin typeface="楷体_GB2312" pitchFamily="49" charset="-122"/>
              <a:ea typeface="楷体" pitchFamily="49" charset="-122"/>
            </a:endParaRPr>
          </a:p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zh-CN" sz="2400" b="1" baseline="0" dirty="0">
                <a:latin typeface="楷体_GB2312" pitchFamily="49" charset="-122"/>
                <a:ea typeface="楷体" pitchFamily="49" charset="-122"/>
              </a:rPr>
              <a:t>第一，尽量避免与他人发生正面冲突是你的占优策略。</a:t>
            </a:r>
            <a:endParaRPr lang="en-US" altLang="zh-CN" sz="2400" b="1" baseline="0" dirty="0">
              <a:latin typeface="楷体_GB2312" pitchFamily="49" charset="-122"/>
              <a:ea typeface="楷体" pitchFamily="49" charset="-122"/>
            </a:endParaRPr>
          </a:p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zh-CN" sz="2400" b="1" baseline="0" dirty="0">
                <a:latin typeface="楷体_GB2312" pitchFamily="49" charset="-122"/>
                <a:ea typeface="楷体" pitchFamily="49" charset="-122"/>
              </a:rPr>
              <a:t>第二，如果冲突发生了，尽量避免暴力升级是你的占优策略。</a:t>
            </a:r>
            <a:endParaRPr lang="en-US" altLang="zh-CN" sz="2400" b="1" baseline="0" dirty="0">
              <a:latin typeface="楷体_GB2312" pitchFamily="49" charset="-122"/>
              <a:ea typeface="楷体" pitchFamily="49" charset="-122"/>
            </a:endParaRPr>
          </a:p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zh-CN" sz="2400" b="1" baseline="0" dirty="0">
                <a:latin typeface="楷体_GB2312" pitchFamily="49" charset="-122"/>
                <a:ea typeface="楷体" pitchFamily="49" charset="-122"/>
              </a:rPr>
              <a:t>第三，当面临人身或财产的严重危险时，尽快寻求警方帮助是你的占优策略。</a:t>
            </a:r>
            <a:endParaRPr lang="zh-CN" altLang="en-US" sz="2400" b="1" baseline="0" dirty="0">
              <a:latin typeface="楷体_GB2312" pitchFamily="49" charset="-122"/>
              <a:ea typeface="楷体" pitchFamily="49" charset="-122"/>
            </a:endParaRPr>
          </a:p>
        </p:txBody>
      </p:sp>
      <p:sp>
        <p:nvSpPr>
          <p:cNvPr id="2144259" name="Line 3"/>
          <p:cNvSpPr>
            <a:spLocks noChangeShapeType="1"/>
          </p:cNvSpPr>
          <p:nvPr/>
        </p:nvSpPr>
        <p:spPr bwMode="auto">
          <a:xfrm>
            <a:off x="467544" y="1167594"/>
            <a:ext cx="8352928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6308" name="矩形 1"/>
          <p:cNvSpPr>
            <a:spLocks noChangeArrowheads="1"/>
          </p:cNvSpPr>
          <p:nvPr/>
        </p:nvSpPr>
        <p:spPr bwMode="auto">
          <a:xfrm>
            <a:off x="6660232" y="223838"/>
            <a:ext cx="2294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弟弟的故事（安阳）</a:t>
            </a:r>
          </a:p>
        </p:txBody>
      </p:sp>
    </p:spTree>
    <p:extLst>
      <p:ext uri="{BB962C8B-B14F-4D97-AF65-F5344CB8AC3E}">
        <p14:creationId xmlns:p14="http://schemas.microsoft.com/office/powerpoint/2010/main" val="2181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ChangeArrowheads="1"/>
          </p:cNvSpPr>
          <p:nvPr/>
        </p:nvSpPr>
        <p:spPr bwMode="auto">
          <a:xfrm>
            <a:off x="252413" y="141685"/>
            <a:ext cx="8856662" cy="440120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b="1" dirty="0"/>
              <a:t>武汉晚报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20</a:t>
            </a:r>
            <a:r>
              <a:rPr lang="zh-CN" altLang="en-US" sz="2000" b="1" dirty="0"/>
              <a:t>日讯：</a:t>
            </a:r>
            <a:r>
              <a:rPr lang="en-US" altLang="zh-CN" sz="2000" b="1" dirty="0"/>
              <a:t>2019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15</a:t>
            </a:r>
            <a:r>
              <a:rPr lang="zh-CN" altLang="en-US" sz="2000" b="1" dirty="0"/>
              <a:t>日，武汉轨道交通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号线光谷广场站，男子黄某猛击一女子一拳，随后趁关门的刹那跳出列车。经轨道交通管理公安分局调查，因女子张某拒绝黄某加微信好友的要求，黄某恼羞成怒，拳击报复。</a:t>
            </a:r>
            <a:endParaRPr lang="en-US" altLang="zh-CN" sz="2000" b="1" dirty="0"/>
          </a:p>
          <a:p>
            <a:pPr eaLnBrk="1" fontAlgn="t" hangingPunct="1">
              <a:lnSpc>
                <a:spcPct val="200000"/>
              </a:lnSpc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19</a:t>
            </a:r>
            <a:r>
              <a:rPr lang="zh-CN" altLang="en-US" sz="2000" b="1" dirty="0"/>
              <a:t>日</a:t>
            </a:r>
            <a:r>
              <a:rPr lang="en-US" altLang="zh-CN" sz="2000" b="1" dirty="0"/>
              <a:t>13</a:t>
            </a:r>
            <a:r>
              <a:rPr lang="zh-CN" altLang="en-US" sz="2000" b="1" dirty="0"/>
              <a:t>时</a:t>
            </a:r>
            <a:r>
              <a:rPr lang="en-US" altLang="zh-CN" sz="2000" b="1" dirty="0"/>
              <a:t>30</a:t>
            </a:r>
            <a:r>
              <a:rPr lang="zh-CN" altLang="en-US" sz="2000" b="1" dirty="0"/>
              <a:t>分，民警将</a:t>
            </a:r>
            <a:r>
              <a:rPr lang="en-US" altLang="zh-CN" sz="2000" b="1" dirty="0"/>
              <a:t>35</a:t>
            </a:r>
            <a:r>
              <a:rPr lang="zh-CN" altLang="en-US" sz="2000" b="1" dirty="0"/>
              <a:t>岁的违法嫌疑人黄某抓获。经调查，黄某对</a:t>
            </a:r>
            <a:r>
              <a:rPr lang="en-US" altLang="zh-CN" sz="2000" b="1" dirty="0"/>
              <a:t>15</a:t>
            </a:r>
            <a:r>
              <a:rPr lang="zh-CN" altLang="en-US" sz="2000" b="1" dirty="0"/>
              <a:t>日下午在车厢内要求加女孩微信被拒后殴打女孩的事实供认不讳。拘留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天。</a:t>
            </a:r>
          </a:p>
          <a:p>
            <a:pPr eaLnBrk="1" fontAlgn="t" hangingPunct="1">
              <a:lnSpc>
                <a:spcPct val="200000"/>
              </a:lnSpc>
              <a:defRPr/>
            </a:pPr>
            <a:r>
              <a:rPr lang="zh-CN" altLang="en-US" sz="2000" b="1" dirty="0"/>
              <a:t>据黄某供述，他看到漂亮女孩就有想加微信的想法，觉得加了微信很有面子。那天，他被女孩拒绝后，感到没面子，想出口气。</a:t>
            </a:r>
            <a:endParaRPr lang="en-US" altLang="zh-CN" sz="2000" b="1" dirty="0"/>
          </a:p>
        </p:txBody>
      </p:sp>
      <p:sp>
        <p:nvSpPr>
          <p:cNvPr id="5" name="AutoShap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497888" y="4710112"/>
            <a:ext cx="646112" cy="4333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t">
              <a:buFont typeface="Arial" charset="0"/>
              <a:buNone/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5889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258" name="Rectangle 2" descr="wp511f"/>
          <p:cNvSpPr>
            <a:spLocks noChangeArrowheads="1"/>
          </p:cNvSpPr>
          <p:nvPr/>
        </p:nvSpPr>
        <p:spPr bwMode="auto">
          <a:xfrm>
            <a:off x="531813" y="627534"/>
            <a:ext cx="8001000" cy="311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600" b="1" baseline="0" dirty="0">
                <a:latin typeface="楷体_GB2312" pitchFamily="49" charset="-122"/>
                <a:ea typeface="楷体" pitchFamily="49" charset="-122"/>
              </a:rPr>
              <a:t>特别提示：</a:t>
            </a:r>
          </a:p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b="1" baseline="0" dirty="0">
                <a:latin typeface="楷体_GB2312" pitchFamily="49" charset="-122"/>
                <a:ea typeface="楷体" pitchFamily="49" charset="-122"/>
              </a:rPr>
              <a:t>如果因为对方眼中的你的傻，而让对方更愿意和你合作，何乐而不为呢？</a:t>
            </a:r>
          </a:p>
        </p:txBody>
      </p:sp>
      <p:sp>
        <p:nvSpPr>
          <p:cNvPr id="2144259" name="Line 3"/>
          <p:cNvSpPr>
            <a:spLocks noChangeShapeType="1"/>
          </p:cNvSpPr>
          <p:nvPr/>
        </p:nvSpPr>
        <p:spPr bwMode="auto">
          <a:xfrm>
            <a:off x="683568" y="1635646"/>
            <a:ext cx="7488238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" name="AutoShap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88424" y="4630232"/>
            <a:ext cx="576063" cy="4333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0536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425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258" name="Rectangle 2" descr="wp511f"/>
          <p:cNvSpPr>
            <a:spLocks noChangeArrowheads="1"/>
          </p:cNvSpPr>
          <p:nvPr/>
        </p:nvSpPr>
        <p:spPr bwMode="auto">
          <a:xfrm>
            <a:off x="536540" y="483518"/>
            <a:ext cx="8001000" cy="32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600" b="1" baseline="0" dirty="0">
                <a:latin typeface="楷体_GB2312" pitchFamily="49" charset="-122"/>
                <a:ea typeface="楷体" pitchFamily="49" charset="-122"/>
              </a:rPr>
              <a:t>特别提示：</a:t>
            </a:r>
          </a:p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b="1" baseline="0" dirty="0">
                <a:latin typeface="楷体_GB2312" pitchFamily="49" charset="-122"/>
                <a:ea typeface="楷体" pitchFamily="49" charset="-122"/>
              </a:rPr>
              <a:t>做一个愿意吃亏的人！</a:t>
            </a:r>
            <a:endParaRPr lang="en-US" altLang="zh-CN" sz="3200" b="1" baseline="0" dirty="0">
              <a:latin typeface="楷体_GB2312" pitchFamily="49" charset="-122"/>
              <a:ea typeface="楷体" pitchFamily="49" charset="-122"/>
            </a:endParaRPr>
          </a:p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b="1" dirty="0">
                <a:latin typeface="楷体_GB2312" pitchFamily="49" charset="-122"/>
                <a:ea typeface="楷体" pitchFamily="49" charset="-122"/>
              </a:rPr>
              <a:t>找一个比你更愿意吃亏的人做朋友！</a:t>
            </a:r>
            <a:endParaRPr lang="zh-CN" altLang="en-US" sz="3200" b="1" baseline="0" dirty="0">
              <a:latin typeface="楷体_GB2312" pitchFamily="49" charset="-122"/>
              <a:ea typeface="楷体" pitchFamily="49" charset="-122"/>
            </a:endParaRPr>
          </a:p>
        </p:txBody>
      </p:sp>
      <p:sp>
        <p:nvSpPr>
          <p:cNvPr id="2144259" name="Line 3"/>
          <p:cNvSpPr>
            <a:spLocks noChangeShapeType="1"/>
          </p:cNvSpPr>
          <p:nvPr/>
        </p:nvSpPr>
        <p:spPr bwMode="auto">
          <a:xfrm>
            <a:off x="683568" y="1635646"/>
            <a:ext cx="7488238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" name="AutoShap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88424" y="4630232"/>
            <a:ext cx="576063" cy="4333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5635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425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354" name="Rectangle 2" descr="wp511f"/>
          <p:cNvSpPr>
            <a:spLocks noChangeArrowheads="1"/>
          </p:cNvSpPr>
          <p:nvPr/>
        </p:nvSpPr>
        <p:spPr bwMode="auto">
          <a:xfrm>
            <a:off x="523964" y="699542"/>
            <a:ext cx="7785100" cy="31146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lvl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600" b="1" dirty="0">
                <a:latin typeface="楷体_GB2312" pitchFamily="49" charset="-122"/>
                <a:ea typeface="楷体" pitchFamily="49" charset="-122"/>
              </a:rPr>
              <a:t>特别提示：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b="1" dirty="0">
                <a:latin typeface="楷体_GB2312" pitchFamily="49" charset="-122"/>
                <a:ea typeface="楷体" pitchFamily="49" charset="-122"/>
              </a:rPr>
              <a:t>恋爱（婚姻）就像两个人在拉皮筋，受伤的永远是不愿意放手的那个。</a:t>
            </a:r>
          </a:p>
        </p:txBody>
      </p:sp>
      <p:sp>
        <p:nvSpPr>
          <p:cNvPr id="2276355" name="Line 3"/>
          <p:cNvSpPr>
            <a:spLocks noChangeShapeType="1"/>
          </p:cNvSpPr>
          <p:nvPr/>
        </p:nvSpPr>
        <p:spPr bwMode="auto">
          <a:xfrm>
            <a:off x="755650" y="1851670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buFont typeface="Arial" charset="0"/>
              <a:buNone/>
              <a:defRPr/>
            </a:pP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88424" y="4630232"/>
            <a:ext cx="576063" cy="4333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910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07504" y="0"/>
            <a:ext cx="5904656" cy="1178271"/>
          </a:xfr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 marL="0">
              <a:buFontTx/>
              <a:buNone/>
              <a:tabLst>
                <a:tab pos="1970088" algn="l"/>
              </a:tabLst>
            </a:pPr>
            <a:r>
              <a:rPr lang="en-US" altLang="zh-CN" sz="48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tyranny of the status quo</a:t>
            </a:r>
          </a:p>
          <a:p>
            <a:pPr marL="0">
              <a:buFontTx/>
              <a:buNone/>
              <a:tabLst>
                <a:tab pos="1970088" algn="l"/>
              </a:tabLst>
            </a:pPr>
            <a:endParaRPr lang="en-US" altLang="zh-CN" sz="4800" b="1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6630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87934"/>
              </p:ext>
            </p:extLst>
          </p:nvPr>
        </p:nvGraphicFramePr>
        <p:xfrm>
          <a:off x="1219200" y="1028700"/>
          <a:ext cx="6705600" cy="24574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304">
                <a:tc rowSpan="2" gridSpan="2"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中秋节</a:t>
                      </a: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T="34290" marB="3429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0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八月十五</a:t>
                      </a:r>
                    </a:p>
                  </a:txBody>
                  <a:tcPr marT="34290" marB="3429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八月十六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231">
                <a:tc rowSpan="2"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T="34290" marB="3429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八月十五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纳什均衡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非纳什均衡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八月十六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非纳什均衡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纳什均衡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15616" y="3939902"/>
            <a:ext cx="6912768" cy="594122"/>
          </a:xfrm>
          <a:prstGeom prst="wedgeRectCallout">
            <a:avLst>
              <a:gd name="adj1" fmla="val 19100"/>
              <a:gd name="adj2" fmla="val -1169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改革需要理由，不改革不需要理由</a:t>
            </a:r>
          </a:p>
        </p:txBody>
      </p:sp>
    </p:spTree>
    <p:extLst>
      <p:ext uri="{BB962C8B-B14F-4D97-AF65-F5344CB8AC3E}">
        <p14:creationId xmlns:p14="http://schemas.microsoft.com/office/powerpoint/2010/main" val="23889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8158" y="627534"/>
            <a:ext cx="8497887" cy="341632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lnSpc>
                <a:spcPct val="200000"/>
              </a:lnSpc>
              <a:buFontTx/>
              <a:buNone/>
            </a:pP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博弈论</a:t>
            </a:r>
            <a:r>
              <a:rPr lang="zh-CN" altLang="zh-CN" sz="36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game theory</a:t>
            </a:r>
            <a:r>
              <a:rPr lang="zh-CN" altLang="zh-CN" sz="3600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－－</a:t>
            </a:r>
            <a:r>
              <a:rPr lang="zh-CN" altLang="zh-CN" sz="3600" b="1" dirty="0">
                <a:latin typeface="楷体" pitchFamily="49" charset="-122"/>
                <a:ea typeface="楷体" pitchFamily="49" charset="-122"/>
              </a:rPr>
              <a:t>是一种研究人们怎么做策略（行动）选择及其最后的均衡结果会是什么的理论。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289" y="357188"/>
            <a:ext cx="33115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zh-CN" altLang="en-US" sz="4000" baseline="0">
                <a:solidFill>
                  <a:schemeClr val="bg1"/>
                </a:solidFill>
                <a:latin typeface="Arial Rounded MT Bold" pitchFamily="34" charset="0"/>
              </a:rPr>
              <a:t>何为博弈论？</a:t>
            </a:r>
          </a:p>
        </p:txBody>
      </p:sp>
    </p:spTree>
    <p:extLst>
      <p:ext uri="{BB962C8B-B14F-4D97-AF65-F5344CB8AC3E}">
        <p14:creationId xmlns:p14="http://schemas.microsoft.com/office/powerpoint/2010/main" val="410853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12884</TotalTime>
  <Words>3875</Words>
  <Application>Microsoft Office PowerPoint</Application>
  <PresentationFormat>全屏显示(16:9)</PresentationFormat>
  <Paragraphs>392</Paragraphs>
  <Slides>77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3" baseType="lpstr">
      <vt:lpstr>黑体</vt:lpstr>
      <vt:lpstr>华文中宋</vt:lpstr>
      <vt:lpstr>楷体</vt:lpstr>
      <vt:lpstr>楷体_GB2312</vt:lpstr>
      <vt:lpstr>隶书</vt:lpstr>
      <vt:lpstr>宋体</vt:lpstr>
      <vt:lpstr>Arial</vt:lpstr>
      <vt:lpstr>Arial Rounded MT Bold</vt:lpstr>
      <vt:lpstr>Calibri</vt:lpstr>
      <vt:lpstr>Matura MT Script Capitals</vt:lpstr>
      <vt:lpstr>Tahoma</vt:lpstr>
      <vt:lpstr>Times New Roman</vt:lpstr>
      <vt:lpstr>Verdana</vt:lpstr>
      <vt:lpstr>Wingdings</vt:lpstr>
      <vt:lpstr>Office 主题​​</vt:lpstr>
      <vt:lpstr>剪辑</vt:lpstr>
      <vt:lpstr>PowerPoint 演示文稿</vt:lpstr>
      <vt:lpstr>PowerPoint 演示文稿</vt:lpstr>
      <vt:lpstr>PowerPoint 演示文稿</vt:lpstr>
      <vt:lpstr>第一节 博弈的术语</vt:lpstr>
      <vt:lpstr>PowerPoint 演示文稿</vt:lpstr>
      <vt:lpstr>PowerPoint 演示文稿</vt:lpstr>
      <vt:lpstr>均衡的含义</vt:lpstr>
      <vt:lpstr>PowerPoint 演示文稿</vt:lpstr>
      <vt:lpstr>PowerPoint 演示文稿</vt:lpstr>
      <vt:lpstr>第二节 博弈的分类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理性假设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共同知识假设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</dc:creator>
  <cp:lastModifiedBy>jwh0422@163.com</cp:lastModifiedBy>
  <cp:revision>283</cp:revision>
  <dcterms:created xsi:type="dcterms:W3CDTF">2019-12-01T14:57:18Z</dcterms:created>
  <dcterms:modified xsi:type="dcterms:W3CDTF">2023-07-30T08:18:19Z</dcterms:modified>
</cp:coreProperties>
</file>