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577" r:id="rId3"/>
    <p:sldId id="578" r:id="rId4"/>
    <p:sldId id="657" r:id="rId5"/>
    <p:sldId id="658" r:id="rId6"/>
    <p:sldId id="659" r:id="rId7"/>
    <p:sldId id="2435" r:id="rId8"/>
    <p:sldId id="2436" r:id="rId9"/>
    <p:sldId id="2434" r:id="rId10"/>
    <p:sldId id="663" r:id="rId11"/>
    <p:sldId id="2433" r:id="rId12"/>
    <p:sldId id="665" r:id="rId13"/>
    <p:sldId id="666" r:id="rId14"/>
    <p:sldId id="667" r:id="rId15"/>
    <p:sldId id="668" r:id="rId16"/>
    <p:sldId id="669" r:id="rId17"/>
    <p:sldId id="732" r:id="rId18"/>
    <p:sldId id="2702" r:id="rId19"/>
    <p:sldId id="607" r:id="rId20"/>
    <p:sldId id="679" r:id="rId21"/>
    <p:sldId id="2383" r:id="rId22"/>
    <p:sldId id="685" r:id="rId23"/>
    <p:sldId id="2743" r:id="rId24"/>
    <p:sldId id="2744" r:id="rId25"/>
    <p:sldId id="2745" r:id="rId26"/>
    <p:sldId id="2746" r:id="rId27"/>
    <p:sldId id="2747" r:id="rId28"/>
    <p:sldId id="2748" r:id="rId29"/>
    <p:sldId id="2749" r:id="rId30"/>
    <p:sldId id="2750" r:id="rId31"/>
    <p:sldId id="2751" r:id="rId32"/>
    <p:sldId id="2752" r:id="rId33"/>
    <p:sldId id="2753" r:id="rId34"/>
    <p:sldId id="803" r:id="rId35"/>
    <p:sldId id="2742" r:id="rId36"/>
    <p:sldId id="698" r:id="rId37"/>
    <p:sldId id="699" r:id="rId38"/>
    <p:sldId id="700" r:id="rId39"/>
    <p:sldId id="701" r:id="rId40"/>
    <p:sldId id="2718" r:id="rId41"/>
    <p:sldId id="707" r:id="rId42"/>
    <p:sldId id="708" r:id="rId43"/>
    <p:sldId id="709" r:id="rId44"/>
    <p:sldId id="710" r:id="rId45"/>
    <p:sldId id="711" r:id="rId46"/>
    <p:sldId id="2694" r:id="rId47"/>
    <p:sldId id="2697" r:id="rId48"/>
    <p:sldId id="723" r:id="rId49"/>
    <p:sldId id="724" r:id="rId50"/>
    <p:sldId id="2724" r:id="rId51"/>
    <p:sldId id="726" r:id="rId52"/>
    <p:sldId id="727" r:id="rId53"/>
    <p:sldId id="728" r:id="rId54"/>
    <p:sldId id="2701" r:id="rId55"/>
    <p:sldId id="730" r:id="rId56"/>
    <p:sldId id="2719" r:id="rId57"/>
    <p:sldId id="2786" r:id="rId58"/>
    <p:sldId id="2787" r:id="rId59"/>
    <p:sldId id="2788" r:id="rId60"/>
    <p:sldId id="2789" r:id="rId61"/>
    <p:sldId id="2790" r:id="rId62"/>
    <p:sldId id="2791" r:id="rId63"/>
    <p:sldId id="2792" r:id="rId64"/>
    <p:sldId id="2793" r:id="rId65"/>
    <p:sldId id="618" r:id="rId66"/>
    <p:sldId id="619" r:id="rId67"/>
    <p:sldId id="620" r:id="rId68"/>
    <p:sldId id="621" r:id="rId69"/>
    <p:sldId id="743" r:id="rId70"/>
    <p:sldId id="789" r:id="rId71"/>
    <p:sldId id="790" r:id="rId7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262CF-ABE1-4752-A827-AFBC3A7A4AA9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5FF4F-8B48-459A-9E17-DFB8F49AC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5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09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3A97415-6BF1-497B-8915-7763C4536A56}" type="slidenum">
              <a:rPr lang="en-US" altLang="zh-CN" sz="1200" b="0" baseline="0" smtClean="0"/>
              <a:pPr/>
              <a:t>56</a:t>
            </a:fld>
            <a:endParaRPr lang="en-US" altLang="zh-CN" sz="1200" b="0" baseline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94997A36-93EA-4B53-8B8D-DA62967A64FC}" type="slidenum">
              <a:rPr kumimoji="1" lang="en-US" altLang="zh-CN" sz="1200" b="0" baseline="0"/>
              <a:pPr algn="r" eaLnBrk="1" hangingPunct="1">
                <a:buFontTx/>
                <a:buNone/>
              </a:pPr>
              <a:t>69</a:t>
            </a:fld>
            <a:endParaRPr kumimoji="1" lang="en-US" altLang="zh-CN" sz="1200" b="0" baseline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666750"/>
            <a:ext cx="6197600" cy="34861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3563"/>
            <a:ext cx="5051425" cy="4078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89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9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1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4941749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0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86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9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8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AAA1-D056-4223-AE8E-4207B84192E7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D853-183B-43AA-8A88-768028C57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7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3735" y="555526"/>
            <a:ext cx="66247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6600" b="1" dirty="0"/>
              <a:t>《</a:t>
            </a:r>
            <a:r>
              <a:rPr lang="zh-CN" altLang="en-US" sz="6600" b="1" dirty="0"/>
              <a:t>博弈论基础</a:t>
            </a:r>
            <a:r>
              <a:rPr lang="en-US" altLang="zh-CN" sz="6600" b="1" dirty="0"/>
              <a:t>》</a:t>
            </a:r>
            <a:endParaRPr lang="zh-CN" altLang="en-US" sz="6600" dirty="0"/>
          </a:p>
        </p:txBody>
      </p:sp>
      <p:sp>
        <p:nvSpPr>
          <p:cNvPr id="5" name="矩形 4"/>
          <p:cNvSpPr/>
          <p:nvPr/>
        </p:nvSpPr>
        <p:spPr>
          <a:xfrm>
            <a:off x="3243955" y="1949272"/>
            <a:ext cx="2664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b="1" dirty="0"/>
              <a:t>蒋文华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87624" y="2931790"/>
            <a:ext cx="7129462" cy="18791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浙江大学公共管理学院</a:t>
            </a: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sz="2400" b="1" dirty="0"/>
              <a:t>Mb</a:t>
            </a:r>
            <a:r>
              <a:rPr lang="zh-CN" altLang="en-US" sz="2400" b="1" dirty="0"/>
              <a:t>：</a:t>
            </a:r>
            <a:r>
              <a:rPr lang="en-US" sz="2400" b="1" dirty="0"/>
              <a:t>13989895432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679432</a:t>
            </a:r>
            <a:r>
              <a:rPr lang="zh-CN" altLang="en-US" sz="2400" b="1" dirty="0"/>
              <a:t>）</a:t>
            </a: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sz="2400" b="1" dirty="0"/>
              <a:t>Email</a:t>
            </a:r>
            <a:r>
              <a:rPr lang="zh-CN" altLang="en-US" sz="2400" b="1" dirty="0"/>
              <a:t>：</a:t>
            </a:r>
            <a:r>
              <a:rPr lang="en-US" sz="2400" b="1" dirty="0"/>
              <a:t>jwh0422@163.com</a:t>
            </a:r>
          </a:p>
        </p:txBody>
      </p:sp>
    </p:spTree>
    <p:extLst>
      <p:ext uri="{BB962C8B-B14F-4D97-AF65-F5344CB8AC3E}">
        <p14:creationId xmlns:p14="http://schemas.microsoft.com/office/powerpoint/2010/main" val="388584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1115764" y="339502"/>
            <a:ext cx="76327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210000"/>
              </a:lnSpc>
              <a:buFont typeface="Arial" pitchFamily="34" charset="0"/>
              <a:buNone/>
            </a:pPr>
            <a:r>
              <a:rPr kumimoji="0" lang="zh-CN" altLang="en-US" sz="40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fontAlgn="t" hangingPunct="1">
              <a:lnSpc>
                <a:spcPct val="210000"/>
              </a:lnSpc>
              <a:buFont typeface="Arial" pitchFamily="34" charset="0"/>
              <a:buNone/>
            </a:pPr>
            <a:r>
              <a:rPr kumimoji="0" lang="zh-CN" altLang="en-US" sz="40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奖励要适度，过犹不及。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260226" y="1761307"/>
            <a:ext cx="5688013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fontAlgn="t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420516" y="3406469"/>
            <a:ext cx="3673696" cy="558006"/>
          </a:xfrm>
          <a:prstGeom prst="wedgeRectCallout">
            <a:avLst>
              <a:gd name="adj1" fmla="val 4237"/>
              <a:gd name="adj2" fmla="val -161034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fontAlgn="t" hangingPunct="1"/>
            <a:r>
              <a:rPr lang="zh-CN" altLang="en-US" sz="3200" b="1" dirty="0">
                <a:solidFill>
                  <a:schemeClr val="bg1"/>
                </a:solidFill>
              </a:rPr>
              <a:t>重赏之下必有莽夫</a:t>
            </a:r>
          </a:p>
        </p:txBody>
      </p:sp>
    </p:spTree>
    <p:extLst>
      <p:ext uri="{BB962C8B-B14F-4D97-AF65-F5344CB8AC3E}">
        <p14:creationId xmlns:p14="http://schemas.microsoft.com/office/powerpoint/2010/main" val="53585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2">
            <a:extLst>
              <a:ext uri="{FF2B5EF4-FFF2-40B4-BE49-F238E27FC236}">
                <a16:creationId xmlns:a16="http://schemas.microsoft.com/office/drawing/2014/main" id="{B5F17BFE-C112-4F3F-9064-593A519564CF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735806"/>
          <a:ext cx="6156723" cy="1682368"/>
        </p:xfrm>
        <a:graphic>
          <a:graphicData uri="http://schemas.openxmlformats.org/drawingml/2006/table">
            <a:tbl>
              <a:tblPr/>
              <a:tblGrid>
                <a:gridCol w="114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3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97">
                <a:tc rowSpan="2"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懦夫博弈</a:t>
                      </a:r>
                      <a:endParaRPr kumimoji="1" lang="en-GB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L="68581" marR="68581" marT="34274" marB="34274" anchor="ctr" horzOverflow="overflow">
                    <a:lnL>
                      <a:noFill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 </a:t>
                      </a:r>
                    </a:p>
                  </a:txBody>
                  <a:tcPr marL="68581" marR="68581" marT="34274" marB="34274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97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进 </a:t>
                      </a:r>
                    </a:p>
                  </a:txBody>
                  <a:tcPr marL="68581" marR="68581" marT="34274" marB="34274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退 </a:t>
                      </a:r>
                    </a:p>
                  </a:txBody>
                  <a:tcPr marL="68581" marR="68581" marT="34274" marB="342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880">
                <a:tc row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A </a:t>
                      </a:r>
                    </a:p>
                  </a:txBody>
                  <a:tcPr marL="68581" marR="68581" marT="34274" marB="34274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进 </a:t>
                      </a:r>
                    </a:p>
                  </a:txBody>
                  <a:tcPr marL="68581" marR="68581" marT="34274" marB="342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-5, -5</a:t>
                      </a:r>
                      <a:endParaRPr kumimoji="1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1" marR="68581" marT="34274" marB="342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10, 0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1" marR="68581" marT="34274" marB="342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退</a:t>
                      </a:r>
                    </a:p>
                  </a:txBody>
                  <a:tcPr marL="68581" marR="68581" marT="34274" marB="342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0,  10</a:t>
                      </a:r>
                      <a:endParaRPr kumimoji="1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1" marR="68581" marT="34274" marB="342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0 ,  0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1" marR="68581" marT="34274" marB="342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50" name="Rectangle 4">
            <a:extLst>
              <a:ext uri="{FF2B5EF4-FFF2-40B4-BE49-F238E27FC236}">
                <a16:creationId xmlns:a16="http://schemas.microsoft.com/office/drawing/2014/main" id="{1790CAD5-807C-4E31-BAA2-409C018AD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215503"/>
            <a:ext cx="56697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000">
                <a:latin typeface="楷体_GB2312" pitchFamily="49" charset="-122"/>
                <a:ea typeface="楷体_GB2312" pitchFamily="49" charset="-122"/>
              </a:rPr>
              <a:t>均衡解：进的概率是</a:t>
            </a: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2/3</a:t>
            </a:r>
            <a:r>
              <a:rPr lang="zh-CN" altLang="en-US" sz="3000">
                <a:latin typeface="楷体_GB2312" pitchFamily="49" charset="-122"/>
                <a:ea typeface="楷体_GB2312" pitchFamily="49" charset="-122"/>
              </a:rPr>
              <a:t>，期望收益：</a:t>
            </a: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graphicFrame>
        <p:nvGraphicFramePr>
          <p:cNvPr id="4" name="Group 42">
            <a:extLst>
              <a:ext uri="{FF2B5EF4-FFF2-40B4-BE49-F238E27FC236}">
                <a16:creationId xmlns:a16="http://schemas.microsoft.com/office/drawing/2014/main" id="{9B00A78B-CDCD-485C-A2D8-C28CCF2832FA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17032"/>
          <a:ext cx="6156723" cy="1707360"/>
        </p:xfrm>
        <a:graphic>
          <a:graphicData uri="http://schemas.openxmlformats.org/drawingml/2006/table">
            <a:tbl>
              <a:tblPr/>
              <a:tblGrid>
                <a:gridCol w="113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6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329">
                <a:tc rowSpan="2"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懦夫博弈</a:t>
                      </a:r>
                      <a:endParaRPr kumimoji="1" lang="en-GB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L="68581" marR="68581" marT="34289" marB="34289" anchor="ctr" horzOverflow="overflow">
                    <a:lnL>
                      <a:noFill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 </a:t>
                      </a:r>
                    </a:p>
                  </a:txBody>
                  <a:tcPr marL="68581" marR="68581" marT="34289" marB="34289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29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进 </a:t>
                      </a:r>
                    </a:p>
                  </a:txBody>
                  <a:tcPr marL="68581" marR="68581" marT="34289" marB="34289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退 </a:t>
                      </a:r>
                    </a:p>
                  </a:txBody>
                  <a:tcPr marL="68581" marR="68581" marT="34289" marB="342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317">
                <a:tc row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A </a:t>
                      </a:r>
                    </a:p>
                  </a:txBody>
                  <a:tcPr marL="68581" marR="68581" marT="34289" marB="34289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进 </a:t>
                      </a:r>
                    </a:p>
                  </a:txBody>
                  <a:tcPr marL="68581" marR="68581" marT="34289" marB="342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-5, -5</a:t>
                      </a:r>
                      <a:endParaRPr kumimoji="1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1" marR="68581" marT="34289" marB="342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6, 4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1" marR="68581" marT="34289" marB="342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3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退</a:t>
                      </a:r>
                    </a:p>
                  </a:txBody>
                  <a:tcPr marL="68581" marR="68581" marT="34289" marB="342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4,  6</a:t>
                      </a:r>
                      <a:endParaRPr kumimoji="1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1" marR="68581" marT="34289" marB="342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0, 0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1" marR="68581" marT="34289" marB="342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75" name="Rectangle 4">
            <a:extLst>
              <a:ext uri="{FF2B5EF4-FFF2-40B4-BE49-F238E27FC236}">
                <a16:creationId xmlns:a16="http://schemas.microsoft.com/office/drawing/2014/main" id="{0387EAB5-B45A-48CB-B4D2-AB3E34F83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2409825"/>
            <a:ext cx="56697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000">
                <a:latin typeface="楷体_GB2312" pitchFamily="49" charset="-122"/>
                <a:ea typeface="楷体_GB2312" pitchFamily="49" charset="-122"/>
              </a:rPr>
              <a:t>均衡解：进的概率是</a:t>
            </a: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40%</a:t>
            </a:r>
            <a:r>
              <a:rPr lang="zh-CN" altLang="en-US" sz="3000">
                <a:latin typeface="楷体_GB2312" pitchFamily="49" charset="-122"/>
                <a:ea typeface="楷体_GB2312" pitchFamily="49" charset="-122"/>
              </a:rPr>
              <a:t>，期望收益：</a:t>
            </a: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1.6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606216" y="264170"/>
            <a:ext cx="7632700" cy="30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210000"/>
              </a:lnSpc>
              <a:buFont typeface="Arial" pitchFamily="34" charset="0"/>
              <a:buNone/>
            </a:pPr>
            <a:r>
              <a:rPr kumimoji="0" lang="zh-CN" altLang="en-US" sz="32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fontAlgn="t" hangingPunct="1">
              <a:lnSpc>
                <a:spcPct val="210000"/>
              </a:lnSpc>
              <a:buFont typeface="Arial" pitchFamily="34" charset="0"/>
              <a:buNone/>
            </a:pPr>
            <a:r>
              <a:rPr kumimoji="0" lang="zh-CN" altLang="en-US" sz="32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赢者通吃的行业，容易出现过度竞争</a:t>
            </a:r>
            <a:endParaRPr kumimoji="0" lang="en-US" altLang="zh-CN" sz="3200" baseline="0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  <a:p>
            <a:pPr eaLnBrk="1" fontAlgn="t" hangingPunct="1">
              <a:lnSpc>
                <a:spcPct val="210000"/>
              </a:lnSpc>
              <a:buFont typeface="Arial" pitchFamily="34" charset="0"/>
              <a:buNone/>
            </a:pPr>
            <a:r>
              <a:rPr kumimoji="0" lang="zh-CN" altLang="en-US" sz="2800" baseline="0" dirty="0">
                <a:latin typeface="楷体" pitchFamily="49" charset="-122"/>
                <a:ea typeface="楷体" pitchFamily="49" charset="-122"/>
              </a:rPr>
              <a:t>（</a:t>
            </a:r>
            <a:r>
              <a:rPr kumimoji="0" lang="en-US" altLang="zh-CN" sz="2800" baseline="0" dirty="0">
                <a:latin typeface="楷体" pitchFamily="49" charset="-122"/>
                <a:ea typeface="楷体" pitchFamily="49" charset="-122"/>
              </a:rPr>
              <a:t>winner-take-all</a:t>
            </a:r>
            <a:r>
              <a:rPr kumimoji="0" lang="zh-CN" altLang="en-US" sz="2800" baseline="0" dirty="0">
                <a:latin typeface="楷体" pitchFamily="49" charset="-122"/>
                <a:ea typeface="楷体" pitchFamily="49" charset="-122"/>
              </a:rPr>
              <a:t>）</a:t>
            </a:r>
            <a:endParaRPr kumimoji="0" lang="zh-CN" altLang="en-US" sz="2800" baseline="0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683568" y="1563638"/>
            <a:ext cx="7272338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fontAlgn="t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124077" y="3471863"/>
            <a:ext cx="5904308" cy="540544"/>
          </a:xfrm>
          <a:prstGeom prst="wedgeRectCallout">
            <a:avLst>
              <a:gd name="adj1" fmla="val 11520"/>
              <a:gd name="adj2" fmla="val -27963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fontAlgn="t" hangingPunct="1"/>
            <a:r>
              <a:rPr lang="zh-CN" altLang="en-US" sz="2800" b="1">
                <a:solidFill>
                  <a:schemeClr val="bg1"/>
                </a:solidFill>
              </a:rPr>
              <a:t>战争之所以残酷，是因为赢者通吃</a:t>
            </a:r>
          </a:p>
        </p:txBody>
      </p:sp>
      <p:sp>
        <p:nvSpPr>
          <p:cNvPr id="22534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884368" y="42736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t" hangingPunct="1"/>
            <a:r>
              <a:rPr lang="zh-CN" altLang="en-US" sz="1600" b="0" baseline="0" dirty="0">
                <a:latin typeface="楷体" pitchFamily="49" charset="-122"/>
                <a:ea typeface="楷体" pitchFamily="49" charset="-122"/>
              </a:rPr>
              <a:t>共享单车</a:t>
            </a:r>
          </a:p>
        </p:txBody>
      </p:sp>
      <p:sp>
        <p:nvSpPr>
          <p:cNvPr id="6" name="Text Box 6">
            <a:hlinkClick r:id="" action="ppaction://noaction"/>
            <a:extLst>
              <a:ext uri="{FF2B5EF4-FFF2-40B4-BE49-F238E27FC236}">
                <a16:creationId xmlns:a16="http://schemas.microsoft.com/office/drawing/2014/main" id="{B504EBC9-5F25-42F9-9D15-D1A0092F9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9391" y="48351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t" hangingPunct="1"/>
            <a:r>
              <a:rPr lang="zh-CN" altLang="en-US" sz="1600" b="0" baseline="0" dirty="0">
                <a:latin typeface="楷体" pitchFamily="49" charset="-122"/>
                <a:ea typeface="楷体" pitchFamily="49" charset="-122"/>
              </a:rPr>
              <a:t>拍百元</a:t>
            </a:r>
          </a:p>
        </p:txBody>
      </p:sp>
      <p:sp>
        <p:nvSpPr>
          <p:cNvPr id="7" name="Text Box 6">
            <a:hlinkClick r:id="" action="ppaction://noaction"/>
            <a:extLst>
              <a:ext uri="{FF2B5EF4-FFF2-40B4-BE49-F238E27FC236}">
                <a16:creationId xmlns:a16="http://schemas.microsoft.com/office/drawing/2014/main" id="{B504EBC9-5F25-42F9-9D15-D1A0092F9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6" y="132790"/>
            <a:ext cx="389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t" hangingPunct="1"/>
            <a:r>
              <a:rPr lang="en-US" altLang="zh-CN" sz="1600" b="0" baseline="0" dirty="0">
                <a:latin typeface="楷体" pitchFamily="49" charset="-122"/>
                <a:ea typeface="楷体" pitchFamily="49" charset="-122"/>
              </a:rPr>
              <a:t>20</a:t>
            </a:r>
            <a:endParaRPr lang="zh-CN" altLang="en-US" sz="1600" b="0" baseline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>
            <a:hlinkClick r:id="" action="ppaction://noaction"/>
          </p:cNvPr>
          <p:cNvSpPr/>
          <p:nvPr/>
        </p:nvSpPr>
        <p:spPr>
          <a:xfrm>
            <a:off x="5724128" y="43902"/>
            <a:ext cx="1114408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竞技体育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63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 descr="wp511f"/>
          <p:cNvSpPr>
            <a:spLocks noChangeArrowheads="1"/>
          </p:cNvSpPr>
          <p:nvPr/>
        </p:nvSpPr>
        <p:spPr bwMode="auto">
          <a:xfrm>
            <a:off x="800101" y="771526"/>
            <a:ext cx="7948613" cy="371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sz="3200" b="1" baseline="0" dirty="0">
                <a:latin typeface="华文楷体" pitchFamily="2" charset="-122"/>
                <a:ea typeface="华文楷体" pitchFamily="2" charset="-122"/>
              </a:rPr>
              <a:t>竞争博弈的核心问题：</a:t>
            </a:r>
            <a:endParaRPr lang="en-US" altLang="zh-CN" sz="3200" b="1" baseline="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90000"/>
              </a:lnSpc>
            </a:pPr>
            <a:r>
              <a:rPr lang="en-US" altLang="zh-CN" sz="3200" b="1" baseline="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b="1" baseline="0" dirty="0">
                <a:latin typeface="华文楷体" pitchFamily="2" charset="-122"/>
                <a:ea typeface="华文楷体" pitchFamily="2" charset="-122"/>
              </a:rPr>
              <a:t>、比什么？（规则）</a:t>
            </a:r>
            <a:endParaRPr lang="en-US" altLang="zh-CN" sz="3200" b="1" baseline="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90000"/>
              </a:lnSpc>
            </a:pPr>
            <a:r>
              <a:rPr lang="en-US" altLang="zh-CN" sz="3200" b="1" baseline="0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b="1" baseline="0" dirty="0">
                <a:latin typeface="华文楷体" pitchFamily="2" charset="-122"/>
                <a:ea typeface="华文楷体" pitchFamily="2" charset="-122"/>
              </a:rPr>
              <a:t>、和谁比？（对手）</a:t>
            </a:r>
            <a:endParaRPr lang="en-US" altLang="zh-CN" sz="3200" b="1" baseline="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90000"/>
              </a:lnSpc>
            </a:pPr>
            <a:r>
              <a:rPr lang="en-US" altLang="zh-CN" sz="3200" b="1" baseline="0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200" b="1" baseline="0" dirty="0">
                <a:latin typeface="华文楷体" pitchFamily="2" charset="-122"/>
                <a:ea typeface="华文楷体" pitchFamily="2" charset="-122"/>
              </a:rPr>
              <a:t>、怎么比？（策略）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87426" y="1838325"/>
            <a:ext cx="6969125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4" name="AutoShape 11"/>
          <p:cNvSpPr>
            <a:spLocks noChangeArrowheads="1"/>
          </p:cNvSpPr>
          <p:nvPr/>
        </p:nvSpPr>
        <p:spPr bwMode="auto">
          <a:xfrm>
            <a:off x="4773613" y="166688"/>
            <a:ext cx="4070350" cy="594122"/>
          </a:xfrm>
          <a:prstGeom prst="wedgeRectCallout">
            <a:avLst>
              <a:gd name="adj1" fmla="val -27880"/>
              <a:gd name="adj2" fmla="val 118019"/>
            </a:avLst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kumimoji="0" lang="zh-CN" altLang="en-US" sz="2400" b="1" baseline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只要资源稀缺，竞争不可避免</a:t>
            </a:r>
            <a:endParaRPr kumimoji="0" lang="en-US" altLang="zh-CN" sz="2400" b="1" baseline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8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153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9" y="627460"/>
            <a:ext cx="8353425" cy="435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拍卖（出价高者得）</a:t>
            </a:r>
            <a:endParaRPr lang="en-US" altLang="zh-CN" sz="3200" b="1" dirty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竞选（选票多者得）</a:t>
            </a:r>
            <a:endParaRPr lang="en-US" altLang="zh-CN" sz="3200" b="1" dirty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摇号（运气好者得）</a:t>
            </a:r>
            <a:endParaRPr lang="en-US" altLang="zh-CN" sz="3200" b="1" dirty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成绩（分数高者得，比能力</a:t>
            </a:r>
            <a:r>
              <a:rPr lang="en-US" altLang="zh-CN" sz="3200" b="1" dirty="0"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3200" b="1" dirty="0"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运气）</a:t>
            </a:r>
            <a:endParaRPr lang="en-US" altLang="zh-CN" sz="3200" b="1" dirty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抢夺（力量大者得）</a:t>
            </a:r>
            <a:endParaRPr lang="en-US" altLang="zh-CN" sz="3200" b="1" dirty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排队（先到者先得）</a:t>
            </a:r>
            <a:endParaRPr lang="en-US" altLang="zh-CN" sz="3200" b="1" dirty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才艺</a:t>
            </a:r>
            <a:endParaRPr lang="en-US" altLang="zh-CN" sz="3200" b="1" dirty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最强大脑</a:t>
            </a:r>
            <a:endParaRPr lang="en-US" altLang="zh-CN" sz="3200" b="1" dirty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579" name="矩形 1"/>
          <p:cNvSpPr>
            <a:spLocks noChangeArrowheads="1"/>
          </p:cNvSpPr>
          <p:nvPr/>
        </p:nvSpPr>
        <p:spPr bwMode="auto">
          <a:xfrm>
            <a:off x="3327736" y="8335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比什么？</a:t>
            </a:r>
            <a:endParaRPr lang="en-US" altLang="zh-CN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56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8314" y="123478"/>
            <a:ext cx="8675687" cy="4285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baseline="0" dirty="0">
                <a:latin typeface="华文楷体" pitchFamily="2" charset="-122"/>
                <a:ea typeface="华文楷体" pitchFamily="2" charset="-122"/>
              </a:rPr>
              <a:t>特别提示：</a:t>
            </a:r>
            <a:endParaRPr lang="en-US" altLang="zh-CN" sz="2800" b="1" baseline="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baseline="0" dirty="0">
                <a:latin typeface="华文楷体" pitchFamily="2" charset="-122"/>
                <a:ea typeface="华文楷体" pitchFamily="2" charset="-122"/>
              </a:rPr>
              <a:t>游戏规则决定了你的能力发展方向。</a:t>
            </a:r>
            <a:endParaRPr lang="en-US" altLang="zh-CN" sz="2800" b="1" baseline="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baseline="0" dirty="0">
                <a:latin typeface="华文楷体" pitchFamily="2" charset="-122"/>
                <a:ea typeface="华文楷体" pitchFamily="2" charset="-122"/>
              </a:rPr>
              <a:t>如果你有极大的力量，制定游戏规则；</a:t>
            </a:r>
            <a:endParaRPr lang="en-US" altLang="zh-CN" sz="2800" b="1" baseline="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baseline="0" dirty="0">
                <a:latin typeface="华文楷体" pitchFamily="2" charset="-122"/>
                <a:ea typeface="华文楷体" pitchFamily="2" charset="-122"/>
              </a:rPr>
              <a:t>如果你有较大的力量，挑选游戏规则；</a:t>
            </a:r>
            <a:endParaRPr lang="en-US" altLang="zh-CN" sz="2800" b="1" baseline="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baseline="0" dirty="0">
                <a:latin typeface="华文楷体" pitchFamily="2" charset="-122"/>
                <a:ea typeface="华文楷体" pitchFamily="2" charset="-122"/>
              </a:rPr>
              <a:t>如果你缺乏足够的力量，适应游戏规则！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41338" y="1114425"/>
            <a:ext cx="80645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4067944" y="4515966"/>
            <a:ext cx="2448272" cy="521890"/>
          </a:xfrm>
          <a:prstGeom prst="wedgeRectCallout">
            <a:avLst>
              <a:gd name="adj1" fmla="val -15370"/>
              <a:gd name="adj2" fmla="val -82937"/>
            </a:avLst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kumimoji="0" lang="zh-CN" altLang="en-US" sz="3200" baseline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你被淘汰了！</a:t>
            </a:r>
            <a:endParaRPr kumimoji="0" lang="en-US" altLang="zh-CN" sz="3200" baseline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64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466726" y="817960"/>
            <a:ext cx="8569325" cy="210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特别提问：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若干年后，人与人之间比什么？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612775" y="1916305"/>
            <a:ext cx="7704138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8316913" y="141685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0" baseline="0" dirty="0">
                <a:latin typeface="楷体" pitchFamily="49" charset="-122"/>
                <a:ea typeface="楷体" pitchFamily="49" charset="-122"/>
              </a:rPr>
              <a:t>海尔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2007533" y="3579862"/>
            <a:ext cx="5761037" cy="595313"/>
          </a:xfrm>
          <a:prstGeom prst="wedgeRectCallout">
            <a:avLst>
              <a:gd name="adj1" fmla="val 18986"/>
              <a:gd name="adj2" fmla="val -128199"/>
            </a:avLst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kumimoji="0" lang="zh-CN" altLang="en-US" sz="36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从竞争力到合作能力的转变</a:t>
            </a:r>
            <a:endParaRPr kumimoji="0" lang="en-US" altLang="zh-CN" sz="3600" b="1" baseline="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343781" y="80409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0" baseline="0" dirty="0">
                <a:latin typeface="楷体" pitchFamily="49" charset="-122"/>
                <a:ea typeface="楷体" pitchFamily="49" charset="-122"/>
              </a:rPr>
              <a:t>中美</a:t>
            </a:r>
          </a:p>
        </p:txBody>
      </p:sp>
    </p:spTree>
    <p:extLst>
      <p:ext uri="{BB962C8B-B14F-4D97-AF65-F5344CB8AC3E}">
        <p14:creationId xmlns:p14="http://schemas.microsoft.com/office/powerpoint/2010/main" val="343328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466726" y="817960"/>
            <a:ext cx="85693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特别提问：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为什么男人越来越不像男人了？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612775" y="1916305"/>
            <a:ext cx="7559625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907704" y="3625358"/>
            <a:ext cx="4824536" cy="1008112"/>
          </a:xfrm>
          <a:prstGeom prst="wedgeRectCallout">
            <a:avLst>
              <a:gd name="adj1" fmla="val 18986"/>
              <a:gd name="adj2" fmla="val -128199"/>
            </a:avLst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kumimoji="0" lang="en-US" altLang="zh-CN" sz="24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kumimoji="0" lang="zh-CN" altLang="en-US" sz="24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、竞争博弈中体能的作用在下降</a:t>
            </a:r>
            <a:endParaRPr kumimoji="0" lang="en-US" altLang="zh-CN" sz="2400" b="1" baseline="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24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kumimoji="0" lang="zh-CN" altLang="en-US" sz="24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、合作博弈变得越来越重要</a:t>
            </a:r>
            <a:endParaRPr kumimoji="0" lang="en-US" altLang="zh-CN" sz="2400" b="1" baseline="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27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1187624" y="195486"/>
            <a:ext cx="7416180" cy="37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公共物品的供给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1</a:t>
            </a: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、囚犯困境</a:t>
            </a:r>
            <a:endParaRPr lang="en-US" altLang="zh-CN" sz="3600" baseline="0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2</a:t>
            </a: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、智猪博弈</a:t>
            </a:r>
            <a:endParaRPr lang="en-US" altLang="zh-CN" sz="3600" baseline="0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3</a:t>
            </a: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、懦夫博弈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259632" y="1203598"/>
            <a:ext cx="388791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53393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1123951" y="891779"/>
            <a:ext cx="655002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50000"/>
              </a:lnSpc>
              <a:buFont typeface="Arial" pitchFamily="34" charset="0"/>
              <a:buNone/>
            </a:pPr>
            <a:r>
              <a:rPr kumimoji="0" lang="zh-CN" altLang="en-US" sz="5400" baseline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第十一章 </a:t>
            </a:r>
          </a:p>
          <a:p>
            <a:pPr algn="ctr" eaLnBrk="1" fontAlgn="base" hangingPunct="1">
              <a:lnSpc>
                <a:spcPct val="150000"/>
              </a:lnSpc>
              <a:buFont typeface="Arial" pitchFamily="34" charset="0"/>
              <a:buNone/>
            </a:pPr>
            <a:r>
              <a:rPr kumimoji="0" lang="zh-CN" altLang="en-US" sz="5400" baseline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夫妻博弈</a:t>
            </a:r>
          </a:p>
        </p:txBody>
      </p:sp>
    </p:spTree>
    <p:extLst>
      <p:ext uri="{BB962C8B-B14F-4D97-AF65-F5344CB8AC3E}">
        <p14:creationId xmlns:p14="http://schemas.microsoft.com/office/powerpoint/2010/main" val="84507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83" name="Text Box 3"/>
          <p:cNvSpPr txBox="1">
            <a:spLocks noChangeArrowheads="1"/>
          </p:cNvSpPr>
          <p:nvPr/>
        </p:nvSpPr>
        <p:spPr bwMode="auto">
          <a:xfrm>
            <a:off x="179388" y="195486"/>
            <a:ext cx="8748712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60000"/>
              </a:lnSpc>
              <a:buFont typeface="Arial" pitchFamily="34" charset="0"/>
              <a:buNone/>
            </a:pPr>
            <a:r>
              <a:rPr kumimoji="0" lang="zh-CN" altLang="en-US" sz="4800" baseline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第五讲 懦夫博弈和夫妻博弈</a:t>
            </a:r>
          </a:p>
          <a:p>
            <a:pPr algn="ctr" eaLnBrk="1" fontAlgn="base" hangingPunct="1">
              <a:lnSpc>
                <a:spcPct val="160000"/>
              </a:lnSpc>
              <a:buFont typeface="Arial" pitchFamily="34" charset="0"/>
              <a:buNone/>
            </a:pPr>
            <a:r>
              <a:rPr kumimoji="0" lang="zh-CN" altLang="en-US" sz="4800" baseline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第十章 懦夫博弈</a:t>
            </a:r>
          </a:p>
          <a:p>
            <a:pPr algn="ctr" eaLnBrk="1" fontAlgn="base" hangingPunct="1">
              <a:lnSpc>
                <a:spcPct val="160000"/>
              </a:lnSpc>
              <a:buFont typeface="Arial" pitchFamily="34" charset="0"/>
              <a:buNone/>
            </a:pPr>
            <a:r>
              <a:rPr kumimoji="0" lang="zh-CN" altLang="en-US" sz="4800" baseline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第十一章 夫妻博弈</a:t>
            </a:r>
          </a:p>
        </p:txBody>
      </p:sp>
    </p:spTree>
    <p:extLst>
      <p:ext uri="{BB962C8B-B14F-4D97-AF65-F5344CB8AC3E}">
        <p14:creationId xmlns:p14="http://schemas.microsoft.com/office/powerpoint/2010/main" val="202893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2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2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4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1042988" y="261938"/>
            <a:ext cx="72009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150000"/>
              </a:lnSpc>
              <a:buFont typeface="Arial" pitchFamily="34" charset="0"/>
              <a:buNone/>
            </a:pPr>
            <a:r>
              <a:rPr kumimoji="0" lang="zh-CN" altLang="en-US" sz="4000" baseline="0">
                <a:latin typeface="黑体" pitchFamily="49" charset="-122"/>
                <a:ea typeface="黑体" pitchFamily="49" charset="-122"/>
                <a:sym typeface="Arial" pitchFamily="34" charset="0"/>
              </a:rPr>
              <a:t>夫妻博弈</a:t>
            </a:r>
          </a:p>
        </p:txBody>
      </p:sp>
      <p:graphicFrame>
        <p:nvGraphicFramePr>
          <p:cNvPr id="6" name="Group 24"/>
          <p:cNvGraphicFramePr>
            <a:graphicFrameLocks noGrp="1"/>
          </p:cNvGraphicFramePr>
          <p:nvPr/>
        </p:nvGraphicFramePr>
        <p:xfrm>
          <a:off x="1400175" y="1707356"/>
          <a:ext cx="6192838" cy="2708674"/>
        </p:xfrm>
        <a:graphic>
          <a:graphicData uri="http://schemas.openxmlformats.org/drawingml/2006/table">
            <a:tbl>
              <a:tblPr/>
              <a:tblGrid>
                <a:gridCol w="206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</a:t>
                      </a:r>
                      <a:r>
                        <a:rPr kumimoji="1" lang="zh-CN" alt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妻子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丈夫</a:t>
                      </a:r>
                      <a:endParaRPr kumimoji="1" lang="zh-CN" altLang="fr-FR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26" marR="91426" marT="34292" marB="342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球赛</a:t>
                      </a:r>
                      <a:endParaRPr kumimoji="1" lang="zh-CN" altLang="fr-FR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26" marR="91426" marT="34292" marB="34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韩剧</a:t>
                      </a:r>
                      <a:endParaRPr kumimoji="1" lang="zh-CN" altLang="fr-FR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26" marR="91426" marT="34292" marB="34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球赛</a:t>
                      </a:r>
                      <a:endParaRPr kumimoji="1" lang="zh-CN" altLang="fr-FR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26" marR="91426" marT="34292" marB="342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2，1</a:t>
                      </a:r>
                      <a:endParaRPr kumimoji="1" lang="zh-CN" altLang="fr-FR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26" marR="91426" marT="34292" marB="34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0，0</a:t>
                      </a:r>
                      <a:endParaRPr kumimoji="1" lang="zh-CN" altLang="fr-FR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26" marR="91426" marT="34292" marB="34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韩剧</a:t>
                      </a:r>
                      <a:endParaRPr kumimoji="1" lang="zh-CN" altLang="fr-FR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26" marR="91426" marT="34292" marB="342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-1</a:t>
                      </a: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，</a:t>
                      </a: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-1</a:t>
                      </a:r>
                      <a:endParaRPr kumimoji="1" lang="zh-CN" altLang="fr-FR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26" marR="91426" marT="34292" marB="34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1，2</a:t>
                      </a:r>
                      <a:endParaRPr kumimoji="1" lang="zh-CN" altLang="fr-FR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26" marR="91426" marT="34292" marB="34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66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4">
            <a:extLst>
              <a:ext uri="{FF2B5EF4-FFF2-40B4-BE49-F238E27FC236}">
                <a16:creationId xmlns:a16="http://schemas.microsoft.com/office/drawing/2014/main" id="{AFDD0B3F-D467-4CFB-B6C2-1B00E4162C19}"/>
              </a:ext>
            </a:extLst>
          </p:cNvPr>
          <p:cNvGraphicFramePr>
            <a:graphicFrameLocks noGrp="1"/>
          </p:cNvGraphicFramePr>
          <p:nvPr/>
        </p:nvGraphicFramePr>
        <p:xfrm>
          <a:off x="1494235" y="735807"/>
          <a:ext cx="6210300" cy="3780235"/>
        </p:xfrm>
        <a:graphic>
          <a:graphicData uri="http://schemas.openxmlformats.org/drawingml/2006/table">
            <a:tbl>
              <a:tblPr/>
              <a:tblGrid>
                <a:gridCol w="145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5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  </a:t>
                      </a: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kumimoji="1" lang="zh-CN" altLang="en-US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</a:t>
                      </a: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1" lang="zh-CN" altLang="fr-FR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65" marR="68565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kumimoji="1" lang="zh-CN" altLang="fr-FR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65" marR="68565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9.99</a:t>
                      </a:r>
                      <a:endParaRPr kumimoji="1" lang="zh-CN" altLang="fr-FR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65" marR="68565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kumimoji="1" lang="zh-CN" altLang="fr-FR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65" marR="68565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-10</a:t>
                      </a: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，</a:t>
                      </a: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-1</a:t>
                      </a: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kumimoji="1" lang="zh-CN" altLang="fr-FR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65" marR="68565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，10.01</a:t>
                      </a:r>
                      <a:endParaRPr kumimoji="1" lang="zh-CN" altLang="fr-FR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65" marR="68565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0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9.99</a:t>
                      </a:r>
                      <a:endParaRPr kumimoji="1" lang="zh-CN" altLang="fr-FR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65" marR="68565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10.01</a:t>
                      </a: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，10</a:t>
                      </a:r>
                      <a:endParaRPr kumimoji="1" lang="zh-CN" altLang="fr-FR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65" marR="68565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-9.99</a:t>
                      </a: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，</a:t>
                      </a: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-9.99</a:t>
                      </a:r>
                      <a:endParaRPr kumimoji="1" lang="zh-CN" altLang="fr-FR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65" marR="68565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6" name="Group 26"/>
          <p:cNvGraphicFramePr>
            <a:graphicFrameLocks noGrp="1"/>
          </p:cNvGraphicFramePr>
          <p:nvPr/>
        </p:nvGraphicFramePr>
        <p:xfrm>
          <a:off x="323850" y="965597"/>
          <a:ext cx="8153400" cy="295513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 rowSpan="2"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猎鹿博弈</a:t>
                      </a:r>
                      <a:endParaRPr kumimoji="1" lang="en-GB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T="25718" marB="25718" anchor="ctr" horzOverflow="overflow">
                    <a:lnL>
                      <a:noFill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猎人</a:t>
                      </a:r>
                      <a:endParaRPr kumimoji="1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T="25718" marB="25718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70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 </a:t>
                      </a:r>
                    </a:p>
                  </a:txBody>
                  <a:tcPr marT="25718" marB="25718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猎兔</a:t>
                      </a:r>
                    </a:p>
                  </a:txBody>
                  <a:tcPr marT="25718" marB="2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054">
                <a:tc row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A </a:t>
                      </a: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猎人</a:t>
                      </a:r>
                      <a:endParaRPr kumimoji="1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T="25718" marB="25718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 </a:t>
                      </a:r>
                    </a:p>
                  </a:txBody>
                  <a:tcPr marT="25718" marB="2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4,  4</a:t>
                      </a:r>
                      <a:endParaRPr kumimoji="1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T="25718" marB="2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0,  2</a:t>
                      </a:r>
                      <a:endParaRPr kumimoji="1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T="25718" marB="2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猎兔</a:t>
                      </a:r>
                    </a:p>
                  </a:txBody>
                  <a:tcPr marT="25718" marB="2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2,  0</a:t>
                      </a:r>
                      <a:endParaRPr kumimoji="1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T="25718" marB="2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2,  2</a:t>
                      </a:r>
                      <a:endParaRPr kumimoji="1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T="25718" marB="2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>
            <a:hlinkClick r:id="rId2" action="ppaction://hlinksldjump"/>
          </p:cNvPr>
          <p:cNvSpPr/>
          <p:nvPr/>
        </p:nvSpPr>
        <p:spPr>
          <a:xfrm>
            <a:off x="8172400" y="4659982"/>
            <a:ext cx="883575" cy="341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kumimoji="1" lang="zh-CN" altLang="en-US" sz="1600" dirty="0">
                <a:latin typeface="+mj-ea"/>
                <a:ea typeface="+mj-ea"/>
              </a:rPr>
              <a:t>卢梭</a:t>
            </a:r>
            <a:endParaRPr kumimoji="1" lang="en-GB" altLang="zh-CN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2758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"/>
          <p:cNvSpPr>
            <a:spLocks noChangeArrowheads="1"/>
          </p:cNvSpPr>
          <p:nvPr/>
        </p:nvSpPr>
        <p:spPr bwMode="auto">
          <a:xfrm>
            <a:off x="684214" y="2427685"/>
            <a:ext cx="7921625" cy="188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/>
              <a:t>第一，两个猎人合伙</a:t>
            </a:r>
            <a:r>
              <a:rPr lang="zh-CN" altLang="en-US" sz="2000" b="1" dirty="0"/>
              <a:t>猎鹿</a:t>
            </a:r>
            <a:r>
              <a:rPr lang="zh-CN" altLang="zh-CN" sz="2000" b="1" dirty="0"/>
              <a:t>一定是最优结果。但一方选择去</a:t>
            </a:r>
            <a:r>
              <a:rPr lang="zh-CN" altLang="en-US" sz="2000" b="1" dirty="0"/>
              <a:t>猎鹿</a:t>
            </a:r>
            <a:r>
              <a:rPr lang="zh-CN" altLang="zh-CN" sz="2000" b="1" dirty="0"/>
              <a:t>的前提是他能够预期到对方会选择</a:t>
            </a:r>
            <a:r>
              <a:rPr lang="zh-CN" altLang="en-US" sz="2000" b="1" dirty="0"/>
              <a:t>猎鹿</a:t>
            </a:r>
            <a:r>
              <a:rPr lang="zh-CN" altLang="zh-CN" sz="2000" b="1" dirty="0"/>
              <a:t>，而对方选择去</a:t>
            </a:r>
            <a:r>
              <a:rPr lang="zh-CN" altLang="en-US" sz="2000" b="1" dirty="0"/>
              <a:t>猎鹿</a:t>
            </a:r>
            <a:r>
              <a:rPr lang="zh-CN" altLang="zh-CN" sz="2000" b="1" dirty="0"/>
              <a:t>的前提也是预期到另一方会去</a:t>
            </a:r>
            <a:r>
              <a:rPr lang="zh-CN" altLang="en-US" sz="2000" b="1" dirty="0"/>
              <a:t>猎鹿</a:t>
            </a:r>
            <a:r>
              <a:rPr lang="zh-CN" altLang="zh-CN" sz="2000" b="1" dirty="0"/>
              <a:t>。也就说，只有“双方都去</a:t>
            </a:r>
            <a:r>
              <a:rPr lang="zh-CN" altLang="en-US" sz="2000" b="1" dirty="0"/>
              <a:t>猎鹿</a:t>
            </a:r>
            <a:r>
              <a:rPr lang="zh-CN" altLang="zh-CN" sz="2000" b="1" dirty="0"/>
              <a:t>”成为一个共同知识的前提下，这个最优结果才会如期出现。</a:t>
            </a:r>
          </a:p>
        </p:txBody>
      </p:sp>
      <p:graphicFrame>
        <p:nvGraphicFramePr>
          <p:cNvPr id="482331" name="Group 27"/>
          <p:cNvGraphicFramePr>
            <a:graphicFrameLocks noGrp="1"/>
          </p:cNvGraphicFramePr>
          <p:nvPr/>
        </p:nvGraphicFramePr>
        <p:xfrm>
          <a:off x="1084264" y="410766"/>
          <a:ext cx="7058025" cy="1884759"/>
        </p:xfrm>
        <a:graphic>
          <a:graphicData uri="http://schemas.openxmlformats.org/drawingml/2006/table">
            <a:tbl>
              <a:tblPr/>
              <a:tblGrid>
                <a:gridCol w="15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481">
                <a:tc rowSpan="2"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猎鹿博弈</a:t>
                      </a:r>
                      <a:endParaRPr kumimoji="1" lang="en-GB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L="91456" marR="91456" marT="25730" marB="25730" anchor="ctr" horzOverflow="overflow">
                    <a:lnL>
                      <a:noFill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猎人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9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 </a:t>
                      </a: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猎兔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684">
                <a:tc row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A 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猎人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 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4,  4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0,  2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猎兔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2,  0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2,  2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08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3"/>
          <p:cNvSpPr>
            <a:spLocks noChangeArrowheads="1"/>
          </p:cNvSpPr>
          <p:nvPr/>
        </p:nvSpPr>
        <p:spPr bwMode="auto">
          <a:xfrm>
            <a:off x="695325" y="2356247"/>
            <a:ext cx="7920038" cy="188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/>
              <a:t>第二，</a:t>
            </a:r>
            <a:r>
              <a:rPr lang="zh-CN" altLang="en-US" sz="2000" b="1" dirty="0"/>
              <a:t>在没有沟通（独立决策）</a:t>
            </a:r>
            <a:r>
              <a:rPr lang="zh-CN" altLang="zh-CN" sz="2000" b="1" dirty="0"/>
              <a:t>的</a:t>
            </a:r>
            <a:r>
              <a:rPr lang="zh-CN" altLang="en-US" sz="2000" b="1" dirty="0"/>
              <a:t>情况下，每个猎人</a:t>
            </a:r>
            <a:r>
              <a:rPr lang="zh-CN" altLang="zh-CN" sz="2000" b="1" dirty="0"/>
              <a:t>选择</a:t>
            </a:r>
            <a:r>
              <a:rPr lang="zh-CN" altLang="en-US" sz="2000" b="1" dirty="0"/>
              <a:t>猎鹿</a:t>
            </a:r>
            <a:r>
              <a:rPr lang="zh-CN" altLang="zh-CN" sz="2000" b="1" dirty="0"/>
              <a:t>的概率是</a:t>
            </a:r>
            <a:r>
              <a:rPr lang="en-US" altLang="zh-CN" sz="2000" b="1" dirty="0"/>
              <a:t>50%</a:t>
            </a:r>
            <a:r>
              <a:rPr lang="zh-CN" altLang="en-US" sz="2000" b="1" dirty="0"/>
              <a:t>。每个人</a:t>
            </a:r>
            <a:r>
              <a:rPr lang="zh-CN" altLang="zh-CN" sz="2000" b="1" dirty="0"/>
              <a:t>选择</a:t>
            </a:r>
            <a:r>
              <a:rPr lang="zh-CN" altLang="en-US" sz="2000" b="1" dirty="0"/>
              <a:t>猎鹿</a:t>
            </a:r>
            <a:r>
              <a:rPr lang="zh-CN" altLang="zh-CN" sz="2000" b="1" dirty="0"/>
              <a:t>的期望收益也</a:t>
            </a:r>
            <a:r>
              <a:rPr lang="zh-CN" altLang="en-US" sz="2000" b="1" dirty="0"/>
              <a:t>就是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只兔子。对于任何一方来说，出于风险规避的考虑（一般</a:t>
            </a:r>
            <a:r>
              <a:rPr lang="zh-CN" altLang="en-US" sz="2000" b="1" dirty="0"/>
              <a:t>而言，</a:t>
            </a:r>
            <a:r>
              <a:rPr lang="zh-CN" altLang="zh-CN" sz="2000" b="1" dirty="0"/>
              <a:t>人是厌恶风险的），还不如独自去</a:t>
            </a:r>
            <a:r>
              <a:rPr lang="zh-CN" altLang="en-US" sz="2000" b="1" dirty="0"/>
              <a:t>猎兔</a:t>
            </a:r>
            <a:r>
              <a:rPr lang="zh-CN" altLang="zh-CN" sz="2000" b="1" dirty="0"/>
              <a:t>。当双方都意识到这一点后，一起去</a:t>
            </a:r>
            <a:r>
              <a:rPr lang="zh-CN" altLang="en-US" sz="2000" b="1" dirty="0"/>
              <a:t>猎鹿</a:t>
            </a:r>
            <a:r>
              <a:rPr lang="zh-CN" altLang="zh-CN" sz="2000" b="1" dirty="0"/>
              <a:t>反而变得不可能了。</a:t>
            </a:r>
          </a:p>
        </p:txBody>
      </p:sp>
      <p:graphicFrame>
        <p:nvGraphicFramePr>
          <p:cNvPr id="483355" name="Group 27"/>
          <p:cNvGraphicFramePr>
            <a:graphicFrameLocks noGrp="1"/>
          </p:cNvGraphicFramePr>
          <p:nvPr/>
        </p:nvGraphicFramePr>
        <p:xfrm>
          <a:off x="1084264" y="410766"/>
          <a:ext cx="7058025" cy="1884759"/>
        </p:xfrm>
        <a:graphic>
          <a:graphicData uri="http://schemas.openxmlformats.org/drawingml/2006/table">
            <a:tbl>
              <a:tblPr/>
              <a:tblGrid>
                <a:gridCol w="15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481">
                <a:tc rowSpan="2"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猎鹿博弈</a:t>
                      </a:r>
                      <a:endParaRPr kumimoji="1" lang="en-GB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L="91456" marR="91456" marT="25730" marB="25730" anchor="ctr" horzOverflow="overflow">
                    <a:lnL>
                      <a:noFill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猎人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9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 </a:t>
                      </a: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猎兔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684">
                <a:tc row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A 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猎人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 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4,  4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0,  2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猎兔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2,  0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2,  2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31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3"/>
          <p:cNvSpPr>
            <a:spLocks noChangeArrowheads="1"/>
          </p:cNvSpPr>
          <p:nvPr/>
        </p:nvSpPr>
        <p:spPr bwMode="auto">
          <a:xfrm>
            <a:off x="685801" y="2356248"/>
            <a:ext cx="7921625" cy="224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第三，为了让双方都有一个更好的结果，出发之前提前沟通就变得非常重要了。如果双方提前约好一起去猎鹿，那么都选择猎鹿就是一个均衡结果。此时，没有人愿意偏离这个结果而选择去</a:t>
            </a:r>
            <a:r>
              <a:rPr lang="zh-CN" altLang="en-US" sz="2400" b="1" dirty="0"/>
              <a:t>猎兔</a:t>
            </a:r>
            <a:r>
              <a:rPr lang="zh-CN" altLang="zh-CN" sz="2400" b="1" dirty="0"/>
              <a:t>。</a:t>
            </a:r>
          </a:p>
        </p:txBody>
      </p:sp>
      <p:graphicFrame>
        <p:nvGraphicFramePr>
          <p:cNvPr id="484379" name="Group 27"/>
          <p:cNvGraphicFramePr>
            <a:graphicFrameLocks noGrp="1"/>
          </p:cNvGraphicFramePr>
          <p:nvPr/>
        </p:nvGraphicFramePr>
        <p:xfrm>
          <a:off x="1084264" y="410766"/>
          <a:ext cx="7058025" cy="1884759"/>
        </p:xfrm>
        <a:graphic>
          <a:graphicData uri="http://schemas.openxmlformats.org/drawingml/2006/table">
            <a:tbl>
              <a:tblPr/>
              <a:tblGrid>
                <a:gridCol w="15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481">
                <a:tc rowSpan="2"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猎鹿博弈</a:t>
                      </a:r>
                      <a:endParaRPr kumimoji="1" lang="en-GB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L="91456" marR="91456" marT="25730" marB="25730" anchor="ctr" horzOverflow="overflow">
                    <a:lnL>
                      <a:noFill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猎人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9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 </a:t>
                      </a: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猎兔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684">
                <a:tc row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A 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猎人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 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4,  4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0,  2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猎兔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2,  0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2,  2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398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3"/>
          <p:cNvSpPr>
            <a:spLocks noChangeArrowheads="1"/>
          </p:cNvSpPr>
          <p:nvPr/>
        </p:nvSpPr>
        <p:spPr bwMode="auto">
          <a:xfrm>
            <a:off x="677864" y="2518173"/>
            <a:ext cx="7997825" cy="169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第</a:t>
            </a:r>
            <a:r>
              <a:rPr lang="zh-CN" altLang="en-US" sz="2400" b="1" dirty="0"/>
              <a:t>四</a:t>
            </a:r>
            <a:r>
              <a:rPr lang="zh-CN" altLang="zh-CN" sz="2400" b="1" dirty="0"/>
              <a:t>，沟通是有成本的。在这个例子中，如果</a:t>
            </a:r>
            <a:r>
              <a:rPr lang="zh-CN" altLang="en-US" sz="2400" b="1" dirty="0"/>
              <a:t>每人所承担的</a:t>
            </a:r>
            <a:r>
              <a:rPr lang="zh-CN" altLang="zh-CN" sz="2400" b="1" dirty="0"/>
              <a:t>沟通成本小于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只兔子</a:t>
            </a:r>
            <a:r>
              <a:rPr lang="zh-CN" altLang="en-US" sz="2400" b="1" dirty="0"/>
              <a:t>（总成本小于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只兔子）</a:t>
            </a:r>
            <a:r>
              <a:rPr lang="zh-CN" altLang="zh-CN" sz="2400" b="1" dirty="0"/>
              <a:t>，提前沟通能够提高双方总的收益水平，反之还不如分头去</a:t>
            </a:r>
            <a:r>
              <a:rPr lang="zh-CN" altLang="en-US" sz="2400" b="1" dirty="0"/>
              <a:t>猎兔</a:t>
            </a:r>
            <a:r>
              <a:rPr lang="zh-CN" altLang="zh-CN" sz="2400" b="1" dirty="0"/>
              <a:t>。</a:t>
            </a:r>
          </a:p>
        </p:txBody>
      </p:sp>
      <p:graphicFrame>
        <p:nvGraphicFramePr>
          <p:cNvPr id="485403" name="Group 27"/>
          <p:cNvGraphicFramePr>
            <a:graphicFrameLocks noGrp="1"/>
          </p:cNvGraphicFramePr>
          <p:nvPr/>
        </p:nvGraphicFramePr>
        <p:xfrm>
          <a:off x="1084264" y="410766"/>
          <a:ext cx="7058025" cy="1884759"/>
        </p:xfrm>
        <a:graphic>
          <a:graphicData uri="http://schemas.openxmlformats.org/drawingml/2006/table">
            <a:tbl>
              <a:tblPr/>
              <a:tblGrid>
                <a:gridCol w="15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481">
                <a:tc rowSpan="2"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猎鹿博弈</a:t>
                      </a:r>
                      <a:endParaRPr kumimoji="1" lang="en-GB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L="91456" marR="91456" marT="25730" marB="25730" anchor="ctr" horzOverflow="overflow">
                    <a:lnL>
                      <a:noFill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猎人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9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 </a:t>
                      </a: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猎兔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684">
                <a:tc row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A 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猎人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 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4,  4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0,  2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猎兔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2,  0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2,  2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704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617538" y="417976"/>
            <a:ext cx="8131175" cy="352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2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hangingPunct="1">
              <a:lnSpc>
                <a:spcPct val="22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合作需要沟通与协调，沟通与协调的成本过高，合作很难成功。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683568" y="1929796"/>
            <a:ext cx="7777162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571292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617538" y="123825"/>
            <a:ext cx="8131175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22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algn="l" eaLnBrk="1" hangingPunct="1">
              <a:lnSpc>
                <a:spcPct val="22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人类社会制度和技术的演进方向：不断减低人与人之间的沟通（协调）成本。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755650" y="1635125"/>
            <a:ext cx="7777163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l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45774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0526" name="Group 30"/>
          <p:cNvGraphicFramePr>
            <a:graphicFrameLocks noGrp="1"/>
          </p:cNvGraphicFramePr>
          <p:nvPr/>
        </p:nvGraphicFramePr>
        <p:xfrm>
          <a:off x="1084264" y="410766"/>
          <a:ext cx="7058025" cy="1884759"/>
        </p:xfrm>
        <a:graphic>
          <a:graphicData uri="http://schemas.openxmlformats.org/drawingml/2006/table">
            <a:tbl>
              <a:tblPr/>
              <a:tblGrid>
                <a:gridCol w="15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481">
                <a:tc rowSpan="2"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猎鹿博弈</a:t>
                      </a:r>
                      <a:endParaRPr kumimoji="1" lang="en-GB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L="91456" marR="91456" marT="25730" marB="25730" anchor="ctr" horzOverflow="overflow">
                    <a:lnL>
                      <a:noFill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猎人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9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 </a:t>
                      </a: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猎兔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684">
                <a:tc row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A 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猎人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 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X, 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0,  2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猎兔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2,  0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2,  2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106" name="Rectangle 6" descr="wp511f"/>
          <p:cNvSpPr>
            <a:spLocks noChangeArrowheads="1"/>
          </p:cNvSpPr>
          <p:nvPr/>
        </p:nvSpPr>
        <p:spPr bwMode="auto">
          <a:xfrm>
            <a:off x="714376" y="2139554"/>
            <a:ext cx="7948613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3200" b="1" baseline="0" dirty="0">
                <a:latin typeface="华文楷体" pitchFamily="2" charset="-122"/>
                <a:ea typeface="华文楷体" pitchFamily="2" charset="-122"/>
              </a:rPr>
              <a:t>合作博弈的核心问题：</a:t>
            </a:r>
            <a:endParaRPr lang="en-US" altLang="zh-CN" sz="3200" b="1" baseline="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3200" b="1" baseline="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b="1" baseline="0" dirty="0">
                <a:latin typeface="华文楷体" pitchFamily="2" charset="-122"/>
                <a:ea typeface="华文楷体" pitchFamily="2" charset="-122"/>
              </a:rPr>
              <a:t>、合作剩余（新增收益）怎么分配？</a:t>
            </a:r>
            <a:endParaRPr lang="en-US" altLang="zh-CN" sz="3200" b="1" baseline="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3200" b="1" baseline="0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b="1" baseline="0" dirty="0">
                <a:latin typeface="华文楷体" pitchFamily="2" charset="-122"/>
                <a:ea typeface="华文楷体" pitchFamily="2" charset="-122"/>
              </a:rPr>
              <a:t>、合作风险怎么分担？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714376" y="3113485"/>
            <a:ext cx="7688263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981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250826" y="1491854"/>
            <a:ext cx="8208963" cy="120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60000"/>
              </a:lnSpc>
              <a:buFont typeface="Arial" pitchFamily="34" charset="0"/>
              <a:buNone/>
            </a:pPr>
            <a:r>
              <a:rPr kumimoji="0" lang="zh-CN" altLang="en-US" sz="5400" baseline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第十章 懦夫博弈</a:t>
            </a:r>
          </a:p>
        </p:txBody>
      </p:sp>
    </p:spTree>
    <p:extLst>
      <p:ext uri="{BB962C8B-B14F-4D97-AF65-F5344CB8AC3E}">
        <p14:creationId xmlns:p14="http://schemas.microsoft.com/office/powerpoint/2010/main" val="3481255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"/>
          <p:cNvSpPr>
            <a:spLocks noChangeArrowheads="1"/>
          </p:cNvSpPr>
          <p:nvPr/>
        </p:nvSpPr>
        <p:spPr bwMode="auto">
          <a:xfrm>
            <a:off x="539750" y="2139554"/>
            <a:ext cx="82804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AB</a:t>
            </a:r>
            <a:r>
              <a:rPr lang="zh-CN" altLang="zh-CN" sz="2400" b="1" dirty="0"/>
              <a:t>双方对合作收益的三种</a:t>
            </a:r>
            <a:r>
              <a:rPr lang="zh-CN" altLang="en-US" sz="2400" b="1" dirty="0"/>
              <a:t>基本</a:t>
            </a:r>
            <a:r>
              <a:rPr lang="zh-CN" altLang="zh-CN" sz="2400" b="1" dirty="0"/>
              <a:t>分配模式</a:t>
            </a:r>
            <a:r>
              <a:rPr lang="zh-CN" altLang="en-US" sz="2400" b="1" dirty="0"/>
              <a:t>（共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种）：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第一种，</a:t>
            </a:r>
            <a:r>
              <a:rPr lang="en-US" altLang="zh-CN" sz="2400" b="1" dirty="0"/>
              <a:t>A</a:t>
            </a:r>
            <a:r>
              <a:rPr lang="zh-CN" altLang="zh-CN" sz="2400" b="1" dirty="0"/>
              <a:t>拿剩余、</a:t>
            </a:r>
            <a:r>
              <a:rPr lang="en-US" altLang="zh-CN" sz="2400" b="1" dirty="0"/>
              <a:t>B</a:t>
            </a:r>
            <a:r>
              <a:rPr lang="zh-CN" altLang="zh-CN" sz="2400" b="1" dirty="0"/>
              <a:t>拿固定，如雇主和雇员之间。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第二种，</a:t>
            </a:r>
            <a:r>
              <a:rPr lang="en-US" altLang="zh-CN" sz="2400" b="1" dirty="0"/>
              <a:t>A</a:t>
            </a:r>
            <a:r>
              <a:rPr lang="zh-CN" altLang="zh-CN" sz="2400" b="1" dirty="0"/>
              <a:t>拿固定、</a:t>
            </a:r>
            <a:r>
              <a:rPr lang="en-US" altLang="zh-CN" sz="2400" b="1" dirty="0"/>
              <a:t>B</a:t>
            </a:r>
            <a:r>
              <a:rPr lang="zh-CN" altLang="zh-CN" sz="2400" b="1" dirty="0"/>
              <a:t>拿剩余，如银行和企业之间。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第三种，</a:t>
            </a:r>
            <a:r>
              <a:rPr lang="en-US" altLang="zh-CN" sz="2400" b="1" dirty="0"/>
              <a:t>AB</a:t>
            </a:r>
            <a:r>
              <a:rPr lang="zh-CN" altLang="zh-CN" sz="2400" b="1" dirty="0"/>
              <a:t>约定一个分配比例，如</a:t>
            </a:r>
            <a:r>
              <a:rPr lang="zh-CN" altLang="en-US" sz="2400" b="1" dirty="0"/>
              <a:t>分成制、股份制</a:t>
            </a:r>
            <a:r>
              <a:rPr lang="zh-CN" altLang="zh-CN" sz="2400" b="1" dirty="0"/>
              <a:t>，以及婚姻关系中平分婚后收入的制度安排。</a:t>
            </a:r>
            <a:r>
              <a:rPr lang="zh-CN" altLang="en-US" sz="2400" b="1" dirty="0"/>
              <a:t>（农民和地主）</a:t>
            </a:r>
          </a:p>
        </p:txBody>
      </p:sp>
      <p:graphicFrame>
        <p:nvGraphicFramePr>
          <p:cNvPr id="491547" name="Group 27"/>
          <p:cNvGraphicFramePr>
            <a:graphicFrameLocks noGrp="1"/>
          </p:cNvGraphicFramePr>
          <p:nvPr/>
        </p:nvGraphicFramePr>
        <p:xfrm>
          <a:off x="1084264" y="410766"/>
          <a:ext cx="7058025" cy="1884759"/>
        </p:xfrm>
        <a:graphic>
          <a:graphicData uri="http://schemas.openxmlformats.org/drawingml/2006/table">
            <a:tbl>
              <a:tblPr/>
              <a:tblGrid>
                <a:gridCol w="15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481">
                <a:tc rowSpan="2"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猎鹿博弈</a:t>
                      </a:r>
                      <a:endParaRPr kumimoji="1" lang="en-GB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L="91456" marR="91456" marT="25730" marB="25730" anchor="ctr" horzOverflow="overflow">
                    <a:lnL>
                      <a:noFill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猎人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9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 </a:t>
                      </a: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猎兔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684">
                <a:tc row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A 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猎人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猎鹿 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X, Y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0,  2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猎兔</a:t>
                      </a: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2,  0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2,  2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91456" marR="91456" marT="25730" marB="2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727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617538" y="417976"/>
            <a:ext cx="8131175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2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hangingPunct="1">
              <a:lnSpc>
                <a:spcPct val="22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资本雇佣劳动还是劳动雇佣资本，只是一个合作效率的比较问题。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683568" y="1851670"/>
            <a:ext cx="7777162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429382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683568" y="166514"/>
            <a:ext cx="8131175" cy="442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20000"/>
              </a:lnSpc>
            </a:pPr>
            <a:r>
              <a:rPr lang="zh-CN" altLang="en-US" sz="32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hangingPunct="1">
              <a:lnSpc>
                <a:spcPct val="220000"/>
              </a:lnSpc>
            </a:pPr>
            <a:r>
              <a:rPr lang="zh-CN" altLang="en-US" sz="32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农业经济：劳动雇佣土地</a:t>
            </a:r>
            <a:endParaRPr lang="en-US" altLang="zh-CN" sz="3200" baseline="0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  <a:p>
            <a:pPr eaLnBrk="1" hangingPunct="1">
              <a:lnSpc>
                <a:spcPct val="220000"/>
              </a:lnSpc>
            </a:pPr>
            <a:r>
              <a:rPr lang="zh-CN" altLang="en-US" sz="32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工业经济：资本雇佣劳动</a:t>
            </a:r>
            <a:endParaRPr lang="en-US" altLang="zh-CN" sz="3200" baseline="0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  <a:p>
            <a:pPr eaLnBrk="1" hangingPunct="1">
              <a:lnSpc>
                <a:spcPct val="220000"/>
              </a:lnSpc>
            </a:pPr>
            <a:r>
              <a:rPr lang="zh-CN" altLang="en-US" sz="32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知识经济：合伙人时代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755576" y="1347614"/>
            <a:ext cx="7777162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868144" y="2139702"/>
            <a:ext cx="2880320" cy="1872208"/>
          </a:xfrm>
          <a:prstGeom prst="wedgeRectCallout">
            <a:avLst>
              <a:gd name="adj1" fmla="val -70158"/>
              <a:gd name="adj2" fmla="val -5812"/>
            </a:avLst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kumimoji="0" lang="en-US" altLang="zh-CN" sz="24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kumimoji="0" lang="zh-CN" altLang="en-US" sz="24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、劳动监督成本</a:t>
            </a:r>
            <a:endParaRPr kumimoji="0" lang="en-US" altLang="zh-CN" sz="2400" b="1" baseline="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24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kumimoji="0" lang="zh-CN" altLang="en-US" sz="24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、规模经济效应</a:t>
            </a:r>
            <a:endParaRPr kumimoji="0" lang="en-US" altLang="zh-CN" sz="2400" b="1" baseline="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24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kumimoji="0" lang="zh-CN" altLang="en-US" sz="24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、资本抵押功能</a:t>
            </a:r>
            <a:endParaRPr kumimoji="0" lang="en-US" altLang="zh-CN" sz="2400" b="1" baseline="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、企业家才能定价</a:t>
            </a:r>
            <a:endParaRPr kumimoji="0" lang="en-US" altLang="zh-CN" sz="2400" b="1" baseline="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324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827088" y="123478"/>
            <a:ext cx="7632700" cy="3632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zh-CN" altLang="en-US" sz="28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如何在合作博弈中实现利益最大化？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sz="28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1</a:t>
            </a:r>
            <a:r>
              <a:rPr lang="zh-CN" altLang="en-US" sz="28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、贡献越大、收益越大。</a:t>
            </a:r>
            <a:endParaRPr lang="en-US" altLang="zh-CN" sz="2800" baseline="0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28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2</a:t>
            </a:r>
            <a:r>
              <a:rPr lang="zh-CN" altLang="en-US" sz="28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、机会越多、收益越大。</a:t>
            </a:r>
            <a:endParaRPr lang="en-US" altLang="zh-CN" sz="2800" baseline="0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28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3</a:t>
            </a:r>
            <a:r>
              <a:rPr lang="zh-CN" altLang="en-US" sz="28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、沟通越易、收益越大。</a:t>
            </a:r>
            <a:endParaRPr lang="en-US" altLang="zh-CN" sz="2800" baseline="0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28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4</a:t>
            </a:r>
            <a:r>
              <a:rPr lang="zh-CN" altLang="en-US" sz="28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、做事越稳、收益越大。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969965" y="987574"/>
            <a:ext cx="6554364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899592" y="4083918"/>
            <a:ext cx="6048672" cy="865188"/>
          </a:xfrm>
          <a:prstGeom prst="wedgeRectCallout">
            <a:avLst>
              <a:gd name="adj1" fmla="val -14667"/>
              <a:gd name="adj2" fmla="val -89347"/>
            </a:avLst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kumimoji="0" lang="zh-CN" altLang="en-US" sz="2400" b="1" baseline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竞争博弈：出其不意、攻其不备（难预期）</a:t>
            </a:r>
            <a:endParaRPr kumimoji="0" lang="en-US" altLang="zh-CN" sz="2400" b="1" baseline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2400" b="1" baseline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合作博弈：言而有信、行而可期（可预期）</a:t>
            </a:r>
            <a:endParaRPr kumimoji="0" lang="en-US" altLang="zh-CN" sz="2400" b="1" baseline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8489662" y="1234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潜伏</a:t>
            </a:r>
          </a:p>
        </p:txBody>
      </p:sp>
    </p:spTree>
    <p:extLst>
      <p:ext uri="{BB962C8B-B14F-4D97-AF65-F5344CB8AC3E}">
        <p14:creationId xmlns:p14="http://schemas.microsoft.com/office/powerpoint/2010/main" val="3638808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617538" y="417976"/>
            <a:ext cx="8131175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2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hangingPunct="1">
              <a:lnSpc>
                <a:spcPct val="22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一般情况下，请不要相信阴谋论。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683568" y="1779662"/>
            <a:ext cx="7777162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334753" y="3507854"/>
            <a:ext cx="6696744" cy="1008112"/>
          </a:xfrm>
          <a:prstGeom prst="wedgeRectCallout">
            <a:avLst>
              <a:gd name="adj1" fmla="val 18986"/>
              <a:gd name="adj2" fmla="val -128199"/>
            </a:avLst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kumimoji="0" lang="en-US" altLang="zh-CN" sz="24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kumimoji="0" lang="zh-CN" altLang="en-US" sz="24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、竞争博弈中阴谋的成本在上升，作用在下降</a:t>
            </a:r>
            <a:endParaRPr kumimoji="0" lang="en-US" altLang="zh-CN" sz="2400" b="1" baseline="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24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kumimoji="0" lang="zh-CN" altLang="en-US" sz="24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、合作博弈中阴谋不但没好处，而且往往有害</a:t>
            </a:r>
            <a:endParaRPr kumimoji="0" lang="en-US" altLang="zh-CN" sz="2400" b="1" baseline="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414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 descr="wp511f"/>
          <p:cNvSpPr>
            <a:spLocks noChangeArrowheads="1"/>
          </p:cNvSpPr>
          <p:nvPr/>
        </p:nvSpPr>
        <p:spPr bwMode="auto">
          <a:xfrm>
            <a:off x="250826" y="897731"/>
            <a:ext cx="8893175" cy="1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4000" b="1" baseline="0" dirty="0">
                <a:ea typeface="楷体" pitchFamily="49" charset="-122"/>
              </a:rPr>
              <a:t>特别提示：</a:t>
            </a:r>
            <a:endParaRPr lang="zh-CN" altLang="en-US" sz="6000" b="1" baseline="0" dirty="0">
              <a:latin typeface="楷体_GB2312" pitchFamily="49" charset="-122"/>
              <a:ea typeface="楷体" pitchFamily="49" charset="-122"/>
            </a:endParaRPr>
          </a:p>
          <a:p>
            <a:pPr lvl="1" algn="l"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4000" b="1" baseline="0" dirty="0">
                <a:latin typeface="楷体_GB2312" pitchFamily="49" charset="-122"/>
                <a:ea typeface="楷体" pitchFamily="49" charset="-122"/>
              </a:rPr>
              <a:t>利益对立竞争，利益一致合作！</a:t>
            </a:r>
          </a:p>
        </p:txBody>
      </p:sp>
      <p:sp>
        <p:nvSpPr>
          <p:cNvPr id="1610756" name="Line 4"/>
          <p:cNvSpPr>
            <a:spLocks noChangeShapeType="1"/>
          </p:cNvSpPr>
          <p:nvPr/>
        </p:nvSpPr>
        <p:spPr bwMode="auto">
          <a:xfrm>
            <a:off x="755650" y="1779662"/>
            <a:ext cx="7127875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l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68334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6" descr="图片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5" y="1221581"/>
            <a:ext cx="2725934" cy="291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2344" name="Rectangle 8"/>
          <p:cNvSpPr>
            <a:spLocks noChangeArrowheads="1"/>
          </p:cNvSpPr>
          <p:nvPr/>
        </p:nvSpPr>
        <p:spPr bwMode="auto">
          <a:xfrm>
            <a:off x="476251" y="465535"/>
            <a:ext cx="469872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fontAlgn="t" hangingPunct="1">
              <a:defRPr/>
            </a:pPr>
            <a:r>
              <a:rPr lang="zh-CN" altLang="en-US" sz="3200" b="1" baseline="0" dirty="0">
                <a:latin typeface="Arial" pitchFamily="34" charset="0"/>
                <a:ea typeface="黑体" pitchFamily="49" charset="-122"/>
              </a:rPr>
              <a:t>公主的眼色与侍卫的选择</a:t>
            </a:r>
          </a:p>
        </p:txBody>
      </p:sp>
      <p:pic>
        <p:nvPicPr>
          <p:cNvPr id="5018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04" y="1600199"/>
            <a:ext cx="4968229" cy="2531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438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2" name="Text Box 4"/>
          <p:cNvSpPr txBox="1">
            <a:spLocks noChangeArrowheads="1"/>
          </p:cNvSpPr>
          <p:nvPr/>
        </p:nvSpPr>
        <p:spPr bwMode="auto">
          <a:xfrm>
            <a:off x="179388" y="3003948"/>
            <a:ext cx="3960812" cy="1865126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t" hangingPunct="1">
              <a:lnSpc>
                <a:spcPct val="160000"/>
              </a:lnSpc>
              <a:defRPr/>
            </a:pPr>
            <a:r>
              <a:rPr lang="zh-CN" altLang="en-US" sz="2400" b="1" baseline="0" dirty="0">
                <a:latin typeface="楷体_GB2312" pitchFamily="49" charset="-122"/>
                <a:ea typeface="楷体_GB2312" pitchFamily="49" charset="-122"/>
              </a:rPr>
              <a:t>一、目标一致</a:t>
            </a:r>
          </a:p>
          <a:p>
            <a:pPr eaLnBrk="1" fontAlgn="t" hangingPunct="1">
              <a:lnSpc>
                <a:spcPct val="160000"/>
              </a:lnSpc>
              <a:defRPr/>
            </a:pPr>
            <a:r>
              <a:rPr lang="en-US" altLang="zh-CN" sz="2400" b="1" baseline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baseline="0" dirty="0">
                <a:latin typeface="楷体_GB2312" pitchFamily="49" charset="-122"/>
                <a:ea typeface="楷体_GB2312" pitchFamily="49" charset="-122"/>
              </a:rPr>
              <a:t>、爱情比生命更重要</a:t>
            </a:r>
          </a:p>
          <a:p>
            <a:pPr eaLnBrk="1" fontAlgn="t" hangingPunct="1">
              <a:lnSpc>
                <a:spcPct val="160000"/>
              </a:lnSpc>
              <a:defRPr/>
            </a:pPr>
            <a:r>
              <a:rPr lang="en-US" altLang="zh-CN" sz="2400" b="1" baseline="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baseline="0" dirty="0">
                <a:latin typeface="楷体_GB2312" pitchFamily="49" charset="-122"/>
                <a:ea typeface="楷体_GB2312" pitchFamily="49" charset="-122"/>
              </a:rPr>
              <a:t>、生命比爱情更重要</a:t>
            </a:r>
          </a:p>
        </p:txBody>
      </p:sp>
      <p:sp>
        <p:nvSpPr>
          <p:cNvPr id="1425415" name="Text Box 7"/>
          <p:cNvSpPr txBox="1">
            <a:spLocks noChangeArrowheads="1"/>
          </p:cNvSpPr>
          <p:nvPr/>
        </p:nvSpPr>
        <p:spPr bwMode="auto">
          <a:xfrm>
            <a:off x="5219701" y="2950369"/>
            <a:ext cx="3744913" cy="2012859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t" hangingPunct="1">
              <a:lnSpc>
                <a:spcPct val="130000"/>
              </a:lnSpc>
              <a:defRPr/>
            </a:pPr>
            <a:r>
              <a:rPr lang="en-US" altLang="zh-CN" sz="2400" b="1" baseline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baseline="0" dirty="0">
                <a:latin typeface="楷体_GB2312" pitchFamily="49" charset="-122"/>
                <a:ea typeface="楷体_GB2312" pitchFamily="49" charset="-122"/>
              </a:rPr>
              <a:t>、公主所拥有的信息得到了有效利用。</a:t>
            </a:r>
          </a:p>
          <a:p>
            <a:pPr eaLnBrk="1" fontAlgn="t" hangingPunct="1">
              <a:lnSpc>
                <a:spcPct val="130000"/>
              </a:lnSpc>
              <a:defRPr/>
            </a:pPr>
            <a:r>
              <a:rPr lang="en-US" altLang="zh-CN" sz="2400" b="1" baseline="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baseline="0" dirty="0">
                <a:latin typeface="楷体_GB2312" pitchFamily="49" charset="-122"/>
                <a:ea typeface="楷体_GB2312" pitchFamily="49" charset="-122"/>
              </a:rPr>
              <a:t>、双方的目标都能够得以实现。</a:t>
            </a:r>
          </a:p>
        </p:txBody>
      </p:sp>
      <p:sp>
        <p:nvSpPr>
          <p:cNvPr id="1425418" name="AutoShape 10"/>
          <p:cNvSpPr>
            <a:spLocks noChangeArrowheads="1"/>
          </p:cNvSpPr>
          <p:nvPr/>
        </p:nvSpPr>
        <p:spPr bwMode="auto">
          <a:xfrm>
            <a:off x="4211639" y="3543300"/>
            <a:ext cx="719137" cy="810816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t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05" name="Picture 11" descr="图片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627460"/>
            <a:ext cx="2178050" cy="215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859631"/>
            <a:ext cx="3997325" cy="187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5423" name="Rectangle 15"/>
          <p:cNvSpPr>
            <a:spLocks noChangeArrowheads="1"/>
          </p:cNvSpPr>
          <p:nvPr/>
        </p:nvSpPr>
        <p:spPr bwMode="auto">
          <a:xfrm>
            <a:off x="115888" y="246460"/>
            <a:ext cx="469872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fontAlgn="t" hangingPunct="1">
              <a:defRPr/>
            </a:pPr>
            <a:r>
              <a:rPr lang="zh-CN" altLang="en-US" sz="3200" b="1" baseline="0" dirty="0">
                <a:latin typeface="Arial" pitchFamily="34" charset="0"/>
                <a:ea typeface="黑体" pitchFamily="49" charset="-122"/>
              </a:rPr>
              <a:t>公主的眼色与侍卫的选择</a:t>
            </a:r>
          </a:p>
        </p:txBody>
      </p:sp>
    </p:spTree>
    <p:extLst>
      <p:ext uri="{BB962C8B-B14F-4D97-AF65-F5344CB8AC3E}">
        <p14:creationId xmlns:p14="http://schemas.microsoft.com/office/powerpoint/2010/main" val="12960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12" grpId="0" animBg="1"/>
      <p:bldP spid="14254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681037"/>
            <a:ext cx="3527425" cy="16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ext Box 6"/>
          <p:cNvSpPr txBox="1">
            <a:spLocks noChangeArrowheads="1"/>
          </p:cNvSpPr>
          <p:nvPr/>
        </p:nvSpPr>
        <p:spPr bwMode="auto">
          <a:xfrm>
            <a:off x="250825" y="2571750"/>
            <a:ext cx="3529087" cy="2492990"/>
          </a:xfrm>
          <a:prstGeom prst="rect">
            <a:avLst/>
          </a:prstGeom>
          <a:noFill/>
          <a:ln w="12700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130000"/>
              </a:lnSpc>
            </a:pPr>
            <a:r>
              <a:rPr lang="zh-CN" altLang="en-US" baseline="0">
                <a:latin typeface="楷体_GB2312" pitchFamily="49" charset="-122"/>
                <a:ea typeface="楷体_GB2312" pitchFamily="49" charset="-122"/>
              </a:rPr>
              <a:t>二、目标不一致</a:t>
            </a:r>
          </a:p>
          <a:p>
            <a:pPr eaLnBrk="1" fontAlgn="t" hangingPunct="1">
              <a:lnSpc>
                <a:spcPct val="130000"/>
              </a:lnSpc>
            </a:pPr>
            <a:r>
              <a:rPr lang="en-US" altLang="zh-CN" baseline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aseline="0">
                <a:latin typeface="楷体_GB2312" pitchFamily="49" charset="-122"/>
                <a:ea typeface="楷体_GB2312" pitchFamily="49" charset="-122"/>
              </a:rPr>
              <a:t>、侍卫认为：（死）</a:t>
            </a:r>
          </a:p>
          <a:p>
            <a:pPr eaLnBrk="1" fontAlgn="t" hangingPunct="1">
              <a:lnSpc>
                <a:spcPct val="130000"/>
              </a:lnSpc>
            </a:pPr>
            <a:r>
              <a:rPr lang="zh-CN" altLang="en-US" baseline="0">
                <a:latin typeface="楷体_GB2312" pitchFamily="49" charset="-122"/>
                <a:ea typeface="楷体_GB2312" pitchFamily="49" charset="-122"/>
              </a:rPr>
              <a:t>爱情比生命更重要</a:t>
            </a:r>
          </a:p>
          <a:p>
            <a:pPr eaLnBrk="1" fontAlgn="t" hangingPunct="1">
              <a:lnSpc>
                <a:spcPct val="130000"/>
              </a:lnSpc>
            </a:pPr>
            <a:r>
              <a:rPr lang="en-US" altLang="zh-CN" baseline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aseline="0">
                <a:latin typeface="楷体_GB2312" pitchFamily="49" charset="-122"/>
                <a:ea typeface="楷体_GB2312" pitchFamily="49" charset="-122"/>
              </a:rPr>
              <a:t>、公主认为：（活）</a:t>
            </a:r>
          </a:p>
          <a:p>
            <a:pPr eaLnBrk="1" fontAlgn="t" hangingPunct="1">
              <a:lnSpc>
                <a:spcPct val="130000"/>
              </a:lnSpc>
            </a:pPr>
            <a:r>
              <a:rPr lang="zh-CN" altLang="en-US" baseline="0">
                <a:latin typeface="楷体_GB2312" pitchFamily="49" charset="-122"/>
                <a:ea typeface="楷体_GB2312" pitchFamily="49" charset="-122"/>
              </a:rPr>
              <a:t>生命比爱情更重要</a:t>
            </a:r>
          </a:p>
        </p:txBody>
      </p:sp>
      <p:sp>
        <p:nvSpPr>
          <p:cNvPr id="1433607" name="Text Box 7"/>
          <p:cNvSpPr txBox="1">
            <a:spLocks noChangeArrowheads="1"/>
          </p:cNvSpPr>
          <p:nvPr/>
        </p:nvSpPr>
        <p:spPr bwMode="auto">
          <a:xfrm>
            <a:off x="5256215" y="303610"/>
            <a:ext cx="3564258" cy="2492990"/>
          </a:xfrm>
          <a:prstGeom prst="rect">
            <a:avLst/>
          </a:prstGeom>
          <a:noFill/>
          <a:ln w="127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fontAlgn="t" hangingPunct="1">
              <a:lnSpc>
                <a:spcPct val="130000"/>
              </a:lnSpc>
              <a:defRPr/>
            </a:pPr>
            <a:r>
              <a:rPr lang="zh-CN" altLang="en-US" sz="2400" b="1" baseline="0" dirty="0">
                <a:latin typeface="楷体_GB2312" pitchFamily="49" charset="-122"/>
                <a:ea typeface="楷体_GB2312" pitchFamily="49" charset="-122"/>
              </a:rPr>
              <a:t>二、目标不一致</a:t>
            </a:r>
          </a:p>
          <a:p>
            <a:pPr eaLnBrk="1" fontAlgn="t" hangingPunct="1">
              <a:lnSpc>
                <a:spcPct val="130000"/>
              </a:lnSpc>
              <a:defRPr/>
            </a:pPr>
            <a:r>
              <a:rPr lang="en-US" altLang="zh-CN" sz="2400" b="1" baseline="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baseline="0" dirty="0">
                <a:latin typeface="楷体_GB2312" pitchFamily="49" charset="-122"/>
                <a:ea typeface="楷体_GB2312" pitchFamily="49" charset="-122"/>
              </a:rPr>
              <a:t>、侍卫认为：（活）</a:t>
            </a:r>
            <a:endParaRPr lang="en-US" altLang="zh-CN" sz="2400" b="1" baseline="0">
              <a:latin typeface="楷体_GB2312" pitchFamily="49" charset="-122"/>
              <a:ea typeface="楷体_GB2312" pitchFamily="49" charset="-122"/>
            </a:endParaRPr>
          </a:p>
          <a:p>
            <a:pPr eaLnBrk="1" fontAlgn="t" hangingPunct="1">
              <a:lnSpc>
                <a:spcPct val="130000"/>
              </a:lnSpc>
              <a:defRPr/>
            </a:pP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生命</a:t>
            </a:r>
            <a:r>
              <a:rPr lang="zh-CN" altLang="en-US" sz="2400" b="1" baseline="0" dirty="0">
                <a:latin typeface="楷体_GB2312" pitchFamily="49" charset="-122"/>
                <a:ea typeface="楷体_GB2312" pitchFamily="49" charset="-122"/>
              </a:rPr>
              <a:t>比爱情更重要</a:t>
            </a:r>
          </a:p>
          <a:p>
            <a:pPr eaLnBrk="1" fontAlgn="t" hangingPunct="1">
              <a:lnSpc>
                <a:spcPct val="130000"/>
              </a:lnSpc>
              <a:defRPr/>
            </a:pPr>
            <a:r>
              <a:rPr lang="en-US" altLang="zh-CN" sz="2400" b="1" baseline="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baseline="0" dirty="0">
                <a:latin typeface="楷体_GB2312" pitchFamily="49" charset="-122"/>
                <a:ea typeface="楷体_GB2312" pitchFamily="49" charset="-122"/>
              </a:rPr>
              <a:t>、公主认为：（死）</a:t>
            </a:r>
          </a:p>
          <a:p>
            <a:pPr eaLnBrk="1" fontAlgn="t" hangingPunct="1">
              <a:lnSpc>
                <a:spcPct val="130000"/>
              </a:lnSpc>
              <a:defRPr/>
            </a:pPr>
            <a:r>
              <a:rPr lang="zh-CN" altLang="en-US" sz="2400" b="1" baseline="0" dirty="0">
                <a:latin typeface="楷体_GB2312" pitchFamily="49" charset="-122"/>
                <a:ea typeface="楷体_GB2312" pitchFamily="49" charset="-122"/>
              </a:rPr>
              <a:t>爱情比生命更重要</a:t>
            </a:r>
          </a:p>
        </p:txBody>
      </p:sp>
      <p:sp>
        <p:nvSpPr>
          <p:cNvPr id="1433608" name="Text Box 8"/>
          <p:cNvSpPr txBox="1">
            <a:spLocks noChangeArrowheads="1"/>
          </p:cNvSpPr>
          <p:nvPr/>
        </p:nvSpPr>
        <p:spPr bwMode="auto">
          <a:xfrm>
            <a:off x="5076825" y="2842022"/>
            <a:ext cx="3743648" cy="2012859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fontAlgn="t" hangingPunct="1">
              <a:lnSpc>
                <a:spcPct val="130000"/>
              </a:lnSpc>
              <a:defRPr/>
            </a:pP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、公主所拥有的信息没有得到有效利用。</a:t>
            </a:r>
          </a:p>
          <a:p>
            <a:pPr eaLnBrk="1" fontAlgn="t" hangingPunct="1">
              <a:lnSpc>
                <a:spcPct val="130000"/>
              </a:lnSpc>
              <a:defRPr/>
            </a:pPr>
            <a:r>
              <a:rPr lang="en-US" altLang="zh-CN" sz="2400" b="1" baseline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baseline="0">
                <a:latin typeface="楷体_GB2312" pitchFamily="49" charset="-122"/>
                <a:ea typeface="楷体_GB2312" pitchFamily="49" charset="-122"/>
              </a:rPr>
              <a:t>、双方的目标不能够全部得以实现。</a:t>
            </a:r>
          </a:p>
        </p:txBody>
      </p:sp>
      <p:sp>
        <p:nvSpPr>
          <p:cNvPr id="1433609" name="AutoShape 9"/>
          <p:cNvSpPr>
            <a:spLocks noChangeArrowheads="1"/>
          </p:cNvSpPr>
          <p:nvPr/>
        </p:nvSpPr>
        <p:spPr bwMode="auto">
          <a:xfrm>
            <a:off x="3995936" y="3598069"/>
            <a:ext cx="863402" cy="64889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t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611" name="Rectangle 11"/>
          <p:cNvSpPr>
            <a:spLocks noChangeArrowheads="1"/>
          </p:cNvSpPr>
          <p:nvPr/>
        </p:nvSpPr>
        <p:spPr bwMode="auto">
          <a:xfrm>
            <a:off x="187326" y="102394"/>
            <a:ext cx="469872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fontAlgn="t" hangingPunct="1">
              <a:defRPr/>
            </a:pPr>
            <a:r>
              <a:rPr lang="zh-CN" altLang="en-US" sz="3200" b="1" baseline="0" dirty="0">
                <a:latin typeface="Arial" pitchFamily="34" charset="0"/>
                <a:ea typeface="黑体" pitchFamily="49" charset="-122"/>
              </a:rPr>
              <a:t>公主的眼色与侍卫的选择</a:t>
            </a:r>
          </a:p>
        </p:txBody>
      </p:sp>
      <p:pic>
        <p:nvPicPr>
          <p:cNvPr id="52232" name="Picture 12" descr="图片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38" y="573881"/>
            <a:ext cx="1960562" cy="194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41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0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 descr="wp511f"/>
          <p:cNvSpPr>
            <a:spLocks noChangeArrowheads="1"/>
          </p:cNvSpPr>
          <p:nvPr/>
        </p:nvSpPr>
        <p:spPr bwMode="auto">
          <a:xfrm>
            <a:off x="611188" y="627460"/>
            <a:ext cx="8001000" cy="252992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 eaLnBrk="1" fontAlgn="t" hangingPunct="1">
              <a:lnSpc>
                <a:spcPct val="1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sz="3200" b="1" baseline="0" dirty="0">
                <a:latin typeface="华文中宋" pitchFamily="2" charset="-122"/>
                <a:ea typeface="华文中宋" pitchFamily="2" charset="-122"/>
              </a:rPr>
              <a:t>特别提示：</a:t>
            </a:r>
          </a:p>
          <a:p>
            <a:pPr eaLnBrk="1" fontAlgn="t" hangingPunct="1">
              <a:lnSpc>
                <a:spcPct val="180000"/>
              </a:lnSpc>
              <a:defRPr/>
            </a:pPr>
            <a:r>
              <a:rPr lang="zh-CN" altLang="en-US" sz="2800" b="1" baseline="0" dirty="0">
                <a:latin typeface="楷体_GB2312" pitchFamily="49" charset="-122"/>
                <a:ea typeface="楷体_GB2312" pitchFamily="49" charset="-122"/>
              </a:rPr>
              <a:t>  在博弈中，如果您希望得到对方的信任，关键是让其相信，双方的利益是一致的！</a:t>
            </a:r>
          </a:p>
        </p:txBody>
      </p:sp>
      <p:sp>
        <p:nvSpPr>
          <p:cNvPr id="1424387" name="Line 3"/>
          <p:cNvSpPr>
            <a:spLocks noChangeShapeType="1"/>
          </p:cNvSpPr>
          <p:nvPr/>
        </p:nvSpPr>
        <p:spPr bwMode="auto">
          <a:xfrm>
            <a:off x="962025" y="1635646"/>
            <a:ext cx="71628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fontAlgn="t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4390" name="AutoShape 6"/>
          <p:cNvSpPr>
            <a:spLocks noChangeArrowheads="1"/>
          </p:cNvSpPr>
          <p:nvPr/>
        </p:nvSpPr>
        <p:spPr bwMode="auto">
          <a:xfrm>
            <a:off x="1331640" y="3678437"/>
            <a:ext cx="6360812" cy="594122"/>
          </a:xfrm>
          <a:prstGeom prst="wedgeRectCallout">
            <a:avLst>
              <a:gd name="adj1" fmla="val 18249"/>
              <a:gd name="adj2" fmla="val -151929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fontAlgn="t" hangingPunct="1"/>
            <a:r>
              <a:rPr lang="zh-CN" altLang="en-US" sz="3200" b="1" dirty="0">
                <a:solidFill>
                  <a:schemeClr val="bg1"/>
                </a:solidFill>
                <a:ea typeface="黑体" pitchFamily="49" charset="-122"/>
              </a:rPr>
              <a:t>沟通的有效性基于利益的一致性</a:t>
            </a:r>
          </a:p>
        </p:txBody>
      </p:sp>
      <p:sp>
        <p:nvSpPr>
          <p:cNvPr id="53253" name="矩形 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902648" y="141685"/>
            <a:ext cx="4443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t" hangingPunct="1"/>
            <a:r>
              <a:rPr lang="en-US" altLang="zh-CN" sz="2000" dirty="0"/>
              <a:t>10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600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2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3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2"/>
          <p:cNvGraphicFramePr>
            <a:graphicFrameLocks noGrp="1"/>
          </p:cNvGraphicFramePr>
          <p:nvPr/>
        </p:nvGraphicFramePr>
        <p:xfrm>
          <a:off x="323850" y="897732"/>
          <a:ext cx="8153400" cy="258604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324">
                <a:tc rowSpan="2"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懦夫博弈</a:t>
                      </a:r>
                      <a:endParaRPr kumimoji="1" lang="en-GB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T="34298" marB="34298" anchor="ctr" horzOverflow="overflow">
                    <a:lnL>
                      <a:noFill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 </a:t>
                      </a:r>
                    </a:p>
                  </a:txBody>
                  <a:tcPr marT="34298" marB="34298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2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进 </a:t>
                      </a:r>
                    </a:p>
                  </a:txBody>
                  <a:tcPr marT="34298" marB="34298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退 </a:t>
                      </a:r>
                    </a:p>
                  </a:txBody>
                  <a:tcPr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223">
                <a:tc row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A </a:t>
                      </a:r>
                    </a:p>
                  </a:txBody>
                  <a:tcPr marT="34298" marB="34298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进 </a:t>
                      </a:r>
                    </a:p>
                  </a:txBody>
                  <a:tcPr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-5, -5</a:t>
                      </a:r>
                      <a:endParaRPr kumimoji="1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10, 0</a:t>
                      </a:r>
                      <a:endParaRPr kumimoji="1" lang="en-US" altLang="zh-CN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1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退</a:t>
                      </a:r>
                    </a:p>
                  </a:txBody>
                  <a:tcPr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0,  10</a:t>
                      </a:r>
                      <a:endParaRPr kumimoji="1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0 ,  0</a:t>
                      </a:r>
                      <a:endParaRPr kumimoji="1" lang="en-US" altLang="zh-CN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62" name="矩形 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734638" y="4677967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t" hangingPunct="1"/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微信游戏</a:t>
            </a:r>
            <a:endParaRPr lang="en-US" altLang="zh-CN" sz="2000" b="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7168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 descr="wp511f"/>
          <p:cNvSpPr>
            <a:spLocks noChangeArrowheads="1"/>
          </p:cNvSpPr>
          <p:nvPr/>
        </p:nvSpPr>
        <p:spPr bwMode="auto">
          <a:xfrm>
            <a:off x="323850" y="267494"/>
            <a:ext cx="8370888" cy="384105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 eaLnBrk="1" fontAlgn="t" hangingPunct="1">
              <a:lnSpc>
                <a:spcPct val="21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sz="320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特别提示：</a:t>
            </a:r>
          </a:p>
          <a:p>
            <a:pPr lvl="1" eaLnBrk="1" fontAlgn="t" hangingPunct="1">
              <a:lnSpc>
                <a:spcPct val="210000"/>
              </a:lnSpc>
              <a:defRPr/>
            </a:pPr>
            <a:r>
              <a:rPr lang="zh-CN" altLang="en-US" sz="2800" b="1" baseline="0" dirty="0">
                <a:latin typeface="幼圆" panose="02010509060101010101" pitchFamily="49" charset="-122"/>
              </a:rPr>
              <a:t>执政党（政府）的利益和老百姓的利益相一致，是一个国家政权稳定、长治久安最根本的保障和最坚实的基础。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827089" y="1491630"/>
            <a:ext cx="7705351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fontAlgn="t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391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2322" name="Group 2"/>
          <p:cNvGraphicFramePr>
            <a:graphicFrameLocks noGrp="1"/>
          </p:cNvGraphicFramePr>
          <p:nvPr>
            <p:ph idx="4294967295"/>
          </p:nvPr>
        </p:nvGraphicFramePr>
        <p:xfrm>
          <a:off x="468314" y="573881"/>
          <a:ext cx="7343775" cy="3219450"/>
        </p:xfrm>
        <a:graphic>
          <a:graphicData uri="http://schemas.openxmlformats.org/drawingml/2006/table">
            <a:tbl>
              <a:tblPr/>
              <a:tblGrid>
                <a:gridCol w="1281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公主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7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爱情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生命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侍卫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爱情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生命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32344" name="Rectangle 24"/>
          <p:cNvSpPr>
            <a:spLocks noChangeArrowheads="1"/>
          </p:cNvSpPr>
          <p:nvPr/>
        </p:nvSpPr>
        <p:spPr bwMode="auto">
          <a:xfrm>
            <a:off x="468314" y="897731"/>
            <a:ext cx="266382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fontAlgn="t" hangingPunct="1">
              <a:defRPr/>
            </a:pPr>
            <a:r>
              <a:rPr lang="zh-CN" altLang="en-US" sz="3600" b="1" dirty="0">
                <a:ea typeface="黑体" pitchFamily="49" charset="-122"/>
              </a:rPr>
              <a:t>侍卫和公主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842881" y="2031206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tabLst>
                <a:tab pos="762000" algn="l"/>
                <a:tab pos="1428750" algn="l"/>
              </a:tabLst>
            </a:pPr>
            <a:r>
              <a:rPr lang="zh-CN" altLang="en-US" sz="4000" b="1" baseline="0">
                <a:latin typeface="楷体" pitchFamily="49" charset="-122"/>
                <a:ea typeface="楷体" pitchFamily="49" charset="-122"/>
              </a:rPr>
              <a:t>合作</a:t>
            </a:r>
            <a:endParaRPr lang="zh-CN" altLang="zh-CN" sz="4000" b="1" baseline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262231" y="3003947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tabLst>
                <a:tab pos="762000" algn="l"/>
                <a:tab pos="1428750" algn="l"/>
              </a:tabLst>
            </a:pPr>
            <a:r>
              <a:rPr lang="zh-CN" altLang="en-US" sz="4000" b="1" baseline="0">
                <a:latin typeface="楷体" pitchFamily="49" charset="-122"/>
                <a:ea typeface="楷体" pitchFamily="49" charset="-122"/>
              </a:rPr>
              <a:t>合作</a:t>
            </a:r>
            <a:endParaRPr lang="zh-CN" altLang="zh-CN" sz="4000" b="1" baseline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262231" y="2031206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tabLst>
                <a:tab pos="762000" algn="l"/>
                <a:tab pos="1428750" algn="l"/>
              </a:tabLst>
            </a:pPr>
            <a:r>
              <a:rPr lang="zh-CN" altLang="en-US" sz="4000" b="1" baseline="0">
                <a:latin typeface="楷体" pitchFamily="49" charset="-122"/>
                <a:ea typeface="楷体" pitchFamily="49" charset="-122"/>
              </a:rPr>
              <a:t>竞争</a:t>
            </a:r>
            <a:endParaRPr lang="zh-CN" altLang="zh-CN" sz="4000" b="1" baseline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851920" y="3002756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tabLst>
                <a:tab pos="762000" algn="l"/>
                <a:tab pos="1428750" algn="l"/>
              </a:tabLst>
            </a:pPr>
            <a:r>
              <a:rPr lang="zh-CN" altLang="en-US" sz="4000" b="1" baseline="0" dirty="0">
                <a:latin typeface="楷体" pitchFamily="49" charset="-122"/>
                <a:ea typeface="楷体" pitchFamily="49" charset="-122"/>
              </a:rPr>
              <a:t>竞争</a:t>
            </a:r>
            <a:endParaRPr lang="zh-CN" altLang="zh-CN" sz="4000" b="1" baseline="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 descr="wp511f"/>
          <p:cNvSpPr>
            <a:spLocks noChangeArrowheads="1"/>
          </p:cNvSpPr>
          <p:nvPr/>
        </p:nvSpPr>
        <p:spPr bwMode="auto">
          <a:xfrm>
            <a:off x="304800" y="951310"/>
            <a:ext cx="851535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fontAlgn="t" hangingPunct="1">
              <a:lnSpc>
                <a:spcPct val="21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b="1" baseline="0" dirty="0">
                <a:latin typeface="华文中宋" pitchFamily="2" charset="-122"/>
                <a:ea typeface="华文中宋" pitchFamily="2" charset="-122"/>
              </a:rPr>
              <a:t>特别提示：</a:t>
            </a:r>
          </a:p>
          <a:p>
            <a:pPr lvl="1" eaLnBrk="1" fontAlgn="t" hangingPunct="1">
              <a:lnSpc>
                <a:spcPct val="210000"/>
              </a:lnSpc>
            </a:pPr>
            <a:r>
              <a:rPr lang="zh-CN" altLang="en-US" sz="2800" b="1" baseline="0" dirty="0">
                <a:latin typeface="楷体_GB2312" pitchFamily="49" charset="-122"/>
                <a:ea typeface="楷体_GB2312" pitchFamily="49" charset="-122"/>
              </a:rPr>
              <a:t>共同的价值观（目标）是合作的基石</a:t>
            </a:r>
          </a:p>
        </p:txBody>
      </p:sp>
      <p:sp>
        <p:nvSpPr>
          <p:cNvPr id="1508355" name="Line 3"/>
          <p:cNvSpPr>
            <a:spLocks noChangeShapeType="1"/>
          </p:cNvSpPr>
          <p:nvPr/>
        </p:nvSpPr>
        <p:spPr bwMode="auto">
          <a:xfrm>
            <a:off x="838200" y="2139702"/>
            <a:ext cx="7621588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eaLnBrk="1" fontAlgn="t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69269" y="3579862"/>
            <a:ext cx="5759450" cy="594122"/>
          </a:xfrm>
          <a:prstGeom prst="wedgeRectCallout">
            <a:avLst>
              <a:gd name="adj1" fmla="val -30296"/>
              <a:gd name="adj2" fmla="val -153981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fontAlgn="t" hangingPunct="1"/>
            <a:r>
              <a:rPr lang="zh-CN" altLang="en-US" sz="3600">
                <a:solidFill>
                  <a:schemeClr val="bg1"/>
                </a:solidFill>
                <a:ea typeface="黑体" pitchFamily="49" charset="-122"/>
              </a:rPr>
              <a:t>价值观：对重要性的判断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284664" y="789385"/>
            <a:ext cx="4175125" cy="594122"/>
          </a:xfrm>
          <a:prstGeom prst="wedgeRectCallout">
            <a:avLst>
              <a:gd name="adj1" fmla="val 5403"/>
              <a:gd name="adj2" fmla="val 139708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fontAlgn="t" hangingPunct="1"/>
            <a:r>
              <a:rPr lang="zh-CN" altLang="en-US" sz="3600">
                <a:solidFill>
                  <a:schemeClr val="bg1"/>
                </a:solidFill>
                <a:ea typeface="黑体" pitchFamily="49" charset="-122"/>
              </a:rPr>
              <a:t>道不同，不相为谋</a:t>
            </a:r>
          </a:p>
        </p:txBody>
      </p:sp>
      <p:sp>
        <p:nvSpPr>
          <p:cNvPr id="2" name="矩形 1">
            <a:hlinkClick r:id="" action="ppaction://noaction"/>
          </p:cNvPr>
          <p:cNvSpPr/>
          <p:nvPr/>
        </p:nvSpPr>
        <p:spPr>
          <a:xfrm>
            <a:off x="7092281" y="4371950"/>
            <a:ext cx="1615258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t">
              <a:lnSpc>
                <a:spcPct val="21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价值观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7740351" y="0"/>
            <a:ext cx="1379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t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中信</a:t>
            </a:r>
          </a:p>
        </p:txBody>
      </p:sp>
    </p:spTree>
    <p:extLst>
      <p:ext uri="{BB962C8B-B14F-4D97-AF65-F5344CB8AC3E}">
        <p14:creationId xmlns:p14="http://schemas.microsoft.com/office/powerpoint/2010/main" val="14300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778" name="Rectangle 2"/>
          <p:cNvSpPr>
            <a:spLocks noChangeArrowheads="1"/>
          </p:cNvSpPr>
          <p:nvPr/>
        </p:nvSpPr>
        <p:spPr bwMode="auto">
          <a:xfrm>
            <a:off x="323850" y="86917"/>
            <a:ext cx="8496622" cy="334893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190500" lv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  <a:defRPr/>
            </a:pPr>
            <a:r>
              <a:rPr lang="zh-CN" altLang="en-US" sz="2800" b="1" dirty="0"/>
              <a:t>一对热恋的情侣落入一个变态杀人狂手中，面临双双惨死。但有一个机会：两个人玩石头剪刀布，赢的人会被释放。两个人决定都出石头，一起死。最后，女孩死了。</a:t>
            </a:r>
          </a:p>
          <a:p>
            <a:pPr marL="190500" lv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  <a:defRPr/>
            </a:pPr>
            <a:r>
              <a:rPr lang="zh-CN" altLang="en-US" sz="2800" b="1" dirty="0"/>
              <a:t>因为男孩出了剪刀，女孩出了布。 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" y="-3155"/>
            <a:ext cx="43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2849" bIns="0" anchor="ctr">
            <a:spAutoFit/>
          </a:bodyPr>
          <a:lstStyle/>
          <a:p>
            <a:pPr eaLnBrk="1" hangingPunct="1"/>
            <a:br>
              <a:rPr lang="en-US" altLang="zh-CN" b="0" baseline="0"/>
            </a:br>
            <a:endParaRPr lang="en-US" altLang="zh-CN" b="0" baseline="0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" y="-1577"/>
            <a:ext cx="961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2849" bIns="0" anchor="ctr">
            <a:spAutoFit/>
          </a:bodyPr>
          <a:lstStyle/>
          <a:p>
            <a:pPr eaLnBrk="1" hangingPunct="1"/>
            <a:r>
              <a:rPr lang="en-US" altLang="zh-CN" b="0" baseline="0"/>
              <a:t> 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" y="-1577"/>
            <a:ext cx="961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2849" bIns="0" anchor="ctr">
            <a:spAutoFit/>
          </a:bodyPr>
          <a:lstStyle/>
          <a:p>
            <a:pPr eaLnBrk="1" hangingPunct="1"/>
            <a:r>
              <a:rPr lang="en-US" altLang="zh-CN" b="0" baseline="0"/>
              <a:t> 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11560" y="4072927"/>
            <a:ext cx="6912446" cy="515047"/>
          </a:xfrm>
          <a:prstGeom prst="wedgeRoundRectCallout">
            <a:avLst>
              <a:gd name="adj1" fmla="val 16793"/>
              <a:gd name="adj2" fmla="val -198725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baseline="0" dirty="0">
                <a:solidFill>
                  <a:schemeClr val="bg1"/>
                </a:solidFill>
                <a:latin typeface="Tahoma" pitchFamily="34" charset="0"/>
              </a:rPr>
              <a:t>如果你是男孩，请相信对方是因为爱你才出的布。</a:t>
            </a:r>
          </a:p>
        </p:txBody>
      </p:sp>
    </p:spTree>
    <p:extLst>
      <p:ext uri="{BB962C8B-B14F-4D97-AF65-F5344CB8AC3E}">
        <p14:creationId xmlns:p14="http://schemas.microsoft.com/office/powerpoint/2010/main" val="11650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3778" grpId="0" build="p" bldLvl="2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2322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51495089"/>
              </p:ext>
            </p:extLst>
          </p:nvPr>
        </p:nvGraphicFramePr>
        <p:xfrm>
          <a:off x="900114" y="702469"/>
          <a:ext cx="7343775" cy="3219450"/>
        </p:xfrm>
        <a:graphic>
          <a:graphicData uri="http://schemas.openxmlformats.org/drawingml/2006/table">
            <a:tbl>
              <a:tblPr/>
              <a:tblGrid>
                <a:gridCol w="1281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7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活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死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活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√</a:t>
                      </a:r>
                      <a:endParaRPr kumimoji="1" lang="zh-CN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？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死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√</a:t>
                      </a:r>
                      <a:endParaRPr kumimoji="1" lang="zh-CN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√</a:t>
                      </a:r>
                      <a:endParaRPr kumimoji="1" lang="zh-CN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32344" name="Rectangle 24"/>
          <p:cNvSpPr>
            <a:spLocks noChangeArrowheads="1"/>
          </p:cNvSpPr>
          <p:nvPr/>
        </p:nvSpPr>
        <p:spPr bwMode="auto">
          <a:xfrm>
            <a:off x="1116014" y="1026319"/>
            <a:ext cx="223202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fontAlgn="t" hangingPunct="1">
              <a:defRPr/>
            </a:pPr>
            <a:r>
              <a:rPr lang="zh-CN" altLang="en-US" sz="3600" b="1" dirty="0">
                <a:ea typeface="黑体" pitchFamily="49" charset="-122"/>
              </a:rPr>
              <a:t>男女博弈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822576" y="4137422"/>
            <a:ext cx="3605213" cy="594568"/>
          </a:xfrm>
          <a:prstGeom prst="wedgeRoundRectCallout">
            <a:avLst>
              <a:gd name="adj1" fmla="val -17734"/>
              <a:gd name="adj2" fmla="val -99136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fontAlgn="t" hangingPunct="1"/>
            <a:r>
              <a:rPr lang="zh-CN" altLang="en-US" sz="4000" baseline="0">
                <a:solidFill>
                  <a:schemeClr val="bg1"/>
                </a:solidFill>
                <a:latin typeface="Tahoma" pitchFamily="34" charset="0"/>
              </a:rPr>
              <a:t>结构化思维</a:t>
            </a:r>
          </a:p>
        </p:txBody>
      </p:sp>
    </p:spTree>
    <p:extLst>
      <p:ext uri="{BB962C8B-B14F-4D97-AF65-F5344CB8AC3E}">
        <p14:creationId xmlns:p14="http://schemas.microsoft.com/office/powerpoint/2010/main" val="215514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2322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36713161"/>
              </p:ext>
            </p:extLst>
          </p:nvPr>
        </p:nvGraphicFramePr>
        <p:xfrm>
          <a:off x="900114" y="573881"/>
          <a:ext cx="7343775" cy="3219450"/>
        </p:xfrm>
        <a:graphic>
          <a:graphicData uri="http://schemas.openxmlformats.org/drawingml/2006/table">
            <a:tbl>
              <a:tblPr/>
              <a:tblGrid>
                <a:gridCol w="1281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7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活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死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活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死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32344" name="Rectangle 24"/>
          <p:cNvSpPr>
            <a:spLocks noChangeArrowheads="1"/>
          </p:cNvSpPr>
          <p:nvPr/>
        </p:nvSpPr>
        <p:spPr bwMode="auto">
          <a:xfrm>
            <a:off x="1187451" y="1006078"/>
            <a:ext cx="223202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fontAlgn="t" hangingPunct="1">
              <a:defRPr/>
            </a:pPr>
            <a:r>
              <a:rPr lang="zh-CN" altLang="en-US" sz="3600" b="1" dirty="0">
                <a:ea typeface="黑体" pitchFamily="49" charset="-122"/>
              </a:rPr>
              <a:t>男女博弈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419640" y="2225279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t" hangingPunct="1">
              <a:tabLst>
                <a:tab pos="762000" algn="l"/>
                <a:tab pos="1428750" algn="l"/>
              </a:tabLst>
            </a:pPr>
            <a:r>
              <a:rPr lang="zh-CN" altLang="en-US" sz="3600" baseline="0">
                <a:latin typeface="楷体" pitchFamily="49" charset="-122"/>
                <a:ea typeface="楷体" pitchFamily="49" charset="-122"/>
              </a:rPr>
              <a:t>竞争</a:t>
            </a:r>
            <a:endParaRPr lang="zh-CN" altLang="zh-CN" sz="3600" baseline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580227" y="219551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t" hangingPunct="1">
              <a:tabLst>
                <a:tab pos="762000" algn="l"/>
                <a:tab pos="1428750" algn="l"/>
              </a:tabLst>
            </a:pPr>
            <a:r>
              <a:rPr lang="zh-CN" altLang="en-US" sz="3600" baseline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合作</a:t>
            </a:r>
            <a:endParaRPr lang="zh-CN" altLang="zh-CN" sz="3600" baseline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470440" y="3112294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t" hangingPunct="1">
              <a:tabLst>
                <a:tab pos="762000" algn="l"/>
                <a:tab pos="1428750" algn="l"/>
              </a:tabLst>
            </a:pPr>
            <a:r>
              <a:rPr lang="zh-CN" altLang="en-US" sz="3600" baseline="0">
                <a:latin typeface="楷体" pitchFamily="49" charset="-122"/>
                <a:ea typeface="楷体" pitchFamily="49" charset="-122"/>
              </a:rPr>
              <a:t>合作</a:t>
            </a:r>
            <a:endParaRPr lang="zh-CN" altLang="zh-CN" sz="3600" baseline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580227" y="3112294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t" hangingPunct="1">
              <a:tabLst>
                <a:tab pos="762000" algn="l"/>
                <a:tab pos="1428750" algn="l"/>
              </a:tabLst>
            </a:pPr>
            <a:r>
              <a:rPr lang="zh-CN" altLang="en-US" sz="3600" baseline="0">
                <a:latin typeface="楷体" pitchFamily="49" charset="-122"/>
                <a:ea typeface="楷体" pitchFamily="49" charset="-122"/>
              </a:rPr>
              <a:t>竞争</a:t>
            </a:r>
            <a:endParaRPr lang="zh-CN" altLang="zh-CN" sz="3600" baseline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124075" y="629841"/>
            <a:ext cx="1511300" cy="378619"/>
          </a:xfrm>
          <a:prstGeom prst="wedgeRoundRectCallout">
            <a:avLst>
              <a:gd name="adj1" fmla="val 98167"/>
              <a:gd name="adj2" fmla="val 345468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fontAlgn="t" hangingPunct="1"/>
            <a:r>
              <a:rPr lang="zh-CN" altLang="en-US" sz="2800" baseline="0">
                <a:solidFill>
                  <a:schemeClr val="bg1"/>
                </a:solidFill>
                <a:latin typeface="Tahoma" pitchFamily="34" charset="0"/>
              </a:rPr>
              <a:t>男胜出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7451725" y="4137423"/>
            <a:ext cx="1511300" cy="378619"/>
          </a:xfrm>
          <a:prstGeom prst="wedgeRoundRectCallout">
            <a:avLst>
              <a:gd name="adj1" fmla="val -38926"/>
              <a:gd name="adj2" fmla="val -188866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fontAlgn="t" hangingPunct="1"/>
            <a:r>
              <a:rPr lang="zh-CN" altLang="en-US" sz="2800" baseline="0">
                <a:solidFill>
                  <a:schemeClr val="bg1"/>
                </a:solidFill>
                <a:latin typeface="Tahoma" pitchFamily="34" charset="0"/>
              </a:rPr>
              <a:t>女胜出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547814" y="4245769"/>
            <a:ext cx="3138487" cy="378619"/>
          </a:xfrm>
          <a:prstGeom prst="wedgeRoundRectCallout">
            <a:avLst>
              <a:gd name="adj1" fmla="val 63704"/>
              <a:gd name="adj2" fmla="val -216384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fontAlgn="t" hangingPunct="1"/>
            <a:r>
              <a:rPr lang="zh-CN" altLang="en-US" sz="2800" baseline="0">
                <a:solidFill>
                  <a:schemeClr val="bg1"/>
                </a:solidFill>
                <a:latin typeface="Tahoma" pitchFamily="34" charset="0"/>
              </a:rPr>
              <a:t>合作失败，双输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6011863" y="251223"/>
            <a:ext cx="2951162" cy="378619"/>
          </a:xfrm>
          <a:prstGeom prst="wedgeRoundRectCallout">
            <a:avLst>
              <a:gd name="adj1" fmla="val 8991"/>
              <a:gd name="adj2" fmla="val 486602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fontAlgn="t" hangingPunct="1"/>
            <a:r>
              <a:rPr lang="zh-CN" altLang="en-US" sz="2800" baseline="0">
                <a:solidFill>
                  <a:schemeClr val="bg1"/>
                </a:solidFill>
                <a:latin typeface="Tahoma" pitchFamily="34" charset="0"/>
              </a:rPr>
              <a:t>合作成功，双赢</a:t>
            </a:r>
          </a:p>
        </p:txBody>
      </p:sp>
    </p:spTree>
    <p:extLst>
      <p:ext uri="{BB962C8B-B14F-4D97-AF65-F5344CB8AC3E}">
        <p14:creationId xmlns:p14="http://schemas.microsoft.com/office/powerpoint/2010/main" val="133665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 animBg="1"/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970" name="Text Box 2"/>
          <p:cNvSpPr txBox="1">
            <a:spLocks noChangeArrowheads="1"/>
          </p:cNvSpPr>
          <p:nvPr/>
        </p:nvSpPr>
        <p:spPr bwMode="auto">
          <a:xfrm>
            <a:off x="107950" y="896541"/>
            <a:ext cx="3714750" cy="486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产品策略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223334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52426216"/>
              </p:ext>
            </p:extLst>
          </p:nvPr>
        </p:nvGraphicFramePr>
        <p:xfrm>
          <a:off x="684214" y="573881"/>
          <a:ext cx="7343775" cy="3239691"/>
        </p:xfrm>
        <a:graphic>
          <a:graphicData uri="http://schemas.openxmlformats.org/drawingml/2006/table">
            <a:tbl>
              <a:tblPr/>
              <a:tblGrid>
                <a:gridCol w="1281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6516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盈利性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7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大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小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成</a:t>
                      </a:r>
                      <a:endParaRPr kumimoji="1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长</a:t>
                      </a:r>
                      <a:endParaRPr kumimoji="1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性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快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慢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33369" name="Rectangle 25"/>
          <p:cNvSpPr>
            <a:spLocks noChangeArrowheads="1"/>
          </p:cNvSpPr>
          <p:nvPr/>
        </p:nvSpPr>
        <p:spPr bwMode="auto">
          <a:xfrm>
            <a:off x="3995739" y="2139554"/>
            <a:ext cx="1213794" cy="4948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lang="zh-CN" alt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猎豹</a:t>
            </a:r>
          </a:p>
        </p:txBody>
      </p:sp>
      <p:sp>
        <p:nvSpPr>
          <p:cNvPr id="2233370" name="Rectangle 26"/>
          <p:cNvSpPr>
            <a:spLocks noChangeArrowheads="1"/>
          </p:cNvSpPr>
          <p:nvPr/>
        </p:nvSpPr>
        <p:spPr bwMode="auto">
          <a:xfrm>
            <a:off x="4067176" y="2895600"/>
            <a:ext cx="1213794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zh-CN" alt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肥牛</a:t>
            </a:r>
            <a:endParaRPr lang="zh-CN" altLang="zh-CN" sz="4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33371" name="Rectangle 27"/>
          <p:cNvSpPr>
            <a:spLocks noChangeArrowheads="1"/>
          </p:cNvSpPr>
          <p:nvPr/>
        </p:nvSpPr>
        <p:spPr bwMode="auto">
          <a:xfrm>
            <a:off x="6362701" y="2895600"/>
            <a:ext cx="1213794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瘦狗</a:t>
            </a:r>
          </a:p>
        </p:txBody>
      </p:sp>
      <p:sp>
        <p:nvSpPr>
          <p:cNvPr id="2233372" name="Rectangle 28"/>
          <p:cNvSpPr>
            <a:spLocks noChangeArrowheads="1"/>
          </p:cNvSpPr>
          <p:nvPr/>
        </p:nvSpPr>
        <p:spPr bwMode="auto">
          <a:xfrm>
            <a:off x="6372226" y="1977629"/>
            <a:ext cx="1213794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黑马</a:t>
            </a:r>
          </a:p>
        </p:txBody>
      </p:sp>
    </p:spTree>
    <p:extLst>
      <p:ext uri="{BB962C8B-B14F-4D97-AF65-F5344CB8AC3E}">
        <p14:creationId xmlns:p14="http://schemas.microsoft.com/office/powerpoint/2010/main" val="71606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3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3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23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369" grpId="0"/>
      <p:bldP spid="2233370" grpId="0"/>
      <p:bldP spid="2233371" grpId="0"/>
      <p:bldP spid="223337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970" name="Text Box 2"/>
          <p:cNvSpPr txBox="1">
            <a:spLocks noChangeArrowheads="1"/>
          </p:cNvSpPr>
          <p:nvPr/>
        </p:nvSpPr>
        <p:spPr bwMode="auto">
          <a:xfrm>
            <a:off x="0" y="897732"/>
            <a:ext cx="371475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fontAlgn="base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用人之道</a:t>
            </a: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2234371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71504916"/>
              </p:ext>
            </p:extLst>
          </p:nvPr>
        </p:nvGraphicFramePr>
        <p:xfrm>
          <a:off x="684214" y="573881"/>
          <a:ext cx="7775575" cy="3239691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6516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才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7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没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德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提拔重用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培养使用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没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限制使用</a:t>
                      </a: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淘汰出局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526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6208" name="Group 3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32068780"/>
              </p:ext>
            </p:extLst>
          </p:nvPr>
        </p:nvGraphicFramePr>
        <p:xfrm>
          <a:off x="900114" y="735806"/>
          <a:ext cx="7343775" cy="3186113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3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紧急性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7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紧急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不紧急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重要性</a:t>
                      </a:r>
                      <a:endParaRPr kumimoji="1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重要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不重要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26201" name="Rectangle 25"/>
          <p:cNvSpPr>
            <a:spLocks noChangeArrowheads="1"/>
          </p:cNvSpPr>
          <p:nvPr/>
        </p:nvSpPr>
        <p:spPr bwMode="auto">
          <a:xfrm>
            <a:off x="4810552" y="2247900"/>
            <a:ext cx="535723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t" hangingPunct="1">
              <a:lnSpc>
                <a:spcPct val="60000"/>
              </a:lnSpc>
              <a:defRPr/>
            </a:pPr>
            <a:r>
              <a:rPr lang="en-US" altLang="zh-CN" sz="5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zh-CN" altLang="en-US" sz="5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26202" name="Rectangle 26"/>
          <p:cNvSpPr>
            <a:spLocks noChangeArrowheads="1"/>
          </p:cNvSpPr>
          <p:nvPr/>
        </p:nvSpPr>
        <p:spPr bwMode="auto">
          <a:xfrm>
            <a:off x="4883577" y="3003948"/>
            <a:ext cx="5357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zh-CN" altLang="zh-CN" sz="5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26203" name="Rectangle 27"/>
          <p:cNvSpPr>
            <a:spLocks noChangeArrowheads="1"/>
          </p:cNvSpPr>
          <p:nvPr/>
        </p:nvSpPr>
        <p:spPr bwMode="auto">
          <a:xfrm>
            <a:off x="7117190" y="3003948"/>
            <a:ext cx="5357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t" hangingPunct="1">
              <a:defRPr/>
            </a:pPr>
            <a:r>
              <a:rPr lang="en-US" altLang="zh-CN" sz="5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lang="zh-CN" altLang="en-US" sz="5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26204" name="Rectangle 28"/>
          <p:cNvSpPr>
            <a:spLocks noChangeArrowheads="1"/>
          </p:cNvSpPr>
          <p:nvPr/>
        </p:nvSpPr>
        <p:spPr bwMode="auto">
          <a:xfrm>
            <a:off x="6732589" y="2085975"/>
            <a:ext cx="13049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t" hangingPunct="1">
              <a:defRPr/>
            </a:pPr>
            <a:r>
              <a:rPr lang="en-US" altLang="zh-CN" sz="5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zh-CN" altLang="en-US" sz="5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9970" name="Text Box 2"/>
          <p:cNvSpPr txBox="1">
            <a:spLocks noChangeArrowheads="1"/>
          </p:cNvSpPr>
          <p:nvPr/>
        </p:nvSpPr>
        <p:spPr bwMode="auto">
          <a:xfrm>
            <a:off x="431800" y="1006079"/>
            <a:ext cx="3714750" cy="634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时间管理</a:t>
            </a:r>
          </a:p>
        </p:txBody>
      </p:sp>
    </p:spTree>
    <p:extLst>
      <p:ext uri="{BB962C8B-B14F-4D97-AF65-F5344CB8AC3E}">
        <p14:creationId xmlns:p14="http://schemas.microsoft.com/office/powerpoint/2010/main" val="168719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2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2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22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2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6201" grpId="0"/>
      <p:bldP spid="2226202" grpId="0"/>
      <p:bldP spid="2226203" grpId="0"/>
      <p:bldP spid="222620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058" name="Rectangle 2"/>
          <p:cNvSpPr>
            <a:spLocks noChangeArrowheads="1"/>
          </p:cNvSpPr>
          <p:nvPr/>
        </p:nvSpPr>
        <p:spPr bwMode="auto">
          <a:xfrm>
            <a:off x="611189" y="951310"/>
            <a:ext cx="7939087" cy="3321844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190500" lvl="1" eaLnBrk="1" fontAlgn="t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  <a:defRPr/>
            </a:pPr>
            <a:r>
              <a:rPr lang="zh-CN" altLang="en-US" sz="3600" b="1" baseline="0" dirty="0">
                <a:latin typeface="楷体" pitchFamily="49" charset="-122"/>
                <a:ea typeface="楷体" pitchFamily="49" charset="-122"/>
              </a:rPr>
              <a:t>特别提示：</a:t>
            </a:r>
          </a:p>
          <a:p>
            <a:pPr marL="190500" lvl="1" eaLnBrk="1" fontAlgn="t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  <a:defRPr/>
            </a:pPr>
            <a:r>
              <a:rPr lang="zh-CN" altLang="en-US" sz="4000" b="1" baseline="0" dirty="0">
                <a:latin typeface="楷体" pitchFamily="49" charset="-122"/>
                <a:ea typeface="楷体" pitchFamily="49" charset="-122"/>
              </a:rPr>
              <a:t>要事优先</a:t>
            </a:r>
          </a:p>
        </p:txBody>
      </p:sp>
      <p:sp>
        <p:nvSpPr>
          <p:cNvPr id="2093059" name="Line 3"/>
          <p:cNvSpPr>
            <a:spLocks noChangeShapeType="1"/>
          </p:cNvSpPr>
          <p:nvPr/>
        </p:nvSpPr>
        <p:spPr bwMode="auto">
          <a:xfrm>
            <a:off x="827088" y="2139702"/>
            <a:ext cx="7129462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fontAlgn="t" hangingPunct="1">
              <a:defRPr/>
            </a:pP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99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363" name="Rectangle 3" descr="wp511f"/>
          <p:cNvSpPr>
            <a:spLocks noChangeArrowheads="1"/>
          </p:cNvSpPr>
          <p:nvPr/>
        </p:nvSpPr>
        <p:spPr bwMode="auto">
          <a:xfrm>
            <a:off x="250825" y="1221581"/>
            <a:ext cx="8534400" cy="161890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 eaLnBrk="1" fontAlgn="t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sz="3200" b="1" baseline="0" dirty="0">
                <a:ea typeface="华文中宋" pitchFamily="2" charset="-122"/>
              </a:rPr>
              <a:t>特别提示：</a:t>
            </a:r>
            <a:endParaRPr lang="zh-CN" altLang="en-US" sz="4800" b="1" baseline="0" dirty="0">
              <a:latin typeface="楷体_GB2312" pitchFamily="49" charset="-122"/>
              <a:ea typeface="华文中宋" pitchFamily="2" charset="-122"/>
            </a:endParaRPr>
          </a:p>
          <a:p>
            <a:pPr lvl="1" eaLnBrk="1" fontAlgn="t" hangingPunct="1"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sz="3200" b="1" baseline="0" dirty="0">
                <a:latin typeface="楷体_GB2312" pitchFamily="49" charset="-122"/>
                <a:ea typeface="楷体_GB2312" pitchFamily="49" charset="-122"/>
              </a:rPr>
              <a:t>先下手为强，后下手遭殃！</a:t>
            </a:r>
          </a:p>
        </p:txBody>
      </p:sp>
      <p:sp>
        <p:nvSpPr>
          <p:cNvPr id="1551364" name="Line 4"/>
          <p:cNvSpPr>
            <a:spLocks noChangeShapeType="1"/>
          </p:cNvSpPr>
          <p:nvPr/>
        </p:nvSpPr>
        <p:spPr bwMode="auto">
          <a:xfrm>
            <a:off x="683568" y="1923678"/>
            <a:ext cx="71628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fontAlgn="t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01571" y="3786783"/>
            <a:ext cx="4848225" cy="594122"/>
          </a:xfrm>
          <a:prstGeom prst="wedgeRectCallout">
            <a:avLst>
              <a:gd name="adj1" fmla="val -16630"/>
              <a:gd name="adj2" fmla="val -220324"/>
            </a:avLst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fontAlgn="t" hangingPunct="1">
              <a:lnSpc>
                <a:spcPct val="130000"/>
              </a:lnSpc>
            </a:pPr>
            <a:r>
              <a:rPr kumimoji="0" lang="zh-CN" altLang="en-US" sz="36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天下武功，唯快不破！</a:t>
            </a:r>
            <a:endParaRPr kumimoji="0" lang="en-US" altLang="zh-CN" sz="3600" b="1" baseline="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8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6208" name="Group 3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76314478"/>
              </p:ext>
            </p:extLst>
          </p:nvPr>
        </p:nvGraphicFramePr>
        <p:xfrm>
          <a:off x="900114" y="735806"/>
          <a:ext cx="7343775" cy="3186113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3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紧急性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7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紧急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不紧急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重要性</a:t>
                      </a:r>
                      <a:endParaRPr kumimoji="1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重要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不重要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26201" name="Rectangle 25"/>
          <p:cNvSpPr>
            <a:spLocks noChangeArrowheads="1"/>
          </p:cNvSpPr>
          <p:nvPr/>
        </p:nvSpPr>
        <p:spPr bwMode="auto">
          <a:xfrm>
            <a:off x="4810552" y="2247900"/>
            <a:ext cx="535723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t" hangingPunct="1">
              <a:lnSpc>
                <a:spcPct val="60000"/>
              </a:lnSpc>
              <a:defRPr/>
            </a:pPr>
            <a:r>
              <a:rPr lang="en-US" altLang="zh-CN" sz="5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zh-CN" altLang="en-US" sz="5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26202" name="Rectangle 26"/>
          <p:cNvSpPr>
            <a:spLocks noChangeArrowheads="1"/>
          </p:cNvSpPr>
          <p:nvPr/>
        </p:nvSpPr>
        <p:spPr bwMode="auto">
          <a:xfrm>
            <a:off x="4883577" y="3003948"/>
            <a:ext cx="5357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zh-CN" altLang="zh-CN" sz="5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26203" name="Rectangle 27"/>
          <p:cNvSpPr>
            <a:spLocks noChangeArrowheads="1"/>
          </p:cNvSpPr>
          <p:nvPr/>
        </p:nvSpPr>
        <p:spPr bwMode="auto">
          <a:xfrm>
            <a:off x="7117190" y="3003948"/>
            <a:ext cx="5357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t" hangingPunct="1">
              <a:defRPr/>
            </a:pPr>
            <a:r>
              <a:rPr lang="en-US" altLang="zh-CN" sz="5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lang="zh-CN" altLang="en-US" sz="5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26204" name="Rectangle 28"/>
          <p:cNvSpPr>
            <a:spLocks noChangeArrowheads="1"/>
          </p:cNvSpPr>
          <p:nvPr/>
        </p:nvSpPr>
        <p:spPr bwMode="auto">
          <a:xfrm>
            <a:off x="6732589" y="2085975"/>
            <a:ext cx="13049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t" hangingPunct="1">
              <a:defRPr/>
            </a:pPr>
            <a:r>
              <a:rPr lang="en-US" altLang="zh-CN" sz="5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zh-CN" altLang="en-US" sz="5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9970" name="Text Box 2"/>
          <p:cNvSpPr txBox="1">
            <a:spLocks noChangeArrowheads="1"/>
          </p:cNvSpPr>
          <p:nvPr/>
        </p:nvSpPr>
        <p:spPr bwMode="auto">
          <a:xfrm>
            <a:off x="431800" y="1006079"/>
            <a:ext cx="3714750" cy="634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时间管理</a:t>
            </a:r>
          </a:p>
        </p:txBody>
      </p:sp>
    </p:spTree>
    <p:extLst>
      <p:ext uri="{BB962C8B-B14F-4D97-AF65-F5344CB8AC3E}">
        <p14:creationId xmlns:p14="http://schemas.microsoft.com/office/powerpoint/2010/main" val="4124711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93725" y="1140619"/>
            <a:ext cx="7939088" cy="247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lvl="1" eaLnBrk="1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zh-CN" altLang="en-US" sz="3200" baseline="0" dirty="0">
                <a:latin typeface="楷体" pitchFamily="49" charset="-122"/>
                <a:ea typeface="楷体" pitchFamily="49" charset="-122"/>
              </a:rPr>
              <a:t>填空题：</a:t>
            </a:r>
          </a:p>
          <a:p>
            <a:pPr marL="190500" lvl="1" eaLnBrk="1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zh-CN" altLang="en-US" sz="2800" baseline="0" dirty="0">
                <a:latin typeface="楷体" pitchFamily="49" charset="-122"/>
                <a:ea typeface="楷体" pitchFamily="49" charset="-122"/>
              </a:rPr>
              <a:t>管理者</a:t>
            </a:r>
            <a:r>
              <a:rPr lang="en-US" altLang="zh-CN" sz="2800" baseline="0" dirty="0">
                <a:latin typeface="楷体" pitchFamily="49" charset="-122"/>
                <a:ea typeface="楷体" pitchFamily="49" charset="-122"/>
              </a:rPr>
              <a:t>__</a:t>
            </a:r>
            <a:r>
              <a:rPr lang="zh-CN" altLang="en-US" sz="2800" baseline="0" dirty="0">
                <a:latin typeface="楷体" pitchFamily="49" charset="-122"/>
                <a:ea typeface="楷体" pitchFamily="49" charset="-122"/>
              </a:rPr>
              <a:t>做最重要的事情，</a:t>
            </a:r>
            <a:r>
              <a:rPr lang="en-US" altLang="zh-CN" sz="2800" baseline="0" dirty="0">
                <a:latin typeface="楷体" pitchFamily="49" charset="-122"/>
                <a:ea typeface="楷体" pitchFamily="49" charset="-122"/>
              </a:rPr>
              <a:t>__</a:t>
            </a:r>
            <a:r>
              <a:rPr lang="zh-CN" altLang="en-US" sz="2800" baseline="0" dirty="0">
                <a:latin typeface="楷体" pitchFamily="49" charset="-122"/>
                <a:ea typeface="楷体" pitchFamily="49" charset="-122"/>
              </a:rPr>
              <a:t>做第二重要的事情。</a:t>
            </a:r>
          </a:p>
        </p:txBody>
      </p:sp>
      <p:sp>
        <p:nvSpPr>
          <p:cNvPr id="2116611" name="Line 3"/>
          <p:cNvSpPr>
            <a:spLocks noChangeShapeType="1"/>
          </p:cNvSpPr>
          <p:nvPr/>
        </p:nvSpPr>
        <p:spPr bwMode="auto">
          <a:xfrm>
            <a:off x="899592" y="2031206"/>
            <a:ext cx="7343725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eaLnBrk="1" fontAlgn="t" hangingPunct="1">
              <a:defRPr/>
            </a:pPr>
            <a:endParaRPr lang="zh-CN" alt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410620" y="1447259"/>
            <a:ext cx="865187" cy="540544"/>
          </a:xfrm>
          <a:prstGeom prst="wedgeRoundRectCallout">
            <a:avLst>
              <a:gd name="adj1" fmla="val -82625"/>
              <a:gd name="adj2" fmla="val 143764"/>
              <a:gd name="adj3" fmla="val 1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fontAlgn="t" hangingPunct="1"/>
            <a:r>
              <a:rPr lang="zh-CN" altLang="en-US" sz="3600" baseline="0">
                <a:solidFill>
                  <a:schemeClr val="bg1"/>
                </a:solidFill>
                <a:latin typeface="Tahoma" pitchFamily="34" charset="0"/>
              </a:rPr>
              <a:t>只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580112" y="1490662"/>
            <a:ext cx="863600" cy="540544"/>
          </a:xfrm>
          <a:prstGeom prst="wedgeRoundRectCallout">
            <a:avLst>
              <a:gd name="adj1" fmla="val -70565"/>
              <a:gd name="adj2" fmla="val 121278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fontAlgn="t" hangingPunct="1"/>
            <a:r>
              <a:rPr lang="zh-CN" altLang="en-US" sz="3600" baseline="0">
                <a:solidFill>
                  <a:schemeClr val="bg1"/>
                </a:solidFill>
                <a:latin typeface="Tahoma" pitchFamily="34" charset="0"/>
              </a:rPr>
              <a:t>不</a:t>
            </a:r>
          </a:p>
        </p:txBody>
      </p:sp>
      <p:pic>
        <p:nvPicPr>
          <p:cNvPr id="78854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01" y="2995305"/>
            <a:ext cx="1584399" cy="202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矩形 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316416" y="12347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t" hangingPunct="1"/>
            <a:r>
              <a:rPr lang="zh-CN" altLang="en-US" sz="2000" b="0" dirty="0"/>
              <a:t>吴平</a:t>
            </a:r>
          </a:p>
        </p:txBody>
      </p:sp>
    </p:spTree>
    <p:extLst>
      <p:ext uri="{BB962C8B-B14F-4D97-AF65-F5344CB8AC3E}">
        <p14:creationId xmlns:p14="http://schemas.microsoft.com/office/powerpoint/2010/main" val="309016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6208" name="Group 3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82400447"/>
              </p:ext>
            </p:extLst>
          </p:nvPr>
        </p:nvGraphicFramePr>
        <p:xfrm>
          <a:off x="900114" y="465535"/>
          <a:ext cx="7343775" cy="3186113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3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紧急性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7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  <a:defRPr/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急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缓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重要性</a:t>
                      </a:r>
                      <a:endParaRPr kumimoji="1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轻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26201" name="Rectangle 25"/>
          <p:cNvSpPr>
            <a:spLocks noChangeArrowheads="1"/>
          </p:cNvSpPr>
          <p:nvPr/>
        </p:nvSpPr>
        <p:spPr bwMode="auto">
          <a:xfrm>
            <a:off x="4810552" y="1977629"/>
            <a:ext cx="535723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t" hangingPunct="1">
              <a:lnSpc>
                <a:spcPct val="60000"/>
              </a:lnSpc>
              <a:defRPr/>
            </a:pPr>
            <a:r>
              <a:rPr lang="en-US" altLang="zh-CN" sz="5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zh-CN" altLang="en-US" sz="5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26202" name="Rectangle 26"/>
          <p:cNvSpPr>
            <a:spLocks noChangeArrowheads="1"/>
          </p:cNvSpPr>
          <p:nvPr/>
        </p:nvSpPr>
        <p:spPr bwMode="auto">
          <a:xfrm>
            <a:off x="4883577" y="2733675"/>
            <a:ext cx="5357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zh-CN" altLang="zh-CN" sz="5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26203" name="Rectangle 27"/>
          <p:cNvSpPr>
            <a:spLocks noChangeArrowheads="1"/>
          </p:cNvSpPr>
          <p:nvPr/>
        </p:nvSpPr>
        <p:spPr bwMode="auto">
          <a:xfrm>
            <a:off x="7117190" y="2733675"/>
            <a:ext cx="5357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t" hangingPunct="1">
              <a:defRPr/>
            </a:pPr>
            <a:r>
              <a:rPr lang="en-US" altLang="zh-CN" sz="5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lang="zh-CN" altLang="en-US" sz="5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26204" name="Rectangle 28"/>
          <p:cNvSpPr>
            <a:spLocks noChangeArrowheads="1"/>
          </p:cNvSpPr>
          <p:nvPr/>
        </p:nvSpPr>
        <p:spPr bwMode="auto">
          <a:xfrm>
            <a:off x="6732589" y="1815704"/>
            <a:ext cx="13049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t" hangingPunct="1">
              <a:defRPr/>
            </a:pPr>
            <a:r>
              <a:rPr lang="en-US" altLang="zh-CN" sz="5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zh-CN" altLang="en-US" sz="5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9970" name="Text Box 2"/>
          <p:cNvSpPr txBox="1">
            <a:spLocks noChangeArrowheads="1"/>
          </p:cNvSpPr>
          <p:nvPr/>
        </p:nvSpPr>
        <p:spPr bwMode="auto">
          <a:xfrm>
            <a:off x="431800" y="735807"/>
            <a:ext cx="37147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时间管理</a:t>
            </a:r>
          </a:p>
        </p:txBody>
      </p:sp>
      <p:sp>
        <p:nvSpPr>
          <p:cNvPr id="2" name="减号 1"/>
          <p:cNvSpPr/>
          <p:nvPr/>
        </p:nvSpPr>
        <p:spPr bwMode="auto">
          <a:xfrm>
            <a:off x="3419475" y="2842022"/>
            <a:ext cx="5329238" cy="68580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1" fontAlgn="t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减号 8"/>
          <p:cNvSpPr/>
          <p:nvPr/>
        </p:nvSpPr>
        <p:spPr bwMode="auto">
          <a:xfrm>
            <a:off x="6237288" y="1885950"/>
            <a:ext cx="2006600" cy="68580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1" fontAlgn="t" hangingPunct="1">
              <a:defRPr/>
            </a:pP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65200" y="3813573"/>
            <a:ext cx="2959100" cy="648890"/>
          </a:xfrm>
          <a:prstGeom prst="wedgeRectCallout">
            <a:avLst>
              <a:gd name="adj1" fmla="val 20185"/>
              <a:gd name="adj2" fmla="val -82083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fontAlgn="t" hangingPunct="1"/>
            <a:r>
              <a:rPr lang="zh-CN" altLang="en-US" sz="4400">
                <a:solidFill>
                  <a:schemeClr val="bg1"/>
                </a:solidFill>
                <a:ea typeface="黑体" pitchFamily="49" charset="-122"/>
              </a:rPr>
              <a:t>轻重缓急</a:t>
            </a:r>
          </a:p>
        </p:txBody>
      </p:sp>
    </p:spTree>
    <p:extLst>
      <p:ext uri="{BB962C8B-B14F-4D97-AF65-F5344CB8AC3E}">
        <p14:creationId xmlns:p14="http://schemas.microsoft.com/office/powerpoint/2010/main" val="277357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611189" y="771550"/>
            <a:ext cx="7939087" cy="332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lvl="1" eaLnBrk="1" fontAlgn="t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zh-CN" altLang="en-US" sz="4000" b="1" baseline="0" dirty="0">
                <a:latin typeface="楷体" pitchFamily="49" charset="-122"/>
                <a:ea typeface="楷体" pitchFamily="49" charset="-122"/>
              </a:rPr>
              <a:t>特别提示：</a:t>
            </a:r>
          </a:p>
          <a:p>
            <a:pPr marL="190500" lvl="1" eaLnBrk="1" fontAlgn="t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zh-CN" altLang="en-US" sz="3600" b="1" baseline="0" dirty="0">
                <a:latin typeface="楷体" pitchFamily="49" charset="-122"/>
                <a:ea typeface="楷体" pitchFamily="49" charset="-122"/>
              </a:rPr>
              <a:t>我们为一些不重要的事情疲于奔命，却忘了在真正重要的事情多下工夫。</a:t>
            </a:r>
          </a:p>
        </p:txBody>
      </p:sp>
      <p:sp>
        <p:nvSpPr>
          <p:cNvPr id="2093059" name="Line 3"/>
          <p:cNvSpPr>
            <a:spLocks noChangeShapeType="1"/>
          </p:cNvSpPr>
          <p:nvPr/>
        </p:nvSpPr>
        <p:spPr bwMode="auto">
          <a:xfrm>
            <a:off x="899592" y="2067694"/>
            <a:ext cx="7129463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fontAlgn="t" hangingPunct="1">
              <a:defRPr/>
            </a:pP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614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6208" name="Group 3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43854200"/>
              </p:ext>
            </p:extLst>
          </p:nvPr>
        </p:nvGraphicFramePr>
        <p:xfrm>
          <a:off x="900114" y="465535"/>
          <a:ext cx="7343775" cy="3186113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3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紧急性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7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  <a:defRPr/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急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缓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重要性</a:t>
                      </a:r>
                      <a:endParaRPr kumimoji="1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r>
                        <a:rPr kumimoji="1" lang="zh-CN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轻</a:t>
                      </a: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  <a:tab pos="1428750" algn="l"/>
                        </a:tabLst>
                      </a:pPr>
                      <a:endParaRPr kumimoji="1" lang="zh-CN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26201" name="Rectangle 25"/>
          <p:cNvSpPr>
            <a:spLocks noChangeArrowheads="1"/>
          </p:cNvSpPr>
          <p:nvPr/>
        </p:nvSpPr>
        <p:spPr bwMode="auto">
          <a:xfrm>
            <a:off x="4845051" y="1977629"/>
            <a:ext cx="470000" cy="54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lang="en-US" altLang="zh-CN" sz="4400" b="1" dirty="0"/>
              <a:t>1</a:t>
            </a:r>
            <a:endParaRPr lang="zh-CN" altLang="en-US" sz="4400" b="1" dirty="0"/>
          </a:p>
        </p:txBody>
      </p:sp>
      <p:sp>
        <p:nvSpPr>
          <p:cNvPr id="2226202" name="Rectangle 26"/>
          <p:cNvSpPr>
            <a:spLocks noChangeArrowheads="1"/>
          </p:cNvSpPr>
          <p:nvPr/>
        </p:nvSpPr>
        <p:spPr bwMode="auto">
          <a:xfrm>
            <a:off x="4918076" y="2733675"/>
            <a:ext cx="47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zh-CN" sz="4400" b="1" dirty="0"/>
              <a:t>3</a:t>
            </a:r>
            <a:endParaRPr lang="zh-CN" altLang="zh-CN" sz="4400" b="1" dirty="0"/>
          </a:p>
        </p:txBody>
      </p:sp>
      <p:sp>
        <p:nvSpPr>
          <p:cNvPr id="2226203" name="Rectangle 27"/>
          <p:cNvSpPr>
            <a:spLocks noChangeArrowheads="1"/>
          </p:cNvSpPr>
          <p:nvPr/>
        </p:nvSpPr>
        <p:spPr bwMode="auto">
          <a:xfrm>
            <a:off x="7151689" y="2733675"/>
            <a:ext cx="47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/>
              <a:t>4</a:t>
            </a:r>
            <a:endParaRPr lang="zh-CN" altLang="en-US" sz="4400" b="1" dirty="0"/>
          </a:p>
        </p:txBody>
      </p:sp>
      <p:sp>
        <p:nvSpPr>
          <p:cNvPr id="2226204" name="Rectangle 28"/>
          <p:cNvSpPr>
            <a:spLocks noChangeArrowheads="1"/>
          </p:cNvSpPr>
          <p:nvPr/>
        </p:nvSpPr>
        <p:spPr bwMode="auto">
          <a:xfrm>
            <a:off x="7092280" y="1815704"/>
            <a:ext cx="9452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b="1" dirty="0"/>
              <a:t>2</a:t>
            </a:r>
            <a:endParaRPr lang="zh-CN" altLang="en-US" sz="4400" b="1" dirty="0"/>
          </a:p>
        </p:txBody>
      </p:sp>
      <p:sp>
        <p:nvSpPr>
          <p:cNvPr id="2259970" name="Text Box 2"/>
          <p:cNvSpPr txBox="1">
            <a:spLocks noChangeArrowheads="1"/>
          </p:cNvSpPr>
          <p:nvPr/>
        </p:nvSpPr>
        <p:spPr bwMode="auto">
          <a:xfrm>
            <a:off x="1238785" y="771550"/>
            <a:ext cx="241860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defRPr/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时间管理</a:t>
            </a:r>
          </a:p>
        </p:txBody>
      </p:sp>
      <p:sp>
        <p:nvSpPr>
          <p:cNvPr id="2" name="减号 1"/>
          <p:cNvSpPr/>
          <p:nvPr/>
        </p:nvSpPr>
        <p:spPr bwMode="auto">
          <a:xfrm>
            <a:off x="3419475" y="2842022"/>
            <a:ext cx="5329238" cy="68580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259632" y="4007644"/>
            <a:ext cx="2886918" cy="661988"/>
          </a:xfrm>
          <a:prstGeom prst="wedgeRectCallout">
            <a:avLst>
              <a:gd name="adj1" fmla="val 58824"/>
              <a:gd name="adj2" fmla="val -266000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>
                <a:solidFill>
                  <a:schemeClr val="bg1"/>
                </a:solidFill>
                <a:ea typeface="黑体" pitchFamily="49" charset="-122"/>
              </a:rPr>
              <a:t>占比越小越好</a:t>
            </a:r>
          </a:p>
        </p:txBody>
      </p:sp>
      <p:sp>
        <p:nvSpPr>
          <p:cNvPr id="12" name="AutoShap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148064" y="4007644"/>
            <a:ext cx="2883868" cy="661988"/>
          </a:xfrm>
          <a:prstGeom prst="wedgeRectCallout">
            <a:avLst>
              <a:gd name="adj1" fmla="val 15853"/>
              <a:gd name="adj2" fmla="val -248543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>
                <a:solidFill>
                  <a:schemeClr val="bg1"/>
                </a:solidFill>
                <a:ea typeface="黑体" pitchFamily="49" charset="-122"/>
              </a:rPr>
              <a:t>占比越大越好</a:t>
            </a:r>
          </a:p>
        </p:txBody>
      </p:sp>
      <p:sp>
        <p:nvSpPr>
          <p:cNvPr id="13" name="减号 12"/>
          <p:cNvSpPr/>
          <p:nvPr/>
        </p:nvSpPr>
        <p:spPr bwMode="auto">
          <a:xfrm>
            <a:off x="6237288" y="1885950"/>
            <a:ext cx="2006600" cy="68580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1" fontAlgn="t" hangingPunct="1">
              <a:defRPr/>
            </a:pP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10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593725" y="902277"/>
            <a:ext cx="7939088" cy="247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lvl="1" eaLnBrk="1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zh-CN" altLang="en-US" sz="4000" b="1" baseline="0" dirty="0">
                <a:latin typeface="楷体" pitchFamily="49" charset="-122"/>
                <a:ea typeface="楷体" pitchFamily="49" charset="-122"/>
              </a:rPr>
              <a:t>特别提问：</a:t>
            </a:r>
          </a:p>
          <a:p>
            <a:pPr marL="190500" lvl="1" eaLnBrk="1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zh-CN" altLang="en-US" sz="3600" b="1" baseline="0" dirty="0">
                <a:latin typeface="楷体" pitchFamily="49" charset="-122"/>
                <a:ea typeface="楷体" pitchFamily="49" charset="-122"/>
              </a:rPr>
              <a:t>如何判断一件事的重要性？</a:t>
            </a:r>
          </a:p>
        </p:txBody>
      </p:sp>
      <p:sp>
        <p:nvSpPr>
          <p:cNvPr id="2238467" name="Line 3"/>
          <p:cNvSpPr>
            <a:spLocks noChangeShapeType="1"/>
          </p:cNvSpPr>
          <p:nvPr/>
        </p:nvSpPr>
        <p:spPr bwMode="auto">
          <a:xfrm>
            <a:off x="828675" y="2031206"/>
            <a:ext cx="71628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eaLnBrk="1" fontAlgn="t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003800" y="681038"/>
            <a:ext cx="2305050" cy="648891"/>
          </a:xfrm>
          <a:prstGeom prst="wedgeRectCallout">
            <a:avLst>
              <a:gd name="adj1" fmla="val -42042"/>
              <a:gd name="adj2" fmla="val 177454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fontAlgn="t" hangingPunct="1"/>
            <a:r>
              <a:rPr lang="zh-CN" altLang="en-US" sz="4400">
                <a:solidFill>
                  <a:schemeClr val="bg1"/>
                </a:solidFill>
                <a:ea typeface="黑体" pitchFamily="49" charset="-122"/>
              </a:rPr>
              <a:t>价值观</a:t>
            </a:r>
          </a:p>
        </p:txBody>
      </p:sp>
      <p:sp>
        <p:nvSpPr>
          <p:cNvPr id="5" name="AutoShap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779838" y="3579862"/>
            <a:ext cx="2016125" cy="661988"/>
          </a:xfrm>
          <a:prstGeom prst="wedgeRectCallout">
            <a:avLst>
              <a:gd name="adj1" fmla="val 26352"/>
              <a:gd name="adj2" fmla="val -146972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fontAlgn="t" hangingPunct="1"/>
            <a:r>
              <a:rPr lang="zh-CN" altLang="en-US" sz="4800">
                <a:solidFill>
                  <a:schemeClr val="bg1"/>
                </a:solidFill>
                <a:ea typeface="黑体" pitchFamily="49" charset="-122"/>
              </a:rPr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val="246623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058" name="Rectangle 2"/>
          <p:cNvSpPr>
            <a:spLocks noChangeArrowheads="1"/>
          </p:cNvSpPr>
          <p:nvPr/>
        </p:nvSpPr>
        <p:spPr bwMode="auto">
          <a:xfrm>
            <a:off x="755205" y="339502"/>
            <a:ext cx="7993259" cy="4032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lvl="1" eaLnBrk="1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zh-CN" altLang="en-US" sz="3600" b="1" baseline="0" dirty="0">
                <a:latin typeface="楷体" pitchFamily="49" charset="-122"/>
                <a:ea typeface="楷体" pitchFamily="49" charset="-122"/>
              </a:rPr>
              <a:t>特别提示：</a:t>
            </a:r>
          </a:p>
          <a:p>
            <a:pPr marL="190500" lvl="1" eaLnBrk="1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en-US" altLang="zh-CN" sz="3200" b="1" baseline="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b="1" baseline="0" dirty="0">
                <a:latin typeface="楷体" pitchFamily="49" charset="-122"/>
                <a:ea typeface="楷体" pitchFamily="49" charset="-122"/>
              </a:rPr>
              <a:t>、需要做吗？</a:t>
            </a:r>
          </a:p>
          <a:p>
            <a:pPr marL="190500" lvl="1" eaLnBrk="1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en-US" altLang="zh-CN" sz="3200" b="1" baseline="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 b="1" baseline="0" dirty="0">
                <a:latin typeface="楷体" pitchFamily="49" charset="-122"/>
                <a:ea typeface="楷体" pitchFamily="49" charset="-122"/>
              </a:rPr>
              <a:t>、需要你来做？</a:t>
            </a:r>
          </a:p>
          <a:p>
            <a:pPr marL="190500" lvl="1" eaLnBrk="1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en-US" altLang="zh-CN" sz="3200" b="1" baseline="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3200" b="1" baseline="0" dirty="0">
                <a:latin typeface="楷体" pitchFamily="49" charset="-122"/>
                <a:ea typeface="楷体" pitchFamily="49" charset="-122"/>
              </a:rPr>
              <a:t>、你该怎么做？</a:t>
            </a:r>
          </a:p>
        </p:txBody>
      </p:sp>
      <p:sp>
        <p:nvSpPr>
          <p:cNvPr id="2093059" name="Line 3"/>
          <p:cNvSpPr>
            <a:spLocks noChangeShapeType="1"/>
          </p:cNvSpPr>
          <p:nvPr/>
        </p:nvSpPr>
        <p:spPr bwMode="auto">
          <a:xfrm>
            <a:off x="971104" y="1401415"/>
            <a:ext cx="669647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eaLnBrk="1" fontAlgn="t" hangingPunct="1">
              <a:defRPr/>
            </a:pPr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644008" y="1637173"/>
            <a:ext cx="3023566" cy="2177777"/>
          </a:xfrm>
          <a:prstGeom prst="wedgeRectCallout">
            <a:avLst>
              <a:gd name="adj1" fmla="val -63833"/>
              <a:gd name="adj2" fmla="val 19778"/>
            </a:avLst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听多数人意见</a:t>
            </a:r>
            <a:endParaRPr kumimoji="1" lang="en-US" altLang="zh-CN" sz="3200" b="1" dirty="0">
              <a:solidFill>
                <a:schemeClr val="bg1"/>
              </a:solidFill>
              <a:latin typeface="Times New Roman" pitchFamily="18" charset="0"/>
              <a:ea typeface="楷体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找少数人商量</a:t>
            </a:r>
            <a:endParaRPr kumimoji="1" lang="en-US" altLang="zh-CN" sz="3200" b="1" dirty="0">
              <a:solidFill>
                <a:schemeClr val="bg1"/>
              </a:solidFill>
              <a:latin typeface="Times New Roman" pitchFamily="18" charset="0"/>
              <a:ea typeface="楷体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独自一人决策</a:t>
            </a:r>
          </a:p>
        </p:txBody>
      </p:sp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8244408" y="5147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</a:rPr>
              <a:t>多重性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98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9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9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3058" grpId="0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593725" y="843558"/>
            <a:ext cx="7939088" cy="32403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lvl="1" eaLnBrk="1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zh-CN" altLang="en-US" sz="3600" b="1" baseline="0" dirty="0">
                <a:latin typeface="楷体" pitchFamily="49" charset="-122"/>
                <a:ea typeface="楷体" pitchFamily="49" charset="-122"/>
              </a:rPr>
              <a:t>特别提示：</a:t>
            </a:r>
          </a:p>
          <a:p>
            <a:pPr marL="190500" lvl="1" eaLnBrk="1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zh-CN" altLang="en-US" sz="3200" b="1" baseline="0" dirty="0">
                <a:latin typeface="楷体" pitchFamily="49" charset="-122"/>
                <a:ea typeface="楷体" pitchFamily="49" charset="-122"/>
              </a:rPr>
              <a:t>每个人可以有和别人不一样的价值观</a:t>
            </a:r>
          </a:p>
          <a:p>
            <a:pPr marL="190500" lvl="1" eaLnBrk="1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zh-CN" altLang="en-US" sz="3200" b="1" baseline="0" dirty="0">
                <a:latin typeface="楷体" pitchFamily="49" charset="-122"/>
                <a:ea typeface="楷体" pitchFamily="49" charset="-122"/>
              </a:rPr>
              <a:t>每个组织需要一个相对统一的价值观</a:t>
            </a:r>
          </a:p>
        </p:txBody>
      </p:sp>
      <p:sp>
        <p:nvSpPr>
          <p:cNvPr id="2093059" name="Line 3"/>
          <p:cNvSpPr>
            <a:spLocks noChangeShapeType="1"/>
          </p:cNvSpPr>
          <p:nvPr/>
        </p:nvSpPr>
        <p:spPr bwMode="auto">
          <a:xfrm>
            <a:off x="828675" y="1923678"/>
            <a:ext cx="71628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eaLnBrk="1" fontAlgn="t" hangingPunct="1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258888" y="4299942"/>
            <a:ext cx="6913562" cy="539353"/>
          </a:xfrm>
          <a:prstGeom prst="wedgeRectCallout">
            <a:avLst>
              <a:gd name="adj1" fmla="val 21019"/>
              <a:gd name="adj2" fmla="val -145528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fontAlgn="t" hangingPunct="1"/>
            <a:r>
              <a:rPr lang="zh-CN" altLang="en-US" sz="2800">
                <a:solidFill>
                  <a:schemeClr val="bg2"/>
                </a:solidFill>
                <a:ea typeface="黑体" pitchFamily="49" charset="-122"/>
              </a:rPr>
              <a:t>浙大价值观：勤学、修德、明辨、笃实</a:t>
            </a:r>
          </a:p>
        </p:txBody>
      </p:sp>
      <p:sp>
        <p:nvSpPr>
          <p:cNvPr id="90117" name="矩形 1"/>
          <p:cNvSpPr>
            <a:spLocks noChangeArrowheads="1"/>
          </p:cNvSpPr>
          <p:nvPr/>
        </p:nvSpPr>
        <p:spPr bwMode="auto">
          <a:xfrm>
            <a:off x="107950" y="250031"/>
            <a:ext cx="8891588" cy="48577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fontAlgn="t" hangingPunct="1"/>
            <a:r>
              <a:rPr lang="zh-CN" altLang="en-US" sz="2800">
                <a:solidFill>
                  <a:schemeClr val="bg2"/>
                </a:solidFill>
                <a:ea typeface="黑体" pitchFamily="49" charset="-122"/>
              </a:rPr>
              <a:t>浙大精神：海纳江河、启真厚德、开物前民、树我邦国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4715669" y="915566"/>
            <a:ext cx="3671887" cy="496491"/>
          </a:xfrm>
          <a:prstGeom prst="wedgeRectCallout">
            <a:avLst>
              <a:gd name="adj1" fmla="val 18347"/>
              <a:gd name="adj2" fmla="val 141102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fontAlgn="t" hangingPunct="1"/>
            <a:r>
              <a:rPr lang="zh-CN" altLang="en-US" sz="2800">
                <a:solidFill>
                  <a:schemeClr val="bg2"/>
                </a:solidFill>
                <a:ea typeface="黑体" pitchFamily="49" charset="-122"/>
              </a:rPr>
              <a:t>浙大校训：求是创新</a:t>
            </a:r>
          </a:p>
        </p:txBody>
      </p:sp>
      <p:sp>
        <p:nvSpPr>
          <p:cNvPr id="97287" name="矩形 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302517" y="477916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t" hangingPunct="1"/>
            <a:r>
              <a:rPr lang="zh-CN" altLang="en-US" sz="1800" baseline="0">
                <a:latin typeface="楷体" pitchFamily="49" charset="-122"/>
                <a:ea typeface="楷体" pitchFamily="49" charset="-122"/>
              </a:rPr>
              <a:t>动物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04321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0117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 descr="F:\照片\新建文件夹\IMG_0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7340"/>
            <a:ext cx="3600400" cy="483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矩形 1"/>
          <p:cNvSpPr>
            <a:spLocks noChangeArrowheads="1"/>
          </p:cNvSpPr>
          <p:nvPr/>
        </p:nvSpPr>
        <p:spPr bwMode="auto">
          <a:xfrm>
            <a:off x="4716016" y="1059582"/>
            <a:ext cx="3887787" cy="102631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lvl="1" eaLnBrk="1" fontAlgn="t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tabLst>
                <a:tab pos="762000" algn="l"/>
                <a:tab pos="1428750" algn="l"/>
              </a:tabLst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</a:rPr>
              <a:t>该动物像什么？</a:t>
            </a:r>
            <a:endParaRPr lang="en-US" altLang="zh-CN" sz="3600" baseline="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9732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3"/>
          <p:cNvSpPr txBox="1">
            <a:spLocks noChangeArrowheads="1"/>
          </p:cNvSpPr>
          <p:nvPr/>
        </p:nvSpPr>
        <p:spPr bwMode="auto">
          <a:xfrm>
            <a:off x="827089" y="573881"/>
            <a:ext cx="72929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210000"/>
              </a:lnSpc>
            </a:pPr>
            <a:r>
              <a:rPr lang="zh-CN" altLang="en-US" sz="4000" baseline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fontAlgn="t" hangingPunct="1">
              <a:lnSpc>
                <a:spcPct val="210000"/>
              </a:lnSpc>
            </a:pPr>
            <a:r>
              <a:rPr lang="zh-CN" altLang="en-US" sz="4000" baseline="0">
                <a:latin typeface="楷体" pitchFamily="49" charset="-122"/>
                <a:ea typeface="楷体" pitchFamily="49" charset="-122"/>
                <a:sym typeface="Arial" pitchFamily="34" charset="0"/>
              </a:rPr>
              <a:t>知识的互补性（非竞争性）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27089" y="1912709"/>
            <a:ext cx="6408737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fontAlgn="t" hangingPunct="1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04268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363" name="Rectangle 3" descr="wp511f"/>
          <p:cNvSpPr>
            <a:spLocks noChangeArrowheads="1"/>
          </p:cNvSpPr>
          <p:nvPr/>
        </p:nvSpPr>
        <p:spPr bwMode="auto">
          <a:xfrm>
            <a:off x="250825" y="1221582"/>
            <a:ext cx="8534400" cy="142808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 eaLnBrk="1" fontAlgn="t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sz="2800" b="1" baseline="0" dirty="0">
                <a:ea typeface="华文中宋" pitchFamily="2" charset="-122"/>
              </a:rPr>
              <a:t>特别提示：</a:t>
            </a:r>
            <a:endParaRPr lang="zh-CN" altLang="en-US" sz="4400" b="1" baseline="0" dirty="0">
              <a:latin typeface="楷体_GB2312" pitchFamily="49" charset="-122"/>
              <a:ea typeface="华文中宋" pitchFamily="2" charset="-122"/>
            </a:endParaRPr>
          </a:p>
          <a:p>
            <a:pPr lvl="1" eaLnBrk="1" fontAlgn="t" hangingPunct="1"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sz="2800" b="1" baseline="0" dirty="0">
                <a:latin typeface="楷体_GB2312" pitchFamily="49" charset="-122"/>
                <a:ea typeface="楷体_GB2312" pitchFamily="49" charset="-122"/>
              </a:rPr>
              <a:t>竞争博弈，领先一步，高人一筹！</a:t>
            </a:r>
          </a:p>
        </p:txBody>
      </p:sp>
      <p:sp>
        <p:nvSpPr>
          <p:cNvPr id="1551364" name="Line 4"/>
          <p:cNvSpPr>
            <a:spLocks noChangeShapeType="1"/>
          </p:cNvSpPr>
          <p:nvPr/>
        </p:nvSpPr>
        <p:spPr bwMode="auto">
          <a:xfrm>
            <a:off x="555625" y="1828800"/>
            <a:ext cx="71628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fontAlgn="t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2100264" y="3436144"/>
            <a:ext cx="1824037" cy="594122"/>
          </a:xfrm>
          <a:prstGeom prst="wedgeRectCallout">
            <a:avLst>
              <a:gd name="adj1" fmla="val 42694"/>
              <a:gd name="adj2" fmla="val -201329"/>
            </a:avLst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fontAlgn="t" hangingPunct="1">
              <a:lnSpc>
                <a:spcPct val="130000"/>
              </a:lnSpc>
            </a:pPr>
            <a:r>
              <a:rPr kumimoji="0" lang="zh-CN" altLang="en-US" sz="3600" baseline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比速度</a:t>
            </a:r>
            <a:endParaRPr kumimoji="0" lang="en-US" altLang="zh-CN" sz="3600" baseline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4716016" y="3413324"/>
            <a:ext cx="3348038" cy="594122"/>
          </a:xfrm>
          <a:prstGeom prst="wedgeRectCallout">
            <a:avLst>
              <a:gd name="adj1" fmla="val -17250"/>
              <a:gd name="adj2" fmla="val -195481"/>
            </a:avLst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fontAlgn="t" hangingPunct="1">
              <a:lnSpc>
                <a:spcPct val="130000"/>
              </a:lnSpc>
            </a:pPr>
            <a:r>
              <a:rPr kumimoji="0" lang="zh-CN" altLang="en-US" sz="3600" baseline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比能力（实力）</a:t>
            </a:r>
            <a:endParaRPr kumimoji="0" lang="en-US" altLang="zh-CN" sz="3600" baseline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391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905751" y="105966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t" hangingPunct="1"/>
            <a:r>
              <a:rPr lang="zh-CN" altLang="en-US" b="0" baseline="0" dirty="0">
                <a:ea typeface="黑体" pitchFamily="49" charset="-122"/>
              </a:rPr>
              <a:t>发红包</a:t>
            </a:r>
          </a:p>
        </p:txBody>
      </p:sp>
      <p:sp>
        <p:nvSpPr>
          <p:cNvPr id="11" name="AutoShap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55625" y="627460"/>
            <a:ext cx="8229600" cy="432197"/>
          </a:xfrm>
          <a:prstGeom prst="wedgeRectCallout">
            <a:avLst>
              <a:gd name="adj1" fmla="val -18181"/>
              <a:gd name="adj2" fmla="val 127616"/>
            </a:avLst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fontAlgn="t" hangingPunct="1">
              <a:lnSpc>
                <a:spcPct val="130000"/>
              </a:lnSpc>
            </a:pPr>
            <a:r>
              <a:rPr kumimoji="0" lang="zh-CN" altLang="en-US" sz="2800" b="1" baseline="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文明和野蛮的分界线：是否借助暴力解决利益冲突</a:t>
            </a:r>
            <a:endParaRPr kumimoji="0" lang="en-US" altLang="zh-CN" sz="2800" b="1" baseline="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95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http://xx.taozhi.cn/_Upload/CKFiles/images/201308160953218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465535"/>
            <a:ext cx="8316912" cy="426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4117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3"/>
          <p:cNvSpPr txBox="1">
            <a:spLocks noChangeArrowheads="1"/>
          </p:cNvSpPr>
          <p:nvPr/>
        </p:nvSpPr>
        <p:spPr bwMode="auto">
          <a:xfrm>
            <a:off x="831815" y="339502"/>
            <a:ext cx="7632700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21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fontAlgn="t" hangingPunct="1">
              <a:lnSpc>
                <a:spcPct val="210000"/>
              </a:lnSpc>
            </a:pPr>
            <a:r>
              <a:rPr lang="zh-CN" altLang="en-US" sz="36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知识的互补性（非竞争性）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971550" y="1779662"/>
            <a:ext cx="6408738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fontAlgn="t" hangingPunct="1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1380" name="Picture 2" descr="F:\照片\新建文件夹\IMG_01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11218"/>
            <a:ext cx="1973299" cy="22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1" name="Picture 2" descr="http://xx.taozhi.cn/_Upload/CKFiles/images/201308160953218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400" y="2787254"/>
            <a:ext cx="372725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407026" y="681038"/>
            <a:ext cx="2881313" cy="702469"/>
          </a:xfrm>
          <a:prstGeom prst="wedgeRoundRectCallout">
            <a:avLst>
              <a:gd name="adj1" fmla="val -47903"/>
              <a:gd name="adj2" fmla="val 140069"/>
              <a:gd name="adj3" fmla="val 16667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/>
            <a:r>
              <a:rPr lang="zh-CN" altLang="en-US" sz="320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沟通理性</a:t>
            </a:r>
            <a:endParaRPr lang="en-US" altLang="zh-CN" sz="320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663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3"/>
          <p:cNvSpPr txBox="1">
            <a:spLocks noChangeArrowheads="1"/>
          </p:cNvSpPr>
          <p:nvPr/>
        </p:nvSpPr>
        <p:spPr bwMode="auto">
          <a:xfrm>
            <a:off x="827088" y="573881"/>
            <a:ext cx="76327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210000"/>
              </a:lnSpc>
            </a:pPr>
            <a:r>
              <a:rPr lang="zh-CN" altLang="en-US" sz="4000" baseline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fontAlgn="t" hangingPunct="1">
              <a:lnSpc>
                <a:spcPct val="210000"/>
              </a:lnSpc>
            </a:pPr>
            <a:r>
              <a:rPr lang="zh-CN" altLang="en-US" sz="4000" baseline="0">
                <a:latin typeface="楷体" pitchFamily="49" charset="-122"/>
                <a:ea typeface="楷体" pitchFamily="49" charset="-122"/>
                <a:sym typeface="Arial" pitchFamily="34" charset="0"/>
              </a:rPr>
              <a:t>充分沟通必能达成共同认知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925224" y="2067694"/>
            <a:ext cx="6221702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fontAlgn="t" hangingPunct="1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04" name="Picture 2" descr="W0200510172677446404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86917"/>
            <a:ext cx="2033588" cy="178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6" name="矩形 1"/>
          <p:cNvSpPr>
            <a:spLocks noChangeArrowheads="1"/>
          </p:cNvSpPr>
          <p:nvPr/>
        </p:nvSpPr>
        <p:spPr bwMode="auto">
          <a:xfrm>
            <a:off x="7146926" y="2518172"/>
            <a:ext cx="19970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/>
              <a:t>曾任以色列数学学会主席，国际博弈论学会首任主席。</a:t>
            </a:r>
            <a:endParaRPr lang="zh-CN" altLang="en-US" dirty="0"/>
          </a:p>
        </p:txBody>
      </p:sp>
      <p:sp>
        <p:nvSpPr>
          <p:cNvPr id="102407" name="矩形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837489" y="1905000"/>
            <a:ext cx="64633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/>
              <a:t>奥曼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48909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593726" y="843558"/>
            <a:ext cx="7578725" cy="323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lvl="1" eaLnBrk="1" fontAlgn="t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zh-CN" altLang="en-US" sz="4000" b="1" baseline="0" dirty="0">
                <a:latin typeface="楷体" pitchFamily="49" charset="-122"/>
                <a:ea typeface="楷体" pitchFamily="49" charset="-122"/>
              </a:rPr>
              <a:t>特别提示：</a:t>
            </a:r>
          </a:p>
          <a:p>
            <a:pPr marL="190500" lvl="1" eaLnBrk="1" fontAlgn="t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zh-CN" altLang="en-US" sz="3600" b="1" baseline="0" dirty="0">
                <a:latin typeface="楷体" pitchFamily="49" charset="-122"/>
                <a:ea typeface="楷体" pitchFamily="49" charset="-122"/>
              </a:rPr>
              <a:t>要想达成共同认知，需要每个人都能畅所欲言。</a:t>
            </a:r>
          </a:p>
        </p:txBody>
      </p:sp>
      <p:sp>
        <p:nvSpPr>
          <p:cNvPr id="2238467" name="Line 3"/>
          <p:cNvSpPr>
            <a:spLocks noChangeShapeType="1"/>
          </p:cNvSpPr>
          <p:nvPr/>
        </p:nvSpPr>
        <p:spPr bwMode="auto">
          <a:xfrm>
            <a:off x="828675" y="2067694"/>
            <a:ext cx="71628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fontAlgn="t" hangingPunct="1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Group 24"/>
          <p:cNvGraphicFramePr>
            <a:graphicFrameLocks noGrp="1"/>
          </p:cNvGraphicFramePr>
          <p:nvPr/>
        </p:nvGraphicFramePr>
        <p:xfrm>
          <a:off x="5292725" y="86916"/>
          <a:ext cx="3452814" cy="1689498"/>
        </p:xfrm>
        <a:graphic>
          <a:graphicData uri="http://schemas.openxmlformats.org/drawingml/2006/table">
            <a:tbl>
              <a:tblPr/>
              <a:tblGrid>
                <a:gridCol w="115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妻子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丈夫</a:t>
                      </a:r>
                      <a:endParaRPr kumimoji="1" lang="zh-CN" alt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17" marR="91417" marT="34313" marB="343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球赛</a:t>
                      </a:r>
                      <a:endParaRPr kumimoji="1" lang="zh-CN" alt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17" marR="91417" marT="34313" marB="343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韩剧</a:t>
                      </a:r>
                      <a:endParaRPr kumimoji="1" lang="zh-CN" alt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17" marR="91417" marT="34313" marB="343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球赛</a:t>
                      </a:r>
                      <a:endParaRPr kumimoji="1" lang="zh-CN" alt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17" marR="91417" marT="34313" marB="343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2，1</a:t>
                      </a:r>
                      <a:endParaRPr kumimoji="1" lang="zh-CN" altLang="fr-F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17" marR="91417" marT="34313" marB="343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0，0</a:t>
                      </a:r>
                      <a:endParaRPr kumimoji="1" lang="zh-CN" altLang="fr-F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17" marR="91417" marT="34313" marB="343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韩剧</a:t>
                      </a:r>
                      <a:endParaRPr kumimoji="1" lang="zh-CN" alt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17" marR="91417" marT="34313" marB="343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-1</a:t>
                      </a: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，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-1</a:t>
                      </a:r>
                      <a:endParaRPr kumimoji="1" lang="zh-CN" alt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17" marR="91417" marT="34313" marB="343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1，2</a:t>
                      </a:r>
                      <a:endParaRPr kumimoji="1" lang="zh-CN" alt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17" marR="91417" marT="34313" marB="343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156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467544" y="795932"/>
            <a:ext cx="8065269" cy="357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lvl="1" eaLnBrk="1" fontAlgn="t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zh-CN" altLang="en-US" sz="4000" b="1" baseline="0" dirty="0">
                <a:latin typeface="楷体" pitchFamily="49" charset="-122"/>
                <a:ea typeface="楷体" pitchFamily="49" charset="-122"/>
              </a:rPr>
              <a:t>特别提示：</a:t>
            </a:r>
          </a:p>
          <a:p>
            <a:pPr marL="190500" lvl="1" eaLnBrk="1" fontAlgn="t" hangingPunct="1">
              <a:lnSpc>
                <a:spcPct val="17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zh-CN" altLang="en-US" sz="3600" b="1" baseline="0" dirty="0">
                <a:latin typeface="楷体" pitchFamily="49" charset="-122"/>
                <a:ea typeface="楷体" pitchFamily="49" charset="-122"/>
              </a:rPr>
              <a:t>如果我们希望每个人都能畅所欲言，前提是没有一个人会担心因言获罪。</a:t>
            </a:r>
          </a:p>
        </p:txBody>
      </p:sp>
      <p:sp>
        <p:nvSpPr>
          <p:cNvPr id="2238467" name="Line 3"/>
          <p:cNvSpPr>
            <a:spLocks noChangeShapeType="1"/>
          </p:cNvSpPr>
          <p:nvPr/>
        </p:nvSpPr>
        <p:spPr bwMode="auto">
          <a:xfrm>
            <a:off x="828675" y="2031206"/>
            <a:ext cx="71628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fontAlgn="t" hangingPunct="1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916238" y="465535"/>
            <a:ext cx="5688210" cy="594122"/>
          </a:xfrm>
          <a:prstGeom prst="wedgeRoundRectCallout">
            <a:avLst>
              <a:gd name="adj1" fmla="val 15241"/>
              <a:gd name="adj2" fmla="val 230940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fontAlgn="t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zh-CN" altLang="en-US" sz="3200" b="1" baseline="0">
                <a:solidFill>
                  <a:schemeClr val="bg2"/>
                </a:solidFill>
                <a:latin typeface="楷体" pitchFamily="49" charset="-122"/>
                <a:ea typeface="楷体" pitchFamily="49" charset="-122"/>
              </a:rPr>
              <a:t>批评不自由，赞美无意义！</a:t>
            </a:r>
            <a:endParaRPr lang="en-US" altLang="zh-CN" sz="3200" b="1" baseline="0">
              <a:solidFill>
                <a:schemeClr val="bg2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4453" name="矩形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46948" y="4699398"/>
            <a:ext cx="8002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t" hangingPunct="1"/>
            <a:r>
              <a:rPr lang="zh-CN" altLang="en-US" sz="2400" dirty="0"/>
              <a:t>朝鲜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8244408" y="5147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</a:rPr>
              <a:t>多重性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2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75160"/>
            <a:ext cx="8991600" cy="857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zh-CN" altLang="en-US" sz="3600" b="1" kern="1200" dirty="0">
                <a:solidFill>
                  <a:schemeClr val="tx1"/>
                </a:solidFill>
                <a:latin typeface="黑体" pitchFamily="49" charset="-122"/>
                <a:ea typeface="宋体" pitchFamily="2" charset="-122"/>
                <a:sym typeface="Symbol" pitchFamily="18" charset="2"/>
              </a:rPr>
              <a:t>均衡的存在性定理</a:t>
            </a:r>
          </a:p>
        </p:txBody>
      </p:sp>
      <p:sp>
        <p:nvSpPr>
          <p:cNvPr id="2217990" name="Text Box 6"/>
          <p:cNvSpPr txBox="1">
            <a:spLocks noChangeArrowheads="1"/>
          </p:cNvSpPr>
          <p:nvPr/>
        </p:nvSpPr>
        <p:spPr bwMode="auto">
          <a:xfrm>
            <a:off x="0" y="2193131"/>
            <a:ext cx="882015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7C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 fontAlgn="base">
              <a:lnSpc>
                <a:spcPct val="180000"/>
              </a:lnSpc>
              <a:spcBef>
                <a:spcPct val="20000"/>
              </a:spcBef>
              <a:buClr>
                <a:srgbClr val="FFFF99"/>
              </a:buClr>
              <a:buFont typeface="Wingdings" pitchFamily="2" charset="2"/>
              <a:buNone/>
              <a:defRPr/>
            </a:pPr>
            <a:r>
              <a:rPr lang="zh-CN" altLang="en-US" sz="3200" b="1" baseline="0" dirty="0">
                <a:latin typeface="Arial" charset="0"/>
                <a:ea typeface="楷体_GB2312" pitchFamily="49" charset="-122"/>
                <a:sym typeface="Symbol" pitchFamily="18" charset="2"/>
              </a:rPr>
              <a:t>每一个有限博弈至少存在一个纳什均衡（纯策略的或混合策略的）（纳什，</a:t>
            </a:r>
            <a:r>
              <a:rPr lang="en-US" altLang="zh-CN" sz="3200" b="1" baseline="0" dirty="0">
                <a:latin typeface="Arial" charset="0"/>
                <a:ea typeface="楷体_GB2312" pitchFamily="49" charset="-122"/>
                <a:sym typeface="Symbol" pitchFamily="18" charset="2"/>
              </a:rPr>
              <a:t>1950</a:t>
            </a:r>
            <a:r>
              <a:rPr lang="zh-CN" altLang="en-US" sz="3200" b="1" baseline="0" dirty="0">
                <a:latin typeface="Arial" charset="0"/>
                <a:ea typeface="楷体_GB2312" pitchFamily="49" charset="-122"/>
                <a:sym typeface="Symbol" pitchFamily="18" charset="2"/>
              </a:rPr>
              <a:t>） </a:t>
            </a:r>
            <a:endParaRPr lang="zh-CN" altLang="en-US" sz="3600" b="1" baseline="0" dirty="0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1475657" y="141685"/>
            <a:ext cx="561662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/>
            <a:r>
              <a:rPr lang="zh-CN" altLang="en-US" sz="4000" b="1" baseline="0" dirty="0">
                <a:latin typeface="黑体" pitchFamily="49" charset="-122"/>
              </a:rPr>
              <a:t>均衡的存在性和多重性</a:t>
            </a:r>
          </a:p>
        </p:txBody>
      </p:sp>
    </p:spTree>
    <p:extLst>
      <p:ext uri="{BB962C8B-B14F-4D97-AF65-F5344CB8AC3E}">
        <p14:creationId xmlns:p14="http://schemas.microsoft.com/office/powerpoint/2010/main" val="18026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179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799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843" name="Text Box 3"/>
          <p:cNvSpPr txBox="1">
            <a:spLocks noChangeArrowheads="1"/>
          </p:cNvSpPr>
          <p:nvPr/>
        </p:nvSpPr>
        <p:spPr bwMode="auto">
          <a:xfrm>
            <a:off x="250825" y="1132285"/>
            <a:ext cx="85344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C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fontAlgn="base" hangingPunct="1">
              <a:lnSpc>
                <a:spcPct val="170000"/>
              </a:lnSpc>
              <a:spcBef>
                <a:spcPct val="20000"/>
              </a:spcBef>
              <a:buClr>
                <a:srgbClr val="FFFF99"/>
              </a:buClr>
              <a:buFont typeface="Wingdings" pitchFamily="2" charset="2"/>
              <a:buNone/>
            </a:pP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在</a:t>
            </a:r>
            <a:r>
              <a:rPr lang="en-US" altLang="zh-CN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人策略式博弈中，如果每个参与人的纯策略空间</a:t>
            </a:r>
            <a:r>
              <a:rPr lang="en-US" altLang="zh-CN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800" baseline="-30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i </a:t>
            </a: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是欧氏空间上一个非空的、闭的、有界的凸集，损益函数</a:t>
            </a:r>
            <a:r>
              <a:rPr lang="en-US" altLang="zh-CN" sz="2800" baseline="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sz="2800" baseline="-300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800" baseline="-30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(s)</a:t>
            </a: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是连续的且对</a:t>
            </a:r>
            <a:r>
              <a:rPr lang="en-US" altLang="zh-CN" sz="2800" baseline="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800" baseline="-300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是拟凹的，那么，至少存在一个纯策略纳什均衡。 （</a:t>
            </a:r>
            <a:r>
              <a:rPr lang="en-US" altLang="zh-CN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Debreu</a:t>
            </a: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1952</a:t>
            </a: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  <a:r>
              <a:rPr lang="en-US" altLang="zh-CN" sz="2800" baseline="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Glicksberg</a:t>
            </a: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1952</a:t>
            </a: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  <a:r>
              <a:rPr lang="en-US" altLang="zh-CN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Fan</a:t>
            </a: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1952</a:t>
            </a: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） </a:t>
            </a:r>
          </a:p>
        </p:txBody>
      </p:sp>
      <p:sp>
        <p:nvSpPr>
          <p:cNvPr id="23398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5263"/>
            <a:ext cx="8991600" cy="857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zh-CN" altLang="en-US" sz="4000" b="1" dirty="0">
                <a:solidFill>
                  <a:schemeClr val="tx1"/>
                </a:solidFill>
                <a:effectLst/>
                <a:latin typeface="+mj-ea"/>
                <a:ea typeface="+mj-ea"/>
                <a:sym typeface="Symbol" pitchFamily="18" charset="2"/>
              </a:rPr>
              <a:t>均衡的存在性定理</a:t>
            </a:r>
          </a:p>
        </p:txBody>
      </p:sp>
    </p:spTree>
    <p:extLst>
      <p:ext uri="{BB962C8B-B14F-4D97-AF65-F5344CB8AC3E}">
        <p14:creationId xmlns:p14="http://schemas.microsoft.com/office/powerpoint/2010/main" val="382062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398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984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868" name="Text Box 4"/>
          <p:cNvSpPr txBox="1">
            <a:spLocks noChangeArrowheads="1"/>
          </p:cNvSpPr>
          <p:nvPr/>
        </p:nvSpPr>
        <p:spPr bwMode="auto">
          <a:xfrm>
            <a:off x="323850" y="1277542"/>
            <a:ext cx="853440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fontAlgn="base" hangingPunct="1">
              <a:lnSpc>
                <a:spcPct val="180000"/>
              </a:lnSpc>
              <a:spcBef>
                <a:spcPct val="20000"/>
              </a:spcBef>
              <a:buClr>
                <a:srgbClr val="FFFF99"/>
              </a:buClr>
              <a:buFont typeface="Wingdings" pitchFamily="2" charset="2"/>
              <a:buNone/>
            </a:pP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在</a:t>
            </a:r>
            <a:r>
              <a:rPr lang="en-US" altLang="zh-CN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人策略式博弈中，如果每个参与人的纯策略空间</a:t>
            </a:r>
            <a:r>
              <a:rPr lang="en-US" altLang="zh-CN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 sz="2800" baseline="-30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i </a:t>
            </a: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是欧氏空间上一个非空的、闭的、有界的凸集，损益函数</a:t>
            </a:r>
            <a:r>
              <a:rPr lang="en-US" altLang="zh-CN" sz="2800" baseline="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sz="2800" baseline="-300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800" baseline="-30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(s)</a:t>
            </a: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是连续的，那么，至少存在一个混合策略纳什均衡。（ </a:t>
            </a:r>
            <a:r>
              <a:rPr lang="en-US" altLang="zh-CN" sz="2800" baseline="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Glicksberg</a:t>
            </a: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1952 </a:t>
            </a:r>
            <a:r>
              <a:rPr lang="zh-CN" altLang="en-US" sz="2800" baseline="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）</a:t>
            </a:r>
          </a:p>
        </p:txBody>
      </p:sp>
      <p:sp>
        <p:nvSpPr>
          <p:cNvPr id="23408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5263"/>
            <a:ext cx="8991600" cy="857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zh-CN" altLang="en-US" sz="4000" b="1" dirty="0">
                <a:solidFill>
                  <a:schemeClr val="tx1"/>
                </a:solidFill>
                <a:effectLst/>
                <a:latin typeface="+mj-ea"/>
                <a:ea typeface="+mj-ea"/>
                <a:sym typeface="Symbol" pitchFamily="18" charset="2"/>
              </a:rPr>
              <a:t>均衡的存在性定理</a:t>
            </a:r>
          </a:p>
        </p:txBody>
      </p:sp>
    </p:spTree>
    <p:extLst>
      <p:ext uri="{BB962C8B-B14F-4D97-AF65-F5344CB8AC3E}">
        <p14:creationId xmlns:p14="http://schemas.microsoft.com/office/powerpoint/2010/main" val="41905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408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086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0825" y="141685"/>
            <a:ext cx="4038600" cy="6155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3600" dirty="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均衡的多重性</a:t>
            </a:r>
          </a:p>
        </p:txBody>
      </p:sp>
      <p:sp>
        <p:nvSpPr>
          <p:cNvPr id="47107" name="Rectangle 6"/>
          <p:cNvSpPr>
            <a:spLocks noChangeArrowheads="1"/>
          </p:cNvSpPr>
          <p:nvPr/>
        </p:nvSpPr>
        <p:spPr bwMode="auto">
          <a:xfrm>
            <a:off x="179389" y="844154"/>
            <a:ext cx="8135937" cy="297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81000" lvl="2" indent="95250" algn="l" fontAlgn="base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en-US" altLang="zh-CN" sz="3600" baseline="0" dirty="0">
                <a:ea typeface="华文中宋" pitchFamily="2" charset="-122"/>
                <a:sym typeface="Symbol" pitchFamily="18" charset="2"/>
              </a:rPr>
              <a:t>“</a:t>
            </a:r>
            <a:r>
              <a:rPr lang="zh-CN" altLang="en-US" sz="3600" baseline="0" dirty="0">
                <a:ea typeface="华文中宋" pitchFamily="2" charset="-122"/>
                <a:sym typeface="Symbol" pitchFamily="18" charset="2"/>
              </a:rPr>
              <a:t>聚点”均衡：</a:t>
            </a:r>
          </a:p>
          <a:p>
            <a:pPr marL="381000" lvl="2" indent="95250" algn="l" fontAlgn="base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en-US" altLang="zh-CN" sz="3600" baseline="0" dirty="0">
                <a:ea typeface="华文中宋" pitchFamily="2" charset="-122"/>
                <a:sym typeface="Symbol" pitchFamily="18" charset="2"/>
              </a:rPr>
              <a:t>1</a:t>
            </a:r>
            <a:r>
              <a:rPr lang="zh-CN" altLang="en-US" sz="3600" baseline="0" dirty="0">
                <a:ea typeface="华文中宋" pitchFamily="2" charset="-122"/>
                <a:sym typeface="Symbol" pitchFamily="18" charset="2"/>
              </a:rPr>
              <a:t>、文化、历史（</a:t>
            </a:r>
            <a:r>
              <a:rPr lang="zh-CN" altLang="en-US" sz="3600" baseline="0" dirty="0">
                <a:ea typeface="华文中宋" pitchFamily="2" charset="-122"/>
                <a:sym typeface="Symbol" pitchFamily="18" charset="2"/>
                <a:hlinkClick r:id="" action="ppaction://noaction"/>
              </a:rPr>
              <a:t>接人</a:t>
            </a:r>
            <a:r>
              <a:rPr lang="zh-CN" altLang="en-US" sz="3600" baseline="0" dirty="0">
                <a:ea typeface="华文中宋" pitchFamily="2" charset="-122"/>
                <a:sym typeface="Symbol" pitchFamily="18" charset="2"/>
              </a:rPr>
              <a:t>）</a:t>
            </a:r>
          </a:p>
          <a:p>
            <a:pPr marL="381000" lvl="2" indent="95250" algn="l" fontAlgn="base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en-US" altLang="zh-CN" sz="3600" baseline="0" dirty="0">
                <a:ea typeface="华文中宋" pitchFamily="2" charset="-122"/>
                <a:sym typeface="Symbol" pitchFamily="18" charset="2"/>
              </a:rPr>
              <a:t>2</a:t>
            </a:r>
            <a:r>
              <a:rPr lang="zh-CN" altLang="en-US" sz="3600" baseline="0" dirty="0">
                <a:ea typeface="华文中宋" pitchFamily="2" charset="-122"/>
                <a:sym typeface="Symbol" pitchFamily="18" charset="2"/>
              </a:rPr>
              <a:t>、道德（出门）</a:t>
            </a:r>
          </a:p>
          <a:p>
            <a:pPr marL="381000" lvl="2" indent="95250" algn="l" fontAlgn="base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tabLst>
                <a:tab pos="762000" algn="l"/>
                <a:tab pos="1428750" algn="l"/>
              </a:tabLst>
            </a:pPr>
            <a:r>
              <a:rPr lang="en-US" altLang="zh-CN" sz="3600" baseline="0" dirty="0">
                <a:ea typeface="华文中宋" pitchFamily="2" charset="-122"/>
                <a:sym typeface="Symbol" pitchFamily="18" charset="2"/>
              </a:rPr>
              <a:t>3</a:t>
            </a:r>
            <a:r>
              <a:rPr lang="zh-CN" altLang="en-US" sz="3600" baseline="0" dirty="0">
                <a:ea typeface="华文中宋" pitchFamily="2" charset="-122"/>
                <a:sym typeface="Symbol" pitchFamily="18" charset="2"/>
              </a:rPr>
              <a:t>、法律（右行、斑马线）</a:t>
            </a:r>
          </a:p>
        </p:txBody>
      </p:sp>
      <p:sp>
        <p:nvSpPr>
          <p:cNvPr id="47108" name="AutoShape 7"/>
          <p:cNvSpPr>
            <a:spLocks noChangeArrowheads="1"/>
          </p:cNvSpPr>
          <p:nvPr/>
        </p:nvSpPr>
        <p:spPr bwMode="auto">
          <a:xfrm>
            <a:off x="5795963" y="357188"/>
            <a:ext cx="1800373" cy="702394"/>
          </a:xfrm>
          <a:prstGeom prst="wedgeRoundRectCallout">
            <a:avLst>
              <a:gd name="adj1" fmla="val -158056"/>
              <a:gd name="adj2" fmla="val 121343"/>
              <a:gd name="adj3" fmla="val 16667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base"/>
            <a:r>
              <a:rPr lang="zh-CN" altLang="en-US" sz="4000" b="1" baseline="0">
                <a:solidFill>
                  <a:schemeClr val="bg1"/>
                </a:solidFill>
              </a:rPr>
              <a:t>谢林点</a:t>
            </a:r>
          </a:p>
        </p:txBody>
      </p:sp>
    </p:spTree>
    <p:extLst>
      <p:ext uri="{BB962C8B-B14F-4D97-AF65-F5344CB8AC3E}">
        <p14:creationId xmlns:p14="http://schemas.microsoft.com/office/powerpoint/2010/main" val="3876263755"/>
      </p:ext>
    </p:extLst>
  </p:cSld>
  <p:clrMapOvr>
    <a:masterClrMapping/>
  </p:clrMapOvr>
  <p:transition spd="slow"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471404"/>
              </p:ext>
            </p:extLst>
          </p:nvPr>
        </p:nvGraphicFramePr>
        <p:xfrm>
          <a:off x="0" y="4015978"/>
          <a:ext cx="1752600" cy="1127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4286250" imgH="3676650" progId="MS_ClipArt_Gallery.2">
                  <p:embed/>
                </p:oleObj>
              </mc:Choice>
              <mc:Fallback>
                <p:oleObj name="剪辑" r:id="rId3" imgW="4286250" imgH="36766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15978"/>
                        <a:ext cx="1752600" cy="1127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8451" name="Text Box 3"/>
          <p:cNvSpPr txBox="1">
            <a:spLocks noChangeArrowheads="1"/>
          </p:cNvSpPr>
          <p:nvPr/>
        </p:nvSpPr>
        <p:spPr bwMode="auto">
          <a:xfrm>
            <a:off x="1116013" y="2409826"/>
            <a:ext cx="72390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dist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6000" baseline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THANK YOU</a:t>
            </a:r>
            <a:endParaRPr kumimoji="1" lang="en-US" altLang="zh-CN" sz="6000" baseline="0">
              <a:latin typeface="宋体" pitchFamily="2" charset="-122"/>
            </a:endParaRPr>
          </a:p>
        </p:txBody>
      </p:sp>
      <p:sp>
        <p:nvSpPr>
          <p:cNvPr id="1768452" name="Text Box 4"/>
          <p:cNvSpPr txBox="1">
            <a:spLocks noChangeArrowheads="1"/>
          </p:cNvSpPr>
          <p:nvPr/>
        </p:nvSpPr>
        <p:spPr bwMode="auto">
          <a:xfrm>
            <a:off x="2286000" y="914400"/>
            <a:ext cx="4419600" cy="15696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9600" b="0" baseline="0">
                <a:effectLst>
                  <a:outerShdw blurRad="38100" dist="38100" dir="2700000" algn="tl">
                    <a:srgbClr val="000000"/>
                  </a:outerShdw>
                </a:effectLst>
                <a:latin typeface="Matura MT Script Capitals" pitchFamily="66" charset="0"/>
                <a:ea typeface="隶书" pitchFamily="49" charset="-122"/>
              </a:rPr>
              <a:t>谢    谢</a:t>
            </a:r>
            <a:endParaRPr kumimoji="1" lang="zh-CN" altLang="en-US" sz="9600" b="0" baseline="0">
              <a:effectLst>
                <a:outerShdw blurRad="38100" dist="38100" dir="2700000" algn="tl">
                  <a:srgbClr val="000000"/>
                </a:outerShdw>
              </a:effectLst>
              <a:latin typeface="Matura MT Script Capitals" pitchFamily="66" charset="0"/>
            </a:endParaRP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437816"/>
              </p:ext>
            </p:extLst>
          </p:nvPr>
        </p:nvGraphicFramePr>
        <p:xfrm>
          <a:off x="684213" y="4015978"/>
          <a:ext cx="1752600" cy="1127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5" imgW="4286250" imgH="3676650" progId="MS_ClipArt_Gallery.2">
                  <p:embed/>
                </p:oleObj>
              </mc:Choice>
              <mc:Fallback>
                <p:oleObj name="剪辑" r:id="rId5" imgW="4286250" imgH="36766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15978"/>
                        <a:ext cx="1752600" cy="1127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0853"/>
              </p:ext>
            </p:extLst>
          </p:nvPr>
        </p:nvGraphicFramePr>
        <p:xfrm>
          <a:off x="2339975" y="4015978"/>
          <a:ext cx="1752600" cy="1127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6" imgW="4286250" imgH="3676650" progId="MS_ClipArt_Gallery.2">
                  <p:embed/>
                </p:oleObj>
              </mc:Choice>
              <mc:Fallback>
                <p:oleObj name="剪辑" r:id="rId6" imgW="4286250" imgH="36766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15978"/>
                        <a:ext cx="1752600" cy="1127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540335"/>
              </p:ext>
            </p:extLst>
          </p:nvPr>
        </p:nvGraphicFramePr>
        <p:xfrm>
          <a:off x="1403350" y="4015978"/>
          <a:ext cx="1752600" cy="1127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7" imgW="4286250" imgH="3676650" progId="MS_ClipArt_Gallery.2">
                  <p:embed/>
                </p:oleObj>
              </mc:Choice>
              <mc:Fallback>
                <p:oleObj name="剪辑" r:id="rId7" imgW="4286250" imgH="36766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15978"/>
                        <a:ext cx="1752600" cy="1127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298795"/>
              </p:ext>
            </p:extLst>
          </p:nvPr>
        </p:nvGraphicFramePr>
        <p:xfrm>
          <a:off x="3419475" y="4015978"/>
          <a:ext cx="1752600" cy="1127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8" imgW="4286250" imgH="3676650" progId="MS_ClipArt_Gallery.2">
                  <p:embed/>
                </p:oleObj>
              </mc:Choice>
              <mc:Fallback>
                <p:oleObj name="剪辑" r:id="rId8" imgW="4286250" imgH="36766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015978"/>
                        <a:ext cx="1752600" cy="1127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62256"/>
              </p:ext>
            </p:extLst>
          </p:nvPr>
        </p:nvGraphicFramePr>
        <p:xfrm>
          <a:off x="4139952" y="4011910"/>
          <a:ext cx="1752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9" imgW="4286250" imgH="3676650" progId="MS_ClipArt_Gallery.2">
                  <p:embed/>
                </p:oleObj>
              </mc:Choice>
              <mc:Fallback>
                <p:oleObj name="剪辑" r:id="rId9" imgW="4286250" imgH="36766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011910"/>
                        <a:ext cx="17526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487721"/>
              </p:ext>
            </p:extLst>
          </p:nvPr>
        </p:nvGraphicFramePr>
        <p:xfrm>
          <a:off x="4824165" y="4011910"/>
          <a:ext cx="1752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10" imgW="4286250" imgH="3676650" progId="MS_ClipArt_Gallery.2">
                  <p:embed/>
                </p:oleObj>
              </mc:Choice>
              <mc:Fallback>
                <p:oleObj name="剪辑" r:id="rId10" imgW="4286250" imgH="36766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165" y="4011910"/>
                        <a:ext cx="17526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556551"/>
              </p:ext>
            </p:extLst>
          </p:nvPr>
        </p:nvGraphicFramePr>
        <p:xfrm>
          <a:off x="6479927" y="4011910"/>
          <a:ext cx="1752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11" imgW="4286250" imgH="3676650" progId="MS_ClipArt_Gallery.2">
                  <p:embed/>
                </p:oleObj>
              </mc:Choice>
              <mc:Fallback>
                <p:oleObj name="剪辑" r:id="rId11" imgW="4286250" imgH="36766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9927" y="4011910"/>
                        <a:ext cx="17526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764753"/>
              </p:ext>
            </p:extLst>
          </p:nvPr>
        </p:nvGraphicFramePr>
        <p:xfrm>
          <a:off x="5543302" y="4011910"/>
          <a:ext cx="1752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12" imgW="4286250" imgH="3676650" progId="MS_ClipArt_Gallery.2">
                  <p:embed/>
                </p:oleObj>
              </mc:Choice>
              <mc:Fallback>
                <p:oleObj name="剪辑" r:id="rId12" imgW="4286250" imgH="36766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302" y="4011910"/>
                        <a:ext cx="17526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267842"/>
              </p:ext>
            </p:extLst>
          </p:nvPr>
        </p:nvGraphicFramePr>
        <p:xfrm>
          <a:off x="7559427" y="4011910"/>
          <a:ext cx="1752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13" imgW="4286250" imgH="3676650" progId="MS_ClipArt_Gallery.2">
                  <p:embed/>
                </p:oleObj>
              </mc:Choice>
              <mc:Fallback>
                <p:oleObj name="剪辑" r:id="rId13" imgW="4286250" imgH="36766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427" y="4011910"/>
                        <a:ext cx="17526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07086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2">
            <a:extLst>
              <a:ext uri="{FF2B5EF4-FFF2-40B4-BE49-F238E27FC236}">
                <a16:creationId xmlns:a16="http://schemas.microsoft.com/office/drawing/2014/main" id="{E2FDC452-5D3E-4524-9FDB-880DF5CB4A32}"/>
              </a:ext>
            </a:extLst>
          </p:cNvPr>
          <p:cNvGraphicFramePr>
            <a:graphicFrameLocks noGrp="1"/>
          </p:cNvGraphicFramePr>
          <p:nvPr/>
        </p:nvGraphicFramePr>
        <p:xfrm>
          <a:off x="1385888" y="1221581"/>
          <a:ext cx="6115050" cy="2586040"/>
        </p:xfrm>
        <a:graphic>
          <a:graphicData uri="http://schemas.openxmlformats.org/drawingml/2006/table">
            <a:tbl>
              <a:tblPr/>
              <a:tblGrid>
                <a:gridCol w="135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324">
                <a:tc rowSpan="2"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懦夫博弈</a:t>
                      </a:r>
                      <a:endParaRPr kumimoji="1" lang="en-GB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L="68580" marR="68580" marT="34298" marB="34298" anchor="ctr" horzOverflow="overflow">
                    <a:lnL>
                      <a:noFill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 </a:t>
                      </a:r>
                    </a:p>
                  </a:txBody>
                  <a:tcPr marL="68580" marR="68580" marT="34298" marB="34298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2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进 </a:t>
                      </a:r>
                    </a:p>
                  </a:txBody>
                  <a:tcPr marL="68580" marR="68580" marT="34298" marB="34298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退 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223">
                <a:tc row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A </a:t>
                      </a:r>
                    </a:p>
                  </a:txBody>
                  <a:tcPr marL="68580" marR="68580" marT="34298" marB="34298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进 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-5, -5</a:t>
                      </a:r>
                      <a:endParaRPr kumimoji="1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10,  0</a:t>
                      </a:r>
                      <a:endParaRPr kumimoji="1" lang="en-US" altLang="zh-CN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1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退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0,  10</a:t>
                      </a:r>
                      <a:endParaRPr kumimoji="1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0 ,  0</a:t>
                      </a:r>
                      <a:endParaRPr kumimoji="1" lang="en-US" altLang="zh-CN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9C47166-931B-471B-8D61-BD5FDB15F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085" y="403623"/>
            <a:ext cx="5669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300" dirty="0">
                <a:latin typeface="楷体_GB2312" pitchFamily="49" charset="-122"/>
                <a:ea typeface="楷体_GB2312" pitchFamily="49" charset="-122"/>
              </a:rPr>
              <a:t>均衡解：进的概率是</a:t>
            </a:r>
            <a:r>
              <a:rPr lang="en-US" altLang="zh-CN" sz="3300" dirty="0">
                <a:latin typeface="楷体_GB2312" pitchFamily="49" charset="-122"/>
                <a:ea typeface="楷体_GB2312" pitchFamily="49" charset="-122"/>
              </a:rPr>
              <a:t>2/3</a:t>
            </a:r>
            <a:r>
              <a:rPr lang="zh-CN" altLang="en-US" sz="3300" dirty="0">
                <a:latin typeface="楷体_GB2312" pitchFamily="49" charset="-122"/>
                <a:ea typeface="楷体_GB2312" pitchFamily="49" charset="-122"/>
              </a:rPr>
              <a:t>，期望收益：</a:t>
            </a:r>
            <a:r>
              <a:rPr lang="en-US" altLang="zh-CN" sz="3300" dirty="0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2" name="矩形 1">
            <a:hlinkClick r:id="" action="ppaction://noaction"/>
          </p:cNvPr>
          <p:cNvSpPr/>
          <p:nvPr/>
        </p:nvSpPr>
        <p:spPr>
          <a:xfrm>
            <a:off x="7887228" y="124452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看视频或书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538" name="Picture 6" descr="https://img3.doubanio.com/view/subject/l/public/s283379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6917"/>
            <a:ext cx="3384376" cy="486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9539" name="Picture 8" descr="http://5b0988e595225.cdn.sohucs.com/images/20180207/33b2d5856424478486d1607b29ec06fe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3923"/>
            <a:ext cx="3240360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9540" name="矩形 1"/>
          <p:cNvSpPr>
            <a:spLocks noChangeArrowheads="1"/>
          </p:cNvSpPr>
          <p:nvPr/>
        </p:nvSpPr>
        <p:spPr bwMode="auto">
          <a:xfrm>
            <a:off x="4018210" y="3723735"/>
            <a:ext cx="51474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b="1" dirty="0"/>
              <a:t>让</a:t>
            </a:r>
            <a:r>
              <a:rPr lang="en-US" altLang="zh-CN" b="1" dirty="0"/>
              <a:t>-</a:t>
            </a:r>
            <a:r>
              <a:rPr lang="zh-CN" altLang="en-US" b="1" dirty="0"/>
              <a:t>雅克</a:t>
            </a:r>
            <a:r>
              <a:rPr lang="en-US" altLang="zh-CN" b="1" dirty="0"/>
              <a:t>·</a:t>
            </a:r>
            <a:r>
              <a:rPr lang="zh-CN" altLang="en-US" b="1" dirty="0"/>
              <a:t>卢梭</a:t>
            </a:r>
            <a:r>
              <a:rPr lang="en-US" altLang="zh-CN" b="1" dirty="0"/>
              <a:t>(Jean-Jacques Rousseau</a:t>
            </a:r>
            <a:r>
              <a:rPr lang="zh-CN" altLang="en-US" b="1" dirty="0"/>
              <a:t>，</a:t>
            </a:r>
            <a:r>
              <a:rPr lang="en-US" altLang="zh-CN" b="1" dirty="0"/>
              <a:t>1712</a:t>
            </a:r>
            <a:r>
              <a:rPr lang="zh-CN" altLang="en-US" b="1" dirty="0"/>
              <a:t>年</a:t>
            </a:r>
            <a:r>
              <a:rPr lang="en-US" altLang="zh-CN" b="1" dirty="0"/>
              <a:t>6</a:t>
            </a:r>
            <a:r>
              <a:rPr lang="zh-CN" altLang="en-US" b="1" dirty="0"/>
              <a:t>月</a:t>
            </a:r>
            <a:r>
              <a:rPr lang="en-US" altLang="zh-CN" b="1" dirty="0"/>
              <a:t>28</a:t>
            </a:r>
            <a:r>
              <a:rPr lang="zh-CN" altLang="en-US" b="1" dirty="0"/>
              <a:t>日</a:t>
            </a:r>
            <a:r>
              <a:rPr lang="en-US" altLang="zh-CN" b="1" dirty="0"/>
              <a:t>-1778</a:t>
            </a:r>
            <a:r>
              <a:rPr lang="zh-CN" altLang="en-US" b="1" dirty="0"/>
              <a:t>年</a:t>
            </a:r>
            <a:r>
              <a:rPr lang="en-US" altLang="zh-CN" b="1" dirty="0"/>
              <a:t>7</a:t>
            </a:r>
            <a:r>
              <a:rPr lang="zh-CN" altLang="en-US" b="1" dirty="0"/>
              <a:t>月</a:t>
            </a:r>
            <a:r>
              <a:rPr lang="en-US" altLang="zh-CN" b="1" dirty="0"/>
              <a:t>2</a:t>
            </a:r>
            <a:r>
              <a:rPr lang="zh-CN" altLang="en-US" b="1" dirty="0"/>
              <a:t>日</a:t>
            </a:r>
            <a:r>
              <a:rPr lang="en-US" altLang="zh-CN" b="1" dirty="0"/>
              <a:t>)</a:t>
            </a:r>
            <a:r>
              <a:rPr lang="zh-CN" altLang="en-US" b="1" dirty="0"/>
              <a:t>，法国十八世纪启蒙思想家、哲学家、教育家、文学家，民主政论家和浪漫主义文学流派的开创者，启蒙运动代表人物之一。</a:t>
            </a:r>
          </a:p>
        </p:txBody>
      </p:sp>
    </p:spTree>
    <p:extLst>
      <p:ext uri="{BB962C8B-B14F-4D97-AF65-F5344CB8AC3E}">
        <p14:creationId xmlns:p14="http://schemas.microsoft.com/office/powerpoint/2010/main" val="18955282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Text Box 3"/>
          <p:cNvSpPr txBox="1">
            <a:spLocks noChangeArrowheads="1"/>
          </p:cNvSpPr>
          <p:nvPr/>
        </p:nvSpPr>
        <p:spPr bwMode="auto">
          <a:xfrm>
            <a:off x="576164" y="359247"/>
            <a:ext cx="8208963" cy="38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tabLst>
                <a:tab pos="1970088" algn="l"/>
              </a:tabLst>
              <a:defRPr kumimoji="1" sz="28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fontAlgn="base" hangingPunct="1">
              <a:lnSpc>
                <a:spcPct val="210000"/>
              </a:lnSpc>
              <a:buFont typeface="Arial" pitchFamily="34" charset="0"/>
              <a:buNone/>
            </a:pPr>
            <a:r>
              <a:rPr kumimoji="0" lang="zh-CN" altLang="en-US" sz="3200" baseline="0" dirty="0">
                <a:latin typeface="楷体" pitchFamily="49" charset="-122"/>
                <a:ea typeface="楷体" pitchFamily="49" charset="-122"/>
                <a:sym typeface="Arial" pitchFamily="34" charset="0"/>
              </a:rPr>
              <a:t>特别提示：</a:t>
            </a:r>
          </a:p>
          <a:p>
            <a:pPr eaLnBrk="1" fontAlgn="base" hangingPunct="1">
              <a:lnSpc>
                <a:spcPct val="210000"/>
              </a:lnSpc>
            </a:pPr>
            <a:r>
              <a:rPr kumimoji="0" lang="zh-CN" altLang="en-US" baseline="0" dirty="0">
                <a:latin typeface="楷体" pitchFamily="49" charset="-122"/>
                <a:ea typeface="楷体" pitchFamily="49" charset="-122"/>
              </a:rPr>
              <a:t>“谁第一个把一块土地圈起来并想到说：这是我的，而且找到一些头脑十分简单的人居然</a:t>
            </a:r>
            <a:r>
              <a:rPr kumimoji="0" lang="zh-CN" altLang="en-US" baseline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相信了他的话</a:t>
            </a:r>
            <a:r>
              <a:rPr kumimoji="0" lang="zh-CN" altLang="en-US" baseline="0" dirty="0">
                <a:latin typeface="楷体" pitchFamily="49" charset="-122"/>
                <a:ea typeface="楷体" pitchFamily="49" charset="-122"/>
              </a:rPr>
              <a:t>，谁就是文明社会的真正奠基者。”</a:t>
            </a:r>
            <a:endParaRPr kumimoji="0" lang="zh-CN" altLang="en-US" baseline="0" dirty="0">
              <a:latin typeface="楷体" pitchFamily="49" charset="-122"/>
              <a:ea typeface="楷体" pitchFamily="49" charset="-122"/>
              <a:sym typeface="Arial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611188" y="1545431"/>
            <a:ext cx="7848600" cy="0"/>
          </a:xfrm>
          <a:prstGeom prst="line">
            <a:avLst/>
          </a:prstGeom>
          <a:noFill/>
          <a:ln w="381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l" eaLnBrk="0" fontAlgn="base" hangingPunct="0"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1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88351" y="4677966"/>
            <a:ext cx="646113" cy="4333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t" hangingPunct="1">
              <a:defRPr/>
            </a:pPr>
            <a:endParaRPr lang="zh-CN" alt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2627784" y="4425938"/>
            <a:ext cx="4859811" cy="504056"/>
          </a:xfrm>
          <a:prstGeom prst="wedgeRectCallout">
            <a:avLst>
              <a:gd name="adj1" fmla="val -15553"/>
              <a:gd name="adj2" fmla="val -146821"/>
            </a:avLst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fontAlgn="base"/>
            <a:r>
              <a:rPr lang="zh-CN" altLang="en-US" sz="3200" b="1" baseline="0" dirty="0">
                <a:solidFill>
                  <a:schemeClr val="bg1"/>
                </a:solidFill>
                <a:ea typeface="楷体" pitchFamily="49" charset="-122"/>
              </a:rPr>
              <a:t>财产权是人类文明的基础</a:t>
            </a:r>
          </a:p>
        </p:txBody>
      </p:sp>
      <p:sp>
        <p:nvSpPr>
          <p:cNvPr id="2" name="矩形 1"/>
          <p:cNvSpPr/>
          <p:nvPr/>
        </p:nvSpPr>
        <p:spPr>
          <a:xfrm>
            <a:off x="8388133" y="5147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鱼塘</a:t>
            </a:r>
          </a:p>
        </p:txBody>
      </p:sp>
    </p:spTree>
    <p:extLst>
      <p:ext uri="{BB962C8B-B14F-4D97-AF65-F5344CB8AC3E}">
        <p14:creationId xmlns:p14="http://schemas.microsoft.com/office/powerpoint/2010/main" val="427113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2">
            <a:extLst>
              <a:ext uri="{FF2B5EF4-FFF2-40B4-BE49-F238E27FC236}">
                <a16:creationId xmlns:a16="http://schemas.microsoft.com/office/drawing/2014/main" id="{F0505E44-A8DE-4067-B0F1-3EC7B990E789}"/>
              </a:ext>
            </a:extLst>
          </p:cNvPr>
          <p:cNvGraphicFramePr>
            <a:graphicFrameLocks noGrp="1"/>
          </p:cNvGraphicFramePr>
          <p:nvPr/>
        </p:nvGraphicFramePr>
        <p:xfrm>
          <a:off x="1385888" y="1221581"/>
          <a:ext cx="6115050" cy="2586040"/>
        </p:xfrm>
        <a:graphic>
          <a:graphicData uri="http://schemas.openxmlformats.org/drawingml/2006/table">
            <a:tbl>
              <a:tblPr/>
              <a:tblGrid>
                <a:gridCol w="135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324">
                <a:tc rowSpan="2"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懦夫博弈</a:t>
                      </a:r>
                      <a:endParaRPr kumimoji="1" lang="en-GB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L="68580" marR="68580" marT="34298" marB="34298" anchor="ctr" horzOverflow="overflow">
                    <a:lnL>
                      <a:noFill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 </a:t>
                      </a:r>
                    </a:p>
                  </a:txBody>
                  <a:tcPr marL="68580" marR="68580" marT="34298" marB="34298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2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进 </a:t>
                      </a:r>
                    </a:p>
                  </a:txBody>
                  <a:tcPr marL="68580" marR="68580" marT="34298" marB="34298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退 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223">
                <a:tc row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A </a:t>
                      </a:r>
                    </a:p>
                  </a:txBody>
                  <a:tcPr marL="68580" marR="68580" marT="34298" marB="34298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进 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-5, -5</a:t>
                      </a:r>
                      <a:endParaRPr kumimoji="1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6, 4</a:t>
                      </a:r>
                      <a:endParaRPr kumimoji="1" lang="en-US" altLang="zh-CN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1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退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4,  6</a:t>
                      </a:r>
                      <a:endParaRPr kumimoji="1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0, 0</a:t>
                      </a:r>
                      <a:endParaRPr kumimoji="1" lang="en-US" altLang="zh-CN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514B5F8-5ACE-4C1D-9AD6-D9CCE050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085" y="403623"/>
            <a:ext cx="5669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300">
                <a:latin typeface="楷体_GB2312" pitchFamily="49" charset="-122"/>
                <a:ea typeface="楷体_GB2312" pitchFamily="49" charset="-122"/>
              </a:rPr>
              <a:t>均衡解：进的概率是</a:t>
            </a:r>
            <a:r>
              <a:rPr lang="en-US" altLang="zh-CN" sz="3300">
                <a:latin typeface="楷体_GB2312" pitchFamily="49" charset="-122"/>
                <a:ea typeface="楷体_GB2312" pitchFamily="49" charset="-122"/>
              </a:rPr>
              <a:t>40%</a:t>
            </a:r>
            <a:r>
              <a:rPr lang="zh-CN" altLang="en-US" sz="3300">
                <a:latin typeface="楷体_GB2312" pitchFamily="49" charset="-122"/>
                <a:ea typeface="楷体_GB2312" pitchFamily="49" charset="-122"/>
              </a:rPr>
              <a:t>，期望收益：</a:t>
            </a:r>
            <a:r>
              <a:rPr lang="en-US" altLang="zh-CN" sz="3300">
                <a:latin typeface="楷体_GB2312" pitchFamily="49" charset="-122"/>
                <a:ea typeface="楷体_GB2312" pitchFamily="49" charset="-122"/>
              </a:rPr>
              <a:t>1.6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2">
            <a:extLst>
              <a:ext uri="{FF2B5EF4-FFF2-40B4-BE49-F238E27FC236}">
                <a16:creationId xmlns:a16="http://schemas.microsoft.com/office/drawing/2014/main" id="{909E33FA-F5DE-477D-939F-D59C86DC1181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735806"/>
          <a:ext cx="6156723" cy="1682368"/>
        </p:xfrm>
        <a:graphic>
          <a:graphicData uri="http://schemas.openxmlformats.org/drawingml/2006/table">
            <a:tbl>
              <a:tblPr/>
              <a:tblGrid>
                <a:gridCol w="114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3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97">
                <a:tc rowSpan="2"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懦夫博弈</a:t>
                      </a:r>
                      <a:endParaRPr kumimoji="1" lang="en-GB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L="68581" marR="68581" marT="34274" marB="34274" anchor="ctr" horzOverflow="overflow">
                    <a:lnL>
                      <a:noFill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 </a:t>
                      </a:r>
                    </a:p>
                  </a:txBody>
                  <a:tcPr marL="68581" marR="68581" marT="34274" marB="34274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97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进 </a:t>
                      </a:r>
                    </a:p>
                  </a:txBody>
                  <a:tcPr marL="68581" marR="68581" marT="34274" marB="34274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退 </a:t>
                      </a:r>
                    </a:p>
                  </a:txBody>
                  <a:tcPr marL="68581" marR="68581" marT="34274" marB="342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880">
                <a:tc row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A </a:t>
                      </a:r>
                    </a:p>
                  </a:txBody>
                  <a:tcPr marL="68581" marR="68581" marT="34274" marB="34274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进 </a:t>
                      </a:r>
                    </a:p>
                  </a:txBody>
                  <a:tcPr marL="68581" marR="68581" marT="34274" marB="342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-5, -5</a:t>
                      </a:r>
                      <a:endParaRPr kumimoji="1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1" marR="68581" marT="34274" marB="342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10, 0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1" marR="68581" marT="34274" marB="342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退</a:t>
                      </a:r>
                    </a:p>
                  </a:txBody>
                  <a:tcPr marL="68581" marR="68581" marT="34274" marB="342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0,  10</a:t>
                      </a:r>
                      <a:endParaRPr kumimoji="1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1" marR="68581" marT="34274" marB="342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0 ,  0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1" marR="68581" marT="34274" marB="342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02" name="Rectangle 4">
            <a:extLst>
              <a:ext uri="{FF2B5EF4-FFF2-40B4-BE49-F238E27FC236}">
                <a16:creationId xmlns:a16="http://schemas.microsoft.com/office/drawing/2014/main" id="{C31BF42C-D799-4E87-95DB-E814CECC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215503"/>
            <a:ext cx="56697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000">
                <a:latin typeface="楷体_GB2312" pitchFamily="49" charset="-122"/>
                <a:ea typeface="楷体_GB2312" pitchFamily="49" charset="-122"/>
              </a:rPr>
              <a:t>均衡解：进的概率是</a:t>
            </a: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2/3</a:t>
            </a:r>
            <a:r>
              <a:rPr lang="zh-CN" altLang="en-US" sz="3000">
                <a:latin typeface="楷体_GB2312" pitchFamily="49" charset="-122"/>
                <a:ea typeface="楷体_GB2312" pitchFamily="49" charset="-122"/>
              </a:rPr>
              <a:t>，期望收益：</a:t>
            </a: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graphicFrame>
        <p:nvGraphicFramePr>
          <p:cNvPr id="4" name="Group 42">
            <a:extLst>
              <a:ext uri="{FF2B5EF4-FFF2-40B4-BE49-F238E27FC236}">
                <a16:creationId xmlns:a16="http://schemas.microsoft.com/office/drawing/2014/main" id="{A327D145-402C-4857-ACD4-50F2C1B6C7B8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17032"/>
          <a:ext cx="6156723" cy="1707360"/>
        </p:xfrm>
        <a:graphic>
          <a:graphicData uri="http://schemas.openxmlformats.org/drawingml/2006/table">
            <a:tbl>
              <a:tblPr/>
              <a:tblGrid>
                <a:gridCol w="113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6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329">
                <a:tc rowSpan="2"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懦夫博弈</a:t>
                      </a:r>
                      <a:endParaRPr kumimoji="1" lang="en-GB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L="68581" marR="68581" marT="34289" marB="34289" anchor="ctr" horzOverflow="overflow">
                    <a:lnL>
                      <a:noFill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B </a:t>
                      </a:r>
                    </a:p>
                  </a:txBody>
                  <a:tcPr marL="68581" marR="68581" marT="34289" marB="34289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29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进 </a:t>
                      </a:r>
                    </a:p>
                  </a:txBody>
                  <a:tcPr marL="68581" marR="68581" marT="34289" marB="34289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退 </a:t>
                      </a:r>
                    </a:p>
                  </a:txBody>
                  <a:tcPr marL="68581" marR="68581" marT="34289" marB="342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317">
                <a:tc rowSpan="2"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A </a:t>
                      </a:r>
                    </a:p>
                  </a:txBody>
                  <a:tcPr marL="68581" marR="68581" marT="34289" marB="34289" anchor="ctr" horzOverflow="overflow">
                    <a:lnL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进 </a:t>
                      </a:r>
                    </a:p>
                  </a:txBody>
                  <a:tcPr marL="68581" marR="68581" marT="34289" marB="342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-5, -5</a:t>
                      </a:r>
                      <a:endParaRPr kumimoji="1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1" marR="68581" marT="34289" marB="342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6, 4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1" marR="68581" marT="34289" marB="342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3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退</a:t>
                      </a:r>
                    </a:p>
                  </a:txBody>
                  <a:tcPr marL="68581" marR="68581" marT="34289" marB="342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4,  6</a:t>
                      </a:r>
                      <a:endParaRPr kumimoji="1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1" marR="68581" marT="34289" marB="342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0, 0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68581" marR="68581" marT="34289" marB="342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27" name="Rectangle 4">
            <a:extLst>
              <a:ext uri="{FF2B5EF4-FFF2-40B4-BE49-F238E27FC236}">
                <a16:creationId xmlns:a16="http://schemas.microsoft.com/office/drawing/2014/main" id="{326B6D2E-2C42-4188-AC43-470273BD5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2409825"/>
            <a:ext cx="56697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000">
                <a:latin typeface="楷体_GB2312" pitchFamily="49" charset="-122"/>
                <a:ea typeface="楷体_GB2312" pitchFamily="49" charset="-122"/>
              </a:rPr>
              <a:t>均衡解：进的概率是</a:t>
            </a: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40%</a:t>
            </a:r>
            <a:r>
              <a:rPr lang="zh-CN" altLang="en-US" sz="3000">
                <a:latin typeface="楷体_GB2312" pitchFamily="49" charset="-122"/>
                <a:ea typeface="楷体_GB2312" pitchFamily="49" charset="-122"/>
              </a:rPr>
              <a:t>，期望收益：</a:t>
            </a:r>
            <a:r>
              <a:rPr lang="en-US" altLang="zh-CN" sz="3000">
                <a:latin typeface="楷体_GB2312" pitchFamily="49" charset="-122"/>
                <a:ea typeface="楷体_GB2312" pitchFamily="49" charset="-122"/>
              </a:rPr>
              <a:t>1.6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8853</TotalTime>
  <Words>2468</Words>
  <Application>Microsoft Office PowerPoint</Application>
  <PresentationFormat>全屏显示(16:9)</PresentationFormat>
  <Paragraphs>515</Paragraphs>
  <Slides>71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7" baseType="lpstr">
      <vt:lpstr>黑体</vt:lpstr>
      <vt:lpstr>华文楷体</vt:lpstr>
      <vt:lpstr>华文中宋</vt:lpstr>
      <vt:lpstr>楷体</vt:lpstr>
      <vt:lpstr>楷体_GB2312</vt:lpstr>
      <vt:lpstr>宋体</vt:lpstr>
      <vt:lpstr>微软雅黑</vt:lpstr>
      <vt:lpstr>幼圆</vt:lpstr>
      <vt:lpstr>Arial</vt:lpstr>
      <vt:lpstr>Calibri</vt:lpstr>
      <vt:lpstr>Matura MT Script Capitals</vt:lpstr>
      <vt:lpstr>Tahoma</vt:lpstr>
      <vt:lpstr>Times New Roman</vt:lpstr>
      <vt:lpstr>Wingdings</vt:lpstr>
      <vt:lpstr>Office 主题​​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</dc:creator>
  <cp:lastModifiedBy>jwh0422@163.com</cp:lastModifiedBy>
  <cp:revision>351</cp:revision>
  <dcterms:created xsi:type="dcterms:W3CDTF">2019-12-01T14:57:18Z</dcterms:created>
  <dcterms:modified xsi:type="dcterms:W3CDTF">2023-07-30T09:05:17Z</dcterms:modified>
</cp:coreProperties>
</file>