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580" r:id="rId3"/>
    <p:sldId id="581" r:id="rId4"/>
    <p:sldId id="582" r:id="rId5"/>
    <p:sldId id="583" r:id="rId6"/>
    <p:sldId id="584" r:id="rId7"/>
    <p:sldId id="585" r:id="rId8"/>
    <p:sldId id="586" r:id="rId9"/>
    <p:sldId id="587" r:id="rId10"/>
    <p:sldId id="709" r:id="rId11"/>
    <p:sldId id="588" r:id="rId12"/>
    <p:sldId id="589" r:id="rId13"/>
    <p:sldId id="590" r:id="rId14"/>
    <p:sldId id="708" r:id="rId15"/>
    <p:sldId id="591" r:id="rId16"/>
    <p:sldId id="592" r:id="rId17"/>
    <p:sldId id="706" r:id="rId18"/>
    <p:sldId id="593" r:id="rId19"/>
    <p:sldId id="688" r:id="rId20"/>
    <p:sldId id="595" r:id="rId21"/>
    <p:sldId id="596" r:id="rId22"/>
    <p:sldId id="642" r:id="rId23"/>
    <p:sldId id="643" r:id="rId24"/>
    <p:sldId id="597" r:id="rId25"/>
    <p:sldId id="621" r:id="rId26"/>
    <p:sldId id="622" r:id="rId27"/>
    <p:sldId id="623" r:id="rId28"/>
    <p:sldId id="624" r:id="rId29"/>
    <p:sldId id="625" r:id="rId30"/>
    <p:sldId id="626" r:id="rId31"/>
    <p:sldId id="628" r:id="rId32"/>
    <p:sldId id="629" r:id="rId33"/>
    <p:sldId id="630" r:id="rId34"/>
    <p:sldId id="631" r:id="rId35"/>
    <p:sldId id="632" r:id="rId36"/>
    <p:sldId id="633" r:id="rId37"/>
    <p:sldId id="634" r:id="rId38"/>
    <p:sldId id="635" r:id="rId39"/>
    <p:sldId id="636" r:id="rId40"/>
    <p:sldId id="637" r:id="rId41"/>
    <p:sldId id="638" r:id="rId42"/>
    <p:sldId id="639" r:id="rId43"/>
    <p:sldId id="641" r:id="rId44"/>
    <p:sldId id="712" r:id="rId45"/>
    <p:sldId id="575" r:id="rId46"/>
    <p:sldId id="662" r:id="rId47"/>
    <p:sldId id="617" r:id="rId48"/>
    <p:sldId id="683" r:id="rId49"/>
    <p:sldId id="684" r:id="rId50"/>
    <p:sldId id="707" r:id="rId51"/>
    <p:sldId id="685" r:id="rId52"/>
    <p:sldId id="689" r:id="rId53"/>
    <p:sldId id="690" r:id="rId54"/>
    <p:sldId id="699" r:id="rId55"/>
    <p:sldId id="671" r:id="rId56"/>
    <p:sldId id="692" r:id="rId5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06" d="100"/>
          <a:sy n="106" d="100"/>
        </p:scale>
        <p:origin x="778"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262CF-ABE1-4752-A827-AFBC3A7A4AA9}" type="datetimeFigureOut">
              <a:rPr lang="zh-CN" altLang="en-US" smtClean="0"/>
              <a:t>2023/7/30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5FF4F-8B48-459A-9E17-DFB8F49ACA50}" type="slidenum">
              <a:rPr lang="zh-CN" altLang="en-US" smtClean="0"/>
              <a:t>‹#›</a:t>
            </a:fld>
            <a:endParaRPr lang="zh-CN" altLang="en-US"/>
          </a:p>
        </p:txBody>
      </p:sp>
    </p:spTree>
    <p:extLst>
      <p:ext uri="{BB962C8B-B14F-4D97-AF65-F5344CB8AC3E}">
        <p14:creationId xmlns:p14="http://schemas.microsoft.com/office/powerpoint/2010/main" val="340465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B5FF4F-8B48-459A-9E17-DFB8F49ACA50}" type="slidenum">
              <a:rPr lang="zh-CN" altLang="en-US" smtClean="0"/>
              <a:t>19</a:t>
            </a:fld>
            <a:endParaRPr lang="zh-CN" altLang="en-US"/>
          </a:p>
        </p:txBody>
      </p:sp>
    </p:spTree>
    <p:extLst>
      <p:ext uri="{BB962C8B-B14F-4D97-AF65-F5344CB8AC3E}">
        <p14:creationId xmlns:p14="http://schemas.microsoft.com/office/powerpoint/2010/main" val="215355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B5FF4F-8B48-459A-9E17-DFB8F49ACA50}" type="slidenum">
              <a:rPr lang="zh-CN" altLang="en-US" smtClean="0"/>
              <a:t>20</a:t>
            </a:fld>
            <a:endParaRPr lang="zh-CN" altLang="en-US"/>
          </a:p>
        </p:txBody>
      </p:sp>
    </p:spTree>
    <p:extLst>
      <p:ext uri="{BB962C8B-B14F-4D97-AF65-F5344CB8AC3E}">
        <p14:creationId xmlns:p14="http://schemas.microsoft.com/office/powerpoint/2010/main" val="66378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r" eaLnBrk="1" hangingPunct="1">
              <a:buFontTx/>
              <a:buNone/>
            </a:pPr>
            <a:fld id="{94997A36-93EA-4B53-8B8D-DA62967A64FC}" type="slidenum">
              <a:rPr kumimoji="1" lang="en-US" altLang="zh-CN" sz="1200" b="0" baseline="0"/>
              <a:pPr algn="r" eaLnBrk="1" hangingPunct="1">
                <a:buFontTx/>
                <a:buNone/>
              </a:pPr>
              <a:t>45</a:t>
            </a:fld>
            <a:endParaRPr kumimoji="1" lang="en-US" altLang="zh-CN" sz="1200" b="0" baseline="0"/>
          </a:p>
        </p:txBody>
      </p:sp>
      <p:sp>
        <p:nvSpPr>
          <p:cNvPr id="92163" name="Rectangle 2"/>
          <p:cNvSpPr>
            <a:spLocks noGrp="1" noRot="1" noChangeAspect="1" noChangeArrowheads="1" noTextEdit="1"/>
          </p:cNvSpPr>
          <p:nvPr>
            <p:ph type="sldImg"/>
          </p:nvPr>
        </p:nvSpPr>
        <p:spPr>
          <a:xfrm>
            <a:off x="330200" y="666750"/>
            <a:ext cx="6197600" cy="3486150"/>
          </a:xfrm>
          <a:ln/>
        </p:spPr>
      </p:sp>
      <p:sp>
        <p:nvSpPr>
          <p:cNvPr id="92164" name="Rectangle 3"/>
          <p:cNvSpPr>
            <a:spLocks noGrp="1" noChangeArrowheads="1"/>
          </p:cNvSpPr>
          <p:nvPr>
            <p:ph type="body" idx="1"/>
          </p:nvPr>
        </p:nvSpPr>
        <p:spPr>
          <a:xfrm>
            <a:off x="903288" y="4373563"/>
            <a:ext cx="5051425" cy="407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10548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1236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07171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660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7379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28586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52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376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3533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75538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06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78AAA1-D056-4223-AE8E-4207B84192E7}" type="datetimeFigureOut">
              <a:rPr lang="zh-CN" altLang="en-US" smtClean="0"/>
              <a:t>2023/7/30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8941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1.gif"/><Relationship Id="rId1" Type="http://schemas.openxmlformats.org/officeDocument/2006/relationships/slideLayout" Target="../slideLayouts/slideLayout1.xml"/><Relationship Id="rId5" Type="http://schemas.openxmlformats.org/officeDocument/2006/relationships/oleObject" Target="../embeddings/oleObject3.bin"/><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1.gif"/><Relationship Id="rId1" Type="http://schemas.openxmlformats.org/officeDocument/2006/relationships/slideLayout" Target="../slideLayouts/slideLayout1.xml"/><Relationship Id="rId5" Type="http://schemas.openxmlformats.org/officeDocument/2006/relationships/oleObject" Target="../embeddings/oleObject5.bin"/><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1.xml"/><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oleObject" Target="../embeddings/oleObject9.bin"/><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3735" y="555526"/>
            <a:ext cx="6624736" cy="1107996"/>
          </a:xfrm>
          <a:prstGeom prst="rect">
            <a:avLst/>
          </a:prstGeom>
        </p:spPr>
        <p:txBody>
          <a:bodyPr wrap="square">
            <a:spAutoFit/>
          </a:bodyPr>
          <a:lstStyle/>
          <a:p>
            <a:pPr algn="dist"/>
            <a:r>
              <a:rPr lang="en-US" altLang="zh-CN" sz="6600" b="1" dirty="0"/>
              <a:t>《</a:t>
            </a:r>
            <a:r>
              <a:rPr lang="zh-CN" altLang="en-US" sz="6600" b="1" dirty="0"/>
              <a:t>博弈论基础</a:t>
            </a:r>
            <a:r>
              <a:rPr lang="en-US" altLang="zh-CN" sz="6600" b="1" dirty="0"/>
              <a:t>》</a:t>
            </a:r>
            <a:endParaRPr lang="zh-CN" altLang="en-US" sz="6600" dirty="0"/>
          </a:p>
        </p:txBody>
      </p:sp>
      <p:sp>
        <p:nvSpPr>
          <p:cNvPr id="5" name="矩形 4"/>
          <p:cNvSpPr/>
          <p:nvPr/>
        </p:nvSpPr>
        <p:spPr>
          <a:xfrm>
            <a:off x="3243955" y="1949272"/>
            <a:ext cx="2664296" cy="830997"/>
          </a:xfrm>
          <a:prstGeom prst="rect">
            <a:avLst/>
          </a:prstGeom>
        </p:spPr>
        <p:txBody>
          <a:bodyPr wrap="square">
            <a:spAutoFit/>
          </a:bodyPr>
          <a:lstStyle/>
          <a:p>
            <a:pPr algn="dist"/>
            <a:r>
              <a:rPr lang="zh-CN" altLang="en-US" sz="4800" b="1" dirty="0"/>
              <a:t>蒋文华</a:t>
            </a:r>
          </a:p>
        </p:txBody>
      </p:sp>
      <p:sp>
        <p:nvSpPr>
          <p:cNvPr id="7" name="Rectangle 3"/>
          <p:cNvSpPr txBox="1">
            <a:spLocks noChangeArrowheads="1"/>
          </p:cNvSpPr>
          <p:nvPr/>
        </p:nvSpPr>
        <p:spPr>
          <a:xfrm>
            <a:off x="1187624" y="2931790"/>
            <a:ext cx="7129462" cy="18791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defRPr/>
            </a:pPr>
            <a:r>
              <a:rPr lang="zh-CN" altLang="en-US" sz="2400" b="1" dirty="0">
                <a:latin typeface="华文中宋" pitchFamily="2" charset="-122"/>
                <a:ea typeface="华文中宋" pitchFamily="2" charset="-122"/>
              </a:rPr>
              <a:t>浙江大学公共管理学院</a:t>
            </a:r>
          </a:p>
          <a:p>
            <a:pPr marL="0" indent="0" algn="ctr">
              <a:lnSpc>
                <a:spcPct val="150000"/>
              </a:lnSpc>
              <a:buNone/>
              <a:defRPr/>
            </a:pPr>
            <a:r>
              <a:rPr lang="en-US" sz="2400" b="1" dirty="0"/>
              <a:t>Mb</a:t>
            </a:r>
            <a:r>
              <a:rPr lang="zh-CN" altLang="en-US" sz="2400" b="1" dirty="0"/>
              <a:t>：</a:t>
            </a:r>
            <a:r>
              <a:rPr lang="en-US" sz="2400" b="1" dirty="0"/>
              <a:t>13989895432</a:t>
            </a:r>
            <a:r>
              <a:rPr lang="zh-CN" altLang="en-US" sz="2400" b="1" dirty="0"/>
              <a:t>（</a:t>
            </a:r>
            <a:r>
              <a:rPr lang="en-US" altLang="zh-CN" sz="2400" b="1" dirty="0"/>
              <a:t>679432</a:t>
            </a:r>
            <a:r>
              <a:rPr lang="zh-CN" altLang="en-US" sz="2400" b="1" dirty="0"/>
              <a:t>）</a:t>
            </a:r>
          </a:p>
          <a:p>
            <a:pPr marL="0" indent="0" algn="ctr">
              <a:lnSpc>
                <a:spcPct val="150000"/>
              </a:lnSpc>
              <a:buNone/>
              <a:defRPr/>
            </a:pPr>
            <a:r>
              <a:rPr lang="en-US" sz="2400" b="1" dirty="0"/>
              <a:t>Email</a:t>
            </a:r>
            <a:r>
              <a:rPr lang="zh-CN" altLang="en-US" sz="2400" b="1" dirty="0"/>
              <a:t>：</a:t>
            </a:r>
            <a:r>
              <a:rPr lang="en-US" sz="2400" b="1" dirty="0"/>
              <a:t>jwh0422@163.com</a:t>
            </a:r>
          </a:p>
        </p:txBody>
      </p:sp>
    </p:spTree>
    <p:extLst>
      <p:ext uri="{BB962C8B-B14F-4D97-AF65-F5344CB8AC3E}">
        <p14:creationId xmlns:p14="http://schemas.microsoft.com/office/powerpoint/2010/main" val="388584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7" descr="说明: https://pic2.zhimg.com/80/v2-41463909afe802b01e68af73100e11bd_720w.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1842"/>
            <a:ext cx="4896544" cy="2665760"/>
          </a:xfrm>
          <a:prstGeom prst="rect">
            <a:avLst/>
          </a:prstGeom>
          <a:noFill/>
          <a:extLst>
            <a:ext uri="{909E8E84-426E-40DD-AFC4-6F175D3DCCD1}">
              <a14:hiddenFill xmlns:a14="http://schemas.microsoft.com/office/drawing/2010/main">
                <a:solidFill>
                  <a:srgbClr val="FFFFFF"/>
                </a:solidFill>
              </a14:hiddenFill>
            </a:ext>
          </a:extLst>
        </p:spPr>
      </p:pic>
      <p:pic>
        <p:nvPicPr>
          <p:cNvPr id="35841" name="图片 6" descr="说明: https://pic1.zhimg.com/80/v2-0b31211a88308067ce38722d83196988_720w.we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82" y="3109151"/>
            <a:ext cx="4914013" cy="16176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55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 name="Rectangle 4"/>
          <p:cNvSpPr>
            <a:spLocks noChangeArrowheads="1"/>
          </p:cNvSpPr>
          <p:nvPr/>
        </p:nvSpPr>
        <p:spPr bwMode="auto">
          <a:xfrm>
            <a:off x="0" y="2879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55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434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35844" name="Picture 4" descr="https://bkimg.cdn.bcebos.com/pic/42166d224f4a20a42256c12a9e529822730ed097?x-bce-process=image/watermark,image_d2F0ZXIvYmFpa2U4MA==,g_7,xp_5,yp_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9466" y="269104"/>
            <a:ext cx="3024336" cy="445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5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bwMode="auto">
          <a:xfrm>
            <a:off x="-252413" y="681038"/>
            <a:ext cx="8424813" cy="3309624"/>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lvl="1" indent="0">
              <a:lnSpc>
                <a:spcPct val="150000"/>
              </a:lnSpc>
              <a:buNone/>
            </a:pPr>
            <a:r>
              <a:rPr kumimoji="1" lang="zh-CN" altLang="en-US" sz="3200" b="1" baseline="-25000" dirty="0">
                <a:latin typeface="Times New Roman" pitchFamily="18" charset="0"/>
                <a:ea typeface="宋体" pitchFamily="2" charset="-122"/>
                <a:sym typeface="Symbol" pitchFamily="18" charset="2"/>
              </a:rPr>
              <a:t>           “一报还一报”的</a:t>
            </a:r>
            <a:r>
              <a:rPr kumimoji="1" lang="en-US" altLang="zh-CN" sz="3200" b="1" baseline="-25000" dirty="0">
                <a:latin typeface="Times New Roman" pitchFamily="18" charset="0"/>
                <a:ea typeface="宋体" pitchFamily="2" charset="-122"/>
                <a:sym typeface="Symbol" pitchFamily="18" charset="2"/>
              </a:rPr>
              <a:t>4</a:t>
            </a:r>
            <a:r>
              <a:rPr kumimoji="1" lang="zh-CN" altLang="en-US" sz="3200" b="1" baseline="-25000" dirty="0">
                <a:latin typeface="Times New Roman" pitchFamily="18" charset="0"/>
                <a:ea typeface="宋体" pitchFamily="2" charset="-122"/>
                <a:sym typeface="Symbol" pitchFamily="18" charset="2"/>
              </a:rPr>
              <a:t>大特点</a:t>
            </a:r>
          </a:p>
          <a:p>
            <a:pPr marL="1371600" lvl="3" indent="0">
              <a:lnSpc>
                <a:spcPct val="150000"/>
              </a:lnSpc>
              <a:buNone/>
            </a:pPr>
            <a:r>
              <a:rPr kumimoji="1" lang="en-US" altLang="zh-CN" sz="3200" b="1" baseline="-25000" dirty="0">
                <a:latin typeface="Times New Roman" pitchFamily="18" charset="0"/>
                <a:ea typeface="宋体" pitchFamily="2" charset="-122"/>
                <a:sym typeface="Symbol" pitchFamily="18" charset="2"/>
              </a:rPr>
              <a:t>1</a:t>
            </a:r>
            <a:r>
              <a:rPr kumimoji="1" lang="zh-CN" altLang="en-US" sz="3200" b="1" baseline="-25000" dirty="0">
                <a:latin typeface="Times New Roman" pitchFamily="18" charset="0"/>
                <a:ea typeface="宋体" pitchFamily="2" charset="-122"/>
                <a:sym typeface="Symbol" pitchFamily="18" charset="2"/>
              </a:rPr>
              <a:t>、它是善良的（从不主动背叛，前</a:t>
            </a:r>
            <a:r>
              <a:rPr kumimoji="1" lang="en-US" altLang="zh-CN" sz="3200" b="1" baseline="-25000" dirty="0">
                <a:latin typeface="Times New Roman" pitchFamily="18" charset="0"/>
                <a:ea typeface="宋体" pitchFamily="2" charset="-122"/>
                <a:sym typeface="Symbol" pitchFamily="18" charset="2"/>
              </a:rPr>
              <a:t>15</a:t>
            </a:r>
            <a:r>
              <a:rPr kumimoji="1" lang="zh-CN" altLang="en-US" sz="3200" b="1" baseline="-25000" dirty="0">
                <a:latin typeface="Times New Roman" pitchFamily="18" charset="0"/>
                <a:ea typeface="宋体" pitchFamily="2" charset="-122"/>
                <a:sym typeface="Symbol" pitchFamily="18" charset="2"/>
              </a:rPr>
              <a:t>名中只有一个非善良（第</a:t>
            </a:r>
            <a:r>
              <a:rPr kumimoji="1" lang="en-US" altLang="zh-CN" sz="3200" b="1" baseline="-25000" dirty="0">
                <a:latin typeface="Times New Roman" pitchFamily="18" charset="0"/>
                <a:ea typeface="宋体" pitchFamily="2" charset="-122"/>
                <a:sym typeface="Symbol" pitchFamily="18" charset="2"/>
              </a:rPr>
              <a:t>8</a:t>
            </a:r>
            <a:r>
              <a:rPr kumimoji="1" lang="zh-CN" altLang="en-US" sz="3200" b="1" baseline="-25000" dirty="0">
                <a:latin typeface="Times New Roman" pitchFamily="18" charset="0"/>
                <a:ea typeface="宋体" pitchFamily="2" charset="-122"/>
                <a:sym typeface="Symbol" pitchFamily="18" charset="2"/>
              </a:rPr>
              <a:t>），善良与得分的相关性是</a:t>
            </a:r>
            <a:r>
              <a:rPr kumimoji="1" lang="en-US" altLang="zh-CN" sz="3200" b="1" baseline="-25000" dirty="0">
                <a:latin typeface="Times New Roman" pitchFamily="18" charset="0"/>
                <a:ea typeface="宋体" pitchFamily="2" charset="-122"/>
                <a:sym typeface="Symbol" pitchFamily="18" charset="2"/>
              </a:rPr>
              <a:t>0.58</a:t>
            </a:r>
            <a:r>
              <a:rPr kumimoji="1" lang="zh-CN" altLang="en-US" sz="3200" b="1" baseline="-25000" dirty="0">
                <a:latin typeface="Times New Roman" pitchFamily="18" charset="0"/>
                <a:ea typeface="宋体" pitchFamily="2" charset="-122"/>
                <a:sym typeface="Symbol" pitchFamily="18" charset="2"/>
              </a:rPr>
              <a:t>）（不树敌）</a:t>
            </a:r>
          </a:p>
          <a:p>
            <a:pPr marL="1371600" lvl="3" indent="0">
              <a:lnSpc>
                <a:spcPct val="150000"/>
              </a:lnSpc>
              <a:buNone/>
            </a:pPr>
            <a:r>
              <a:rPr kumimoji="1" lang="en-US" altLang="zh-CN" sz="3200" b="1" baseline="-25000" dirty="0">
                <a:latin typeface="Times New Roman" pitchFamily="18" charset="0"/>
                <a:ea typeface="宋体" pitchFamily="2" charset="-122"/>
                <a:sym typeface="Symbol" pitchFamily="18" charset="2"/>
              </a:rPr>
              <a:t>2</a:t>
            </a:r>
            <a:r>
              <a:rPr kumimoji="1" lang="zh-CN" altLang="en-US" sz="3200" b="1" baseline="-25000" dirty="0">
                <a:latin typeface="Times New Roman" pitchFamily="18" charset="0"/>
                <a:ea typeface="宋体" pitchFamily="2" charset="-122"/>
                <a:sym typeface="Symbol" pitchFamily="18" charset="2"/>
              </a:rPr>
              <a:t>、它是可激怒的（防背叛）</a:t>
            </a:r>
            <a:endParaRPr kumimoji="1" lang="en-US" altLang="zh-CN" sz="3200" b="1" baseline="-25000" dirty="0">
              <a:latin typeface="Times New Roman" pitchFamily="18" charset="0"/>
              <a:ea typeface="宋体" pitchFamily="2" charset="-122"/>
              <a:sym typeface="Symbol" pitchFamily="18" charset="2"/>
            </a:endParaRPr>
          </a:p>
          <a:p>
            <a:pPr marL="1371600" lvl="3" indent="0">
              <a:lnSpc>
                <a:spcPct val="150000"/>
              </a:lnSpc>
              <a:buNone/>
            </a:pPr>
            <a:r>
              <a:rPr kumimoji="1" lang="en-US" altLang="zh-CN" sz="3200" b="1" baseline="-25000" dirty="0">
                <a:latin typeface="Times New Roman" pitchFamily="18" charset="0"/>
                <a:ea typeface="宋体" pitchFamily="2" charset="-122"/>
                <a:sym typeface="Symbol" pitchFamily="18" charset="2"/>
              </a:rPr>
              <a:t>3</a:t>
            </a:r>
            <a:r>
              <a:rPr kumimoji="1" lang="zh-CN" altLang="en-US" sz="3200" b="1" baseline="-25000" dirty="0">
                <a:latin typeface="Times New Roman" pitchFamily="18" charset="0"/>
                <a:ea typeface="宋体" pitchFamily="2" charset="-122"/>
                <a:sym typeface="Symbol" pitchFamily="18" charset="2"/>
              </a:rPr>
              <a:t>、它是宽容的（给机会）</a:t>
            </a:r>
          </a:p>
          <a:p>
            <a:pPr marL="1371600" lvl="3" indent="0">
              <a:lnSpc>
                <a:spcPct val="150000"/>
              </a:lnSpc>
              <a:buNone/>
            </a:pPr>
            <a:r>
              <a:rPr kumimoji="1" lang="en-US" altLang="zh-CN" sz="3200" b="1" baseline="-25000" dirty="0">
                <a:latin typeface="Times New Roman" pitchFamily="18" charset="0"/>
                <a:ea typeface="宋体" pitchFamily="2" charset="-122"/>
                <a:sym typeface="Symbol" pitchFamily="18" charset="2"/>
              </a:rPr>
              <a:t>4</a:t>
            </a:r>
            <a:r>
              <a:rPr kumimoji="1" lang="zh-CN" altLang="en-US" sz="3200" b="1" baseline="-25000" dirty="0">
                <a:latin typeface="Times New Roman" pitchFamily="18" charset="0"/>
                <a:ea typeface="宋体" pitchFamily="2" charset="-122"/>
                <a:sym typeface="Symbol" pitchFamily="18" charset="2"/>
              </a:rPr>
              <a:t>、它是清晰的（易辨识）</a:t>
            </a:r>
          </a:p>
        </p:txBody>
      </p:sp>
      <p:sp>
        <p:nvSpPr>
          <p:cNvPr id="10243" name="Rectangle 4"/>
          <p:cNvSpPr>
            <a:spLocks noGrp="1" noChangeArrowheads="1"/>
          </p:cNvSpPr>
          <p:nvPr>
            <p:ph type="title"/>
          </p:nvPr>
        </p:nvSpPr>
        <p:spPr bwMode="auto">
          <a:xfrm>
            <a:off x="468313" y="195263"/>
            <a:ext cx="8229600" cy="313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sz="3200" dirty="0">
                <a:solidFill>
                  <a:schemeClr val="tx1"/>
                </a:solidFill>
                <a:effectLst/>
                <a:sym typeface="Symbol" pitchFamily="18" charset="2"/>
              </a:rPr>
              <a:t>重复博弈（</a:t>
            </a:r>
            <a:r>
              <a:rPr lang="en-US" altLang="zh-CN" sz="3200" dirty="0">
                <a:solidFill>
                  <a:schemeClr val="tx1"/>
                </a:solidFill>
                <a:effectLst/>
                <a:sym typeface="Symbol" pitchFamily="18" charset="2"/>
              </a:rPr>
              <a:t>repeated games</a:t>
            </a:r>
            <a:r>
              <a:rPr lang="zh-CN" altLang="en-US" sz="3200" dirty="0">
                <a:solidFill>
                  <a:schemeClr val="tx1"/>
                </a:solidFill>
                <a:effectLst/>
                <a:sym typeface="Symbol" pitchFamily="18" charset="2"/>
              </a:rPr>
              <a:t>）</a:t>
            </a:r>
          </a:p>
        </p:txBody>
      </p:sp>
    </p:spTree>
    <p:extLst>
      <p:ext uri="{BB962C8B-B14F-4D97-AF65-F5344CB8AC3E}">
        <p14:creationId xmlns:p14="http://schemas.microsoft.com/office/powerpoint/2010/main" val="2284824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animEffect transition="in" filter="blinds(horizontal)">
                                      <p:cBhvr>
                                        <p:cTn id="7" dur="500"/>
                                        <p:tgtEl>
                                          <p:spTgt spid="414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4722">
                                            <p:txEl>
                                              <p:pRg st="1" end="1"/>
                                            </p:txEl>
                                          </p:spTgt>
                                        </p:tgtEl>
                                        <p:attrNameLst>
                                          <p:attrName>style.visibility</p:attrName>
                                        </p:attrNameLst>
                                      </p:cBhvr>
                                      <p:to>
                                        <p:strVal val="visible"/>
                                      </p:to>
                                    </p:set>
                                    <p:animEffect transition="in" filter="blinds(horizontal)">
                                      <p:cBhvr>
                                        <p:cTn id="12" dur="500"/>
                                        <p:tgtEl>
                                          <p:spTgt spid="414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4722">
                                            <p:txEl>
                                              <p:pRg st="2" end="2"/>
                                            </p:txEl>
                                          </p:spTgt>
                                        </p:tgtEl>
                                        <p:attrNameLst>
                                          <p:attrName>style.visibility</p:attrName>
                                        </p:attrNameLst>
                                      </p:cBhvr>
                                      <p:to>
                                        <p:strVal val="visible"/>
                                      </p:to>
                                    </p:set>
                                    <p:animEffect transition="in" filter="blinds(horizontal)">
                                      <p:cBhvr>
                                        <p:cTn id="17" dur="500"/>
                                        <p:tgtEl>
                                          <p:spTgt spid="414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4722">
                                            <p:txEl>
                                              <p:pRg st="3" end="3"/>
                                            </p:txEl>
                                          </p:spTgt>
                                        </p:tgtEl>
                                        <p:attrNameLst>
                                          <p:attrName>style.visibility</p:attrName>
                                        </p:attrNameLst>
                                      </p:cBhvr>
                                      <p:to>
                                        <p:strVal val="visible"/>
                                      </p:to>
                                    </p:set>
                                    <p:animEffect transition="in" filter="blinds(horizontal)">
                                      <p:cBhvr>
                                        <p:cTn id="22" dur="500"/>
                                        <p:tgtEl>
                                          <p:spTgt spid="4147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4722">
                                            <p:txEl>
                                              <p:pRg st="4" end="4"/>
                                            </p:txEl>
                                          </p:spTgt>
                                        </p:tgtEl>
                                        <p:attrNameLst>
                                          <p:attrName>style.visibility</p:attrName>
                                        </p:attrNameLst>
                                      </p:cBhvr>
                                      <p:to>
                                        <p:strVal val="visible"/>
                                      </p:to>
                                    </p:set>
                                    <p:animEffect transition="in" filter="blinds(horizontal)">
                                      <p:cBhvr>
                                        <p:cTn id="27" dur="500"/>
                                        <p:tgtEl>
                                          <p:spTgt spid="4147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bwMode="auto">
          <a:xfrm>
            <a:off x="107504" y="699542"/>
            <a:ext cx="8712968" cy="3623236"/>
          </a:xfr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lvl="1" indent="0">
              <a:lnSpc>
                <a:spcPct val="250000"/>
              </a:lnSpc>
              <a:buNone/>
            </a:pPr>
            <a:r>
              <a:rPr kumimoji="1" lang="zh-CN" altLang="en-US" sz="3600" b="1" baseline="-25000" dirty="0">
                <a:latin typeface="Times New Roman" pitchFamily="18" charset="0"/>
                <a:ea typeface="宋体" pitchFamily="2" charset="-122"/>
                <a:sym typeface="Symbol" pitchFamily="18" charset="2"/>
              </a:rPr>
              <a:t>  “针锋相对”的善良性防止他陷入非合作的麻烦中，对对方背叛的报复则保证了对方背叛行为的谨慎性，宽容性则有助于在对方背叛后重新开始合作，而简单清晰的规则则易于被人理解，从而导出长期的合作。 </a:t>
            </a:r>
          </a:p>
        </p:txBody>
      </p:sp>
      <p:sp>
        <p:nvSpPr>
          <p:cNvPr id="11267" name="Rectangle 4"/>
          <p:cNvSpPr>
            <a:spLocks noGrp="1" noChangeArrowheads="1"/>
          </p:cNvSpPr>
          <p:nvPr>
            <p:ph type="title"/>
          </p:nvPr>
        </p:nvSpPr>
        <p:spPr bwMode="auto">
          <a:xfrm>
            <a:off x="468313" y="195263"/>
            <a:ext cx="8229600" cy="313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sz="3200">
                <a:solidFill>
                  <a:schemeClr val="tx1"/>
                </a:solidFill>
                <a:effectLst/>
                <a:sym typeface="Symbol" pitchFamily="18" charset="2"/>
              </a:rPr>
              <a:t>重复博弈（</a:t>
            </a:r>
            <a:r>
              <a:rPr lang="en-US" altLang="zh-CN" sz="3200">
                <a:solidFill>
                  <a:schemeClr val="tx1"/>
                </a:solidFill>
                <a:effectLst/>
                <a:sym typeface="Symbol" pitchFamily="18" charset="2"/>
              </a:rPr>
              <a:t>repeated games</a:t>
            </a:r>
            <a:r>
              <a:rPr lang="zh-CN" altLang="en-US" sz="3200">
                <a:solidFill>
                  <a:schemeClr val="tx1"/>
                </a:solidFill>
                <a:effectLst/>
                <a:sym typeface="Symbol" pitchFamily="18" charset="2"/>
              </a:rPr>
              <a:t>）</a:t>
            </a:r>
          </a:p>
        </p:txBody>
      </p:sp>
    </p:spTree>
    <p:extLst>
      <p:ext uri="{BB962C8B-B14F-4D97-AF65-F5344CB8AC3E}">
        <p14:creationId xmlns:p14="http://schemas.microsoft.com/office/powerpoint/2010/main" val="274002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0" y="519113"/>
            <a:ext cx="9144000" cy="3621504"/>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371600" lvl="3" indent="0">
              <a:lnSpc>
                <a:spcPct val="200000"/>
              </a:lnSpc>
              <a:buNone/>
            </a:pPr>
            <a:r>
              <a:rPr kumimoji="1" lang="zh-CN" altLang="en-US" sz="4000" b="1" baseline="-25000" dirty="0">
                <a:latin typeface="Times New Roman" pitchFamily="18" charset="0"/>
                <a:ea typeface="宋体" pitchFamily="2" charset="-122"/>
                <a:sym typeface="Symbol" pitchFamily="18" charset="2"/>
              </a:rPr>
              <a:t>不嫉妒</a:t>
            </a:r>
          </a:p>
          <a:p>
            <a:pPr marL="1371600" lvl="3" indent="0">
              <a:lnSpc>
                <a:spcPct val="200000"/>
              </a:lnSpc>
              <a:buNone/>
            </a:pPr>
            <a:r>
              <a:rPr kumimoji="1" lang="zh-CN" altLang="en-US" sz="4000" b="1" baseline="-25000" dirty="0">
                <a:latin typeface="Times New Roman" pitchFamily="18" charset="0"/>
                <a:ea typeface="宋体" pitchFamily="2" charset="-122"/>
                <a:sym typeface="Symbol" pitchFamily="18" charset="2"/>
              </a:rPr>
              <a:t>不首先背叛</a:t>
            </a:r>
          </a:p>
          <a:p>
            <a:pPr marL="1371600" lvl="3" indent="0">
              <a:lnSpc>
                <a:spcPct val="200000"/>
              </a:lnSpc>
              <a:buNone/>
            </a:pPr>
            <a:r>
              <a:rPr kumimoji="1" lang="zh-CN" altLang="en-US" sz="4000" b="1" baseline="-25000" dirty="0">
                <a:latin typeface="Times New Roman" pitchFamily="18" charset="0"/>
                <a:ea typeface="宋体" pitchFamily="2" charset="-122"/>
                <a:sym typeface="Symbol" pitchFamily="18" charset="2"/>
              </a:rPr>
              <a:t>对合作和背叛都给于回报（</a:t>
            </a:r>
            <a:r>
              <a:rPr kumimoji="1" lang="en-US" altLang="zh-CN" sz="4000" b="1" baseline="-25000" dirty="0">
                <a:latin typeface="Times New Roman" pitchFamily="18" charset="0"/>
                <a:ea typeface="宋体" pitchFamily="2" charset="-122"/>
                <a:sym typeface="Symbol" pitchFamily="18" charset="2"/>
              </a:rPr>
              <a:t>as soon as possible</a:t>
            </a:r>
            <a:r>
              <a:rPr kumimoji="1" lang="zh-CN" altLang="en-US" sz="4000" b="1" baseline="-25000" dirty="0">
                <a:latin typeface="Times New Roman" pitchFamily="18" charset="0"/>
                <a:ea typeface="宋体" pitchFamily="2" charset="-122"/>
                <a:sym typeface="Symbol" pitchFamily="18" charset="2"/>
              </a:rPr>
              <a:t>）</a:t>
            </a:r>
          </a:p>
          <a:p>
            <a:pPr marL="1371600" lvl="3" indent="0">
              <a:lnSpc>
                <a:spcPct val="200000"/>
              </a:lnSpc>
              <a:buNone/>
            </a:pPr>
            <a:r>
              <a:rPr kumimoji="1" lang="zh-CN" altLang="en-US" sz="4000" b="1" baseline="-25000" dirty="0">
                <a:latin typeface="Times New Roman" pitchFamily="18" charset="0"/>
                <a:ea typeface="宋体" pitchFamily="2" charset="-122"/>
                <a:sym typeface="Symbol" pitchFamily="18" charset="2"/>
              </a:rPr>
              <a:t>不耍小聪明</a:t>
            </a:r>
          </a:p>
        </p:txBody>
      </p:sp>
      <p:sp>
        <p:nvSpPr>
          <p:cNvPr id="416774" name="Rectangle 6"/>
          <p:cNvSpPr>
            <a:spLocks noChangeArrowheads="1"/>
          </p:cNvSpPr>
          <p:nvPr/>
        </p:nvSpPr>
        <p:spPr bwMode="auto">
          <a:xfrm>
            <a:off x="-612576" y="123478"/>
            <a:ext cx="2848857" cy="59901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2">
              <a:lnSpc>
                <a:spcPct val="110000"/>
              </a:lnSpc>
              <a:spcBef>
                <a:spcPct val="20000"/>
              </a:spcBef>
              <a:buClr>
                <a:schemeClr val="accent1"/>
              </a:buClr>
              <a:buSzPct val="90000"/>
              <a:buFont typeface="Wingdings" pitchFamily="2" charset="2"/>
              <a:buNone/>
              <a:defRPr/>
            </a:pPr>
            <a:r>
              <a:rPr lang="zh-CN" altLang="en-US" sz="3200" b="1" dirty="0">
                <a:sym typeface="Symbol" pitchFamily="18" charset="2"/>
              </a:rPr>
              <a:t> 四点忠告</a:t>
            </a:r>
          </a:p>
        </p:txBody>
      </p:sp>
    </p:spTree>
    <p:extLst>
      <p:ext uri="{BB962C8B-B14F-4D97-AF65-F5344CB8AC3E}">
        <p14:creationId xmlns:p14="http://schemas.microsoft.com/office/powerpoint/2010/main" val="292735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descr="wp511f"/>
          <p:cNvSpPr>
            <a:spLocks noChangeArrowheads="1"/>
          </p:cNvSpPr>
          <p:nvPr/>
        </p:nvSpPr>
        <p:spPr bwMode="auto">
          <a:xfrm>
            <a:off x="683568" y="339502"/>
            <a:ext cx="7939088" cy="4099584"/>
          </a:xfrm>
          <a:prstGeom prst="rect">
            <a:avLst/>
          </a:prstGeom>
          <a:noFill/>
          <a:ln>
            <a:noFill/>
          </a:ln>
          <a:effectLst/>
        </p:spPr>
        <p:txBody>
          <a:bodyPr>
            <a:spAutoFit/>
          </a:bodyPr>
          <a:lstStyle/>
          <a:p>
            <a:pPr lvl="1" eaLnBrk="1" hangingPunct="1">
              <a:lnSpc>
                <a:spcPct val="210000"/>
              </a:lnSpc>
              <a:spcBef>
                <a:spcPct val="20000"/>
              </a:spcBef>
              <a:buClr>
                <a:schemeClr val="accent1"/>
              </a:buClr>
              <a:defRPr/>
            </a:pPr>
            <a:r>
              <a:rPr lang="zh-CN" altLang="en-US" sz="3200" b="1" baseline="0" dirty="0">
                <a:latin typeface="华文中宋" pitchFamily="2" charset="-122"/>
                <a:ea typeface="楷体" pitchFamily="49" charset="-122"/>
              </a:rPr>
              <a:t>特别提示：</a:t>
            </a:r>
            <a:endParaRPr lang="en-US" altLang="zh-CN" sz="3200" b="1" baseline="0" dirty="0">
              <a:latin typeface="华文中宋" pitchFamily="2" charset="-122"/>
              <a:ea typeface="楷体" pitchFamily="49" charset="-122"/>
            </a:endParaRPr>
          </a:p>
          <a:p>
            <a:pPr lvl="1" eaLnBrk="1" hangingPunct="1">
              <a:lnSpc>
                <a:spcPct val="210000"/>
              </a:lnSpc>
              <a:spcBef>
                <a:spcPct val="20000"/>
              </a:spcBef>
              <a:buClr>
                <a:schemeClr val="accent1"/>
              </a:buClr>
              <a:defRPr/>
            </a:pPr>
            <a:r>
              <a:rPr lang="en-US" altLang="zh-CN" sz="2800" b="1" baseline="0" dirty="0">
                <a:latin typeface="楷体_GB2312" pitchFamily="49" charset="-122"/>
                <a:ea typeface="楷体" pitchFamily="49" charset="-122"/>
              </a:rPr>
              <a:t>1</a:t>
            </a:r>
            <a:r>
              <a:rPr lang="zh-CN" altLang="en-US" sz="2800" b="1" baseline="0" dirty="0">
                <a:latin typeface="楷体_GB2312" pitchFamily="49" charset="-122"/>
                <a:ea typeface="楷体" pitchFamily="49" charset="-122"/>
              </a:rPr>
              <a:t>、不赢一人，赢天下！</a:t>
            </a:r>
            <a:endParaRPr lang="en-US" altLang="zh-CN" sz="2800" b="1" baseline="0" dirty="0">
              <a:latin typeface="楷体_GB2312" pitchFamily="49" charset="-122"/>
              <a:ea typeface="楷体" pitchFamily="49" charset="-122"/>
            </a:endParaRPr>
          </a:p>
          <a:p>
            <a:pPr lvl="1" eaLnBrk="1" hangingPunct="1">
              <a:lnSpc>
                <a:spcPct val="210000"/>
              </a:lnSpc>
              <a:spcBef>
                <a:spcPct val="20000"/>
              </a:spcBef>
              <a:buClr>
                <a:schemeClr val="accent1"/>
              </a:buClr>
              <a:defRPr/>
            </a:pPr>
            <a:r>
              <a:rPr lang="en-US" altLang="zh-CN" sz="2800" b="1" dirty="0">
                <a:latin typeface="楷体_GB2312" pitchFamily="49" charset="-122"/>
                <a:ea typeface="楷体" pitchFamily="49" charset="-122"/>
              </a:rPr>
              <a:t>2</a:t>
            </a:r>
            <a:r>
              <a:rPr lang="zh-CN" altLang="en-US" sz="2800" b="1" dirty="0">
                <a:latin typeface="楷体_GB2312" pitchFamily="49" charset="-122"/>
                <a:ea typeface="楷体" pitchFamily="49" charset="-122"/>
              </a:rPr>
              <a:t>、希望别人知道，就对了！</a:t>
            </a:r>
            <a:endParaRPr lang="en-US" altLang="zh-CN" sz="2800" b="1" dirty="0">
              <a:latin typeface="楷体_GB2312" pitchFamily="49" charset="-122"/>
              <a:ea typeface="楷体" pitchFamily="49" charset="-122"/>
            </a:endParaRPr>
          </a:p>
          <a:p>
            <a:pPr lvl="1" eaLnBrk="1" hangingPunct="1">
              <a:lnSpc>
                <a:spcPct val="210000"/>
              </a:lnSpc>
              <a:spcBef>
                <a:spcPct val="20000"/>
              </a:spcBef>
              <a:buClr>
                <a:schemeClr val="accent1"/>
              </a:buClr>
              <a:defRPr/>
            </a:pPr>
            <a:r>
              <a:rPr lang="en-US" altLang="zh-CN" sz="2800" b="1" baseline="0" dirty="0">
                <a:latin typeface="楷体_GB2312" pitchFamily="49" charset="-122"/>
                <a:ea typeface="楷体" pitchFamily="49" charset="-122"/>
              </a:rPr>
              <a:t>3</a:t>
            </a:r>
            <a:r>
              <a:rPr lang="zh-CN" altLang="en-US" sz="2800" b="1" baseline="0" dirty="0">
                <a:latin typeface="楷体_GB2312" pitchFamily="49" charset="-122"/>
                <a:ea typeface="楷体" pitchFamily="49" charset="-122"/>
              </a:rPr>
              <a:t>、希望别人和你一样，也是对的！</a:t>
            </a:r>
          </a:p>
        </p:txBody>
      </p:sp>
      <p:sp>
        <p:nvSpPr>
          <p:cNvPr id="1543171" name="Line 3"/>
          <p:cNvSpPr>
            <a:spLocks noChangeShapeType="1"/>
          </p:cNvSpPr>
          <p:nvPr/>
        </p:nvSpPr>
        <p:spPr bwMode="auto">
          <a:xfrm>
            <a:off x="1115616" y="1563638"/>
            <a:ext cx="7272808"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586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3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3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3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31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0"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Text Box 3"/>
          <p:cNvSpPr txBox="1">
            <a:spLocks noChangeArrowheads="1"/>
          </p:cNvSpPr>
          <p:nvPr/>
        </p:nvSpPr>
        <p:spPr bwMode="auto">
          <a:xfrm>
            <a:off x="250825" y="843558"/>
            <a:ext cx="8893175" cy="343017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hangingPunct="1">
              <a:lnSpc>
                <a:spcPct val="250000"/>
              </a:lnSpc>
              <a:spcBef>
                <a:spcPts val="1200"/>
              </a:spcBef>
              <a:spcAft>
                <a:spcPts val="313"/>
              </a:spcAft>
              <a:buClr>
                <a:schemeClr val="folHlink"/>
              </a:buClr>
              <a:buFont typeface="Wingdings" pitchFamily="2" charset="2"/>
              <a:buNone/>
            </a:pPr>
            <a:r>
              <a:rPr lang="zh-CN" altLang="en-US" sz="2800" baseline="0" dirty="0">
                <a:ea typeface="楷体" pitchFamily="49" charset="-122"/>
                <a:sym typeface="Symbol" pitchFamily="18" charset="2"/>
              </a:rPr>
              <a:t>合作的基础不是信任，而是关系的持续性。</a:t>
            </a:r>
          </a:p>
          <a:p>
            <a:pPr eaLnBrk="1" hangingPunct="1">
              <a:lnSpc>
                <a:spcPct val="240000"/>
              </a:lnSpc>
              <a:spcBef>
                <a:spcPts val="1200"/>
              </a:spcBef>
              <a:spcAft>
                <a:spcPts val="313"/>
              </a:spcAft>
              <a:buClr>
                <a:schemeClr val="folHlink"/>
              </a:buClr>
              <a:buFont typeface="Wingdings" pitchFamily="2" charset="2"/>
              <a:buNone/>
            </a:pPr>
            <a:r>
              <a:rPr lang="zh-CN" altLang="en-US" sz="2800" baseline="0" dirty="0">
                <a:ea typeface="楷体" pitchFamily="49" charset="-122"/>
                <a:sym typeface="Symbol" pitchFamily="18" charset="2"/>
              </a:rPr>
              <a:t>组织相对于个人往往具有更长的预期寿命，提高了关系的持续性。（网购与网店）</a:t>
            </a:r>
            <a:endParaRPr lang="zh-CN" altLang="en-US" sz="2800" baseline="0" dirty="0">
              <a:ea typeface="楷体" pitchFamily="49" charset="-122"/>
            </a:endParaRPr>
          </a:p>
        </p:txBody>
      </p:sp>
      <p:sp>
        <p:nvSpPr>
          <p:cNvPr id="417798" name="Rectangle 6"/>
          <p:cNvSpPr>
            <a:spLocks noChangeArrowheads="1"/>
          </p:cNvSpPr>
          <p:nvPr/>
        </p:nvSpPr>
        <p:spPr bwMode="auto">
          <a:xfrm>
            <a:off x="-757238" y="-23812"/>
            <a:ext cx="3166251" cy="725648"/>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2">
              <a:lnSpc>
                <a:spcPct val="110000"/>
              </a:lnSpc>
              <a:spcBef>
                <a:spcPct val="20000"/>
              </a:spcBef>
              <a:buClr>
                <a:schemeClr val="accent1"/>
              </a:buClr>
              <a:buSzPct val="90000"/>
              <a:buFont typeface="Wingdings" pitchFamily="2" charset="2"/>
              <a:buNone/>
              <a:defRPr/>
            </a:pPr>
            <a:r>
              <a:rPr lang="zh-CN" altLang="en-US" sz="4000" b="1" dirty="0">
                <a:sym typeface="Symbol" pitchFamily="18" charset="2"/>
              </a:rPr>
              <a:t>两点启示</a:t>
            </a:r>
          </a:p>
        </p:txBody>
      </p:sp>
    </p:spTree>
    <p:extLst>
      <p:ext uri="{BB962C8B-B14F-4D97-AF65-F5344CB8AC3E}">
        <p14:creationId xmlns:p14="http://schemas.microsoft.com/office/powerpoint/2010/main" val="168871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17795">
                                            <p:txEl>
                                              <p:pRg st="0" end="0"/>
                                            </p:txEl>
                                          </p:spTgt>
                                        </p:tgtEl>
                                        <p:attrNameLst>
                                          <p:attrName>style.visibility</p:attrName>
                                        </p:attrNameLst>
                                      </p:cBhvr>
                                      <p:to>
                                        <p:strVal val="visible"/>
                                      </p:to>
                                    </p:set>
                                    <p:anim to="" calcmode="lin" valueType="num">
                                      <p:cBhvr>
                                        <p:cTn id="7" dur="1" fill="hold"/>
                                        <p:tgtEl>
                                          <p:spTgt spid="41779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417795">
                                            <p:txEl>
                                              <p:pRg st="1" end="1"/>
                                            </p:txEl>
                                          </p:spTgt>
                                        </p:tgtEl>
                                        <p:attrNameLst>
                                          <p:attrName>style.visibility</p:attrName>
                                        </p:attrNameLst>
                                      </p:cBhvr>
                                      <p:to>
                                        <p:strVal val="visible"/>
                                      </p:to>
                                    </p:set>
                                    <p:anim to="" calcmode="lin" valueType="num">
                                      <p:cBhvr>
                                        <p:cTn id="12" dur="1" fill="hold"/>
                                        <p:tgtEl>
                                          <p:spTgt spid="41779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7849" y="1059582"/>
            <a:ext cx="8229600" cy="302299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1">
              <a:buFont typeface="Wingdings" pitchFamily="2" charset="2"/>
              <a:buNone/>
              <a:defRPr/>
            </a:pPr>
            <a:r>
              <a:rPr lang="zh-CN" altLang="en-US" b="1" dirty="0">
                <a:solidFill>
                  <a:schemeClr val="tx1"/>
                </a:solidFill>
                <a:latin typeface="楷体" pitchFamily="49" charset="-122"/>
                <a:ea typeface="楷体" pitchFamily="49" charset="-122"/>
                <a:sym typeface="Symbol" pitchFamily="18" charset="2"/>
              </a:rPr>
              <a:t>  突然选择不合作的总收益</a:t>
            </a:r>
          </a:p>
          <a:p>
            <a:pPr lvl="2">
              <a:spcBef>
                <a:spcPts val="1200"/>
              </a:spcBef>
              <a:spcAft>
                <a:spcPts val="313"/>
              </a:spcAft>
              <a:buFont typeface="Wingdings" pitchFamily="2" charset="2"/>
              <a:buNone/>
              <a:defRPr/>
            </a:pPr>
            <a:r>
              <a:rPr lang="en-US" altLang="zh-CN" sz="3200" b="1" dirty="0">
                <a:solidFill>
                  <a:schemeClr val="tx1"/>
                </a:solidFill>
                <a:latin typeface="楷体" pitchFamily="49" charset="-122"/>
                <a:ea typeface="楷体" pitchFamily="49" charset="-122"/>
                <a:sym typeface="Symbol" pitchFamily="18" charset="2"/>
              </a:rPr>
              <a:t>R=5</a:t>
            </a:r>
            <a:endParaRPr lang="en-US" altLang="zh-CN" sz="3200" b="1" baseline="30000" dirty="0">
              <a:latin typeface="楷体" pitchFamily="49" charset="-122"/>
              <a:ea typeface="楷体" pitchFamily="49" charset="-122"/>
              <a:sym typeface="Symbol" pitchFamily="18" charset="2"/>
            </a:endParaRPr>
          </a:p>
          <a:p>
            <a:pPr lvl="2">
              <a:spcBef>
                <a:spcPts val="1200"/>
              </a:spcBef>
              <a:spcAft>
                <a:spcPts val="313"/>
              </a:spcAft>
              <a:buFont typeface="Wingdings" pitchFamily="2" charset="2"/>
              <a:buNone/>
              <a:defRPr/>
            </a:pPr>
            <a:r>
              <a:rPr lang="zh-CN" altLang="en-US" sz="2800" b="1" dirty="0">
                <a:solidFill>
                  <a:schemeClr val="tx1"/>
                </a:solidFill>
                <a:latin typeface="楷体" pitchFamily="49" charset="-122"/>
                <a:ea typeface="楷体" pitchFamily="49" charset="-122"/>
                <a:sym typeface="Symbol" pitchFamily="18" charset="2"/>
              </a:rPr>
              <a:t>持续合作的收益</a:t>
            </a:r>
          </a:p>
          <a:p>
            <a:pPr lvl="2">
              <a:spcBef>
                <a:spcPts val="1200"/>
              </a:spcBef>
              <a:spcAft>
                <a:spcPts val="313"/>
              </a:spcAft>
              <a:buFont typeface="Wingdings" pitchFamily="2" charset="2"/>
              <a:buNone/>
              <a:defRPr/>
            </a:pPr>
            <a:r>
              <a:rPr lang="en-US" altLang="zh-CN" sz="3200" b="1" dirty="0">
                <a:solidFill>
                  <a:schemeClr val="tx1"/>
                </a:solidFill>
                <a:latin typeface="楷体" pitchFamily="49" charset="-122"/>
                <a:ea typeface="楷体" pitchFamily="49" charset="-122"/>
                <a:sym typeface="Symbol" pitchFamily="18" charset="2"/>
              </a:rPr>
              <a:t>R=3+3+3+…… + 3 …… </a:t>
            </a:r>
          </a:p>
          <a:p>
            <a:pPr marL="914400" lvl="2" indent="0">
              <a:buNone/>
              <a:defRPr/>
            </a:pPr>
            <a:r>
              <a:rPr lang="zh-CN" altLang="en-US" sz="2800" b="1" dirty="0">
                <a:solidFill>
                  <a:schemeClr val="tx1"/>
                </a:solidFill>
                <a:latin typeface="楷体" pitchFamily="49" charset="-122"/>
                <a:ea typeface="楷体" pitchFamily="49" charset="-122"/>
                <a:sym typeface="Symbol" pitchFamily="18" charset="2"/>
              </a:rPr>
              <a:t>合作还是背叛？</a:t>
            </a:r>
          </a:p>
        </p:txBody>
      </p:sp>
      <p:graphicFrame>
        <p:nvGraphicFramePr>
          <p:cNvPr id="419844" name="Group 4"/>
          <p:cNvGraphicFramePr>
            <a:graphicFrameLocks noGrp="1"/>
          </p:cNvGraphicFramePr>
          <p:nvPr>
            <p:extLst>
              <p:ext uri="{D42A27DB-BD31-4B8C-83A1-F6EECF244321}">
                <p14:modId xmlns:p14="http://schemas.microsoft.com/office/powerpoint/2010/main" val="4059968901"/>
              </p:ext>
            </p:extLst>
          </p:nvPr>
        </p:nvGraphicFramePr>
        <p:xfrm>
          <a:off x="4787900" y="1654969"/>
          <a:ext cx="4191000" cy="1412748"/>
        </p:xfrm>
        <a:graphic>
          <a:graphicData uri="http://schemas.openxmlformats.org/drawingml/2006/table">
            <a:tbl>
              <a:tblPr/>
              <a:tblGrid>
                <a:gridCol w="13970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32197">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2400" b="1" i="0" u="none" strike="noStrike" cap="none" normalizeH="0" baseline="0" dirty="0">
                        <a:ln>
                          <a:noFill/>
                        </a:ln>
                        <a:solidFill>
                          <a:schemeClr val="tx1"/>
                        </a:solidFill>
                        <a:effectLst/>
                        <a:latin typeface="Times New Roman" pitchFamily="18" charset="0"/>
                        <a:ea typeface="隶书" pitchFamily="49" charset="-122"/>
                      </a:endParaRP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a:ln>
                            <a:noFill/>
                          </a:ln>
                          <a:solidFill>
                            <a:schemeClr val="tx1"/>
                          </a:solidFill>
                          <a:effectLst/>
                          <a:latin typeface="Times New Roman" pitchFamily="18" charset="0"/>
                          <a:ea typeface="隶书" pitchFamily="49" charset="-122"/>
                        </a:rPr>
                        <a:t>背叛</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a:ln>
                            <a:noFill/>
                          </a:ln>
                          <a:solidFill>
                            <a:schemeClr val="tx1"/>
                          </a:solidFill>
                          <a:effectLst/>
                          <a:latin typeface="Times New Roman" pitchFamily="18" charset="0"/>
                          <a:ea typeface="隶书" pitchFamily="49" charset="-122"/>
                        </a:rPr>
                        <a:t>合作</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006">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a:ln>
                            <a:noFill/>
                          </a:ln>
                          <a:solidFill>
                            <a:schemeClr val="tx1"/>
                          </a:solidFill>
                          <a:effectLst/>
                          <a:latin typeface="Times New Roman" pitchFamily="18" charset="0"/>
                          <a:ea typeface="隶书" pitchFamily="49" charset="-122"/>
                        </a:rPr>
                        <a:t>背叛</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400" b="1" i="0" u="none" strike="noStrike" cap="none" normalizeH="0" baseline="0">
                          <a:ln>
                            <a:noFill/>
                          </a:ln>
                          <a:solidFill>
                            <a:schemeClr val="tx1"/>
                          </a:solidFill>
                          <a:effectLst/>
                          <a:latin typeface="Times New Roman" pitchFamily="18" charset="0"/>
                          <a:ea typeface="隶书" pitchFamily="49" charset="-122"/>
                        </a:rPr>
                        <a:t>0</a:t>
                      </a:r>
                      <a:r>
                        <a:rPr kumimoji="1" lang="zh-CN" altLang="en-US" sz="2400" b="1" i="0" u="none" strike="noStrike" cap="none" normalizeH="0" baseline="0">
                          <a:ln>
                            <a:noFill/>
                          </a:ln>
                          <a:solidFill>
                            <a:schemeClr val="tx1"/>
                          </a:solidFill>
                          <a:effectLst/>
                          <a:latin typeface="Times New Roman" pitchFamily="18" charset="0"/>
                          <a:ea typeface="隶书" pitchFamily="49" charset="-122"/>
                        </a:rPr>
                        <a:t>，</a:t>
                      </a:r>
                      <a:r>
                        <a:rPr kumimoji="1" lang="en-US" altLang="zh-CN" sz="2400" b="1" i="0" u="none" strike="noStrike" cap="none" normalizeH="0" baseline="0">
                          <a:ln>
                            <a:noFill/>
                          </a:ln>
                          <a:solidFill>
                            <a:schemeClr val="tx1"/>
                          </a:solidFill>
                          <a:effectLst/>
                          <a:latin typeface="Times New Roman" pitchFamily="18" charset="0"/>
                          <a:ea typeface="隶书" pitchFamily="49" charset="-122"/>
                        </a:rPr>
                        <a:t>0</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400" b="1" i="0" u="none" strike="noStrike" cap="none" normalizeH="0" baseline="0">
                          <a:ln>
                            <a:noFill/>
                          </a:ln>
                          <a:solidFill>
                            <a:schemeClr val="tx1"/>
                          </a:solidFill>
                          <a:effectLst/>
                          <a:latin typeface="Times New Roman" pitchFamily="18" charset="0"/>
                          <a:ea typeface="隶书" pitchFamily="49" charset="-122"/>
                        </a:rPr>
                        <a:t>5</a:t>
                      </a:r>
                      <a:r>
                        <a:rPr kumimoji="1" lang="zh-CN" altLang="en-US" sz="2400" b="1" i="0" u="none" strike="noStrike" cap="none" normalizeH="0" baseline="0">
                          <a:ln>
                            <a:noFill/>
                          </a:ln>
                          <a:solidFill>
                            <a:schemeClr val="tx1"/>
                          </a:solidFill>
                          <a:effectLst/>
                          <a:latin typeface="Times New Roman" pitchFamily="18" charset="0"/>
                          <a:ea typeface="隶书" pitchFamily="49" charset="-122"/>
                        </a:rPr>
                        <a:t>，</a:t>
                      </a:r>
                      <a:r>
                        <a:rPr kumimoji="1" lang="en-US" altLang="zh-CN" sz="2400" b="1" i="0" u="none" strike="noStrike" cap="none" normalizeH="0" baseline="0">
                          <a:ln>
                            <a:noFill/>
                          </a:ln>
                          <a:solidFill>
                            <a:schemeClr val="tx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197">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a:ln>
                            <a:noFill/>
                          </a:ln>
                          <a:solidFill>
                            <a:schemeClr val="tx1"/>
                          </a:solidFill>
                          <a:effectLst/>
                          <a:latin typeface="Times New Roman" pitchFamily="18" charset="0"/>
                          <a:ea typeface="隶书" pitchFamily="49" charset="-122"/>
                        </a:rPr>
                        <a:t>合作</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400" b="1" i="0" u="none" strike="noStrike" cap="none" normalizeH="0" baseline="0" dirty="0">
                          <a:ln>
                            <a:noFill/>
                          </a:ln>
                          <a:solidFill>
                            <a:schemeClr val="tx1"/>
                          </a:solidFill>
                          <a:effectLst/>
                          <a:latin typeface="Times New Roman" pitchFamily="18" charset="0"/>
                          <a:ea typeface="隶书" pitchFamily="49" charset="-122"/>
                        </a:rPr>
                        <a:t>- 5</a:t>
                      </a:r>
                      <a:r>
                        <a:rPr kumimoji="1" lang="zh-CN" altLang="en-US" sz="2400" b="1" i="0" u="none" strike="noStrike" cap="none" normalizeH="0" baseline="0" dirty="0">
                          <a:ln>
                            <a:noFill/>
                          </a:ln>
                          <a:solidFill>
                            <a:schemeClr val="tx1"/>
                          </a:solidFill>
                          <a:effectLst/>
                          <a:latin typeface="Times New Roman" pitchFamily="18" charset="0"/>
                          <a:ea typeface="隶书" pitchFamily="49" charset="-122"/>
                        </a:rPr>
                        <a:t>，</a:t>
                      </a:r>
                      <a:r>
                        <a:rPr kumimoji="1" lang="en-US" altLang="zh-CN" sz="2400" b="1" i="0" u="none" strike="noStrike" cap="none" normalizeH="0" baseline="0" dirty="0">
                          <a:ln>
                            <a:noFill/>
                          </a:ln>
                          <a:solidFill>
                            <a:schemeClr val="tx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400" b="1" i="0" u="none" strike="noStrike" cap="none" normalizeH="0" baseline="0" dirty="0">
                          <a:ln>
                            <a:noFill/>
                          </a:ln>
                          <a:solidFill>
                            <a:schemeClr val="tx1"/>
                          </a:solidFill>
                          <a:effectLst/>
                          <a:latin typeface="Times New Roman" pitchFamily="18" charset="0"/>
                          <a:ea typeface="隶书" pitchFamily="49" charset="-122"/>
                        </a:rPr>
                        <a:t>3</a:t>
                      </a:r>
                      <a:r>
                        <a:rPr kumimoji="1" lang="zh-CN" altLang="en-US" sz="2400" b="1" i="0" u="none" strike="noStrike" cap="none" normalizeH="0" baseline="0" dirty="0">
                          <a:ln>
                            <a:noFill/>
                          </a:ln>
                          <a:solidFill>
                            <a:schemeClr val="tx1"/>
                          </a:solidFill>
                          <a:effectLst/>
                          <a:latin typeface="Times New Roman" pitchFamily="18" charset="0"/>
                          <a:ea typeface="隶书" pitchFamily="49" charset="-122"/>
                        </a:rPr>
                        <a:t>，</a:t>
                      </a:r>
                      <a:r>
                        <a:rPr kumimoji="1" lang="en-US" altLang="zh-CN" sz="2400" b="1" i="0" u="none" strike="noStrike" cap="none" normalizeH="0" baseline="0" dirty="0">
                          <a:ln>
                            <a:noFill/>
                          </a:ln>
                          <a:solidFill>
                            <a:schemeClr val="tx1"/>
                          </a:solidFill>
                          <a:effectLst/>
                          <a:latin typeface="Times New Roman" pitchFamily="18" charset="0"/>
                          <a:ea typeface="隶书" pitchFamily="49" charset="-122"/>
                        </a:rPr>
                        <a:t>3</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8" name="矩形 2"/>
          <p:cNvSpPr>
            <a:spLocks noChangeArrowheads="1"/>
          </p:cNvSpPr>
          <p:nvPr/>
        </p:nvSpPr>
        <p:spPr bwMode="auto">
          <a:xfrm>
            <a:off x="147639" y="160735"/>
            <a:ext cx="5160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buFont typeface="Wingdings" pitchFamily="2" charset="2"/>
              <a:buNone/>
            </a:pPr>
            <a:r>
              <a:rPr lang="zh-CN" altLang="en-US" sz="3200" b="1" dirty="0">
                <a:sym typeface="Symbol" pitchFamily="18" charset="2"/>
              </a:rPr>
              <a:t>对冷酷策略的进一步分析</a:t>
            </a:r>
          </a:p>
        </p:txBody>
      </p:sp>
    </p:spTree>
    <p:extLst>
      <p:ext uri="{BB962C8B-B14F-4D97-AF65-F5344CB8AC3E}">
        <p14:creationId xmlns:p14="http://schemas.microsoft.com/office/powerpoint/2010/main" val="83743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400" b="1" dirty="0">
                <a:latin typeface="黑体" pitchFamily="49" charset="-122"/>
              </a:rPr>
              <a:t>贴现因子</a:t>
            </a:r>
          </a:p>
        </p:txBody>
      </p:sp>
      <p:sp>
        <p:nvSpPr>
          <p:cNvPr id="29699" name="Rectangle 3"/>
          <p:cNvSpPr>
            <a:spLocks noGrp="1" noChangeArrowheads="1"/>
          </p:cNvSpPr>
          <p:nvPr>
            <p:ph type="body" idx="1"/>
          </p:nvPr>
        </p:nvSpPr>
        <p:spPr>
          <a:xfrm>
            <a:off x="395536" y="1275606"/>
            <a:ext cx="8497887" cy="2573783"/>
          </a:xfrm>
        </p:spPr>
        <p:txBody>
          <a:bodyPr>
            <a:normAutofit/>
          </a:bodyPr>
          <a:lstStyle/>
          <a:p>
            <a:pPr marL="23813" indent="-23813" eaLnBrk="1" hangingPunct="1">
              <a:lnSpc>
                <a:spcPct val="150000"/>
              </a:lnSpc>
              <a:buFontTx/>
              <a:buNone/>
            </a:pPr>
            <a:r>
              <a:rPr lang="zh-CN" altLang="en-US" b="1" dirty="0">
                <a:latin typeface="楷体" pitchFamily="49" charset="-122"/>
                <a:ea typeface="楷体" pitchFamily="49" charset="-122"/>
              </a:rPr>
              <a:t>贴现因子是指1个份额经过一段时间后所等同的现在份额。</a:t>
            </a:r>
            <a:endParaRPr lang="en-US" altLang="zh-CN" b="1" dirty="0">
              <a:latin typeface="楷体" pitchFamily="49" charset="-122"/>
              <a:ea typeface="楷体" pitchFamily="49" charset="-122"/>
            </a:endParaRPr>
          </a:p>
          <a:p>
            <a:pPr marL="23813" indent="-23813" eaLnBrk="1" hangingPunct="1">
              <a:lnSpc>
                <a:spcPct val="150000"/>
              </a:lnSpc>
              <a:buFontTx/>
              <a:buNone/>
            </a:pPr>
            <a:r>
              <a:rPr lang="zh-CN" altLang="en-US" b="1" dirty="0">
                <a:latin typeface="楷体" pitchFamily="49" charset="-122"/>
                <a:ea typeface="楷体" pitchFamily="49" charset="-122"/>
              </a:rPr>
              <a:t>贴现因子是由参与者的“耐心”程度所决定的。</a:t>
            </a:r>
          </a:p>
        </p:txBody>
      </p:sp>
    </p:spTree>
    <p:extLst>
      <p:ext uri="{BB962C8B-B14F-4D97-AF65-F5344CB8AC3E}">
        <p14:creationId xmlns:p14="http://schemas.microsoft.com/office/powerpoint/2010/main" val="311301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bwMode="auto">
          <a:xfrm>
            <a:off x="-180975" y="789385"/>
            <a:ext cx="8281988" cy="35111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14400" lvl="2" indent="0">
              <a:buNone/>
            </a:pPr>
            <a:r>
              <a:rPr lang="zh-CN" altLang="en-US" sz="2800" b="1" dirty="0">
                <a:solidFill>
                  <a:schemeClr val="tx1"/>
                </a:solidFill>
                <a:latin typeface="楷体" pitchFamily="49" charset="-122"/>
                <a:ea typeface="楷体" pitchFamily="49" charset="-122"/>
                <a:sym typeface="Symbol" pitchFamily="18" charset="2"/>
              </a:rPr>
              <a:t>突然选择不合作的总收益</a:t>
            </a:r>
          </a:p>
          <a:p>
            <a:pPr lvl="2">
              <a:spcBef>
                <a:spcPts val="1200"/>
              </a:spcBef>
              <a:spcAft>
                <a:spcPts val="313"/>
              </a:spcAft>
              <a:buFont typeface="Wingdings" pitchFamily="2" charset="2"/>
              <a:buNone/>
            </a:pPr>
            <a:r>
              <a:rPr lang="en-US" altLang="zh-CN" sz="3200" b="1" dirty="0">
                <a:solidFill>
                  <a:schemeClr val="tx1"/>
                </a:solidFill>
                <a:latin typeface="楷体" pitchFamily="49" charset="-122"/>
                <a:ea typeface="楷体" pitchFamily="49" charset="-122"/>
                <a:sym typeface="Symbol" pitchFamily="18" charset="2"/>
              </a:rPr>
              <a:t>R=5</a:t>
            </a:r>
            <a:r>
              <a:rPr lang="en-US" altLang="zh-CN" sz="3200" b="1" baseline="30000" dirty="0">
                <a:solidFill>
                  <a:schemeClr val="tx1"/>
                </a:solidFill>
                <a:latin typeface="楷体" pitchFamily="49" charset="-122"/>
                <a:ea typeface="楷体" pitchFamily="49" charset="-122"/>
                <a:sym typeface="Symbol" pitchFamily="18" charset="2"/>
              </a:rPr>
              <a:t> </a:t>
            </a:r>
            <a:endParaRPr lang="en-US" altLang="zh-CN" sz="3200" b="1" dirty="0">
              <a:solidFill>
                <a:schemeClr val="tx1"/>
              </a:solidFill>
              <a:latin typeface="楷体" pitchFamily="49" charset="-122"/>
              <a:ea typeface="楷体" pitchFamily="49" charset="-122"/>
              <a:sym typeface="Symbol" pitchFamily="18" charset="2"/>
            </a:endParaRPr>
          </a:p>
          <a:p>
            <a:pPr marL="914400" lvl="2" indent="0">
              <a:buNone/>
            </a:pPr>
            <a:r>
              <a:rPr lang="zh-CN" altLang="en-US" sz="2800" b="1" dirty="0">
                <a:solidFill>
                  <a:schemeClr val="tx1"/>
                </a:solidFill>
                <a:latin typeface="楷体" pitchFamily="49" charset="-122"/>
                <a:ea typeface="楷体" pitchFamily="49" charset="-122"/>
                <a:sym typeface="Symbol" pitchFamily="18" charset="2"/>
              </a:rPr>
              <a:t>持续合作的收益</a:t>
            </a:r>
          </a:p>
          <a:p>
            <a:pPr lvl="2">
              <a:spcBef>
                <a:spcPts val="1200"/>
              </a:spcBef>
              <a:spcAft>
                <a:spcPts val="313"/>
              </a:spcAft>
              <a:buFont typeface="Wingdings" pitchFamily="2" charset="2"/>
              <a:buNone/>
            </a:pPr>
            <a:r>
              <a:rPr lang="en-US" altLang="zh-CN" sz="3200" b="1" dirty="0">
                <a:solidFill>
                  <a:schemeClr val="tx1"/>
                </a:solidFill>
                <a:latin typeface="楷体" pitchFamily="49" charset="-122"/>
                <a:ea typeface="楷体" pitchFamily="49" charset="-122"/>
                <a:sym typeface="Symbol" pitchFamily="18" charset="2"/>
              </a:rPr>
              <a:t>R=3+3</a:t>
            </a:r>
            <a:r>
              <a:rPr lang="en-US" altLang="zh-CN" sz="3200" b="1" dirty="0">
                <a:solidFill>
                  <a:schemeClr val="tx1"/>
                </a:solidFill>
                <a:latin typeface="楷体" pitchFamily="49" charset="-122"/>
                <a:ea typeface="楷体" pitchFamily="49" charset="-122"/>
              </a:rPr>
              <a:t>δ</a:t>
            </a:r>
            <a:r>
              <a:rPr lang="en-US" altLang="zh-CN" sz="3200" b="1" dirty="0">
                <a:solidFill>
                  <a:schemeClr val="tx1"/>
                </a:solidFill>
                <a:latin typeface="楷体" pitchFamily="49" charset="-122"/>
                <a:ea typeface="楷体" pitchFamily="49" charset="-122"/>
                <a:sym typeface="Symbol" pitchFamily="18" charset="2"/>
              </a:rPr>
              <a:t>+3</a:t>
            </a:r>
            <a:r>
              <a:rPr lang="en-US" altLang="zh-CN" sz="3200" b="1" dirty="0">
                <a:solidFill>
                  <a:schemeClr val="tx1"/>
                </a:solidFill>
                <a:latin typeface="楷体" pitchFamily="49" charset="-122"/>
                <a:ea typeface="楷体" pitchFamily="49" charset="-122"/>
              </a:rPr>
              <a:t>δ</a:t>
            </a:r>
            <a:r>
              <a:rPr lang="en-US" altLang="zh-CN" sz="3200" b="1" baseline="30000" dirty="0">
                <a:solidFill>
                  <a:schemeClr val="tx1"/>
                </a:solidFill>
                <a:latin typeface="楷体" pitchFamily="49" charset="-122"/>
                <a:ea typeface="楷体" pitchFamily="49" charset="-122"/>
                <a:sym typeface="Symbol" pitchFamily="18" charset="2"/>
              </a:rPr>
              <a:t>2</a:t>
            </a:r>
            <a:r>
              <a:rPr lang="en-US" altLang="zh-CN" sz="3200" b="1" dirty="0">
                <a:solidFill>
                  <a:schemeClr val="tx1"/>
                </a:solidFill>
                <a:latin typeface="楷体" pitchFamily="49" charset="-122"/>
                <a:ea typeface="楷体" pitchFamily="49" charset="-122"/>
                <a:sym typeface="Symbol" pitchFamily="18" charset="2"/>
              </a:rPr>
              <a:t>+-------3</a:t>
            </a:r>
            <a:r>
              <a:rPr lang="en-US" altLang="zh-CN" sz="3200" b="1" dirty="0">
                <a:solidFill>
                  <a:schemeClr val="tx1"/>
                </a:solidFill>
                <a:latin typeface="楷体" pitchFamily="49" charset="-122"/>
                <a:ea typeface="楷体" pitchFamily="49" charset="-122"/>
              </a:rPr>
              <a:t>δ</a:t>
            </a:r>
            <a:r>
              <a:rPr lang="en-US" altLang="zh-CN" sz="3200" b="1" baseline="30000" dirty="0">
                <a:solidFill>
                  <a:schemeClr val="tx1"/>
                </a:solidFill>
                <a:latin typeface="楷体" pitchFamily="49" charset="-122"/>
                <a:ea typeface="楷体" pitchFamily="49" charset="-122"/>
                <a:sym typeface="Symbol" pitchFamily="18" charset="2"/>
              </a:rPr>
              <a:t>n </a:t>
            </a:r>
            <a:r>
              <a:rPr lang="en-US" altLang="zh-CN" sz="3200" b="1" dirty="0">
                <a:solidFill>
                  <a:schemeClr val="tx1"/>
                </a:solidFill>
                <a:latin typeface="楷体" pitchFamily="49" charset="-122"/>
                <a:ea typeface="楷体" pitchFamily="49" charset="-122"/>
                <a:sym typeface="Symbol" pitchFamily="18" charset="2"/>
              </a:rPr>
              <a:t> = 3/</a:t>
            </a:r>
            <a:r>
              <a:rPr lang="zh-CN" altLang="en-US" sz="3200" b="1" dirty="0">
                <a:solidFill>
                  <a:schemeClr val="tx1"/>
                </a:solidFill>
                <a:latin typeface="楷体" pitchFamily="49" charset="-122"/>
                <a:ea typeface="楷体" pitchFamily="49" charset="-122"/>
                <a:sym typeface="Symbol" pitchFamily="18" charset="2"/>
              </a:rPr>
              <a:t>（</a:t>
            </a:r>
            <a:r>
              <a:rPr lang="en-US" altLang="zh-CN" sz="3200" b="1" dirty="0">
                <a:solidFill>
                  <a:schemeClr val="tx1"/>
                </a:solidFill>
                <a:latin typeface="楷体" pitchFamily="49" charset="-122"/>
                <a:ea typeface="楷体" pitchFamily="49" charset="-122"/>
                <a:sym typeface="Symbol" pitchFamily="18" charset="2"/>
              </a:rPr>
              <a:t>1-</a:t>
            </a:r>
            <a:r>
              <a:rPr lang="en-US" altLang="zh-CN" sz="3200" b="1" dirty="0">
                <a:solidFill>
                  <a:schemeClr val="tx1"/>
                </a:solidFill>
                <a:latin typeface="楷体" pitchFamily="49" charset="-122"/>
                <a:ea typeface="楷体" pitchFamily="49" charset="-122"/>
              </a:rPr>
              <a:t>δ</a:t>
            </a:r>
            <a:r>
              <a:rPr lang="zh-CN" altLang="en-US" sz="3200" b="1" dirty="0">
                <a:solidFill>
                  <a:schemeClr val="tx1"/>
                </a:solidFill>
                <a:latin typeface="楷体" pitchFamily="49" charset="-122"/>
                <a:ea typeface="楷体" pitchFamily="49" charset="-122"/>
                <a:sym typeface="Symbol" pitchFamily="18" charset="2"/>
              </a:rPr>
              <a:t>）</a:t>
            </a:r>
          </a:p>
          <a:p>
            <a:pPr marL="914400" lvl="2" indent="0">
              <a:buNone/>
            </a:pPr>
            <a:r>
              <a:rPr lang="zh-CN" altLang="en-US" sz="2800" b="1" dirty="0">
                <a:solidFill>
                  <a:schemeClr val="tx1"/>
                </a:solidFill>
                <a:latin typeface="楷体" pitchFamily="49" charset="-122"/>
                <a:ea typeface="楷体" pitchFamily="49" charset="-122"/>
                <a:sym typeface="Symbol" pitchFamily="18" charset="2"/>
              </a:rPr>
              <a:t>在什么条件下双方会永远合作？</a:t>
            </a:r>
          </a:p>
        </p:txBody>
      </p:sp>
      <p:graphicFrame>
        <p:nvGraphicFramePr>
          <p:cNvPr id="420889" name="Group 25"/>
          <p:cNvGraphicFramePr>
            <a:graphicFrameLocks noGrp="1"/>
          </p:cNvGraphicFramePr>
          <p:nvPr>
            <p:extLst>
              <p:ext uri="{D42A27DB-BD31-4B8C-83A1-F6EECF244321}">
                <p14:modId xmlns:p14="http://schemas.microsoft.com/office/powerpoint/2010/main" val="3688152729"/>
              </p:ext>
            </p:extLst>
          </p:nvPr>
        </p:nvGraphicFramePr>
        <p:xfrm>
          <a:off x="5076056" y="1221582"/>
          <a:ext cx="3959994" cy="1211508"/>
        </p:xfrm>
        <a:graphic>
          <a:graphicData uri="http://schemas.openxmlformats.org/drawingml/2006/table">
            <a:tbl>
              <a:tblPr/>
              <a:tblGrid>
                <a:gridCol w="1319521">
                  <a:extLst>
                    <a:ext uri="{9D8B030D-6E8A-4147-A177-3AD203B41FA5}">
                      <a16:colId xmlns:a16="http://schemas.microsoft.com/office/drawing/2014/main" val="20000"/>
                    </a:ext>
                  </a:extLst>
                </a:gridCol>
                <a:gridCol w="1343850">
                  <a:extLst>
                    <a:ext uri="{9D8B030D-6E8A-4147-A177-3AD203B41FA5}">
                      <a16:colId xmlns:a16="http://schemas.microsoft.com/office/drawing/2014/main" val="20001"/>
                    </a:ext>
                  </a:extLst>
                </a:gridCol>
                <a:gridCol w="1296623">
                  <a:extLst>
                    <a:ext uri="{9D8B030D-6E8A-4147-A177-3AD203B41FA5}">
                      <a16:colId xmlns:a16="http://schemas.microsoft.com/office/drawing/2014/main" val="20002"/>
                    </a:ext>
                  </a:extLst>
                </a:gridCol>
              </a:tblGrid>
              <a:tr h="37804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2000" b="1" i="0" u="none" strike="noStrike" cap="none" normalizeH="0" baseline="0" dirty="0">
                        <a:ln>
                          <a:noFill/>
                        </a:ln>
                        <a:solidFill>
                          <a:schemeClr val="tx1"/>
                        </a:solidFill>
                        <a:effectLst/>
                        <a:latin typeface="Times New Roman" pitchFamily="18" charset="0"/>
                        <a:ea typeface="隶书" pitchFamily="49" charset="-122"/>
                      </a:endParaRPr>
                    </a:p>
                  </a:txBody>
                  <a:tcPr marT="34278" marB="3427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000" b="1" i="0" u="none" strike="noStrike" cap="none" normalizeH="0" baseline="0" dirty="0">
                          <a:ln>
                            <a:noFill/>
                          </a:ln>
                          <a:solidFill>
                            <a:schemeClr val="tx1"/>
                          </a:solidFill>
                          <a:effectLst/>
                          <a:latin typeface="Times New Roman" pitchFamily="18" charset="0"/>
                          <a:ea typeface="隶书" pitchFamily="49" charset="-122"/>
                        </a:rPr>
                        <a:t>背叛</a:t>
                      </a:r>
                    </a:p>
                  </a:txBody>
                  <a:tcPr marT="34278" marB="3427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000" b="1" i="0" u="none" strike="noStrike" cap="none" normalizeH="0" baseline="0">
                          <a:ln>
                            <a:noFill/>
                          </a:ln>
                          <a:solidFill>
                            <a:schemeClr val="tx1"/>
                          </a:solidFill>
                          <a:effectLst/>
                          <a:latin typeface="Times New Roman" pitchFamily="18" charset="0"/>
                          <a:ea typeface="隶书" pitchFamily="49" charset="-122"/>
                        </a:rPr>
                        <a:t>合作</a:t>
                      </a:r>
                    </a:p>
                  </a:txBody>
                  <a:tcPr marT="34278" marB="3427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804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000" b="1" i="0" u="none" strike="noStrike" cap="none" normalizeH="0" baseline="0">
                          <a:ln>
                            <a:noFill/>
                          </a:ln>
                          <a:solidFill>
                            <a:schemeClr val="tx1"/>
                          </a:solidFill>
                          <a:effectLst/>
                          <a:latin typeface="Times New Roman" pitchFamily="18" charset="0"/>
                          <a:ea typeface="隶书" pitchFamily="49" charset="-122"/>
                        </a:rPr>
                        <a:t>背叛</a:t>
                      </a:r>
                    </a:p>
                  </a:txBody>
                  <a:tcPr marT="34278" marB="3427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000" b="1" i="0" u="none" strike="noStrike" cap="none" normalizeH="0" baseline="0">
                          <a:ln>
                            <a:noFill/>
                          </a:ln>
                          <a:solidFill>
                            <a:schemeClr val="tx1"/>
                          </a:solidFill>
                          <a:effectLst/>
                          <a:latin typeface="Times New Roman" pitchFamily="18" charset="0"/>
                          <a:ea typeface="隶书" pitchFamily="49" charset="-122"/>
                        </a:rPr>
                        <a:t>0</a:t>
                      </a:r>
                      <a:r>
                        <a:rPr kumimoji="1" lang="zh-CN" altLang="en-US" sz="2000" b="1" i="0" u="none" strike="noStrike" cap="none" normalizeH="0" baseline="0">
                          <a:ln>
                            <a:noFill/>
                          </a:ln>
                          <a:solidFill>
                            <a:schemeClr val="tx1"/>
                          </a:solidFill>
                          <a:effectLst/>
                          <a:latin typeface="Times New Roman" pitchFamily="18" charset="0"/>
                          <a:ea typeface="隶书" pitchFamily="49" charset="-122"/>
                        </a:rPr>
                        <a:t>，</a:t>
                      </a:r>
                      <a:r>
                        <a:rPr kumimoji="1" lang="en-US" altLang="zh-CN" sz="2000" b="1" i="0" u="none" strike="noStrike" cap="none" normalizeH="0" baseline="0">
                          <a:ln>
                            <a:noFill/>
                          </a:ln>
                          <a:solidFill>
                            <a:schemeClr val="tx1"/>
                          </a:solidFill>
                          <a:effectLst/>
                          <a:latin typeface="Times New Roman" pitchFamily="18" charset="0"/>
                          <a:ea typeface="隶书" pitchFamily="49" charset="-122"/>
                        </a:rPr>
                        <a:t>0</a:t>
                      </a:r>
                    </a:p>
                  </a:txBody>
                  <a:tcPr marT="34278" marB="3427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000" b="1" i="0" u="none" strike="noStrike" cap="none" normalizeH="0" baseline="0">
                          <a:ln>
                            <a:noFill/>
                          </a:ln>
                          <a:solidFill>
                            <a:schemeClr val="tx1"/>
                          </a:solidFill>
                          <a:effectLst/>
                          <a:latin typeface="Times New Roman" pitchFamily="18" charset="0"/>
                          <a:ea typeface="隶书" pitchFamily="49" charset="-122"/>
                        </a:rPr>
                        <a:t>5</a:t>
                      </a:r>
                      <a:r>
                        <a:rPr kumimoji="1" lang="zh-CN" altLang="en-US" sz="2000" b="1" i="0" u="none" strike="noStrike" cap="none" normalizeH="0" baseline="0">
                          <a:ln>
                            <a:noFill/>
                          </a:ln>
                          <a:solidFill>
                            <a:schemeClr val="tx1"/>
                          </a:solidFill>
                          <a:effectLst/>
                          <a:latin typeface="Times New Roman" pitchFamily="18" charset="0"/>
                          <a:ea typeface="隶书" pitchFamily="49" charset="-122"/>
                        </a:rPr>
                        <a:t>，</a:t>
                      </a:r>
                      <a:r>
                        <a:rPr kumimoji="1" lang="en-US" altLang="zh-CN" sz="2000" b="1" i="0" u="none" strike="noStrike" cap="none" normalizeH="0" baseline="0">
                          <a:ln>
                            <a:noFill/>
                          </a:ln>
                          <a:solidFill>
                            <a:schemeClr val="tx1"/>
                          </a:solidFill>
                          <a:effectLst/>
                          <a:latin typeface="Times New Roman" pitchFamily="18" charset="0"/>
                          <a:ea typeface="隶书" pitchFamily="49" charset="-122"/>
                        </a:rPr>
                        <a:t>-5</a:t>
                      </a:r>
                    </a:p>
                  </a:txBody>
                  <a:tcPr marT="34278" marB="3427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804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000" b="1" i="0" u="none" strike="noStrike" cap="none" normalizeH="0" baseline="0">
                          <a:ln>
                            <a:noFill/>
                          </a:ln>
                          <a:solidFill>
                            <a:schemeClr val="tx1"/>
                          </a:solidFill>
                          <a:effectLst/>
                          <a:latin typeface="Times New Roman" pitchFamily="18" charset="0"/>
                          <a:ea typeface="隶书" pitchFamily="49" charset="-122"/>
                        </a:rPr>
                        <a:t>合作</a:t>
                      </a:r>
                    </a:p>
                  </a:txBody>
                  <a:tcPr marT="34278" marB="3427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000" b="1" i="0" u="none" strike="noStrike" cap="none" normalizeH="0" baseline="0" dirty="0">
                          <a:ln>
                            <a:noFill/>
                          </a:ln>
                          <a:solidFill>
                            <a:schemeClr val="tx1"/>
                          </a:solidFill>
                          <a:effectLst/>
                          <a:latin typeface="Times New Roman" pitchFamily="18" charset="0"/>
                          <a:ea typeface="隶书" pitchFamily="49" charset="-122"/>
                        </a:rPr>
                        <a:t>- 5</a:t>
                      </a:r>
                      <a:r>
                        <a:rPr kumimoji="1" lang="zh-CN" altLang="en-US" sz="2000" b="1" i="0" u="none" strike="noStrike" cap="none" normalizeH="0" baseline="0" dirty="0">
                          <a:ln>
                            <a:noFill/>
                          </a:ln>
                          <a:solidFill>
                            <a:schemeClr val="tx1"/>
                          </a:solidFill>
                          <a:effectLst/>
                          <a:latin typeface="Times New Roman" pitchFamily="18" charset="0"/>
                          <a:ea typeface="隶书" pitchFamily="49" charset="-122"/>
                        </a:rPr>
                        <a:t>，</a:t>
                      </a:r>
                      <a:r>
                        <a:rPr kumimoji="1" lang="en-US" altLang="zh-CN" sz="2000" b="1" i="0" u="none" strike="noStrike" cap="none" normalizeH="0" baseline="0" dirty="0">
                          <a:ln>
                            <a:noFill/>
                          </a:ln>
                          <a:solidFill>
                            <a:schemeClr val="tx1"/>
                          </a:solidFill>
                          <a:effectLst/>
                          <a:latin typeface="Times New Roman" pitchFamily="18" charset="0"/>
                          <a:ea typeface="隶书" pitchFamily="49" charset="-122"/>
                        </a:rPr>
                        <a:t>5</a:t>
                      </a:r>
                    </a:p>
                  </a:txBody>
                  <a:tcPr marT="34278" marB="3427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2000" b="1" i="0" u="none" strike="noStrike" cap="none" normalizeH="0" baseline="0" dirty="0">
                          <a:ln>
                            <a:noFill/>
                          </a:ln>
                          <a:solidFill>
                            <a:schemeClr val="tx1"/>
                          </a:solidFill>
                          <a:effectLst/>
                          <a:latin typeface="Times New Roman" pitchFamily="18" charset="0"/>
                          <a:ea typeface="隶书" pitchFamily="49" charset="-122"/>
                        </a:rPr>
                        <a:t>3</a:t>
                      </a:r>
                      <a:r>
                        <a:rPr kumimoji="1" lang="zh-CN" altLang="en-US" sz="2000" b="1" i="0" u="none" strike="noStrike" cap="none" normalizeH="0" baseline="0" dirty="0">
                          <a:ln>
                            <a:noFill/>
                          </a:ln>
                          <a:solidFill>
                            <a:schemeClr val="tx1"/>
                          </a:solidFill>
                          <a:effectLst/>
                          <a:latin typeface="Times New Roman" pitchFamily="18" charset="0"/>
                          <a:ea typeface="隶书" pitchFamily="49" charset="-122"/>
                        </a:rPr>
                        <a:t>，</a:t>
                      </a:r>
                      <a:r>
                        <a:rPr kumimoji="1" lang="en-US" altLang="zh-CN" sz="2000" b="1" i="0" u="none" strike="noStrike" cap="none" normalizeH="0" baseline="0" dirty="0">
                          <a:ln>
                            <a:noFill/>
                          </a:ln>
                          <a:solidFill>
                            <a:schemeClr val="tx1"/>
                          </a:solidFill>
                          <a:effectLst/>
                          <a:latin typeface="Times New Roman" pitchFamily="18" charset="0"/>
                          <a:ea typeface="隶书" pitchFamily="49" charset="-122"/>
                        </a:rPr>
                        <a:t>3</a:t>
                      </a:r>
                    </a:p>
                  </a:txBody>
                  <a:tcPr marT="34278" marB="3427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20888" name="Text Box 24">
            <a:hlinkClick r:id="" action="ppaction://noaction"/>
          </p:cNvPr>
          <p:cNvSpPr txBox="1">
            <a:spLocks noChangeArrowheads="1"/>
          </p:cNvSpPr>
          <p:nvPr/>
        </p:nvSpPr>
        <p:spPr bwMode="auto">
          <a:xfrm>
            <a:off x="1584896" y="3868341"/>
            <a:ext cx="5758307" cy="523220"/>
          </a:xfrm>
          <a:prstGeom prst="rect">
            <a:avLst/>
          </a:prstGeom>
          <a:noFill/>
          <a:ln w="76200" cmpd="tri">
            <a:solidFill>
              <a:schemeClr val="folHlink"/>
            </a:solidFill>
            <a:miter lim="800000"/>
            <a:headEnd/>
            <a:tailEnd/>
          </a:ln>
          <a:effectLst/>
        </p:spPr>
        <p:txBody>
          <a:bodyPr wrap="none">
            <a:spAutoFit/>
          </a:bodyPr>
          <a:lstStyle/>
          <a:p>
            <a:pPr algn="ctr" eaLnBrk="1" hangingPunct="1">
              <a:defRPr/>
            </a:pPr>
            <a:r>
              <a:rPr lang="en-US" altLang="zh-CN" sz="2800" b="1" baseline="0">
                <a:solidFill>
                  <a:srgbClr val="FF0000"/>
                </a:solidFill>
                <a:ea typeface="楷体" pitchFamily="49" charset="-122"/>
              </a:rPr>
              <a:t>δ</a:t>
            </a:r>
            <a:r>
              <a:rPr lang="zh-CN" altLang="en-US" sz="2800" b="1" baseline="0">
                <a:solidFill>
                  <a:srgbClr val="FF0000"/>
                </a:solidFill>
                <a:ea typeface="楷体" pitchFamily="49" charset="-122"/>
              </a:rPr>
              <a:t>的另一层含义是下次博弈的可能性</a:t>
            </a:r>
          </a:p>
        </p:txBody>
      </p:sp>
      <p:sp>
        <p:nvSpPr>
          <p:cNvPr id="15383" name="矩形 6"/>
          <p:cNvSpPr>
            <a:spLocks noChangeArrowheads="1"/>
          </p:cNvSpPr>
          <p:nvPr/>
        </p:nvSpPr>
        <p:spPr bwMode="auto">
          <a:xfrm>
            <a:off x="147639" y="141685"/>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buFont typeface="Wingdings" pitchFamily="2" charset="2"/>
              <a:buNone/>
            </a:pPr>
            <a:r>
              <a:rPr lang="zh-CN" altLang="en-US" sz="2400" b="1" dirty="0">
                <a:sym typeface="Symbol" pitchFamily="18" charset="2"/>
              </a:rPr>
              <a:t>对冷酷策略的进一步分析</a:t>
            </a:r>
          </a:p>
        </p:txBody>
      </p:sp>
    </p:spTree>
    <p:extLst>
      <p:ext uri="{BB962C8B-B14F-4D97-AF65-F5344CB8AC3E}">
        <p14:creationId xmlns:p14="http://schemas.microsoft.com/office/powerpoint/2010/main" val="2840571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88"/>
                                        </p:tgtEl>
                                        <p:attrNameLst>
                                          <p:attrName>style.visibility</p:attrName>
                                        </p:attrNameLst>
                                      </p:cBhvr>
                                      <p:to>
                                        <p:strVal val="visible"/>
                                      </p:to>
                                    </p:set>
                                    <p:animEffect transition="in" filter="blinds(horizontal)">
                                      <p:cBhvr>
                                        <p:cTn id="7" dur="500"/>
                                        <p:tgtEl>
                                          <p:spTgt spid="420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body" idx="1"/>
          </p:nvPr>
        </p:nvSpPr>
        <p:spPr>
          <a:xfrm>
            <a:off x="323528" y="699542"/>
            <a:ext cx="8496944" cy="3960440"/>
          </a:xfrm>
          <a:noFill/>
        </p:spPr>
        <p:txBody>
          <a:bodyPr>
            <a:normAutofit/>
          </a:bodyPr>
          <a:lstStyle/>
          <a:p>
            <a:pPr marL="0" indent="0" algn="just">
              <a:lnSpc>
                <a:spcPct val="150000"/>
              </a:lnSpc>
              <a:buNone/>
              <a:tabLst/>
            </a:pPr>
            <a:r>
              <a:rPr lang="zh-CN" altLang="en-US" sz="2000" b="1" dirty="0">
                <a:solidFill>
                  <a:schemeClr val="tx1"/>
                </a:solidFill>
                <a:effectLst/>
                <a:latin typeface="楷体" pitchFamily="49" charset="-122"/>
                <a:ea typeface="楷体" pitchFamily="49" charset="-122"/>
              </a:rPr>
              <a:t>    浙江消费者陈先生在</a:t>
            </a:r>
            <a:r>
              <a:rPr lang="en-US" altLang="zh-CN" sz="2000" b="1" dirty="0">
                <a:solidFill>
                  <a:schemeClr val="tx1"/>
                </a:solidFill>
                <a:effectLst/>
                <a:latin typeface="楷体" pitchFamily="49" charset="-122"/>
                <a:ea typeface="楷体" pitchFamily="49" charset="-122"/>
              </a:rPr>
              <a:t>2004</a:t>
            </a:r>
            <a:r>
              <a:rPr lang="zh-CN" altLang="en-US" sz="2000" b="1" dirty="0">
                <a:solidFill>
                  <a:schemeClr val="tx1"/>
                </a:solidFill>
                <a:effectLst/>
                <a:latin typeface="楷体" pitchFamily="49" charset="-122"/>
                <a:ea typeface="楷体" pitchFamily="49" charset="-122"/>
              </a:rPr>
              <a:t>年初，在自家附近一副食品商店购买了</a:t>
            </a:r>
            <a:r>
              <a:rPr lang="en-US" altLang="zh-CN" sz="2000" b="1" dirty="0">
                <a:solidFill>
                  <a:schemeClr val="tx1"/>
                </a:solidFill>
                <a:effectLst/>
                <a:latin typeface="楷体" pitchFamily="49" charset="-122"/>
                <a:ea typeface="楷体" pitchFamily="49" charset="-122"/>
              </a:rPr>
              <a:t>20</a:t>
            </a:r>
            <a:r>
              <a:rPr lang="zh-CN" altLang="en-US" sz="2000" b="1" dirty="0">
                <a:solidFill>
                  <a:schemeClr val="tx1"/>
                </a:solidFill>
                <a:effectLst/>
                <a:latin typeface="楷体" pitchFamily="49" charset="-122"/>
                <a:ea typeface="楷体" pitchFamily="49" charset="-122"/>
              </a:rPr>
              <a:t>多条大红鹰香烟，并借着过春节的机会将香烟送了出去。不料过了一段时间，不少朋友纷纷打来电话，说他送去的香烟是假的。陈先生感到十分奇怪，便找店主交涉，而店主却一口否认。陈先生将剩下的</a:t>
            </a:r>
            <a:r>
              <a:rPr lang="en-US" altLang="zh-CN" sz="2000" b="1" dirty="0">
                <a:solidFill>
                  <a:schemeClr val="tx1"/>
                </a:solidFill>
                <a:effectLst/>
                <a:latin typeface="楷体" pitchFamily="49" charset="-122"/>
                <a:ea typeface="楷体" pitchFamily="49" charset="-122"/>
              </a:rPr>
              <a:t>8</a:t>
            </a:r>
            <a:r>
              <a:rPr lang="zh-CN" altLang="en-US" sz="2000" b="1" dirty="0">
                <a:solidFill>
                  <a:schemeClr val="tx1"/>
                </a:solidFill>
                <a:effectLst/>
                <a:latin typeface="楷体" pitchFamily="49" charset="-122"/>
                <a:ea typeface="楷体" pitchFamily="49" charset="-122"/>
              </a:rPr>
              <a:t>包大红鹰送烟草专卖局检验，证实这些香烟确属假烟。</a:t>
            </a:r>
            <a:endParaRPr lang="en-US" altLang="zh-CN" sz="2000" b="1" dirty="0">
              <a:solidFill>
                <a:schemeClr val="tx1"/>
              </a:solidFill>
              <a:effectLst/>
              <a:latin typeface="楷体" pitchFamily="49" charset="-122"/>
              <a:ea typeface="楷体" pitchFamily="49" charset="-122"/>
            </a:endParaRPr>
          </a:p>
          <a:p>
            <a:pPr marL="0" indent="0" algn="just">
              <a:lnSpc>
                <a:spcPct val="150000"/>
              </a:lnSpc>
              <a:buNone/>
              <a:tabLst/>
            </a:pPr>
            <a:r>
              <a:rPr lang="en-US" altLang="zh-CN" sz="2000" b="1" dirty="0">
                <a:latin typeface="楷体" pitchFamily="49" charset="-122"/>
                <a:ea typeface="楷体" pitchFamily="49" charset="-122"/>
              </a:rPr>
              <a:t>    </a:t>
            </a:r>
            <a:r>
              <a:rPr lang="zh-CN" altLang="en-US" sz="2000" b="1" dirty="0">
                <a:solidFill>
                  <a:schemeClr val="tx1"/>
                </a:solidFill>
                <a:effectLst/>
                <a:latin typeface="楷体" pitchFamily="49" charset="-122"/>
                <a:ea typeface="楷体" pitchFamily="49" charset="-122"/>
              </a:rPr>
              <a:t>烟草专卖局派出执法人员对那家副食品店进行了检查，但未发现有假烟。无奈，陈先生只好再次找到店主交涉，店主同意赔偿其</a:t>
            </a:r>
            <a:r>
              <a:rPr lang="en-US" altLang="zh-CN" sz="2000" b="1" dirty="0">
                <a:solidFill>
                  <a:schemeClr val="tx1"/>
                </a:solidFill>
                <a:effectLst/>
                <a:latin typeface="楷体" pitchFamily="49" charset="-122"/>
                <a:ea typeface="楷体" pitchFamily="49" charset="-122"/>
              </a:rPr>
              <a:t>2000</a:t>
            </a:r>
            <a:r>
              <a:rPr lang="zh-CN" altLang="en-US" sz="2000" b="1" dirty="0">
                <a:solidFill>
                  <a:schemeClr val="tx1"/>
                </a:solidFill>
                <a:effectLst/>
                <a:latin typeface="楷体" pitchFamily="49" charset="-122"/>
                <a:ea typeface="楷体" pitchFamily="49" charset="-122"/>
              </a:rPr>
              <a:t>元人民币。然而第二天一早，店主又反悔了，并说自己从不卖假烟。</a:t>
            </a:r>
            <a:r>
              <a:rPr lang="zh-CN" altLang="en-US" sz="2000" b="1" dirty="0">
                <a:solidFill>
                  <a:schemeClr val="tx1"/>
                </a:solidFill>
                <a:effectLst/>
                <a:latin typeface="楷体" pitchFamily="49" charset="-122"/>
                <a:ea typeface="楷体" pitchFamily="49" charset="-122"/>
                <a:cs typeface="Times New Roman" pitchFamily="18" charset="0"/>
              </a:rPr>
              <a:t> </a:t>
            </a:r>
          </a:p>
        </p:txBody>
      </p:sp>
      <p:sp>
        <p:nvSpPr>
          <p:cNvPr id="921603" name="Rectangle 3"/>
          <p:cNvSpPr>
            <a:spLocks noChangeArrowheads="1"/>
          </p:cNvSpPr>
          <p:nvPr/>
        </p:nvSpPr>
        <p:spPr bwMode="auto">
          <a:xfrm>
            <a:off x="467544" y="81264"/>
            <a:ext cx="4206601" cy="448969"/>
          </a:xfrm>
          <a:prstGeom prst="rect">
            <a:avLst/>
          </a:prstGeom>
          <a:noFill/>
          <a:ln>
            <a:noFill/>
          </a:ln>
          <a:effectLst/>
        </p:spPr>
        <p:txBody>
          <a:bodyPr wrap="none">
            <a:spAutoFit/>
          </a:bodyPr>
          <a:lstStyle/>
          <a:p>
            <a:pPr>
              <a:lnSpc>
                <a:spcPct val="110000"/>
              </a:lnSpc>
              <a:spcBef>
                <a:spcPct val="20000"/>
              </a:spcBef>
              <a:buClr>
                <a:schemeClr val="folHlink"/>
              </a:buClr>
              <a:buSzPct val="80000"/>
              <a:buFont typeface="Wingdings" pitchFamily="2" charset="2"/>
              <a:buNone/>
            </a:pPr>
            <a:r>
              <a:rPr lang="zh-CN" altLang="en-US" sz="2400" b="1" dirty="0">
                <a:solidFill>
                  <a:srgbClr val="FF0000"/>
                </a:solidFill>
                <a:latin typeface="宋体" pitchFamily="2" charset="-122"/>
              </a:rPr>
              <a:t>缺乏有力的证据，有理说不清</a:t>
            </a:r>
          </a:p>
        </p:txBody>
      </p:sp>
    </p:spTree>
    <p:extLst>
      <p:ext uri="{BB962C8B-B14F-4D97-AF65-F5344CB8AC3E}">
        <p14:creationId xmlns:p14="http://schemas.microsoft.com/office/powerpoint/2010/main" val="107275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3"/>
          <p:cNvSpPr txBox="1">
            <a:spLocks noChangeArrowheads="1"/>
          </p:cNvSpPr>
          <p:nvPr/>
        </p:nvSpPr>
        <p:spPr bwMode="auto">
          <a:xfrm>
            <a:off x="0" y="519113"/>
            <a:ext cx="9144000" cy="38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kumimoji="1" sz="2400" b="1" baseline="-25000">
                <a:solidFill>
                  <a:schemeClr val="tx1"/>
                </a:solidFill>
                <a:latin typeface="Times New Roman" pitchFamily="18" charset="0"/>
                <a:ea typeface="宋体" pitchFamily="2" charset="-122"/>
              </a:defRPr>
            </a:lvl1pPr>
            <a:lvl2pPr marL="742950" indent="-285750">
              <a:tabLst>
                <a:tab pos="1970088" algn="l"/>
              </a:tabLst>
              <a:defRPr kumimoji="1" sz="2400" b="1" baseline="-25000">
                <a:solidFill>
                  <a:schemeClr val="tx1"/>
                </a:solidFill>
                <a:latin typeface="Times New Roman" pitchFamily="18" charset="0"/>
                <a:ea typeface="宋体" pitchFamily="2" charset="-122"/>
              </a:defRPr>
            </a:lvl2pPr>
            <a:lvl3pPr marL="1143000" indent="-228600">
              <a:tabLst>
                <a:tab pos="1970088" algn="l"/>
              </a:tabLst>
              <a:defRPr kumimoji="1" sz="2400" b="1" baseline="-25000">
                <a:solidFill>
                  <a:schemeClr val="tx1"/>
                </a:solidFill>
                <a:latin typeface="Times New Roman" pitchFamily="18" charset="0"/>
                <a:ea typeface="宋体" pitchFamily="2" charset="-122"/>
              </a:defRPr>
            </a:lvl3pPr>
            <a:lvl4pPr marL="1600200" indent="-228600">
              <a:tabLst>
                <a:tab pos="1970088" algn="l"/>
              </a:tabLst>
              <a:defRPr kumimoji="1" sz="2400" b="1" baseline="-25000">
                <a:solidFill>
                  <a:schemeClr val="tx1"/>
                </a:solidFill>
                <a:latin typeface="Times New Roman" pitchFamily="18" charset="0"/>
                <a:ea typeface="宋体" pitchFamily="2" charset="-122"/>
              </a:defRPr>
            </a:lvl4pPr>
            <a:lvl5pPr marL="2057400" indent="-228600">
              <a:tabLst>
                <a:tab pos="1970088"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9pPr>
          </a:lstStyle>
          <a:p>
            <a:pPr algn="ctr" eaLnBrk="1" hangingPunct="1">
              <a:lnSpc>
                <a:spcPct val="180000"/>
              </a:lnSpc>
              <a:buFont typeface="Arial" pitchFamily="34" charset="0"/>
              <a:buNone/>
            </a:pPr>
            <a:r>
              <a:rPr kumimoji="0" lang="zh-CN" altLang="en-US" sz="4800" baseline="0" dirty="0">
                <a:latin typeface="黑体" pitchFamily="49" charset="-122"/>
                <a:ea typeface="黑体" pitchFamily="49" charset="-122"/>
                <a:sym typeface="Arial" pitchFamily="34" charset="0"/>
              </a:rPr>
              <a:t>第八讲 重复博弈和制度建设</a:t>
            </a:r>
          </a:p>
          <a:p>
            <a:pPr algn="ctr" eaLnBrk="1" hangingPunct="1">
              <a:lnSpc>
                <a:spcPct val="180000"/>
              </a:lnSpc>
              <a:buFont typeface="Arial" pitchFamily="34" charset="0"/>
              <a:buNone/>
            </a:pPr>
            <a:r>
              <a:rPr kumimoji="0" lang="zh-CN" altLang="en-US" sz="4800" baseline="0" dirty="0">
                <a:latin typeface="黑体" pitchFamily="49" charset="-122"/>
                <a:ea typeface="黑体" pitchFamily="49" charset="-122"/>
                <a:sym typeface="Arial" pitchFamily="34" charset="0"/>
              </a:rPr>
              <a:t>第十八章 重复博弈</a:t>
            </a:r>
          </a:p>
          <a:p>
            <a:pPr algn="ctr" eaLnBrk="1" hangingPunct="1">
              <a:lnSpc>
                <a:spcPct val="180000"/>
              </a:lnSpc>
              <a:buFont typeface="Arial" pitchFamily="34" charset="0"/>
              <a:buNone/>
            </a:pPr>
            <a:r>
              <a:rPr kumimoji="0" lang="zh-CN" altLang="en-US" sz="4800" baseline="0" dirty="0">
                <a:latin typeface="黑体" pitchFamily="49" charset="-122"/>
                <a:ea typeface="黑体" pitchFamily="49" charset="-122"/>
                <a:sym typeface="Arial" pitchFamily="34" charset="0"/>
              </a:rPr>
              <a:t>第十九章 制度建设</a:t>
            </a:r>
          </a:p>
        </p:txBody>
      </p:sp>
    </p:spTree>
    <p:extLst>
      <p:ext uri="{BB962C8B-B14F-4D97-AF65-F5344CB8AC3E}">
        <p14:creationId xmlns:p14="http://schemas.microsoft.com/office/powerpoint/2010/main" val="249286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0">
                                            <p:txEl>
                                              <p:pRg st="0" end="0"/>
                                            </p:txEl>
                                          </p:spTgt>
                                        </p:tgtEl>
                                        <p:attrNameLst>
                                          <p:attrName>style.visibility</p:attrName>
                                        </p:attrNameLst>
                                      </p:cBhvr>
                                      <p:to>
                                        <p:strVal val="visible"/>
                                      </p:to>
                                    </p:set>
                                    <p:animEffect transition="in" filter="blinds(horizontal)">
                                      <p:cBhvr>
                                        <p:cTn id="7" dur="500"/>
                                        <p:tgtEl>
                                          <p:spTgt spid="3860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6050">
                                            <p:txEl>
                                              <p:pRg st="1" end="1"/>
                                            </p:txEl>
                                          </p:spTgt>
                                        </p:tgtEl>
                                        <p:attrNameLst>
                                          <p:attrName>style.visibility</p:attrName>
                                        </p:attrNameLst>
                                      </p:cBhvr>
                                      <p:to>
                                        <p:strVal val="visible"/>
                                      </p:to>
                                    </p:set>
                                    <p:animEffect transition="in" filter="blinds(horizontal)">
                                      <p:cBhvr>
                                        <p:cTn id="12" dur="500"/>
                                        <p:tgtEl>
                                          <p:spTgt spid="3860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6050">
                                            <p:txEl>
                                              <p:pRg st="2" end="2"/>
                                            </p:txEl>
                                          </p:spTgt>
                                        </p:tgtEl>
                                        <p:attrNameLst>
                                          <p:attrName>style.visibility</p:attrName>
                                        </p:attrNameLst>
                                      </p:cBhvr>
                                      <p:to>
                                        <p:strVal val="visible"/>
                                      </p:to>
                                    </p:set>
                                    <p:animEffect transition="in" filter="blinds(horizontal)">
                                      <p:cBhvr>
                                        <p:cTn id="17" dur="500"/>
                                        <p:tgtEl>
                                          <p:spTgt spid="3860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AutoShape 4"/>
          <p:cNvSpPr>
            <a:spLocks noChangeArrowheads="1"/>
          </p:cNvSpPr>
          <p:nvPr/>
        </p:nvSpPr>
        <p:spPr bwMode="auto">
          <a:xfrm>
            <a:off x="2536629" y="4227934"/>
            <a:ext cx="1584176" cy="479163"/>
          </a:xfrm>
          <a:prstGeom prst="wedgeRoundRectCallout">
            <a:avLst>
              <a:gd name="adj1" fmla="val 19690"/>
              <a:gd name="adj2" fmla="val -85597"/>
              <a:gd name="adj3" fmla="val 16667"/>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b="1" baseline="0" dirty="0">
                <a:solidFill>
                  <a:schemeClr val="bg1"/>
                </a:solidFill>
                <a:latin typeface="楷体_GB2312" pitchFamily="49" charset="-122"/>
                <a:ea typeface="楷体_GB2312" pitchFamily="49" charset="-122"/>
              </a:rPr>
              <a:t>宽严相济</a:t>
            </a:r>
          </a:p>
        </p:txBody>
      </p:sp>
      <p:pic>
        <p:nvPicPr>
          <p:cNvPr id="36866" name="Picture 2" descr="https://gimg2.baidu.com/image_search/src=http%3A%2F%2Fwww.queqia.com%2Fwp-content%2Fuploads%2F2022%2F05%2F1653534443609_5.jpg&amp;refer=http%3A%2F%2Fwww.queqia.com&amp;app=2002&amp;size=f9999,10000&amp;q=a80&amp;n=0&amp;g=0n&amp;fmt=auto?sec=1672850756&amp;t=d3e3e6759509a795c95d9d50eb8de4c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3621" y="20017"/>
            <a:ext cx="1374280" cy="20476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67544" y="627534"/>
            <a:ext cx="7344816" cy="2169825"/>
          </a:xfrm>
          <a:prstGeom prst="rect">
            <a:avLst/>
          </a:prstGeom>
        </p:spPr>
        <p:txBody>
          <a:bodyPr wrap="square">
            <a:spAutoFit/>
          </a:bodyPr>
          <a:lstStyle/>
          <a:p>
            <a:pPr>
              <a:lnSpc>
                <a:spcPct val="150000"/>
              </a:lnSpc>
            </a:pPr>
            <a:r>
              <a:rPr lang="zh-CN" altLang="zh-CN" b="1" dirty="0">
                <a:latin typeface="楷体" pitchFamily="49" charset="-122"/>
                <a:ea typeface="楷体" pitchFamily="49" charset="-122"/>
              </a:rPr>
              <a:t>宽容（</a:t>
            </a:r>
            <a:r>
              <a:rPr lang="en-US" altLang="zh-CN" b="1" dirty="0">
                <a:latin typeface="楷体" pitchFamily="49" charset="-122"/>
                <a:ea typeface="楷体" pitchFamily="49" charset="-122"/>
              </a:rPr>
              <a:t>generosity</a:t>
            </a:r>
            <a:r>
              <a:rPr lang="zh-CN" altLang="en-US" b="1" dirty="0">
                <a:latin typeface="楷体" pitchFamily="49" charset="-122"/>
                <a:ea typeface="楷体" pitchFamily="49" charset="-122"/>
              </a:rPr>
              <a:t>，原谅对方的偶尔过失，实现对他人或自己的纠错</a:t>
            </a:r>
            <a:r>
              <a:rPr lang="zh-CN" altLang="zh-CN" b="1" dirty="0">
                <a:latin typeface="楷体" pitchFamily="49" charset="-122"/>
                <a:ea typeface="楷体" pitchFamily="49" charset="-122"/>
              </a:rPr>
              <a:t>）</a:t>
            </a:r>
          </a:p>
          <a:p>
            <a:pPr>
              <a:lnSpc>
                <a:spcPct val="150000"/>
              </a:lnSpc>
            </a:pPr>
            <a:r>
              <a:rPr lang="zh-CN" altLang="zh-CN" b="1" dirty="0">
                <a:latin typeface="楷体" pitchFamily="49" charset="-122"/>
                <a:ea typeface="楷体" pitchFamily="49" charset="-122"/>
              </a:rPr>
              <a:t>悔悟（</a:t>
            </a:r>
            <a:r>
              <a:rPr lang="en-US" altLang="zh-CN" b="1" dirty="0">
                <a:latin typeface="楷体" pitchFamily="49" charset="-122"/>
                <a:ea typeface="楷体" pitchFamily="49" charset="-122"/>
              </a:rPr>
              <a:t>contrition</a:t>
            </a:r>
            <a:r>
              <a:rPr lang="zh-CN" altLang="en-US" b="1" dirty="0">
                <a:latin typeface="楷体" pitchFamily="49" charset="-122"/>
                <a:ea typeface="楷体" pitchFamily="49" charset="-122"/>
              </a:rPr>
              <a:t>，认同对方的报复权利，实现对自己的纠错</a:t>
            </a:r>
            <a:r>
              <a:rPr lang="zh-CN" altLang="zh-CN" b="1" dirty="0">
                <a:latin typeface="楷体" pitchFamily="49" charset="-122"/>
                <a:ea typeface="楷体" pitchFamily="49" charset="-122"/>
              </a:rPr>
              <a:t>）</a:t>
            </a:r>
          </a:p>
          <a:p>
            <a:pPr>
              <a:lnSpc>
                <a:spcPct val="150000"/>
              </a:lnSpc>
            </a:pPr>
            <a:r>
              <a:rPr lang="zh-CN" altLang="en-US" b="1" dirty="0">
                <a:latin typeface="楷体" pitchFamily="49" charset="-122"/>
                <a:ea typeface="楷体" pitchFamily="49" charset="-122"/>
              </a:rPr>
              <a:t>宽容</a:t>
            </a:r>
            <a:r>
              <a:rPr lang="zh-CN" altLang="zh-CN" b="1" dirty="0">
                <a:latin typeface="楷体" pitchFamily="49" charset="-122"/>
                <a:ea typeface="楷体" pitchFamily="49" charset="-122"/>
              </a:rPr>
              <a:t>是保持互惠的最好方法，尤其是在大</a:t>
            </a:r>
            <a:r>
              <a:rPr lang="zh-CN" altLang="en-US" b="1" dirty="0">
                <a:latin typeface="楷体" pitchFamily="49" charset="-122"/>
                <a:ea typeface="楷体" pitchFamily="49" charset="-122"/>
              </a:rPr>
              <a:t>家</a:t>
            </a:r>
            <a:r>
              <a:rPr lang="zh-CN" altLang="zh-CN" b="1" dirty="0">
                <a:latin typeface="楷体" pitchFamily="49" charset="-122"/>
                <a:ea typeface="楷体" pitchFamily="49" charset="-122"/>
              </a:rPr>
              <a:t>还没有适应噪音的情况下</a:t>
            </a:r>
            <a:r>
              <a:rPr lang="zh-CN" altLang="en-US" b="1" dirty="0">
                <a:latin typeface="楷体" pitchFamily="49" charset="-122"/>
                <a:ea typeface="楷体" pitchFamily="49" charset="-122"/>
              </a:rPr>
              <a:t>。</a:t>
            </a:r>
            <a:r>
              <a:rPr lang="zh-CN" altLang="zh-CN" b="1" dirty="0">
                <a:latin typeface="楷体" pitchFamily="49" charset="-122"/>
                <a:ea typeface="楷体" pitchFamily="49" charset="-122"/>
              </a:rPr>
              <a:t>悔悟在</a:t>
            </a:r>
            <a:r>
              <a:rPr lang="zh-CN" altLang="en-US" b="1" dirty="0">
                <a:latin typeface="楷体" pitchFamily="49" charset="-122"/>
                <a:ea typeface="楷体" pitchFamily="49" charset="-122"/>
              </a:rPr>
              <a:t>大家</a:t>
            </a:r>
            <a:r>
              <a:rPr lang="zh-CN" altLang="zh-CN" b="1" dirty="0">
                <a:latin typeface="楷体" pitchFamily="49" charset="-122"/>
                <a:ea typeface="楷体" pitchFamily="49" charset="-122"/>
              </a:rPr>
              <a:t>已经适应噪音的情况下表现</a:t>
            </a:r>
            <a:r>
              <a:rPr lang="zh-CN" altLang="en-US" b="1" dirty="0">
                <a:latin typeface="楷体" pitchFamily="49" charset="-122"/>
                <a:ea typeface="楷体" pitchFamily="49" charset="-122"/>
              </a:rPr>
              <a:t>最</a:t>
            </a:r>
            <a:r>
              <a:rPr lang="zh-CN" altLang="zh-CN" b="1" dirty="0">
                <a:latin typeface="楷体" pitchFamily="49" charset="-122"/>
                <a:ea typeface="楷体" pitchFamily="49" charset="-122"/>
              </a:rPr>
              <a:t>好，因为它能最快地纠正错误从而使合作关系</a:t>
            </a:r>
            <a:r>
              <a:rPr lang="zh-CN" altLang="en-US" b="1" dirty="0">
                <a:latin typeface="楷体" pitchFamily="49" charset="-122"/>
                <a:ea typeface="楷体" pitchFamily="49" charset="-122"/>
              </a:rPr>
              <a:t>最快</a:t>
            </a:r>
            <a:r>
              <a:rPr lang="zh-CN" altLang="zh-CN" b="1" dirty="0">
                <a:latin typeface="楷体" pitchFamily="49" charset="-122"/>
                <a:ea typeface="楷体" pitchFamily="49" charset="-122"/>
              </a:rPr>
              <a:t>恢复</a:t>
            </a:r>
            <a:r>
              <a:rPr lang="zh-CN" altLang="en-US" b="1" dirty="0">
                <a:latin typeface="楷体" pitchFamily="49" charset="-122"/>
                <a:ea typeface="楷体" pitchFamily="49" charset="-122"/>
              </a:rPr>
              <a:t>。</a:t>
            </a:r>
            <a:endParaRPr lang="zh-CN" altLang="zh-CN" b="1" dirty="0">
              <a:latin typeface="楷体" pitchFamily="49" charset="-122"/>
              <a:ea typeface="楷体" pitchFamily="49" charset="-122"/>
            </a:endParaRPr>
          </a:p>
        </p:txBody>
      </p:sp>
      <p:sp>
        <p:nvSpPr>
          <p:cNvPr id="4" name="矩形 3"/>
          <p:cNvSpPr/>
          <p:nvPr/>
        </p:nvSpPr>
        <p:spPr>
          <a:xfrm>
            <a:off x="467544" y="68512"/>
            <a:ext cx="2350323" cy="559769"/>
          </a:xfrm>
          <a:prstGeom prst="rect">
            <a:avLst/>
          </a:prstGeom>
        </p:spPr>
        <p:txBody>
          <a:bodyPr wrap="none">
            <a:spAutoFit/>
          </a:bodyPr>
          <a:lstStyle/>
          <a:p>
            <a:pPr>
              <a:lnSpc>
                <a:spcPct val="150000"/>
              </a:lnSpc>
            </a:pPr>
            <a:r>
              <a:rPr lang="zh-CN" altLang="zh-CN" sz="2400" b="1" dirty="0">
                <a:solidFill>
                  <a:srgbClr val="FF0000"/>
                </a:solidFill>
                <a:latin typeface="楷体" pitchFamily="49" charset="-122"/>
                <a:ea typeface="楷体" pitchFamily="49" charset="-122"/>
              </a:rPr>
              <a:t>如何处理噪音？</a:t>
            </a:r>
          </a:p>
        </p:txBody>
      </p:sp>
      <p:sp>
        <p:nvSpPr>
          <p:cNvPr id="5" name="矩形 4"/>
          <p:cNvSpPr/>
          <p:nvPr/>
        </p:nvSpPr>
        <p:spPr>
          <a:xfrm>
            <a:off x="463174" y="2698858"/>
            <a:ext cx="4572000" cy="923330"/>
          </a:xfrm>
          <a:prstGeom prst="rect">
            <a:avLst/>
          </a:prstGeom>
        </p:spPr>
        <p:txBody>
          <a:bodyPr>
            <a:spAutoFit/>
          </a:bodyPr>
          <a:lstStyle/>
          <a:p>
            <a:pPr>
              <a:lnSpc>
                <a:spcPct val="150000"/>
              </a:lnSpc>
            </a:pPr>
            <a:r>
              <a:rPr lang="zh-CN" altLang="zh-CN" b="1" dirty="0">
                <a:latin typeface="楷体" pitchFamily="49" charset="-122"/>
                <a:ea typeface="楷体" pitchFamily="49" charset="-122"/>
              </a:rPr>
              <a:t>宽容比悔悟表现好（</a:t>
            </a:r>
            <a:r>
              <a:rPr lang="en-US" altLang="zh-CN" b="1" dirty="0">
                <a:latin typeface="楷体" pitchFamily="49" charset="-122"/>
                <a:ea typeface="楷体" pitchFamily="49" charset="-122"/>
              </a:rPr>
              <a:t>0.1-1</a:t>
            </a:r>
            <a:r>
              <a:rPr lang="zh-CN" altLang="zh-CN" b="1" dirty="0">
                <a:latin typeface="楷体" pitchFamily="49" charset="-122"/>
                <a:ea typeface="楷体" pitchFamily="49" charset="-122"/>
              </a:rPr>
              <a:t>）</a:t>
            </a:r>
          </a:p>
          <a:p>
            <a:pPr>
              <a:lnSpc>
                <a:spcPct val="150000"/>
              </a:lnSpc>
            </a:pPr>
            <a:r>
              <a:rPr lang="zh-CN" altLang="zh-CN" b="1" dirty="0">
                <a:latin typeface="楷体" pitchFamily="49" charset="-122"/>
                <a:ea typeface="楷体" pitchFamily="49" charset="-122"/>
              </a:rPr>
              <a:t>悔悟比宽容表现好（</a:t>
            </a:r>
            <a:r>
              <a:rPr lang="en-US" altLang="zh-CN" b="1" dirty="0">
                <a:latin typeface="楷体" pitchFamily="49" charset="-122"/>
                <a:ea typeface="楷体" pitchFamily="49" charset="-122"/>
              </a:rPr>
              <a:t>1-10</a:t>
            </a:r>
            <a:r>
              <a:rPr lang="zh-CN" altLang="zh-CN" b="1" dirty="0">
                <a:latin typeface="楷体" pitchFamily="49" charset="-122"/>
                <a:ea typeface="楷体" pitchFamily="49" charset="-122"/>
              </a:rPr>
              <a:t>）</a:t>
            </a:r>
          </a:p>
        </p:txBody>
      </p:sp>
      <p:sp>
        <p:nvSpPr>
          <p:cNvPr id="6" name="矩形 5"/>
          <p:cNvSpPr/>
          <p:nvPr/>
        </p:nvSpPr>
        <p:spPr>
          <a:xfrm>
            <a:off x="463174" y="3622188"/>
            <a:ext cx="4572000" cy="442878"/>
          </a:xfrm>
          <a:prstGeom prst="rect">
            <a:avLst/>
          </a:prstGeom>
        </p:spPr>
        <p:txBody>
          <a:bodyPr>
            <a:spAutoFit/>
          </a:bodyPr>
          <a:lstStyle/>
          <a:p>
            <a:pPr>
              <a:lnSpc>
                <a:spcPct val="150000"/>
              </a:lnSpc>
            </a:pPr>
            <a:r>
              <a:rPr lang="zh-CN" altLang="zh-CN" b="1" dirty="0">
                <a:latin typeface="楷体" pitchFamily="49" charset="-122"/>
                <a:ea typeface="楷体" pitchFamily="49" charset="-122"/>
              </a:rPr>
              <a:t>噪音导致原谅，但是太多的原谅会被利用。</a:t>
            </a:r>
          </a:p>
        </p:txBody>
      </p:sp>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399373"/>
            <a:ext cx="2816920" cy="22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47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422916"/>
                                        </p:tgtEl>
                                        <p:attrNameLst>
                                          <p:attrName>style.visibility</p:attrName>
                                        </p:attrNameLst>
                                      </p:cBhvr>
                                      <p:to>
                                        <p:strVal val="visible"/>
                                      </p:to>
                                    </p:set>
                                    <p:animEffect transition="in" filter="diamond(in)">
                                      <p:cBhvr>
                                        <p:cTn id="35" dur="2000"/>
                                        <p:tgtEl>
                                          <p:spTgt spid="42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animBg="1"/>
      <p:bldP spid="3" grpId="0" build="p"/>
      <p:bldP spid="5"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116014" y="951310"/>
            <a:ext cx="65500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kumimoji="1" sz="2400" b="1" baseline="-25000">
                <a:solidFill>
                  <a:schemeClr val="tx1"/>
                </a:solidFill>
                <a:latin typeface="Times New Roman" pitchFamily="18" charset="0"/>
                <a:ea typeface="宋体" pitchFamily="2" charset="-122"/>
              </a:defRPr>
            </a:lvl1pPr>
            <a:lvl2pPr marL="742950" indent="-285750">
              <a:tabLst>
                <a:tab pos="1970088" algn="l"/>
              </a:tabLst>
              <a:defRPr kumimoji="1" sz="2400" b="1" baseline="-25000">
                <a:solidFill>
                  <a:schemeClr val="tx1"/>
                </a:solidFill>
                <a:latin typeface="Times New Roman" pitchFamily="18" charset="0"/>
                <a:ea typeface="宋体" pitchFamily="2" charset="-122"/>
              </a:defRPr>
            </a:lvl2pPr>
            <a:lvl3pPr marL="1143000" indent="-228600">
              <a:tabLst>
                <a:tab pos="1970088" algn="l"/>
              </a:tabLst>
              <a:defRPr kumimoji="1" sz="2400" b="1" baseline="-25000">
                <a:solidFill>
                  <a:schemeClr val="tx1"/>
                </a:solidFill>
                <a:latin typeface="Times New Roman" pitchFamily="18" charset="0"/>
                <a:ea typeface="宋体" pitchFamily="2" charset="-122"/>
              </a:defRPr>
            </a:lvl3pPr>
            <a:lvl4pPr marL="1600200" indent="-228600">
              <a:tabLst>
                <a:tab pos="1970088" algn="l"/>
              </a:tabLst>
              <a:defRPr kumimoji="1" sz="2400" b="1" baseline="-25000">
                <a:solidFill>
                  <a:schemeClr val="tx1"/>
                </a:solidFill>
                <a:latin typeface="Times New Roman" pitchFamily="18" charset="0"/>
                <a:ea typeface="宋体" pitchFamily="2" charset="-122"/>
              </a:defRPr>
            </a:lvl4pPr>
            <a:lvl5pPr marL="2057400" indent="-228600">
              <a:tabLst>
                <a:tab pos="1970088"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9pPr>
          </a:lstStyle>
          <a:p>
            <a:pPr algn="ctr" eaLnBrk="1" hangingPunct="1">
              <a:lnSpc>
                <a:spcPct val="150000"/>
              </a:lnSpc>
              <a:buFont typeface="Arial" pitchFamily="34" charset="0"/>
              <a:buNone/>
            </a:pPr>
            <a:r>
              <a:rPr kumimoji="0" lang="zh-CN" altLang="en-US" sz="5400" baseline="0">
                <a:latin typeface="黑体" pitchFamily="49" charset="-122"/>
                <a:ea typeface="黑体" pitchFamily="49" charset="-122"/>
                <a:sym typeface="Arial" pitchFamily="34" charset="0"/>
              </a:rPr>
              <a:t>第十九章 </a:t>
            </a:r>
          </a:p>
          <a:p>
            <a:pPr algn="ctr" eaLnBrk="1" hangingPunct="1">
              <a:lnSpc>
                <a:spcPct val="150000"/>
              </a:lnSpc>
              <a:buFont typeface="Arial" pitchFamily="34" charset="0"/>
              <a:buNone/>
            </a:pPr>
            <a:r>
              <a:rPr kumimoji="0" lang="zh-CN" altLang="en-US" sz="5400" baseline="0">
                <a:latin typeface="黑体" pitchFamily="49" charset="-122"/>
                <a:ea typeface="黑体" pitchFamily="49" charset="-122"/>
                <a:sym typeface="Arial" pitchFamily="34" charset="0"/>
              </a:rPr>
              <a:t>制度建设</a:t>
            </a:r>
          </a:p>
        </p:txBody>
      </p:sp>
    </p:spTree>
    <p:extLst>
      <p:ext uri="{BB962C8B-B14F-4D97-AF65-F5344CB8AC3E}">
        <p14:creationId xmlns:p14="http://schemas.microsoft.com/office/powerpoint/2010/main" val="12013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3077"/>
          <p:cNvGraphicFramePr>
            <a:graphicFrameLocks noChangeAspect="1"/>
          </p:cNvGraphicFramePr>
          <p:nvPr/>
        </p:nvGraphicFramePr>
        <p:xfrm>
          <a:off x="684213" y="1437085"/>
          <a:ext cx="7620000" cy="2457450"/>
        </p:xfrm>
        <a:graphic>
          <a:graphicData uri="http://schemas.openxmlformats.org/presentationml/2006/ole">
            <mc:AlternateContent xmlns:mc="http://schemas.openxmlformats.org/markup-compatibility/2006">
              <mc:Choice xmlns:v="urn:schemas-microsoft-com:vml" Requires="v">
                <p:oleObj name="BMP 图象" r:id="rId2" imgW="4505954" imgH="1609524" progId="Paint.Picture">
                  <p:embed/>
                </p:oleObj>
              </mc:Choice>
              <mc:Fallback>
                <p:oleObj name="BMP 图象" r:id="rId2" imgW="4505954" imgH="160952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37085"/>
                        <a:ext cx="7620000" cy="2457450"/>
                      </a:xfrm>
                      <a:prstGeom prst="rect">
                        <a:avLst/>
                      </a:prstGeom>
                      <a:noFill/>
                      <a:ln w="9525">
                        <a:solidFill>
                          <a:schemeClr val="hlink"/>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825355" name="Rectangle 3083"/>
          <p:cNvSpPr>
            <a:spLocks noChangeArrowheads="1"/>
          </p:cNvSpPr>
          <p:nvPr/>
        </p:nvSpPr>
        <p:spPr bwMode="auto">
          <a:xfrm>
            <a:off x="683568" y="339502"/>
            <a:ext cx="2236510" cy="707886"/>
          </a:xfrm>
          <a:prstGeom prst="rect">
            <a:avLst/>
          </a:prstGeom>
          <a:noFill/>
          <a:ln>
            <a:noFill/>
          </a:ln>
          <a:effectLst/>
        </p:spPr>
        <p:txBody>
          <a:bodyPr wrap="none">
            <a:spAutoFit/>
          </a:bodyPr>
          <a:lstStyle/>
          <a:p>
            <a:pPr algn="ctr" eaLnBrk="1" fontAlgn="t" hangingPunct="1">
              <a:defRPr/>
            </a:pPr>
            <a:r>
              <a:rPr lang="zh-CN" altLang="en-US" sz="4000" baseline="0" dirty="0">
                <a:effectLst>
                  <a:outerShdw blurRad="38100" dist="38100" dir="2700000" algn="tl">
                    <a:srgbClr val="000000"/>
                  </a:outerShdw>
                </a:effectLst>
                <a:ea typeface="黑体" pitchFamily="49" charset="-122"/>
                <a:sym typeface="Symbol" pitchFamily="18" charset="2"/>
              </a:rPr>
              <a:t>囚犯困境</a:t>
            </a:r>
          </a:p>
        </p:txBody>
      </p:sp>
    </p:spTree>
    <p:extLst>
      <p:ext uri="{BB962C8B-B14F-4D97-AF65-F5344CB8AC3E}">
        <p14:creationId xmlns:p14="http://schemas.microsoft.com/office/powerpoint/2010/main" val="316635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9" name="Rectangle 3" descr="wp511f">
            <a:hlinkClick r:id="" action="ppaction://noaction"/>
          </p:cNvPr>
          <p:cNvSpPr>
            <a:spLocks noChangeArrowheads="1"/>
          </p:cNvSpPr>
          <p:nvPr/>
        </p:nvSpPr>
        <p:spPr bwMode="auto">
          <a:xfrm>
            <a:off x="609600" y="1200150"/>
            <a:ext cx="8153400" cy="1652184"/>
          </a:xfrm>
          <a:prstGeom prst="rect">
            <a:avLst/>
          </a:prstGeom>
          <a:noFill/>
          <a:ln>
            <a:noFill/>
          </a:ln>
          <a:effectLst/>
        </p:spPr>
        <p:txBody>
          <a:bodyPr>
            <a:spAutoFit/>
          </a:bodyPr>
          <a:lstStyle/>
          <a:p>
            <a:pPr lvl="1" eaLnBrk="1" hangingPunct="1">
              <a:lnSpc>
                <a:spcPct val="120000"/>
              </a:lnSpc>
              <a:spcBef>
                <a:spcPct val="20000"/>
              </a:spcBef>
              <a:buClr>
                <a:schemeClr val="accent1"/>
              </a:buClr>
              <a:defRPr/>
            </a:pPr>
            <a:r>
              <a:rPr lang="zh-CN" altLang="en-US" sz="3600" b="1" baseline="0" dirty="0">
                <a:latin typeface="华文中宋" pitchFamily="2" charset="-122"/>
                <a:ea typeface="楷体" pitchFamily="49" charset="-122"/>
              </a:rPr>
              <a:t>博弈论第一原理：</a:t>
            </a:r>
          </a:p>
          <a:p>
            <a:pPr lvl="1" eaLnBrk="1" hangingPunct="1">
              <a:lnSpc>
                <a:spcPct val="170000"/>
              </a:lnSpc>
              <a:spcBef>
                <a:spcPct val="20000"/>
              </a:spcBef>
              <a:buClr>
                <a:schemeClr val="accent1"/>
              </a:buClr>
              <a:defRPr/>
            </a:pPr>
            <a:r>
              <a:rPr lang="zh-CN" altLang="en-US" sz="3600" b="1" baseline="0" dirty="0">
                <a:latin typeface="楷体" pitchFamily="49" charset="-122"/>
                <a:ea typeface="楷体" pitchFamily="49" charset="-122"/>
              </a:rPr>
              <a:t>游戏规则决定游戏的结局</a:t>
            </a:r>
          </a:p>
        </p:txBody>
      </p:sp>
      <p:sp>
        <p:nvSpPr>
          <p:cNvPr id="1253380" name="Line 4"/>
          <p:cNvSpPr>
            <a:spLocks noChangeShapeType="1"/>
          </p:cNvSpPr>
          <p:nvPr/>
        </p:nvSpPr>
        <p:spPr bwMode="auto">
          <a:xfrm>
            <a:off x="971550" y="1977629"/>
            <a:ext cx="6465888"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666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844154"/>
            <a:ext cx="8382000" cy="2743200"/>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39075" name="Text Box 3"/>
          <p:cNvSpPr txBox="1">
            <a:spLocks noChangeArrowheads="1"/>
          </p:cNvSpPr>
          <p:nvPr/>
        </p:nvSpPr>
        <p:spPr bwMode="auto">
          <a:xfrm>
            <a:off x="3995936" y="4011910"/>
            <a:ext cx="2040943" cy="830997"/>
          </a:xfrm>
          <a:prstGeom prst="rect">
            <a:avLst/>
          </a:prstGeom>
          <a:noFill/>
          <a:ln w="9525">
            <a:noFill/>
            <a:miter lim="800000"/>
            <a:headEnd/>
            <a:tailEnd/>
          </a:ln>
          <a:effectLst/>
        </p:spPr>
        <p:txBody>
          <a:bodyPr wrap="none">
            <a:spAutoFit/>
          </a:bodyPr>
          <a:lstStyle/>
          <a:p>
            <a:pPr eaLnBrk="1" hangingPunct="1">
              <a:defRPr/>
            </a:pPr>
            <a:r>
              <a:rPr lang="zh-CN" altLang="en-US" sz="4800" b="1" baseline="0" dirty="0">
                <a:solidFill>
                  <a:srgbClr val="FF0000"/>
                </a:solidFill>
                <a:ea typeface="楷体_GB2312" pitchFamily="49" charset="-122"/>
              </a:rPr>
              <a:t>博弈论</a:t>
            </a:r>
          </a:p>
        </p:txBody>
      </p:sp>
      <p:sp>
        <p:nvSpPr>
          <p:cNvPr id="1539077" name="AutoShape 5"/>
          <p:cNvSpPr>
            <a:spLocks noChangeArrowheads="1"/>
          </p:cNvSpPr>
          <p:nvPr/>
        </p:nvSpPr>
        <p:spPr bwMode="auto">
          <a:xfrm>
            <a:off x="4647441" y="3177922"/>
            <a:ext cx="720079" cy="701279"/>
          </a:xfrm>
          <a:prstGeom prst="upArrow">
            <a:avLst>
              <a:gd name="adj1" fmla="val 50000"/>
              <a:gd name="adj2" fmla="val 25432"/>
            </a:avLst>
          </a:prstGeom>
          <a:solidFill>
            <a:schemeClr val="accent1"/>
          </a:solidFill>
          <a:ln w="9525">
            <a:solidFill>
              <a:schemeClr val="tx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
        <p:nvSpPr>
          <p:cNvPr id="1539078" name="Text Box 6"/>
          <p:cNvSpPr txBox="1">
            <a:spLocks noChangeArrowheads="1"/>
          </p:cNvSpPr>
          <p:nvPr/>
        </p:nvSpPr>
        <p:spPr bwMode="auto">
          <a:xfrm>
            <a:off x="3708400" y="2464593"/>
            <a:ext cx="2890838" cy="747512"/>
          </a:xfrm>
          <a:prstGeom prst="rect">
            <a:avLst/>
          </a:prstGeom>
          <a:solidFill>
            <a:srgbClr val="FF0000"/>
          </a:solidFill>
          <a:ln w="9525">
            <a:noFill/>
            <a:miter lim="800000"/>
            <a:headEnd/>
            <a:tailEnd/>
          </a:ln>
          <a:effectLst/>
        </p:spPr>
        <p:txBody>
          <a:bodyPr>
            <a:spAutoFit/>
          </a:bodyPr>
          <a:lstStyle/>
          <a:p>
            <a:pPr eaLnBrk="1" hangingPunct="1">
              <a:lnSpc>
                <a:spcPct val="110000"/>
              </a:lnSpc>
              <a:defRPr/>
            </a:pPr>
            <a:r>
              <a:rPr lang="zh-CN" altLang="en-US" sz="2000" b="1" baseline="0" dirty="0">
                <a:solidFill>
                  <a:schemeClr val="bg1"/>
                </a:solidFill>
                <a:ea typeface="楷体_GB2312" pitchFamily="49" charset="-122"/>
              </a:rPr>
              <a:t>策略（行为）选择及其直接相互作用</a:t>
            </a:r>
          </a:p>
        </p:txBody>
      </p:sp>
    </p:spTree>
    <p:extLst>
      <p:ext uri="{BB962C8B-B14F-4D97-AF65-F5344CB8AC3E}">
        <p14:creationId xmlns:p14="http://schemas.microsoft.com/office/powerpoint/2010/main" val="327824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Text Box 2"/>
          <p:cNvSpPr txBox="1">
            <a:spLocks noChangeArrowheads="1"/>
          </p:cNvSpPr>
          <p:nvPr/>
        </p:nvSpPr>
        <p:spPr bwMode="auto">
          <a:xfrm>
            <a:off x="2268538" y="800100"/>
            <a:ext cx="2819400" cy="963084"/>
          </a:xfrm>
          <a:prstGeom prst="rect">
            <a:avLst/>
          </a:prstGeom>
          <a:solidFill>
            <a:srgbClr val="FF0000"/>
          </a:solidFill>
          <a:ln w="57150" cmpd="thinThick">
            <a:pattFill prst="dkDnDiag">
              <a:fgClr>
                <a:schemeClr val="hlink"/>
              </a:fgClr>
              <a:bgClr>
                <a:srgbClr val="FFFFFF"/>
              </a:bgClr>
            </a:pattFill>
            <a:miter lim="800000"/>
            <a:headEnd/>
            <a:tailEnd/>
          </a:ln>
          <a:effectLst/>
        </p:spPr>
        <p:txBody>
          <a:bodyPr>
            <a:spAutoFit/>
          </a:bodyPr>
          <a:lstStyle>
            <a:defPPr>
              <a:defRPr lang="zh-CN"/>
            </a:defPPr>
            <a:lvl1pPr algn="dist">
              <a:lnSpc>
                <a:spcPct val="130000"/>
              </a:lnSpc>
              <a:defRPr sz="4800" b="1" baseline="0">
                <a:solidFill>
                  <a:schemeClr val="bg1"/>
                </a:solidFill>
                <a:ea typeface="楷体_GB2312" pitchFamily="49" charset="-122"/>
              </a:defRPr>
            </a:lvl1pPr>
          </a:lstStyle>
          <a:p>
            <a:r>
              <a:rPr lang="zh-CN" altLang="en-US"/>
              <a:t>现象</a:t>
            </a:r>
          </a:p>
        </p:txBody>
      </p:sp>
      <p:sp>
        <p:nvSpPr>
          <p:cNvPr id="1271811" name="Text Box 3"/>
          <p:cNvSpPr txBox="1">
            <a:spLocks noChangeArrowheads="1"/>
          </p:cNvSpPr>
          <p:nvPr/>
        </p:nvSpPr>
        <p:spPr bwMode="auto">
          <a:xfrm>
            <a:off x="2268538" y="2228850"/>
            <a:ext cx="2895600" cy="963084"/>
          </a:xfrm>
          <a:prstGeom prst="rect">
            <a:avLst/>
          </a:prstGeom>
          <a:solidFill>
            <a:srgbClr val="FF0000"/>
          </a:solidFill>
          <a:ln w="57150" cmpd="thinThick">
            <a:pattFill prst="dkDnDiag">
              <a:fgClr>
                <a:schemeClr val="hlink"/>
              </a:fgClr>
              <a:bgClr>
                <a:srgbClr val="FFFFFF"/>
              </a:bgClr>
            </a:pattFill>
            <a:miter lim="800000"/>
            <a:headEnd/>
            <a:tailEnd/>
          </a:ln>
          <a:effectLst/>
        </p:spPr>
        <p:txBody>
          <a:bodyPr>
            <a:spAutoFit/>
          </a:bodyPr>
          <a:lstStyle/>
          <a:p>
            <a:pPr algn="dist" eaLnBrk="1" hangingPunct="1">
              <a:lnSpc>
                <a:spcPct val="130000"/>
              </a:lnSpc>
              <a:defRPr/>
            </a:pPr>
            <a:r>
              <a:rPr lang="zh-CN" altLang="en-US" sz="4800" b="1" baseline="0" dirty="0">
                <a:solidFill>
                  <a:schemeClr val="bg1"/>
                </a:solidFill>
                <a:ea typeface="楷体_GB2312" pitchFamily="49" charset="-122"/>
              </a:rPr>
              <a:t>行为</a:t>
            </a:r>
          </a:p>
        </p:txBody>
      </p:sp>
      <p:sp>
        <p:nvSpPr>
          <p:cNvPr id="1271812" name="Text Box 4"/>
          <p:cNvSpPr txBox="1">
            <a:spLocks noChangeArrowheads="1"/>
          </p:cNvSpPr>
          <p:nvPr/>
        </p:nvSpPr>
        <p:spPr bwMode="auto">
          <a:xfrm>
            <a:off x="2268538" y="3651648"/>
            <a:ext cx="2895600" cy="963084"/>
          </a:xfrm>
          <a:prstGeom prst="rect">
            <a:avLst/>
          </a:prstGeom>
          <a:solidFill>
            <a:srgbClr val="FF0000"/>
          </a:solidFill>
          <a:ln w="57150" cmpd="thinThick">
            <a:pattFill prst="dkDnDiag">
              <a:fgClr>
                <a:schemeClr val="hlink"/>
              </a:fgClr>
              <a:bgClr>
                <a:srgbClr val="FFFFFF"/>
              </a:bgClr>
            </a:pattFill>
            <a:miter lim="800000"/>
            <a:headEnd/>
            <a:tailEnd/>
          </a:ln>
          <a:effectLst/>
        </p:spPr>
        <p:txBody>
          <a:bodyPr>
            <a:spAutoFit/>
          </a:bodyPr>
          <a:lstStyle/>
          <a:p>
            <a:pPr algn="dist" eaLnBrk="1" hangingPunct="1">
              <a:lnSpc>
                <a:spcPct val="130000"/>
              </a:lnSpc>
              <a:defRPr/>
            </a:pPr>
            <a:r>
              <a:rPr lang="zh-CN" altLang="en-US" sz="4800" b="1" baseline="0">
                <a:solidFill>
                  <a:schemeClr val="bg1"/>
                </a:solidFill>
                <a:ea typeface="楷体_GB2312" pitchFamily="49" charset="-122"/>
              </a:rPr>
              <a:t>制度</a:t>
            </a:r>
          </a:p>
        </p:txBody>
      </p:sp>
      <p:sp>
        <p:nvSpPr>
          <p:cNvPr id="1271813" name="AutoShape 5"/>
          <p:cNvSpPr>
            <a:spLocks noChangeArrowheads="1"/>
          </p:cNvSpPr>
          <p:nvPr/>
        </p:nvSpPr>
        <p:spPr bwMode="auto">
          <a:xfrm>
            <a:off x="3275856" y="1852696"/>
            <a:ext cx="720080" cy="319004"/>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271814" name="AutoShape 6"/>
          <p:cNvSpPr>
            <a:spLocks noChangeArrowheads="1"/>
          </p:cNvSpPr>
          <p:nvPr/>
        </p:nvSpPr>
        <p:spPr bwMode="auto">
          <a:xfrm>
            <a:off x="3275856" y="3191933"/>
            <a:ext cx="792088" cy="406135"/>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271815" name="AutoShape 7"/>
          <p:cNvSpPr>
            <a:spLocks noChangeArrowheads="1"/>
          </p:cNvSpPr>
          <p:nvPr/>
        </p:nvSpPr>
        <p:spPr bwMode="auto">
          <a:xfrm>
            <a:off x="5867400" y="681037"/>
            <a:ext cx="2377008" cy="700088"/>
          </a:xfrm>
          <a:prstGeom prst="wedgeRectCallout">
            <a:avLst>
              <a:gd name="adj1" fmla="val -78833"/>
              <a:gd name="adj2" fmla="val 41329"/>
            </a:avLst>
          </a:prstGeom>
          <a:solidFill>
            <a:srgbClr val="FF0000"/>
          </a:solidFill>
          <a:ln w="28575" algn="ctr">
            <a:noFill/>
            <a:miter lim="800000"/>
            <a:headEnd/>
            <a:tailEnd/>
          </a:ln>
          <a:effectLst/>
        </p:spPr>
        <p:txBody>
          <a:bodyPr lIns="0" tIns="0" rIns="0" bIns="0" anchor="ctr"/>
          <a:lstStyle/>
          <a:p>
            <a:pPr>
              <a:defRPr/>
            </a:pPr>
            <a:r>
              <a:rPr kumimoji="0" lang="zh-CN" altLang="en-US" sz="2000" b="1" baseline="0" dirty="0">
                <a:solidFill>
                  <a:schemeClr val="bg1"/>
                </a:solidFill>
                <a:latin typeface="楷体" pitchFamily="49" charset="-122"/>
                <a:ea typeface="楷体" pitchFamily="49" charset="-122"/>
              </a:rPr>
              <a:t>不能用现象解释现象</a:t>
            </a:r>
          </a:p>
        </p:txBody>
      </p:sp>
      <p:sp>
        <p:nvSpPr>
          <p:cNvPr id="1271816" name="AutoShape 8"/>
          <p:cNvSpPr>
            <a:spLocks noChangeArrowheads="1"/>
          </p:cNvSpPr>
          <p:nvPr/>
        </p:nvSpPr>
        <p:spPr bwMode="auto">
          <a:xfrm>
            <a:off x="5951539" y="2105026"/>
            <a:ext cx="2376487" cy="736997"/>
          </a:xfrm>
          <a:prstGeom prst="wedgeRectCallout">
            <a:avLst>
              <a:gd name="adj1" fmla="val -80125"/>
              <a:gd name="adj2" fmla="val 44509"/>
            </a:avLst>
          </a:prstGeom>
          <a:solidFill>
            <a:srgbClr val="FF0000"/>
          </a:solidFill>
          <a:ln w="28575" algn="ctr">
            <a:noFill/>
            <a:miter lim="800000"/>
            <a:headEnd/>
            <a:tailEnd/>
          </a:ln>
          <a:effectLst/>
        </p:spPr>
        <p:txBody>
          <a:bodyPr lIns="0" tIns="0" rIns="0" bIns="0" anchor="ctr"/>
          <a:lstStyle/>
          <a:p>
            <a:r>
              <a:rPr lang="zh-CN" altLang="en-US" sz="2000" b="1" dirty="0">
                <a:solidFill>
                  <a:schemeClr val="bg1"/>
                </a:solidFill>
                <a:latin typeface="楷体" pitchFamily="49" charset="-122"/>
                <a:ea typeface="楷体" pitchFamily="49" charset="-122"/>
              </a:rPr>
              <a:t>行为背后一定有原因</a:t>
            </a:r>
          </a:p>
        </p:txBody>
      </p:sp>
      <p:sp>
        <p:nvSpPr>
          <p:cNvPr id="1271817" name="AutoShape 9"/>
          <p:cNvSpPr>
            <a:spLocks noChangeArrowheads="1"/>
          </p:cNvSpPr>
          <p:nvPr/>
        </p:nvSpPr>
        <p:spPr bwMode="auto">
          <a:xfrm>
            <a:off x="5951539" y="3489723"/>
            <a:ext cx="2508893" cy="720328"/>
          </a:xfrm>
          <a:prstGeom prst="wedgeRectCallout">
            <a:avLst>
              <a:gd name="adj1" fmla="val -81060"/>
              <a:gd name="adj2" fmla="val 41569"/>
            </a:avLst>
          </a:prstGeom>
          <a:solidFill>
            <a:srgbClr val="FF0000"/>
          </a:solidFill>
          <a:ln w="28575" algn="ctr">
            <a:noFill/>
            <a:miter lim="800000"/>
            <a:headEnd/>
            <a:tailEnd/>
          </a:ln>
          <a:effectLst/>
        </p:spPr>
        <p:txBody>
          <a:bodyPr lIns="0" tIns="0" rIns="0" bIns="0" anchor="ctr"/>
          <a:lstStyle/>
          <a:p>
            <a:r>
              <a:rPr lang="zh-CN" altLang="en-US" sz="2400" b="1" dirty="0">
                <a:solidFill>
                  <a:schemeClr val="bg1"/>
                </a:solidFill>
                <a:latin typeface="楷体" pitchFamily="49" charset="-122"/>
                <a:ea typeface="楷体" pitchFamily="49" charset="-122"/>
              </a:rPr>
              <a:t>制度可以修改完善</a:t>
            </a:r>
          </a:p>
        </p:txBody>
      </p:sp>
      <p:sp>
        <p:nvSpPr>
          <p:cNvPr id="114698" name="Text Box 10"/>
          <p:cNvSpPr txBox="1">
            <a:spLocks noChangeArrowheads="1"/>
          </p:cNvSpPr>
          <p:nvPr/>
        </p:nvSpPr>
        <p:spPr bwMode="auto">
          <a:xfrm>
            <a:off x="1" y="4569619"/>
            <a:ext cx="7561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ctr" eaLnBrk="1" hangingPunct="1"/>
            <a:r>
              <a:rPr lang="en-US" altLang="zh-CN" sz="2800" baseline="0" dirty="0">
                <a:latin typeface="楷体_GB2312" pitchFamily="49" charset="-122"/>
                <a:ea typeface="楷体_GB2312" pitchFamily="49" charset="-122"/>
              </a:rPr>
              <a:t>1</a:t>
            </a:r>
            <a:r>
              <a:rPr lang="zh-CN" altLang="en-US" sz="2800" baseline="0" dirty="0">
                <a:latin typeface="楷体_GB2312" pitchFamily="49" charset="-122"/>
                <a:ea typeface="楷体_GB2312" pitchFamily="49" charset="-122"/>
              </a:rPr>
              <a:t>、被淋湿；</a:t>
            </a:r>
            <a:r>
              <a:rPr lang="en-US" altLang="zh-CN" sz="2800" baseline="0" dirty="0">
                <a:latin typeface="楷体_GB2312" pitchFamily="49" charset="-122"/>
                <a:ea typeface="楷体_GB2312" pitchFamily="49" charset="-122"/>
              </a:rPr>
              <a:t>2</a:t>
            </a:r>
            <a:r>
              <a:rPr lang="zh-CN" altLang="en-US" sz="2800" baseline="0" dirty="0">
                <a:latin typeface="楷体_GB2312" pitchFamily="49" charset="-122"/>
                <a:ea typeface="楷体_GB2312" pitchFamily="49" charset="-122"/>
              </a:rPr>
              <a:t>、</a:t>
            </a:r>
            <a:r>
              <a:rPr lang="zh-CN" altLang="en-US" sz="2800" baseline="0" dirty="0">
                <a:latin typeface="楷体_GB2312" pitchFamily="49" charset="-122"/>
                <a:ea typeface="楷体_GB2312" pitchFamily="49" charset="-122"/>
                <a:hlinkClick r:id="rId2" action="ppaction://hlinksldjump"/>
              </a:rPr>
              <a:t>楼坍塌 </a:t>
            </a:r>
            <a:r>
              <a:rPr lang="en-US" altLang="zh-CN" sz="2800" baseline="0" dirty="0">
                <a:latin typeface="楷体_GB2312" pitchFamily="49" charset="-122"/>
                <a:ea typeface="楷体_GB2312" pitchFamily="49" charset="-122"/>
              </a:rPr>
              <a:t>3</a:t>
            </a:r>
            <a:r>
              <a:rPr lang="zh-CN" altLang="en-US" sz="2800" baseline="0" dirty="0">
                <a:latin typeface="楷体_GB2312" pitchFamily="49" charset="-122"/>
                <a:ea typeface="楷体_GB2312" pitchFamily="49" charset="-122"/>
              </a:rPr>
              <a:t>、</a:t>
            </a:r>
            <a:r>
              <a:rPr lang="zh-CN" altLang="en-US" sz="2800" baseline="0" dirty="0">
                <a:latin typeface="楷体_GB2312" pitchFamily="49" charset="-122"/>
                <a:ea typeface="楷体_GB2312" pitchFamily="49" charset="-122"/>
                <a:hlinkClick r:id="" action="ppaction://noaction"/>
              </a:rPr>
              <a:t>大老虎</a:t>
            </a:r>
            <a:endParaRPr lang="zh-CN" altLang="en-US" sz="2800" baseline="0" dirty="0">
              <a:latin typeface="楷体_GB2312" pitchFamily="49" charset="-122"/>
              <a:ea typeface="楷体_GB2312" pitchFamily="49" charset="-122"/>
            </a:endParaRPr>
          </a:p>
        </p:txBody>
      </p:sp>
      <p:sp>
        <p:nvSpPr>
          <p:cNvPr id="114699" name="Rectangle 13"/>
          <p:cNvSpPr>
            <a:spLocks noChangeArrowheads="1"/>
          </p:cNvSpPr>
          <p:nvPr/>
        </p:nvSpPr>
        <p:spPr bwMode="auto">
          <a:xfrm>
            <a:off x="71542" y="159759"/>
            <a:ext cx="4288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t" hangingPunct="1"/>
            <a:r>
              <a:rPr lang="zh-CN" altLang="en-US" sz="3200" b="1" baseline="0" dirty="0">
                <a:ea typeface="黑体" pitchFamily="49" charset="-122"/>
              </a:rPr>
              <a:t>现象－－行为－－制度</a:t>
            </a:r>
          </a:p>
        </p:txBody>
      </p:sp>
      <p:sp>
        <p:nvSpPr>
          <p:cNvPr id="1271822" name="AutoShape 14"/>
          <p:cNvSpPr>
            <a:spLocks noChangeArrowheads="1"/>
          </p:cNvSpPr>
          <p:nvPr/>
        </p:nvSpPr>
        <p:spPr bwMode="auto">
          <a:xfrm>
            <a:off x="755650" y="3813572"/>
            <a:ext cx="1079500" cy="457200"/>
          </a:xfrm>
          <a:prstGeom prst="wedgeRectCallout">
            <a:avLst>
              <a:gd name="adj1" fmla="val 53384"/>
              <a:gd name="adj2" fmla="val 115366"/>
            </a:avLst>
          </a:prstGeom>
          <a:solidFill>
            <a:srgbClr val="FF0000"/>
          </a:solidFill>
          <a:ln w="28575" algn="ctr">
            <a:noFill/>
            <a:miter lim="800000"/>
            <a:headEnd/>
            <a:tailEnd/>
          </a:ln>
          <a:effectLst/>
        </p:spPr>
        <p:txBody>
          <a:bodyPr lIns="0" tIns="0" rIns="0" bIns="0" anchor="ctr"/>
          <a:lstStyle/>
          <a:p>
            <a:pPr algn="ctr"/>
            <a:r>
              <a:rPr lang="zh-CN" altLang="en-US" sz="2800" b="1">
                <a:solidFill>
                  <a:schemeClr val="bg1"/>
                </a:solidFill>
                <a:latin typeface="楷体" pitchFamily="49" charset="-122"/>
                <a:ea typeface="楷体" pitchFamily="49" charset="-122"/>
              </a:rPr>
              <a:t>下雨</a:t>
            </a:r>
          </a:p>
        </p:txBody>
      </p:sp>
    </p:spTree>
    <p:extLst>
      <p:ext uri="{BB962C8B-B14F-4D97-AF65-F5344CB8AC3E}">
        <p14:creationId xmlns:p14="http://schemas.microsoft.com/office/powerpoint/2010/main" val="3786524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1810"/>
                                        </p:tgtEl>
                                        <p:attrNameLst>
                                          <p:attrName>style.visibility</p:attrName>
                                        </p:attrNameLst>
                                      </p:cBhvr>
                                      <p:to>
                                        <p:strVal val="visible"/>
                                      </p:to>
                                    </p:set>
                                    <p:anim calcmode="lin" valueType="num">
                                      <p:cBhvr additive="base">
                                        <p:cTn id="7" dur="500" fill="hold"/>
                                        <p:tgtEl>
                                          <p:spTgt spid="1271810"/>
                                        </p:tgtEl>
                                        <p:attrNameLst>
                                          <p:attrName>ppt_x</p:attrName>
                                        </p:attrNameLst>
                                      </p:cBhvr>
                                      <p:tavLst>
                                        <p:tav tm="0">
                                          <p:val>
                                            <p:strVal val="0-#ppt_w/2"/>
                                          </p:val>
                                        </p:tav>
                                        <p:tav tm="100000">
                                          <p:val>
                                            <p:strVal val="#ppt_x"/>
                                          </p:val>
                                        </p:tav>
                                      </p:tavLst>
                                    </p:anim>
                                    <p:anim calcmode="lin" valueType="num">
                                      <p:cBhvr additive="base">
                                        <p:cTn id="8" dur="500" fill="hold"/>
                                        <p:tgtEl>
                                          <p:spTgt spid="12718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71813"/>
                                        </p:tgtEl>
                                        <p:attrNameLst>
                                          <p:attrName>style.visibility</p:attrName>
                                        </p:attrNameLst>
                                      </p:cBhvr>
                                      <p:to>
                                        <p:strVal val="visible"/>
                                      </p:to>
                                    </p:set>
                                    <p:anim calcmode="lin" valueType="num">
                                      <p:cBhvr additive="base">
                                        <p:cTn id="13" dur="500" fill="hold"/>
                                        <p:tgtEl>
                                          <p:spTgt spid="1271813"/>
                                        </p:tgtEl>
                                        <p:attrNameLst>
                                          <p:attrName>ppt_x</p:attrName>
                                        </p:attrNameLst>
                                      </p:cBhvr>
                                      <p:tavLst>
                                        <p:tav tm="0">
                                          <p:val>
                                            <p:strVal val="0-#ppt_w/2"/>
                                          </p:val>
                                        </p:tav>
                                        <p:tav tm="100000">
                                          <p:val>
                                            <p:strVal val="#ppt_x"/>
                                          </p:val>
                                        </p:tav>
                                      </p:tavLst>
                                    </p:anim>
                                    <p:anim calcmode="lin" valueType="num">
                                      <p:cBhvr additive="base">
                                        <p:cTn id="14" dur="500" fill="hold"/>
                                        <p:tgtEl>
                                          <p:spTgt spid="12718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71811"/>
                                        </p:tgtEl>
                                        <p:attrNameLst>
                                          <p:attrName>style.visibility</p:attrName>
                                        </p:attrNameLst>
                                      </p:cBhvr>
                                      <p:to>
                                        <p:strVal val="visible"/>
                                      </p:to>
                                    </p:set>
                                    <p:anim calcmode="lin" valueType="num">
                                      <p:cBhvr additive="base">
                                        <p:cTn id="19" dur="500" fill="hold"/>
                                        <p:tgtEl>
                                          <p:spTgt spid="1271811"/>
                                        </p:tgtEl>
                                        <p:attrNameLst>
                                          <p:attrName>ppt_x</p:attrName>
                                        </p:attrNameLst>
                                      </p:cBhvr>
                                      <p:tavLst>
                                        <p:tav tm="0">
                                          <p:val>
                                            <p:strVal val="0-#ppt_w/2"/>
                                          </p:val>
                                        </p:tav>
                                        <p:tav tm="100000">
                                          <p:val>
                                            <p:strVal val="#ppt_x"/>
                                          </p:val>
                                        </p:tav>
                                      </p:tavLst>
                                    </p:anim>
                                    <p:anim calcmode="lin" valueType="num">
                                      <p:cBhvr additive="base">
                                        <p:cTn id="20" dur="500" fill="hold"/>
                                        <p:tgtEl>
                                          <p:spTgt spid="12718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71814"/>
                                        </p:tgtEl>
                                        <p:attrNameLst>
                                          <p:attrName>style.visibility</p:attrName>
                                        </p:attrNameLst>
                                      </p:cBhvr>
                                      <p:to>
                                        <p:strVal val="visible"/>
                                      </p:to>
                                    </p:set>
                                    <p:anim calcmode="lin" valueType="num">
                                      <p:cBhvr additive="base">
                                        <p:cTn id="25" dur="500" fill="hold"/>
                                        <p:tgtEl>
                                          <p:spTgt spid="1271814"/>
                                        </p:tgtEl>
                                        <p:attrNameLst>
                                          <p:attrName>ppt_x</p:attrName>
                                        </p:attrNameLst>
                                      </p:cBhvr>
                                      <p:tavLst>
                                        <p:tav tm="0">
                                          <p:val>
                                            <p:strVal val="0-#ppt_w/2"/>
                                          </p:val>
                                        </p:tav>
                                        <p:tav tm="100000">
                                          <p:val>
                                            <p:strVal val="#ppt_x"/>
                                          </p:val>
                                        </p:tav>
                                      </p:tavLst>
                                    </p:anim>
                                    <p:anim calcmode="lin" valueType="num">
                                      <p:cBhvr additive="base">
                                        <p:cTn id="26" dur="500" fill="hold"/>
                                        <p:tgtEl>
                                          <p:spTgt spid="12718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71812"/>
                                        </p:tgtEl>
                                        <p:attrNameLst>
                                          <p:attrName>style.visibility</p:attrName>
                                        </p:attrNameLst>
                                      </p:cBhvr>
                                      <p:to>
                                        <p:strVal val="visible"/>
                                      </p:to>
                                    </p:set>
                                    <p:anim calcmode="lin" valueType="num">
                                      <p:cBhvr additive="base">
                                        <p:cTn id="31" dur="500" fill="hold"/>
                                        <p:tgtEl>
                                          <p:spTgt spid="1271812"/>
                                        </p:tgtEl>
                                        <p:attrNameLst>
                                          <p:attrName>ppt_x</p:attrName>
                                        </p:attrNameLst>
                                      </p:cBhvr>
                                      <p:tavLst>
                                        <p:tav tm="0">
                                          <p:val>
                                            <p:strVal val="0-#ppt_w/2"/>
                                          </p:val>
                                        </p:tav>
                                        <p:tav tm="100000">
                                          <p:val>
                                            <p:strVal val="#ppt_x"/>
                                          </p:val>
                                        </p:tav>
                                      </p:tavLst>
                                    </p:anim>
                                    <p:anim calcmode="lin" valueType="num">
                                      <p:cBhvr additive="base">
                                        <p:cTn id="32" dur="500" fill="hold"/>
                                        <p:tgtEl>
                                          <p:spTgt spid="12718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1815"/>
                                        </p:tgtEl>
                                        <p:attrNameLst>
                                          <p:attrName>style.visibility</p:attrName>
                                        </p:attrNameLst>
                                      </p:cBhvr>
                                      <p:to>
                                        <p:strVal val="visible"/>
                                      </p:to>
                                    </p:set>
                                    <p:anim calcmode="lin" valueType="num">
                                      <p:cBhvr additive="base">
                                        <p:cTn id="37" dur="500" fill="hold"/>
                                        <p:tgtEl>
                                          <p:spTgt spid="1271815"/>
                                        </p:tgtEl>
                                        <p:attrNameLst>
                                          <p:attrName>ppt_x</p:attrName>
                                        </p:attrNameLst>
                                      </p:cBhvr>
                                      <p:tavLst>
                                        <p:tav tm="0">
                                          <p:val>
                                            <p:strVal val="#ppt_x"/>
                                          </p:val>
                                        </p:tav>
                                        <p:tav tm="100000">
                                          <p:val>
                                            <p:strVal val="#ppt_x"/>
                                          </p:val>
                                        </p:tav>
                                      </p:tavLst>
                                    </p:anim>
                                    <p:anim calcmode="lin" valueType="num">
                                      <p:cBhvr additive="base">
                                        <p:cTn id="38" dur="500" fill="hold"/>
                                        <p:tgtEl>
                                          <p:spTgt spid="12718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71822"/>
                                        </p:tgtEl>
                                        <p:attrNameLst>
                                          <p:attrName>style.visibility</p:attrName>
                                        </p:attrNameLst>
                                      </p:cBhvr>
                                      <p:to>
                                        <p:strVal val="visible"/>
                                      </p:to>
                                    </p:set>
                                    <p:anim calcmode="lin" valueType="num">
                                      <p:cBhvr additive="base">
                                        <p:cTn id="43" dur="500" fill="hold"/>
                                        <p:tgtEl>
                                          <p:spTgt spid="1271822"/>
                                        </p:tgtEl>
                                        <p:attrNameLst>
                                          <p:attrName>ppt_x</p:attrName>
                                        </p:attrNameLst>
                                      </p:cBhvr>
                                      <p:tavLst>
                                        <p:tav tm="0">
                                          <p:val>
                                            <p:strVal val="#ppt_x"/>
                                          </p:val>
                                        </p:tav>
                                        <p:tav tm="100000">
                                          <p:val>
                                            <p:strVal val="#ppt_x"/>
                                          </p:val>
                                        </p:tav>
                                      </p:tavLst>
                                    </p:anim>
                                    <p:anim calcmode="lin" valueType="num">
                                      <p:cBhvr additive="base">
                                        <p:cTn id="44" dur="500" fill="hold"/>
                                        <p:tgtEl>
                                          <p:spTgt spid="12718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71816"/>
                                        </p:tgtEl>
                                        <p:attrNameLst>
                                          <p:attrName>style.visibility</p:attrName>
                                        </p:attrNameLst>
                                      </p:cBhvr>
                                      <p:to>
                                        <p:strVal val="visible"/>
                                      </p:to>
                                    </p:set>
                                    <p:anim calcmode="lin" valueType="num">
                                      <p:cBhvr additive="base">
                                        <p:cTn id="49" dur="500" fill="hold"/>
                                        <p:tgtEl>
                                          <p:spTgt spid="1271816"/>
                                        </p:tgtEl>
                                        <p:attrNameLst>
                                          <p:attrName>ppt_x</p:attrName>
                                        </p:attrNameLst>
                                      </p:cBhvr>
                                      <p:tavLst>
                                        <p:tav tm="0">
                                          <p:val>
                                            <p:strVal val="#ppt_x"/>
                                          </p:val>
                                        </p:tav>
                                        <p:tav tm="100000">
                                          <p:val>
                                            <p:strVal val="#ppt_x"/>
                                          </p:val>
                                        </p:tav>
                                      </p:tavLst>
                                    </p:anim>
                                    <p:anim calcmode="lin" valueType="num">
                                      <p:cBhvr additive="base">
                                        <p:cTn id="50" dur="500" fill="hold"/>
                                        <p:tgtEl>
                                          <p:spTgt spid="127181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71817"/>
                                        </p:tgtEl>
                                        <p:attrNameLst>
                                          <p:attrName>style.visibility</p:attrName>
                                        </p:attrNameLst>
                                      </p:cBhvr>
                                      <p:to>
                                        <p:strVal val="visible"/>
                                      </p:to>
                                    </p:set>
                                    <p:anim calcmode="lin" valueType="num">
                                      <p:cBhvr additive="base">
                                        <p:cTn id="55" dur="500" fill="hold"/>
                                        <p:tgtEl>
                                          <p:spTgt spid="1271817"/>
                                        </p:tgtEl>
                                        <p:attrNameLst>
                                          <p:attrName>ppt_x</p:attrName>
                                        </p:attrNameLst>
                                      </p:cBhvr>
                                      <p:tavLst>
                                        <p:tav tm="0">
                                          <p:val>
                                            <p:strVal val="#ppt_x"/>
                                          </p:val>
                                        </p:tav>
                                        <p:tav tm="100000">
                                          <p:val>
                                            <p:strVal val="#ppt_x"/>
                                          </p:val>
                                        </p:tav>
                                      </p:tavLst>
                                    </p:anim>
                                    <p:anim calcmode="lin" valueType="num">
                                      <p:cBhvr additive="base">
                                        <p:cTn id="56" dur="500" fill="hold"/>
                                        <p:tgtEl>
                                          <p:spTgt spid="12718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0" grpId="0" animBg="1" autoUpdateAnimBg="0"/>
      <p:bldP spid="1271811" grpId="0" animBg="1" autoUpdateAnimBg="0"/>
      <p:bldP spid="1271812" grpId="0" animBg="1" autoUpdateAnimBg="0"/>
      <p:bldP spid="1271813" grpId="0" animBg="1"/>
      <p:bldP spid="1271814" grpId="0" animBg="1"/>
      <p:bldP spid="1271815" grpId="0" animBg="1" autoUpdateAnimBg="0"/>
      <p:bldP spid="1271816" grpId="0" animBg="1" autoUpdateAnimBg="0"/>
      <p:bldP spid="1271817" grpId="0" animBg="1" autoUpdateAnimBg="0"/>
      <p:bldP spid="12718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b_3ED545C1F227DC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solidFill>
            <a:srgbClr val="FF0000"/>
          </a:solidFill>
          <a:ln>
            <a:noFill/>
          </a:ln>
        </p:spPr>
      </p:pic>
      <p:sp>
        <p:nvSpPr>
          <p:cNvPr id="115715" name="Text Box 3"/>
          <p:cNvSpPr txBox="1">
            <a:spLocks noChangeArrowheads="1"/>
          </p:cNvSpPr>
          <p:nvPr/>
        </p:nvSpPr>
        <p:spPr bwMode="auto">
          <a:xfrm>
            <a:off x="5984928" y="-16669"/>
            <a:ext cx="3074881" cy="523220"/>
          </a:xfrm>
          <a:prstGeom prst="rect">
            <a:avLst/>
          </a:prstGeom>
          <a:solidFill>
            <a:srgbClr val="FF0000"/>
          </a:solidFill>
          <a:ln w="76200" cmpd="tri">
            <a:solidFill>
              <a:schemeClr val="folHlink"/>
            </a:solidFill>
            <a:miter lim="800000"/>
            <a:headEnd/>
            <a:tailEnd/>
          </a:ln>
        </p:spPr>
        <p:txBody>
          <a:bodyPr wrap="none">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ctr" eaLnBrk="1" hangingPunct="1"/>
            <a:r>
              <a:rPr lang="zh-CN" altLang="en-US" sz="2800" baseline="0" dirty="0">
                <a:solidFill>
                  <a:schemeClr val="bg1"/>
                </a:solidFill>
                <a:latin typeface="楷体_GB2312" pitchFamily="49" charset="-122"/>
                <a:ea typeface="楷体_GB2312" pitchFamily="49" charset="-122"/>
              </a:rPr>
              <a:t>如果</a:t>
            </a:r>
            <a:r>
              <a:rPr lang="en-US" altLang="zh-CN" sz="2800" baseline="0" dirty="0">
                <a:solidFill>
                  <a:schemeClr val="bg1"/>
                </a:solidFill>
                <a:latin typeface="楷体_GB2312" pitchFamily="49" charset="-122"/>
                <a:ea typeface="楷体_GB2312" pitchFamily="49" charset="-122"/>
              </a:rPr>
              <a:t>---</a:t>
            </a:r>
            <a:r>
              <a:rPr lang="zh-CN" altLang="en-US" sz="2800" baseline="0" dirty="0">
                <a:solidFill>
                  <a:schemeClr val="bg1"/>
                </a:solidFill>
                <a:latin typeface="楷体_GB2312" pitchFamily="49" charset="-122"/>
                <a:ea typeface="楷体_GB2312" pitchFamily="49" charset="-122"/>
              </a:rPr>
              <a:t>，那么</a:t>
            </a:r>
            <a:r>
              <a:rPr lang="en-US" altLang="zh-CN" sz="2800" baseline="0" dirty="0">
                <a:solidFill>
                  <a:schemeClr val="bg1"/>
                </a:solidFill>
                <a:latin typeface="楷体_GB2312" pitchFamily="49" charset="-122"/>
                <a:ea typeface="楷体_GB2312" pitchFamily="49" charset="-122"/>
              </a:rPr>
              <a:t>---</a:t>
            </a:r>
          </a:p>
        </p:txBody>
      </p:sp>
      <p:sp>
        <p:nvSpPr>
          <p:cNvPr id="115716" name="Text Box 4"/>
          <p:cNvSpPr txBox="1">
            <a:spLocks noChangeArrowheads="1"/>
          </p:cNvSpPr>
          <p:nvPr/>
        </p:nvSpPr>
        <p:spPr bwMode="auto">
          <a:xfrm>
            <a:off x="77842" y="-16669"/>
            <a:ext cx="3074881" cy="523220"/>
          </a:xfrm>
          <a:prstGeom prst="rect">
            <a:avLst/>
          </a:prstGeom>
          <a:solidFill>
            <a:srgbClr val="FF0000"/>
          </a:solidFill>
          <a:ln w="76200" cmpd="tri">
            <a:solidFill>
              <a:schemeClr val="folHlink"/>
            </a:solidFill>
            <a:miter lim="800000"/>
            <a:headEnd/>
            <a:tailEnd/>
          </a:ln>
        </p:spPr>
        <p:txBody>
          <a:bodyPr wrap="none">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ctr" eaLnBrk="1" hangingPunct="1"/>
            <a:r>
              <a:rPr lang="zh-CN" altLang="en-US" sz="2800" baseline="0">
                <a:solidFill>
                  <a:schemeClr val="bg1"/>
                </a:solidFill>
                <a:latin typeface="楷体_GB2312" pitchFamily="49" charset="-122"/>
                <a:ea typeface="楷体_GB2312" pitchFamily="49" charset="-122"/>
              </a:rPr>
              <a:t>如果</a:t>
            </a:r>
            <a:r>
              <a:rPr lang="en-US" altLang="zh-CN" sz="2800" baseline="0">
                <a:solidFill>
                  <a:schemeClr val="bg1"/>
                </a:solidFill>
                <a:latin typeface="楷体_GB2312" pitchFamily="49" charset="-122"/>
                <a:ea typeface="楷体_GB2312" pitchFamily="49" charset="-122"/>
              </a:rPr>
              <a:t>---</a:t>
            </a:r>
            <a:r>
              <a:rPr lang="zh-CN" altLang="en-US" sz="2800" baseline="0">
                <a:solidFill>
                  <a:schemeClr val="bg1"/>
                </a:solidFill>
                <a:latin typeface="楷体_GB2312" pitchFamily="49" charset="-122"/>
                <a:ea typeface="楷体_GB2312" pitchFamily="49" charset="-122"/>
              </a:rPr>
              <a:t>，那么</a:t>
            </a:r>
            <a:r>
              <a:rPr lang="en-US" altLang="zh-CN" sz="2800" baseline="0">
                <a:solidFill>
                  <a:schemeClr val="bg1"/>
                </a:solidFill>
                <a:latin typeface="楷体_GB2312" pitchFamily="49" charset="-122"/>
                <a:ea typeface="楷体_GB2312" pitchFamily="49" charset="-122"/>
              </a:rPr>
              <a:t>---</a:t>
            </a:r>
          </a:p>
        </p:txBody>
      </p:sp>
      <p:sp>
        <p:nvSpPr>
          <p:cNvPr id="1724421" name="AutoShape 5"/>
          <p:cNvSpPr>
            <a:spLocks noChangeArrowheads="1"/>
          </p:cNvSpPr>
          <p:nvPr/>
        </p:nvSpPr>
        <p:spPr bwMode="auto">
          <a:xfrm>
            <a:off x="395289" y="1059656"/>
            <a:ext cx="1152525" cy="457200"/>
          </a:xfrm>
          <a:prstGeom prst="wedgeRectCallout">
            <a:avLst>
              <a:gd name="adj1" fmla="val 24241"/>
              <a:gd name="adj2" fmla="val -220315"/>
            </a:avLst>
          </a:prstGeom>
          <a:solidFill>
            <a:srgbClr val="FF0000"/>
          </a:solidFill>
          <a:ln w="9525">
            <a:solidFill>
              <a:schemeClr val="tx1"/>
            </a:solidFill>
            <a:miter lim="800000"/>
            <a:headEnd/>
            <a:tailEnd/>
          </a:ln>
        </p:spPr>
        <p:txBody>
          <a:bodyPr/>
          <a:lstStyle/>
          <a:p>
            <a:pPr algn="ctr" eaLnBrk="1" hangingPunct="1"/>
            <a:r>
              <a:rPr lang="zh-CN" altLang="en-US" sz="2800" baseline="0">
                <a:solidFill>
                  <a:schemeClr val="bg1"/>
                </a:solidFill>
                <a:latin typeface="楷体_GB2312" pitchFamily="49" charset="-122"/>
                <a:ea typeface="楷体_GB2312" pitchFamily="49" charset="-122"/>
              </a:rPr>
              <a:t>信息</a:t>
            </a:r>
          </a:p>
        </p:txBody>
      </p:sp>
      <p:sp>
        <p:nvSpPr>
          <p:cNvPr id="1724422" name="AutoShape 6"/>
          <p:cNvSpPr>
            <a:spLocks noChangeArrowheads="1"/>
          </p:cNvSpPr>
          <p:nvPr/>
        </p:nvSpPr>
        <p:spPr bwMode="auto">
          <a:xfrm>
            <a:off x="1906589" y="1059656"/>
            <a:ext cx="1152525" cy="457200"/>
          </a:xfrm>
          <a:prstGeom prst="wedgeRectCallout">
            <a:avLst>
              <a:gd name="adj1" fmla="val 24241"/>
              <a:gd name="adj2" fmla="val -220315"/>
            </a:avLst>
          </a:prstGeom>
          <a:solidFill>
            <a:srgbClr val="FF0000"/>
          </a:solidFill>
          <a:ln w="9525" algn="ctr">
            <a:solidFill>
              <a:schemeClr val="tx1"/>
            </a:solidFill>
            <a:miter lim="800000"/>
            <a:headEnd/>
            <a:tailEnd/>
          </a:ln>
        </p:spPr>
        <p:txBody>
          <a:bodyPr/>
          <a:lstStyle/>
          <a:p>
            <a:pPr algn="ctr" eaLnBrk="1" hangingPunct="1"/>
            <a:r>
              <a:rPr lang="zh-CN" altLang="en-US" sz="2800" baseline="0" dirty="0">
                <a:solidFill>
                  <a:schemeClr val="bg1"/>
                </a:solidFill>
                <a:latin typeface="楷体_GB2312" pitchFamily="49" charset="-122"/>
                <a:ea typeface="楷体_GB2312" pitchFamily="49" charset="-122"/>
              </a:rPr>
              <a:t>行动</a:t>
            </a:r>
          </a:p>
        </p:txBody>
      </p:sp>
      <p:sp>
        <p:nvSpPr>
          <p:cNvPr id="1724423" name="AutoShape 7"/>
          <p:cNvSpPr>
            <a:spLocks noChangeArrowheads="1"/>
          </p:cNvSpPr>
          <p:nvPr/>
        </p:nvSpPr>
        <p:spPr bwMode="auto">
          <a:xfrm>
            <a:off x="5867401" y="1113235"/>
            <a:ext cx="1152525" cy="457200"/>
          </a:xfrm>
          <a:prstGeom prst="wedgeRectCallout">
            <a:avLst>
              <a:gd name="adj1" fmla="val 60329"/>
              <a:gd name="adj2" fmla="val -220315"/>
            </a:avLst>
          </a:prstGeom>
          <a:solidFill>
            <a:srgbClr val="FF0000"/>
          </a:solidFill>
          <a:ln w="9525" algn="ctr">
            <a:solidFill>
              <a:schemeClr val="tx1"/>
            </a:solidFill>
            <a:miter lim="800000"/>
            <a:headEnd/>
            <a:tailEnd/>
          </a:ln>
        </p:spPr>
        <p:txBody>
          <a:bodyPr/>
          <a:lstStyle/>
          <a:p>
            <a:pPr algn="ctr" eaLnBrk="1" hangingPunct="1"/>
            <a:r>
              <a:rPr lang="zh-CN" altLang="en-US" sz="2800" baseline="0">
                <a:solidFill>
                  <a:schemeClr val="bg1"/>
                </a:solidFill>
                <a:latin typeface="楷体_GB2312" pitchFamily="49" charset="-122"/>
                <a:ea typeface="楷体_GB2312" pitchFamily="49" charset="-122"/>
              </a:rPr>
              <a:t>行动</a:t>
            </a:r>
          </a:p>
        </p:txBody>
      </p:sp>
      <p:sp>
        <p:nvSpPr>
          <p:cNvPr id="1724424" name="AutoShape 8"/>
          <p:cNvSpPr>
            <a:spLocks noChangeArrowheads="1"/>
          </p:cNvSpPr>
          <p:nvPr/>
        </p:nvSpPr>
        <p:spPr bwMode="auto">
          <a:xfrm>
            <a:off x="7812089" y="1113235"/>
            <a:ext cx="1152525" cy="457200"/>
          </a:xfrm>
          <a:prstGeom prst="wedgeRectCallout">
            <a:avLst>
              <a:gd name="adj1" fmla="val 22315"/>
              <a:gd name="adj2" fmla="val -223176"/>
            </a:avLst>
          </a:prstGeom>
          <a:solidFill>
            <a:srgbClr val="FF0000"/>
          </a:solidFill>
          <a:ln w="9525" algn="ctr">
            <a:solidFill>
              <a:schemeClr val="tx1"/>
            </a:solidFill>
            <a:miter lim="800000"/>
            <a:headEnd/>
            <a:tailEnd/>
          </a:ln>
        </p:spPr>
        <p:txBody>
          <a:bodyPr/>
          <a:lstStyle/>
          <a:p>
            <a:pPr algn="ctr" eaLnBrk="1" hangingPunct="1"/>
            <a:r>
              <a:rPr lang="zh-CN" altLang="en-US" sz="2800" baseline="0" dirty="0">
                <a:solidFill>
                  <a:schemeClr val="bg1"/>
                </a:solidFill>
                <a:latin typeface="楷体_GB2312" pitchFamily="49" charset="-122"/>
                <a:ea typeface="楷体_GB2312" pitchFamily="49" charset="-122"/>
              </a:rPr>
              <a:t>后果</a:t>
            </a:r>
          </a:p>
        </p:txBody>
      </p:sp>
      <p:sp>
        <p:nvSpPr>
          <p:cNvPr id="1724425" name="AutoShape 9"/>
          <p:cNvSpPr>
            <a:spLocks noChangeArrowheads="1"/>
          </p:cNvSpPr>
          <p:nvPr/>
        </p:nvSpPr>
        <p:spPr bwMode="auto">
          <a:xfrm>
            <a:off x="3348038" y="0"/>
            <a:ext cx="1079500" cy="457200"/>
          </a:xfrm>
          <a:prstGeom prst="wedgeRectCallout">
            <a:avLst>
              <a:gd name="adj1" fmla="val -68824"/>
              <a:gd name="adj2" fmla="val 13023"/>
            </a:avLst>
          </a:prstGeom>
          <a:solidFill>
            <a:srgbClr val="FF0000"/>
          </a:solidFill>
          <a:ln w="9525" algn="ctr">
            <a:solidFill>
              <a:schemeClr val="tx1"/>
            </a:solidFill>
            <a:miter lim="800000"/>
            <a:headEnd/>
            <a:tailEnd/>
          </a:ln>
        </p:spPr>
        <p:txBody>
          <a:bodyPr/>
          <a:lstStyle/>
          <a:p>
            <a:pPr algn="ctr"/>
            <a:r>
              <a:rPr lang="zh-CN" altLang="en-US" sz="2800" b="1" dirty="0">
                <a:solidFill>
                  <a:schemeClr val="bg1"/>
                </a:solidFill>
                <a:latin typeface="楷体_GB2312" pitchFamily="49" charset="-122"/>
                <a:ea typeface="楷体_GB2312" pitchFamily="49" charset="-122"/>
              </a:rPr>
              <a:t>策略</a:t>
            </a:r>
          </a:p>
        </p:txBody>
      </p:sp>
      <p:sp>
        <p:nvSpPr>
          <p:cNvPr id="1724426" name="AutoShape 10">
            <a:hlinkClick r:id="rId3" action="ppaction://hlinksldjump"/>
          </p:cNvPr>
          <p:cNvSpPr>
            <a:spLocks noChangeArrowheads="1"/>
          </p:cNvSpPr>
          <p:nvPr/>
        </p:nvSpPr>
        <p:spPr bwMode="auto">
          <a:xfrm>
            <a:off x="4572001" y="0"/>
            <a:ext cx="1008063" cy="457200"/>
          </a:xfrm>
          <a:prstGeom prst="wedgeRectCallout">
            <a:avLst>
              <a:gd name="adj1" fmla="val 78662"/>
              <a:gd name="adj2" fmla="val -22657"/>
            </a:avLst>
          </a:prstGeom>
          <a:solidFill>
            <a:srgbClr val="FF0000"/>
          </a:solidFill>
          <a:ln w="9525" algn="ctr">
            <a:solidFill>
              <a:schemeClr val="tx1"/>
            </a:solidFill>
            <a:miter lim="800000"/>
            <a:headEnd/>
            <a:tailEnd/>
          </a:ln>
        </p:spPr>
        <p:txBody>
          <a:bodyPr/>
          <a:lstStyle/>
          <a:p>
            <a:pPr algn="ctr"/>
            <a:r>
              <a:rPr lang="zh-CN" altLang="en-US" sz="2800" b="1" dirty="0">
                <a:solidFill>
                  <a:schemeClr val="bg1"/>
                </a:solidFill>
                <a:latin typeface="楷体_GB2312" pitchFamily="49" charset="-122"/>
                <a:ea typeface="楷体_GB2312" pitchFamily="49" charset="-122"/>
              </a:rPr>
              <a:t>制度</a:t>
            </a:r>
          </a:p>
        </p:txBody>
      </p:sp>
    </p:spTree>
    <p:extLst>
      <p:ext uri="{BB962C8B-B14F-4D97-AF65-F5344CB8AC3E}">
        <p14:creationId xmlns:p14="http://schemas.microsoft.com/office/powerpoint/2010/main" val="170641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4421"/>
                                        </p:tgtEl>
                                        <p:attrNameLst>
                                          <p:attrName>style.visibility</p:attrName>
                                        </p:attrNameLst>
                                      </p:cBhvr>
                                      <p:to>
                                        <p:strVal val="visible"/>
                                      </p:to>
                                    </p:set>
                                    <p:anim calcmode="lin" valueType="num">
                                      <p:cBhvr additive="base">
                                        <p:cTn id="7" dur="500" fill="hold"/>
                                        <p:tgtEl>
                                          <p:spTgt spid="1724421"/>
                                        </p:tgtEl>
                                        <p:attrNameLst>
                                          <p:attrName>ppt_x</p:attrName>
                                        </p:attrNameLst>
                                      </p:cBhvr>
                                      <p:tavLst>
                                        <p:tav tm="0">
                                          <p:val>
                                            <p:strVal val="#ppt_x"/>
                                          </p:val>
                                        </p:tav>
                                        <p:tav tm="100000">
                                          <p:val>
                                            <p:strVal val="#ppt_x"/>
                                          </p:val>
                                        </p:tav>
                                      </p:tavLst>
                                    </p:anim>
                                    <p:anim calcmode="lin" valueType="num">
                                      <p:cBhvr additive="base">
                                        <p:cTn id="8" dur="500" fill="hold"/>
                                        <p:tgtEl>
                                          <p:spTgt spid="1724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4422"/>
                                        </p:tgtEl>
                                        <p:attrNameLst>
                                          <p:attrName>style.visibility</p:attrName>
                                        </p:attrNameLst>
                                      </p:cBhvr>
                                      <p:to>
                                        <p:strVal val="visible"/>
                                      </p:to>
                                    </p:set>
                                    <p:anim calcmode="lin" valueType="num">
                                      <p:cBhvr additive="base">
                                        <p:cTn id="13" dur="500" fill="hold"/>
                                        <p:tgtEl>
                                          <p:spTgt spid="1724422"/>
                                        </p:tgtEl>
                                        <p:attrNameLst>
                                          <p:attrName>ppt_x</p:attrName>
                                        </p:attrNameLst>
                                      </p:cBhvr>
                                      <p:tavLst>
                                        <p:tav tm="0">
                                          <p:val>
                                            <p:strVal val="#ppt_x"/>
                                          </p:val>
                                        </p:tav>
                                        <p:tav tm="100000">
                                          <p:val>
                                            <p:strVal val="#ppt_x"/>
                                          </p:val>
                                        </p:tav>
                                      </p:tavLst>
                                    </p:anim>
                                    <p:anim calcmode="lin" valueType="num">
                                      <p:cBhvr additive="base">
                                        <p:cTn id="14" dur="500" fill="hold"/>
                                        <p:tgtEl>
                                          <p:spTgt spid="17244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4425"/>
                                        </p:tgtEl>
                                        <p:attrNameLst>
                                          <p:attrName>style.visibility</p:attrName>
                                        </p:attrNameLst>
                                      </p:cBhvr>
                                      <p:to>
                                        <p:strVal val="visible"/>
                                      </p:to>
                                    </p:set>
                                    <p:anim calcmode="lin" valueType="num">
                                      <p:cBhvr additive="base">
                                        <p:cTn id="19" dur="500" fill="hold"/>
                                        <p:tgtEl>
                                          <p:spTgt spid="1724425"/>
                                        </p:tgtEl>
                                        <p:attrNameLst>
                                          <p:attrName>ppt_x</p:attrName>
                                        </p:attrNameLst>
                                      </p:cBhvr>
                                      <p:tavLst>
                                        <p:tav tm="0">
                                          <p:val>
                                            <p:strVal val="#ppt_x"/>
                                          </p:val>
                                        </p:tav>
                                        <p:tav tm="100000">
                                          <p:val>
                                            <p:strVal val="#ppt_x"/>
                                          </p:val>
                                        </p:tav>
                                      </p:tavLst>
                                    </p:anim>
                                    <p:anim calcmode="lin" valueType="num">
                                      <p:cBhvr additive="base">
                                        <p:cTn id="20" dur="500" fill="hold"/>
                                        <p:tgtEl>
                                          <p:spTgt spid="172442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4423"/>
                                        </p:tgtEl>
                                        <p:attrNameLst>
                                          <p:attrName>style.visibility</p:attrName>
                                        </p:attrNameLst>
                                      </p:cBhvr>
                                      <p:to>
                                        <p:strVal val="visible"/>
                                      </p:to>
                                    </p:set>
                                    <p:anim calcmode="lin" valueType="num">
                                      <p:cBhvr additive="base">
                                        <p:cTn id="25" dur="500" fill="hold"/>
                                        <p:tgtEl>
                                          <p:spTgt spid="1724423"/>
                                        </p:tgtEl>
                                        <p:attrNameLst>
                                          <p:attrName>ppt_x</p:attrName>
                                        </p:attrNameLst>
                                      </p:cBhvr>
                                      <p:tavLst>
                                        <p:tav tm="0">
                                          <p:val>
                                            <p:strVal val="#ppt_x"/>
                                          </p:val>
                                        </p:tav>
                                        <p:tav tm="100000">
                                          <p:val>
                                            <p:strVal val="#ppt_x"/>
                                          </p:val>
                                        </p:tav>
                                      </p:tavLst>
                                    </p:anim>
                                    <p:anim calcmode="lin" valueType="num">
                                      <p:cBhvr additive="base">
                                        <p:cTn id="26" dur="500" fill="hold"/>
                                        <p:tgtEl>
                                          <p:spTgt spid="172442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4424"/>
                                        </p:tgtEl>
                                        <p:attrNameLst>
                                          <p:attrName>style.visibility</p:attrName>
                                        </p:attrNameLst>
                                      </p:cBhvr>
                                      <p:to>
                                        <p:strVal val="visible"/>
                                      </p:to>
                                    </p:set>
                                    <p:anim calcmode="lin" valueType="num">
                                      <p:cBhvr additive="base">
                                        <p:cTn id="31" dur="500" fill="hold"/>
                                        <p:tgtEl>
                                          <p:spTgt spid="1724424"/>
                                        </p:tgtEl>
                                        <p:attrNameLst>
                                          <p:attrName>ppt_x</p:attrName>
                                        </p:attrNameLst>
                                      </p:cBhvr>
                                      <p:tavLst>
                                        <p:tav tm="0">
                                          <p:val>
                                            <p:strVal val="#ppt_x"/>
                                          </p:val>
                                        </p:tav>
                                        <p:tav tm="100000">
                                          <p:val>
                                            <p:strVal val="#ppt_x"/>
                                          </p:val>
                                        </p:tav>
                                      </p:tavLst>
                                    </p:anim>
                                    <p:anim calcmode="lin" valueType="num">
                                      <p:cBhvr additive="base">
                                        <p:cTn id="32" dur="500" fill="hold"/>
                                        <p:tgtEl>
                                          <p:spTgt spid="172442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4426"/>
                                        </p:tgtEl>
                                        <p:attrNameLst>
                                          <p:attrName>style.visibility</p:attrName>
                                        </p:attrNameLst>
                                      </p:cBhvr>
                                      <p:to>
                                        <p:strVal val="visible"/>
                                      </p:to>
                                    </p:set>
                                    <p:anim calcmode="lin" valueType="num">
                                      <p:cBhvr additive="base">
                                        <p:cTn id="37" dur="500" fill="hold"/>
                                        <p:tgtEl>
                                          <p:spTgt spid="1724426"/>
                                        </p:tgtEl>
                                        <p:attrNameLst>
                                          <p:attrName>ppt_x</p:attrName>
                                        </p:attrNameLst>
                                      </p:cBhvr>
                                      <p:tavLst>
                                        <p:tav tm="0">
                                          <p:val>
                                            <p:strVal val="#ppt_x"/>
                                          </p:val>
                                        </p:tav>
                                        <p:tav tm="100000">
                                          <p:val>
                                            <p:strVal val="#ppt_x"/>
                                          </p:val>
                                        </p:tav>
                                      </p:tavLst>
                                    </p:anim>
                                    <p:anim calcmode="lin" valueType="num">
                                      <p:cBhvr additive="base">
                                        <p:cTn id="38" dur="500" fill="hold"/>
                                        <p:tgtEl>
                                          <p:spTgt spid="1724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421" grpId="0" animBg="1"/>
      <p:bldP spid="1724422" grpId="0" animBg="1"/>
      <p:bldP spid="1724423" grpId="0" animBg="1"/>
      <p:bldP spid="1724424" grpId="0" animBg="1"/>
      <p:bldP spid="1724425" grpId="0" animBg="1"/>
      <p:bldP spid="17244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133192"/>
            <a:ext cx="8382000" cy="2743200"/>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39075" name="Text Box 3"/>
          <p:cNvSpPr txBox="1">
            <a:spLocks noChangeArrowheads="1"/>
          </p:cNvSpPr>
          <p:nvPr/>
        </p:nvSpPr>
        <p:spPr bwMode="auto">
          <a:xfrm>
            <a:off x="4140199" y="4112170"/>
            <a:ext cx="1877437" cy="769441"/>
          </a:xfrm>
          <a:prstGeom prst="rect">
            <a:avLst/>
          </a:prstGeom>
          <a:solidFill>
            <a:srgbClr val="FF0000"/>
          </a:solidFill>
          <a:ln>
            <a:noFill/>
          </a:ln>
          <a:effectLst/>
        </p:spPr>
        <p:txBody>
          <a:bodyPr wrap="none">
            <a:spAutoFit/>
          </a:bodyPr>
          <a:lstStyle/>
          <a:p>
            <a:pPr eaLnBrk="1" hangingPunct="1">
              <a:defRPr/>
            </a:pPr>
            <a:r>
              <a:rPr lang="zh-CN" altLang="en-US" sz="4400" b="1" baseline="0" dirty="0">
                <a:solidFill>
                  <a:schemeClr val="bg1"/>
                </a:solidFill>
                <a:ea typeface="楷体_GB2312" pitchFamily="49" charset="-122"/>
              </a:rPr>
              <a:t>博弈论</a:t>
            </a:r>
          </a:p>
        </p:txBody>
      </p:sp>
      <p:sp>
        <p:nvSpPr>
          <p:cNvPr id="1539077" name="AutoShape 5"/>
          <p:cNvSpPr>
            <a:spLocks noChangeArrowheads="1"/>
          </p:cNvSpPr>
          <p:nvPr/>
        </p:nvSpPr>
        <p:spPr bwMode="auto">
          <a:xfrm>
            <a:off x="4643438" y="3436144"/>
            <a:ext cx="919162" cy="701279"/>
          </a:xfrm>
          <a:prstGeom prst="upArrow">
            <a:avLst>
              <a:gd name="adj1" fmla="val 50000"/>
              <a:gd name="adj2" fmla="val 25432"/>
            </a:avLst>
          </a:prstGeom>
          <a:solidFill>
            <a:schemeClr val="accent1"/>
          </a:solidFill>
          <a:ln w="9525">
            <a:solidFill>
              <a:schemeClr val="tx1"/>
            </a:solidFill>
            <a:miter lim="800000"/>
            <a:headEnd/>
            <a:tailEnd/>
          </a:ln>
          <a:effectLst/>
        </p:spPr>
        <p:txBody>
          <a:bodyPr wrap="none" anchor="ctr"/>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539078" name="Text Box 6"/>
          <p:cNvSpPr txBox="1">
            <a:spLocks noChangeArrowheads="1"/>
          </p:cNvSpPr>
          <p:nvPr/>
        </p:nvSpPr>
        <p:spPr bwMode="auto">
          <a:xfrm>
            <a:off x="3779839" y="2733675"/>
            <a:ext cx="2890837" cy="747512"/>
          </a:xfrm>
          <a:prstGeom prst="rect">
            <a:avLst/>
          </a:prstGeom>
          <a:solidFill>
            <a:srgbClr val="FF0000"/>
          </a:solidFill>
          <a:ln>
            <a:noFill/>
          </a:ln>
          <a:effectLst/>
        </p:spPr>
        <p:txBody>
          <a:bodyPr>
            <a:spAutoFit/>
          </a:bodyPr>
          <a:lstStyle/>
          <a:p>
            <a:pPr eaLnBrk="1" hangingPunct="1">
              <a:lnSpc>
                <a:spcPct val="110000"/>
              </a:lnSpc>
              <a:defRPr/>
            </a:pPr>
            <a:r>
              <a:rPr lang="zh-CN" altLang="en-US" sz="2000" b="1" baseline="0" dirty="0">
                <a:solidFill>
                  <a:schemeClr val="bg1"/>
                </a:solidFill>
                <a:ea typeface="楷体_GB2312" pitchFamily="49" charset="-122"/>
              </a:rPr>
              <a:t>策略（行为）选择及其直接相互作用</a:t>
            </a:r>
          </a:p>
        </p:txBody>
      </p:sp>
      <p:sp>
        <p:nvSpPr>
          <p:cNvPr id="1539079" name="AutoShape 7"/>
          <p:cNvSpPr>
            <a:spLocks noChangeArrowheads="1"/>
          </p:cNvSpPr>
          <p:nvPr/>
        </p:nvSpPr>
        <p:spPr bwMode="auto">
          <a:xfrm>
            <a:off x="2843411" y="551260"/>
            <a:ext cx="1152525" cy="561975"/>
          </a:xfrm>
          <a:prstGeom prst="wedgeRectCallout">
            <a:avLst>
              <a:gd name="adj1" fmla="val -110057"/>
              <a:gd name="adj2" fmla="val 136691"/>
            </a:avLst>
          </a:prstGeom>
          <a:solidFill>
            <a:srgbClr val="FF0000"/>
          </a:solidFill>
          <a:ln w="28575" algn="ctr">
            <a:solidFill>
              <a:schemeClr val="tx1"/>
            </a:solidFill>
            <a:miter lim="800000"/>
            <a:headEnd/>
            <a:tailEnd/>
          </a:ln>
        </p:spPr>
        <p:txBody>
          <a:bodyPr lIns="0" tIns="0" rIns="0" bIns="0" anchor="ctr"/>
          <a:lstStyle/>
          <a:p>
            <a:r>
              <a:rPr kumimoji="0" lang="zh-CN" altLang="en-US" sz="4000" b="1" baseline="0">
                <a:solidFill>
                  <a:schemeClr val="bg1"/>
                </a:solidFill>
                <a:latin typeface="宋体" pitchFamily="2" charset="-122"/>
              </a:rPr>
              <a:t>外因</a:t>
            </a:r>
          </a:p>
        </p:txBody>
      </p:sp>
      <p:sp>
        <p:nvSpPr>
          <p:cNvPr id="1539080" name="AutoShape 8"/>
          <p:cNvSpPr>
            <a:spLocks noChangeArrowheads="1"/>
          </p:cNvSpPr>
          <p:nvPr/>
        </p:nvSpPr>
        <p:spPr bwMode="auto">
          <a:xfrm>
            <a:off x="1907704" y="4304292"/>
            <a:ext cx="1152525" cy="561975"/>
          </a:xfrm>
          <a:prstGeom prst="wedgeRectCallout">
            <a:avLst>
              <a:gd name="adj1" fmla="val -74519"/>
              <a:gd name="adj2" fmla="val -167375"/>
            </a:avLst>
          </a:prstGeom>
          <a:solidFill>
            <a:srgbClr val="FF0000"/>
          </a:solidFill>
          <a:ln w="28575" algn="ctr">
            <a:solidFill>
              <a:schemeClr val="tx1"/>
            </a:solidFill>
            <a:miter lim="800000"/>
            <a:headEnd/>
            <a:tailEnd/>
          </a:ln>
        </p:spPr>
        <p:txBody>
          <a:bodyPr lIns="0" tIns="0" rIns="0" bIns="0" anchor="ctr"/>
          <a:lstStyle/>
          <a:p>
            <a:r>
              <a:rPr kumimoji="0" lang="zh-CN" altLang="en-US" sz="4000" b="1" baseline="0">
                <a:solidFill>
                  <a:schemeClr val="bg1"/>
                </a:solidFill>
                <a:latin typeface="宋体" pitchFamily="2" charset="-122"/>
              </a:rPr>
              <a:t>内因</a:t>
            </a:r>
          </a:p>
        </p:txBody>
      </p:sp>
      <p:sp>
        <p:nvSpPr>
          <p:cNvPr id="116744" name="Rectangle 10"/>
          <p:cNvSpPr>
            <a:spLocks noChangeArrowheads="1"/>
          </p:cNvSpPr>
          <p:nvPr/>
        </p:nvSpPr>
        <p:spPr bwMode="auto">
          <a:xfrm>
            <a:off x="-12163" y="141685"/>
            <a:ext cx="4288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t" hangingPunct="1"/>
            <a:r>
              <a:rPr lang="zh-CN" altLang="en-US" sz="3200" baseline="0" dirty="0">
                <a:ea typeface="黑体" pitchFamily="49" charset="-122"/>
              </a:rPr>
              <a:t>现象－－行为－－制度</a:t>
            </a:r>
          </a:p>
        </p:txBody>
      </p:sp>
    </p:spTree>
    <p:extLst>
      <p:ext uri="{BB962C8B-B14F-4D97-AF65-F5344CB8AC3E}">
        <p14:creationId xmlns:p14="http://schemas.microsoft.com/office/powerpoint/2010/main" val="331230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9079"/>
                                        </p:tgtEl>
                                        <p:attrNameLst>
                                          <p:attrName>style.visibility</p:attrName>
                                        </p:attrNameLst>
                                      </p:cBhvr>
                                      <p:to>
                                        <p:strVal val="visible"/>
                                      </p:to>
                                    </p:set>
                                    <p:anim calcmode="lin" valueType="num">
                                      <p:cBhvr additive="base">
                                        <p:cTn id="7" dur="500" fill="hold"/>
                                        <p:tgtEl>
                                          <p:spTgt spid="1539079"/>
                                        </p:tgtEl>
                                        <p:attrNameLst>
                                          <p:attrName>ppt_x</p:attrName>
                                        </p:attrNameLst>
                                      </p:cBhvr>
                                      <p:tavLst>
                                        <p:tav tm="0">
                                          <p:val>
                                            <p:strVal val="#ppt_x"/>
                                          </p:val>
                                        </p:tav>
                                        <p:tav tm="100000">
                                          <p:val>
                                            <p:strVal val="#ppt_x"/>
                                          </p:val>
                                        </p:tav>
                                      </p:tavLst>
                                    </p:anim>
                                    <p:anim calcmode="lin" valueType="num">
                                      <p:cBhvr additive="base">
                                        <p:cTn id="8" dur="500" fill="hold"/>
                                        <p:tgtEl>
                                          <p:spTgt spid="15390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9080"/>
                                        </p:tgtEl>
                                        <p:attrNameLst>
                                          <p:attrName>style.visibility</p:attrName>
                                        </p:attrNameLst>
                                      </p:cBhvr>
                                      <p:to>
                                        <p:strVal val="visible"/>
                                      </p:to>
                                    </p:set>
                                    <p:anim calcmode="lin" valueType="num">
                                      <p:cBhvr additive="base">
                                        <p:cTn id="13" dur="500" fill="hold"/>
                                        <p:tgtEl>
                                          <p:spTgt spid="1539080"/>
                                        </p:tgtEl>
                                        <p:attrNameLst>
                                          <p:attrName>ppt_x</p:attrName>
                                        </p:attrNameLst>
                                      </p:cBhvr>
                                      <p:tavLst>
                                        <p:tav tm="0">
                                          <p:val>
                                            <p:strVal val="#ppt_x"/>
                                          </p:val>
                                        </p:tav>
                                        <p:tav tm="100000">
                                          <p:val>
                                            <p:strVal val="#ppt_x"/>
                                          </p:val>
                                        </p:tav>
                                      </p:tavLst>
                                    </p:anim>
                                    <p:anim calcmode="lin" valueType="num">
                                      <p:cBhvr additive="base">
                                        <p:cTn id="14" dur="500" fill="hold"/>
                                        <p:tgtEl>
                                          <p:spTgt spid="1539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079" grpId="0" animBg="1" autoUpdateAnimBg="0"/>
      <p:bldP spid="153908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descr="wp511f"/>
          <p:cNvSpPr>
            <a:spLocks noChangeArrowheads="1"/>
          </p:cNvSpPr>
          <p:nvPr/>
        </p:nvSpPr>
        <p:spPr bwMode="auto">
          <a:xfrm>
            <a:off x="611189" y="465535"/>
            <a:ext cx="6859587" cy="2031325"/>
          </a:xfrm>
          <a:prstGeom prst="rect">
            <a:avLst/>
          </a:prstGeom>
          <a:noFill/>
          <a:ln>
            <a:noFill/>
          </a:ln>
          <a:effectLst/>
        </p:spPr>
        <p:txBody>
          <a:bodyPr>
            <a:spAutoFit/>
          </a:bodyPr>
          <a:lstStyle/>
          <a:p>
            <a:pPr lvl="1" eaLnBrk="1" hangingPunct="1">
              <a:lnSpc>
                <a:spcPct val="210000"/>
              </a:lnSpc>
              <a:spcBef>
                <a:spcPct val="20000"/>
              </a:spcBef>
              <a:buClr>
                <a:schemeClr val="accent1"/>
              </a:buClr>
              <a:defRPr/>
            </a:pPr>
            <a:r>
              <a:rPr lang="zh-CN" altLang="en-US" sz="3200" b="1" baseline="0" dirty="0">
                <a:latin typeface="华文中宋" pitchFamily="2" charset="-122"/>
                <a:ea typeface="楷体" pitchFamily="49" charset="-122"/>
              </a:rPr>
              <a:t>特别提示：</a:t>
            </a:r>
          </a:p>
          <a:p>
            <a:pPr lvl="1" eaLnBrk="1" hangingPunct="1">
              <a:lnSpc>
                <a:spcPct val="210000"/>
              </a:lnSpc>
              <a:defRPr/>
            </a:pPr>
            <a:r>
              <a:rPr lang="zh-CN" altLang="en-US" sz="2800" b="1" baseline="0" dirty="0">
                <a:latin typeface="楷体_GB2312" pitchFamily="49" charset="-122"/>
                <a:ea typeface="楷体" pitchFamily="49" charset="-122"/>
              </a:rPr>
              <a:t>外因是条件，内因是根据！</a:t>
            </a:r>
          </a:p>
        </p:txBody>
      </p:sp>
      <p:sp>
        <p:nvSpPr>
          <p:cNvPr id="1948675" name="Line 3"/>
          <p:cNvSpPr>
            <a:spLocks noChangeShapeType="1"/>
          </p:cNvSpPr>
          <p:nvPr/>
        </p:nvSpPr>
        <p:spPr bwMode="auto">
          <a:xfrm>
            <a:off x="971551" y="1545431"/>
            <a:ext cx="5472113"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948676" name="AutoShape 4"/>
          <p:cNvSpPr>
            <a:spLocks noChangeArrowheads="1"/>
          </p:cNvSpPr>
          <p:nvPr/>
        </p:nvSpPr>
        <p:spPr bwMode="auto">
          <a:xfrm>
            <a:off x="683568" y="2733674"/>
            <a:ext cx="7632526" cy="1350169"/>
          </a:xfrm>
          <a:prstGeom prst="wedgeRectCallout">
            <a:avLst>
              <a:gd name="adj1" fmla="val -31810"/>
              <a:gd name="adj2" fmla="val -76898"/>
            </a:avLst>
          </a:prstGeom>
          <a:solidFill>
            <a:srgbClr val="FF0000"/>
          </a:solidFill>
          <a:ln w="28575" algn="ctr">
            <a:solidFill>
              <a:schemeClr val="tx1"/>
            </a:solidFill>
            <a:miter lim="800000"/>
            <a:headEnd/>
            <a:tailEnd/>
          </a:ln>
          <a:effectLst/>
        </p:spPr>
        <p:txBody>
          <a:bodyPr lIns="0" tIns="0" rIns="0" bIns="0" anchor="ctr"/>
          <a:lstStyle/>
          <a:p>
            <a:pPr>
              <a:lnSpc>
                <a:spcPct val="130000"/>
              </a:lnSpc>
              <a:defRPr/>
            </a:pPr>
            <a:r>
              <a:rPr kumimoji="0" lang="en-US" altLang="zh-CN" sz="2400" b="1" baseline="0" dirty="0">
                <a:solidFill>
                  <a:schemeClr val="bg1"/>
                </a:solidFill>
                <a:latin typeface="楷体" pitchFamily="49" charset="-122"/>
                <a:ea typeface="楷体" pitchFamily="49" charset="-122"/>
              </a:rPr>
              <a:t>1</a:t>
            </a:r>
            <a:r>
              <a:rPr kumimoji="0" lang="zh-CN" altLang="en-US" sz="2400" b="1" baseline="0" dirty="0">
                <a:solidFill>
                  <a:schemeClr val="bg1"/>
                </a:solidFill>
                <a:latin typeface="楷体" pitchFamily="49" charset="-122"/>
                <a:ea typeface="楷体" pitchFamily="49" charset="-122"/>
              </a:rPr>
              <a:t>、企业为什么留不住人？</a:t>
            </a:r>
          </a:p>
          <a:p>
            <a:pPr>
              <a:lnSpc>
                <a:spcPct val="130000"/>
              </a:lnSpc>
              <a:defRPr/>
            </a:pPr>
            <a:r>
              <a:rPr kumimoji="0" lang="en-US" altLang="zh-CN" sz="2400" b="1" baseline="0" dirty="0">
                <a:solidFill>
                  <a:schemeClr val="bg1"/>
                </a:solidFill>
                <a:latin typeface="楷体" pitchFamily="49" charset="-122"/>
                <a:ea typeface="楷体" pitchFamily="49" charset="-122"/>
              </a:rPr>
              <a:t>2</a:t>
            </a:r>
            <a:r>
              <a:rPr kumimoji="0" lang="zh-CN" altLang="en-US" sz="2400" b="1" baseline="0" dirty="0">
                <a:solidFill>
                  <a:schemeClr val="bg1"/>
                </a:solidFill>
                <a:latin typeface="楷体" pitchFamily="49" charset="-122"/>
                <a:ea typeface="楷体" pitchFamily="49" charset="-122"/>
              </a:rPr>
              <a:t>、上课时手机为什么响起来了？</a:t>
            </a:r>
          </a:p>
          <a:p>
            <a:pPr>
              <a:lnSpc>
                <a:spcPct val="130000"/>
              </a:lnSpc>
              <a:defRPr/>
            </a:pPr>
            <a:r>
              <a:rPr kumimoji="0" lang="en-US" altLang="zh-CN" sz="2400" b="1" baseline="0" dirty="0">
                <a:solidFill>
                  <a:schemeClr val="bg1"/>
                </a:solidFill>
                <a:latin typeface="楷体" pitchFamily="49" charset="-122"/>
                <a:ea typeface="楷体" pitchFamily="49" charset="-122"/>
              </a:rPr>
              <a:t>3</a:t>
            </a:r>
            <a:r>
              <a:rPr kumimoji="0" lang="zh-CN" altLang="en-US" sz="2400" b="1" baseline="0" dirty="0">
                <a:solidFill>
                  <a:schemeClr val="bg1"/>
                </a:solidFill>
                <a:latin typeface="楷体" pitchFamily="49" charset="-122"/>
                <a:ea typeface="楷体" pitchFamily="49" charset="-122"/>
              </a:rPr>
              <a:t>、</a:t>
            </a:r>
            <a:r>
              <a:rPr kumimoji="0" lang="en-US" altLang="zh-CN" sz="2400" b="1" baseline="0" dirty="0">
                <a:solidFill>
                  <a:schemeClr val="bg1"/>
                </a:solidFill>
                <a:latin typeface="楷体" pitchFamily="49" charset="-122"/>
                <a:ea typeface="楷体" pitchFamily="49" charset="-122"/>
              </a:rPr>
              <a:t>GDP</a:t>
            </a:r>
            <a:r>
              <a:rPr kumimoji="0" lang="zh-CN" altLang="en-US" sz="2400" b="1" baseline="0" dirty="0">
                <a:solidFill>
                  <a:schemeClr val="bg1"/>
                </a:solidFill>
                <a:latin typeface="楷体" pitchFamily="49" charset="-122"/>
                <a:ea typeface="楷体" pitchFamily="49" charset="-122"/>
              </a:rPr>
              <a:t>增长率为什么从</a:t>
            </a:r>
            <a:r>
              <a:rPr kumimoji="0" lang="en-US" altLang="zh-CN" sz="2400" b="1" baseline="0" dirty="0">
                <a:solidFill>
                  <a:schemeClr val="bg1"/>
                </a:solidFill>
                <a:latin typeface="楷体" pitchFamily="49" charset="-122"/>
                <a:ea typeface="楷体" pitchFamily="49" charset="-122"/>
              </a:rPr>
              <a:t>07</a:t>
            </a:r>
            <a:r>
              <a:rPr kumimoji="0" lang="zh-CN" altLang="en-US" sz="2400" b="1" baseline="0" dirty="0">
                <a:solidFill>
                  <a:schemeClr val="bg1"/>
                </a:solidFill>
                <a:latin typeface="楷体" pitchFamily="49" charset="-122"/>
                <a:ea typeface="楷体" pitchFamily="49" charset="-122"/>
              </a:rPr>
              <a:t>年的</a:t>
            </a:r>
            <a:r>
              <a:rPr kumimoji="0" lang="en-US" altLang="zh-CN" sz="2400" b="1" baseline="0" dirty="0">
                <a:solidFill>
                  <a:schemeClr val="bg1"/>
                </a:solidFill>
                <a:latin typeface="楷体" pitchFamily="49" charset="-122"/>
                <a:ea typeface="楷体" pitchFamily="49" charset="-122"/>
              </a:rPr>
              <a:t>14.2%</a:t>
            </a:r>
            <a:r>
              <a:rPr kumimoji="0" lang="zh-CN" altLang="en-US" sz="2400" b="1" baseline="0" dirty="0">
                <a:solidFill>
                  <a:schemeClr val="bg1"/>
                </a:solidFill>
                <a:latin typeface="楷体" pitchFamily="49" charset="-122"/>
                <a:ea typeface="楷体" pitchFamily="49" charset="-122"/>
              </a:rPr>
              <a:t>降到</a:t>
            </a:r>
            <a:r>
              <a:rPr kumimoji="0" lang="en-US" altLang="zh-CN" sz="2400" b="1" baseline="0" dirty="0">
                <a:solidFill>
                  <a:schemeClr val="bg1"/>
                </a:solidFill>
                <a:latin typeface="楷体" pitchFamily="49" charset="-122"/>
                <a:ea typeface="楷体" pitchFamily="49" charset="-122"/>
              </a:rPr>
              <a:t>08</a:t>
            </a:r>
            <a:r>
              <a:rPr kumimoji="0" lang="zh-CN" altLang="en-US" sz="2400" b="1" baseline="0" dirty="0">
                <a:solidFill>
                  <a:schemeClr val="bg1"/>
                </a:solidFill>
                <a:latin typeface="楷体" pitchFamily="49" charset="-122"/>
                <a:ea typeface="楷体" pitchFamily="49" charset="-122"/>
              </a:rPr>
              <a:t>年的</a:t>
            </a:r>
            <a:r>
              <a:rPr kumimoji="0" lang="en-US" altLang="zh-CN" sz="2400" b="1" baseline="0" dirty="0">
                <a:solidFill>
                  <a:schemeClr val="bg1"/>
                </a:solidFill>
                <a:latin typeface="楷体" pitchFamily="49" charset="-122"/>
                <a:ea typeface="楷体" pitchFamily="49" charset="-122"/>
              </a:rPr>
              <a:t>9.6%</a:t>
            </a:r>
            <a:r>
              <a:rPr kumimoji="0" lang="zh-CN" altLang="en-US" sz="2400" b="1" baseline="0" dirty="0">
                <a:solidFill>
                  <a:schemeClr val="bg1"/>
                </a:solidFill>
                <a:latin typeface="楷体" pitchFamily="49" charset="-122"/>
                <a:ea typeface="楷体" pitchFamily="49" charset="-122"/>
              </a:rPr>
              <a:t>？</a:t>
            </a:r>
          </a:p>
        </p:txBody>
      </p:sp>
    </p:spTree>
    <p:extLst>
      <p:ext uri="{BB962C8B-B14F-4D97-AF65-F5344CB8AC3E}">
        <p14:creationId xmlns:p14="http://schemas.microsoft.com/office/powerpoint/2010/main" val="2609656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8676">
                                            <p:bg/>
                                          </p:spTgt>
                                        </p:tgtEl>
                                        <p:attrNameLst>
                                          <p:attrName>style.visibility</p:attrName>
                                        </p:attrNameLst>
                                      </p:cBhvr>
                                      <p:to>
                                        <p:strVal val="visible"/>
                                      </p:to>
                                    </p:set>
                                    <p:anim calcmode="lin" valueType="num">
                                      <p:cBhvr additive="base">
                                        <p:cTn id="7" dur="500" fill="hold"/>
                                        <p:tgtEl>
                                          <p:spTgt spid="194867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48676">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8676">
                                            <p:txEl>
                                              <p:pRg st="0" end="0"/>
                                            </p:txEl>
                                          </p:spTgt>
                                        </p:tgtEl>
                                        <p:attrNameLst>
                                          <p:attrName>style.visibility</p:attrName>
                                        </p:attrNameLst>
                                      </p:cBhvr>
                                      <p:to>
                                        <p:strVal val="visible"/>
                                      </p:to>
                                    </p:set>
                                    <p:anim calcmode="lin" valueType="num">
                                      <p:cBhvr additive="base">
                                        <p:cTn id="13" dur="500" fill="hold"/>
                                        <p:tgtEl>
                                          <p:spTgt spid="194867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8676">
                                            <p:txEl>
                                              <p:pRg st="1" end="1"/>
                                            </p:txEl>
                                          </p:spTgt>
                                        </p:tgtEl>
                                        <p:attrNameLst>
                                          <p:attrName>style.visibility</p:attrName>
                                        </p:attrNameLst>
                                      </p:cBhvr>
                                      <p:to>
                                        <p:strVal val="visible"/>
                                      </p:to>
                                    </p:set>
                                    <p:anim calcmode="lin" valueType="num">
                                      <p:cBhvr additive="base">
                                        <p:cTn id="19" dur="500" fill="hold"/>
                                        <p:tgtEl>
                                          <p:spTgt spid="194867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8676">
                                            <p:txEl>
                                              <p:pRg st="2" end="2"/>
                                            </p:txEl>
                                          </p:spTgt>
                                        </p:tgtEl>
                                        <p:attrNameLst>
                                          <p:attrName>style.visibility</p:attrName>
                                        </p:attrNameLst>
                                      </p:cBhvr>
                                      <p:to>
                                        <p:strVal val="visible"/>
                                      </p:to>
                                    </p:set>
                                    <p:anim calcmode="lin" valueType="num">
                                      <p:cBhvr additive="base">
                                        <p:cTn id="25" dur="500" fill="hold"/>
                                        <p:tgtEl>
                                          <p:spTgt spid="194867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76"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1298961786_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6" y="195262"/>
            <a:ext cx="8893175" cy="480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27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116014" y="951310"/>
            <a:ext cx="65500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kumimoji="1" sz="2400" b="1" baseline="-25000">
                <a:solidFill>
                  <a:schemeClr val="tx1"/>
                </a:solidFill>
                <a:latin typeface="Times New Roman" pitchFamily="18" charset="0"/>
                <a:ea typeface="宋体" pitchFamily="2" charset="-122"/>
              </a:defRPr>
            </a:lvl1pPr>
            <a:lvl2pPr marL="742950" indent="-285750">
              <a:tabLst>
                <a:tab pos="1970088" algn="l"/>
              </a:tabLst>
              <a:defRPr kumimoji="1" sz="2400" b="1" baseline="-25000">
                <a:solidFill>
                  <a:schemeClr val="tx1"/>
                </a:solidFill>
                <a:latin typeface="Times New Roman" pitchFamily="18" charset="0"/>
                <a:ea typeface="宋体" pitchFamily="2" charset="-122"/>
              </a:defRPr>
            </a:lvl2pPr>
            <a:lvl3pPr marL="1143000" indent="-228600">
              <a:tabLst>
                <a:tab pos="1970088" algn="l"/>
              </a:tabLst>
              <a:defRPr kumimoji="1" sz="2400" b="1" baseline="-25000">
                <a:solidFill>
                  <a:schemeClr val="tx1"/>
                </a:solidFill>
                <a:latin typeface="Times New Roman" pitchFamily="18" charset="0"/>
                <a:ea typeface="宋体" pitchFamily="2" charset="-122"/>
              </a:defRPr>
            </a:lvl3pPr>
            <a:lvl4pPr marL="1600200" indent="-228600">
              <a:tabLst>
                <a:tab pos="1970088" algn="l"/>
              </a:tabLst>
              <a:defRPr kumimoji="1" sz="2400" b="1" baseline="-25000">
                <a:solidFill>
                  <a:schemeClr val="tx1"/>
                </a:solidFill>
                <a:latin typeface="Times New Roman" pitchFamily="18" charset="0"/>
                <a:ea typeface="宋体" pitchFamily="2" charset="-122"/>
              </a:defRPr>
            </a:lvl4pPr>
            <a:lvl5pPr marL="2057400" indent="-228600">
              <a:tabLst>
                <a:tab pos="1970088" algn="l"/>
              </a:tabLst>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970088" algn="l"/>
              </a:tabLst>
              <a:defRPr kumimoji="1" sz="2400" b="1" baseline="-25000">
                <a:solidFill>
                  <a:schemeClr val="tx1"/>
                </a:solidFill>
                <a:latin typeface="Times New Roman" pitchFamily="18" charset="0"/>
                <a:ea typeface="宋体" pitchFamily="2" charset="-122"/>
              </a:defRPr>
            </a:lvl9pPr>
          </a:lstStyle>
          <a:p>
            <a:pPr algn="ctr" eaLnBrk="1" hangingPunct="1">
              <a:lnSpc>
                <a:spcPct val="150000"/>
              </a:lnSpc>
              <a:buFont typeface="Arial" pitchFamily="34" charset="0"/>
              <a:buNone/>
            </a:pPr>
            <a:r>
              <a:rPr kumimoji="0" lang="zh-CN" altLang="en-US" sz="5400" baseline="0">
                <a:latin typeface="黑体" pitchFamily="49" charset="-122"/>
                <a:ea typeface="黑体" pitchFamily="49" charset="-122"/>
                <a:sym typeface="Arial" pitchFamily="34" charset="0"/>
              </a:rPr>
              <a:t>第十八章 </a:t>
            </a:r>
          </a:p>
          <a:p>
            <a:pPr algn="ctr" eaLnBrk="1" hangingPunct="1">
              <a:lnSpc>
                <a:spcPct val="150000"/>
              </a:lnSpc>
              <a:buFont typeface="Arial" pitchFamily="34" charset="0"/>
              <a:buNone/>
            </a:pPr>
            <a:r>
              <a:rPr kumimoji="0" lang="zh-CN" altLang="en-US" sz="5400" baseline="0">
                <a:latin typeface="黑体" pitchFamily="49" charset="-122"/>
                <a:ea typeface="黑体" pitchFamily="49" charset="-122"/>
                <a:sym typeface="Arial" pitchFamily="34" charset="0"/>
              </a:rPr>
              <a:t>重复博弈</a:t>
            </a:r>
          </a:p>
        </p:txBody>
      </p:sp>
    </p:spTree>
    <p:extLst>
      <p:ext uri="{BB962C8B-B14F-4D97-AF65-F5344CB8AC3E}">
        <p14:creationId xmlns:p14="http://schemas.microsoft.com/office/powerpoint/2010/main" val="654269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537_7b0cd39c_daf4_489b_bbba_72c5b464239a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685"/>
            <a:ext cx="864235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147" name="AutoShape 3">
            <a:hlinkClick r:id="" action="ppaction://noaction"/>
          </p:cNvPr>
          <p:cNvSpPr>
            <a:spLocks noChangeArrowheads="1"/>
          </p:cNvSpPr>
          <p:nvPr/>
        </p:nvSpPr>
        <p:spPr bwMode="auto">
          <a:xfrm>
            <a:off x="1906588" y="3813572"/>
            <a:ext cx="5041900" cy="508397"/>
          </a:xfrm>
          <a:prstGeom prst="wedgeRectCallout">
            <a:avLst>
              <a:gd name="adj1" fmla="val -6736"/>
              <a:gd name="adj2" fmla="val -160069"/>
            </a:avLst>
          </a:prstGeom>
          <a:solidFill>
            <a:srgbClr val="FF0000"/>
          </a:solidFill>
          <a:ln w="28575" algn="ctr">
            <a:solidFill>
              <a:schemeClr val="tx1"/>
            </a:solidFill>
            <a:miter lim="800000"/>
            <a:headEnd/>
            <a:tailEnd/>
          </a:ln>
          <a:effectLst/>
        </p:spPr>
        <p:txBody>
          <a:bodyPr lIns="0" tIns="0" rIns="0" bIns="0" anchor="ctr"/>
          <a:lstStyle/>
          <a:p>
            <a:pPr>
              <a:lnSpc>
                <a:spcPct val="110000"/>
              </a:lnSpc>
              <a:defRPr/>
            </a:pPr>
            <a:r>
              <a:rPr kumimoji="0" lang="zh-CN" altLang="en-US" sz="2800" b="1" baseline="0">
                <a:solidFill>
                  <a:schemeClr val="bg1"/>
                </a:solidFill>
                <a:latin typeface="楷体_GB2312" pitchFamily="49" charset="-122"/>
                <a:ea typeface="楷体_GB2312" pitchFamily="49" charset="-122"/>
              </a:rPr>
              <a:t>地震是楼塌的原因（之一）吗？</a:t>
            </a:r>
          </a:p>
        </p:txBody>
      </p:sp>
    </p:spTree>
    <p:extLst>
      <p:ext uri="{BB962C8B-B14F-4D97-AF65-F5344CB8AC3E}">
        <p14:creationId xmlns:p14="http://schemas.microsoft.com/office/powerpoint/2010/main" val="3532537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2147"/>
                                        </p:tgtEl>
                                        <p:attrNameLst>
                                          <p:attrName>style.visibility</p:attrName>
                                        </p:attrNameLst>
                                      </p:cBhvr>
                                      <p:to>
                                        <p:strVal val="visible"/>
                                      </p:to>
                                    </p:set>
                                    <p:anim calcmode="lin" valueType="num">
                                      <p:cBhvr additive="base">
                                        <p:cTn id="7" dur="500" fill="hold"/>
                                        <p:tgtEl>
                                          <p:spTgt spid="1542147"/>
                                        </p:tgtEl>
                                        <p:attrNameLst>
                                          <p:attrName>ppt_x</p:attrName>
                                        </p:attrNameLst>
                                      </p:cBhvr>
                                      <p:tavLst>
                                        <p:tav tm="0">
                                          <p:val>
                                            <p:strVal val="#ppt_x"/>
                                          </p:val>
                                        </p:tav>
                                        <p:tav tm="100000">
                                          <p:val>
                                            <p:strVal val="#ppt_x"/>
                                          </p:val>
                                        </p:tav>
                                      </p:tavLst>
                                    </p:anim>
                                    <p:anim calcmode="lin" valueType="num">
                                      <p:cBhvr additive="base">
                                        <p:cTn id="8" dur="500" fill="hold"/>
                                        <p:tgtEl>
                                          <p:spTgt spid="1542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4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descr="wp511f">
            <a:hlinkClick r:id="rId2" action="ppaction://hlinksldjump"/>
          </p:cNvPr>
          <p:cNvSpPr>
            <a:spLocks noChangeArrowheads="1"/>
          </p:cNvSpPr>
          <p:nvPr/>
        </p:nvSpPr>
        <p:spPr bwMode="auto">
          <a:xfrm>
            <a:off x="540285" y="1131590"/>
            <a:ext cx="7939088" cy="2289858"/>
          </a:xfrm>
          <a:prstGeom prst="rect">
            <a:avLst/>
          </a:prstGeom>
          <a:noFill/>
          <a:ln>
            <a:noFill/>
          </a:ln>
          <a:effectLst/>
        </p:spPr>
        <p:txBody>
          <a:bodyPr>
            <a:spAutoFit/>
          </a:bodyPr>
          <a:lstStyle/>
          <a:p>
            <a:pPr lvl="1" eaLnBrk="1" hangingPunct="1">
              <a:lnSpc>
                <a:spcPct val="210000"/>
              </a:lnSpc>
              <a:spcBef>
                <a:spcPct val="20000"/>
              </a:spcBef>
              <a:buClr>
                <a:schemeClr val="accent1"/>
              </a:buClr>
              <a:defRPr/>
            </a:pPr>
            <a:r>
              <a:rPr lang="zh-CN" altLang="en-US" sz="3600" b="1" baseline="0" dirty="0">
                <a:latin typeface="华文中宋" pitchFamily="2" charset="-122"/>
                <a:ea typeface="楷体" pitchFamily="49" charset="-122"/>
              </a:rPr>
              <a:t>特别提示：</a:t>
            </a:r>
          </a:p>
          <a:p>
            <a:pPr lvl="1" eaLnBrk="1" hangingPunct="1">
              <a:lnSpc>
                <a:spcPct val="210000"/>
              </a:lnSpc>
              <a:defRPr/>
            </a:pPr>
            <a:r>
              <a:rPr lang="zh-CN" altLang="en-US" sz="3200" b="1" baseline="0" dirty="0">
                <a:latin typeface="楷体_GB2312" pitchFamily="49" charset="-122"/>
                <a:ea typeface="楷体" pitchFamily="49" charset="-122"/>
              </a:rPr>
              <a:t>只为成功找方法，不为失败找借口</a:t>
            </a:r>
          </a:p>
        </p:txBody>
      </p:sp>
      <p:sp>
        <p:nvSpPr>
          <p:cNvPr id="1543171" name="Line 3"/>
          <p:cNvSpPr>
            <a:spLocks noChangeShapeType="1"/>
          </p:cNvSpPr>
          <p:nvPr/>
        </p:nvSpPr>
        <p:spPr bwMode="auto">
          <a:xfrm>
            <a:off x="1043608" y="2330251"/>
            <a:ext cx="7162800"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3880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descr="wp511f"/>
          <p:cNvSpPr>
            <a:spLocks noChangeArrowheads="1"/>
          </p:cNvSpPr>
          <p:nvPr/>
        </p:nvSpPr>
        <p:spPr bwMode="auto">
          <a:xfrm>
            <a:off x="395288" y="692804"/>
            <a:ext cx="7939087" cy="2733056"/>
          </a:xfrm>
          <a:prstGeom prst="rect">
            <a:avLst/>
          </a:prstGeom>
          <a:noFill/>
          <a:ln>
            <a:noFill/>
          </a:ln>
          <a:effectLst/>
        </p:spPr>
        <p:txBody>
          <a:bodyPr>
            <a:spAutoFit/>
          </a:bodyPr>
          <a:lstStyle/>
          <a:p>
            <a:pPr lvl="1" eaLnBrk="1" hangingPunct="1">
              <a:lnSpc>
                <a:spcPct val="210000"/>
              </a:lnSpc>
              <a:spcBef>
                <a:spcPct val="20000"/>
              </a:spcBef>
              <a:buClr>
                <a:schemeClr val="accent1"/>
              </a:buClr>
              <a:defRPr/>
            </a:pPr>
            <a:r>
              <a:rPr lang="zh-CN" altLang="en-US" sz="3600" b="1" baseline="0" dirty="0">
                <a:latin typeface="华文中宋" pitchFamily="2" charset="-122"/>
                <a:ea typeface="楷体" pitchFamily="49" charset="-122"/>
              </a:rPr>
              <a:t>特别提示：</a:t>
            </a:r>
          </a:p>
          <a:p>
            <a:pPr lvl="1" eaLnBrk="1" hangingPunct="1">
              <a:lnSpc>
                <a:spcPct val="150000"/>
              </a:lnSpc>
              <a:defRPr/>
            </a:pPr>
            <a:r>
              <a:rPr lang="zh-CN" altLang="en-US" sz="3200" b="1" baseline="0" dirty="0">
                <a:latin typeface="楷体_GB2312" pitchFamily="49" charset="-122"/>
                <a:ea typeface="楷体" pitchFamily="49" charset="-122"/>
              </a:rPr>
              <a:t>多讲方法少讲借口，多讲自己少讲别人，多讲主观少讲客观。</a:t>
            </a:r>
          </a:p>
        </p:txBody>
      </p:sp>
      <p:sp>
        <p:nvSpPr>
          <p:cNvPr id="1544195" name="Line 3"/>
          <p:cNvSpPr>
            <a:spLocks noChangeShapeType="1"/>
          </p:cNvSpPr>
          <p:nvPr/>
        </p:nvSpPr>
        <p:spPr bwMode="auto">
          <a:xfrm>
            <a:off x="937592" y="1923678"/>
            <a:ext cx="7162800"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544197" name="AutoShape 5">
            <a:hlinkClick r:id="" action="ppaction://noaction"/>
          </p:cNvPr>
          <p:cNvSpPr>
            <a:spLocks noChangeArrowheads="1"/>
          </p:cNvSpPr>
          <p:nvPr/>
        </p:nvSpPr>
        <p:spPr bwMode="auto">
          <a:xfrm>
            <a:off x="755774" y="3759994"/>
            <a:ext cx="7488634" cy="702469"/>
          </a:xfrm>
          <a:prstGeom prst="wedgeRectCallout">
            <a:avLst>
              <a:gd name="adj1" fmla="val -9704"/>
              <a:gd name="adj2" fmla="val -126949"/>
            </a:avLst>
          </a:prstGeom>
          <a:solidFill>
            <a:srgbClr val="FF0000"/>
          </a:solidFill>
          <a:ln w="28575" algn="ctr">
            <a:solidFill>
              <a:schemeClr val="tx1"/>
            </a:solidFill>
            <a:miter lim="800000"/>
            <a:headEnd/>
            <a:tailEnd/>
          </a:ln>
          <a:effectLst/>
        </p:spPr>
        <p:txBody>
          <a:bodyPr lIns="0" tIns="0" rIns="0" bIns="0" anchor="ctr"/>
          <a:lstStyle/>
          <a:p>
            <a:pPr algn="ctr">
              <a:lnSpc>
                <a:spcPct val="130000"/>
              </a:lnSpc>
              <a:defRPr/>
            </a:pPr>
            <a:r>
              <a:rPr kumimoji="0" lang="zh-CN" altLang="en-US" sz="3200" b="1" baseline="0" dirty="0">
                <a:solidFill>
                  <a:schemeClr val="bg1"/>
                </a:solidFill>
                <a:latin typeface="楷体" pitchFamily="49" charset="-122"/>
                <a:ea typeface="楷体" pitchFamily="49" charset="-122"/>
              </a:rPr>
              <a:t>博弈中的“积极心态”：我该怎么办？</a:t>
            </a:r>
          </a:p>
        </p:txBody>
      </p:sp>
      <p:sp>
        <p:nvSpPr>
          <p:cNvPr id="1544199" name="Rectangle 7"/>
          <p:cNvSpPr>
            <a:spLocks noChangeArrowheads="1"/>
          </p:cNvSpPr>
          <p:nvPr/>
        </p:nvSpPr>
        <p:spPr bwMode="auto">
          <a:xfrm>
            <a:off x="179512" y="88195"/>
            <a:ext cx="2492990" cy="646331"/>
          </a:xfrm>
          <a:prstGeom prst="rect">
            <a:avLst/>
          </a:prstGeom>
          <a:noFill/>
          <a:ln>
            <a:noFill/>
          </a:ln>
          <a:effectLst/>
        </p:spPr>
        <p:txBody>
          <a:bodyPr wrap="none">
            <a:spAutoFit/>
          </a:bodyPr>
          <a:lstStyle/>
          <a:p>
            <a:pPr algn="ctr" eaLnBrk="1" fontAlgn="t" hangingPunct="1">
              <a:defRPr/>
            </a:pPr>
            <a:r>
              <a:rPr lang="zh-CN" altLang="en-US" sz="3600" b="1" baseline="0" dirty="0">
                <a:ea typeface="黑体" pitchFamily="49" charset="-122"/>
              </a:rPr>
              <a:t>新“三讲”</a:t>
            </a:r>
          </a:p>
        </p:txBody>
      </p:sp>
      <p:sp>
        <p:nvSpPr>
          <p:cNvPr id="122886" name="AutoShape 5">
            <a:hlinkClick r:id="" action="ppaction://noaction"/>
          </p:cNvPr>
          <p:cNvSpPr>
            <a:spLocks noChangeArrowheads="1"/>
          </p:cNvSpPr>
          <p:nvPr/>
        </p:nvSpPr>
        <p:spPr bwMode="auto">
          <a:xfrm>
            <a:off x="7524750" y="195263"/>
            <a:ext cx="1619250" cy="432197"/>
          </a:xfrm>
          <a:prstGeom prst="wedgeRectCallout">
            <a:avLst>
              <a:gd name="adj1" fmla="val -77255"/>
              <a:gd name="adj2" fmla="val 3070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pPr algn="ctr">
              <a:lnSpc>
                <a:spcPct val="130000"/>
              </a:lnSpc>
            </a:pPr>
            <a:r>
              <a:rPr kumimoji="0" lang="zh-CN" altLang="en-US" b="0" baseline="0">
                <a:latin typeface="楷体" pitchFamily="49" charset="-122"/>
                <a:ea typeface="楷体" pitchFamily="49" charset="-122"/>
              </a:rPr>
              <a:t>做人和做事</a:t>
            </a:r>
          </a:p>
        </p:txBody>
      </p:sp>
    </p:spTree>
    <p:extLst>
      <p:ext uri="{BB962C8B-B14F-4D97-AF65-F5344CB8AC3E}">
        <p14:creationId xmlns:p14="http://schemas.microsoft.com/office/powerpoint/2010/main" val="343310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4197">
                                            <p:bg/>
                                          </p:spTgt>
                                        </p:tgtEl>
                                        <p:attrNameLst>
                                          <p:attrName>style.visibility</p:attrName>
                                        </p:attrNameLst>
                                      </p:cBhvr>
                                      <p:to>
                                        <p:strVal val="visible"/>
                                      </p:to>
                                    </p:set>
                                    <p:anim calcmode="lin" valueType="num">
                                      <p:cBhvr additive="base">
                                        <p:cTn id="7" dur="500" fill="hold"/>
                                        <p:tgtEl>
                                          <p:spTgt spid="154419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44197">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4197">
                                            <p:txEl>
                                              <p:pRg st="0" end="0"/>
                                            </p:txEl>
                                          </p:spTgt>
                                        </p:tgtEl>
                                        <p:attrNameLst>
                                          <p:attrName>style.visibility</p:attrName>
                                        </p:attrNameLst>
                                      </p:cBhvr>
                                      <p:to>
                                        <p:strVal val="visible"/>
                                      </p:to>
                                    </p:set>
                                    <p:anim calcmode="lin" valueType="num">
                                      <p:cBhvr additive="base">
                                        <p:cTn id="13" dur="500" fill="hold"/>
                                        <p:tgtEl>
                                          <p:spTgt spid="154419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419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7" grpId="0" build="p"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descr="wp511f"/>
          <p:cNvSpPr>
            <a:spLocks noChangeArrowheads="1"/>
          </p:cNvSpPr>
          <p:nvPr/>
        </p:nvSpPr>
        <p:spPr bwMode="auto">
          <a:xfrm>
            <a:off x="557084" y="1001972"/>
            <a:ext cx="8280400" cy="2289858"/>
          </a:xfrm>
          <a:prstGeom prst="rect">
            <a:avLst/>
          </a:prstGeom>
          <a:noFill/>
          <a:ln>
            <a:noFill/>
          </a:ln>
          <a:effectLst/>
        </p:spPr>
        <p:txBody>
          <a:bodyPr>
            <a:spAutoFit/>
          </a:bodyPr>
          <a:lstStyle/>
          <a:p>
            <a:pPr lvl="1" eaLnBrk="1" hangingPunct="1">
              <a:lnSpc>
                <a:spcPct val="210000"/>
              </a:lnSpc>
              <a:spcBef>
                <a:spcPct val="20000"/>
              </a:spcBef>
              <a:buClr>
                <a:schemeClr val="accent1"/>
              </a:buClr>
              <a:defRPr/>
            </a:pPr>
            <a:r>
              <a:rPr lang="zh-CN" altLang="en-US" sz="3600" b="1" baseline="0" dirty="0">
                <a:latin typeface="华文中宋" pitchFamily="2" charset="-122"/>
                <a:ea typeface="楷体" pitchFamily="49" charset="-122"/>
              </a:rPr>
              <a:t>特别提示：</a:t>
            </a:r>
          </a:p>
          <a:p>
            <a:pPr lvl="1" eaLnBrk="1" hangingPunct="1">
              <a:lnSpc>
                <a:spcPct val="210000"/>
              </a:lnSpc>
              <a:defRPr/>
            </a:pPr>
            <a:r>
              <a:rPr lang="zh-CN" altLang="en-US" sz="3200" b="1" baseline="0" dirty="0">
                <a:latin typeface="楷体_GB2312" pitchFamily="49" charset="-122"/>
                <a:ea typeface="楷体" pitchFamily="49" charset="-122"/>
              </a:rPr>
              <a:t>别人怎么思考，取决于您怎么提问！</a:t>
            </a:r>
          </a:p>
        </p:txBody>
      </p:sp>
      <p:sp>
        <p:nvSpPr>
          <p:cNvPr id="1545219" name="Line 3"/>
          <p:cNvSpPr>
            <a:spLocks noChangeShapeType="1"/>
          </p:cNvSpPr>
          <p:nvPr/>
        </p:nvSpPr>
        <p:spPr bwMode="auto">
          <a:xfrm>
            <a:off x="1042988" y="2247900"/>
            <a:ext cx="7162800"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1545220" name="Text Box 4">
            <a:hlinkClick r:id="" action="ppaction://noaction"/>
          </p:cNvPr>
          <p:cNvSpPr txBox="1">
            <a:spLocks noChangeArrowheads="1"/>
          </p:cNvSpPr>
          <p:nvPr/>
        </p:nvSpPr>
        <p:spPr bwMode="auto">
          <a:xfrm>
            <a:off x="6227764" y="51470"/>
            <a:ext cx="2700337" cy="485775"/>
          </a:xfrm>
          <a:prstGeom prst="rect">
            <a:avLst/>
          </a:prstGeom>
          <a:solidFill>
            <a:schemeClr val="hlink"/>
          </a:solidFill>
          <a:ln w="76200" cmpd="tri" algn="ctr">
            <a:solidFill>
              <a:schemeClr val="bg1"/>
            </a:solidFill>
            <a:miter lim="800000"/>
            <a:headEnd/>
            <a:tailEnd/>
          </a:ln>
          <a:effectLst/>
        </p:spPr>
        <p:txBody>
          <a:bodyPr lIns="92075" tIns="46038" rIns="92075" bIns="46038"/>
          <a:lstStyle>
            <a:lvl1pPr algn="l" fontAlgn="base">
              <a:defRPr kumimoji="1" sz="2400">
                <a:solidFill>
                  <a:schemeClr val="tx1"/>
                </a:solidFill>
                <a:latin typeface="Times New Roman" pitchFamily="18" charset="0"/>
                <a:ea typeface="宋体" pitchFamily="2" charset="-122"/>
              </a:defRPr>
            </a:lvl1pPr>
            <a:lvl2pPr algn="l" fontAlgn="base">
              <a:defRPr kumimoji="1" sz="2400">
                <a:solidFill>
                  <a:schemeClr val="tx1"/>
                </a:solidFill>
                <a:latin typeface="Times New Roman" pitchFamily="18" charset="0"/>
                <a:ea typeface="宋体" pitchFamily="2" charset="-122"/>
              </a:defRPr>
            </a:lvl2pPr>
            <a:lvl3pPr algn="l" fontAlgn="base">
              <a:defRPr kumimoji="1" sz="2400">
                <a:solidFill>
                  <a:schemeClr val="tx1"/>
                </a:solidFill>
                <a:latin typeface="Times New Roman" pitchFamily="18" charset="0"/>
                <a:ea typeface="宋体" pitchFamily="2" charset="-122"/>
              </a:defRPr>
            </a:lvl3pPr>
            <a:lvl4pPr algn="l" fontAlgn="base">
              <a:defRPr kumimoji="1" sz="2400">
                <a:solidFill>
                  <a:schemeClr val="tx1"/>
                </a:solidFill>
                <a:latin typeface="Times New Roman" pitchFamily="18" charset="0"/>
                <a:ea typeface="宋体" pitchFamily="2" charset="-122"/>
              </a:defRPr>
            </a:lvl4pPr>
            <a:lvl5pPr algn="l" fontAlgn="base">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gn="dist" eaLnBrk="1" hangingPunct="1">
              <a:defRPr/>
            </a:pPr>
            <a:r>
              <a:rPr lang="zh-CN" altLang="en-US" sz="2800" b="1" baseline="0">
                <a:solidFill>
                  <a:schemeClr val="bg1"/>
                </a:solidFill>
                <a:ea typeface="黑体" pitchFamily="49" charset="-122"/>
              </a:rPr>
              <a:t>吸引力法则</a:t>
            </a:r>
          </a:p>
        </p:txBody>
      </p:sp>
      <p:sp>
        <p:nvSpPr>
          <p:cNvPr id="1545222" name="AutoShape 6">
            <a:hlinkClick r:id="" action="ppaction://noaction"/>
          </p:cNvPr>
          <p:cNvSpPr>
            <a:spLocks noChangeArrowheads="1"/>
          </p:cNvSpPr>
          <p:nvPr/>
        </p:nvSpPr>
        <p:spPr bwMode="auto">
          <a:xfrm>
            <a:off x="228943" y="169068"/>
            <a:ext cx="4559081" cy="485775"/>
          </a:xfrm>
          <a:prstGeom prst="wedgeRectCallout">
            <a:avLst>
              <a:gd name="adj1" fmla="val 22540"/>
              <a:gd name="adj2" fmla="val 230639"/>
            </a:avLst>
          </a:prstGeom>
          <a:solidFill>
            <a:srgbClr val="FF0000"/>
          </a:solidFill>
          <a:ln w="9525">
            <a:solidFill>
              <a:schemeClr val="tx1"/>
            </a:solidFill>
            <a:miter lim="800000"/>
            <a:headEnd/>
            <a:tailEnd/>
          </a:ln>
          <a:effectLst/>
        </p:spPr>
        <p:txBody>
          <a:bodyPr/>
          <a:lstStyle/>
          <a:p>
            <a:pPr algn="ctr" eaLnBrk="1" hangingPunct="1">
              <a:lnSpc>
                <a:spcPct val="110000"/>
              </a:lnSpc>
              <a:defRPr/>
            </a:pPr>
            <a:r>
              <a:rPr lang="zh-CN" altLang="en-US" sz="2800" b="1" baseline="0" dirty="0">
                <a:solidFill>
                  <a:schemeClr val="bg1"/>
                </a:solidFill>
                <a:ea typeface="楷体_GB2312" pitchFamily="49" charset="-122"/>
              </a:rPr>
              <a:t>成功思维：围绕目标找方法</a:t>
            </a:r>
          </a:p>
        </p:txBody>
      </p:sp>
      <p:sp>
        <p:nvSpPr>
          <p:cNvPr id="9" name="AutoShape 4"/>
          <p:cNvSpPr>
            <a:spLocks noChangeArrowheads="1"/>
          </p:cNvSpPr>
          <p:nvPr/>
        </p:nvSpPr>
        <p:spPr bwMode="auto">
          <a:xfrm>
            <a:off x="704381" y="3363838"/>
            <a:ext cx="7632526" cy="1350169"/>
          </a:xfrm>
          <a:prstGeom prst="wedgeRectCallout">
            <a:avLst>
              <a:gd name="adj1" fmla="val 14931"/>
              <a:gd name="adj2" fmla="val -77411"/>
            </a:avLst>
          </a:prstGeom>
          <a:solidFill>
            <a:srgbClr val="FF0000"/>
          </a:solidFill>
          <a:ln w="28575" algn="ctr">
            <a:solidFill>
              <a:schemeClr val="tx1"/>
            </a:solidFill>
            <a:miter lim="800000"/>
            <a:headEnd/>
            <a:tailEnd/>
          </a:ln>
          <a:effectLst/>
        </p:spPr>
        <p:txBody>
          <a:bodyPr lIns="0" tIns="0" rIns="0" bIns="0" anchor="ctr"/>
          <a:lstStyle/>
          <a:p>
            <a:pPr>
              <a:lnSpc>
                <a:spcPct val="130000"/>
              </a:lnSpc>
              <a:defRPr/>
            </a:pPr>
            <a:r>
              <a:rPr kumimoji="0" lang="en-US" altLang="zh-CN" sz="2400" b="1" baseline="0" dirty="0">
                <a:solidFill>
                  <a:schemeClr val="bg1"/>
                </a:solidFill>
                <a:latin typeface="楷体" pitchFamily="49" charset="-122"/>
                <a:ea typeface="楷体" pitchFamily="49" charset="-122"/>
              </a:rPr>
              <a:t>1</a:t>
            </a:r>
            <a:r>
              <a:rPr kumimoji="0" lang="zh-CN" altLang="en-US" sz="2400" b="1" baseline="0" dirty="0">
                <a:solidFill>
                  <a:schemeClr val="bg1"/>
                </a:solidFill>
                <a:latin typeface="楷体" pitchFamily="49" charset="-122"/>
                <a:ea typeface="楷体" pitchFamily="49" charset="-122"/>
              </a:rPr>
              <a:t>、企业为什么留不住人？</a:t>
            </a:r>
          </a:p>
          <a:p>
            <a:pPr>
              <a:lnSpc>
                <a:spcPct val="130000"/>
              </a:lnSpc>
              <a:defRPr/>
            </a:pPr>
            <a:r>
              <a:rPr kumimoji="0" lang="en-US" altLang="zh-CN" sz="2400" b="1" baseline="0" dirty="0">
                <a:solidFill>
                  <a:schemeClr val="bg1"/>
                </a:solidFill>
                <a:latin typeface="楷体" pitchFamily="49" charset="-122"/>
                <a:ea typeface="楷体" pitchFamily="49" charset="-122"/>
              </a:rPr>
              <a:t>2</a:t>
            </a:r>
            <a:r>
              <a:rPr kumimoji="0" lang="zh-CN" altLang="en-US" sz="2400" b="1" baseline="0" dirty="0">
                <a:solidFill>
                  <a:schemeClr val="bg1"/>
                </a:solidFill>
                <a:latin typeface="楷体" pitchFamily="49" charset="-122"/>
                <a:ea typeface="楷体" pitchFamily="49" charset="-122"/>
              </a:rPr>
              <a:t>、上课时手机为什么响起来了？</a:t>
            </a:r>
          </a:p>
          <a:p>
            <a:pPr>
              <a:lnSpc>
                <a:spcPct val="130000"/>
              </a:lnSpc>
              <a:defRPr/>
            </a:pPr>
            <a:r>
              <a:rPr kumimoji="0" lang="en-US" altLang="zh-CN" sz="2400" b="1" baseline="0" dirty="0">
                <a:solidFill>
                  <a:schemeClr val="bg1"/>
                </a:solidFill>
                <a:latin typeface="楷体" pitchFamily="49" charset="-122"/>
                <a:ea typeface="楷体" pitchFamily="49" charset="-122"/>
              </a:rPr>
              <a:t>3</a:t>
            </a:r>
            <a:r>
              <a:rPr kumimoji="0" lang="zh-CN" altLang="en-US" sz="2400" b="1" baseline="0" dirty="0">
                <a:solidFill>
                  <a:schemeClr val="bg1"/>
                </a:solidFill>
                <a:latin typeface="楷体" pitchFamily="49" charset="-122"/>
                <a:ea typeface="楷体" pitchFamily="49" charset="-122"/>
              </a:rPr>
              <a:t>、</a:t>
            </a:r>
            <a:r>
              <a:rPr kumimoji="0" lang="en-US" altLang="zh-CN" sz="2400" b="1" baseline="0" dirty="0">
                <a:solidFill>
                  <a:schemeClr val="bg1"/>
                </a:solidFill>
                <a:latin typeface="楷体" pitchFamily="49" charset="-122"/>
                <a:ea typeface="楷体" pitchFamily="49" charset="-122"/>
              </a:rPr>
              <a:t>GDP</a:t>
            </a:r>
            <a:r>
              <a:rPr kumimoji="0" lang="zh-CN" altLang="en-US" sz="2400" b="1" baseline="0" dirty="0">
                <a:solidFill>
                  <a:schemeClr val="bg1"/>
                </a:solidFill>
                <a:latin typeface="楷体" pitchFamily="49" charset="-122"/>
                <a:ea typeface="楷体" pitchFamily="49" charset="-122"/>
              </a:rPr>
              <a:t>增长率为什么从</a:t>
            </a:r>
            <a:r>
              <a:rPr kumimoji="0" lang="en-US" altLang="zh-CN" sz="2400" b="1" baseline="0" dirty="0">
                <a:solidFill>
                  <a:schemeClr val="bg1"/>
                </a:solidFill>
                <a:latin typeface="楷体" pitchFamily="49" charset="-122"/>
                <a:ea typeface="楷体" pitchFamily="49" charset="-122"/>
              </a:rPr>
              <a:t>07</a:t>
            </a:r>
            <a:r>
              <a:rPr kumimoji="0" lang="zh-CN" altLang="en-US" sz="2400" b="1" baseline="0" dirty="0">
                <a:solidFill>
                  <a:schemeClr val="bg1"/>
                </a:solidFill>
                <a:latin typeface="楷体" pitchFamily="49" charset="-122"/>
                <a:ea typeface="楷体" pitchFamily="49" charset="-122"/>
              </a:rPr>
              <a:t>年的</a:t>
            </a:r>
            <a:r>
              <a:rPr kumimoji="0" lang="en-US" altLang="zh-CN" sz="2400" b="1" baseline="0" dirty="0">
                <a:solidFill>
                  <a:schemeClr val="bg1"/>
                </a:solidFill>
                <a:latin typeface="楷体" pitchFamily="49" charset="-122"/>
                <a:ea typeface="楷体" pitchFamily="49" charset="-122"/>
              </a:rPr>
              <a:t>14.2%</a:t>
            </a:r>
            <a:r>
              <a:rPr kumimoji="0" lang="zh-CN" altLang="en-US" sz="2400" b="1" baseline="0" dirty="0">
                <a:solidFill>
                  <a:schemeClr val="bg1"/>
                </a:solidFill>
                <a:latin typeface="楷体" pitchFamily="49" charset="-122"/>
                <a:ea typeface="楷体" pitchFamily="49" charset="-122"/>
              </a:rPr>
              <a:t>降到</a:t>
            </a:r>
            <a:r>
              <a:rPr kumimoji="0" lang="en-US" altLang="zh-CN" sz="2400" b="1" baseline="0" dirty="0">
                <a:solidFill>
                  <a:schemeClr val="bg1"/>
                </a:solidFill>
                <a:latin typeface="楷体" pitchFamily="49" charset="-122"/>
                <a:ea typeface="楷体" pitchFamily="49" charset="-122"/>
              </a:rPr>
              <a:t>08</a:t>
            </a:r>
            <a:r>
              <a:rPr kumimoji="0" lang="zh-CN" altLang="en-US" sz="2400" b="1" baseline="0" dirty="0">
                <a:solidFill>
                  <a:schemeClr val="bg1"/>
                </a:solidFill>
                <a:latin typeface="楷体" pitchFamily="49" charset="-122"/>
                <a:ea typeface="楷体" pitchFamily="49" charset="-122"/>
              </a:rPr>
              <a:t>年的</a:t>
            </a:r>
            <a:r>
              <a:rPr kumimoji="0" lang="en-US" altLang="zh-CN" sz="2400" b="1" baseline="0" dirty="0">
                <a:solidFill>
                  <a:schemeClr val="bg1"/>
                </a:solidFill>
                <a:latin typeface="楷体" pitchFamily="49" charset="-122"/>
                <a:ea typeface="楷体" pitchFamily="49" charset="-122"/>
              </a:rPr>
              <a:t>9.6%</a:t>
            </a:r>
            <a:r>
              <a:rPr kumimoji="0" lang="zh-CN" altLang="en-US" sz="2400" b="1" baseline="0" dirty="0">
                <a:solidFill>
                  <a:schemeClr val="bg1"/>
                </a:solidFill>
                <a:latin typeface="楷体" pitchFamily="49" charset="-122"/>
                <a:ea typeface="楷体" pitchFamily="49" charset="-122"/>
              </a:rPr>
              <a:t>？</a:t>
            </a:r>
          </a:p>
        </p:txBody>
      </p:sp>
    </p:spTree>
    <p:extLst>
      <p:ext uri="{BB962C8B-B14F-4D97-AF65-F5344CB8AC3E}">
        <p14:creationId xmlns:p14="http://schemas.microsoft.com/office/powerpoint/2010/main" val="136652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545218"/>
                                        </p:tgtEl>
                                        <p:attrNameLst>
                                          <p:attrName>style.visibility</p:attrName>
                                        </p:attrNameLst>
                                      </p:cBhvr>
                                      <p:to>
                                        <p:strVal val="visible"/>
                                      </p:to>
                                    </p:set>
                                    <p:animEffect transition="in" filter="checkerboard(across)">
                                      <p:cBhvr>
                                        <p:cTn id="31" dur="500"/>
                                        <p:tgtEl>
                                          <p:spTgt spid="1545218"/>
                                        </p:tgtEl>
                                      </p:cBhvr>
                                    </p:animEffect>
                                  </p:childTnLst>
                                </p:cTn>
                              </p:par>
                              <p:par>
                                <p:cTn id="32" presetID="5" presetClass="entr" presetSubtype="10" fill="hold" nodeType="withEffect">
                                  <p:stCondLst>
                                    <p:cond delay="0"/>
                                  </p:stCondLst>
                                  <p:childTnLst>
                                    <p:set>
                                      <p:cBhvr>
                                        <p:cTn id="33" dur="1" fill="hold">
                                          <p:stCondLst>
                                            <p:cond delay="0"/>
                                          </p:stCondLst>
                                        </p:cTn>
                                        <p:tgtEl>
                                          <p:spTgt spid="1545219"/>
                                        </p:tgtEl>
                                        <p:attrNameLst>
                                          <p:attrName>style.visibility</p:attrName>
                                        </p:attrNameLst>
                                      </p:cBhvr>
                                      <p:to>
                                        <p:strVal val="visible"/>
                                      </p:to>
                                    </p:set>
                                    <p:animEffect transition="in" filter="checkerboard(across)">
                                      <p:cBhvr>
                                        <p:cTn id="34" dur="500"/>
                                        <p:tgtEl>
                                          <p:spTgt spid="15452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45222"/>
                                        </p:tgtEl>
                                        <p:attrNameLst>
                                          <p:attrName>style.visibility</p:attrName>
                                        </p:attrNameLst>
                                      </p:cBhvr>
                                      <p:to>
                                        <p:strVal val="visible"/>
                                      </p:to>
                                    </p:set>
                                    <p:anim calcmode="lin" valueType="num">
                                      <p:cBhvr additive="base">
                                        <p:cTn id="39" dur="500" fill="hold"/>
                                        <p:tgtEl>
                                          <p:spTgt spid="1545222"/>
                                        </p:tgtEl>
                                        <p:attrNameLst>
                                          <p:attrName>ppt_x</p:attrName>
                                        </p:attrNameLst>
                                      </p:cBhvr>
                                      <p:tavLst>
                                        <p:tav tm="0">
                                          <p:val>
                                            <p:strVal val="#ppt_x"/>
                                          </p:val>
                                        </p:tav>
                                        <p:tav tm="100000">
                                          <p:val>
                                            <p:strVal val="#ppt_x"/>
                                          </p:val>
                                        </p:tav>
                                      </p:tavLst>
                                    </p:anim>
                                    <p:anim calcmode="lin" valueType="num">
                                      <p:cBhvr additive="base">
                                        <p:cTn id="40" dur="500" fill="hold"/>
                                        <p:tgtEl>
                                          <p:spTgt spid="15452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545220"/>
                                        </p:tgtEl>
                                        <p:attrNameLst>
                                          <p:attrName>style.visibility</p:attrName>
                                        </p:attrNameLst>
                                      </p:cBhvr>
                                      <p:to>
                                        <p:strVal val="visible"/>
                                      </p:to>
                                    </p:set>
                                    <p:animEffect transition="in" filter="box(in)">
                                      <p:cBhvr>
                                        <p:cTn id="45" dur="500"/>
                                        <p:tgtEl>
                                          <p:spTgt spid="154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218" grpId="0"/>
      <p:bldP spid="1545220" grpId="0" animBg="1"/>
      <p:bldP spid="1545222" grpId="0" animBg="1"/>
      <p:bldP spid="9" grpId="0" build="p"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403648" y="771550"/>
            <a:ext cx="742797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1" fontAlgn="t" hangingPunct="1">
              <a:lnSpc>
                <a:spcPct val="150000"/>
              </a:lnSpc>
            </a:pPr>
            <a:r>
              <a:rPr lang="zh-CN" altLang="en-US" sz="2800" b="1" baseline="0" dirty="0">
                <a:latin typeface="楷体_GB2312" pitchFamily="49" charset="-122"/>
                <a:ea typeface="楷体" pitchFamily="49" charset="-122"/>
              </a:rPr>
              <a:t>博弈既可以是竞争，也可以是合作！</a:t>
            </a:r>
            <a:endParaRPr lang="en-US" altLang="zh-CN" sz="2800" b="1" baseline="0" dirty="0">
              <a:latin typeface="楷体_GB2312" pitchFamily="49" charset="-122"/>
              <a:ea typeface="楷体" pitchFamily="49" charset="-122"/>
            </a:endParaRPr>
          </a:p>
          <a:p>
            <a:pPr eaLnBrk="1" fontAlgn="t" hangingPunct="1">
              <a:lnSpc>
                <a:spcPct val="150000"/>
              </a:lnSpc>
            </a:pPr>
            <a:r>
              <a:rPr lang="zh-CN" altLang="en-US" sz="2800" b="1" baseline="0" dirty="0">
                <a:latin typeface="楷体_GB2312" pitchFamily="49" charset="-122"/>
                <a:ea typeface="楷体" pitchFamily="49" charset="-122"/>
              </a:rPr>
              <a:t>双赢是合作、单赢是竞争！</a:t>
            </a:r>
            <a:endParaRPr lang="en-US" altLang="zh-CN" sz="2800" b="1" baseline="0" dirty="0">
              <a:latin typeface="楷体_GB2312" pitchFamily="49" charset="-122"/>
              <a:ea typeface="楷体" pitchFamily="49" charset="-122"/>
            </a:endParaRPr>
          </a:p>
          <a:p>
            <a:pPr eaLnBrk="1" fontAlgn="t" hangingPunct="1">
              <a:lnSpc>
                <a:spcPct val="150000"/>
              </a:lnSpc>
            </a:pPr>
            <a:r>
              <a:rPr lang="zh-CN" altLang="en-US" sz="2800" b="1" baseline="0" dirty="0">
                <a:latin typeface="楷体_GB2312" pitchFamily="49" charset="-122"/>
                <a:ea typeface="楷体" pitchFamily="49" charset="-122"/>
              </a:rPr>
              <a:t>竞争博弈：领先一步，高人一筹！</a:t>
            </a:r>
          </a:p>
          <a:p>
            <a:pPr eaLnBrk="1" fontAlgn="t" hangingPunct="1">
              <a:lnSpc>
                <a:spcPct val="150000"/>
              </a:lnSpc>
            </a:pPr>
            <a:r>
              <a:rPr lang="zh-CN" altLang="en-US" sz="2800" b="1" baseline="0" dirty="0">
                <a:latin typeface="楷体_GB2312" pitchFamily="49" charset="-122"/>
                <a:ea typeface="楷体" pitchFamily="49" charset="-122"/>
              </a:rPr>
              <a:t>合作博弈：目标共同，沟通充分！</a:t>
            </a:r>
            <a:endParaRPr lang="en-US" altLang="zh-CN" sz="2800" b="1" baseline="0" dirty="0">
              <a:latin typeface="楷体_GB2312" pitchFamily="49" charset="-122"/>
              <a:ea typeface="楷体" pitchFamily="49" charset="-122"/>
            </a:endParaRPr>
          </a:p>
          <a:p>
            <a:pPr eaLnBrk="1" fontAlgn="t" hangingPunct="1">
              <a:lnSpc>
                <a:spcPct val="150000"/>
              </a:lnSpc>
            </a:pPr>
            <a:r>
              <a:rPr lang="zh-CN" altLang="en-US" sz="2800" b="1" baseline="0" dirty="0">
                <a:latin typeface="楷体_GB2312" pitchFamily="49" charset="-122"/>
                <a:ea typeface="楷体" pitchFamily="49" charset="-122"/>
              </a:rPr>
              <a:t>竞争博弈：学会止损，过往不恋！</a:t>
            </a:r>
            <a:endParaRPr lang="en-US" altLang="zh-CN" sz="2800" b="1" baseline="0" dirty="0">
              <a:latin typeface="楷体_GB2312" pitchFamily="49" charset="-122"/>
              <a:ea typeface="楷体" pitchFamily="49" charset="-122"/>
            </a:endParaRPr>
          </a:p>
          <a:p>
            <a:pPr eaLnBrk="1" fontAlgn="t" hangingPunct="1">
              <a:lnSpc>
                <a:spcPct val="150000"/>
              </a:lnSpc>
            </a:pPr>
            <a:r>
              <a:rPr lang="zh-CN" altLang="en-US" sz="2800" b="1" baseline="0" dirty="0">
                <a:latin typeface="楷体_GB2312" pitchFamily="49" charset="-122"/>
                <a:ea typeface="楷体" pitchFamily="49" charset="-122"/>
              </a:rPr>
              <a:t>合作博弈：不争对错，只论利弊！</a:t>
            </a:r>
            <a:endParaRPr lang="en-US" altLang="zh-CN" sz="2800" b="1" baseline="0" dirty="0">
              <a:latin typeface="楷体_GB2312" pitchFamily="49" charset="-122"/>
              <a:ea typeface="楷体" pitchFamily="49" charset="-122"/>
            </a:endParaRPr>
          </a:p>
        </p:txBody>
      </p:sp>
      <p:sp>
        <p:nvSpPr>
          <p:cNvPr id="124931" name="矩形 1"/>
          <p:cNvSpPr>
            <a:spLocks noChangeArrowheads="1"/>
          </p:cNvSpPr>
          <p:nvPr/>
        </p:nvSpPr>
        <p:spPr bwMode="auto">
          <a:xfrm>
            <a:off x="2627784" y="-27060"/>
            <a:ext cx="320198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fontAlgn="t" hangingPunct="1">
              <a:lnSpc>
                <a:spcPct val="130000"/>
              </a:lnSpc>
            </a:pPr>
            <a:r>
              <a:rPr lang="zh-CN" altLang="en-US" sz="4000" b="1" baseline="0" dirty="0">
                <a:latin typeface="宋体" pitchFamily="2" charset="-122"/>
              </a:rPr>
              <a:t>观点总结</a:t>
            </a:r>
            <a:endParaRPr lang="en-US" altLang="zh-CN" sz="4000" b="1" baseline="0" dirty="0">
              <a:latin typeface="宋体" pitchFamily="2" charset="-122"/>
            </a:endParaRPr>
          </a:p>
        </p:txBody>
      </p:sp>
    </p:spTree>
    <p:extLst>
      <p:ext uri="{BB962C8B-B14F-4D97-AF65-F5344CB8AC3E}">
        <p14:creationId xmlns:p14="http://schemas.microsoft.com/office/powerpoint/2010/main" val="2469459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530865" y="881169"/>
            <a:ext cx="7128025"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1" fontAlgn="t" hangingPunct="1">
              <a:lnSpc>
                <a:spcPct val="170000"/>
              </a:lnSpc>
            </a:pPr>
            <a:r>
              <a:rPr lang="zh-CN" altLang="en-US" sz="3200" b="1" baseline="0" dirty="0">
                <a:latin typeface="楷体_GB2312" pitchFamily="49" charset="-122"/>
                <a:ea typeface="楷体" pitchFamily="49" charset="-122"/>
              </a:rPr>
              <a:t>人生智慧：高瞻远瞩，谋定而动！</a:t>
            </a:r>
          </a:p>
          <a:p>
            <a:pPr eaLnBrk="1" fontAlgn="t" hangingPunct="1">
              <a:lnSpc>
                <a:spcPct val="170000"/>
              </a:lnSpc>
            </a:pPr>
            <a:r>
              <a:rPr lang="zh-CN" altLang="en-US" sz="3200" b="1" baseline="0" dirty="0">
                <a:latin typeface="楷体_GB2312" pitchFamily="49" charset="-122"/>
                <a:ea typeface="楷体" pitchFamily="49" charset="-122"/>
              </a:rPr>
              <a:t>人生智慧：目标引领，价值依托！</a:t>
            </a:r>
            <a:endParaRPr lang="en-US" altLang="zh-CN" sz="3200" b="1" baseline="0" dirty="0">
              <a:latin typeface="楷体_GB2312" pitchFamily="49" charset="-122"/>
              <a:ea typeface="楷体" pitchFamily="49" charset="-122"/>
            </a:endParaRPr>
          </a:p>
          <a:p>
            <a:pPr eaLnBrk="1" fontAlgn="t" hangingPunct="1">
              <a:lnSpc>
                <a:spcPct val="170000"/>
              </a:lnSpc>
            </a:pPr>
            <a:r>
              <a:rPr lang="zh-CN" altLang="en-US" sz="3200" b="1" baseline="0" dirty="0">
                <a:latin typeface="楷体_GB2312" pitchFamily="49" charset="-122"/>
                <a:ea typeface="楷体" pitchFamily="49" charset="-122"/>
              </a:rPr>
              <a:t>人生智慧：要事优先，责任在我！</a:t>
            </a:r>
            <a:endParaRPr lang="en-US" altLang="zh-CN" sz="3200" b="1" baseline="0" dirty="0">
              <a:latin typeface="楷体_GB2312" pitchFamily="49" charset="-122"/>
              <a:ea typeface="楷体" pitchFamily="49" charset="-122"/>
            </a:endParaRPr>
          </a:p>
          <a:p>
            <a:pPr eaLnBrk="1" fontAlgn="t" hangingPunct="1">
              <a:lnSpc>
                <a:spcPct val="170000"/>
              </a:lnSpc>
            </a:pPr>
            <a:r>
              <a:rPr lang="zh-CN" altLang="en-US" sz="3200" b="1" baseline="0" dirty="0">
                <a:latin typeface="楷体_GB2312" pitchFamily="49" charset="-122"/>
                <a:ea typeface="楷体" pitchFamily="49" charset="-122"/>
              </a:rPr>
              <a:t>人生智慧：少找借口，多讲方法！</a:t>
            </a:r>
          </a:p>
          <a:p>
            <a:pPr eaLnBrk="1" fontAlgn="t" hangingPunct="1">
              <a:lnSpc>
                <a:spcPct val="170000"/>
              </a:lnSpc>
            </a:pPr>
            <a:endParaRPr lang="en-US" altLang="zh-CN" sz="3200" b="1" baseline="0" dirty="0">
              <a:latin typeface="楷体_GB2312" pitchFamily="49" charset="-122"/>
              <a:ea typeface="楷体" pitchFamily="49" charset="-122"/>
            </a:endParaRPr>
          </a:p>
        </p:txBody>
      </p:sp>
      <p:sp>
        <p:nvSpPr>
          <p:cNvPr id="304132" name="AutoShape 4"/>
          <p:cNvSpPr>
            <a:spLocks noChangeArrowheads="1"/>
          </p:cNvSpPr>
          <p:nvPr/>
        </p:nvSpPr>
        <p:spPr bwMode="auto">
          <a:xfrm>
            <a:off x="3707904" y="4515966"/>
            <a:ext cx="3960441" cy="457200"/>
          </a:xfrm>
          <a:prstGeom prst="wedgeRoundRectCallout">
            <a:avLst>
              <a:gd name="adj1" fmla="val 11481"/>
              <a:gd name="adj2" fmla="val -141926"/>
              <a:gd name="adj3" fmla="val 16667"/>
            </a:avLst>
          </a:prstGeom>
          <a:solidFill>
            <a:srgbClr val="FF0000"/>
          </a:solidFill>
          <a:ln w="9525">
            <a:solidFill>
              <a:srgbClr val="FF0000"/>
            </a:solidFill>
            <a:miter lim="800000"/>
            <a:headEnd/>
            <a:tailEnd/>
          </a:ln>
        </p:spPr>
        <p:txBody>
          <a:bodyPr/>
          <a:lstStyle/>
          <a:p>
            <a:pPr algn="ctr" eaLnBrk="1" hangingPunct="1"/>
            <a:r>
              <a:rPr lang="zh-CN" altLang="en-US" sz="2400" b="1" baseline="0">
                <a:solidFill>
                  <a:schemeClr val="bg1"/>
                </a:solidFill>
                <a:ea typeface="楷体_GB2312" pitchFamily="49" charset="-122"/>
              </a:rPr>
              <a:t>少问为什么，多问怎么办！</a:t>
            </a:r>
          </a:p>
        </p:txBody>
      </p:sp>
      <p:sp>
        <p:nvSpPr>
          <p:cNvPr id="125956" name="矩形 1"/>
          <p:cNvSpPr>
            <a:spLocks noChangeArrowheads="1"/>
          </p:cNvSpPr>
          <p:nvPr/>
        </p:nvSpPr>
        <p:spPr bwMode="auto">
          <a:xfrm>
            <a:off x="2771800" y="0"/>
            <a:ext cx="320198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t">
              <a:lnSpc>
                <a:spcPct val="130000"/>
              </a:lnSpc>
            </a:pPr>
            <a:r>
              <a:rPr lang="zh-CN" altLang="en-US" sz="4000" b="1" dirty="0">
                <a:latin typeface="宋体" pitchFamily="2" charset="-122"/>
              </a:rPr>
              <a:t>观点总结</a:t>
            </a:r>
            <a:endParaRPr lang="en-US" altLang="zh-CN" sz="4000" b="1" dirty="0">
              <a:latin typeface="宋体" pitchFamily="2" charset="-122"/>
            </a:endParaRPr>
          </a:p>
        </p:txBody>
      </p:sp>
    </p:spTree>
    <p:extLst>
      <p:ext uri="{BB962C8B-B14F-4D97-AF65-F5344CB8AC3E}">
        <p14:creationId xmlns:p14="http://schemas.microsoft.com/office/powerpoint/2010/main" val="102306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04132"/>
                                        </p:tgtEl>
                                        <p:attrNameLst>
                                          <p:attrName>style.visibility</p:attrName>
                                        </p:attrNameLst>
                                      </p:cBhvr>
                                      <p:to>
                                        <p:strVal val="visible"/>
                                      </p:to>
                                    </p:set>
                                    <p:animEffect transition="in" filter="diamond(in)">
                                      <p:cBhvr>
                                        <p:cTn id="23" dur="2000"/>
                                        <p:tgtEl>
                                          <p:spTgt spid="304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041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395289" y="275803"/>
            <a:ext cx="8569325" cy="4081117"/>
          </a:xfrm>
          <a:prstGeom prst="rect">
            <a:avLst/>
          </a:prstGeom>
          <a:noFill/>
          <a:ln>
            <a:noFill/>
          </a:ln>
          <a:effectLst>
            <a:prstShdw prst="shdw17" dist="17961" dir="2700000">
              <a:schemeClr val="accent1">
                <a:gamma/>
                <a:shade val="60000"/>
                <a:invGamma/>
                <a:alpha val="50000"/>
              </a:schemeClr>
            </a:prstShdw>
          </a:effectLst>
        </p:spPr>
        <p:txBody>
          <a:bodyPr anchor="ctr">
            <a:spAutoFit/>
          </a:bodyPr>
          <a:lstStyle/>
          <a:p>
            <a:pPr eaLnBrk="1" fontAlgn="t" hangingPunct="1">
              <a:lnSpc>
                <a:spcPct val="180000"/>
              </a:lnSpc>
              <a:defRPr/>
            </a:pPr>
            <a:r>
              <a:rPr lang="zh-CN" altLang="en-US" sz="3600" b="1" dirty="0">
                <a:latin typeface="楷体" pitchFamily="49" charset="-122"/>
                <a:ea typeface="楷体" pitchFamily="49" charset="-122"/>
              </a:rPr>
              <a:t>人终有一死，我们会被他人取而代之。因此我们不能传承个人的经历，因为它将随我们而去，我们能够留下的只是制度。</a:t>
            </a:r>
          </a:p>
          <a:p>
            <a:pPr algn="r" eaLnBrk="1" fontAlgn="t" hangingPunct="1">
              <a:lnSpc>
                <a:spcPct val="180000"/>
              </a:lnSpc>
              <a:defRPr/>
            </a:pPr>
            <a:r>
              <a:rPr lang="en-US" altLang="zh-CN" sz="3600" b="1" dirty="0">
                <a:latin typeface="楷体" pitchFamily="49" charset="-122"/>
                <a:ea typeface="楷体" pitchFamily="49" charset="-122"/>
              </a:rPr>
              <a:t>----</a:t>
            </a:r>
            <a:r>
              <a:rPr lang="zh-CN" altLang="en-US" sz="3600" b="1" dirty="0">
                <a:latin typeface="楷体" pitchFamily="49" charset="-122"/>
                <a:ea typeface="楷体" pitchFamily="49" charset="-122"/>
              </a:rPr>
              <a:t>让</a:t>
            </a:r>
            <a:r>
              <a:rPr lang="en-US" altLang="zh-CN" sz="3600" b="1" dirty="0">
                <a:latin typeface="楷体" pitchFamily="49" charset="-122"/>
                <a:ea typeface="楷体" pitchFamily="49" charset="-122"/>
              </a:rPr>
              <a:t>•</a:t>
            </a:r>
            <a:r>
              <a:rPr lang="zh-CN" altLang="en-US" sz="3600" b="1" dirty="0">
                <a:latin typeface="楷体" pitchFamily="49" charset="-122"/>
                <a:ea typeface="楷体" pitchFamily="49" charset="-122"/>
              </a:rPr>
              <a:t>莫奈</a:t>
            </a:r>
            <a:r>
              <a:rPr lang="en-US" altLang="zh-CN" sz="3600" b="1" dirty="0">
                <a:latin typeface="楷体" pitchFamily="49" charset="-122"/>
                <a:ea typeface="楷体" pitchFamily="49" charset="-122"/>
              </a:rPr>
              <a:t>,《</a:t>
            </a:r>
            <a:r>
              <a:rPr lang="zh-CN" altLang="en-US" sz="3600" b="1" dirty="0">
                <a:latin typeface="楷体" pitchFamily="49" charset="-122"/>
                <a:ea typeface="楷体" pitchFamily="49" charset="-122"/>
              </a:rPr>
              <a:t>欧洲联盟</a:t>
            </a:r>
            <a:r>
              <a:rPr lang="en-US" altLang="zh-CN" sz="3600" b="1" dirty="0">
                <a:latin typeface="楷体" pitchFamily="49" charset="-122"/>
                <a:ea typeface="楷体" pitchFamily="49" charset="-122"/>
              </a:rPr>
              <a:t>》</a:t>
            </a:r>
            <a:endParaRPr lang="zh-CN" altLang="en-US" sz="3600" b="1" dirty="0">
              <a:latin typeface="楷体" pitchFamily="49" charset="-122"/>
              <a:ea typeface="楷体" pitchFamily="49" charset="-122"/>
            </a:endParaRPr>
          </a:p>
        </p:txBody>
      </p:sp>
    </p:spTree>
    <p:extLst>
      <p:ext uri="{BB962C8B-B14F-4D97-AF65-F5344CB8AC3E}">
        <p14:creationId xmlns:p14="http://schemas.microsoft.com/office/powerpoint/2010/main" val="2540458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ChangeArrowheads="1"/>
          </p:cNvSpPr>
          <p:nvPr/>
        </p:nvSpPr>
        <p:spPr bwMode="auto">
          <a:xfrm>
            <a:off x="250826" y="-50305"/>
            <a:ext cx="8893175" cy="4616648"/>
          </a:xfrm>
          <a:prstGeom prst="rect">
            <a:avLst/>
          </a:prstGeom>
          <a:noFill/>
          <a:ln>
            <a:noFill/>
          </a:ln>
          <a:effectLst>
            <a:prstShdw prst="shdw17" dist="17961" dir="2700000">
              <a:schemeClr val="accent1">
                <a:gamma/>
                <a:shade val="60000"/>
                <a:invGamma/>
                <a:alpha val="50000"/>
              </a:schemeClr>
            </a:prstShdw>
          </a:effectLst>
        </p:spPr>
        <p:txBody>
          <a:bodyPr anchor="ctr">
            <a:spAutoFit/>
          </a:bodyPr>
          <a:lstStyle/>
          <a:p>
            <a:pPr eaLnBrk="1" fontAlgn="t" hangingPunct="1">
              <a:lnSpc>
                <a:spcPct val="210000"/>
              </a:lnSpc>
              <a:defRPr/>
            </a:pPr>
            <a:r>
              <a:rPr lang="zh-CN" altLang="en-US" sz="2800" b="1" dirty="0">
                <a:latin typeface="楷体" pitchFamily="49" charset="-122"/>
                <a:ea typeface="楷体" pitchFamily="49" charset="-122"/>
              </a:rPr>
              <a:t>人生是永不停息的博弈过程，博弈意味着通过选择合适策略达到合意结果。作为博弈者，最佳策略是最大限度地利用游戏规则；作为社会的最佳策略，是通过规则引导社会整体福利的增加。</a:t>
            </a:r>
          </a:p>
          <a:p>
            <a:pPr algn="r" eaLnBrk="1" fontAlgn="t" hangingPunct="1">
              <a:lnSpc>
                <a:spcPct val="210000"/>
              </a:lnSpc>
              <a:defRPr/>
            </a:pP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计算机之父、博弈论创始人之一冯</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诺伊曼</a:t>
            </a:r>
          </a:p>
        </p:txBody>
      </p:sp>
    </p:spTree>
    <p:extLst>
      <p:ext uri="{BB962C8B-B14F-4D97-AF65-F5344CB8AC3E}">
        <p14:creationId xmlns:p14="http://schemas.microsoft.com/office/powerpoint/2010/main" val="399682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1026" descr="AG00463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88419"/>
            <a:ext cx="3123456" cy="255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9027" name="Object 1027"/>
          <p:cNvGraphicFramePr>
            <a:graphicFrameLocks noChangeAspect="1"/>
          </p:cNvGraphicFramePr>
          <p:nvPr/>
        </p:nvGraphicFramePr>
        <p:xfrm>
          <a:off x="7239000" y="3918348"/>
          <a:ext cx="1905000" cy="1225153"/>
        </p:xfrm>
        <a:graphic>
          <a:graphicData uri="http://schemas.openxmlformats.org/presentationml/2006/ole">
            <mc:AlternateContent xmlns:mc="http://schemas.openxmlformats.org/markup-compatibility/2006">
              <mc:Choice xmlns:v="urn:schemas-microsoft-com:vml" Requires="v">
                <p:oleObj name="剪辑" r:id="rId3" imgW="4286250" imgH="3676650" progId="MS_ClipArt_Gallery.2">
                  <p:embed/>
                </p:oleObj>
              </mc:Choice>
              <mc:Fallback>
                <p:oleObj name="剪辑" r:id="rId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28" name="Object 1028"/>
          <p:cNvGraphicFramePr>
            <a:graphicFrameLocks noChangeAspect="1"/>
          </p:cNvGraphicFramePr>
          <p:nvPr/>
        </p:nvGraphicFramePr>
        <p:xfrm>
          <a:off x="6172200" y="3918348"/>
          <a:ext cx="1905000" cy="1225153"/>
        </p:xfrm>
        <a:graphic>
          <a:graphicData uri="http://schemas.openxmlformats.org/presentationml/2006/ole">
            <mc:AlternateContent xmlns:mc="http://schemas.openxmlformats.org/markup-compatibility/2006">
              <mc:Choice xmlns:v="urn:schemas-microsoft-com:vml" Requires="v">
                <p:oleObj name="剪辑" r:id="rId5" imgW="4286250" imgH="3676650" progId="MS_ClipArt_Gallery.2">
                  <p:embed/>
                </p:oleObj>
              </mc:Choice>
              <mc:Fallback>
                <p:oleObj name="剪辑" r:id="rId5"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Text Box 1029"/>
          <p:cNvSpPr txBox="1">
            <a:spLocks noChangeArrowheads="1"/>
          </p:cNvSpPr>
          <p:nvPr/>
        </p:nvSpPr>
        <p:spPr bwMode="auto">
          <a:xfrm>
            <a:off x="1128952" y="531019"/>
            <a:ext cx="861774"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dist" eaLnBrk="1" fontAlgn="t" hangingPunct="1"/>
            <a:r>
              <a:rPr lang="zh-CN" altLang="en-US" sz="6600"/>
              <a:t>结束语</a:t>
            </a:r>
          </a:p>
        </p:txBody>
      </p:sp>
      <p:sp>
        <p:nvSpPr>
          <p:cNvPr id="129030" name="Text Box 1030"/>
          <p:cNvSpPr txBox="1">
            <a:spLocks noChangeArrowheads="1"/>
          </p:cNvSpPr>
          <p:nvPr/>
        </p:nvSpPr>
        <p:spPr bwMode="auto">
          <a:xfrm>
            <a:off x="2286000" y="285750"/>
            <a:ext cx="6629400" cy="3046988"/>
          </a:xfrm>
          <a:prstGeom prst="rect">
            <a:avLst/>
          </a:prstGeom>
          <a:solidFill>
            <a:srgbClr val="FF0000"/>
          </a:solidFill>
          <a:ln>
            <a:noFill/>
          </a:ln>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fontAlgn="t" hangingPunct="1">
              <a:lnSpc>
                <a:spcPct val="150000"/>
              </a:lnSpc>
            </a:pPr>
            <a:r>
              <a:rPr lang="zh-CN" altLang="en-US" sz="4800" dirty="0">
                <a:solidFill>
                  <a:schemeClr val="bg1"/>
                </a:solidFill>
                <a:latin typeface="楷体" pitchFamily="49" charset="-122"/>
                <a:ea typeface="楷体" pitchFamily="49" charset="-122"/>
              </a:rPr>
              <a:t>在几百万年的历史长河中，人类在</a:t>
            </a:r>
            <a:r>
              <a:rPr lang="en-US" altLang="zh-CN" sz="4800" dirty="0">
                <a:solidFill>
                  <a:schemeClr val="bg1"/>
                </a:solidFill>
                <a:latin typeface="楷体" pitchFamily="49" charset="-122"/>
                <a:ea typeface="楷体" pitchFamily="49" charset="-122"/>
              </a:rPr>
              <a:t>1500</a:t>
            </a:r>
            <a:r>
              <a:rPr lang="zh-CN" altLang="en-US" sz="4800" dirty="0">
                <a:solidFill>
                  <a:schemeClr val="bg1"/>
                </a:solidFill>
                <a:latin typeface="楷体" pitchFamily="49" charset="-122"/>
                <a:ea typeface="楷体" pitchFamily="49" charset="-122"/>
              </a:rPr>
              <a:t>万种物种的自然竞争中取得目前的地位，依靠的是：“符号”和“合作”。</a:t>
            </a:r>
          </a:p>
        </p:txBody>
      </p:sp>
    </p:spTree>
    <p:extLst>
      <p:ext uri="{BB962C8B-B14F-4D97-AF65-F5344CB8AC3E}">
        <p14:creationId xmlns:p14="http://schemas.microsoft.com/office/powerpoint/2010/main" val="3649826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AG00463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88419"/>
            <a:ext cx="3123456" cy="255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0051" name="Object 3"/>
          <p:cNvGraphicFramePr>
            <a:graphicFrameLocks noChangeAspect="1"/>
          </p:cNvGraphicFramePr>
          <p:nvPr/>
        </p:nvGraphicFramePr>
        <p:xfrm>
          <a:off x="7239000" y="3918348"/>
          <a:ext cx="1905000" cy="1225153"/>
        </p:xfrm>
        <a:graphic>
          <a:graphicData uri="http://schemas.openxmlformats.org/presentationml/2006/ole">
            <mc:AlternateContent xmlns:mc="http://schemas.openxmlformats.org/markup-compatibility/2006">
              <mc:Choice xmlns:v="urn:schemas-microsoft-com:vml" Requires="v">
                <p:oleObj name="剪辑" r:id="rId3" imgW="4286250" imgH="3676650" progId="MS_ClipArt_Gallery.2">
                  <p:embed/>
                </p:oleObj>
              </mc:Choice>
              <mc:Fallback>
                <p:oleObj name="剪辑" r:id="rId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2" name="Object 4"/>
          <p:cNvGraphicFramePr>
            <a:graphicFrameLocks noChangeAspect="1"/>
          </p:cNvGraphicFramePr>
          <p:nvPr/>
        </p:nvGraphicFramePr>
        <p:xfrm>
          <a:off x="6172200" y="3918348"/>
          <a:ext cx="1905000" cy="1225153"/>
        </p:xfrm>
        <a:graphic>
          <a:graphicData uri="http://schemas.openxmlformats.org/presentationml/2006/ole">
            <mc:AlternateContent xmlns:mc="http://schemas.openxmlformats.org/markup-compatibility/2006">
              <mc:Choice xmlns:v="urn:schemas-microsoft-com:vml" Requires="v">
                <p:oleObj name="剪辑" r:id="rId5" imgW="4286250" imgH="3676650" progId="MS_ClipArt_Gallery.2">
                  <p:embed/>
                </p:oleObj>
              </mc:Choice>
              <mc:Fallback>
                <p:oleObj name="剪辑" r:id="rId5"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3" name="Text Box 5"/>
          <p:cNvSpPr txBox="1">
            <a:spLocks noChangeArrowheads="1"/>
          </p:cNvSpPr>
          <p:nvPr/>
        </p:nvSpPr>
        <p:spPr bwMode="auto">
          <a:xfrm>
            <a:off x="1128952" y="531019"/>
            <a:ext cx="861774"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dist" eaLnBrk="1" fontAlgn="t" hangingPunct="1"/>
            <a:r>
              <a:rPr lang="zh-CN" altLang="en-US" sz="6600" dirty="0"/>
              <a:t>结束语</a:t>
            </a:r>
          </a:p>
        </p:txBody>
      </p:sp>
      <p:sp>
        <p:nvSpPr>
          <p:cNvPr id="130054" name="Text Box 6"/>
          <p:cNvSpPr txBox="1">
            <a:spLocks noChangeArrowheads="1"/>
          </p:cNvSpPr>
          <p:nvPr/>
        </p:nvSpPr>
        <p:spPr bwMode="auto">
          <a:xfrm>
            <a:off x="2286000" y="285750"/>
            <a:ext cx="6629400" cy="30469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fontAlgn="t">
              <a:lnSpc>
                <a:spcPct val="150000"/>
              </a:lnSpc>
              <a:defRPr kumimoji="1" sz="4800" b="1" baseline="-25000">
                <a:solidFill>
                  <a:schemeClr val="bg1"/>
                </a:solidFill>
                <a:latin typeface="楷体" pitchFamily="49" charset="-122"/>
                <a:ea typeface="楷体" pitchFamily="49" charset="-122"/>
              </a:defRPr>
            </a:lvl1pPr>
            <a:lvl2pPr marL="742950" indent="-285750">
              <a:defRPr kumimoji="1" sz="2400" b="1" baseline="-25000">
                <a:latin typeface="Times New Roman" pitchFamily="18" charset="0"/>
                <a:ea typeface="宋体" pitchFamily="2" charset="-122"/>
              </a:defRPr>
            </a:lvl2pPr>
            <a:lvl3pPr marL="1143000" indent="-228600">
              <a:defRPr kumimoji="1" sz="2400" b="1" baseline="-25000">
                <a:latin typeface="Times New Roman" pitchFamily="18" charset="0"/>
                <a:ea typeface="宋体" pitchFamily="2" charset="-122"/>
              </a:defRPr>
            </a:lvl3pPr>
            <a:lvl4pPr marL="1600200" indent="-228600">
              <a:defRPr kumimoji="1" sz="2400" b="1" baseline="-25000">
                <a:latin typeface="Times New Roman" pitchFamily="18" charset="0"/>
                <a:ea typeface="宋体" pitchFamily="2" charset="-122"/>
              </a:defRPr>
            </a:lvl4pPr>
            <a:lvl5pPr marL="2057400" indent="-228600">
              <a:defRPr kumimoji="1" sz="2400" b="1" baseline="-25000">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latin typeface="Times New Roman" pitchFamily="18" charset="0"/>
                <a:ea typeface="宋体" pitchFamily="2" charset="-122"/>
              </a:defRPr>
            </a:lvl9pPr>
          </a:lstStyle>
          <a:p>
            <a:r>
              <a:rPr lang="zh-CN" altLang="en-US" dirty="0"/>
              <a:t>有了“符号”，我们才能传承数千年前的人类智慧。为此，我们不惜把生命中三分之一的时间集中用来学习前人的经验。</a:t>
            </a:r>
          </a:p>
        </p:txBody>
      </p:sp>
      <p:sp>
        <p:nvSpPr>
          <p:cNvPr id="2" name="矩形 1"/>
          <p:cNvSpPr/>
          <p:nvPr/>
        </p:nvSpPr>
        <p:spPr>
          <a:xfrm>
            <a:off x="2339752" y="3496627"/>
            <a:ext cx="3281668" cy="461665"/>
          </a:xfrm>
          <a:prstGeom prst="rect">
            <a:avLst/>
          </a:prstGeom>
        </p:spPr>
        <p:txBody>
          <a:bodyPr wrap="none">
            <a:spAutoFit/>
          </a:bodyPr>
          <a:lstStyle/>
          <a:p>
            <a:r>
              <a:rPr lang="zh-CN" altLang="en-US" sz="2400" b="1" dirty="0">
                <a:latin typeface="楷体" pitchFamily="49" charset="-122"/>
                <a:ea typeface="楷体" pitchFamily="49" charset="-122"/>
              </a:rPr>
              <a:t>从</a:t>
            </a:r>
            <a:r>
              <a:rPr lang="en-US" altLang="zh-CN" sz="2400" b="1" dirty="0">
                <a:latin typeface="楷体" pitchFamily="49" charset="-122"/>
                <a:ea typeface="楷体" pitchFamily="49" charset="-122"/>
              </a:rPr>
              <a:t>10</a:t>
            </a:r>
            <a:r>
              <a:rPr lang="zh-CN" altLang="en-US" sz="2400" b="1" dirty="0">
                <a:latin typeface="楷体" pitchFamily="49" charset="-122"/>
                <a:ea typeface="楷体" pitchFamily="49" charset="-122"/>
              </a:rPr>
              <a:t>年寒窗到</a:t>
            </a:r>
            <a:r>
              <a:rPr lang="en-US" altLang="zh-CN" sz="2400" b="1" dirty="0">
                <a:latin typeface="楷体" pitchFamily="49" charset="-122"/>
                <a:ea typeface="楷体" pitchFamily="49" charset="-122"/>
              </a:rPr>
              <a:t>25</a:t>
            </a:r>
            <a:r>
              <a:rPr lang="zh-CN" altLang="en-US" sz="2400" b="1" dirty="0">
                <a:latin typeface="楷体" pitchFamily="49" charset="-122"/>
                <a:ea typeface="楷体" pitchFamily="49" charset="-122"/>
              </a:rPr>
              <a:t>年寒窗</a:t>
            </a:r>
            <a:endParaRPr lang="zh-CN" altLang="en-US" sz="2400" dirty="0"/>
          </a:p>
        </p:txBody>
      </p:sp>
    </p:spTree>
    <p:extLst>
      <p:ext uri="{BB962C8B-B14F-4D97-AF65-F5344CB8AC3E}">
        <p14:creationId xmlns:p14="http://schemas.microsoft.com/office/powerpoint/2010/main" val="99999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bwMode="auto">
          <a:xfrm>
            <a:off x="468313" y="195263"/>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a:solidFill>
                  <a:schemeClr val="tx1"/>
                </a:solidFill>
                <a:effectLst/>
                <a:latin typeface="黑体" pitchFamily="49" charset="-122"/>
              </a:rPr>
              <a:t>第一节 重复博弈</a:t>
            </a:r>
          </a:p>
        </p:txBody>
      </p:sp>
      <p:sp>
        <p:nvSpPr>
          <p:cNvPr id="4099" name="Rectangle 3"/>
          <p:cNvSpPr>
            <a:spLocks noGrp="1" noChangeArrowheads="1"/>
          </p:cNvSpPr>
          <p:nvPr>
            <p:ph type="body" idx="4294967295"/>
          </p:nvPr>
        </p:nvSpPr>
        <p:spPr bwMode="auto">
          <a:xfrm>
            <a:off x="468313" y="1221582"/>
            <a:ext cx="8229600" cy="29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a:lnSpc>
                <a:spcPct val="150000"/>
              </a:lnSpc>
              <a:spcBef>
                <a:spcPts val="1200"/>
              </a:spcBef>
              <a:spcAft>
                <a:spcPts val="313"/>
              </a:spcAft>
              <a:buClr>
                <a:schemeClr val="folHlink"/>
              </a:buClr>
              <a:buFont typeface="Wingdings" pitchFamily="2" charset="2"/>
              <a:buNone/>
            </a:pPr>
            <a:r>
              <a:rPr kumimoji="1" lang="zh-CN" altLang="en-US" sz="2400" b="1" dirty="0">
                <a:latin typeface="Times New Roman" pitchFamily="18" charset="0"/>
                <a:ea typeface="楷体" pitchFamily="49" charset="-122"/>
              </a:rPr>
              <a:t>重复博弈（repeated game）：</a:t>
            </a:r>
          </a:p>
          <a:p>
            <a:pPr marL="0">
              <a:lnSpc>
                <a:spcPct val="150000"/>
              </a:lnSpc>
              <a:spcBef>
                <a:spcPts val="1200"/>
              </a:spcBef>
              <a:spcAft>
                <a:spcPts val="313"/>
              </a:spcAft>
              <a:buClr>
                <a:schemeClr val="folHlink"/>
              </a:buClr>
              <a:buFont typeface="Wingdings" pitchFamily="2" charset="2"/>
              <a:buNone/>
            </a:pPr>
            <a:r>
              <a:rPr kumimoji="1" lang="zh-CN" altLang="en-US" sz="2400" b="1" dirty="0">
                <a:latin typeface="Times New Roman" pitchFamily="18" charset="0"/>
                <a:ea typeface="楷体" pitchFamily="49" charset="-122"/>
              </a:rPr>
              <a:t>是指同样结构的博弈重复许多次，其中的每次博弈称为“阶段博弈”（stage games）。重复博弈是动态博弈中的重要内容，它可以是完全信息的重复博弈，也可以是不完全信息的重复博弈。</a:t>
            </a:r>
          </a:p>
        </p:txBody>
      </p:sp>
    </p:spTree>
    <p:extLst>
      <p:ext uri="{BB962C8B-B14F-4D97-AF65-F5344CB8AC3E}">
        <p14:creationId xmlns:p14="http://schemas.microsoft.com/office/powerpoint/2010/main" val="3616022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descr="AG00463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88419"/>
            <a:ext cx="3123456" cy="255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Text Box 5"/>
          <p:cNvSpPr txBox="1">
            <a:spLocks noChangeArrowheads="1"/>
          </p:cNvSpPr>
          <p:nvPr/>
        </p:nvSpPr>
        <p:spPr bwMode="auto">
          <a:xfrm>
            <a:off x="1128952" y="531019"/>
            <a:ext cx="861774"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dist" eaLnBrk="1" fontAlgn="t" hangingPunct="1"/>
            <a:r>
              <a:rPr lang="zh-CN" altLang="en-US" sz="6600" dirty="0"/>
              <a:t>结束语</a:t>
            </a:r>
          </a:p>
        </p:txBody>
      </p:sp>
      <p:sp>
        <p:nvSpPr>
          <p:cNvPr id="131076" name="Text Box 6"/>
          <p:cNvSpPr txBox="1">
            <a:spLocks noChangeArrowheads="1"/>
          </p:cNvSpPr>
          <p:nvPr/>
        </p:nvSpPr>
        <p:spPr bwMode="auto">
          <a:xfrm>
            <a:off x="2303463" y="141685"/>
            <a:ext cx="6629400" cy="30469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fontAlgn="t">
              <a:lnSpc>
                <a:spcPct val="150000"/>
              </a:lnSpc>
              <a:defRPr kumimoji="1" sz="4800" b="1" baseline="-25000">
                <a:solidFill>
                  <a:schemeClr val="bg1"/>
                </a:solidFill>
                <a:latin typeface="楷体" pitchFamily="49" charset="-122"/>
                <a:ea typeface="楷体" pitchFamily="49" charset="-122"/>
              </a:defRPr>
            </a:lvl1pPr>
            <a:lvl2pPr marL="742950" indent="-285750">
              <a:defRPr kumimoji="1" sz="2400" b="1" baseline="-25000">
                <a:latin typeface="Times New Roman" pitchFamily="18" charset="0"/>
                <a:ea typeface="宋体" pitchFamily="2" charset="-122"/>
              </a:defRPr>
            </a:lvl2pPr>
            <a:lvl3pPr marL="1143000" indent="-228600">
              <a:defRPr kumimoji="1" sz="2400" b="1" baseline="-25000">
                <a:latin typeface="Times New Roman" pitchFamily="18" charset="0"/>
                <a:ea typeface="宋体" pitchFamily="2" charset="-122"/>
              </a:defRPr>
            </a:lvl3pPr>
            <a:lvl4pPr marL="1600200" indent="-228600">
              <a:defRPr kumimoji="1" sz="2400" b="1" baseline="-25000">
                <a:latin typeface="Times New Roman" pitchFamily="18" charset="0"/>
                <a:ea typeface="宋体" pitchFamily="2" charset="-122"/>
              </a:defRPr>
            </a:lvl4pPr>
            <a:lvl5pPr marL="2057400" indent="-228600">
              <a:defRPr kumimoji="1" sz="2400" b="1" baseline="-25000">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latin typeface="Times New Roman" pitchFamily="18" charset="0"/>
                <a:ea typeface="宋体" pitchFamily="2" charset="-122"/>
              </a:defRPr>
            </a:lvl9pPr>
          </a:lstStyle>
          <a:p>
            <a:r>
              <a:rPr lang="zh-CN" altLang="en-US" dirty="0"/>
              <a:t>学会了“合作”，我们才能跑的比马快、飞的比鹰高。基于专业化分工基础上的人类合作秩序的不断扩展是人类社会快速发展的最大源泉。</a:t>
            </a:r>
          </a:p>
        </p:txBody>
      </p:sp>
    </p:spTree>
    <p:extLst>
      <p:ext uri="{BB962C8B-B14F-4D97-AF65-F5344CB8AC3E}">
        <p14:creationId xmlns:p14="http://schemas.microsoft.com/office/powerpoint/2010/main" val="699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Box 6"/>
          <p:cNvSpPr txBox="1">
            <a:spLocks noChangeArrowheads="1"/>
          </p:cNvSpPr>
          <p:nvPr/>
        </p:nvSpPr>
        <p:spPr bwMode="auto">
          <a:xfrm>
            <a:off x="1835696" y="303610"/>
            <a:ext cx="7145337" cy="3785652"/>
          </a:xfrm>
          <a:prstGeom prst="rect">
            <a:avLst/>
          </a:prstGeom>
          <a:solidFill>
            <a:srgbClr val="FF0000"/>
          </a:solidFill>
          <a:ln>
            <a:noFill/>
          </a:ln>
        </p:spPr>
        <p:txBody>
          <a:bodyPr>
            <a:spAutoFit/>
          </a:bodyPr>
          <a:lstStyle>
            <a:defPPr>
              <a:defRPr lang="zh-CN"/>
            </a:defPPr>
            <a:lvl1pPr fontAlgn="t">
              <a:lnSpc>
                <a:spcPct val="150000"/>
              </a:lnSpc>
              <a:defRPr kumimoji="1" sz="4800" b="1" baseline="-25000">
                <a:solidFill>
                  <a:schemeClr val="bg1"/>
                </a:solidFill>
                <a:latin typeface="楷体" pitchFamily="49" charset="-122"/>
                <a:ea typeface="楷体" pitchFamily="49" charset="-122"/>
              </a:defRPr>
            </a:lvl1pPr>
            <a:lvl2pPr marL="742950" indent="-285750">
              <a:defRPr kumimoji="1" sz="2400" b="1" baseline="-25000">
                <a:latin typeface="Times New Roman" pitchFamily="18" charset="0"/>
                <a:ea typeface="宋体" pitchFamily="2" charset="-122"/>
              </a:defRPr>
            </a:lvl2pPr>
            <a:lvl3pPr marL="1143000" indent="-228600">
              <a:defRPr kumimoji="1" sz="2400" b="1" baseline="-25000">
                <a:latin typeface="Times New Roman" pitchFamily="18" charset="0"/>
                <a:ea typeface="宋体" pitchFamily="2" charset="-122"/>
              </a:defRPr>
            </a:lvl3pPr>
            <a:lvl4pPr marL="1600200" indent="-228600">
              <a:defRPr kumimoji="1" sz="2400" b="1" baseline="-25000">
                <a:latin typeface="Times New Roman" pitchFamily="18" charset="0"/>
                <a:ea typeface="宋体" pitchFamily="2" charset="-122"/>
              </a:defRPr>
            </a:lvl4pPr>
            <a:lvl5pPr marL="2057400" indent="-228600">
              <a:defRPr kumimoji="1" sz="2400" b="1" baseline="-25000">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latin typeface="Times New Roman" pitchFamily="18" charset="0"/>
                <a:ea typeface="宋体" pitchFamily="2" charset="-122"/>
              </a:defRPr>
            </a:lvl9pPr>
          </a:lstStyle>
          <a:p>
            <a:r>
              <a:rPr lang="zh-CN" altLang="en-US" dirty="0"/>
              <a:t>人生是永不停息的博弈过程，博弈的精髓不是通过阴谋诡计（或暴力）去战胜对方，而是建立起更好的游戏规则和合作关系，实现民富国强与社会和谐的共同目标。</a:t>
            </a:r>
          </a:p>
        </p:txBody>
      </p:sp>
      <p:sp>
        <p:nvSpPr>
          <p:cNvPr id="40967" name="AutoShape 7"/>
          <p:cNvSpPr>
            <a:spLocks noChangeArrowheads="1"/>
          </p:cNvSpPr>
          <p:nvPr/>
        </p:nvSpPr>
        <p:spPr bwMode="auto">
          <a:xfrm>
            <a:off x="2627784" y="4299942"/>
            <a:ext cx="4535488" cy="594122"/>
          </a:xfrm>
          <a:prstGeom prst="wedgeRectCallout">
            <a:avLst>
              <a:gd name="adj1" fmla="val 28370"/>
              <a:gd name="adj2" fmla="val -141968"/>
            </a:avLst>
          </a:prstGeom>
          <a:solidFill>
            <a:srgbClr val="FF0000"/>
          </a:solidFill>
          <a:ln w="28575" algn="ctr">
            <a:solidFill>
              <a:schemeClr val="tx1"/>
            </a:solidFill>
            <a:miter lim="800000"/>
            <a:headEnd/>
            <a:tailEnd/>
          </a:ln>
        </p:spPr>
        <p:txBody>
          <a:bodyPr lIns="0" tIns="0" rIns="0" bIns="0" anchor="ctr"/>
          <a:lstStyle/>
          <a:p>
            <a:pPr algn="ctr" eaLnBrk="1" fontAlgn="t" hangingPunct="1">
              <a:lnSpc>
                <a:spcPct val="130000"/>
              </a:lnSpc>
            </a:pPr>
            <a:r>
              <a:rPr kumimoji="0" lang="zh-CN" altLang="en-US" sz="3200" b="1" baseline="0" dirty="0">
                <a:solidFill>
                  <a:schemeClr val="bg1"/>
                </a:solidFill>
                <a:latin typeface="黑体" pitchFamily="49" charset="-122"/>
                <a:ea typeface="黑体" pitchFamily="49" charset="-122"/>
              </a:rPr>
              <a:t>博弈的最高境界：双赢</a:t>
            </a:r>
          </a:p>
        </p:txBody>
      </p:sp>
      <p:sp>
        <p:nvSpPr>
          <p:cNvPr id="5" name="Text Box 5"/>
          <p:cNvSpPr txBox="1">
            <a:spLocks noChangeArrowheads="1"/>
          </p:cNvSpPr>
          <p:nvPr/>
        </p:nvSpPr>
        <p:spPr bwMode="auto">
          <a:xfrm>
            <a:off x="755576" y="531019"/>
            <a:ext cx="861774"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dist" eaLnBrk="1" fontAlgn="t" hangingPunct="1"/>
            <a:r>
              <a:rPr lang="zh-CN" altLang="en-US" sz="6600" dirty="0"/>
              <a:t>结束语</a:t>
            </a:r>
          </a:p>
        </p:txBody>
      </p:sp>
    </p:spTree>
    <p:extLst>
      <p:ext uri="{BB962C8B-B14F-4D97-AF65-F5344CB8AC3E}">
        <p14:creationId xmlns:p14="http://schemas.microsoft.com/office/powerpoint/2010/main" val="299116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checkerboard(across)">
                                      <p:cBhvr>
                                        <p:cTn id="7"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3" name="Object 3"/>
          <p:cNvGraphicFramePr>
            <a:graphicFrameLocks noChangeAspect="1"/>
          </p:cNvGraphicFramePr>
          <p:nvPr/>
        </p:nvGraphicFramePr>
        <p:xfrm>
          <a:off x="7239000" y="3918348"/>
          <a:ext cx="1905000" cy="1225153"/>
        </p:xfrm>
        <a:graphic>
          <a:graphicData uri="http://schemas.openxmlformats.org/presentationml/2006/ole">
            <mc:AlternateContent xmlns:mc="http://schemas.openxmlformats.org/markup-compatibility/2006">
              <mc:Choice xmlns:v="urn:schemas-microsoft-com:vml" Requires="v">
                <p:oleObj name="剪辑" r:id="rId2" imgW="4286250" imgH="3676650" progId="MS_ClipArt_Gallery.2">
                  <p:embed/>
                </p:oleObj>
              </mc:Choice>
              <mc:Fallback>
                <p:oleObj name="剪辑" r:id="rId2" imgW="4286250" imgH="367665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4" name="Object 4"/>
          <p:cNvGraphicFramePr>
            <a:graphicFrameLocks noChangeAspect="1"/>
          </p:cNvGraphicFramePr>
          <p:nvPr/>
        </p:nvGraphicFramePr>
        <p:xfrm>
          <a:off x="6172200" y="3918348"/>
          <a:ext cx="1905000" cy="1225153"/>
        </p:xfrm>
        <a:graphic>
          <a:graphicData uri="http://schemas.openxmlformats.org/presentationml/2006/ole">
            <mc:AlternateContent xmlns:mc="http://schemas.openxmlformats.org/markup-compatibility/2006">
              <mc:Choice xmlns:v="urn:schemas-microsoft-com:vml" Requires="v">
                <p:oleObj name="剪辑" r:id="rId4" imgW="4286250" imgH="3676650" progId="MS_ClipArt_Gallery.2">
                  <p:embed/>
                </p:oleObj>
              </mc:Choice>
              <mc:Fallback>
                <p:oleObj name="剪辑" r:id="rId4" imgW="4286250" imgH="367665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918348"/>
                        <a:ext cx="1905000" cy="1225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5" name="Text Box 5"/>
          <p:cNvSpPr txBox="1">
            <a:spLocks noChangeArrowheads="1"/>
          </p:cNvSpPr>
          <p:nvPr/>
        </p:nvSpPr>
        <p:spPr bwMode="auto">
          <a:xfrm>
            <a:off x="1128952" y="531019"/>
            <a:ext cx="861774"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algn="dist" eaLnBrk="1" fontAlgn="t" hangingPunct="1"/>
            <a:r>
              <a:rPr lang="zh-CN" altLang="en-US" sz="6600"/>
              <a:t>结束语</a:t>
            </a:r>
          </a:p>
        </p:txBody>
      </p:sp>
      <p:sp>
        <p:nvSpPr>
          <p:cNvPr id="133126" name="Text Box 6"/>
          <p:cNvSpPr txBox="1">
            <a:spLocks noChangeArrowheads="1"/>
          </p:cNvSpPr>
          <p:nvPr/>
        </p:nvSpPr>
        <p:spPr bwMode="auto">
          <a:xfrm>
            <a:off x="1979712" y="285751"/>
            <a:ext cx="6629400" cy="378565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fontAlgn="t">
              <a:lnSpc>
                <a:spcPct val="150000"/>
              </a:lnSpc>
              <a:defRPr kumimoji="1" sz="4800" b="1" baseline="-25000">
                <a:solidFill>
                  <a:schemeClr val="bg1"/>
                </a:solidFill>
                <a:latin typeface="楷体" pitchFamily="49" charset="-122"/>
                <a:ea typeface="楷体" pitchFamily="49" charset="-122"/>
              </a:defRPr>
            </a:lvl1pPr>
            <a:lvl2pPr marL="742950" indent="-285750">
              <a:defRPr kumimoji="1" sz="2400" b="1" baseline="-25000">
                <a:latin typeface="Times New Roman" pitchFamily="18" charset="0"/>
                <a:ea typeface="宋体" pitchFamily="2" charset="-122"/>
              </a:defRPr>
            </a:lvl2pPr>
            <a:lvl3pPr marL="1143000" indent="-228600">
              <a:defRPr kumimoji="1" sz="2400" b="1" baseline="-25000">
                <a:latin typeface="Times New Roman" pitchFamily="18" charset="0"/>
                <a:ea typeface="宋体" pitchFamily="2" charset="-122"/>
              </a:defRPr>
            </a:lvl3pPr>
            <a:lvl4pPr marL="1600200" indent="-228600">
              <a:defRPr kumimoji="1" sz="2400" b="1" baseline="-25000">
                <a:latin typeface="Times New Roman" pitchFamily="18" charset="0"/>
                <a:ea typeface="宋体" pitchFamily="2" charset="-122"/>
              </a:defRPr>
            </a:lvl4pPr>
            <a:lvl5pPr marL="2057400" indent="-228600">
              <a:defRPr kumimoji="1" sz="2400" b="1" baseline="-25000">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latin typeface="Times New Roman" pitchFamily="18" charset="0"/>
                <a:ea typeface="宋体" pitchFamily="2" charset="-122"/>
              </a:defRPr>
            </a:lvl9pPr>
          </a:lstStyle>
          <a:p>
            <a:r>
              <a:rPr lang="zh-CN" altLang="en-US" dirty="0"/>
              <a:t>人类文明几千年的历史表明：“市场经济（双赢）</a:t>
            </a:r>
            <a:r>
              <a:rPr lang="en-US" altLang="zh-CN" dirty="0"/>
              <a:t>+</a:t>
            </a:r>
            <a:r>
              <a:rPr lang="zh-CN" altLang="en-US" dirty="0"/>
              <a:t>法治（产权保护）”是人类不断扩展合作关系最有效的游戏规则（制度安排）。这同样是中华民族伟大复兴的必由之路！</a:t>
            </a:r>
          </a:p>
        </p:txBody>
      </p:sp>
    </p:spTree>
    <p:extLst>
      <p:ext uri="{BB962C8B-B14F-4D97-AF65-F5344CB8AC3E}">
        <p14:creationId xmlns:p14="http://schemas.microsoft.com/office/powerpoint/2010/main" val="1085276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WordArt 2"/>
          <p:cNvSpPr>
            <a:spLocks noChangeArrowheads="1" noChangeShapeType="1" noTextEdit="1"/>
          </p:cNvSpPr>
          <p:nvPr/>
        </p:nvSpPr>
        <p:spPr bwMode="auto">
          <a:xfrm>
            <a:off x="609601" y="2137726"/>
            <a:ext cx="8024813" cy="117048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dirty="0">
                <a:latin typeface="宋体"/>
                <a:ea typeface="宋体"/>
              </a:rPr>
              <a:t>祝同学们在考试中取得优异成绩！</a:t>
            </a:r>
          </a:p>
        </p:txBody>
      </p:sp>
      <p:graphicFrame>
        <p:nvGraphicFramePr>
          <p:cNvPr id="135171" name="Object 3"/>
          <p:cNvGraphicFramePr>
            <a:graphicFrameLocks noChangeAspect="1"/>
          </p:cNvGraphicFramePr>
          <p:nvPr/>
        </p:nvGraphicFramePr>
        <p:xfrm>
          <a:off x="7315200" y="4000500"/>
          <a:ext cx="1828800" cy="1143000"/>
        </p:xfrm>
        <a:graphic>
          <a:graphicData uri="http://schemas.openxmlformats.org/presentationml/2006/ole">
            <mc:AlternateContent xmlns:mc="http://schemas.openxmlformats.org/markup-compatibility/2006">
              <mc:Choice xmlns:v="urn:schemas-microsoft-com:vml" Requires="v">
                <p:oleObj name="剪辑" r:id="rId2" imgW="4742158" imgH="4245997" progId="MS_ClipArt_Gallery.2">
                  <p:embed/>
                </p:oleObj>
              </mc:Choice>
              <mc:Fallback>
                <p:oleObj name="剪辑" r:id="rId2" imgW="4742158" imgH="4245997"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000500"/>
                        <a:ext cx="1828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5172" name="Picture 4" descr="PE03166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7676" y="228600"/>
            <a:ext cx="2346325" cy="185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descr="DD0135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2192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3653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1"/>
            <a:ext cx="5903912"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49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3745675846"/>
              </p:ext>
            </p:extLst>
          </p:nvPr>
        </p:nvGraphicFramePr>
        <p:xfrm>
          <a:off x="0" y="4015978"/>
          <a:ext cx="1752600" cy="1127522"/>
        </p:xfrm>
        <a:graphic>
          <a:graphicData uri="http://schemas.openxmlformats.org/presentationml/2006/ole">
            <mc:AlternateContent xmlns:mc="http://schemas.openxmlformats.org/markup-compatibility/2006">
              <mc:Choice xmlns:v="urn:schemas-microsoft-com:vml" Requires="v">
                <p:oleObj name="剪辑" r:id="rId3" imgW="4286250" imgH="3676650" progId="MS_ClipArt_Gallery.2">
                  <p:embed/>
                </p:oleObj>
              </mc:Choice>
              <mc:Fallback>
                <p:oleObj name="剪辑" r:id="rId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8451" name="Text Box 3"/>
          <p:cNvSpPr txBox="1">
            <a:spLocks noChangeArrowheads="1"/>
          </p:cNvSpPr>
          <p:nvPr/>
        </p:nvSpPr>
        <p:spPr bwMode="auto">
          <a:xfrm>
            <a:off x="1116013" y="2409826"/>
            <a:ext cx="7239000" cy="1015663"/>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spcBef>
                <a:spcPct val="50000"/>
              </a:spcBef>
              <a:buFontTx/>
              <a:buNone/>
              <a:defRPr/>
            </a:pPr>
            <a:r>
              <a:rPr kumimoji="1" lang="en-US" altLang="zh-CN" sz="6000" baseline="0">
                <a:effectLst>
                  <a:outerShdw blurRad="38100" dist="38100" dir="2700000" algn="tl">
                    <a:srgbClr val="000000"/>
                  </a:outerShdw>
                </a:effectLst>
                <a:latin typeface="宋体" pitchFamily="2" charset="-122"/>
              </a:rPr>
              <a:t>THANK YOU</a:t>
            </a:r>
            <a:endParaRPr kumimoji="1" lang="en-US" altLang="zh-CN" sz="6000" baseline="0">
              <a:latin typeface="宋体" pitchFamily="2" charset="-122"/>
            </a:endParaRPr>
          </a:p>
        </p:txBody>
      </p:sp>
      <p:sp>
        <p:nvSpPr>
          <p:cNvPr id="1768452" name="Text Box 4"/>
          <p:cNvSpPr txBox="1">
            <a:spLocks noChangeArrowheads="1"/>
          </p:cNvSpPr>
          <p:nvPr/>
        </p:nvSpPr>
        <p:spPr bwMode="auto">
          <a:xfrm>
            <a:off x="2286000" y="914400"/>
            <a:ext cx="4419600" cy="1569660"/>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ctr" eaLnBrk="1" hangingPunct="1">
              <a:spcBef>
                <a:spcPct val="50000"/>
              </a:spcBef>
              <a:buFontTx/>
              <a:buNone/>
              <a:defRPr/>
            </a:pPr>
            <a:r>
              <a:rPr kumimoji="1" lang="zh-CN" altLang="en-US" sz="9600" b="0" baseline="0">
                <a:effectLst>
                  <a:outerShdw blurRad="38100" dist="38100" dir="2700000" algn="tl">
                    <a:srgbClr val="000000"/>
                  </a:outerShdw>
                </a:effectLst>
                <a:latin typeface="Matura MT Script Capitals" pitchFamily="66" charset="0"/>
                <a:ea typeface="隶书" pitchFamily="49" charset="-122"/>
              </a:rPr>
              <a:t>谢    谢</a:t>
            </a:r>
            <a:endParaRPr kumimoji="1" lang="zh-CN" altLang="en-US" sz="9600" b="0" baseline="0">
              <a:effectLst>
                <a:outerShdw blurRad="38100" dist="38100" dir="2700000" algn="tl">
                  <a:srgbClr val="000000"/>
                </a:outerShdw>
              </a:effectLst>
              <a:latin typeface="Matura MT Script Capitals" pitchFamily="66" charset="0"/>
            </a:endParaRPr>
          </a:p>
        </p:txBody>
      </p:sp>
      <p:graphicFrame>
        <p:nvGraphicFramePr>
          <p:cNvPr id="60421" name="Object 5"/>
          <p:cNvGraphicFramePr>
            <a:graphicFrameLocks noChangeAspect="1"/>
          </p:cNvGraphicFramePr>
          <p:nvPr>
            <p:extLst>
              <p:ext uri="{D42A27DB-BD31-4B8C-83A1-F6EECF244321}">
                <p14:modId xmlns:p14="http://schemas.microsoft.com/office/powerpoint/2010/main" val="798269602"/>
              </p:ext>
            </p:extLst>
          </p:nvPr>
        </p:nvGraphicFramePr>
        <p:xfrm>
          <a:off x="684213" y="4015978"/>
          <a:ext cx="1752600" cy="1127522"/>
        </p:xfrm>
        <a:graphic>
          <a:graphicData uri="http://schemas.openxmlformats.org/presentationml/2006/ole">
            <mc:AlternateContent xmlns:mc="http://schemas.openxmlformats.org/markup-compatibility/2006">
              <mc:Choice xmlns:v="urn:schemas-microsoft-com:vml" Requires="v">
                <p:oleObj name="剪辑" r:id="rId5" imgW="4286250" imgH="3676650" progId="MS_ClipArt_Gallery.2">
                  <p:embed/>
                </p:oleObj>
              </mc:Choice>
              <mc:Fallback>
                <p:oleObj name="剪辑" r:id="rId5"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2150273758"/>
              </p:ext>
            </p:extLst>
          </p:nvPr>
        </p:nvGraphicFramePr>
        <p:xfrm>
          <a:off x="2339975" y="4015978"/>
          <a:ext cx="1752600" cy="1127522"/>
        </p:xfrm>
        <a:graphic>
          <a:graphicData uri="http://schemas.openxmlformats.org/presentationml/2006/ole">
            <mc:AlternateContent xmlns:mc="http://schemas.openxmlformats.org/markup-compatibility/2006">
              <mc:Choice xmlns:v="urn:schemas-microsoft-com:vml" Requires="v">
                <p:oleObj name="剪辑" r:id="rId6" imgW="4286250" imgH="3676650" progId="MS_ClipArt_Gallery.2">
                  <p:embed/>
                </p:oleObj>
              </mc:Choice>
              <mc:Fallback>
                <p:oleObj name="剪辑" r:id="rId6"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3468504664"/>
              </p:ext>
            </p:extLst>
          </p:nvPr>
        </p:nvGraphicFramePr>
        <p:xfrm>
          <a:off x="1403350" y="4015978"/>
          <a:ext cx="1752600" cy="1127522"/>
        </p:xfrm>
        <a:graphic>
          <a:graphicData uri="http://schemas.openxmlformats.org/presentationml/2006/ole">
            <mc:AlternateContent xmlns:mc="http://schemas.openxmlformats.org/markup-compatibility/2006">
              <mc:Choice xmlns:v="urn:schemas-microsoft-com:vml" Requires="v">
                <p:oleObj name="剪辑" r:id="rId7" imgW="4286250" imgH="3676650" progId="MS_ClipArt_Gallery.2">
                  <p:embed/>
                </p:oleObj>
              </mc:Choice>
              <mc:Fallback>
                <p:oleObj name="剪辑" r:id="rId7"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676508583"/>
              </p:ext>
            </p:extLst>
          </p:nvPr>
        </p:nvGraphicFramePr>
        <p:xfrm>
          <a:off x="3419475" y="4015978"/>
          <a:ext cx="1752600" cy="1127522"/>
        </p:xfrm>
        <a:graphic>
          <a:graphicData uri="http://schemas.openxmlformats.org/presentationml/2006/ole">
            <mc:AlternateContent xmlns:mc="http://schemas.openxmlformats.org/markup-compatibility/2006">
              <mc:Choice xmlns:v="urn:schemas-microsoft-com:vml" Requires="v">
                <p:oleObj name="剪辑" r:id="rId8" imgW="4286250" imgH="3676650" progId="MS_ClipArt_Gallery.2">
                  <p:embed/>
                </p:oleObj>
              </mc:Choice>
              <mc:Fallback>
                <p:oleObj name="剪辑" r:id="rId8"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4726511"/>
              </p:ext>
            </p:extLst>
          </p:nvPr>
        </p:nvGraphicFramePr>
        <p:xfrm>
          <a:off x="4139952" y="4011910"/>
          <a:ext cx="1752600" cy="1127125"/>
        </p:xfrm>
        <a:graphic>
          <a:graphicData uri="http://schemas.openxmlformats.org/presentationml/2006/ole">
            <mc:AlternateContent xmlns:mc="http://schemas.openxmlformats.org/markup-compatibility/2006">
              <mc:Choice xmlns:v="urn:schemas-microsoft-com:vml" Requires="v">
                <p:oleObj name="剪辑" r:id="rId9" imgW="4286250" imgH="3676650" progId="MS_ClipArt_Gallery.2">
                  <p:embed/>
                </p:oleObj>
              </mc:Choice>
              <mc:Fallback>
                <p:oleObj name="剪辑" r:id="rId9"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7174919"/>
              </p:ext>
            </p:extLst>
          </p:nvPr>
        </p:nvGraphicFramePr>
        <p:xfrm>
          <a:off x="4824165" y="4011910"/>
          <a:ext cx="1752600" cy="1127125"/>
        </p:xfrm>
        <a:graphic>
          <a:graphicData uri="http://schemas.openxmlformats.org/presentationml/2006/ole">
            <mc:AlternateContent xmlns:mc="http://schemas.openxmlformats.org/markup-compatibility/2006">
              <mc:Choice xmlns:v="urn:schemas-microsoft-com:vml" Requires="v">
                <p:oleObj name="剪辑" r:id="rId10" imgW="4286250" imgH="3676650" progId="MS_ClipArt_Gallery.2">
                  <p:embed/>
                </p:oleObj>
              </mc:Choice>
              <mc:Fallback>
                <p:oleObj name="剪辑" r:id="rId10"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165"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0273972"/>
              </p:ext>
            </p:extLst>
          </p:nvPr>
        </p:nvGraphicFramePr>
        <p:xfrm>
          <a:off x="6479927" y="4011910"/>
          <a:ext cx="1752600" cy="1127125"/>
        </p:xfrm>
        <a:graphic>
          <a:graphicData uri="http://schemas.openxmlformats.org/presentationml/2006/ole">
            <mc:AlternateContent xmlns:mc="http://schemas.openxmlformats.org/markup-compatibility/2006">
              <mc:Choice xmlns:v="urn:schemas-microsoft-com:vml" Requires="v">
                <p:oleObj name="剪辑" r:id="rId11" imgW="4286250" imgH="3676650" progId="MS_ClipArt_Gallery.2">
                  <p:embed/>
                </p:oleObj>
              </mc:Choice>
              <mc:Fallback>
                <p:oleObj name="剪辑" r:id="rId11"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9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55950287"/>
              </p:ext>
            </p:extLst>
          </p:nvPr>
        </p:nvGraphicFramePr>
        <p:xfrm>
          <a:off x="5543302" y="4011910"/>
          <a:ext cx="1752600" cy="1127125"/>
        </p:xfrm>
        <a:graphic>
          <a:graphicData uri="http://schemas.openxmlformats.org/presentationml/2006/ole">
            <mc:AlternateContent xmlns:mc="http://schemas.openxmlformats.org/markup-compatibility/2006">
              <mc:Choice xmlns:v="urn:schemas-microsoft-com:vml" Requires="v">
                <p:oleObj name="剪辑" r:id="rId12" imgW="4286250" imgH="3676650" progId="MS_ClipArt_Gallery.2">
                  <p:embed/>
                </p:oleObj>
              </mc:Choice>
              <mc:Fallback>
                <p:oleObj name="剪辑" r:id="rId12"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30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25160794"/>
              </p:ext>
            </p:extLst>
          </p:nvPr>
        </p:nvGraphicFramePr>
        <p:xfrm>
          <a:off x="7559427" y="4011910"/>
          <a:ext cx="1752600" cy="1127125"/>
        </p:xfrm>
        <a:graphic>
          <a:graphicData uri="http://schemas.openxmlformats.org/presentationml/2006/ole">
            <mc:AlternateContent xmlns:mc="http://schemas.openxmlformats.org/markup-compatibility/2006">
              <mc:Choice xmlns:v="urn:schemas-microsoft-com:vml" Requires="v">
                <p:oleObj name="剪辑" r:id="rId13" imgW="4286250" imgH="3676650" progId="MS_ClipArt_Gallery.2">
                  <p:embed/>
                </p:oleObj>
              </mc:Choice>
              <mc:Fallback>
                <p:oleObj name="剪辑" r:id="rId1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4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85202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5346" name="Rectangle 2" descr="wp511f"/>
          <p:cNvSpPr>
            <a:spLocks noChangeArrowheads="1"/>
          </p:cNvSpPr>
          <p:nvPr/>
        </p:nvSpPr>
        <p:spPr bwMode="auto">
          <a:xfrm>
            <a:off x="395288" y="915566"/>
            <a:ext cx="8382000" cy="2937727"/>
          </a:xfrm>
          <a:prstGeom prst="rect">
            <a:avLst/>
          </a:prstGeom>
          <a:noFill/>
          <a:ln>
            <a:noFill/>
          </a:ln>
          <a:effectLst/>
        </p:spPr>
        <p:txBody>
          <a:bodyPr>
            <a:spAutoFit/>
          </a:bodyPr>
          <a:lstStyle/>
          <a:p>
            <a:pPr marL="666750" lvl="1" eaLnBrk="1" hangingPunct="1">
              <a:lnSpc>
                <a:spcPct val="190000"/>
              </a:lnSpc>
              <a:spcBef>
                <a:spcPct val="20000"/>
              </a:spcBef>
              <a:buClr>
                <a:schemeClr val="accent1"/>
              </a:buClr>
              <a:defRPr/>
            </a:pPr>
            <a:r>
              <a:rPr lang="zh-CN" altLang="en-US" sz="3600" b="1" baseline="0" dirty="0">
                <a:latin typeface="楷体" pitchFamily="49" charset="-122"/>
                <a:ea typeface="楷体" pitchFamily="49" charset="-122"/>
              </a:rPr>
              <a:t>特别提示：</a:t>
            </a:r>
          </a:p>
          <a:p>
            <a:pPr marL="288925" algn="ctr" eaLnBrk="1" hangingPunct="1">
              <a:lnSpc>
                <a:spcPct val="200000"/>
              </a:lnSpc>
              <a:defRPr/>
            </a:pPr>
            <a:r>
              <a:rPr lang="zh-CN" altLang="en-US" sz="3200" b="1" baseline="0" dirty="0">
                <a:latin typeface="楷体" pitchFamily="49" charset="-122"/>
                <a:ea typeface="楷体" pitchFamily="49" charset="-122"/>
              </a:rPr>
              <a:t>制度好可以使坏人无法横行，制度不好可以使好人无法充分做好事，甚至会走向反面。</a:t>
            </a:r>
          </a:p>
        </p:txBody>
      </p:sp>
      <p:sp>
        <p:nvSpPr>
          <p:cNvPr id="2105347" name="Line 3"/>
          <p:cNvSpPr>
            <a:spLocks noChangeShapeType="1"/>
          </p:cNvSpPr>
          <p:nvPr/>
        </p:nvSpPr>
        <p:spPr bwMode="auto">
          <a:xfrm>
            <a:off x="899592" y="2057400"/>
            <a:ext cx="7488832"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277508" name="Rectangle 4"/>
          <p:cNvSpPr>
            <a:spLocks noGrp="1" noChangeArrowheads="1"/>
          </p:cNvSpPr>
          <p:nvPr>
            <p:ph type="title" idx="4294967295"/>
          </p:nvPr>
        </p:nvSpPr>
        <p:spPr bwMode="auto">
          <a:xfrm>
            <a:off x="294074" y="139034"/>
            <a:ext cx="6288901" cy="523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eaLnBrk="1" hangingPunct="1"/>
            <a:r>
              <a:rPr lang="en-US" altLang="zh-CN" sz="2800" b="1" dirty="0">
                <a:solidFill>
                  <a:schemeClr val="tx1"/>
                </a:solidFill>
                <a:effectLst/>
                <a:ea typeface="微软雅黑" pitchFamily="34" charset="-122"/>
              </a:rPr>
              <a:t>《</a:t>
            </a:r>
            <a:r>
              <a:rPr lang="zh-CN" altLang="en-US" sz="2800" b="1" dirty="0">
                <a:solidFill>
                  <a:schemeClr val="tx1"/>
                </a:solidFill>
                <a:effectLst/>
                <a:ea typeface="微软雅黑" pitchFamily="34" charset="-122"/>
              </a:rPr>
              <a:t>党和国家领导制度的改革</a:t>
            </a:r>
            <a:r>
              <a:rPr lang="en-US" altLang="zh-CN" sz="2800" b="1" dirty="0">
                <a:solidFill>
                  <a:schemeClr val="tx1"/>
                </a:solidFill>
                <a:effectLst/>
                <a:ea typeface="微软雅黑" pitchFamily="34" charset="-122"/>
              </a:rPr>
              <a:t>》</a:t>
            </a:r>
            <a:r>
              <a:rPr lang="zh-CN" altLang="en-US" sz="2800" b="1" dirty="0">
                <a:solidFill>
                  <a:schemeClr val="tx1"/>
                </a:solidFill>
                <a:effectLst/>
                <a:ea typeface="微软雅黑" pitchFamily="34" charset="-122"/>
              </a:rPr>
              <a:t>，邓小平</a:t>
            </a:r>
          </a:p>
        </p:txBody>
      </p:sp>
    </p:spTree>
    <p:extLst>
      <p:ext uri="{BB962C8B-B14F-4D97-AF65-F5344CB8AC3E}">
        <p14:creationId xmlns:p14="http://schemas.microsoft.com/office/powerpoint/2010/main" val="1668968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5346"/>
                                        </p:tgtEl>
                                        <p:attrNameLst>
                                          <p:attrName>style.visibility</p:attrName>
                                        </p:attrNameLst>
                                      </p:cBhvr>
                                      <p:to>
                                        <p:strVal val="visible"/>
                                      </p:to>
                                    </p:set>
                                    <p:anim calcmode="lin" valueType="num">
                                      <p:cBhvr additive="base">
                                        <p:cTn id="7" dur="500" fill="hold"/>
                                        <p:tgtEl>
                                          <p:spTgt spid="2105346"/>
                                        </p:tgtEl>
                                        <p:attrNameLst>
                                          <p:attrName>ppt_x</p:attrName>
                                        </p:attrNameLst>
                                      </p:cBhvr>
                                      <p:tavLst>
                                        <p:tav tm="0">
                                          <p:val>
                                            <p:strVal val="0-#ppt_w/2"/>
                                          </p:val>
                                        </p:tav>
                                        <p:tav tm="100000">
                                          <p:val>
                                            <p:strVal val="#ppt_x"/>
                                          </p:val>
                                        </p:tav>
                                      </p:tavLst>
                                    </p:anim>
                                    <p:anim calcmode="lin" valueType="num">
                                      <p:cBhvr additive="base">
                                        <p:cTn id="8" dur="500" fill="hold"/>
                                        <p:tgtEl>
                                          <p:spTgt spid="2105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3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346" name="Rectangle 2" descr="wp511f"/>
          <p:cNvSpPr>
            <a:spLocks noChangeArrowheads="1"/>
          </p:cNvSpPr>
          <p:nvPr/>
        </p:nvSpPr>
        <p:spPr bwMode="auto">
          <a:xfrm>
            <a:off x="179389" y="699542"/>
            <a:ext cx="8785225" cy="2937727"/>
          </a:xfrm>
          <a:prstGeom prst="rect">
            <a:avLst/>
          </a:prstGeom>
          <a:noFill/>
          <a:ln w="9525">
            <a:noFill/>
            <a:miter lim="800000"/>
            <a:headEnd/>
            <a:tailEnd/>
          </a:ln>
          <a:effectLst/>
        </p:spPr>
        <p:txBody>
          <a:bodyPr>
            <a:spAutoFit/>
          </a:bodyPr>
          <a:lstStyle/>
          <a:p>
            <a:pPr marL="666750" lvl="1" eaLnBrk="1" hangingPunct="1">
              <a:lnSpc>
                <a:spcPct val="190000"/>
              </a:lnSpc>
              <a:spcBef>
                <a:spcPct val="20000"/>
              </a:spcBef>
              <a:buClr>
                <a:schemeClr val="accent1"/>
              </a:buClr>
              <a:defRPr/>
            </a:pPr>
            <a:r>
              <a:rPr lang="zh-CN" altLang="en-US" sz="3600" b="1" baseline="0" dirty="0">
                <a:latin typeface="楷体" pitchFamily="49" charset="-122"/>
                <a:ea typeface="楷体" pitchFamily="49" charset="-122"/>
              </a:rPr>
              <a:t>特别提示：</a:t>
            </a:r>
          </a:p>
          <a:p>
            <a:pPr marL="288925" algn="ctr" eaLnBrk="1" hangingPunct="1">
              <a:lnSpc>
                <a:spcPct val="200000"/>
              </a:lnSpc>
              <a:defRPr/>
            </a:pPr>
            <a:r>
              <a:rPr lang="zh-CN" altLang="en-US" sz="3200" b="1" baseline="0" dirty="0">
                <a:latin typeface="楷体" pitchFamily="49" charset="-122"/>
                <a:ea typeface="楷体" pitchFamily="49" charset="-122"/>
              </a:rPr>
              <a:t>不要试图改变人性，而是努力改变制度。</a:t>
            </a:r>
          </a:p>
          <a:p>
            <a:pPr marL="288925" eaLnBrk="1" hangingPunct="1">
              <a:lnSpc>
                <a:spcPct val="200000"/>
              </a:lnSpc>
              <a:defRPr/>
            </a:pPr>
            <a:r>
              <a:rPr lang="zh-CN" altLang="en-US" sz="3200" b="1" baseline="0" dirty="0">
                <a:latin typeface="楷体" pitchFamily="49" charset="-122"/>
                <a:ea typeface="楷体" pitchFamily="49" charset="-122"/>
              </a:rPr>
              <a:t> 不要让人不想贪，而是让人不能贪、不敢贪</a:t>
            </a:r>
          </a:p>
        </p:txBody>
      </p:sp>
      <p:sp>
        <p:nvSpPr>
          <p:cNvPr id="1977347" name="Line 3"/>
          <p:cNvSpPr>
            <a:spLocks noChangeShapeType="1"/>
          </p:cNvSpPr>
          <p:nvPr/>
        </p:nvSpPr>
        <p:spPr bwMode="auto">
          <a:xfrm>
            <a:off x="755576" y="1950245"/>
            <a:ext cx="7651180"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b="0">
              <a:effectLst>
                <a:outerShdw blurRad="38100" dist="38100" dir="2700000" algn="tl">
                  <a:srgbClr val="000000">
                    <a:alpha val="43137"/>
                  </a:srgbClr>
                </a:outerShdw>
              </a:effectLst>
            </a:endParaRPr>
          </a:p>
        </p:txBody>
      </p:sp>
      <p:sp>
        <p:nvSpPr>
          <p:cNvPr id="4" name="AutoShape 10">
            <a:hlinkClick r:id="rId2" action="ppaction://hlinksldjump"/>
          </p:cNvPr>
          <p:cNvSpPr>
            <a:spLocks noChangeArrowheads="1"/>
          </p:cNvSpPr>
          <p:nvPr/>
        </p:nvSpPr>
        <p:spPr bwMode="auto">
          <a:xfrm>
            <a:off x="8497888" y="4710112"/>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230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7346"/>
                                        </p:tgtEl>
                                        <p:attrNameLst>
                                          <p:attrName>style.visibility</p:attrName>
                                        </p:attrNameLst>
                                      </p:cBhvr>
                                      <p:to>
                                        <p:strVal val="visible"/>
                                      </p:to>
                                    </p:set>
                                    <p:anim calcmode="lin" valueType="num">
                                      <p:cBhvr additive="base">
                                        <p:cTn id="7" dur="500" fill="hold"/>
                                        <p:tgtEl>
                                          <p:spTgt spid="1977346"/>
                                        </p:tgtEl>
                                        <p:attrNameLst>
                                          <p:attrName>ppt_x</p:attrName>
                                        </p:attrNameLst>
                                      </p:cBhvr>
                                      <p:tavLst>
                                        <p:tav tm="0">
                                          <p:val>
                                            <p:strVal val="0-#ppt_w/2"/>
                                          </p:val>
                                        </p:tav>
                                        <p:tav tm="100000">
                                          <p:val>
                                            <p:strVal val="#ppt_x"/>
                                          </p:val>
                                        </p:tav>
                                      </p:tavLst>
                                    </p:anim>
                                    <p:anim calcmode="lin" valueType="num">
                                      <p:cBhvr additive="base">
                                        <p:cTn id="8" dur="500" fill="hold"/>
                                        <p:tgtEl>
                                          <p:spTgt spid="1977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Text Box 2"/>
          <p:cNvSpPr txBox="1">
            <a:spLocks noChangeArrowheads="1"/>
          </p:cNvSpPr>
          <p:nvPr/>
        </p:nvSpPr>
        <p:spPr bwMode="auto">
          <a:xfrm>
            <a:off x="1527175" y="1776413"/>
            <a:ext cx="1316038" cy="523220"/>
          </a:xfrm>
          <a:prstGeom prst="rect">
            <a:avLst/>
          </a:prstGeom>
          <a:noFill/>
          <a:ln w="9525">
            <a:noFill/>
            <a:miter lim="800000"/>
            <a:headEnd/>
            <a:tailEnd/>
          </a:ln>
          <a:effectLst/>
        </p:spPr>
        <p:txBody>
          <a:bodyPr>
            <a:spAutoFit/>
          </a:bodyPr>
          <a:lstStyle/>
          <a:p>
            <a:pPr algn="ctr" eaLnBrk="1" hangingPunct="1">
              <a:defRPr/>
            </a:pPr>
            <a:endParaRPr lang="zh-CN" altLang="zh-CN" sz="2800" baseline="0">
              <a:effectLst>
                <a:outerShdw blurRad="38100" dist="38100" dir="2700000" algn="tl">
                  <a:srgbClr val="000000"/>
                </a:outerShdw>
              </a:effectLst>
            </a:endParaRPr>
          </a:p>
        </p:txBody>
      </p:sp>
      <p:sp>
        <p:nvSpPr>
          <p:cNvPr id="1884163" name="Text Box 3"/>
          <p:cNvSpPr txBox="1">
            <a:spLocks noChangeArrowheads="1"/>
          </p:cNvSpPr>
          <p:nvPr/>
        </p:nvSpPr>
        <p:spPr bwMode="auto">
          <a:xfrm>
            <a:off x="950623" y="2046685"/>
            <a:ext cx="184731" cy="523220"/>
          </a:xfrm>
          <a:prstGeom prst="rect">
            <a:avLst/>
          </a:prstGeom>
          <a:noFill/>
          <a:ln w="9525">
            <a:noFill/>
            <a:miter lim="800000"/>
            <a:headEnd/>
            <a:tailEnd/>
          </a:ln>
          <a:effectLst/>
        </p:spPr>
        <p:txBody>
          <a:bodyPr wrap="none">
            <a:spAutoFit/>
          </a:bodyPr>
          <a:lstStyle/>
          <a:p>
            <a:pPr algn="ctr" eaLnBrk="1" hangingPunct="1">
              <a:defRPr/>
            </a:pPr>
            <a:endParaRPr lang="zh-CN" altLang="zh-CN" sz="2800" baseline="0">
              <a:effectLst>
                <a:outerShdw blurRad="38100" dist="38100" dir="2700000" algn="tl">
                  <a:srgbClr val="000000"/>
                </a:outerShdw>
              </a:effectLst>
            </a:endParaRPr>
          </a:p>
        </p:txBody>
      </p:sp>
      <p:graphicFrame>
        <p:nvGraphicFramePr>
          <p:cNvPr id="1884164" name="Group 4"/>
          <p:cNvGraphicFramePr>
            <a:graphicFrameLocks noGrp="1"/>
          </p:cNvGraphicFramePr>
          <p:nvPr>
            <p:extLst>
              <p:ext uri="{D42A27DB-BD31-4B8C-83A1-F6EECF244321}">
                <p14:modId xmlns:p14="http://schemas.microsoft.com/office/powerpoint/2010/main" val="3170519884"/>
              </p:ext>
            </p:extLst>
          </p:nvPr>
        </p:nvGraphicFramePr>
        <p:xfrm>
          <a:off x="241499" y="1203598"/>
          <a:ext cx="8569325" cy="3355074"/>
        </p:xfrm>
        <a:graphic>
          <a:graphicData uri="http://schemas.openxmlformats.org/drawingml/2006/table">
            <a:tbl>
              <a:tblPr/>
              <a:tblGrid>
                <a:gridCol w="1296144">
                  <a:extLst>
                    <a:ext uri="{9D8B030D-6E8A-4147-A177-3AD203B41FA5}">
                      <a16:colId xmlns:a16="http://schemas.microsoft.com/office/drawing/2014/main" val="20000"/>
                    </a:ext>
                  </a:extLst>
                </a:gridCol>
                <a:gridCol w="2037606">
                  <a:extLst>
                    <a:ext uri="{9D8B030D-6E8A-4147-A177-3AD203B41FA5}">
                      <a16:colId xmlns:a16="http://schemas.microsoft.com/office/drawing/2014/main" val="20001"/>
                    </a:ext>
                  </a:extLst>
                </a:gridCol>
                <a:gridCol w="5235575">
                  <a:extLst>
                    <a:ext uri="{9D8B030D-6E8A-4147-A177-3AD203B41FA5}">
                      <a16:colId xmlns:a16="http://schemas.microsoft.com/office/drawing/2014/main" val="20002"/>
                    </a:ext>
                  </a:extLst>
                </a:gridCol>
              </a:tblGrid>
              <a:tr h="62101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800" b="1" i="0" u="none" strike="noStrike" cap="none" normalizeH="0" baseline="0" dirty="0">
                          <a:ln>
                            <a:noFill/>
                          </a:ln>
                          <a:solidFill>
                            <a:schemeClr val="tx1"/>
                          </a:solidFill>
                          <a:effectLst/>
                          <a:latin typeface="楷体" pitchFamily="49" charset="-122"/>
                          <a:ea typeface="楷体" pitchFamily="49" charset="-122"/>
                        </a:rPr>
                        <a:t>制度</a:t>
                      </a:r>
                    </a:p>
                  </a:txBody>
                  <a:tcPr marT="34292" marB="3429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800" b="1" i="0" u="none" strike="noStrike" cap="none" normalizeH="0" baseline="0" dirty="0">
                          <a:ln>
                            <a:noFill/>
                          </a:ln>
                          <a:solidFill>
                            <a:schemeClr val="tx1"/>
                          </a:solidFill>
                          <a:effectLst/>
                          <a:latin typeface="楷体" pitchFamily="49" charset="-122"/>
                          <a:ea typeface="楷体" pitchFamily="49" charset="-122"/>
                        </a:rPr>
                        <a:t>行为</a:t>
                      </a:r>
                    </a:p>
                  </a:txBody>
                  <a:tcPr marT="34292" marB="3429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800" b="1" i="0" u="none" strike="noStrike" cap="none" normalizeH="0" baseline="0">
                          <a:ln>
                            <a:noFill/>
                          </a:ln>
                          <a:solidFill>
                            <a:schemeClr val="tx1"/>
                          </a:solidFill>
                          <a:effectLst/>
                          <a:latin typeface="楷体" pitchFamily="49" charset="-122"/>
                          <a:ea typeface="楷体" pitchFamily="49" charset="-122"/>
                        </a:rPr>
                        <a:t>结果</a:t>
                      </a:r>
                    </a:p>
                  </a:txBody>
                  <a:tcPr marT="34292" marB="3429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1198">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US" altLang="zh-CN" sz="2400" b="1" i="0" u="none" strike="noStrike" cap="none" normalizeH="0" baseline="0" dirty="0">
                        <a:ln>
                          <a:noFill/>
                        </a:ln>
                        <a:solidFill>
                          <a:schemeClr val="tx1"/>
                        </a:solidFill>
                        <a:effectLst/>
                        <a:latin typeface="楷体" pitchFamily="49" charset="-122"/>
                        <a:ea typeface="楷体" pitchFamily="49" charset="-122"/>
                      </a:endParaRPr>
                    </a:p>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离岸价</a:t>
                      </a:r>
                    </a:p>
                  </a:txBody>
                  <a:tcPr marT="34292" marB="3429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多装犯人，减少给养，降低卫生条件。</a:t>
                      </a:r>
                    </a:p>
                  </a:txBody>
                  <a:tcPr marT="34292" marB="3429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私人船主用</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26</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艘船运送</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4082</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名犯人到澳洲，死</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498</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人，平均死亡率为</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12</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％，其中一艘叫“海神号”的船，</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424</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名犯人竟死了</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158</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人，死亡率高达</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37</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a:t>
                      </a:r>
                      <a:endParaRPr kumimoji="1" lang="zh-CN" altLang="en-US" sz="2800" b="1" i="0" u="none" strike="noStrike" cap="none" normalizeH="0" baseline="0" dirty="0">
                        <a:ln>
                          <a:noFill/>
                        </a:ln>
                        <a:solidFill>
                          <a:schemeClr val="tx1"/>
                        </a:solidFill>
                        <a:effectLst/>
                        <a:latin typeface="楷体" pitchFamily="49" charset="-122"/>
                        <a:ea typeface="楷体" pitchFamily="49" charset="-122"/>
                      </a:endParaRPr>
                    </a:p>
                  </a:txBody>
                  <a:tcPr marT="34292" marB="3429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096">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US" altLang="zh-CN" sz="2400" b="1" i="0" u="none" strike="noStrike" cap="none" normalizeH="0" baseline="0" dirty="0">
                        <a:ln>
                          <a:noFill/>
                        </a:ln>
                        <a:solidFill>
                          <a:schemeClr val="tx1"/>
                        </a:solidFill>
                        <a:effectLst/>
                        <a:latin typeface="楷体" pitchFamily="49" charset="-122"/>
                        <a:ea typeface="楷体" pitchFamily="49" charset="-122"/>
                      </a:endParaRPr>
                    </a:p>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到岸价</a:t>
                      </a:r>
                    </a:p>
                  </a:txBody>
                  <a:tcPr marT="34292" marB="3429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改善犯人生活条件，确保活着到达。</a:t>
                      </a:r>
                    </a:p>
                  </a:txBody>
                  <a:tcPr marT="34292" marB="3429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第一次按新规则付费的三艘运送罪犯的船到达澳洲，</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422</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人中只有</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1</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人死于途中。</a:t>
                      </a:r>
                    </a:p>
                  </a:txBody>
                  <a:tcPr marT="34292" marB="3429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6" name="Rectangle 22"/>
          <p:cNvSpPr>
            <a:spLocks noChangeArrowheads="1"/>
          </p:cNvSpPr>
          <p:nvPr/>
        </p:nvSpPr>
        <p:spPr bwMode="auto">
          <a:xfrm>
            <a:off x="179388" y="37776"/>
            <a:ext cx="8597900" cy="852541"/>
          </a:xfrm>
          <a:prstGeom prst="rect">
            <a:avLst/>
          </a:prstGeom>
          <a:solidFill>
            <a:srgbClr val="FF0000"/>
          </a:solidFill>
          <a:ln>
            <a:noFill/>
          </a:ln>
        </p:spPr>
        <p:txBody>
          <a:bodyPr>
            <a:spAutoFit/>
          </a:bodyPr>
          <a:lstStyle/>
          <a:p>
            <a:pPr eaLnBrk="1" hangingPunct="1">
              <a:lnSpc>
                <a:spcPct val="95000"/>
              </a:lnSpc>
            </a:pPr>
            <a:r>
              <a:rPr lang="en-US" altLang="zh-CN" sz="2600" b="1" baseline="0">
                <a:solidFill>
                  <a:schemeClr val="bg1"/>
                </a:solidFill>
                <a:latin typeface="楷体" pitchFamily="49" charset="-122"/>
                <a:ea typeface="楷体" pitchFamily="49" charset="-122"/>
              </a:rPr>
              <a:t>1770</a:t>
            </a:r>
            <a:r>
              <a:rPr lang="zh-CN" altLang="en-US" sz="2600" b="1" baseline="0">
                <a:solidFill>
                  <a:schemeClr val="bg1"/>
                </a:solidFill>
                <a:latin typeface="楷体" pitchFamily="49" charset="-122"/>
                <a:ea typeface="楷体" pitchFamily="49" charset="-122"/>
              </a:rPr>
              <a:t>年，澳洲成为英国的领地。为开发这一领地，英国政府把大量监狱里的罪犯运到澳洲。</a:t>
            </a:r>
          </a:p>
        </p:txBody>
      </p:sp>
    </p:spTree>
    <p:extLst>
      <p:ext uri="{BB962C8B-B14F-4D97-AF65-F5344CB8AC3E}">
        <p14:creationId xmlns:p14="http://schemas.microsoft.com/office/powerpoint/2010/main" val="461870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401649" y="195486"/>
            <a:ext cx="8382000" cy="29931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600" b="1" baseline="0" dirty="0">
                <a:latin typeface="楷体" panose="02010609060101010101" pitchFamily="49" charset="-122"/>
                <a:ea typeface="楷体" panose="02010609060101010101" pitchFamily="49" charset="-122"/>
              </a:rPr>
              <a:t>特别提示：</a:t>
            </a:r>
          </a:p>
          <a:p>
            <a:pPr eaLnBrk="1" hangingPunct="1">
              <a:lnSpc>
                <a:spcPct val="200000"/>
              </a:lnSpc>
              <a:defRPr/>
            </a:pPr>
            <a:r>
              <a:rPr lang="zh-CN" altLang="en-US" sz="3200" b="1" baseline="0" dirty="0">
                <a:latin typeface="楷体" panose="02010609060101010101" pitchFamily="49" charset="-122"/>
                <a:ea typeface="楷体" panose="02010609060101010101" pitchFamily="49" charset="-122"/>
              </a:rPr>
              <a:t>不要去责备人的利己心，如果一种利己的行为，导致了恶劣的结果，要改变的是制度。</a:t>
            </a:r>
          </a:p>
        </p:txBody>
      </p:sp>
      <p:sp>
        <p:nvSpPr>
          <p:cNvPr id="2093059" name="Line 3"/>
          <p:cNvSpPr>
            <a:spLocks noChangeShapeType="1"/>
          </p:cNvSpPr>
          <p:nvPr/>
        </p:nvSpPr>
        <p:spPr bwMode="auto">
          <a:xfrm>
            <a:off x="900113" y="1275160"/>
            <a:ext cx="7162800"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032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bwMode="auto">
          <a:xfrm>
            <a:off x="468314" y="681038"/>
            <a:ext cx="8497887" cy="3561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a:lnSpc>
                <a:spcPct val="150000"/>
              </a:lnSpc>
              <a:spcBef>
                <a:spcPts val="1200"/>
              </a:spcBef>
              <a:spcAft>
                <a:spcPts val="313"/>
              </a:spcAft>
              <a:buClr>
                <a:schemeClr val="folHlink"/>
              </a:buClr>
              <a:buFont typeface="Wingdings" pitchFamily="2" charset="2"/>
              <a:buNone/>
            </a:pPr>
            <a:r>
              <a:rPr kumimoji="1" lang="zh-CN" altLang="en-US" sz="2400" b="1" dirty="0">
                <a:latin typeface="Times New Roman" pitchFamily="18" charset="0"/>
                <a:ea typeface="楷体" pitchFamily="49" charset="-122"/>
              </a:rPr>
              <a:t>基本特征</a:t>
            </a:r>
          </a:p>
          <a:p>
            <a:pPr marL="0">
              <a:lnSpc>
                <a:spcPct val="150000"/>
              </a:lnSpc>
              <a:spcBef>
                <a:spcPts val="1200"/>
              </a:spcBef>
              <a:spcAft>
                <a:spcPts val="313"/>
              </a:spcAft>
              <a:buClr>
                <a:schemeClr val="folHlink"/>
              </a:buClr>
              <a:buFont typeface="Wingdings" pitchFamily="2" charset="2"/>
              <a:buNone/>
            </a:pPr>
            <a:r>
              <a:rPr kumimoji="1" lang="en-US" altLang="zh-CN" sz="2400" b="1" dirty="0">
                <a:latin typeface="Times New Roman" pitchFamily="18" charset="0"/>
                <a:ea typeface="楷体" pitchFamily="49" charset="-122"/>
              </a:rPr>
              <a:t>1</a:t>
            </a:r>
            <a:r>
              <a:rPr kumimoji="1" lang="zh-CN" altLang="en-US" sz="2400" b="1" dirty="0">
                <a:latin typeface="Times New Roman" pitchFamily="18" charset="0"/>
                <a:ea typeface="楷体" pitchFamily="49" charset="-122"/>
              </a:rPr>
              <a:t>、前一阶段的博弈不改变后阶段的博弈结构</a:t>
            </a:r>
          </a:p>
          <a:p>
            <a:pPr marL="0">
              <a:lnSpc>
                <a:spcPct val="150000"/>
              </a:lnSpc>
              <a:spcBef>
                <a:spcPts val="1200"/>
              </a:spcBef>
              <a:spcAft>
                <a:spcPts val="313"/>
              </a:spcAft>
              <a:buClr>
                <a:schemeClr val="folHlink"/>
              </a:buClr>
              <a:buFont typeface="Wingdings" pitchFamily="2" charset="2"/>
              <a:buNone/>
            </a:pPr>
            <a:r>
              <a:rPr kumimoji="1" lang="en-US" altLang="zh-CN" sz="2400" b="1" dirty="0">
                <a:latin typeface="Times New Roman" pitchFamily="18" charset="0"/>
                <a:ea typeface="楷体" pitchFamily="49" charset="-122"/>
              </a:rPr>
              <a:t>2</a:t>
            </a:r>
            <a:r>
              <a:rPr kumimoji="1" lang="zh-CN" altLang="en-US" sz="2400" b="1" dirty="0">
                <a:latin typeface="Times New Roman" pitchFamily="18" charset="0"/>
                <a:ea typeface="楷体" pitchFamily="49" charset="-122"/>
              </a:rPr>
              <a:t>、所有参与人都能观测到过去的历史（知过去）</a:t>
            </a:r>
          </a:p>
          <a:p>
            <a:pPr marL="0">
              <a:lnSpc>
                <a:spcPct val="150000"/>
              </a:lnSpc>
              <a:spcBef>
                <a:spcPts val="1200"/>
              </a:spcBef>
              <a:spcAft>
                <a:spcPts val="313"/>
              </a:spcAft>
              <a:buClr>
                <a:schemeClr val="folHlink"/>
              </a:buClr>
              <a:buFont typeface="Wingdings" pitchFamily="2" charset="2"/>
              <a:buNone/>
            </a:pPr>
            <a:r>
              <a:rPr kumimoji="1" lang="en-US" altLang="zh-CN" sz="2400" b="1" dirty="0">
                <a:latin typeface="Times New Roman" pitchFamily="18" charset="0"/>
                <a:ea typeface="楷体" pitchFamily="49" charset="-122"/>
              </a:rPr>
              <a:t>3</a:t>
            </a:r>
            <a:r>
              <a:rPr kumimoji="1" lang="zh-CN" altLang="en-US" sz="2400" b="1" dirty="0">
                <a:latin typeface="Times New Roman" pitchFamily="18" charset="0"/>
                <a:ea typeface="楷体" pitchFamily="49" charset="-122"/>
              </a:rPr>
              <a:t>、参与人的总损益是所有阶段损益的贴现值之和</a:t>
            </a:r>
            <a:endParaRPr kumimoji="1" lang="en-US" altLang="zh-CN" sz="2400" b="1" dirty="0">
              <a:latin typeface="Times New Roman" pitchFamily="18" charset="0"/>
              <a:ea typeface="楷体" pitchFamily="49" charset="-122"/>
            </a:endParaRPr>
          </a:p>
          <a:p>
            <a:pPr marL="0">
              <a:lnSpc>
                <a:spcPct val="150000"/>
              </a:lnSpc>
              <a:spcBef>
                <a:spcPts val="1200"/>
              </a:spcBef>
              <a:spcAft>
                <a:spcPts val="313"/>
              </a:spcAft>
              <a:buClr>
                <a:schemeClr val="folHlink"/>
              </a:buClr>
              <a:buFont typeface="Wingdings" pitchFamily="2" charset="2"/>
              <a:buNone/>
            </a:pPr>
            <a:r>
              <a:rPr kumimoji="1" lang="zh-CN" altLang="en-US" sz="2400" b="1" dirty="0">
                <a:latin typeface="Times New Roman" pitchFamily="18" charset="0"/>
                <a:ea typeface="楷体" pitchFamily="49" charset="-122"/>
              </a:rPr>
              <a:t>（有未来）</a:t>
            </a:r>
          </a:p>
        </p:txBody>
      </p:sp>
    </p:spTree>
    <p:extLst>
      <p:ext uri="{BB962C8B-B14F-4D97-AF65-F5344CB8AC3E}">
        <p14:creationId xmlns:p14="http://schemas.microsoft.com/office/powerpoint/2010/main" val="2228431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67494"/>
            <a:ext cx="2240530" cy="287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601493" y="3435846"/>
            <a:ext cx="2502024" cy="738664"/>
          </a:xfrm>
          <a:prstGeom prst="rect">
            <a:avLst/>
          </a:prstGeom>
        </p:spPr>
        <p:txBody>
          <a:bodyPr wrap="square">
            <a:spAutoFit/>
          </a:bodyPr>
          <a:lstStyle/>
          <a:p>
            <a:r>
              <a:rPr lang="zh-CN" altLang="en-US" sz="1400" b="1" dirty="0"/>
              <a:t>（瑞典）汉斯</a:t>
            </a:r>
            <a:r>
              <a:rPr lang="en-US" altLang="zh-CN" sz="1400" b="1" dirty="0"/>
              <a:t>·</a:t>
            </a:r>
            <a:r>
              <a:rPr lang="zh-CN" altLang="en-US" sz="1400" b="1" dirty="0"/>
              <a:t>罗斯林</a:t>
            </a:r>
            <a:endParaRPr lang="en-US" altLang="zh-CN" sz="1400" b="1" dirty="0"/>
          </a:p>
          <a:p>
            <a:r>
              <a:rPr lang="zh-CN" altLang="en-US" sz="1400" b="1" dirty="0"/>
              <a:t>（瑞典）欧拉</a:t>
            </a:r>
            <a:r>
              <a:rPr lang="en-US" altLang="zh-CN" sz="1400" b="1" dirty="0"/>
              <a:t>·</a:t>
            </a:r>
            <a:r>
              <a:rPr lang="zh-CN" altLang="en-US" sz="1400" b="1" dirty="0"/>
              <a:t>罗斯林</a:t>
            </a:r>
            <a:endParaRPr lang="en-US" altLang="zh-CN" sz="1400" b="1" dirty="0"/>
          </a:p>
          <a:p>
            <a:r>
              <a:rPr lang="zh-CN" altLang="en-US" sz="1400" b="1" dirty="0"/>
              <a:t>（瑞典）安娜</a:t>
            </a:r>
            <a:r>
              <a:rPr lang="en-US" altLang="zh-CN" sz="1400" b="1" dirty="0"/>
              <a:t>·</a:t>
            </a:r>
            <a:r>
              <a:rPr lang="zh-CN" altLang="en-US" sz="1400" b="1" dirty="0"/>
              <a:t>罗斯林</a:t>
            </a:r>
            <a:r>
              <a:rPr lang="en-US" altLang="zh-CN" sz="1400" b="1" dirty="0"/>
              <a:t>·</a:t>
            </a:r>
            <a:r>
              <a:rPr lang="zh-CN" altLang="en-US" sz="1400" b="1" dirty="0"/>
              <a:t>罗朗德</a:t>
            </a:r>
          </a:p>
        </p:txBody>
      </p:sp>
      <p:sp>
        <p:nvSpPr>
          <p:cNvPr id="3" name="矩形 2"/>
          <p:cNvSpPr/>
          <p:nvPr/>
        </p:nvSpPr>
        <p:spPr>
          <a:xfrm>
            <a:off x="827584" y="781099"/>
            <a:ext cx="5544616" cy="2677656"/>
          </a:xfrm>
          <a:prstGeom prst="rect">
            <a:avLst/>
          </a:prstGeom>
        </p:spPr>
        <p:txBody>
          <a:bodyPr wrap="square">
            <a:spAutoFit/>
          </a:bodyPr>
          <a:lstStyle/>
          <a:p>
            <a:pPr>
              <a:lnSpc>
                <a:spcPct val="200000"/>
              </a:lnSpc>
            </a:pPr>
            <a:r>
              <a:rPr lang="zh-CN" altLang="en-US" sz="2800" b="1" dirty="0"/>
              <a:t>“我们本能地把错误归咎他人，但最重要的是，坏事情发生时，应该寻找原因，而不是寻找坏人。”</a:t>
            </a:r>
          </a:p>
        </p:txBody>
      </p:sp>
    </p:spTree>
    <p:extLst>
      <p:ext uri="{BB962C8B-B14F-4D97-AF65-F5344CB8AC3E}">
        <p14:creationId xmlns:p14="http://schemas.microsoft.com/office/powerpoint/2010/main" val="2623692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395288" y="357188"/>
            <a:ext cx="8382000" cy="31700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2800" b="1" baseline="0" dirty="0">
                <a:latin typeface="楷体" panose="02010609060101010101" pitchFamily="49" charset="-122"/>
                <a:ea typeface="楷体" panose="02010609060101010101" pitchFamily="49" charset="-122"/>
              </a:rPr>
              <a:t>特别提示：</a:t>
            </a:r>
          </a:p>
          <a:p>
            <a:pPr eaLnBrk="1" hangingPunct="1">
              <a:lnSpc>
                <a:spcPct val="200000"/>
              </a:lnSpc>
              <a:defRPr/>
            </a:pPr>
            <a:r>
              <a:rPr lang="zh-CN" altLang="en-US" b="1" baseline="0" dirty="0">
                <a:latin typeface="楷体" panose="02010609060101010101" pitchFamily="49" charset="-122"/>
                <a:ea typeface="楷体" panose="02010609060101010101" pitchFamily="49" charset="-122"/>
              </a:rPr>
              <a:t>优秀的管理者不是要消灭人的利己心，而是要充分利用人的利己心。利己心既能让人去杀人，也能让人去助人；既能让人说谎，也能让人说真话。</a:t>
            </a:r>
          </a:p>
        </p:txBody>
      </p:sp>
      <p:sp>
        <p:nvSpPr>
          <p:cNvPr id="2093059" name="Line 3"/>
          <p:cNvSpPr>
            <a:spLocks noChangeShapeType="1"/>
          </p:cNvSpPr>
          <p:nvPr/>
        </p:nvSpPr>
        <p:spPr bwMode="auto">
          <a:xfrm>
            <a:off x="900112" y="1275160"/>
            <a:ext cx="7597775"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4" name="AutoShape 10">
            <a:hlinkClick r:id="rId2" action="ppaction://hlinksldjump"/>
          </p:cNvPr>
          <p:cNvSpPr>
            <a:spLocks noChangeArrowheads="1"/>
          </p:cNvSpPr>
          <p:nvPr/>
        </p:nvSpPr>
        <p:spPr bwMode="auto">
          <a:xfrm>
            <a:off x="8497888" y="4710112"/>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
        <p:nvSpPr>
          <p:cNvPr id="2" name="矩形 1">
            <a:hlinkClick r:id="rId3" action="ppaction://hlinksldjump"/>
          </p:cNvPr>
          <p:cNvSpPr/>
          <p:nvPr/>
        </p:nvSpPr>
        <p:spPr>
          <a:xfrm>
            <a:off x="5292080" y="4702546"/>
            <a:ext cx="881973" cy="369332"/>
          </a:xfrm>
          <a:prstGeom prst="rect">
            <a:avLst/>
          </a:prstGeom>
        </p:spPr>
        <p:txBody>
          <a:bodyPr wrap="none">
            <a:spAutoFit/>
          </a:bodyPr>
          <a:lstStyle/>
          <a:p>
            <a:r>
              <a:rPr lang="zh-CN" altLang="en-US" b="1" dirty="0">
                <a:latin typeface="楷体" panose="02010609060101010101" pitchFamily="49" charset="-122"/>
                <a:ea typeface="楷体" panose="02010609060101010101" pitchFamily="49" charset="-122"/>
                <a:sym typeface="Symbol" panose="05050102010706020507" pitchFamily="18" charset="2"/>
              </a:rPr>
              <a:t>维克里</a:t>
            </a:r>
            <a:endParaRPr lang="zh-CN" altLang="en-US" dirty="0"/>
          </a:p>
        </p:txBody>
      </p:sp>
    </p:spTree>
    <p:extLst>
      <p:ext uri="{BB962C8B-B14F-4D97-AF65-F5344CB8AC3E}">
        <p14:creationId xmlns:p14="http://schemas.microsoft.com/office/powerpoint/2010/main" val="1553803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6"/>
          <p:cNvSpPr txBox="1">
            <a:spLocks noChangeArrowheads="1"/>
          </p:cNvSpPr>
          <p:nvPr/>
        </p:nvSpPr>
        <p:spPr bwMode="auto">
          <a:xfrm>
            <a:off x="179388" y="136923"/>
            <a:ext cx="34804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baseline="-25000">
                <a:solidFill>
                  <a:schemeClr val="tx1"/>
                </a:solidFill>
                <a:latin typeface="Times New Roman" pitchFamily="18" charset="0"/>
                <a:ea typeface="宋体" pitchFamily="2" charset="-122"/>
              </a:defRPr>
            </a:lvl1pPr>
            <a:lvl2pPr marL="742950" indent="-285750" eaLnBrk="0" hangingPunct="0">
              <a:defRPr kumimoji="1" sz="2800" b="1" baseline="-25000">
                <a:solidFill>
                  <a:schemeClr val="tx1"/>
                </a:solidFill>
                <a:latin typeface="Times New Roman" pitchFamily="18" charset="0"/>
                <a:ea typeface="宋体" pitchFamily="2" charset="-122"/>
              </a:defRPr>
            </a:lvl2pPr>
            <a:lvl3pPr marL="1143000" indent="-228600" eaLnBrk="0" hangingPunct="0">
              <a:defRPr kumimoji="1" sz="2800" b="1" baseline="-25000">
                <a:solidFill>
                  <a:schemeClr val="tx1"/>
                </a:solidFill>
                <a:latin typeface="Times New Roman" pitchFamily="18" charset="0"/>
                <a:ea typeface="宋体" pitchFamily="2" charset="-122"/>
              </a:defRPr>
            </a:lvl3pPr>
            <a:lvl4pPr marL="1600200" indent="-228600" eaLnBrk="0" hangingPunct="0">
              <a:defRPr kumimoji="1" sz="2800" b="1" baseline="-25000">
                <a:solidFill>
                  <a:schemeClr val="tx1"/>
                </a:solidFill>
                <a:latin typeface="Times New Roman" pitchFamily="18" charset="0"/>
                <a:ea typeface="宋体" pitchFamily="2" charset="-122"/>
              </a:defRPr>
            </a:lvl4pPr>
            <a:lvl5pPr marL="2057400" indent="-228600" eaLnBrk="0" hangingPunct="0">
              <a:defRPr kumimoji="1" sz="2800" b="1" baseline="-25000">
                <a:solidFill>
                  <a:schemeClr val="tx1"/>
                </a:solidFill>
                <a:latin typeface="Times New Roman" pitchFamily="18" charset="0"/>
                <a:ea typeface="宋体" pitchFamily="2" charset="-122"/>
              </a:defRPr>
            </a:lvl5pPr>
            <a:lvl6pPr marL="25146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6pPr>
            <a:lvl7pPr marL="29718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7pPr>
            <a:lvl8pPr marL="34290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8pPr>
            <a:lvl9pPr marL="38862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9pPr>
          </a:lstStyle>
          <a:p>
            <a:pPr eaLnBrk="1" fontAlgn="base" hangingPunct="1"/>
            <a:r>
              <a:rPr lang="zh-CN" altLang="en-US" sz="3200" baseline="0">
                <a:ea typeface="黑体" pitchFamily="49" charset="-122"/>
              </a:rPr>
              <a:t>拍卖（投标）理论</a:t>
            </a:r>
          </a:p>
        </p:txBody>
      </p:sp>
      <p:sp>
        <p:nvSpPr>
          <p:cNvPr id="6" name="Rectangle 3"/>
          <p:cNvSpPr>
            <a:spLocks noChangeArrowheads="1"/>
          </p:cNvSpPr>
          <p:nvPr/>
        </p:nvSpPr>
        <p:spPr bwMode="auto">
          <a:xfrm>
            <a:off x="323851" y="627460"/>
            <a:ext cx="8640763" cy="4343400"/>
          </a:xfrm>
          <a:prstGeom prst="rect">
            <a:avLst/>
          </a:prstGeom>
          <a:noFill/>
          <a:ln w="76200" cmpd="tri">
            <a:noFill/>
            <a:miter lim="800000"/>
            <a:headEnd/>
            <a:tailEnd/>
          </a:ln>
          <a:effectLst/>
        </p:spPr>
        <p:txBody>
          <a:bodyPr lIns="92075" tIns="46038" rIns="92075" bIns="46038"/>
          <a:lstStyle>
            <a:lvl1pPr>
              <a:defRPr kumimoji="1" sz="2400" baseline="-25000">
                <a:solidFill>
                  <a:schemeClr val="tx1"/>
                </a:solidFill>
                <a:latin typeface="Times New Roman" panose="02020603050405020304" pitchFamily="18" charset="0"/>
                <a:ea typeface="幼圆" panose="02010509060101010101" pitchFamily="49" charset="-122"/>
              </a:defRPr>
            </a:lvl1pPr>
            <a:lvl2pPr>
              <a:defRPr kumimoji="1" sz="2400" baseline="-25000">
                <a:solidFill>
                  <a:schemeClr val="tx1"/>
                </a:solidFill>
                <a:latin typeface="Times New Roman" panose="02020603050405020304" pitchFamily="18" charset="0"/>
                <a:ea typeface="幼圆" panose="02010509060101010101" pitchFamily="49" charset="-122"/>
              </a:defRPr>
            </a:lvl2pPr>
            <a:lvl3pPr>
              <a:defRPr kumimoji="1" sz="2400" baseline="-25000">
                <a:solidFill>
                  <a:schemeClr val="tx1"/>
                </a:solidFill>
                <a:latin typeface="Times New Roman" panose="02020603050405020304" pitchFamily="18" charset="0"/>
                <a:ea typeface="幼圆" panose="02010509060101010101" pitchFamily="49" charset="-122"/>
              </a:defRPr>
            </a:lvl3pPr>
            <a:lvl4pPr>
              <a:defRPr kumimoji="1" sz="2400" baseline="-25000">
                <a:solidFill>
                  <a:schemeClr val="tx1"/>
                </a:solidFill>
                <a:latin typeface="Times New Roman" panose="02020603050405020304" pitchFamily="18" charset="0"/>
                <a:ea typeface="幼圆" panose="02010509060101010101" pitchFamily="49" charset="-122"/>
              </a:defRPr>
            </a:lvl4pPr>
            <a:lvl5pPr>
              <a:defRPr kumimoji="1" sz="2400" baseline="-25000">
                <a:solidFill>
                  <a:schemeClr val="tx1"/>
                </a:solidFill>
                <a:latin typeface="Times New Roman" panose="02020603050405020304" pitchFamily="18" charset="0"/>
                <a:ea typeface="幼圆" panose="02010509060101010101" pitchFamily="49" charset="-122"/>
              </a:defRPr>
            </a:lvl5pPr>
            <a:lvl6pPr marL="4572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9144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1371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18288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algn="l" fontAlgn="base">
              <a:lnSpc>
                <a:spcPct val="150000"/>
              </a:lnSpc>
              <a:defRPr/>
            </a:pPr>
            <a:r>
              <a:rPr lang="en-US" altLang="zh-CN" b="1" baseline="0" dirty="0">
                <a:latin typeface="楷体" panose="02010609060101010101" pitchFamily="49" charset="-122"/>
                <a:ea typeface="楷体" panose="02010609060101010101" pitchFamily="49" charset="-122"/>
                <a:sym typeface="Symbol" panose="05050102010706020507" pitchFamily="18" charset="2"/>
              </a:rPr>
              <a:t>1</a:t>
            </a:r>
            <a:r>
              <a:rPr lang="zh-CN" altLang="en-US" b="1" baseline="0" dirty="0">
                <a:latin typeface="楷体" panose="02010609060101010101" pitchFamily="49" charset="-122"/>
                <a:ea typeface="楷体" panose="02010609060101010101" pitchFamily="49" charset="-122"/>
                <a:sym typeface="Symbol" panose="05050102010706020507" pitchFamily="18" charset="2"/>
              </a:rPr>
              <a:t>、英国式拍卖</a:t>
            </a:r>
            <a:endParaRPr lang="en-US" altLang="zh-CN" b="1" baseline="0" dirty="0">
              <a:latin typeface="楷体" panose="02010609060101010101" pitchFamily="49" charset="-122"/>
              <a:ea typeface="楷体" panose="02010609060101010101" pitchFamily="49" charset="-122"/>
              <a:sym typeface="Symbol" panose="05050102010706020507" pitchFamily="18" charset="2"/>
            </a:endParaRPr>
          </a:p>
          <a:p>
            <a:pPr algn="l" fontAlgn="base">
              <a:lnSpc>
                <a:spcPct val="150000"/>
              </a:lnSpc>
              <a:defRPr/>
            </a:pPr>
            <a:r>
              <a:rPr lang="en-US" altLang="zh-CN" b="1" baseline="0" dirty="0">
                <a:latin typeface="楷体" panose="02010609060101010101" pitchFamily="49" charset="-122"/>
                <a:ea typeface="楷体" panose="02010609060101010101" pitchFamily="49" charset="-122"/>
                <a:sym typeface="Symbol" panose="05050102010706020507" pitchFamily="18" charset="2"/>
              </a:rPr>
              <a:t>2</a:t>
            </a:r>
            <a:r>
              <a:rPr lang="zh-CN" altLang="en-US" b="1" baseline="0" dirty="0">
                <a:latin typeface="楷体" panose="02010609060101010101" pitchFamily="49" charset="-122"/>
                <a:ea typeface="楷体" panose="02010609060101010101" pitchFamily="49" charset="-122"/>
                <a:sym typeface="Symbol" panose="05050102010706020507" pitchFamily="18" charset="2"/>
              </a:rPr>
              <a:t>、荷兰式拍卖</a:t>
            </a:r>
            <a:endParaRPr lang="en-US" altLang="zh-CN" b="1" baseline="0" dirty="0">
              <a:latin typeface="楷体" panose="02010609060101010101" pitchFamily="49" charset="-122"/>
              <a:ea typeface="楷体" panose="02010609060101010101" pitchFamily="49" charset="-122"/>
              <a:sym typeface="Symbol" panose="05050102010706020507" pitchFamily="18" charset="2"/>
            </a:endParaRPr>
          </a:p>
          <a:p>
            <a:pPr algn="l" fontAlgn="base">
              <a:lnSpc>
                <a:spcPct val="150000"/>
              </a:lnSpc>
              <a:defRPr/>
            </a:pPr>
            <a:r>
              <a:rPr lang="en-US" altLang="zh-CN" b="1" baseline="0" dirty="0">
                <a:latin typeface="楷体" panose="02010609060101010101" pitchFamily="49" charset="-122"/>
                <a:ea typeface="楷体" panose="02010609060101010101" pitchFamily="49" charset="-122"/>
                <a:sym typeface="Symbol" panose="05050102010706020507" pitchFamily="18" charset="2"/>
              </a:rPr>
              <a:t>3</a:t>
            </a:r>
            <a:r>
              <a:rPr lang="zh-CN" altLang="en-US" b="1" baseline="0" dirty="0">
                <a:latin typeface="楷体" panose="02010609060101010101" pitchFamily="49" charset="-122"/>
                <a:ea typeface="楷体" panose="02010609060101010101" pitchFamily="49" charset="-122"/>
                <a:sym typeface="Symbol" panose="05050102010706020507" pitchFamily="18" charset="2"/>
              </a:rPr>
              <a:t>、最高价封标拍卖</a:t>
            </a:r>
            <a:endParaRPr lang="en-US" altLang="zh-CN" b="1" baseline="0" dirty="0">
              <a:latin typeface="楷体" panose="02010609060101010101" pitchFamily="49" charset="-122"/>
              <a:ea typeface="楷体" panose="02010609060101010101" pitchFamily="49" charset="-122"/>
              <a:sym typeface="Symbol" panose="05050102010706020507" pitchFamily="18" charset="2"/>
            </a:endParaRPr>
          </a:p>
          <a:p>
            <a:pPr algn="l" fontAlgn="base">
              <a:lnSpc>
                <a:spcPct val="150000"/>
              </a:lnSpc>
              <a:defRPr/>
            </a:pPr>
            <a:r>
              <a:rPr lang="en-US" altLang="zh-CN" b="1" baseline="0" dirty="0">
                <a:latin typeface="楷体" panose="02010609060101010101" pitchFamily="49" charset="-122"/>
                <a:ea typeface="楷体" panose="02010609060101010101" pitchFamily="49" charset="-122"/>
                <a:sym typeface="Symbol" panose="05050102010706020507" pitchFamily="18" charset="2"/>
              </a:rPr>
              <a:t>4</a:t>
            </a:r>
            <a:r>
              <a:rPr lang="zh-CN" altLang="en-US" b="1" baseline="0" dirty="0">
                <a:latin typeface="楷体" panose="02010609060101010101" pitchFamily="49" charset="-122"/>
                <a:ea typeface="楷体" panose="02010609060101010101" pitchFamily="49" charset="-122"/>
                <a:sym typeface="Symbol" panose="05050102010706020507" pitchFamily="18" charset="2"/>
              </a:rPr>
              <a:t>、第二高价封标拍卖（维克里拍卖法）</a:t>
            </a:r>
          </a:p>
        </p:txBody>
      </p:sp>
      <p:sp>
        <p:nvSpPr>
          <p:cNvPr id="23557" name="矩形 1"/>
          <p:cNvSpPr>
            <a:spLocks noChangeArrowheads="1"/>
          </p:cNvSpPr>
          <p:nvPr/>
        </p:nvSpPr>
        <p:spPr bwMode="auto">
          <a:xfrm>
            <a:off x="2501900" y="3090862"/>
            <a:ext cx="6337300"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fontAlgn="base" hangingPunct="0">
              <a:lnSpc>
                <a:spcPct val="150000"/>
              </a:lnSpc>
            </a:pPr>
            <a:r>
              <a:rPr lang="zh-CN" altLang="en-US" sz="2800" b="1" dirty="0">
                <a:latin typeface="楷体" pitchFamily="49" charset="-122"/>
                <a:ea typeface="楷体" pitchFamily="49" charset="-122"/>
              </a:rPr>
              <a:t>威廉</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维克里</a:t>
            </a:r>
          </a:p>
          <a:p>
            <a:pPr algn="l" eaLnBrk="0" fontAlgn="base" hangingPunct="0">
              <a:lnSpc>
                <a:spcPct val="150000"/>
              </a:lnSpc>
            </a:pPr>
            <a:r>
              <a:rPr lang="en-US" altLang="zh-CN" sz="2800" b="1" dirty="0">
                <a:latin typeface="楷体" pitchFamily="49" charset="-122"/>
                <a:ea typeface="楷体" pitchFamily="49" charset="-122"/>
              </a:rPr>
              <a:t>1996</a:t>
            </a:r>
            <a:r>
              <a:rPr lang="zh-CN" altLang="en-US" sz="2800" b="1" dirty="0">
                <a:latin typeface="楷体" pitchFamily="49" charset="-122"/>
                <a:ea typeface="楷体" pitchFamily="49" charset="-122"/>
              </a:rPr>
              <a:t>年诺贝尔经济学奖得主，终年</a:t>
            </a:r>
            <a:r>
              <a:rPr lang="en-US" altLang="zh-CN" sz="2800" b="1" dirty="0">
                <a:latin typeface="楷体" pitchFamily="49" charset="-122"/>
                <a:ea typeface="楷体" pitchFamily="49" charset="-122"/>
              </a:rPr>
              <a:t>82</a:t>
            </a:r>
            <a:r>
              <a:rPr lang="zh-CN" altLang="en-US" sz="2800" b="1" dirty="0">
                <a:latin typeface="楷体" pitchFamily="49" charset="-122"/>
                <a:ea typeface="楷体" pitchFamily="49" charset="-122"/>
              </a:rPr>
              <a:t>岁 </a:t>
            </a:r>
          </a:p>
        </p:txBody>
      </p:sp>
      <p:pic>
        <p:nvPicPr>
          <p:cNvPr id="166917"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3090863"/>
            <a:ext cx="1662112" cy="187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hlinkClick r:id="" action="ppaction://noaction"/>
          </p:cNvPr>
          <p:cNvSpPr/>
          <p:nvPr/>
        </p:nvSpPr>
        <p:spPr>
          <a:xfrm>
            <a:off x="8039239" y="74397"/>
            <a:ext cx="902811" cy="307777"/>
          </a:xfrm>
          <a:prstGeom prst="rect">
            <a:avLst/>
          </a:prstGeom>
        </p:spPr>
        <p:txBody>
          <a:bodyPr wrap="none">
            <a:spAutoFit/>
          </a:bodyPr>
          <a:lstStyle/>
          <a:p>
            <a:r>
              <a:rPr lang="zh-CN" altLang="en-US" sz="1400" dirty="0">
                <a:latin typeface="楷体" panose="02010609060101010101" pitchFamily="49" charset="-122"/>
                <a:ea typeface="楷体" panose="02010609060101010101" pitchFamily="49" charset="-122"/>
                <a:sym typeface="Symbol" panose="05050102010706020507" pitchFamily="18" charset="2"/>
              </a:rPr>
              <a:t>拍卖演示</a:t>
            </a:r>
            <a:endParaRPr lang="zh-CN" altLang="en-US" sz="1400" dirty="0"/>
          </a:p>
        </p:txBody>
      </p:sp>
    </p:spTree>
    <p:extLst>
      <p:ext uri="{BB962C8B-B14F-4D97-AF65-F5344CB8AC3E}">
        <p14:creationId xmlns:p14="http://schemas.microsoft.com/office/powerpoint/2010/main" val="2464516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35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descr="wp511f"/>
          <p:cNvSpPr>
            <a:spLocks noChangeArrowheads="1"/>
          </p:cNvSpPr>
          <p:nvPr/>
        </p:nvSpPr>
        <p:spPr bwMode="auto">
          <a:xfrm>
            <a:off x="179386" y="465535"/>
            <a:ext cx="9001126" cy="406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l">
              <a:lnSpc>
                <a:spcPct val="150000"/>
              </a:lnSpc>
              <a:spcBef>
                <a:spcPct val="20000"/>
              </a:spcBef>
              <a:buClr>
                <a:schemeClr val="accent1"/>
              </a:buClr>
            </a:pPr>
            <a:r>
              <a:rPr lang="zh-CN" altLang="en-US" sz="3200" b="1" baseline="0" dirty="0">
                <a:latin typeface="楷体" pitchFamily="49" charset="-122"/>
                <a:ea typeface="楷体" pitchFamily="49" charset="-122"/>
              </a:rPr>
              <a:t>维克里拍卖法的四大优点：</a:t>
            </a:r>
            <a:endParaRPr lang="en-US" altLang="zh-CN" sz="3200" b="1" baseline="0" dirty="0">
              <a:latin typeface="楷体" pitchFamily="49" charset="-122"/>
              <a:ea typeface="楷体" pitchFamily="49" charset="-122"/>
            </a:endParaRPr>
          </a:p>
          <a:p>
            <a:pPr lvl="1" algn="l">
              <a:lnSpc>
                <a:spcPct val="150000"/>
              </a:lnSpc>
              <a:spcBef>
                <a:spcPct val="20000"/>
              </a:spcBef>
              <a:buClr>
                <a:schemeClr val="accent1"/>
              </a:buClr>
            </a:pPr>
            <a:r>
              <a:rPr lang="en-US" altLang="zh-CN" sz="3200" b="1" baseline="0" dirty="0">
                <a:latin typeface="楷体" pitchFamily="49" charset="-122"/>
                <a:ea typeface="楷体" pitchFamily="49" charset="-122"/>
              </a:rPr>
              <a:t>1</a:t>
            </a:r>
            <a:r>
              <a:rPr lang="zh-CN" altLang="en-US" sz="3200" b="1" baseline="0" dirty="0">
                <a:latin typeface="楷体" pitchFamily="49" charset="-122"/>
                <a:ea typeface="楷体" pitchFamily="49" charset="-122"/>
              </a:rPr>
              <a:t>、信息披露真实</a:t>
            </a:r>
            <a:endParaRPr lang="en-US" altLang="zh-CN" sz="3200" b="1" baseline="0" dirty="0">
              <a:latin typeface="楷体" pitchFamily="49" charset="-122"/>
              <a:ea typeface="楷体" pitchFamily="49" charset="-122"/>
            </a:endParaRPr>
          </a:p>
          <a:p>
            <a:pPr lvl="1" algn="l">
              <a:lnSpc>
                <a:spcPct val="150000"/>
              </a:lnSpc>
              <a:spcBef>
                <a:spcPct val="20000"/>
              </a:spcBef>
              <a:buClr>
                <a:schemeClr val="accent1"/>
              </a:buClr>
            </a:pPr>
            <a:r>
              <a:rPr lang="en-US" altLang="zh-CN" sz="3200" b="1" baseline="0" dirty="0">
                <a:latin typeface="楷体" pitchFamily="49" charset="-122"/>
                <a:ea typeface="楷体" pitchFamily="49" charset="-122"/>
              </a:rPr>
              <a:t>2</a:t>
            </a:r>
            <a:r>
              <a:rPr lang="zh-CN" altLang="en-US" sz="3200" b="1" baseline="0" dirty="0">
                <a:latin typeface="楷体" pitchFamily="49" charset="-122"/>
                <a:ea typeface="楷体" pitchFamily="49" charset="-122"/>
              </a:rPr>
              <a:t>、信息披露迅速</a:t>
            </a:r>
            <a:endParaRPr lang="en-US" altLang="zh-CN" sz="3200" b="1" baseline="0" dirty="0">
              <a:latin typeface="楷体" pitchFamily="49" charset="-122"/>
              <a:ea typeface="楷体" pitchFamily="49" charset="-122"/>
            </a:endParaRPr>
          </a:p>
          <a:p>
            <a:pPr lvl="1" algn="l">
              <a:lnSpc>
                <a:spcPct val="150000"/>
              </a:lnSpc>
              <a:spcBef>
                <a:spcPct val="20000"/>
              </a:spcBef>
              <a:buClr>
                <a:schemeClr val="accent1"/>
              </a:buClr>
            </a:pPr>
            <a:r>
              <a:rPr lang="en-US" altLang="zh-CN" sz="3200" b="1" baseline="0" dirty="0">
                <a:latin typeface="楷体" pitchFamily="49" charset="-122"/>
                <a:ea typeface="楷体" pitchFamily="49" charset="-122"/>
              </a:rPr>
              <a:t>3</a:t>
            </a:r>
            <a:r>
              <a:rPr lang="zh-CN" altLang="en-US" sz="3200" b="1" baseline="0" dirty="0">
                <a:latin typeface="楷体" pitchFamily="49" charset="-122"/>
                <a:ea typeface="楷体" pitchFamily="49" charset="-122"/>
              </a:rPr>
              <a:t>、交易成本下降</a:t>
            </a:r>
            <a:r>
              <a:rPr lang="zh-CN" altLang="en-US" sz="2400" b="1" baseline="0" dirty="0">
                <a:latin typeface="楷体" pitchFamily="49" charset="-122"/>
                <a:ea typeface="楷体" pitchFamily="49" charset="-122"/>
              </a:rPr>
              <a:t>（时间成本、心理成本）</a:t>
            </a:r>
            <a:endParaRPr lang="en-US" altLang="zh-CN" sz="2400" b="1" baseline="0" dirty="0">
              <a:latin typeface="楷体" pitchFamily="49" charset="-122"/>
              <a:ea typeface="楷体" pitchFamily="49" charset="-122"/>
            </a:endParaRPr>
          </a:p>
          <a:p>
            <a:pPr lvl="1" algn="l">
              <a:lnSpc>
                <a:spcPct val="150000"/>
              </a:lnSpc>
              <a:spcBef>
                <a:spcPct val="20000"/>
              </a:spcBef>
              <a:buClr>
                <a:schemeClr val="accent1"/>
              </a:buClr>
            </a:pPr>
            <a:r>
              <a:rPr lang="en-US" altLang="zh-CN" sz="3200" b="1" baseline="0" dirty="0">
                <a:latin typeface="楷体" pitchFamily="49" charset="-122"/>
                <a:ea typeface="楷体" pitchFamily="49" charset="-122"/>
              </a:rPr>
              <a:t>4</a:t>
            </a:r>
            <a:r>
              <a:rPr lang="zh-CN" altLang="en-US" sz="3200" b="1" baseline="0" dirty="0">
                <a:latin typeface="楷体" pitchFamily="49" charset="-122"/>
                <a:ea typeface="楷体" pitchFamily="49" charset="-122"/>
              </a:rPr>
              <a:t>、买者满意度高</a:t>
            </a:r>
          </a:p>
        </p:txBody>
      </p:sp>
      <p:sp>
        <p:nvSpPr>
          <p:cNvPr id="2107395" name="Line 3"/>
          <p:cNvSpPr>
            <a:spLocks noChangeShapeType="1"/>
          </p:cNvSpPr>
          <p:nvPr/>
        </p:nvSpPr>
        <p:spPr bwMode="auto">
          <a:xfrm>
            <a:off x="684213" y="1221581"/>
            <a:ext cx="7343775" cy="0"/>
          </a:xfrm>
          <a:prstGeom prst="line">
            <a:avLst/>
          </a:prstGeom>
          <a:noFill/>
          <a:ln w="38100">
            <a:solidFill>
              <a:srgbClr val="777777"/>
            </a:solidFill>
            <a:round/>
            <a:headEnd/>
            <a:tailEnd/>
          </a:ln>
          <a:effectLst/>
        </p:spPr>
        <p:txBody>
          <a:bodyPr wrap="none"/>
          <a:lstStyle/>
          <a:p>
            <a:pPr algn="l">
              <a:defRPr/>
            </a:pPr>
            <a:endParaRPr lang="zh-CN" altLang="en-US" sz="2400" b="0">
              <a:effectLst>
                <a:outerShdw blurRad="38100" dist="38100" dir="2700000" algn="tl">
                  <a:srgbClr val="000000">
                    <a:alpha val="43137"/>
                  </a:srgbClr>
                </a:outerShdw>
              </a:effectLst>
            </a:endParaRPr>
          </a:p>
        </p:txBody>
      </p:sp>
      <p:sp>
        <p:nvSpPr>
          <p:cNvPr id="6" name="AutoShape 10">
            <a:hlinkClick r:id="rId2" action="ppaction://hlinksldjump"/>
          </p:cNvPr>
          <p:cNvSpPr>
            <a:spLocks noChangeArrowheads="1"/>
          </p:cNvSpPr>
          <p:nvPr/>
        </p:nvSpPr>
        <p:spPr bwMode="auto">
          <a:xfrm>
            <a:off x="8497888" y="4710112"/>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
        <p:nvSpPr>
          <p:cNvPr id="5" name="矩形 4">
            <a:hlinkClick r:id="rId3" action="ppaction://hlinksldjump"/>
          </p:cNvPr>
          <p:cNvSpPr/>
          <p:nvPr/>
        </p:nvSpPr>
        <p:spPr>
          <a:xfrm>
            <a:off x="7760999" y="97938"/>
            <a:ext cx="1107996" cy="369332"/>
          </a:xfrm>
          <a:prstGeom prst="rect">
            <a:avLst/>
          </a:prstGeom>
        </p:spPr>
        <p:txBody>
          <a:bodyPr wrap="none">
            <a:spAutoFit/>
          </a:bodyPr>
          <a:lstStyle/>
          <a:p>
            <a:r>
              <a:rPr lang="zh-CN" altLang="en-US" dirty="0"/>
              <a:t>制度优劣</a:t>
            </a:r>
          </a:p>
        </p:txBody>
      </p:sp>
    </p:spTree>
    <p:extLst>
      <p:ext uri="{BB962C8B-B14F-4D97-AF65-F5344CB8AC3E}">
        <p14:creationId xmlns:p14="http://schemas.microsoft.com/office/powerpoint/2010/main" val="1553982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510480" y="51470"/>
            <a:ext cx="8382000" cy="41549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600" b="1" baseline="0" dirty="0">
                <a:latin typeface="楷体" panose="02010609060101010101" pitchFamily="49" charset="-122"/>
                <a:ea typeface="楷体" panose="02010609060101010101" pitchFamily="49" charset="-122"/>
              </a:rPr>
              <a:t>特别提示：</a:t>
            </a:r>
          </a:p>
          <a:p>
            <a:pPr>
              <a:lnSpc>
                <a:spcPct val="200000"/>
              </a:lnSpc>
              <a:defRPr/>
            </a:pPr>
            <a:r>
              <a:rPr lang="zh-CN" altLang="en-US" sz="3200" b="1" baseline="0" dirty="0">
                <a:latin typeface="楷体" panose="02010609060101010101" pitchFamily="49" charset="-122"/>
                <a:ea typeface="楷体" panose="02010609060101010101" pitchFamily="49" charset="-122"/>
              </a:rPr>
              <a:t>改变可以改变的</a:t>
            </a:r>
            <a:endParaRPr lang="en-US" altLang="zh-CN" sz="3200" b="1" baseline="0" dirty="0">
              <a:latin typeface="楷体" panose="02010609060101010101" pitchFamily="49" charset="-122"/>
              <a:ea typeface="楷体" panose="02010609060101010101" pitchFamily="49" charset="-122"/>
            </a:endParaRPr>
          </a:p>
          <a:p>
            <a:pPr eaLnBrk="1" hangingPunct="1">
              <a:lnSpc>
                <a:spcPct val="200000"/>
              </a:lnSpc>
              <a:defRPr/>
            </a:pPr>
            <a:r>
              <a:rPr lang="zh-CN" altLang="en-US" sz="3200" b="1" baseline="0" dirty="0">
                <a:latin typeface="楷体" panose="02010609060101010101" pitchFamily="49" charset="-122"/>
                <a:ea typeface="楷体" panose="02010609060101010101" pitchFamily="49" charset="-122"/>
              </a:rPr>
              <a:t>接受不能改变的</a:t>
            </a:r>
            <a:endParaRPr lang="en-US" altLang="zh-CN" sz="3200" b="1" baseline="0" dirty="0">
              <a:latin typeface="楷体" panose="02010609060101010101" pitchFamily="49" charset="-122"/>
              <a:ea typeface="楷体" panose="02010609060101010101" pitchFamily="49" charset="-122"/>
            </a:endParaRPr>
          </a:p>
          <a:p>
            <a:pPr eaLnBrk="1" hangingPunct="1">
              <a:lnSpc>
                <a:spcPct val="200000"/>
              </a:lnSpc>
              <a:defRPr/>
            </a:pPr>
            <a:r>
              <a:rPr lang="zh-CN" altLang="en-US" sz="3200" b="1" baseline="0" dirty="0">
                <a:latin typeface="楷体" panose="02010609060101010101" pitchFamily="49" charset="-122"/>
                <a:ea typeface="楷体" panose="02010609060101010101" pitchFamily="49" charset="-122"/>
              </a:rPr>
              <a:t>分清两者的不同</a:t>
            </a:r>
          </a:p>
        </p:txBody>
      </p:sp>
      <p:sp>
        <p:nvSpPr>
          <p:cNvPr id="2093059" name="Line 3"/>
          <p:cNvSpPr>
            <a:spLocks noChangeShapeType="1"/>
          </p:cNvSpPr>
          <p:nvPr/>
        </p:nvSpPr>
        <p:spPr bwMode="auto">
          <a:xfrm>
            <a:off x="1008945" y="1131144"/>
            <a:ext cx="6227352"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fontAlgn="t" hangingPunct="1">
              <a:defRPr/>
            </a:pPr>
            <a:endParaRPr lang="zh-CN" altLang="en-US">
              <a:effectLst>
                <a:outerShdw blurRad="38100" dist="38100" dir="2700000" algn="tl">
                  <a:srgbClr val="000000">
                    <a:alpha val="43137"/>
                  </a:srgbClr>
                </a:outerShdw>
              </a:effectLst>
            </a:endParaRPr>
          </a:p>
        </p:txBody>
      </p:sp>
      <p:sp>
        <p:nvSpPr>
          <p:cNvPr id="4" name="AutoShape 10">
            <a:hlinkClick r:id="rId2" action="ppaction://hlinksldjump"/>
          </p:cNvPr>
          <p:cNvSpPr>
            <a:spLocks noChangeArrowheads="1"/>
          </p:cNvSpPr>
          <p:nvPr/>
        </p:nvSpPr>
        <p:spPr bwMode="auto">
          <a:xfrm>
            <a:off x="8497888" y="4600016"/>
            <a:ext cx="646112" cy="433388"/>
          </a:xfrm>
          <a:prstGeom prst="rightArrow">
            <a:avLst>
              <a:gd name="adj1" fmla="val 50000"/>
              <a:gd name="adj2" fmla="val 25000"/>
            </a:avLst>
          </a:prstGeom>
          <a:solidFill>
            <a:schemeClr val="folHlink"/>
          </a:solidFill>
          <a:ln w="9525">
            <a:no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3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3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3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3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30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05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2" descr="12881377223468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99" y="184712"/>
            <a:ext cx="3592938" cy="492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3" name="Rectangle 3"/>
          <p:cNvSpPr>
            <a:spLocks noChangeArrowheads="1"/>
          </p:cNvSpPr>
          <p:nvPr/>
        </p:nvSpPr>
        <p:spPr bwMode="auto">
          <a:xfrm>
            <a:off x="4139952" y="128995"/>
            <a:ext cx="4608512"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lnSpc>
                <a:spcPct val="180000"/>
              </a:lnSpc>
            </a:pPr>
            <a:r>
              <a:rPr lang="zh-CN" altLang="en-US" sz="3200" b="1" dirty="0">
                <a:ea typeface="楷体_GB2312" pitchFamily="49" charset="-122"/>
              </a:rPr>
              <a:t>哲学家们只是用不同的方式解释世界，而问题在于改变世界。</a:t>
            </a:r>
            <a:r>
              <a:rPr lang="zh-CN" altLang="en-US" sz="1100" b="1" dirty="0"/>
              <a:t> </a:t>
            </a:r>
          </a:p>
          <a:p>
            <a:pPr eaLnBrk="1" hangingPunct="1">
              <a:lnSpc>
                <a:spcPct val="150000"/>
              </a:lnSpc>
            </a:pPr>
            <a:r>
              <a:rPr lang="zh-CN" altLang="en-US" sz="2400" b="1" baseline="0" dirty="0"/>
              <a:t>“</a:t>
            </a:r>
            <a:r>
              <a:rPr lang="en-US" altLang="zh-CN" sz="2400" b="1" baseline="0" dirty="0"/>
              <a:t>The philosophers have only interpreted the world in various ways-the point however is to change it” </a:t>
            </a:r>
          </a:p>
        </p:txBody>
      </p:sp>
      <p:sp>
        <p:nvSpPr>
          <p:cNvPr id="1250314" name="AutoShape 10">
            <a:hlinkClick r:id="rId3" action="ppaction://hlinksldjump"/>
          </p:cNvPr>
          <p:cNvSpPr>
            <a:spLocks noChangeArrowheads="1"/>
          </p:cNvSpPr>
          <p:nvPr/>
        </p:nvSpPr>
        <p:spPr bwMode="auto">
          <a:xfrm>
            <a:off x="8460432" y="4710112"/>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defRPr/>
            </a:pPr>
            <a:endParaRPr lang="zh-CN" altLang="en-US" b="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9781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3"/>
          <p:cNvSpPr txBox="1">
            <a:spLocks noChangeArrowheads="1"/>
          </p:cNvSpPr>
          <p:nvPr/>
        </p:nvSpPr>
        <p:spPr bwMode="auto">
          <a:xfrm>
            <a:off x="755651" y="573528"/>
            <a:ext cx="77771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970088" algn="l"/>
              </a:tabLst>
              <a:defRPr kumimoji="1" sz="2800" b="1" baseline="-25000">
                <a:solidFill>
                  <a:schemeClr val="tx1"/>
                </a:solidFill>
                <a:latin typeface="Times New Roman" pitchFamily="18" charset="0"/>
                <a:ea typeface="宋体" pitchFamily="2" charset="-122"/>
              </a:defRPr>
            </a:lvl1pPr>
            <a:lvl2pPr marL="742950" indent="-285750" eaLnBrk="0" hangingPunct="0">
              <a:tabLst>
                <a:tab pos="1970088" algn="l"/>
              </a:tabLst>
              <a:defRPr kumimoji="1" sz="2800" b="1" baseline="-25000">
                <a:solidFill>
                  <a:schemeClr val="tx1"/>
                </a:solidFill>
                <a:latin typeface="Times New Roman" pitchFamily="18" charset="0"/>
                <a:ea typeface="宋体" pitchFamily="2" charset="-122"/>
              </a:defRPr>
            </a:lvl2pPr>
            <a:lvl3pPr marL="1143000" indent="-228600" eaLnBrk="0" hangingPunct="0">
              <a:tabLst>
                <a:tab pos="1970088" algn="l"/>
              </a:tabLst>
              <a:defRPr kumimoji="1" sz="2800" b="1" baseline="-25000">
                <a:solidFill>
                  <a:schemeClr val="tx1"/>
                </a:solidFill>
                <a:latin typeface="Times New Roman" pitchFamily="18" charset="0"/>
                <a:ea typeface="宋体" pitchFamily="2" charset="-122"/>
              </a:defRPr>
            </a:lvl3pPr>
            <a:lvl4pPr marL="1600200" indent="-228600" eaLnBrk="0" hangingPunct="0">
              <a:tabLst>
                <a:tab pos="1970088" algn="l"/>
              </a:tabLst>
              <a:defRPr kumimoji="1" sz="2800" b="1" baseline="-25000">
                <a:solidFill>
                  <a:schemeClr val="tx1"/>
                </a:solidFill>
                <a:latin typeface="Times New Roman" pitchFamily="18" charset="0"/>
                <a:ea typeface="宋体" pitchFamily="2" charset="-122"/>
              </a:defRPr>
            </a:lvl4pPr>
            <a:lvl5pPr marL="2057400" indent="-228600" eaLnBrk="0" hangingPunct="0">
              <a:tabLst>
                <a:tab pos="1970088" algn="l"/>
              </a:tabLst>
              <a:defRPr kumimoji="1" sz="2800" b="1" baseline="-25000">
                <a:solidFill>
                  <a:schemeClr val="tx1"/>
                </a:solidFill>
                <a:latin typeface="Times New Roman" pitchFamily="18" charset="0"/>
                <a:ea typeface="宋体" pitchFamily="2" charset="-122"/>
              </a:defRPr>
            </a:lvl5pPr>
            <a:lvl6pPr marL="2514600" indent="-228600" algn="ctr" eaLnBrk="0" fontAlgn="t" hangingPunct="0">
              <a:spcBef>
                <a:spcPct val="0"/>
              </a:spcBef>
              <a:spcAft>
                <a:spcPct val="0"/>
              </a:spcAft>
              <a:tabLst>
                <a:tab pos="1970088" algn="l"/>
              </a:tabLst>
              <a:defRPr kumimoji="1" sz="2800" b="1" baseline="-25000">
                <a:solidFill>
                  <a:schemeClr val="tx1"/>
                </a:solidFill>
                <a:latin typeface="Times New Roman" pitchFamily="18" charset="0"/>
                <a:ea typeface="宋体" pitchFamily="2" charset="-122"/>
              </a:defRPr>
            </a:lvl6pPr>
            <a:lvl7pPr marL="2971800" indent="-228600" algn="ctr" eaLnBrk="0" fontAlgn="t" hangingPunct="0">
              <a:spcBef>
                <a:spcPct val="0"/>
              </a:spcBef>
              <a:spcAft>
                <a:spcPct val="0"/>
              </a:spcAft>
              <a:tabLst>
                <a:tab pos="1970088" algn="l"/>
              </a:tabLst>
              <a:defRPr kumimoji="1" sz="2800" b="1" baseline="-25000">
                <a:solidFill>
                  <a:schemeClr val="tx1"/>
                </a:solidFill>
                <a:latin typeface="Times New Roman" pitchFamily="18" charset="0"/>
                <a:ea typeface="宋体" pitchFamily="2" charset="-122"/>
              </a:defRPr>
            </a:lvl7pPr>
            <a:lvl8pPr marL="3429000" indent="-228600" algn="ctr" eaLnBrk="0" fontAlgn="t" hangingPunct="0">
              <a:spcBef>
                <a:spcPct val="0"/>
              </a:spcBef>
              <a:spcAft>
                <a:spcPct val="0"/>
              </a:spcAft>
              <a:tabLst>
                <a:tab pos="1970088" algn="l"/>
              </a:tabLst>
              <a:defRPr kumimoji="1" sz="2800" b="1" baseline="-25000">
                <a:solidFill>
                  <a:schemeClr val="tx1"/>
                </a:solidFill>
                <a:latin typeface="Times New Roman" pitchFamily="18" charset="0"/>
                <a:ea typeface="宋体" pitchFamily="2" charset="-122"/>
              </a:defRPr>
            </a:lvl8pPr>
            <a:lvl9pPr marL="3886200" indent="-228600" algn="ctr" eaLnBrk="0" fontAlgn="t" hangingPunct="0">
              <a:spcBef>
                <a:spcPct val="0"/>
              </a:spcBef>
              <a:spcAft>
                <a:spcPct val="0"/>
              </a:spcAft>
              <a:tabLst>
                <a:tab pos="1970088" algn="l"/>
              </a:tabLst>
              <a:defRPr kumimoji="1" sz="2800" b="1" baseline="-25000">
                <a:solidFill>
                  <a:schemeClr val="tx1"/>
                </a:solidFill>
                <a:latin typeface="Times New Roman" pitchFamily="18" charset="0"/>
                <a:ea typeface="宋体" pitchFamily="2" charset="-122"/>
              </a:defRPr>
            </a:lvl9pPr>
          </a:lstStyle>
          <a:p>
            <a:pPr algn="l" eaLnBrk="1" hangingPunct="1">
              <a:lnSpc>
                <a:spcPct val="200000"/>
              </a:lnSpc>
            </a:pPr>
            <a:r>
              <a:rPr lang="zh-CN" altLang="en-US" sz="3600" baseline="0" dirty="0">
                <a:latin typeface="楷体" pitchFamily="49" charset="-122"/>
                <a:ea typeface="楷体" pitchFamily="49" charset="-122"/>
                <a:sym typeface="Arial" pitchFamily="34" charset="0"/>
              </a:rPr>
              <a:t>特别提示：</a:t>
            </a:r>
          </a:p>
          <a:p>
            <a:pPr algn="l" eaLnBrk="1" hangingPunct="1">
              <a:lnSpc>
                <a:spcPct val="200000"/>
              </a:lnSpc>
            </a:pPr>
            <a:r>
              <a:rPr lang="en-US" altLang="zh-CN" sz="3600" baseline="0" dirty="0">
                <a:latin typeface="楷体" pitchFamily="49" charset="-122"/>
                <a:ea typeface="楷体" pitchFamily="49" charset="-122"/>
                <a:sym typeface="Arial" pitchFamily="34" charset="0"/>
              </a:rPr>
              <a:t>1</a:t>
            </a:r>
            <a:r>
              <a:rPr lang="zh-CN" altLang="en-US" sz="3600" baseline="0" dirty="0">
                <a:latin typeface="楷体" pitchFamily="49" charset="-122"/>
                <a:ea typeface="楷体" pitchFamily="49" charset="-122"/>
                <a:sym typeface="Arial" pitchFamily="34" charset="0"/>
              </a:rPr>
              <a:t>、是否鼓励人们通过说谎来获利</a:t>
            </a:r>
            <a:endParaRPr lang="en-US" altLang="zh-CN" sz="3600" baseline="0" dirty="0">
              <a:latin typeface="楷体" pitchFamily="49" charset="-122"/>
              <a:ea typeface="楷体" pitchFamily="49" charset="-122"/>
              <a:sym typeface="Arial" pitchFamily="34" charset="0"/>
            </a:endParaRPr>
          </a:p>
          <a:p>
            <a:pPr algn="l" eaLnBrk="1" hangingPunct="1">
              <a:lnSpc>
                <a:spcPct val="200000"/>
              </a:lnSpc>
            </a:pPr>
            <a:r>
              <a:rPr lang="en-US" altLang="zh-CN" sz="3600" baseline="0" dirty="0">
                <a:latin typeface="楷体" pitchFamily="49" charset="-122"/>
                <a:ea typeface="楷体" pitchFamily="49" charset="-122"/>
                <a:sym typeface="Arial" pitchFamily="34" charset="0"/>
              </a:rPr>
              <a:t>2</a:t>
            </a:r>
            <a:r>
              <a:rPr lang="zh-CN" altLang="en-US" sz="3600" baseline="0" dirty="0">
                <a:latin typeface="楷体" pitchFamily="49" charset="-122"/>
                <a:ea typeface="楷体" pitchFamily="49" charset="-122"/>
                <a:sym typeface="Arial" pitchFamily="34" charset="0"/>
              </a:rPr>
              <a:t>、是否激励人们通过偷懒来获利</a:t>
            </a:r>
          </a:p>
        </p:txBody>
      </p:sp>
      <p:sp>
        <p:nvSpPr>
          <p:cNvPr id="4" name="Line 3"/>
          <p:cNvSpPr>
            <a:spLocks noChangeShapeType="1"/>
          </p:cNvSpPr>
          <p:nvPr/>
        </p:nvSpPr>
        <p:spPr bwMode="auto">
          <a:xfrm>
            <a:off x="865187" y="1635646"/>
            <a:ext cx="7488237" cy="0"/>
          </a:xfrm>
          <a:prstGeom prst="line">
            <a:avLst/>
          </a:prstGeom>
          <a:noFill/>
          <a:ln w="38100">
            <a:solidFill>
              <a:srgbClr val="777777"/>
            </a:solidFill>
            <a:round/>
            <a:headEnd/>
            <a:tailEnd/>
          </a:ln>
          <a:effectLst/>
        </p:spPr>
        <p:txBody>
          <a:bodyPr wrap="none"/>
          <a:lstStyle/>
          <a:p>
            <a:pPr algn="l">
              <a:defRPr/>
            </a:pPr>
            <a:endParaRPr lang="zh-CN" altLang="en-US">
              <a:effectLst>
                <a:outerShdw blurRad="38100" dist="38100" dir="2700000" algn="tl">
                  <a:srgbClr val="000000">
                    <a:alpha val="43137"/>
                  </a:srgbClr>
                </a:outerShdw>
              </a:effectLst>
            </a:endParaRPr>
          </a:p>
        </p:txBody>
      </p:sp>
      <p:sp>
        <p:nvSpPr>
          <p:cNvPr id="6" name="AutoShape 10">
            <a:hlinkClick r:id="rId2" action="ppaction://hlinksldjump"/>
          </p:cNvPr>
          <p:cNvSpPr>
            <a:spLocks noChangeArrowheads="1"/>
          </p:cNvSpPr>
          <p:nvPr/>
        </p:nvSpPr>
        <p:spPr bwMode="auto">
          <a:xfrm>
            <a:off x="8459788" y="4677966"/>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defRPr/>
            </a:pPr>
            <a:endParaRPr lang="zh-CN" altLang="en-US" sz="2400" b="0">
              <a:effectLst>
                <a:outerShdw blurRad="38100" dist="38100" dir="2700000" algn="tl">
                  <a:srgbClr val="000000">
                    <a:alpha val="43137"/>
                  </a:srgbClr>
                </a:outerShdw>
              </a:effectLst>
            </a:endParaRPr>
          </a:p>
        </p:txBody>
      </p:sp>
      <p:sp>
        <p:nvSpPr>
          <p:cNvPr id="2" name="矩形 1"/>
          <p:cNvSpPr/>
          <p:nvPr/>
        </p:nvSpPr>
        <p:spPr>
          <a:xfrm>
            <a:off x="831061" y="249493"/>
            <a:ext cx="5109091" cy="584775"/>
          </a:xfrm>
          <a:prstGeom prst="rect">
            <a:avLst/>
          </a:prstGeom>
          <a:solidFill>
            <a:srgbClr val="FF0000"/>
          </a:solidFill>
        </p:spPr>
        <p:txBody>
          <a:bodyPr wrap="none">
            <a:spAutoFit/>
          </a:bodyPr>
          <a:lstStyle/>
          <a:p>
            <a:pPr algn="l" eaLnBrk="1" hangingPunct="1"/>
            <a:r>
              <a:rPr lang="zh-CN" altLang="en-US" sz="3200" baseline="0" dirty="0">
                <a:solidFill>
                  <a:schemeClr val="bg1"/>
                </a:solidFill>
                <a:latin typeface="楷体" pitchFamily="49" charset="-122"/>
                <a:ea typeface="楷体" pitchFamily="49" charset="-122"/>
                <a:sym typeface="Arial" pitchFamily="34" charset="0"/>
              </a:rPr>
              <a:t>如何评判社会制度的优劣？</a:t>
            </a:r>
            <a:endParaRPr lang="en-US" altLang="zh-CN" sz="3200" baseline="0" dirty="0">
              <a:solidFill>
                <a:schemeClr val="bg1"/>
              </a:solidFill>
              <a:latin typeface="楷体" pitchFamily="49" charset="-122"/>
              <a:ea typeface="楷体" pitchFamily="49" charset="-122"/>
              <a:sym typeface="Arial" pitchFamily="34" charset="0"/>
            </a:endParaRPr>
          </a:p>
        </p:txBody>
      </p:sp>
    </p:spTree>
    <p:extLst>
      <p:ext uri="{BB962C8B-B14F-4D97-AF65-F5344CB8AC3E}">
        <p14:creationId xmlns:p14="http://schemas.microsoft.com/office/powerpoint/2010/main" val="3848639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539751" y="357188"/>
            <a:ext cx="8137525" cy="8084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3600" dirty="0">
                <a:solidFill>
                  <a:schemeClr val="tx1"/>
                </a:solidFill>
                <a:effectLst/>
                <a:latin typeface="黑体" pitchFamily="49" charset="-122"/>
              </a:rPr>
              <a:t>第二节 重复博弈：以囚犯困境为例</a:t>
            </a:r>
          </a:p>
        </p:txBody>
      </p:sp>
      <p:graphicFrame>
        <p:nvGraphicFramePr>
          <p:cNvPr id="390166" name="Group 22"/>
          <p:cNvGraphicFramePr>
            <a:graphicFrameLocks noGrp="1"/>
          </p:cNvGraphicFramePr>
          <p:nvPr>
            <p:ph sz="half" idx="4294967295"/>
          </p:nvPr>
        </p:nvGraphicFramePr>
        <p:xfrm>
          <a:off x="1042988" y="1491854"/>
          <a:ext cx="7112000" cy="2431257"/>
        </p:xfrm>
        <a:graphic>
          <a:graphicData uri="http://schemas.openxmlformats.org/drawingml/2006/table">
            <a:tbl>
              <a:tblPr/>
              <a:tblGrid>
                <a:gridCol w="2370138">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328862">
                  <a:extLst>
                    <a:ext uri="{9D8B030D-6E8A-4147-A177-3AD203B41FA5}">
                      <a16:colId xmlns:a16="http://schemas.microsoft.com/office/drawing/2014/main" val="20002"/>
                    </a:ext>
                  </a:extLst>
                </a:gridCol>
              </a:tblGrid>
              <a:tr h="810816">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endParaRPr kumimoji="1" lang="en-GB" altLang="en-US" sz="3300" b="0" i="0" u="none" strike="noStrike" cap="none" normalizeH="0" baseline="0" dirty="0">
                        <a:ln>
                          <a:noFill/>
                        </a:ln>
                        <a:solidFill>
                          <a:schemeClr val="tx1"/>
                        </a:solidFill>
                        <a:effectLst/>
                        <a:latin typeface="Times New Roman" pitchFamily="18" charset="0"/>
                        <a:ea typeface="隶书" pitchFamily="49" charset="-122"/>
                      </a:endParaRP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700" b="0" i="0" u="none" strike="noStrike" cap="none" normalizeH="0" baseline="0">
                          <a:ln>
                            <a:noFill/>
                          </a:ln>
                          <a:solidFill>
                            <a:schemeClr val="tx1"/>
                          </a:solidFill>
                          <a:effectLst/>
                          <a:latin typeface="Times New Roman" pitchFamily="18" charset="0"/>
                          <a:ea typeface="隶书" pitchFamily="49" charset="-122"/>
                        </a:rPr>
                        <a:t>背叛</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700" b="0" i="0" u="none" strike="noStrike" cap="none" normalizeH="0" baseline="0">
                          <a:ln>
                            <a:noFill/>
                          </a:ln>
                          <a:solidFill>
                            <a:schemeClr val="tx1"/>
                          </a:solidFill>
                          <a:effectLst/>
                          <a:latin typeface="Times New Roman" pitchFamily="18" charset="0"/>
                          <a:ea typeface="隶书" pitchFamily="49" charset="-122"/>
                        </a:rPr>
                        <a:t>合作</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0816">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700" b="0" i="0" u="none" strike="noStrike" cap="none" normalizeH="0" baseline="0">
                          <a:ln>
                            <a:noFill/>
                          </a:ln>
                          <a:solidFill>
                            <a:schemeClr val="tx1"/>
                          </a:solidFill>
                          <a:effectLst/>
                          <a:latin typeface="Times New Roman" pitchFamily="18" charset="0"/>
                          <a:ea typeface="隶书" pitchFamily="49" charset="-122"/>
                        </a:rPr>
                        <a:t>背叛</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700" b="0" i="0" u="none" strike="noStrike" cap="none" normalizeH="0" baseline="0">
                          <a:ln>
                            <a:noFill/>
                          </a:ln>
                          <a:solidFill>
                            <a:schemeClr val="tx1"/>
                          </a:solidFill>
                          <a:effectLst/>
                          <a:latin typeface="Times New Roman" pitchFamily="18" charset="0"/>
                          <a:ea typeface="隶书" pitchFamily="49" charset="-122"/>
                        </a:rPr>
                        <a:t>0</a:t>
                      </a:r>
                      <a:r>
                        <a:rPr kumimoji="1" lang="zh-CN" altLang="en-US" sz="2700" b="0" i="0" u="none" strike="noStrike" cap="none" normalizeH="0" baseline="0">
                          <a:ln>
                            <a:noFill/>
                          </a:ln>
                          <a:solidFill>
                            <a:schemeClr val="tx1"/>
                          </a:solidFill>
                          <a:effectLst/>
                          <a:latin typeface="Times New Roman" pitchFamily="18" charset="0"/>
                          <a:ea typeface="隶书" pitchFamily="49" charset="-122"/>
                        </a:rPr>
                        <a:t>，</a:t>
                      </a:r>
                      <a:r>
                        <a:rPr kumimoji="1" lang="zh-CN" altLang="zh-CN" sz="2700" b="0" i="0" u="none" strike="noStrike" cap="none" normalizeH="0" baseline="0">
                          <a:ln>
                            <a:noFill/>
                          </a:ln>
                          <a:solidFill>
                            <a:schemeClr val="tx1"/>
                          </a:solidFill>
                          <a:effectLst/>
                          <a:latin typeface="Times New Roman" pitchFamily="18" charset="0"/>
                          <a:ea typeface="隶书" pitchFamily="49" charset="-122"/>
                        </a:rPr>
                        <a:t>0</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700" b="0" i="0" u="none" strike="noStrike" cap="none" normalizeH="0" baseline="0">
                          <a:ln>
                            <a:noFill/>
                          </a:ln>
                          <a:solidFill>
                            <a:schemeClr val="tx1"/>
                          </a:solidFill>
                          <a:effectLst/>
                          <a:latin typeface="Times New Roman" pitchFamily="18" charset="0"/>
                          <a:ea typeface="隶书" pitchFamily="49" charset="-122"/>
                        </a:rPr>
                        <a:t>5</a:t>
                      </a:r>
                      <a:r>
                        <a:rPr kumimoji="1" lang="zh-CN" altLang="en-US" sz="2700" b="0" i="0" u="none" strike="noStrike" cap="none" normalizeH="0" baseline="0">
                          <a:ln>
                            <a:noFill/>
                          </a:ln>
                          <a:solidFill>
                            <a:schemeClr val="tx1"/>
                          </a:solidFill>
                          <a:effectLst/>
                          <a:latin typeface="Times New Roman" pitchFamily="18" charset="0"/>
                          <a:ea typeface="隶书" pitchFamily="49" charset="-122"/>
                        </a:rPr>
                        <a:t>，</a:t>
                      </a:r>
                      <a:r>
                        <a:rPr kumimoji="1" lang="zh-CN" altLang="zh-CN" sz="2700" b="0" i="0" u="none" strike="noStrike" cap="none" normalizeH="0" baseline="0">
                          <a:ln>
                            <a:noFill/>
                          </a:ln>
                          <a:solidFill>
                            <a:schemeClr val="tx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96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700" b="0" i="0" u="none" strike="noStrike" cap="none" normalizeH="0" baseline="0">
                          <a:ln>
                            <a:noFill/>
                          </a:ln>
                          <a:solidFill>
                            <a:schemeClr val="tx1"/>
                          </a:solidFill>
                          <a:effectLst/>
                          <a:latin typeface="Times New Roman" pitchFamily="18" charset="0"/>
                          <a:ea typeface="隶书" pitchFamily="49" charset="-122"/>
                        </a:rPr>
                        <a:t>合作</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700" b="0" i="0" u="none" strike="noStrike" cap="none" normalizeH="0" baseline="0" dirty="0">
                          <a:ln>
                            <a:noFill/>
                          </a:ln>
                          <a:solidFill>
                            <a:schemeClr val="tx1"/>
                          </a:solidFill>
                          <a:effectLst/>
                          <a:latin typeface="Times New Roman" pitchFamily="18" charset="0"/>
                          <a:ea typeface="隶书" pitchFamily="49" charset="-122"/>
                        </a:rPr>
                        <a:t>- 5</a:t>
                      </a:r>
                      <a:r>
                        <a:rPr kumimoji="1" lang="zh-CN" altLang="en-US" sz="2700" b="0" i="0" u="none" strike="noStrike" cap="none" normalizeH="0" baseline="0" dirty="0">
                          <a:ln>
                            <a:noFill/>
                          </a:ln>
                          <a:solidFill>
                            <a:schemeClr val="tx1"/>
                          </a:solidFill>
                          <a:effectLst/>
                          <a:latin typeface="Times New Roman" pitchFamily="18" charset="0"/>
                          <a:ea typeface="隶书" pitchFamily="49" charset="-122"/>
                        </a:rPr>
                        <a:t>，</a:t>
                      </a:r>
                      <a:r>
                        <a:rPr kumimoji="1" lang="zh-CN" altLang="zh-CN" sz="2700" b="0" i="0" u="none" strike="noStrike" cap="none" normalizeH="0" baseline="0" dirty="0">
                          <a:ln>
                            <a:noFill/>
                          </a:ln>
                          <a:solidFill>
                            <a:schemeClr val="tx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700" b="0" i="0" u="none" strike="noStrike" cap="none" normalizeH="0" baseline="0" dirty="0">
                          <a:ln>
                            <a:noFill/>
                          </a:ln>
                          <a:solidFill>
                            <a:schemeClr val="tx1"/>
                          </a:solidFill>
                          <a:effectLst/>
                          <a:latin typeface="Times New Roman" pitchFamily="18" charset="0"/>
                          <a:ea typeface="隶书" pitchFamily="49" charset="-122"/>
                        </a:rPr>
                        <a:t>3</a:t>
                      </a:r>
                      <a:r>
                        <a:rPr kumimoji="1" lang="zh-CN" altLang="en-US" sz="2700" b="0" i="0" u="none" strike="noStrike" cap="none" normalizeH="0" baseline="0" dirty="0">
                          <a:ln>
                            <a:noFill/>
                          </a:ln>
                          <a:solidFill>
                            <a:schemeClr val="tx1"/>
                          </a:solidFill>
                          <a:effectLst/>
                          <a:latin typeface="Times New Roman" pitchFamily="18" charset="0"/>
                          <a:ea typeface="隶书" pitchFamily="49" charset="-122"/>
                        </a:rPr>
                        <a:t>，</a:t>
                      </a:r>
                      <a:r>
                        <a:rPr kumimoji="1" lang="zh-CN" altLang="zh-CN" sz="2700" b="0" i="0" u="none" strike="noStrike" cap="none" normalizeH="0" baseline="0" dirty="0">
                          <a:ln>
                            <a:noFill/>
                          </a:ln>
                          <a:solidFill>
                            <a:schemeClr val="tx1"/>
                          </a:solidFill>
                          <a:effectLst/>
                          <a:latin typeface="Times New Roman" pitchFamily="18" charset="0"/>
                          <a:ea typeface="隶书" pitchFamily="49" charset="-122"/>
                        </a:rPr>
                        <a:t>3</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733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body" idx="1"/>
          </p:nvPr>
        </p:nvSpPr>
        <p:spPr bwMode="auto">
          <a:xfrm>
            <a:off x="-31576" y="843558"/>
            <a:ext cx="8636024" cy="4032448"/>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914400" lvl="2" indent="0">
              <a:buNone/>
            </a:pPr>
            <a:r>
              <a:rPr kumimoji="1" lang="zh-CN" altLang="en-US" sz="3600" b="1" baseline="-25000" dirty="0">
                <a:latin typeface="Times New Roman" pitchFamily="18" charset="0"/>
                <a:ea typeface="宋体" pitchFamily="2" charset="-122"/>
                <a:sym typeface="Symbol" pitchFamily="18" charset="2"/>
              </a:rPr>
              <a:t>雷锋策略</a:t>
            </a:r>
          </a:p>
          <a:p>
            <a:pPr marL="914400" lvl="2" indent="0">
              <a:buNone/>
            </a:pPr>
            <a:r>
              <a:rPr kumimoji="1" lang="zh-CN" altLang="en-US" sz="3600" b="1" baseline="-25000" dirty="0">
                <a:latin typeface="Times New Roman" pitchFamily="18" charset="0"/>
                <a:ea typeface="宋体" pitchFamily="2" charset="-122"/>
                <a:sym typeface="Symbol" pitchFamily="18" charset="2"/>
              </a:rPr>
              <a:t>曹操策略</a:t>
            </a:r>
          </a:p>
          <a:p>
            <a:pPr marL="914400" lvl="2" indent="0">
              <a:buNone/>
            </a:pPr>
            <a:r>
              <a:rPr kumimoji="1" lang="zh-CN" altLang="en-US" sz="3600" b="1" baseline="-25000" dirty="0">
                <a:latin typeface="Times New Roman" pitchFamily="18" charset="0"/>
                <a:ea typeface="宋体" pitchFamily="2" charset="-122"/>
                <a:sym typeface="Symbol" pitchFamily="18" charset="2"/>
              </a:rPr>
              <a:t>冷酷策略（</a:t>
            </a:r>
            <a:r>
              <a:rPr kumimoji="1" lang="en-US" altLang="zh-CN" sz="3600" b="1" baseline="-25000" dirty="0">
                <a:latin typeface="Times New Roman" pitchFamily="18" charset="0"/>
                <a:ea typeface="宋体" pitchFamily="2" charset="-122"/>
                <a:sym typeface="Symbol" pitchFamily="18" charset="2"/>
              </a:rPr>
              <a:t>grim strategies</a:t>
            </a:r>
            <a:r>
              <a:rPr kumimoji="1" lang="zh-CN" altLang="en-US" sz="3600" b="1" baseline="-25000" dirty="0">
                <a:latin typeface="Times New Roman" pitchFamily="18" charset="0"/>
                <a:ea typeface="宋体" pitchFamily="2" charset="-122"/>
                <a:sym typeface="Symbol" pitchFamily="18" charset="2"/>
              </a:rPr>
              <a:t>）</a:t>
            </a:r>
            <a:r>
              <a:rPr kumimoji="1" lang="en-US" altLang="zh-CN" sz="3600" b="1" baseline="-25000" dirty="0">
                <a:latin typeface="Times New Roman" pitchFamily="18" charset="0"/>
                <a:ea typeface="宋体" pitchFamily="2" charset="-122"/>
                <a:sym typeface="Symbol" pitchFamily="18" charset="2"/>
              </a:rPr>
              <a:t>,</a:t>
            </a:r>
            <a:r>
              <a:rPr kumimoji="1" lang="zh-CN" altLang="en-US" sz="3600" b="1" baseline="-25000" dirty="0">
                <a:latin typeface="Times New Roman" pitchFamily="18" charset="0"/>
                <a:ea typeface="宋体" pitchFamily="2" charset="-122"/>
                <a:sym typeface="Symbol" pitchFamily="18" charset="2"/>
              </a:rPr>
              <a:t>又叫触发策略</a:t>
            </a:r>
          </a:p>
          <a:p>
            <a:pPr marL="914400" lvl="2" indent="0">
              <a:buNone/>
            </a:pPr>
            <a:r>
              <a:rPr kumimoji="1" lang="zh-CN" altLang="en-US" sz="3600" b="1" baseline="-25000" dirty="0">
                <a:latin typeface="Times New Roman" pitchFamily="18" charset="0"/>
                <a:ea typeface="宋体" pitchFamily="2" charset="-122"/>
                <a:sym typeface="Symbol" pitchFamily="18" charset="2"/>
              </a:rPr>
              <a:t>心太软策略</a:t>
            </a:r>
          </a:p>
          <a:p>
            <a:pPr marL="914400" lvl="2" indent="0">
              <a:buNone/>
            </a:pPr>
            <a:r>
              <a:rPr kumimoji="1" lang="zh-CN" altLang="en-US" sz="3600" b="1" baseline="-25000" dirty="0">
                <a:latin typeface="Times New Roman" pitchFamily="18" charset="0"/>
                <a:ea typeface="宋体" pitchFamily="2" charset="-122"/>
                <a:sym typeface="Symbol" pitchFamily="18" charset="2"/>
              </a:rPr>
              <a:t>一报还一报（</a:t>
            </a:r>
            <a:r>
              <a:rPr kumimoji="1" lang="en-US" altLang="zh-CN" sz="3600" b="1" baseline="-25000" dirty="0">
                <a:latin typeface="Times New Roman" pitchFamily="18" charset="0"/>
                <a:ea typeface="宋体" pitchFamily="2" charset="-122"/>
                <a:sym typeface="Symbol" pitchFamily="18" charset="2"/>
              </a:rPr>
              <a:t>Tit-for tat</a:t>
            </a:r>
            <a:r>
              <a:rPr kumimoji="1" lang="zh-CN" altLang="en-US" sz="3600" b="1" baseline="-25000" dirty="0">
                <a:latin typeface="Times New Roman" pitchFamily="18" charset="0"/>
                <a:ea typeface="宋体" pitchFamily="2" charset="-122"/>
                <a:sym typeface="Symbol" pitchFamily="18" charset="2"/>
              </a:rPr>
              <a:t>）</a:t>
            </a:r>
          </a:p>
          <a:p>
            <a:pPr marL="914400" lvl="2" indent="0">
              <a:buNone/>
            </a:pPr>
            <a:r>
              <a:rPr kumimoji="1" lang="zh-CN" altLang="en-US" sz="3600" b="1" baseline="-25000" dirty="0">
                <a:latin typeface="Times New Roman" pitchFamily="18" charset="0"/>
                <a:ea typeface="宋体" pitchFamily="2" charset="-122"/>
                <a:sym typeface="Symbol" pitchFamily="18" charset="2"/>
              </a:rPr>
              <a:t>人鬼策略</a:t>
            </a:r>
          </a:p>
          <a:p>
            <a:pPr marL="914400" lvl="2" indent="0">
              <a:buNone/>
            </a:pPr>
            <a:r>
              <a:rPr kumimoji="1" lang="zh-CN" altLang="en-US" sz="3600" b="1" baseline="-25000" dirty="0">
                <a:latin typeface="Times New Roman" pitchFamily="18" charset="0"/>
                <a:ea typeface="宋体" pitchFamily="2" charset="-122"/>
                <a:sym typeface="Symbol" pitchFamily="18" charset="2"/>
              </a:rPr>
              <a:t>欺软怕硬（又叫检验者战略，</a:t>
            </a:r>
            <a:r>
              <a:rPr kumimoji="1" lang="en-US" altLang="zh-CN" sz="3600" b="1" baseline="-25000" dirty="0">
                <a:latin typeface="Times New Roman" pitchFamily="18" charset="0"/>
                <a:ea typeface="宋体" pitchFamily="2" charset="-122"/>
                <a:sym typeface="Symbol" pitchFamily="18" charset="2"/>
              </a:rPr>
              <a:t>Tester</a:t>
            </a:r>
            <a:r>
              <a:rPr kumimoji="1" lang="zh-CN" altLang="en-US" sz="3600" b="1" baseline="-25000" dirty="0">
                <a:latin typeface="Times New Roman" pitchFamily="18" charset="0"/>
                <a:ea typeface="宋体" pitchFamily="2" charset="-122"/>
                <a:sym typeface="Symbol" pitchFamily="18" charset="2"/>
              </a:rPr>
              <a:t>，先背叛）</a:t>
            </a:r>
          </a:p>
          <a:p>
            <a:pPr marL="914400" lvl="2" indent="0">
              <a:buNone/>
            </a:pPr>
            <a:r>
              <a:rPr kumimoji="1" lang="zh-CN" altLang="en-US" sz="3600" b="1" baseline="-25000" dirty="0">
                <a:latin typeface="Times New Roman" pitchFamily="18" charset="0"/>
                <a:ea typeface="宋体" pitchFamily="2" charset="-122"/>
                <a:sym typeface="Symbol" pitchFamily="18" charset="2"/>
              </a:rPr>
              <a:t>镇定者策略（先建立信任关系，然后想办法占小便宜）</a:t>
            </a:r>
          </a:p>
          <a:p>
            <a:pPr marL="914400" lvl="2" indent="0">
              <a:buNone/>
            </a:pPr>
            <a:r>
              <a:rPr kumimoji="1" lang="zh-CN" altLang="en-US" sz="3600" b="1" baseline="-25000" dirty="0">
                <a:latin typeface="Times New Roman" pitchFamily="18" charset="0"/>
                <a:ea typeface="宋体" pitchFamily="2" charset="-122"/>
                <a:sym typeface="Symbol" pitchFamily="18" charset="2"/>
              </a:rPr>
              <a:t>精神病患者（醉汉策略）</a:t>
            </a:r>
          </a:p>
        </p:txBody>
      </p:sp>
      <p:sp>
        <p:nvSpPr>
          <p:cNvPr id="427014" name="Rectangle 6"/>
          <p:cNvSpPr>
            <a:spLocks noChangeArrowheads="1"/>
          </p:cNvSpPr>
          <p:nvPr/>
        </p:nvSpPr>
        <p:spPr bwMode="auto">
          <a:xfrm>
            <a:off x="-180975" y="0"/>
            <a:ext cx="3416320" cy="646331"/>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spcBef>
                <a:spcPct val="20000"/>
              </a:spcBef>
              <a:buClr>
                <a:srgbClr val="FFFF99"/>
              </a:buClr>
              <a:buFont typeface="Wingdings" pitchFamily="2" charset="2"/>
              <a:buNone/>
              <a:defRPr/>
            </a:pPr>
            <a:r>
              <a:rPr lang="zh-CN" altLang="en-US" sz="3600" b="1" dirty="0">
                <a:sym typeface="Symbol" pitchFamily="18" charset="2"/>
              </a:rPr>
              <a:t>可选择的策略</a:t>
            </a:r>
          </a:p>
        </p:txBody>
      </p:sp>
      <p:graphicFrame>
        <p:nvGraphicFramePr>
          <p:cNvPr id="4" name="Group 22"/>
          <p:cNvGraphicFramePr>
            <a:graphicFrameLocks/>
          </p:cNvGraphicFramePr>
          <p:nvPr/>
        </p:nvGraphicFramePr>
        <p:xfrm>
          <a:off x="4787901" y="86917"/>
          <a:ext cx="4176713" cy="1363266"/>
        </p:xfrm>
        <a:graphic>
          <a:graphicData uri="http://schemas.openxmlformats.org/drawingml/2006/table">
            <a:tbl>
              <a:tblPr/>
              <a:tblGrid>
                <a:gridCol w="1391927">
                  <a:extLst>
                    <a:ext uri="{9D8B030D-6E8A-4147-A177-3AD203B41FA5}">
                      <a16:colId xmlns:a16="http://schemas.microsoft.com/office/drawing/2014/main" val="20000"/>
                    </a:ext>
                  </a:extLst>
                </a:gridCol>
                <a:gridCol w="1417099">
                  <a:extLst>
                    <a:ext uri="{9D8B030D-6E8A-4147-A177-3AD203B41FA5}">
                      <a16:colId xmlns:a16="http://schemas.microsoft.com/office/drawing/2014/main" val="20001"/>
                    </a:ext>
                  </a:extLst>
                </a:gridCol>
                <a:gridCol w="1367687">
                  <a:extLst>
                    <a:ext uri="{9D8B030D-6E8A-4147-A177-3AD203B41FA5}">
                      <a16:colId xmlns:a16="http://schemas.microsoft.com/office/drawing/2014/main" val="20002"/>
                    </a:ext>
                  </a:extLst>
                </a:gridCol>
              </a:tblGrid>
              <a:tr h="521518">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endParaRPr kumimoji="1" lang="en-GB" altLang="en-US" sz="2700" b="1" i="0" u="none" strike="noStrike" cap="none" normalizeH="0" baseline="0" dirty="0">
                        <a:ln>
                          <a:noFill/>
                        </a:ln>
                        <a:solidFill>
                          <a:schemeClr val="tx1"/>
                        </a:solidFill>
                        <a:effectLst/>
                        <a:latin typeface="Times New Roman" pitchFamily="18" charset="0"/>
                        <a:ea typeface="隶书" pitchFamily="49" charset="-122"/>
                      </a:endParaRPr>
                    </a:p>
                  </a:txBody>
                  <a:tcPr marL="91445" marR="91445" marT="34310" marB="343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背叛</a:t>
                      </a:r>
                    </a:p>
                  </a:txBody>
                  <a:tcPr marL="91445" marR="91445" marT="34310" marB="343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合作</a:t>
                      </a:r>
                    </a:p>
                  </a:txBody>
                  <a:tcPr marL="91445" marR="91445" marT="34310" marB="343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874">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背叛</a:t>
                      </a:r>
                    </a:p>
                  </a:txBody>
                  <a:tcPr marL="91445" marR="91445" marT="34310" marB="343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100" b="1" i="0" u="none" strike="noStrike" cap="none" normalizeH="0" baseline="0">
                          <a:ln>
                            <a:noFill/>
                          </a:ln>
                          <a:solidFill>
                            <a:schemeClr val="tx1"/>
                          </a:solidFill>
                          <a:effectLst/>
                          <a:latin typeface="Times New Roman" pitchFamily="18" charset="0"/>
                          <a:ea typeface="隶书" pitchFamily="49" charset="-122"/>
                        </a:rPr>
                        <a:t>0</a:t>
                      </a:r>
                      <a:r>
                        <a:rPr kumimoji="1" lang="zh-CN" altLang="en-US" sz="2100" b="1" i="0" u="none" strike="noStrike" cap="none" normalizeH="0" baseline="0">
                          <a:ln>
                            <a:noFill/>
                          </a:ln>
                          <a:solidFill>
                            <a:schemeClr val="tx1"/>
                          </a:solidFill>
                          <a:effectLst/>
                          <a:latin typeface="Times New Roman" pitchFamily="18" charset="0"/>
                          <a:ea typeface="隶书" pitchFamily="49" charset="-122"/>
                        </a:rPr>
                        <a:t>，</a:t>
                      </a:r>
                      <a:r>
                        <a:rPr kumimoji="1" lang="zh-CN" altLang="zh-CN" sz="2100" b="1" i="0" u="none" strike="noStrike" cap="none" normalizeH="0" baseline="0">
                          <a:ln>
                            <a:noFill/>
                          </a:ln>
                          <a:solidFill>
                            <a:schemeClr val="tx1"/>
                          </a:solidFill>
                          <a:effectLst/>
                          <a:latin typeface="Times New Roman" pitchFamily="18" charset="0"/>
                          <a:ea typeface="隶书" pitchFamily="49" charset="-122"/>
                        </a:rPr>
                        <a:t>0</a:t>
                      </a:r>
                    </a:p>
                  </a:txBody>
                  <a:tcPr marL="91445" marR="91445" marT="34310" marB="343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100" b="1" i="0" u="none" strike="noStrike" cap="none" normalizeH="0" baseline="0">
                          <a:ln>
                            <a:noFill/>
                          </a:ln>
                          <a:solidFill>
                            <a:schemeClr val="tx1"/>
                          </a:solidFill>
                          <a:effectLst/>
                          <a:latin typeface="Times New Roman" pitchFamily="18" charset="0"/>
                          <a:ea typeface="隶书" pitchFamily="49" charset="-122"/>
                        </a:rPr>
                        <a:t>5</a:t>
                      </a:r>
                      <a:r>
                        <a:rPr kumimoji="1" lang="zh-CN" altLang="en-US" sz="2100" b="1" i="0" u="none" strike="noStrike" cap="none" normalizeH="0" baseline="0">
                          <a:ln>
                            <a:noFill/>
                          </a:ln>
                          <a:solidFill>
                            <a:schemeClr val="tx1"/>
                          </a:solidFill>
                          <a:effectLst/>
                          <a:latin typeface="Times New Roman" pitchFamily="18" charset="0"/>
                          <a:ea typeface="隶书" pitchFamily="49" charset="-122"/>
                        </a:rPr>
                        <a:t>，</a:t>
                      </a:r>
                      <a:r>
                        <a:rPr kumimoji="1" lang="zh-CN" altLang="zh-CN" sz="2100" b="1" i="0" u="none" strike="noStrike" cap="none" normalizeH="0" baseline="0">
                          <a:ln>
                            <a:noFill/>
                          </a:ln>
                          <a:solidFill>
                            <a:schemeClr val="tx1"/>
                          </a:solidFill>
                          <a:effectLst/>
                          <a:latin typeface="Times New Roman" pitchFamily="18" charset="0"/>
                          <a:ea typeface="隶书" pitchFamily="49" charset="-122"/>
                        </a:rPr>
                        <a:t>-5</a:t>
                      </a:r>
                    </a:p>
                  </a:txBody>
                  <a:tcPr marL="91445" marR="91445" marT="34310" marB="343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874">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dirty="0">
                          <a:ln>
                            <a:noFill/>
                          </a:ln>
                          <a:solidFill>
                            <a:schemeClr val="tx1"/>
                          </a:solidFill>
                          <a:effectLst/>
                          <a:latin typeface="Times New Roman" pitchFamily="18" charset="0"/>
                          <a:ea typeface="隶书" pitchFamily="49" charset="-122"/>
                        </a:rPr>
                        <a:t>合作</a:t>
                      </a:r>
                    </a:p>
                  </a:txBody>
                  <a:tcPr marL="91445" marR="91445" marT="34310" marB="343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100" b="1" i="0" u="none" strike="noStrike" cap="none" normalizeH="0" baseline="0" dirty="0">
                          <a:ln>
                            <a:noFill/>
                          </a:ln>
                          <a:solidFill>
                            <a:schemeClr val="tx1"/>
                          </a:solidFill>
                          <a:effectLst/>
                          <a:latin typeface="Times New Roman" pitchFamily="18" charset="0"/>
                          <a:ea typeface="隶书" pitchFamily="49" charset="-122"/>
                        </a:rPr>
                        <a:t>- 5</a:t>
                      </a:r>
                      <a:r>
                        <a:rPr kumimoji="1" lang="zh-CN" altLang="en-US" sz="2100" b="1" i="0" u="none" strike="noStrike" cap="none" normalizeH="0" baseline="0" dirty="0">
                          <a:ln>
                            <a:noFill/>
                          </a:ln>
                          <a:solidFill>
                            <a:schemeClr val="tx1"/>
                          </a:solidFill>
                          <a:effectLst/>
                          <a:latin typeface="Times New Roman" pitchFamily="18" charset="0"/>
                          <a:ea typeface="隶书" pitchFamily="49" charset="-122"/>
                        </a:rPr>
                        <a:t>，</a:t>
                      </a:r>
                      <a:r>
                        <a:rPr kumimoji="1" lang="zh-CN" altLang="zh-CN" sz="2100" b="1" i="0" u="none" strike="noStrike" cap="none" normalizeH="0" baseline="0" dirty="0">
                          <a:ln>
                            <a:noFill/>
                          </a:ln>
                          <a:solidFill>
                            <a:schemeClr val="tx1"/>
                          </a:solidFill>
                          <a:effectLst/>
                          <a:latin typeface="Times New Roman" pitchFamily="18" charset="0"/>
                          <a:ea typeface="隶书" pitchFamily="49" charset="-122"/>
                        </a:rPr>
                        <a:t>5</a:t>
                      </a:r>
                    </a:p>
                  </a:txBody>
                  <a:tcPr marL="91445" marR="91445" marT="34310" marB="343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zh-CN" sz="2100" b="1" i="0" u="none" strike="noStrike" cap="none" normalizeH="0" baseline="0" dirty="0">
                          <a:ln>
                            <a:noFill/>
                          </a:ln>
                          <a:solidFill>
                            <a:schemeClr val="tx1"/>
                          </a:solidFill>
                          <a:effectLst/>
                          <a:latin typeface="Times New Roman" pitchFamily="18" charset="0"/>
                          <a:ea typeface="隶书" pitchFamily="49" charset="-122"/>
                        </a:rPr>
                        <a:t>3</a:t>
                      </a:r>
                      <a:r>
                        <a:rPr kumimoji="1" lang="zh-CN" altLang="en-US" sz="2100" b="1" i="0" u="none" strike="noStrike" cap="none" normalizeH="0" baseline="0" dirty="0">
                          <a:ln>
                            <a:noFill/>
                          </a:ln>
                          <a:solidFill>
                            <a:schemeClr val="tx1"/>
                          </a:solidFill>
                          <a:effectLst/>
                          <a:latin typeface="Times New Roman" pitchFamily="18" charset="0"/>
                          <a:ea typeface="隶书" pitchFamily="49" charset="-122"/>
                        </a:rPr>
                        <a:t>，</a:t>
                      </a:r>
                      <a:r>
                        <a:rPr kumimoji="1" lang="zh-CN" altLang="zh-CN" sz="2100" b="1" i="0" u="none" strike="noStrike" cap="none" normalizeH="0" baseline="0" dirty="0">
                          <a:ln>
                            <a:noFill/>
                          </a:ln>
                          <a:solidFill>
                            <a:schemeClr val="tx1"/>
                          </a:solidFill>
                          <a:effectLst/>
                          <a:latin typeface="Times New Roman" pitchFamily="18" charset="0"/>
                          <a:ea typeface="隶书" pitchFamily="49" charset="-122"/>
                        </a:rPr>
                        <a:t>3</a:t>
                      </a:r>
                    </a:p>
                  </a:txBody>
                  <a:tcPr marL="91445" marR="91445" marT="34310" marB="343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82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animEffect transition="in" filter="blinds(horizontal)">
                                      <p:cBhvr>
                                        <p:cTn id="7" dur="500"/>
                                        <p:tgtEl>
                                          <p:spTgt spid="427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0">
                                            <p:txEl>
                                              <p:pRg st="1" end="1"/>
                                            </p:txEl>
                                          </p:spTgt>
                                        </p:tgtEl>
                                        <p:attrNameLst>
                                          <p:attrName>style.visibility</p:attrName>
                                        </p:attrNameLst>
                                      </p:cBhvr>
                                      <p:to>
                                        <p:strVal val="visible"/>
                                      </p:to>
                                    </p:set>
                                    <p:animEffect transition="in" filter="blinds(horizontal)">
                                      <p:cBhvr>
                                        <p:cTn id="12" dur="500"/>
                                        <p:tgtEl>
                                          <p:spTgt spid="427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10">
                                            <p:txEl>
                                              <p:pRg st="2" end="2"/>
                                            </p:txEl>
                                          </p:spTgt>
                                        </p:tgtEl>
                                        <p:attrNameLst>
                                          <p:attrName>style.visibility</p:attrName>
                                        </p:attrNameLst>
                                      </p:cBhvr>
                                      <p:to>
                                        <p:strVal val="visible"/>
                                      </p:to>
                                    </p:set>
                                    <p:animEffect transition="in" filter="blinds(horizontal)">
                                      <p:cBhvr>
                                        <p:cTn id="17" dur="500"/>
                                        <p:tgtEl>
                                          <p:spTgt spid="427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7010">
                                            <p:txEl>
                                              <p:pRg st="3" end="3"/>
                                            </p:txEl>
                                          </p:spTgt>
                                        </p:tgtEl>
                                        <p:attrNameLst>
                                          <p:attrName>style.visibility</p:attrName>
                                        </p:attrNameLst>
                                      </p:cBhvr>
                                      <p:to>
                                        <p:strVal val="visible"/>
                                      </p:to>
                                    </p:set>
                                    <p:animEffect transition="in" filter="blinds(horizontal)">
                                      <p:cBhvr>
                                        <p:cTn id="22" dur="500"/>
                                        <p:tgtEl>
                                          <p:spTgt spid="427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7010">
                                            <p:txEl>
                                              <p:pRg st="4" end="4"/>
                                            </p:txEl>
                                          </p:spTgt>
                                        </p:tgtEl>
                                        <p:attrNameLst>
                                          <p:attrName>style.visibility</p:attrName>
                                        </p:attrNameLst>
                                      </p:cBhvr>
                                      <p:to>
                                        <p:strVal val="visible"/>
                                      </p:to>
                                    </p:set>
                                    <p:animEffect transition="in" filter="blinds(horizontal)">
                                      <p:cBhvr>
                                        <p:cTn id="27" dur="500"/>
                                        <p:tgtEl>
                                          <p:spTgt spid="4270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7010">
                                            <p:txEl>
                                              <p:pRg st="5" end="5"/>
                                            </p:txEl>
                                          </p:spTgt>
                                        </p:tgtEl>
                                        <p:attrNameLst>
                                          <p:attrName>style.visibility</p:attrName>
                                        </p:attrNameLst>
                                      </p:cBhvr>
                                      <p:to>
                                        <p:strVal val="visible"/>
                                      </p:to>
                                    </p:set>
                                    <p:animEffect transition="in" filter="blinds(horizontal)">
                                      <p:cBhvr>
                                        <p:cTn id="32" dur="500"/>
                                        <p:tgtEl>
                                          <p:spTgt spid="4270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7010">
                                            <p:txEl>
                                              <p:pRg st="6" end="6"/>
                                            </p:txEl>
                                          </p:spTgt>
                                        </p:tgtEl>
                                        <p:attrNameLst>
                                          <p:attrName>style.visibility</p:attrName>
                                        </p:attrNameLst>
                                      </p:cBhvr>
                                      <p:to>
                                        <p:strVal val="visible"/>
                                      </p:to>
                                    </p:set>
                                    <p:animEffect transition="in" filter="blinds(horizontal)">
                                      <p:cBhvr>
                                        <p:cTn id="37" dur="500"/>
                                        <p:tgtEl>
                                          <p:spTgt spid="42701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7010">
                                            <p:txEl>
                                              <p:pRg st="7" end="7"/>
                                            </p:txEl>
                                          </p:spTgt>
                                        </p:tgtEl>
                                        <p:attrNameLst>
                                          <p:attrName>style.visibility</p:attrName>
                                        </p:attrNameLst>
                                      </p:cBhvr>
                                      <p:to>
                                        <p:strVal val="visible"/>
                                      </p:to>
                                    </p:set>
                                    <p:animEffect transition="in" filter="blinds(horizontal)">
                                      <p:cBhvr>
                                        <p:cTn id="42" dur="500"/>
                                        <p:tgtEl>
                                          <p:spTgt spid="42701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7010">
                                            <p:txEl>
                                              <p:pRg st="8" end="8"/>
                                            </p:txEl>
                                          </p:spTgt>
                                        </p:tgtEl>
                                        <p:attrNameLst>
                                          <p:attrName>style.visibility</p:attrName>
                                        </p:attrNameLst>
                                      </p:cBhvr>
                                      <p:to>
                                        <p:strVal val="visible"/>
                                      </p:to>
                                    </p:set>
                                    <p:animEffect transition="in" filter="blinds(horizontal)">
                                      <p:cBhvr>
                                        <p:cTn id="47" dur="500"/>
                                        <p:tgtEl>
                                          <p:spTgt spid="4270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676" name="Group 4"/>
          <p:cNvGraphicFramePr>
            <a:graphicFrameLocks noGrp="1"/>
          </p:cNvGraphicFramePr>
          <p:nvPr/>
        </p:nvGraphicFramePr>
        <p:xfrm>
          <a:off x="900114" y="897731"/>
          <a:ext cx="7050087" cy="3467104"/>
        </p:xfrm>
        <a:graphic>
          <a:graphicData uri="http://schemas.openxmlformats.org/drawingml/2006/table">
            <a:tbl>
              <a:tblPr/>
              <a:tblGrid>
                <a:gridCol w="849312">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885825">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85825">
                  <a:extLst>
                    <a:ext uri="{9D8B030D-6E8A-4147-A177-3AD203B41FA5}">
                      <a16:colId xmlns:a16="http://schemas.microsoft.com/office/drawing/2014/main" val="20005"/>
                    </a:ext>
                  </a:extLst>
                </a:gridCol>
                <a:gridCol w="885825">
                  <a:extLst>
                    <a:ext uri="{9D8B030D-6E8A-4147-A177-3AD203B41FA5}">
                      <a16:colId xmlns:a16="http://schemas.microsoft.com/office/drawing/2014/main" val="20006"/>
                    </a:ext>
                  </a:extLst>
                </a:gridCol>
                <a:gridCol w="885825">
                  <a:extLst>
                    <a:ext uri="{9D8B030D-6E8A-4147-A177-3AD203B41FA5}">
                      <a16:colId xmlns:a16="http://schemas.microsoft.com/office/drawing/2014/main" val="20007"/>
                    </a:ext>
                  </a:extLst>
                </a:gridCol>
              </a:tblGrid>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3</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4</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5</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6</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a:ln>
                            <a:noFill/>
                          </a:ln>
                          <a:solidFill>
                            <a:schemeClr val="tx1"/>
                          </a:solidFill>
                          <a:effectLst/>
                          <a:latin typeface="Times New Roman" pitchFamily="18" charset="0"/>
                          <a:ea typeface="隶书" pitchFamily="49" charset="-122"/>
                        </a:rPr>
                        <a:t>合计</a:t>
                      </a: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1</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2</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3</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4</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5</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1800" b="1" i="0" u="none" strike="noStrike" cap="none" normalizeH="0" baseline="0">
                          <a:ln>
                            <a:noFill/>
                          </a:ln>
                          <a:solidFill>
                            <a:schemeClr val="tx1"/>
                          </a:solidFill>
                          <a:effectLst/>
                          <a:latin typeface="Times New Roman" pitchFamily="18" charset="0"/>
                          <a:ea typeface="隶书" pitchFamily="49" charset="-122"/>
                        </a:rPr>
                        <a:t>6</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3388">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1800" b="1" i="0" u="none" strike="noStrike" cap="none" normalizeH="0" baseline="0">
                          <a:ln>
                            <a:noFill/>
                          </a:ln>
                          <a:solidFill>
                            <a:schemeClr val="tx1"/>
                          </a:solidFill>
                          <a:effectLst/>
                          <a:latin typeface="Times New Roman" pitchFamily="18" charset="0"/>
                          <a:ea typeface="隶书" pitchFamily="49" charset="-122"/>
                        </a:rPr>
                        <a:t>合计</a:t>
                      </a:r>
                    </a:p>
                  </a:txBody>
                  <a:tcPr marT="34290" marB="34290" horzOverflow="overflow">
                    <a:lnL w="38100" cap="flat" cmpd="sng" algn="ctr">
                      <a:solidFill>
                        <a:schemeClr val="hlink"/>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1800" b="1" i="0" u="none" strike="noStrike" cap="none" normalizeH="0" baseline="0">
                        <a:ln>
                          <a:noFill/>
                        </a:ln>
                        <a:solidFill>
                          <a:schemeClr val="tx1"/>
                        </a:solidFill>
                        <a:effectLst/>
                        <a:latin typeface="Times New Roman" pitchFamily="18" charset="0"/>
                        <a:ea typeface="隶书" pitchFamily="49" charset="-122"/>
                      </a:endParaRPr>
                    </a:p>
                  </a:txBody>
                  <a:tcPr marT="34290" marB="34290" horzOverflow="overflow">
                    <a:lnL w="12700" cap="flat" cmpd="sng" algn="ctr">
                      <a:solidFill>
                        <a:schemeClr val="tx1"/>
                      </a:solidFill>
                      <a:prstDash val="solid"/>
                      <a:miter lim="800000"/>
                      <a:headEnd type="none" w="med" len="med"/>
                      <a:tailEnd type="none" w="med" len="med"/>
                    </a:lnL>
                    <a:lnR w="38100" cap="flat" cmpd="sng" algn="ctr">
                      <a:solidFill>
                        <a:srgbClr val="FF33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3300"/>
                      </a:solidFill>
                      <a:prstDash val="solid"/>
                      <a:miter lim="800000"/>
                      <a:headEnd type="none" w="med" len="med"/>
                      <a:tailEnd type="none" w="med" len="med"/>
                    </a:lnB>
                    <a:lnTlToBr w="38100" cap="flat" cmpd="sng" algn="ctr">
                      <a:solidFill>
                        <a:srgbClr val="FF3300"/>
                      </a:solidFill>
                      <a:prstDash val="solid"/>
                      <a:miter lim="800000"/>
                      <a:headEnd type="none" w="med" len="med"/>
                      <a:tailEnd type="none" w="med" len="med"/>
                    </a:lnTlToBr>
                    <a:lnBlToTr>
                      <a:noFill/>
                    </a:lnBlToTr>
                    <a:noFill/>
                  </a:tcPr>
                </a:tc>
                <a:extLst>
                  <a:ext uri="{0D108BD9-81ED-4DB2-BD59-A6C34878D82A}">
                    <a16:rowId xmlns:a16="http://schemas.microsoft.com/office/drawing/2014/main" val="10007"/>
                  </a:ext>
                </a:extLst>
              </a:tr>
            </a:tbl>
          </a:graphicData>
        </a:graphic>
      </p:graphicFrame>
      <p:sp>
        <p:nvSpPr>
          <p:cNvPr id="8285" name="Line 95"/>
          <p:cNvSpPr>
            <a:spLocks noChangeShapeType="1"/>
          </p:cNvSpPr>
          <p:nvPr/>
        </p:nvSpPr>
        <p:spPr bwMode="auto">
          <a:xfrm>
            <a:off x="2616200" y="1323975"/>
            <a:ext cx="5334000" cy="2628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86" name="Line 96"/>
          <p:cNvSpPr>
            <a:spLocks noChangeShapeType="1"/>
          </p:cNvSpPr>
          <p:nvPr/>
        </p:nvSpPr>
        <p:spPr bwMode="auto">
          <a:xfrm>
            <a:off x="1778000" y="1781175"/>
            <a:ext cx="5334000" cy="2628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87" name="Line 97"/>
          <p:cNvSpPr>
            <a:spLocks noChangeShapeType="1"/>
          </p:cNvSpPr>
          <p:nvPr/>
        </p:nvSpPr>
        <p:spPr bwMode="auto">
          <a:xfrm>
            <a:off x="3606800" y="1381125"/>
            <a:ext cx="4343400" cy="21145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88" name="Line 98"/>
          <p:cNvSpPr>
            <a:spLocks noChangeShapeType="1"/>
          </p:cNvSpPr>
          <p:nvPr/>
        </p:nvSpPr>
        <p:spPr bwMode="auto">
          <a:xfrm>
            <a:off x="4445000" y="1381125"/>
            <a:ext cx="3505200" cy="17145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89" name="Line 99"/>
          <p:cNvSpPr>
            <a:spLocks noChangeShapeType="1"/>
          </p:cNvSpPr>
          <p:nvPr/>
        </p:nvSpPr>
        <p:spPr bwMode="auto">
          <a:xfrm>
            <a:off x="5359400" y="1381125"/>
            <a:ext cx="2514600" cy="1257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0" name="Line 100"/>
          <p:cNvSpPr>
            <a:spLocks noChangeShapeType="1"/>
          </p:cNvSpPr>
          <p:nvPr/>
        </p:nvSpPr>
        <p:spPr bwMode="auto">
          <a:xfrm>
            <a:off x="6197600" y="1323975"/>
            <a:ext cx="1752600" cy="857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1" name="Rectangle 101"/>
          <p:cNvSpPr>
            <a:spLocks noGrp="1" noChangeArrowheads="1"/>
          </p:cNvSpPr>
          <p:nvPr>
            <p:ph type="title"/>
          </p:nvPr>
        </p:nvSpPr>
        <p:spPr bwMode="auto">
          <a:xfrm>
            <a:off x="611560" y="51470"/>
            <a:ext cx="7992888" cy="64807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3600" b="1">
                <a:solidFill>
                  <a:schemeClr val="tx1"/>
                </a:solidFill>
                <a:effectLst/>
                <a:sym typeface="Symbol" pitchFamily="18" charset="2"/>
              </a:rPr>
              <a:t>重复博弈（</a:t>
            </a:r>
            <a:r>
              <a:rPr lang="en-US" altLang="zh-CN" sz="3600" b="1">
                <a:solidFill>
                  <a:schemeClr val="tx1"/>
                </a:solidFill>
                <a:effectLst/>
                <a:sym typeface="Symbol" pitchFamily="18" charset="2"/>
              </a:rPr>
              <a:t>repeated games</a:t>
            </a:r>
            <a:r>
              <a:rPr lang="zh-CN" altLang="en-US" sz="3600" b="1">
                <a:solidFill>
                  <a:schemeClr val="tx1"/>
                </a:solidFill>
                <a:effectLst/>
                <a:sym typeface="Symbol" pitchFamily="18" charset="2"/>
              </a:rPr>
              <a:t>）</a:t>
            </a:r>
          </a:p>
        </p:txBody>
      </p:sp>
    </p:spTree>
    <p:extLst>
      <p:ext uri="{BB962C8B-B14F-4D97-AF65-F5344CB8AC3E}">
        <p14:creationId xmlns:p14="http://schemas.microsoft.com/office/powerpoint/2010/main" val="351296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bwMode="auto">
          <a:xfrm>
            <a:off x="179388" y="250030"/>
            <a:ext cx="8497068" cy="4031873"/>
          </a:xfr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lvl="1" indent="0">
              <a:lnSpc>
                <a:spcPct val="150000"/>
              </a:lnSpc>
              <a:buNone/>
            </a:pPr>
            <a:r>
              <a:rPr kumimoji="1" lang="zh-CN" altLang="en-US" sz="3200" b="1" baseline="-25000" dirty="0">
                <a:latin typeface="Times New Roman" pitchFamily="18" charset="0"/>
                <a:ea typeface="宋体" pitchFamily="2" charset="-122"/>
                <a:sym typeface="Symbol" pitchFamily="18" charset="2"/>
              </a:rPr>
              <a:t>如果两个程序都合作则各得</a:t>
            </a:r>
            <a:r>
              <a:rPr kumimoji="1" lang="en-US" altLang="zh-CN" sz="3200" b="1" baseline="-25000" dirty="0">
                <a:latin typeface="Times New Roman" pitchFamily="18" charset="0"/>
                <a:ea typeface="宋体" pitchFamily="2" charset="-122"/>
                <a:sym typeface="Symbol" pitchFamily="18" charset="2"/>
              </a:rPr>
              <a:t>3</a:t>
            </a:r>
            <a:r>
              <a:rPr kumimoji="1" lang="zh-CN" altLang="en-US" sz="3200" b="1" baseline="-25000" dirty="0">
                <a:latin typeface="Times New Roman" pitchFamily="18" charset="0"/>
                <a:ea typeface="宋体" pitchFamily="2" charset="-122"/>
                <a:sym typeface="Symbol" pitchFamily="18" charset="2"/>
              </a:rPr>
              <a:t>分，如果都背叛则各得</a:t>
            </a:r>
            <a:r>
              <a:rPr kumimoji="1" lang="en-US" altLang="zh-CN" sz="3200" b="1" baseline="-25000" dirty="0">
                <a:latin typeface="Times New Roman" pitchFamily="18" charset="0"/>
                <a:ea typeface="宋体" pitchFamily="2" charset="-122"/>
                <a:sym typeface="Symbol" pitchFamily="18" charset="2"/>
              </a:rPr>
              <a:t>1</a:t>
            </a:r>
            <a:r>
              <a:rPr kumimoji="1" lang="zh-CN" altLang="en-US" sz="3200" b="1" baseline="-25000" dirty="0">
                <a:latin typeface="Times New Roman" pitchFamily="18" charset="0"/>
                <a:ea typeface="宋体" pitchFamily="2" charset="-122"/>
                <a:sym typeface="Symbol" pitchFamily="18" charset="2"/>
              </a:rPr>
              <a:t>分，如果一方背叛而另一方选择合作，则背叛方得</a:t>
            </a:r>
            <a:r>
              <a:rPr kumimoji="1" lang="en-US" altLang="zh-CN" sz="3200" b="1" baseline="-25000" dirty="0">
                <a:latin typeface="Times New Roman" pitchFamily="18" charset="0"/>
                <a:ea typeface="宋体" pitchFamily="2" charset="-122"/>
                <a:sym typeface="Symbol" pitchFamily="18" charset="2"/>
              </a:rPr>
              <a:t>5</a:t>
            </a:r>
            <a:r>
              <a:rPr kumimoji="1" lang="zh-CN" altLang="en-US" sz="3200" b="1" baseline="-25000" dirty="0">
                <a:latin typeface="Times New Roman" pitchFamily="18" charset="0"/>
                <a:ea typeface="宋体" pitchFamily="2" charset="-122"/>
                <a:sym typeface="Symbol" pitchFamily="18" charset="2"/>
              </a:rPr>
              <a:t>分而合作方得</a:t>
            </a:r>
            <a:r>
              <a:rPr kumimoji="1" lang="en-US" altLang="zh-CN" sz="3200" b="1" baseline="-25000" dirty="0">
                <a:latin typeface="Times New Roman" pitchFamily="18" charset="0"/>
                <a:ea typeface="宋体" pitchFamily="2" charset="-122"/>
                <a:sym typeface="Symbol" pitchFamily="18" charset="2"/>
              </a:rPr>
              <a:t>0</a:t>
            </a:r>
            <a:r>
              <a:rPr kumimoji="1" lang="zh-CN" altLang="en-US" sz="3200" b="1" baseline="-25000" dirty="0">
                <a:latin typeface="Times New Roman" pitchFamily="18" charset="0"/>
                <a:ea typeface="宋体" pitchFamily="2" charset="-122"/>
                <a:sym typeface="Symbol" pitchFamily="18" charset="2"/>
              </a:rPr>
              <a:t>分。每轮进行</a:t>
            </a:r>
            <a:r>
              <a:rPr kumimoji="1" lang="en-US" altLang="zh-CN" sz="3200" b="1" baseline="-25000" dirty="0">
                <a:latin typeface="Times New Roman" pitchFamily="18" charset="0"/>
                <a:ea typeface="宋体" pitchFamily="2" charset="-122"/>
                <a:sym typeface="Symbol" pitchFamily="18" charset="2"/>
              </a:rPr>
              <a:t>200</a:t>
            </a:r>
            <a:r>
              <a:rPr kumimoji="1" lang="zh-CN" altLang="en-US" sz="3200" b="1" baseline="-25000" dirty="0">
                <a:latin typeface="Times New Roman" pitchFamily="18" charset="0"/>
                <a:ea typeface="宋体" pitchFamily="2" charset="-122"/>
                <a:sym typeface="Symbol" pitchFamily="18" charset="2"/>
              </a:rPr>
              <a:t>次博弈，在总共提交的</a:t>
            </a:r>
            <a:r>
              <a:rPr kumimoji="1" lang="en-US" altLang="zh-CN" sz="3200" b="1" baseline="-25000" dirty="0">
                <a:latin typeface="Times New Roman" pitchFamily="18" charset="0"/>
                <a:ea typeface="宋体" pitchFamily="2" charset="-122"/>
                <a:sym typeface="Symbol" pitchFamily="18" charset="2"/>
              </a:rPr>
              <a:t>14</a:t>
            </a:r>
            <a:r>
              <a:rPr kumimoji="1" lang="zh-CN" altLang="en-US" sz="3200" b="1" baseline="-25000" dirty="0">
                <a:latin typeface="Times New Roman" pitchFamily="18" charset="0"/>
                <a:ea typeface="宋体" pitchFamily="2" charset="-122"/>
                <a:sym typeface="Symbol" pitchFamily="18" charset="2"/>
              </a:rPr>
              <a:t>个程序（再加</a:t>
            </a:r>
            <a:r>
              <a:rPr kumimoji="1" lang="en-US" altLang="zh-CN" sz="3200" b="1" baseline="-25000" dirty="0">
                <a:latin typeface="Times New Roman" pitchFamily="18" charset="0"/>
                <a:ea typeface="宋体" pitchFamily="2" charset="-122"/>
                <a:sym typeface="Symbol" pitchFamily="18" charset="2"/>
              </a:rPr>
              <a:t>1</a:t>
            </a:r>
            <a:r>
              <a:rPr kumimoji="1" lang="zh-CN" altLang="en-US" sz="3200" b="1" baseline="-25000" dirty="0">
                <a:latin typeface="Times New Roman" pitchFamily="18" charset="0"/>
                <a:ea typeface="宋体" pitchFamily="2" charset="-122"/>
                <a:sym typeface="Symbol" pitchFamily="18" charset="2"/>
              </a:rPr>
              <a:t>个</a:t>
            </a:r>
            <a:r>
              <a:rPr kumimoji="1" lang="zh-CN" altLang="zh-CN" sz="3200" b="1" baseline="-25000" dirty="0">
                <a:latin typeface="Times New Roman" pitchFamily="18" charset="0"/>
                <a:ea typeface="宋体" pitchFamily="2" charset="-122"/>
              </a:rPr>
              <a:t>爱克斯罗德</a:t>
            </a:r>
            <a:r>
              <a:rPr kumimoji="1" lang="zh-CN" altLang="en-US" sz="3200" b="1" baseline="-25000" dirty="0">
                <a:latin typeface="Times New Roman" pitchFamily="18" charset="0"/>
                <a:ea typeface="宋体" pitchFamily="2" charset="-122"/>
              </a:rPr>
              <a:t>自己提供的醉汉策略，分数垫底</a:t>
            </a:r>
            <a:r>
              <a:rPr kumimoji="1" lang="zh-CN" altLang="en-US" sz="3200" b="1" baseline="-25000" dirty="0">
                <a:latin typeface="Times New Roman" pitchFamily="18" charset="0"/>
                <a:ea typeface="宋体" pitchFamily="2" charset="-122"/>
                <a:sym typeface="Symbol" pitchFamily="18" charset="2"/>
              </a:rPr>
              <a:t>）中（心理学、经济学、政治学、数学、社会学），最后发现，一个名为“针锋相对”（</a:t>
            </a:r>
            <a:r>
              <a:rPr kumimoji="1" lang="en-US" altLang="zh-CN" sz="3200" b="1" baseline="-25000" dirty="0">
                <a:latin typeface="Times New Roman" pitchFamily="18" charset="0"/>
                <a:ea typeface="宋体" pitchFamily="2" charset="-122"/>
                <a:sym typeface="Symbol" pitchFamily="18" charset="2"/>
              </a:rPr>
              <a:t>tit-for-tat</a:t>
            </a:r>
            <a:r>
              <a:rPr kumimoji="1" lang="zh-CN" altLang="en-US" sz="3200" b="1" baseline="-25000" dirty="0">
                <a:latin typeface="Times New Roman" pitchFamily="18" charset="0"/>
                <a:ea typeface="宋体" pitchFamily="2" charset="-122"/>
                <a:sym typeface="Symbol" pitchFamily="18" charset="2"/>
              </a:rPr>
              <a:t>，也称“一报还一报”，多伦多大学心理学教授阿纳托尔</a:t>
            </a:r>
            <a:r>
              <a:rPr kumimoji="1" lang="en-US" altLang="zh-CN" sz="3200" b="1" baseline="-25000" dirty="0">
                <a:latin typeface="Times New Roman" pitchFamily="18" charset="0"/>
                <a:ea typeface="宋体" pitchFamily="2" charset="-122"/>
                <a:sym typeface="Symbol" pitchFamily="18" charset="2"/>
              </a:rPr>
              <a:t>•</a:t>
            </a:r>
            <a:r>
              <a:rPr kumimoji="1" lang="zh-CN" altLang="en-US" sz="3200" b="1" baseline="-25000" dirty="0">
                <a:latin typeface="Times New Roman" pitchFamily="18" charset="0"/>
                <a:ea typeface="宋体" pitchFamily="2" charset="-122"/>
                <a:sym typeface="Symbol" pitchFamily="18" charset="2"/>
              </a:rPr>
              <a:t>拉帕波特）的程序获得的分数最高。在此后的第二轮比赛中，</a:t>
            </a:r>
            <a:r>
              <a:rPr kumimoji="1" lang="en-US" altLang="zh-CN" sz="3200" b="1" baseline="-25000" dirty="0">
                <a:latin typeface="Times New Roman" pitchFamily="18" charset="0"/>
                <a:ea typeface="宋体" pitchFamily="2" charset="-122"/>
                <a:sym typeface="Symbol" pitchFamily="18" charset="2"/>
              </a:rPr>
              <a:t>62</a:t>
            </a:r>
            <a:r>
              <a:rPr kumimoji="1" lang="zh-CN" altLang="en-US" sz="3200" b="1" baseline="-25000" dirty="0">
                <a:latin typeface="Times New Roman" pitchFamily="18" charset="0"/>
                <a:ea typeface="宋体" pitchFamily="2" charset="-122"/>
                <a:sym typeface="Symbol" pitchFamily="18" charset="2"/>
              </a:rPr>
              <a:t>个来自不同</a:t>
            </a:r>
            <a:r>
              <a:rPr kumimoji="1" lang="en-US" altLang="zh-CN" sz="3200" b="1" baseline="-25000" dirty="0">
                <a:latin typeface="Times New Roman" pitchFamily="18" charset="0"/>
                <a:ea typeface="宋体" pitchFamily="2" charset="-122"/>
                <a:sym typeface="Symbol" pitchFamily="18" charset="2"/>
              </a:rPr>
              <a:t>6</a:t>
            </a:r>
            <a:r>
              <a:rPr kumimoji="1" lang="zh-CN" altLang="en-US" sz="3200" b="1" baseline="-25000" dirty="0">
                <a:latin typeface="Times New Roman" pitchFamily="18" charset="0"/>
                <a:ea typeface="宋体" pitchFamily="2" charset="-122"/>
                <a:sym typeface="Symbol" pitchFamily="18" charset="2"/>
              </a:rPr>
              <a:t>个国家的程序的角逐中，“针锋相对”依然稳获胜利）。</a:t>
            </a:r>
          </a:p>
        </p:txBody>
      </p:sp>
    </p:spTree>
    <p:extLst>
      <p:ext uri="{BB962C8B-B14F-4D97-AF65-F5344CB8AC3E}">
        <p14:creationId xmlns:p14="http://schemas.microsoft.com/office/powerpoint/2010/main" val="1153665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5949</TotalTime>
  <Words>2275</Words>
  <Application>Microsoft Office PowerPoint</Application>
  <PresentationFormat>全屏显示(16:9)</PresentationFormat>
  <Paragraphs>259</Paragraphs>
  <Slides>56</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69" baseType="lpstr">
      <vt:lpstr>黑体</vt:lpstr>
      <vt:lpstr>华文中宋</vt:lpstr>
      <vt:lpstr>楷体</vt:lpstr>
      <vt:lpstr>楷体_GB2312</vt:lpstr>
      <vt:lpstr>宋体</vt:lpstr>
      <vt:lpstr>Arial</vt:lpstr>
      <vt:lpstr>Calibri</vt:lpstr>
      <vt:lpstr>Matura MT Script Capitals</vt:lpstr>
      <vt:lpstr>Times New Roman</vt:lpstr>
      <vt:lpstr>Wingdings</vt:lpstr>
      <vt:lpstr>Office 主题​​</vt:lpstr>
      <vt:lpstr>BMP 图象</vt:lpstr>
      <vt:lpstr>剪辑</vt:lpstr>
      <vt:lpstr>PowerPoint 演示文稿</vt:lpstr>
      <vt:lpstr>PowerPoint 演示文稿</vt:lpstr>
      <vt:lpstr>PowerPoint 演示文稿</vt:lpstr>
      <vt:lpstr>第一节 重复博弈</vt:lpstr>
      <vt:lpstr>PowerPoint 演示文稿</vt:lpstr>
      <vt:lpstr>第二节 重复博弈：以囚犯困境为例</vt:lpstr>
      <vt:lpstr>PowerPoint 演示文稿</vt:lpstr>
      <vt:lpstr>重复博弈（repeated games）</vt:lpstr>
      <vt:lpstr>PowerPoint 演示文稿</vt:lpstr>
      <vt:lpstr>PowerPoint 演示文稿</vt:lpstr>
      <vt:lpstr>重复博弈（repeated games）</vt:lpstr>
      <vt:lpstr>重复博弈（repeated games）</vt:lpstr>
      <vt:lpstr>PowerPoint 演示文稿</vt:lpstr>
      <vt:lpstr>PowerPoint 演示文稿</vt:lpstr>
      <vt:lpstr>PowerPoint 演示文稿</vt:lpstr>
      <vt:lpstr>PowerPoint 演示文稿</vt:lpstr>
      <vt:lpstr>贴现因子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《党和国家领导制度的改革》，邓小平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dc:creator>
  <cp:lastModifiedBy>jwh0422@163.com</cp:lastModifiedBy>
  <cp:revision>233</cp:revision>
  <dcterms:created xsi:type="dcterms:W3CDTF">2019-12-01T14:57:18Z</dcterms:created>
  <dcterms:modified xsi:type="dcterms:W3CDTF">2023-07-30T09:07:58Z</dcterms:modified>
</cp:coreProperties>
</file>