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579" r:id="rId3"/>
    <p:sldId id="580" r:id="rId4"/>
    <p:sldId id="581" r:id="rId5"/>
    <p:sldId id="582" r:id="rId6"/>
    <p:sldId id="583" r:id="rId7"/>
    <p:sldId id="584" r:id="rId8"/>
    <p:sldId id="585" r:id="rId9"/>
    <p:sldId id="586" r:id="rId10"/>
    <p:sldId id="587" r:id="rId11"/>
    <p:sldId id="588" r:id="rId12"/>
    <p:sldId id="591" r:id="rId13"/>
    <p:sldId id="592" r:id="rId14"/>
    <p:sldId id="593" r:id="rId15"/>
    <p:sldId id="594" r:id="rId16"/>
    <p:sldId id="595" r:id="rId17"/>
    <p:sldId id="596" r:id="rId18"/>
    <p:sldId id="599" r:id="rId19"/>
    <p:sldId id="600" r:id="rId20"/>
    <p:sldId id="601" r:id="rId21"/>
    <p:sldId id="684" r:id="rId22"/>
    <p:sldId id="602" r:id="rId23"/>
    <p:sldId id="603" r:id="rId24"/>
    <p:sldId id="605" r:id="rId25"/>
    <p:sldId id="668" r:id="rId26"/>
    <p:sldId id="685" r:id="rId27"/>
    <p:sldId id="606" r:id="rId28"/>
    <p:sldId id="607" r:id="rId29"/>
    <p:sldId id="666" r:id="rId30"/>
    <p:sldId id="615" r:id="rId31"/>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658" y="-77"/>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E262CF-ABE1-4752-A827-AFBC3A7A4AA9}" type="datetimeFigureOut">
              <a:rPr lang="zh-CN" altLang="en-US" smtClean="0"/>
              <a:t>2023/2/8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B5FF4F-8B48-459A-9E17-DFB8F49ACA50}" type="slidenum">
              <a:rPr lang="zh-CN" altLang="en-US" smtClean="0"/>
              <a:t>‹#›</a:t>
            </a:fld>
            <a:endParaRPr lang="zh-CN" altLang="en-US"/>
          </a:p>
        </p:txBody>
      </p:sp>
    </p:spTree>
    <p:extLst>
      <p:ext uri="{BB962C8B-B14F-4D97-AF65-F5344CB8AC3E}">
        <p14:creationId xmlns:p14="http://schemas.microsoft.com/office/powerpoint/2010/main" val="3404657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b="1" baseline="-25000">
                <a:solidFill>
                  <a:schemeClr val="tx1"/>
                </a:solidFill>
                <a:latin typeface="Times New Roman" pitchFamily="18" charset="0"/>
                <a:ea typeface="宋体" pitchFamily="2" charset="-122"/>
              </a:defRPr>
            </a:lvl1pPr>
            <a:lvl2pPr marL="742950" indent="-285750">
              <a:defRPr sz="2400" b="1" baseline="-25000">
                <a:solidFill>
                  <a:schemeClr val="tx1"/>
                </a:solidFill>
                <a:latin typeface="Times New Roman" pitchFamily="18" charset="0"/>
                <a:ea typeface="宋体" pitchFamily="2" charset="-122"/>
              </a:defRPr>
            </a:lvl2pPr>
            <a:lvl3pPr marL="1143000" indent="-228600">
              <a:defRPr sz="2400" b="1" baseline="-25000">
                <a:solidFill>
                  <a:schemeClr val="tx1"/>
                </a:solidFill>
                <a:latin typeface="Times New Roman" pitchFamily="18" charset="0"/>
                <a:ea typeface="宋体" pitchFamily="2" charset="-122"/>
              </a:defRPr>
            </a:lvl3pPr>
            <a:lvl4pPr marL="1600200" indent="-228600">
              <a:defRPr sz="2400" b="1" baseline="-25000">
                <a:solidFill>
                  <a:schemeClr val="tx1"/>
                </a:solidFill>
                <a:latin typeface="Times New Roman" pitchFamily="18" charset="0"/>
                <a:ea typeface="宋体" pitchFamily="2" charset="-122"/>
              </a:defRPr>
            </a:lvl4pPr>
            <a:lvl5pPr marL="2057400" indent="-228600">
              <a:defRPr sz="2400" b="1" baseline="-25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b="1" baseline="-25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b="1" baseline="-25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b="1" baseline="-25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b="1" baseline="-25000">
                <a:solidFill>
                  <a:schemeClr val="tx1"/>
                </a:solidFill>
                <a:latin typeface="Times New Roman" pitchFamily="18" charset="0"/>
                <a:ea typeface="宋体" pitchFamily="2" charset="-122"/>
              </a:defRPr>
            </a:lvl9pPr>
          </a:lstStyle>
          <a:p>
            <a:pPr algn="r" eaLnBrk="1" hangingPunct="1">
              <a:buFontTx/>
              <a:buNone/>
            </a:pPr>
            <a:fld id="{94997A36-93EA-4B53-8B8D-DA62967A64FC}" type="slidenum">
              <a:rPr kumimoji="1" lang="en-US" altLang="zh-CN" sz="1200" b="0" baseline="0"/>
              <a:pPr algn="r" eaLnBrk="1" hangingPunct="1">
                <a:buFontTx/>
                <a:buNone/>
              </a:pPr>
              <a:t>29</a:t>
            </a:fld>
            <a:endParaRPr kumimoji="1" lang="en-US" altLang="zh-CN" sz="1200" b="0" baseline="0"/>
          </a:p>
        </p:txBody>
      </p:sp>
      <p:sp>
        <p:nvSpPr>
          <p:cNvPr id="92163" name="Rectangle 2"/>
          <p:cNvSpPr>
            <a:spLocks noGrp="1" noRot="1" noChangeAspect="1" noChangeArrowheads="1" noTextEdit="1"/>
          </p:cNvSpPr>
          <p:nvPr>
            <p:ph type="sldImg"/>
          </p:nvPr>
        </p:nvSpPr>
        <p:spPr>
          <a:xfrm>
            <a:off x="330200" y="666750"/>
            <a:ext cx="6197600" cy="3486150"/>
          </a:xfrm>
          <a:ln/>
        </p:spPr>
      </p:sp>
      <p:sp>
        <p:nvSpPr>
          <p:cNvPr id="92164" name="Rectangle 3"/>
          <p:cNvSpPr>
            <a:spLocks noGrp="1" noChangeArrowheads="1"/>
          </p:cNvSpPr>
          <p:nvPr>
            <p:ph type="body" idx="1"/>
          </p:nvPr>
        </p:nvSpPr>
        <p:spPr>
          <a:xfrm>
            <a:off x="903288" y="4373563"/>
            <a:ext cx="5051425" cy="40782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B78AAA1-D056-4223-AE8E-4207B84192E7}" type="datetimeFigureOut">
              <a:rPr lang="zh-CN" altLang="en-US" smtClean="0"/>
              <a:t>2023/2/8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0CD853-183B-43AA-8A88-768028C5725D}" type="slidenum">
              <a:rPr lang="zh-CN" altLang="en-US" smtClean="0"/>
              <a:t>‹#›</a:t>
            </a:fld>
            <a:endParaRPr lang="zh-CN" altLang="en-US"/>
          </a:p>
        </p:txBody>
      </p:sp>
    </p:spTree>
    <p:extLst>
      <p:ext uri="{BB962C8B-B14F-4D97-AF65-F5344CB8AC3E}">
        <p14:creationId xmlns:p14="http://schemas.microsoft.com/office/powerpoint/2010/main" val="1054895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B78AAA1-D056-4223-AE8E-4207B84192E7}" type="datetimeFigureOut">
              <a:rPr lang="zh-CN" altLang="en-US" smtClean="0"/>
              <a:t>2023/2/8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0CD853-183B-43AA-8A88-768028C5725D}" type="slidenum">
              <a:rPr lang="zh-CN" altLang="en-US" smtClean="0"/>
              <a:t>‹#›</a:t>
            </a:fld>
            <a:endParaRPr lang="zh-CN" altLang="en-US"/>
          </a:p>
        </p:txBody>
      </p:sp>
    </p:spTree>
    <p:extLst>
      <p:ext uri="{BB962C8B-B14F-4D97-AF65-F5344CB8AC3E}">
        <p14:creationId xmlns:p14="http://schemas.microsoft.com/office/powerpoint/2010/main" val="2123693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B78AAA1-D056-4223-AE8E-4207B84192E7}" type="datetimeFigureOut">
              <a:rPr lang="zh-CN" altLang="en-US" smtClean="0"/>
              <a:t>2023/2/8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0CD853-183B-43AA-8A88-768028C5725D}" type="slidenum">
              <a:rPr lang="zh-CN" altLang="en-US" smtClean="0"/>
              <a:t>‹#›</a:t>
            </a:fld>
            <a:endParaRPr lang="zh-CN" altLang="en-US"/>
          </a:p>
        </p:txBody>
      </p:sp>
    </p:spTree>
    <p:extLst>
      <p:ext uri="{BB962C8B-B14F-4D97-AF65-F5344CB8AC3E}">
        <p14:creationId xmlns:p14="http://schemas.microsoft.com/office/powerpoint/2010/main" val="2071716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B78AAA1-D056-4223-AE8E-4207B84192E7}" type="datetimeFigureOut">
              <a:rPr lang="zh-CN" altLang="en-US" smtClean="0"/>
              <a:t>2023/2/8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0CD853-183B-43AA-8A88-768028C5725D}" type="slidenum">
              <a:rPr lang="zh-CN" altLang="en-US" smtClean="0"/>
              <a:t>‹#›</a:t>
            </a:fld>
            <a:endParaRPr lang="zh-CN" altLang="en-US"/>
          </a:p>
        </p:txBody>
      </p:sp>
    </p:spTree>
    <p:extLst>
      <p:ext uri="{BB962C8B-B14F-4D97-AF65-F5344CB8AC3E}">
        <p14:creationId xmlns:p14="http://schemas.microsoft.com/office/powerpoint/2010/main" val="2506605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6B78AAA1-D056-4223-AE8E-4207B84192E7}" type="datetimeFigureOut">
              <a:rPr lang="zh-CN" altLang="en-US" smtClean="0"/>
              <a:t>2023/2/8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0CD853-183B-43AA-8A88-768028C5725D}" type="slidenum">
              <a:rPr lang="zh-CN" altLang="en-US" smtClean="0"/>
              <a:t>‹#›</a:t>
            </a:fld>
            <a:endParaRPr lang="zh-CN" altLang="en-US"/>
          </a:p>
        </p:txBody>
      </p:sp>
    </p:spTree>
    <p:extLst>
      <p:ext uri="{BB962C8B-B14F-4D97-AF65-F5344CB8AC3E}">
        <p14:creationId xmlns:p14="http://schemas.microsoft.com/office/powerpoint/2010/main" val="2737984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B78AAA1-D056-4223-AE8E-4207B84192E7}" type="datetimeFigureOut">
              <a:rPr lang="zh-CN" altLang="en-US" smtClean="0"/>
              <a:t>2023/2/8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80CD853-183B-43AA-8A88-768028C5725D}" type="slidenum">
              <a:rPr lang="zh-CN" altLang="en-US" smtClean="0"/>
              <a:t>‹#›</a:t>
            </a:fld>
            <a:endParaRPr lang="zh-CN" altLang="en-US"/>
          </a:p>
        </p:txBody>
      </p:sp>
    </p:spTree>
    <p:extLst>
      <p:ext uri="{BB962C8B-B14F-4D97-AF65-F5344CB8AC3E}">
        <p14:creationId xmlns:p14="http://schemas.microsoft.com/office/powerpoint/2010/main" val="2285865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B78AAA1-D056-4223-AE8E-4207B84192E7}" type="datetimeFigureOut">
              <a:rPr lang="zh-CN" altLang="en-US" smtClean="0"/>
              <a:t>2023/2/8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80CD853-183B-43AA-8A88-768028C5725D}" type="slidenum">
              <a:rPr lang="zh-CN" altLang="en-US" smtClean="0"/>
              <a:t>‹#›</a:t>
            </a:fld>
            <a:endParaRPr lang="zh-CN" altLang="en-US"/>
          </a:p>
        </p:txBody>
      </p:sp>
    </p:spTree>
    <p:extLst>
      <p:ext uri="{BB962C8B-B14F-4D97-AF65-F5344CB8AC3E}">
        <p14:creationId xmlns:p14="http://schemas.microsoft.com/office/powerpoint/2010/main" val="250526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B78AAA1-D056-4223-AE8E-4207B84192E7}" type="datetimeFigureOut">
              <a:rPr lang="zh-CN" altLang="en-US" smtClean="0"/>
              <a:t>2023/2/8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80CD853-183B-43AA-8A88-768028C5725D}" type="slidenum">
              <a:rPr lang="zh-CN" altLang="en-US" smtClean="0"/>
              <a:t>‹#›</a:t>
            </a:fld>
            <a:endParaRPr lang="zh-CN" altLang="en-US"/>
          </a:p>
        </p:txBody>
      </p:sp>
    </p:spTree>
    <p:extLst>
      <p:ext uri="{BB962C8B-B14F-4D97-AF65-F5344CB8AC3E}">
        <p14:creationId xmlns:p14="http://schemas.microsoft.com/office/powerpoint/2010/main" val="437697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78AAA1-D056-4223-AE8E-4207B84192E7}" type="datetimeFigureOut">
              <a:rPr lang="zh-CN" altLang="en-US" smtClean="0"/>
              <a:t>2023/2/8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80CD853-183B-43AA-8A88-768028C5725D}" type="slidenum">
              <a:rPr lang="zh-CN" altLang="en-US" smtClean="0"/>
              <a:t>‹#›</a:t>
            </a:fld>
            <a:endParaRPr lang="zh-CN" altLang="en-US"/>
          </a:p>
        </p:txBody>
      </p:sp>
    </p:spTree>
    <p:extLst>
      <p:ext uri="{BB962C8B-B14F-4D97-AF65-F5344CB8AC3E}">
        <p14:creationId xmlns:p14="http://schemas.microsoft.com/office/powerpoint/2010/main" val="235330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B78AAA1-D056-4223-AE8E-4207B84192E7}" type="datetimeFigureOut">
              <a:rPr lang="zh-CN" altLang="en-US" smtClean="0"/>
              <a:t>2023/2/8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80CD853-183B-43AA-8A88-768028C5725D}" type="slidenum">
              <a:rPr lang="zh-CN" altLang="en-US" smtClean="0"/>
              <a:t>‹#›</a:t>
            </a:fld>
            <a:endParaRPr lang="zh-CN" altLang="en-US"/>
          </a:p>
        </p:txBody>
      </p:sp>
    </p:spTree>
    <p:extLst>
      <p:ext uri="{BB962C8B-B14F-4D97-AF65-F5344CB8AC3E}">
        <p14:creationId xmlns:p14="http://schemas.microsoft.com/office/powerpoint/2010/main" val="755382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B78AAA1-D056-4223-AE8E-4207B84192E7}" type="datetimeFigureOut">
              <a:rPr lang="zh-CN" altLang="en-US" smtClean="0"/>
              <a:t>2023/2/8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80CD853-183B-43AA-8A88-768028C5725D}" type="slidenum">
              <a:rPr lang="zh-CN" altLang="en-US" smtClean="0"/>
              <a:t>‹#›</a:t>
            </a:fld>
            <a:endParaRPr lang="zh-CN" altLang="en-US"/>
          </a:p>
        </p:txBody>
      </p:sp>
    </p:spTree>
    <p:extLst>
      <p:ext uri="{BB962C8B-B14F-4D97-AF65-F5344CB8AC3E}">
        <p14:creationId xmlns:p14="http://schemas.microsoft.com/office/powerpoint/2010/main" val="406285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6B78AAA1-D056-4223-AE8E-4207B84192E7}" type="datetimeFigureOut">
              <a:rPr lang="zh-CN" altLang="en-US" smtClean="0"/>
              <a:t>2023/2/8</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0CD853-183B-43AA-8A88-768028C5725D}" type="slidenum">
              <a:rPr lang="zh-CN" altLang="en-US" smtClean="0"/>
              <a:t>‹#›</a:t>
            </a:fld>
            <a:endParaRPr lang="zh-CN" altLang="en-US"/>
          </a:p>
        </p:txBody>
      </p:sp>
    </p:spTree>
    <p:extLst>
      <p:ext uri="{BB962C8B-B14F-4D97-AF65-F5344CB8AC3E}">
        <p14:creationId xmlns:p14="http://schemas.microsoft.com/office/powerpoint/2010/main" val="8941799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hyperlink" Target="&#28504;&#23478;&#22253;&#36141;&#29289;.mp4"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oleObject" Target="../embeddings/oleObject9.bin"/><Relationship Id="rId3" Type="http://schemas.openxmlformats.org/officeDocument/2006/relationships/notesSlide" Target="../notesSlides/notesSlide1.xml"/><Relationship Id="rId7" Type="http://schemas.openxmlformats.org/officeDocument/2006/relationships/oleObject" Target="../embeddings/oleObject3.bin"/><Relationship Id="rId12"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oleObject" Target="../embeddings/oleObject7.bin"/><Relationship Id="rId5" Type="http://schemas.openxmlformats.org/officeDocument/2006/relationships/image" Target="../media/image2.wmf"/><Relationship Id="rId10" Type="http://schemas.openxmlformats.org/officeDocument/2006/relationships/oleObject" Target="../embeddings/oleObject6.bin"/><Relationship Id="rId4" Type="http://schemas.openxmlformats.org/officeDocument/2006/relationships/oleObject" Target="../embeddings/oleObject1.bin"/><Relationship Id="rId9" Type="http://schemas.openxmlformats.org/officeDocument/2006/relationships/oleObject" Target="../embeddings/oleObject5.bin"/><Relationship Id="rId14" Type="http://schemas.openxmlformats.org/officeDocument/2006/relationships/oleObject" Target="../embeddings/oleObject10.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slide" Target="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63735" y="555526"/>
            <a:ext cx="6624736" cy="1107996"/>
          </a:xfrm>
          <a:prstGeom prst="rect">
            <a:avLst/>
          </a:prstGeom>
        </p:spPr>
        <p:txBody>
          <a:bodyPr wrap="square">
            <a:spAutoFit/>
          </a:bodyPr>
          <a:lstStyle/>
          <a:p>
            <a:pPr algn="dist"/>
            <a:r>
              <a:rPr lang="en-US" altLang="zh-CN" sz="6600" b="1" dirty="0" smtClean="0"/>
              <a:t>《</a:t>
            </a:r>
            <a:r>
              <a:rPr lang="zh-CN" altLang="en-US" sz="6600" b="1" dirty="0" smtClean="0"/>
              <a:t>博弈论基础</a:t>
            </a:r>
            <a:r>
              <a:rPr lang="en-US" altLang="zh-CN" sz="6600" b="1" dirty="0" smtClean="0"/>
              <a:t>》</a:t>
            </a:r>
            <a:endParaRPr lang="zh-CN" altLang="en-US" sz="6600" dirty="0"/>
          </a:p>
        </p:txBody>
      </p:sp>
      <p:sp>
        <p:nvSpPr>
          <p:cNvPr id="5" name="矩形 4"/>
          <p:cNvSpPr/>
          <p:nvPr/>
        </p:nvSpPr>
        <p:spPr>
          <a:xfrm>
            <a:off x="3243955" y="1949272"/>
            <a:ext cx="2664296" cy="830997"/>
          </a:xfrm>
          <a:prstGeom prst="rect">
            <a:avLst/>
          </a:prstGeom>
        </p:spPr>
        <p:txBody>
          <a:bodyPr wrap="square">
            <a:spAutoFit/>
          </a:bodyPr>
          <a:lstStyle/>
          <a:p>
            <a:pPr algn="dist"/>
            <a:r>
              <a:rPr lang="zh-CN" altLang="en-US" sz="4800" b="1" dirty="0" smtClean="0"/>
              <a:t>蒋文华</a:t>
            </a:r>
            <a:endParaRPr lang="zh-CN" altLang="en-US" sz="4800" b="1" dirty="0"/>
          </a:p>
        </p:txBody>
      </p:sp>
      <p:sp>
        <p:nvSpPr>
          <p:cNvPr id="7" name="Rectangle 3"/>
          <p:cNvSpPr txBox="1">
            <a:spLocks noChangeArrowheads="1"/>
          </p:cNvSpPr>
          <p:nvPr/>
        </p:nvSpPr>
        <p:spPr>
          <a:xfrm>
            <a:off x="1187624" y="2931790"/>
            <a:ext cx="7129462" cy="187917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50000"/>
              </a:lnSpc>
              <a:buNone/>
              <a:defRPr/>
            </a:pPr>
            <a:r>
              <a:rPr lang="zh-CN" altLang="en-US" sz="2400" b="1" dirty="0" smtClean="0">
                <a:latin typeface="华文中宋" pitchFamily="2" charset="-122"/>
                <a:ea typeface="华文中宋" pitchFamily="2" charset="-122"/>
              </a:rPr>
              <a:t>浙江大学公共管理学院</a:t>
            </a:r>
          </a:p>
          <a:p>
            <a:pPr marL="0" indent="0" algn="ctr">
              <a:lnSpc>
                <a:spcPct val="150000"/>
              </a:lnSpc>
              <a:buNone/>
              <a:defRPr/>
            </a:pPr>
            <a:r>
              <a:rPr lang="en-US" sz="2400" b="1" dirty="0" smtClean="0"/>
              <a:t>Mb</a:t>
            </a:r>
            <a:r>
              <a:rPr lang="zh-CN" altLang="en-US" sz="2400" b="1" dirty="0" smtClean="0"/>
              <a:t>：</a:t>
            </a:r>
            <a:r>
              <a:rPr lang="en-US" sz="2400" b="1" dirty="0" smtClean="0"/>
              <a:t>13989895432</a:t>
            </a:r>
            <a:r>
              <a:rPr lang="zh-CN" altLang="en-US" sz="2400" b="1" dirty="0" smtClean="0"/>
              <a:t>（</a:t>
            </a:r>
            <a:r>
              <a:rPr lang="en-US" altLang="zh-CN" sz="2400" b="1" dirty="0" smtClean="0"/>
              <a:t>679432</a:t>
            </a:r>
            <a:r>
              <a:rPr lang="zh-CN" altLang="en-US" sz="2400" b="1" dirty="0" smtClean="0"/>
              <a:t>）</a:t>
            </a:r>
          </a:p>
          <a:p>
            <a:pPr marL="0" indent="0" algn="ctr">
              <a:lnSpc>
                <a:spcPct val="150000"/>
              </a:lnSpc>
              <a:buNone/>
              <a:defRPr/>
            </a:pPr>
            <a:r>
              <a:rPr lang="en-US" sz="2400" b="1" dirty="0" smtClean="0"/>
              <a:t>Email</a:t>
            </a:r>
            <a:r>
              <a:rPr lang="zh-CN" altLang="en-US" sz="2400" b="1" dirty="0" smtClean="0"/>
              <a:t>：</a:t>
            </a:r>
            <a:r>
              <a:rPr lang="en-US" sz="2400" b="1" dirty="0" smtClean="0"/>
              <a:t>jwh0422@163.com</a:t>
            </a:r>
          </a:p>
        </p:txBody>
      </p:sp>
    </p:spTree>
    <p:extLst>
      <p:ext uri="{BB962C8B-B14F-4D97-AF65-F5344CB8AC3E}">
        <p14:creationId xmlns:p14="http://schemas.microsoft.com/office/powerpoint/2010/main" val="38858439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611188" y="1225154"/>
            <a:ext cx="7777162" cy="1562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baseline="-25000">
                <a:solidFill>
                  <a:schemeClr val="tx1"/>
                </a:solidFill>
                <a:latin typeface="Times New Roman" pitchFamily="18" charset="0"/>
                <a:ea typeface="宋体" pitchFamily="2" charset="-122"/>
              </a:defRPr>
            </a:lvl1pPr>
            <a:lvl2pPr marL="742950" indent="-285750">
              <a:defRPr sz="2400" b="1" baseline="-25000">
                <a:solidFill>
                  <a:schemeClr val="tx1"/>
                </a:solidFill>
                <a:latin typeface="Times New Roman" pitchFamily="18" charset="0"/>
                <a:ea typeface="宋体" pitchFamily="2" charset="-122"/>
              </a:defRPr>
            </a:lvl2pPr>
            <a:lvl3pPr marL="1143000" indent="-228600">
              <a:defRPr sz="2400" b="1" baseline="-25000">
                <a:solidFill>
                  <a:schemeClr val="tx1"/>
                </a:solidFill>
                <a:latin typeface="Times New Roman" pitchFamily="18" charset="0"/>
                <a:ea typeface="宋体" pitchFamily="2" charset="-122"/>
              </a:defRPr>
            </a:lvl3pPr>
            <a:lvl4pPr marL="1600200" indent="-228600">
              <a:defRPr sz="2400" b="1" baseline="-25000">
                <a:solidFill>
                  <a:schemeClr val="tx1"/>
                </a:solidFill>
                <a:latin typeface="Times New Roman" pitchFamily="18" charset="0"/>
                <a:ea typeface="宋体" pitchFamily="2" charset="-122"/>
              </a:defRPr>
            </a:lvl4pPr>
            <a:lvl5pPr marL="2057400" indent="-228600">
              <a:defRPr sz="2400" b="1" baseline="-25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b="1" baseline="-25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b="1" baseline="-25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b="1" baseline="-25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b="1" baseline="-25000">
                <a:solidFill>
                  <a:schemeClr val="tx1"/>
                </a:solidFill>
                <a:latin typeface="Times New Roman" pitchFamily="18" charset="0"/>
                <a:ea typeface="宋体" pitchFamily="2" charset="-122"/>
              </a:defRPr>
            </a:lvl9pPr>
          </a:lstStyle>
          <a:p>
            <a:pPr eaLnBrk="1" hangingPunct="1">
              <a:lnSpc>
                <a:spcPct val="160000"/>
              </a:lnSpc>
              <a:buFontTx/>
              <a:buNone/>
            </a:pPr>
            <a:r>
              <a:rPr kumimoji="1" lang="zh-CN" altLang="en-US" sz="3200" baseline="0" dirty="0">
                <a:ea typeface="楷体" pitchFamily="49" charset="-122"/>
              </a:rPr>
              <a:t>为什么在企业里，出钱的人说了算，而不是出力的人说了算？</a:t>
            </a:r>
          </a:p>
        </p:txBody>
      </p:sp>
      <p:sp>
        <p:nvSpPr>
          <p:cNvPr id="11267" name="Rectangle 3"/>
          <p:cNvSpPr>
            <a:spLocks noChangeArrowheads="1"/>
          </p:cNvSpPr>
          <p:nvPr/>
        </p:nvSpPr>
        <p:spPr bwMode="auto">
          <a:xfrm>
            <a:off x="539750" y="357188"/>
            <a:ext cx="2376488"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90000"/>
              </a:lnSpc>
              <a:buFontTx/>
              <a:buNone/>
            </a:pPr>
            <a:r>
              <a:rPr kumimoji="1" lang="zh-CN" altLang="en-US" sz="3200" b="1" baseline="0" dirty="0">
                <a:ea typeface="黑体" pitchFamily="49" charset="-122"/>
              </a:rPr>
              <a:t>权力的基础</a:t>
            </a:r>
          </a:p>
        </p:txBody>
      </p:sp>
      <p:sp>
        <p:nvSpPr>
          <p:cNvPr id="1012740" name="Text Box 4"/>
          <p:cNvSpPr txBox="1">
            <a:spLocks noChangeArrowheads="1"/>
          </p:cNvSpPr>
          <p:nvPr/>
        </p:nvSpPr>
        <p:spPr bwMode="auto">
          <a:xfrm>
            <a:off x="539750" y="2842022"/>
            <a:ext cx="8280400" cy="1476173"/>
          </a:xfrm>
          <a:prstGeom prst="rect">
            <a:avLst/>
          </a:prstGeom>
          <a:noFill/>
          <a:ln w="9525">
            <a:noFill/>
            <a:miter lim="800000"/>
            <a:headEnd/>
            <a:tailEnd/>
          </a:ln>
          <a:effectLst/>
        </p:spPr>
        <p:txBody>
          <a:bodyPr>
            <a:spAutoFit/>
          </a:bodyPr>
          <a:lstStyle>
            <a:lvl1pPr>
              <a:defRPr sz="2400" b="1" baseline="-25000">
                <a:solidFill>
                  <a:schemeClr val="tx1"/>
                </a:solidFill>
                <a:latin typeface="Times New Roman" pitchFamily="18" charset="0"/>
                <a:ea typeface="宋体" pitchFamily="2" charset="-122"/>
              </a:defRPr>
            </a:lvl1pPr>
            <a:lvl2pPr marL="742950" indent="-285750">
              <a:defRPr sz="2400" b="1" baseline="-25000">
                <a:solidFill>
                  <a:schemeClr val="tx1"/>
                </a:solidFill>
                <a:latin typeface="Times New Roman" pitchFamily="18" charset="0"/>
                <a:ea typeface="宋体" pitchFamily="2" charset="-122"/>
              </a:defRPr>
            </a:lvl2pPr>
            <a:lvl3pPr marL="1143000" indent="-228600">
              <a:defRPr sz="2400" b="1" baseline="-25000">
                <a:solidFill>
                  <a:schemeClr val="tx1"/>
                </a:solidFill>
                <a:latin typeface="Times New Roman" pitchFamily="18" charset="0"/>
                <a:ea typeface="宋体" pitchFamily="2" charset="-122"/>
              </a:defRPr>
            </a:lvl3pPr>
            <a:lvl4pPr marL="1600200" indent="-228600">
              <a:defRPr sz="2400" b="1" baseline="-25000">
                <a:solidFill>
                  <a:schemeClr val="tx1"/>
                </a:solidFill>
                <a:latin typeface="Times New Roman" pitchFamily="18" charset="0"/>
                <a:ea typeface="宋体" pitchFamily="2" charset="-122"/>
              </a:defRPr>
            </a:lvl4pPr>
            <a:lvl5pPr marL="2057400" indent="-228600">
              <a:defRPr sz="2400" b="1" baseline="-25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b="1" baseline="-25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b="1" baseline="-25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b="1" baseline="-25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b="1" baseline="-25000">
                <a:solidFill>
                  <a:schemeClr val="tx1"/>
                </a:solidFill>
                <a:latin typeface="Times New Roman" pitchFamily="18" charset="0"/>
                <a:ea typeface="宋体" pitchFamily="2" charset="-122"/>
              </a:defRPr>
            </a:lvl9pPr>
          </a:lstStyle>
          <a:p>
            <a:pPr eaLnBrk="1" hangingPunct="1">
              <a:lnSpc>
                <a:spcPct val="150000"/>
              </a:lnSpc>
              <a:buFontTx/>
              <a:buNone/>
              <a:defRPr/>
            </a:pPr>
            <a:r>
              <a:rPr kumimoji="1" lang="zh-CN" altLang="en-US" sz="3200" baseline="0" dirty="0" smtClean="0">
                <a:ea typeface="楷体" pitchFamily="49" charset="-122"/>
              </a:rPr>
              <a:t>为什么企业的领导不是选出来的？</a:t>
            </a:r>
          </a:p>
          <a:p>
            <a:pPr eaLnBrk="1" hangingPunct="1">
              <a:lnSpc>
                <a:spcPct val="150000"/>
              </a:lnSpc>
              <a:buFontTx/>
              <a:buNone/>
              <a:defRPr/>
            </a:pPr>
            <a:r>
              <a:rPr kumimoji="1" lang="zh-CN" altLang="en-US" sz="3200" baseline="0" dirty="0" smtClean="0">
                <a:ea typeface="楷体" pitchFamily="49" charset="-122"/>
              </a:rPr>
              <a:t>为什么村（国家）的领导是选出来的？</a:t>
            </a:r>
          </a:p>
        </p:txBody>
      </p:sp>
    </p:spTree>
    <p:extLst>
      <p:ext uri="{BB962C8B-B14F-4D97-AF65-F5344CB8AC3E}">
        <p14:creationId xmlns:p14="http://schemas.microsoft.com/office/powerpoint/2010/main" val="42930983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12740"/>
                                        </p:tgtEl>
                                        <p:attrNameLst>
                                          <p:attrName>style.visibility</p:attrName>
                                        </p:attrNameLst>
                                      </p:cBhvr>
                                      <p:to>
                                        <p:strVal val="visible"/>
                                      </p:to>
                                    </p:set>
                                    <p:anim calcmode="lin" valueType="num">
                                      <p:cBhvr additive="base">
                                        <p:cTn id="7" dur="500" fill="hold"/>
                                        <p:tgtEl>
                                          <p:spTgt spid="1012740"/>
                                        </p:tgtEl>
                                        <p:attrNameLst>
                                          <p:attrName>ppt_x</p:attrName>
                                        </p:attrNameLst>
                                      </p:cBhvr>
                                      <p:tavLst>
                                        <p:tav tm="0">
                                          <p:val>
                                            <p:strVal val="0-#ppt_w/2"/>
                                          </p:val>
                                        </p:tav>
                                        <p:tav tm="100000">
                                          <p:val>
                                            <p:strVal val="#ppt_x"/>
                                          </p:val>
                                        </p:tav>
                                      </p:tavLst>
                                    </p:anim>
                                    <p:anim calcmode="lin" valueType="num">
                                      <p:cBhvr additive="base">
                                        <p:cTn id="8" dur="500" fill="hold"/>
                                        <p:tgtEl>
                                          <p:spTgt spid="10127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274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62" name="Text Box 2"/>
          <p:cNvSpPr txBox="1">
            <a:spLocks noChangeArrowheads="1"/>
          </p:cNvSpPr>
          <p:nvPr/>
        </p:nvSpPr>
        <p:spPr bwMode="auto">
          <a:xfrm>
            <a:off x="1187451" y="1491854"/>
            <a:ext cx="6696075" cy="693523"/>
          </a:xfrm>
          <a:prstGeom prst="rect">
            <a:avLst/>
          </a:prstGeom>
          <a:noFill/>
          <a:ln w="9525">
            <a:noFill/>
            <a:miter lim="800000"/>
            <a:headEnd/>
            <a:tailEnd/>
          </a:ln>
          <a:effectLst/>
        </p:spPr>
        <p:txBody>
          <a:bodyPr>
            <a:spAutoFit/>
          </a:bodyPr>
          <a:lstStyle>
            <a:lvl1pPr>
              <a:defRPr sz="2400" b="1" baseline="-25000">
                <a:solidFill>
                  <a:schemeClr val="tx1"/>
                </a:solidFill>
                <a:latin typeface="Times New Roman" pitchFamily="18" charset="0"/>
                <a:ea typeface="宋体" pitchFamily="2" charset="-122"/>
              </a:defRPr>
            </a:lvl1pPr>
            <a:lvl2pPr marL="742950" indent="-285750">
              <a:defRPr sz="2400" b="1" baseline="-25000">
                <a:solidFill>
                  <a:schemeClr val="tx1"/>
                </a:solidFill>
                <a:latin typeface="Times New Roman" pitchFamily="18" charset="0"/>
                <a:ea typeface="宋体" pitchFamily="2" charset="-122"/>
              </a:defRPr>
            </a:lvl2pPr>
            <a:lvl3pPr marL="1143000" indent="-228600">
              <a:defRPr sz="2400" b="1" baseline="-25000">
                <a:solidFill>
                  <a:schemeClr val="tx1"/>
                </a:solidFill>
                <a:latin typeface="Times New Roman" pitchFamily="18" charset="0"/>
                <a:ea typeface="宋体" pitchFamily="2" charset="-122"/>
              </a:defRPr>
            </a:lvl3pPr>
            <a:lvl4pPr marL="1600200" indent="-228600">
              <a:defRPr sz="2400" b="1" baseline="-25000">
                <a:solidFill>
                  <a:schemeClr val="tx1"/>
                </a:solidFill>
                <a:latin typeface="Times New Roman" pitchFamily="18" charset="0"/>
                <a:ea typeface="宋体" pitchFamily="2" charset="-122"/>
              </a:defRPr>
            </a:lvl4pPr>
            <a:lvl5pPr marL="2057400" indent="-228600">
              <a:defRPr sz="2400" b="1" baseline="-25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b="1" baseline="-25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b="1" baseline="-25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b="1" baseline="-25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b="1" baseline="-25000">
                <a:solidFill>
                  <a:schemeClr val="tx1"/>
                </a:solidFill>
                <a:latin typeface="Times New Roman" pitchFamily="18" charset="0"/>
                <a:ea typeface="宋体" pitchFamily="2" charset="-122"/>
              </a:defRPr>
            </a:lvl9pPr>
          </a:lstStyle>
          <a:p>
            <a:pPr eaLnBrk="1" hangingPunct="1">
              <a:lnSpc>
                <a:spcPct val="120000"/>
              </a:lnSpc>
              <a:buFontTx/>
              <a:buNone/>
              <a:defRPr/>
            </a:pPr>
            <a:r>
              <a:rPr kumimoji="1" lang="zh-CN" altLang="en-US" sz="3600" baseline="0" dirty="0" smtClean="0">
                <a:ea typeface="楷体_GB2312" pitchFamily="49" charset="-122"/>
              </a:rPr>
              <a:t>孩子问：为什么非要听你的？</a:t>
            </a:r>
          </a:p>
        </p:txBody>
      </p:sp>
      <p:sp>
        <p:nvSpPr>
          <p:cNvPr id="12291" name="Rectangle 3"/>
          <p:cNvSpPr>
            <a:spLocks noChangeArrowheads="1"/>
          </p:cNvSpPr>
          <p:nvPr/>
        </p:nvSpPr>
        <p:spPr bwMode="auto">
          <a:xfrm>
            <a:off x="395288" y="465534"/>
            <a:ext cx="374491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90000"/>
              </a:lnSpc>
              <a:buFontTx/>
              <a:buNone/>
            </a:pPr>
            <a:r>
              <a:rPr kumimoji="1" lang="zh-CN" altLang="en-US" sz="4000" b="1" baseline="0">
                <a:ea typeface="黑体" pitchFamily="49" charset="-122"/>
              </a:rPr>
              <a:t>权力的基础</a:t>
            </a:r>
          </a:p>
        </p:txBody>
      </p:sp>
      <p:sp>
        <p:nvSpPr>
          <p:cNvPr id="1013764" name="Text Box 4"/>
          <p:cNvSpPr txBox="1">
            <a:spLocks noChangeArrowheads="1"/>
          </p:cNvSpPr>
          <p:nvPr/>
        </p:nvSpPr>
        <p:spPr bwMode="auto">
          <a:xfrm>
            <a:off x="1116014" y="2518173"/>
            <a:ext cx="7310437" cy="1697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baseline="-25000">
                <a:solidFill>
                  <a:schemeClr val="tx1"/>
                </a:solidFill>
                <a:latin typeface="Times New Roman" pitchFamily="18" charset="0"/>
                <a:ea typeface="宋体" pitchFamily="2" charset="-122"/>
              </a:defRPr>
            </a:lvl1pPr>
            <a:lvl2pPr marL="742950" indent="-285750">
              <a:defRPr sz="2400" b="1" baseline="-25000">
                <a:solidFill>
                  <a:schemeClr val="tx1"/>
                </a:solidFill>
                <a:latin typeface="Times New Roman" pitchFamily="18" charset="0"/>
                <a:ea typeface="宋体" pitchFamily="2" charset="-122"/>
              </a:defRPr>
            </a:lvl2pPr>
            <a:lvl3pPr marL="1143000" indent="-228600">
              <a:defRPr sz="2400" b="1" baseline="-25000">
                <a:solidFill>
                  <a:schemeClr val="tx1"/>
                </a:solidFill>
                <a:latin typeface="Times New Roman" pitchFamily="18" charset="0"/>
                <a:ea typeface="宋体" pitchFamily="2" charset="-122"/>
              </a:defRPr>
            </a:lvl3pPr>
            <a:lvl4pPr marL="1600200" indent="-228600">
              <a:defRPr sz="2400" b="1" baseline="-25000">
                <a:solidFill>
                  <a:schemeClr val="tx1"/>
                </a:solidFill>
                <a:latin typeface="Times New Roman" pitchFamily="18" charset="0"/>
                <a:ea typeface="宋体" pitchFamily="2" charset="-122"/>
              </a:defRPr>
            </a:lvl4pPr>
            <a:lvl5pPr marL="2057400" indent="-228600">
              <a:defRPr sz="2400" b="1" baseline="-25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b="1" baseline="-25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b="1" baseline="-25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b="1" baseline="-25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b="1" baseline="-25000">
                <a:solidFill>
                  <a:schemeClr val="tx1"/>
                </a:solidFill>
                <a:latin typeface="Times New Roman" pitchFamily="18" charset="0"/>
                <a:ea typeface="宋体" pitchFamily="2" charset="-122"/>
              </a:defRPr>
            </a:lvl9pPr>
          </a:lstStyle>
          <a:p>
            <a:pPr eaLnBrk="1" hangingPunct="1">
              <a:lnSpc>
                <a:spcPct val="155000"/>
              </a:lnSpc>
              <a:buFontTx/>
              <a:buNone/>
            </a:pPr>
            <a:r>
              <a:rPr kumimoji="1" lang="zh-CN" altLang="en-US" sz="3600" baseline="0">
                <a:ea typeface="楷体_GB2312" pitchFamily="49" charset="-122"/>
              </a:rPr>
              <a:t>谁承担决策的后果（出了问题谁负责？），谁负责决策！</a:t>
            </a:r>
          </a:p>
        </p:txBody>
      </p:sp>
    </p:spTree>
    <p:extLst>
      <p:ext uri="{BB962C8B-B14F-4D97-AF65-F5344CB8AC3E}">
        <p14:creationId xmlns:p14="http://schemas.microsoft.com/office/powerpoint/2010/main" val="352454840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13764"/>
                                        </p:tgtEl>
                                        <p:attrNameLst>
                                          <p:attrName>style.visibility</p:attrName>
                                        </p:attrNameLst>
                                      </p:cBhvr>
                                      <p:to>
                                        <p:strVal val="visible"/>
                                      </p:to>
                                    </p:set>
                                    <p:anim calcmode="lin" valueType="num">
                                      <p:cBhvr additive="base">
                                        <p:cTn id="7" dur="500" fill="hold"/>
                                        <p:tgtEl>
                                          <p:spTgt spid="1013764"/>
                                        </p:tgtEl>
                                        <p:attrNameLst>
                                          <p:attrName>ppt_x</p:attrName>
                                        </p:attrNameLst>
                                      </p:cBhvr>
                                      <p:tavLst>
                                        <p:tav tm="0">
                                          <p:val>
                                            <p:strVal val="0-#ppt_w/2"/>
                                          </p:val>
                                        </p:tav>
                                        <p:tav tm="100000">
                                          <p:val>
                                            <p:strVal val="#ppt_x"/>
                                          </p:val>
                                        </p:tav>
                                      </p:tavLst>
                                    </p:anim>
                                    <p:anim calcmode="lin" valueType="num">
                                      <p:cBhvr additive="base">
                                        <p:cTn id="8" dur="500" fill="hold"/>
                                        <p:tgtEl>
                                          <p:spTgt spid="10137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6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20538"/>
            <a:ext cx="8229600" cy="857250"/>
          </a:xfrm>
        </p:spPr>
        <p:txBody>
          <a:bodyPr>
            <a:normAutofit/>
          </a:bodyPr>
          <a:lstStyle/>
          <a:p>
            <a:pPr eaLnBrk="1" hangingPunct="1"/>
            <a:r>
              <a:rPr lang="zh-CN" altLang="en-US" sz="3600" b="1" dirty="0" smtClean="0">
                <a:latin typeface="黑体" pitchFamily="49" charset="-122"/>
              </a:rPr>
              <a:t>独裁者博弈</a:t>
            </a:r>
          </a:p>
        </p:txBody>
      </p:sp>
      <p:sp>
        <p:nvSpPr>
          <p:cNvPr id="15363" name="Rectangle 3"/>
          <p:cNvSpPr>
            <a:spLocks noGrp="1" noChangeArrowheads="1"/>
          </p:cNvSpPr>
          <p:nvPr>
            <p:ph type="body" idx="1"/>
          </p:nvPr>
        </p:nvSpPr>
        <p:spPr>
          <a:xfrm>
            <a:off x="395289" y="844153"/>
            <a:ext cx="8497887" cy="4157663"/>
          </a:xfrm>
        </p:spPr>
        <p:txBody>
          <a:bodyPr>
            <a:noAutofit/>
          </a:bodyPr>
          <a:lstStyle/>
          <a:p>
            <a:pPr marL="23813" indent="-23813" eaLnBrk="1" hangingPunct="1">
              <a:lnSpc>
                <a:spcPct val="140000"/>
              </a:lnSpc>
              <a:buFontTx/>
              <a:buNone/>
            </a:pPr>
            <a:r>
              <a:rPr lang="zh-CN" altLang="en-US" b="1" dirty="0" smtClean="0">
                <a:latin typeface="宋体" pitchFamily="2" charset="-122"/>
                <a:ea typeface="宋体" pitchFamily="2" charset="-122"/>
              </a:rPr>
              <a:t> 一、独裁博弈的设计</a:t>
            </a:r>
          </a:p>
          <a:p>
            <a:pPr marL="23813" indent="-23813" eaLnBrk="1" hangingPunct="1">
              <a:lnSpc>
                <a:spcPct val="140000"/>
              </a:lnSpc>
              <a:buFont typeface="Wingdings" pitchFamily="2" charset="2"/>
              <a:buNone/>
            </a:pPr>
            <a:r>
              <a:rPr lang="zh-CN" altLang="en-US" sz="2400" b="1" dirty="0" smtClean="0">
                <a:latin typeface="楷体" pitchFamily="49" charset="-122"/>
                <a:ea typeface="楷体" pitchFamily="49" charset="-122"/>
              </a:rPr>
              <a:t>两人一组分</a:t>
            </a:r>
            <a:r>
              <a:rPr lang="en-US" altLang="zh-CN" sz="2400" b="1" dirty="0" smtClean="0">
                <a:latin typeface="楷体" pitchFamily="49" charset="-122"/>
                <a:ea typeface="楷体" pitchFamily="49" charset="-122"/>
              </a:rPr>
              <a:t>100</a:t>
            </a:r>
            <a:r>
              <a:rPr lang="zh-CN" altLang="en-US" sz="2400" b="1" dirty="0" smtClean="0">
                <a:latin typeface="楷体" pitchFamily="49" charset="-122"/>
                <a:ea typeface="楷体" pitchFamily="49" charset="-122"/>
              </a:rPr>
              <a:t>元，提议者提出分配方案，分给响应者X元，留给自己（100-X）元；而无论响应者同意与否，提议者都将得到自己的100-X元。显然，此时提议者不会遭遇响应者的任何威胁。基于纯粹利己的标准的博弈理论所得到的结果将是提议者分给响应者0元（X=0）。</a:t>
            </a:r>
          </a:p>
        </p:txBody>
      </p:sp>
    </p:spTree>
    <p:extLst>
      <p:ext uri="{BB962C8B-B14F-4D97-AF65-F5344CB8AC3E}">
        <p14:creationId xmlns:p14="http://schemas.microsoft.com/office/powerpoint/2010/main" val="29177895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body" idx="1"/>
          </p:nvPr>
        </p:nvSpPr>
        <p:spPr>
          <a:xfrm>
            <a:off x="250825" y="573882"/>
            <a:ext cx="8497888" cy="3780235"/>
          </a:xfrm>
        </p:spPr>
        <p:txBody>
          <a:bodyPr>
            <a:noAutofit/>
          </a:bodyPr>
          <a:lstStyle/>
          <a:p>
            <a:pPr marL="34925" indent="-34925" eaLnBrk="1" hangingPunct="1">
              <a:lnSpc>
                <a:spcPct val="170000"/>
              </a:lnSpc>
              <a:buFontTx/>
              <a:buNone/>
            </a:pPr>
            <a:r>
              <a:rPr lang="zh-CN" altLang="en-US" sz="3600" dirty="0" smtClean="0">
                <a:latin typeface="楷体" pitchFamily="49" charset="-122"/>
                <a:ea typeface="楷体" pitchFamily="49" charset="-122"/>
                <a:sym typeface="Arial" pitchFamily="34" charset="0"/>
              </a:rPr>
              <a:t>实验结果表明，这种极端的分配结果仅占20%，而分给响应者大于0元但小于50元的提议者占80%，没有提议者愿意分给响应者50元以上。</a:t>
            </a:r>
          </a:p>
        </p:txBody>
      </p:sp>
    </p:spTree>
    <p:extLst>
      <p:ext uri="{BB962C8B-B14F-4D97-AF65-F5344CB8AC3E}">
        <p14:creationId xmlns:p14="http://schemas.microsoft.com/office/powerpoint/2010/main" val="17299332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body" idx="1"/>
          </p:nvPr>
        </p:nvSpPr>
        <p:spPr>
          <a:xfrm>
            <a:off x="395289" y="411957"/>
            <a:ext cx="8785223" cy="3383929"/>
          </a:xfrm>
        </p:spPr>
        <p:txBody>
          <a:bodyPr>
            <a:noAutofit/>
          </a:bodyPr>
          <a:lstStyle/>
          <a:p>
            <a:pPr marL="34925" indent="-34925" eaLnBrk="1" hangingPunct="1">
              <a:lnSpc>
                <a:spcPct val="150000"/>
              </a:lnSpc>
              <a:buFont typeface="Wingdings" pitchFamily="2" charset="2"/>
              <a:buNone/>
            </a:pPr>
            <a:r>
              <a:rPr lang="zh-CN" altLang="en-US" dirty="0" smtClean="0">
                <a:latin typeface="楷体" pitchFamily="49" charset="-122"/>
                <a:ea typeface="楷体" pitchFamily="49" charset="-122"/>
                <a:sym typeface="Arial" pitchFamily="34" charset="0"/>
              </a:rPr>
              <a:t>这说明，与最后通牒博弈相比，独裁博弈中由于提议者不用担心响应者的回绝，他们倾向分配给响应者更少的份额，但并不是极端自利地一点也不给响应者</a:t>
            </a:r>
            <a:r>
              <a:rPr lang="zh-CN" altLang="zh-CN" dirty="0" smtClean="0">
                <a:latin typeface="楷体" pitchFamily="49" charset="-122"/>
                <a:ea typeface="楷体" pitchFamily="49" charset="-122"/>
                <a:sym typeface="Arial" pitchFamily="34" charset="0"/>
              </a:rPr>
              <a:t>——</a:t>
            </a:r>
            <a:r>
              <a:rPr lang="zh-CN" altLang="en-US" dirty="0" smtClean="0">
                <a:latin typeface="楷体" pitchFamily="49" charset="-122"/>
                <a:ea typeface="楷体" pitchFamily="49" charset="-122"/>
                <a:sym typeface="Arial" pitchFamily="34" charset="0"/>
              </a:rPr>
              <a:t>尽管他可以这么做。</a:t>
            </a:r>
          </a:p>
        </p:txBody>
      </p:sp>
    </p:spTree>
    <p:extLst>
      <p:ext uri="{BB962C8B-B14F-4D97-AF65-F5344CB8AC3E}">
        <p14:creationId xmlns:p14="http://schemas.microsoft.com/office/powerpoint/2010/main" val="13879655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xfrm>
            <a:off x="323850" y="195263"/>
            <a:ext cx="8497888" cy="4623197"/>
          </a:xfrm>
        </p:spPr>
        <p:txBody>
          <a:bodyPr/>
          <a:lstStyle/>
          <a:p>
            <a:pPr marL="82550" indent="-82550" eaLnBrk="1" hangingPunct="1">
              <a:lnSpc>
                <a:spcPct val="170000"/>
              </a:lnSpc>
              <a:buFontTx/>
              <a:buNone/>
            </a:pPr>
            <a:r>
              <a:rPr lang="zh-CN" altLang="en-US" sz="4000" dirty="0" smtClean="0">
                <a:latin typeface="楷体" pitchFamily="49" charset="-122"/>
                <a:ea typeface="宋体" pitchFamily="2" charset="-122"/>
              </a:rPr>
              <a:t>三个道理：</a:t>
            </a:r>
          </a:p>
          <a:p>
            <a:pPr marL="82550" indent="-82550" eaLnBrk="1" hangingPunct="1">
              <a:lnSpc>
                <a:spcPct val="170000"/>
              </a:lnSpc>
              <a:buFontTx/>
              <a:buNone/>
            </a:pPr>
            <a:r>
              <a:rPr lang="zh-CN" altLang="en-US" dirty="0" smtClean="0">
                <a:latin typeface="楷体" pitchFamily="49" charset="-122"/>
                <a:ea typeface="楷体" pitchFamily="49" charset="-122"/>
              </a:rPr>
              <a:t>第一，人们在决定其行动时，并不会仅仅考虑到其经济利益，虽然这可能是最主要的一个考量，他们也会考虑一些道德和社会规范，比如公平原则，“己所不欲，勿施于人”。</a:t>
            </a:r>
          </a:p>
        </p:txBody>
      </p:sp>
    </p:spTree>
    <p:extLst>
      <p:ext uri="{BB962C8B-B14F-4D97-AF65-F5344CB8AC3E}">
        <p14:creationId xmlns:p14="http://schemas.microsoft.com/office/powerpoint/2010/main" val="27566563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body" idx="4294967295"/>
          </p:nvPr>
        </p:nvSpPr>
        <p:spPr>
          <a:xfrm>
            <a:off x="323850" y="195263"/>
            <a:ext cx="8497888" cy="4623197"/>
          </a:xfrm>
        </p:spPr>
        <p:txBody>
          <a:bodyPr>
            <a:normAutofit lnSpcReduction="10000"/>
          </a:bodyPr>
          <a:lstStyle/>
          <a:p>
            <a:pPr marL="82550" indent="-82550" eaLnBrk="1" hangingPunct="1">
              <a:lnSpc>
                <a:spcPct val="180000"/>
              </a:lnSpc>
              <a:buFontTx/>
              <a:buNone/>
            </a:pPr>
            <a:r>
              <a:rPr lang="zh-CN" altLang="en-US" sz="4000" dirty="0" smtClean="0">
                <a:latin typeface="楷体" pitchFamily="49" charset="-122"/>
                <a:ea typeface="宋体" pitchFamily="2" charset="-122"/>
              </a:rPr>
              <a:t>三个道理：</a:t>
            </a:r>
          </a:p>
          <a:p>
            <a:pPr marL="82550" indent="-82550" eaLnBrk="1" hangingPunct="1">
              <a:lnSpc>
                <a:spcPct val="180000"/>
              </a:lnSpc>
              <a:buFontTx/>
              <a:buNone/>
            </a:pPr>
            <a:r>
              <a:rPr lang="zh-CN" altLang="en-US" dirty="0" smtClean="0">
                <a:latin typeface="楷体" pitchFamily="49" charset="-122"/>
                <a:ea typeface="楷体" pitchFamily="49" charset="-122"/>
              </a:rPr>
              <a:t> 第二，一个社会如果在制度安排上能够给人民更多可以拒绝（可以说“不”）的权利，那么这个社会就会产生更多的公平性，甚至会带来更多的效率改善。</a:t>
            </a:r>
          </a:p>
        </p:txBody>
      </p:sp>
    </p:spTree>
    <p:extLst>
      <p:ext uri="{BB962C8B-B14F-4D97-AF65-F5344CB8AC3E}">
        <p14:creationId xmlns:p14="http://schemas.microsoft.com/office/powerpoint/2010/main" val="15498759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body" idx="4294967295"/>
          </p:nvPr>
        </p:nvSpPr>
        <p:spPr>
          <a:xfrm>
            <a:off x="323850" y="195262"/>
            <a:ext cx="8496300" cy="4644629"/>
          </a:xfrm>
        </p:spPr>
        <p:txBody>
          <a:bodyPr>
            <a:normAutofit/>
          </a:bodyPr>
          <a:lstStyle/>
          <a:p>
            <a:pPr marL="82550" indent="-82550" eaLnBrk="1" hangingPunct="1">
              <a:lnSpc>
                <a:spcPct val="160000"/>
              </a:lnSpc>
              <a:buFontTx/>
              <a:buNone/>
            </a:pPr>
            <a:r>
              <a:rPr lang="zh-CN" altLang="en-US" sz="4000" dirty="0" smtClean="0">
                <a:latin typeface="楷体" pitchFamily="49" charset="-122"/>
                <a:ea typeface="宋体" pitchFamily="2" charset="-122"/>
              </a:rPr>
              <a:t>三个道理：</a:t>
            </a:r>
          </a:p>
          <a:p>
            <a:pPr marL="82550" indent="-82550" eaLnBrk="1" hangingPunct="1">
              <a:lnSpc>
                <a:spcPct val="160000"/>
              </a:lnSpc>
              <a:buFontTx/>
              <a:buNone/>
            </a:pPr>
            <a:r>
              <a:rPr lang="zh-CN" altLang="en-US" dirty="0" smtClean="0">
                <a:latin typeface="楷体" pitchFamily="49" charset="-122"/>
                <a:ea typeface="楷体" pitchFamily="49" charset="-122"/>
              </a:rPr>
              <a:t> 第三，一个社会在制度安排上给了机构（官员）更多可以拒绝（可以说“不”）的权力（比如行政审批制度），那么拥有审批权的机构（官员）一定能够从中获利丰厚。</a:t>
            </a:r>
          </a:p>
        </p:txBody>
      </p:sp>
    </p:spTree>
    <p:extLst>
      <p:ext uri="{BB962C8B-B14F-4D97-AF65-F5344CB8AC3E}">
        <p14:creationId xmlns:p14="http://schemas.microsoft.com/office/powerpoint/2010/main" val="37658564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82" name="Rectangle 2" descr="wp511f"/>
          <p:cNvSpPr>
            <a:spLocks noChangeArrowheads="1"/>
          </p:cNvSpPr>
          <p:nvPr/>
        </p:nvSpPr>
        <p:spPr bwMode="auto">
          <a:xfrm>
            <a:off x="323850" y="627534"/>
            <a:ext cx="8064500" cy="3773341"/>
          </a:xfrm>
          <a:prstGeom prst="rect">
            <a:avLst/>
          </a:prstGeom>
          <a:noFill/>
          <a:ln w="9525">
            <a:noFill/>
            <a:miter lim="800000"/>
            <a:headEnd/>
            <a:tailEnd/>
          </a:ln>
          <a:effectLst/>
        </p:spPr>
        <p:txBody>
          <a:bodyPr>
            <a:spAutoFit/>
          </a:bodyPr>
          <a:lstStyle/>
          <a:p>
            <a:pPr lvl="1" eaLnBrk="1" hangingPunct="1">
              <a:lnSpc>
                <a:spcPct val="230000"/>
              </a:lnSpc>
              <a:spcBef>
                <a:spcPct val="20000"/>
              </a:spcBef>
              <a:buClr>
                <a:schemeClr val="accent1"/>
              </a:buClr>
              <a:buFontTx/>
              <a:buNone/>
              <a:defRPr/>
            </a:pPr>
            <a:r>
              <a:rPr kumimoji="1" lang="zh-CN" altLang="en-US" sz="3200" b="1" baseline="0" dirty="0">
                <a:latin typeface="华文中宋" pitchFamily="2" charset="-122"/>
                <a:ea typeface="华文中宋" pitchFamily="2" charset="-122"/>
              </a:rPr>
              <a:t>课堂讨论：</a:t>
            </a:r>
          </a:p>
          <a:p>
            <a:pPr lvl="1" eaLnBrk="1" hangingPunct="1">
              <a:lnSpc>
                <a:spcPct val="230000"/>
              </a:lnSpc>
              <a:buFontTx/>
              <a:buNone/>
              <a:defRPr/>
            </a:pPr>
            <a:r>
              <a:rPr kumimoji="1" lang="zh-CN" altLang="en-US" sz="2400" b="1" baseline="0" dirty="0">
                <a:latin typeface="楷体_GB2312" pitchFamily="49" charset="-122"/>
                <a:ea typeface="楷体_GB2312" pitchFamily="49" charset="-122"/>
              </a:rPr>
              <a:t>如果法律赋予你可以打任何人一拳（仅限一拳）的权力，试问你能从中获利多少？</a:t>
            </a:r>
            <a:endParaRPr kumimoji="1" lang="en-US" altLang="zh-CN" sz="2400" b="1" baseline="0" dirty="0">
              <a:latin typeface="楷体_GB2312" pitchFamily="49" charset="-122"/>
              <a:ea typeface="楷体_GB2312" pitchFamily="49" charset="-122"/>
            </a:endParaRPr>
          </a:p>
          <a:p>
            <a:pPr lvl="1" eaLnBrk="1" hangingPunct="1">
              <a:lnSpc>
                <a:spcPct val="230000"/>
              </a:lnSpc>
              <a:buFontTx/>
              <a:buNone/>
              <a:defRPr/>
            </a:pPr>
            <a:r>
              <a:rPr kumimoji="1" lang="zh-CN" altLang="en-US" sz="2400" b="1" baseline="0" dirty="0">
                <a:latin typeface="楷体_GB2312" pitchFamily="49" charset="-122"/>
                <a:ea typeface="楷体_GB2312" pitchFamily="49" charset="-122"/>
              </a:rPr>
              <a:t>你愿意为此花多少钱来购买该权力？</a:t>
            </a:r>
          </a:p>
        </p:txBody>
      </p:sp>
      <p:sp>
        <p:nvSpPr>
          <p:cNvPr id="1300483" name="Line 3"/>
          <p:cNvSpPr>
            <a:spLocks noChangeShapeType="1"/>
          </p:cNvSpPr>
          <p:nvPr/>
        </p:nvSpPr>
        <p:spPr bwMode="auto">
          <a:xfrm>
            <a:off x="900113" y="1851670"/>
            <a:ext cx="7200900" cy="0"/>
          </a:xfrm>
          <a:prstGeom prst="line">
            <a:avLst/>
          </a:prstGeom>
          <a:noFill/>
          <a:ln w="38100">
            <a:solidFill>
              <a:srgbClr val="777777"/>
            </a:solidFill>
            <a:round/>
            <a:headEnd/>
            <a:tailEnd/>
          </a:ln>
          <a:effectLst/>
        </p:spPr>
        <p:txBody>
          <a:bodyPr wrap="none"/>
          <a:lstStyle/>
          <a:p>
            <a:pPr algn="ctr" eaLnBrk="1" fontAlgn="t" hangingPunct="1">
              <a:buFontTx/>
              <a:buNone/>
              <a:defRPr/>
            </a:pPr>
            <a:endParaRPr kumimoji="1" lang="zh-CN" altLang="en-US">
              <a:effectLst>
                <a:outerShdw blurRad="38100" dist="38100" dir="2700000" algn="tl">
                  <a:srgbClr val="000000">
                    <a:alpha val="43137"/>
                  </a:srgbClr>
                </a:outerShdw>
              </a:effectLst>
            </a:endParaRPr>
          </a:p>
        </p:txBody>
      </p:sp>
      <p:sp>
        <p:nvSpPr>
          <p:cNvPr id="23556" name="AutoShape 26">
            <a:hlinkClick r:id="" action="ppaction://noaction"/>
          </p:cNvPr>
          <p:cNvSpPr>
            <a:spLocks noChangeArrowheads="1"/>
          </p:cNvSpPr>
          <p:nvPr/>
        </p:nvSpPr>
        <p:spPr bwMode="auto">
          <a:xfrm>
            <a:off x="6012160" y="769973"/>
            <a:ext cx="2448074" cy="457200"/>
          </a:xfrm>
          <a:prstGeom prst="wedgeRoundRectCallout">
            <a:avLst>
              <a:gd name="adj1" fmla="val -26326"/>
              <a:gd name="adj2" fmla="val 188377"/>
              <a:gd name="adj3" fmla="val 16667"/>
            </a:avLst>
          </a:prstGeom>
          <a:solidFill>
            <a:srgbClr val="FF3300"/>
          </a:solidFill>
          <a:ln w="9525">
            <a:solidFill>
              <a:schemeClr val="tx1"/>
            </a:solidFill>
            <a:miter lim="800000"/>
            <a:headEnd/>
            <a:tailEnd/>
          </a:ln>
        </p:spPr>
        <p:txBody>
          <a:bodyPr/>
          <a:lstStyle/>
          <a:p>
            <a:pPr algn="ctr" eaLnBrk="1" hangingPunct="1">
              <a:lnSpc>
                <a:spcPct val="80000"/>
              </a:lnSpc>
              <a:buFontTx/>
              <a:buNone/>
            </a:pPr>
            <a:r>
              <a:rPr kumimoji="1" lang="zh-CN" altLang="en-US" sz="2800" baseline="0" dirty="0">
                <a:solidFill>
                  <a:schemeClr val="bg1"/>
                </a:solidFill>
                <a:latin typeface="楷体_GB2312" pitchFamily="49" charset="-122"/>
                <a:ea typeface="楷体_GB2312" pitchFamily="49" charset="-122"/>
              </a:rPr>
              <a:t>合法伤害权</a:t>
            </a:r>
          </a:p>
        </p:txBody>
      </p:sp>
    </p:spTree>
    <p:extLst>
      <p:ext uri="{BB962C8B-B14F-4D97-AF65-F5344CB8AC3E}">
        <p14:creationId xmlns:p14="http://schemas.microsoft.com/office/powerpoint/2010/main" val="3786564537"/>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11113" y="59532"/>
            <a:ext cx="90979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baseline="-25000">
                <a:solidFill>
                  <a:schemeClr val="tx1"/>
                </a:solidFill>
                <a:latin typeface="Times New Roman" pitchFamily="18" charset="0"/>
                <a:ea typeface="宋体" pitchFamily="2" charset="-122"/>
              </a:defRPr>
            </a:lvl1pPr>
            <a:lvl2pPr marL="742950" indent="-285750">
              <a:defRPr sz="2400" b="1" baseline="-25000">
                <a:solidFill>
                  <a:schemeClr val="tx1"/>
                </a:solidFill>
                <a:latin typeface="Times New Roman" pitchFamily="18" charset="0"/>
                <a:ea typeface="宋体" pitchFamily="2" charset="-122"/>
              </a:defRPr>
            </a:lvl2pPr>
            <a:lvl3pPr marL="1143000" indent="-228600">
              <a:defRPr sz="2400" b="1" baseline="-25000">
                <a:solidFill>
                  <a:schemeClr val="tx1"/>
                </a:solidFill>
                <a:latin typeface="Times New Roman" pitchFamily="18" charset="0"/>
                <a:ea typeface="宋体" pitchFamily="2" charset="-122"/>
              </a:defRPr>
            </a:lvl3pPr>
            <a:lvl4pPr marL="1600200" indent="-228600">
              <a:defRPr sz="2400" b="1" baseline="-25000">
                <a:solidFill>
                  <a:schemeClr val="tx1"/>
                </a:solidFill>
                <a:latin typeface="Times New Roman" pitchFamily="18" charset="0"/>
                <a:ea typeface="宋体" pitchFamily="2" charset="-122"/>
              </a:defRPr>
            </a:lvl4pPr>
            <a:lvl5pPr marL="2057400" indent="-228600">
              <a:defRPr sz="2400" b="1" baseline="-25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b="1" baseline="-25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b="1" baseline="-25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b="1" baseline="-25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b="1" baseline="-25000">
                <a:solidFill>
                  <a:schemeClr val="tx1"/>
                </a:solidFill>
                <a:latin typeface="Times New Roman" pitchFamily="18" charset="0"/>
                <a:ea typeface="宋体" pitchFamily="2" charset="-122"/>
              </a:defRPr>
            </a:lvl9pPr>
          </a:lstStyle>
          <a:p>
            <a:endParaRPr lang="zh-CN" altLang="zh-CN"/>
          </a:p>
        </p:txBody>
      </p:sp>
      <p:sp>
        <p:nvSpPr>
          <p:cNvPr id="24579" name="Text Box 3"/>
          <p:cNvSpPr txBox="1">
            <a:spLocks noChangeArrowheads="1"/>
          </p:cNvSpPr>
          <p:nvPr/>
        </p:nvSpPr>
        <p:spPr bwMode="auto">
          <a:xfrm>
            <a:off x="1" y="1059656"/>
            <a:ext cx="8728075"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1970088" algn="l"/>
              </a:tabLst>
              <a:defRPr sz="2400" b="1" baseline="-25000">
                <a:solidFill>
                  <a:schemeClr val="tx1"/>
                </a:solidFill>
                <a:latin typeface="Times New Roman" pitchFamily="18" charset="0"/>
                <a:ea typeface="宋体" pitchFamily="2" charset="-122"/>
              </a:defRPr>
            </a:lvl1pPr>
            <a:lvl2pPr marL="742950" indent="-285750">
              <a:tabLst>
                <a:tab pos="1970088" algn="l"/>
              </a:tabLst>
              <a:defRPr sz="2400" b="1" baseline="-25000">
                <a:solidFill>
                  <a:schemeClr val="tx1"/>
                </a:solidFill>
                <a:latin typeface="Times New Roman" pitchFamily="18" charset="0"/>
                <a:ea typeface="宋体" pitchFamily="2" charset="-122"/>
              </a:defRPr>
            </a:lvl2pPr>
            <a:lvl3pPr marL="1143000" indent="-228600">
              <a:tabLst>
                <a:tab pos="1970088" algn="l"/>
              </a:tabLst>
              <a:defRPr sz="2400" b="1" baseline="-25000">
                <a:solidFill>
                  <a:schemeClr val="tx1"/>
                </a:solidFill>
                <a:latin typeface="Times New Roman" pitchFamily="18" charset="0"/>
                <a:ea typeface="宋体" pitchFamily="2" charset="-122"/>
              </a:defRPr>
            </a:lvl3pPr>
            <a:lvl4pPr marL="1600200" indent="-228600">
              <a:tabLst>
                <a:tab pos="1970088" algn="l"/>
              </a:tabLst>
              <a:defRPr sz="2400" b="1" baseline="-25000">
                <a:solidFill>
                  <a:schemeClr val="tx1"/>
                </a:solidFill>
                <a:latin typeface="Times New Roman" pitchFamily="18" charset="0"/>
                <a:ea typeface="宋体" pitchFamily="2" charset="-122"/>
              </a:defRPr>
            </a:lvl4pPr>
            <a:lvl5pPr marL="2057400" indent="-228600">
              <a:tabLst>
                <a:tab pos="1970088" algn="l"/>
              </a:tabLst>
              <a:defRPr sz="2400" b="1" baseline="-25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tabLst>
                <a:tab pos="1970088" algn="l"/>
              </a:tabLst>
              <a:defRPr sz="2400" b="1" baseline="-25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tabLst>
                <a:tab pos="1970088" algn="l"/>
              </a:tabLst>
              <a:defRPr sz="2400" b="1" baseline="-25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tabLst>
                <a:tab pos="1970088" algn="l"/>
              </a:tabLst>
              <a:defRPr sz="2400" b="1" baseline="-25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tabLst>
                <a:tab pos="1970088" algn="l"/>
              </a:tabLst>
              <a:defRPr sz="2400" b="1" baseline="-25000">
                <a:solidFill>
                  <a:schemeClr val="tx1"/>
                </a:solidFill>
                <a:latin typeface="Times New Roman" pitchFamily="18" charset="0"/>
                <a:ea typeface="宋体" pitchFamily="2" charset="-122"/>
              </a:defRPr>
            </a:lvl9pPr>
          </a:lstStyle>
          <a:p>
            <a:pPr algn="ctr" eaLnBrk="1" hangingPunct="1">
              <a:lnSpc>
                <a:spcPct val="150000"/>
              </a:lnSpc>
            </a:pPr>
            <a:r>
              <a:rPr lang="zh-CN" altLang="en-US" sz="5400" baseline="0" dirty="0">
                <a:latin typeface="黑体" pitchFamily="49" charset="-122"/>
                <a:ea typeface="黑体" pitchFamily="49" charset="-122"/>
                <a:sym typeface="Arial" pitchFamily="34" charset="0"/>
              </a:rPr>
              <a:t>第十六章  </a:t>
            </a:r>
          </a:p>
          <a:p>
            <a:pPr algn="ctr" eaLnBrk="1" hangingPunct="1">
              <a:lnSpc>
                <a:spcPct val="150000"/>
              </a:lnSpc>
            </a:pPr>
            <a:r>
              <a:rPr lang="zh-CN" altLang="en-US" sz="5400" baseline="0" dirty="0">
                <a:latin typeface="黑体" pitchFamily="49" charset="-122"/>
                <a:ea typeface="黑体" pitchFamily="49" charset="-122"/>
                <a:sym typeface="Arial" pitchFamily="34" charset="0"/>
              </a:rPr>
              <a:t>讨价还价</a:t>
            </a:r>
          </a:p>
        </p:txBody>
      </p:sp>
      <p:sp>
        <p:nvSpPr>
          <p:cNvPr id="2" name="TextBox 1">
            <a:hlinkClick r:id="rId2" action="ppaction://hlinkfile"/>
          </p:cNvPr>
          <p:cNvSpPr txBox="1"/>
          <p:nvPr/>
        </p:nvSpPr>
        <p:spPr>
          <a:xfrm>
            <a:off x="8028058" y="4659982"/>
            <a:ext cx="1059732" cy="276999"/>
          </a:xfrm>
          <a:prstGeom prst="rect">
            <a:avLst/>
          </a:prstGeom>
          <a:noFill/>
        </p:spPr>
        <p:txBody>
          <a:bodyPr wrap="square" rtlCol="0">
            <a:spAutoFit/>
          </a:bodyPr>
          <a:lstStyle/>
          <a:p>
            <a:r>
              <a:rPr lang="zh-CN" altLang="en-US" sz="1200" dirty="0" smtClean="0"/>
              <a:t>潘家园购物</a:t>
            </a:r>
            <a:endParaRPr lang="zh-CN" altLang="en-US" sz="1200" dirty="0"/>
          </a:p>
        </p:txBody>
      </p:sp>
    </p:spTree>
    <p:extLst>
      <p:ext uri="{BB962C8B-B14F-4D97-AF65-F5344CB8AC3E}">
        <p14:creationId xmlns:p14="http://schemas.microsoft.com/office/powerpoint/2010/main" val="25360251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195263" y="392675"/>
            <a:ext cx="8948737" cy="4081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1970088" algn="l"/>
              </a:tabLst>
              <a:defRPr sz="2400" b="1" baseline="-25000">
                <a:solidFill>
                  <a:schemeClr val="tx1"/>
                </a:solidFill>
                <a:latin typeface="Times New Roman" pitchFamily="18" charset="0"/>
                <a:ea typeface="宋体" pitchFamily="2" charset="-122"/>
              </a:defRPr>
            </a:lvl1pPr>
            <a:lvl2pPr marL="742950" indent="-285750">
              <a:tabLst>
                <a:tab pos="1970088" algn="l"/>
              </a:tabLst>
              <a:defRPr sz="2400" b="1" baseline="-25000">
                <a:solidFill>
                  <a:schemeClr val="tx1"/>
                </a:solidFill>
                <a:latin typeface="Times New Roman" pitchFamily="18" charset="0"/>
                <a:ea typeface="宋体" pitchFamily="2" charset="-122"/>
              </a:defRPr>
            </a:lvl2pPr>
            <a:lvl3pPr marL="1143000" indent="-228600">
              <a:tabLst>
                <a:tab pos="1970088" algn="l"/>
              </a:tabLst>
              <a:defRPr sz="2400" b="1" baseline="-25000">
                <a:solidFill>
                  <a:schemeClr val="tx1"/>
                </a:solidFill>
                <a:latin typeface="Times New Roman" pitchFamily="18" charset="0"/>
                <a:ea typeface="宋体" pitchFamily="2" charset="-122"/>
              </a:defRPr>
            </a:lvl3pPr>
            <a:lvl4pPr marL="1600200" indent="-228600">
              <a:tabLst>
                <a:tab pos="1970088" algn="l"/>
              </a:tabLst>
              <a:defRPr sz="2400" b="1" baseline="-25000">
                <a:solidFill>
                  <a:schemeClr val="tx1"/>
                </a:solidFill>
                <a:latin typeface="Times New Roman" pitchFamily="18" charset="0"/>
                <a:ea typeface="宋体" pitchFamily="2" charset="-122"/>
              </a:defRPr>
            </a:lvl4pPr>
            <a:lvl5pPr marL="2057400" indent="-228600">
              <a:tabLst>
                <a:tab pos="1970088" algn="l"/>
              </a:tabLst>
              <a:defRPr sz="2400" b="1" baseline="-25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tabLst>
                <a:tab pos="1970088" algn="l"/>
              </a:tabLst>
              <a:defRPr sz="2400" b="1" baseline="-25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tabLst>
                <a:tab pos="1970088" algn="l"/>
              </a:tabLst>
              <a:defRPr sz="2400" b="1" baseline="-25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tabLst>
                <a:tab pos="1970088" algn="l"/>
              </a:tabLst>
              <a:defRPr sz="2400" b="1" baseline="-25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tabLst>
                <a:tab pos="1970088" algn="l"/>
              </a:tabLst>
              <a:defRPr sz="2400" b="1" baseline="-25000">
                <a:solidFill>
                  <a:schemeClr val="tx1"/>
                </a:solidFill>
                <a:latin typeface="Times New Roman" pitchFamily="18" charset="0"/>
                <a:ea typeface="宋体" pitchFamily="2" charset="-122"/>
              </a:defRPr>
            </a:lvl9pPr>
          </a:lstStyle>
          <a:p>
            <a:pPr algn="ctr" eaLnBrk="1" hangingPunct="1">
              <a:lnSpc>
                <a:spcPct val="180000"/>
              </a:lnSpc>
            </a:pPr>
            <a:r>
              <a:rPr lang="zh-CN" altLang="en-US" sz="4800" baseline="0" dirty="0" smtClean="0">
                <a:latin typeface="黑体" pitchFamily="49" charset="-122"/>
                <a:ea typeface="黑体" pitchFamily="49" charset="-122"/>
                <a:sym typeface="Arial" pitchFamily="34" charset="0"/>
              </a:rPr>
              <a:t>第六讲 </a:t>
            </a:r>
            <a:r>
              <a:rPr lang="zh-CN" altLang="en-US" sz="4800" baseline="0" dirty="0">
                <a:latin typeface="黑体" pitchFamily="49" charset="-122"/>
                <a:ea typeface="黑体" pitchFamily="49" charset="-122"/>
                <a:sym typeface="Arial" pitchFamily="34" charset="0"/>
              </a:rPr>
              <a:t>最后通牒与讨价还价</a:t>
            </a:r>
          </a:p>
          <a:p>
            <a:pPr algn="ctr" eaLnBrk="1" hangingPunct="1">
              <a:lnSpc>
                <a:spcPct val="180000"/>
              </a:lnSpc>
            </a:pPr>
            <a:r>
              <a:rPr lang="zh-CN" altLang="en-US" sz="4800" baseline="0" dirty="0">
                <a:latin typeface="黑体" pitchFamily="49" charset="-122"/>
                <a:ea typeface="黑体" pitchFamily="49" charset="-122"/>
                <a:sym typeface="Arial" pitchFamily="34" charset="0"/>
              </a:rPr>
              <a:t>第十五章 最后通牒</a:t>
            </a:r>
          </a:p>
          <a:p>
            <a:pPr algn="ctr" eaLnBrk="1" hangingPunct="1">
              <a:lnSpc>
                <a:spcPct val="180000"/>
              </a:lnSpc>
            </a:pPr>
            <a:r>
              <a:rPr lang="zh-CN" altLang="en-US" sz="4800" baseline="0" dirty="0">
                <a:latin typeface="黑体" pitchFamily="49" charset="-122"/>
                <a:ea typeface="黑体" pitchFamily="49" charset="-122"/>
                <a:sym typeface="Arial" pitchFamily="34" charset="0"/>
              </a:rPr>
              <a:t>第十六章 讨价还价</a:t>
            </a:r>
            <a:endParaRPr lang="en-US" altLang="zh-CN" sz="4800" baseline="0" dirty="0">
              <a:latin typeface="黑体" pitchFamily="49" charset="-122"/>
              <a:ea typeface="黑体" pitchFamily="49" charset="-122"/>
              <a:sym typeface="Arial" pitchFamily="34" charset="0"/>
            </a:endParaRPr>
          </a:p>
        </p:txBody>
      </p:sp>
    </p:spTree>
    <p:extLst>
      <p:ext uri="{BB962C8B-B14F-4D97-AF65-F5344CB8AC3E}">
        <p14:creationId xmlns:p14="http://schemas.microsoft.com/office/powerpoint/2010/main" val="31132494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Effect transition="in" filter="blinds(horizontal)">
                                      <p:cBhvr>
                                        <p:cTn id="7" dur="500"/>
                                        <p:tgtEl>
                                          <p:spTgt spid="30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75">
                                            <p:txEl>
                                              <p:pRg st="1" end="1"/>
                                            </p:txEl>
                                          </p:spTgt>
                                        </p:tgtEl>
                                        <p:attrNameLst>
                                          <p:attrName>style.visibility</p:attrName>
                                        </p:attrNameLst>
                                      </p:cBhvr>
                                      <p:to>
                                        <p:strVal val="visible"/>
                                      </p:to>
                                    </p:set>
                                    <p:animEffect transition="in" filter="blinds(horizontal)">
                                      <p:cBhvr>
                                        <p:cTn id="12" dur="500"/>
                                        <p:tgtEl>
                                          <p:spTgt spid="30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075">
                                            <p:txEl>
                                              <p:pRg st="2" end="2"/>
                                            </p:txEl>
                                          </p:spTgt>
                                        </p:tgtEl>
                                        <p:attrNameLst>
                                          <p:attrName>style.visibility</p:attrName>
                                        </p:attrNameLst>
                                      </p:cBhvr>
                                      <p:to>
                                        <p:strVal val="visible"/>
                                      </p:to>
                                    </p:set>
                                    <p:animEffect transition="in" filter="blinds(horizontal)">
                                      <p:cBhvr>
                                        <p:cTn id="17" dur="500"/>
                                        <p:tgtEl>
                                          <p:spTgt spid="30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xfrm>
            <a:off x="323850" y="141685"/>
            <a:ext cx="6192838" cy="4427934"/>
          </a:xfrm>
        </p:spPr>
        <p:txBody>
          <a:bodyPr>
            <a:normAutofit fontScale="85000" lnSpcReduction="10000"/>
          </a:bodyPr>
          <a:lstStyle/>
          <a:p>
            <a:pPr marL="34925" indent="-34925" eaLnBrk="1" hangingPunct="1">
              <a:lnSpc>
                <a:spcPct val="180000"/>
              </a:lnSpc>
              <a:buFontTx/>
              <a:buNone/>
              <a:tabLst>
                <a:tab pos="268288" algn="l"/>
              </a:tabLst>
            </a:pPr>
            <a:r>
              <a:rPr lang="zh-CN" altLang="en-US" b="1" smtClean="0">
                <a:latin typeface="宋体" pitchFamily="2" charset="-122"/>
                <a:ea typeface="宋体" pitchFamily="2" charset="-122"/>
              </a:rPr>
              <a:t>讨价还价（</a:t>
            </a:r>
            <a:r>
              <a:rPr lang="zh-CN" altLang="zh-CN" b="1" smtClean="0">
                <a:latin typeface="宋体" pitchFamily="2" charset="-122"/>
                <a:ea typeface="宋体" pitchFamily="2" charset="-122"/>
              </a:rPr>
              <a:t>Bargaining</a:t>
            </a:r>
            <a:r>
              <a:rPr lang="zh-CN" altLang="en-US" b="1" smtClean="0">
                <a:latin typeface="宋体" pitchFamily="2" charset="-122"/>
                <a:ea typeface="宋体" pitchFamily="2" charset="-122"/>
              </a:rPr>
              <a:t>）</a:t>
            </a:r>
          </a:p>
          <a:p>
            <a:pPr marL="34925" indent="-34925" eaLnBrk="1" hangingPunct="1">
              <a:lnSpc>
                <a:spcPct val="180000"/>
              </a:lnSpc>
              <a:buFontTx/>
              <a:buNone/>
              <a:tabLst>
                <a:tab pos="268288" algn="l"/>
              </a:tabLst>
            </a:pPr>
            <a:r>
              <a:rPr lang="zh-CN" altLang="en-US" sz="3200" b="1" smtClean="0">
                <a:latin typeface="宋体" pitchFamily="2" charset="-122"/>
                <a:ea typeface="楷体" pitchFamily="49" charset="-122"/>
              </a:rPr>
              <a:t>也称为议价或谈判，主要是指参与者通过协商方式解决利益的分配问题，称讨价还价时主要强调其动作或过程，称谈判时则强调其状态或结果。</a:t>
            </a:r>
          </a:p>
        </p:txBody>
      </p:sp>
      <p:pic>
        <p:nvPicPr>
          <p:cNvPr id="2560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4150" y="195262"/>
            <a:ext cx="2609850" cy="1957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96956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7378" name="Text Box 2"/>
          <p:cNvSpPr txBox="1">
            <a:spLocks noChangeArrowheads="1"/>
          </p:cNvSpPr>
          <p:nvPr/>
        </p:nvSpPr>
        <p:spPr bwMode="auto">
          <a:xfrm>
            <a:off x="971550" y="250032"/>
            <a:ext cx="7467600" cy="523220"/>
          </a:xfrm>
          <a:prstGeom prst="rect">
            <a:avLst/>
          </a:prstGeom>
          <a:noFill/>
          <a:ln w="101600" cmpd="tri">
            <a:noFill/>
            <a:miter lim="800000"/>
            <a:headEnd/>
            <a:tailEnd/>
          </a:ln>
          <a:effectLst/>
        </p:spPr>
        <p:txBody>
          <a:bodyPr>
            <a:spAutoFit/>
          </a:bodyPr>
          <a:lstStyle>
            <a:lvl1pPr>
              <a:defRPr sz="2400" b="1" baseline="-25000">
                <a:solidFill>
                  <a:schemeClr val="tx1"/>
                </a:solidFill>
                <a:latin typeface="Times New Roman" pitchFamily="18" charset="0"/>
                <a:ea typeface="宋体" pitchFamily="2" charset="-122"/>
              </a:defRPr>
            </a:lvl1pPr>
            <a:lvl2pPr marL="742950" indent="-285750">
              <a:defRPr sz="2400" b="1" baseline="-25000">
                <a:solidFill>
                  <a:schemeClr val="tx1"/>
                </a:solidFill>
                <a:latin typeface="Times New Roman" pitchFamily="18" charset="0"/>
                <a:ea typeface="宋体" pitchFamily="2" charset="-122"/>
              </a:defRPr>
            </a:lvl2pPr>
            <a:lvl3pPr marL="1143000" indent="-228600">
              <a:defRPr sz="2400" b="1" baseline="-25000">
                <a:solidFill>
                  <a:schemeClr val="tx1"/>
                </a:solidFill>
                <a:latin typeface="Times New Roman" pitchFamily="18" charset="0"/>
                <a:ea typeface="宋体" pitchFamily="2" charset="-122"/>
              </a:defRPr>
            </a:lvl3pPr>
            <a:lvl4pPr marL="1600200" indent="-228600">
              <a:defRPr sz="2400" b="1" baseline="-25000">
                <a:solidFill>
                  <a:schemeClr val="tx1"/>
                </a:solidFill>
                <a:latin typeface="Times New Roman" pitchFamily="18" charset="0"/>
                <a:ea typeface="宋体" pitchFamily="2" charset="-122"/>
              </a:defRPr>
            </a:lvl4pPr>
            <a:lvl5pPr marL="2057400" indent="-228600">
              <a:defRPr sz="2400" b="1" baseline="-25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b="1" baseline="-25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b="1" baseline="-25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b="1" baseline="-25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b="1" baseline="-25000">
                <a:solidFill>
                  <a:schemeClr val="tx1"/>
                </a:solidFill>
                <a:latin typeface="Times New Roman" pitchFamily="18" charset="0"/>
                <a:ea typeface="宋体" pitchFamily="2" charset="-122"/>
              </a:defRPr>
            </a:lvl9pPr>
          </a:lstStyle>
          <a:p>
            <a:pPr algn="dist" eaLnBrk="1" hangingPunct="1">
              <a:buFontTx/>
              <a:buNone/>
              <a:defRPr/>
            </a:pPr>
            <a:r>
              <a:rPr kumimoji="1" lang="zh-CN" altLang="en-US" sz="2800" baseline="0" dirty="0" smtClean="0">
                <a:latin typeface="Tahoma" pitchFamily="34" charset="0"/>
              </a:rPr>
              <a:t>最后通牒： </a:t>
            </a:r>
            <a:r>
              <a:rPr kumimoji="1" lang="en-US" altLang="zh-CN" sz="2800" baseline="0" dirty="0" smtClean="0">
                <a:latin typeface="Tahoma" pitchFamily="34" charset="0"/>
              </a:rPr>
              <a:t>take it or leave it</a:t>
            </a:r>
          </a:p>
        </p:txBody>
      </p:sp>
      <p:sp>
        <p:nvSpPr>
          <p:cNvPr id="5123" name="WordArt 15"/>
          <p:cNvSpPr>
            <a:spLocks noChangeArrowheads="1" noChangeShapeType="1" noTextEdit="1"/>
          </p:cNvSpPr>
          <p:nvPr/>
        </p:nvSpPr>
        <p:spPr bwMode="auto">
          <a:xfrm>
            <a:off x="1638301" y="1961406"/>
            <a:ext cx="460375" cy="342900"/>
          </a:xfrm>
          <a:prstGeom prst="rect">
            <a:avLst/>
          </a:prstGeom>
          <a:noFill/>
          <a:ln>
            <a:noFill/>
          </a:ln>
        </p:spPr>
        <p:txBody>
          <a:bodyPr wrap="none" fromWordArt="1">
            <a:prstTxWarp prst="textPlain">
              <a:avLst>
                <a:gd name="adj" fmla="val 50000"/>
              </a:avLst>
            </a:prstTxWarp>
          </a:bodyPr>
          <a:lstStyle/>
          <a:p>
            <a:pPr algn="ctr"/>
            <a:r>
              <a:rPr lang="en-US" altLang="zh-CN" sz="3600" kern="10">
                <a:effectLst>
                  <a:outerShdw dist="35921" dir="2700000" algn="ctr" rotWithShape="0">
                    <a:srgbClr val="C0C0C0">
                      <a:alpha val="79999"/>
                    </a:srgbClr>
                  </a:outerShdw>
                </a:effectLst>
                <a:latin typeface="宋体"/>
                <a:ea typeface="宋体"/>
              </a:rPr>
              <a:t>A</a:t>
            </a:r>
            <a:endParaRPr lang="zh-CN" altLang="en-US" sz="3600" kern="10">
              <a:effectLst>
                <a:outerShdw dist="35921" dir="2700000" algn="ctr" rotWithShape="0">
                  <a:srgbClr val="C0C0C0">
                    <a:alpha val="79999"/>
                  </a:srgbClr>
                </a:outerShdw>
              </a:effectLst>
              <a:latin typeface="宋体"/>
              <a:ea typeface="宋体"/>
            </a:endParaRPr>
          </a:p>
        </p:txBody>
      </p:sp>
      <p:sp>
        <p:nvSpPr>
          <p:cNvPr id="5124" name="WordArt 16"/>
          <p:cNvSpPr>
            <a:spLocks noChangeArrowheads="1" noChangeShapeType="1" noTextEdit="1"/>
          </p:cNvSpPr>
          <p:nvPr/>
        </p:nvSpPr>
        <p:spPr bwMode="auto">
          <a:xfrm>
            <a:off x="3695701" y="1961406"/>
            <a:ext cx="460375" cy="342900"/>
          </a:xfrm>
          <a:prstGeom prst="rect">
            <a:avLst/>
          </a:prstGeom>
          <a:noFill/>
          <a:ln>
            <a:noFill/>
          </a:ln>
        </p:spPr>
        <p:txBody>
          <a:bodyPr wrap="none" fromWordArt="1">
            <a:prstTxWarp prst="textPlain">
              <a:avLst>
                <a:gd name="adj" fmla="val 50000"/>
              </a:avLst>
            </a:prstTxWarp>
          </a:bodyPr>
          <a:lstStyle/>
          <a:p>
            <a:pPr algn="ctr"/>
            <a:r>
              <a:rPr lang="en-US" altLang="zh-CN" sz="3600" kern="10">
                <a:effectLst>
                  <a:outerShdw dist="35921" dir="2700000" algn="ctr" rotWithShape="0">
                    <a:srgbClr val="C0C0C0">
                      <a:alpha val="79999"/>
                    </a:srgbClr>
                  </a:outerShdw>
                </a:effectLst>
                <a:latin typeface="宋体"/>
                <a:ea typeface="宋体"/>
              </a:rPr>
              <a:t>B</a:t>
            </a:r>
            <a:endParaRPr lang="zh-CN" altLang="en-US" sz="3600" kern="10">
              <a:effectLst>
                <a:outerShdw dist="35921" dir="2700000" algn="ctr" rotWithShape="0">
                  <a:srgbClr val="C0C0C0">
                    <a:alpha val="79999"/>
                  </a:srgbClr>
                </a:outerShdw>
              </a:effectLst>
              <a:latin typeface="宋体"/>
              <a:ea typeface="宋体"/>
            </a:endParaRPr>
          </a:p>
        </p:txBody>
      </p:sp>
      <p:sp>
        <p:nvSpPr>
          <p:cNvPr id="997393" name="Line 17"/>
          <p:cNvSpPr>
            <a:spLocks noChangeShapeType="1"/>
          </p:cNvSpPr>
          <p:nvPr/>
        </p:nvSpPr>
        <p:spPr bwMode="auto">
          <a:xfrm>
            <a:off x="2395539" y="2132857"/>
            <a:ext cx="998537" cy="1190"/>
          </a:xfrm>
          <a:prstGeom prst="line">
            <a:avLst/>
          </a:prstGeom>
          <a:ln>
            <a:headEnd/>
            <a:tailEnd type="triangle" w="med" len="med"/>
          </a:ln>
        </p:spPr>
        <p:style>
          <a:lnRef idx="2">
            <a:schemeClr val="accent6"/>
          </a:lnRef>
          <a:fillRef idx="0">
            <a:schemeClr val="accent6"/>
          </a:fillRef>
          <a:effectRef idx="1">
            <a:schemeClr val="accent6"/>
          </a:effectRef>
          <a:fontRef idx="minor">
            <a:schemeClr val="tx1"/>
          </a:fontRef>
        </p:style>
        <p:txBody>
          <a:bodyPr wrap="none"/>
          <a:lstStyle/>
          <a:p>
            <a:pPr algn="ctr" eaLnBrk="1" fontAlgn="t" hangingPunct="1">
              <a:buFontTx/>
              <a:buNone/>
              <a:defRPr/>
            </a:pPr>
            <a:endParaRPr kumimoji="1" lang="zh-CN" altLang="en-US">
              <a:effectLst>
                <a:outerShdw blurRad="38100" dist="38100" dir="2700000" algn="tl">
                  <a:srgbClr val="000000">
                    <a:alpha val="43137"/>
                  </a:srgbClr>
                </a:outerShdw>
              </a:effectLst>
            </a:endParaRPr>
          </a:p>
        </p:txBody>
      </p:sp>
      <p:sp>
        <p:nvSpPr>
          <p:cNvPr id="997394" name="Line 18"/>
          <p:cNvSpPr>
            <a:spLocks noChangeShapeType="1"/>
          </p:cNvSpPr>
          <p:nvPr/>
        </p:nvSpPr>
        <p:spPr bwMode="auto">
          <a:xfrm flipV="1">
            <a:off x="4529139" y="1618506"/>
            <a:ext cx="1074737" cy="457200"/>
          </a:xfrm>
          <a:prstGeom prst="line">
            <a:avLst/>
          </a:prstGeom>
          <a:ln>
            <a:headEnd/>
            <a:tailEnd type="triangle" w="med" len="med"/>
          </a:ln>
        </p:spPr>
        <p:style>
          <a:lnRef idx="2">
            <a:schemeClr val="accent6"/>
          </a:lnRef>
          <a:fillRef idx="0">
            <a:schemeClr val="accent6"/>
          </a:fillRef>
          <a:effectRef idx="1">
            <a:schemeClr val="accent6"/>
          </a:effectRef>
          <a:fontRef idx="minor">
            <a:schemeClr val="tx1"/>
          </a:fontRef>
        </p:style>
        <p:txBody>
          <a:bodyPr wrap="none"/>
          <a:lstStyle/>
          <a:p>
            <a:pPr algn="ctr" eaLnBrk="1" fontAlgn="t" hangingPunct="1">
              <a:buFontTx/>
              <a:buNone/>
              <a:defRPr/>
            </a:pPr>
            <a:endParaRPr kumimoji="1" lang="zh-CN" altLang="en-US">
              <a:effectLst>
                <a:outerShdw blurRad="38100" dist="38100" dir="2700000" algn="tl">
                  <a:srgbClr val="000000">
                    <a:alpha val="43137"/>
                  </a:srgbClr>
                </a:outerShdw>
              </a:effectLst>
            </a:endParaRPr>
          </a:p>
        </p:txBody>
      </p:sp>
      <p:sp>
        <p:nvSpPr>
          <p:cNvPr id="997395" name="Line 19"/>
          <p:cNvSpPr>
            <a:spLocks noChangeShapeType="1"/>
          </p:cNvSpPr>
          <p:nvPr/>
        </p:nvSpPr>
        <p:spPr bwMode="auto">
          <a:xfrm>
            <a:off x="4527551" y="2247156"/>
            <a:ext cx="1228725" cy="342900"/>
          </a:xfrm>
          <a:prstGeom prst="line">
            <a:avLst/>
          </a:prstGeom>
          <a:ln>
            <a:headEnd/>
            <a:tailEnd type="triangle" w="med" len="med"/>
          </a:ln>
        </p:spPr>
        <p:style>
          <a:lnRef idx="2">
            <a:schemeClr val="accent6"/>
          </a:lnRef>
          <a:fillRef idx="0">
            <a:schemeClr val="accent6"/>
          </a:fillRef>
          <a:effectRef idx="1">
            <a:schemeClr val="accent6"/>
          </a:effectRef>
          <a:fontRef idx="minor">
            <a:schemeClr val="tx1"/>
          </a:fontRef>
        </p:style>
        <p:txBody>
          <a:bodyPr wrap="none"/>
          <a:lstStyle/>
          <a:p>
            <a:pPr algn="ctr" eaLnBrk="1" fontAlgn="t" hangingPunct="1">
              <a:buFontTx/>
              <a:buNone/>
              <a:defRPr/>
            </a:pPr>
            <a:endParaRPr kumimoji="1" lang="zh-CN" altLang="en-US">
              <a:effectLst>
                <a:outerShdw blurRad="38100" dist="38100" dir="2700000" algn="tl">
                  <a:srgbClr val="000000">
                    <a:alpha val="43137"/>
                  </a:srgbClr>
                </a:outerShdw>
              </a:effectLst>
            </a:endParaRPr>
          </a:p>
        </p:txBody>
      </p:sp>
      <p:sp>
        <p:nvSpPr>
          <p:cNvPr id="997396" name="Rectangle 20"/>
          <p:cNvSpPr>
            <a:spLocks noChangeArrowheads="1"/>
          </p:cNvSpPr>
          <p:nvPr/>
        </p:nvSpPr>
        <p:spPr bwMode="auto">
          <a:xfrm>
            <a:off x="2397125" y="1675656"/>
            <a:ext cx="646331" cy="369332"/>
          </a:xfrm>
          <a:prstGeom prst="rect">
            <a:avLst/>
          </a:prstGeom>
          <a:noFill/>
          <a:ln w="9525">
            <a:noFill/>
            <a:miter lim="800000"/>
            <a:headEnd/>
            <a:tailEnd/>
          </a:ln>
          <a:effectLst/>
        </p:spPr>
        <p:txBody>
          <a:bodyPr wrap="none">
            <a:spAutoFit/>
          </a:bodyPr>
          <a:lstStyle/>
          <a:p>
            <a:r>
              <a:rPr kumimoji="1" lang="zh-CN" altLang="en-US" b="1" dirty="0">
                <a:latin typeface="楷体_GB2312" pitchFamily="49" charset="-122"/>
                <a:ea typeface="楷体_GB2312" pitchFamily="49" charset="-122"/>
              </a:rPr>
              <a:t>出价</a:t>
            </a:r>
          </a:p>
        </p:txBody>
      </p:sp>
      <p:sp>
        <p:nvSpPr>
          <p:cNvPr id="997397" name="Rectangle 21"/>
          <p:cNvSpPr>
            <a:spLocks noChangeArrowheads="1"/>
          </p:cNvSpPr>
          <p:nvPr/>
        </p:nvSpPr>
        <p:spPr bwMode="auto">
          <a:xfrm>
            <a:off x="2474913" y="2262634"/>
            <a:ext cx="532518" cy="369332"/>
          </a:xfrm>
          <a:prstGeom prst="rect">
            <a:avLst/>
          </a:prstGeom>
          <a:noFill/>
          <a:ln w="9525">
            <a:noFill/>
            <a:miter lim="800000"/>
            <a:headEnd/>
            <a:tailEnd/>
          </a:ln>
          <a:effectLst/>
        </p:spPr>
        <p:txBody>
          <a:bodyPr wrap="none">
            <a:spAutoFit/>
          </a:bodyPr>
          <a:lstStyle/>
          <a:p>
            <a:r>
              <a:rPr kumimoji="1" lang="en-US" altLang="zh-CN" b="1" dirty="0">
                <a:latin typeface="楷体_GB2312" pitchFamily="49" charset="-122"/>
                <a:ea typeface="楷体_GB2312" pitchFamily="49" charset="-122"/>
              </a:rPr>
              <a:t>X</a:t>
            </a:r>
            <a:r>
              <a:rPr kumimoji="1" lang="zh-CN" altLang="en-US" b="1" dirty="0">
                <a:latin typeface="楷体_GB2312" pitchFamily="49" charset="-122"/>
                <a:ea typeface="楷体_GB2312" pitchFamily="49" charset="-122"/>
              </a:rPr>
              <a:t>％</a:t>
            </a:r>
          </a:p>
        </p:txBody>
      </p:sp>
      <p:sp>
        <p:nvSpPr>
          <p:cNvPr id="997398" name="Rectangle 22"/>
          <p:cNvSpPr>
            <a:spLocks noChangeArrowheads="1"/>
          </p:cNvSpPr>
          <p:nvPr/>
        </p:nvSpPr>
        <p:spPr bwMode="auto">
          <a:xfrm>
            <a:off x="4530725" y="1275606"/>
            <a:ext cx="646331" cy="369332"/>
          </a:xfrm>
          <a:prstGeom prst="rect">
            <a:avLst/>
          </a:prstGeom>
          <a:noFill/>
          <a:ln w="9525">
            <a:noFill/>
            <a:miter lim="800000"/>
            <a:headEnd/>
            <a:tailEnd/>
          </a:ln>
          <a:effectLst/>
        </p:spPr>
        <p:txBody>
          <a:bodyPr wrap="none">
            <a:spAutoFit/>
          </a:bodyPr>
          <a:lstStyle/>
          <a:p>
            <a:r>
              <a:rPr kumimoji="1" lang="zh-CN" altLang="en-US" b="1" dirty="0">
                <a:latin typeface="楷体_GB2312" pitchFamily="49" charset="-122"/>
                <a:ea typeface="楷体_GB2312" pitchFamily="49" charset="-122"/>
              </a:rPr>
              <a:t>接受</a:t>
            </a:r>
          </a:p>
        </p:txBody>
      </p:sp>
      <p:sp>
        <p:nvSpPr>
          <p:cNvPr id="997399" name="Rectangle 23"/>
          <p:cNvSpPr>
            <a:spLocks noChangeArrowheads="1"/>
          </p:cNvSpPr>
          <p:nvPr/>
        </p:nvSpPr>
        <p:spPr bwMode="auto">
          <a:xfrm>
            <a:off x="4530725" y="2475756"/>
            <a:ext cx="646331" cy="369332"/>
          </a:xfrm>
          <a:prstGeom prst="rect">
            <a:avLst/>
          </a:prstGeom>
          <a:noFill/>
          <a:ln w="9525">
            <a:noFill/>
            <a:miter lim="800000"/>
            <a:headEnd/>
            <a:tailEnd/>
          </a:ln>
          <a:effectLst/>
        </p:spPr>
        <p:txBody>
          <a:bodyPr wrap="none">
            <a:spAutoFit/>
          </a:bodyPr>
          <a:lstStyle/>
          <a:p>
            <a:pPr eaLnBrk="1" hangingPunct="1">
              <a:buFontTx/>
              <a:buNone/>
              <a:defRPr/>
            </a:pPr>
            <a:r>
              <a:rPr kumimoji="1" lang="zh-CN" altLang="en-US" b="1" baseline="0" dirty="0">
                <a:latin typeface="楷体_GB2312" pitchFamily="49" charset="-122"/>
                <a:ea typeface="楷体_GB2312" pitchFamily="49" charset="-122"/>
              </a:rPr>
              <a:t>拒绝</a:t>
            </a:r>
          </a:p>
        </p:txBody>
      </p:sp>
      <p:sp>
        <p:nvSpPr>
          <p:cNvPr id="997400" name="Rectangle 24"/>
          <p:cNvSpPr>
            <a:spLocks noChangeArrowheads="1"/>
          </p:cNvSpPr>
          <p:nvPr/>
        </p:nvSpPr>
        <p:spPr bwMode="auto">
          <a:xfrm>
            <a:off x="5508104" y="1356896"/>
            <a:ext cx="1991251" cy="523220"/>
          </a:xfrm>
          <a:prstGeom prst="rect">
            <a:avLst/>
          </a:prstGeom>
          <a:noFill/>
          <a:ln w="9525">
            <a:noFill/>
            <a:miter lim="800000"/>
            <a:headEnd/>
            <a:tailEnd/>
          </a:ln>
          <a:effectLst/>
        </p:spPr>
        <p:txBody>
          <a:bodyPr wrap="none">
            <a:spAutoFit/>
          </a:bodyPr>
          <a:lstStyle/>
          <a:p>
            <a:r>
              <a:rPr kumimoji="1" lang="zh-CN" altLang="en-US" sz="2800" b="1" dirty="0">
                <a:latin typeface="楷体_GB2312" pitchFamily="49" charset="-122"/>
                <a:ea typeface="楷体_GB2312" pitchFamily="49" charset="-122"/>
              </a:rPr>
              <a:t>（</a:t>
            </a:r>
            <a:r>
              <a:rPr kumimoji="1" lang="en-US" altLang="zh-CN" sz="2800" b="1" dirty="0">
                <a:latin typeface="楷体_GB2312" pitchFamily="49" charset="-122"/>
                <a:ea typeface="楷体_GB2312" pitchFamily="49" charset="-122"/>
              </a:rPr>
              <a:t>1-X</a:t>
            </a:r>
            <a:r>
              <a:rPr kumimoji="1" lang="zh-CN" altLang="en-US" sz="2800" b="1" dirty="0">
                <a:latin typeface="楷体_GB2312" pitchFamily="49" charset="-122"/>
                <a:ea typeface="楷体_GB2312" pitchFamily="49" charset="-122"/>
              </a:rPr>
              <a:t>，</a:t>
            </a:r>
            <a:r>
              <a:rPr kumimoji="1" lang="en-US" altLang="zh-CN" sz="2800" b="1" dirty="0">
                <a:latin typeface="楷体_GB2312" pitchFamily="49" charset="-122"/>
                <a:ea typeface="楷体_GB2312" pitchFamily="49" charset="-122"/>
              </a:rPr>
              <a:t>X</a:t>
            </a:r>
            <a:r>
              <a:rPr kumimoji="1" lang="zh-CN" altLang="en-US" sz="2800" b="1" dirty="0">
                <a:latin typeface="楷体_GB2312" pitchFamily="49" charset="-122"/>
                <a:ea typeface="楷体_GB2312" pitchFamily="49" charset="-122"/>
              </a:rPr>
              <a:t>）</a:t>
            </a:r>
          </a:p>
        </p:txBody>
      </p:sp>
      <p:sp>
        <p:nvSpPr>
          <p:cNvPr id="997401" name="Rectangle 25"/>
          <p:cNvSpPr>
            <a:spLocks noChangeArrowheads="1"/>
          </p:cNvSpPr>
          <p:nvPr/>
        </p:nvSpPr>
        <p:spPr bwMode="auto">
          <a:xfrm>
            <a:off x="5623678" y="2368034"/>
            <a:ext cx="1834156" cy="584775"/>
          </a:xfrm>
          <a:prstGeom prst="rect">
            <a:avLst/>
          </a:prstGeom>
          <a:noFill/>
          <a:ln w="9525">
            <a:noFill/>
            <a:miter lim="800000"/>
            <a:headEnd/>
            <a:tailEnd/>
          </a:ln>
          <a:effectLst/>
        </p:spPr>
        <p:txBody>
          <a:bodyPr wrap="none">
            <a:spAutoFit/>
          </a:bodyPr>
          <a:lstStyle/>
          <a:p>
            <a:r>
              <a:rPr kumimoji="1" lang="zh-CN" altLang="en-US" sz="3200" b="1" dirty="0">
                <a:latin typeface="楷体_GB2312" pitchFamily="49" charset="-122"/>
                <a:ea typeface="楷体_GB2312" pitchFamily="49" charset="-122"/>
              </a:rPr>
              <a:t>（</a:t>
            </a:r>
            <a:r>
              <a:rPr kumimoji="1" lang="en-US" altLang="zh-CN" sz="3200" b="1" dirty="0">
                <a:latin typeface="楷体_GB2312" pitchFamily="49" charset="-122"/>
                <a:ea typeface="楷体_GB2312" pitchFamily="49" charset="-122"/>
              </a:rPr>
              <a:t>0</a:t>
            </a:r>
            <a:r>
              <a:rPr kumimoji="1" lang="zh-CN" altLang="en-US" sz="3200" b="1" dirty="0">
                <a:latin typeface="楷体_GB2312" pitchFamily="49" charset="-122"/>
                <a:ea typeface="楷体_GB2312" pitchFamily="49" charset="-122"/>
              </a:rPr>
              <a:t>，</a:t>
            </a:r>
            <a:r>
              <a:rPr kumimoji="1" lang="en-US" altLang="zh-CN" sz="3200" b="1" dirty="0">
                <a:latin typeface="楷体_GB2312" pitchFamily="49" charset="-122"/>
                <a:ea typeface="楷体_GB2312" pitchFamily="49" charset="-122"/>
              </a:rPr>
              <a:t>0</a:t>
            </a:r>
            <a:r>
              <a:rPr kumimoji="1" lang="zh-CN" altLang="en-US" sz="3200" b="1" dirty="0">
                <a:latin typeface="楷体_GB2312" pitchFamily="49" charset="-122"/>
                <a:ea typeface="楷体_GB2312" pitchFamily="49" charset="-122"/>
              </a:rPr>
              <a:t>）</a:t>
            </a:r>
          </a:p>
        </p:txBody>
      </p:sp>
      <p:sp>
        <p:nvSpPr>
          <p:cNvPr id="5134" name="AutoShape 26"/>
          <p:cNvSpPr>
            <a:spLocks noChangeArrowheads="1"/>
          </p:cNvSpPr>
          <p:nvPr/>
        </p:nvSpPr>
        <p:spPr bwMode="auto">
          <a:xfrm>
            <a:off x="642640" y="881271"/>
            <a:ext cx="2451695" cy="641866"/>
          </a:xfrm>
          <a:prstGeom prst="wedgeRoundRectCallout">
            <a:avLst>
              <a:gd name="adj1" fmla="val 3171"/>
              <a:gd name="adj2" fmla="val 130208"/>
              <a:gd name="adj3" fmla="val 16667"/>
            </a:avLst>
          </a:prstGeom>
          <a:noFill/>
          <a:ln w="9525">
            <a:solidFill>
              <a:srgbClr val="FF0000"/>
            </a:solidFill>
            <a:miter lim="800000"/>
            <a:headEnd/>
            <a:tailEnd/>
          </a:ln>
        </p:spPr>
        <p:txBody>
          <a:bodyPr/>
          <a:lstStyle/>
          <a:p>
            <a:pPr algn="ctr" eaLnBrk="1" hangingPunct="1">
              <a:buFontTx/>
              <a:buNone/>
            </a:pPr>
            <a:r>
              <a:rPr kumimoji="1" lang="zh-CN" altLang="en-US" sz="2400" b="1" baseline="0" dirty="0">
                <a:solidFill>
                  <a:srgbClr val="FF0000"/>
                </a:solidFill>
                <a:latin typeface="楷体_GB2312" pitchFamily="49" charset="-122"/>
                <a:ea typeface="楷体_GB2312" pitchFamily="49" charset="-122"/>
              </a:rPr>
              <a:t>提出分配方案</a:t>
            </a:r>
          </a:p>
        </p:txBody>
      </p:sp>
      <p:sp>
        <p:nvSpPr>
          <p:cNvPr id="15" name="AutoShape 27">
            <a:hlinkClick r:id="" action="ppaction://noaction"/>
          </p:cNvPr>
          <p:cNvSpPr>
            <a:spLocks noChangeArrowheads="1"/>
          </p:cNvSpPr>
          <p:nvPr/>
        </p:nvSpPr>
        <p:spPr bwMode="auto">
          <a:xfrm>
            <a:off x="759440" y="3197597"/>
            <a:ext cx="4568032" cy="514350"/>
          </a:xfrm>
          <a:prstGeom prst="wedgeRoundRectCallout">
            <a:avLst>
              <a:gd name="adj1" fmla="val -28736"/>
              <a:gd name="adj2" fmla="val -186806"/>
              <a:gd name="adj3" fmla="val 16667"/>
            </a:avLst>
          </a:prstGeom>
          <a:noFill/>
          <a:ln w="9525">
            <a:solidFill>
              <a:srgbClr val="FF0000"/>
            </a:solidFill>
            <a:miter lim="800000"/>
            <a:headEnd/>
            <a:tailEnd/>
          </a:ln>
        </p:spPr>
        <p:txBody>
          <a:bodyPr/>
          <a:lstStyle/>
          <a:p>
            <a:pPr algn="ctr" eaLnBrk="1" hangingPunct="1">
              <a:lnSpc>
                <a:spcPct val="110000"/>
              </a:lnSpc>
              <a:buFontTx/>
              <a:buNone/>
            </a:pPr>
            <a:r>
              <a:rPr kumimoji="1" lang="zh-CN" altLang="en-US" sz="1600" b="1" baseline="0" dirty="0">
                <a:solidFill>
                  <a:srgbClr val="FF0000"/>
                </a:solidFill>
                <a:latin typeface="楷体_GB2312" pitchFamily="49" charset="-122"/>
                <a:ea typeface="楷体_GB2312" pitchFamily="49" charset="-122"/>
              </a:rPr>
              <a:t>如果总金额是</a:t>
            </a:r>
            <a:r>
              <a:rPr kumimoji="1" lang="en-US" altLang="zh-CN" sz="1600" b="1" baseline="0" dirty="0">
                <a:solidFill>
                  <a:srgbClr val="FF0000"/>
                </a:solidFill>
                <a:latin typeface="楷体_GB2312" pitchFamily="49" charset="-122"/>
                <a:ea typeface="楷体_GB2312" pitchFamily="49" charset="-122"/>
              </a:rPr>
              <a:t>10</a:t>
            </a:r>
            <a:r>
              <a:rPr kumimoji="1" lang="zh-CN" altLang="en-US" sz="1600" b="1" baseline="0" dirty="0">
                <a:solidFill>
                  <a:srgbClr val="FF0000"/>
                </a:solidFill>
                <a:latin typeface="楷体_GB2312" pitchFamily="49" charset="-122"/>
                <a:ea typeface="楷体_GB2312" pitchFamily="49" charset="-122"/>
              </a:rPr>
              <a:t>万元，你的分配方案是多少？</a:t>
            </a:r>
          </a:p>
        </p:txBody>
      </p:sp>
      <p:sp>
        <p:nvSpPr>
          <p:cNvPr id="17" name="Text Box 2"/>
          <p:cNvSpPr txBox="1">
            <a:spLocks noChangeArrowheads="1"/>
          </p:cNvSpPr>
          <p:nvPr/>
        </p:nvSpPr>
        <p:spPr bwMode="auto">
          <a:xfrm>
            <a:off x="759440" y="3651870"/>
            <a:ext cx="7772999" cy="1338828"/>
          </a:xfrm>
          <a:prstGeom prst="rect">
            <a:avLst/>
          </a:prstGeom>
          <a:noFill/>
          <a:ln w="101600" cmpd="tri">
            <a:noFill/>
            <a:miter lim="800000"/>
            <a:headEnd/>
            <a:tailEnd/>
          </a:ln>
          <a:effectLst/>
        </p:spPr>
        <p:txBody>
          <a:bodyPr wrap="square">
            <a:spAutoFit/>
          </a:bodyPr>
          <a:lstStyle>
            <a:lvl1pPr>
              <a:defRPr sz="2400" b="1" baseline="-25000">
                <a:solidFill>
                  <a:schemeClr val="tx1"/>
                </a:solidFill>
                <a:latin typeface="Times New Roman" pitchFamily="18" charset="0"/>
                <a:ea typeface="宋体" pitchFamily="2" charset="-122"/>
              </a:defRPr>
            </a:lvl1pPr>
            <a:lvl2pPr marL="742950" indent="-285750">
              <a:defRPr sz="2400" b="1" baseline="-25000">
                <a:solidFill>
                  <a:schemeClr val="tx1"/>
                </a:solidFill>
                <a:latin typeface="Times New Roman" pitchFamily="18" charset="0"/>
                <a:ea typeface="宋体" pitchFamily="2" charset="-122"/>
              </a:defRPr>
            </a:lvl2pPr>
            <a:lvl3pPr marL="1143000" indent="-228600">
              <a:defRPr sz="2400" b="1" baseline="-25000">
                <a:solidFill>
                  <a:schemeClr val="tx1"/>
                </a:solidFill>
                <a:latin typeface="Times New Roman" pitchFamily="18" charset="0"/>
                <a:ea typeface="宋体" pitchFamily="2" charset="-122"/>
              </a:defRPr>
            </a:lvl3pPr>
            <a:lvl4pPr marL="1600200" indent="-228600">
              <a:defRPr sz="2400" b="1" baseline="-25000">
                <a:solidFill>
                  <a:schemeClr val="tx1"/>
                </a:solidFill>
                <a:latin typeface="Times New Roman" pitchFamily="18" charset="0"/>
                <a:ea typeface="宋体" pitchFamily="2" charset="-122"/>
              </a:defRPr>
            </a:lvl4pPr>
            <a:lvl5pPr marL="2057400" indent="-228600">
              <a:defRPr sz="2400" b="1" baseline="-25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b="1" baseline="-25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b="1" baseline="-25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b="1" baseline="-25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b="1" baseline="-25000">
                <a:solidFill>
                  <a:schemeClr val="tx1"/>
                </a:solidFill>
                <a:latin typeface="Times New Roman" pitchFamily="18" charset="0"/>
                <a:ea typeface="宋体" pitchFamily="2" charset="-122"/>
              </a:defRPr>
            </a:lvl9pPr>
          </a:lstStyle>
          <a:p>
            <a:pPr eaLnBrk="1" hangingPunct="1">
              <a:lnSpc>
                <a:spcPct val="150000"/>
              </a:lnSpc>
              <a:buFontTx/>
              <a:buNone/>
              <a:defRPr/>
            </a:pPr>
            <a:r>
              <a:rPr kumimoji="1" lang="zh-CN" altLang="en-US" sz="1800" baseline="0" dirty="0" smtClean="0">
                <a:latin typeface="楷体" pitchFamily="49" charset="-122"/>
                <a:ea typeface="楷体" pitchFamily="49" charset="-122"/>
              </a:rPr>
              <a:t>独裁者博弈：您说了算。（独享决策权）</a:t>
            </a:r>
            <a:endParaRPr kumimoji="1" lang="en-US" altLang="zh-CN" sz="1800" baseline="0" dirty="0" smtClean="0">
              <a:latin typeface="楷体" pitchFamily="49" charset="-122"/>
              <a:ea typeface="楷体" pitchFamily="49" charset="-122"/>
            </a:endParaRPr>
          </a:p>
          <a:p>
            <a:pPr eaLnBrk="1" hangingPunct="1">
              <a:lnSpc>
                <a:spcPct val="150000"/>
              </a:lnSpc>
              <a:buFontTx/>
              <a:buNone/>
              <a:defRPr/>
            </a:pPr>
            <a:r>
              <a:rPr kumimoji="1" lang="zh-CN" altLang="en-US" sz="1800" baseline="0" dirty="0" smtClean="0">
                <a:latin typeface="楷体" pitchFamily="49" charset="-122"/>
                <a:ea typeface="楷体" pitchFamily="49" charset="-122"/>
              </a:rPr>
              <a:t>最后通牒博弈：您说了不算，要对方同意才行。（对方有否决权）</a:t>
            </a:r>
            <a:endParaRPr kumimoji="1" lang="en-US" altLang="zh-CN" sz="1800" baseline="0" dirty="0" smtClean="0">
              <a:latin typeface="楷体" pitchFamily="49" charset="-122"/>
              <a:ea typeface="楷体" pitchFamily="49" charset="-122"/>
            </a:endParaRPr>
          </a:p>
          <a:p>
            <a:pPr eaLnBrk="1" hangingPunct="1">
              <a:lnSpc>
                <a:spcPct val="150000"/>
              </a:lnSpc>
              <a:buFontTx/>
              <a:buNone/>
              <a:defRPr/>
            </a:pPr>
            <a:r>
              <a:rPr kumimoji="1" lang="zh-CN" altLang="en-US" sz="1800" baseline="0" dirty="0" smtClean="0">
                <a:latin typeface="楷体" pitchFamily="49" charset="-122"/>
                <a:ea typeface="楷体" pitchFamily="49" charset="-122"/>
              </a:rPr>
              <a:t>讨价还价博弈：双方都有说话的权力。（共享决策权）</a:t>
            </a:r>
            <a:endParaRPr kumimoji="1" lang="en-US" altLang="zh-CN" sz="1800" baseline="0" dirty="0" smtClean="0">
              <a:latin typeface="楷体" pitchFamily="49" charset="-122"/>
              <a:ea typeface="楷体" pitchFamily="49" charset="-122"/>
            </a:endParaRPr>
          </a:p>
        </p:txBody>
      </p:sp>
    </p:spTree>
    <p:extLst>
      <p:ext uri="{BB962C8B-B14F-4D97-AF65-F5344CB8AC3E}">
        <p14:creationId xmlns:p14="http://schemas.microsoft.com/office/powerpoint/2010/main" val="32748244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descr="wp511f"/>
          <p:cNvSpPr>
            <a:spLocks noChangeArrowheads="1"/>
          </p:cNvSpPr>
          <p:nvPr/>
        </p:nvSpPr>
        <p:spPr bwMode="auto">
          <a:xfrm>
            <a:off x="506413" y="357187"/>
            <a:ext cx="8458200" cy="356559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eaLnBrk="1" hangingPunct="1">
              <a:lnSpc>
                <a:spcPct val="190000"/>
              </a:lnSpc>
              <a:spcBef>
                <a:spcPct val="20000"/>
              </a:spcBef>
              <a:buClr>
                <a:schemeClr val="accent1"/>
              </a:buClr>
              <a:buFontTx/>
              <a:buNone/>
            </a:pPr>
            <a:r>
              <a:rPr kumimoji="1" lang="zh-CN" altLang="en-US" sz="3600" b="1" baseline="0" dirty="0">
                <a:latin typeface="楷体_GB2312" pitchFamily="49" charset="-122"/>
                <a:ea typeface="楷体_GB2312" pitchFamily="49" charset="-122"/>
              </a:rPr>
              <a:t>课堂选择：</a:t>
            </a:r>
          </a:p>
          <a:p>
            <a:pPr lvl="1" eaLnBrk="1" hangingPunct="1">
              <a:lnSpc>
                <a:spcPct val="250000"/>
              </a:lnSpc>
              <a:spcBef>
                <a:spcPct val="20000"/>
              </a:spcBef>
              <a:buClr>
                <a:schemeClr val="accent1"/>
              </a:buClr>
              <a:buFontTx/>
              <a:buNone/>
            </a:pPr>
            <a:r>
              <a:rPr kumimoji="1" lang="en-US" altLang="zh-CN" sz="3200" b="1" baseline="0" dirty="0">
                <a:latin typeface="楷体_GB2312" pitchFamily="49" charset="-122"/>
                <a:ea typeface="楷体_GB2312" pitchFamily="49" charset="-122"/>
              </a:rPr>
              <a:t>A</a:t>
            </a:r>
            <a:r>
              <a:rPr kumimoji="1" lang="zh-CN" altLang="en-US" sz="3200" b="1" baseline="0" dirty="0">
                <a:latin typeface="楷体_GB2312" pitchFamily="49" charset="-122"/>
                <a:ea typeface="楷体_GB2312" pitchFamily="49" charset="-122"/>
              </a:rPr>
              <a:t>：今天得到</a:t>
            </a:r>
            <a:r>
              <a:rPr kumimoji="1" lang="en-US" altLang="zh-CN" sz="3200" b="1" baseline="0" dirty="0">
                <a:latin typeface="楷体_GB2312" pitchFamily="49" charset="-122"/>
                <a:ea typeface="楷体_GB2312" pitchFamily="49" charset="-122"/>
              </a:rPr>
              <a:t>100</a:t>
            </a:r>
            <a:r>
              <a:rPr kumimoji="1" lang="zh-CN" altLang="en-US" sz="3200" b="1" baseline="0" dirty="0">
                <a:latin typeface="楷体_GB2312" pitchFamily="49" charset="-122"/>
                <a:ea typeface="楷体_GB2312" pitchFamily="49" charset="-122"/>
              </a:rPr>
              <a:t>元。</a:t>
            </a:r>
          </a:p>
          <a:p>
            <a:pPr lvl="1" eaLnBrk="1" hangingPunct="1">
              <a:lnSpc>
                <a:spcPct val="250000"/>
              </a:lnSpc>
              <a:spcBef>
                <a:spcPct val="20000"/>
              </a:spcBef>
              <a:buClr>
                <a:schemeClr val="accent1"/>
              </a:buClr>
              <a:buFontTx/>
              <a:buNone/>
            </a:pPr>
            <a:r>
              <a:rPr kumimoji="1" lang="en-US" altLang="zh-CN" sz="3200" b="1" baseline="0" dirty="0">
                <a:latin typeface="楷体_GB2312" pitchFamily="49" charset="-122"/>
                <a:ea typeface="楷体_GB2312" pitchFamily="49" charset="-122"/>
              </a:rPr>
              <a:t>B</a:t>
            </a:r>
            <a:r>
              <a:rPr kumimoji="1" lang="zh-CN" altLang="en-US" sz="3200" b="1" baseline="0" dirty="0">
                <a:latin typeface="楷体_GB2312" pitchFamily="49" charset="-122"/>
                <a:ea typeface="楷体_GB2312" pitchFamily="49" charset="-122"/>
              </a:rPr>
              <a:t>：</a:t>
            </a:r>
            <a:r>
              <a:rPr kumimoji="1" lang="en-US" altLang="zh-CN" sz="3200" b="1" baseline="0" dirty="0">
                <a:latin typeface="楷体_GB2312" pitchFamily="49" charset="-122"/>
                <a:ea typeface="楷体_GB2312" pitchFamily="49" charset="-122"/>
              </a:rPr>
              <a:t>4</a:t>
            </a:r>
            <a:r>
              <a:rPr kumimoji="1" lang="zh-CN" altLang="en-US" sz="3200" b="1" baseline="0" dirty="0">
                <a:latin typeface="楷体_GB2312" pitchFamily="49" charset="-122"/>
                <a:ea typeface="楷体_GB2312" pitchFamily="49" charset="-122"/>
              </a:rPr>
              <a:t>周后得到</a:t>
            </a:r>
            <a:r>
              <a:rPr kumimoji="1" lang="en-US" altLang="zh-CN" sz="3200" b="1" baseline="0" dirty="0">
                <a:latin typeface="楷体_GB2312" pitchFamily="49" charset="-122"/>
                <a:ea typeface="楷体_GB2312" pitchFamily="49" charset="-122"/>
              </a:rPr>
              <a:t>110</a:t>
            </a:r>
            <a:r>
              <a:rPr kumimoji="1" lang="zh-CN" altLang="en-US" sz="3200" b="1" baseline="0" dirty="0">
                <a:latin typeface="楷体_GB2312" pitchFamily="49" charset="-122"/>
                <a:ea typeface="楷体_GB2312" pitchFamily="49" charset="-122"/>
              </a:rPr>
              <a:t>元。</a:t>
            </a:r>
          </a:p>
        </p:txBody>
      </p:sp>
      <p:sp>
        <p:nvSpPr>
          <p:cNvPr id="26627" name="Line 4"/>
          <p:cNvSpPr>
            <a:spLocks noChangeShapeType="1"/>
          </p:cNvSpPr>
          <p:nvPr/>
        </p:nvSpPr>
        <p:spPr bwMode="auto">
          <a:xfrm>
            <a:off x="1009650" y="1490663"/>
            <a:ext cx="7162800" cy="0"/>
          </a:xfrm>
          <a:prstGeom prst="line">
            <a:avLst/>
          </a:prstGeom>
          <a:noFill/>
          <a:ln w="38100">
            <a:solidFill>
              <a:srgbClr val="77777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600"/>
          </a:p>
        </p:txBody>
      </p:sp>
    </p:spTree>
    <p:extLst>
      <p:ext uri="{BB962C8B-B14F-4D97-AF65-F5344CB8AC3E}">
        <p14:creationId xmlns:p14="http://schemas.microsoft.com/office/powerpoint/2010/main" val="2898633885"/>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descr="wp511f"/>
          <p:cNvSpPr>
            <a:spLocks noChangeArrowheads="1"/>
          </p:cNvSpPr>
          <p:nvPr/>
        </p:nvSpPr>
        <p:spPr bwMode="auto">
          <a:xfrm>
            <a:off x="434975" y="519113"/>
            <a:ext cx="8458200" cy="356559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eaLnBrk="1" hangingPunct="1">
              <a:lnSpc>
                <a:spcPct val="190000"/>
              </a:lnSpc>
              <a:spcBef>
                <a:spcPct val="20000"/>
              </a:spcBef>
              <a:buClr>
                <a:schemeClr val="accent1"/>
              </a:buClr>
              <a:buFontTx/>
              <a:buNone/>
            </a:pPr>
            <a:r>
              <a:rPr kumimoji="1" lang="zh-CN" altLang="en-US" sz="3600" b="1" baseline="0" dirty="0">
                <a:latin typeface="楷体_GB2312" pitchFamily="49" charset="-122"/>
                <a:ea typeface="楷体_GB2312" pitchFamily="49" charset="-122"/>
              </a:rPr>
              <a:t>课堂选择：</a:t>
            </a:r>
          </a:p>
          <a:p>
            <a:pPr lvl="1" eaLnBrk="1" hangingPunct="1">
              <a:lnSpc>
                <a:spcPct val="250000"/>
              </a:lnSpc>
              <a:spcBef>
                <a:spcPct val="20000"/>
              </a:spcBef>
              <a:buClr>
                <a:schemeClr val="accent1"/>
              </a:buClr>
              <a:buFontTx/>
              <a:buNone/>
            </a:pPr>
            <a:r>
              <a:rPr kumimoji="1" lang="en-US" altLang="zh-CN" sz="3200" b="1" baseline="0" dirty="0">
                <a:latin typeface="楷体_GB2312" pitchFamily="49" charset="-122"/>
                <a:ea typeface="楷体_GB2312" pitchFamily="49" charset="-122"/>
              </a:rPr>
              <a:t>A</a:t>
            </a:r>
            <a:r>
              <a:rPr kumimoji="1" lang="zh-CN" altLang="en-US" sz="3200" b="1" baseline="0" dirty="0">
                <a:latin typeface="楷体_GB2312" pitchFamily="49" charset="-122"/>
                <a:ea typeface="楷体_GB2312" pitchFamily="49" charset="-122"/>
              </a:rPr>
              <a:t>：今天得到</a:t>
            </a:r>
            <a:r>
              <a:rPr kumimoji="1" lang="en-US" altLang="zh-CN" sz="3200" b="1" baseline="0" dirty="0">
                <a:latin typeface="楷体_GB2312" pitchFamily="49" charset="-122"/>
                <a:ea typeface="楷体_GB2312" pitchFamily="49" charset="-122"/>
              </a:rPr>
              <a:t>100</a:t>
            </a:r>
            <a:r>
              <a:rPr kumimoji="1" lang="zh-CN" altLang="en-US" sz="3200" b="1" baseline="0" dirty="0">
                <a:latin typeface="楷体_GB2312" pitchFamily="49" charset="-122"/>
                <a:ea typeface="楷体_GB2312" pitchFamily="49" charset="-122"/>
              </a:rPr>
              <a:t>元。（</a:t>
            </a:r>
            <a:r>
              <a:rPr kumimoji="1" lang="en-US" altLang="zh-CN" sz="3200" b="1" baseline="0" dirty="0">
                <a:latin typeface="楷体_GB2312" pitchFamily="49" charset="-122"/>
                <a:ea typeface="楷体_GB2312" pitchFamily="49" charset="-122"/>
              </a:rPr>
              <a:t>82</a:t>
            </a:r>
            <a:r>
              <a:rPr kumimoji="1" lang="zh-CN" altLang="en-US" sz="3200" b="1" baseline="0" dirty="0">
                <a:latin typeface="楷体_GB2312" pitchFamily="49" charset="-122"/>
                <a:ea typeface="楷体_GB2312" pitchFamily="49" charset="-122"/>
              </a:rPr>
              <a:t>％）</a:t>
            </a:r>
          </a:p>
          <a:p>
            <a:pPr lvl="1" eaLnBrk="1" hangingPunct="1">
              <a:lnSpc>
                <a:spcPct val="250000"/>
              </a:lnSpc>
              <a:spcBef>
                <a:spcPct val="20000"/>
              </a:spcBef>
              <a:buClr>
                <a:schemeClr val="accent1"/>
              </a:buClr>
              <a:buFontTx/>
              <a:buNone/>
            </a:pPr>
            <a:r>
              <a:rPr kumimoji="1" lang="en-US" altLang="zh-CN" sz="3200" b="1" baseline="0" dirty="0">
                <a:latin typeface="楷体_GB2312" pitchFamily="49" charset="-122"/>
                <a:ea typeface="楷体_GB2312" pitchFamily="49" charset="-122"/>
              </a:rPr>
              <a:t>B</a:t>
            </a:r>
            <a:r>
              <a:rPr kumimoji="1" lang="zh-CN" altLang="en-US" sz="3200" b="1" baseline="0" dirty="0">
                <a:latin typeface="楷体_GB2312" pitchFamily="49" charset="-122"/>
                <a:ea typeface="楷体_GB2312" pitchFamily="49" charset="-122"/>
              </a:rPr>
              <a:t>：</a:t>
            </a:r>
            <a:r>
              <a:rPr kumimoji="1" lang="en-US" altLang="zh-CN" sz="3200" b="1" baseline="0" dirty="0">
                <a:latin typeface="楷体_GB2312" pitchFamily="49" charset="-122"/>
                <a:ea typeface="楷体_GB2312" pitchFamily="49" charset="-122"/>
              </a:rPr>
              <a:t>4</a:t>
            </a:r>
            <a:r>
              <a:rPr kumimoji="1" lang="zh-CN" altLang="en-US" sz="3200" b="1" baseline="0" dirty="0">
                <a:latin typeface="楷体_GB2312" pitchFamily="49" charset="-122"/>
                <a:ea typeface="楷体_GB2312" pitchFamily="49" charset="-122"/>
              </a:rPr>
              <a:t>周后得到</a:t>
            </a:r>
            <a:r>
              <a:rPr kumimoji="1" lang="en-US" altLang="zh-CN" sz="3200" b="1" baseline="0" dirty="0">
                <a:latin typeface="楷体_GB2312" pitchFamily="49" charset="-122"/>
                <a:ea typeface="楷体_GB2312" pitchFamily="49" charset="-122"/>
              </a:rPr>
              <a:t>110</a:t>
            </a:r>
            <a:r>
              <a:rPr kumimoji="1" lang="zh-CN" altLang="en-US" sz="3200" b="1" baseline="0" dirty="0">
                <a:latin typeface="楷体_GB2312" pitchFamily="49" charset="-122"/>
                <a:ea typeface="楷体_GB2312" pitchFamily="49" charset="-122"/>
              </a:rPr>
              <a:t>元。（</a:t>
            </a:r>
            <a:r>
              <a:rPr kumimoji="1" lang="en-US" altLang="zh-CN" sz="3200" b="1" baseline="0" dirty="0">
                <a:latin typeface="楷体_GB2312" pitchFamily="49" charset="-122"/>
                <a:ea typeface="楷体_GB2312" pitchFamily="49" charset="-122"/>
              </a:rPr>
              <a:t>18</a:t>
            </a:r>
            <a:r>
              <a:rPr kumimoji="1" lang="zh-CN" altLang="en-US" sz="3200" b="1" baseline="0" dirty="0">
                <a:latin typeface="楷体_GB2312" pitchFamily="49" charset="-122"/>
                <a:ea typeface="楷体_GB2312" pitchFamily="49" charset="-122"/>
              </a:rPr>
              <a:t>％）</a:t>
            </a:r>
          </a:p>
        </p:txBody>
      </p:sp>
      <p:sp>
        <p:nvSpPr>
          <p:cNvPr id="27651" name="Line 4"/>
          <p:cNvSpPr>
            <a:spLocks noChangeShapeType="1"/>
          </p:cNvSpPr>
          <p:nvPr/>
        </p:nvSpPr>
        <p:spPr bwMode="auto">
          <a:xfrm>
            <a:off x="971550" y="1600200"/>
            <a:ext cx="7162800" cy="0"/>
          </a:xfrm>
          <a:prstGeom prst="line">
            <a:avLst/>
          </a:prstGeom>
          <a:noFill/>
          <a:ln w="38100">
            <a:solidFill>
              <a:srgbClr val="77777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600" b="1"/>
          </a:p>
        </p:txBody>
      </p:sp>
    </p:spTree>
    <p:extLst>
      <p:ext uri="{BB962C8B-B14F-4D97-AF65-F5344CB8AC3E}">
        <p14:creationId xmlns:p14="http://schemas.microsoft.com/office/powerpoint/2010/main" val="3146360312"/>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zh-CN" altLang="en-US" sz="4400" b="1" dirty="0" smtClean="0">
                <a:latin typeface="黑体" pitchFamily="49" charset="-122"/>
              </a:rPr>
              <a:t>贴现因子</a:t>
            </a:r>
          </a:p>
        </p:txBody>
      </p:sp>
      <p:sp>
        <p:nvSpPr>
          <p:cNvPr id="29699" name="Rectangle 3"/>
          <p:cNvSpPr>
            <a:spLocks noGrp="1" noChangeArrowheads="1"/>
          </p:cNvSpPr>
          <p:nvPr>
            <p:ph type="body" idx="1"/>
          </p:nvPr>
        </p:nvSpPr>
        <p:spPr>
          <a:xfrm>
            <a:off x="395536" y="1275606"/>
            <a:ext cx="8497887" cy="2573783"/>
          </a:xfrm>
        </p:spPr>
        <p:txBody>
          <a:bodyPr>
            <a:normAutofit/>
          </a:bodyPr>
          <a:lstStyle/>
          <a:p>
            <a:pPr marL="23813" indent="-23813" eaLnBrk="1" hangingPunct="1">
              <a:lnSpc>
                <a:spcPct val="150000"/>
              </a:lnSpc>
              <a:buFontTx/>
              <a:buNone/>
            </a:pPr>
            <a:r>
              <a:rPr lang="zh-CN" altLang="en-US" b="1" dirty="0" smtClean="0">
                <a:latin typeface="楷体" pitchFamily="49" charset="-122"/>
                <a:ea typeface="楷体" pitchFamily="49" charset="-122"/>
              </a:rPr>
              <a:t>贴现因子是指1个份额经过一段时间后所等同的现在份额。</a:t>
            </a:r>
            <a:endParaRPr lang="en-US" altLang="zh-CN" b="1" dirty="0" smtClean="0">
              <a:latin typeface="楷体" pitchFamily="49" charset="-122"/>
              <a:ea typeface="楷体" pitchFamily="49" charset="-122"/>
            </a:endParaRPr>
          </a:p>
          <a:p>
            <a:pPr marL="23813" indent="-23813" eaLnBrk="1" hangingPunct="1">
              <a:lnSpc>
                <a:spcPct val="150000"/>
              </a:lnSpc>
              <a:buFontTx/>
              <a:buNone/>
            </a:pPr>
            <a:r>
              <a:rPr lang="zh-CN" altLang="en-US" b="1" dirty="0" smtClean="0">
                <a:latin typeface="楷体" pitchFamily="49" charset="-122"/>
                <a:ea typeface="楷体" pitchFamily="49" charset="-122"/>
              </a:rPr>
              <a:t>贴现因子是由参与者的“耐心”程度所决定的。</a:t>
            </a:r>
          </a:p>
        </p:txBody>
      </p:sp>
    </p:spTree>
    <p:extLst>
      <p:ext uri="{BB962C8B-B14F-4D97-AF65-F5344CB8AC3E}">
        <p14:creationId xmlns:p14="http://schemas.microsoft.com/office/powerpoint/2010/main" val="15528374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9512" y="-20538"/>
            <a:ext cx="8784976" cy="5078313"/>
          </a:xfrm>
          <a:prstGeom prst="rect">
            <a:avLst/>
          </a:prstGeom>
        </p:spPr>
        <p:txBody>
          <a:bodyPr wrap="square">
            <a:spAutoFit/>
          </a:bodyPr>
          <a:lstStyle/>
          <a:p>
            <a:pPr>
              <a:lnSpc>
                <a:spcPct val="150000"/>
              </a:lnSpc>
            </a:pPr>
            <a:r>
              <a:rPr lang="en-US" altLang="zh-CN" b="1" dirty="0" smtClean="0"/>
              <a:t>X</a:t>
            </a:r>
            <a:r>
              <a:rPr lang="zh-CN" altLang="zh-CN" b="1" dirty="0"/>
              <a:t>表示参与者</a:t>
            </a:r>
            <a:r>
              <a:rPr lang="en-US" altLang="zh-CN" b="1" dirty="0"/>
              <a:t>1</a:t>
            </a:r>
            <a:r>
              <a:rPr lang="zh-CN" altLang="zh-CN" b="1" dirty="0"/>
              <a:t>所得的份额</a:t>
            </a:r>
            <a:r>
              <a:rPr lang="zh-CN" altLang="zh-CN" b="1" dirty="0" smtClean="0"/>
              <a:t>比重，（</a:t>
            </a:r>
            <a:r>
              <a:rPr lang="en-US" altLang="zh-CN" b="1" dirty="0"/>
              <a:t>1-X</a:t>
            </a:r>
            <a:r>
              <a:rPr lang="zh-CN" altLang="zh-CN" b="1" dirty="0"/>
              <a:t>）为参与者</a:t>
            </a:r>
            <a:r>
              <a:rPr lang="en-US" altLang="zh-CN" b="1" dirty="0"/>
              <a:t>2</a:t>
            </a:r>
            <a:r>
              <a:rPr lang="zh-CN" altLang="zh-CN" b="1" dirty="0"/>
              <a:t>所得的份额比重，</a:t>
            </a:r>
            <a:r>
              <a:rPr lang="en-US" altLang="zh-CN" b="1" dirty="0"/>
              <a:t>X</a:t>
            </a:r>
            <a:r>
              <a:rPr lang="en-US" altLang="zh-CN" b="1" baseline="-25000" dirty="0"/>
              <a:t>i</a:t>
            </a:r>
            <a:r>
              <a:rPr lang="zh-CN" altLang="zh-CN" b="1" dirty="0"/>
              <a:t>和（</a:t>
            </a:r>
            <a:r>
              <a:rPr lang="en-US" altLang="zh-CN" b="1" dirty="0"/>
              <a:t>1−X</a:t>
            </a:r>
            <a:r>
              <a:rPr lang="en-US" altLang="zh-CN" b="1" baseline="-25000" dirty="0"/>
              <a:t>i</a:t>
            </a:r>
            <a:r>
              <a:rPr lang="zh-CN" altLang="zh-CN" b="1" dirty="0"/>
              <a:t>）分别是时期</a:t>
            </a:r>
            <a:r>
              <a:rPr lang="en-US" altLang="zh-CN" b="1" dirty="0" err="1"/>
              <a:t>i</a:t>
            </a:r>
            <a:r>
              <a:rPr lang="zh-CN" altLang="zh-CN" b="1" dirty="0"/>
              <a:t>时参与者</a:t>
            </a:r>
            <a:r>
              <a:rPr lang="en-US" altLang="zh-CN" b="1" dirty="0"/>
              <a:t>1</a:t>
            </a:r>
            <a:r>
              <a:rPr lang="zh-CN" altLang="zh-CN" b="1" dirty="0"/>
              <a:t>和参与者</a:t>
            </a:r>
            <a:r>
              <a:rPr lang="en-US" altLang="zh-CN" b="1" dirty="0"/>
              <a:t>2</a:t>
            </a:r>
            <a:r>
              <a:rPr lang="zh-CN" altLang="zh-CN" b="1" dirty="0"/>
              <a:t>各自所得的份额</a:t>
            </a:r>
            <a:r>
              <a:rPr lang="zh-CN" altLang="zh-CN" b="1" dirty="0" smtClean="0"/>
              <a:t>。两</a:t>
            </a:r>
            <a:r>
              <a:rPr lang="zh-CN" altLang="zh-CN" b="1" dirty="0"/>
              <a:t>个参与者</a:t>
            </a:r>
            <a:r>
              <a:rPr lang="zh-CN" altLang="zh-CN" b="1" dirty="0" smtClean="0"/>
              <a:t>的</a:t>
            </a:r>
            <a:r>
              <a:rPr lang="zh-CN" altLang="en-US" b="1" dirty="0" smtClean="0">
                <a:solidFill>
                  <a:srgbClr val="FF0000"/>
                </a:solidFill>
              </a:rPr>
              <a:t>贴现因子</a:t>
            </a:r>
            <a:r>
              <a:rPr lang="zh-CN" altLang="zh-CN" b="1" dirty="0" smtClean="0"/>
              <a:t>分别</a:t>
            </a:r>
            <a:r>
              <a:rPr lang="zh-CN" altLang="zh-CN" b="1" dirty="0"/>
              <a:t>是</a:t>
            </a:r>
            <a:r>
              <a:rPr lang="en-US" altLang="zh-CN" b="1" dirty="0"/>
              <a:t>δ</a:t>
            </a:r>
            <a:r>
              <a:rPr lang="en-US" altLang="zh-CN" b="1" baseline="-25000" dirty="0"/>
              <a:t>1</a:t>
            </a:r>
            <a:r>
              <a:rPr lang="zh-CN" altLang="zh-CN" b="1" dirty="0"/>
              <a:t>和</a:t>
            </a:r>
            <a:r>
              <a:rPr lang="en-US" altLang="zh-CN" b="1" dirty="0"/>
              <a:t>δ</a:t>
            </a:r>
            <a:r>
              <a:rPr lang="en-US" altLang="zh-CN" b="1" baseline="-25000" dirty="0"/>
              <a:t>2</a:t>
            </a:r>
            <a:r>
              <a:rPr lang="zh-CN" altLang="zh-CN" b="1" dirty="0"/>
              <a:t>。如果博弈会在时期</a:t>
            </a:r>
            <a:r>
              <a:rPr lang="en-US" altLang="zh-CN" b="1" dirty="0"/>
              <a:t>t</a:t>
            </a:r>
            <a:r>
              <a:rPr lang="zh-CN" altLang="zh-CN" b="1" dirty="0"/>
              <a:t>结束，参与者</a:t>
            </a:r>
            <a:r>
              <a:rPr lang="en-US" altLang="zh-CN" b="1" dirty="0"/>
              <a:t>1</a:t>
            </a:r>
            <a:r>
              <a:rPr lang="zh-CN" altLang="zh-CN" b="1" dirty="0"/>
              <a:t>的损益是</a:t>
            </a:r>
            <a:r>
              <a:rPr lang="en-US" altLang="zh-CN" b="1" dirty="0" err="1"/>
              <a:t>X</a:t>
            </a:r>
            <a:r>
              <a:rPr lang="en-US" altLang="zh-CN" b="1" baseline="-25000" dirty="0" err="1"/>
              <a:t>t</a:t>
            </a:r>
            <a:r>
              <a:rPr lang="zh-CN" altLang="zh-CN" b="1" dirty="0"/>
              <a:t>，参与者</a:t>
            </a:r>
            <a:r>
              <a:rPr lang="en-US" altLang="zh-CN" b="1" dirty="0"/>
              <a:t>2</a:t>
            </a:r>
            <a:r>
              <a:rPr lang="zh-CN" altLang="zh-CN" b="1" dirty="0"/>
              <a:t>的损益是</a:t>
            </a:r>
            <a:r>
              <a:rPr lang="en-US" altLang="zh-CN" b="1" dirty="0"/>
              <a:t>1-X</a:t>
            </a:r>
            <a:r>
              <a:rPr lang="en-US" altLang="zh-CN" b="1" baseline="-25000" dirty="0"/>
              <a:t>t</a:t>
            </a:r>
            <a:r>
              <a:rPr lang="zh-CN" altLang="zh-CN" b="1" dirty="0"/>
              <a:t>。</a:t>
            </a:r>
            <a:r>
              <a:rPr lang="zh-CN" altLang="zh-CN" b="1" dirty="0" smtClean="0"/>
              <a:t>然后往前</a:t>
            </a:r>
            <a:r>
              <a:rPr lang="zh-CN" altLang="zh-CN" b="1" dirty="0"/>
              <a:t>推在</a:t>
            </a:r>
            <a:r>
              <a:rPr lang="en-US" altLang="zh-CN" b="1" dirty="0"/>
              <a:t>t-1</a:t>
            </a:r>
            <a:r>
              <a:rPr lang="zh-CN" altLang="zh-CN" b="1" dirty="0"/>
              <a:t>期的时候，参与者</a:t>
            </a:r>
            <a:r>
              <a:rPr lang="en-US" altLang="zh-CN" b="1" dirty="0"/>
              <a:t>1</a:t>
            </a:r>
            <a:r>
              <a:rPr lang="zh-CN" altLang="zh-CN" b="1" dirty="0"/>
              <a:t>的损益是</a:t>
            </a:r>
            <a:r>
              <a:rPr lang="en-US" altLang="zh-CN" b="1" dirty="0"/>
              <a:t>δ</a:t>
            </a:r>
            <a:r>
              <a:rPr lang="en-US" altLang="zh-CN" b="1" baseline="-25000" dirty="0"/>
              <a:t>1</a:t>
            </a:r>
            <a:r>
              <a:rPr lang="en-US" altLang="zh-CN" b="1" dirty="0"/>
              <a:t>X</a:t>
            </a:r>
            <a:r>
              <a:rPr lang="en-US" altLang="zh-CN" b="1" baseline="-25000" dirty="0"/>
              <a:t>t</a:t>
            </a:r>
            <a:r>
              <a:rPr lang="zh-CN" altLang="zh-CN" b="1" dirty="0"/>
              <a:t>，参与者</a:t>
            </a:r>
            <a:r>
              <a:rPr lang="en-US" altLang="zh-CN" b="1" dirty="0"/>
              <a:t>2</a:t>
            </a:r>
            <a:r>
              <a:rPr lang="zh-CN" altLang="zh-CN" b="1" dirty="0"/>
              <a:t>的损益是</a:t>
            </a:r>
            <a:r>
              <a:rPr lang="en-US" altLang="zh-CN" b="1" dirty="0"/>
              <a:t>1-δ</a:t>
            </a:r>
            <a:r>
              <a:rPr lang="en-US" altLang="zh-CN" b="1" baseline="-25000" dirty="0"/>
              <a:t>1</a:t>
            </a:r>
            <a:r>
              <a:rPr lang="en-US" altLang="zh-CN" b="1" dirty="0"/>
              <a:t>X</a:t>
            </a:r>
            <a:r>
              <a:rPr lang="en-US" altLang="zh-CN" b="1" baseline="-25000" dirty="0"/>
              <a:t>t</a:t>
            </a:r>
            <a:r>
              <a:rPr lang="zh-CN" altLang="zh-CN" b="1" dirty="0"/>
              <a:t>，继续往前推，在</a:t>
            </a:r>
            <a:r>
              <a:rPr lang="en-US" altLang="zh-CN" b="1" dirty="0"/>
              <a:t>t-2</a:t>
            </a:r>
            <a:r>
              <a:rPr lang="zh-CN" altLang="zh-CN" b="1" dirty="0"/>
              <a:t>期的时候，参与者</a:t>
            </a:r>
            <a:r>
              <a:rPr lang="en-US" altLang="zh-CN" b="1" dirty="0"/>
              <a:t>2</a:t>
            </a:r>
            <a:r>
              <a:rPr lang="zh-CN" altLang="zh-CN" b="1" dirty="0"/>
              <a:t>的损益是</a:t>
            </a:r>
            <a:r>
              <a:rPr lang="en-US" altLang="zh-CN" b="1" dirty="0"/>
              <a:t>δ</a:t>
            </a:r>
            <a:r>
              <a:rPr lang="en-US" altLang="zh-CN" b="1" baseline="-25000" dirty="0"/>
              <a:t>2</a:t>
            </a:r>
            <a:r>
              <a:rPr lang="zh-CN" altLang="zh-CN" b="1" dirty="0"/>
              <a:t>（</a:t>
            </a:r>
            <a:r>
              <a:rPr lang="en-US" altLang="zh-CN" b="1" dirty="0"/>
              <a:t>1-δ</a:t>
            </a:r>
            <a:r>
              <a:rPr lang="en-US" altLang="zh-CN" b="1" baseline="-25000" dirty="0"/>
              <a:t>1</a:t>
            </a:r>
            <a:r>
              <a:rPr lang="en-US" altLang="zh-CN" b="1" dirty="0"/>
              <a:t>X</a:t>
            </a:r>
            <a:r>
              <a:rPr lang="en-US" altLang="zh-CN" b="1" baseline="-25000" dirty="0"/>
              <a:t>t</a:t>
            </a:r>
            <a:r>
              <a:rPr lang="zh-CN" altLang="zh-CN" b="1" dirty="0"/>
              <a:t>），参与者</a:t>
            </a:r>
            <a:r>
              <a:rPr lang="en-US" altLang="zh-CN" b="1" dirty="0"/>
              <a:t>1</a:t>
            </a:r>
            <a:r>
              <a:rPr lang="zh-CN" altLang="zh-CN" b="1" dirty="0"/>
              <a:t>的损益是</a:t>
            </a:r>
            <a:r>
              <a:rPr lang="en-US" altLang="zh-CN" b="1" dirty="0"/>
              <a:t>1-δ</a:t>
            </a:r>
            <a:r>
              <a:rPr lang="en-US" altLang="zh-CN" b="1" baseline="-25000" dirty="0"/>
              <a:t>2</a:t>
            </a:r>
            <a:r>
              <a:rPr lang="zh-CN" altLang="zh-CN" b="1" dirty="0"/>
              <a:t>（</a:t>
            </a:r>
            <a:r>
              <a:rPr lang="en-US" altLang="zh-CN" b="1" dirty="0"/>
              <a:t>1-δ</a:t>
            </a:r>
            <a:r>
              <a:rPr lang="en-US" altLang="zh-CN" b="1" baseline="-25000" dirty="0"/>
              <a:t>1</a:t>
            </a:r>
            <a:r>
              <a:rPr lang="en-US" altLang="zh-CN" b="1" dirty="0"/>
              <a:t>X</a:t>
            </a:r>
            <a:r>
              <a:rPr lang="en-US" altLang="zh-CN" b="1" baseline="-25000" dirty="0"/>
              <a:t>t</a:t>
            </a:r>
            <a:r>
              <a:rPr lang="zh-CN" altLang="zh-CN" b="1" dirty="0"/>
              <a:t>）</a:t>
            </a:r>
            <a:r>
              <a:rPr lang="zh-CN" altLang="zh-CN" b="1" dirty="0" smtClean="0"/>
              <a:t>。</a:t>
            </a:r>
            <a:endParaRPr lang="en-US" altLang="zh-CN" b="1" dirty="0" smtClean="0"/>
          </a:p>
          <a:p>
            <a:pPr>
              <a:lnSpc>
                <a:spcPct val="150000"/>
              </a:lnSpc>
            </a:pPr>
            <a:r>
              <a:rPr lang="zh-CN" altLang="zh-CN" b="1" dirty="0" smtClean="0"/>
              <a:t>假设</a:t>
            </a:r>
            <a:r>
              <a:rPr lang="zh-CN" altLang="zh-CN" b="1" dirty="0"/>
              <a:t>无限期博弈后，</a:t>
            </a:r>
            <a:r>
              <a:rPr lang="zh-CN" altLang="zh-CN" b="1" dirty="0" smtClean="0"/>
              <a:t>达到纳什均衡</a:t>
            </a:r>
            <a:r>
              <a:rPr lang="zh-CN" altLang="en-US" b="1" dirty="0" smtClean="0"/>
              <a:t>。</a:t>
            </a:r>
            <a:r>
              <a:rPr lang="zh-CN" altLang="zh-CN" b="1" dirty="0" smtClean="0"/>
              <a:t>意味着</a:t>
            </a:r>
            <a:r>
              <a:rPr lang="zh-CN" altLang="zh-CN" b="1" dirty="0"/>
              <a:t>在这种状态下，任何一方都不可能通过改变策略让自己的收益</a:t>
            </a:r>
            <a:r>
              <a:rPr lang="zh-CN" altLang="zh-CN" b="1" dirty="0" smtClean="0"/>
              <a:t>增加，对于</a:t>
            </a:r>
            <a:r>
              <a:rPr lang="zh-CN" altLang="zh-CN" b="1" dirty="0"/>
              <a:t>参与者</a:t>
            </a:r>
            <a:r>
              <a:rPr lang="en-US" altLang="zh-CN" b="1" dirty="0"/>
              <a:t>1</a:t>
            </a:r>
            <a:r>
              <a:rPr lang="zh-CN" altLang="zh-CN" b="1" dirty="0"/>
              <a:t>来说</a:t>
            </a:r>
            <a:r>
              <a:rPr lang="en-US" altLang="zh-CN" b="1" dirty="0"/>
              <a:t>t</a:t>
            </a:r>
            <a:r>
              <a:rPr lang="zh-CN" altLang="zh-CN" b="1" dirty="0"/>
              <a:t>期的损益和</a:t>
            </a:r>
            <a:r>
              <a:rPr lang="en-US" altLang="zh-CN" b="1" dirty="0"/>
              <a:t>t-2</a:t>
            </a:r>
            <a:r>
              <a:rPr lang="zh-CN" altLang="zh-CN" b="1" dirty="0"/>
              <a:t>期的损益相等</a:t>
            </a:r>
            <a:r>
              <a:rPr lang="zh-CN" altLang="zh-CN" b="1" dirty="0" smtClean="0"/>
              <a:t>。</a:t>
            </a:r>
            <a:endParaRPr lang="en-US" altLang="zh-CN" b="1" dirty="0" smtClean="0"/>
          </a:p>
          <a:p>
            <a:pPr>
              <a:lnSpc>
                <a:spcPct val="150000"/>
              </a:lnSpc>
            </a:pPr>
            <a:r>
              <a:rPr lang="zh-CN" altLang="zh-CN" b="1" dirty="0" smtClean="0"/>
              <a:t>对于</a:t>
            </a:r>
            <a:r>
              <a:rPr lang="zh-CN" altLang="zh-CN" b="1" dirty="0"/>
              <a:t>参与者</a:t>
            </a:r>
            <a:r>
              <a:rPr lang="en-US" altLang="zh-CN" b="1" dirty="0"/>
              <a:t>1</a:t>
            </a:r>
            <a:r>
              <a:rPr lang="zh-CN" altLang="zh-CN" b="1" dirty="0"/>
              <a:t>来说</a:t>
            </a:r>
            <a:r>
              <a:rPr lang="en-US" altLang="zh-CN" b="1" dirty="0"/>
              <a:t>t-2</a:t>
            </a:r>
            <a:r>
              <a:rPr lang="zh-CN" altLang="zh-CN" b="1" dirty="0"/>
              <a:t>期选择接受的收益和</a:t>
            </a:r>
            <a:r>
              <a:rPr lang="en-US" altLang="zh-CN" b="1" dirty="0"/>
              <a:t>t-2</a:t>
            </a:r>
            <a:r>
              <a:rPr lang="zh-CN" altLang="zh-CN" b="1" dirty="0"/>
              <a:t>期选择拒绝，等</a:t>
            </a:r>
            <a:r>
              <a:rPr lang="en-US" altLang="zh-CN" b="1" dirty="0"/>
              <a:t>t-1</a:t>
            </a:r>
            <a:r>
              <a:rPr lang="zh-CN" altLang="zh-CN" b="1" dirty="0"/>
              <a:t>期参与者</a:t>
            </a:r>
            <a:r>
              <a:rPr lang="en-US" altLang="zh-CN" b="1" dirty="0"/>
              <a:t>2</a:t>
            </a:r>
            <a:r>
              <a:rPr lang="zh-CN" altLang="zh-CN" b="1" dirty="0"/>
              <a:t>还价后到</a:t>
            </a:r>
            <a:r>
              <a:rPr lang="en-US" altLang="zh-CN" b="1" dirty="0"/>
              <a:t>t</a:t>
            </a:r>
            <a:r>
              <a:rPr lang="zh-CN" altLang="zh-CN" b="1" dirty="0"/>
              <a:t>期再选择接受，两种结果的损益是一样的：</a:t>
            </a:r>
          </a:p>
          <a:p>
            <a:pPr>
              <a:lnSpc>
                <a:spcPct val="150000"/>
              </a:lnSpc>
            </a:pPr>
            <a:r>
              <a:rPr lang="en-US" altLang="zh-CN" b="1" dirty="0" err="1"/>
              <a:t>X</a:t>
            </a:r>
            <a:r>
              <a:rPr lang="en-US" altLang="zh-CN" b="1" baseline="-25000" dirty="0" err="1"/>
              <a:t>t</a:t>
            </a:r>
            <a:r>
              <a:rPr lang="en-US" altLang="zh-CN" b="1" dirty="0"/>
              <a:t>=1-δ</a:t>
            </a:r>
            <a:r>
              <a:rPr lang="en-US" altLang="zh-CN" b="1" baseline="-25000" dirty="0"/>
              <a:t>2</a:t>
            </a:r>
            <a:r>
              <a:rPr lang="zh-CN" altLang="zh-CN" b="1" dirty="0"/>
              <a:t>（</a:t>
            </a:r>
            <a:r>
              <a:rPr lang="en-US" altLang="zh-CN" b="1" dirty="0"/>
              <a:t>1-δ</a:t>
            </a:r>
            <a:r>
              <a:rPr lang="en-US" altLang="zh-CN" b="1" baseline="-25000" dirty="0"/>
              <a:t>1</a:t>
            </a:r>
            <a:r>
              <a:rPr lang="en-US" altLang="zh-CN" b="1" dirty="0"/>
              <a:t>X</a:t>
            </a:r>
            <a:r>
              <a:rPr lang="en-US" altLang="zh-CN" b="1" baseline="-25000" dirty="0"/>
              <a:t>t</a:t>
            </a:r>
            <a:r>
              <a:rPr lang="zh-CN" altLang="zh-CN" b="1" dirty="0"/>
              <a:t>）</a:t>
            </a:r>
          </a:p>
          <a:p>
            <a:pPr>
              <a:lnSpc>
                <a:spcPct val="150000"/>
              </a:lnSpc>
            </a:pPr>
            <a:r>
              <a:rPr lang="zh-CN" altLang="zh-CN" b="1" dirty="0" smtClean="0"/>
              <a:t>在</a:t>
            </a:r>
            <a:r>
              <a:rPr lang="zh-CN" altLang="zh-CN" b="1" dirty="0"/>
              <a:t>纳什均衡的条件下，参与者</a:t>
            </a:r>
            <a:r>
              <a:rPr lang="en-US" altLang="zh-CN" b="1" dirty="0"/>
              <a:t>1</a:t>
            </a:r>
            <a:r>
              <a:rPr lang="zh-CN" altLang="zh-CN" b="1" dirty="0"/>
              <a:t>获得的</a:t>
            </a:r>
            <a:r>
              <a:rPr lang="zh-CN" altLang="zh-CN" b="1" dirty="0" smtClean="0"/>
              <a:t>份额</a:t>
            </a:r>
            <a:r>
              <a:rPr lang="zh-CN" altLang="en-US" b="1" dirty="0" smtClean="0"/>
              <a:t>：</a:t>
            </a:r>
            <a:r>
              <a:rPr lang="en-US" altLang="zh-CN" b="1" dirty="0" smtClean="0"/>
              <a:t>X</a:t>
            </a:r>
            <a:r>
              <a:rPr lang="en-US" altLang="zh-CN" b="1" baseline="30000" dirty="0" smtClean="0"/>
              <a:t>*</a:t>
            </a:r>
            <a:r>
              <a:rPr lang="en-US" altLang="zh-CN" b="1" dirty="0" smtClean="0"/>
              <a:t>=</a:t>
            </a:r>
            <a:r>
              <a:rPr lang="zh-CN" altLang="zh-CN" b="1" dirty="0" smtClean="0"/>
              <a:t>（</a:t>
            </a:r>
            <a:r>
              <a:rPr lang="en-US" altLang="zh-CN" b="1" dirty="0" smtClean="0"/>
              <a:t>1-</a:t>
            </a:r>
            <a:r>
              <a:rPr lang="zh-CN" altLang="zh-CN" b="1" dirty="0" smtClean="0"/>
              <a:t>δ</a:t>
            </a:r>
            <a:r>
              <a:rPr lang="en-US" altLang="zh-CN" b="1" baseline="-25000" dirty="0" smtClean="0"/>
              <a:t>2</a:t>
            </a:r>
            <a:r>
              <a:rPr lang="zh-CN" altLang="zh-CN" b="1" dirty="0" smtClean="0"/>
              <a:t>）</a:t>
            </a:r>
            <a:r>
              <a:rPr lang="en-US" altLang="zh-CN" b="1" dirty="0" smtClean="0"/>
              <a:t>/</a:t>
            </a:r>
            <a:r>
              <a:rPr lang="zh-CN" altLang="zh-CN" b="1" dirty="0" smtClean="0"/>
              <a:t>（</a:t>
            </a:r>
            <a:r>
              <a:rPr lang="en-US" altLang="zh-CN" b="1" dirty="0" smtClean="0"/>
              <a:t>1-</a:t>
            </a:r>
            <a:r>
              <a:rPr lang="zh-CN" altLang="zh-CN" b="1" dirty="0" smtClean="0"/>
              <a:t>δ</a:t>
            </a:r>
            <a:r>
              <a:rPr lang="en-US" altLang="zh-CN" b="1" baseline="-25000" dirty="0" smtClean="0"/>
              <a:t>1</a:t>
            </a:r>
            <a:r>
              <a:rPr lang="zh-CN" altLang="zh-CN" b="1" dirty="0" smtClean="0"/>
              <a:t>δ</a:t>
            </a:r>
            <a:r>
              <a:rPr lang="en-US" altLang="zh-CN" b="1" baseline="-25000" dirty="0" smtClean="0"/>
              <a:t>2</a:t>
            </a:r>
            <a:r>
              <a:rPr lang="zh-CN" altLang="zh-CN" b="1" dirty="0" smtClean="0"/>
              <a:t>）。</a:t>
            </a:r>
            <a:endParaRPr lang="en-US" altLang="zh-CN" b="1" dirty="0" smtClean="0"/>
          </a:p>
          <a:p>
            <a:pPr>
              <a:lnSpc>
                <a:spcPct val="150000"/>
              </a:lnSpc>
            </a:pPr>
            <a:r>
              <a:rPr lang="zh-CN" altLang="zh-CN" b="1" dirty="0" smtClean="0"/>
              <a:t>其中</a:t>
            </a:r>
            <a:r>
              <a:rPr lang="en-US" altLang="zh-CN" b="1" dirty="0"/>
              <a:t>δ</a:t>
            </a:r>
            <a:r>
              <a:rPr lang="en-US" altLang="zh-CN" b="1" baseline="-25000" dirty="0"/>
              <a:t>1</a:t>
            </a:r>
            <a:r>
              <a:rPr lang="zh-CN" altLang="zh-CN" b="1" dirty="0"/>
              <a:t>和</a:t>
            </a:r>
            <a:r>
              <a:rPr lang="en-US" altLang="zh-CN" b="1" dirty="0"/>
              <a:t>δ</a:t>
            </a:r>
            <a:r>
              <a:rPr lang="en-US" altLang="zh-CN" b="1" baseline="-25000" dirty="0"/>
              <a:t>2</a:t>
            </a:r>
            <a:r>
              <a:rPr lang="zh-CN" altLang="zh-CN" b="1" dirty="0"/>
              <a:t>就是双方的贴现因子。</a:t>
            </a:r>
          </a:p>
        </p:txBody>
      </p:sp>
    </p:spTree>
    <p:extLst>
      <p:ext uri="{BB962C8B-B14F-4D97-AF65-F5344CB8AC3E}">
        <p14:creationId xmlns:p14="http://schemas.microsoft.com/office/powerpoint/2010/main" val="16024055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7504" y="915566"/>
            <a:ext cx="8784976" cy="3766865"/>
          </a:xfrm>
          <a:prstGeom prst="rect">
            <a:avLst/>
          </a:prstGeom>
        </p:spPr>
        <p:txBody>
          <a:bodyPr wrap="square">
            <a:spAutoFit/>
          </a:bodyPr>
          <a:lstStyle/>
          <a:p>
            <a:pPr>
              <a:lnSpc>
                <a:spcPct val="150000"/>
              </a:lnSpc>
            </a:pPr>
            <a:r>
              <a:rPr lang="zh-CN" altLang="zh-CN" b="1" dirty="0" smtClean="0">
                <a:latin typeface="楷体" pitchFamily="49" charset="-122"/>
                <a:ea typeface="楷体" pitchFamily="49" charset="-122"/>
              </a:rPr>
              <a:t>第一</a:t>
            </a:r>
            <a:r>
              <a:rPr lang="zh-CN" altLang="zh-CN" b="1" dirty="0">
                <a:latin typeface="楷体" pitchFamily="49" charset="-122"/>
                <a:ea typeface="楷体" pitchFamily="49" charset="-122"/>
              </a:rPr>
              <a:t>，当δ</a:t>
            </a:r>
            <a:r>
              <a:rPr lang="en-US" altLang="zh-CN" b="1" baseline="-25000" dirty="0">
                <a:latin typeface="楷体" pitchFamily="49" charset="-122"/>
                <a:ea typeface="楷体" pitchFamily="49" charset="-122"/>
              </a:rPr>
              <a:t>1</a:t>
            </a:r>
            <a:r>
              <a:rPr lang="en-US" altLang="zh-CN" b="1" dirty="0">
                <a:latin typeface="楷体" pitchFamily="49" charset="-122"/>
                <a:ea typeface="楷体" pitchFamily="49" charset="-122"/>
              </a:rPr>
              <a:t>=</a:t>
            </a:r>
            <a:r>
              <a:rPr lang="zh-CN" altLang="zh-CN" b="1" dirty="0">
                <a:latin typeface="楷体" pitchFamily="49" charset="-122"/>
                <a:ea typeface="楷体" pitchFamily="49" charset="-122"/>
              </a:rPr>
              <a:t>δ</a:t>
            </a:r>
            <a:r>
              <a:rPr lang="en-US" altLang="zh-CN" b="1" baseline="-25000" dirty="0">
                <a:latin typeface="楷体" pitchFamily="49" charset="-122"/>
                <a:ea typeface="楷体" pitchFamily="49" charset="-122"/>
              </a:rPr>
              <a:t>2</a:t>
            </a:r>
            <a:r>
              <a:rPr lang="zh-CN" altLang="zh-CN" b="1" dirty="0">
                <a:latin typeface="楷体" pitchFamily="49" charset="-122"/>
                <a:ea typeface="楷体" pitchFamily="49" charset="-122"/>
              </a:rPr>
              <a:t>时</a:t>
            </a:r>
            <a:r>
              <a:rPr lang="zh-CN" altLang="zh-CN" b="1" dirty="0" smtClean="0">
                <a:latin typeface="楷体" pitchFamily="49" charset="-122"/>
                <a:ea typeface="楷体" pitchFamily="49" charset="-122"/>
              </a:rPr>
              <a:t>，</a:t>
            </a:r>
            <a:r>
              <a:rPr lang="en-US" altLang="zh-CN" b="1" dirty="0" smtClean="0">
                <a:latin typeface="楷体" pitchFamily="49" charset="-122"/>
                <a:ea typeface="楷体" pitchFamily="49" charset="-122"/>
              </a:rPr>
              <a:t>X</a:t>
            </a:r>
            <a:r>
              <a:rPr lang="en-US" altLang="zh-CN" b="1" baseline="30000" dirty="0">
                <a:latin typeface="楷体" pitchFamily="49" charset="-122"/>
                <a:ea typeface="楷体" pitchFamily="49" charset="-122"/>
              </a:rPr>
              <a:t>*</a:t>
            </a:r>
            <a:r>
              <a:rPr lang="en-US" altLang="zh-CN" b="1" dirty="0">
                <a:latin typeface="楷体" pitchFamily="49" charset="-122"/>
                <a:ea typeface="楷体" pitchFamily="49" charset="-122"/>
              </a:rPr>
              <a:t>=1/</a:t>
            </a:r>
            <a:r>
              <a:rPr lang="zh-CN" altLang="zh-CN" b="1" dirty="0">
                <a:latin typeface="楷体" pitchFamily="49" charset="-122"/>
                <a:ea typeface="楷体" pitchFamily="49" charset="-122"/>
              </a:rPr>
              <a:t>（</a:t>
            </a:r>
            <a:r>
              <a:rPr lang="en-US" altLang="zh-CN" b="1" dirty="0">
                <a:latin typeface="楷体" pitchFamily="49" charset="-122"/>
                <a:ea typeface="楷体" pitchFamily="49" charset="-122"/>
              </a:rPr>
              <a:t>1+</a:t>
            </a:r>
            <a:r>
              <a:rPr lang="zh-CN" altLang="zh-CN" b="1" dirty="0">
                <a:latin typeface="楷体" pitchFamily="49" charset="-122"/>
                <a:ea typeface="楷体" pitchFamily="49" charset="-122"/>
              </a:rPr>
              <a:t>δ</a:t>
            </a:r>
            <a:r>
              <a:rPr lang="en-US" altLang="zh-CN" b="1" baseline="-25000" dirty="0">
                <a:latin typeface="楷体" pitchFamily="49" charset="-122"/>
                <a:ea typeface="楷体" pitchFamily="49" charset="-122"/>
              </a:rPr>
              <a:t>1</a:t>
            </a:r>
            <a:r>
              <a:rPr lang="zh-CN" altLang="zh-CN" b="1" dirty="0">
                <a:latin typeface="楷体" pitchFamily="49" charset="-122"/>
                <a:ea typeface="楷体" pitchFamily="49" charset="-122"/>
              </a:rPr>
              <a:t>）</a:t>
            </a:r>
            <a:r>
              <a:rPr lang="en-US" altLang="zh-CN" b="1" dirty="0">
                <a:latin typeface="楷体" pitchFamily="49" charset="-122"/>
                <a:ea typeface="楷体" pitchFamily="49" charset="-122"/>
              </a:rPr>
              <a:t>&gt;1/2</a:t>
            </a:r>
            <a:r>
              <a:rPr lang="zh-CN" altLang="zh-CN" b="1" dirty="0" smtClean="0">
                <a:latin typeface="楷体" pitchFamily="49" charset="-122"/>
                <a:ea typeface="楷体" pitchFamily="49" charset="-122"/>
              </a:rPr>
              <a:t>。先</a:t>
            </a:r>
            <a:r>
              <a:rPr lang="zh-CN" altLang="zh-CN" b="1" dirty="0">
                <a:latin typeface="楷体" pitchFamily="49" charset="-122"/>
                <a:ea typeface="楷体" pitchFamily="49" charset="-122"/>
              </a:rPr>
              <a:t>开价的人有优势。</a:t>
            </a:r>
          </a:p>
          <a:p>
            <a:pPr>
              <a:lnSpc>
                <a:spcPct val="150000"/>
              </a:lnSpc>
            </a:pPr>
            <a:r>
              <a:rPr lang="zh-CN" altLang="zh-CN" b="1" dirty="0">
                <a:latin typeface="楷体" pitchFamily="49" charset="-122"/>
                <a:ea typeface="楷体" pitchFamily="49" charset="-122"/>
              </a:rPr>
              <a:t>第二，当δ</a:t>
            </a:r>
            <a:r>
              <a:rPr lang="en-US" altLang="zh-CN" b="1" baseline="-25000" dirty="0">
                <a:latin typeface="楷体" pitchFamily="49" charset="-122"/>
                <a:ea typeface="楷体" pitchFamily="49" charset="-122"/>
              </a:rPr>
              <a:t>1</a:t>
            </a:r>
            <a:r>
              <a:rPr lang="zh-CN" altLang="zh-CN" b="1" dirty="0">
                <a:latin typeface="楷体" pitchFamily="49" charset="-122"/>
                <a:ea typeface="楷体" pitchFamily="49" charset="-122"/>
              </a:rPr>
              <a:t>趋近于</a:t>
            </a:r>
            <a:r>
              <a:rPr lang="en-US" altLang="zh-CN" b="1" dirty="0">
                <a:latin typeface="楷体" pitchFamily="49" charset="-122"/>
                <a:ea typeface="楷体" pitchFamily="49" charset="-122"/>
              </a:rPr>
              <a:t>1</a:t>
            </a:r>
            <a:r>
              <a:rPr lang="zh-CN" altLang="zh-CN" b="1" dirty="0">
                <a:latin typeface="楷体" pitchFamily="49" charset="-122"/>
                <a:ea typeface="楷体" pitchFamily="49" charset="-122"/>
              </a:rPr>
              <a:t>时，</a:t>
            </a:r>
            <a:r>
              <a:rPr lang="en-US" altLang="zh-CN" b="1" dirty="0">
                <a:latin typeface="楷体" pitchFamily="49" charset="-122"/>
                <a:ea typeface="楷体" pitchFamily="49" charset="-122"/>
              </a:rPr>
              <a:t>X</a:t>
            </a:r>
            <a:r>
              <a:rPr lang="en-US" altLang="zh-CN" b="1" baseline="30000" dirty="0">
                <a:latin typeface="楷体" pitchFamily="49" charset="-122"/>
                <a:ea typeface="楷体" pitchFamily="49" charset="-122"/>
              </a:rPr>
              <a:t>*</a:t>
            </a:r>
            <a:r>
              <a:rPr lang="zh-CN" altLang="zh-CN" b="1" dirty="0">
                <a:latin typeface="楷体" pitchFamily="49" charset="-122"/>
                <a:ea typeface="楷体" pitchFamily="49" charset="-122"/>
              </a:rPr>
              <a:t>趋近于</a:t>
            </a:r>
            <a:r>
              <a:rPr lang="en-US" altLang="zh-CN" b="1" dirty="0">
                <a:latin typeface="楷体" pitchFamily="49" charset="-122"/>
                <a:ea typeface="楷体" pitchFamily="49" charset="-122"/>
              </a:rPr>
              <a:t>1</a:t>
            </a:r>
            <a:r>
              <a:rPr lang="zh-CN" altLang="zh-CN" b="1" dirty="0">
                <a:latin typeface="楷体" pitchFamily="49" charset="-122"/>
                <a:ea typeface="楷体" pitchFamily="49" charset="-122"/>
              </a:rPr>
              <a:t>，表示当参与者</a:t>
            </a:r>
            <a:r>
              <a:rPr lang="en-US" altLang="zh-CN" b="1" dirty="0">
                <a:latin typeface="楷体" pitchFamily="49" charset="-122"/>
                <a:ea typeface="楷体" pitchFamily="49" charset="-122"/>
              </a:rPr>
              <a:t>1</a:t>
            </a:r>
            <a:r>
              <a:rPr lang="zh-CN" altLang="zh-CN" b="1" dirty="0">
                <a:latin typeface="楷体" pitchFamily="49" charset="-122"/>
                <a:ea typeface="楷体" pitchFamily="49" charset="-122"/>
              </a:rPr>
              <a:t>有无限大的耐心时，他几乎可以获得全部份额；反之当δ</a:t>
            </a:r>
            <a:r>
              <a:rPr lang="en-US" altLang="zh-CN" b="1" baseline="-25000" dirty="0">
                <a:latin typeface="楷体" pitchFamily="49" charset="-122"/>
                <a:ea typeface="楷体" pitchFamily="49" charset="-122"/>
              </a:rPr>
              <a:t>2</a:t>
            </a:r>
            <a:r>
              <a:rPr lang="zh-CN" altLang="zh-CN" b="1" dirty="0">
                <a:latin typeface="楷体" pitchFamily="49" charset="-122"/>
                <a:ea typeface="楷体" pitchFamily="49" charset="-122"/>
              </a:rPr>
              <a:t>趋近于</a:t>
            </a:r>
            <a:r>
              <a:rPr lang="en-US" altLang="zh-CN" b="1" dirty="0">
                <a:latin typeface="楷体" pitchFamily="49" charset="-122"/>
                <a:ea typeface="楷体" pitchFamily="49" charset="-122"/>
              </a:rPr>
              <a:t>1</a:t>
            </a:r>
            <a:r>
              <a:rPr lang="zh-CN" altLang="zh-CN" b="1" dirty="0">
                <a:latin typeface="楷体" pitchFamily="49" charset="-122"/>
                <a:ea typeface="楷体" pitchFamily="49" charset="-122"/>
              </a:rPr>
              <a:t>时，</a:t>
            </a:r>
            <a:r>
              <a:rPr lang="en-US" altLang="zh-CN" b="1" dirty="0">
                <a:latin typeface="楷体" pitchFamily="49" charset="-122"/>
                <a:ea typeface="楷体" pitchFamily="49" charset="-122"/>
              </a:rPr>
              <a:t>X</a:t>
            </a:r>
            <a:r>
              <a:rPr lang="en-US" altLang="zh-CN" b="1" baseline="30000" dirty="0">
                <a:latin typeface="楷体" pitchFamily="49" charset="-122"/>
                <a:ea typeface="楷体" pitchFamily="49" charset="-122"/>
              </a:rPr>
              <a:t>*</a:t>
            </a:r>
            <a:r>
              <a:rPr lang="zh-CN" altLang="zh-CN" b="1" dirty="0">
                <a:latin typeface="楷体" pitchFamily="49" charset="-122"/>
                <a:ea typeface="楷体" pitchFamily="49" charset="-122"/>
              </a:rPr>
              <a:t>趋近于</a:t>
            </a:r>
            <a:r>
              <a:rPr lang="en-US" altLang="zh-CN" b="1" dirty="0">
                <a:latin typeface="楷体" pitchFamily="49" charset="-122"/>
                <a:ea typeface="楷体" pitchFamily="49" charset="-122"/>
              </a:rPr>
              <a:t>0</a:t>
            </a:r>
            <a:r>
              <a:rPr lang="zh-CN" altLang="zh-CN" b="1" dirty="0">
                <a:latin typeface="楷体" pitchFamily="49" charset="-122"/>
                <a:ea typeface="楷体" pitchFamily="49" charset="-122"/>
              </a:rPr>
              <a:t>，表示当参与者</a:t>
            </a:r>
            <a:r>
              <a:rPr lang="en-US" altLang="zh-CN" b="1" dirty="0">
                <a:latin typeface="楷体" pitchFamily="49" charset="-122"/>
                <a:ea typeface="楷体" pitchFamily="49" charset="-122"/>
              </a:rPr>
              <a:t>2</a:t>
            </a:r>
            <a:r>
              <a:rPr lang="zh-CN" altLang="zh-CN" b="1" dirty="0">
                <a:latin typeface="楷体" pitchFamily="49" charset="-122"/>
                <a:ea typeface="楷体" pitchFamily="49" charset="-122"/>
              </a:rPr>
              <a:t>有无限大的耐心时，他就可以获得全部份额。</a:t>
            </a:r>
          </a:p>
          <a:p>
            <a:pPr>
              <a:lnSpc>
                <a:spcPct val="150000"/>
              </a:lnSpc>
            </a:pPr>
            <a:r>
              <a:rPr lang="zh-CN" altLang="zh-CN" b="1" dirty="0">
                <a:latin typeface="楷体" pitchFamily="49" charset="-122"/>
                <a:ea typeface="楷体" pitchFamily="49" charset="-122"/>
              </a:rPr>
              <a:t>第三，考虑一种极端情况，当δ</a:t>
            </a:r>
            <a:r>
              <a:rPr lang="en-US" altLang="zh-CN" b="1" baseline="-25000" dirty="0">
                <a:latin typeface="楷体" pitchFamily="49" charset="-122"/>
                <a:ea typeface="楷体" pitchFamily="49" charset="-122"/>
              </a:rPr>
              <a:t>1</a:t>
            </a:r>
            <a:r>
              <a:rPr lang="en-US" altLang="zh-CN" b="1" dirty="0">
                <a:latin typeface="楷体" pitchFamily="49" charset="-122"/>
                <a:ea typeface="楷体" pitchFamily="49" charset="-122"/>
              </a:rPr>
              <a:t>=</a:t>
            </a:r>
            <a:r>
              <a:rPr lang="zh-CN" altLang="zh-CN" b="1" dirty="0">
                <a:latin typeface="楷体" pitchFamily="49" charset="-122"/>
                <a:ea typeface="楷体" pitchFamily="49" charset="-122"/>
              </a:rPr>
              <a:t>δ</a:t>
            </a:r>
            <a:r>
              <a:rPr lang="en-US" altLang="zh-CN" b="1" baseline="-25000" dirty="0">
                <a:latin typeface="楷体" pitchFamily="49" charset="-122"/>
                <a:ea typeface="楷体" pitchFamily="49" charset="-122"/>
              </a:rPr>
              <a:t>2</a:t>
            </a:r>
            <a:r>
              <a:rPr lang="en-US" altLang="zh-CN" b="1" dirty="0">
                <a:latin typeface="楷体" pitchFamily="49" charset="-122"/>
                <a:ea typeface="楷体" pitchFamily="49" charset="-122"/>
              </a:rPr>
              <a:t>=1</a:t>
            </a:r>
            <a:r>
              <a:rPr lang="zh-CN" altLang="zh-CN" b="1" dirty="0">
                <a:latin typeface="楷体" pitchFamily="49" charset="-122"/>
                <a:ea typeface="楷体" pitchFamily="49" charset="-122"/>
              </a:rPr>
              <a:t>时，</a:t>
            </a:r>
            <a:r>
              <a:rPr lang="en-US" altLang="zh-CN" b="1" dirty="0">
                <a:latin typeface="楷体" pitchFamily="49" charset="-122"/>
                <a:ea typeface="楷体" pitchFamily="49" charset="-122"/>
              </a:rPr>
              <a:t>X</a:t>
            </a:r>
            <a:r>
              <a:rPr lang="en-US" altLang="zh-CN" b="1" baseline="30000" dirty="0">
                <a:latin typeface="楷体" pitchFamily="49" charset="-122"/>
                <a:ea typeface="楷体" pitchFamily="49" charset="-122"/>
              </a:rPr>
              <a:t>*</a:t>
            </a:r>
            <a:r>
              <a:rPr lang="en-US" altLang="zh-CN" b="1" dirty="0">
                <a:latin typeface="楷体" pitchFamily="49" charset="-122"/>
                <a:ea typeface="楷体" pitchFamily="49" charset="-122"/>
              </a:rPr>
              <a:t>=0/0</a:t>
            </a:r>
            <a:r>
              <a:rPr lang="zh-CN" altLang="zh-CN" b="1" dirty="0">
                <a:latin typeface="楷体" pitchFamily="49" charset="-122"/>
                <a:ea typeface="楷体" pitchFamily="49" charset="-122"/>
              </a:rPr>
              <a:t>，博弈的结果其实是无解的。这表明当双方的耐心都无限大的时候，就看谁活的时间长了</a:t>
            </a:r>
            <a:r>
              <a:rPr lang="zh-CN" altLang="zh-CN" b="1" dirty="0" smtClean="0">
                <a:latin typeface="楷体" pitchFamily="49" charset="-122"/>
                <a:ea typeface="楷体" pitchFamily="49" charset="-122"/>
              </a:rPr>
              <a:t>。</a:t>
            </a:r>
            <a:endParaRPr lang="zh-CN" altLang="zh-CN" b="1" dirty="0">
              <a:latin typeface="楷体" pitchFamily="49" charset="-122"/>
              <a:ea typeface="楷体" pitchFamily="49" charset="-122"/>
            </a:endParaRPr>
          </a:p>
          <a:p>
            <a:pPr>
              <a:lnSpc>
                <a:spcPct val="150000"/>
              </a:lnSpc>
            </a:pPr>
            <a:r>
              <a:rPr lang="zh-CN" altLang="zh-CN" b="1" dirty="0">
                <a:latin typeface="楷体" pitchFamily="49" charset="-122"/>
                <a:ea typeface="楷体" pitchFamily="49" charset="-122"/>
              </a:rPr>
              <a:t>第四，随着δ</a:t>
            </a:r>
            <a:r>
              <a:rPr lang="en-US" altLang="zh-CN" b="1" baseline="-25000" dirty="0">
                <a:latin typeface="楷体" pitchFamily="49" charset="-122"/>
                <a:ea typeface="楷体" pitchFamily="49" charset="-122"/>
              </a:rPr>
              <a:t>1</a:t>
            </a:r>
            <a:r>
              <a:rPr lang="zh-CN" altLang="zh-CN" b="1" dirty="0">
                <a:latin typeface="楷体" pitchFamily="49" charset="-122"/>
                <a:ea typeface="楷体" pitchFamily="49" charset="-122"/>
              </a:rPr>
              <a:t>的增加，</a:t>
            </a:r>
            <a:r>
              <a:rPr lang="en-US" altLang="zh-CN" b="1" dirty="0">
                <a:latin typeface="楷体" pitchFamily="49" charset="-122"/>
                <a:ea typeface="楷体" pitchFamily="49" charset="-122"/>
              </a:rPr>
              <a:t>X</a:t>
            </a:r>
            <a:r>
              <a:rPr lang="en-US" altLang="zh-CN" b="1" baseline="30000" dirty="0">
                <a:latin typeface="楷体" pitchFamily="49" charset="-122"/>
                <a:ea typeface="楷体" pitchFamily="49" charset="-122"/>
              </a:rPr>
              <a:t>*</a:t>
            </a:r>
            <a:r>
              <a:rPr lang="zh-CN" altLang="zh-CN" b="1" dirty="0">
                <a:latin typeface="楷体" pitchFamily="49" charset="-122"/>
                <a:ea typeface="楷体" pitchFamily="49" charset="-122"/>
              </a:rPr>
              <a:t>不断增加，参与者</a:t>
            </a:r>
            <a:r>
              <a:rPr lang="en-US" altLang="zh-CN" b="1" dirty="0">
                <a:latin typeface="楷体" pitchFamily="49" charset="-122"/>
                <a:ea typeface="楷体" pitchFamily="49" charset="-122"/>
              </a:rPr>
              <a:t>1</a:t>
            </a:r>
            <a:r>
              <a:rPr lang="zh-CN" altLang="zh-CN" b="1" dirty="0">
                <a:latin typeface="楷体" pitchFamily="49" charset="-122"/>
                <a:ea typeface="楷体" pitchFamily="49" charset="-122"/>
              </a:rPr>
              <a:t>的分配份额不断上升；随着δ</a:t>
            </a:r>
            <a:r>
              <a:rPr lang="en-US" altLang="zh-CN" b="1" baseline="-25000" dirty="0">
                <a:latin typeface="楷体" pitchFamily="49" charset="-122"/>
                <a:ea typeface="楷体" pitchFamily="49" charset="-122"/>
              </a:rPr>
              <a:t>2</a:t>
            </a:r>
            <a:r>
              <a:rPr lang="zh-CN" altLang="zh-CN" b="1" dirty="0">
                <a:latin typeface="楷体" pitchFamily="49" charset="-122"/>
                <a:ea typeface="楷体" pitchFamily="49" charset="-122"/>
              </a:rPr>
              <a:t>的增加，</a:t>
            </a:r>
            <a:r>
              <a:rPr lang="en-US" altLang="zh-CN" b="1" dirty="0">
                <a:latin typeface="楷体" pitchFamily="49" charset="-122"/>
                <a:ea typeface="楷体" pitchFamily="49" charset="-122"/>
              </a:rPr>
              <a:t>X</a:t>
            </a:r>
            <a:r>
              <a:rPr lang="en-US" altLang="zh-CN" b="1" baseline="30000" dirty="0">
                <a:latin typeface="楷体" pitchFamily="49" charset="-122"/>
                <a:ea typeface="楷体" pitchFamily="49" charset="-122"/>
              </a:rPr>
              <a:t>*</a:t>
            </a:r>
            <a:r>
              <a:rPr lang="zh-CN" altLang="zh-CN" b="1" dirty="0">
                <a:latin typeface="楷体" pitchFamily="49" charset="-122"/>
                <a:ea typeface="楷体" pitchFamily="49" charset="-122"/>
              </a:rPr>
              <a:t>不断减少，参与者</a:t>
            </a:r>
            <a:r>
              <a:rPr lang="en-US" altLang="zh-CN" b="1" dirty="0">
                <a:latin typeface="楷体" pitchFamily="49" charset="-122"/>
                <a:ea typeface="楷体" pitchFamily="49" charset="-122"/>
              </a:rPr>
              <a:t>2</a:t>
            </a:r>
            <a:r>
              <a:rPr lang="zh-CN" altLang="zh-CN" b="1" dirty="0">
                <a:latin typeface="楷体" pitchFamily="49" charset="-122"/>
                <a:ea typeface="楷体" pitchFamily="49" charset="-122"/>
              </a:rPr>
              <a:t>的分配份额不断上升。这说明，讨价还价比拼的就是谁的贴现因子更大，谁在谈判中更有耐心，谁就能在利益分配上获得一个更大的份额。</a:t>
            </a:r>
          </a:p>
        </p:txBody>
      </p:sp>
      <p:sp>
        <p:nvSpPr>
          <p:cNvPr id="5" name="矩形 4"/>
          <p:cNvSpPr/>
          <p:nvPr/>
        </p:nvSpPr>
        <p:spPr>
          <a:xfrm>
            <a:off x="323528" y="195486"/>
            <a:ext cx="1422184" cy="461665"/>
          </a:xfrm>
          <a:prstGeom prst="rect">
            <a:avLst/>
          </a:prstGeom>
        </p:spPr>
        <p:txBody>
          <a:bodyPr wrap="none">
            <a:spAutoFit/>
          </a:bodyPr>
          <a:lstStyle/>
          <a:p>
            <a:r>
              <a:rPr lang="zh-CN" altLang="en-US" sz="2400" b="1" dirty="0">
                <a:latin typeface="楷体" pitchFamily="49" charset="-122"/>
                <a:ea typeface="楷体" pitchFamily="49" charset="-122"/>
              </a:rPr>
              <a:t>四</a:t>
            </a:r>
            <a:r>
              <a:rPr lang="zh-CN" altLang="zh-CN" sz="2400" b="1" dirty="0">
                <a:latin typeface="楷体" pitchFamily="49" charset="-122"/>
                <a:ea typeface="楷体" pitchFamily="49" charset="-122"/>
              </a:rPr>
              <a:t>个推论</a:t>
            </a:r>
            <a:endParaRPr lang="zh-CN" altLang="en-US" sz="2400" dirty="0"/>
          </a:p>
        </p:txBody>
      </p:sp>
      <p:sp>
        <p:nvSpPr>
          <p:cNvPr id="6" name="矩形 5"/>
          <p:cNvSpPr/>
          <p:nvPr/>
        </p:nvSpPr>
        <p:spPr>
          <a:xfrm>
            <a:off x="5148064" y="184794"/>
            <a:ext cx="3384376" cy="464490"/>
          </a:xfrm>
          <a:prstGeom prst="rect">
            <a:avLst/>
          </a:prstGeom>
          <a:ln>
            <a:solidFill>
              <a:srgbClr val="FF0000"/>
            </a:solidFill>
          </a:ln>
        </p:spPr>
        <p:txBody>
          <a:bodyPr wrap="square">
            <a:spAutoFit/>
          </a:bodyPr>
          <a:lstStyle/>
          <a:p>
            <a:r>
              <a:rPr lang="en-US" altLang="zh-CN" sz="2400" b="1" dirty="0">
                <a:solidFill>
                  <a:srgbClr val="FF0000"/>
                </a:solidFill>
              </a:rPr>
              <a:t>X</a:t>
            </a:r>
            <a:r>
              <a:rPr lang="en-US" altLang="zh-CN" sz="2400" b="1" baseline="30000" dirty="0">
                <a:solidFill>
                  <a:srgbClr val="FF0000"/>
                </a:solidFill>
              </a:rPr>
              <a:t>*</a:t>
            </a:r>
            <a:r>
              <a:rPr lang="en-US" altLang="zh-CN" sz="2400" b="1" dirty="0">
                <a:solidFill>
                  <a:srgbClr val="FF0000"/>
                </a:solidFill>
              </a:rPr>
              <a:t>=</a:t>
            </a:r>
            <a:r>
              <a:rPr lang="zh-CN" altLang="zh-CN" sz="2400" b="1" dirty="0">
                <a:solidFill>
                  <a:srgbClr val="FF0000"/>
                </a:solidFill>
              </a:rPr>
              <a:t>（</a:t>
            </a:r>
            <a:r>
              <a:rPr lang="en-US" altLang="zh-CN" sz="2400" b="1" dirty="0">
                <a:solidFill>
                  <a:srgbClr val="FF0000"/>
                </a:solidFill>
              </a:rPr>
              <a:t>1-</a:t>
            </a:r>
            <a:r>
              <a:rPr lang="zh-CN" altLang="zh-CN" sz="2400" b="1" dirty="0">
                <a:solidFill>
                  <a:srgbClr val="FF0000"/>
                </a:solidFill>
              </a:rPr>
              <a:t>δ</a:t>
            </a:r>
            <a:r>
              <a:rPr lang="en-US" altLang="zh-CN" sz="2400" b="1" baseline="-25000" dirty="0">
                <a:solidFill>
                  <a:srgbClr val="FF0000"/>
                </a:solidFill>
              </a:rPr>
              <a:t>2</a:t>
            </a:r>
            <a:r>
              <a:rPr lang="zh-CN" altLang="zh-CN" sz="2400" b="1" dirty="0">
                <a:solidFill>
                  <a:srgbClr val="FF0000"/>
                </a:solidFill>
              </a:rPr>
              <a:t>）</a:t>
            </a:r>
            <a:r>
              <a:rPr lang="en-US" altLang="zh-CN" sz="2400" b="1" dirty="0">
                <a:solidFill>
                  <a:srgbClr val="FF0000"/>
                </a:solidFill>
              </a:rPr>
              <a:t>/</a:t>
            </a:r>
            <a:r>
              <a:rPr lang="zh-CN" altLang="zh-CN" sz="2400" b="1" dirty="0">
                <a:solidFill>
                  <a:srgbClr val="FF0000"/>
                </a:solidFill>
              </a:rPr>
              <a:t>（</a:t>
            </a:r>
            <a:r>
              <a:rPr lang="en-US" altLang="zh-CN" sz="2400" b="1" dirty="0">
                <a:solidFill>
                  <a:srgbClr val="FF0000"/>
                </a:solidFill>
              </a:rPr>
              <a:t>1-</a:t>
            </a:r>
            <a:r>
              <a:rPr lang="zh-CN" altLang="zh-CN" sz="2400" b="1" dirty="0">
                <a:solidFill>
                  <a:srgbClr val="FF0000"/>
                </a:solidFill>
              </a:rPr>
              <a:t>δ</a:t>
            </a:r>
            <a:r>
              <a:rPr lang="en-US" altLang="zh-CN" sz="2400" b="1" baseline="-25000" dirty="0">
                <a:solidFill>
                  <a:srgbClr val="FF0000"/>
                </a:solidFill>
              </a:rPr>
              <a:t>1</a:t>
            </a:r>
            <a:r>
              <a:rPr lang="zh-CN" altLang="zh-CN" sz="2400" b="1" dirty="0">
                <a:solidFill>
                  <a:srgbClr val="FF0000"/>
                </a:solidFill>
              </a:rPr>
              <a:t>δ</a:t>
            </a:r>
            <a:r>
              <a:rPr lang="en-US" altLang="zh-CN" sz="2400" b="1" baseline="-25000" dirty="0">
                <a:solidFill>
                  <a:srgbClr val="FF0000"/>
                </a:solidFill>
              </a:rPr>
              <a:t>2</a:t>
            </a:r>
            <a:r>
              <a:rPr lang="zh-CN" altLang="zh-CN" sz="2400" b="1" dirty="0" smtClean="0">
                <a:solidFill>
                  <a:srgbClr val="FF0000"/>
                </a:solidFill>
              </a:rPr>
              <a:t>）</a:t>
            </a:r>
            <a:endParaRPr lang="zh-CN" altLang="en-US" sz="2400" dirty="0">
              <a:solidFill>
                <a:srgbClr val="FF0000"/>
              </a:solidFill>
            </a:endParaRPr>
          </a:p>
        </p:txBody>
      </p:sp>
    </p:spTree>
    <p:extLst>
      <p:ext uri="{BB962C8B-B14F-4D97-AF65-F5344CB8AC3E}">
        <p14:creationId xmlns:p14="http://schemas.microsoft.com/office/powerpoint/2010/main" val="10086618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body" idx="1"/>
          </p:nvPr>
        </p:nvSpPr>
        <p:spPr>
          <a:xfrm>
            <a:off x="611188" y="844153"/>
            <a:ext cx="7993062" cy="2862263"/>
          </a:xfrm>
        </p:spPr>
        <p:txBody>
          <a:bodyPr>
            <a:normAutofit fontScale="92500" lnSpcReduction="20000"/>
          </a:bodyPr>
          <a:lstStyle/>
          <a:p>
            <a:pPr marL="23813" indent="-23813" eaLnBrk="1" hangingPunct="1">
              <a:lnSpc>
                <a:spcPct val="170000"/>
              </a:lnSpc>
              <a:buFontTx/>
              <a:buNone/>
            </a:pPr>
            <a:r>
              <a:rPr lang="zh-CN" altLang="en-US" sz="4000" b="1" dirty="0" smtClean="0">
                <a:ea typeface="宋体" pitchFamily="2" charset="-122"/>
              </a:rPr>
              <a:t>课堂讨论：</a:t>
            </a:r>
          </a:p>
          <a:p>
            <a:pPr marL="23813" indent="-23813" eaLnBrk="1" hangingPunct="1">
              <a:lnSpc>
                <a:spcPct val="170000"/>
              </a:lnSpc>
              <a:buFontTx/>
              <a:buNone/>
            </a:pPr>
            <a:r>
              <a:rPr lang="zh-CN" altLang="en-US" sz="4000" b="1" dirty="0" smtClean="0">
                <a:ea typeface="楷体" pitchFamily="49" charset="-122"/>
              </a:rPr>
              <a:t>一个人对眼前利益和长远利益的比较（贴现因子）由哪些因素决定？</a:t>
            </a:r>
          </a:p>
        </p:txBody>
      </p:sp>
      <p:sp>
        <p:nvSpPr>
          <p:cNvPr id="1300483" name="Line 3"/>
          <p:cNvSpPr>
            <a:spLocks noChangeShapeType="1"/>
          </p:cNvSpPr>
          <p:nvPr/>
        </p:nvSpPr>
        <p:spPr bwMode="auto">
          <a:xfrm>
            <a:off x="755650" y="1869281"/>
            <a:ext cx="7200900" cy="0"/>
          </a:xfrm>
          <a:prstGeom prst="line">
            <a:avLst/>
          </a:prstGeom>
          <a:noFill/>
          <a:ln w="38100">
            <a:solidFill>
              <a:srgbClr val="777777"/>
            </a:solidFill>
            <a:round/>
            <a:headEnd/>
            <a:tailEnd/>
          </a:ln>
          <a:effectLst/>
        </p:spPr>
        <p:txBody>
          <a:bodyPr wrap="none"/>
          <a:lstStyle/>
          <a:p>
            <a:pPr algn="ctr" eaLnBrk="1" fontAlgn="t" hangingPunct="1">
              <a:buFontTx/>
              <a:buNone/>
              <a:defRPr/>
            </a:pPr>
            <a:endParaRPr kumimoji="1" lang="zh-CN" altLang="en-US">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7698876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a:xfrm>
            <a:off x="107504" y="357188"/>
            <a:ext cx="5185271" cy="465535"/>
          </a:xfrm>
        </p:spPr>
        <p:txBody>
          <a:bodyPr>
            <a:noAutofit/>
          </a:bodyPr>
          <a:lstStyle/>
          <a:p>
            <a:pPr eaLnBrk="1" hangingPunct="1"/>
            <a:r>
              <a:rPr lang="zh-CN" altLang="en-US" sz="3200" b="1" dirty="0" smtClean="0">
                <a:latin typeface="黑体" pitchFamily="49" charset="-122"/>
              </a:rPr>
              <a:t>影响贴现因子的四大因素</a:t>
            </a:r>
          </a:p>
        </p:txBody>
      </p:sp>
      <p:sp>
        <p:nvSpPr>
          <p:cNvPr id="21507" name="Rectangle 3"/>
          <p:cNvSpPr>
            <a:spLocks noGrp="1" noChangeArrowheads="1"/>
          </p:cNvSpPr>
          <p:nvPr>
            <p:ph type="body" idx="4294967295"/>
          </p:nvPr>
        </p:nvSpPr>
        <p:spPr>
          <a:xfrm>
            <a:off x="395289" y="1006079"/>
            <a:ext cx="8497887" cy="3780234"/>
          </a:xfrm>
        </p:spPr>
        <p:txBody>
          <a:bodyPr/>
          <a:lstStyle/>
          <a:p>
            <a:pPr marL="23813" indent="-23813" eaLnBrk="1" hangingPunct="1">
              <a:lnSpc>
                <a:spcPct val="150000"/>
              </a:lnSpc>
              <a:buFontTx/>
              <a:buNone/>
            </a:pPr>
            <a:r>
              <a:rPr lang="zh-CN" altLang="en-US" b="1" dirty="0" smtClean="0">
                <a:latin typeface="楷体" pitchFamily="49" charset="-122"/>
                <a:ea typeface="楷体" pitchFamily="49" charset="-122"/>
              </a:rPr>
              <a:t>1、年龄（</a:t>
            </a:r>
            <a:r>
              <a:rPr lang="zh-CN" altLang="en-US" b="1" dirty="0" smtClean="0">
                <a:latin typeface="楷体" pitchFamily="49" charset="-122"/>
                <a:ea typeface="楷体" pitchFamily="49" charset="-122"/>
                <a:hlinkClick r:id="" action="ppaction://noaction"/>
              </a:rPr>
              <a:t>寿命</a:t>
            </a:r>
            <a:r>
              <a:rPr lang="zh-CN" altLang="en-US" b="1" dirty="0" smtClean="0">
                <a:latin typeface="楷体" pitchFamily="49" charset="-122"/>
                <a:ea typeface="楷体" pitchFamily="49" charset="-122"/>
              </a:rPr>
              <a:t>）</a:t>
            </a:r>
          </a:p>
          <a:p>
            <a:pPr marL="23813" indent="-23813" eaLnBrk="1" hangingPunct="1">
              <a:lnSpc>
                <a:spcPct val="150000"/>
              </a:lnSpc>
              <a:buFontTx/>
              <a:buNone/>
            </a:pPr>
            <a:r>
              <a:rPr lang="zh-CN" altLang="en-US" b="1" dirty="0" smtClean="0">
                <a:latin typeface="楷体" pitchFamily="49" charset="-122"/>
                <a:ea typeface="楷体" pitchFamily="49" charset="-122"/>
              </a:rPr>
              <a:t>2、财富</a:t>
            </a:r>
          </a:p>
          <a:p>
            <a:pPr marL="23813" indent="-23813" eaLnBrk="1" hangingPunct="1">
              <a:lnSpc>
                <a:spcPct val="150000"/>
              </a:lnSpc>
              <a:buFontTx/>
              <a:buNone/>
            </a:pPr>
            <a:r>
              <a:rPr lang="zh-CN" altLang="en-US" b="1" dirty="0" smtClean="0">
                <a:latin typeface="楷体" pitchFamily="49" charset="-122"/>
                <a:ea typeface="楷体" pitchFamily="49" charset="-122"/>
              </a:rPr>
              <a:t>3、未来收益的确定性（法治）</a:t>
            </a:r>
            <a:endParaRPr lang="en-US" altLang="zh-CN" b="1" dirty="0" smtClean="0">
              <a:latin typeface="楷体" pitchFamily="49" charset="-122"/>
              <a:ea typeface="楷体" pitchFamily="49" charset="-122"/>
            </a:endParaRPr>
          </a:p>
          <a:p>
            <a:pPr marL="23813" indent="-23813" eaLnBrk="1" hangingPunct="1">
              <a:lnSpc>
                <a:spcPct val="150000"/>
              </a:lnSpc>
              <a:buFontTx/>
              <a:buNone/>
            </a:pPr>
            <a:r>
              <a:rPr lang="zh-CN" altLang="en-US" b="1" dirty="0" smtClean="0">
                <a:latin typeface="楷体" pitchFamily="49" charset="-122"/>
                <a:ea typeface="楷体" pitchFamily="49" charset="-122"/>
              </a:rPr>
              <a:t>4、知识水平（</a:t>
            </a:r>
            <a:r>
              <a:rPr lang="zh-CN" altLang="en-US" b="1" dirty="0" smtClean="0">
                <a:latin typeface="楷体" pitchFamily="49" charset="-122"/>
                <a:ea typeface="楷体" pitchFamily="49" charset="-122"/>
                <a:hlinkClick r:id="" action="ppaction://noaction"/>
              </a:rPr>
              <a:t>文化程度</a:t>
            </a:r>
            <a:r>
              <a:rPr lang="zh-CN" altLang="en-US" b="1" dirty="0" smtClean="0">
                <a:latin typeface="楷体" pitchFamily="49" charset="-122"/>
                <a:ea typeface="楷体" pitchFamily="49" charset="-122"/>
              </a:rPr>
              <a:t>）</a:t>
            </a:r>
          </a:p>
        </p:txBody>
      </p:sp>
    </p:spTree>
    <p:extLst>
      <p:ext uri="{BB962C8B-B14F-4D97-AF65-F5344CB8AC3E}">
        <p14:creationId xmlns:p14="http://schemas.microsoft.com/office/powerpoint/2010/main" val="36695248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blinds(horizontal)">
                                      <p:cBhvr>
                                        <p:cTn id="7" dur="500"/>
                                        <p:tgtEl>
                                          <p:spTgt spid="215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507">
                                            <p:txEl>
                                              <p:pRg st="1" end="1"/>
                                            </p:txEl>
                                          </p:spTgt>
                                        </p:tgtEl>
                                        <p:attrNameLst>
                                          <p:attrName>style.visibility</p:attrName>
                                        </p:attrNameLst>
                                      </p:cBhvr>
                                      <p:to>
                                        <p:strVal val="visible"/>
                                      </p:to>
                                    </p:set>
                                    <p:animEffect transition="in" filter="blinds(horizontal)">
                                      <p:cBhvr>
                                        <p:cTn id="12" dur="500"/>
                                        <p:tgtEl>
                                          <p:spTgt spid="215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1507">
                                            <p:txEl>
                                              <p:pRg st="2" end="2"/>
                                            </p:txEl>
                                          </p:spTgt>
                                        </p:tgtEl>
                                        <p:attrNameLst>
                                          <p:attrName>style.visibility</p:attrName>
                                        </p:attrNameLst>
                                      </p:cBhvr>
                                      <p:to>
                                        <p:strVal val="visible"/>
                                      </p:to>
                                    </p:set>
                                    <p:animEffect transition="in" filter="blinds(horizontal)">
                                      <p:cBhvr>
                                        <p:cTn id="17" dur="500"/>
                                        <p:tgtEl>
                                          <p:spTgt spid="2150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1507">
                                            <p:txEl>
                                              <p:pRg st="3" end="3"/>
                                            </p:txEl>
                                          </p:spTgt>
                                        </p:tgtEl>
                                        <p:attrNameLst>
                                          <p:attrName>style.visibility</p:attrName>
                                        </p:attrNameLst>
                                      </p:cBhvr>
                                      <p:to>
                                        <p:strVal val="visible"/>
                                      </p:to>
                                    </p:set>
                                    <p:animEffect transition="in" filter="blinds(horizontal)">
                                      <p:cBhvr>
                                        <p:cTn id="22" dur="500"/>
                                        <p:tgtEl>
                                          <p:spTgt spid="215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418" name="Object 2"/>
          <p:cNvGraphicFramePr>
            <a:graphicFrameLocks noChangeAspect="1"/>
          </p:cNvGraphicFramePr>
          <p:nvPr>
            <p:extLst>
              <p:ext uri="{D42A27DB-BD31-4B8C-83A1-F6EECF244321}">
                <p14:modId xmlns:p14="http://schemas.microsoft.com/office/powerpoint/2010/main" val="2561150282"/>
              </p:ext>
            </p:extLst>
          </p:nvPr>
        </p:nvGraphicFramePr>
        <p:xfrm>
          <a:off x="0" y="4015978"/>
          <a:ext cx="1752600" cy="1127522"/>
        </p:xfrm>
        <a:graphic>
          <a:graphicData uri="http://schemas.openxmlformats.org/presentationml/2006/ole">
            <mc:AlternateContent xmlns:mc="http://schemas.openxmlformats.org/markup-compatibility/2006">
              <mc:Choice xmlns:v="urn:schemas-microsoft-com:vml" Requires="v">
                <p:oleObj spid="_x0000_s21716" name="剪辑" r:id="rId4" imgW="4286250" imgH="3676650" progId="MS_ClipArt_Gallery.2">
                  <p:embed/>
                </p:oleObj>
              </mc:Choice>
              <mc:Fallback>
                <p:oleObj name="剪辑" r:id="rId4" imgW="4286250" imgH="3676650"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015978"/>
                        <a:ext cx="1752600" cy="11275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68451" name="Text Box 3"/>
          <p:cNvSpPr txBox="1">
            <a:spLocks noChangeArrowheads="1"/>
          </p:cNvSpPr>
          <p:nvPr/>
        </p:nvSpPr>
        <p:spPr bwMode="auto">
          <a:xfrm>
            <a:off x="1116013" y="2409826"/>
            <a:ext cx="7239000" cy="1015663"/>
          </a:xfrm>
          <a:prstGeom prst="rect">
            <a:avLst/>
          </a:prstGeom>
          <a:noFill/>
          <a:ln w="12700" cap="sq">
            <a:noFill/>
            <a:miter lim="800000"/>
            <a:headEnd type="none" w="sm" len="sm"/>
            <a:tailEnd type="none" w="sm" len="sm"/>
          </a:ln>
          <a:effectLst/>
        </p:spPr>
        <p:txBody>
          <a:bodyPr>
            <a:spAutoFit/>
          </a:bodyPr>
          <a:lstStyle>
            <a:lvl1pPr>
              <a:defRPr sz="2400" b="1" baseline="-25000">
                <a:solidFill>
                  <a:schemeClr val="tx1"/>
                </a:solidFill>
                <a:latin typeface="Times New Roman" pitchFamily="18" charset="0"/>
                <a:ea typeface="宋体" pitchFamily="2" charset="-122"/>
              </a:defRPr>
            </a:lvl1pPr>
            <a:lvl2pPr marL="742950" indent="-285750">
              <a:defRPr sz="2400" b="1" baseline="-25000">
                <a:solidFill>
                  <a:schemeClr val="tx1"/>
                </a:solidFill>
                <a:latin typeface="Times New Roman" pitchFamily="18" charset="0"/>
                <a:ea typeface="宋体" pitchFamily="2" charset="-122"/>
              </a:defRPr>
            </a:lvl2pPr>
            <a:lvl3pPr marL="1143000" indent="-228600">
              <a:defRPr sz="2400" b="1" baseline="-25000">
                <a:solidFill>
                  <a:schemeClr val="tx1"/>
                </a:solidFill>
                <a:latin typeface="Times New Roman" pitchFamily="18" charset="0"/>
                <a:ea typeface="宋体" pitchFamily="2" charset="-122"/>
              </a:defRPr>
            </a:lvl3pPr>
            <a:lvl4pPr marL="1600200" indent="-228600">
              <a:defRPr sz="2400" b="1" baseline="-25000">
                <a:solidFill>
                  <a:schemeClr val="tx1"/>
                </a:solidFill>
                <a:latin typeface="Times New Roman" pitchFamily="18" charset="0"/>
                <a:ea typeface="宋体" pitchFamily="2" charset="-122"/>
              </a:defRPr>
            </a:lvl4pPr>
            <a:lvl5pPr marL="2057400" indent="-228600">
              <a:defRPr sz="2400" b="1" baseline="-25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b="1" baseline="-25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b="1" baseline="-25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b="1" baseline="-25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b="1" baseline="-25000">
                <a:solidFill>
                  <a:schemeClr val="tx1"/>
                </a:solidFill>
                <a:latin typeface="Times New Roman" pitchFamily="18" charset="0"/>
                <a:ea typeface="宋体" pitchFamily="2" charset="-122"/>
              </a:defRPr>
            </a:lvl9pPr>
          </a:lstStyle>
          <a:p>
            <a:pPr algn="dist" eaLnBrk="1" hangingPunct="1">
              <a:spcBef>
                <a:spcPct val="50000"/>
              </a:spcBef>
              <a:buFontTx/>
              <a:buNone/>
              <a:defRPr/>
            </a:pPr>
            <a:r>
              <a:rPr kumimoji="1" lang="en-US" altLang="zh-CN" sz="6000" baseline="0" smtClean="0">
                <a:effectLst>
                  <a:outerShdw blurRad="38100" dist="38100" dir="2700000" algn="tl">
                    <a:srgbClr val="000000"/>
                  </a:outerShdw>
                </a:effectLst>
                <a:latin typeface="宋体" pitchFamily="2" charset="-122"/>
              </a:rPr>
              <a:t>THANK YOU</a:t>
            </a:r>
            <a:endParaRPr kumimoji="1" lang="en-US" altLang="zh-CN" sz="6000" baseline="0" smtClean="0">
              <a:latin typeface="宋体" pitchFamily="2" charset="-122"/>
            </a:endParaRPr>
          </a:p>
        </p:txBody>
      </p:sp>
      <p:sp>
        <p:nvSpPr>
          <p:cNvPr id="1768452" name="Text Box 4"/>
          <p:cNvSpPr txBox="1">
            <a:spLocks noChangeArrowheads="1"/>
          </p:cNvSpPr>
          <p:nvPr/>
        </p:nvSpPr>
        <p:spPr bwMode="auto">
          <a:xfrm>
            <a:off x="2286000" y="914400"/>
            <a:ext cx="4419600" cy="1569660"/>
          </a:xfrm>
          <a:prstGeom prst="rect">
            <a:avLst/>
          </a:prstGeom>
          <a:noFill/>
          <a:ln w="12700" cap="sq">
            <a:noFill/>
            <a:miter lim="800000"/>
            <a:headEnd type="none" w="sm" len="sm"/>
            <a:tailEnd type="none" w="sm" len="sm"/>
          </a:ln>
          <a:effectLst/>
        </p:spPr>
        <p:txBody>
          <a:bodyPr>
            <a:spAutoFit/>
          </a:bodyPr>
          <a:lstStyle>
            <a:lvl1pPr>
              <a:defRPr sz="2400" b="1" baseline="-25000">
                <a:solidFill>
                  <a:schemeClr val="tx1"/>
                </a:solidFill>
                <a:latin typeface="Times New Roman" pitchFamily="18" charset="0"/>
                <a:ea typeface="宋体" pitchFamily="2" charset="-122"/>
              </a:defRPr>
            </a:lvl1pPr>
            <a:lvl2pPr marL="742950" indent="-285750">
              <a:defRPr sz="2400" b="1" baseline="-25000">
                <a:solidFill>
                  <a:schemeClr val="tx1"/>
                </a:solidFill>
                <a:latin typeface="Times New Roman" pitchFamily="18" charset="0"/>
                <a:ea typeface="宋体" pitchFamily="2" charset="-122"/>
              </a:defRPr>
            </a:lvl2pPr>
            <a:lvl3pPr marL="1143000" indent="-228600">
              <a:defRPr sz="2400" b="1" baseline="-25000">
                <a:solidFill>
                  <a:schemeClr val="tx1"/>
                </a:solidFill>
                <a:latin typeface="Times New Roman" pitchFamily="18" charset="0"/>
                <a:ea typeface="宋体" pitchFamily="2" charset="-122"/>
              </a:defRPr>
            </a:lvl3pPr>
            <a:lvl4pPr marL="1600200" indent="-228600">
              <a:defRPr sz="2400" b="1" baseline="-25000">
                <a:solidFill>
                  <a:schemeClr val="tx1"/>
                </a:solidFill>
                <a:latin typeface="Times New Roman" pitchFamily="18" charset="0"/>
                <a:ea typeface="宋体" pitchFamily="2" charset="-122"/>
              </a:defRPr>
            </a:lvl4pPr>
            <a:lvl5pPr marL="2057400" indent="-228600">
              <a:defRPr sz="2400" b="1" baseline="-25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b="1" baseline="-25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b="1" baseline="-25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b="1" baseline="-25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b="1" baseline="-25000">
                <a:solidFill>
                  <a:schemeClr val="tx1"/>
                </a:solidFill>
                <a:latin typeface="Times New Roman" pitchFamily="18" charset="0"/>
                <a:ea typeface="宋体" pitchFamily="2" charset="-122"/>
              </a:defRPr>
            </a:lvl9pPr>
          </a:lstStyle>
          <a:p>
            <a:pPr algn="ctr" eaLnBrk="1" hangingPunct="1">
              <a:spcBef>
                <a:spcPct val="50000"/>
              </a:spcBef>
              <a:buFontTx/>
              <a:buNone/>
              <a:defRPr/>
            </a:pPr>
            <a:r>
              <a:rPr kumimoji="1" lang="zh-CN" altLang="en-US" sz="9600" b="0" baseline="0" smtClean="0">
                <a:effectLst>
                  <a:outerShdw blurRad="38100" dist="38100" dir="2700000" algn="tl">
                    <a:srgbClr val="000000"/>
                  </a:outerShdw>
                </a:effectLst>
                <a:latin typeface="Matura MT Script Capitals" pitchFamily="66" charset="0"/>
                <a:ea typeface="隶书" pitchFamily="49" charset="-122"/>
              </a:rPr>
              <a:t>谢    谢</a:t>
            </a:r>
            <a:endParaRPr kumimoji="1" lang="zh-CN" altLang="en-US" sz="9600" b="0" baseline="0" smtClean="0">
              <a:effectLst>
                <a:outerShdw blurRad="38100" dist="38100" dir="2700000" algn="tl">
                  <a:srgbClr val="000000"/>
                </a:outerShdw>
              </a:effectLst>
              <a:latin typeface="Matura MT Script Capitals" pitchFamily="66" charset="0"/>
            </a:endParaRPr>
          </a:p>
        </p:txBody>
      </p:sp>
      <p:graphicFrame>
        <p:nvGraphicFramePr>
          <p:cNvPr id="60421" name="Object 5"/>
          <p:cNvGraphicFramePr>
            <a:graphicFrameLocks noChangeAspect="1"/>
          </p:cNvGraphicFramePr>
          <p:nvPr>
            <p:extLst>
              <p:ext uri="{D42A27DB-BD31-4B8C-83A1-F6EECF244321}">
                <p14:modId xmlns:p14="http://schemas.microsoft.com/office/powerpoint/2010/main" val="1621488753"/>
              </p:ext>
            </p:extLst>
          </p:nvPr>
        </p:nvGraphicFramePr>
        <p:xfrm>
          <a:off x="684213" y="4015978"/>
          <a:ext cx="1752600" cy="1127522"/>
        </p:xfrm>
        <a:graphic>
          <a:graphicData uri="http://schemas.openxmlformats.org/presentationml/2006/ole">
            <mc:AlternateContent xmlns:mc="http://schemas.openxmlformats.org/markup-compatibility/2006">
              <mc:Choice xmlns:v="urn:schemas-microsoft-com:vml" Requires="v">
                <p:oleObj spid="_x0000_s21717" name="剪辑" r:id="rId6" imgW="4286250" imgH="3676650" progId="MS_ClipArt_Gallery.2">
                  <p:embed/>
                </p:oleObj>
              </mc:Choice>
              <mc:Fallback>
                <p:oleObj name="剪辑" r:id="rId6" imgW="4286250" imgH="3676650"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213" y="4015978"/>
                        <a:ext cx="1752600" cy="11275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422" name="Object 6"/>
          <p:cNvGraphicFramePr>
            <a:graphicFrameLocks noChangeAspect="1"/>
          </p:cNvGraphicFramePr>
          <p:nvPr>
            <p:extLst>
              <p:ext uri="{D42A27DB-BD31-4B8C-83A1-F6EECF244321}">
                <p14:modId xmlns:p14="http://schemas.microsoft.com/office/powerpoint/2010/main" val="659567050"/>
              </p:ext>
            </p:extLst>
          </p:nvPr>
        </p:nvGraphicFramePr>
        <p:xfrm>
          <a:off x="2339975" y="4015978"/>
          <a:ext cx="1752600" cy="1127522"/>
        </p:xfrm>
        <a:graphic>
          <a:graphicData uri="http://schemas.openxmlformats.org/presentationml/2006/ole">
            <mc:AlternateContent xmlns:mc="http://schemas.openxmlformats.org/markup-compatibility/2006">
              <mc:Choice xmlns:v="urn:schemas-microsoft-com:vml" Requires="v">
                <p:oleObj spid="_x0000_s21718" name="剪辑" r:id="rId7" imgW="4286250" imgH="3676650" progId="MS_ClipArt_Gallery.2">
                  <p:embed/>
                </p:oleObj>
              </mc:Choice>
              <mc:Fallback>
                <p:oleObj name="剪辑" r:id="rId7" imgW="4286250" imgH="3676650"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975" y="4015978"/>
                        <a:ext cx="1752600" cy="11275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423" name="Object 7"/>
          <p:cNvGraphicFramePr>
            <a:graphicFrameLocks noChangeAspect="1"/>
          </p:cNvGraphicFramePr>
          <p:nvPr>
            <p:extLst>
              <p:ext uri="{D42A27DB-BD31-4B8C-83A1-F6EECF244321}">
                <p14:modId xmlns:p14="http://schemas.microsoft.com/office/powerpoint/2010/main" val="3880175888"/>
              </p:ext>
            </p:extLst>
          </p:nvPr>
        </p:nvGraphicFramePr>
        <p:xfrm>
          <a:off x="1403350" y="4015978"/>
          <a:ext cx="1752600" cy="1127522"/>
        </p:xfrm>
        <a:graphic>
          <a:graphicData uri="http://schemas.openxmlformats.org/presentationml/2006/ole">
            <mc:AlternateContent xmlns:mc="http://schemas.openxmlformats.org/markup-compatibility/2006">
              <mc:Choice xmlns:v="urn:schemas-microsoft-com:vml" Requires="v">
                <p:oleObj spid="_x0000_s21719" name="剪辑" r:id="rId8" imgW="4286250" imgH="3676650" progId="MS_ClipArt_Gallery.2">
                  <p:embed/>
                </p:oleObj>
              </mc:Choice>
              <mc:Fallback>
                <p:oleObj name="剪辑" r:id="rId8" imgW="4286250" imgH="3676650"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350" y="4015978"/>
                        <a:ext cx="1752600" cy="11275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424" name="Object 8"/>
          <p:cNvGraphicFramePr>
            <a:graphicFrameLocks noChangeAspect="1"/>
          </p:cNvGraphicFramePr>
          <p:nvPr>
            <p:extLst>
              <p:ext uri="{D42A27DB-BD31-4B8C-83A1-F6EECF244321}">
                <p14:modId xmlns:p14="http://schemas.microsoft.com/office/powerpoint/2010/main" val="3690257791"/>
              </p:ext>
            </p:extLst>
          </p:nvPr>
        </p:nvGraphicFramePr>
        <p:xfrm>
          <a:off x="3419475" y="4015978"/>
          <a:ext cx="1752600" cy="1127522"/>
        </p:xfrm>
        <a:graphic>
          <a:graphicData uri="http://schemas.openxmlformats.org/presentationml/2006/ole">
            <mc:AlternateContent xmlns:mc="http://schemas.openxmlformats.org/markup-compatibility/2006">
              <mc:Choice xmlns:v="urn:schemas-microsoft-com:vml" Requires="v">
                <p:oleObj spid="_x0000_s21720" name="剪辑" r:id="rId9" imgW="4286250" imgH="3676650" progId="MS_ClipArt_Gallery.2">
                  <p:embed/>
                </p:oleObj>
              </mc:Choice>
              <mc:Fallback>
                <p:oleObj name="剪辑" r:id="rId9" imgW="4286250" imgH="3676650"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19475" y="4015978"/>
                        <a:ext cx="1752600" cy="11275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727960002"/>
              </p:ext>
            </p:extLst>
          </p:nvPr>
        </p:nvGraphicFramePr>
        <p:xfrm>
          <a:off x="4139952" y="4011910"/>
          <a:ext cx="1752600" cy="1127125"/>
        </p:xfrm>
        <a:graphic>
          <a:graphicData uri="http://schemas.openxmlformats.org/presentationml/2006/ole">
            <mc:AlternateContent xmlns:mc="http://schemas.openxmlformats.org/markup-compatibility/2006">
              <mc:Choice xmlns:v="urn:schemas-microsoft-com:vml" Requires="v">
                <p:oleObj spid="_x0000_s21721" name="剪辑" r:id="rId10" imgW="4286250" imgH="3676650" progId="MS_ClipArt_Gallery.2">
                  <p:embed/>
                </p:oleObj>
              </mc:Choice>
              <mc:Fallback>
                <p:oleObj name="剪辑" r:id="rId10" imgW="4286250" imgH="3676650"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9952" y="4011910"/>
                        <a:ext cx="1752600" cy="1127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13587805"/>
              </p:ext>
            </p:extLst>
          </p:nvPr>
        </p:nvGraphicFramePr>
        <p:xfrm>
          <a:off x="4824165" y="4011910"/>
          <a:ext cx="1752600" cy="1127125"/>
        </p:xfrm>
        <a:graphic>
          <a:graphicData uri="http://schemas.openxmlformats.org/presentationml/2006/ole">
            <mc:AlternateContent xmlns:mc="http://schemas.openxmlformats.org/markup-compatibility/2006">
              <mc:Choice xmlns:v="urn:schemas-microsoft-com:vml" Requires="v">
                <p:oleObj spid="_x0000_s21722" name="剪辑" r:id="rId11" imgW="4286250" imgH="3676650" progId="MS_ClipArt_Gallery.2">
                  <p:embed/>
                </p:oleObj>
              </mc:Choice>
              <mc:Fallback>
                <p:oleObj name="剪辑" r:id="rId11" imgW="4286250" imgH="3676650"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24165" y="4011910"/>
                        <a:ext cx="1752600" cy="1127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533787372"/>
              </p:ext>
            </p:extLst>
          </p:nvPr>
        </p:nvGraphicFramePr>
        <p:xfrm>
          <a:off x="6479927" y="4011910"/>
          <a:ext cx="1752600" cy="1127125"/>
        </p:xfrm>
        <a:graphic>
          <a:graphicData uri="http://schemas.openxmlformats.org/presentationml/2006/ole">
            <mc:AlternateContent xmlns:mc="http://schemas.openxmlformats.org/markup-compatibility/2006">
              <mc:Choice xmlns:v="urn:schemas-microsoft-com:vml" Requires="v">
                <p:oleObj spid="_x0000_s21723" name="剪辑" r:id="rId12" imgW="4286250" imgH="3676650" progId="MS_ClipArt_Gallery.2">
                  <p:embed/>
                </p:oleObj>
              </mc:Choice>
              <mc:Fallback>
                <p:oleObj name="剪辑" r:id="rId12" imgW="4286250" imgH="3676650"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79927" y="4011910"/>
                        <a:ext cx="1752600" cy="1127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545203229"/>
              </p:ext>
            </p:extLst>
          </p:nvPr>
        </p:nvGraphicFramePr>
        <p:xfrm>
          <a:off x="5543302" y="4011910"/>
          <a:ext cx="1752600" cy="1127125"/>
        </p:xfrm>
        <a:graphic>
          <a:graphicData uri="http://schemas.openxmlformats.org/presentationml/2006/ole">
            <mc:AlternateContent xmlns:mc="http://schemas.openxmlformats.org/markup-compatibility/2006">
              <mc:Choice xmlns:v="urn:schemas-microsoft-com:vml" Requires="v">
                <p:oleObj spid="_x0000_s21724" name="剪辑" r:id="rId13" imgW="4286250" imgH="3676650" progId="MS_ClipArt_Gallery.2">
                  <p:embed/>
                </p:oleObj>
              </mc:Choice>
              <mc:Fallback>
                <p:oleObj name="剪辑" r:id="rId13" imgW="4286250" imgH="3676650"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43302" y="4011910"/>
                        <a:ext cx="1752600" cy="1127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957529957"/>
              </p:ext>
            </p:extLst>
          </p:nvPr>
        </p:nvGraphicFramePr>
        <p:xfrm>
          <a:off x="7559427" y="4011910"/>
          <a:ext cx="1752600" cy="1127125"/>
        </p:xfrm>
        <a:graphic>
          <a:graphicData uri="http://schemas.openxmlformats.org/presentationml/2006/ole">
            <mc:AlternateContent xmlns:mc="http://schemas.openxmlformats.org/markup-compatibility/2006">
              <mc:Choice xmlns:v="urn:schemas-microsoft-com:vml" Requires="v">
                <p:oleObj spid="_x0000_s21725" name="剪辑" r:id="rId14" imgW="4286250" imgH="3676650" progId="MS_ClipArt_Gallery.2">
                  <p:embed/>
                </p:oleObj>
              </mc:Choice>
              <mc:Fallback>
                <p:oleObj name="剪辑" r:id="rId14" imgW="4286250" imgH="3676650"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9427" y="4011910"/>
                        <a:ext cx="1752600" cy="1127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918585875"/>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 Box 3"/>
          <p:cNvSpPr txBox="1">
            <a:spLocks noChangeArrowheads="1"/>
          </p:cNvSpPr>
          <p:nvPr/>
        </p:nvSpPr>
        <p:spPr bwMode="auto">
          <a:xfrm>
            <a:off x="160339" y="1113235"/>
            <a:ext cx="8948737" cy="1331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1970088" algn="l"/>
              </a:tabLst>
              <a:defRPr sz="2400" b="1" baseline="-25000">
                <a:solidFill>
                  <a:schemeClr val="tx1"/>
                </a:solidFill>
                <a:latin typeface="Times New Roman" pitchFamily="18" charset="0"/>
                <a:ea typeface="宋体" pitchFamily="2" charset="-122"/>
              </a:defRPr>
            </a:lvl1pPr>
            <a:lvl2pPr marL="742950" indent="-285750">
              <a:tabLst>
                <a:tab pos="1970088" algn="l"/>
              </a:tabLst>
              <a:defRPr sz="2400" b="1" baseline="-25000">
                <a:solidFill>
                  <a:schemeClr val="tx1"/>
                </a:solidFill>
                <a:latin typeface="Times New Roman" pitchFamily="18" charset="0"/>
                <a:ea typeface="宋体" pitchFamily="2" charset="-122"/>
              </a:defRPr>
            </a:lvl2pPr>
            <a:lvl3pPr marL="1143000" indent="-228600">
              <a:tabLst>
                <a:tab pos="1970088" algn="l"/>
              </a:tabLst>
              <a:defRPr sz="2400" b="1" baseline="-25000">
                <a:solidFill>
                  <a:schemeClr val="tx1"/>
                </a:solidFill>
                <a:latin typeface="Times New Roman" pitchFamily="18" charset="0"/>
                <a:ea typeface="宋体" pitchFamily="2" charset="-122"/>
              </a:defRPr>
            </a:lvl3pPr>
            <a:lvl4pPr marL="1600200" indent="-228600">
              <a:tabLst>
                <a:tab pos="1970088" algn="l"/>
              </a:tabLst>
              <a:defRPr sz="2400" b="1" baseline="-25000">
                <a:solidFill>
                  <a:schemeClr val="tx1"/>
                </a:solidFill>
                <a:latin typeface="Times New Roman" pitchFamily="18" charset="0"/>
                <a:ea typeface="宋体" pitchFamily="2" charset="-122"/>
              </a:defRPr>
            </a:lvl4pPr>
            <a:lvl5pPr marL="2057400" indent="-228600">
              <a:tabLst>
                <a:tab pos="1970088" algn="l"/>
              </a:tabLst>
              <a:defRPr sz="2400" b="1" baseline="-25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tabLst>
                <a:tab pos="1970088" algn="l"/>
              </a:tabLst>
              <a:defRPr sz="2400" b="1" baseline="-25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tabLst>
                <a:tab pos="1970088" algn="l"/>
              </a:tabLst>
              <a:defRPr sz="2400" b="1" baseline="-25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tabLst>
                <a:tab pos="1970088" algn="l"/>
              </a:tabLst>
              <a:defRPr sz="2400" b="1" baseline="-25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tabLst>
                <a:tab pos="1970088" algn="l"/>
              </a:tabLst>
              <a:defRPr sz="2400" b="1" baseline="-25000">
                <a:solidFill>
                  <a:schemeClr val="tx1"/>
                </a:solidFill>
                <a:latin typeface="Times New Roman" pitchFamily="18" charset="0"/>
                <a:ea typeface="宋体" pitchFamily="2" charset="-122"/>
              </a:defRPr>
            </a:lvl9pPr>
          </a:lstStyle>
          <a:p>
            <a:pPr algn="ctr" eaLnBrk="1" hangingPunct="1">
              <a:lnSpc>
                <a:spcPct val="180000"/>
              </a:lnSpc>
            </a:pPr>
            <a:r>
              <a:rPr lang="zh-CN" altLang="en-US" sz="5400" baseline="0">
                <a:latin typeface="黑体" pitchFamily="49" charset="-122"/>
                <a:ea typeface="黑体" pitchFamily="49" charset="-122"/>
                <a:sym typeface="Arial" pitchFamily="34" charset="0"/>
              </a:rPr>
              <a:t>第十五章 最后通牒</a:t>
            </a:r>
          </a:p>
        </p:txBody>
      </p:sp>
    </p:spTree>
    <p:extLst>
      <p:ext uri="{BB962C8B-B14F-4D97-AF65-F5344CB8AC3E}">
        <p14:creationId xmlns:p14="http://schemas.microsoft.com/office/powerpoint/2010/main" val="14833821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593725" y="1140619"/>
            <a:ext cx="7939088" cy="2470547"/>
          </a:xfrm>
          <a:prstGeom prst="rect">
            <a:avLst/>
          </a:prstGeom>
          <a:noFill/>
          <a:ln>
            <a:noFill/>
          </a:ln>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lgn="ctr">
                <a:solidFill>
                  <a:schemeClr val="folHlink"/>
                </a:solidFill>
                <a:miter lim="800000"/>
                <a:headEnd/>
                <a:tailEnd/>
              </a14:hiddenLine>
            </a:ext>
          </a:extLst>
        </p:spPr>
        <p:txBody>
          <a:bodyPr/>
          <a:lstStyle/>
          <a:p>
            <a:pPr marL="190500" lvl="1">
              <a:lnSpc>
                <a:spcPct val="175000"/>
              </a:lnSpc>
              <a:spcBef>
                <a:spcPct val="20000"/>
              </a:spcBef>
              <a:buClr>
                <a:schemeClr val="folHlink"/>
              </a:buClr>
              <a:buSzPct val="80000"/>
              <a:buFont typeface="Wingdings" pitchFamily="2" charset="2"/>
              <a:buNone/>
              <a:tabLst>
                <a:tab pos="762000" algn="l"/>
                <a:tab pos="1428750" algn="l"/>
              </a:tabLst>
            </a:pPr>
            <a:r>
              <a:rPr lang="zh-CN" altLang="en-US" sz="3200" b="1" baseline="0" dirty="0">
                <a:latin typeface="楷体" pitchFamily="49" charset="-122"/>
                <a:ea typeface="楷体" pitchFamily="49" charset="-122"/>
              </a:rPr>
              <a:t>特别提示：</a:t>
            </a:r>
          </a:p>
          <a:p>
            <a:pPr marL="190500" lvl="1">
              <a:lnSpc>
                <a:spcPct val="175000"/>
              </a:lnSpc>
              <a:spcBef>
                <a:spcPct val="20000"/>
              </a:spcBef>
              <a:buClr>
                <a:schemeClr val="folHlink"/>
              </a:buClr>
              <a:buSzPct val="80000"/>
              <a:buFont typeface="Wingdings" pitchFamily="2" charset="2"/>
              <a:buNone/>
              <a:tabLst>
                <a:tab pos="762000" algn="l"/>
                <a:tab pos="1428750" algn="l"/>
              </a:tabLst>
            </a:pPr>
            <a:r>
              <a:rPr lang="zh-CN" altLang="en-US" sz="2800" b="1" baseline="0" dirty="0">
                <a:latin typeface="楷体" pitchFamily="49" charset="-122"/>
                <a:ea typeface="楷体" pitchFamily="49" charset="-122"/>
              </a:rPr>
              <a:t>组织相对于个人有更长的寿命预期，从而提高了人们的贴现因子。</a:t>
            </a:r>
          </a:p>
        </p:txBody>
      </p:sp>
      <p:sp>
        <p:nvSpPr>
          <p:cNvPr id="2058243" name="Line 3"/>
          <p:cNvSpPr>
            <a:spLocks noChangeShapeType="1"/>
          </p:cNvSpPr>
          <p:nvPr/>
        </p:nvSpPr>
        <p:spPr bwMode="auto">
          <a:xfrm>
            <a:off x="828675" y="2031206"/>
            <a:ext cx="7162800" cy="0"/>
          </a:xfrm>
          <a:prstGeom prst="line">
            <a:avLst/>
          </a:prstGeom>
          <a:noFill/>
          <a:ln w="38100">
            <a:solidFill>
              <a:srgbClr val="77777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solidFill>
                <a:schemeClr val="bg1"/>
              </a:solidFill>
              <a:effectLst>
                <a:outerShdw blurRad="38100" dist="38100" dir="2700000" algn="tl">
                  <a:srgbClr val="000000">
                    <a:alpha val="43137"/>
                  </a:srgbClr>
                </a:outerShdw>
              </a:effectLst>
            </a:endParaRPr>
          </a:p>
        </p:txBody>
      </p:sp>
      <p:sp>
        <p:nvSpPr>
          <p:cNvPr id="4" name="AutoShape 10">
            <a:hlinkClick r:id="rId2" action="ppaction://hlinksldjump"/>
          </p:cNvPr>
          <p:cNvSpPr>
            <a:spLocks noChangeArrowheads="1"/>
          </p:cNvSpPr>
          <p:nvPr/>
        </p:nvSpPr>
        <p:spPr bwMode="auto">
          <a:xfrm>
            <a:off x="8389938" y="4624387"/>
            <a:ext cx="646112" cy="433388"/>
          </a:xfrm>
          <a:prstGeom prst="rightArrow">
            <a:avLst>
              <a:gd name="adj1" fmla="val 50000"/>
              <a:gd name="adj2" fmla="val 25000"/>
            </a:avLst>
          </a:prstGeom>
          <a:solidFill>
            <a:schemeClr val="folHlink"/>
          </a:solidFill>
          <a:ln w="9525">
            <a:solidFill>
              <a:schemeClr val="accent1"/>
            </a:solidFill>
            <a:miter lim="800000"/>
            <a:headEnd/>
            <a:tailEnd/>
          </a:ln>
          <a:effectLst/>
        </p:spPr>
        <p:txBody>
          <a:bodyPr wrap="none" anchor="ctr"/>
          <a:lstStyle/>
          <a:p>
            <a:pPr algn="ctr" eaLnBrk="1" fontAlgn="t" hangingPunct="1">
              <a:buFont typeface="Arial" charset="0"/>
              <a:buNone/>
              <a:defRPr/>
            </a:pPr>
            <a:endParaRPr lang="zh-CN" altLang="en-US" b="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44838135"/>
      </p:ext>
    </p:extLst>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7378" name="Text Box 2"/>
          <p:cNvSpPr txBox="1">
            <a:spLocks noChangeArrowheads="1"/>
          </p:cNvSpPr>
          <p:nvPr/>
        </p:nvSpPr>
        <p:spPr bwMode="auto">
          <a:xfrm>
            <a:off x="971550" y="250032"/>
            <a:ext cx="7467600" cy="523220"/>
          </a:xfrm>
          <a:prstGeom prst="rect">
            <a:avLst/>
          </a:prstGeom>
          <a:noFill/>
          <a:ln w="101600" cmpd="tri">
            <a:noFill/>
            <a:miter lim="800000"/>
            <a:headEnd/>
            <a:tailEnd/>
          </a:ln>
          <a:effectLst/>
        </p:spPr>
        <p:txBody>
          <a:bodyPr>
            <a:spAutoFit/>
          </a:bodyPr>
          <a:lstStyle>
            <a:lvl1pPr>
              <a:defRPr sz="2400" b="1" baseline="-25000">
                <a:solidFill>
                  <a:schemeClr val="tx1"/>
                </a:solidFill>
                <a:latin typeface="Times New Roman" pitchFamily="18" charset="0"/>
                <a:ea typeface="宋体" pitchFamily="2" charset="-122"/>
              </a:defRPr>
            </a:lvl1pPr>
            <a:lvl2pPr marL="742950" indent="-285750">
              <a:defRPr sz="2400" b="1" baseline="-25000">
                <a:solidFill>
                  <a:schemeClr val="tx1"/>
                </a:solidFill>
                <a:latin typeface="Times New Roman" pitchFamily="18" charset="0"/>
                <a:ea typeface="宋体" pitchFamily="2" charset="-122"/>
              </a:defRPr>
            </a:lvl2pPr>
            <a:lvl3pPr marL="1143000" indent="-228600">
              <a:defRPr sz="2400" b="1" baseline="-25000">
                <a:solidFill>
                  <a:schemeClr val="tx1"/>
                </a:solidFill>
                <a:latin typeface="Times New Roman" pitchFamily="18" charset="0"/>
                <a:ea typeface="宋体" pitchFamily="2" charset="-122"/>
              </a:defRPr>
            </a:lvl3pPr>
            <a:lvl4pPr marL="1600200" indent="-228600">
              <a:defRPr sz="2400" b="1" baseline="-25000">
                <a:solidFill>
                  <a:schemeClr val="tx1"/>
                </a:solidFill>
                <a:latin typeface="Times New Roman" pitchFamily="18" charset="0"/>
                <a:ea typeface="宋体" pitchFamily="2" charset="-122"/>
              </a:defRPr>
            </a:lvl4pPr>
            <a:lvl5pPr marL="2057400" indent="-228600">
              <a:defRPr sz="2400" b="1" baseline="-25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b="1" baseline="-25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b="1" baseline="-25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b="1" baseline="-25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b="1" baseline="-25000">
                <a:solidFill>
                  <a:schemeClr val="tx1"/>
                </a:solidFill>
                <a:latin typeface="Times New Roman" pitchFamily="18" charset="0"/>
                <a:ea typeface="宋体" pitchFamily="2" charset="-122"/>
              </a:defRPr>
            </a:lvl9pPr>
          </a:lstStyle>
          <a:p>
            <a:pPr algn="dist" eaLnBrk="1" hangingPunct="1">
              <a:buFontTx/>
              <a:buNone/>
              <a:defRPr/>
            </a:pPr>
            <a:r>
              <a:rPr kumimoji="1" lang="zh-CN" altLang="en-US" sz="2800" baseline="0" dirty="0" smtClean="0">
                <a:latin typeface="Tahoma" pitchFamily="34" charset="0"/>
              </a:rPr>
              <a:t>最后通牒： </a:t>
            </a:r>
            <a:r>
              <a:rPr kumimoji="1" lang="en-US" altLang="zh-CN" sz="2800" baseline="0" dirty="0" smtClean="0">
                <a:latin typeface="Tahoma" pitchFamily="34" charset="0"/>
              </a:rPr>
              <a:t>take it or leave it</a:t>
            </a:r>
          </a:p>
        </p:txBody>
      </p:sp>
      <p:sp>
        <p:nvSpPr>
          <p:cNvPr id="5123" name="WordArt 15"/>
          <p:cNvSpPr>
            <a:spLocks noChangeArrowheads="1" noChangeShapeType="1" noTextEdit="1"/>
          </p:cNvSpPr>
          <p:nvPr/>
        </p:nvSpPr>
        <p:spPr bwMode="auto">
          <a:xfrm>
            <a:off x="1638301" y="2127647"/>
            <a:ext cx="460375" cy="342900"/>
          </a:xfrm>
          <a:prstGeom prst="rect">
            <a:avLst/>
          </a:prstGeom>
          <a:noFill/>
          <a:ln>
            <a:noFill/>
          </a:ln>
        </p:spPr>
        <p:txBody>
          <a:bodyPr wrap="none" fromWordArt="1">
            <a:prstTxWarp prst="textPlain">
              <a:avLst>
                <a:gd name="adj" fmla="val 50000"/>
              </a:avLst>
            </a:prstTxWarp>
          </a:bodyPr>
          <a:lstStyle/>
          <a:p>
            <a:pPr algn="ctr"/>
            <a:r>
              <a:rPr lang="en-US" altLang="zh-CN" sz="3600" kern="10">
                <a:effectLst>
                  <a:outerShdw dist="35921" dir="2700000" algn="ctr" rotWithShape="0">
                    <a:srgbClr val="C0C0C0">
                      <a:alpha val="79999"/>
                    </a:srgbClr>
                  </a:outerShdw>
                </a:effectLst>
                <a:latin typeface="宋体"/>
                <a:ea typeface="宋体"/>
              </a:rPr>
              <a:t>A</a:t>
            </a:r>
            <a:endParaRPr lang="zh-CN" altLang="en-US" sz="3600" kern="10">
              <a:effectLst>
                <a:outerShdw dist="35921" dir="2700000" algn="ctr" rotWithShape="0">
                  <a:srgbClr val="C0C0C0">
                    <a:alpha val="79999"/>
                  </a:srgbClr>
                </a:outerShdw>
              </a:effectLst>
              <a:latin typeface="宋体"/>
              <a:ea typeface="宋体"/>
            </a:endParaRPr>
          </a:p>
        </p:txBody>
      </p:sp>
      <p:sp>
        <p:nvSpPr>
          <p:cNvPr id="5124" name="WordArt 16"/>
          <p:cNvSpPr>
            <a:spLocks noChangeArrowheads="1" noChangeShapeType="1" noTextEdit="1"/>
          </p:cNvSpPr>
          <p:nvPr/>
        </p:nvSpPr>
        <p:spPr bwMode="auto">
          <a:xfrm>
            <a:off x="3695701" y="2127647"/>
            <a:ext cx="460375" cy="342900"/>
          </a:xfrm>
          <a:prstGeom prst="rect">
            <a:avLst/>
          </a:prstGeom>
          <a:noFill/>
          <a:ln>
            <a:noFill/>
          </a:ln>
        </p:spPr>
        <p:txBody>
          <a:bodyPr wrap="none" fromWordArt="1">
            <a:prstTxWarp prst="textPlain">
              <a:avLst>
                <a:gd name="adj" fmla="val 50000"/>
              </a:avLst>
            </a:prstTxWarp>
          </a:bodyPr>
          <a:lstStyle/>
          <a:p>
            <a:pPr algn="ctr"/>
            <a:r>
              <a:rPr lang="en-US" altLang="zh-CN" sz="3600" kern="10">
                <a:effectLst>
                  <a:outerShdw dist="35921" dir="2700000" algn="ctr" rotWithShape="0">
                    <a:srgbClr val="C0C0C0">
                      <a:alpha val="79999"/>
                    </a:srgbClr>
                  </a:outerShdw>
                </a:effectLst>
                <a:latin typeface="宋体"/>
                <a:ea typeface="宋体"/>
              </a:rPr>
              <a:t>B</a:t>
            </a:r>
            <a:endParaRPr lang="zh-CN" altLang="en-US" sz="3600" kern="10">
              <a:effectLst>
                <a:outerShdw dist="35921" dir="2700000" algn="ctr" rotWithShape="0">
                  <a:srgbClr val="C0C0C0">
                    <a:alpha val="79999"/>
                  </a:srgbClr>
                </a:outerShdw>
              </a:effectLst>
              <a:latin typeface="宋体"/>
              <a:ea typeface="宋体"/>
            </a:endParaRPr>
          </a:p>
        </p:txBody>
      </p:sp>
      <p:sp>
        <p:nvSpPr>
          <p:cNvPr id="997393" name="Line 17"/>
          <p:cNvSpPr>
            <a:spLocks noChangeShapeType="1"/>
          </p:cNvSpPr>
          <p:nvPr/>
        </p:nvSpPr>
        <p:spPr bwMode="auto">
          <a:xfrm>
            <a:off x="2395539" y="2299098"/>
            <a:ext cx="998537" cy="1190"/>
          </a:xfrm>
          <a:prstGeom prst="line">
            <a:avLst/>
          </a:prstGeom>
          <a:ln>
            <a:headEnd/>
            <a:tailEnd type="triangle" w="med" len="med"/>
          </a:ln>
        </p:spPr>
        <p:style>
          <a:lnRef idx="2">
            <a:schemeClr val="accent6"/>
          </a:lnRef>
          <a:fillRef idx="0">
            <a:schemeClr val="accent6"/>
          </a:fillRef>
          <a:effectRef idx="1">
            <a:schemeClr val="accent6"/>
          </a:effectRef>
          <a:fontRef idx="minor">
            <a:schemeClr val="tx1"/>
          </a:fontRef>
        </p:style>
        <p:txBody>
          <a:bodyPr wrap="none"/>
          <a:lstStyle/>
          <a:p>
            <a:pPr algn="ctr" eaLnBrk="1" fontAlgn="t" hangingPunct="1">
              <a:buFontTx/>
              <a:buNone/>
              <a:defRPr/>
            </a:pPr>
            <a:endParaRPr kumimoji="1" lang="zh-CN" altLang="en-US">
              <a:effectLst>
                <a:outerShdw blurRad="38100" dist="38100" dir="2700000" algn="tl">
                  <a:srgbClr val="000000">
                    <a:alpha val="43137"/>
                  </a:srgbClr>
                </a:outerShdw>
              </a:effectLst>
            </a:endParaRPr>
          </a:p>
        </p:txBody>
      </p:sp>
      <p:sp>
        <p:nvSpPr>
          <p:cNvPr id="997394" name="Line 18"/>
          <p:cNvSpPr>
            <a:spLocks noChangeShapeType="1"/>
          </p:cNvSpPr>
          <p:nvPr/>
        </p:nvSpPr>
        <p:spPr bwMode="auto">
          <a:xfrm flipV="1">
            <a:off x="4529139" y="1784747"/>
            <a:ext cx="1074737" cy="457200"/>
          </a:xfrm>
          <a:prstGeom prst="line">
            <a:avLst/>
          </a:prstGeom>
          <a:ln>
            <a:headEnd/>
            <a:tailEnd type="triangle" w="med" len="med"/>
          </a:ln>
        </p:spPr>
        <p:style>
          <a:lnRef idx="2">
            <a:schemeClr val="accent6"/>
          </a:lnRef>
          <a:fillRef idx="0">
            <a:schemeClr val="accent6"/>
          </a:fillRef>
          <a:effectRef idx="1">
            <a:schemeClr val="accent6"/>
          </a:effectRef>
          <a:fontRef idx="minor">
            <a:schemeClr val="tx1"/>
          </a:fontRef>
        </p:style>
        <p:txBody>
          <a:bodyPr wrap="none"/>
          <a:lstStyle/>
          <a:p>
            <a:pPr algn="ctr" eaLnBrk="1" fontAlgn="t" hangingPunct="1">
              <a:buFontTx/>
              <a:buNone/>
              <a:defRPr/>
            </a:pPr>
            <a:endParaRPr kumimoji="1" lang="zh-CN" altLang="en-US">
              <a:effectLst>
                <a:outerShdw blurRad="38100" dist="38100" dir="2700000" algn="tl">
                  <a:srgbClr val="000000">
                    <a:alpha val="43137"/>
                  </a:srgbClr>
                </a:outerShdw>
              </a:effectLst>
            </a:endParaRPr>
          </a:p>
        </p:txBody>
      </p:sp>
      <p:sp>
        <p:nvSpPr>
          <p:cNvPr id="997395" name="Line 19"/>
          <p:cNvSpPr>
            <a:spLocks noChangeShapeType="1"/>
          </p:cNvSpPr>
          <p:nvPr/>
        </p:nvSpPr>
        <p:spPr bwMode="auto">
          <a:xfrm>
            <a:off x="4527551" y="2413397"/>
            <a:ext cx="1228725" cy="342900"/>
          </a:xfrm>
          <a:prstGeom prst="line">
            <a:avLst/>
          </a:prstGeom>
          <a:ln>
            <a:headEnd/>
            <a:tailEnd type="triangle" w="med" len="med"/>
          </a:ln>
        </p:spPr>
        <p:style>
          <a:lnRef idx="2">
            <a:schemeClr val="accent6"/>
          </a:lnRef>
          <a:fillRef idx="0">
            <a:schemeClr val="accent6"/>
          </a:fillRef>
          <a:effectRef idx="1">
            <a:schemeClr val="accent6"/>
          </a:effectRef>
          <a:fontRef idx="minor">
            <a:schemeClr val="tx1"/>
          </a:fontRef>
        </p:style>
        <p:txBody>
          <a:bodyPr wrap="none"/>
          <a:lstStyle/>
          <a:p>
            <a:pPr algn="ctr" eaLnBrk="1" fontAlgn="t" hangingPunct="1">
              <a:buFontTx/>
              <a:buNone/>
              <a:defRPr/>
            </a:pPr>
            <a:endParaRPr kumimoji="1" lang="zh-CN" altLang="en-US">
              <a:effectLst>
                <a:outerShdw blurRad="38100" dist="38100" dir="2700000" algn="tl">
                  <a:srgbClr val="000000">
                    <a:alpha val="43137"/>
                  </a:srgbClr>
                </a:outerShdw>
              </a:effectLst>
            </a:endParaRPr>
          </a:p>
        </p:txBody>
      </p:sp>
      <p:sp>
        <p:nvSpPr>
          <p:cNvPr id="997396" name="Rectangle 20"/>
          <p:cNvSpPr>
            <a:spLocks noChangeArrowheads="1"/>
          </p:cNvSpPr>
          <p:nvPr/>
        </p:nvSpPr>
        <p:spPr bwMode="auto">
          <a:xfrm>
            <a:off x="2397125" y="1841897"/>
            <a:ext cx="646331" cy="369332"/>
          </a:xfrm>
          <a:prstGeom prst="rect">
            <a:avLst/>
          </a:prstGeom>
          <a:noFill/>
          <a:ln w="9525">
            <a:noFill/>
            <a:miter lim="800000"/>
            <a:headEnd/>
            <a:tailEnd/>
          </a:ln>
          <a:effectLst/>
        </p:spPr>
        <p:txBody>
          <a:bodyPr wrap="none">
            <a:spAutoFit/>
          </a:bodyPr>
          <a:lstStyle/>
          <a:p>
            <a:r>
              <a:rPr kumimoji="1" lang="zh-CN" altLang="en-US" b="1" dirty="0">
                <a:latin typeface="楷体_GB2312" pitchFamily="49" charset="-122"/>
                <a:ea typeface="楷体_GB2312" pitchFamily="49" charset="-122"/>
              </a:rPr>
              <a:t>出价</a:t>
            </a:r>
          </a:p>
        </p:txBody>
      </p:sp>
      <p:sp>
        <p:nvSpPr>
          <p:cNvPr id="997397" name="Rectangle 21"/>
          <p:cNvSpPr>
            <a:spLocks noChangeArrowheads="1"/>
          </p:cNvSpPr>
          <p:nvPr/>
        </p:nvSpPr>
        <p:spPr bwMode="auto">
          <a:xfrm>
            <a:off x="2474913" y="2428875"/>
            <a:ext cx="532518" cy="369332"/>
          </a:xfrm>
          <a:prstGeom prst="rect">
            <a:avLst/>
          </a:prstGeom>
          <a:noFill/>
          <a:ln w="9525">
            <a:noFill/>
            <a:miter lim="800000"/>
            <a:headEnd/>
            <a:tailEnd/>
          </a:ln>
          <a:effectLst/>
        </p:spPr>
        <p:txBody>
          <a:bodyPr wrap="none">
            <a:spAutoFit/>
          </a:bodyPr>
          <a:lstStyle/>
          <a:p>
            <a:r>
              <a:rPr kumimoji="1" lang="en-US" altLang="zh-CN" b="1" dirty="0">
                <a:latin typeface="楷体_GB2312" pitchFamily="49" charset="-122"/>
                <a:ea typeface="楷体_GB2312" pitchFamily="49" charset="-122"/>
              </a:rPr>
              <a:t>X</a:t>
            </a:r>
            <a:r>
              <a:rPr kumimoji="1" lang="zh-CN" altLang="en-US" b="1" dirty="0">
                <a:latin typeface="楷体_GB2312" pitchFamily="49" charset="-122"/>
                <a:ea typeface="楷体_GB2312" pitchFamily="49" charset="-122"/>
              </a:rPr>
              <a:t>％</a:t>
            </a:r>
          </a:p>
        </p:txBody>
      </p:sp>
      <p:sp>
        <p:nvSpPr>
          <p:cNvPr id="997398" name="Rectangle 22"/>
          <p:cNvSpPr>
            <a:spLocks noChangeArrowheads="1"/>
          </p:cNvSpPr>
          <p:nvPr/>
        </p:nvSpPr>
        <p:spPr bwMode="auto">
          <a:xfrm>
            <a:off x="4530725" y="1441847"/>
            <a:ext cx="646331" cy="369332"/>
          </a:xfrm>
          <a:prstGeom prst="rect">
            <a:avLst/>
          </a:prstGeom>
          <a:noFill/>
          <a:ln w="9525">
            <a:noFill/>
            <a:miter lim="800000"/>
            <a:headEnd/>
            <a:tailEnd/>
          </a:ln>
          <a:effectLst/>
        </p:spPr>
        <p:txBody>
          <a:bodyPr wrap="none">
            <a:spAutoFit/>
          </a:bodyPr>
          <a:lstStyle/>
          <a:p>
            <a:r>
              <a:rPr kumimoji="1" lang="zh-CN" altLang="en-US" b="1" dirty="0">
                <a:latin typeface="楷体_GB2312" pitchFamily="49" charset="-122"/>
                <a:ea typeface="楷体_GB2312" pitchFamily="49" charset="-122"/>
              </a:rPr>
              <a:t>接受</a:t>
            </a:r>
          </a:p>
        </p:txBody>
      </p:sp>
      <p:sp>
        <p:nvSpPr>
          <p:cNvPr id="997399" name="Rectangle 23"/>
          <p:cNvSpPr>
            <a:spLocks noChangeArrowheads="1"/>
          </p:cNvSpPr>
          <p:nvPr/>
        </p:nvSpPr>
        <p:spPr bwMode="auto">
          <a:xfrm>
            <a:off x="4530725" y="2641997"/>
            <a:ext cx="646331" cy="369332"/>
          </a:xfrm>
          <a:prstGeom prst="rect">
            <a:avLst/>
          </a:prstGeom>
          <a:noFill/>
          <a:ln w="9525">
            <a:noFill/>
            <a:miter lim="800000"/>
            <a:headEnd/>
            <a:tailEnd/>
          </a:ln>
          <a:effectLst/>
        </p:spPr>
        <p:txBody>
          <a:bodyPr wrap="none">
            <a:spAutoFit/>
          </a:bodyPr>
          <a:lstStyle/>
          <a:p>
            <a:r>
              <a:rPr kumimoji="1" lang="zh-CN" altLang="en-US" b="1" dirty="0">
                <a:latin typeface="楷体_GB2312" pitchFamily="49" charset="-122"/>
                <a:ea typeface="楷体_GB2312" pitchFamily="49" charset="-122"/>
              </a:rPr>
              <a:t>拒绝</a:t>
            </a:r>
          </a:p>
        </p:txBody>
      </p:sp>
      <p:sp>
        <p:nvSpPr>
          <p:cNvPr id="997400" name="Rectangle 24"/>
          <p:cNvSpPr>
            <a:spLocks noChangeArrowheads="1"/>
          </p:cNvSpPr>
          <p:nvPr/>
        </p:nvSpPr>
        <p:spPr bwMode="auto">
          <a:xfrm>
            <a:off x="5661026" y="1635919"/>
            <a:ext cx="1734770" cy="461665"/>
          </a:xfrm>
          <a:prstGeom prst="rect">
            <a:avLst/>
          </a:prstGeom>
          <a:noFill/>
          <a:ln w="9525">
            <a:noFill/>
            <a:miter lim="800000"/>
            <a:headEnd/>
            <a:tailEnd/>
          </a:ln>
          <a:effectLst/>
        </p:spPr>
        <p:txBody>
          <a:bodyPr wrap="none">
            <a:spAutoFit/>
          </a:bodyPr>
          <a:lstStyle/>
          <a:p>
            <a:r>
              <a:rPr kumimoji="1" lang="zh-CN" altLang="en-US" sz="2400" b="1" dirty="0">
                <a:latin typeface="楷体_GB2312" pitchFamily="49" charset="-122"/>
                <a:ea typeface="楷体_GB2312" pitchFamily="49" charset="-122"/>
              </a:rPr>
              <a:t>（</a:t>
            </a:r>
            <a:r>
              <a:rPr kumimoji="1" lang="en-US" altLang="zh-CN" sz="2400" b="1" dirty="0">
                <a:latin typeface="楷体_GB2312" pitchFamily="49" charset="-122"/>
                <a:ea typeface="楷体_GB2312" pitchFamily="49" charset="-122"/>
              </a:rPr>
              <a:t>1-X</a:t>
            </a:r>
            <a:r>
              <a:rPr kumimoji="1" lang="zh-CN" altLang="en-US" sz="2400" b="1" dirty="0">
                <a:latin typeface="楷体_GB2312" pitchFamily="49" charset="-122"/>
                <a:ea typeface="楷体_GB2312" pitchFamily="49" charset="-122"/>
              </a:rPr>
              <a:t>，</a:t>
            </a:r>
            <a:r>
              <a:rPr kumimoji="1" lang="en-US" altLang="zh-CN" sz="2400" b="1" dirty="0">
                <a:latin typeface="楷体_GB2312" pitchFamily="49" charset="-122"/>
                <a:ea typeface="楷体_GB2312" pitchFamily="49" charset="-122"/>
              </a:rPr>
              <a:t>X</a:t>
            </a:r>
            <a:r>
              <a:rPr kumimoji="1" lang="zh-CN" altLang="en-US" sz="2400" b="1" dirty="0">
                <a:latin typeface="楷体_GB2312" pitchFamily="49" charset="-122"/>
                <a:ea typeface="楷体_GB2312" pitchFamily="49" charset="-122"/>
              </a:rPr>
              <a:t>）</a:t>
            </a:r>
          </a:p>
        </p:txBody>
      </p:sp>
      <p:sp>
        <p:nvSpPr>
          <p:cNvPr id="997401" name="Rectangle 25"/>
          <p:cNvSpPr>
            <a:spLocks noChangeArrowheads="1"/>
          </p:cNvSpPr>
          <p:nvPr/>
        </p:nvSpPr>
        <p:spPr bwMode="auto">
          <a:xfrm>
            <a:off x="5816517" y="2525464"/>
            <a:ext cx="1423788" cy="461665"/>
          </a:xfrm>
          <a:prstGeom prst="rect">
            <a:avLst/>
          </a:prstGeom>
          <a:noFill/>
          <a:ln w="9525">
            <a:noFill/>
            <a:miter lim="800000"/>
            <a:headEnd/>
            <a:tailEnd/>
          </a:ln>
          <a:effectLst/>
        </p:spPr>
        <p:txBody>
          <a:bodyPr wrap="none">
            <a:spAutoFit/>
          </a:bodyPr>
          <a:lstStyle/>
          <a:p>
            <a:r>
              <a:rPr kumimoji="1" lang="zh-CN" altLang="en-US" sz="2400" b="1" dirty="0">
                <a:latin typeface="楷体_GB2312" pitchFamily="49" charset="-122"/>
                <a:ea typeface="楷体_GB2312" pitchFamily="49" charset="-122"/>
              </a:rPr>
              <a:t>（</a:t>
            </a:r>
            <a:r>
              <a:rPr kumimoji="1" lang="en-US" altLang="zh-CN" sz="2400" b="1" dirty="0">
                <a:latin typeface="楷体_GB2312" pitchFamily="49" charset="-122"/>
                <a:ea typeface="楷体_GB2312" pitchFamily="49" charset="-122"/>
              </a:rPr>
              <a:t>0</a:t>
            </a:r>
            <a:r>
              <a:rPr kumimoji="1" lang="zh-CN" altLang="en-US" sz="2400" b="1" dirty="0">
                <a:latin typeface="楷体_GB2312" pitchFamily="49" charset="-122"/>
                <a:ea typeface="楷体_GB2312" pitchFamily="49" charset="-122"/>
              </a:rPr>
              <a:t>，</a:t>
            </a:r>
            <a:r>
              <a:rPr kumimoji="1" lang="en-US" altLang="zh-CN" sz="2400" b="1" dirty="0">
                <a:latin typeface="楷体_GB2312" pitchFamily="49" charset="-122"/>
                <a:ea typeface="楷体_GB2312" pitchFamily="49" charset="-122"/>
              </a:rPr>
              <a:t>0</a:t>
            </a:r>
            <a:r>
              <a:rPr kumimoji="1" lang="zh-CN" altLang="en-US" sz="2400" b="1" dirty="0">
                <a:latin typeface="楷体_GB2312" pitchFamily="49" charset="-122"/>
                <a:ea typeface="楷体_GB2312" pitchFamily="49" charset="-122"/>
              </a:rPr>
              <a:t>）</a:t>
            </a:r>
          </a:p>
        </p:txBody>
      </p:sp>
      <p:sp>
        <p:nvSpPr>
          <p:cNvPr id="5134" name="AutoShape 26"/>
          <p:cNvSpPr>
            <a:spLocks noChangeArrowheads="1"/>
          </p:cNvSpPr>
          <p:nvPr/>
        </p:nvSpPr>
        <p:spPr bwMode="auto">
          <a:xfrm>
            <a:off x="392113" y="984647"/>
            <a:ext cx="2952750" cy="641866"/>
          </a:xfrm>
          <a:prstGeom prst="wedgeRoundRectCallout">
            <a:avLst>
              <a:gd name="adj1" fmla="val 3171"/>
              <a:gd name="adj2" fmla="val 130208"/>
              <a:gd name="adj3" fmla="val 16667"/>
            </a:avLst>
          </a:prstGeom>
          <a:noFill/>
          <a:ln w="9525">
            <a:solidFill>
              <a:srgbClr val="FF0000"/>
            </a:solidFill>
            <a:miter lim="800000"/>
            <a:headEnd/>
            <a:tailEnd/>
          </a:ln>
        </p:spPr>
        <p:txBody>
          <a:bodyPr/>
          <a:lstStyle/>
          <a:p>
            <a:pPr algn="ctr" eaLnBrk="1" hangingPunct="1">
              <a:buFontTx/>
              <a:buNone/>
            </a:pPr>
            <a:r>
              <a:rPr kumimoji="1" lang="zh-CN" altLang="en-US" sz="2800" b="1" baseline="0" dirty="0">
                <a:solidFill>
                  <a:srgbClr val="FF0000"/>
                </a:solidFill>
                <a:latin typeface="楷体_GB2312" pitchFamily="49" charset="-122"/>
                <a:ea typeface="楷体_GB2312" pitchFamily="49" charset="-122"/>
              </a:rPr>
              <a:t>提出分配方案</a:t>
            </a:r>
          </a:p>
        </p:txBody>
      </p:sp>
      <p:sp>
        <p:nvSpPr>
          <p:cNvPr id="5135" name="AutoShape 27">
            <a:hlinkClick r:id="" action="ppaction://noaction"/>
          </p:cNvPr>
          <p:cNvSpPr>
            <a:spLocks noChangeArrowheads="1"/>
          </p:cNvSpPr>
          <p:nvPr/>
        </p:nvSpPr>
        <p:spPr bwMode="auto">
          <a:xfrm>
            <a:off x="573881" y="3507854"/>
            <a:ext cx="7913687" cy="514350"/>
          </a:xfrm>
          <a:prstGeom prst="wedgeRoundRectCallout">
            <a:avLst>
              <a:gd name="adj1" fmla="val -28736"/>
              <a:gd name="adj2" fmla="val -186806"/>
              <a:gd name="adj3" fmla="val 16667"/>
            </a:avLst>
          </a:prstGeom>
          <a:noFill/>
          <a:ln w="9525">
            <a:solidFill>
              <a:srgbClr val="FF0000"/>
            </a:solidFill>
            <a:miter lim="800000"/>
            <a:headEnd/>
            <a:tailEnd/>
          </a:ln>
        </p:spPr>
        <p:txBody>
          <a:bodyPr/>
          <a:lstStyle/>
          <a:p>
            <a:pPr algn="ctr" eaLnBrk="1" hangingPunct="1">
              <a:lnSpc>
                <a:spcPct val="110000"/>
              </a:lnSpc>
              <a:buFontTx/>
              <a:buNone/>
            </a:pPr>
            <a:r>
              <a:rPr kumimoji="1" lang="zh-CN" altLang="en-US" sz="2800" b="1" baseline="0" dirty="0">
                <a:solidFill>
                  <a:srgbClr val="FF0000"/>
                </a:solidFill>
                <a:latin typeface="楷体_GB2312" pitchFamily="49" charset="-122"/>
                <a:ea typeface="楷体_GB2312" pitchFamily="49" charset="-122"/>
              </a:rPr>
              <a:t>如果总金额是</a:t>
            </a:r>
            <a:r>
              <a:rPr kumimoji="1" lang="en-US" altLang="zh-CN" sz="2800" b="1" baseline="0" dirty="0">
                <a:solidFill>
                  <a:srgbClr val="FF0000"/>
                </a:solidFill>
                <a:latin typeface="楷体_GB2312" pitchFamily="49" charset="-122"/>
                <a:ea typeface="楷体_GB2312" pitchFamily="49" charset="-122"/>
              </a:rPr>
              <a:t>10</a:t>
            </a:r>
            <a:r>
              <a:rPr kumimoji="1" lang="zh-CN" altLang="en-US" sz="2800" b="1" baseline="0" dirty="0">
                <a:solidFill>
                  <a:srgbClr val="FF0000"/>
                </a:solidFill>
                <a:latin typeface="楷体_GB2312" pitchFamily="49" charset="-122"/>
                <a:ea typeface="楷体_GB2312" pitchFamily="49" charset="-122"/>
              </a:rPr>
              <a:t>万元，你的分配方案是多少？</a:t>
            </a:r>
          </a:p>
        </p:txBody>
      </p:sp>
    </p:spTree>
    <p:extLst>
      <p:ext uri="{BB962C8B-B14F-4D97-AF65-F5344CB8AC3E}">
        <p14:creationId xmlns:p14="http://schemas.microsoft.com/office/powerpoint/2010/main" val="670988226"/>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1858" name="Rectangle 2" descr="wp511f"/>
          <p:cNvSpPr>
            <a:spLocks noChangeArrowheads="1"/>
          </p:cNvSpPr>
          <p:nvPr/>
        </p:nvSpPr>
        <p:spPr bwMode="auto">
          <a:xfrm>
            <a:off x="468314" y="573882"/>
            <a:ext cx="7939087" cy="3453253"/>
          </a:xfrm>
          <a:prstGeom prst="rect">
            <a:avLst/>
          </a:prstGeom>
          <a:noFill/>
          <a:ln w="9525">
            <a:noFill/>
            <a:miter lim="800000"/>
            <a:headEnd/>
            <a:tailEnd/>
          </a:ln>
          <a:effectLst/>
        </p:spPr>
        <p:txBody>
          <a:bodyPr>
            <a:spAutoFit/>
          </a:bodyPr>
          <a:lstStyle/>
          <a:p>
            <a:pPr lvl="1" eaLnBrk="1" hangingPunct="1">
              <a:lnSpc>
                <a:spcPct val="210000"/>
              </a:lnSpc>
              <a:spcBef>
                <a:spcPct val="20000"/>
              </a:spcBef>
              <a:buClr>
                <a:schemeClr val="accent1"/>
              </a:buClr>
              <a:buFontTx/>
              <a:buNone/>
              <a:defRPr/>
            </a:pPr>
            <a:r>
              <a:rPr kumimoji="1" lang="zh-CN" altLang="en-US" sz="4000" b="1" baseline="0" dirty="0">
                <a:latin typeface="华文中宋" pitchFamily="2" charset="-122"/>
                <a:ea typeface="华文中宋" pitchFamily="2" charset="-122"/>
              </a:rPr>
              <a:t>特别提示：</a:t>
            </a:r>
          </a:p>
          <a:p>
            <a:pPr lvl="1" eaLnBrk="1" hangingPunct="1">
              <a:lnSpc>
                <a:spcPct val="210000"/>
              </a:lnSpc>
              <a:buFontTx/>
              <a:buNone/>
              <a:defRPr/>
            </a:pPr>
            <a:r>
              <a:rPr kumimoji="1" lang="zh-CN" altLang="en-US" sz="3200" b="1" baseline="0" dirty="0">
                <a:latin typeface="楷体_GB2312" pitchFamily="49" charset="-122"/>
                <a:ea typeface="楷体_GB2312" pitchFamily="49" charset="-122"/>
              </a:rPr>
              <a:t>越是成熟的组织（社会），在管理中越是更多地运用最后通牒的博弈。</a:t>
            </a:r>
          </a:p>
        </p:txBody>
      </p:sp>
      <p:sp>
        <p:nvSpPr>
          <p:cNvPr id="1401859" name="Line 3"/>
          <p:cNvSpPr>
            <a:spLocks noChangeShapeType="1"/>
          </p:cNvSpPr>
          <p:nvPr/>
        </p:nvSpPr>
        <p:spPr bwMode="auto">
          <a:xfrm>
            <a:off x="928688" y="1923678"/>
            <a:ext cx="7018337" cy="0"/>
          </a:xfrm>
          <a:prstGeom prst="line">
            <a:avLst/>
          </a:prstGeom>
          <a:noFill/>
          <a:ln w="38100">
            <a:solidFill>
              <a:srgbClr val="777777"/>
            </a:solidFill>
            <a:round/>
            <a:headEnd/>
            <a:tailEnd/>
          </a:ln>
          <a:effectLst/>
        </p:spPr>
        <p:txBody>
          <a:bodyPr wrap="none"/>
          <a:lstStyle/>
          <a:p>
            <a:pPr algn="ctr" eaLnBrk="1" fontAlgn="t" hangingPunct="1">
              <a:buFontTx/>
              <a:buNone/>
              <a:defRPr/>
            </a:pPr>
            <a:endParaRPr kumimoji="1" lang="zh-CN" altLang="en-US">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753371168"/>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82" name="Rectangle 2" descr="wp511f"/>
          <p:cNvSpPr>
            <a:spLocks noChangeArrowheads="1"/>
          </p:cNvSpPr>
          <p:nvPr/>
        </p:nvSpPr>
        <p:spPr bwMode="auto">
          <a:xfrm>
            <a:off x="468314" y="573881"/>
            <a:ext cx="7939087" cy="3071610"/>
          </a:xfrm>
          <a:prstGeom prst="rect">
            <a:avLst/>
          </a:prstGeom>
          <a:noFill/>
          <a:ln w="9525">
            <a:noFill/>
            <a:miter lim="800000"/>
            <a:headEnd/>
            <a:tailEnd/>
          </a:ln>
          <a:effectLst/>
        </p:spPr>
        <p:txBody>
          <a:bodyPr>
            <a:spAutoFit/>
          </a:bodyPr>
          <a:lstStyle/>
          <a:p>
            <a:pPr lvl="1" eaLnBrk="1" hangingPunct="1">
              <a:lnSpc>
                <a:spcPct val="220000"/>
              </a:lnSpc>
              <a:spcBef>
                <a:spcPct val="20000"/>
              </a:spcBef>
              <a:buClr>
                <a:schemeClr val="accent1"/>
              </a:buClr>
              <a:buFontTx/>
              <a:buNone/>
              <a:defRPr/>
            </a:pPr>
            <a:r>
              <a:rPr kumimoji="1" lang="zh-CN" altLang="en-US" sz="3200" b="1" baseline="0">
                <a:latin typeface="华文中宋" pitchFamily="2" charset="-122"/>
                <a:ea typeface="华文中宋" pitchFamily="2" charset="-122"/>
              </a:rPr>
              <a:t>特别提示：</a:t>
            </a:r>
          </a:p>
          <a:p>
            <a:pPr lvl="1" eaLnBrk="1" hangingPunct="1">
              <a:lnSpc>
                <a:spcPct val="220000"/>
              </a:lnSpc>
              <a:buFontTx/>
              <a:buNone/>
              <a:defRPr/>
            </a:pPr>
            <a:r>
              <a:rPr kumimoji="1" lang="zh-CN" altLang="en-US" sz="2800" b="1" baseline="0">
                <a:latin typeface="楷体_GB2312" pitchFamily="49" charset="-122"/>
                <a:ea typeface="楷体_GB2312" pitchFamily="49" charset="-122"/>
              </a:rPr>
              <a:t>最后通牒一方面可以节省大量的谈判成本，另一方面还可以给人以公平感。</a:t>
            </a:r>
          </a:p>
        </p:txBody>
      </p:sp>
      <p:sp>
        <p:nvSpPr>
          <p:cNvPr id="1402883" name="Line 3"/>
          <p:cNvSpPr>
            <a:spLocks noChangeShapeType="1"/>
          </p:cNvSpPr>
          <p:nvPr/>
        </p:nvSpPr>
        <p:spPr bwMode="auto">
          <a:xfrm>
            <a:off x="827088" y="1707356"/>
            <a:ext cx="7162800" cy="0"/>
          </a:xfrm>
          <a:prstGeom prst="line">
            <a:avLst/>
          </a:prstGeom>
          <a:noFill/>
          <a:ln w="38100">
            <a:solidFill>
              <a:srgbClr val="777777"/>
            </a:solidFill>
            <a:round/>
            <a:headEnd/>
            <a:tailEnd/>
          </a:ln>
          <a:effectLst/>
        </p:spPr>
        <p:txBody>
          <a:bodyPr wrap="none"/>
          <a:lstStyle/>
          <a:p>
            <a:pPr algn="ctr" eaLnBrk="1" fontAlgn="t" hangingPunct="1">
              <a:buFontTx/>
              <a:buNone/>
              <a:defRPr/>
            </a:pPr>
            <a:endParaRPr kumimoji="1" lang="zh-CN" altLang="en-US" sz="1600" b="1"/>
          </a:p>
        </p:txBody>
      </p:sp>
    </p:spTree>
    <p:extLst>
      <p:ext uri="{BB962C8B-B14F-4D97-AF65-F5344CB8AC3E}">
        <p14:creationId xmlns:p14="http://schemas.microsoft.com/office/powerpoint/2010/main" val="4079250015"/>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82" name="Rectangle 2" descr="wp511f"/>
          <p:cNvSpPr>
            <a:spLocks noChangeArrowheads="1"/>
          </p:cNvSpPr>
          <p:nvPr/>
        </p:nvSpPr>
        <p:spPr bwMode="auto">
          <a:xfrm>
            <a:off x="611188" y="735806"/>
            <a:ext cx="7416800" cy="2160591"/>
          </a:xfrm>
          <a:prstGeom prst="rect">
            <a:avLst/>
          </a:prstGeom>
          <a:noFill/>
          <a:ln w="9525">
            <a:noFill/>
            <a:miter lim="800000"/>
            <a:headEnd/>
            <a:tailEnd/>
          </a:ln>
          <a:effectLst/>
        </p:spPr>
        <p:txBody>
          <a:bodyPr>
            <a:spAutoFit/>
          </a:bodyPr>
          <a:lstStyle/>
          <a:p>
            <a:pPr lvl="1" eaLnBrk="1" hangingPunct="1">
              <a:lnSpc>
                <a:spcPct val="210000"/>
              </a:lnSpc>
              <a:spcBef>
                <a:spcPct val="20000"/>
              </a:spcBef>
              <a:buClr>
                <a:schemeClr val="accent1"/>
              </a:buClr>
              <a:buFontTx/>
              <a:buNone/>
              <a:defRPr/>
            </a:pPr>
            <a:r>
              <a:rPr kumimoji="1" lang="zh-CN" altLang="en-US" sz="3600" b="1" baseline="0" dirty="0">
                <a:latin typeface="华文中宋" pitchFamily="2" charset="-122"/>
                <a:ea typeface="华文中宋" pitchFamily="2" charset="-122"/>
              </a:rPr>
              <a:t>特别提示：</a:t>
            </a:r>
          </a:p>
          <a:p>
            <a:pPr lvl="1" eaLnBrk="1" hangingPunct="1">
              <a:lnSpc>
                <a:spcPct val="210000"/>
              </a:lnSpc>
              <a:buFontTx/>
              <a:buNone/>
              <a:defRPr/>
            </a:pPr>
            <a:r>
              <a:rPr kumimoji="1" lang="zh-CN" altLang="en-US" sz="2800" b="1" baseline="0" dirty="0">
                <a:latin typeface="楷体_GB2312" pitchFamily="49" charset="-122"/>
                <a:ea typeface="楷体_GB2312" pitchFamily="49" charset="-122"/>
              </a:rPr>
              <a:t>决定您出价高低的是：贪婪与恐惧！</a:t>
            </a:r>
          </a:p>
        </p:txBody>
      </p:sp>
      <p:sp>
        <p:nvSpPr>
          <p:cNvPr id="1300483" name="Line 3"/>
          <p:cNvSpPr>
            <a:spLocks noChangeShapeType="1"/>
          </p:cNvSpPr>
          <p:nvPr/>
        </p:nvSpPr>
        <p:spPr bwMode="auto">
          <a:xfrm>
            <a:off x="1187450" y="1839481"/>
            <a:ext cx="6191250" cy="0"/>
          </a:xfrm>
          <a:prstGeom prst="line">
            <a:avLst/>
          </a:prstGeom>
          <a:noFill/>
          <a:ln w="38100">
            <a:solidFill>
              <a:srgbClr val="777777"/>
            </a:solidFill>
            <a:round/>
            <a:headEnd/>
            <a:tailEnd/>
          </a:ln>
          <a:effectLst/>
        </p:spPr>
        <p:txBody>
          <a:bodyPr wrap="none"/>
          <a:lstStyle/>
          <a:p>
            <a:pPr algn="ctr" eaLnBrk="1" fontAlgn="t" hangingPunct="1">
              <a:buFontTx/>
              <a:buNone/>
              <a:defRPr/>
            </a:pPr>
            <a:endParaRPr kumimoji="1" lang="zh-CN" altLang="en-US">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75767931"/>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755576" y="891248"/>
            <a:ext cx="7956550" cy="31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baseline="-25000">
                <a:solidFill>
                  <a:schemeClr val="tx1"/>
                </a:solidFill>
                <a:latin typeface="Times New Roman" pitchFamily="18" charset="0"/>
                <a:ea typeface="宋体" pitchFamily="2" charset="-122"/>
              </a:defRPr>
            </a:lvl1pPr>
            <a:lvl2pPr marL="742950" indent="-285750">
              <a:defRPr sz="2400" b="1" baseline="-25000">
                <a:solidFill>
                  <a:schemeClr val="tx1"/>
                </a:solidFill>
                <a:latin typeface="Times New Roman" pitchFamily="18" charset="0"/>
                <a:ea typeface="宋体" pitchFamily="2" charset="-122"/>
              </a:defRPr>
            </a:lvl2pPr>
            <a:lvl3pPr marL="1143000" indent="-228600">
              <a:defRPr sz="2400" b="1" baseline="-25000">
                <a:solidFill>
                  <a:schemeClr val="tx1"/>
                </a:solidFill>
                <a:latin typeface="Times New Roman" pitchFamily="18" charset="0"/>
                <a:ea typeface="宋体" pitchFamily="2" charset="-122"/>
              </a:defRPr>
            </a:lvl3pPr>
            <a:lvl4pPr marL="1600200" indent="-228600">
              <a:defRPr sz="2400" b="1" baseline="-25000">
                <a:solidFill>
                  <a:schemeClr val="tx1"/>
                </a:solidFill>
                <a:latin typeface="Times New Roman" pitchFamily="18" charset="0"/>
                <a:ea typeface="宋体" pitchFamily="2" charset="-122"/>
              </a:defRPr>
            </a:lvl4pPr>
            <a:lvl5pPr marL="2057400" indent="-228600">
              <a:defRPr sz="2400" b="1" baseline="-25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b="1" baseline="-25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b="1" baseline="-25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b="1" baseline="-25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b="1" baseline="-25000">
                <a:solidFill>
                  <a:schemeClr val="tx1"/>
                </a:solidFill>
                <a:latin typeface="Times New Roman" pitchFamily="18" charset="0"/>
                <a:ea typeface="宋体" pitchFamily="2" charset="-122"/>
              </a:defRPr>
            </a:lvl9pPr>
          </a:lstStyle>
          <a:p>
            <a:pPr eaLnBrk="1" hangingPunct="1">
              <a:lnSpc>
                <a:spcPct val="145000"/>
              </a:lnSpc>
              <a:buFontTx/>
              <a:buNone/>
            </a:pPr>
            <a:r>
              <a:rPr kumimoji="1" lang="en-US" altLang="zh-CN" sz="2800" baseline="0" dirty="0">
                <a:latin typeface="楷体" pitchFamily="49" charset="-122"/>
                <a:ea typeface="楷体" pitchFamily="49" charset="-122"/>
              </a:rPr>
              <a:t>A</a:t>
            </a:r>
            <a:r>
              <a:rPr kumimoji="1" lang="zh-CN" altLang="en-US" sz="2800" baseline="0" dirty="0">
                <a:latin typeface="楷体" pitchFamily="49" charset="-122"/>
                <a:ea typeface="楷体" pitchFamily="49" charset="-122"/>
              </a:rPr>
              <a:t>的不同产生方式：</a:t>
            </a:r>
          </a:p>
          <a:p>
            <a:pPr eaLnBrk="1" hangingPunct="1">
              <a:lnSpc>
                <a:spcPct val="145000"/>
              </a:lnSpc>
              <a:buFontTx/>
              <a:buNone/>
            </a:pPr>
            <a:r>
              <a:rPr kumimoji="1" lang="en-US" altLang="zh-CN" sz="2800" baseline="0" dirty="0">
                <a:latin typeface="楷体" pitchFamily="49" charset="-122"/>
                <a:ea typeface="楷体" pitchFamily="49" charset="-122"/>
              </a:rPr>
              <a:t>1</a:t>
            </a:r>
            <a:r>
              <a:rPr kumimoji="1" lang="zh-CN" altLang="en-US" sz="2800" baseline="0" dirty="0">
                <a:latin typeface="楷体" pitchFamily="49" charset="-122"/>
                <a:ea typeface="楷体" pitchFamily="49" charset="-122"/>
              </a:rPr>
              <a:t>、随机</a:t>
            </a:r>
          </a:p>
          <a:p>
            <a:pPr eaLnBrk="1" hangingPunct="1">
              <a:lnSpc>
                <a:spcPct val="145000"/>
              </a:lnSpc>
              <a:buFontTx/>
              <a:buNone/>
            </a:pPr>
            <a:r>
              <a:rPr kumimoji="1" lang="zh-CN" altLang="en-US" sz="2800" baseline="0" dirty="0">
                <a:latin typeface="楷体" pitchFamily="49" charset="-122"/>
                <a:ea typeface="楷体" pitchFamily="49" charset="-122"/>
              </a:rPr>
              <a:t>结果：</a:t>
            </a:r>
            <a:r>
              <a:rPr kumimoji="1" lang="en-US" altLang="zh-CN" sz="2800" baseline="0" dirty="0">
                <a:latin typeface="楷体" pitchFamily="49" charset="-122"/>
                <a:ea typeface="楷体" pitchFamily="49" charset="-122"/>
              </a:rPr>
              <a:t>43.7%</a:t>
            </a:r>
            <a:r>
              <a:rPr kumimoji="1" lang="zh-CN" altLang="en-US" sz="2800" baseline="0" dirty="0">
                <a:latin typeface="楷体" pitchFamily="49" charset="-122"/>
                <a:ea typeface="楷体" pitchFamily="49" charset="-122"/>
              </a:rPr>
              <a:t>（均值）；</a:t>
            </a:r>
            <a:r>
              <a:rPr kumimoji="1" lang="en-US" altLang="zh-CN" sz="2800" baseline="0" dirty="0">
                <a:latin typeface="楷体" pitchFamily="49" charset="-122"/>
                <a:ea typeface="楷体" pitchFamily="49" charset="-122"/>
              </a:rPr>
              <a:t>8.3%</a:t>
            </a:r>
            <a:r>
              <a:rPr kumimoji="1" lang="zh-CN" altLang="en-US" sz="2800" baseline="0" dirty="0">
                <a:latin typeface="楷体" pitchFamily="49" charset="-122"/>
                <a:ea typeface="楷体" pitchFamily="49" charset="-122"/>
              </a:rPr>
              <a:t>（拒绝比率）</a:t>
            </a:r>
          </a:p>
          <a:p>
            <a:pPr eaLnBrk="1" hangingPunct="1">
              <a:lnSpc>
                <a:spcPct val="145000"/>
              </a:lnSpc>
              <a:buFontTx/>
              <a:buNone/>
            </a:pPr>
            <a:r>
              <a:rPr kumimoji="1" lang="en-US" altLang="zh-CN" sz="2800" baseline="0" dirty="0">
                <a:latin typeface="楷体" pitchFamily="49" charset="-122"/>
                <a:ea typeface="楷体" pitchFamily="49" charset="-122"/>
              </a:rPr>
              <a:t>2</a:t>
            </a:r>
            <a:r>
              <a:rPr kumimoji="1" lang="zh-CN" altLang="en-US" sz="2800" baseline="0" dirty="0">
                <a:latin typeface="楷体" pitchFamily="49" charset="-122"/>
                <a:ea typeface="楷体" pitchFamily="49" charset="-122"/>
              </a:rPr>
              <a:t>、智力测试</a:t>
            </a:r>
          </a:p>
          <a:p>
            <a:pPr eaLnBrk="1" hangingPunct="1">
              <a:lnSpc>
                <a:spcPct val="145000"/>
              </a:lnSpc>
              <a:buFontTx/>
              <a:buNone/>
            </a:pPr>
            <a:r>
              <a:rPr kumimoji="1" lang="zh-CN" altLang="en-US" sz="2800" baseline="0" dirty="0">
                <a:latin typeface="楷体" pitchFamily="49" charset="-122"/>
                <a:ea typeface="楷体" pitchFamily="49" charset="-122"/>
              </a:rPr>
              <a:t>结果：</a:t>
            </a:r>
            <a:r>
              <a:rPr kumimoji="1" lang="en-US" altLang="zh-CN" sz="2800" baseline="0" dirty="0">
                <a:latin typeface="楷体" pitchFamily="49" charset="-122"/>
                <a:ea typeface="楷体" pitchFamily="49" charset="-122"/>
              </a:rPr>
              <a:t>36.2</a:t>
            </a:r>
            <a:r>
              <a:rPr kumimoji="1" lang="zh-CN" altLang="en-US" sz="2800" baseline="0" dirty="0">
                <a:latin typeface="楷体" pitchFamily="49" charset="-122"/>
                <a:ea typeface="楷体" pitchFamily="49" charset="-122"/>
              </a:rPr>
              <a:t>％ （均值） ；</a:t>
            </a:r>
            <a:r>
              <a:rPr kumimoji="1" lang="en-US" altLang="zh-CN" sz="2800" baseline="0" dirty="0">
                <a:latin typeface="楷体" pitchFamily="49" charset="-122"/>
                <a:ea typeface="楷体" pitchFamily="49" charset="-122"/>
              </a:rPr>
              <a:t>0</a:t>
            </a:r>
            <a:r>
              <a:rPr kumimoji="1" lang="zh-CN" altLang="en-US" sz="2800" baseline="0" dirty="0">
                <a:latin typeface="楷体" pitchFamily="49" charset="-122"/>
                <a:ea typeface="楷体" pitchFamily="49" charset="-122"/>
              </a:rPr>
              <a:t>％（拒绝比率）</a:t>
            </a:r>
          </a:p>
        </p:txBody>
      </p:sp>
      <p:sp>
        <p:nvSpPr>
          <p:cNvPr id="9219" name="Rectangle 3"/>
          <p:cNvSpPr>
            <a:spLocks noChangeArrowheads="1"/>
          </p:cNvSpPr>
          <p:nvPr/>
        </p:nvSpPr>
        <p:spPr bwMode="auto">
          <a:xfrm>
            <a:off x="684214" y="202262"/>
            <a:ext cx="28797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Tx/>
              <a:buNone/>
            </a:pPr>
            <a:r>
              <a:rPr kumimoji="1" lang="zh-CN" altLang="en-US" sz="3200" baseline="0" dirty="0">
                <a:ea typeface="黑体" pitchFamily="49" charset="-122"/>
              </a:rPr>
              <a:t>权力的基础</a:t>
            </a:r>
          </a:p>
        </p:txBody>
      </p:sp>
    </p:spTree>
    <p:extLst>
      <p:ext uri="{BB962C8B-B14F-4D97-AF65-F5344CB8AC3E}">
        <p14:creationId xmlns:p14="http://schemas.microsoft.com/office/powerpoint/2010/main" val="3284658098"/>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8434" name="Rectangle 2" descr="wp511f"/>
          <p:cNvSpPr>
            <a:spLocks noChangeArrowheads="1"/>
          </p:cNvSpPr>
          <p:nvPr/>
        </p:nvSpPr>
        <p:spPr bwMode="auto">
          <a:xfrm>
            <a:off x="468314" y="411957"/>
            <a:ext cx="7939087" cy="3970318"/>
          </a:xfrm>
          <a:prstGeom prst="rect">
            <a:avLst/>
          </a:prstGeom>
          <a:noFill/>
          <a:ln w="9525">
            <a:noFill/>
            <a:miter lim="800000"/>
            <a:headEnd/>
            <a:tailEnd/>
          </a:ln>
          <a:effectLst/>
        </p:spPr>
        <p:txBody>
          <a:bodyPr>
            <a:spAutoFit/>
          </a:bodyPr>
          <a:lstStyle/>
          <a:p>
            <a:pPr lvl="1" eaLnBrk="1" hangingPunct="1">
              <a:lnSpc>
                <a:spcPct val="210000"/>
              </a:lnSpc>
              <a:spcBef>
                <a:spcPct val="20000"/>
              </a:spcBef>
              <a:buClr>
                <a:schemeClr val="accent1"/>
              </a:buClr>
              <a:buFontTx/>
              <a:buNone/>
              <a:defRPr/>
            </a:pPr>
            <a:r>
              <a:rPr kumimoji="1" lang="zh-CN" altLang="en-US" sz="3600" b="1" baseline="0" dirty="0">
                <a:latin typeface="华文中宋" pitchFamily="2" charset="-122"/>
                <a:ea typeface="楷体" pitchFamily="49" charset="-122"/>
              </a:rPr>
              <a:t>特别提示：</a:t>
            </a:r>
          </a:p>
          <a:p>
            <a:pPr lvl="1" eaLnBrk="1" hangingPunct="1">
              <a:lnSpc>
                <a:spcPct val="210000"/>
              </a:lnSpc>
              <a:buFontTx/>
              <a:buNone/>
              <a:defRPr/>
            </a:pPr>
            <a:r>
              <a:rPr kumimoji="1" lang="zh-CN" altLang="en-US" sz="2800" b="1" baseline="0" dirty="0">
                <a:latin typeface="楷体_GB2312" pitchFamily="49" charset="-122"/>
                <a:ea typeface="楷体" pitchFamily="49" charset="-122"/>
              </a:rPr>
              <a:t>职务提升制度直接影响组织的管理效率。</a:t>
            </a:r>
          </a:p>
          <a:p>
            <a:pPr lvl="1" eaLnBrk="1" hangingPunct="1">
              <a:lnSpc>
                <a:spcPct val="210000"/>
              </a:lnSpc>
              <a:buFontTx/>
              <a:buNone/>
              <a:defRPr/>
            </a:pPr>
            <a:r>
              <a:rPr kumimoji="1" lang="zh-CN" altLang="en-US" sz="2800" b="1" baseline="0" dirty="0">
                <a:latin typeface="楷体_GB2312" pitchFamily="49" charset="-122"/>
                <a:ea typeface="楷体" pitchFamily="49" charset="-122"/>
              </a:rPr>
              <a:t>尽可能建立基于绩效和能力的职务提升制度，并坚持公开竞争性原则。</a:t>
            </a:r>
          </a:p>
        </p:txBody>
      </p:sp>
      <p:sp>
        <p:nvSpPr>
          <p:cNvPr id="1298435" name="Line 3"/>
          <p:cNvSpPr>
            <a:spLocks noChangeShapeType="1"/>
          </p:cNvSpPr>
          <p:nvPr/>
        </p:nvSpPr>
        <p:spPr bwMode="auto">
          <a:xfrm>
            <a:off x="900113" y="1491854"/>
            <a:ext cx="7162800" cy="0"/>
          </a:xfrm>
          <a:prstGeom prst="line">
            <a:avLst/>
          </a:prstGeom>
          <a:noFill/>
          <a:ln w="38100">
            <a:solidFill>
              <a:srgbClr val="777777"/>
            </a:solidFill>
            <a:round/>
            <a:headEnd/>
            <a:tailEnd/>
          </a:ln>
          <a:effectLst/>
        </p:spPr>
        <p:txBody>
          <a:bodyPr wrap="none"/>
          <a:lstStyle/>
          <a:p>
            <a:pPr algn="ctr" eaLnBrk="1" fontAlgn="t" hangingPunct="1">
              <a:buFontTx/>
              <a:buNone/>
              <a:defRPr/>
            </a:pPr>
            <a:endParaRPr kumimoji="1" lang="zh-CN" altLang="en-US">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41035796"/>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5802</TotalTime>
  <Words>1426</Words>
  <Application>Microsoft Office PowerPoint</Application>
  <PresentationFormat>全屏显示(16:9)</PresentationFormat>
  <Paragraphs>109</Paragraphs>
  <Slides>30</Slides>
  <Notes>1</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30</vt:i4>
      </vt:variant>
    </vt:vector>
  </HeadingPairs>
  <TitlesOfParts>
    <vt:vector size="32" baseType="lpstr">
      <vt:lpstr>Office 主题​​</vt:lpstr>
      <vt:lpstr>剪辑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独裁者博弈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贴现因子</vt:lpstr>
      <vt:lpstr>PowerPoint 演示文稿</vt:lpstr>
      <vt:lpstr>PowerPoint 演示文稿</vt:lpstr>
      <vt:lpstr>PowerPoint 演示文稿</vt:lpstr>
      <vt:lpstr>影响贴现因子的四大因素</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jiang</dc:creator>
  <cp:lastModifiedBy>jiang</cp:lastModifiedBy>
  <cp:revision>192</cp:revision>
  <dcterms:created xsi:type="dcterms:W3CDTF">2019-12-01T14:57:18Z</dcterms:created>
  <dcterms:modified xsi:type="dcterms:W3CDTF">2023-02-08T04:44:01Z</dcterms:modified>
</cp:coreProperties>
</file>