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576" r:id="rId3"/>
    <p:sldId id="577" r:id="rId4"/>
    <p:sldId id="578" r:id="rId5"/>
    <p:sldId id="579" r:id="rId6"/>
    <p:sldId id="657" r:id="rId7"/>
    <p:sldId id="658" r:id="rId8"/>
    <p:sldId id="659" r:id="rId9"/>
    <p:sldId id="660" r:id="rId10"/>
    <p:sldId id="661" r:id="rId11"/>
    <p:sldId id="662" r:id="rId12"/>
    <p:sldId id="672" r:id="rId13"/>
    <p:sldId id="727" r:id="rId14"/>
    <p:sldId id="673" r:id="rId15"/>
    <p:sldId id="676" r:id="rId16"/>
    <p:sldId id="677" r:id="rId17"/>
    <p:sldId id="678" r:id="rId18"/>
    <p:sldId id="679" r:id="rId19"/>
    <p:sldId id="680" r:id="rId20"/>
    <p:sldId id="684" r:id="rId21"/>
    <p:sldId id="687" r:id="rId22"/>
    <p:sldId id="688" r:id="rId23"/>
    <p:sldId id="689" r:id="rId24"/>
    <p:sldId id="690" r:id="rId25"/>
    <p:sldId id="691" r:id="rId26"/>
    <p:sldId id="692" r:id="rId27"/>
    <p:sldId id="693" r:id="rId28"/>
    <p:sldId id="694" r:id="rId29"/>
    <p:sldId id="695" r:id="rId30"/>
    <p:sldId id="696" r:id="rId31"/>
    <p:sldId id="697" r:id="rId32"/>
    <p:sldId id="709" r:id="rId33"/>
    <p:sldId id="710" r:id="rId34"/>
    <p:sldId id="711" r:id="rId35"/>
    <p:sldId id="712" r:id="rId36"/>
    <p:sldId id="713" r:id="rId37"/>
    <p:sldId id="591" r:id="rId38"/>
    <p:sldId id="592" r:id="rId39"/>
    <p:sldId id="593" r:id="rId40"/>
    <p:sldId id="594" r:id="rId41"/>
    <p:sldId id="595" r:id="rId42"/>
    <p:sldId id="596" r:id="rId43"/>
    <p:sldId id="597" r:id="rId44"/>
    <p:sldId id="598" r:id="rId45"/>
    <p:sldId id="599" r:id="rId46"/>
    <p:sldId id="600" r:id="rId47"/>
    <p:sldId id="575" r:id="rId4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110" d="100"/>
          <a:sy n="110" d="100"/>
        </p:scale>
        <p:origin x="-658" y="-7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E262CF-ABE1-4752-A827-AFBC3A7A4AA9}" type="datetimeFigureOut">
              <a:rPr lang="zh-CN" altLang="en-US" smtClean="0"/>
              <a:t>2021/9/1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B5FF4F-8B48-459A-9E17-DFB8F49ACA50}" type="slidenum">
              <a:rPr lang="zh-CN" altLang="en-US" smtClean="0"/>
              <a:t>‹#›</a:t>
            </a:fld>
            <a:endParaRPr lang="zh-CN" altLang="en-US"/>
          </a:p>
        </p:txBody>
      </p:sp>
    </p:spTree>
    <p:extLst>
      <p:ext uri="{BB962C8B-B14F-4D97-AF65-F5344CB8AC3E}">
        <p14:creationId xmlns:p14="http://schemas.microsoft.com/office/powerpoint/2010/main" val="3404657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1" baseline="-25000">
                <a:solidFill>
                  <a:schemeClr val="tx1"/>
                </a:solidFill>
                <a:latin typeface="Times New Roman" pitchFamily="18" charset="0"/>
                <a:ea typeface="宋体" pitchFamily="2" charset="-122"/>
              </a:defRPr>
            </a:lvl1pPr>
            <a:lvl2pPr marL="742950" indent="-285750">
              <a:defRPr sz="2400" b="1" baseline="-25000">
                <a:solidFill>
                  <a:schemeClr val="tx1"/>
                </a:solidFill>
                <a:latin typeface="Times New Roman" pitchFamily="18" charset="0"/>
                <a:ea typeface="宋体" pitchFamily="2" charset="-122"/>
              </a:defRPr>
            </a:lvl2pPr>
            <a:lvl3pPr marL="1143000" indent="-228600">
              <a:defRPr sz="2400" b="1" baseline="-25000">
                <a:solidFill>
                  <a:schemeClr val="tx1"/>
                </a:solidFill>
                <a:latin typeface="Times New Roman" pitchFamily="18" charset="0"/>
                <a:ea typeface="宋体" pitchFamily="2" charset="-122"/>
              </a:defRPr>
            </a:lvl3pPr>
            <a:lvl4pPr marL="1600200" indent="-228600">
              <a:defRPr sz="2400" b="1" baseline="-25000">
                <a:solidFill>
                  <a:schemeClr val="tx1"/>
                </a:solidFill>
                <a:latin typeface="Times New Roman" pitchFamily="18" charset="0"/>
                <a:ea typeface="宋体" pitchFamily="2" charset="-122"/>
              </a:defRPr>
            </a:lvl4pPr>
            <a:lvl5pPr marL="2057400" indent="-228600">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9pPr>
          </a:lstStyle>
          <a:p>
            <a:pPr algn="r" eaLnBrk="1" hangingPunct="1">
              <a:buFontTx/>
              <a:buNone/>
            </a:pPr>
            <a:fld id="{94997A36-93EA-4B53-8B8D-DA62967A64FC}" type="slidenum">
              <a:rPr kumimoji="1" lang="en-US" altLang="zh-CN" sz="1200" b="0" baseline="0"/>
              <a:pPr algn="r" eaLnBrk="1" hangingPunct="1">
                <a:buFontTx/>
                <a:buNone/>
              </a:pPr>
              <a:t>47</a:t>
            </a:fld>
            <a:endParaRPr kumimoji="1" lang="en-US" altLang="zh-CN" sz="1200" b="0" baseline="0"/>
          </a:p>
        </p:txBody>
      </p:sp>
      <p:sp>
        <p:nvSpPr>
          <p:cNvPr id="92163" name="Rectangle 2"/>
          <p:cNvSpPr>
            <a:spLocks noGrp="1" noRot="1" noChangeAspect="1" noChangeArrowheads="1" noTextEdit="1"/>
          </p:cNvSpPr>
          <p:nvPr>
            <p:ph type="sldImg"/>
          </p:nvPr>
        </p:nvSpPr>
        <p:spPr>
          <a:xfrm>
            <a:off x="330200" y="666750"/>
            <a:ext cx="6197600" cy="3486150"/>
          </a:xfrm>
          <a:ln/>
        </p:spPr>
      </p:sp>
      <p:sp>
        <p:nvSpPr>
          <p:cNvPr id="92164" name="Rectangle 3"/>
          <p:cNvSpPr>
            <a:spLocks noGrp="1" noChangeArrowheads="1"/>
          </p:cNvSpPr>
          <p:nvPr>
            <p:ph type="body" idx="1"/>
          </p:nvPr>
        </p:nvSpPr>
        <p:spPr>
          <a:xfrm>
            <a:off x="903288" y="4373563"/>
            <a:ext cx="5051425" cy="4078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B78AAA1-D056-4223-AE8E-4207B84192E7}" type="datetimeFigureOut">
              <a:rPr lang="zh-CN" altLang="en-US" smtClean="0"/>
              <a:t>2021/9/1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105489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78AAA1-D056-4223-AE8E-4207B84192E7}" type="datetimeFigureOut">
              <a:rPr lang="zh-CN" altLang="en-US" smtClean="0"/>
              <a:t>2021/9/1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12369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78AAA1-D056-4223-AE8E-4207B84192E7}" type="datetimeFigureOut">
              <a:rPr lang="zh-CN" altLang="en-US" smtClean="0"/>
              <a:t>2021/9/1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071716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78AAA1-D056-4223-AE8E-4207B84192E7}" type="datetimeFigureOut">
              <a:rPr lang="zh-CN" altLang="en-US" smtClean="0"/>
              <a:t>2021/9/1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50660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B78AAA1-D056-4223-AE8E-4207B84192E7}" type="datetimeFigureOut">
              <a:rPr lang="zh-CN" altLang="en-US" smtClean="0"/>
              <a:t>2021/9/1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73798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B78AAA1-D056-4223-AE8E-4207B84192E7}" type="datetimeFigureOut">
              <a:rPr lang="zh-CN" altLang="en-US" smtClean="0"/>
              <a:t>2021/9/1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285865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B78AAA1-D056-4223-AE8E-4207B84192E7}" type="datetimeFigureOut">
              <a:rPr lang="zh-CN" altLang="en-US" smtClean="0"/>
              <a:t>2021/9/1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5052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B78AAA1-D056-4223-AE8E-4207B84192E7}" type="datetimeFigureOut">
              <a:rPr lang="zh-CN" altLang="en-US" smtClean="0"/>
              <a:t>2021/9/1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437697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78AAA1-D056-4223-AE8E-4207B84192E7}" type="datetimeFigureOut">
              <a:rPr lang="zh-CN" altLang="en-US" smtClean="0"/>
              <a:t>2021/9/1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3533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B78AAA1-D056-4223-AE8E-4207B84192E7}" type="datetimeFigureOut">
              <a:rPr lang="zh-CN" altLang="en-US" smtClean="0"/>
              <a:t>2021/9/1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755382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B78AAA1-D056-4223-AE8E-4207B84192E7}" type="datetimeFigureOut">
              <a:rPr lang="zh-CN" altLang="en-US" smtClean="0"/>
              <a:t>2021/9/1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406285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B78AAA1-D056-4223-AE8E-4207B84192E7}" type="datetimeFigureOut">
              <a:rPr lang="zh-CN" altLang="en-US" smtClean="0"/>
              <a:t>2021/9/1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894179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10.bin"/><Relationship Id="rId3" Type="http://schemas.openxmlformats.org/officeDocument/2006/relationships/notesSlide" Target="../notesSlides/notesSlide1.xml"/><Relationship Id="rId7" Type="http://schemas.openxmlformats.org/officeDocument/2006/relationships/oleObject" Target="../embeddings/oleObject4.bin"/><Relationship Id="rId12"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image" Target="../media/image14.wmf"/><Relationship Id="rId10" Type="http://schemas.openxmlformats.org/officeDocument/2006/relationships/oleObject" Target="../embeddings/oleObject7.bin"/><Relationship Id="rId4" Type="http://schemas.openxmlformats.org/officeDocument/2006/relationships/oleObject" Target="../embeddings/oleObject2.bin"/><Relationship Id="rId9" Type="http://schemas.openxmlformats.org/officeDocument/2006/relationships/oleObject" Target="../embeddings/oleObject6.bin"/><Relationship Id="rId14"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63735" y="555526"/>
            <a:ext cx="6624736" cy="1107996"/>
          </a:xfrm>
          <a:prstGeom prst="rect">
            <a:avLst/>
          </a:prstGeom>
        </p:spPr>
        <p:txBody>
          <a:bodyPr wrap="square">
            <a:spAutoFit/>
          </a:bodyPr>
          <a:lstStyle/>
          <a:p>
            <a:pPr algn="dist"/>
            <a:r>
              <a:rPr lang="en-US" altLang="zh-CN" sz="6600" b="1" dirty="0" smtClean="0"/>
              <a:t>《</a:t>
            </a:r>
            <a:r>
              <a:rPr lang="zh-CN" altLang="en-US" sz="6600" b="1" dirty="0" smtClean="0"/>
              <a:t>博弈论基础</a:t>
            </a:r>
            <a:r>
              <a:rPr lang="en-US" altLang="zh-CN" sz="6600" b="1" dirty="0" smtClean="0"/>
              <a:t>》</a:t>
            </a:r>
            <a:endParaRPr lang="zh-CN" altLang="en-US" sz="6600" dirty="0"/>
          </a:p>
        </p:txBody>
      </p:sp>
      <p:sp>
        <p:nvSpPr>
          <p:cNvPr id="5" name="矩形 4"/>
          <p:cNvSpPr/>
          <p:nvPr/>
        </p:nvSpPr>
        <p:spPr>
          <a:xfrm>
            <a:off x="3243955" y="1949272"/>
            <a:ext cx="2664296" cy="830997"/>
          </a:xfrm>
          <a:prstGeom prst="rect">
            <a:avLst/>
          </a:prstGeom>
        </p:spPr>
        <p:txBody>
          <a:bodyPr wrap="square">
            <a:spAutoFit/>
          </a:bodyPr>
          <a:lstStyle/>
          <a:p>
            <a:pPr algn="dist"/>
            <a:r>
              <a:rPr lang="zh-CN" altLang="en-US" sz="4800" b="1" dirty="0" smtClean="0"/>
              <a:t>蒋文华</a:t>
            </a:r>
            <a:endParaRPr lang="zh-CN" altLang="en-US" sz="4800" b="1" dirty="0"/>
          </a:p>
        </p:txBody>
      </p:sp>
      <p:sp>
        <p:nvSpPr>
          <p:cNvPr id="7" name="Rectangle 3"/>
          <p:cNvSpPr txBox="1">
            <a:spLocks noChangeArrowheads="1"/>
          </p:cNvSpPr>
          <p:nvPr/>
        </p:nvSpPr>
        <p:spPr>
          <a:xfrm>
            <a:off x="1187624" y="2931790"/>
            <a:ext cx="7129462" cy="187917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defRPr/>
            </a:pPr>
            <a:r>
              <a:rPr lang="zh-CN" altLang="en-US" sz="2400" b="1" dirty="0" smtClean="0">
                <a:latin typeface="华文中宋" pitchFamily="2" charset="-122"/>
                <a:ea typeface="华文中宋" pitchFamily="2" charset="-122"/>
              </a:rPr>
              <a:t>浙江大学公共管理学院</a:t>
            </a:r>
          </a:p>
          <a:p>
            <a:pPr marL="0" indent="0" algn="ctr">
              <a:lnSpc>
                <a:spcPct val="150000"/>
              </a:lnSpc>
              <a:buNone/>
              <a:defRPr/>
            </a:pPr>
            <a:r>
              <a:rPr lang="en-US" sz="2400" b="1" dirty="0" smtClean="0"/>
              <a:t>Mb</a:t>
            </a:r>
            <a:r>
              <a:rPr lang="zh-CN" altLang="en-US" sz="2400" b="1" dirty="0" smtClean="0"/>
              <a:t>：</a:t>
            </a:r>
            <a:r>
              <a:rPr lang="en-US" sz="2400" b="1" dirty="0" smtClean="0"/>
              <a:t>13989895432</a:t>
            </a:r>
            <a:r>
              <a:rPr lang="zh-CN" altLang="en-US" sz="2400" b="1" dirty="0" smtClean="0"/>
              <a:t>（</a:t>
            </a:r>
            <a:r>
              <a:rPr lang="en-US" altLang="zh-CN" sz="2400" b="1" dirty="0" smtClean="0"/>
              <a:t>679432</a:t>
            </a:r>
            <a:r>
              <a:rPr lang="zh-CN" altLang="en-US" sz="2400" b="1" dirty="0" smtClean="0"/>
              <a:t>）</a:t>
            </a:r>
          </a:p>
          <a:p>
            <a:pPr marL="0" indent="0" algn="ctr">
              <a:lnSpc>
                <a:spcPct val="150000"/>
              </a:lnSpc>
              <a:buNone/>
              <a:defRPr/>
            </a:pPr>
            <a:r>
              <a:rPr lang="en-US" sz="2400" b="1" dirty="0" smtClean="0"/>
              <a:t>Email</a:t>
            </a:r>
            <a:r>
              <a:rPr lang="zh-CN" altLang="en-US" sz="2400" b="1" dirty="0" smtClean="0"/>
              <a:t>：</a:t>
            </a:r>
            <a:r>
              <a:rPr lang="en-US" sz="2400" b="1" dirty="0" smtClean="0"/>
              <a:t>jwh0422@163.com</a:t>
            </a:r>
          </a:p>
        </p:txBody>
      </p:sp>
    </p:spTree>
    <p:extLst>
      <p:ext uri="{BB962C8B-B14F-4D97-AF65-F5344CB8AC3E}">
        <p14:creationId xmlns:p14="http://schemas.microsoft.com/office/powerpoint/2010/main" val="3885843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82" name="Rectangle 2"/>
          <p:cNvSpPr>
            <a:spLocks noChangeArrowheads="1"/>
          </p:cNvSpPr>
          <p:nvPr/>
        </p:nvSpPr>
        <p:spPr bwMode="auto">
          <a:xfrm>
            <a:off x="900114" y="897732"/>
            <a:ext cx="6408190" cy="3618234"/>
          </a:xfrm>
          <a:prstGeom prst="rect">
            <a:avLst/>
          </a:prstGeom>
          <a:noFill/>
          <a:ln w="9525" algn="ctr">
            <a:noFill/>
            <a:miter lim="800000"/>
            <a:headEnd/>
            <a:tailEnd/>
          </a:ln>
          <a:effectLst/>
        </p:spPr>
        <p:txBody>
          <a:bodyPr/>
          <a:lstStyle/>
          <a:p>
            <a:pPr marL="190500" lvl="1">
              <a:lnSpc>
                <a:spcPct val="185000"/>
              </a:lnSpc>
              <a:spcBef>
                <a:spcPct val="20000"/>
              </a:spcBef>
              <a:buClr>
                <a:schemeClr val="folHlink"/>
              </a:buClr>
              <a:buSzPct val="80000"/>
              <a:buFont typeface="Wingdings" pitchFamily="2" charset="2"/>
              <a:buNone/>
              <a:tabLst>
                <a:tab pos="762000" algn="l"/>
                <a:tab pos="1428750" algn="l"/>
              </a:tabLst>
              <a:defRPr/>
            </a:pPr>
            <a:r>
              <a:rPr lang="zh-CN" altLang="en-US" sz="3200" b="1" baseline="0" dirty="0">
                <a:latin typeface="幼圆" pitchFamily="49" charset="-122"/>
                <a:ea typeface="幼圆" pitchFamily="49" charset="-122"/>
              </a:rPr>
              <a:t>特别提示：</a:t>
            </a:r>
          </a:p>
          <a:p>
            <a:pPr>
              <a:lnSpc>
                <a:spcPct val="185000"/>
              </a:lnSpc>
              <a:spcBef>
                <a:spcPct val="20000"/>
              </a:spcBef>
              <a:buClr>
                <a:schemeClr val="folHlink"/>
              </a:buClr>
              <a:buSzPct val="80000"/>
              <a:buFont typeface="Wingdings" pitchFamily="2" charset="2"/>
              <a:buNone/>
              <a:tabLst>
                <a:tab pos="762000" algn="l"/>
                <a:tab pos="1428750" algn="l"/>
              </a:tabLst>
              <a:defRPr/>
            </a:pPr>
            <a:r>
              <a:rPr lang="en-US" altLang="zh-CN" sz="3200" b="1" baseline="0" dirty="0">
                <a:latin typeface="幼圆" pitchFamily="49" charset="-122"/>
                <a:ea typeface="幼圆" pitchFamily="49" charset="-122"/>
              </a:rPr>
              <a:t>1</a:t>
            </a:r>
            <a:r>
              <a:rPr lang="zh-CN" altLang="en-US" sz="3200" b="1" baseline="0" dirty="0">
                <a:latin typeface="幼圆" pitchFamily="49" charset="-122"/>
                <a:ea typeface="幼圆" pitchFamily="49" charset="-122"/>
              </a:rPr>
              <a:t>、存量绑架</a:t>
            </a:r>
          </a:p>
          <a:p>
            <a:pPr>
              <a:lnSpc>
                <a:spcPct val="185000"/>
              </a:lnSpc>
              <a:spcBef>
                <a:spcPct val="20000"/>
              </a:spcBef>
              <a:buClr>
                <a:schemeClr val="folHlink"/>
              </a:buClr>
              <a:buSzPct val="80000"/>
              <a:buFont typeface="Wingdings" pitchFamily="2" charset="2"/>
              <a:buNone/>
              <a:tabLst>
                <a:tab pos="762000" algn="l"/>
                <a:tab pos="1428750" algn="l"/>
              </a:tabLst>
              <a:defRPr/>
            </a:pPr>
            <a:r>
              <a:rPr lang="en-US" altLang="zh-CN" sz="3200" b="1" baseline="0" dirty="0">
                <a:latin typeface="幼圆" pitchFamily="49" charset="-122"/>
                <a:ea typeface="幼圆" pitchFamily="49" charset="-122"/>
              </a:rPr>
              <a:t>2</a:t>
            </a:r>
            <a:r>
              <a:rPr lang="zh-CN" altLang="en-US" sz="3200" b="1" baseline="0" dirty="0">
                <a:latin typeface="幼圆" pitchFamily="49" charset="-122"/>
                <a:ea typeface="幼圆" pitchFamily="49" charset="-122"/>
              </a:rPr>
              <a:t>、目标偏移</a:t>
            </a:r>
          </a:p>
        </p:txBody>
      </p:sp>
      <p:sp>
        <p:nvSpPr>
          <p:cNvPr id="2068483" name="Line 3"/>
          <p:cNvSpPr>
            <a:spLocks noChangeShapeType="1"/>
          </p:cNvSpPr>
          <p:nvPr/>
        </p:nvSpPr>
        <p:spPr bwMode="auto">
          <a:xfrm>
            <a:off x="971550" y="1923678"/>
            <a:ext cx="5545138" cy="0"/>
          </a:xfrm>
          <a:prstGeom prst="line">
            <a:avLst/>
          </a:prstGeom>
          <a:noFill/>
          <a:ln w="38100">
            <a:solidFill>
              <a:srgbClr val="777777"/>
            </a:solidFill>
            <a:round/>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5348" name="文本框 1">
            <a:hlinkClick r:id="" action="ppaction://noaction"/>
          </p:cNvPr>
          <p:cNvSpPr txBox="1">
            <a:spLocks noChangeArrowheads="1"/>
          </p:cNvSpPr>
          <p:nvPr/>
        </p:nvSpPr>
        <p:spPr bwMode="auto">
          <a:xfrm>
            <a:off x="7885113" y="250031"/>
            <a:ext cx="1007007"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baseline="-25000">
                <a:solidFill>
                  <a:schemeClr val="tx1"/>
                </a:solidFill>
                <a:latin typeface="Times New Roman" pitchFamily="18" charset="0"/>
                <a:ea typeface="宋体" pitchFamily="2" charset="-122"/>
              </a:defRPr>
            </a:lvl1pPr>
            <a:lvl2pPr marL="742950" indent="-285750">
              <a:defRPr kumimoji="1" sz="2400" b="1" baseline="-25000">
                <a:solidFill>
                  <a:schemeClr val="tx1"/>
                </a:solidFill>
                <a:latin typeface="Times New Roman" pitchFamily="18" charset="0"/>
                <a:ea typeface="宋体" pitchFamily="2" charset="-122"/>
              </a:defRPr>
            </a:lvl2pPr>
            <a:lvl3pPr marL="1143000" indent="-228600">
              <a:defRPr kumimoji="1" sz="2400" b="1" baseline="-25000">
                <a:solidFill>
                  <a:schemeClr val="tx1"/>
                </a:solidFill>
                <a:latin typeface="Times New Roman" pitchFamily="18" charset="0"/>
                <a:ea typeface="宋体" pitchFamily="2" charset="-122"/>
              </a:defRPr>
            </a:lvl3pPr>
            <a:lvl4pPr marL="1600200" indent="-228600">
              <a:defRPr kumimoji="1" sz="2400" b="1" baseline="-25000">
                <a:solidFill>
                  <a:schemeClr val="tx1"/>
                </a:solidFill>
                <a:latin typeface="Times New Roman" pitchFamily="18" charset="0"/>
                <a:ea typeface="宋体" pitchFamily="2" charset="-122"/>
              </a:defRPr>
            </a:lvl4pPr>
            <a:lvl5pPr marL="2057400" indent="-228600">
              <a:defRPr kumimoji="1"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9pPr>
          </a:lstStyle>
          <a:p>
            <a:r>
              <a:rPr lang="zh-CN" altLang="en-US" sz="3200" dirty="0">
                <a:ea typeface="幼圆" pitchFamily="49" charset="-122"/>
              </a:rPr>
              <a:t>兴奋剂</a:t>
            </a:r>
          </a:p>
        </p:txBody>
      </p:sp>
      <p:sp>
        <p:nvSpPr>
          <p:cNvPr id="5" name="AutoShape 4"/>
          <p:cNvSpPr>
            <a:spLocks noChangeArrowheads="1"/>
          </p:cNvSpPr>
          <p:nvPr/>
        </p:nvSpPr>
        <p:spPr bwMode="auto">
          <a:xfrm>
            <a:off x="3347864" y="3868266"/>
            <a:ext cx="3921790" cy="647700"/>
          </a:xfrm>
          <a:prstGeom prst="wedgeRoundRectCallout">
            <a:avLst>
              <a:gd name="adj1" fmla="val -45997"/>
              <a:gd name="adj2" fmla="val -106773"/>
              <a:gd name="adj3" fmla="val 16667"/>
            </a:avLst>
          </a:prstGeom>
          <a:noFill/>
          <a:ln w="9525">
            <a:solidFill>
              <a:schemeClr val="tx1"/>
            </a:solidFill>
            <a:miter lim="800000"/>
            <a:headEnd/>
            <a:tailEnd/>
          </a:ln>
        </p:spPr>
        <p:txBody>
          <a:bodyPr/>
          <a:lstStyle/>
          <a:p>
            <a:r>
              <a:rPr lang="zh-CN" altLang="en-US" sz="2800" b="1" baseline="0">
                <a:solidFill>
                  <a:srgbClr val="FF0000"/>
                </a:solidFill>
                <a:latin typeface="Tahoma" pitchFamily="34" charset="0"/>
              </a:rPr>
              <a:t>不忘初心、方得始终！</a:t>
            </a:r>
          </a:p>
        </p:txBody>
      </p:sp>
    </p:spTree>
    <p:extLst>
      <p:ext uri="{BB962C8B-B14F-4D97-AF65-F5344CB8AC3E}">
        <p14:creationId xmlns:p14="http://schemas.microsoft.com/office/powerpoint/2010/main" val="1825028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68482">
                                            <p:txEl>
                                              <p:pRg st="0" end="0"/>
                                            </p:txEl>
                                          </p:spTgt>
                                        </p:tgtEl>
                                        <p:attrNameLst>
                                          <p:attrName>style.visibility</p:attrName>
                                        </p:attrNameLst>
                                      </p:cBhvr>
                                      <p:to>
                                        <p:strVal val="visible"/>
                                      </p:to>
                                    </p:set>
                                    <p:anim calcmode="lin" valueType="num">
                                      <p:cBhvr additive="base">
                                        <p:cTn id="7" dur="500" fill="hold"/>
                                        <p:tgtEl>
                                          <p:spTgt spid="20684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684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68482">
                                            <p:txEl>
                                              <p:pRg st="1" end="1"/>
                                            </p:txEl>
                                          </p:spTgt>
                                        </p:tgtEl>
                                        <p:attrNameLst>
                                          <p:attrName>style.visibility</p:attrName>
                                        </p:attrNameLst>
                                      </p:cBhvr>
                                      <p:to>
                                        <p:strVal val="visible"/>
                                      </p:to>
                                    </p:set>
                                    <p:anim calcmode="lin" valueType="num">
                                      <p:cBhvr additive="base">
                                        <p:cTn id="13" dur="500" fill="hold"/>
                                        <p:tgtEl>
                                          <p:spTgt spid="206848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684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68482">
                                            <p:txEl>
                                              <p:pRg st="2" end="2"/>
                                            </p:txEl>
                                          </p:spTgt>
                                        </p:tgtEl>
                                        <p:attrNameLst>
                                          <p:attrName>style.visibility</p:attrName>
                                        </p:attrNameLst>
                                      </p:cBhvr>
                                      <p:to>
                                        <p:strVal val="visible"/>
                                      </p:to>
                                    </p:set>
                                    <p:anim calcmode="lin" valueType="num">
                                      <p:cBhvr additive="base">
                                        <p:cTn id="19" dur="500" fill="hold"/>
                                        <p:tgtEl>
                                          <p:spTgt spid="206848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6848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amond(in)">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482" grpId="0" build="p" bldLvl="2"/>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ChangeArrowheads="1"/>
          </p:cNvSpPr>
          <p:nvPr/>
        </p:nvSpPr>
        <p:spPr bwMode="auto">
          <a:xfrm>
            <a:off x="198438" y="86916"/>
            <a:ext cx="2408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aseline="0">
                <a:ea typeface="黑体" pitchFamily="49" charset="-122"/>
                <a:sym typeface="Symbol" pitchFamily="18" charset="2"/>
              </a:rPr>
              <a:t>“</a:t>
            </a:r>
            <a:r>
              <a:rPr lang="zh-CN" altLang="en-US" sz="3200" baseline="0">
                <a:ea typeface="黑体" pitchFamily="49" charset="-122"/>
                <a:sym typeface="Symbol" pitchFamily="18" charset="2"/>
              </a:rPr>
              <a:t>万元陷阱”</a:t>
            </a:r>
          </a:p>
        </p:txBody>
      </p:sp>
      <p:sp>
        <p:nvSpPr>
          <p:cNvPr id="370691" name="Rectangle 3"/>
          <p:cNvSpPr>
            <a:spLocks noChangeArrowheads="1"/>
          </p:cNvSpPr>
          <p:nvPr/>
        </p:nvSpPr>
        <p:spPr bwMode="auto">
          <a:xfrm>
            <a:off x="179388" y="606028"/>
            <a:ext cx="8839200" cy="4171950"/>
          </a:xfrm>
          <a:prstGeom prst="rect">
            <a:avLst/>
          </a:prstGeom>
          <a:noFill/>
          <a:ln w="76200" cmpd="tri">
            <a:noFill/>
            <a:miter lim="800000"/>
            <a:headEnd/>
            <a:tailEnd/>
          </a:ln>
          <a:effectLst/>
          <a:extLst/>
        </p:spPr>
        <p:txBody>
          <a:bodyPr lIns="92075" tIns="46038" rIns="92075" bIns="46038"/>
          <a:lstStyle>
            <a:lvl1pPr>
              <a:defRPr kumimoji="1" sz="2400" baseline="-25000">
                <a:solidFill>
                  <a:schemeClr val="tx1"/>
                </a:solidFill>
                <a:latin typeface="Times New Roman" panose="02020603050405020304" pitchFamily="18" charset="0"/>
                <a:ea typeface="幼圆" panose="02010509060101010101" pitchFamily="49" charset="-122"/>
              </a:defRPr>
            </a:lvl1pPr>
            <a:lvl2pPr>
              <a:defRPr kumimoji="1" sz="2400" baseline="-25000">
                <a:solidFill>
                  <a:schemeClr val="tx1"/>
                </a:solidFill>
                <a:latin typeface="Times New Roman" panose="02020603050405020304" pitchFamily="18" charset="0"/>
                <a:ea typeface="幼圆" panose="02010509060101010101" pitchFamily="49" charset="-122"/>
              </a:defRPr>
            </a:lvl2pPr>
            <a:lvl3pPr>
              <a:defRPr kumimoji="1" sz="2400" baseline="-25000">
                <a:solidFill>
                  <a:schemeClr val="tx1"/>
                </a:solidFill>
                <a:latin typeface="Times New Roman" panose="02020603050405020304" pitchFamily="18" charset="0"/>
                <a:ea typeface="幼圆" panose="02010509060101010101" pitchFamily="49" charset="-122"/>
              </a:defRPr>
            </a:lvl3pPr>
            <a:lvl4pPr>
              <a:defRPr kumimoji="1" sz="2400" baseline="-25000">
                <a:solidFill>
                  <a:schemeClr val="tx1"/>
                </a:solidFill>
                <a:latin typeface="Times New Roman" panose="02020603050405020304" pitchFamily="18" charset="0"/>
                <a:ea typeface="幼圆" panose="02010509060101010101" pitchFamily="49" charset="-122"/>
              </a:defRPr>
            </a:lvl4pPr>
            <a:lvl5pPr>
              <a:defRPr kumimoji="1" sz="2400" baseline="-25000">
                <a:solidFill>
                  <a:schemeClr val="tx1"/>
                </a:solidFill>
                <a:latin typeface="Times New Roman" panose="02020603050405020304" pitchFamily="18" charset="0"/>
                <a:ea typeface="幼圆" panose="02010509060101010101" pitchFamily="49" charset="-122"/>
              </a:defRPr>
            </a:lvl5pPr>
            <a:lvl6pPr marL="4572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6pPr>
            <a:lvl7pPr marL="9144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7pPr>
            <a:lvl8pPr marL="1371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8pPr>
            <a:lvl9pPr marL="18288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9pPr>
          </a:lstStyle>
          <a:p>
            <a:pPr>
              <a:lnSpc>
                <a:spcPct val="210000"/>
              </a:lnSpc>
              <a:defRPr/>
            </a:pPr>
            <a:r>
              <a:rPr lang="zh-CN" altLang="en-US" b="1" baseline="0" dirty="0" smtClean="0">
                <a:latin typeface="楷体" panose="02010609060101010101" pitchFamily="49" charset="-122"/>
                <a:ea typeface="楷体" panose="02010609060101010101" pitchFamily="49" charset="-122"/>
                <a:sym typeface="Symbol" panose="05050102010706020507" pitchFamily="18" charset="2"/>
              </a:rPr>
              <a:t>心理学家鲁宾</a:t>
            </a:r>
            <a:r>
              <a:rPr lang="en-US" altLang="zh-CN" b="1" baseline="0" dirty="0" smtClean="0">
                <a:latin typeface="楷体" panose="02010609060101010101" pitchFamily="49" charset="-122"/>
                <a:ea typeface="楷体" panose="02010609060101010101" pitchFamily="49" charset="-122"/>
                <a:sym typeface="Symbol" panose="05050102010706020507" pitchFamily="18" charset="2"/>
              </a:rPr>
              <a:t>(</a:t>
            </a:r>
            <a:r>
              <a:rPr lang="en-US" altLang="zh-CN" b="1" baseline="0" dirty="0" err="1" smtClean="0">
                <a:latin typeface="楷体" panose="02010609060101010101" pitchFamily="49" charset="-122"/>
                <a:ea typeface="楷体" panose="02010609060101010101" pitchFamily="49" charset="-122"/>
                <a:sym typeface="Symbol" panose="05050102010706020507" pitchFamily="18" charset="2"/>
              </a:rPr>
              <a:t>J.E.Rubin</a:t>
            </a:r>
            <a:r>
              <a:rPr lang="en-US" altLang="zh-CN" b="1" baseline="0" dirty="0" smtClean="0">
                <a:latin typeface="楷体" panose="02010609060101010101" pitchFamily="49" charset="-122"/>
                <a:ea typeface="楷体" panose="02010609060101010101" pitchFamily="49" charset="-122"/>
                <a:sym typeface="Symbol" panose="05050102010706020507" pitchFamily="18" charset="2"/>
              </a:rPr>
              <a:t>)</a:t>
            </a:r>
            <a:r>
              <a:rPr lang="zh-CN" altLang="en-US" b="1" baseline="0" dirty="0" smtClean="0">
                <a:latin typeface="楷体" panose="02010609060101010101" pitchFamily="49" charset="-122"/>
                <a:ea typeface="楷体" panose="02010609060101010101" pitchFamily="49" charset="-122"/>
                <a:sym typeface="Symbol" panose="05050102010706020507" pitchFamily="18" charset="2"/>
              </a:rPr>
              <a:t>的建议是： </a:t>
            </a:r>
            <a:br>
              <a:rPr lang="zh-CN" altLang="en-US" b="1" baseline="0" dirty="0" smtClean="0">
                <a:latin typeface="楷体" panose="02010609060101010101" pitchFamily="49" charset="-122"/>
                <a:ea typeface="楷体" panose="02010609060101010101" pitchFamily="49" charset="-122"/>
                <a:sym typeface="Symbol" panose="05050102010706020507" pitchFamily="18" charset="2"/>
              </a:rPr>
            </a:br>
            <a:r>
              <a:rPr lang="en-US" altLang="zh-CN" b="1" baseline="0" dirty="0" smtClean="0">
                <a:latin typeface="楷体" panose="02010609060101010101" pitchFamily="49" charset="-122"/>
                <a:ea typeface="楷体" panose="02010609060101010101" pitchFamily="49" charset="-122"/>
                <a:sym typeface="Symbol" panose="05050102010706020507" pitchFamily="18" charset="2"/>
              </a:rPr>
              <a:t>1</a:t>
            </a:r>
            <a:r>
              <a:rPr lang="zh-CN" altLang="en-US" b="1" baseline="0" dirty="0" smtClean="0">
                <a:latin typeface="楷体" panose="02010609060101010101" pitchFamily="49" charset="-122"/>
                <a:ea typeface="楷体" panose="02010609060101010101" pitchFamily="49" charset="-122"/>
                <a:sym typeface="Symbol" panose="05050102010706020507" pitchFamily="18" charset="2"/>
              </a:rPr>
              <a:t>、确立你投入的极限及预先的约定：譬如投资多少钱或多少时间？</a:t>
            </a:r>
          </a:p>
          <a:p>
            <a:pPr>
              <a:lnSpc>
                <a:spcPct val="210000"/>
              </a:lnSpc>
              <a:defRPr/>
            </a:pPr>
            <a:r>
              <a:rPr lang="en-US" altLang="zh-CN" b="1" baseline="0" dirty="0" smtClean="0">
                <a:latin typeface="楷体" panose="02010609060101010101" pitchFamily="49" charset="-122"/>
                <a:ea typeface="楷体" panose="02010609060101010101" pitchFamily="49" charset="-122"/>
                <a:sym typeface="Symbol" panose="05050102010706020507" pitchFamily="18" charset="2"/>
              </a:rPr>
              <a:t>2</a:t>
            </a:r>
            <a:r>
              <a:rPr lang="zh-CN" altLang="en-US" b="1" baseline="0" dirty="0" smtClean="0">
                <a:latin typeface="楷体" panose="02010609060101010101" pitchFamily="49" charset="-122"/>
                <a:ea typeface="楷体" panose="02010609060101010101" pitchFamily="49" charset="-122"/>
                <a:sym typeface="Symbol" panose="05050102010706020507" pitchFamily="18" charset="2"/>
              </a:rPr>
              <a:t>、极限一经确立，就要坚持到底。（止损）</a:t>
            </a:r>
          </a:p>
          <a:p>
            <a:pPr>
              <a:lnSpc>
                <a:spcPct val="210000"/>
              </a:lnSpc>
              <a:defRPr/>
            </a:pPr>
            <a:r>
              <a:rPr lang="en-US" altLang="zh-CN" b="1" baseline="0" dirty="0" smtClean="0">
                <a:latin typeface="楷体" panose="02010609060101010101" pitchFamily="49" charset="-122"/>
                <a:ea typeface="楷体" panose="02010609060101010101" pitchFamily="49" charset="-122"/>
                <a:sym typeface="Symbol" panose="05050102010706020507" pitchFamily="18" charset="2"/>
              </a:rPr>
              <a:t>3</a:t>
            </a:r>
            <a:r>
              <a:rPr lang="zh-CN" altLang="en-US" b="1" baseline="0" dirty="0" smtClean="0">
                <a:latin typeface="楷体" panose="02010609060101010101" pitchFamily="49" charset="-122"/>
                <a:ea typeface="楷体" panose="02010609060101010101" pitchFamily="49" charset="-122"/>
                <a:sym typeface="Symbol" panose="05050102010706020507" pitchFamily="18" charset="2"/>
              </a:rPr>
              <a:t>、自己打定主意，不必看别人。</a:t>
            </a:r>
          </a:p>
        </p:txBody>
      </p:sp>
      <p:sp>
        <p:nvSpPr>
          <p:cNvPr id="370692" name="AutoShape 4">
            <a:hlinkClick r:id="" action="ppaction://noaction"/>
          </p:cNvPr>
          <p:cNvSpPr>
            <a:spLocks noChangeArrowheads="1"/>
          </p:cNvSpPr>
          <p:nvPr/>
        </p:nvSpPr>
        <p:spPr bwMode="auto">
          <a:xfrm>
            <a:off x="4716017" y="2463403"/>
            <a:ext cx="2880320" cy="457200"/>
          </a:xfrm>
          <a:prstGeom prst="wedgeRoundRectCallout">
            <a:avLst>
              <a:gd name="adj1" fmla="val -27134"/>
              <a:gd name="adj2" fmla="val 112879"/>
              <a:gd name="adj3" fmla="val 16667"/>
            </a:avLst>
          </a:prstGeom>
          <a:noFill/>
          <a:ln w="9525">
            <a:solidFill>
              <a:schemeClr val="tx1"/>
            </a:solidFill>
            <a:miter lim="800000"/>
            <a:headEnd/>
            <a:tailEnd/>
          </a:ln>
        </p:spPr>
        <p:txBody>
          <a:bodyPr/>
          <a:lstStyle/>
          <a:p>
            <a:r>
              <a:rPr lang="zh-CN" altLang="en-US" sz="2800" b="1" baseline="0" dirty="0">
                <a:solidFill>
                  <a:srgbClr val="FF0000"/>
                </a:solidFill>
                <a:latin typeface="Tahoma" pitchFamily="34" charset="0"/>
              </a:rPr>
              <a:t>止盈容易止损难！</a:t>
            </a:r>
          </a:p>
        </p:txBody>
      </p:sp>
    </p:spTree>
    <p:extLst>
      <p:ext uri="{BB962C8B-B14F-4D97-AF65-F5344CB8AC3E}">
        <p14:creationId xmlns:p14="http://schemas.microsoft.com/office/powerpoint/2010/main" val="419050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70692"/>
                                        </p:tgtEl>
                                        <p:attrNameLst>
                                          <p:attrName>style.visibility</p:attrName>
                                        </p:attrNameLst>
                                      </p:cBhvr>
                                      <p:to>
                                        <p:strVal val="visible"/>
                                      </p:to>
                                    </p:set>
                                    <p:animEffect transition="in" filter="diamond(in)">
                                      <p:cBhvr>
                                        <p:cTn id="7" dur="2000"/>
                                        <p:tgtEl>
                                          <p:spTgt spid="370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ChangeArrowheads="1"/>
          </p:cNvSpPr>
          <p:nvPr/>
        </p:nvSpPr>
        <p:spPr bwMode="auto">
          <a:xfrm>
            <a:off x="900113" y="681038"/>
            <a:ext cx="7632700" cy="2313385"/>
          </a:xfrm>
          <a:prstGeom prst="rect">
            <a:avLst/>
          </a:prstGeom>
          <a:noFill/>
          <a:ln>
            <a:noFill/>
          </a:ln>
          <a:effectLst/>
          <a:extLst/>
        </p:spPr>
        <p:txBody>
          <a:bodyPr/>
          <a:lstStyle/>
          <a:p>
            <a:pPr marL="190500" lvl="1" eaLnBrk="1" fontAlgn="t" hangingPunct="1">
              <a:lnSpc>
                <a:spcPct val="185000"/>
              </a:lnSpc>
              <a:spcBef>
                <a:spcPct val="20000"/>
              </a:spcBef>
              <a:buClr>
                <a:schemeClr val="folHlink"/>
              </a:buClr>
              <a:buSzPct val="80000"/>
              <a:buFont typeface="Wingdings" pitchFamily="2" charset="2"/>
              <a:buNone/>
              <a:tabLst>
                <a:tab pos="762000" algn="l"/>
                <a:tab pos="1428750" algn="l"/>
              </a:tabLst>
              <a:defRPr/>
            </a:pPr>
            <a:r>
              <a:rPr lang="zh-CN" altLang="en-US" sz="3600" b="1" baseline="0" dirty="0">
                <a:latin typeface="幼圆" pitchFamily="49" charset="-122"/>
                <a:ea typeface="幼圆" pitchFamily="49" charset="-122"/>
              </a:rPr>
              <a:t>特别提示：</a:t>
            </a:r>
          </a:p>
          <a:p>
            <a:pPr eaLnBrk="1" hangingPunct="1">
              <a:lnSpc>
                <a:spcPct val="185000"/>
              </a:lnSpc>
              <a:spcBef>
                <a:spcPct val="20000"/>
              </a:spcBef>
              <a:buClr>
                <a:schemeClr val="folHlink"/>
              </a:buClr>
              <a:buSzPct val="80000"/>
              <a:buFont typeface="Wingdings" panose="05000000000000000000" pitchFamily="2" charset="2"/>
              <a:buNone/>
              <a:defRPr/>
            </a:pPr>
            <a:r>
              <a:rPr lang="zh-CN" altLang="en-US" sz="3600" b="1" baseline="0" dirty="0">
                <a:latin typeface="幼圆" panose="02010509060101010101" pitchFamily="49" charset="-122"/>
              </a:rPr>
              <a:t>学会止损，会让你活的更久！</a:t>
            </a:r>
          </a:p>
        </p:txBody>
      </p:sp>
      <p:sp>
        <p:nvSpPr>
          <p:cNvPr id="196611" name="Line 3"/>
          <p:cNvSpPr>
            <a:spLocks noChangeShapeType="1"/>
          </p:cNvSpPr>
          <p:nvPr/>
        </p:nvSpPr>
        <p:spPr bwMode="auto">
          <a:xfrm>
            <a:off x="971550" y="1837730"/>
            <a:ext cx="6553200"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2811719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3500"/>
            <a:ext cx="2012950" cy="5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6421" y="98946"/>
            <a:ext cx="5929579" cy="2256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6420" y="2715766"/>
            <a:ext cx="5929579"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1056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634" name="Picture 2" descr="Img2803184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3" y="1500198"/>
            <a:ext cx="3492791" cy="2378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635" name="Rectangle 3"/>
          <p:cNvSpPr>
            <a:spLocks noChangeArrowheads="1"/>
          </p:cNvSpPr>
          <p:nvPr/>
        </p:nvSpPr>
        <p:spPr bwMode="auto">
          <a:xfrm>
            <a:off x="468313" y="1048575"/>
            <a:ext cx="4967783" cy="3282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30000"/>
              </a:lnSpc>
            </a:pPr>
            <a:r>
              <a:rPr lang="en-US" altLang="zh-CN" b="1" dirty="0">
                <a:latin typeface="楷体" pitchFamily="49" charset="-122"/>
                <a:ea typeface="楷体" pitchFamily="49" charset="-122"/>
              </a:rPr>
              <a:t>2010</a:t>
            </a:r>
            <a:r>
              <a:rPr lang="zh-CN" altLang="en-US" b="1" dirty="0">
                <a:latin typeface="楷体" pitchFamily="49" charset="-122"/>
                <a:ea typeface="楷体" pitchFamily="49" charset="-122"/>
              </a:rPr>
              <a:t>年</a:t>
            </a:r>
            <a:r>
              <a:rPr lang="en-US" altLang="zh-CN" b="1" dirty="0">
                <a:latin typeface="楷体" pitchFamily="49" charset="-122"/>
                <a:ea typeface="楷体" pitchFamily="49" charset="-122"/>
              </a:rPr>
              <a:t>10</a:t>
            </a:r>
            <a:r>
              <a:rPr lang="zh-CN" altLang="en-US" b="1" dirty="0">
                <a:latin typeface="楷体" pitchFamily="49" charset="-122"/>
                <a:ea typeface="楷体" pitchFamily="49" charset="-122"/>
              </a:rPr>
              <a:t>月</a:t>
            </a:r>
            <a:r>
              <a:rPr lang="en-US" altLang="zh-CN" b="1" dirty="0">
                <a:latin typeface="楷体" pitchFamily="49" charset="-122"/>
                <a:ea typeface="楷体" pitchFamily="49" charset="-122"/>
              </a:rPr>
              <a:t>20</a:t>
            </a:r>
            <a:r>
              <a:rPr lang="zh-CN" altLang="en-US" b="1" dirty="0">
                <a:latin typeface="楷体" pitchFamily="49" charset="-122"/>
                <a:ea typeface="楷体" pitchFamily="49" charset="-122"/>
              </a:rPr>
              <a:t>日深夜，西安音乐学院学生药家鑫驾车行至西北大学西围墙外时，撞上前方同向骑电动车的</a:t>
            </a:r>
            <a:r>
              <a:rPr lang="en-US" altLang="zh-CN" b="1" dirty="0">
                <a:latin typeface="楷体" pitchFamily="49" charset="-122"/>
                <a:ea typeface="楷体" pitchFamily="49" charset="-122"/>
              </a:rPr>
              <a:t>26</a:t>
            </a:r>
            <a:r>
              <a:rPr lang="zh-CN" altLang="en-US" b="1" dirty="0">
                <a:latin typeface="楷体" pitchFamily="49" charset="-122"/>
                <a:ea typeface="楷体" pitchFamily="49" charset="-122"/>
              </a:rPr>
              <a:t>岁女工张妙。药家鑫下车查看，发现张妙侧躺在地上，发出呻吟声，想记下车牌号。“（当时）天太黑，我不清楚她伤的程度，心里特别害怕、恐慌，害怕她以后无休止地来找我看病、索赔。”药家鑫从随身带的包中取出一把单刃刀，向张妙连捅数刀。张妙当场死亡。</a:t>
            </a:r>
          </a:p>
        </p:txBody>
      </p:sp>
      <p:sp>
        <p:nvSpPr>
          <p:cNvPr id="197636" name="Rectangle 4"/>
          <p:cNvSpPr>
            <a:spLocks noChangeArrowheads="1"/>
          </p:cNvSpPr>
          <p:nvPr/>
        </p:nvSpPr>
        <p:spPr bwMode="auto">
          <a:xfrm>
            <a:off x="512763" y="19526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zh-CN" altLang="en-US" sz="2800" baseline="0">
                <a:latin typeface="Arial" pitchFamily="34" charset="0"/>
                <a:ea typeface="微软雅黑" pitchFamily="34" charset="-122"/>
              </a:rPr>
              <a:t>药家鑫</a:t>
            </a:r>
          </a:p>
        </p:txBody>
      </p:sp>
    </p:spTree>
    <p:extLst>
      <p:ext uri="{BB962C8B-B14F-4D97-AF65-F5344CB8AC3E}">
        <p14:creationId xmlns:p14="http://schemas.microsoft.com/office/powerpoint/2010/main" val="1033778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06"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03610"/>
            <a:ext cx="7920880" cy="4212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9845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ChangeArrowheads="1"/>
          </p:cNvSpPr>
          <p:nvPr/>
        </p:nvSpPr>
        <p:spPr bwMode="auto">
          <a:xfrm>
            <a:off x="900113" y="681038"/>
            <a:ext cx="7632700" cy="2313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lvl="1">
              <a:lnSpc>
                <a:spcPct val="185000"/>
              </a:lnSpc>
              <a:spcBef>
                <a:spcPct val="20000"/>
              </a:spcBef>
              <a:buClr>
                <a:schemeClr val="folHlink"/>
              </a:buClr>
              <a:buSzPct val="80000"/>
              <a:buFont typeface="Wingdings" pitchFamily="2" charset="2"/>
              <a:buNone/>
              <a:tabLst>
                <a:tab pos="762000" algn="l"/>
                <a:tab pos="1428750" algn="l"/>
              </a:tabLst>
            </a:pPr>
            <a:r>
              <a:rPr lang="zh-CN" altLang="en-US" sz="3600" b="1" baseline="0" dirty="0">
                <a:latin typeface="楷体" pitchFamily="49" charset="-122"/>
                <a:ea typeface="楷体" pitchFamily="49" charset="-122"/>
              </a:rPr>
              <a:t>特别提示：</a:t>
            </a:r>
          </a:p>
          <a:p>
            <a:pPr>
              <a:lnSpc>
                <a:spcPct val="185000"/>
              </a:lnSpc>
              <a:spcBef>
                <a:spcPct val="20000"/>
              </a:spcBef>
              <a:buClr>
                <a:schemeClr val="folHlink"/>
              </a:buClr>
              <a:buSzPct val="80000"/>
              <a:buFont typeface="Wingdings" pitchFamily="2" charset="2"/>
              <a:buNone/>
              <a:tabLst>
                <a:tab pos="762000" algn="l"/>
                <a:tab pos="1428750" algn="l"/>
              </a:tabLst>
            </a:pPr>
            <a:r>
              <a:rPr lang="zh-CN" altLang="en-US" sz="3600" b="1" baseline="0" dirty="0">
                <a:latin typeface="楷体" pitchFamily="49" charset="-122"/>
                <a:ea typeface="楷体" pitchFamily="49" charset="-122"/>
              </a:rPr>
              <a:t>既然事情已经发生，请坦然接受！</a:t>
            </a:r>
          </a:p>
        </p:txBody>
      </p:sp>
      <p:sp>
        <p:nvSpPr>
          <p:cNvPr id="201731" name="Line 3"/>
          <p:cNvSpPr>
            <a:spLocks noChangeShapeType="1"/>
          </p:cNvSpPr>
          <p:nvPr/>
        </p:nvSpPr>
        <p:spPr bwMode="auto">
          <a:xfrm>
            <a:off x="971550" y="1653779"/>
            <a:ext cx="6553200"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3054413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ChangeArrowheads="1"/>
          </p:cNvSpPr>
          <p:nvPr/>
        </p:nvSpPr>
        <p:spPr bwMode="auto">
          <a:xfrm>
            <a:off x="900113" y="681038"/>
            <a:ext cx="7632700" cy="3042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lvl="1">
              <a:lnSpc>
                <a:spcPct val="185000"/>
              </a:lnSpc>
              <a:spcBef>
                <a:spcPct val="20000"/>
              </a:spcBef>
              <a:buClr>
                <a:schemeClr val="folHlink"/>
              </a:buClr>
              <a:buSzPct val="80000"/>
              <a:buFont typeface="Wingdings" pitchFamily="2" charset="2"/>
              <a:buNone/>
              <a:tabLst>
                <a:tab pos="762000" algn="l"/>
                <a:tab pos="1428750" algn="l"/>
              </a:tabLst>
            </a:pPr>
            <a:r>
              <a:rPr lang="zh-CN" altLang="en-US" sz="3200" b="1" baseline="0" dirty="0">
                <a:latin typeface="楷体" pitchFamily="49" charset="-122"/>
                <a:ea typeface="楷体" pitchFamily="49" charset="-122"/>
              </a:rPr>
              <a:t>特别提示：</a:t>
            </a:r>
          </a:p>
          <a:p>
            <a:pPr>
              <a:lnSpc>
                <a:spcPct val="185000"/>
              </a:lnSpc>
              <a:spcBef>
                <a:spcPct val="20000"/>
              </a:spcBef>
              <a:buClr>
                <a:schemeClr val="folHlink"/>
              </a:buClr>
              <a:buSzPct val="80000"/>
              <a:buFont typeface="Wingdings" pitchFamily="2" charset="2"/>
              <a:buNone/>
              <a:tabLst>
                <a:tab pos="762000" algn="l"/>
                <a:tab pos="1428750" algn="l"/>
              </a:tabLst>
            </a:pPr>
            <a:r>
              <a:rPr lang="zh-CN" altLang="en-US" sz="3200" b="1" baseline="0" dirty="0">
                <a:latin typeface="楷体" pitchFamily="49" charset="-122"/>
                <a:ea typeface="楷体" pitchFamily="49" charset="-122"/>
              </a:rPr>
              <a:t>每个人都有犯错的时候，请把注意力放在以后如何避免犯同样的错！</a:t>
            </a:r>
          </a:p>
        </p:txBody>
      </p:sp>
      <p:sp>
        <p:nvSpPr>
          <p:cNvPr id="202755" name="Line 3"/>
          <p:cNvSpPr>
            <a:spLocks noChangeShapeType="1"/>
          </p:cNvSpPr>
          <p:nvPr/>
        </p:nvSpPr>
        <p:spPr bwMode="auto">
          <a:xfrm>
            <a:off x="971550" y="1653779"/>
            <a:ext cx="7200900"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3161419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ChangeArrowheads="1"/>
          </p:cNvSpPr>
          <p:nvPr/>
        </p:nvSpPr>
        <p:spPr bwMode="auto">
          <a:xfrm>
            <a:off x="900113" y="627460"/>
            <a:ext cx="7416800" cy="2313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lvl="1">
              <a:lnSpc>
                <a:spcPct val="205000"/>
              </a:lnSpc>
              <a:spcBef>
                <a:spcPct val="20000"/>
              </a:spcBef>
              <a:buClr>
                <a:schemeClr val="folHlink"/>
              </a:buClr>
              <a:buSzPct val="80000"/>
              <a:buFont typeface="Wingdings" pitchFamily="2" charset="2"/>
              <a:buNone/>
              <a:tabLst>
                <a:tab pos="762000" algn="l"/>
                <a:tab pos="1428750" algn="l"/>
              </a:tabLst>
            </a:pPr>
            <a:r>
              <a:rPr lang="zh-CN" altLang="en-US" sz="3600" b="1" baseline="0" dirty="0">
                <a:latin typeface="楷体" pitchFamily="49" charset="-122"/>
                <a:ea typeface="楷体" pitchFamily="49" charset="-122"/>
              </a:rPr>
              <a:t>特别提示：</a:t>
            </a:r>
          </a:p>
          <a:p>
            <a:pPr>
              <a:lnSpc>
                <a:spcPct val="205000"/>
              </a:lnSpc>
              <a:spcBef>
                <a:spcPct val="20000"/>
              </a:spcBef>
              <a:buClr>
                <a:schemeClr val="folHlink"/>
              </a:buClr>
              <a:buSzPct val="80000"/>
              <a:buFont typeface="Wingdings" pitchFamily="2" charset="2"/>
              <a:buNone/>
              <a:tabLst>
                <a:tab pos="762000" algn="l"/>
                <a:tab pos="1428750" algn="l"/>
              </a:tabLst>
            </a:pPr>
            <a:r>
              <a:rPr lang="zh-CN" altLang="en-US" sz="3600" b="1" baseline="0" dirty="0">
                <a:latin typeface="楷体" pitchFamily="49" charset="-122"/>
                <a:ea typeface="楷体" pitchFamily="49" charset="-122"/>
              </a:rPr>
              <a:t>错不可怕，可怕的是一错再错！</a:t>
            </a:r>
          </a:p>
        </p:txBody>
      </p:sp>
      <p:sp>
        <p:nvSpPr>
          <p:cNvPr id="203779" name="Line 3"/>
          <p:cNvSpPr>
            <a:spLocks noChangeShapeType="1"/>
          </p:cNvSpPr>
          <p:nvPr/>
        </p:nvSpPr>
        <p:spPr bwMode="auto">
          <a:xfrm>
            <a:off x="1042988" y="1923678"/>
            <a:ext cx="6121400"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664141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682626" y="690563"/>
            <a:ext cx="7777163" cy="2313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lvl="1">
              <a:lnSpc>
                <a:spcPct val="205000"/>
              </a:lnSpc>
              <a:spcBef>
                <a:spcPct val="20000"/>
              </a:spcBef>
              <a:buClr>
                <a:schemeClr val="folHlink"/>
              </a:buClr>
              <a:buSzPct val="80000"/>
              <a:buFont typeface="Wingdings" pitchFamily="2" charset="2"/>
              <a:buNone/>
              <a:tabLst>
                <a:tab pos="762000" algn="l"/>
                <a:tab pos="1428750" algn="l"/>
              </a:tabLst>
            </a:pPr>
            <a:r>
              <a:rPr lang="zh-CN" altLang="en-US" sz="3200" b="1" baseline="0" dirty="0">
                <a:latin typeface="楷体" pitchFamily="49" charset="-122"/>
                <a:ea typeface="楷体" pitchFamily="49" charset="-122"/>
              </a:rPr>
              <a:t>特别提示：</a:t>
            </a:r>
          </a:p>
          <a:p>
            <a:pPr>
              <a:lnSpc>
                <a:spcPct val="205000"/>
              </a:lnSpc>
              <a:spcBef>
                <a:spcPct val="20000"/>
              </a:spcBef>
              <a:buClr>
                <a:schemeClr val="folHlink"/>
              </a:buClr>
              <a:buSzPct val="80000"/>
              <a:buFont typeface="Wingdings" pitchFamily="2" charset="2"/>
              <a:buNone/>
              <a:tabLst>
                <a:tab pos="762000" algn="l"/>
                <a:tab pos="1428750" algn="l"/>
              </a:tabLst>
            </a:pPr>
            <a:r>
              <a:rPr lang="zh-CN" altLang="en-US" sz="3200" b="1" baseline="0" dirty="0">
                <a:latin typeface="楷体" pitchFamily="49" charset="-122"/>
                <a:ea typeface="楷体" pitchFamily="49" charset="-122"/>
              </a:rPr>
              <a:t>更正错误的最好时机是你知道的那一刻！</a:t>
            </a:r>
          </a:p>
        </p:txBody>
      </p:sp>
      <p:sp>
        <p:nvSpPr>
          <p:cNvPr id="204803" name="Line 3"/>
          <p:cNvSpPr>
            <a:spLocks noChangeShapeType="1"/>
          </p:cNvSpPr>
          <p:nvPr/>
        </p:nvSpPr>
        <p:spPr bwMode="auto">
          <a:xfrm>
            <a:off x="827088" y="1779662"/>
            <a:ext cx="6985000"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3465355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83" name="Text Box 3"/>
          <p:cNvSpPr txBox="1">
            <a:spLocks noChangeArrowheads="1"/>
          </p:cNvSpPr>
          <p:nvPr/>
        </p:nvSpPr>
        <p:spPr bwMode="auto">
          <a:xfrm>
            <a:off x="684213" y="573882"/>
            <a:ext cx="7993062" cy="405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970088" algn="l"/>
              </a:tabLst>
              <a:defRPr kumimoji="1" sz="2400" b="1" baseline="-25000">
                <a:solidFill>
                  <a:schemeClr val="tx1"/>
                </a:solidFill>
                <a:latin typeface="Times New Roman" pitchFamily="18" charset="0"/>
                <a:ea typeface="宋体" charset="-122"/>
              </a:defRPr>
            </a:lvl1pPr>
            <a:lvl2pPr marL="742950" indent="-285750" eaLnBrk="0" hangingPunct="0">
              <a:tabLst>
                <a:tab pos="1970088" algn="l"/>
              </a:tabLst>
              <a:defRPr kumimoji="1" sz="2400" b="1" baseline="-25000">
                <a:solidFill>
                  <a:schemeClr val="tx1"/>
                </a:solidFill>
                <a:latin typeface="Times New Roman" pitchFamily="18" charset="0"/>
                <a:ea typeface="宋体" charset="-122"/>
              </a:defRPr>
            </a:lvl2pPr>
            <a:lvl3pPr marL="1143000" indent="-228600" eaLnBrk="0" hangingPunct="0">
              <a:tabLst>
                <a:tab pos="1970088" algn="l"/>
              </a:tabLst>
              <a:defRPr kumimoji="1" sz="2400" b="1" baseline="-25000">
                <a:solidFill>
                  <a:schemeClr val="tx1"/>
                </a:solidFill>
                <a:latin typeface="Times New Roman" pitchFamily="18" charset="0"/>
                <a:ea typeface="宋体" charset="-122"/>
              </a:defRPr>
            </a:lvl3pPr>
            <a:lvl4pPr marL="1600200" indent="-228600" eaLnBrk="0" hangingPunct="0">
              <a:tabLst>
                <a:tab pos="1970088" algn="l"/>
              </a:tabLst>
              <a:defRPr kumimoji="1" sz="2400" b="1" baseline="-25000">
                <a:solidFill>
                  <a:schemeClr val="tx1"/>
                </a:solidFill>
                <a:latin typeface="Times New Roman" pitchFamily="18" charset="0"/>
                <a:ea typeface="宋体" charset="-122"/>
              </a:defRPr>
            </a:lvl4pPr>
            <a:lvl5pPr marL="2057400" indent="-228600" eaLnBrk="0" hangingPunct="0">
              <a:tabLst>
                <a:tab pos="1970088" algn="l"/>
              </a:tabLst>
              <a:defRPr kumimoji="1" sz="2400" b="1" baseline="-25000">
                <a:solidFill>
                  <a:schemeClr val="tx1"/>
                </a:solidFill>
                <a:latin typeface="Times New Roman" pitchFamily="18" charset="0"/>
                <a:ea typeface="宋体" charset="-122"/>
              </a:defRPr>
            </a:lvl5pPr>
            <a:lvl6pPr marL="2514600" indent="-228600" algn="ctr" eaLnBrk="0" fontAlgn="t" hangingPunct="0">
              <a:spcBef>
                <a:spcPct val="0"/>
              </a:spcBef>
              <a:spcAft>
                <a:spcPct val="0"/>
              </a:spcAft>
              <a:tabLst>
                <a:tab pos="1970088" algn="l"/>
              </a:tabLst>
              <a:defRPr kumimoji="1" sz="2400" b="1" baseline="-25000">
                <a:solidFill>
                  <a:schemeClr val="tx1"/>
                </a:solidFill>
                <a:latin typeface="Times New Roman" pitchFamily="18" charset="0"/>
                <a:ea typeface="宋体" charset="-122"/>
              </a:defRPr>
            </a:lvl6pPr>
            <a:lvl7pPr marL="2971800" indent="-228600" algn="ctr" eaLnBrk="0" fontAlgn="t" hangingPunct="0">
              <a:spcBef>
                <a:spcPct val="0"/>
              </a:spcBef>
              <a:spcAft>
                <a:spcPct val="0"/>
              </a:spcAft>
              <a:tabLst>
                <a:tab pos="1970088" algn="l"/>
              </a:tabLst>
              <a:defRPr kumimoji="1" sz="2400" b="1" baseline="-25000">
                <a:solidFill>
                  <a:schemeClr val="tx1"/>
                </a:solidFill>
                <a:latin typeface="Times New Roman" pitchFamily="18" charset="0"/>
                <a:ea typeface="宋体" charset="-122"/>
              </a:defRPr>
            </a:lvl7pPr>
            <a:lvl8pPr marL="3429000" indent="-228600" algn="ctr" eaLnBrk="0" fontAlgn="t" hangingPunct="0">
              <a:spcBef>
                <a:spcPct val="0"/>
              </a:spcBef>
              <a:spcAft>
                <a:spcPct val="0"/>
              </a:spcAft>
              <a:tabLst>
                <a:tab pos="1970088" algn="l"/>
              </a:tabLst>
              <a:defRPr kumimoji="1" sz="2400" b="1" baseline="-25000">
                <a:solidFill>
                  <a:schemeClr val="tx1"/>
                </a:solidFill>
                <a:latin typeface="Times New Roman" pitchFamily="18" charset="0"/>
                <a:ea typeface="宋体" charset="-122"/>
              </a:defRPr>
            </a:lvl8pPr>
            <a:lvl9pPr marL="3886200" indent="-228600" algn="ctr" eaLnBrk="0" fontAlgn="t" hangingPunct="0">
              <a:spcBef>
                <a:spcPct val="0"/>
              </a:spcBef>
              <a:spcAft>
                <a:spcPct val="0"/>
              </a:spcAft>
              <a:tabLst>
                <a:tab pos="1970088" algn="l"/>
              </a:tabLst>
              <a:defRPr kumimoji="1" sz="2400" b="1" baseline="-25000">
                <a:solidFill>
                  <a:schemeClr val="tx1"/>
                </a:solidFill>
                <a:latin typeface="Times New Roman" pitchFamily="18" charset="0"/>
                <a:ea typeface="宋体" charset="-122"/>
              </a:defRPr>
            </a:lvl9pPr>
          </a:lstStyle>
          <a:p>
            <a:pPr algn="ctr" eaLnBrk="1" fontAlgn="base" hangingPunct="1">
              <a:lnSpc>
                <a:spcPct val="190000"/>
              </a:lnSpc>
              <a:buFont typeface="Arial" charset="0"/>
              <a:buNone/>
            </a:pPr>
            <a:r>
              <a:rPr kumimoji="0" lang="zh-CN" altLang="en-US" sz="4800" baseline="0" dirty="0">
                <a:latin typeface="黑体" pitchFamily="49" charset="-122"/>
                <a:ea typeface="黑体" pitchFamily="49" charset="-122"/>
                <a:sym typeface="Arial" charset="0"/>
              </a:rPr>
              <a:t>第四讲 万元陷阱和智猪博弈</a:t>
            </a:r>
          </a:p>
          <a:p>
            <a:pPr algn="ctr" eaLnBrk="1" fontAlgn="base" hangingPunct="1">
              <a:lnSpc>
                <a:spcPct val="190000"/>
              </a:lnSpc>
              <a:buFont typeface="Arial" charset="0"/>
              <a:buNone/>
            </a:pPr>
            <a:r>
              <a:rPr kumimoji="0" lang="zh-CN" altLang="en-US" sz="4800" baseline="0" dirty="0">
                <a:latin typeface="黑体" pitchFamily="49" charset="-122"/>
                <a:ea typeface="黑体" pitchFamily="49" charset="-122"/>
                <a:sym typeface="Arial" charset="0"/>
              </a:rPr>
              <a:t>第八章  万元陷阱</a:t>
            </a:r>
          </a:p>
          <a:p>
            <a:pPr algn="ctr" eaLnBrk="1" fontAlgn="base" hangingPunct="1">
              <a:lnSpc>
                <a:spcPct val="190000"/>
              </a:lnSpc>
              <a:buFont typeface="Arial" charset="0"/>
              <a:buNone/>
            </a:pPr>
            <a:r>
              <a:rPr kumimoji="0" lang="zh-CN" altLang="en-US" sz="4800" baseline="0" dirty="0">
                <a:latin typeface="黑体" pitchFamily="49" charset="-122"/>
                <a:ea typeface="黑体" pitchFamily="49" charset="-122"/>
                <a:sym typeface="Arial" charset="0"/>
              </a:rPr>
              <a:t>第九章  智猪博弈</a:t>
            </a:r>
          </a:p>
        </p:txBody>
      </p:sp>
    </p:spTree>
    <p:extLst>
      <p:ext uri="{BB962C8B-B14F-4D97-AF65-F5344CB8AC3E}">
        <p14:creationId xmlns:p14="http://schemas.microsoft.com/office/powerpoint/2010/main" val="3360343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4483">
                                            <p:txEl>
                                              <p:pRg st="0" end="0"/>
                                            </p:txEl>
                                          </p:spTgt>
                                        </p:tgtEl>
                                        <p:attrNameLst>
                                          <p:attrName>style.visibility</p:attrName>
                                        </p:attrNameLst>
                                      </p:cBhvr>
                                      <p:to>
                                        <p:strVal val="visible"/>
                                      </p:to>
                                    </p:set>
                                    <p:animEffect transition="in" filter="blinds(horizontal)">
                                      <p:cBhvr>
                                        <p:cTn id="7" dur="500"/>
                                        <p:tgtEl>
                                          <p:spTgt spid="2324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24483">
                                            <p:txEl>
                                              <p:pRg st="1" end="1"/>
                                            </p:txEl>
                                          </p:spTgt>
                                        </p:tgtEl>
                                        <p:attrNameLst>
                                          <p:attrName>style.visibility</p:attrName>
                                        </p:attrNameLst>
                                      </p:cBhvr>
                                      <p:to>
                                        <p:strVal val="visible"/>
                                      </p:to>
                                    </p:set>
                                    <p:animEffect transition="in" filter="blinds(horizontal)">
                                      <p:cBhvr>
                                        <p:cTn id="12" dur="500"/>
                                        <p:tgtEl>
                                          <p:spTgt spid="2324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24483">
                                            <p:txEl>
                                              <p:pRg st="2" end="2"/>
                                            </p:txEl>
                                          </p:spTgt>
                                        </p:tgtEl>
                                        <p:attrNameLst>
                                          <p:attrName>style.visibility</p:attrName>
                                        </p:attrNameLst>
                                      </p:cBhvr>
                                      <p:to>
                                        <p:strVal val="visible"/>
                                      </p:to>
                                    </p:set>
                                    <p:animEffect transition="in" filter="blinds(horizontal)">
                                      <p:cBhvr>
                                        <p:cTn id="17" dur="500"/>
                                        <p:tgtEl>
                                          <p:spTgt spid="2324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48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900113" y="681038"/>
            <a:ext cx="7632700" cy="2313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lvl="1">
              <a:lnSpc>
                <a:spcPct val="185000"/>
              </a:lnSpc>
              <a:spcBef>
                <a:spcPct val="20000"/>
              </a:spcBef>
              <a:buClr>
                <a:schemeClr val="folHlink"/>
              </a:buClr>
              <a:buSzPct val="80000"/>
              <a:buFont typeface="Wingdings" pitchFamily="2" charset="2"/>
              <a:buNone/>
              <a:tabLst>
                <a:tab pos="762000" algn="l"/>
                <a:tab pos="1428750" algn="l"/>
              </a:tabLst>
            </a:pPr>
            <a:r>
              <a:rPr lang="zh-CN" altLang="en-US" sz="3600" b="1" baseline="0" dirty="0">
                <a:latin typeface="楷体" pitchFamily="49" charset="-122"/>
                <a:ea typeface="楷体" pitchFamily="49" charset="-122"/>
              </a:rPr>
              <a:t>特别提示：</a:t>
            </a:r>
          </a:p>
          <a:p>
            <a:pPr>
              <a:lnSpc>
                <a:spcPct val="185000"/>
              </a:lnSpc>
              <a:spcBef>
                <a:spcPct val="20000"/>
              </a:spcBef>
              <a:buClr>
                <a:schemeClr val="folHlink"/>
              </a:buClr>
              <a:buSzPct val="80000"/>
              <a:buFont typeface="Wingdings" pitchFamily="2" charset="2"/>
              <a:buNone/>
              <a:tabLst>
                <a:tab pos="762000" algn="l"/>
                <a:tab pos="1428750" algn="l"/>
              </a:tabLst>
            </a:pPr>
            <a:r>
              <a:rPr lang="zh-CN" altLang="en-US" sz="3600" b="1" baseline="0" dirty="0">
                <a:latin typeface="楷体" pitchFamily="49" charset="-122"/>
                <a:ea typeface="楷体" pitchFamily="49" charset="-122"/>
              </a:rPr>
              <a:t>既然事情已经发生，请坦然接受！</a:t>
            </a:r>
          </a:p>
        </p:txBody>
      </p:sp>
      <p:sp>
        <p:nvSpPr>
          <p:cNvPr id="208899" name="Line 3"/>
          <p:cNvSpPr>
            <a:spLocks noChangeShapeType="1"/>
          </p:cNvSpPr>
          <p:nvPr/>
        </p:nvSpPr>
        <p:spPr bwMode="auto">
          <a:xfrm>
            <a:off x="971550" y="1779662"/>
            <a:ext cx="6553200"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 name="AutoShape 4"/>
          <p:cNvSpPr>
            <a:spLocks noChangeArrowheads="1"/>
          </p:cNvSpPr>
          <p:nvPr/>
        </p:nvSpPr>
        <p:spPr bwMode="auto">
          <a:xfrm>
            <a:off x="2140720" y="3436144"/>
            <a:ext cx="4375496" cy="620640"/>
          </a:xfrm>
          <a:prstGeom prst="wedgeRoundRectCallout">
            <a:avLst>
              <a:gd name="adj1" fmla="val 32930"/>
              <a:gd name="adj2" fmla="val -184105"/>
              <a:gd name="adj3" fmla="val 16667"/>
            </a:avLst>
          </a:prstGeom>
          <a:solidFill>
            <a:srgbClr val="FF3300"/>
          </a:solidFill>
          <a:ln w="9525">
            <a:solidFill>
              <a:schemeClr val="tx1"/>
            </a:solidFill>
            <a:miter lim="800000"/>
            <a:headEnd/>
            <a:tailEnd/>
          </a:ln>
        </p:spPr>
        <p:txBody>
          <a:bodyPr/>
          <a:lstStyle/>
          <a:p>
            <a:pPr algn="ctr"/>
            <a:r>
              <a:rPr lang="zh-CN" altLang="en-US" sz="3600" baseline="0" dirty="0">
                <a:solidFill>
                  <a:schemeClr val="bg1"/>
                </a:solidFill>
                <a:latin typeface="Tahoma" pitchFamily="34" charset="0"/>
              </a:rPr>
              <a:t>不畏将来，不念过往！</a:t>
            </a:r>
          </a:p>
        </p:txBody>
      </p:sp>
      <p:sp>
        <p:nvSpPr>
          <p:cNvPr id="8" name="AutoShape 4"/>
          <p:cNvSpPr>
            <a:spLocks noChangeArrowheads="1"/>
          </p:cNvSpPr>
          <p:nvPr/>
        </p:nvSpPr>
        <p:spPr bwMode="auto">
          <a:xfrm>
            <a:off x="1979712" y="3291830"/>
            <a:ext cx="4680520" cy="1121569"/>
          </a:xfrm>
          <a:prstGeom prst="wedgeRoundRectCallout">
            <a:avLst>
              <a:gd name="adj1" fmla="val 31575"/>
              <a:gd name="adj2" fmla="val -111583"/>
              <a:gd name="adj3" fmla="val 16667"/>
            </a:avLst>
          </a:prstGeom>
          <a:solidFill>
            <a:srgbClr val="FF3300"/>
          </a:solidFill>
          <a:ln w="9525">
            <a:solidFill>
              <a:schemeClr val="tx1"/>
            </a:solidFill>
            <a:miter lim="800000"/>
            <a:headEnd/>
            <a:tailEnd/>
          </a:ln>
        </p:spPr>
        <p:txBody>
          <a:bodyPr/>
          <a:lstStyle/>
          <a:p>
            <a:pPr algn="ctr"/>
            <a:r>
              <a:rPr lang="zh-CN" altLang="en-US" sz="3200" baseline="0">
                <a:solidFill>
                  <a:schemeClr val="bg1"/>
                </a:solidFill>
                <a:latin typeface="Tahoma" pitchFamily="34" charset="0"/>
              </a:rPr>
              <a:t>不困于情，不乱于心；</a:t>
            </a:r>
            <a:endParaRPr lang="en-US" altLang="zh-CN" sz="3200" baseline="0">
              <a:solidFill>
                <a:schemeClr val="bg1"/>
              </a:solidFill>
              <a:latin typeface="Tahoma" pitchFamily="34" charset="0"/>
            </a:endParaRPr>
          </a:p>
          <a:p>
            <a:pPr algn="ctr"/>
            <a:r>
              <a:rPr lang="zh-CN" altLang="en-US" sz="3200" baseline="0">
                <a:solidFill>
                  <a:schemeClr val="bg1"/>
                </a:solidFill>
                <a:latin typeface="Tahoma" pitchFamily="34" charset="0"/>
              </a:rPr>
              <a:t>不畏将来，不念过往！</a:t>
            </a:r>
          </a:p>
        </p:txBody>
      </p:sp>
      <p:sp>
        <p:nvSpPr>
          <p:cNvPr id="6" name="矩形 5">
            <a:hlinkClick r:id="" action="ppaction://noaction"/>
          </p:cNvPr>
          <p:cNvSpPr/>
          <p:nvPr/>
        </p:nvSpPr>
        <p:spPr>
          <a:xfrm>
            <a:off x="8634645" y="33332"/>
            <a:ext cx="492443" cy="276999"/>
          </a:xfrm>
          <a:prstGeom prst="rect">
            <a:avLst/>
          </a:prstGeom>
        </p:spPr>
        <p:txBody>
          <a:bodyPr wrap="none">
            <a:spAutoFit/>
          </a:bodyPr>
          <a:lstStyle/>
          <a:p>
            <a:r>
              <a:rPr lang="zh-CN" altLang="en-US" sz="1200" dirty="0">
                <a:latin typeface="幼圆" pitchFamily="49" charset="-122"/>
                <a:ea typeface="幼圆" pitchFamily="49" charset="-122"/>
              </a:rPr>
              <a:t>稀缺</a:t>
            </a:r>
            <a:endParaRPr lang="zh-CN" altLang="en-US" sz="1200" dirty="0"/>
          </a:p>
        </p:txBody>
      </p:sp>
      <p:sp>
        <p:nvSpPr>
          <p:cNvPr id="7" name="矩形 6"/>
          <p:cNvSpPr/>
          <p:nvPr/>
        </p:nvSpPr>
        <p:spPr>
          <a:xfrm>
            <a:off x="8423162" y="4659982"/>
            <a:ext cx="646331" cy="276999"/>
          </a:xfrm>
          <a:prstGeom prst="rect">
            <a:avLst/>
          </a:prstGeom>
        </p:spPr>
        <p:txBody>
          <a:bodyPr wrap="none">
            <a:spAutoFit/>
          </a:bodyPr>
          <a:lstStyle/>
          <a:p>
            <a:r>
              <a:rPr lang="zh-CN" altLang="en-US" sz="1200" dirty="0" smtClean="0"/>
              <a:t>谢再兴</a:t>
            </a:r>
            <a:endParaRPr lang="zh-CN" altLang="en-US" sz="1200" dirty="0"/>
          </a:p>
        </p:txBody>
      </p:sp>
    </p:spTree>
    <p:extLst>
      <p:ext uri="{BB962C8B-B14F-4D97-AF65-F5344CB8AC3E}">
        <p14:creationId xmlns:p14="http://schemas.microsoft.com/office/powerpoint/2010/main" val="1212723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amond(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266" name="Rectangle 2"/>
          <p:cNvSpPr>
            <a:spLocks noChangeArrowheads="1"/>
          </p:cNvSpPr>
          <p:nvPr/>
        </p:nvSpPr>
        <p:spPr bwMode="auto">
          <a:xfrm>
            <a:off x="-36514" y="250032"/>
            <a:ext cx="6192689" cy="4374356"/>
          </a:xfrm>
          <a:prstGeom prst="rect">
            <a:avLst/>
          </a:prstGeom>
          <a:noFill/>
          <a:ln w="9525" algn="ctr">
            <a:noFill/>
            <a:miter lim="800000"/>
            <a:headEnd/>
            <a:tailEnd/>
          </a:ln>
          <a:effectLst/>
        </p:spPr>
        <p:txBody>
          <a:bodyPr/>
          <a:lstStyle/>
          <a:p>
            <a:pPr marL="190500" lvl="1">
              <a:lnSpc>
                <a:spcPct val="150000"/>
              </a:lnSpc>
              <a:spcBef>
                <a:spcPct val="20000"/>
              </a:spcBef>
              <a:buClr>
                <a:schemeClr val="folHlink"/>
              </a:buClr>
              <a:buSzPct val="80000"/>
              <a:buFont typeface="Wingdings" pitchFamily="2" charset="2"/>
              <a:buNone/>
              <a:tabLst>
                <a:tab pos="762000" algn="l"/>
                <a:tab pos="1428750" algn="l"/>
              </a:tabLst>
              <a:defRPr/>
            </a:pPr>
            <a:r>
              <a:rPr lang="zh-CN" altLang="en-US" sz="2000" b="1" baseline="0" dirty="0">
                <a:latin typeface="幼圆" pitchFamily="49" charset="-122"/>
                <a:ea typeface="幼圆" pitchFamily="49" charset="-122"/>
              </a:rPr>
              <a:t>荷兰皇家航空公司</a:t>
            </a:r>
            <a:r>
              <a:rPr lang="en-US" altLang="zh-CN" sz="2000" b="1" baseline="0" dirty="0">
                <a:latin typeface="幼圆" pitchFamily="49" charset="-122"/>
                <a:ea typeface="幼圆" pitchFamily="49" charset="-122"/>
              </a:rPr>
              <a:t>4805</a:t>
            </a:r>
            <a:r>
              <a:rPr lang="zh-CN" altLang="en-US" sz="2000" b="1" baseline="0" dirty="0">
                <a:latin typeface="幼圆" pitchFamily="49" charset="-122"/>
                <a:ea typeface="幼圆" pitchFamily="49" charset="-122"/>
              </a:rPr>
              <a:t>号航班的机长雅各</a:t>
            </a:r>
            <a:r>
              <a:rPr lang="en-US" altLang="zh-CN" sz="2000" b="1" baseline="0" dirty="0">
                <a:latin typeface="楷体"/>
                <a:ea typeface="幼圆" pitchFamily="49" charset="-122"/>
              </a:rPr>
              <a:t>·</a:t>
            </a:r>
            <a:r>
              <a:rPr lang="zh-CN" altLang="en-US" sz="2000" b="1" baseline="0" dirty="0">
                <a:latin typeface="幼圆" pitchFamily="49" charset="-122"/>
                <a:ea typeface="幼圆" pitchFamily="49" charset="-122"/>
              </a:rPr>
              <a:t>范</a:t>
            </a:r>
            <a:r>
              <a:rPr lang="en-US" altLang="zh-CN" sz="2000" b="1" baseline="0" dirty="0">
                <a:latin typeface="楷体"/>
                <a:ea typeface="幼圆" pitchFamily="49" charset="-122"/>
              </a:rPr>
              <a:t>·</a:t>
            </a:r>
            <a:r>
              <a:rPr lang="zh-CN" altLang="en-US" sz="2000" b="1" baseline="0" dirty="0">
                <a:latin typeface="幼圆" pitchFamily="49" charset="-122"/>
                <a:ea typeface="幼圆" pitchFamily="49" charset="-122"/>
              </a:rPr>
              <a:t>赞藤（</a:t>
            </a:r>
            <a:r>
              <a:rPr lang="en-US" altLang="zh-CN" sz="2000" b="1" baseline="0" dirty="0">
                <a:latin typeface="幼圆" pitchFamily="49" charset="-122"/>
                <a:ea typeface="幼圆" pitchFamily="49" charset="-122"/>
              </a:rPr>
              <a:t>Jacob Van </a:t>
            </a:r>
            <a:r>
              <a:rPr lang="en-US" altLang="zh-CN" sz="2000" b="1" baseline="0" dirty="0" err="1">
                <a:latin typeface="幼圆" pitchFamily="49" charset="-122"/>
                <a:ea typeface="幼圆" pitchFamily="49" charset="-122"/>
              </a:rPr>
              <a:t>Zanten</a:t>
            </a:r>
            <a:r>
              <a:rPr lang="zh-CN" altLang="en-US" sz="2000" b="1" baseline="0" dirty="0">
                <a:latin typeface="幼圆" pitchFamily="49" charset="-122"/>
                <a:ea typeface="幼圆" pitchFamily="49" charset="-122"/>
              </a:rPr>
              <a:t>）深谙飞行诀窍，他对航空细节的关注、操作的有条不紊以及毫无瑕疵的飞行纪录，让他成了领导荷兰皇家航空公司安全项目的不二人选。很自然地，航空公司也开始热情有加地拿他四处炫耀。一则印有这位机长微笑照片的杂志广告说明了一切：</a:t>
            </a:r>
            <a:r>
              <a:rPr lang="zh-CN" altLang="en-US" sz="2000" b="1" baseline="0" dirty="0">
                <a:latin typeface="楷体"/>
                <a:ea typeface="幼圆" pitchFamily="49" charset="-122"/>
              </a:rPr>
              <a:t>“</a:t>
            </a:r>
            <a:r>
              <a:rPr lang="zh-CN" altLang="en-US" sz="2000" b="1" baseline="0" dirty="0">
                <a:latin typeface="幼圆" pitchFamily="49" charset="-122"/>
                <a:ea typeface="幼圆" pitchFamily="49" charset="-122"/>
              </a:rPr>
              <a:t>荷兰皇家航空公司：来自让准时成为可能的人。</a:t>
            </a:r>
            <a:r>
              <a:rPr lang="zh-CN" altLang="en-US" sz="2000" b="1" baseline="0" dirty="0">
                <a:latin typeface="楷体"/>
                <a:ea typeface="幼圆" pitchFamily="49" charset="-122"/>
              </a:rPr>
              <a:t>”</a:t>
            </a:r>
            <a:r>
              <a:rPr lang="zh-CN" altLang="en-US" sz="2000" b="1" baseline="0" dirty="0">
                <a:latin typeface="幼圆" pitchFamily="49" charset="-122"/>
                <a:ea typeface="幼圆" pitchFamily="49" charset="-122"/>
              </a:rPr>
              <a:t>甚至连经验老到的飞行员也将他视为了不起的人物。</a:t>
            </a:r>
          </a:p>
        </p:txBody>
      </p:sp>
      <p:pic>
        <p:nvPicPr>
          <p:cNvPr id="2059267" name="Picture 3" descr="20090225173549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358378"/>
            <a:ext cx="2880320" cy="426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9857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59267"/>
                                        </p:tgtEl>
                                        <p:attrNameLst>
                                          <p:attrName>style.visibility</p:attrName>
                                        </p:attrNameLst>
                                      </p:cBhvr>
                                      <p:to>
                                        <p:strVal val="visible"/>
                                      </p:to>
                                    </p:set>
                                    <p:animEffect transition="in" filter="box(in)">
                                      <p:cBhvr>
                                        <p:cTn id="7" dur="500"/>
                                        <p:tgtEl>
                                          <p:spTgt spid="2059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59266"/>
                                        </p:tgtEl>
                                        <p:attrNameLst>
                                          <p:attrName>style.visibility</p:attrName>
                                        </p:attrNameLst>
                                      </p:cBhvr>
                                      <p:to>
                                        <p:strVal val="visible"/>
                                      </p:to>
                                    </p:set>
                                    <p:anim calcmode="lin" valueType="num">
                                      <p:cBhvr additive="base">
                                        <p:cTn id="12" dur="500" fill="hold"/>
                                        <p:tgtEl>
                                          <p:spTgt spid="2059266"/>
                                        </p:tgtEl>
                                        <p:attrNameLst>
                                          <p:attrName>ppt_x</p:attrName>
                                        </p:attrNameLst>
                                      </p:cBhvr>
                                      <p:tavLst>
                                        <p:tav tm="0">
                                          <p:val>
                                            <p:strVal val="0-#ppt_w/2"/>
                                          </p:val>
                                        </p:tav>
                                        <p:tav tm="100000">
                                          <p:val>
                                            <p:strVal val="#ppt_x"/>
                                          </p:val>
                                        </p:tav>
                                      </p:tavLst>
                                    </p:anim>
                                    <p:anim calcmode="lin" valueType="num">
                                      <p:cBhvr additive="base">
                                        <p:cTn id="13" dur="500" fill="hold"/>
                                        <p:tgtEl>
                                          <p:spTgt spid="20592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26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0834" name="Rectangle 2"/>
          <p:cNvSpPr>
            <a:spLocks noChangeArrowheads="1"/>
          </p:cNvSpPr>
          <p:nvPr/>
        </p:nvSpPr>
        <p:spPr bwMode="auto">
          <a:xfrm>
            <a:off x="-36513" y="86916"/>
            <a:ext cx="9180513" cy="4806553"/>
          </a:xfrm>
          <a:prstGeom prst="rect">
            <a:avLst/>
          </a:prstGeom>
          <a:noFill/>
          <a:ln>
            <a:noFill/>
          </a:ln>
          <a:effectLst/>
          <a:extLst/>
        </p:spPr>
        <p:txBody>
          <a:bodyPr/>
          <a:lstStyle/>
          <a:p>
            <a:pPr marL="190500" lvl="1">
              <a:lnSpc>
                <a:spcPct val="145000"/>
              </a:lnSpc>
              <a:spcBef>
                <a:spcPct val="20000"/>
              </a:spcBef>
              <a:buClr>
                <a:schemeClr val="folHlink"/>
              </a:buClr>
              <a:buSzPct val="80000"/>
              <a:buFont typeface="Wingdings" pitchFamily="2" charset="2"/>
              <a:buNone/>
              <a:tabLst>
                <a:tab pos="762000" algn="l"/>
                <a:tab pos="1428750" algn="l"/>
              </a:tabLst>
              <a:defRPr/>
            </a:pPr>
            <a:r>
              <a:rPr lang="zh-CN" altLang="en-US" sz="2400" b="1" dirty="0"/>
              <a:t>范</a:t>
            </a:r>
            <a:r>
              <a:rPr lang="en-US" altLang="zh-CN" sz="2400" b="1" dirty="0"/>
              <a:t>·</a:t>
            </a:r>
            <a:r>
              <a:rPr lang="zh-CN" altLang="en-US" sz="2400" b="1" dirty="0"/>
              <a:t>赞藤驾驶着波音</a:t>
            </a:r>
            <a:r>
              <a:rPr lang="en-US" altLang="zh-CN" sz="2400" b="1" dirty="0"/>
              <a:t>747</a:t>
            </a:r>
            <a:r>
              <a:rPr lang="zh-CN" altLang="en-US" sz="2400" b="1" dirty="0"/>
              <a:t>从阿姆斯特丹飞往加纳利群岛（</a:t>
            </a:r>
            <a:r>
              <a:rPr lang="en-US" altLang="zh-CN" sz="2400" b="1" dirty="0"/>
              <a:t>Canary Islands</a:t>
            </a:r>
            <a:r>
              <a:rPr lang="zh-CN" altLang="en-US" sz="2400" b="1" dirty="0"/>
              <a:t>）拉斯帕尔马斯机场（</a:t>
            </a:r>
            <a:r>
              <a:rPr lang="en-US" altLang="zh-CN" sz="2400" b="1" dirty="0"/>
              <a:t>Las Palmas Airport</a:t>
            </a:r>
            <a:r>
              <a:rPr lang="zh-CN" altLang="en-US" sz="2400" b="1" dirty="0"/>
              <a:t>）。本次航班的日程很简单：在拉斯帕尔马斯机场着陆，加油，之后，运送另一批乘客返回荷兰。突然，范</a:t>
            </a:r>
            <a:r>
              <a:rPr lang="en-US" altLang="zh-CN" sz="2400" b="1" dirty="0"/>
              <a:t>·</a:t>
            </a:r>
            <a:r>
              <a:rPr lang="zh-CN" altLang="en-US" sz="2400" b="1" dirty="0"/>
              <a:t>赞藤收到了来自空中交通管制部门的一则紧急通知。拉斯帕尔马斯机场花店发生了一起恐怖爆炸事件，给机场造成了严重混乱，机场将会关闭，何时开放，另行通知。机长遵照指令，在离原目的地</a:t>
            </a:r>
            <a:r>
              <a:rPr lang="en-US" altLang="zh-CN" sz="2400" b="1" dirty="0"/>
              <a:t>50</a:t>
            </a:r>
            <a:r>
              <a:rPr lang="zh-CN" altLang="en-US" sz="2400" b="1" dirty="0"/>
              <a:t>海里之外的一个位于特纳利夫岛的机场降落。下午</a:t>
            </a:r>
            <a:r>
              <a:rPr lang="en-US" altLang="zh-CN" sz="2400" b="1" dirty="0"/>
              <a:t>1</a:t>
            </a:r>
            <a:r>
              <a:rPr lang="zh-CN" altLang="en-US" sz="2400" b="1" dirty="0"/>
              <a:t>点</a:t>
            </a:r>
            <a:r>
              <a:rPr lang="en-US" altLang="zh-CN" sz="2400" b="1" dirty="0"/>
              <a:t>10</a:t>
            </a:r>
            <a:r>
              <a:rPr lang="zh-CN" altLang="en-US" sz="2400" b="1" dirty="0"/>
              <a:t>分，他的飞机和其他几架类似的飞机转道降落在那个机场。</a:t>
            </a:r>
          </a:p>
        </p:txBody>
      </p:sp>
    </p:spTree>
    <p:extLst>
      <p:ext uri="{BB962C8B-B14F-4D97-AF65-F5344CB8AC3E}">
        <p14:creationId xmlns:p14="http://schemas.microsoft.com/office/powerpoint/2010/main" val="296984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0834"/>
                                        </p:tgtEl>
                                        <p:attrNameLst>
                                          <p:attrName>style.visibility</p:attrName>
                                        </p:attrNameLst>
                                      </p:cBhvr>
                                      <p:to>
                                        <p:strVal val="visible"/>
                                      </p:to>
                                    </p:set>
                                    <p:anim calcmode="lin" valueType="num">
                                      <p:cBhvr additive="base">
                                        <p:cTn id="7" dur="500" fill="hold"/>
                                        <p:tgtEl>
                                          <p:spTgt spid="2040834"/>
                                        </p:tgtEl>
                                        <p:attrNameLst>
                                          <p:attrName>ppt_x</p:attrName>
                                        </p:attrNameLst>
                                      </p:cBhvr>
                                      <p:tavLst>
                                        <p:tav tm="0">
                                          <p:val>
                                            <p:strVal val="0-#ppt_w/2"/>
                                          </p:val>
                                        </p:tav>
                                        <p:tav tm="100000">
                                          <p:val>
                                            <p:strVal val="#ppt_x"/>
                                          </p:val>
                                        </p:tav>
                                      </p:tavLst>
                                    </p:anim>
                                    <p:anim calcmode="lin" valueType="num">
                                      <p:cBhvr additive="base">
                                        <p:cTn id="8" dur="500" fill="hold"/>
                                        <p:tgtEl>
                                          <p:spTgt spid="20408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08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1858" name="Rectangle 2"/>
          <p:cNvSpPr>
            <a:spLocks noChangeArrowheads="1"/>
          </p:cNvSpPr>
          <p:nvPr/>
        </p:nvSpPr>
        <p:spPr bwMode="auto">
          <a:xfrm>
            <a:off x="180974" y="250032"/>
            <a:ext cx="8783513" cy="46979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lvl="1">
              <a:lnSpc>
                <a:spcPct val="135000"/>
              </a:lnSpc>
              <a:spcBef>
                <a:spcPct val="20000"/>
              </a:spcBef>
              <a:buClr>
                <a:schemeClr val="folHlink"/>
              </a:buClr>
              <a:buSzPct val="80000"/>
              <a:buFont typeface="Wingdings" pitchFamily="2" charset="2"/>
              <a:buNone/>
              <a:tabLst>
                <a:tab pos="762000" algn="l"/>
                <a:tab pos="1428750" algn="l"/>
              </a:tabLst>
            </a:pPr>
            <a:r>
              <a:rPr lang="zh-CN" altLang="en-US" sz="2800" b="1" dirty="0"/>
              <a:t>与总部联系后，范</a:t>
            </a:r>
            <a:r>
              <a:rPr lang="en-US" altLang="zh-CN" sz="2800" b="1" dirty="0"/>
              <a:t>·</a:t>
            </a:r>
            <a:r>
              <a:rPr lang="zh-CN" altLang="en-US" sz="2800" b="1" dirty="0"/>
              <a:t>赞藤迅速计算了一下，他认为，自己返航起飞的最迟时间是下午</a:t>
            </a:r>
            <a:r>
              <a:rPr lang="en-US" altLang="zh-CN" sz="2800" b="1" dirty="0"/>
              <a:t>6</a:t>
            </a:r>
            <a:r>
              <a:rPr lang="zh-CN" altLang="en-US" sz="2800" b="1" dirty="0"/>
              <a:t>点</a:t>
            </a:r>
            <a:r>
              <a:rPr lang="en-US" altLang="zh-CN" sz="2800" b="1" dirty="0"/>
              <a:t>30</a:t>
            </a:r>
            <a:r>
              <a:rPr lang="zh-CN" altLang="en-US" sz="2800" b="1" dirty="0"/>
              <a:t>分。一旦错过这个时间就会造成严重后果。在特纳利夫岛机场，没有其他机组可以代替他们把乘客接走，数百名乘客得在此滞留过夜。在这个岛上，并没有足够的旅馆可以接纳如此多的旅客。此外，在这里发生的一次时间延误，还会造成荷兰皇家航空公司多个航班的取消。看似微不足道的一次临时改道，会演变成一场航运噩梦。</a:t>
            </a:r>
          </a:p>
        </p:txBody>
      </p:sp>
    </p:spTree>
    <p:extLst>
      <p:ext uri="{BB962C8B-B14F-4D97-AF65-F5344CB8AC3E}">
        <p14:creationId xmlns:p14="http://schemas.microsoft.com/office/powerpoint/2010/main" val="4169695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1858"/>
                                        </p:tgtEl>
                                        <p:attrNameLst>
                                          <p:attrName>style.visibility</p:attrName>
                                        </p:attrNameLst>
                                      </p:cBhvr>
                                      <p:to>
                                        <p:strVal val="visible"/>
                                      </p:to>
                                    </p:set>
                                    <p:anim calcmode="lin" valueType="num">
                                      <p:cBhvr additive="base">
                                        <p:cTn id="7" dur="500" fill="hold"/>
                                        <p:tgtEl>
                                          <p:spTgt spid="2041858"/>
                                        </p:tgtEl>
                                        <p:attrNameLst>
                                          <p:attrName>ppt_x</p:attrName>
                                        </p:attrNameLst>
                                      </p:cBhvr>
                                      <p:tavLst>
                                        <p:tav tm="0">
                                          <p:val>
                                            <p:strVal val="0-#ppt_w/2"/>
                                          </p:val>
                                        </p:tav>
                                        <p:tav tm="100000">
                                          <p:val>
                                            <p:strVal val="#ppt_x"/>
                                          </p:val>
                                        </p:tav>
                                      </p:tavLst>
                                    </p:anim>
                                    <p:anim calcmode="lin" valueType="num">
                                      <p:cBhvr additive="base">
                                        <p:cTn id="8" dur="500" fill="hold"/>
                                        <p:tgtEl>
                                          <p:spTgt spid="20418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18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2882" name="Rectangle 2"/>
          <p:cNvSpPr>
            <a:spLocks noChangeArrowheads="1"/>
          </p:cNvSpPr>
          <p:nvPr/>
        </p:nvSpPr>
        <p:spPr bwMode="auto">
          <a:xfrm>
            <a:off x="1" y="86916"/>
            <a:ext cx="8964613" cy="47517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lvl="1">
              <a:lnSpc>
                <a:spcPct val="135000"/>
              </a:lnSpc>
              <a:spcBef>
                <a:spcPct val="20000"/>
              </a:spcBef>
              <a:buClr>
                <a:schemeClr val="folHlink"/>
              </a:buClr>
              <a:buSzPct val="80000"/>
              <a:buFont typeface="Wingdings" pitchFamily="2" charset="2"/>
              <a:buNone/>
              <a:tabLst>
                <a:tab pos="762000" algn="l"/>
                <a:tab pos="1428750" algn="l"/>
              </a:tabLst>
            </a:pPr>
            <a:r>
              <a:rPr lang="zh-CN" altLang="en-US" sz="2400" b="1" dirty="0"/>
              <a:t>在持续等待的过程中，为了节省时间，范</a:t>
            </a:r>
            <a:r>
              <a:rPr lang="en-US" altLang="zh-CN" sz="2400" b="1" dirty="0"/>
              <a:t>·</a:t>
            </a:r>
            <a:r>
              <a:rPr lang="zh-CN" altLang="en-US" sz="2400" b="1" dirty="0"/>
              <a:t>赞藤决定在特纳利夫岛机场加油，这样，在拉斯帕尔马斯机场中转的时间就能节约半小时。飞机刚开始加油，拉斯帕尔马斯机场就传来了机场终于重新开放的消息。可是，要耗费半小时的加油工作已经无法停止。最后，就在飞机准备停当马上可以起飞时，意想不到的事情又发生了。浓雾开始在跑道上弥漫开来。在此加油的决定已经使他懊恼不已，这时候，范</a:t>
            </a:r>
            <a:r>
              <a:rPr lang="en-US" altLang="zh-CN" sz="2400" b="1" dirty="0"/>
              <a:t>·</a:t>
            </a:r>
            <a:r>
              <a:rPr lang="zh-CN" altLang="en-US" sz="2400" b="1" dirty="0"/>
              <a:t>赞藤起飞的愿望变得更为强烈。雾越来越大，能见度变得只有</a:t>
            </a:r>
            <a:r>
              <a:rPr lang="en-US" altLang="zh-CN" sz="2400" b="1" dirty="0"/>
              <a:t>300</a:t>
            </a:r>
            <a:r>
              <a:rPr lang="zh-CN" altLang="en-US" sz="2400" b="1" dirty="0"/>
              <a:t>米了</a:t>
            </a:r>
            <a:r>
              <a:rPr lang="en-US" altLang="zh-CN" sz="2400" b="1" dirty="0"/>
              <a:t>——</a:t>
            </a:r>
            <a:r>
              <a:rPr lang="zh-CN" altLang="en-US" sz="2400" b="1" dirty="0"/>
              <a:t>情况非常糟糕，以至于从驾驶舱的窗子望去，连跑道的尽头都看不到。</a:t>
            </a:r>
          </a:p>
        </p:txBody>
      </p:sp>
    </p:spTree>
    <p:extLst>
      <p:ext uri="{BB962C8B-B14F-4D97-AF65-F5344CB8AC3E}">
        <p14:creationId xmlns:p14="http://schemas.microsoft.com/office/powerpoint/2010/main" val="2838131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2882"/>
                                        </p:tgtEl>
                                        <p:attrNameLst>
                                          <p:attrName>style.visibility</p:attrName>
                                        </p:attrNameLst>
                                      </p:cBhvr>
                                      <p:to>
                                        <p:strVal val="visible"/>
                                      </p:to>
                                    </p:set>
                                    <p:anim calcmode="lin" valueType="num">
                                      <p:cBhvr additive="base">
                                        <p:cTn id="7" dur="500" fill="hold"/>
                                        <p:tgtEl>
                                          <p:spTgt spid="2042882"/>
                                        </p:tgtEl>
                                        <p:attrNameLst>
                                          <p:attrName>ppt_x</p:attrName>
                                        </p:attrNameLst>
                                      </p:cBhvr>
                                      <p:tavLst>
                                        <p:tav tm="0">
                                          <p:val>
                                            <p:strVal val="0-#ppt_w/2"/>
                                          </p:val>
                                        </p:tav>
                                        <p:tav tm="100000">
                                          <p:val>
                                            <p:strVal val="#ppt_x"/>
                                          </p:val>
                                        </p:tav>
                                      </p:tavLst>
                                    </p:anim>
                                    <p:anim calcmode="lin" valueType="num">
                                      <p:cBhvr additive="base">
                                        <p:cTn id="8" dur="500" fill="hold"/>
                                        <p:tgtEl>
                                          <p:spTgt spid="20428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288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4930" name="Rectangle 2"/>
          <p:cNvSpPr>
            <a:spLocks noChangeArrowheads="1"/>
          </p:cNvSpPr>
          <p:nvPr/>
        </p:nvSpPr>
        <p:spPr bwMode="auto">
          <a:xfrm>
            <a:off x="0" y="250032"/>
            <a:ext cx="9144000" cy="48934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lvl="1">
              <a:lnSpc>
                <a:spcPct val="125000"/>
              </a:lnSpc>
              <a:spcBef>
                <a:spcPct val="20000"/>
              </a:spcBef>
              <a:buClr>
                <a:schemeClr val="folHlink"/>
              </a:buClr>
              <a:buSzPct val="80000"/>
              <a:buFont typeface="Wingdings" pitchFamily="2" charset="2"/>
              <a:buNone/>
              <a:tabLst>
                <a:tab pos="762000" algn="l"/>
                <a:tab pos="1428750" algn="l"/>
              </a:tabLst>
            </a:pPr>
            <a:r>
              <a:rPr lang="zh-CN" altLang="en-US" sz="2400" b="1" dirty="0"/>
              <a:t>范</a:t>
            </a:r>
            <a:r>
              <a:rPr lang="en-US" altLang="zh-CN" sz="2400" b="1" dirty="0"/>
              <a:t>·</a:t>
            </a:r>
            <a:r>
              <a:rPr lang="zh-CN" altLang="en-US" sz="2400" b="1" dirty="0"/>
              <a:t>赞藤知道，雾气变得越大，特纳利夫岛机场关闭的可能性也会随之越来越大。他无须滞留一夜而离开特纳利夫岛的“机会之窗”正在关闭。现在，他必须起飞，否则，就再也走不成了。机长接下来的行为完全与其身份不符。范</a:t>
            </a:r>
            <a:r>
              <a:rPr lang="en-US" altLang="zh-CN" sz="2400" b="1" dirty="0"/>
              <a:t>·</a:t>
            </a:r>
            <a:r>
              <a:rPr lang="zh-CN" altLang="en-US" sz="2400" b="1" dirty="0"/>
              <a:t>赞藤加快了引擎的转速，飞机慢慢滑上跑道。“等一会儿，”范</a:t>
            </a:r>
            <a:r>
              <a:rPr lang="en-US" altLang="zh-CN" sz="2400" b="1" dirty="0"/>
              <a:t>·</a:t>
            </a:r>
            <a:r>
              <a:rPr lang="zh-CN" altLang="en-US" sz="2400" b="1" dirty="0"/>
              <a:t>赞藤的副驾驶不解地说，“我们还没收到塔台的起飞许可呢！”“我知道，”机长边松开制动边回答，“边走边请示。”副驾驶打开无线电，接到了航线许可</a:t>
            </a:r>
            <a:r>
              <a:rPr lang="en-US" altLang="zh-CN" sz="2400" b="1" dirty="0"/>
              <a:t>——</a:t>
            </a:r>
            <a:r>
              <a:rPr lang="zh-CN" altLang="en-US" sz="2400" b="1" dirty="0"/>
              <a:t>也就是批准了航班的飞行计划。但是，塔台并没有下达至关重要的起飞许可。然而，范</a:t>
            </a:r>
            <a:r>
              <a:rPr lang="en-US" altLang="zh-CN" sz="2400" b="1" dirty="0"/>
              <a:t>·</a:t>
            </a:r>
            <a:r>
              <a:rPr lang="zh-CN" altLang="en-US" sz="2400" b="1" dirty="0"/>
              <a:t>赞藤已决心起飞，所以，他打开节流阀，飞机开始沿着雾气重重的跑道前进。</a:t>
            </a:r>
          </a:p>
        </p:txBody>
      </p:sp>
    </p:spTree>
    <p:extLst>
      <p:ext uri="{BB962C8B-B14F-4D97-AF65-F5344CB8AC3E}">
        <p14:creationId xmlns:p14="http://schemas.microsoft.com/office/powerpoint/2010/main" val="1279739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4930"/>
                                        </p:tgtEl>
                                        <p:attrNameLst>
                                          <p:attrName>style.visibility</p:attrName>
                                        </p:attrNameLst>
                                      </p:cBhvr>
                                      <p:to>
                                        <p:strVal val="visible"/>
                                      </p:to>
                                    </p:set>
                                    <p:anim calcmode="lin" valueType="num">
                                      <p:cBhvr additive="base">
                                        <p:cTn id="7" dur="500" fill="hold"/>
                                        <p:tgtEl>
                                          <p:spTgt spid="2044930"/>
                                        </p:tgtEl>
                                        <p:attrNameLst>
                                          <p:attrName>ppt_x</p:attrName>
                                        </p:attrNameLst>
                                      </p:cBhvr>
                                      <p:tavLst>
                                        <p:tav tm="0">
                                          <p:val>
                                            <p:strVal val="0-#ppt_w/2"/>
                                          </p:val>
                                        </p:tav>
                                        <p:tav tm="100000">
                                          <p:val>
                                            <p:strVal val="#ppt_x"/>
                                          </p:val>
                                        </p:tav>
                                      </p:tavLst>
                                    </p:anim>
                                    <p:anim calcmode="lin" valueType="num">
                                      <p:cBhvr additive="base">
                                        <p:cTn id="8" dur="500" fill="hold"/>
                                        <p:tgtEl>
                                          <p:spTgt spid="20449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49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5954" name="Rectangle 2"/>
          <p:cNvSpPr>
            <a:spLocks noChangeArrowheads="1"/>
          </p:cNvSpPr>
          <p:nvPr/>
        </p:nvSpPr>
        <p:spPr bwMode="auto">
          <a:xfrm>
            <a:off x="1" y="250032"/>
            <a:ext cx="8893175" cy="4893469"/>
          </a:xfrm>
          <a:prstGeom prst="rect">
            <a:avLst/>
          </a:prstGeom>
          <a:noFill/>
          <a:ln>
            <a:noFill/>
          </a:ln>
          <a:effectLst/>
          <a:extLst/>
        </p:spPr>
        <p:txBody>
          <a:bodyPr/>
          <a:lstStyle/>
          <a:p>
            <a:pPr marL="190500" lvl="1">
              <a:lnSpc>
                <a:spcPct val="155000"/>
              </a:lnSpc>
              <a:spcBef>
                <a:spcPct val="20000"/>
              </a:spcBef>
              <a:buClr>
                <a:schemeClr val="folHlink"/>
              </a:buClr>
              <a:buSzPct val="80000"/>
              <a:buFont typeface="Wingdings" pitchFamily="2" charset="2"/>
              <a:buNone/>
              <a:tabLst>
                <a:tab pos="762000" algn="l"/>
                <a:tab pos="1428750" algn="l"/>
              </a:tabLst>
              <a:defRPr/>
            </a:pPr>
            <a:r>
              <a:rPr lang="zh-CN" altLang="en-US" sz="2800" b="1" dirty="0"/>
              <a:t>就在这架大型喷气式客机不断加速时，范</a:t>
            </a:r>
            <a:r>
              <a:rPr lang="en-US" altLang="zh-CN" sz="2800" b="1" dirty="0"/>
              <a:t>·</a:t>
            </a:r>
            <a:r>
              <a:rPr lang="zh-CN" altLang="en-US" sz="2800" b="1" dirty="0"/>
              <a:t>赞藤突然看到了一幅无法想象的、最可怕的情景</a:t>
            </a:r>
            <a:r>
              <a:rPr lang="en-US" altLang="zh-CN" sz="2800" b="1" dirty="0"/>
              <a:t>——</a:t>
            </a:r>
            <a:r>
              <a:rPr lang="zh-CN" altLang="en-US" sz="2800" b="1" dirty="0"/>
              <a:t>泛美航空公司的一架波音</a:t>
            </a:r>
            <a:r>
              <a:rPr lang="en-US" altLang="zh-CN" sz="2800" b="1" dirty="0"/>
              <a:t>747</a:t>
            </a:r>
            <a:r>
              <a:rPr lang="zh-CN" altLang="en-US" sz="2800" b="1" dirty="0"/>
              <a:t>飞机正停在前方的跑道上，而范</a:t>
            </a:r>
            <a:r>
              <a:rPr lang="en-US" altLang="zh-CN" sz="2800" b="1" dirty="0"/>
              <a:t>·</a:t>
            </a:r>
            <a:r>
              <a:rPr lang="zh-CN" altLang="en-US" sz="2800" b="1" dirty="0"/>
              <a:t>赞藤正在全速冲向那架飞机。停下或者转向都已经不可能了。凭借本能，范</a:t>
            </a:r>
            <a:r>
              <a:rPr lang="en-US" altLang="zh-CN" sz="2800" b="1" dirty="0"/>
              <a:t>·</a:t>
            </a:r>
            <a:r>
              <a:rPr lang="zh-CN" altLang="en-US" sz="2800" b="1" dirty="0"/>
              <a:t>赞藤知道，提前起飞是他的唯一机会。“起来！求你了！”机长急切地催促飞机。他拼命拉起机头，拖在地面的机尾溅起了炫目的火花。</a:t>
            </a:r>
          </a:p>
        </p:txBody>
      </p:sp>
    </p:spTree>
    <p:extLst>
      <p:ext uri="{BB962C8B-B14F-4D97-AF65-F5344CB8AC3E}">
        <p14:creationId xmlns:p14="http://schemas.microsoft.com/office/powerpoint/2010/main" val="516794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5954"/>
                                        </p:tgtEl>
                                        <p:attrNameLst>
                                          <p:attrName>style.visibility</p:attrName>
                                        </p:attrNameLst>
                                      </p:cBhvr>
                                      <p:to>
                                        <p:strVal val="visible"/>
                                      </p:to>
                                    </p:set>
                                    <p:anim calcmode="lin" valueType="num">
                                      <p:cBhvr additive="base">
                                        <p:cTn id="7" dur="500" fill="hold"/>
                                        <p:tgtEl>
                                          <p:spTgt spid="2045954"/>
                                        </p:tgtEl>
                                        <p:attrNameLst>
                                          <p:attrName>ppt_x</p:attrName>
                                        </p:attrNameLst>
                                      </p:cBhvr>
                                      <p:tavLst>
                                        <p:tav tm="0">
                                          <p:val>
                                            <p:strVal val="0-#ppt_w/2"/>
                                          </p:val>
                                        </p:tav>
                                        <p:tav tm="100000">
                                          <p:val>
                                            <p:strVal val="#ppt_x"/>
                                          </p:val>
                                        </p:tav>
                                      </p:tavLst>
                                    </p:anim>
                                    <p:anim calcmode="lin" valueType="num">
                                      <p:cBhvr additive="base">
                                        <p:cTn id="8" dur="500" fill="hold"/>
                                        <p:tgtEl>
                                          <p:spTgt spid="20459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59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6978" name="Rectangle 2"/>
          <p:cNvSpPr>
            <a:spLocks noChangeArrowheads="1"/>
          </p:cNvSpPr>
          <p:nvPr/>
        </p:nvSpPr>
        <p:spPr bwMode="auto">
          <a:xfrm>
            <a:off x="0" y="141685"/>
            <a:ext cx="9144000" cy="4589859"/>
          </a:xfrm>
          <a:prstGeom prst="rect">
            <a:avLst/>
          </a:prstGeom>
          <a:noFill/>
          <a:ln>
            <a:noFill/>
          </a:ln>
          <a:effectLst/>
          <a:extLst/>
        </p:spPr>
        <p:txBody>
          <a:bodyPr/>
          <a:lstStyle/>
          <a:p>
            <a:pPr marL="190500" lvl="1">
              <a:lnSpc>
                <a:spcPct val="155000"/>
              </a:lnSpc>
              <a:spcBef>
                <a:spcPct val="20000"/>
              </a:spcBef>
              <a:buClr>
                <a:schemeClr val="folHlink"/>
              </a:buClr>
              <a:buSzPct val="80000"/>
              <a:buFont typeface="Wingdings" pitchFamily="2" charset="2"/>
              <a:buNone/>
              <a:tabLst>
                <a:tab pos="762000" algn="l"/>
                <a:tab pos="1428750" algn="l"/>
              </a:tabLst>
              <a:defRPr/>
            </a:pPr>
            <a:r>
              <a:rPr lang="zh-CN" altLang="en-US" sz="2400" b="1" dirty="0"/>
              <a:t>范</a:t>
            </a:r>
            <a:r>
              <a:rPr lang="en-US" altLang="zh-CN" sz="2400" b="1" dirty="0"/>
              <a:t>·</a:t>
            </a:r>
            <a:r>
              <a:rPr lang="zh-CN" altLang="en-US" sz="2400" b="1" dirty="0"/>
              <a:t>赞藤的飞机机头勉强越过了停在跑道上的那架波音</a:t>
            </a:r>
            <a:r>
              <a:rPr lang="en-US" altLang="zh-CN" sz="2400" b="1" dirty="0"/>
              <a:t>747</a:t>
            </a:r>
            <a:r>
              <a:rPr lang="zh-CN" altLang="en-US" sz="2400" b="1" dirty="0"/>
              <a:t>，可是，就在整架飞机看似可以飞越过去的时候，范</a:t>
            </a:r>
            <a:r>
              <a:rPr lang="en-US" altLang="zh-CN" sz="2400" b="1" dirty="0"/>
              <a:t>·</a:t>
            </a:r>
            <a:r>
              <a:rPr lang="zh-CN" altLang="en-US" sz="2400" b="1" dirty="0"/>
              <a:t>赞藤的飞机机身腹部却撞上了那架泛美航空公司飞机的顶部。荷兰皇家航空公司的这架客机摔了下来，并沿着跑道又冲出去</a:t>
            </a:r>
            <a:r>
              <a:rPr lang="en-US" altLang="zh-CN" sz="2400" b="1" dirty="0"/>
              <a:t>500</a:t>
            </a:r>
            <a:r>
              <a:rPr lang="zh-CN" altLang="en-US" sz="2400" b="1" dirty="0"/>
              <a:t>多码，然后突然发生严重爆炸。范</a:t>
            </a:r>
            <a:r>
              <a:rPr lang="en-US" altLang="zh-CN" sz="2400" b="1" dirty="0"/>
              <a:t>·</a:t>
            </a:r>
            <a:r>
              <a:rPr lang="zh-CN" altLang="en-US" sz="2400" b="1" dirty="0"/>
              <a:t>赞藤、其他机组人员以及所有的乘客全部遇难。那天，共有</a:t>
            </a:r>
            <a:r>
              <a:rPr lang="en-US" altLang="zh-CN" sz="2400" b="1" dirty="0"/>
              <a:t>583</a:t>
            </a:r>
            <a:r>
              <a:rPr lang="zh-CN" altLang="en-US" sz="2400" b="1" dirty="0"/>
              <a:t>人在这场灾难中丧生。</a:t>
            </a:r>
          </a:p>
          <a:p>
            <a:pPr marL="190500" lvl="1">
              <a:lnSpc>
                <a:spcPct val="155000"/>
              </a:lnSpc>
              <a:spcBef>
                <a:spcPct val="20000"/>
              </a:spcBef>
              <a:buClr>
                <a:schemeClr val="folHlink"/>
              </a:buClr>
              <a:buSzPct val="80000"/>
              <a:buFont typeface="Wingdings" pitchFamily="2" charset="2"/>
              <a:buNone/>
              <a:tabLst>
                <a:tab pos="762000" algn="l"/>
                <a:tab pos="1428750" algn="l"/>
              </a:tabLst>
              <a:defRPr/>
            </a:pPr>
            <a:r>
              <a:rPr lang="zh-CN" altLang="en-US" sz="2400" b="1" dirty="0"/>
              <a:t>这是人类历史上迄今为止最为严重的飞机相撞事故。</a:t>
            </a:r>
          </a:p>
        </p:txBody>
      </p:sp>
    </p:spTree>
    <p:extLst>
      <p:ext uri="{BB962C8B-B14F-4D97-AF65-F5344CB8AC3E}">
        <p14:creationId xmlns:p14="http://schemas.microsoft.com/office/powerpoint/2010/main" val="1566732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6978"/>
                                        </p:tgtEl>
                                        <p:attrNameLst>
                                          <p:attrName>style.visibility</p:attrName>
                                        </p:attrNameLst>
                                      </p:cBhvr>
                                      <p:to>
                                        <p:strVal val="visible"/>
                                      </p:to>
                                    </p:set>
                                    <p:anim calcmode="lin" valueType="num">
                                      <p:cBhvr additive="base">
                                        <p:cTn id="7" dur="500" fill="hold"/>
                                        <p:tgtEl>
                                          <p:spTgt spid="2046978"/>
                                        </p:tgtEl>
                                        <p:attrNameLst>
                                          <p:attrName>ppt_x</p:attrName>
                                        </p:attrNameLst>
                                      </p:cBhvr>
                                      <p:tavLst>
                                        <p:tav tm="0">
                                          <p:val>
                                            <p:strVal val="0-#ppt_w/2"/>
                                          </p:val>
                                        </p:tav>
                                        <p:tav tm="100000">
                                          <p:val>
                                            <p:strVal val="#ppt_x"/>
                                          </p:val>
                                        </p:tav>
                                      </p:tavLst>
                                    </p:anim>
                                    <p:anim calcmode="lin" valueType="num">
                                      <p:cBhvr additive="base">
                                        <p:cTn id="8" dur="500" fill="hold"/>
                                        <p:tgtEl>
                                          <p:spTgt spid="20469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697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138" name="Picture 2" descr="https://timg05.bdimg.com/timg?wapbaike&amp;quality=60&amp;size=b545_360crop=&amp;cut_x=36&amp;cut_y=0&amp;cut_w=545&amp;cut_h=360&amp;sec=1349839550&amp;di=8a91282788dff846191b586f2e719159&amp;src=http://imgsrc.baidu.com/baike/pic/item/b8389b504fc2d562d2fdc208ef1190ef77c66c5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7" y="357188"/>
            <a:ext cx="6696744" cy="4374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6423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2" name="Picture 2" descr="https://gss2.bdstatic.com/9fo3dSag_xI4khGkpoWK1HF6hhy/baike/c0%3Dbaike150%2C5%2C5%2C150%2C50/sign=b10fe15bd5c451dae2fb04b9d7943903/b219ebc4b74543a928fc83c916178a82b80114c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74231"/>
            <a:ext cx="6696744" cy="378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1393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971676" y="1497807"/>
            <a:ext cx="3095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baseline="-25000">
                <a:solidFill>
                  <a:schemeClr val="tx1"/>
                </a:solidFill>
                <a:latin typeface="Times New Roman" pitchFamily="18" charset="0"/>
                <a:ea typeface="宋体" charset="-122"/>
              </a:defRPr>
            </a:lvl1pPr>
            <a:lvl2pPr marL="742950" indent="-285750" eaLnBrk="0" hangingPunct="0">
              <a:defRPr kumimoji="1" sz="2400" b="1" baseline="-25000">
                <a:solidFill>
                  <a:schemeClr val="tx1"/>
                </a:solidFill>
                <a:latin typeface="Times New Roman" pitchFamily="18" charset="0"/>
                <a:ea typeface="宋体" charset="-122"/>
              </a:defRPr>
            </a:lvl2pPr>
            <a:lvl3pPr marL="1143000" indent="-228600" eaLnBrk="0" hangingPunct="0">
              <a:defRPr kumimoji="1" sz="2400" b="1" baseline="-25000">
                <a:solidFill>
                  <a:schemeClr val="tx1"/>
                </a:solidFill>
                <a:latin typeface="Times New Roman" pitchFamily="18" charset="0"/>
                <a:ea typeface="宋体" charset="-122"/>
              </a:defRPr>
            </a:lvl3pPr>
            <a:lvl4pPr marL="1600200" indent="-228600" eaLnBrk="0" hangingPunct="0">
              <a:defRPr kumimoji="1" sz="2400" b="1" baseline="-25000">
                <a:solidFill>
                  <a:schemeClr val="tx1"/>
                </a:solidFill>
                <a:latin typeface="Times New Roman" pitchFamily="18" charset="0"/>
                <a:ea typeface="宋体" charset="-122"/>
              </a:defRPr>
            </a:lvl4pPr>
            <a:lvl5pPr marL="2057400" indent="-228600" eaLnBrk="0" hangingPunct="0">
              <a:defRPr kumimoji="1" sz="2400" b="1" baseline="-25000">
                <a:solidFill>
                  <a:schemeClr val="tx1"/>
                </a:solidFill>
                <a:latin typeface="Times New Roman" pitchFamily="18" charset="0"/>
                <a:ea typeface="宋体" charset="-122"/>
              </a:defRPr>
            </a:lvl5pPr>
            <a:lvl6pPr marL="2514600" indent="-228600" algn="ctr" eaLnBrk="0" fontAlgn="t" hangingPunct="0">
              <a:spcBef>
                <a:spcPct val="0"/>
              </a:spcBef>
              <a:spcAft>
                <a:spcPct val="0"/>
              </a:spcAft>
              <a:defRPr kumimoji="1" sz="2400" b="1" baseline="-25000">
                <a:solidFill>
                  <a:schemeClr val="tx1"/>
                </a:solidFill>
                <a:latin typeface="Times New Roman" pitchFamily="18" charset="0"/>
                <a:ea typeface="宋体" charset="-122"/>
              </a:defRPr>
            </a:lvl6pPr>
            <a:lvl7pPr marL="2971800" indent="-228600" algn="ctr" eaLnBrk="0" fontAlgn="t" hangingPunct="0">
              <a:spcBef>
                <a:spcPct val="0"/>
              </a:spcBef>
              <a:spcAft>
                <a:spcPct val="0"/>
              </a:spcAft>
              <a:defRPr kumimoji="1" sz="2400" b="1" baseline="-25000">
                <a:solidFill>
                  <a:schemeClr val="tx1"/>
                </a:solidFill>
                <a:latin typeface="Times New Roman" pitchFamily="18" charset="0"/>
                <a:ea typeface="宋体" charset="-122"/>
              </a:defRPr>
            </a:lvl7pPr>
            <a:lvl8pPr marL="3429000" indent="-228600" algn="ctr" eaLnBrk="0" fontAlgn="t" hangingPunct="0">
              <a:spcBef>
                <a:spcPct val="0"/>
              </a:spcBef>
              <a:spcAft>
                <a:spcPct val="0"/>
              </a:spcAft>
              <a:defRPr kumimoji="1" sz="2400" b="1" baseline="-25000">
                <a:solidFill>
                  <a:schemeClr val="tx1"/>
                </a:solidFill>
                <a:latin typeface="Times New Roman" pitchFamily="18" charset="0"/>
                <a:ea typeface="宋体" charset="-122"/>
              </a:defRPr>
            </a:lvl8pPr>
            <a:lvl9pPr marL="3886200" indent="-228600" algn="ctr" eaLnBrk="0" fontAlgn="t" hangingPunct="0">
              <a:spcBef>
                <a:spcPct val="0"/>
              </a:spcBef>
              <a:spcAft>
                <a:spcPct val="0"/>
              </a:spcAft>
              <a:defRPr kumimoji="1" sz="2400" b="1" baseline="-25000">
                <a:solidFill>
                  <a:schemeClr val="tx1"/>
                </a:solidFill>
                <a:latin typeface="Times New Roman" pitchFamily="18" charset="0"/>
                <a:ea typeface="宋体" charset="-122"/>
              </a:defRPr>
            </a:lvl9pPr>
          </a:lstStyle>
          <a:p>
            <a:pPr algn="l" fontAlgn="base">
              <a:buFont typeface="Arial" charset="0"/>
              <a:buNone/>
            </a:pPr>
            <a:endParaRPr kumimoji="0" lang="zh-CN" altLang="zh-CN"/>
          </a:p>
        </p:txBody>
      </p:sp>
      <p:sp>
        <p:nvSpPr>
          <p:cNvPr id="5123" name="Text Box 3"/>
          <p:cNvSpPr txBox="1">
            <a:spLocks noChangeArrowheads="1"/>
          </p:cNvSpPr>
          <p:nvPr/>
        </p:nvSpPr>
        <p:spPr bwMode="auto">
          <a:xfrm>
            <a:off x="468313" y="1707357"/>
            <a:ext cx="7993062" cy="124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970088" algn="l"/>
              </a:tabLst>
              <a:defRPr kumimoji="1" sz="2400" b="1" baseline="-25000">
                <a:solidFill>
                  <a:schemeClr val="tx1"/>
                </a:solidFill>
                <a:latin typeface="Times New Roman" pitchFamily="18" charset="0"/>
                <a:ea typeface="宋体" charset="-122"/>
              </a:defRPr>
            </a:lvl1pPr>
            <a:lvl2pPr marL="742950" indent="-285750" eaLnBrk="0" hangingPunct="0">
              <a:tabLst>
                <a:tab pos="1970088" algn="l"/>
              </a:tabLst>
              <a:defRPr kumimoji="1" sz="2400" b="1" baseline="-25000">
                <a:solidFill>
                  <a:schemeClr val="tx1"/>
                </a:solidFill>
                <a:latin typeface="Times New Roman" pitchFamily="18" charset="0"/>
                <a:ea typeface="宋体" charset="-122"/>
              </a:defRPr>
            </a:lvl2pPr>
            <a:lvl3pPr marL="1143000" indent="-228600" eaLnBrk="0" hangingPunct="0">
              <a:tabLst>
                <a:tab pos="1970088" algn="l"/>
              </a:tabLst>
              <a:defRPr kumimoji="1" sz="2400" b="1" baseline="-25000">
                <a:solidFill>
                  <a:schemeClr val="tx1"/>
                </a:solidFill>
                <a:latin typeface="Times New Roman" pitchFamily="18" charset="0"/>
                <a:ea typeface="宋体" charset="-122"/>
              </a:defRPr>
            </a:lvl3pPr>
            <a:lvl4pPr marL="1600200" indent="-228600" eaLnBrk="0" hangingPunct="0">
              <a:tabLst>
                <a:tab pos="1970088" algn="l"/>
              </a:tabLst>
              <a:defRPr kumimoji="1" sz="2400" b="1" baseline="-25000">
                <a:solidFill>
                  <a:schemeClr val="tx1"/>
                </a:solidFill>
                <a:latin typeface="Times New Roman" pitchFamily="18" charset="0"/>
                <a:ea typeface="宋体" charset="-122"/>
              </a:defRPr>
            </a:lvl4pPr>
            <a:lvl5pPr marL="2057400" indent="-228600" eaLnBrk="0" hangingPunct="0">
              <a:tabLst>
                <a:tab pos="1970088" algn="l"/>
              </a:tabLst>
              <a:defRPr kumimoji="1" sz="2400" b="1" baseline="-25000">
                <a:solidFill>
                  <a:schemeClr val="tx1"/>
                </a:solidFill>
                <a:latin typeface="Times New Roman" pitchFamily="18" charset="0"/>
                <a:ea typeface="宋体" charset="-122"/>
              </a:defRPr>
            </a:lvl5pPr>
            <a:lvl6pPr marL="2514600" indent="-228600" algn="ctr" eaLnBrk="0" fontAlgn="t" hangingPunct="0">
              <a:spcBef>
                <a:spcPct val="0"/>
              </a:spcBef>
              <a:spcAft>
                <a:spcPct val="0"/>
              </a:spcAft>
              <a:tabLst>
                <a:tab pos="1970088" algn="l"/>
              </a:tabLst>
              <a:defRPr kumimoji="1" sz="2400" b="1" baseline="-25000">
                <a:solidFill>
                  <a:schemeClr val="tx1"/>
                </a:solidFill>
                <a:latin typeface="Times New Roman" pitchFamily="18" charset="0"/>
                <a:ea typeface="宋体" charset="-122"/>
              </a:defRPr>
            </a:lvl6pPr>
            <a:lvl7pPr marL="2971800" indent="-228600" algn="ctr" eaLnBrk="0" fontAlgn="t" hangingPunct="0">
              <a:spcBef>
                <a:spcPct val="0"/>
              </a:spcBef>
              <a:spcAft>
                <a:spcPct val="0"/>
              </a:spcAft>
              <a:tabLst>
                <a:tab pos="1970088" algn="l"/>
              </a:tabLst>
              <a:defRPr kumimoji="1" sz="2400" b="1" baseline="-25000">
                <a:solidFill>
                  <a:schemeClr val="tx1"/>
                </a:solidFill>
                <a:latin typeface="Times New Roman" pitchFamily="18" charset="0"/>
                <a:ea typeface="宋体" charset="-122"/>
              </a:defRPr>
            </a:lvl7pPr>
            <a:lvl8pPr marL="3429000" indent="-228600" algn="ctr" eaLnBrk="0" fontAlgn="t" hangingPunct="0">
              <a:spcBef>
                <a:spcPct val="0"/>
              </a:spcBef>
              <a:spcAft>
                <a:spcPct val="0"/>
              </a:spcAft>
              <a:tabLst>
                <a:tab pos="1970088" algn="l"/>
              </a:tabLst>
              <a:defRPr kumimoji="1" sz="2400" b="1" baseline="-25000">
                <a:solidFill>
                  <a:schemeClr val="tx1"/>
                </a:solidFill>
                <a:latin typeface="Times New Roman" pitchFamily="18" charset="0"/>
                <a:ea typeface="宋体" charset="-122"/>
              </a:defRPr>
            </a:lvl8pPr>
            <a:lvl9pPr marL="3886200" indent="-228600" algn="ctr" eaLnBrk="0" fontAlgn="t" hangingPunct="0">
              <a:spcBef>
                <a:spcPct val="0"/>
              </a:spcBef>
              <a:spcAft>
                <a:spcPct val="0"/>
              </a:spcAft>
              <a:tabLst>
                <a:tab pos="1970088" algn="l"/>
              </a:tabLst>
              <a:defRPr kumimoji="1" sz="2400" b="1" baseline="-25000">
                <a:solidFill>
                  <a:schemeClr val="tx1"/>
                </a:solidFill>
                <a:latin typeface="Times New Roman" pitchFamily="18" charset="0"/>
                <a:ea typeface="宋体" charset="-122"/>
              </a:defRPr>
            </a:lvl9pPr>
          </a:lstStyle>
          <a:p>
            <a:pPr algn="ctr" eaLnBrk="1" fontAlgn="base" hangingPunct="1">
              <a:lnSpc>
                <a:spcPct val="190000"/>
              </a:lnSpc>
              <a:buFont typeface="Arial" charset="0"/>
              <a:buNone/>
            </a:pPr>
            <a:r>
              <a:rPr kumimoji="0" lang="zh-CN" altLang="en-US" sz="4800" baseline="0" dirty="0">
                <a:latin typeface="黑体" pitchFamily="49" charset="-122"/>
                <a:ea typeface="黑体" pitchFamily="49" charset="-122"/>
                <a:sym typeface="Arial" charset="0"/>
              </a:rPr>
              <a:t>第八章  万元陷阱</a:t>
            </a:r>
          </a:p>
        </p:txBody>
      </p:sp>
    </p:spTree>
    <p:extLst>
      <p:ext uri="{BB962C8B-B14F-4D97-AF65-F5344CB8AC3E}">
        <p14:creationId xmlns:p14="http://schemas.microsoft.com/office/powerpoint/2010/main" val="3318579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6978" name="Rectangle 2"/>
          <p:cNvSpPr>
            <a:spLocks noChangeArrowheads="1"/>
          </p:cNvSpPr>
          <p:nvPr/>
        </p:nvSpPr>
        <p:spPr bwMode="auto">
          <a:xfrm>
            <a:off x="179388" y="86916"/>
            <a:ext cx="8964612" cy="392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lvl="1">
              <a:lnSpc>
                <a:spcPct val="155000"/>
              </a:lnSpc>
              <a:spcBef>
                <a:spcPct val="20000"/>
              </a:spcBef>
              <a:buClr>
                <a:schemeClr val="folHlink"/>
              </a:buClr>
              <a:buSzPct val="80000"/>
              <a:buFont typeface="Wingdings" pitchFamily="2" charset="2"/>
              <a:buNone/>
              <a:tabLst>
                <a:tab pos="762000" algn="l"/>
                <a:tab pos="1428750" algn="l"/>
              </a:tabLst>
            </a:pPr>
            <a:r>
              <a:rPr lang="zh-CN" altLang="en-US" sz="3200" b="1" dirty="0"/>
              <a:t>尽管灾难发生那天存在各种不利因素，但是，如果范</a:t>
            </a:r>
            <a:r>
              <a:rPr lang="en-US" altLang="zh-CN" sz="3200" b="1" dirty="0"/>
              <a:t>·</a:t>
            </a:r>
            <a:r>
              <a:rPr lang="zh-CN" altLang="en-US" sz="3200" b="1" dirty="0"/>
              <a:t>赞藤在接到起飞许可之后再起飞，这场悲剧就不会发生。为什么这位经验丰富的飞行员、航空公司安全项目的领军人物，会作出如此鲁莽而且不负责任的决定呢？</a:t>
            </a:r>
          </a:p>
        </p:txBody>
      </p:sp>
      <p:sp>
        <p:nvSpPr>
          <p:cNvPr id="2" name="矩形 1"/>
          <p:cNvSpPr>
            <a:spLocks noChangeArrowheads="1"/>
          </p:cNvSpPr>
          <p:nvPr/>
        </p:nvSpPr>
        <p:spPr bwMode="auto">
          <a:xfrm>
            <a:off x="250824" y="4011910"/>
            <a:ext cx="8713787" cy="76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90500" lvl="1">
              <a:lnSpc>
                <a:spcPct val="155000"/>
              </a:lnSpc>
              <a:spcBef>
                <a:spcPct val="20000"/>
              </a:spcBef>
              <a:buClr>
                <a:schemeClr val="folHlink"/>
              </a:buClr>
              <a:buSzPct val="80000"/>
              <a:buFont typeface="Wingdings" pitchFamily="2" charset="2"/>
              <a:buNone/>
              <a:tabLst>
                <a:tab pos="762000" algn="l"/>
                <a:tab pos="1428750" algn="l"/>
              </a:tabLst>
            </a:pPr>
            <a:r>
              <a:rPr lang="zh-CN" altLang="en-US" sz="3200" b="1" dirty="0">
                <a:solidFill>
                  <a:srgbClr val="FF0000"/>
                </a:solidFill>
              </a:rPr>
              <a:t>事件调查者给出的解释是：范</a:t>
            </a:r>
            <a:r>
              <a:rPr lang="en-US" altLang="zh-CN" sz="3200" b="1" dirty="0">
                <a:solidFill>
                  <a:srgbClr val="FF0000"/>
                </a:solidFill>
              </a:rPr>
              <a:t>·</a:t>
            </a:r>
            <a:r>
              <a:rPr lang="zh-CN" altLang="en-US" sz="3200" b="1" dirty="0">
                <a:solidFill>
                  <a:srgbClr val="FF0000"/>
                </a:solidFill>
              </a:rPr>
              <a:t>赞藤深感挫败。</a:t>
            </a:r>
          </a:p>
        </p:txBody>
      </p:sp>
    </p:spTree>
    <p:extLst>
      <p:ext uri="{BB962C8B-B14F-4D97-AF65-F5344CB8AC3E}">
        <p14:creationId xmlns:p14="http://schemas.microsoft.com/office/powerpoint/2010/main" val="2655593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69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6978"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ChangeArrowheads="1"/>
          </p:cNvSpPr>
          <p:nvPr/>
        </p:nvSpPr>
        <p:spPr bwMode="auto">
          <a:xfrm>
            <a:off x="900114" y="681038"/>
            <a:ext cx="6192837" cy="2313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lvl="1">
              <a:lnSpc>
                <a:spcPct val="185000"/>
              </a:lnSpc>
              <a:spcBef>
                <a:spcPct val="20000"/>
              </a:spcBef>
              <a:buClr>
                <a:schemeClr val="folHlink"/>
              </a:buClr>
              <a:buSzPct val="80000"/>
              <a:buFont typeface="Wingdings" pitchFamily="2" charset="2"/>
              <a:buNone/>
              <a:tabLst>
                <a:tab pos="762000" algn="l"/>
                <a:tab pos="1428750" algn="l"/>
              </a:tabLst>
            </a:pPr>
            <a:r>
              <a:rPr lang="zh-CN" altLang="en-US" sz="3600" b="1" baseline="0" dirty="0">
                <a:latin typeface="楷体" pitchFamily="49" charset="-122"/>
                <a:ea typeface="楷体" pitchFamily="49" charset="-122"/>
              </a:rPr>
              <a:t>特别提示：</a:t>
            </a:r>
          </a:p>
          <a:p>
            <a:pPr>
              <a:lnSpc>
                <a:spcPct val="185000"/>
              </a:lnSpc>
              <a:spcBef>
                <a:spcPct val="20000"/>
              </a:spcBef>
              <a:buClr>
                <a:schemeClr val="folHlink"/>
              </a:buClr>
              <a:buSzPct val="80000"/>
              <a:buFont typeface="Wingdings" pitchFamily="2" charset="2"/>
              <a:buNone/>
              <a:tabLst>
                <a:tab pos="762000" algn="l"/>
                <a:tab pos="1428750" algn="l"/>
              </a:tabLst>
            </a:pPr>
            <a:r>
              <a:rPr lang="zh-CN" altLang="en-US" sz="3600" b="1" baseline="0" dirty="0">
                <a:latin typeface="楷体" pitchFamily="49" charset="-122"/>
                <a:ea typeface="楷体" pitchFamily="49" charset="-122"/>
              </a:rPr>
              <a:t>深感挫败，会让人铤而走险！</a:t>
            </a:r>
          </a:p>
        </p:txBody>
      </p:sp>
      <p:sp>
        <p:nvSpPr>
          <p:cNvPr id="222211" name="Line 3"/>
          <p:cNvSpPr>
            <a:spLocks noChangeShapeType="1"/>
          </p:cNvSpPr>
          <p:nvPr/>
        </p:nvSpPr>
        <p:spPr bwMode="auto">
          <a:xfrm>
            <a:off x="1043608" y="1707654"/>
            <a:ext cx="6337300"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 name="AutoShape 10">
            <a:hlinkClick r:id="rId2" action="ppaction://hlinksldjump"/>
          </p:cNvPr>
          <p:cNvSpPr>
            <a:spLocks noChangeArrowheads="1"/>
          </p:cNvSpPr>
          <p:nvPr/>
        </p:nvSpPr>
        <p:spPr bwMode="auto">
          <a:xfrm>
            <a:off x="8388351" y="4677966"/>
            <a:ext cx="646113" cy="433388"/>
          </a:xfrm>
          <a:prstGeom prst="rightArrow">
            <a:avLst>
              <a:gd name="adj1" fmla="val 50000"/>
              <a:gd name="adj2" fmla="val 25000"/>
            </a:avLst>
          </a:prstGeom>
          <a:solidFill>
            <a:schemeClr val="folHlink"/>
          </a:solidFill>
          <a:ln w="9525">
            <a:solidFill>
              <a:schemeClr val="accent1"/>
            </a:solidFill>
            <a:miter lim="800000"/>
            <a:headEnd/>
            <a:tailEnd/>
          </a:ln>
          <a:effectLst/>
        </p:spPr>
        <p:txBody>
          <a:bodyPr wrap="none" anchor="ctr"/>
          <a:lstStyle/>
          <a:p>
            <a:pPr algn="ctr" eaLnBrk="1" fontAlgn="t" hangingPunct="1">
              <a:defRPr/>
            </a:pPr>
            <a:endParaRPr lang="zh-CN" altLang="en-US" b="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7209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498" name="Picture 5" descr="Nc4k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9502"/>
            <a:ext cx="6912768" cy="425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04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Box 2"/>
          <p:cNvSpPr txBox="1">
            <a:spLocks noChangeArrowheads="1"/>
          </p:cNvSpPr>
          <p:nvPr/>
        </p:nvSpPr>
        <p:spPr bwMode="auto">
          <a:xfrm>
            <a:off x="179388" y="141685"/>
            <a:ext cx="8812212" cy="465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baseline="-25000">
                <a:solidFill>
                  <a:schemeClr val="tx1"/>
                </a:solidFill>
                <a:latin typeface="Times New Roman" pitchFamily="18" charset="0"/>
                <a:ea typeface="宋体" pitchFamily="2" charset="-122"/>
              </a:defRPr>
            </a:lvl1pPr>
            <a:lvl2pPr marL="742950" indent="-285750">
              <a:defRPr kumimoji="1" sz="2400" b="1" baseline="-25000">
                <a:solidFill>
                  <a:schemeClr val="tx1"/>
                </a:solidFill>
                <a:latin typeface="Times New Roman" pitchFamily="18" charset="0"/>
                <a:ea typeface="宋体" pitchFamily="2" charset="-122"/>
              </a:defRPr>
            </a:lvl2pPr>
            <a:lvl3pPr marL="1143000" indent="-228600">
              <a:defRPr kumimoji="1" sz="2400" b="1" baseline="-25000">
                <a:solidFill>
                  <a:schemeClr val="tx1"/>
                </a:solidFill>
                <a:latin typeface="Times New Roman" pitchFamily="18" charset="0"/>
                <a:ea typeface="宋体" pitchFamily="2" charset="-122"/>
              </a:defRPr>
            </a:lvl3pPr>
            <a:lvl4pPr marL="1600200" indent="-228600">
              <a:defRPr kumimoji="1" sz="2400" b="1" baseline="-25000">
                <a:solidFill>
                  <a:schemeClr val="tx1"/>
                </a:solidFill>
                <a:latin typeface="Times New Roman" pitchFamily="18" charset="0"/>
                <a:ea typeface="宋体" pitchFamily="2" charset="-122"/>
              </a:defRPr>
            </a:lvl4pPr>
            <a:lvl5pPr marL="2057400" indent="-228600">
              <a:defRPr kumimoji="1"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9pPr>
          </a:lstStyle>
          <a:p>
            <a:pPr eaLnBrk="1" hangingPunct="1">
              <a:lnSpc>
                <a:spcPct val="190000"/>
              </a:lnSpc>
            </a:pPr>
            <a:r>
              <a:rPr lang="zh-CN" altLang="en-US" sz="4000" dirty="0"/>
              <a:t>有一个绰号叫“男爵”的德国人</a:t>
            </a:r>
            <a:r>
              <a:rPr lang="en-US" altLang="zh-CN" sz="4000" dirty="0"/>
              <a:t>Baron </a:t>
            </a:r>
            <a:r>
              <a:rPr lang="en-US" altLang="zh-CN" sz="4000" dirty="0" err="1"/>
              <a:t>Lamm</a:t>
            </a:r>
            <a:r>
              <a:rPr lang="zh-CN" altLang="en-US" sz="4000" dirty="0"/>
              <a:t>。</a:t>
            </a:r>
            <a:r>
              <a:rPr lang="en-US" altLang="zh-CN" sz="4000" dirty="0" err="1"/>
              <a:t>Lamm</a:t>
            </a:r>
            <a:r>
              <a:rPr lang="zh-CN" altLang="en-US" sz="4000" dirty="0"/>
              <a:t>曾在普鲁士陆军服役，被开除后移民美国。</a:t>
            </a:r>
            <a:r>
              <a:rPr lang="en-US" altLang="zh-CN" sz="4000" dirty="0"/>
              <a:t>1917</a:t>
            </a:r>
            <a:r>
              <a:rPr lang="zh-CN" altLang="en-US" sz="4000" dirty="0"/>
              <a:t>年在犹他监狱内服刑期间，他想出了一套抢银行的新思维：使用军事原则。他认为抢银行不是枪和胆量的问题，而是技术问题。他发明的这套系统后来被称之为“</a:t>
            </a:r>
            <a:r>
              <a:rPr lang="en-US" altLang="zh-CN" sz="4000" dirty="0"/>
              <a:t>Baron </a:t>
            </a:r>
            <a:r>
              <a:rPr lang="en-US" altLang="zh-CN" sz="4000" dirty="0" err="1"/>
              <a:t>Lamm</a:t>
            </a:r>
            <a:r>
              <a:rPr lang="en-US" altLang="zh-CN" sz="4000" dirty="0"/>
              <a:t> Technique”</a:t>
            </a:r>
            <a:r>
              <a:rPr lang="zh-CN" altLang="en-US" sz="4000" dirty="0"/>
              <a:t>： </a:t>
            </a:r>
          </a:p>
        </p:txBody>
      </p:sp>
    </p:spTree>
    <p:extLst>
      <p:ext uri="{BB962C8B-B14F-4D97-AF65-F5344CB8AC3E}">
        <p14:creationId xmlns:p14="http://schemas.microsoft.com/office/powerpoint/2010/main" val="3495713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ext Box 2"/>
          <p:cNvSpPr txBox="1">
            <a:spLocks noChangeArrowheads="1"/>
          </p:cNvSpPr>
          <p:nvPr/>
        </p:nvSpPr>
        <p:spPr bwMode="auto">
          <a:xfrm>
            <a:off x="179388" y="258386"/>
            <a:ext cx="8812212" cy="3969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baseline="-25000">
                <a:solidFill>
                  <a:schemeClr val="tx1"/>
                </a:solidFill>
                <a:latin typeface="Times New Roman" pitchFamily="18" charset="0"/>
                <a:ea typeface="宋体" pitchFamily="2" charset="-122"/>
              </a:defRPr>
            </a:lvl1pPr>
            <a:lvl2pPr marL="742950" indent="-285750">
              <a:defRPr kumimoji="1" sz="2400" b="1" baseline="-25000">
                <a:solidFill>
                  <a:schemeClr val="tx1"/>
                </a:solidFill>
                <a:latin typeface="Times New Roman" pitchFamily="18" charset="0"/>
                <a:ea typeface="宋体" pitchFamily="2" charset="-122"/>
              </a:defRPr>
            </a:lvl2pPr>
            <a:lvl3pPr marL="1143000" indent="-228600">
              <a:defRPr kumimoji="1" sz="2400" b="1" baseline="-25000">
                <a:solidFill>
                  <a:schemeClr val="tx1"/>
                </a:solidFill>
                <a:latin typeface="Times New Roman" pitchFamily="18" charset="0"/>
                <a:ea typeface="宋体" pitchFamily="2" charset="-122"/>
              </a:defRPr>
            </a:lvl3pPr>
            <a:lvl4pPr marL="1600200" indent="-228600">
              <a:defRPr kumimoji="1" sz="2400" b="1" baseline="-25000">
                <a:solidFill>
                  <a:schemeClr val="tx1"/>
                </a:solidFill>
                <a:latin typeface="Times New Roman" pitchFamily="18" charset="0"/>
                <a:ea typeface="宋体" pitchFamily="2" charset="-122"/>
              </a:defRPr>
            </a:lvl4pPr>
            <a:lvl5pPr marL="2057400" indent="-228600">
              <a:defRPr kumimoji="1"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9pPr>
          </a:lstStyle>
          <a:p>
            <a:pPr eaLnBrk="1" hangingPunct="1">
              <a:lnSpc>
                <a:spcPct val="150000"/>
              </a:lnSpc>
            </a:pPr>
            <a:r>
              <a:rPr lang="en-US" altLang="zh-CN" sz="3200" dirty="0"/>
              <a:t>1</a:t>
            </a:r>
            <a:r>
              <a:rPr lang="zh-CN" altLang="en-US" sz="3200" dirty="0"/>
              <a:t>、提前几周的准备； </a:t>
            </a:r>
          </a:p>
          <a:p>
            <a:pPr eaLnBrk="1" hangingPunct="1">
              <a:lnSpc>
                <a:spcPct val="150000"/>
              </a:lnSpc>
            </a:pPr>
            <a:r>
              <a:rPr lang="en-US" altLang="zh-CN" sz="3200" dirty="0"/>
              <a:t>2</a:t>
            </a:r>
            <a:r>
              <a:rPr lang="zh-CN" altLang="en-US" sz="3200" dirty="0"/>
              <a:t>、首创“</a:t>
            </a:r>
            <a:r>
              <a:rPr lang="en-US" altLang="zh-CN" sz="3200" dirty="0"/>
              <a:t>casing”</a:t>
            </a:r>
            <a:r>
              <a:rPr lang="zh-CN" altLang="en-US" sz="3200" dirty="0"/>
              <a:t>：去银行踩点，画图，甚至假装记者去了解银行内部运作； </a:t>
            </a:r>
          </a:p>
          <a:p>
            <a:pPr eaLnBrk="1" hangingPunct="1">
              <a:lnSpc>
                <a:spcPct val="150000"/>
              </a:lnSpc>
            </a:pPr>
            <a:r>
              <a:rPr lang="en-US" altLang="zh-CN" sz="3200" dirty="0"/>
              <a:t>3</a:t>
            </a:r>
            <a:r>
              <a:rPr lang="zh-CN" altLang="en-US" sz="3200" dirty="0"/>
              <a:t>、给每个人分工：谁放哨，谁在大厅，谁干金库，谁开车； </a:t>
            </a:r>
          </a:p>
          <a:p>
            <a:pPr eaLnBrk="1" hangingPunct="1">
              <a:lnSpc>
                <a:spcPct val="150000"/>
              </a:lnSpc>
            </a:pPr>
            <a:r>
              <a:rPr lang="en-US" altLang="zh-CN" sz="3200" dirty="0"/>
              <a:t>4</a:t>
            </a:r>
            <a:r>
              <a:rPr lang="zh-CN" altLang="en-US" sz="3200" dirty="0"/>
              <a:t>、事先用仓库演习； </a:t>
            </a:r>
          </a:p>
          <a:p>
            <a:pPr eaLnBrk="1" hangingPunct="1">
              <a:lnSpc>
                <a:spcPct val="150000"/>
              </a:lnSpc>
            </a:pPr>
            <a:r>
              <a:rPr lang="en-US" altLang="zh-CN" sz="3200" dirty="0"/>
              <a:t>5</a:t>
            </a:r>
            <a:r>
              <a:rPr lang="zh-CN" altLang="en-US" sz="3200" dirty="0"/>
              <a:t>、严格执行时间，规定的时间一到，不管拿没拿到钱都必须离开； </a:t>
            </a:r>
          </a:p>
          <a:p>
            <a:pPr eaLnBrk="1" hangingPunct="1">
              <a:lnSpc>
                <a:spcPct val="150000"/>
              </a:lnSpc>
            </a:pPr>
            <a:r>
              <a:rPr lang="en-US" altLang="zh-CN" sz="3200" dirty="0"/>
              <a:t>6</a:t>
            </a:r>
            <a:r>
              <a:rPr lang="zh-CN" altLang="en-US" sz="3200" dirty="0"/>
              <a:t>、侦查确定不同天气情况下的逃跑路线，并计算时间； </a:t>
            </a:r>
          </a:p>
          <a:p>
            <a:pPr eaLnBrk="1" hangingPunct="1">
              <a:lnSpc>
                <a:spcPct val="150000"/>
              </a:lnSpc>
            </a:pPr>
            <a:r>
              <a:rPr lang="en-US" altLang="zh-CN" sz="3200" dirty="0"/>
              <a:t>7</a:t>
            </a:r>
            <a:r>
              <a:rPr lang="zh-CN" altLang="en-US" sz="3200" dirty="0"/>
              <a:t>、在车的仪表盘上粘贴精确到十分之一英里的地图。 </a:t>
            </a:r>
          </a:p>
        </p:txBody>
      </p:sp>
    </p:spTree>
    <p:extLst>
      <p:ext uri="{BB962C8B-B14F-4D97-AF65-F5344CB8AC3E}">
        <p14:creationId xmlns:p14="http://schemas.microsoft.com/office/powerpoint/2010/main" val="2381694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ext Box 2"/>
          <p:cNvSpPr txBox="1">
            <a:spLocks noChangeArrowheads="1"/>
          </p:cNvSpPr>
          <p:nvPr/>
        </p:nvSpPr>
        <p:spPr bwMode="auto">
          <a:xfrm>
            <a:off x="179388" y="141685"/>
            <a:ext cx="8812212" cy="406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baseline="-25000">
                <a:solidFill>
                  <a:schemeClr val="tx1"/>
                </a:solidFill>
                <a:latin typeface="Times New Roman" pitchFamily="18" charset="0"/>
                <a:ea typeface="宋体" pitchFamily="2" charset="-122"/>
              </a:defRPr>
            </a:lvl1pPr>
            <a:lvl2pPr marL="742950" indent="-285750">
              <a:defRPr kumimoji="1" sz="2400" b="1" baseline="-25000">
                <a:solidFill>
                  <a:schemeClr val="tx1"/>
                </a:solidFill>
                <a:latin typeface="Times New Roman" pitchFamily="18" charset="0"/>
                <a:ea typeface="宋体" pitchFamily="2" charset="-122"/>
              </a:defRPr>
            </a:lvl2pPr>
            <a:lvl3pPr marL="1143000" indent="-228600">
              <a:defRPr kumimoji="1" sz="2400" b="1" baseline="-25000">
                <a:solidFill>
                  <a:schemeClr val="tx1"/>
                </a:solidFill>
                <a:latin typeface="Times New Roman" pitchFamily="18" charset="0"/>
                <a:ea typeface="宋体" pitchFamily="2" charset="-122"/>
              </a:defRPr>
            </a:lvl3pPr>
            <a:lvl4pPr marL="1600200" indent="-228600">
              <a:defRPr kumimoji="1" sz="2400" b="1" baseline="-25000">
                <a:solidFill>
                  <a:schemeClr val="tx1"/>
                </a:solidFill>
                <a:latin typeface="Times New Roman" pitchFamily="18" charset="0"/>
                <a:ea typeface="宋体" pitchFamily="2" charset="-122"/>
              </a:defRPr>
            </a:lvl4pPr>
            <a:lvl5pPr marL="2057400" indent="-228600">
              <a:defRPr kumimoji="1"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9pPr>
          </a:lstStyle>
          <a:p>
            <a:pPr eaLnBrk="1" hangingPunct="1">
              <a:lnSpc>
                <a:spcPct val="200000"/>
              </a:lnSpc>
            </a:pPr>
            <a:r>
              <a:rPr lang="en-US" altLang="zh-CN" sz="4000" dirty="0" err="1"/>
              <a:t>Lamm</a:t>
            </a:r>
            <a:r>
              <a:rPr lang="en-US" altLang="zh-CN" sz="4000" dirty="0"/>
              <a:t> </a:t>
            </a:r>
            <a:r>
              <a:rPr lang="zh-CN" altLang="en-US" sz="4000" dirty="0"/>
              <a:t>把抢银行变成了艺术。从</a:t>
            </a:r>
            <a:r>
              <a:rPr lang="en-US" altLang="zh-CN" sz="4000" dirty="0"/>
              <a:t>1919</a:t>
            </a:r>
            <a:r>
              <a:rPr lang="zh-CN" altLang="en-US" sz="4000" dirty="0"/>
              <a:t>年到</a:t>
            </a:r>
            <a:r>
              <a:rPr lang="en-US" altLang="zh-CN" sz="4000" dirty="0"/>
              <a:t>1930</a:t>
            </a:r>
            <a:r>
              <a:rPr lang="zh-CN" altLang="en-US" sz="4000" dirty="0"/>
              <a:t>年，</a:t>
            </a:r>
            <a:r>
              <a:rPr lang="en-US" altLang="zh-CN" sz="4000" dirty="0" err="1"/>
              <a:t>Lamm</a:t>
            </a:r>
            <a:r>
              <a:rPr lang="zh-CN" altLang="en-US" sz="4000" dirty="0"/>
              <a:t>集团在全国范围内抢了数十万美元。其中</a:t>
            </a:r>
            <a:r>
              <a:rPr lang="en-US" altLang="zh-CN" sz="4000" dirty="0"/>
              <a:t>1922</a:t>
            </a:r>
            <a:r>
              <a:rPr lang="zh-CN" altLang="en-US" sz="4000" dirty="0"/>
              <a:t>年在</a:t>
            </a:r>
            <a:r>
              <a:rPr lang="en-US" altLang="zh-CN" sz="4000" dirty="0"/>
              <a:t>Denver </a:t>
            </a:r>
            <a:r>
              <a:rPr lang="zh-CN" altLang="en-US" sz="4000" dirty="0"/>
              <a:t>的联邦造币厂</a:t>
            </a:r>
            <a:r>
              <a:rPr lang="en-US" altLang="zh-CN" sz="4000" dirty="0"/>
              <a:t>90</a:t>
            </a:r>
            <a:r>
              <a:rPr lang="zh-CN" altLang="en-US" sz="4000" dirty="0"/>
              <a:t>秒钟内抢走</a:t>
            </a:r>
            <a:r>
              <a:rPr lang="en-US" altLang="zh-CN" sz="4000" dirty="0"/>
              <a:t>20</a:t>
            </a:r>
            <a:r>
              <a:rPr lang="zh-CN" altLang="en-US" sz="4000" dirty="0"/>
              <a:t>万美元一役，可以单位时间抢钱最多而载入史册。这是一套极其成功的犯罪系统，一直到今天还活跃在抢银行的第一线。 </a:t>
            </a:r>
          </a:p>
        </p:txBody>
      </p:sp>
    </p:spTree>
    <p:extLst>
      <p:ext uri="{BB962C8B-B14F-4D97-AF65-F5344CB8AC3E}">
        <p14:creationId xmlns:p14="http://schemas.microsoft.com/office/powerpoint/2010/main" val="2962420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ext Box 2"/>
          <p:cNvSpPr txBox="1">
            <a:spLocks noChangeArrowheads="1"/>
          </p:cNvSpPr>
          <p:nvPr/>
        </p:nvSpPr>
        <p:spPr bwMode="auto">
          <a:xfrm>
            <a:off x="179388" y="141685"/>
            <a:ext cx="8812212" cy="41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baseline="-25000">
                <a:solidFill>
                  <a:schemeClr val="tx1"/>
                </a:solidFill>
                <a:latin typeface="Times New Roman" pitchFamily="18" charset="0"/>
                <a:ea typeface="宋体" pitchFamily="2" charset="-122"/>
              </a:defRPr>
            </a:lvl1pPr>
            <a:lvl2pPr marL="742950" indent="-285750">
              <a:defRPr kumimoji="1" sz="2400" b="1" baseline="-25000">
                <a:solidFill>
                  <a:schemeClr val="tx1"/>
                </a:solidFill>
                <a:latin typeface="Times New Roman" pitchFamily="18" charset="0"/>
                <a:ea typeface="宋体" pitchFamily="2" charset="-122"/>
              </a:defRPr>
            </a:lvl2pPr>
            <a:lvl3pPr marL="1143000" indent="-228600">
              <a:defRPr kumimoji="1" sz="2400" b="1" baseline="-25000">
                <a:solidFill>
                  <a:schemeClr val="tx1"/>
                </a:solidFill>
                <a:latin typeface="Times New Roman" pitchFamily="18" charset="0"/>
                <a:ea typeface="宋体" pitchFamily="2" charset="-122"/>
              </a:defRPr>
            </a:lvl3pPr>
            <a:lvl4pPr marL="1600200" indent="-228600">
              <a:defRPr kumimoji="1" sz="2400" b="1" baseline="-25000">
                <a:solidFill>
                  <a:schemeClr val="tx1"/>
                </a:solidFill>
                <a:latin typeface="Times New Roman" pitchFamily="18" charset="0"/>
                <a:ea typeface="宋体" pitchFamily="2" charset="-122"/>
              </a:defRPr>
            </a:lvl4pPr>
            <a:lvl5pPr marL="2057400" indent="-228600">
              <a:defRPr kumimoji="1"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9pPr>
          </a:lstStyle>
          <a:p>
            <a:pPr eaLnBrk="1" hangingPunct="1">
              <a:lnSpc>
                <a:spcPct val="190000"/>
              </a:lnSpc>
            </a:pPr>
            <a:r>
              <a:rPr lang="en-US" altLang="zh-CN" sz="3600" dirty="0"/>
              <a:t>1930 </a:t>
            </a:r>
            <a:r>
              <a:rPr lang="zh-CN" altLang="en-US" sz="3600" dirty="0"/>
              <a:t>年，他和同伙在印第安纳州的</a:t>
            </a:r>
            <a:r>
              <a:rPr lang="en-US" altLang="zh-CN" sz="3600" dirty="0"/>
              <a:t>Clinton</a:t>
            </a:r>
            <a:r>
              <a:rPr lang="zh-CN" altLang="en-US" sz="3600" dirty="0"/>
              <a:t>镇抢完一家银行撤离时，车胎爆了。对这样的小意外，</a:t>
            </a:r>
            <a:r>
              <a:rPr lang="en-US" altLang="zh-CN" sz="3600" dirty="0" err="1"/>
              <a:t>Lamm</a:t>
            </a:r>
            <a:r>
              <a:rPr lang="zh-CN" altLang="en-US" sz="3600" dirty="0"/>
              <a:t>显然早有预案。他们很快抢了一辆车，但这辆车很特殊，上面有个限速装置，时速不能超过</a:t>
            </a:r>
            <a:r>
              <a:rPr lang="en-US" altLang="zh-CN" sz="3600" dirty="0"/>
              <a:t>35</a:t>
            </a:r>
            <a:r>
              <a:rPr lang="zh-CN" altLang="en-US" sz="3600" dirty="0"/>
              <a:t>英里。于是他们又抢了一辆车，但这辆车的水箱漏了。他们又抢了一辆，但这辆只剩下一加仑汽油。最后，在警察的追击中，两人投降，</a:t>
            </a:r>
            <a:r>
              <a:rPr lang="en-US" altLang="zh-CN" sz="3600" dirty="0" err="1"/>
              <a:t>Lamm</a:t>
            </a:r>
            <a:r>
              <a:rPr lang="zh-CN" altLang="en-US" sz="3600" dirty="0"/>
              <a:t>和司机被击毙。 </a:t>
            </a:r>
          </a:p>
        </p:txBody>
      </p:sp>
      <p:sp>
        <p:nvSpPr>
          <p:cNvPr id="5" name="AutoShape 10">
            <a:hlinkClick r:id="rId2" action="ppaction://hlinksldjump"/>
          </p:cNvPr>
          <p:cNvSpPr>
            <a:spLocks noChangeArrowheads="1"/>
          </p:cNvSpPr>
          <p:nvPr/>
        </p:nvSpPr>
        <p:spPr bwMode="auto">
          <a:xfrm>
            <a:off x="8388351" y="4677966"/>
            <a:ext cx="646113" cy="433388"/>
          </a:xfrm>
          <a:prstGeom prst="rightArrow">
            <a:avLst>
              <a:gd name="adj1" fmla="val 50000"/>
              <a:gd name="adj2" fmla="val 25000"/>
            </a:avLst>
          </a:prstGeom>
          <a:solidFill>
            <a:schemeClr val="folHlink"/>
          </a:solidFill>
          <a:ln w="9525">
            <a:solidFill>
              <a:schemeClr val="accent1"/>
            </a:solidFill>
            <a:miter lim="800000"/>
            <a:headEnd/>
            <a:tailEnd/>
          </a:ln>
          <a:effectLst/>
        </p:spPr>
        <p:txBody>
          <a:bodyPr wrap="none" anchor="ctr"/>
          <a:lstStyle/>
          <a:p>
            <a:pPr algn="ctr" eaLnBrk="1" fontAlgn="t" hangingPunct="1">
              <a:defRPr/>
            </a:pPr>
            <a:endParaRPr lang="zh-CN" altLang="en-US" b="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6497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835025" y="1000125"/>
            <a:ext cx="7270750" cy="239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970088" algn="l"/>
              </a:tabLst>
              <a:defRPr kumimoji="1" sz="2400" b="1" baseline="-25000">
                <a:solidFill>
                  <a:schemeClr val="tx1"/>
                </a:solidFill>
                <a:latin typeface="Times New Roman" pitchFamily="18" charset="0"/>
                <a:ea typeface="宋体" charset="-122"/>
              </a:defRPr>
            </a:lvl1pPr>
            <a:lvl2pPr marL="742950" indent="-285750" eaLnBrk="0" hangingPunct="0">
              <a:tabLst>
                <a:tab pos="1970088" algn="l"/>
              </a:tabLst>
              <a:defRPr kumimoji="1" sz="2400" b="1" baseline="-25000">
                <a:solidFill>
                  <a:schemeClr val="tx1"/>
                </a:solidFill>
                <a:latin typeface="Times New Roman" pitchFamily="18" charset="0"/>
                <a:ea typeface="宋体" charset="-122"/>
              </a:defRPr>
            </a:lvl2pPr>
            <a:lvl3pPr marL="1143000" indent="-228600" eaLnBrk="0" hangingPunct="0">
              <a:tabLst>
                <a:tab pos="1970088" algn="l"/>
              </a:tabLst>
              <a:defRPr kumimoji="1" sz="2400" b="1" baseline="-25000">
                <a:solidFill>
                  <a:schemeClr val="tx1"/>
                </a:solidFill>
                <a:latin typeface="Times New Roman" pitchFamily="18" charset="0"/>
                <a:ea typeface="宋体" charset="-122"/>
              </a:defRPr>
            </a:lvl3pPr>
            <a:lvl4pPr marL="1600200" indent="-228600" eaLnBrk="0" hangingPunct="0">
              <a:tabLst>
                <a:tab pos="1970088" algn="l"/>
              </a:tabLst>
              <a:defRPr kumimoji="1" sz="2400" b="1" baseline="-25000">
                <a:solidFill>
                  <a:schemeClr val="tx1"/>
                </a:solidFill>
                <a:latin typeface="Times New Roman" pitchFamily="18" charset="0"/>
                <a:ea typeface="宋体" charset="-122"/>
              </a:defRPr>
            </a:lvl4pPr>
            <a:lvl5pPr marL="2057400" indent="-228600" eaLnBrk="0" hangingPunct="0">
              <a:tabLst>
                <a:tab pos="1970088" algn="l"/>
              </a:tabLst>
              <a:defRPr kumimoji="1" sz="2400" b="1" baseline="-25000">
                <a:solidFill>
                  <a:schemeClr val="tx1"/>
                </a:solidFill>
                <a:latin typeface="Times New Roman" pitchFamily="18" charset="0"/>
                <a:ea typeface="宋体" charset="-122"/>
              </a:defRPr>
            </a:lvl5pPr>
            <a:lvl6pPr marL="2514600" indent="-228600" algn="ctr" eaLnBrk="0" fontAlgn="t" hangingPunct="0">
              <a:spcBef>
                <a:spcPct val="0"/>
              </a:spcBef>
              <a:spcAft>
                <a:spcPct val="0"/>
              </a:spcAft>
              <a:tabLst>
                <a:tab pos="1970088" algn="l"/>
              </a:tabLst>
              <a:defRPr kumimoji="1" sz="2400" b="1" baseline="-25000">
                <a:solidFill>
                  <a:schemeClr val="tx1"/>
                </a:solidFill>
                <a:latin typeface="Times New Roman" pitchFamily="18" charset="0"/>
                <a:ea typeface="宋体" charset="-122"/>
              </a:defRPr>
            </a:lvl6pPr>
            <a:lvl7pPr marL="2971800" indent="-228600" algn="ctr" eaLnBrk="0" fontAlgn="t" hangingPunct="0">
              <a:spcBef>
                <a:spcPct val="0"/>
              </a:spcBef>
              <a:spcAft>
                <a:spcPct val="0"/>
              </a:spcAft>
              <a:tabLst>
                <a:tab pos="1970088" algn="l"/>
              </a:tabLst>
              <a:defRPr kumimoji="1" sz="2400" b="1" baseline="-25000">
                <a:solidFill>
                  <a:schemeClr val="tx1"/>
                </a:solidFill>
                <a:latin typeface="Times New Roman" pitchFamily="18" charset="0"/>
                <a:ea typeface="宋体" charset="-122"/>
              </a:defRPr>
            </a:lvl7pPr>
            <a:lvl8pPr marL="3429000" indent="-228600" algn="ctr" eaLnBrk="0" fontAlgn="t" hangingPunct="0">
              <a:spcBef>
                <a:spcPct val="0"/>
              </a:spcBef>
              <a:spcAft>
                <a:spcPct val="0"/>
              </a:spcAft>
              <a:tabLst>
                <a:tab pos="1970088" algn="l"/>
              </a:tabLst>
              <a:defRPr kumimoji="1" sz="2400" b="1" baseline="-25000">
                <a:solidFill>
                  <a:schemeClr val="tx1"/>
                </a:solidFill>
                <a:latin typeface="Times New Roman" pitchFamily="18" charset="0"/>
                <a:ea typeface="宋体" charset="-122"/>
              </a:defRPr>
            </a:lvl8pPr>
            <a:lvl9pPr marL="3886200" indent="-228600" algn="ctr" eaLnBrk="0" fontAlgn="t" hangingPunct="0">
              <a:spcBef>
                <a:spcPct val="0"/>
              </a:spcBef>
              <a:spcAft>
                <a:spcPct val="0"/>
              </a:spcAft>
              <a:tabLst>
                <a:tab pos="1970088" algn="l"/>
              </a:tabLst>
              <a:defRPr kumimoji="1" sz="2400" b="1" baseline="-25000">
                <a:solidFill>
                  <a:schemeClr val="tx1"/>
                </a:solidFill>
                <a:latin typeface="Times New Roman" pitchFamily="18" charset="0"/>
                <a:ea typeface="宋体" charset="-122"/>
              </a:defRPr>
            </a:lvl9pPr>
          </a:lstStyle>
          <a:p>
            <a:pPr algn="ctr" eaLnBrk="1" fontAlgn="base" hangingPunct="1">
              <a:lnSpc>
                <a:spcPct val="150000"/>
              </a:lnSpc>
              <a:buFont typeface="Arial" charset="0"/>
              <a:buNone/>
            </a:pPr>
            <a:r>
              <a:rPr kumimoji="0" lang="zh-CN" altLang="en-US" sz="5400" baseline="0" dirty="0">
                <a:latin typeface="黑体" pitchFamily="49" charset="-122"/>
                <a:ea typeface="黑体" pitchFamily="49" charset="-122"/>
                <a:sym typeface="Arial" charset="0"/>
              </a:rPr>
              <a:t>第九章</a:t>
            </a:r>
          </a:p>
          <a:p>
            <a:pPr algn="ctr" eaLnBrk="1" fontAlgn="base" hangingPunct="1">
              <a:lnSpc>
                <a:spcPct val="150000"/>
              </a:lnSpc>
              <a:buFont typeface="Arial" charset="0"/>
              <a:buNone/>
            </a:pPr>
            <a:r>
              <a:rPr kumimoji="0" lang="zh-CN" altLang="en-US" sz="5400" baseline="0" dirty="0">
                <a:latin typeface="黑体" pitchFamily="49" charset="-122"/>
                <a:ea typeface="黑体" pitchFamily="49" charset="-122"/>
                <a:sym typeface="Arial" charset="0"/>
              </a:rPr>
              <a:t>智猪博弈</a:t>
            </a:r>
          </a:p>
        </p:txBody>
      </p:sp>
    </p:spTree>
    <p:extLst>
      <p:ext uri="{BB962C8B-B14F-4D97-AF65-F5344CB8AC3E}">
        <p14:creationId xmlns:p14="http://schemas.microsoft.com/office/powerpoint/2010/main" val="1385078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bwMode="auto">
          <a:xfrm>
            <a:off x="466725" y="195263"/>
            <a:ext cx="7200900" cy="400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70000" lnSpcReduction="20000"/>
          </a:bodyPr>
          <a:lstStyle/>
          <a:p>
            <a:pPr lvl="1" indent="0" algn="ctr" eaLnBrk="1" hangingPunct="1">
              <a:buNone/>
            </a:pPr>
            <a:r>
              <a:rPr lang="zh-CN" altLang="en-US" sz="3600" dirty="0" smtClean="0">
                <a:solidFill>
                  <a:schemeClr val="tx1"/>
                </a:solidFill>
                <a:effectLst/>
                <a:ea typeface="黑体" pitchFamily="49" charset="-122"/>
              </a:rPr>
              <a:t>第一节  智猪博弈：多劳不多得</a:t>
            </a:r>
          </a:p>
        </p:txBody>
      </p:sp>
      <p:grpSp>
        <p:nvGrpSpPr>
          <p:cNvPr id="1028" name="Group 3"/>
          <p:cNvGrpSpPr>
            <a:grpSpLocks/>
          </p:cNvGrpSpPr>
          <p:nvPr/>
        </p:nvGrpSpPr>
        <p:grpSpPr bwMode="auto">
          <a:xfrm>
            <a:off x="1116013" y="735806"/>
            <a:ext cx="6781800" cy="2228850"/>
            <a:chOff x="1590" y="5161"/>
            <a:chExt cx="3960" cy="1271"/>
          </a:xfrm>
        </p:grpSpPr>
        <p:sp>
          <p:nvSpPr>
            <p:cNvPr id="18461" name="AutoShape 4"/>
            <p:cNvSpPr>
              <a:spLocks noChangeArrowheads="1"/>
            </p:cNvSpPr>
            <p:nvPr/>
          </p:nvSpPr>
          <p:spPr bwMode="auto">
            <a:xfrm>
              <a:off x="1590" y="5161"/>
              <a:ext cx="3960" cy="1271"/>
            </a:xfrm>
            <a:prstGeom prst="roundRect">
              <a:avLst>
                <a:gd name="adj" fmla="val 16667"/>
              </a:avLst>
            </a:prstGeom>
            <a:solidFill>
              <a:srgbClr val="FFFFFF"/>
            </a:solidFill>
            <a:ln w="19050">
              <a:solidFill>
                <a:srgbClr val="000000"/>
              </a:solidFill>
              <a:round/>
              <a:headEnd/>
              <a:tailEnd/>
            </a:ln>
            <a:effectLst>
              <a:outerShdw sy="50000" kx="2453608" rotWithShape="0">
                <a:srgbClr val="C0C0C0">
                  <a:alpha val="50000"/>
                </a:srgbClr>
              </a:outerShdw>
            </a:effectLst>
          </p:spPr>
          <p:txBody>
            <a:bodyPr/>
            <a:lstStyle/>
            <a:p>
              <a:pPr>
                <a:defRPr/>
              </a:pPr>
              <a:endParaRPr lang="zh-CN" altLang="en-US">
                <a:ea typeface="宋体" pitchFamily="2" charset="-122"/>
              </a:endParaRPr>
            </a:p>
          </p:txBody>
        </p:sp>
        <p:sp>
          <p:nvSpPr>
            <p:cNvPr id="18462" name="AutoShape 5"/>
            <p:cNvSpPr>
              <a:spLocks noChangeArrowheads="1"/>
            </p:cNvSpPr>
            <p:nvPr/>
          </p:nvSpPr>
          <p:spPr bwMode="auto">
            <a:xfrm>
              <a:off x="2850" y="5905"/>
              <a:ext cx="1261" cy="312"/>
            </a:xfrm>
            <a:prstGeom prst="bevel">
              <a:avLst>
                <a:gd name="adj" fmla="val 12500"/>
              </a:avLst>
            </a:prstGeom>
            <a:solidFill>
              <a:srgbClr val="FFFFFF"/>
            </a:solidFill>
            <a:ln w="19050">
              <a:solidFill>
                <a:srgbClr val="993366"/>
              </a:solidFill>
              <a:miter lim="800000"/>
              <a:headEnd/>
              <a:tailEnd/>
            </a:ln>
            <a:effectLst>
              <a:outerShdw sy="50000" kx="2453608" rotWithShape="0">
                <a:srgbClr val="C0C0C0">
                  <a:alpha val="50000"/>
                </a:srgbClr>
              </a:outerShdw>
            </a:effectLst>
          </p:spPr>
          <p:txBody>
            <a:bodyPr/>
            <a:lstStyle/>
            <a:p>
              <a:pPr>
                <a:defRPr/>
              </a:pPr>
              <a:endParaRPr lang="zh-CN" altLang="en-US">
                <a:ea typeface="宋体" pitchFamily="2" charset="-122"/>
              </a:endParaRPr>
            </a:p>
          </p:txBody>
        </p:sp>
        <p:sp>
          <p:nvSpPr>
            <p:cNvPr id="18463" name="AutoShape 6"/>
            <p:cNvSpPr>
              <a:spLocks noChangeArrowheads="1"/>
            </p:cNvSpPr>
            <p:nvPr/>
          </p:nvSpPr>
          <p:spPr bwMode="auto">
            <a:xfrm>
              <a:off x="1770" y="5305"/>
              <a:ext cx="720" cy="780"/>
            </a:xfrm>
            <a:prstGeom prst="smileyFace">
              <a:avLst>
                <a:gd name="adj" fmla="val 4653"/>
              </a:avLst>
            </a:prstGeom>
            <a:solidFill>
              <a:srgbClr val="FFFFFF"/>
            </a:solidFill>
            <a:ln w="19050">
              <a:solidFill>
                <a:srgbClr val="339966"/>
              </a:solidFill>
              <a:round/>
              <a:headEnd/>
              <a:tailEnd/>
            </a:ln>
            <a:effectLst>
              <a:outerShdw sy="50000" kx="2453608" rotWithShape="0">
                <a:srgbClr val="C0C0C0">
                  <a:alpha val="50000"/>
                </a:srgbClr>
              </a:outerShdw>
            </a:effectLst>
          </p:spPr>
          <p:txBody>
            <a:bodyPr/>
            <a:lstStyle/>
            <a:p>
              <a:pPr>
                <a:defRPr/>
              </a:pPr>
              <a:endParaRPr lang="zh-CN" altLang="en-US">
                <a:ea typeface="宋体" pitchFamily="2" charset="-122"/>
              </a:endParaRPr>
            </a:p>
          </p:txBody>
        </p:sp>
        <p:sp>
          <p:nvSpPr>
            <p:cNvPr id="18464" name="AutoShape 7"/>
            <p:cNvSpPr>
              <a:spLocks noChangeArrowheads="1"/>
            </p:cNvSpPr>
            <p:nvPr/>
          </p:nvSpPr>
          <p:spPr bwMode="auto">
            <a:xfrm>
              <a:off x="4470" y="5605"/>
              <a:ext cx="360" cy="312"/>
            </a:xfrm>
            <a:prstGeom prst="smileyFace">
              <a:avLst>
                <a:gd name="adj" fmla="val 4653"/>
              </a:avLst>
            </a:prstGeom>
            <a:solidFill>
              <a:srgbClr val="FFFFFF"/>
            </a:solidFill>
            <a:ln w="19050">
              <a:solidFill>
                <a:srgbClr val="FF0000"/>
              </a:solidFill>
              <a:round/>
              <a:headEnd/>
              <a:tailEnd/>
            </a:ln>
            <a:effectLst>
              <a:outerShdw sy="50000" kx="2453608" rotWithShape="0">
                <a:srgbClr val="C0C0C0">
                  <a:alpha val="50000"/>
                </a:srgbClr>
              </a:outerShdw>
            </a:effectLst>
          </p:spPr>
          <p:txBody>
            <a:bodyPr/>
            <a:lstStyle/>
            <a:p>
              <a:pPr>
                <a:defRPr/>
              </a:pPr>
              <a:endParaRPr lang="zh-CN" altLang="en-US">
                <a:ea typeface="宋体" pitchFamily="2" charset="-122"/>
              </a:endParaRPr>
            </a:p>
          </p:txBody>
        </p:sp>
        <p:sp>
          <p:nvSpPr>
            <p:cNvPr id="18465" name="AutoShape 8"/>
            <p:cNvSpPr>
              <a:spLocks noChangeArrowheads="1"/>
            </p:cNvSpPr>
            <p:nvPr/>
          </p:nvSpPr>
          <p:spPr bwMode="auto">
            <a:xfrm>
              <a:off x="5370" y="5161"/>
              <a:ext cx="180" cy="312"/>
            </a:xfrm>
            <a:prstGeom prst="irregularSeal2">
              <a:avLst/>
            </a:prstGeom>
            <a:solidFill>
              <a:srgbClr val="FFFFFF"/>
            </a:solidFill>
            <a:ln w="19050">
              <a:solidFill>
                <a:srgbClr val="FFCC00"/>
              </a:solidFill>
              <a:miter lim="800000"/>
              <a:headEnd/>
              <a:tailEnd/>
            </a:ln>
            <a:effectLst>
              <a:outerShdw sy="50000" kx="2453608" rotWithShape="0">
                <a:srgbClr val="C0C0C0">
                  <a:alpha val="50000"/>
                </a:srgbClr>
              </a:outerShdw>
            </a:effectLst>
          </p:spPr>
          <p:txBody>
            <a:bodyPr/>
            <a:lstStyle/>
            <a:p>
              <a:pPr>
                <a:defRPr/>
              </a:pPr>
              <a:endParaRPr lang="zh-CN" altLang="en-US">
                <a:ea typeface="宋体" pitchFamily="2" charset="-122"/>
              </a:endParaRPr>
            </a:p>
          </p:txBody>
        </p:sp>
      </p:grpSp>
      <p:graphicFrame>
        <p:nvGraphicFramePr>
          <p:cNvPr id="1026" name="Object 9"/>
          <p:cNvGraphicFramePr>
            <a:graphicFrameLocks noChangeAspect="1"/>
          </p:cNvGraphicFramePr>
          <p:nvPr/>
        </p:nvGraphicFramePr>
        <p:xfrm>
          <a:off x="1042988" y="3057525"/>
          <a:ext cx="4953000" cy="1588294"/>
        </p:xfrm>
        <a:graphic>
          <a:graphicData uri="http://schemas.openxmlformats.org/presentationml/2006/ole">
            <mc:AlternateContent xmlns:mc="http://schemas.openxmlformats.org/markup-compatibility/2006">
              <mc:Choice xmlns:v="urn:schemas-microsoft-com:vml" Requires="v">
                <p:oleObj spid="_x0000_s21528" name="BMP 图象" r:id="rId3" imgW="4076190" imgH="1743318" progId="Paint.Picture">
                  <p:embed/>
                </p:oleObj>
              </mc:Choice>
              <mc:Fallback>
                <p:oleObj name="BMP 图象" r:id="rId3" imgW="4076190" imgH="174331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057525"/>
                        <a:ext cx="4953000" cy="1588294"/>
                      </a:xfrm>
                      <a:prstGeom prst="rect">
                        <a:avLst/>
                      </a:prstGeom>
                      <a:noFill/>
                      <a:ln w="9525">
                        <a:solidFill>
                          <a:schemeClr val="hlink"/>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2200586" name="Group 10"/>
          <p:cNvGraphicFramePr>
            <a:graphicFrameLocks noGrp="1"/>
          </p:cNvGraphicFramePr>
          <p:nvPr>
            <p:extLst>
              <p:ext uri="{D42A27DB-BD31-4B8C-83A1-F6EECF244321}">
                <p14:modId xmlns:p14="http://schemas.microsoft.com/office/powerpoint/2010/main" val="3384399193"/>
              </p:ext>
            </p:extLst>
          </p:nvPr>
        </p:nvGraphicFramePr>
        <p:xfrm>
          <a:off x="6300788" y="3112294"/>
          <a:ext cx="1981200" cy="1524000"/>
        </p:xfrm>
        <a:graphic>
          <a:graphicData uri="http://schemas.openxmlformats.org/drawingml/2006/table">
            <a:tbl>
              <a:tblPr/>
              <a:tblGrid>
                <a:gridCol w="838200"/>
                <a:gridCol w="533400"/>
                <a:gridCol w="609600"/>
              </a:tblGrid>
              <a:tr h="381000">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zh-CN" altLang="zh-CN" sz="1800" b="1" i="0" u="none" strike="noStrike" cap="none" normalizeH="0" baseline="0" smtClean="0">
                        <a:ln>
                          <a:noFill/>
                        </a:ln>
                        <a:solidFill>
                          <a:schemeClr val="bg1"/>
                        </a:solidFill>
                        <a:effectLst/>
                        <a:latin typeface="Times New Roman" pitchFamily="18" charset="0"/>
                        <a:ea typeface="隶书" pitchFamily="49" charset="-122"/>
                      </a:endParaRPr>
                    </a:p>
                  </a:txBody>
                  <a:tcPr marT="34290" marB="3429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1800" b="1" i="0" u="none" strike="noStrike" cap="none" normalizeH="0" baseline="0" smtClean="0">
                          <a:ln>
                            <a:noFill/>
                          </a:ln>
                          <a:solidFill>
                            <a:schemeClr val="bg1"/>
                          </a:solidFill>
                          <a:effectLst/>
                          <a:latin typeface="Times New Roman" pitchFamily="18" charset="0"/>
                          <a:ea typeface="隶书" pitchFamily="49" charset="-122"/>
                        </a:rPr>
                        <a:t>大 </a:t>
                      </a:r>
                    </a:p>
                  </a:txBody>
                  <a:tcPr marT="34290" marB="3429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1800" b="1" i="0" u="none" strike="noStrike" cap="none" normalizeH="0" baseline="0" smtClean="0">
                          <a:ln>
                            <a:noFill/>
                          </a:ln>
                          <a:solidFill>
                            <a:schemeClr val="bg1"/>
                          </a:solidFill>
                          <a:effectLst/>
                          <a:latin typeface="Times New Roman" pitchFamily="18" charset="0"/>
                          <a:ea typeface="隶书" pitchFamily="49" charset="-122"/>
                        </a:rPr>
                        <a:t>小</a:t>
                      </a:r>
                    </a:p>
                  </a:txBody>
                  <a:tcPr marT="34290" marB="3429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r>
              <a:tr h="381000">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1800" b="1" i="0" u="none" strike="noStrike" cap="none" normalizeH="0" baseline="0" smtClean="0">
                          <a:ln>
                            <a:noFill/>
                          </a:ln>
                          <a:solidFill>
                            <a:schemeClr val="bg1"/>
                          </a:solidFill>
                          <a:effectLst/>
                          <a:latin typeface="Times New Roman" pitchFamily="18" charset="0"/>
                          <a:ea typeface="隶书" pitchFamily="49" charset="-122"/>
                        </a:rPr>
                        <a:t>大先</a:t>
                      </a:r>
                    </a:p>
                  </a:txBody>
                  <a:tcPr marT="34290" marB="3429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1800" b="1" i="0" u="none" strike="noStrike" cap="none" normalizeH="0" baseline="0" smtClean="0">
                          <a:ln>
                            <a:noFill/>
                          </a:ln>
                          <a:solidFill>
                            <a:schemeClr val="bg1"/>
                          </a:solidFill>
                          <a:effectLst/>
                          <a:latin typeface="Times New Roman" pitchFamily="18" charset="0"/>
                          <a:ea typeface="隶书" pitchFamily="49" charset="-122"/>
                        </a:rPr>
                        <a:t>9</a:t>
                      </a:r>
                    </a:p>
                  </a:txBody>
                  <a:tcPr marT="34290" marB="3429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1800" b="1" i="0" u="none" strike="noStrike" cap="none" normalizeH="0" baseline="0" smtClean="0">
                          <a:ln>
                            <a:noFill/>
                          </a:ln>
                          <a:solidFill>
                            <a:schemeClr val="bg1"/>
                          </a:solidFill>
                          <a:effectLst/>
                          <a:latin typeface="Times New Roman" pitchFamily="18" charset="0"/>
                          <a:ea typeface="隶书" pitchFamily="49" charset="-122"/>
                        </a:rPr>
                        <a:t>1</a:t>
                      </a:r>
                    </a:p>
                  </a:txBody>
                  <a:tcPr marT="34290" marB="3429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r>
              <a:tr h="381000">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1800" b="1" i="0" u="none" strike="noStrike" cap="none" normalizeH="0" baseline="0" smtClean="0">
                          <a:ln>
                            <a:noFill/>
                          </a:ln>
                          <a:solidFill>
                            <a:schemeClr val="bg1"/>
                          </a:solidFill>
                          <a:effectLst/>
                          <a:latin typeface="Times New Roman" pitchFamily="18" charset="0"/>
                          <a:ea typeface="隶书" pitchFamily="49" charset="-122"/>
                        </a:rPr>
                        <a:t>小先</a:t>
                      </a:r>
                    </a:p>
                  </a:txBody>
                  <a:tcPr marT="34290" marB="3429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1800" b="1" i="0" u="none" strike="noStrike" cap="none" normalizeH="0" baseline="0" smtClean="0">
                          <a:ln>
                            <a:noFill/>
                          </a:ln>
                          <a:solidFill>
                            <a:schemeClr val="bg1"/>
                          </a:solidFill>
                          <a:effectLst/>
                          <a:latin typeface="Times New Roman" pitchFamily="18" charset="0"/>
                          <a:ea typeface="隶书" pitchFamily="49" charset="-122"/>
                        </a:rPr>
                        <a:t>6</a:t>
                      </a:r>
                    </a:p>
                  </a:txBody>
                  <a:tcPr marT="34290" marB="3429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1800" b="1" i="0" u="none" strike="noStrike" cap="none" normalizeH="0" baseline="0" smtClean="0">
                          <a:ln>
                            <a:noFill/>
                          </a:ln>
                          <a:solidFill>
                            <a:schemeClr val="bg1"/>
                          </a:solidFill>
                          <a:effectLst/>
                          <a:latin typeface="Times New Roman" pitchFamily="18" charset="0"/>
                          <a:ea typeface="隶书" pitchFamily="49" charset="-122"/>
                        </a:rPr>
                        <a:t>4</a:t>
                      </a:r>
                    </a:p>
                  </a:txBody>
                  <a:tcPr marT="34290" marB="3429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r>
              <a:tr h="381000">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1800" b="1" i="0" u="none" strike="noStrike" cap="none" normalizeH="0" baseline="0" smtClean="0">
                          <a:ln>
                            <a:noFill/>
                          </a:ln>
                          <a:solidFill>
                            <a:schemeClr val="bg1"/>
                          </a:solidFill>
                          <a:effectLst/>
                          <a:latin typeface="Times New Roman" pitchFamily="18" charset="0"/>
                          <a:ea typeface="隶书" pitchFamily="49" charset="-122"/>
                        </a:rPr>
                        <a:t>一起</a:t>
                      </a:r>
                    </a:p>
                  </a:txBody>
                  <a:tcPr marT="34290" marB="3429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1800" b="1" i="0" u="none" strike="noStrike" cap="none" normalizeH="0" baseline="0" smtClean="0">
                          <a:ln>
                            <a:noFill/>
                          </a:ln>
                          <a:solidFill>
                            <a:schemeClr val="bg1"/>
                          </a:solidFill>
                          <a:effectLst/>
                          <a:latin typeface="Times New Roman" pitchFamily="18" charset="0"/>
                          <a:ea typeface="隶书" pitchFamily="49" charset="-122"/>
                        </a:rPr>
                        <a:t>7</a:t>
                      </a:r>
                    </a:p>
                  </a:txBody>
                  <a:tcPr marT="34290" marB="3429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1800" b="1" i="0" u="none" strike="noStrike" cap="none" normalizeH="0" baseline="0" dirty="0" smtClean="0">
                          <a:ln>
                            <a:noFill/>
                          </a:ln>
                          <a:solidFill>
                            <a:schemeClr val="bg1"/>
                          </a:solidFill>
                          <a:effectLst/>
                          <a:latin typeface="Times New Roman" pitchFamily="18" charset="0"/>
                          <a:ea typeface="隶书" pitchFamily="49" charset="-122"/>
                        </a:rPr>
                        <a:t>3</a:t>
                      </a:r>
                    </a:p>
                  </a:txBody>
                  <a:tcPr marT="34290" marB="3429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r>
            </a:tbl>
          </a:graphicData>
        </a:graphic>
      </p:graphicFrame>
      <p:pic>
        <p:nvPicPr>
          <p:cNvPr id="1051" name="Picture 32" descr="O99022-2_G0027_P001-GG88_COM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1006079"/>
            <a:ext cx="20574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2" name="Picture 33" descr="O99007-2_G0027_P001-GG88_COM_"/>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371600"/>
            <a:ext cx="22098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0379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8034" name="Rectangle 2" descr="wp511f"/>
          <p:cNvSpPr>
            <a:spLocks noChangeArrowheads="1"/>
          </p:cNvSpPr>
          <p:nvPr/>
        </p:nvSpPr>
        <p:spPr bwMode="auto">
          <a:xfrm>
            <a:off x="400193" y="555526"/>
            <a:ext cx="8382000" cy="3098156"/>
          </a:xfrm>
          <a:prstGeom prst="rect">
            <a:avLst/>
          </a:prstGeom>
          <a:noFill/>
          <a:ln>
            <a:noFill/>
          </a:ln>
          <a:effectLst/>
          <a:extLst/>
        </p:spPr>
        <p:txBody>
          <a:bodyPr>
            <a:spAutoFit/>
          </a:bodyPr>
          <a:lstStyle/>
          <a:p>
            <a:pPr marL="666750" lvl="1" algn="l" fontAlgn="base">
              <a:lnSpc>
                <a:spcPct val="190000"/>
              </a:lnSpc>
              <a:spcBef>
                <a:spcPct val="20000"/>
              </a:spcBef>
              <a:buClr>
                <a:schemeClr val="accent1"/>
              </a:buClr>
              <a:defRPr/>
            </a:pPr>
            <a:r>
              <a:rPr lang="zh-CN" altLang="en-US" sz="4000" b="1" baseline="0" dirty="0">
                <a:latin typeface="楷体_GB2312" pitchFamily="49" charset="-122"/>
                <a:ea typeface="楷体_GB2312" pitchFamily="49" charset="-122"/>
              </a:rPr>
              <a:t>特别提示：</a:t>
            </a:r>
          </a:p>
          <a:p>
            <a:pPr marL="288925" algn="l" fontAlgn="base">
              <a:lnSpc>
                <a:spcPct val="190000"/>
              </a:lnSpc>
              <a:spcBef>
                <a:spcPct val="20000"/>
              </a:spcBef>
              <a:buClr>
                <a:schemeClr val="folHlink"/>
              </a:buClr>
              <a:buSzPct val="80000"/>
              <a:buFont typeface="Wingdings" pitchFamily="2" charset="2"/>
              <a:buNone/>
              <a:defRPr/>
            </a:pPr>
            <a:r>
              <a:rPr lang="zh-CN" altLang="en-US" sz="3200" b="1" dirty="0">
                <a:ea typeface="宋体" pitchFamily="2" charset="-122"/>
              </a:rPr>
              <a:t>智猪博弈是一个搭便车的博弈。一方付出了相应的代价，双方共享了所得到的收益。</a:t>
            </a:r>
          </a:p>
        </p:txBody>
      </p:sp>
      <p:sp>
        <p:nvSpPr>
          <p:cNvPr id="20483" name="Line 3"/>
          <p:cNvSpPr>
            <a:spLocks noChangeShapeType="1"/>
          </p:cNvSpPr>
          <p:nvPr/>
        </p:nvSpPr>
        <p:spPr bwMode="auto">
          <a:xfrm>
            <a:off x="755576" y="1924050"/>
            <a:ext cx="7704212"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3225684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48034"/>
                                        </p:tgtEl>
                                        <p:attrNameLst>
                                          <p:attrName>style.visibility</p:attrName>
                                        </p:attrNameLst>
                                      </p:cBhvr>
                                      <p:to>
                                        <p:strVal val="visible"/>
                                      </p:to>
                                    </p:set>
                                    <p:anim calcmode="lin" valueType="num">
                                      <p:cBhvr additive="base">
                                        <p:cTn id="7" dur="500" fill="hold"/>
                                        <p:tgtEl>
                                          <p:spTgt spid="2348034"/>
                                        </p:tgtEl>
                                        <p:attrNameLst>
                                          <p:attrName>ppt_x</p:attrName>
                                        </p:attrNameLst>
                                      </p:cBhvr>
                                      <p:tavLst>
                                        <p:tav tm="0">
                                          <p:val>
                                            <p:strVal val="0-#ppt_w/2"/>
                                          </p:val>
                                        </p:tav>
                                        <p:tav tm="100000">
                                          <p:val>
                                            <p:strVal val="#ppt_x"/>
                                          </p:val>
                                        </p:tav>
                                      </p:tavLst>
                                    </p:anim>
                                    <p:anim calcmode="lin" valueType="num">
                                      <p:cBhvr additive="base">
                                        <p:cTn id="8" dur="500" fill="hold"/>
                                        <p:tgtEl>
                                          <p:spTgt spid="23480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80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ChangeArrowheads="1"/>
          </p:cNvSpPr>
          <p:nvPr/>
        </p:nvSpPr>
        <p:spPr bwMode="auto">
          <a:xfrm>
            <a:off x="395288" y="465535"/>
            <a:ext cx="8280400" cy="453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txBody>
          <a:bodyPr lIns="92075" tIns="46038" rIns="92075" bIns="46038"/>
          <a:lstStyle/>
          <a:p>
            <a:pPr algn="l" fontAlgn="base">
              <a:lnSpc>
                <a:spcPct val="200000"/>
              </a:lnSpc>
            </a:pPr>
            <a:r>
              <a:rPr lang="zh-CN" altLang="en-US" sz="2800" b="1" baseline="0" dirty="0">
                <a:latin typeface="楷体" pitchFamily="49" charset="-122"/>
                <a:ea typeface="楷体" pitchFamily="49" charset="-122"/>
                <a:sym typeface="Symbol" pitchFamily="18" charset="2"/>
              </a:rPr>
              <a:t>现将</a:t>
            </a:r>
            <a:r>
              <a:rPr lang="en-US" altLang="zh-CN" sz="2800" b="1" baseline="0" dirty="0">
                <a:latin typeface="楷体" pitchFamily="49" charset="-122"/>
                <a:ea typeface="楷体" pitchFamily="49" charset="-122"/>
                <a:sym typeface="Symbol" pitchFamily="18" charset="2"/>
              </a:rPr>
              <a:t>10000</a:t>
            </a:r>
            <a:r>
              <a:rPr lang="zh-CN" altLang="en-US" sz="2800" b="1" baseline="0" dirty="0">
                <a:latin typeface="楷体" pitchFamily="49" charset="-122"/>
                <a:ea typeface="楷体" pitchFamily="49" charset="-122"/>
                <a:sym typeface="Symbol" pitchFamily="18" charset="2"/>
              </a:rPr>
              <a:t>元拍卖给大家（英国式），各位互相竞价，以</a:t>
            </a:r>
            <a:r>
              <a:rPr lang="en-US" altLang="zh-CN" sz="2800" b="1" baseline="0" dirty="0">
                <a:latin typeface="楷体" pitchFamily="49" charset="-122"/>
                <a:ea typeface="楷体" pitchFamily="49" charset="-122"/>
                <a:sym typeface="Symbol" pitchFamily="18" charset="2"/>
              </a:rPr>
              <a:t>100</a:t>
            </a:r>
            <a:r>
              <a:rPr lang="zh-CN" altLang="en-US" sz="2800" b="1" baseline="0" dirty="0">
                <a:latin typeface="楷体" pitchFamily="49" charset="-122"/>
                <a:ea typeface="楷体" pitchFamily="49" charset="-122"/>
                <a:sym typeface="Symbol" pitchFamily="18" charset="2"/>
              </a:rPr>
              <a:t>元为加价单位，直到没有人再加价为止。出价最高者以其所出价格获得该</a:t>
            </a:r>
            <a:r>
              <a:rPr lang="en-US" altLang="zh-CN" sz="2800" b="1" baseline="0" dirty="0">
                <a:latin typeface="楷体" pitchFamily="49" charset="-122"/>
                <a:ea typeface="楷体" pitchFamily="49" charset="-122"/>
                <a:sym typeface="Symbol" pitchFamily="18" charset="2"/>
              </a:rPr>
              <a:t>10000</a:t>
            </a:r>
            <a:r>
              <a:rPr lang="zh-CN" altLang="en-US" sz="2800" b="1" baseline="0" dirty="0">
                <a:latin typeface="楷体" pitchFamily="49" charset="-122"/>
                <a:ea typeface="楷体" pitchFamily="49" charset="-122"/>
                <a:sym typeface="Symbol" pitchFamily="18" charset="2"/>
              </a:rPr>
              <a:t>元钱，同时，出价第二高者将其所出价格的数量支付给我。</a:t>
            </a:r>
          </a:p>
          <a:p>
            <a:pPr algn="l" fontAlgn="base">
              <a:lnSpc>
                <a:spcPct val="200000"/>
              </a:lnSpc>
            </a:pPr>
            <a:r>
              <a:rPr lang="zh-CN" altLang="en-US" sz="2800" b="1" baseline="0" dirty="0">
                <a:latin typeface="楷体" pitchFamily="49" charset="-122"/>
                <a:ea typeface="楷体" pitchFamily="49" charset="-122"/>
                <a:sym typeface="Symbol" pitchFamily="18" charset="2"/>
              </a:rPr>
              <a:t>请问：您的竞拍策略？</a:t>
            </a:r>
          </a:p>
        </p:txBody>
      </p:sp>
      <p:sp>
        <p:nvSpPr>
          <p:cNvPr id="1771525" name="Rectangle 5">
            <a:hlinkClick r:id="" action="ppaction://noaction"/>
          </p:cNvPr>
          <p:cNvSpPr>
            <a:spLocks noChangeArrowheads="1"/>
          </p:cNvSpPr>
          <p:nvPr/>
        </p:nvSpPr>
        <p:spPr bwMode="auto">
          <a:xfrm>
            <a:off x="304800" y="96334"/>
            <a:ext cx="2178968" cy="400050"/>
          </a:xfrm>
          <a:prstGeom prst="rect">
            <a:avLst/>
          </a:prstGeom>
          <a:noFill/>
          <a:ln>
            <a:noFill/>
          </a:ln>
          <a:effectLst/>
          <a:extLst/>
        </p:spPr>
        <p:txBody>
          <a:bodyPr lIns="92075" tIns="46038" rIns="92075" bIns="46038"/>
          <a:lstStyle/>
          <a:p>
            <a:pPr algn="dist" fontAlgn="base">
              <a:lnSpc>
                <a:spcPct val="80000"/>
              </a:lnSpc>
              <a:defRPr/>
            </a:pPr>
            <a:r>
              <a:rPr lang="zh-CN" altLang="en-US" sz="3200" b="1" baseline="0" dirty="0" smtClean="0">
                <a:ea typeface="黑体" pitchFamily="49" charset="-122"/>
                <a:sym typeface="Symbol" pitchFamily="18" charset="2"/>
              </a:rPr>
              <a:t>万</a:t>
            </a:r>
            <a:r>
              <a:rPr lang="zh-CN" altLang="en-US" sz="3200" b="1" baseline="0" dirty="0">
                <a:ea typeface="黑体" pitchFamily="49" charset="-122"/>
                <a:sym typeface="Symbol" pitchFamily="18" charset="2"/>
              </a:rPr>
              <a:t>元</a:t>
            </a:r>
            <a:r>
              <a:rPr lang="zh-CN" altLang="en-US" sz="3200" b="1" baseline="0" dirty="0" smtClean="0">
                <a:ea typeface="黑体" pitchFamily="49" charset="-122"/>
                <a:sym typeface="Symbol" pitchFamily="18" charset="2"/>
              </a:rPr>
              <a:t>陷阱</a:t>
            </a:r>
            <a:endParaRPr lang="zh-CN" altLang="en-US" sz="3200" b="1" baseline="0" dirty="0">
              <a:latin typeface="Arial" charset="0"/>
              <a:ea typeface="宋体" pitchFamily="2" charset="-122"/>
              <a:sym typeface="Symbol" pitchFamily="18" charset="2"/>
            </a:endParaRPr>
          </a:p>
        </p:txBody>
      </p:sp>
    </p:spTree>
    <p:extLst>
      <p:ext uri="{BB962C8B-B14F-4D97-AF65-F5344CB8AC3E}">
        <p14:creationId xmlns:p14="http://schemas.microsoft.com/office/powerpoint/2010/main" val="1949144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bwMode="auto">
          <a:xfrm>
            <a:off x="323850" y="33338"/>
            <a:ext cx="7920038" cy="7024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zh-CN" altLang="en-US" sz="3600" smtClean="0">
                <a:solidFill>
                  <a:schemeClr val="tx1"/>
                </a:solidFill>
                <a:effectLst/>
              </a:rPr>
              <a:t>第二节 智猪博弈的扩展</a:t>
            </a:r>
          </a:p>
        </p:txBody>
      </p:sp>
      <p:sp>
        <p:nvSpPr>
          <p:cNvPr id="2327555" name="Rectangle 3"/>
          <p:cNvSpPr>
            <a:spLocks noGrp="1" noChangeArrowheads="1"/>
          </p:cNvSpPr>
          <p:nvPr>
            <p:ph type="body" idx="4294967295"/>
          </p:nvPr>
        </p:nvSpPr>
        <p:spPr bwMode="auto">
          <a:xfrm>
            <a:off x="827583" y="681038"/>
            <a:ext cx="7870329" cy="1781175"/>
          </a:xfrm>
          <a:prstGeom prst="rect">
            <a:avLst/>
          </a:prstGeom>
          <a:extLst/>
        </p:spPr>
        <p:txBody>
          <a:bodyPr lIns="90170" tIns="46990" rIns="90170" bIns="46990">
            <a:noAutofit/>
          </a:bodyPr>
          <a:lstStyle/>
          <a:p>
            <a:pPr marL="0" indent="0" eaLnBrk="1" hangingPunct="1">
              <a:lnSpc>
                <a:spcPct val="150000"/>
              </a:lnSpc>
              <a:buNone/>
              <a:defRPr/>
            </a:pPr>
            <a:r>
              <a:rPr lang="en-US" altLang="zh-CN" sz="1600" b="1" dirty="0" smtClean="0">
                <a:solidFill>
                  <a:schemeClr val="tx1"/>
                </a:solidFill>
                <a:latin typeface="楷体" pitchFamily="49" charset="-122"/>
              </a:rPr>
              <a:t>1</a:t>
            </a:r>
            <a:r>
              <a:rPr lang="zh-CN" altLang="en-US" sz="1600" b="1" dirty="0" smtClean="0">
                <a:solidFill>
                  <a:schemeClr val="tx1"/>
                </a:solidFill>
                <a:latin typeface="楷体" pitchFamily="49" charset="-122"/>
              </a:rPr>
              <a:t>、当</a:t>
            </a:r>
            <a:r>
              <a:rPr lang="en-US" altLang="zh-CN" sz="1600" b="1" dirty="0" smtClean="0">
                <a:solidFill>
                  <a:schemeClr val="tx1"/>
                </a:solidFill>
                <a:latin typeface="楷体" pitchFamily="49" charset="-122"/>
              </a:rPr>
              <a:t>A≥10</a:t>
            </a:r>
            <a:r>
              <a:rPr lang="zh-CN" altLang="en-US" sz="1600" b="1" dirty="0" smtClean="0">
                <a:solidFill>
                  <a:schemeClr val="tx1"/>
                </a:solidFill>
                <a:latin typeface="楷体" pitchFamily="49" charset="-122"/>
              </a:rPr>
              <a:t>时，大猪小猪都选择不去按。</a:t>
            </a:r>
            <a:endParaRPr lang="zh-CN" altLang="en-US" sz="1600" b="1" i="1" dirty="0" smtClean="0">
              <a:solidFill>
                <a:schemeClr val="tx1"/>
              </a:solidFill>
              <a:latin typeface="楷体" pitchFamily="49" charset="-122"/>
              <a:sym typeface="Arial" charset="0"/>
            </a:endParaRPr>
          </a:p>
          <a:p>
            <a:pPr marL="0" indent="0" eaLnBrk="1" hangingPunct="1">
              <a:lnSpc>
                <a:spcPct val="150000"/>
              </a:lnSpc>
              <a:buNone/>
              <a:defRPr/>
            </a:pPr>
            <a:r>
              <a:rPr lang="en-US" altLang="zh-CN" sz="1600" b="1" dirty="0" smtClean="0">
                <a:solidFill>
                  <a:schemeClr val="tx1"/>
                </a:solidFill>
                <a:latin typeface="楷体" pitchFamily="49" charset="-122"/>
              </a:rPr>
              <a:t>2</a:t>
            </a:r>
            <a:r>
              <a:rPr lang="zh-CN" altLang="en-US" sz="1600" b="1" dirty="0" smtClean="0">
                <a:solidFill>
                  <a:schemeClr val="tx1"/>
                </a:solidFill>
                <a:latin typeface="楷体" pitchFamily="49" charset="-122"/>
              </a:rPr>
              <a:t>、当</a:t>
            </a:r>
            <a:r>
              <a:rPr lang="en-US" altLang="zh-CN" sz="1600" b="1" dirty="0" smtClean="0">
                <a:solidFill>
                  <a:schemeClr val="tx1"/>
                </a:solidFill>
                <a:latin typeface="楷体" pitchFamily="49" charset="-122"/>
              </a:rPr>
              <a:t>6≤A&lt;10</a:t>
            </a:r>
            <a:r>
              <a:rPr lang="zh-CN" altLang="en-US" sz="1600" b="1" dirty="0" smtClean="0">
                <a:solidFill>
                  <a:schemeClr val="tx1"/>
                </a:solidFill>
                <a:latin typeface="楷体" pitchFamily="49" charset="-122"/>
              </a:rPr>
              <a:t>时，双方都选择等待。</a:t>
            </a:r>
          </a:p>
          <a:p>
            <a:pPr marL="0" indent="0" eaLnBrk="1" hangingPunct="1">
              <a:lnSpc>
                <a:spcPct val="150000"/>
              </a:lnSpc>
              <a:buNone/>
              <a:defRPr/>
            </a:pPr>
            <a:r>
              <a:rPr lang="en-US" altLang="zh-CN" sz="1600" b="1" dirty="0" smtClean="0">
                <a:solidFill>
                  <a:schemeClr val="tx1"/>
                </a:solidFill>
                <a:latin typeface="楷体" pitchFamily="49" charset="-122"/>
              </a:rPr>
              <a:t>3</a:t>
            </a:r>
            <a:r>
              <a:rPr lang="zh-CN" altLang="en-US" sz="1600" b="1" dirty="0" smtClean="0">
                <a:solidFill>
                  <a:schemeClr val="tx1"/>
                </a:solidFill>
                <a:latin typeface="楷体" pitchFamily="49" charset="-122"/>
              </a:rPr>
              <a:t>、当</a:t>
            </a:r>
            <a:r>
              <a:rPr lang="en-US" altLang="zh-CN" sz="1600" b="1" dirty="0" smtClean="0">
                <a:solidFill>
                  <a:schemeClr val="tx1"/>
                </a:solidFill>
                <a:latin typeface="楷体" pitchFamily="49" charset="-122"/>
              </a:rPr>
              <a:t>1≤A&lt;6</a:t>
            </a:r>
            <a:r>
              <a:rPr lang="zh-CN" altLang="en-US" sz="1600" b="1" dirty="0" smtClean="0">
                <a:solidFill>
                  <a:schemeClr val="tx1"/>
                </a:solidFill>
                <a:latin typeface="楷体" pitchFamily="49" charset="-122"/>
              </a:rPr>
              <a:t>时，小猪等待，大猪去按。</a:t>
            </a:r>
          </a:p>
          <a:p>
            <a:pPr marL="0" indent="0" eaLnBrk="1" hangingPunct="1">
              <a:lnSpc>
                <a:spcPct val="150000"/>
              </a:lnSpc>
              <a:buNone/>
              <a:defRPr/>
            </a:pPr>
            <a:r>
              <a:rPr lang="en-US" altLang="zh-CN" sz="1600" b="1" dirty="0" smtClean="0">
                <a:solidFill>
                  <a:schemeClr val="tx1"/>
                </a:solidFill>
                <a:latin typeface="楷体" pitchFamily="49" charset="-122"/>
              </a:rPr>
              <a:t>4</a:t>
            </a:r>
            <a:r>
              <a:rPr lang="zh-CN" altLang="en-US" sz="1600" b="1" dirty="0" smtClean="0">
                <a:solidFill>
                  <a:schemeClr val="tx1"/>
                </a:solidFill>
                <a:latin typeface="楷体" pitchFamily="49" charset="-122"/>
              </a:rPr>
              <a:t>、当</a:t>
            </a:r>
            <a:r>
              <a:rPr lang="en-US" altLang="zh-CN" sz="1600" b="1" dirty="0" smtClean="0">
                <a:solidFill>
                  <a:schemeClr val="tx1"/>
                </a:solidFill>
                <a:latin typeface="楷体" pitchFamily="49" charset="-122"/>
              </a:rPr>
              <a:t>A&lt;1</a:t>
            </a:r>
            <a:r>
              <a:rPr lang="zh-CN" altLang="en-US" sz="1600" b="1" dirty="0" smtClean="0">
                <a:solidFill>
                  <a:schemeClr val="tx1"/>
                </a:solidFill>
                <a:latin typeface="楷体" pitchFamily="49" charset="-122"/>
              </a:rPr>
              <a:t>时，任一方去按的收益都大于</a:t>
            </a:r>
            <a:r>
              <a:rPr lang="en-US" altLang="zh-CN" sz="1600" b="1" dirty="0" smtClean="0">
                <a:solidFill>
                  <a:schemeClr val="tx1"/>
                </a:solidFill>
                <a:latin typeface="楷体" pitchFamily="49" charset="-122"/>
              </a:rPr>
              <a:t>0</a:t>
            </a:r>
            <a:r>
              <a:rPr lang="zh-CN" altLang="en-US" sz="1600" b="1" dirty="0" smtClean="0">
                <a:solidFill>
                  <a:schemeClr val="tx1"/>
                </a:solidFill>
                <a:latin typeface="楷体" pitchFamily="49" charset="-122"/>
              </a:rPr>
              <a:t>。（斗鸡）</a:t>
            </a:r>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409826"/>
            <a:ext cx="7561214" cy="1889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8172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8578" name="Text Box 2"/>
          <p:cNvSpPr txBox="1">
            <a:spLocks noChangeArrowheads="1"/>
          </p:cNvSpPr>
          <p:nvPr/>
        </p:nvSpPr>
        <p:spPr bwMode="auto">
          <a:xfrm>
            <a:off x="250825" y="573882"/>
            <a:ext cx="8713788" cy="415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117975" algn="l"/>
              </a:tabLst>
              <a:defRPr kumimoji="1" sz="2400" b="1" baseline="-25000">
                <a:solidFill>
                  <a:schemeClr val="tx1"/>
                </a:solidFill>
                <a:latin typeface="Times New Roman" pitchFamily="18" charset="0"/>
                <a:ea typeface="宋体" charset="-122"/>
              </a:defRPr>
            </a:lvl1pPr>
            <a:lvl2pPr marL="742950" indent="-285750" eaLnBrk="0" hangingPunct="0">
              <a:tabLst>
                <a:tab pos="4117975" algn="l"/>
              </a:tabLst>
              <a:defRPr kumimoji="1" sz="2400" b="1" baseline="-25000">
                <a:solidFill>
                  <a:schemeClr val="tx1"/>
                </a:solidFill>
                <a:latin typeface="Times New Roman" pitchFamily="18" charset="0"/>
                <a:ea typeface="宋体" charset="-122"/>
              </a:defRPr>
            </a:lvl2pPr>
            <a:lvl3pPr marL="1143000" indent="-228600" eaLnBrk="0" hangingPunct="0">
              <a:tabLst>
                <a:tab pos="4117975" algn="l"/>
              </a:tabLst>
              <a:defRPr kumimoji="1" sz="2400" b="1" baseline="-25000">
                <a:solidFill>
                  <a:schemeClr val="tx1"/>
                </a:solidFill>
                <a:latin typeface="Times New Roman" pitchFamily="18" charset="0"/>
                <a:ea typeface="宋体" charset="-122"/>
              </a:defRPr>
            </a:lvl3pPr>
            <a:lvl4pPr marL="1600200" indent="-228600" eaLnBrk="0" hangingPunct="0">
              <a:tabLst>
                <a:tab pos="4117975" algn="l"/>
              </a:tabLst>
              <a:defRPr kumimoji="1" sz="2400" b="1" baseline="-25000">
                <a:solidFill>
                  <a:schemeClr val="tx1"/>
                </a:solidFill>
                <a:latin typeface="Times New Roman" pitchFamily="18" charset="0"/>
                <a:ea typeface="宋体" charset="-122"/>
              </a:defRPr>
            </a:lvl4pPr>
            <a:lvl5pPr marL="2057400" indent="-228600" eaLnBrk="0" hangingPunct="0">
              <a:tabLst>
                <a:tab pos="4117975" algn="l"/>
              </a:tabLst>
              <a:defRPr kumimoji="1" sz="2400" b="1" baseline="-25000">
                <a:solidFill>
                  <a:schemeClr val="tx1"/>
                </a:solidFill>
                <a:latin typeface="Times New Roman" pitchFamily="18" charset="0"/>
                <a:ea typeface="宋体" charset="-122"/>
              </a:defRPr>
            </a:lvl5pPr>
            <a:lvl6pPr marL="2514600" indent="-228600" algn="ctr" eaLnBrk="0" fontAlgn="t" hangingPunct="0">
              <a:spcBef>
                <a:spcPct val="0"/>
              </a:spcBef>
              <a:spcAft>
                <a:spcPct val="0"/>
              </a:spcAft>
              <a:tabLst>
                <a:tab pos="4117975" algn="l"/>
              </a:tabLst>
              <a:defRPr kumimoji="1" sz="2400" b="1" baseline="-25000">
                <a:solidFill>
                  <a:schemeClr val="tx1"/>
                </a:solidFill>
                <a:latin typeface="Times New Roman" pitchFamily="18" charset="0"/>
                <a:ea typeface="宋体" charset="-122"/>
              </a:defRPr>
            </a:lvl6pPr>
            <a:lvl7pPr marL="2971800" indent="-228600" algn="ctr" eaLnBrk="0" fontAlgn="t" hangingPunct="0">
              <a:spcBef>
                <a:spcPct val="0"/>
              </a:spcBef>
              <a:spcAft>
                <a:spcPct val="0"/>
              </a:spcAft>
              <a:tabLst>
                <a:tab pos="4117975" algn="l"/>
              </a:tabLst>
              <a:defRPr kumimoji="1" sz="2400" b="1" baseline="-25000">
                <a:solidFill>
                  <a:schemeClr val="tx1"/>
                </a:solidFill>
                <a:latin typeface="Times New Roman" pitchFamily="18" charset="0"/>
                <a:ea typeface="宋体" charset="-122"/>
              </a:defRPr>
            </a:lvl7pPr>
            <a:lvl8pPr marL="3429000" indent="-228600" algn="ctr" eaLnBrk="0" fontAlgn="t" hangingPunct="0">
              <a:spcBef>
                <a:spcPct val="0"/>
              </a:spcBef>
              <a:spcAft>
                <a:spcPct val="0"/>
              </a:spcAft>
              <a:tabLst>
                <a:tab pos="4117975" algn="l"/>
              </a:tabLst>
              <a:defRPr kumimoji="1" sz="2400" b="1" baseline="-25000">
                <a:solidFill>
                  <a:schemeClr val="tx1"/>
                </a:solidFill>
                <a:latin typeface="Times New Roman" pitchFamily="18" charset="0"/>
                <a:ea typeface="宋体" charset="-122"/>
              </a:defRPr>
            </a:lvl8pPr>
            <a:lvl9pPr marL="3886200" indent="-228600" algn="ctr" eaLnBrk="0" fontAlgn="t" hangingPunct="0">
              <a:spcBef>
                <a:spcPct val="0"/>
              </a:spcBef>
              <a:spcAft>
                <a:spcPct val="0"/>
              </a:spcAft>
              <a:tabLst>
                <a:tab pos="4117975" algn="l"/>
              </a:tabLst>
              <a:defRPr kumimoji="1" sz="2400" b="1" baseline="-25000">
                <a:solidFill>
                  <a:schemeClr val="tx1"/>
                </a:solidFill>
                <a:latin typeface="Times New Roman" pitchFamily="18" charset="0"/>
                <a:ea typeface="宋体" charset="-122"/>
              </a:defRPr>
            </a:lvl9pPr>
          </a:lstStyle>
          <a:p>
            <a:pPr algn="l" fontAlgn="base">
              <a:lnSpc>
                <a:spcPct val="140000"/>
              </a:lnSpc>
              <a:buFont typeface="Arial" charset="0"/>
              <a:buNone/>
            </a:pPr>
            <a:r>
              <a:rPr kumimoji="0" lang="zh-CN" altLang="en-US" sz="3600" dirty="0">
                <a:latin typeface="楷体" pitchFamily="49" charset="-122"/>
                <a:ea typeface="楷体" pitchFamily="49" charset="-122"/>
              </a:rPr>
              <a:t>个体理性与集体理性相冲突，还是相一致，取决于制度安排（游戏规则）。</a:t>
            </a:r>
          </a:p>
          <a:p>
            <a:pPr algn="l" fontAlgn="base">
              <a:lnSpc>
                <a:spcPct val="140000"/>
              </a:lnSpc>
              <a:buFont typeface="Arial" charset="0"/>
              <a:buNone/>
            </a:pPr>
            <a:r>
              <a:rPr kumimoji="0" lang="zh-CN" altLang="en-US" sz="3600" dirty="0">
                <a:latin typeface="楷体" pitchFamily="49" charset="-122"/>
                <a:ea typeface="楷体" pitchFamily="49" charset="-122"/>
              </a:rPr>
              <a:t>解决个体理性与集体理性之间的冲突不是靠否定个体理性，而是靠修改制度（游戏规则），从而在满足个体理性的基础上实现集体理性。</a:t>
            </a:r>
          </a:p>
          <a:p>
            <a:pPr algn="l" fontAlgn="base">
              <a:lnSpc>
                <a:spcPct val="140000"/>
              </a:lnSpc>
              <a:buFont typeface="Arial" charset="0"/>
              <a:buNone/>
            </a:pPr>
            <a:r>
              <a:rPr kumimoji="0" lang="zh-CN" altLang="en-US" sz="3600" dirty="0">
                <a:latin typeface="楷体" pitchFamily="49" charset="-122"/>
                <a:ea typeface="楷体" pitchFamily="49" charset="-122"/>
              </a:rPr>
              <a:t>从智猪博弈中还可以发现，在</a:t>
            </a:r>
            <a:r>
              <a:rPr kumimoji="0" lang="en-US" altLang="zh-CN" sz="3600" dirty="0">
                <a:latin typeface="楷体" pitchFamily="49" charset="-122"/>
                <a:ea typeface="楷体" pitchFamily="49" charset="-122"/>
              </a:rPr>
              <a:t>A&lt;10</a:t>
            </a:r>
            <a:r>
              <a:rPr kumimoji="0" lang="zh-CN" altLang="en-US" sz="3600" dirty="0">
                <a:latin typeface="楷体" pitchFamily="49" charset="-122"/>
                <a:ea typeface="楷体" pitchFamily="49" charset="-122"/>
              </a:rPr>
              <a:t>时，任一方去按都是集体理性的选择，而收入分配的不均将有助于减少个体理性与集体理性的冲突。</a:t>
            </a:r>
          </a:p>
        </p:txBody>
      </p:sp>
      <p:sp>
        <p:nvSpPr>
          <p:cNvPr id="2328579" name="Rectangle 2"/>
          <p:cNvSpPr>
            <a:spLocks noChangeArrowheads="1"/>
          </p:cNvSpPr>
          <p:nvPr/>
        </p:nvSpPr>
        <p:spPr bwMode="auto">
          <a:xfrm>
            <a:off x="323851" y="86916"/>
            <a:ext cx="2447925" cy="594122"/>
          </a:xfrm>
          <a:prstGeom prst="rect">
            <a:avLst/>
          </a:prstGeom>
          <a:noFill/>
          <a:ln>
            <a:noFill/>
          </a:ln>
          <a:extLst/>
        </p:spPr>
        <p:txBody>
          <a:bodyPr anchor="ctr"/>
          <a:lstStyle/>
          <a:p>
            <a:pPr algn="l" fontAlgn="base">
              <a:defRPr/>
            </a:pPr>
            <a:r>
              <a:rPr lang="zh-CN" altLang="en-US" sz="3200" b="1" baseline="0" dirty="0">
                <a:latin typeface="Arial" charset="0"/>
                <a:ea typeface="宋体" pitchFamily="2" charset="-122"/>
              </a:rPr>
              <a:t>若干启发</a:t>
            </a:r>
          </a:p>
        </p:txBody>
      </p:sp>
    </p:spTree>
    <p:extLst>
      <p:ext uri="{BB962C8B-B14F-4D97-AF65-F5344CB8AC3E}">
        <p14:creationId xmlns:p14="http://schemas.microsoft.com/office/powerpoint/2010/main" val="3881653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8578">
                                            <p:txEl>
                                              <p:pRg st="0" end="0"/>
                                            </p:txEl>
                                          </p:spTgt>
                                        </p:tgtEl>
                                        <p:attrNameLst>
                                          <p:attrName>style.visibility</p:attrName>
                                        </p:attrNameLst>
                                      </p:cBhvr>
                                      <p:to>
                                        <p:strVal val="visible"/>
                                      </p:to>
                                    </p:set>
                                    <p:animEffect transition="in" filter="blinds(horizontal)">
                                      <p:cBhvr>
                                        <p:cTn id="7" dur="500"/>
                                        <p:tgtEl>
                                          <p:spTgt spid="23285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28578">
                                            <p:txEl>
                                              <p:pRg st="1" end="1"/>
                                            </p:txEl>
                                          </p:spTgt>
                                        </p:tgtEl>
                                        <p:attrNameLst>
                                          <p:attrName>style.visibility</p:attrName>
                                        </p:attrNameLst>
                                      </p:cBhvr>
                                      <p:to>
                                        <p:strVal val="visible"/>
                                      </p:to>
                                    </p:set>
                                    <p:animEffect transition="in" filter="blinds(horizontal)">
                                      <p:cBhvr>
                                        <p:cTn id="12" dur="500"/>
                                        <p:tgtEl>
                                          <p:spTgt spid="23285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28578">
                                            <p:txEl>
                                              <p:pRg st="2" end="2"/>
                                            </p:txEl>
                                          </p:spTgt>
                                        </p:tgtEl>
                                        <p:attrNameLst>
                                          <p:attrName>style.visibility</p:attrName>
                                        </p:attrNameLst>
                                      </p:cBhvr>
                                      <p:to>
                                        <p:strVal val="visible"/>
                                      </p:to>
                                    </p:set>
                                    <p:animEffect transition="in" filter="blinds(horizontal)">
                                      <p:cBhvr>
                                        <p:cTn id="17" dur="500"/>
                                        <p:tgtEl>
                                          <p:spTgt spid="232857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857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9058" name="Rectangle 2" descr="wp511f"/>
          <p:cNvSpPr>
            <a:spLocks noChangeArrowheads="1"/>
          </p:cNvSpPr>
          <p:nvPr/>
        </p:nvSpPr>
        <p:spPr bwMode="auto">
          <a:xfrm>
            <a:off x="560679" y="411510"/>
            <a:ext cx="8382000" cy="1643527"/>
          </a:xfrm>
          <a:prstGeom prst="rect">
            <a:avLst/>
          </a:prstGeom>
          <a:noFill/>
          <a:ln>
            <a:noFill/>
          </a:ln>
          <a:effectLst/>
          <a:extLst/>
        </p:spPr>
        <p:txBody>
          <a:bodyPr>
            <a:spAutoFit/>
          </a:bodyPr>
          <a:lstStyle/>
          <a:p>
            <a:pPr marL="666750" lvl="1" algn="l" fontAlgn="base">
              <a:lnSpc>
                <a:spcPct val="170000"/>
              </a:lnSpc>
              <a:spcBef>
                <a:spcPct val="20000"/>
              </a:spcBef>
              <a:buClr>
                <a:schemeClr val="accent1"/>
              </a:buClr>
              <a:defRPr/>
            </a:pPr>
            <a:r>
              <a:rPr lang="zh-CN" altLang="en-US" sz="2800" b="1" baseline="0" dirty="0">
                <a:latin typeface="楷体_GB2312" pitchFamily="49" charset="-122"/>
                <a:ea typeface="楷体_GB2312" pitchFamily="49" charset="-122"/>
              </a:rPr>
              <a:t>特别提示：</a:t>
            </a:r>
          </a:p>
          <a:p>
            <a:pPr marL="288925" algn="l" fontAlgn="base">
              <a:lnSpc>
                <a:spcPct val="170000"/>
              </a:lnSpc>
              <a:spcBef>
                <a:spcPct val="20000"/>
              </a:spcBef>
              <a:buClr>
                <a:schemeClr val="folHlink"/>
              </a:buClr>
              <a:buSzPct val="80000"/>
              <a:buFont typeface="Wingdings" pitchFamily="2" charset="2"/>
              <a:buNone/>
              <a:defRPr/>
            </a:pPr>
            <a:r>
              <a:rPr lang="zh-CN" altLang="en-US" sz="2800" b="1" dirty="0">
                <a:ea typeface="宋体" pitchFamily="2" charset="-122"/>
              </a:rPr>
              <a:t>搭便车的同时，别忘了给对方以回报。</a:t>
            </a:r>
          </a:p>
        </p:txBody>
      </p:sp>
      <p:sp>
        <p:nvSpPr>
          <p:cNvPr id="23555" name="Line 3"/>
          <p:cNvSpPr>
            <a:spLocks noChangeShapeType="1"/>
          </p:cNvSpPr>
          <p:nvPr/>
        </p:nvSpPr>
        <p:spPr bwMode="auto">
          <a:xfrm>
            <a:off x="899592" y="1233273"/>
            <a:ext cx="6335713"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409826"/>
            <a:ext cx="7561214" cy="1889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5970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49058"/>
                                        </p:tgtEl>
                                        <p:attrNameLst>
                                          <p:attrName>style.visibility</p:attrName>
                                        </p:attrNameLst>
                                      </p:cBhvr>
                                      <p:to>
                                        <p:strVal val="visible"/>
                                      </p:to>
                                    </p:set>
                                    <p:anim calcmode="lin" valueType="num">
                                      <p:cBhvr additive="base">
                                        <p:cTn id="7" dur="500" fill="hold"/>
                                        <p:tgtEl>
                                          <p:spTgt spid="2349058"/>
                                        </p:tgtEl>
                                        <p:attrNameLst>
                                          <p:attrName>ppt_x</p:attrName>
                                        </p:attrNameLst>
                                      </p:cBhvr>
                                      <p:tavLst>
                                        <p:tav tm="0">
                                          <p:val>
                                            <p:strVal val="0-#ppt_w/2"/>
                                          </p:val>
                                        </p:tav>
                                        <p:tav tm="100000">
                                          <p:val>
                                            <p:strVal val="#ppt_x"/>
                                          </p:val>
                                        </p:tav>
                                      </p:tavLst>
                                    </p:anim>
                                    <p:anim calcmode="lin" valueType="num">
                                      <p:cBhvr additive="base">
                                        <p:cTn id="8" dur="500" fill="hold"/>
                                        <p:tgtEl>
                                          <p:spTgt spid="23490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905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3154" name="Rectangle 2" descr="wp511f"/>
          <p:cNvSpPr>
            <a:spLocks noChangeArrowheads="1"/>
          </p:cNvSpPr>
          <p:nvPr/>
        </p:nvSpPr>
        <p:spPr bwMode="auto">
          <a:xfrm>
            <a:off x="539750" y="573882"/>
            <a:ext cx="8382000" cy="2795061"/>
          </a:xfrm>
          <a:prstGeom prst="rect">
            <a:avLst/>
          </a:prstGeom>
          <a:noFill/>
          <a:ln>
            <a:noFill/>
          </a:ln>
          <a:effectLst/>
          <a:extLst/>
        </p:spPr>
        <p:txBody>
          <a:bodyPr>
            <a:spAutoFit/>
          </a:bodyPr>
          <a:lstStyle/>
          <a:p>
            <a:pPr marL="666750" lvl="1" algn="l" fontAlgn="base">
              <a:lnSpc>
                <a:spcPct val="190000"/>
              </a:lnSpc>
              <a:spcBef>
                <a:spcPct val="20000"/>
              </a:spcBef>
              <a:buClr>
                <a:schemeClr val="accent1"/>
              </a:buClr>
              <a:defRPr/>
            </a:pPr>
            <a:r>
              <a:rPr lang="zh-CN" altLang="en-US" sz="4000" b="1" baseline="0" dirty="0">
                <a:latin typeface="楷体_GB2312" pitchFamily="49" charset="-122"/>
                <a:ea typeface="楷体_GB2312" pitchFamily="49" charset="-122"/>
              </a:rPr>
              <a:t>特别提示：</a:t>
            </a:r>
          </a:p>
          <a:p>
            <a:pPr marL="288925" algn="l" fontAlgn="base">
              <a:lnSpc>
                <a:spcPct val="190000"/>
              </a:lnSpc>
              <a:spcBef>
                <a:spcPct val="20000"/>
              </a:spcBef>
              <a:buClr>
                <a:schemeClr val="folHlink"/>
              </a:buClr>
              <a:buSzPct val="80000"/>
              <a:buFont typeface="Wingdings" pitchFamily="2" charset="2"/>
              <a:buNone/>
              <a:defRPr/>
            </a:pPr>
            <a:r>
              <a:rPr lang="zh-CN" altLang="en-US" sz="5400" b="1" dirty="0">
                <a:ea typeface="宋体" pitchFamily="2" charset="-122"/>
              </a:rPr>
              <a:t>  </a:t>
            </a:r>
            <a:r>
              <a:rPr lang="zh-CN" altLang="en-US" sz="3600" b="1" dirty="0">
                <a:ea typeface="宋体" pitchFamily="2" charset="-122"/>
              </a:rPr>
              <a:t>富人愿意行善，离不开穷人的点赞。</a:t>
            </a:r>
            <a:endParaRPr lang="zh-CN" altLang="en-US" sz="5400" b="1" dirty="0">
              <a:ea typeface="宋体" pitchFamily="2" charset="-122"/>
            </a:endParaRPr>
          </a:p>
        </p:txBody>
      </p:sp>
      <p:sp>
        <p:nvSpPr>
          <p:cNvPr id="24579" name="Line 3"/>
          <p:cNvSpPr>
            <a:spLocks noChangeShapeType="1"/>
          </p:cNvSpPr>
          <p:nvPr/>
        </p:nvSpPr>
        <p:spPr bwMode="auto">
          <a:xfrm>
            <a:off x="1258888" y="2019763"/>
            <a:ext cx="6913562"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2696255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3154"/>
                                        </p:tgtEl>
                                        <p:attrNameLst>
                                          <p:attrName>style.visibility</p:attrName>
                                        </p:attrNameLst>
                                      </p:cBhvr>
                                      <p:to>
                                        <p:strVal val="visible"/>
                                      </p:to>
                                    </p:set>
                                    <p:anim calcmode="lin" valueType="num">
                                      <p:cBhvr additive="base">
                                        <p:cTn id="7" dur="500" fill="hold"/>
                                        <p:tgtEl>
                                          <p:spTgt spid="2353154"/>
                                        </p:tgtEl>
                                        <p:attrNameLst>
                                          <p:attrName>ppt_x</p:attrName>
                                        </p:attrNameLst>
                                      </p:cBhvr>
                                      <p:tavLst>
                                        <p:tav tm="0">
                                          <p:val>
                                            <p:strVal val="0-#ppt_w/2"/>
                                          </p:val>
                                        </p:tav>
                                        <p:tav tm="100000">
                                          <p:val>
                                            <p:strVal val="#ppt_x"/>
                                          </p:val>
                                        </p:tav>
                                      </p:tavLst>
                                    </p:anim>
                                    <p:anim calcmode="lin" valueType="num">
                                      <p:cBhvr additive="base">
                                        <p:cTn id="8" dur="500" fill="hold"/>
                                        <p:tgtEl>
                                          <p:spTgt spid="23531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315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0082" name="Rectangle 2" descr="wp511f"/>
          <p:cNvSpPr>
            <a:spLocks noChangeArrowheads="1"/>
          </p:cNvSpPr>
          <p:nvPr/>
        </p:nvSpPr>
        <p:spPr bwMode="auto">
          <a:xfrm>
            <a:off x="539750" y="573882"/>
            <a:ext cx="8382000" cy="2795061"/>
          </a:xfrm>
          <a:prstGeom prst="rect">
            <a:avLst/>
          </a:prstGeom>
          <a:noFill/>
          <a:ln>
            <a:noFill/>
          </a:ln>
          <a:effectLst/>
          <a:extLst/>
        </p:spPr>
        <p:txBody>
          <a:bodyPr>
            <a:spAutoFit/>
          </a:bodyPr>
          <a:lstStyle/>
          <a:p>
            <a:pPr marL="666750" lvl="1" algn="l" fontAlgn="base">
              <a:lnSpc>
                <a:spcPct val="190000"/>
              </a:lnSpc>
              <a:spcBef>
                <a:spcPct val="20000"/>
              </a:spcBef>
              <a:buClr>
                <a:schemeClr val="accent1"/>
              </a:buClr>
              <a:defRPr/>
            </a:pPr>
            <a:r>
              <a:rPr lang="zh-CN" altLang="en-US" sz="4000" b="1" baseline="0" dirty="0">
                <a:latin typeface="楷体_GB2312" pitchFamily="49" charset="-122"/>
                <a:ea typeface="楷体_GB2312" pitchFamily="49" charset="-122"/>
              </a:rPr>
              <a:t>特别提示：</a:t>
            </a:r>
          </a:p>
          <a:p>
            <a:pPr marL="288925" algn="l" fontAlgn="base">
              <a:lnSpc>
                <a:spcPct val="190000"/>
              </a:lnSpc>
              <a:spcBef>
                <a:spcPct val="20000"/>
              </a:spcBef>
              <a:buClr>
                <a:schemeClr val="folHlink"/>
              </a:buClr>
              <a:buSzPct val="80000"/>
              <a:buFont typeface="Wingdings" pitchFamily="2" charset="2"/>
              <a:buNone/>
              <a:defRPr/>
            </a:pPr>
            <a:r>
              <a:rPr lang="zh-CN" altLang="en-US" sz="5400" b="1" dirty="0">
                <a:ea typeface="宋体" pitchFamily="2" charset="-122"/>
              </a:rPr>
              <a:t>  </a:t>
            </a:r>
            <a:r>
              <a:rPr lang="zh-CN" altLang="en-US" sz="4000" b="1" dirty="0">
                <a:ea typeface="宋体" pitchFamily="2" charset="-122"/>
              </a:rPr>
              <a:t>能力越大，责任越大。</a:t>
            </a:r>
          </a:p>
        </p:txBody>
      </p:sp>
      <p:sp>
        <p:nvSpPr>
          <p:cNvPr id="25603" name="Line 3"/>
          <p:cNvSpPr>
            <a:spLocks noChangeShapeType="1"/>
          </p:cNvSpPr>
          <p:nvPr/>
        </p:nvSpPr>
        <p:spPr bwMode="auto">
          <a:xfrm>
            <a:off x="1187624" y="1971412"/>
            <a:ext cx="5041900"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 name="AutoShape 10">
            <a:hlinkClick r:id="rId2" action="ppaction://hlinksldjump"/>
          </p:cNvPr>
          <p:cNvSpPr>
            <a:spLocks noChangeArrowheads="1"/>
          </p:cNvSpPr>
          <p:nvPr/>
        </p:nvSpPr>
        <p:spPr bwMode="auto">
          <a:xfrm>
            <a:off x="8389938" y="4624387"/>
            <a:ext cx="646112" cy="433388"/>
          </a:xfrm>
          <a:prstGeom prst="rightArrow">
            <a:avLst>
              <a:gd name="adj1" fmla="val 50000"/>
              <a:gd name="adj2" fmla="val 25000"/>
            </a:avLst>
          </a:prstGeom>
          <a:solidFill>
            <a:schemeClr val="folHlink"/>
          </a:solidFill>
          <a:ln w="9525">
            <a:solidFill>
              <a:schemeClr val="accent1"/>
            </a:solidFill>
            <a:miter lim="800000"/>
            <a:headEnd/>
            <a:tailEnd/>
          </a:ln>
          <a:effectLst/>
        </p:spPr>
        <p:txBody>
          <a:bodyPr wrap="none" anchor="ctr"/>
          <a:lstStyle/>
          <a:p>
            <a:pPr>
              <a:buFont typeface="Arial" charset="0"/>
              <a:buNone/>
              <a:defRPr/>
            </a:pPr>
            <a:endParaRPr kumimoji="0" lang="zh-CN" altLang="en-US" b="0">
              <a:effectLst>
                <a:outerShdw blurRad="38100" dist="38100" dir="2700000" algn="tl">
                  <a:srgbClr val="000000">
                    <a:alpha val="43137"/>
                  </a:srgbClr>
                </a:outerShdw>
              </a:effectLst>
              <a:ea typeface="宋体" pitchFamily="2" charset="-122"/>
            </a:endParaRPr>
          </a:p>
        </p:txBody>
      </p:sp>
    </p:spTree>
    <p:extLst>
      <p:ext uri="{BB962C8B-B14F-4D97-AF65-F5344CB8AC3E}">
        <p14:creationId xmlns:p14="http://schemas.microsoft.com/office/powerpoint/2010/main" val="1810765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0082"/>
                                        </p:tgtEl>
                                        <p:attrNameLst>
                                          <p:attrName>style.visibility</p:attrName>
                                        </p:attrNameLst>
                                      </p:cBhvr>
                                      <p:to>
                                        <p:strVal val="visible"/>
                                      </p:to>
                                    </p:set>
                                    <p:anim calcmode="lin" valueType="num">
                                      <p:cBhvr additive="base">
                                        <p:cTn id="7" dur="500" fill="hold"/>
                                        <p:tgtEl>
                                          <p:spTgt spid="2350082"/>
                                        </p:tgtEl>
                                        <p:attrNameLst>
                                          <p:attrName>ppt_x</p:attrName>
                                        </p:attrNameLst>
                                      </p:cBhvr>
                                      <p:tavLst>
                                        <p:tav tm="0">
                                          <p:val>
                                            <p:strVal val="0-#ppt_w/2"/>
                                          </p:val>
                                        </p:tav>
                                        <p:tav tm="100000">
                                          <p:val>
                                            <p:strVal val="#ppt_x"/>
                                          </p:val>
                                        </p:tav>
                                      </p:tavLst>
                                    </p:anim>
                                    <p:anim calcmode="lin" valueType="num">
                                      <p:cBhvr additive="base">
                                        <p:cTn id="8" dur="500" fill="hold"/>
                                        <p:tgtEl>
                                          <p:spTgt spid="23500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008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bwMode="auto">
          <a:xfrm>
            <a:off x="457200" y="86916"/>
            <a:ext cx="8229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zh-CN" altLang="en-US" sz="4000" dirty="0" smtClean="0">
                <a:solidFill>
                  <a:schemeClr val="tx1"/>
                </a:solidFill>
                <a:effectLst/>
              </a:rPr>
              <a:t>第三节　实例分析</a:t>
            </a:r>
          </a:p>
        </p:txBody>
      </p:sp>
      <p:sp>
        <p:nvSpPr>
          <p:cNvPr id="26627" name="Rectangle 3"/>
          <p:cNvSpPr>
            <a:spLocks noGrp="1" noChangeArrowheads="1"/>
          </p:cNvSpPr>
          <p:nvPr>
            <p:ph type="body" idx="4294967295"/>
          </p:nvPr>
        </p:nvSpPr>
        <p:spPr bwMode="auto">
          <a:xfrm>
            <a:off x="1115616" y="897731"/>
            <a:ext cx="7787085" cy="363974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ormAutofit fontScale="85000" lnSpcReduction="20000"/>
          </a:bodyPr>
          <a:lstStyle/>
          <a:p>
            <a:pPr marL="0" indent="0" eaLnBrk="1" hangingPunct="1">
              <a:lnSpc>
                <a:spcPct val="170000"/>
              </a:lnSpc>
              <a:buNone/>
            </a:pPr>
            <a:r>
              <a:rPr lang="zh-CN" altLang="en-US" sz="3200" b="1" dirty="0" smtClean="0">
                <a:solidFill>
                  <a:schemeClr val="tx1"/>
                </a:solidFill>
                <a:ea typeface="宋体" charset="-122"/>
              </a:rPr>
              <a:t>一、山寨现象（盗版）</a:t>
            </a:r>
          </a:p>
          <a:p>
            <a:pPr marL="0" indent="0" eaLnBrk="1" hangingPunct="1">
              <a:lnSpc>
                <a:spcPct val="170000"/>
              </a:lnSpc>
              <a:buNone/>
            </a:pPr>
            <a:r>
              <a:rPr lang="zh-CN" altLang="en-US" sz="3200" b="1" dirty="0" smtClean="0">
                <a:solidFill>
                  <a:schemeClr val="tx1"/>
                </a:solidFill>
                <a:ea typeface="宋体" charset="-122"/>
              </a:rPr>
              <a:t>二、网络购物</a:t>
            </a:r>
          </a:p>
          <a:p>
            <a:pPr marL="0" indent="0" eaLnBrk="1" hangingPunct="1">
              <a:lnSpc>
                <a:spcPct val="170000"/>
              </a:lnSpc>
              <a:buNone/>
            </a:pPr>
            <a:r>
              <a:rPr lang="zh-CN" altLang="en-US" sz="3200" b="1" dirty="0" smtClean="0">
                <a:solidFill>
                  <a:schemeClr val="tx1"/>
                </a:solidFill>
                <a:ea typeface="宋体" charset="-122"/>
              </a:rPr>
              <a:t>三、抄（复印）笔记</a:t>
            </a:r>
          </a:p>
          <a:p>
            <a:pPr marL="0" indent="0" eaLnBrk="1" hangingPunct="1">
              <a:lnSpc>
                <a:spcPct val="170000"/>
              </a:lnSpc>
              <a:buNone/>
            </a:pPr>
            <a:r>
              <a:rPr lang="zh-CN" altLang="en-US" sz="3200" b="1" dirty="0" smtClean="0">
                <a:solidFill>
                  <a:schemeClr val="tx1"/>
                </a:solidFill>
                <a:ea typeface="宋体" charset="-122"/>
              </a:rPr>
              <a:t>四、汽车定位系统</a:t>
            </a:r>
          </a:p>
          <a:p>
            <a:pPr marL="0" indent="0" eaLnBrk="1" hangingPunct="1">
              <a:lnSpc>
                <a:spcPct val="170000"/>
              </a:lnSpc>
              <a:buNone/>
            </a:pPr>
            <a:r>
              <a:rPr lang="zh-CN" altLang="en-US" sz="3200" b="1" dirty="0" smtClean="0">
                <a:solidFill>
                  <a:schemeClr val="tx1"/>
                </a:solidFill>
                <a:ea typeface="宋体" charset="-122"/>
              </a:rPr>
              <a:t>五、好货不便宜，便宜没好货</a:t>
            </a:r>
          </a:p>
        </p:txBody>
      </p:sp>
    </p:spTree>
    <p:extLst>
      <p:ext uri="{BB962C8B-B14F-4D97-AF65-F5344CB8AC3E}">
        <p14:creationId xmlns:p14="http://schemas.microsoft.com/office/powerpoint/2010/main" val="1561720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4178" name="Rectangle 2" descr="wp511f"/>
          <p:cNvSpPr>
            <a:spLocks noChangeArrowheads="1"/>
          </p:cNvSpPr>
          <p:nvPr/>
        </p:nvSpPr>
        <p:spPr bwMode="auto">
          <a:xfrm>
            <a:off x="539750" y="573882"/>
            <a:ext cx="8382000" cy="2299540"/>
          </a:xfrm>
          <a:prstGeom prst="rect">
            <a:avLst/>
          </a:prstGeom>
          <a:noFill/>
          <a:ln>
            <a:noFill/>
          </a:ln>
          <a:effectLst/>
          <a:extLst/>
        </p:spPr>
        <p:txBody>
          <a:bodyPr>
            <a:spAutoFit/>
          </a:bodyPr>
          <a:lstStyle/>
          <a:p>
            <a:pPr marL="666750" lvl="1" algn="l" fontAlgn="base">
              <a:lnSpc>
                <a:spcPct val="150000"/>
              </a:lnSpc>
              <a:spcBef>
                <a:spcPct val="20000"/>
              </a:spcBef>
              <a:buClr>
                <a:schemeClr val="accent1"/>
              </a:buClr>
              <a:defRPr/>
            </a:pPr>
            <a:r>
              <a:rPr lang="zh-CN" altLang="en-US" sz="4000" b="1" baseline="0" dirty="0">
                <a:latin typeface="楷体_GB2312" pitchFamily="49" charset="-122"/>
                <a:ea typeface="楷体_GB2312" pitchFamily="49" charset="-122"/>
              </a:rPr>
              <a:t>课堂讨论：</a:t>
            </a:r>
          </a:p>
          <a:p>
            <a:pPr marL="288925" algn="l" fontAlgn="base">
              <a:lnSpc>
                <a:spcPct val="150000"/>
              </a:lnSpc>
              <a:spcBef>
                <a:spcPct val="20000"/>
              </a:spcBef>
              <a:buClr>
                <a:schemeClr val="folHlink"/>
              </a:buClr>
              <a:buSzPct val="80000"/>
              <a:buFont typeface="Wingdings" pitchFamily="2" charset="2"/>
              <a:buNone/>
              <a:defRPr/>
            </a:pPr>
            <a:r>
              <a:rPr lang="zh-CN" altLang="en-US" sz="5400" b="1" dirty="0">
                <a:ea typeface="宋体" pitchFamily="2" charset="-122"/>
              </a:rPr>
              <a:t>  </a:t>
            </a:r>
            <a:r>
              <a:rPr lang="zh-CN" altLang="en-US" sz="3600" b="1" dirty="0">
                <a:ea typeface="宋体" pitchFamily="2" charset="-122"/>
              </a:rPr>
              <a:t>山寨会抑制创新还是促进创新？</a:t>
            </a:r>
            <a:endParaRPr lang="zh-CN" altLang="en-US" sz="5400" b="1" dirty="0">
              <a:ea typeface="宋体" pitchFamily="2" charset="-122"/>
            </a:endParaRPr>
          </a:p>
        </p:txBody>
      </p:sp>
      <p:sp>
        <p:nvSpPr>
          <p:cNvPr id="27651" name="Line 3"/>
          <p:cNvSpPr>
            <a:spLocks noChangeShapeType="1"/>
          </p:cNvSpPr>
          <p:nvPr/>
        </p:nvSpPr>
        <p:spPr bwMode="auto">
          <a:xfrm>
            <a:off x="1258888" y="1851670"/>
            <a:ext cx="6121400"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3690766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4178"/>
                                        </p:tgtEl>
                                        <p:attrNameLst>
                                          <p:attrName>style.visibility</p:attrName>
                                        </p:attrNameLst>
                                      </p:cBhvr>
                                      <p:to>
                                        <p:strVal val="visible"/>
                                      </p:to>
                                    </p:set>
                                    <p:anim calcmode="lin" valueType="num">
                                      <p:cBhvr additive="base">
                                        <p:cTn id="7" dur="500" fill="hold"/>
                                        <p:tgtEl>
                                          <p:spTgt spid="2354178"/>
                                        </p:tgtEl>
                                        <p:attrNameLst>
                                          <p:attrName>ppt_x</p:attrName>
                                        </p:attrNameLst>
                                      </p:cBhvr>
                                      <p:tavLst>
                                        <p:tav tm="0">
                                          <p:val>
                                            <p:strVal val="0-#ppt_w/2"/>
                                          </p:val>
                                        </p:tav>
                                        <p:tav tm="100000">
                                          <p:val>
                                            <p:strVal val="#ppt_x"/>
                                          </p:val>
                                        </p:tav>
                                      </p:tavLst>
                                    </p:anim>
                                    <p:anim calcmode="lin" valueType="num">
                                      <p:cBhvr additive="base">
                                        <p:cTn id="8" dur="500" fill="hold"/>
                                        <p:tgtEl>
                                          <p:spTgt spid="23541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417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noChangeAspect="1"/>
          </p:cNvGraphicFramePr>
          <p:nvPr>
            <p:extLst>
              <p:ext uri="{D42A27DB-BD31-4B8C-83A1-F6EECF244321}">
                <p14:modId xmlns:p14="http://schemas.microsoft.com/office/powerpoint/2010/main" val="3745675846"/>
              </p:ext>
            </p:extLst>
          </p:nvPr>
        </p:nvGraphicFramePr>
        <p:xfrm>
          <a:off x="0" y="4015978"/>
          <a:ext cx="1752600" cy="1127522"/>
        </p:xfrm>
        <a:graphic>
          <a:graphicData uri="http://schemas.openxmlformats.org/presentationml/2006/ole">
            <mc:AlternateContent xmlns:mc="http://schemas.openxmlformats.org/markup-compatibility/2006">
              <mc:Choice xmlns:v="urn:schemas-microsoft-com:vml" Requires="v">
                <p:oleObj spid="_x0000_s20732" name="剪辑" r:id="rId4" imgW="4286250" imgH="3676650" progId="MS_ClipArt_Gallery.2">
                  <p:embed/>
                </p:oleObj>
              </mc:Choice>
              <mc:Fallback>
                <p:oleObj name="剪辑" r:id="rId4" imgW="4286250" imgH="36766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015978"/>
                        <a:ext cx="1752600" cy="1127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8451" name="Text Box 3"/>
          <p:cNvSpPr txBox="1">
            <a:spLocks noChangeArrowheads="1"/>
          </p:cNvSpPr>
          <p:nvPr/>
        </p:nvSpPr>
        <p:spPr bwMode="auto">
          <a:xfrm>
            <a:off x="1116013" y="2409826"/>
            <a:ext cx="7239000" cy="1015663"/>
          </a:xfrm>
          <a:prstGeom prst="rect">
            <a:avLst/>
          </a:prstGeom>
          <a:noFill/>
          <a:ln w="12700" cap="sq">
            <a:noFill/>
            <a:miter lim="800000"/>
            <a:headEnd type="none" w="sm" len="sm"/>
            <a:tailEnd type="none" w="sm" len="sm"/>
          </a:ln>
          <a:effectLst/>
        </p:spPr>
        <p:txBody>
          <a:bodyPr>
            <a:spAutoFit/>
          </a:bodyPr>
          <a:lstStyle>
            <a:lvl1pPr>
              <a:defRPr sz="2400" b="1" baseline="-25000">
                <a:solidFill>
                  <a:schemeClr val="tx1"/>
                </a:solidFill>
                <a:latin typeface="Times New Roman" pitchFamily="18" charset="0"/>
                <a:ea typeface="宋体" pitchFamily="2" charset="-122"/>
              </a:defRPr>
            </a:lvl1pPr>
            <a:lvl2pPr marL="742950" indent="-285750">
              <a:defRPr sz="2400" b="1" baseline="-25000">
                <a:solidFill>
                  <a:schemeClr val="tx1"/>
                </a:solidFill>
                <a:latin typeface="Times New Roman" pitchFamily="18" charset="0"/>
                <a:ea typeface="宋体" pitchFamily="2" charset="-122"/>
              </a:defRPr>
            </a:lvl2pPr>
            <a:lvl3pPr marL="1143000" indent="-228600">
              <a:defRPr sz="2400" b="1" baseline="-25000">
                <a:solidFill>
                  <a:schemeClr val="tx1"/>
                </a:solidFill>
                <a:latin typeface="Times New Roman" pitchFamily="18" charset="0"/>
                <a:ea typeface="宋体" pitchFamily="2" charset="-122"/>
              </a:defRPr>
            </a:lvl3pPr>
            <a:lvl4pPr marL="1600200" indent="-228600">
              <a:defRPr sz="2400" b="1" baseline="-25000">
                <a:solidFill>
                  <a:schemeClr val="tx1"/>
                </a:solidFill>
                <a:latin typeface="Times New Roman" pitchFamily="18" charset="0"/>
                <a:ea typeface="宋体" pitchFamily="2" charset="-122"/>
              </a:defRPr>
            </a:lvl4pPr>
            <a:lvl5pPr marL="2057400" indent="-228600">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9pPr>
          </a:lstStyle>
          <a:p>
            <a:pPr algn="dist" eaLnBrk="1" hangingPunct="1">
              <a:spcBef>
                <a:spcPct val="50000"/>
              </a:spcBef>
              <a:buFontTx/>
              <a:buNone/>
              <a:defRPr/>
            </a:pPr>
            <a:r>
              <a:rPr kumimoji="1" lang="en-US" altLang="zh-CN" sz="6000" baseline="0" smtClean="0">
                <a:effectLst>
                  <a:outerShdw blurRad="38100" dist="38100" dir="2700000" algn="tl">
                    <a:srgbClr val="000000"/>
                  </a:outerShdw>
                </a:effectLst>
                <a:latin typeface="宋体" pitchFamily="2" charset="-122"/>
              </a:rPr>
              <a:t>THANK YOU</a:t>
            </a:r>
            <a:endParaRPr kumimoji="1" lang="en-US" altLang="zh-CN" sz="6000" baseline="0" smtClean="0">
              <a:latin typeface="宋体" pitchFamily="2" charset="-122"/>
            </a:endParaRPr>
          </a:p>
        </p:txBody>
      </p:sp>
      <p:sp>
        <p:nvSpPr>
          <p:cNvPr id="1768452" name="Text Box 4"/>
          <p:cNvSpPr txBox="1">
            <a:spLocks noChangeArrowheads="1"/>
          </p:cNvSpPr>
          <p:nvPr/>
        </p:nvSpPr>
        <p:spPr bwMode="auto">
          <a:xfrm>
            <a:off x="2286000" y="914400"/>
            <a:ext cx="4419600" cy="1569660"/>
          </a:xfrm>
          <a:prstGeom prst="rect">
            <a:avLst/>
          </a:prstGeom>
          <a:noFill/>
          <a:ln w="12700" cap="sq">
            <a:noFill/>
            <a:miter lim="800000"/>
            <a:headEnd type="none" w="sm" len="sm"/>
            <a:tailEnd type="none" w="sm" len="sm"/>
          </a:ln>
          <a:effectLst/>
        </p:spPr>
        <p:txBody>
          <a:bodyPr>
            <a:spAutoFit/>
          </a:bodyPr>
          <a:lstStyle>
            <a:lvl1pPr>
              <a:defRPr sz="2400" b="1" baseline="-25000">
                <a:solidFill>
                  <a:schemeClr val="tx1"/>
                </a:solidFill>
                <a:latin typeface="Times New Roman" pitchFamily="18" charset="0"/>
                <a:ea typeface="宋体" pitchFamily="2" charset="-122"/>
              </a:defRPr>
            </a:lvl1pPr>
            <a:lvl2pPr marL="742950" indent="-285750">
              <a:defRPr sz="2400" b="1" baseline="-25000">
                <a:solidFill>
                  <a:schemeClr val="tx1"/>
                </a:solidFill>
                <a:latin typeface="Times New Roman" pitchFamily="18" charset="0"/>
                <a:ea typeface="宋体" pitchFamily="2" charset="-122"/>
              </a:defRPr>
            </a:lvl2pPr>
            <a:lvl3pPr marL="1143000" indent="-228600">
              <a:defRPr sz="2400" b="1" baseline="-25000">
                <a:solidFill>
                  <a:schemeClr val="tx1"/>
                </a:solidFill>
                <a:latin typeface="Times New Roman" pitchFamily="18" charset="0"/>
                <a:ea typeface="宋体" pitchFamily="2" charset="-122"/>
              </a:defRPr>
            </a:lvl3pPr>
            <a:lvl4pPr marL="1600200" indent="-228600">
              <a:defRPr sz="2400" b="1" baseline="-25000">
                <a:solidFill>
                  <a:schemeClr val="tx1"/>
                </a:solidFill>
                <a:latin typeface="Times New Roman" pitchFamily="18" charset="0"/>
                <a:ea typeface="宋体" pitchFamily="2" charset="-122"/>
              </a:defRPr>
            </a:lvl4pPr>
            <a:lvl5pPr marL="2057400" indent="-228600">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9pPr>
          </a:lstStyle>
          <a:p>
            <a:pPr algn="ctr" eaLnBrk="1" hangingPunct="1">
              <a:spcBef>
                <a:spcPct val="50000"/>
              </a:spcBef>
              <a:buFontTx/>
              <a:buNone/>
              <a:defRPr/>
            </a:pPr>
            <a:r>
              <a:rPr kumimoji="1" lang="zh-CN" altLang="en-US" sz="9600" b="0" baseline="0" smtClean="0">
                <a:effectLst>
                  <a:outerShdw blurRad="38100" dist="38100" dir="2700000" algn="tl">
                    <a:srgbClr val="000000"/>
                  </a:outerShdw>
                </a:effectLst>
                <a:latin typeface="Matura MT Script Capitals" pitchFamily="66" charset="0"/>
                <a:ea typeface="隶书" pitchFamily="49" charset="-122"/>
              </a:rPr>
              <a:t>谢    谢</a:t>
            </a:r>
            <a:endParaRPr kumimoji="1" lang="zh-CN" altLang="en-US" sz="9600" b="0" baseline="0" smtClean="0">
              <a:effectLst>
                <a:outerShdw blurRad="38100" dist="38100" dir="2700000" algn="tl">
                  <a:srgbClr val="000000"/>
                </a:outerShdw>
              </a:effectLst>
              <a:latin typeface="Matura MT Script Capitals" pitchFamily="66" charset="0"/>
            </a:endParaRPr>
          </a:p>
        </p:txBody>
      </p:sp>
      <p:graphicFrame>
        <p:nvGraphicFramePr>
          <p:cNvPr id="60421" name="Object 5"/>
          <p:cNvGraphicFramePr>
            <a:graphicFrameLocks noChangeAspect="1"/>
          </p:cNvGraphicFramePr>
          <p:nvPr>
            <p:extLst>
              <p:ext uri="{D42A27DB-BD31-4B8C-83A1-F6EECF244321}">
                <p14:modId xmlns:p14="http://schemas.microsoft.com/office/powerpoint/2010/main" val="798269602"/>
              </p:ext>
            </p:extLst>
          </p:nvPr>
        </p:nvGraphicFramePr>
        <p:xfrm>
          <a:off x="684213" y="4015978"/>
          <a:ext cx="1752600" cy="1127522"/>
        </p:xfrm>
        <a:graphic>
          <a:graphicData uri="http://schemas.openxmlformats.org/presentationml/2006/ole">
            <mc:AlternateContent xmlns:mc="http://schemas.openxmlformats.org/markup-compatibility/2006">
              <mc:Choice xmlns:v="urn:schemas-microsoft-com:vml" Requires="v">
                <p:oleObj spid="_x0000_s20733" name="剪辑" r:id="rId6" imgW="4286250" imgH="3676650" progId="MS_ClipArt_Gallery.2">
                  <p:embed/>
                </p:oleObj>
              </mc:Choice>
              <mc:Fallback>
                <p:oleObj name="剪辑" r:id="rId6" imgW="4286250" imgH="36766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4015978"/>
                        <a:ext cx="1752600" cy="1127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2" name="Object 6"/>
          <p:cNvGraphicFramePr>
            <a:graphicFrameLocks noChangeAspect="1"/>
          </p:cNvGraphicFramePr>
          <p:nvPr>
            <p:extLst>
              <p:ext uri="{D42A27DB-BD31-4B8C-83A1-F6EECF244321}">
                <p14:modId xmlns:p14="http://schemas.microsoft.com/office/powerpoint/2010/main" val="2150273758"/>
              </p:ext>
            </p:extLst>
          </p:nvPr>
        </p:nvGraphicFramePr>
        <p:xfrm>
          <a:off x="2339975" y="4015978"/>
          <a:ext cx="1752600" cy="1127522"/>
        </p:xfrm>
        <a:graphic>
          <a:graphicData uri="http://schemas.openxmlformats.org/presentationml/2006/ole">
            <mc:AlternateContent xmlns:mc="http://schemas.openxmlformats.org/markup-compatibility/2006">
              <mc:Choice xmlns:v="urn:schemas-microsoft-com:vml" Requires="v">
                <p:oleObj spid="_x0000_s20734" name="剪辑" r:id="rId7" imgW="4286250" imgH="3676650" progId="MS_ClipArt_Gallery.2">
                  <p:embed/>
                </p:oleObj>
              </mc:Choice>
              <mc:Fallback>
                <p:oleObj name="剪辑" r:id="rId7" imgW="4286250" imgH="36766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4015978"/>
                        <a:ext cx="1752600" cy="1127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3" name="Object 7"/>
          <p:cNvGraphicFramePr>
            <a:graphicFrameLocks noChangeAspect="1"/>
          </p:cNvGraphicFramePr>
          <p:nvPr>
            <p:extLst>
              <p:ext uri="{D42A27DB-BD31-4B8C-83A1-F6EECF244321}">
                <p14:modId xmlns:p14="http://schemas.microsoft.com/office/powerpoint/2010/main" val="3468504664"/>
              </p:ext>
            </p:extLst>
          </p:nvPr>
        </p:nvGraphicFramePr>
        <p:xfrm>
          <a:off x="1403350" y="4015978"/>
          <a:ext cx="1752600" cy="1127522"/>
        </p:xfrm>
        <a:graphic>
          <a:graphicData uri="http://schemas.openxmlformats.org/presentationml/2006/ole">
            <mc:AlternateContent xmlns:mc="http://schemas.openxmlformats.org/markup-compatibility/2006">
              <mc:Choice xmlns:v="urn:schemas-microsoft-com:vml" Requires="v">
                <p:oleObj spid="_x0000_s20735" name="剪辑" r:id="rId8" imgW="4286250" imgH="3676650" progId="MS_ClipArt_Gallery.2">
                  <p:embed/>
                </p:oleObj>
              </mc:Choice>
              <mc:Fallback>
                <p:oleObj name="剪辑" r:id="rId8" imgW="4286250" imgH="36766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4015978"/>
                        <a:ext cx="1752600" cy="1127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4" name="Object 8"/>
          <p:cNvGraphicFramePr>
            <a:graphicFrameLocks noChangeAspect="1"/>
          </p:cNvGraphicFramePr>
          <p:nvPr>
            <p:extLst>
              <p:ext uri="{D42A27DB-BD31-4B8C-83A1-F6EECF244321}">
                <p14:modId xmlns:p14="http://schemas.microsoft.com/office/powerpoint/2010/main" val="676508583"/>
              </p:ext>
            </p:extLst>
          </p:nvPr>
        </p:nvGraphicFramePr>
        <p:xfrm>
          <a:off x="3419475" y="4015978"/>
          <a:ext cx="1752600" cy="1127522"/>
        </p:xfrm>
        <a:graphic>
          <a:graphicData uri="http://schemas.openxmlformats.org/presentationml/2006/ole">
            <mc:AlternateContent xmlns:mc="http://schemas.openxmlformats.org/markup-compatibility/2006">
              <mc:Choice xmlns:v="urn:schemas-microsoft-com:vml" Requires="v">
                <p:oleObj spid="_x0000_s20736" name="剪辑" r:id="rId9" imgW="4286250" imgH="3676650" progId="MS_ClipArt_Gallery.2">
                  <p:embed/>
                </p:oleObj>
              </mc:Choice>
              <mc:Fallback>
                <p:oleObj name="剪辑" r:id="rId9" imgW="4286250" imgH="36766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4015978"/>
                        <a:ext cx="1752600" cy="1127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124726511"/>
              </p:ext>
            </p:extLst>
          </p:nvPr>
        </p:nvGraphicFramePr>
        <p:xfrm>
          <a:off x="4139952" y="4011910"/>
          <a:ext cx="1752600" cy="1127125"/>
        </p:xfrm>
        <a:graphic>
          <a:graphicData uri="http://schemas.openxmlformats.org/presentationml/2006/ole">
            <mc:AlternateContent xmlns:mc="http://schemas.openxmlformats.org/markup-compatibility/2006">
              <mc:Choice xmlns:v="urn:schemas-microsoft-com:vml" Requires="v">
                <p:oleObj spid="_x0000_s20737" name="剪辑" r:id="rId10" imgW="4286250" imgH="3676650" progId="MS_ClipArt_Gallery.2">
                  <p:embed/>
                </p:oleObj>
              </mc:Choice>
              <mc:Fallback>
                <p:oleObj name="剪辑" r:id="rId10" imgW="4286250" imgH="36766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4011910"/>
                        <a:ext cx="17526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7174919"/>
              </p:ext>
            </p:extLst>
          </p:nvPr>
        </p:nvGraphicFramePr>
        <p:xfrm>
          <a:off x="4824165" y="4011910"/>
          <a:ext cx="1752600" cy="1127125"/>
        </p:xfrm>
        <a:graphic>
          <a:graphicData uri="http://schemas.openxmlformats.org/presentationml/2006/ole">
            <mc:AlternateContent xmlns:mc="http://schemas.openxmlformats.org/markup-compatibility/2006">
              <mc:Choice xmlns:v="urn:schemas-microsoft-com:vml" Requires="v">
                <p:oleObj spid="_x0000_s20738" name="剪辑" r:id="rId11" imgW="4286250" imgH="3676650" progId="MS_ClipArt_Gallery.2">
                  <p:embed/>
                </p:oleObj>
              </mc:Choice>
              <mc:Fallback>
                <p:oleObj name="剪辑" r:id="rId11" imgW="4286250" imgH="36766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4165" y="4011910"/>
                        <a:ext cx="17526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0273972"/>
              </p:ext>
            </p:extLst>
          </p:nvPr>
        </p:nvGraphicFramePr>
        <p:xfrm>
          <a:off x="6479927" y="4011910"/>
          <a:ext cx="1752600" cy="1127125"/>
        </p:xfrm>
        <a:graphic>
          <a:graphicData uri="http://schemas.openxmlformats.org/presentationml/2006/ole">
            <mc:AlternateContent xmlns:mc="http://schemas.openxmlformats.org/markup-compatibility/2006">
              <mc:Choice xmlns:v="urn:schemas-microsoft-com:vml" Requires="v">
                <p:oleObj spid="_x0000_s20739" name="剪辑" r:id="rId12" imgW="4286250" imgH="3676650" progId="MS_ClipArt_Gallery.2">
                  <p:embed/>
                </p:oleObj>
              </mc:Choice>
              <mc:Fallback>
                <p:oleObj name="剪辑" r:id="rId12" imgW="4286250" imgH="36766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9927" y="4011910"/>
                        <a:ext cx="17526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55950287"/>
              </p:ext>
            </p:extLst>
          </p:nvPr>
        </p:nvGraphicFramePr>
        <p:xfrm>
          <a:off x="5543302" y="4011910"/>
          <a:ext cx="1752600" cy="1127125"/>
        </p:xfrm>
        <a:graphic>
          <a:graphicData uri="http://schemas.openxmlformats.org/presentationml/2006/ole">
            <mc:AlternateContent xmlns:mc="http://schemas.openxmlformats.org/markup-compatibility/2006">
              <mc:Choice xmlns:v="urn:schemas-microsoft-com:vml" Requires="v">
                <p:oleObj spid="_x0000_s20740" name="剪辑" r:id="rId13" imgW="4286250" imgH="3676650" progId="MS_ClipArt_Gallery.2">
                  <p:embed/>
                </p:oleObj>
              </mc:Choice>
              <mc:Fallback>
                <p:oleObj name="剪辑" r:id="rId13" imgW="4286250" imgH="36766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3302" y="4011910"/>
                        <a:ext cx="17526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425160794"/>
              </p:ext>
            </p:extLst>
          </p:nvPr>
        </p:nvGraphicFramePr>
        <p:xfrm>
          <a:off x="7559427" y="4011910"/>
          <a:ext cx="1752600" cy="1127125"/>
        </p:xfrm>
        <a:graphic>
          <a:graphicData uri="http://schemas.openxmlformats.org/presentationml/2006/ole">
            <mc:AlternateContent xmlns:mc="http://schemas.openxmlformats.org/markup-compatibility/2006">
              <mc:Choice xmlns:v="urn:schemas-microsoft-com:vml" Requires="v">
                <p:oleObj spid="_x0000_s20741" name="剪辑" r:id="rId14" imgW="4286250" imgH="3676650" progId="MS_ClipArt_Gallery.2">
                  <p:embed/>
                </p:oleObj>
              </mc:Choice>
              <mc:Fallback>
                <p:oleObj name="剪辑" r:id="rId14" imgW="4286250" imgH="36766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9427" y="4011910"/>
                        <a:ext cx="17526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4485202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250826" y="357187"/>
            <a:ext cx="8893175" cy="448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txBody>
          <a:bodyPr lIns="92075" tIns="46038" rIns="92075" bIns="46038"/>
          <a:lstStyle/>
          <a:p>
            <a:pPr algn="l" fontAlgn="base">
              <a:lnSpc>
                <a:spcPct val="190000"/>
              </a:lnSpc>
            </a:pPr>
            <a:r>
              <a:rPr lang="zh-CN" altLang="en-US" sz="2000" b="1" baseline="0" dirty="0">
                <a:latin typeface="楷体_GB2312" pitchFamily="49" charset="-122"/>
                <a:ea typeface="楷体_GB2312" pitchFamily="49" charset="-122"/>
                <a:sym typeface="Symbol" pitchFamily="18" charset="2"/>
              </a:rPr>
              <a:t>这个游戏是耶鲁大学经济学家苏必克</a:t>
            </a:r>
            <a:r>
              <a:rPr lang="en-US" altLang="zh-CN" sz="2000" b="1" baseline="0" dirty="0">
                <a:latin typeface="楷体_GB2312" pitchFamily="49" charset="-122"/>
                <a:ea typeface="楷体_GB2312" pitchFamily="49" charset="-122"/>
                <a:sym typeface="Symbol" pitchFamily="18" charset="2"/>
              </a:rPr>
              <a:t>(</a:t>
            </a:r>
            <a:r>
              <a:rPr lang="en-US" altLang="zh-CN" sz="2000" b="1" baseline="0" dirty="0" err="1">
                <a:latin typeface="楷体_GB2312" pitchFamily="49" charset="-122"/>
                <a:ea typeface="楷体_GB2312" pitchFamily="49" charset="-122"/>
                <a:sym typeface="Symbol" pitchFamily="18" charset="2"/>
              </a:rPr>
              <a:t>M.Shubik</a:t>
            </a:r>
            <a:r>
              <a:rPr lang="en-US" altLang="zh-CN" sz="2000" b="1" baseline="0" dirty="0">
                <a:latin typeface="楷体_GB2312" pitchFamily="49" charset="-122"/>
                <a:ea typeface="楷体_GB2312" pitchFamily="49" charset="-122"/>
                <a:sym typeface="Symbol" pitchFamily="18" charset="2"/>
              </a:rPr>
              <a:t>)</a:t>
            </a:r>
            <a:r>
              <a:rPr lang="zh-CN" altLang="en-US" sz="2000" b="1" baseline="0" dirty="0">
                <a:latin typeface="楷体_GB2312" pitchFamily="49" charset="-122"/>
                <a:ea typeface="楷体_GB2312" pitchFamily="49" charset="-122"/>
                <a:sym typeface="Symbol" pitchFamily="18" charset="2"/>
              </a:rPr>
              <a:t>发明的，想拍卖钱的人几乎屡试不爽地从这拍卖会里</a:t>
            </a:r>
            <a:r>
              <a:rPr lang="zh-CN" altLang="en-US" sz="2000" b="1" baseline="0" dirty="0">
                <a:ea typeface="楷体_GB2312" pitchFamily="49" charset="-122"/>
                <a:sym typeface="Symbol" pitchFamily="18" charset="2"/>
              </a:rPr>
              <a:t>‘</a:t>
            </a:r>
            <a:r>
              <a:rPr lang="zh-CN" altLang="en-US" sz="2000" b="1" baseline="0" dirty="0">
                <a:latin typeface="楷体_GB2312" pitchFamily="49" charset="-122"/>
                <a:ea typeface="楷体_GB2312" pitchFamily="49" charset="-122"/>
                <a:sym typeface="Symbol" pitchFamily="18" charset="2"/>
              </a:rPr>
              <a:t>赚到钱</a:t>
            </a:r>
            <a:r>
              <a:rPr lang="zh-CN" altLang="en-US" sz="2000" b="1" baseline="0" dirty="0">
                <a:ea typeface="楷体_GB2312" pitchFamily="49" charset="-122"/>
                <a:sym typeface="Symbol" pitchFamily="18" charset="2"/>
              </a:rPr>
              <a:t>’</a:t>
            </a:r>
            <a:r>
              <a:rPr lang="zh-CN" altLang="en-US" sz="2000" b="1" baseline="0" dirty="0">
                <a:latin typeface="楷体_GB2312" pitchFamily="49" charset="-122"/>
                <a:ea typeface="楷体_GB2312" pitchFamily="49" charset="-122"/>
                <a:sym typeface="Symbol" pitchFamily="18" charset="2"/>
              </a:rPr>
              <a:t>。它是一个具体而微的</a:t>
            </a:r>
            <a:r>
              <a:rPr lang="zh-CN" altLang="en-US" sz="2000" b="1" baseline="0" dirty="0">
                <a:ea typeface="楷体_GB2312" pitchFamily="49" charset="-122"/>
                <a:sym typeface="Symbol" pitchFamily="18" charset="2"/>
              </a:rPr>
              <a:t>‘</a:t>
            </a:r>
            <a:r>
              <a:rPr lang="zh-CN" altLang="en-US" sz="2000" b="1" baseline="0" dirty="0">
                <a:latin typeface="楷体_GB2312" pitchFamily="49" charset="-122"/>
                <a:ea typeface="楷体_GB2312" pitchFamily="49" charset="-122"/>
                <a:sym typeface="Symbol" pitchFamily="18" charset="2"/>
              </a:rPr>
              <a:t>人生陷阱</a:t>
            </a:r>
            <a:r>
              <a:rPr lang="zh-CN" altLang="en-US" sz="2000" b="1" baseline="0" dirty="0">
                <a:ea typeface="楷体_GB2312" pitchFamily="49" charset="-122"/>
                <a:sym typeface="Symbol" pitchFamily="18" charset="2"/>
              </a:rPr>
              <a:t>’</a:t>
            </a:r>
            <a:r>
              <a:rPr lang="zh-CN" altLang="en-US" sz="2000" b="1" baseline="0" dirty="0">
                <a:latin typeface="楷体_GB2312" pitchFamily="49" charset="-122"/>
                <a:ea typeface="楷体_GB2312" pitchFamily="49" charset="-122"/>
                <a:sym typeface="Symbol" pitchFamily="18" charset="2"/>
              </a:rPr>
              <a:t>，参与竞价的在这个</a:t>
            </a:r>
            <a:r>
              <a:rPr lang="zh-CN" altLang="en-US" sz="2000" b="1" baseline="0" dirty="0">
                <a:ea typeface="楷体_GB2312" pitchFamily="49" charset="-122"/>
                <a:sym typeface="Symbol" pitchFamily="18" charset="2"/>
              </a:rPr>
              <a:t>‘</a:t>
            </a:r>
            <a:r>
              <a:rPr lang="zh-CN" altLang="en-US" sz="2000" b="1" baseline="0" dirty="0">
                <a:latin typeface="楷体_GB2312" pitchFamily="49" charset="-122"/>
                <a:ea typeface="楷体_GB2312" pitchFamily="49" charset="-122"/>
                <a:sym typeface="Symbol" pitchFamily="18" charset="2"/>
              </a:rPr>
              <a:t>陷阱</a:t>
            </a:r>
            <a:r>
              <a:rPr lang="zh-CN" altLang="en-US" sz="2000" b="1" baseline="0" dirty="0">
                <a:ea typeface="楷体_GB2312" pitchFamily="49" charset="-122"/>
                <a:sym typeface="Symbol" pitchFamily="18" charset="2"/>
              </a:rPr>
              <a:t>’</a:t>
            </a:r>
            <a:r>
              <a:rPr lang="zh-CN" altLang="en-US" sz="2000" b="1" baseline="0" dirty="0">
                <a:latin typeface="楷体_GB2312" pitchFamily="49" charset="-122"/>
                <a:ea typeface="楷体_GB2312" pitchFamily="49" charset="-122"/>
                <a:sym typeface="Symbol" pitchFamily="18" charset="2"/>
              </a:rPr>
              <a:t>里越陷越深，不能自拔，最后都付出了痛苦的代价。</a:t>
            </a:r>
            <a:r>
              <a:rPr lang="zh-CN" altLang="en-US" sz="2000" b="1" baseline="0" dirty="0">
                <a:ea typeface="楷体_GB2312" pitchFamily="49" charset="-122"/>
                <a:sym typeface="Symbol" pitchFamily="18" charset="2"/>
              </a:rPr>
              <a:t> </a:t>
            </a:r>
            <a:r>
              <a:rPr lang="zh-CN" altLang="en-US" sz="2000" b="1" baseline="0" dirty="0">
                <a:latin typeface="楷体_GB2312" pitchFamily="49" charset="-122"/>
                <a:ea typeface="楷体_GB2312" pitchFamily="49" charset="-122"/>
                <a:sym typeface="Symbol" pitchFamily="18" charset="2"/>
              </a:rPr>
              <a:t/>
            </a:r>
            <a:br>
              <a:rPr lang="zh-CN" altLang="en-US" sz="2000" b="1" baseline="0" dirty="0">
                <a:latin typeface="楷体_GB2312" pitchFamily="49" charset="-122"/>
                <a:ea typeface="楷体_GB2312" pitchFamily="49" charset="-122"/>
                <a:sym typeface="Symbol" pitchFamily="18" charset="2"/>
              </a:rPr>
            </a:br>
            <a:r>
              <a:rPr lang="zh-CN" altLang="en-US" sz="2000" b="1" baseline="0" dirty="0">
                <a:latin typeface="楷体_GB2312" pitchFamily="49" charset="-122"/>
                <a:ea typeface="楷体_GB2312" pitchFamily="49" charset="-122"/>
                <a:sym typeface="Symbol" pitchFamily="18" charset="2"/>
              </a:rPr>
              <a:t>自古以来，人类为捕杀动物所设的</a:t>
            </a:r>
            <a:r>
              <a:rPr lang="zh-CN" altLang="en-US" sz="2000" b="1" baseline="0" dirty="0">
                <a:ea typeface="楷体_GB2312" pitchFamily="49" charset="-122"/>
                <a:sym typeface="Symbol" pitchFamily="18" charset="2"/>
              </a:rPr>
              <a:t>‘</a:t>
            </a:r>
            <a:r>
              <a:rPr lang="zh-CN" altLang="en-US" sz="2000" b="1" baseline="0" dirty="0">
                <a:latin typeface="楷体_GB2312" pitchFamily="49" charset="-122"/>
                <a:ea typeface="楷体_GB2312" pitchFamily="49" charset="-122"/>
                <a:sym typeface="Symbol" pitchFamily="18" charset="2"/>
              </a:rPr>
              <a:t>陷阱</a:t>
            </a:r>
            <a:r>
              <a:rPr lang="zh-CN" altLang="en-US" sz="2000" b="1" baseline="0" dirty="0">
                <a:ea typeface="楷体_GB2312" pitchFamily="49" charset="-122"/>
                <a:sym typeface="Symbol" pitchFamily="18" charset="2"/>
              </a:rPr>
              <a:t>’</a:t>
            </a:r>
            <a:r>
              <a:rPr lang="zh-CN" altLang="en-US" sz="2000" b="1" baseline="0" dirty="0">
                <a:latin typeface="楷体_GB2312" pitchFamily="49" charset="-122"/>
                <a:ea typeface="楷体_GB2312" pitchFamily="49" charset="-122"/>
                <a:sym typeface="Symbol" pitchFamily="18" charset="2"/>
              </a:rPr>
              <a:t>，有三个特征：</a:t>
            </a:r>
            <a:r>
              <a:rPr lang="zh-CN" altLang="en-US" sz="2000" b="1" baseline="0" dirty="0">
                <a:ea typeface="楷体_GB2312" pitchFamily="49" charset="-122"/>
                <a:sym typeface="Symbol" pitchFamily="18" charset="2"/>
              </a:rPr>
              <a:t> </a:t>
            </a:r>
            <a:r>
              <a:rPr lang="zh-CN" altLang="en-US" sz="2000" b="1" baseline="0" dirty="0">
                <a:latin typeface="楷体_GB2312" pitchFamily="49" charset="-122"/>
                <a:ea typeface="楷体_GB2312" pitchFamily="49" charset="-122"/>
                <a:sym typeface="Symbol" pitchFamily="18" charset="2"/>
              </a:rPr>
              <a:t/>
            </a:r>
            <a:br>
              <a:rPr lang="zh-CN" altLang="en-US" sz="2000" b="1" baseline="0" dirty="0">
                <a:latin typeface="楷体_GB2312" pitchFamily="49" charset="-122"/>
                <a:ea typeface="楷体_GB2312" pitchFamily="49" charset="-122"/>
                <a:sym typeface="Symbol" pitchFamily="18" charset="2"/>
              </a:rPr>
            </a:br>
            <a:r>
              <a:rPr lang="en-US" altLang="zh-CN" sz="2000" b="1" baseline="0" dirty="0">
                <a:latin typeface="楷体_GB2312" pitchFamily="49" charset="-122"/>
                <a:ea typeface="楷体_GB2312" pitchFamily="49" charset="-122"/>
                <a:sym typeface="Symbol" pitchFamily="18" charset="2"/>
              </a:rPr>
              <a:t>1.</a:t>
            </a:r>
            <a:r>
              <a:rPr lang="zh-CN" altLang="en-US" sz="2000" b="1" baseline="0" dirty="0">
                <a:latin typeface="楷体_GB2312" pitchFamily="49" charset="-122"/>
                <a:ea typeface="楷体_GB2312" pitchFamily="49" charset="-122"/>
                <a:sym typeface="Symbol" pitchFamily="18" charset="2"/>
              </a:rPr>
              <a:t>有一个明显的诱饵。</a:t>
            </a:r>
            <a:br>
              <a:rPr lang="zh-CN" altLang="en-US" sz="2000" b="1" baseline="0" dirty="0">
                <a:latin typeface="楷体_GB2312" pitchFamily="49" charset="-122"/>
                <a:ea typeface="楷体_GB2312" pitchFamily="49" charset="-122"/>
                <a:sym typeface="Symbol" pitchFamily="18" charset="2"/>
              </a:rPr>
            </a:br>
            <a:r>
              <a:rPr lang="en-US" altLang="zh-CN" sz="2000" b="1" baseline="0" dirty="0">
                <a:latin typeface="楷体_GB2312" pitchFamily="49" charset="-122"/>
                <a:ea typeface="楷体_GB2312" pitchFamily="49" charset="-122"/>
                <a:sym typeface="Symbol" pitchFamily="18" charset="2"/>
              </a:rPr>
              <a:t>2.</a:t>
            </a:r>
            <a:r>
              <a:rPr lang="zh-CN" altLang="en-US" sz="2000" b="1" baseline="0" dirty="0">
                <a:latin typeface="楷体_GB2312" pitchFamily="49" charset="-122"/>
                <a:ea typeface="楷体_GB2312" pitchFamily="49" charset="-122"/>
                <a:sym typeface="Symbol" pitchFamily="18" charset="2"/>
              </a:rPr>
              <a:t>通往诱饵之路是单向的，可进不可出。</a:t>
            </a:r>
            <a:r>
              <a:rPr lang="zh-CN" altLang="en-US" sz="2000" b="1" baseline="0" dirty="0">
                <a:ea typeface="楷体_GB2312" pitchFamily="49" charset="-122"/>
                <a:sym typeface="Symbol" pitchFamily="18" charset="2"/>
              </a:rPr>
              <a:t> </a:t>
            </a:r>
            <a:r>
              <a:rPr lang="zh-CN" altLang="en-US" sz="2000" b="1" baseline="0" dirty="0">
                <a:latin typeface="楷体_GB2312" pitchFamily="49" charset="-122"/>
                <a:ea typeface="楷体_GB2312" pitchFamily="49" charset="-122"/>
                <a:sym typeface="Symbol" pitchFamily="18" charset="2"/>
              </a:rPr>
              <a:t/>
            </a:r>
            <a:br>
              <a:rPr lang="zh-CN" altLang="en-US" sz="2000" b="1" baseline="0" dirty="0">
                <a:latin typeface="楷体_GB2312" pitchFamily="49" charset="-122"/>
                <a:ea typeface="楷体_GB2312" pitchFamily="49" charset="-122"/>
                <a:sym typeface="Symbol" pitchFamily="18" charset="2"/>
              </a:rPr>
            </a:br>
            <a:r>
              <a:rPr lang="en-US" altLang="zh-CN" sz="2000" b="1" baseline="0" dirty="0">
                <a:latin typeface="楷体_GB2312" pitchFamily="49" charset="-122"/>
                <a:ea typeface="楷体_GB2312" pitchFamily="49" charset="-122"/>
                <a:sym typeface="Symbol" pitchFamily="18" charset="2"/>
              </a:rPr>
              <a:t>3.</a:t>
            </a:r>
            <a:r>
              <a:rPr lang="zh-CN" altLang="en-US" sz="2000" b="1" baseline="0" dirty="0">
                <a:latin typeface="楷体_GB2312" pitchFamily="49" charset="-122"/>
                <a:ea typeface="楷体_GB2312" pitchFamily="49" charset="-122"/>
                <a:sym typeface="Symbol" pitchFamily="18" charset="2"/>
              </a:rPr>
              <a:t>越想挣脱，就越陷越深。</a:t>
            </a:r>
          </a:p>
        </p:txBody>
      </p:sp>
      <p:sp>
        <p:nvSpPr>
          <p:cNvPr id="3" name="矩形 2">
            <a:hlinkClick r:id="" action="ppaction://noaction"/>
          </p:cNvPr>
          <p:cNvSpPr/>
          <p:nvPr/>
        </p:nvSpPr>
        <p:spPr>
          <a:xfrm>
            <a:off x="8473470" y="4654034"/>
            <a:ext cx="492443" cy="276999"/>
          </a:xfrm>
          <a:prstGeom prst="rect">
            <a:avLst/>
          </a:prstGeom>
        </p:spPr>
        <p:txBody>
          <a:bodyPr wrap="none">
            <a:spAutoFit/>
          </a:bodyPr>
          <a:lstStyle/>
          <a:p>
            <a:r>
              <a:rPr lang="zh-CN" altLang="en-US" sz="1200" dirty="0" smtClean="0"/>
              <a:t>局长</a:t>
            </a:r>
            <a:endParaRPr lang="zh-CN" altLang="en-US" sz="1200" dirty="0"/>
          </a:p>
        </p:txBody>
      </p:sp>
    </p:spTree>
    <p:extLst>
      <p:ext uri="{BB962C8B-B14F-4D97-AF65-F5344CB8AC3E}">
        <p14:creationId xmlns:p14="http://schemas.microsoft.com/office/powerpoint/2010/main" val="1410024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3"/>
          <p:cNvSpPr txBox="1">
            <a:spLocks noChangeArrowheads="1"/>
          </p:cNvSpPr>
          <p:nvPr/>
        </p:nvSpPr>
        <p:spPr bwMode="auto">
          <a:xfrm>
            <a:off x="468314" y="627460"/>
            <a:ext cx="8567737" cy="2707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2000" algn="l"/>
                <a:tab pos="1428750" algn="l"/>
              </a:tabLst>
              <a:defRPr kumimoji="1" sz="2400" b="1" baseline="-25000">
                <a:solidFill>
                  <a:schemeClr val="tx1"/>
                </a:solidFill>
                <a:latin typeface="Times New Roman" pitchFamily="18" charset="0"/>
                <a:ea typeface="宋体" pitchFamily="2" charset="-122"/>
              </a:defRPr>
            </a:lvl1pPr>
            <a:lvl2pPr marL="742950" indent="-285750">
              <a:tabLst>
                <a:tab pos="762000" algn="l"/>
                <a:tab pos="1428750" algn="l"/>
              </a:tabLst>
              <a:defRPr kumimoji="1" sz="2400" b="1" baseline="-25000">
                <a:solidFill>
                  <a:schemeClr val="tx1"/>
                </a:solidFill>
                <a:latin typeface="Times New Roman" pitchFamily="18" charset="0"/>
                <a:ea typeface="宋体" pitchFamily="2" charset="-122"/>
              </a:defRPr>
            </a:lvl2pPr>
            <a:lvl3pPr marL="1143000" indent="-228600">
              <a:tabLst>
                <a:tab pos="762000" algn="l"/>
                <a:tab pos="1428750" algn="l"/>
              </a:tabLst>
              <a:defRPr kumimoji="1" sz="2400" b="1" baseline="-25000">
                <a:solidFill>
                  <a:schemeClr val="tx1"/>
                </a:solidFill>
                <a:latin typeface="Times New Roman" pitchFamily="18" charset="0"/>
                <a:ea typeface="宋体" pitchFamily="2" charset="-122"/>
              </a:defRPr>
            </a:lvl3pPr>
            <a:lvl4pPr marL="1600200" indent="-228600">
              <a:tabLst>
                <a:tab pos="762000" algn="l"/>
                <a:tab pos="1428750" algn="l"/>
              </a:tabLst>
              <a:defRPr kumimoji="1" sz="2400" b="1" baseline="-25000">
                <a:solidFill>
                  <a:schemeClr val="tx1"/>
                </a:solidFill>
                <a:latin typeface="Times New Roman" pitchFamily="18" charset="0"/>
                <a:ea typeface="宋体" pitchFamily="2" charset="-122"/>
              </a:defRPr>
            </a:lvl4pPr>
            <a:lvl5pPr marL="2057400" indent="-228600">
              <a:tabLst>
                <a:tab pos="762000" algn="l"/>
                <a:tab pos="1428750" algn="l"/>
              </a:tabLst>
              <a:defRPr kumimoji="1"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tabLst>
                <a:tab pos="762000" algn="l"/>
                <a:tab pos="1428750" algn="l"/>
              </a:tabLst>
              <a:defRPr kumimoji="1"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tabLst>
                <a:tab pos="762000" algn="l"/>
                <a:tab pos="1428750" algn="l"/>
              </a:tabLst>
              <a:defRPr kumimoji="1"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tabLst>
                <a:tab pos="762000" algn="l"/>
                <a:tab pos="1428750" algn="l"/>
              </a:tabLst>
              <a:defRPr kumimoji="1"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tabLst>
                <a:tab pos="762000" algn="l"/>
                <a:tab pos="1428750" algn="l"/>
              </a:tabLst>
              <a:defRPr kumimoji="1" sz="2400" b="1" baseline="-25000">
                <a:solidFill>
                  <a:schemeClr val="tx1"/>
                </a:solidFill>
                <a:latin typeface="Times New Roman" pitchFamily="18" charset="0"/>
                <a:ea typeface="宋体" pitchFamily="2" charset="-122"/>
              </a:defRPr>
            </a:lvl9pPr>
          </a:lstStyle>
          <a:p>
            <a:pPr>
              <a:lnSpc>
                <a:spcPct val="205000"/>
              </a:lnSpc>
              <a:spcBef>
                <a:spcPct val="20000"/>
              </a:spcBef>
              <a:buClr>
                <a:schemeClr val="folHlink"/>
              </a:buClr>
              <a:buSzPct val="80000"/>
              <a:buFont typeface="Wingdings" pitchFamily="2" charset="2"/>
              <a:buNone/>
            </a:pPr>
            <a:r>
              <a:rPr lang="zh-CN" altLang="en-US" sz="3600" baseline="0" dirty="0">
                <a:latin typeface="楷体" pitchFamily="49" charset="-122"/>
                <a:ea typeface="楷体" pitchFamily="49" charset="-122"/>
                <a:sym typeface="Arial" pitchFamily="34" charset="0"/>
              </a:rPr>
              <a:t>特别提示：</a:t>
            </a:r>
          </a:p>
          <a:p>
            <a:pPr>
              <a:lnSpc>
                <a:spcPct val="205000"/>
              </a:lnSpc>
              <a:spcBef>
                <a:spcPct val="20000"/>
              </a:spcBef>
              <a:buClr>
                <a:schemeClr val="folHlink"/>
              </a:buClr>
              <a:buSzPct val="80000"/>
              <a:buFont typeface="Wingdings" pitchFamily="2" charset="2"/>
              <a:buNone/>
            </a:pPr>
            <a:r>
              <a:rPr lang="zh-CN" altLang="en-US" sz="3600" baseline="0" dirty="0">
                <a:latin typeface="楷体" pitchFamily="49" charset="-122"/>
                <a:ea typeface="楷体" pitchFamily="49" charset="-122"/>
                <a:sym typeface="Arial" pitchFamily="34" charset="0"/>
              </a:rPr>
              <a:t>序位竞争（排名赛）很容易产生万元陷阱</a:t>
            </a:r>
          </a:p>
        </p:txBody>
      </p:sp>
      <p:sp>
        <p:nvSpPr>
          <p:cNvPr id="4" name="Line 3"/>
          <p:cNvSpPr>
            <a:spLocks noChangeShapeType="1"/>
          </p:cNvSpPr>
          <p:nvPr/>
        </p:nvSpPr>
        <p:spPr bwMode="auto">
          <a:xfrm>
            <a:off x="539751" y="1779662"/>
            <a:ext cx="8424862" cy="0"/>
          </a:xfrm>
          <a:prstGeom prst="line">
            <a:avLst/>
          </a:prstGeom>
          <a:noFill/>
          <a:ln w="38100">
            <a:solidFill>
              <a:srgbClr val="777777"/>
            </a:solidFill>
            <a:round/>
            <a:headEnd/>
            <a:tailEnd/>
          </a:ln>
          <a:effectLst/>
          <a:extLst/>
        </p:spPr>
        <p:txBody>
          <a:bodyPr wrap="none"/>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57917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3"/>
          <p:cNvSpPr txBox="1">
            <a:spLocks noChangeArrowheads="1"/>
          </p:cNvSpPr>
          <p:nvPr/>
        </p:nvSpPr>
        <p:spPr bwMode="auto">
          <a:xfrm>
            <a:off x="827089" y="573881"/>
            <a:ext cx="8137399" cy="29339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2000" algn="l"/>
                <a:tab pos="1428750" algn="l"/>
              </a:tabLst>
              <a:defRPr kumimoji="1" sz="2400" b="1" baseline="-25000">
                <a:solidFill>
                  <a:schemeClr val="tx1"/>
                </a:solidFill>
                <a:latin typeface="Times New Roman" pitchFamily="18" charset="0"/>
                <a:ea typeface="宋体" pitchFamily="2" charset="-122"/>
              </a:defRPr>
            </a:lvl1pPr>
            <a:lvl2pPr marL="742950" indent="-285750">
              <a:tabLst>
                <a:tab pos="762000" algn="l"/>
                <a:tab pos="1428750" algn="l"/>
              </a:tabLst>
              <a:defRPr kumimoji="1" sz="2400" b="1" baseline="-25000">
                <a:solidFill>
                  <a:schemeClr val="tx1"/>
                </a:solidFill>
                <a:latin typeface="Times New Roman" pitchFamily="18" charset="0"/>
                <a:ea typeface="宋体" pitchFamily="2" charset="-122"/>
              </a:defRPr>
            </a:lvl2pPr>
            <a:lvl3pPr marL="1143000" indent="-228600">
              <a:tabLst>
                <a:tab pos="762000" algn="l"/>
                <a:tab pos="1428750" algn="l"/>
              </a:tabLst>
              <a:defRPr kumimoji="1" sz="2400" b="1" baseline="-25000">
                <a:solidFill>
                  <a:schemeClr val="tx1"/>
                </a:solidFill>
                <a:latin typeface="Times New Roman" pitchFamily="18" charset="0"/>
                <a:ea typeface="宋体" pitchFamily="2" charset="-122"/>
              </a:defRPr>
            </a:lvl3pPr>
            <a:lvl4pPr marL="1600200" indent="-228600">
              <a:tabLst>
                <a:tab pos="762000" algn="l"/>
                <a:tab pos="1428750" algn="l"/>
              </a:tabLst>
              <a:defRPr kumimoji="1" sz="2400" b="1" baseline="-25000">
                <a:solidFill>
                  <a:schemeClr val="tx1"/>
                </a:solidFill>
                <a:latin typeface="Times New Roman" pitchFamily="18" charset="0"/>
                <a:ea typeface="宋体" pitchFamily="2" charset="-122"/>
              </a:defRPr>
            </a:lvl4pPr>
            <a:lvl5pPr marL="2057400" indent="-228600">
              <a:tabLst>
                <a:tab pos="762000" algn="l"/>
                <a:tab pos="1428750" algn="l"/>
              </a:tabLst>
              <a:defRPr kumimoji="1"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tabLst>
                <a:tab pos="762000" algn="l"/>
                <a:tab pos="1428750" algn="l"/>
              </a:tabLst>
              <a:defRPr kumimoji="1"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tabLst>
                <a:tab pos="762000" algn="l"/>
                <a:tab pos="1428750" algn="l"/>
              </a:tabLst>
              <a:defRPr kumimoji="1"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tabLst>
                <a:tab pos="762000" algn="l"/>
                <a:tab pos="1428750" algn="l"/>
              </a:tabLst>
              <a:defRPr kumimoji="1"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tabLst>
                <a:tab pos="762000" algn="l"/>
                <a:tab pos="1428750" algn="l"/>
              </a:tabLst>
              <a:defRPr kumimoji="1" sz="2400" b="1" baseline="-25000">
                <a:solidFill>
                  <a:schemeClr val="tx1"/>
                </a:solidFill>
                <a:latin typeface="Times New Roman" pitchFamily="18" charset="0"/>
                <a:ea typeface="宋体" pitchFamily="2" charset="-122"/>
              </a:defRPr>
            </a:lvl9pPr>
          </a:lstStyle>
          <a:p>
            <a:pPr>
              <a:lnSpc>
                <a:spcPct val="205000"/>
              </a:lnSpc>
              <a:spcBef>
                <a:spcPct val="20000"/>
              </a:spcBef>
              <a:buClr>
                <a:schemeClr val="folHlink"/>
              </a:buClr>
              <a:buSzPct val="80000"/>
              <a:buFont typeface="Wingdings" pitchFamily="2" charset="2"/>
              <a:buNone/>
            </a:pPr>
            <a:r>
              <a:rPr lang="zh-CN" altLang="en-US" sz="4000" baseline="0" dirty="0">
                <a:latin typeface="楷体" pitchFamily="49" charset="-122"/>
                <a:ea typeface="楷体" pitchFamily="49" charset="-122"/>
                <a:sym typeface="Arial" pitchFamily="34" charset="0"/>
              </a:rPr>
              <a:t>特别提示：</a:t>
            </a:r>
          </a:p>
          <a:p>
            <a:pPr>
              <a:lnSpc>
                <a:spcPct val="205000"/>
              </a:lnSpc>
              <a:spcBef>
                <a:spcPct val="20000"/>
              </a:spcBef>
              <a:buClr>
                <a:schemeClr val="folHlink"/>
              </a:buClr>
              <a:buSzPct val="80000"/>
              <a:buFont typeface="Wingdings" pitchFamily="2" charset="2"/>
              <a:buNone/>
            </a:pPr>
            <a:r>
              <a:rPr lang="zh-CN" altLang="en-US" sz="4000" baseline="0" dirty="0">
                <a:latin typeface="楷体" pitchFamily="49" charset="-122"/>
                <a:ea typeface="楷体" pitchFamily="49" charset="-122"/>
                <a:sym typeface="Arial" pitchFamily="34" charset="0"/>
              </a:rPr>
              <a:t>竞技体育是一个典型的万元陷阱！</a:t>
            </a:r>
          </a:p>
        </p:txBody>
      </p:sp>
      <p:sp>
        <p:nvSpPr>
          <p:cNvPr id="4" name="Line 3"/>
          <p:cNvSpPr>
            <a:spLocks noChangeShapeType="1"/>
          </p:cNvSpPr>
          <p:nvPr/>
        </p:nvSpPr>
        <p:spPr bwMode="auto">
          <a:xfrm>
            <a:off x="971550" y="1779662"/>
            <a:ext cx="7632700" cy="0"/>
          </a:xfrm>
          <a:prstGeom prst="line">
            <a:avLst/>
          </a:prstGeom>
          <a:noFill/>
          <a:ln w="38100">
            <a:solidFill>
              <a:srgbClr val="777777"/>
            </a:solidFill>
            <a:round/>
            <a:headEnd/>
            <a:tailEnd/>
          </a:ln>
          <a:effectLst/>
          <a:extLst/>
        </p:spPr>
        <p:txBody>
          <a:bodyPr wrap="none"/>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67665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3"/>
          <p:cNvSpPr txBox="1">
            <a:spLocks noChangeArrowheads="1"/>
          </p:cNvSpPr>
          <p:nvPr/>
        </p:nvSpPr>
        <p:spPr bwMode="auto">
          <a:xfrm>
            <a:off x="395289" y="573881"/>
            <a:ext cx="8639175" cy="3369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970088" algn="l"/>
              </a:tabLst>
              <a:defRPr kumimoji="1" sz="2400" b="1" baseline="-25000">
                <a:solidFill>
                  <a:schemeClr val="tx1"/>
                </a:solidFill>
                <a:latin typeface="Times New Roman" pitchFamily="18" charset="0"/>
                <a:ea typeface="宋体" pitchFamily="2" charset="-122"/>
              </a:defRPr>
            </a:lvl1pPr>
            <a:lvl2pPr marL="742950" indent="-285750">
              <a:tabLst>
                <a:tab pos="1970088" algn="l"/>
              </a:tabLst>
              <a:defRPr kumimoji="1" sz="2400" b="1" baseline="-25000">
                <a:solidFill>
                  <a:schemeClr val="tx1"/>
                </a:solidFill>
                <a:latin typeface="Times New Roman" pitchFamily="18" charset="0"/>
                <a:ea typeface="宋体" pitchFamily="2" charset="-122"/>
              </a:defRPr>
            </a:lvl2pPr>
            <a:lvl3pPr marL="1143000" indent="-228600">
              <a:tabLst>
                <a:tab pos="1970088" algn="l"/>
              </a:tabLst>
              <a:defRPr kumimoji="1" sz="2400" b="1" baseline="-25000">
                <a:solidFill>
                  <a:schemeClr val="tx1"/>
                </a:solidFill>
                <a:latin typeface="Times New Roman" pitchFamily="18" charset="0"/>
                <a:ea typeface="宋体" pitchFamily="2" charset="-122"/>
              </a:defRPr>
            </a:lvl3pPr>
            <a:lvl4pPr marL="1600200" indent="-228600">
              <a:tabLst>
                <a:tab pos="1970088" algn="l"/>
              </a:tabLst>
              <a:defRPr kumimoji="1" sz="2400" b="1" baseline="-25000">
                <a:solidFill>
                  <a:schemeClr val="tx1"/>
                </a:solidFill>
                <a:latin typeface="Times New Roman" pitchFamily="18" charset="0"/>
                <a:ea typeface="宋体" pitchFamily="2" charset="-122"/>
              </a:defRPr>
            </a:lvl4pPr>
            <a:lvl5pPr marL="2057400" indent="-228600">
              <a:tabLst>
                <a:tab pos="1970088" algn="l"/>
              </a:tabLst>
              <a:defRPr kumimoji="1"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tabLst>
                <a:tab pos="1970088" algn="l"/>
              </a:tabLst>
              <a:defRPr kumimoji="1"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tabLst>
                <a:tab pos="1970088" algn="l"/>
              </a:tabLst>
              <a:defRPr kumimoji="1"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tabLst>
                <a:tab pos="1970088" algn="l"/>
              </a:tabLst>
              <a:defRPr kumimoji="1"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tabLst>
                <a:tab pos="1970088" algn="l"/>
              </a:tabLst>
              <a:defRPr kumimoji="1" sz="2400" b="1" baseline="-25000">
                <a:solidFill>
                  <a:schemeClr val="tx1"/>
                </a:solidFill>
                <a:latin typeface="Times New Roman" pitchFamily="18" charset="0"/>
                <a:ea typeface="宋体" pitchFamily="2" charset="-122"/>
              </a:defRPr>
            </a:lvl9pPr>
          </a:lstStyle>
          <a:p>
            <a:pPr eaLnBrk="1" hangingPunct="1">
              <a:lnSpc>
                <a:spcPct val="210000"/>
              </a:lnSpc>
              <a:buFont typeface="Arial" pitchFamily="34" charset="0"/>
              <a:buNone/>
            </a:pPr>
            <a:r>
              <a:rPr kumimoji="0" lang="zh-CN" altLang="en-US" sz="3600" baseline="0" dirty="0">
                <a:latin typeface="楷体" pitchFamily="49" charset="-122"/>
                <a:ea typeface="楷体" pitchFamily="49" charset="-122"/>
                <a:sym typeface="Arial" pitchFamily="34" charset="0"/>
              </a:rPr>
              <a:t>特别提示：</a:t>
            </a:r>
          </a:p>
          <a:p>
            <a:pPr eaLnBrk="1" hangingPunct="1">
              <a:lnSpc>
                <a:spcPct val="210000"/>
              </a:lnSpc>
              <a:buFont typeface="Arial" pitchFamily="34" charset="0"/>
              <a:buNone/>
            </a:pPr>
            <a:r>
              <a:rPr kumimoji="0" lang="zh-CN" altLang="en-US" sz="3600" baseline="0" dirty="0">
                <a:latin typeface="楷体" pitchFamily="49" charset="-122"/>
                <a:ea typeface="楷体" pitchFamily="49" charset="-122"/>
                <a:sym typeface="Arial" pitchFamily="34" charset="0"/>
              </a:rPr>
              <a:t>奥运会就是一帮最需要运动的人在观看一帮最需要休息的人在剧烈的运动。</a:t>
            </a:r>
          </a:p>
        </p:txBody>
      </p:sp>
      <p:sp>
        <p:nvSpPr>
          <p:cNvPr id="4" name="Line 3"/>
          <p:cNvSpPr>
            <a:spLocks noChangeShapeType="1"/>
          </p:cNvSpPr>
          <p:nvPr/>
        </p:nvSpPr>
        <p:spPr bwMode="auto">
          <a:xfrm>
            <a:off x="611188" y="1707356"/>
            <a:ext cx="7993260" cy="0"/>
          </a:xfrm>
          <a:prstGeom prst="line">
            <a:avLst/>
          </a:prstGeom>
          <a:noFill/>
          <a:ln w="38100">
            <a:solidFill>
              <a:srgbClr val="777777"/>
            </a:solidFill>
            <a:round/>
            <a:headEnd/>
            <a:tailEnd/>
          </a:ln>
          <a:effectLst/>
          <a:extLst/>
        </p:spPr>
        <p:txBody>
          <a:bodyPr wrap="none"/>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43692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ChangeArrowheads="1"/>
          </p:cNvSpPr>
          <p:nvPr/>
        </p:nvSpPr>
        <p:spPr bwMode="auto">
          <a:xfrm>
            <a:off x="179388" y="86916"/>
            <a:ext cx="21603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b="1" baseline="0" dirty="0" smtClean="0">
                <a:ea typeface="黑体" pitchFamily="49" charset="-122"/>
                <a:sym typeface="Symbol" pitchFamily="18" charset="2"/>
              </a:rPr>
              <a:t>万</a:t>
            </a:r>
            <a:r>
              <a:rPr lang="zh-CN" altLang="en-US" sz="3200" b="1" baseline="0" dirty="0">
                <a:ea typeface="黑体" pitchFamily="49" charset="-122"/>
                <a:sym typeface="Symbol" pitchFamily="18" charset="2"/>
              </a:rPr>
              <a:t>元</a:t>
            </a:r>
            <a:r>
              <a:rPr lang="zh-CN" altLang="en-US" sz="3200" b="1" baseline="0" dirty="0" smtClean="0">
                <a:ea typeface="黑体" pitchFamily="49" charset="-122"/>
                <a:sym typeface="Symbol" pitchFamily="18" charset="2"/>
              </a:rPr>
              <a:t>陷阱</a:t>
            </a:r>
            <a:endParaRPr lang="zh-CN" altLang="en-US" sz="3200" b="1" baseline="0" dirty="0">
              <a:ea typeface="黑体" pitchFamily="49" charset="-122"/>
              <a:sym typeface="Symbol" pitchFamily="18" charset="2"/>
            </a:endParaRPr>
          </a:p>
        </p:txBody>
      </p:sp>
      <p:sp>
        <p:nvSpPr>
          <p:cNvPr id="184323" name="Rectangle 3"/>
          <p:cNvSpPr>
            <a:spLocks noChangeArrowheads="1"/>
          </p:cNvSpPr>
          <p:nvPr/>
        </p:nvSpPr>
        <p:spPr bwMode="auto">
          <a:xfrm>
            <a:off x="184151" y="650082"/>
            <a:ext cx="8856663" cy="345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txBody>
          <a:bodyPr lIns="92075" tIns="46038" rIns="92075" bIns="46038"/>
          <a:lstStyle/>
          <a:p>
            <a:pPr>
              <a:lnSpc>
                <a:spcPct val="150000"/>
              </a:lnSpc>
            </a:pPr>
            <a:r>
              <a:rPr lang="zh-CN" altLang="en-US" sz="2400" b="1" baseline="0" dirty="0">
                <a:latin typeface="楷体" pitchFamily="49" charset="-122"/>
                <a:ea typeface="楷体" pitchFamily="49" charset="-122"/>
                <a:sym typeface="Symbol" pitchFamily="18" charset="2"/>
              </a:rPr>
              <a:t>社会心理学家泰格</a:t>
            </a:r>
            <a:r>
              <a:rPr lang="en-US" altLang="zh-CN" sz="2400" b="1" baseline="0" dirty="0">
                <a:latin typeface="楷体" pitchFamily="49" charset="-122"/>
                <a:ea typeface="楷体" pitchFamily="49" charset="-122"/>
                <a:sym typeface="Symbol" pitchFamily="18" charset="2"/>
              </a:rPr>
              <a:t>(</a:t>
            </a:r>
            <a:r>
              <a:rPr lang="en-US" altLang="zh-CN" sz="2400" b="1" baseline="0" dirty="0" err="1">
                <a:latin typeface="楷体" pitchFamily="49" charset="-122"/>
                <a:ea typeface="楷体" pitchFamily="49" charset="-122"/>
                <a:sym typeface="Symbol" pitchFamily="18" charset="2"/>
              </a:rPr>
              <a:t>A.Teger</a:t>
            </a:r>
            <a:r>
              <a:rPr lang="en-US" altLang="zh-CN" sz="2400" b="1" baseline="0" dirty="0">
                <a:latin typeface="楷体" pitchFamily="49" charset="-122"/>
                <a:ea typeface="楷体" pitchFamily="49" charset="-122"/>
                <a:sym typeface="Symbol" pitchFamily="18" charset="2"/>
              </a:rPr>
              <a:t>)</a:t>
            </a:r>
            <a:r>
              <a:rPr lang="zh-CN" altLang="en-US" sz="2400" b="1" baseline="0" dirty="0">
                <a:latin typeface="楷体" pitchFamily="49" charset="-122"/>
                <a:ea typeface="楷体" pitchFamily="49" charset="-122"/>
                <a:sym typeface="Symbol" pitchFamily="18" charset="2"/>
              </a:rPr>
              <a:t>对参加拍卖游戏的人加以分析，发现掉入‘陷阱’的人通常有两个动机：</a:t>
            </a:r>
            <a:endParaRPr lang="en-US" altLang="zh-CN" sz="2400" b="1" baseline="0" dirty="0">
              <a:latin typeface="楷体" pitchFamily="49" charset="-122"/>
              <a:ea typeface="楷体" pitchFamily="49" charset="-122"/>
              <a:sym typeface="Symbol" pitchFamily="18" charset="2"/>
            </a:endParaRPr>
          </a:p>
          <a:p>
            <a:pPr>
              <a:lnSpc>
                <a:spcPct val="150000"/>
              </a:lnSpc>
            </a:pPr>
            <a:r>
              <a:rPr lang="zh-CN" altLang="en-US" sz="2400" b="1" baseline="0" dirty="0">
                <a:latin typeface="楷体" pitchFamily="49" charset="-122"/>
                <a:ea typeface="楷体" pitchFamily="49" charset="-122"/>
                <a:sym typeface="Symbol" pitchFamily="18" charset="2"/>
              </a:rPr>
              <a:t>一是经济（理性）的、二是非经济（感性）的。 </a:t>
            </a:r>
            <a:br>
              <a:rPr lang="zh-CN" altLang="en-US" sz="2400" b="1" baseline="0" dirty="0">
                <a:latin typeface="楷体" pitchFamily="49" charset="-122"/>
                <a:ea typeface="楷体" pitchFamily="49" charset="-122"/>
                <a:sym typeface="Symbol" pitchFamily="18" charset="2"/>
              </a:rPr>
            </a:br>
            <a:r>
              <a:rPr lang="zh-CN" altLang="en-US" sz="2400" b="1" baseline="0" dirty="0">
                <a:latin typeface="楷体" pitchFamily="49" charset="-122"/>
                <a:ea typeface="楷体" pitchFamily="49" charset="-122"/>
                <a:sym typeface="Symbol" pitchFamily="18" charset="2"/>
              </a:rPr>
              <a:t>经济</a:t>
            </a:r>
            <a:r>
              <a:rPr lang="zh-CN" altLang="en-US" sz="2400" b="1" baseline="0" dirty="0" smtClean="0">
                <a:latin typeface="楷体" pitchFamily="49" charset="-122"/>
                <a:ea typeface="楷体" pitchFamily="49" charset="-122"/>
                <a:sym typeface="Symbol" pitchFamily="18" charset="2"/>
              </a:rPr>
              <a:t>动机：渴望</a:t>
            </a:r>
            <a:r>
              <a:rPr lang="zh-CN" altLang="en-US" sz="2400" b="1" baseline="0" dirty="0">
                <a:latin typeface="楷体" pitchFamily="49" charset="-122"/>
                <a:ea typeface="楷体" pitchFamily="49" charset="-122"/>
                <a:sym typeface="Symbol" pitchFamily="18" charset="2"/>
              </a:rPr>
              <a:t>赢得钞票、想赢回他的损失、想避免更多的</a:t>
            </a:r>
            <a:r>
              <a:rPr lang="zh-CN" altLang="en-US" sz="2400" b="1" baseline="0" dirty="0" smtClean="0">
                <a:latin typeface="楷体" pitchFamily="49" charset="-122"/>
                <a:ea typeface="楷体" pitchFamily="49" charset="-122"/>
                <a:sym typeface="Symbol" pitchFamily="18" charset="2"/>
              </a:rPr>
              <a:t>损失</a:t>
            </a:r>
            <a:endParaRPr lang="zh-CN" altLang="en-US" sz="2400" b="1" baseline="0" dirty="0">
              <a:latin typeface="楷体" pitchFamily="49" charset="-122"/>
              <a:ea typeface="楷体" pitchFamily="49" charset="-122"/>
              <a:sym typeface="Symbol" pitchFamily="18" charset="2"/>
            </a:endParaRPr>
          </a:p>
          <a:p>
            <a:pPr>
              <a:lnSpc>
                <a:spcPct val="150000"/>
              </a:lnSpc>
            </a:pPr>
            <a:r>
              <a:rPr lang="zh-CN" altLang="en-US" sz="2400" b="1" baseline="0" dirty="0">
                <a:latin typeface="楷体" pitchFamily="49" charset="-122"/>
                <a:ea typeface="楷体" pitchFamily="49" charset="-122"/>
                <a:sym typeface="Symbol" pitchFamily="18" charset="2"/>
              </a:rPr>
              <a:t>非经济</a:t>
            </a:r>
            <a:r>
              <a:rPr lang="zh-CN" altLang="en-US" sz="2400" b="1" baseline="0" dirty="0" smtClean="0">
                <a:latin typeface="楷体" pitchFamily="49" charset="-122"/>
                <a:ea typeface="楷体" pitchFamily="49" charset="-122"/>
                <a:sym typeface="Symbol" pitchFamily="18" charset="2"/>
              </a:rPr>
              <a:t>动机：渴望</a:t>
            </a:r>
            <a:r>
              <a:rPr lang="zh-CN" altLang="en-US" sz="2400" b="1" baseline="0" dirty="0">
                <a:latin typeface="楷体" pitchFamily="49" charset="-122"/>
                <a:ea typeface="楷体" pitchFamily="49" charset="-122"/>
                <a:sym typeface="Symbol" pitchFamily="18" charset="2"/>
              </a:rPr>
              <a:t>挽回面子、证明自己是最好的玩家及处罚对手等。（鼓掌）</a:t>
            </a:r>
          </a:p>
        </p:txBody>
      </p:sp>
    </p:spTree>
    <p:extLst>
      <p:ext uri="{BB962C8B-B14F-4D97-AF65-F5344CB8AC3E}">
        <p14:creationId xmlns:p14="http://schemas.microsoft.com/office/powerpoint/2010/main" val="359525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6434</TotalTime>
  <Words>2212</Words>
  <Application>Microsoft Office PowerPoint</Application>
  <PresentationFormat>全屏显示(16:9)</PresentationFormat>
  <Paragraphs>117</Paragraphs>
  <Slides>47</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47</vt:i4>
      </vt:variant>
    </vt:vector>
  </HeadingPairs>
  <TitlesOfParts>
    <vt:vector size="50" baseType="lpstr">
      <vt:lpstr>Office 主题​​</vt:lpstr>
      <vt:lpstr>BMP 图象</vt:lpstr>
      <vt:lpstr>剪辑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智猪博弈的扩展</vt:lpstr>
      <vt:lpstr>PowerPoint 演示文稿</vt:lpstr>
      <vt:lpstr>PowerPoint 演示文稿</vt:lpstr>
      <vt:lpstr>PowerPoint 演示文稿</vt:lpstr>
      <vt:lpstr>PowerPoint 演示文稿</vt:lpstr>
      <vt:lpstr>第三节　实例分析</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jiang</dc:creator>
  <cp:lastModifiedBy>jiang</cp:lastModifiedBy>
  <cp:revision>179</cp:revision>
  <dcterms:created xsi:type="dcterms:W3CDTF">2019-12-01T14:57:18Z</dcterms:created>
  <dcterms:modified xsi:type="dcterms:W3CDTF">2021-09-01T00:24:24Z</dcterms:modified>
</cp:coreProperties>
</file>