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86" r:id="rId3"/>
    <p:sldId id="287" r:id="rId4"/>
    <p:sldId id="275" r:id="rId5"/>
    <p:sldId id="281" r:id="rId6"/>
    <p:sldId id="268" r:id="rId7"/>
    <p:sldId id="282" r:id="rId8"/>
    <p:sldId id="274" r:id="rId9"/>
    <p:sldId id="283" r:id="rId10"/>
    <p:sldId id="273" r:id="rId11"/>
    <p:sldId id="272" r:id="rId12"/>
    <p:sldId id="270" r:id="rId13"/>
    <p:sldId id="288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3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91BF-ACAD-42FE-9EE4-A4A713D66CC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18;p48">
            <a:extLst>
              <a:ext uri="{FF2B5EF4-FFF2-40B4-BE49-F238E27FC236}">
                <a16:creationId xmlns:a16="http://schemas.microsoft.com/office/drawing/2014/main" id="{322EC294-967D-4FD3-AA5C-E6CD1253A827}"/>
              </a:ext>
            </a:extLst>
          </p:cNvPr>
          <p:cNvSpPr txBox="1">
            <a:spLocks/>
          </p:cNvSpPr>
          <p:nvPr/>
        </p:nvSpPr>
        <p:spPr>
          <a:xfrm>
            <a:off x="1577569" y="1109088"/>
            <a:ext cx="7688100" cy="1517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50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Production Line Analysis - Rings</a:t>
            </a:r>
          </a:p>
        </p:txBody>
      </p:sp>
      <p:sp>
        <p:nvSpPr>
          <p:cNvPr id="16" name="Google Shape;320;p48">
            <a:extLst>
              <a:ext uri="{FF2B5EF4-FFF2-40B4-BE49-F238E27FC236}">
                <a16:creationId xmlns:a16="http://schemas.microsoft.com/office/drawing/2014/main" id="{813B1E79-7D4E-10D6-30C6-39C314386F3F}"/>
              </a:ext>
            </a:extLst>
          </p:cNvPr>
          <p:cNvSpPr txBox="1">
            <a:spLocks/>
          </p:cNvSpPr>
          <p:nvPr/>
        </p:nvSpPr>
        <p:spPr>
          <a:xfrm>
            <a:off x="1577569" y="5246972"/>
            <a:ext cx="4890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100" dirty="0">
                <a:latin typeface="Open Sans SemiBold"/>
                <a:ea typeface="Open Sans SemiBold"/>
                <a:cs typeface="Open Sans SemiBold"/>
                <a:sym typeface="Open Sans SemiBold"/>
              </a:rPr>
              <a:t>Jason Heller</a:t>
            </a:r>
          </a:p>
        </p:txBody>
      </p:sp>
      <p:pic>
        <p:nvPicPr>
          <p:cNvPr id="17" name="Google Shape;321;p48">
            <a:extLst>
              <a:ext uri="{FF2B5EF4-FFF2-40B4-BE49-F238E27FC236}">
                <a16:creationId xmlns:a16="http://schemas.microsoft.com/office/drawing/2014/main" id="{020897FA-A019-395F-80BF-52C786486AC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104" y="2052753"/>
            <a:ext cx="4258959" cy="319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AEE8D-9767-0C28-98BE-6CEFAE277C35}"/>
              </a:ext>
            </a:extLst>
          </p:cNvPr>
          <p:cNvSpPr txBox="1"/>
          <p:nvPr/>
        </p:nvSpPr>
        <p:spPr>
          <a:xfrm>
            <a:off x="1577569" y="1683421"/>
            <a:ext cx="34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Colormasters</a:t>
            </a:r>
            <a:r>
              <a:rPr lang="en-US" sz="1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Precious Jewelry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AD38-8D0C-638B-BC0E-3E36AF70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points&#10;&#10;AI-generated content may be incorrect.">
            <a:extLst>
              <a:ext uri="{FF2B5EF4-FFF2-40B4-BE49-F238E27FC236}">
                <a16:creationId xmlns:a16="http://schemas.microsoft.com/office/drawing/2014/main" id="{2693D067-98A3-AA4A-854C-23059B1D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2" y="27215"/>
            <a:ext cx="9071428" cy="680357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56B65C-328F-1D7E-E127-CA31780A7CE8}"/>
              </a:ext>
            </a:extLst>
          </p:cNvPr>
          <p:cNvSpPr txBox="1"/>
          <p:nvPr/>
        </p:nvSpPr>
        <p:spPr>
          <a:xfrm>
            <a:off x="0" y="1997839"/>
            <a:ext cx="324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Items with more locations visited do not necessarily have longer production times.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While the extreme values can have significantly more locations visited, it is not the root cause of their longer production timespan</a:t>
            </a:r>
          </a:p>
        </p:txBody>
      </p:sp>
    </p:spTree>
    <p:extLst>
      <p:ext uri="{BB962C8B-B14F-4D97-AF65-F5344CB8AC3E}">
        <p14:creationId xmlns:p14="http://schemas.microsoft.com/office/powerpoint/2010/main" val="209536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8DB0-33F4-7903-D3B0-47599DDD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80D4A-37DD-2458-E30C-D8445789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" y="0"/>
            <a:ext cx="1164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D4933-963E-CF1B-BD86-FED09CF1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blue triangles&#10;&#10;AI-generated content may be incorrect.">
            <a:extLst>
              <a:ext uri="{FF2B5EF4-FFF2-40B4-BE49-F238E27FC236}">
                <a16:creationId xmlns:a16="http://schemas.microsoft.com/office/drawing/2014/main" id="{FF0ADCD9-E343-C0BB-7DF4-04D98216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31" y="278573"/>
            <a:ext cx="9144169" cy="6300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38D8F-0514-799E-9035-A69CBE692316}"/>
              </a:ext>
            </a:extLst>
          </p:cNvPr>
          <p:cNvSpPr txBox="1"/>
          <p:nvPr/>
        </p:nvSpPr>
        <p:spPr>
          <a:xfrm>
            <a:off x="0" y="2136338"/>
            <a:ext cx="2834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Items stay in a holding location until they are ready to be passed off to a jeweler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see that this location has a spike in outbound volume near the holidays</a:t>
            </a:r>
          </a:p>
        </p:txBody>
      </p:sp>
    </p:spTree>
    <p:extLst>
      <p:ext uri="{BB962C8B-B14F-4D97-AF65-F5344CB8AC3E}">
        <p14:creationId xmlns:p14="http://schemas.microsoft.com/office/powerpoint/2010/main" val="231704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5FBA5A-2E65-8F82-6C53-0823A5BD3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556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20898F-1B37-1054-97E7-2C98B6966D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Bottlenecks Found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E8814D-9E51-3446-006F-B38CC412FBC6}"/>
              </a:ext>
            </a:extLst>
          </p:cNvPr>
          <p:cNvSpPr txBox="1">
            <a:spLocks/>
          </p:cNvSpPr>
          <p:nvPr/>
        </p:nvSpPr>
        <p:spPr>
          <a:xfrm>
            <a:off x="427374" y="1318177"/>
            <a:ext cx="6379826" cy="5337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Process to Shop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holding location tends to have items sit in it for extended periods of time, waiting for a Jeweler to take the job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 Stone Replacement </a:t>
            </a:r>
            <a:r>
              <a:rPr lang="en-US" dirty="0"/>
              <a:t>location takes long due to the need to source a new stone</a:t>
            </a:r>
          </a:p>
          <a:p>
            <a:r>
              <a:rPr lang="en-US" dirty="0"/>
              <a:t>Items tend to take longer in </a:t>
            </a:r>
            <a:r>
              <a:rPr lang="en-US" b="1" dirty="0">
                <a:solidFill>
                  <a:schemeClr val="accent1"/>
                </a:solidFill>
              </a:rPr>
              <a:t>Final Inspection</a:t>
            </a:r>
            <a:r>
              <a:rPr lang="en-US" dirty="0"/>
              <a:t> – this is likely a data recording errors for jobs that fail inspection</a:t>
            </a:r>
          </a:p>
          <a:p>
            <a:r>
              <a:rPr lang="en-US" dirty="0"/>
              <a:t>The high volume caused by the Holidays slows down production overall</a:t>
            </a:r>
          </a:p>
        </p:txBody>
      </p:sp>
    </p:spTree>
    <p:extLst>
      <p:ext uri="{BB962C8B-B14F-4D97-AF65-F5344CB8AC3E}">
        <p14:creationId xmlns:p14="http://schemas.microsoft.com/office/powerpoint/2010/main" val="232386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F81EFE-79FC-728F-DA78-BC290CCF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33" r="6840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E27461-65FC-15D3-C308-0C548C105D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C47E6B-8D0D-F209-AC2B-8AC7149010E9}"/>
              </a:ext>
            </a:extLst>
          </p:cNvPr>
          <p:cNvSpPr txBox="1">
            <a:spLocks/>
          </p:cNvSpPr>
          <p:nvPr/>
        </p:nvSpPr>
        <p:spPr>
          <a:xfrm>
            <a:off x="3642360" y="1690688"/>
            <a:ext cx="7493000" cy="3152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Stock common stones shapes/sizes for use in common repairs to bring down stone replacement time</a:t>
            </a:r>
          </a:p>
          <a:p>
            <a:r>
              <a:rPr lang="en-US" dirty="0"/>
              <a:t>Create stock rings before October to prepare for holiday volume spike</a:t>
            </a:r>
          </a:p>
          <a:p>
            <a:r>
              <a:rPr lang="en-US" dirty="0"/>
              <a:t>Bring on more jewelers/setters/QC to move pieces out of the holding location and into production faster</a:t>
            </a:r>
          </a:p>
        </p:txBody>
      </p:sp>
    </p:spTree>
    <p:extLst>
      <p:ext uri="{BB962C8B-B14F-4D97-AF65-F5344CB8AC3E}">
        <p14:creationId xmlns:p14="http://schemas.microsoft.com/office/powerpoint/2010/main" val="38810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F52D3E-4474-353C-EF63-F57144F7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0" t="1" r="8580" b="227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6C8619-F2E6-736A-65FF-1105C28CB7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Data Cleaning and Aggregation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CA78E9-77E1-52B1-EC60-3782294482C0}"/>
              </a:ext>
            </a:extLst>
          </p:cNvPr>
          <p:cNvSpPr txBox="1">
            <a:spLocks/>
          </p:cNvSpPr>
          <p:nvPr/>
        </p:nvSpPr>
        <p:spPr>
          <a:xfrm>
            <a:off x="501868" y="1459541"/>
            <a:ext cx="6802821" cy="532141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Contents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Colormasters</a:t>
            </a:r>
            <a:r>
              <a:rPr lang="en-US" dirty="0"/>
              <a:t> collected ring manufacturing data from 2022 to 2023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Omitted locations unrelated to ring manufacturing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Excluded production time in final location (not bounded by an end date)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Some ring visited locations unrelated to ring manufacturing (ex: adding findings to a piece)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Potential mislabeling of piece locations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all locations are internal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3C4C03-E80A-2851-5750-360F4D6D6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26" b="999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7EA55FB-5D69-65A4-40A6-3B6698B5E6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Questions to Address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4A50D0-3C3B-459D-E2E6-FA3048EBA6E1}"/>
              </a:ext>
            </a:extLst>
          </p:cNvPr>
          <p:cNvSpPr txBox="1">
            <a:spLocks/>
          </p:cNvSpPr>
          <p:nvPr/>
        </p:nvSpPr>
        <p:spPr>
          <a:xfrm>
            <a:off x="1295400" y="1598612"/>
            <a:ext cx="4262120" cy="3660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Which processes are slowing down manufacturing time?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Are there any problems with the current procedures?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changes could be implemented to improve manufacturing lead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C07F-3EFE-06BC-EAB7-1C3710DE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5B00C1-4223-D593-AEDC-F00C98C7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3163" y="416560"/>
            <a:ext cx="8785957" cy="602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0966D-3ADD-5322-0D4B-21188DF2624B}"/>
              </a:ext>
            </a:extLst>
          </p:cNvPr>
          <p:cNvSpPr txBox="1"/>
          <p:nvPr/>
        </p:nvSpPr>
        <p:spPr>
          <a:xfrm>
            <a:off x="0" y="2413337"/>
            <a:ext cx="295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overdue items fall near due date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Outliers with long overdue dates create a rightward tail in the distribution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4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agnifying glass&#10;&#10;AI-generated content may be incorrect.">
            <a:extLst>
              <a:ext uri="{FF2B5EF4-FFF2-40B4-BE49-F238E27FC236}">
                <a16:creationId xmlns:a16="http://schemas.microsoft.com/office/drawing/2014/main" id="{E76B97EF-5365-A9C2-F4B7-7C528653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5" t="3322" r="9671" b="15366"/>
          <a:stretch/>
        </p:blipFill>
        <p:spPr>
          <a:xfrm>
            <a:off x="1330959" y="162559"/>
            <a:ext cx="9483341" cy="6543041"/>
          </a:xfrm>
          <a:prstGeom prst="rect">
            <a:avLst/>
          </a:prstGeom>
        </p:spPr>
      </p:pic>
      <p:sp>
        <p:nvSpPr>
          <p:cNvPr id="6" name="Google Shape;343;p52">
            <a:extLst>
              <a:ext uri="{FF2B5EF4-FFF2-40B4-BE49-F238E27FC236}">
                <a16:creationId xmlns:a16="http://schemas.microsoft.com/office/drawing/2014/main" id="{E3EF658C-078E-C825-20BE-963DBC0363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1913731"/>
            <a:ext cx="3276600" cy="121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sz="3300" dirty="0">
                <a:latin typeface="Lato Black"/>
                <a:ea typeface="Lato Black"/>
                <a:cs typeface="Lato Black"/>
                <a:sym typeface="Lato Black"/>
              </a:rPr>
              <a:t>Observations of Shank Size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483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ACDA-DCE8-9851-8893-E7450E2D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0E29E-A415-F930-2165-3355C71F81C5}"/>
              </a:ext>
            </a:extLst>
          </p:cNvPr>
          <p:cNvSpPr txBox="1"/>
          <p:nvPr/>
        </p:nvSpPr>
        <p:spPr>
          <a:xfrm>
            <a:off x="2885439" y="6127376"/>
            <a:ext cx="642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Smaller shank sizes lead to higher average time to manufacture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D092-AC95-23CB-0F1F-70273624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24" y="0"/>
            <a:ext cx="9639751" cy="59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magnifying glass&#10;&#10;AI-generated content may be incorrect.">
            <a:extLst>
              <a:ext uri="{FF2B5EF4-FFF2-40B4-BE49-F238E27FC236}">
                <a16:creationId xmlns:a16="http://schemas.microsoft.com/office/drawing/2014/main" id="{3F2EE701-A87B-0CD7-4795-0542A152F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5" t="3322" r="9671" b="15366"/>
          <a:stretch/>
        </p:blipFill>
        <p:spPr>
          <a:xfrm>
            <a:off x="1330959" y="162559"/>
            <a:ext cx="9483341" cy="6543041"/>
          </a:xfrm>
          <a:prstGeom prst="rect">
            <a:avLst/>
          </a:prstGeom>
        </p:spPr>
      </p:pic>
      <p:sp>
        <p:nvSpPr>
          <p:cNvPr id="3" name="Google Shape;343;p52">
            <a:extLst>
              <a:ext uri="{FF2B5EF4-FFF2-40B4-BE49-F238E27FC236}">
                <a16:creationId xmlns:a16="http://schemas.microsoft.com/office/drawing/2014/main" id="{6710F1AA-3D4C-2719-9CDC-AF1F0FA5FE79}"/>
              </a:ext>
            </a:extLst>
          </p:cNvPr>
          <p:cNvSpPr txBox="1">
            <a:spLocks/>
          </p:cNvSpPr>
          <p:nvPr/>
        </p:nvSpPr>
        <p:spPr>
          <a:xfrm>
            <a:off x="5826760" y="907891"/>
            <a:ext cx="3723640" cy="324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2600"/>
              <a:buFont typeface="Arial" panose="020B0604020202020204" pitchFamily="34" charset="0"/>
              <a:buNone/>
            </a:pPr>
            <a:r>
              <a:rPr lang="en-US" sz="3300">
                <a:latin typeface="Lato Black"/>
                <a:ea typeface="Lato Black"/>
                <a:cs typeface="Lato Black"/>
                <a:sym typeface="Lato Black"/>
              </a:rPr>
              <a:t>Observations of Volume Over Time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2355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F0F8-FB54-9AC2-2473-703F1103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&#10;&#10;AI-generated content may be incorrect.">
            <a:extLst>
              <a:ext uri="{FF2B5EF4-FFF2-40B4-BE49-F238E27FC236}">
                <a16:creationId xmlns:a16="http://schemas.microsoft.com/office/drawing/2014/main" id="{E908D66B-0A1C-EB8B-E4CB-D35ED272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93" y="303926"/>
            <a:ext cx="9535613" cy="5832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8FAB3-68C7-BF31-2555-2EB693843811}"/>
              </a:ext>
            </a:extLst>
          </p:cNvPr>
          <p:cNvSpPr txBox="1"/>
          <p:nvPr/>
        </p:nvSpPr>
        <p:spPr>
          <a:xfrm>
            <a:off x="1328193" y="6207760"/>
            <a:ext cx="953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Christmas and Valentine's Day are some of the busiest times in the jewelry industry. We can see a spike in the number of pieces due just before these holidays are observed.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1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magnifying glass&#10;&#10;AI-generated content may be incorrect.">
            <a:extLst>
              <a:ext uri="{FF2B5EF4-FFF2-40B4-BE49-F238E27FC236}">
                <a16:creationId xmlns:a16="http://schemas.microsoft.com/office/drawing/2014/main" id="{17CD97C9-BE17-157D-984D-B0825593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5" t="3322" r="9671" b="15366"/>
          <a:stretch/>
        </p:blipFill>
        <p:spPr>
          <a:xfrm>
            <a:off x="1330959" y="162559"/>
            <a:ext cx="9483341" cy="6543041"/>
          </a:xfrm>
          <a:prstGeom prst="rect">
            <a:avLst/>
          </a:prstGeom>
        </p:spPr>
      </p:pic>
      <p:sp>
        <p:nvSpPr>
          <p:cNvPr id="3" name="Google Shape;343;p52">
            <a:extLst>
              <a:ext uri="{FF2B5EF4-FFF2-40B4-BE49-F238E27FC236}">
                <a16:creationId xmlns:a16="http://schemas.microsoft.com/office/drawing/2014/main" id="{52103E86-E135-AFAB-E6CA-E1A8E52DDB9E}"/>
              </a:ext>
            </a:extLst>
          </p:cNvPr>
          <p:cNvSpPr txBox="1">
            <a:spLocks/>
          </p:cNvSpPr>
          <p:nvPr/>
        </p:nvSpPr>
        <p:spPr>
          <a:xfrm>
            <a:off x="5654040" y="979011"/>
            <a:ext cx="4099560" cy="2739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Pts val="2600"/>
              <a:buFont typeface="Arial" panose="020B0604020202020204" pitchFamily="34" charset="0"/>
              <a:buNone/>
            </a:pPr>
            <a:r>
              <a:rPr lang="en-US" sz="3300">
                <a:latin typeface="Lato Black"/>
                <a:ea typeface="Lato Black"/>
                <a:cs typeface="Lato Black"/>
                <a:sym typeface="Lato Black"/>
              </a:rPr>
              <a:t>Observations of Factory Locations</a:t>
            </a:r>
            <a:endParaRPr lang="en-US" sz="33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216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502</TotalTime>
  <Words>373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Lato Black</vt:lpstr>
      <vt:lpstr>Open Sans</vt:lpstr>
      <vt:lpstr>Open Sans SemiBold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</dc:creator>
  <cp:lastModifiedBy>Jason H</cp:lastModifiedBy>
  <cp:revision>9</cp:revision>
  <dcterms:created xsi:type="dcterms:W3CDTF">2024-12-29T17:43:37Z</dcterms:created>
  <dcterms:modified xsi:type="dcterms:W3CDTF">2025-02-26T04:12:18Z</dcterms:modified>
</cp:coreProperties>
</file>