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7" r:id="rId5"/>
    <p:sldId id="268" r:id="rId6"/>
    <p:sldId id="258" r:id="rId7"/>
    <p:sldId id="262" r:id="rId8"/>
    <p:sldId id="260" r:id="rId9"/>
    <p:sldId id="259" r:id="rId10"/>
    <p:sldId id="263" r:id="rId11"/>
    <p:sldId id="261" r:id="rId12"/>
    <p:sldId id="269" r:id="rId13"/>
    <p:sldId id="274"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F52A-ED55-A1E4-0AA6-2301085B7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DA9B1-706C-6AC0-4AEC-520B3BF1F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EBCB0-4212-7265-6B59-B9788C5CB7D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378D698B-7E87-954F-02B7-B99523C42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C3EC3-0E61-A6C7-E858-A154464B9FD2}"/>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13472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9D98-C208-9BF1-3734-FE3C1C242A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FB1C6C-A96A-D932-F33E-3957DE38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8AD70-3E82-06AD-8F75-87122578C337}"/>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D5FF2413-45F9-C8D3-D7C8-0B4C00CBD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CD485-9607-208A-EA3F-01F186D3E1D0}"/>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2203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74F43-A7C5-4C5D-8A39-42CC5A426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4CCB0-A29D-19B8-9C76-B6814E90A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1605A-5E44-0BA3-F53A-ABC1794F5374}"/>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F2B5BCF3-983C-07CB-F9A3-82959F181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79BCB-F718-8150-3857-2D34F93C2BF1}"/>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0832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BCEB-C62E-93D4-DF6F-42549A229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2771F-0E69-A54D-C2FF-57EC024D0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6552-044C-0DB7-22E0-F57E7544455A}"/>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DA553EB9-18CB-311E-020D-9236B0364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C0BBF-5BE6-F610-0BCA-DED2DBA0AB6F}"/>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30417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F22F-FDEF-4D1C-00DC-18AB72D48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4F60F-5FE6-49FF-7B9A-554C5FE30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6D0A8-C778-E177-EE11-9FA8A2E5E6E9}"/>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FF7BF246-AF62-1D14-E995-A04628BF0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C2C29-087D-805D-E12D-E9FC767D96C3}"/>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4034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DED4-2490-93ED-B629-057E829E2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DCDA8-AAE9-9EEF-E8CE-905CC96D3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58F88-B34D-9A3E-4811-A92B77A84D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5697C-FF21-8083-89C8-E6C46271EBF9}"/>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5D1E14C3-E06B-FF29-ABE7-CE27A6FE2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B053B-4362-D26C-C3FD-DD7D5FEBA50C}"/>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97163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3D43-5A20-E176-8EC9-70D2013245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E3AC7-5185-3306-512D-A5FF419DE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86AB1-0861-1E49-5147-2CD495F7B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2EFF1F-2CBB-88D3-9DE1-CAF16063F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BC31E-0C34-76E1-6AB1-56110CE9E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D5FDF-1657-62EB-66D6-037352A7A4F4}"/>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8" name="Footer Placeholder 7">
            <a:extLst>
              <a:ext uri="{FF2B5EF4-FFF2-40B4-BE49-F238E27FC236}">
                <a16:creationId xmlns:a16="http://schemas.microsoft.com/office/drawing/2014/main" id="{33DAB4A2-C6E7-E95D-16C5-3D1D502F5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E020D8-F0E1-8D05-AD30-0D8D645FBB2E}"/>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0519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688D-4EBA-625A-47D5-3A6DEF090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A8444-3D07-59AC-C89A-E6AFC785D83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4" name="Footer Placeholder 3">
            <a:extLst>
              <a:ext uri="{FF2B5EF4-FFF2-40B4-BE49-F238E27FC236}">
                <a16:creationId xmlns:a16="http://schemas.microsoft.com/office/drawing/2014/main" id="{1F99CC55-8325-2849-60A9-CFAF36C0B9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30B423-9563-4AE3-53EB-3A242AB07DAE}"/>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40073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87E6B-61A1-F0C8-AAA7-DD724522A928}"/>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3" name="Footer Placeholder 2">
            <a:extLst>
              <a:ext uri="{FF2B5EF4-FFF2-40B4-BE49-F238E27FC236}">
                <a16:creationId xmlns:a16="http://schemas.microsoft.com/office/drawing/2014/main" id="{0C81D183-C9A9-014B-0F3E-E41584CCA2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99873-3673-7CDD-3E9A-E8FDA4968DD6}"/>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279385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077A-5604-75DA-81F7-2F6AE8430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2FAA6-1479-632C-FED9-CA0B3932B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D996F-3406-25F4-2945-7B4BAF837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230F8-BCE7-7B12-DD8F-F834DE2D3A8C}"/>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D399E2F4-6EE9-1265-BC69-EE6F7DD8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3A3BB-0A65-A2AF-EE14-AD06B1531C84}"/>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2485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D057-7B5D-C0C4-7304-AD0184A66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3C495A-D8BE-8C48-47D2-3F7C21ECA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48CAC-C3D5-3B99-9786-810B70119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B7120-4053-E077-AFA8-CE1E3F82C32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5E4DF580-28DC-D5A5-644A-C1FFE2575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DB6C8-AE7D-9D30-8492-66A2BA9E6C34}"/>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04155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E8AF0-9D59-9A67-E6C4-3701E80E1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8CEFE-17FF-6B0B-674A-2B84B61D9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18C4-55C5-CC7C-05A9-2CE73D052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CF9F229C-E68D-7159-392C-FF0E51212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816C5C-0472-9D52-CF97-73C97430D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68939-A1DF-4075-87C1-B7BD6D6DAC4D}" type="slidenum">
              <a:rPr lang="en-US" smtClean="0"/>
              <a:t>‹#›</a:t>
            </a:fld>
            <a:endParaRPr lang="en-US"/>
          </a:p>
        </p:txBody>
      </p:sp>
    </p:spTree>
    <p:extLst>
      <p:ext uri="{BB962C8B-B14F-4D97-AF65-F5344CB8AC3E}">
        <p14:creationId xmlns:p14="http://schemas.microsoft.com/office/powerpoint/2010/main" val="30564748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ctrTitle"/>
          </p:nvPr>
        </p:nvSpPr>
        <p:spPr/>
        <p:txBody>
          <a:bodyPr anchor="t">
            <a:normAutofit/>
          </a:bodyPr>
          <a:lstStyle/>
          <a:p>
            <a:pPr algn="l"/>
            <a:r>
              <a:rPr lang="en-US" sz="3600" b="1" dirty="0">
                <a:latin typeface="Arial" panose="020B0604020202020204" pitchFamily="34" charset="0"/>
                <a:cs typeface="Arial" panose="020B0604020202020204" pitchFamily="34" charset="0"/>
              </a:rPr>
              <a:t>Differences in Usage Between Casual Riders and Membership Holders</a:t>
            </a:r>
          </a:p>
        </p:txBody>
      </p:sp>
      <p:sp>
        <p:nvSpPr>
          <p:cNvPr id="3" name="Subtitle 2">
            <a:extLst>
              <a:ext uri="{FF2B5EF4-FFF2-40B4-BE49-F238E27FC236}">
                <a16:creationId xmlns:a16="http://schemas.microsoft.com/office/drawing/2014/main" id="{EFD7932F-0188-2FBF-4B94-7952DE629742}"/>
              </a:ext>
            </a:extLst>
          </p:cNvPr>
          <p:cNvSpPr>
            <a:spLocks noGrp="1"/>
          </p:cNvSpPr>
          <p:nvPr>
            <p:ph type="subTitle" idx="1"/>
          </p:nvPr>
        </p:nvSpPr>
        <p:spPr>
          <a:xfrm>
            <a:off x="1523999" y="3602038"/>
            <a:ext cx="9708859" cy="1655762"/>
          </a:xfrm>
        </p:spPr>
        <p:txBody>
          <a:bodyPr anchor="t">
            <a:normAutofit/>
          </a:bodyPr>
          <a:lstStyle/>
          <a:p>
            <a:pPr algn="l">
              <a:lnSpc>
                <a:spcPct val="100000"/>
              </a:lnSpc>
              <a:spcBef>
                <a:spcPts val="300"/>
              </a:spcBef>
            </a:pPr>
            <a:r>
              <a:rPr lang="en-US" dirty="0">
                <a:latin typeface="Arial" panose="020B0604020202020204" pitchFamily="34" charset="0"/>
                <a:cs typeface="Arial" panose="020B0604020202020204" pitchFamily="34" charset="0"/>
              </a:rPr>
              <a:t>Jason Heller</a:t>
            </a:r>
          </a:p>
          <a:p>
            <a:pPr algn="l">
              <a:lnSpc>
                <a:spcPct val="100000"/>
              </a:lnSpc>
              <a:spcBef>
                <a:spcPts val="300"/>
              </a:spcBef>
            </a:pPr>
            <a:r>
              <a:rPr lang="en-US" dirty="0">
                <a:latin typeface="Arial" panose="020B0604020202020204" pitchFamily="34" charset="0"/>
                <a:cs typeface="Arial" panose="020B0604020202020204" pitchFamily="34" charset="0"/>
              </a:rPr>
              <a:t>Last Updated: 8/30/22</a:t>
            </a:r>
          </a:p>
        </p:txBody>
      </p:sp>
    </p:spTree>
    <p:extLst>
      <p:ext uri="{BB962C8B-B14F-4D97-AF65-F5344CB8AC3E}">
        <p14:creationId xmlns:p14="http://schemas.microsoft.com/office/powerpoint/2010/main" val="89142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Average Ride Length per Month</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On average, casual riders ride a significantly longer amount of time when compared against riders with memberships.</a:t>
            </a:r>
          </a:p>
          <a:p>
            <a:pPr marL="342900" indent="-342900">
              <a:buFont typeface="Arial" panose="020B0604020202020204" pitchFamily="34" charset="0"/>
              <a:buChar char="•"/>
            </a:pPr>
            <a:r>
              <a:rPr lang="en-US" dirty="0"/>
              <a:t>While both groups ride more in the summer months, riders with memberships tend to ride a consistent amount of time throughout the year.</a:t>
            </a:r>
          </a:p>
        </p:txBody>
      </p:sp>
    </p:spTree>
    <p:extLst>
      <p:ext uri="{BB962C8B-B14F-4D97-AF65-F5344CB8AC3E}">
        <p14:creationId xmlns:p14="http://schemas.microsoft.com/office/powerpoint/2010/main" val="177091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Average Ride Length per Day</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Casual riders ride roughly twice as long compared to membership holders, with longer ride lengths on weekends.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Again, membership ride length averages are more consistent throughout the week.</a:t>
            </a:r>
          </a:p>
        </p:txBody>
      </p:sp>
    </p:spTree>
    <p:extLst>
      <p:ext uri="{BB962C8B-B14F-4D97-AF65-F5344CB8AC3E}">
        <p14:creationId xmlns:p14="http://schemas.microsoft.com/office/powerpoint/2010/main" val="142600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Zooming in to Ride Length on an Hourly Basis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Casual ridership times dip in the morning hours and spike during the noon to evening hours.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Riders with memberships follow more consistent riding patterns throughout the day.</a:t>
            </a:r>
          </a:p>
        </p:txBody>
      </p:sp>
    </p:spTree>
    <p:extLst>
      <p:ext uri="{BB962C8B-B14F-4D97-AF65-F5344CB8AC3E}">
        <p14:creationId xmlns:p14="http://schemas.microsoft.com/office/powerpoint/2010/main" val="13905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Findings and Recommendations</a:t>
            </a:r>
          </a:p>
        </p:txBody>
      </p:sp>
    </p:spTree>
    <p:extLst>
      <p:ext uri="{BB962C8B-B14F-4D97-AF65-F5344CB8AC3E}">
        <p14:creationId xmlns:p14="http://schemas.microsoft.com/office/powerpoint/2010/main" val="398002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Conclusions : Casuals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There are more casual riders in the summer</a:t>
            </a:r>
          </a:p>
          <a:p>
            <a:pPr marL="285750" indent="-285750">
              <a:buFont typeface="Arial" panose="020B0604020202020204" pitchFamily="34" charset="0"/>
              <a:buChar char="•"/>
            </a:pPr>
            <a:r>
              <a:rPr lang="en-US" dirty="0"/>
              <a:t>Casual ridership is very low in the winter months</a:t>
            </a:r>
          </a:p>
          <a:p>
            <a:pPr marL="285750" indent="-285750">
              <a:buFont typeface="Arial" panose="020B0604020202020204" pitchFamily="34" charset="0"/>
              <a:buChar char="•"/>
            </a:pPr>
            <a:r>
              <a:rPr lang="en-US" dirty="0"/>
              <a:t>Casual riders ride more often on weekends</a:t>
            </a:r>
          </a:p>
          <a:p>
            <a:pPr marL="285750" indent="-285750">
              <a:buFont typeface="Arial" panose="020B0604020202020204" pitchFamily="34" charset="0"/>
              <a:buChar char="•"/>
            </a:pPr>
            <a:r>
              <a:rPr lang="en-US" dirty="0"/>
              <a:t>Casuals ride more in the afternoon/evening and less during the early morning</a:t>
            </a:r>
          </a:p>
          <a:p>
            <a:pPr marL="285750" indent="-285750">
              <a:buFont typeface="Arial" panose="020B0604020202020204" pitchFamily="34" charset="0"/>
              <a:buChar char="•"/>
            </a:pPr>
            <a:r>
              <a:rPr lang="en-US" dirty="0"/>
              <a:t>Casual riders ride a significantly longer time when compared to members</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12205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Conclusions : Members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Ride consistently throughout the year</a:t>
            </a:r>
          </a:p>
          <a:p>
            <a:pPr marL="285750" indent="-285750">
              <a:buFont typeface="Arial" panose="020B0604020202020204" pitchFamily="34" charset="0"/>
              <a:buChar char="•"/>
            </a:pPr>
            <a:r>
              <a:rPr lang="en-US" dirty="0"/>
              <a:t>Ride shorter but more consistent times when compared to casuals</a:t>
            </a:r>
          </a:p>
          <a:p>
            <a:pPr marL="285750" indent="-285750">
              <a:buFont typeface="Arial" panose="020B0604020202020204" pitchFamily="34" charset="0"/>
              <a:buChar char="•"/>
            </a:pPr>
            <a:r>
              <a:rPr lang="en-US" dirty="0"/>
              <a:t>Mostly ride in the middle of the week</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185978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Speculations and Recommendations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5197118" cy="3811588"/>
          </a:xfrm>
        </p:spPr>
        <p:txBody>
          <a:bodyPr>
            <a:normAutofit/>
          </a:bodyPr>
          <a:lstStyle/>
          <a:p>
            <a:pPr marL="285750" indent="-285750">
              <a:buFont typeface="Arial" panose="020B0604020202020204" pitchFamily="34" charset="0"/>
              <a:buChar char="•"/>
            </a:pPr>
            <a:r>
              <a:rPr lang="en-US" dirty="0"/>
              <a:t>Casual riders use the service for recreational purposes more often than membership holders.</a:t>
            </a:r>
          </a:p>
          <a:p>
            <a:pPr marL="285750" indent="-285750">
              <a:buFont typeface="Arial" panose="020B0604020202020204" pitchFamily="34" charset="0"/>
              <a:buChar char="•"/>
            </a:pPr>
            <a:r>
              <a:rPr lang="en-US" dirty="0"/>
              <a:t>They are also more likely to use the service for farther treks, possibly as another option to public transit.</a:t>
            </a:r>
          </a:p>
        </p:txBody>
      </p:sp>
      <p:sp>
        <p:nvSpPr>
          <p:cNvPr id="2" name="Text Placeholder 11">
            <a:extLst>
              <a:ext uri="{FF2B5EF4-FFF2-40B4-BE49-F238E27FC236}">
                <a16:creationId xmlns:a16="http://schemas.microsoft.com/office/drawing/2014/main" id="{8CDC013D-3337-C8CB-9829-CAB5A6665CAB}"/>
              </a:ext>
            </a:extLst>
          </p:cNvPr>
          <p:cNvSpPr txBox="1">
            <a:spLocks/>
          </p:cNvSpPr>
          <p:nvPr/>
        </p:nvSpPr>
        <p:spPr>
          <a:xfrm>
            <a:off x="6096000" y="2515393"/>
            <a:ext cx="5744514"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AutoNum type="arabicPeriod"/>
            </a:pPr>
            <a:r>
              <a:rPr lang="en-US" dirty="0" err="1"/>
              <a:t>Cyclistic</a:t>
            </a:r>
            <a:r>
              <a:rPr lang="en-US" dirty="0"/>
              <a:t> could offer new membership types that cater to riders that do not fit into the habits of current members. Perhaps a new pricing model that focuses on recreational weekend riders?</a:t>
            </a:r>
          </a:p>
          <a:p>
            <a:pPr marL="342900" indent="-342900">
              <a:buAutoNum type="arabicPeriod"/>
            </a:pPr>
            <a:r>
              <a:rPr lang="en-US" dirty="0"/>
              <a:t>Increasing incentives to subscribe to the membership model could be implemented. As it the service is currently, the two ridership types are only distinct in pricing. More features could be added to justify the cost of a membership subscription.</a:t>
            </a:r>
          </a:p>
        </p:txBody>
      </p:sp>
    </p:spTree>
    <p:extLst>
      <p:ext uri="{BB962C8B-B14F-4D97-AF65-F5344CB8AC3E}">
        <p14:creationId xmlns:p14="http://schemas.microsoft.com/office/powerpoint/2010/main" val="230465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About the Data</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285750" indent="-285750">
              <a:buFont typeface="Arial" panose="020B0604020202020204" pitchFamily="34" charset="0"/>
              <a:buChar char="•"/>
            </a:pPr>
            <a:r>
              <a:rPr lang="en-US" dirty="0"/>
              <a:t>Results were extrapolated from </a:t>
            </a:r>
            <a:r>
              <a:rPr lang="en-US" dirty="0" err="1"/>
              <a:t>Cyclistic’s</a:t>
            </a:r>
            <a:r>
              <a:rPr lang="en-US" dirty="0"/>
              <a:t> datasets from August 2021 to July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Attributes of the data were split between membership holders and casual riders to compare how the two groups interact with the service differently.</a:t>
            </a:r>
          </a:p>
        </p:txBody>
      </p:sp>
      <p:sp>
        <p:nvSpPr>
          <p:cNvPr id="3" name="Picture Placeholder 2">
            <a:extLst>
              <a:ext uri="{FF2B5EF4-FFF2-40B4-BE49-F238E27FC236}">
                <a16:creationId xmlns:a16="http://schemas.microsoft.com/office/drawing/2014/main" id="{DF829F17-2D68-5E67-A606-99599DE6146B}"/>
              </a:ext>
            </a:extLst>
          </p:cNvPr>
          <p:cNvSpPr>
            <a:spLocks noGrp="1"/>
          </p:cNvSpPr>
          <p:nvPr>
            <p:ph type="pic" idx="1"/>
          </p:nvPr>
        </p:nvSpPr>
        <p:spPr/>
      </p:sp>
    </p:spTree>
    <p:extLst>
      <p:ext uri="{BB962C8B-B14F-4D97-AF65-F5344CB8AC3E}">
        <p14:creationId xmlns:p14="http://schemas.microsoft.com/office/powerpoint/2010/main" val="294275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Assessing the Data</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There are some issues  with the reliability of the data, such as missing data and changes in formatting over time.</a:t>
            </a:r>
          </a:p>
          <a:p>
            <a:pPr marL="285750" indent="-285750">
              <a:buFont typeface="Arial" panose="020B0604020202020204" pitchFamily="34" charset="0"/>
              <a:buChar char="•"/>
            </a:pPr>
            <a:r>
              <a:rPr lang="en-US" dirty="0"/>
              <a:t>The data is from a first-party source</a:t>
            </a:r>
          </a:p>
          <a:p>
            <a:pPr marL="285750" indent="-285750">
              <a:buFont typeface="Arial" panose="020B0604020202020204" pitchFamily="34" charset="0"/>
              <a:buChar char="•"/>
            </a:pPr>
            <a:r>
              <a:rPr lang="en-US" dirty="0"/>
              <a:t>The data is sufficient to do comparisons between membership holders and casual riders</a:t>
            </a:r>
          </a:p>
          <a:p>
            <a:pPr marL="285750" indent="-285750">
              <a:buFont typeface="Arial" panose="020B0604020202020204" pitchFamily="34" charset="0"/>
              <a:buChar char="•"/>
            </a:pPr>
            <a:r>
              <a:rPr lang="en-US" dirty="0"/>
              <a:t>The data is current at the time this case study was conducted</a:t>
            </a:r>
          </a:p>
          <a:p>
            <a:pPr marL="285750" indent="-285750">
              <a:buFont typeface="Arial" panose="020B0604020202020204" pitchFamily="34" charset="0"/>
              <a:buChar char="•"/>
            </a:pPr>
            <a:r>
              <a:rPr lang="en-US" dirty="0"/>
              <a:t>The data supplied was released under a license that allows for its use in this case study</a:t>
            </a:r>
          </a:p>
          <a:p>
            <a:pPr marL="285750" indent="-285750">
              <a:buFont typeface="Arial" panose="020B0604020202020204" pitchFamily="34" charset="0"/>
              <a:buChar char="•"/>
            </a:pPr>
            <a:r>
              <a:rPr lang="en-US" dirty="0"/>
              <a:t>The data is credible, and there are no signs of misrepresentation</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200948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Validating GPS Locations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4090680"/>
          </a:xfrm>
        </p:spPr>
        <p:txBody>
          <a:bodyPr>
            <a:normAutofit/>
          </a:bodyPr>
          <a:lstStyle/>
          <a:p>
            <a:pPr marL="342900" indent="-342900">
              <a:buFont typeface="Arial" panose="020B0604020202020204" pitchFamily="34" charset="0"/>
              <a:buChar char="•"/>
            </a:pPr>
            <a:r>
              <a:rPr lang="en-US" dirty="0"/>
              <a:t>Comparing GPS locations side-by side, we see there are a few GPS locations that fall outside the general area of Chicago, some are even located in Lake Michigan. However, the points generally match up to the Chicago area. </a:t>
            </a:r>
          </a:p>
          <a:p>
            <a:pPr marL="342900" indent="-342900">
              <a:buFont typeface="Arial" panose="020B0604020202020204" pitchFamily="34" charset="0"/>
              <a:buChar char="•"/>
            </a:pPr>
            <a:r>
              <a:rPr lang="en-US" dirty="0"/>
              <a:t>We will keep the data as-is, since we are only looking at the bigger picture here.</a:t>
            </a:r>
          </a:p>
          <a:p>
            <a:pPr marL="342900" indent="-342900">
              <a:buFont typeface="Arial" panose="020B0604020202020204" pitchFamily="34" charset="0"/>
              <a:buChar char="•"/>
            </a:pPr>
            <a:r>
              <a:rPr lang="en-US" dirty="0"/>
              <a:t>Due to the lack of data regarding the route of the rides, we will not draw conclusions between start/end locations and ride lengths.</a:t>
            </a:r>
          </a:p>
          <a:p>
            <a:pPr marL="342900" indent="-342900">
              <a:buFont typeface="Arial" panose="020B0604020202020204" pitchFamily="34" charset="0"/>
              <a:buAutoNum type="arabicPeriod"/>
            </a:pPr>
            <a:endParaRPr lang="en-US" dirty="0"/>
          </a:p>
        </p:txBody>
      </p:sp>
      <p:pic>
        <p:nvPicPr>
          <p:cNvPr id="6" name="Picture 5" descr="Chart&#10;&#10;Description automatically generated">
            <a:extLst>
              <a:ext uri="{FF2B5EF4-FFF2-40B4-BE49-F238E27FC236}">
                <a16:creationId xmlns:a16="http://schemas.microsoft.com/office/drawing/2014/main" id="{661CFCB2-207C-DAFA-DF1A-768C863CF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27" y="2515393"/>
            <a:ext cx="3450913" cy="3951045"/>
          </a:xfrm>
          <a:prstGeom prst="rect">
            <a:avLst/>
          </a:prstGeom>
        </p:spPr>
      </p:pic>
      <p:pic>
        <p:nvPicPr>
          <p:cNvPr id="8" name="Picture 7">
            <a:extLst>
              <a:ext uri="{FF2B5EF4-FFF2-40B4-BE49-F238E27FC236}">
                <a16:creationId xmlns:a16="http://schemas.microsoft.com/office/drawing/2014/main" id="{E4CBE44F-1936-C93A-5566-45BD9FF5AF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18540" y="2522780"/>
            <a:ext cx="3450912" cy="3951045"/>
          </a:xfrm>
          <a:prstGeom prst="rect">
            <a:avLst/>
          </a:prstGeom>
        </p:spPr>
      </p:pic>
      <p:sp>
        <p:nvSpPr>
          <p:cNvPr id="9" name="TextBox 8">
            <a:extLst>
              <a:ext uri="{FF2B5EF4-FFF2-40B4-BE49-F238E27FC236}">
                <a16:creationId xmlns:a16="http://schemas.microsoft.com/office/drawing/2014/main" id="{BD4F1BF0-2F95-D3F9-1831-7BDB0C1A6D23}"/>
              </a:ext>
            </a:extLst>
          </p:cNvPr>
          <p:cNvSpPr txBox="1"/>
          <p:nvPr/>
        </p:nvSpPr>
        <p:spPr>
          <a:xfrm>
            <a:off x="8523340" y="2207615"/>
            <a:ext cx="3450913" cy="307777"/>
          </a:xfrm>
          <a:prstGeom prst="rect">
            <a:avLst/>
          </a:prstGeom>
          <a:noFill/>
        </p:spPr>
        <p:txBody>
          <a:bodyPr wrap="square" rtlCol="0">
            <a:spAutoFit/>
          </a:bodyPr>
          <a:lstStyle/>
          <a:p>
            <a:r>
              <a:rPr lang="en-US" sz="1400" dirty="0"/>
              <a:t>Membership Riders</a:t>
            </a:r>
          </a:p>
        </p:txBody>
      </p:sp>
      <p:sp>
        <p:nvSpPr>
          <p:cNvPr id="13" name="TextBox 12">
            <a:extLst>
              <a:ext uri="{FF2B5EF4-FFF2-40B4-BE49-F238E27FC236}">
                <a16:creationId xmlns:a16="http://schemas.microsoft.com/office/drawing/2014/main" id="{B5FF657C-FFFC-AAB5-044E-1794F579BF32}"/>
              </a:ext>
            </a:extLst>
          </p:cNvPr>
          <p:cNvSpPr txBox="1"/>
          <p:nvPr/>
        </p:nvSpPr>
        <p:spPr>
          <a:xfrm>
            <a:off x="5072427" y="2207616"/>
            <a:ext cx="3450913" cy="307777"/>
          </a:xfrm>
          <a:prstGeom prst="rect">
            <a:avLst/>
          </a:prstGeom>
          <a:noFill/>
        </p:spPr>
        <p:txBody>
          <a:bodyPr wrap="square" rtlCol="0">
            <a:spAutoFit/>
          </a:bodyPr>
          <a:lstStyle/>
          <a:p>
            <a:r>
              <a:rPr lang="en-US" sz="1400" dirty="0"/>
              <a:t>Casual Riders</a:t>
            </a:r>
          </a:p>
        </p:txBody>
      </p:sp>
      <p:sp>
        <p:nvSpPr>
          <p:cNvPr id="16" name="TextBox 15">
            <a:extLst>
              <a:ext uri="{FF2B5EF4-FFF2-40B4-BE49-F238E27FC236}">
                <a16:creationId xmlns:a16="http://schemas.microsoft.com/office/drawing/2014/main" id="{8BF394CC-AB82-5908-1B79-4FAE2F02194F}"/>
              </a:ext>
            </a:extLst>
          </p:cNvPr>
          <p:cNvSpPr txBox="1"/>
          <p:nvPr/>
        </p:nvSpPr>
        <p:spPr>
          <a:xfrm>
            <a:off x="5072427" y="1799709"/>
            <a:ext cx="4911329" cy="369332"/>
          </a:xfrm>
          <a:prstGeom prst="rect">
            <a:avLst/>
          </a:prstGeom>
          <a:noFill/>
        </p:spPr>
        <p:txBody>
          <a:bodyPr wrap="square" rtlCol="0">
            <a:spAutoFit/>
          </a:bodyPr>
          <a:lstStyle/>
          <a:p>
            <a:r>
              <a:rPr lang="en-US" dirty="0"/>
              <a:t>Starting/Ending GPS Locations Between..</a:t>
            </a:r>
          </a:p>
        </p:txBody>
      </p:sp>
    </p:spTree>
    <p:extLst>
      <p:ext uri="{BB962C8B-B14F-4D97-AF65-F5344CB8AC3E}">
        <p14:creationId xmlns:p14="http://schemas.microsoft.com/office/powerpoint/2010/main" val="383725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Comparing GPS Locations Between Ridership Types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Overlaying GPS locational data between casual and membership riders reveals little difference between the two datasets</a:t>
            </a:r>
          </a:p>
          <a:p>
            <a:pPr marL="342900" indent="-342900">
              <a:buFont typeface="Arial" panose="020B0604020202020204" pitchFamily="34" charset="0"/>
              <a:buChar char="•"/>
            </a:pPr>
            <a:r>
              <a:rPr lang="en-US" dirty="0"/>
              <a:t>It appears most arrivals/destinations are most dense closer to the more urban parts of Chicago, close to the Michigan river.</a:t>
            </a:r>
          </a:p>
          <a:p>
            <a:pPr marL="342900" indent="-342900">
              <a:buFont typeface="Arial" panose="020B0604020202020204" pitchFamily="34" charset="0"/>
              <a:buChar char="•"/>
            </a:pPr>
            <a:r>
              <a:rPr lang="en-US" dirty="0"/>
              <a:t>Casual riders seem to travel to/from more distant locations, but not significantly so.</a:t>
            </a:r>
          </a:p>
        </p:txBody>
      </p:sp>
    </p:spTree>
    <p:extLst>
      <p:ext uri="{BB962C8B-B14F-4D97-AF65-F5344CB8AC3E}">
        <p14:creationId xmlns:p14="http://schemas.microsoft.com/office/powerpoint/2010/main" val="312670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Differences in Rider Volume</a:t>
            </a:r>
          </a:p>
        </p:txBody>
      </p:sp>
    </p:spTree>
    <p:extLst>
      <p:ext uri="{BB962C8B-B14F-4D97-AF65-F5344CB8AC3E}">
        <p14:creationId xmlns:p14="http://schemas.microsoft.com/office/powerpoint/2010/main" val="327345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Looking at Demand on a Monthly Basis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Overall, the service sees the most traffic in the summer (May to September) and declines in the colder months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the summer, member and casual ridership is similar, however members will ride more often in the winter compared to casual riders.</a:t>
            </a:r>
          </a:p>
          <a:p>
            <a:pPr marL="342900" indent="-342900">
              <a:buFont typeface="Arial" panose="020B0604020202020204" pitchFamily="34" charset="0"/>
              <a:buChar char="•"/>
            </a:pPr>
            <a:r>
              <a:rPr lang="en-US" dirty="0"/>
              <a:t>Casual ridership is very low in the winter months</a:t>
            </a:r>
          </a:p>
        </p:txBody>
      </p:sp>
    </p:spTree>
    <p:extLst>
      <p:ext uri="{BB962C8B-B14F-4D97-AF65-F5344CB8AC3E}">
        <p14:creationId xmlns:p14="http://schemas.microsoft.com/office/powerpoint/2010/main" val="13522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Total Riders Per Day for Each Rider Type</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Members ride the most in the middle of the week (Tuesday to Thursday) whereas casual riders use the service mostly on the weekend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Casual ridership surpasses member ridership on weekends</a:t>
            </a:r>
          </a:p>
        </p:txBody>
      </p:sp>
    </p:spTree>
    <p:extLst>
      <p:ext uri="{BB962C8B-B14F-4D97-AF65-F5344CB8AC3E}">
        <p14:creationId xmlns:p14="http://schemas.microsoft.com/office/powerpoint/2010/main" val="335505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Differences in Ride Duration</a:t>
            </a:r>
          </a:p>
        </p:txBody>
      </p:sp>
    </p:spTree>
    <p:extLst>
      <p:ext uri="{BB962C8B-B14F-4D97-AF65-F5344CB8AC3E}">
        <p14:creationId xmlns:p14="http://schemas.microsoft.com/office/powerpoint/2010/main" val="253613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736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Differences in Usage Between Casual Riders and Membership Holders</vt:lpstr>
      <vt:lpstr>About the Data</vt:lpstr>
      <vt:lpstr>Assessing the Data</vt:lpstr>
      <vt:lpstr>Validating GPS Locations</vt:lpstr>
      <vt:lpstr>Comparing GPS Locations Between Ridership Types</vt:lpstr>
      <vt:lpstr>Differences in Rider Volume</vt:lpstr>
      <vt:lpstr>Looking at Demand on a Monthly Basis</vt:lpstr>
      <vt:lpstr>Total Riders Per Day for Each Rider Type</vt:lpstr>
      <vt:lpstr>Differences in Ride Duration</vt:lpstr>
      <vt:lpstr>Average Ride Length per Month</vt:lpstr>
      <vt:lpstr>Average Ride Length per Day</vt:lpstr>
      <vt:lpstr>Zooming in to Ride Length on an Hourly Basis</vt:lpstr>
      <vt:lpstr>Findings and Recommendations</vt:lpstr>
      <vt:lpstr>Conclusions : Casuals</vt:lpstr>
      <vt:lpstr>Conclusions : Members</vt:lpstr>
      <vt:lpstr>Speculations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in Rider Volume</dc:title>
  <dc:creator>Jason Heller</dc:creator>
  <cp:lastModifiedBy>Jason Heller</cp:lastModifiedBy>
  <cp:revision>27</cp:revision>
  <dcterms:created xsi:type="dcterms:W3CDTF">2022-08-31T02:28:39Z</dcterms:created>
  <dcterms:modified xsi:type="dcterms:W3CDTF">2022-09-14T01:35:37Z</dcterms:modified>
</cp:coreProperties>
</file>