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58" r:id="rId5"/>
    <p:sldId id="260" r:id="rId6"/>
    <p:sldId id="262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F52A-ED55-A1E4-0AA6-2301085B7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DA9B1-706C-6AC0-4AEC-520B3BF1F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BCB0-4212-7265-6B59-B9788C5C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698B-7E87-954F-02B7-B99523C4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3EC3-0E61-A6C7-E858-A154464B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9D98-C208-9BF1-3734-FE3C1C24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1C6C-A96A-D932-F33E-3957DE38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AD70-3E82-06AD-8F75-87122578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2413-45F9-C8D3-D7C8-0B4C00CB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D485-9607-208A-EA3F-01F186D3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74F43-A7C5-4C5D-8A39-42CC5A426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CCB0-A29D-19B8-9C76-B6814E90A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605A-5E44-0BA3-F53A-ABC1794F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CF3-983C-07CB-F9A3-82959F18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9BCB-F718-8150-3857-2D34F93C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BCEB-C62E-93D4-DF6F-42549A22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771F-0E69-A54D-C2FF-57EC024D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6552-044C-0DB7-22E0-F57E7544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3EB9-18CB-311E-020D-9236B036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0BBF-5BE6-F610-0BCA-DED2DBA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F22F-FDEF-4D1C-00DC-18AB72D4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4F60F-5FE6-49FF-7B9A-554C5FE3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D0A8-C778-E177-EE11-9FA8A2E5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F246-AF62-1D14-E995-A04628BF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2C29-087D-805D-E12D-E9FC767D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DED4-2490-93ED-B629-057E829E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CDA8-AAE9-9EEF-E8CE-905CC96D3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8F88-B34D-9A3E-4811-A92B77A84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5697C-FF21-8083-89C8-E6C46271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14C3-E06B-FF29-ABE7-CE27A6FE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B053B-4362-D26C-C3FD-DD7D5FE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3D43-5A20-E176-8EC9-70D20132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E3AC7-5185-3306-512D-A5FF419D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86AB1-0861-1E49-5147-2CD495F7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FF1F-2CBB-88D3-9DE1-CAF16063F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BC31E-0C34-76E1-6AB1-56110CE9E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D5FDF-1657-62EB-66D6-037352A7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B4A2-C6E7-E95D-16C5-3D1D502F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020D8-F0E1-8D05-AD30-0D8D645F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688D-4EBA-625A-47D5-3A6DEF09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A8444-3D07-59AC-C89A-E6AFC785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CC55-8325-2849-60A9-CFAF36C0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0B423-9563-4AE3-53EB-3A242AB0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7E6B-61A1-F0C8-AAA7-DD724522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1D183-C9A9-014B-0F3E-E41584CC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99873-3673-7CDD-3E9A-E8FDA496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077A-5604-75DA-81F7-2F6AE843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FAA6-1479-632C-FED9-CA0B3932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D996F-3406-25F4-2945-7B4BAF837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30F8-BCE7-7B12-DD8F-F834DE2D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9E2F4-6EE9-1265-BC69-EE6F7DD8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A3BB-0A65-A2AF-EE14-AD06B153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D057-7B5D-C0C4-7304-AD0184A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495A-D8BE-8C48-47D2-3F7C21ECA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48CAC-C3D5-3B99-9786-810B7011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B7120-4053-E077-AFA8-CE1E3F82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F580-28DC-D5A5-644A-C1FFE257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B6C8-AE7D-9D30-8492-66A2BA9E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E8AF0-9D59-9A67-E6C4-3701E80E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CEFE-17FF-6B0B-674A-2B84B61D9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18C4-55C5-CC7C-05A9-2CE73D052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F64E-3178-4F27-BD91-A54AA02EA10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229C-E68D-7159-392C-FF0E51212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6C5C-0472-9D52-CF97-73C97430D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Usage Between Casual Riders and Membership Holders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7932F-0188-2FBF-4B94-7952DE629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Jason Heller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Updated: 8/30/22</a:t>
            </a:r>
          </a:p>
        </p:txBody>
      </p:sp>
    </p:spTree>
    <p:extLst>
      <p:ext uri="{BB962C8B-B14F-4D97-AF65-F5344CB8AC3E}">
        <p14:creationId xmlns:p14="http://schemas.microsoft.com/office/powerpoint/2010/main" val="89142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About the Data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r>
              <a:rPr lang="en-US" dirty="0"/>
              <a:t>Results were extrapolated from </a:t>
            </a:r>
            <a:r>
              <a:rPr lang="en-US" dirty="0" err="1"/>
              <a:t>Cyclistic’s</a:t>
            </a:r>
            <a:r>
              <a:rPr lang="en-US" dirty="0"/>
              <a:t> datasets from August 2021 to July 2022.</a:t>
            </a:r>
          </a:p>
          <a:p>
            <a:endParaRPr lang="en-US" dirty="0"/>
          </a:p>
          <a:p>
            <a:r>
              <a:rPr lang="en-US" dirty="0"/>
              <a:t>Attributes of the data were split between membership holders and casual riders to compare how the two groups interact with the service differently.</a:t>
            </a:r>
          </a:p>
        </p:txBody>
      </p:sp>
    </p:spTree>
    <p:extLst>
      <p:ext uri="{BB962C8B-B14F-4D97-AF65-F5344CB8AC3E}">
        <p14:creationId xmlns:p14="http://schemas.microsoft.com/office/powerpoint/2010/main" val="29427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Assessing the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some issues  with the reliability of the data, such as missing data and changes in formatting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from a first-party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sufficient to do comparisons between membership holders and casual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current at the time this case study was conducted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supplied was released under a license that allows for its use in this case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credible, and there are no signs of misrepresentation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948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Rider Volume</a:t>
            </a:r>
          </a:p>
        </p:txBody>
      </p:sp>
    </p:spTree>
    <p:extLst>
      <p:ext uri="{BB962C8B-B14F-4D97-AF65-F5344CB8AC3E}">
        <p14:creationId xmlns:p14="http://schemas.microsoft.com/office/powerpoint/2010/main" val="327345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Total Riders Per Day for Each Rider Type</a:t>
            </a:r>
          </a:p>
        </p:txBody>
      </p:sp>
      <p:pic>
        <p:nvPicPr>
          <p:cNvPr id="14" name="Picture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r="474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Members ride the most in the middle of the week (Tuesday to Thursday) whereas casual riders use the service mostly on the weekend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Casual ridership surpasses member ridership on weekends</a:t>
            </a:r>
          </a:p>
        </p:txBody>
      </p:sp>
    </p:spTree>
    <p:extLst>
      <p:ext uri="{BB962C8B-B14F-4D97-AF65-F5344CB8AC3E}">
        <p14:creationId xmlns:p14="http://schemas.microsoft.com/office/powerpoint/2010/main" val="335505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Looking at Demand on a Monthly Basis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Overall, the service sees the most traffic in the summer (May to September) and declines in the colder months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the summer, member and casual ridership is similar, however members will ride more often in the winter compared to casual riders.</a:t>
            </a:r>
          </a:p>
        </p:txBody>
      </p:sp>
    </p:spTree>
    <p:extLst>
      <p:ext uri="{BB962C8B-B14F-4D97-AF65-F5344CB8AC3E}">
        <p14:creationId xmlns:p14="http://schemas.microsoft.com/office/powerpoint/2010/main" val="135222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Ride Duration</a:t>
            </a:r>
          </a:p>
        </p:txBody>
      </p:sp>
    </p:spTree>
    <p:extLst>
      <p:ext uri="{BB962C8B-B14F-4D97-AF65-F5344CB8AC3E}">
        <p14:creationId xmlns:p14="http://schemas.microsoft.com/office/powerpoint/2010/main" val="253613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Ride Length per Day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Casual riders ride roughly twice as long compared to membership holders.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Ride lengths are longer on weekends for both groups.</a:t>
            </a:r>
          </a:p>
        </p:txBody>
      </p:sp>
    </p:spTree>
    <p:extLst>
      <p:ext uri="{BB962C8B-B14F-4D97-AF65-F5344CB8AC3E}">
        <p14:creationId xmlns:p14="http://schemas.microsoft.com/office/powerpoint/2010/main" val="142600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Ride Length per Month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Casual riders ride roughly twice as long compared to membership holders.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Ride lengths are longer on weekends for both groups.</a:t>
            </a:r>
          </a:p>
        </p:txBody>
      </p:sp>
    </p:spTree>
    <p:extLst>
      <p:ext uri="{BB962C8B-B14F-4D97-AF65-F5344CB8AC3E}">
        <p14:creationId xmlns:p14="http://schemas.microsoft.com/office/powerpoint/2010/main" val="177091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297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Differences in Usage Between Casual Riders and Membership Holders</vt:lpstr>
      <vt:lpstr>About the Data</vt:lpstr>
      <vt:lpstr>Assessing the Data</vt:lpstr>
      <vt:lpstr>Differences in Rider Volume</vt:lpstr>
      <vt:lpstr>Total Riders Per Day for Each Rider Type</vt:lpstr>
      <vt:lpstr>Looking at Demand on a Monthly Basis</vt:lpstr>
      <vt:lpstr>Differences in Ride Duration</vt:lpstr>
      <vt:lpstr>Average Ride Length per Day</vt:lpstr>
      <vt:lpstr>Average Ride Length per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in Rider Volume</dc:title>
  <dc:creator>Jason Heller</dc:creator>
  <cp:lastModifiedBy>Jason Heller</cp:lastModifiedBy>
  <cp:revision>12</cp:revision>
  <dcterms:created xsi:type="dcterms:W3CDTF">2022-08-31T02:28:39Z</dcterms:created>
  <dcterms:modified xsi:type="dcterms:W3CDTF">2022-08-31T03:51:32Z</dcterms:modified>
</cp:coreProperties>
</file>