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70" r:id="rId5"/>
    <p:sldId id="267" r:id="rId6"/>
    <p:sldId id="268" r:id="rId7"/>
    <p:sldId id="258" r:id="rId8"/>
    <p:sldId id="262" r:id="rId9"/>
    <p:sldId id="260" r:id="rId10"/>
    <p:sldId id="259" r:id="rId11"/>
    <p:sldId id="263" r:id="rId12"/>
    <p:sldId id="261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On average, casual riders ride a significantly longer amount of time when compared against riders with memberships.</a:t>
            </a:r>
          </a:p>
          <a:p>
            <a:pPr marL="342900" indent="-342900">
              <a:buAutoNum type="arabicPeriod"/>
            </a:pPr>
            <a:r>
              <a:rPr lang="en-US" dirty="0"/>
              <a:t>While both groups ride more in the summer months, riders with memberships tend to ride a consistent amount of time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 ride roughly twice as long compared to membership holders, with longer ride lengths on weekends.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Again, membership ride length averages are more consistent throughout the week.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Zooming in to Ride Length on an Hourly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Casual ridership times dip in the morning hours and spike during the noon to evening hours.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Riders with memberships follow more consistent riding patterns throughout the day.</a:t>
            </a:r>
          </a:p>
        </p:txBody>
      </p:sp>
    </p:spTree>
    <p:extLst>
      <p:ext uri="{BB962C8B-B14F-4D97-AF65-F5344CB8AC3E}">
        <p14:creationId xmlns:p14="http://schemas.microsoft.com/office/powerpoint/2010/main" val="13905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Casuals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casual riders in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ridership is very low in the winter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more often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more in the afternoon/evening and less during the early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a significantly longer time when compared to members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205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Members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consistently throughout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shorter but more consistent times when compared to casuals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ride in the middle of the week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597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endParaRPr lang="en-US" dirty="0"/>
          </a:p>
          <a:p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issues  with the reliability of the data, such as missing data and changes in formatting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from a first-party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sufficient to do comparisons between membership holders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current at the time this case study was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supplied was released under a license that allows for its use in this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credible, and there are no signs of misrepresentation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94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7438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Validating GPS Locations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40906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Comparing GPS locations side-by side, we see there are a few GPS locations that fall outside the general area of Chicago, some are even located in Lake Michigan. However, the points generally match up to the Chicago area.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We will keep the data as-is, since we are only looking at the bigger picture here.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Due to the lack of data regarding the route of the rides, we will not draw conclusions between start/end locations and ride lengths.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1CFCB2-207C-DAFA-DF1A-768C863C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7" y="2515393"/>
            <a:ext cx="3450913" cy="395104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4CBE44F-1936-C93A-5566-45BD9FF5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40" y="2522780"/>
            <a:ext cx="3450913" cy="395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F1BF0-2F95-D3F9-1831-7BDB0C1A6D23}"/>
              </a:ext>
            </a:extLst>
          </p:cNvPr>
          <p:cNvSpPr txBox="1"/>
          <p:nvPr/>
        </p:nvSpPr>
        <p:spPr>
          <a:xfrm>
            <a:off x="8523340" y="2207615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 Riders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F657C-FFFC-AAB5-044E-1794F579BF32}"/>
              </a:ext>
            </a:extLst>
          </p:cNvPr>
          <p:cNvSpPr txBox="1"/>
          <p:nvPr/>
        </p:nvSpPr>
        <p:spPr>
          <a:xfrm>
            <a:off x="5072427" y="2207616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Casual Riders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394CC-AB82-5908-1B79-4FAE2F02194F}"/>
              </a:ext>
            </a:extLst>
          </p:cNvPr>
          <p:cNvSpPr txBox="1"/>
          <p:nvPr/>
        </p:nvSpPr>
        <p:spPr>
          <a:xfrm>
            <a:off x="5072427" y="1799709"/>
            <a:ext cx="4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Starting/Ending GPS Locations Between..</a:t>
            </a:r>
          </a:p>
        </p:txBody>
      </p:sp>
    </p:spTree>
    <p:extLst>
      <p:ext uri="{BB962C8B-B14F-4D97-AF65-F5344CB8AC3E}">
        <p14:creationId xmlns:p14="http://schemas.microsoft.com/office/powerpoint/2010/main" val="38372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Comparing GPS Locations Between Ridership Types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Overlaying GPS locational data between casual and membership riders reveals little difference between the two datasets</a:t>
            </a:r>
          </a:p>
          <a:p>
            <a:pPr marL="342900" indent="-342900">
              <a:buAutoNum type="arabicPeriod"/>
            </a:pPr>
            <a:r>
              <a:rPr lang="en-US" dirty="0"/>
              <a:t>It appears most arrivals/destinations are most dense closer to the more urban parts of Chicago, close to the Michigan river.</a:t>
            </a:r>
          </a:p>
        </p:txBody>
      </p:sp>
    </p:spTree>
    <p:extLst>
      <p:ext uri="{BB962C8B-B14F-4D97-AF65-F5344CB8AC3E}">
        <p14:creationId xmlns:p14="http://schemas.microsoft.com/office/powerpoint/2010/main" val="31267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  <a:p>
            <a:pPr marL="342900" indent="-342900">
              <a:buAutoNum type="arabicPeriod"/>
            </a:pPr>
            <a:r>
              <a:rPr lang="en-US" dirty="0"/>
              <a:t>Casual ridership is very low in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604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Assessing the Data</vt:lpstr>
      <vt:lpstr>Cleaning the Data</vt:lpstr>
      <vt:lpstr>Validating GPS Locations</vt:lpstr>
      <vt:lpstr>Comparing GPS Locations Between Ridership Types</vt:lpstr>
      <vt:lpstr>Differences in Rider Volume</vt:lpstr>
      <vt:lpstr>Looking at Demand on a Monthly Basis</vt:lpstr>
      <vt:lpstr>Total Riders Per Day for Each Rider Type</vt:lpstr>
      <vt:lpstr>Differences in Ride Duration</vt:lpstr>
      <vt:lpstr>Average Ride Length per Month</vt:lpstr>
      <vt:lpstr>Average Ride Length per Day</vt:lpstr>
      <vt:lpstr>Zooming in to Ride Length on an Hourly Basis</vt:lpstr>
      <vt:lpstr>Conclusions : Casuals</vt:lpstr>
      <vt:lpstr>Conclusions :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16</cp:revision>
  <dcterms:created xsi:type="dcterms:W3CDTF">2022-08-31T02:28:39Z</dcterms:created>
  <dcterms:modified xsi:type="dcterms:W3CDTF">2022-09-07T20:33:38Z</dcterms:modified>
</cp:coreProperties>
</file>