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2" r:id="rId6"/>
    <p:sldId id="263" r:id="rId7"/>
    <p:sldId id="264" r:id="rId8"/>
    <p:sldId id="265" r:id="rId9"/>
    <p:sldId id="261" r:id="rId10"/>
    <p:sldId id="269"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2A083-32F3-4192-B203-21FA1450F437}"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1C4AE-11F2-433B-8596-9F57F97F8D62}" type="slidenum">
              <a:rPr lang="en-US" smtClean="0"/>
              <a:t>‹#›</a:t>
            </a:fld>
            <a:endParaRPr lang="en-US"/>
          </a:p>
        </p:txBody>
      </p:sp>
    </p:spTree>
    <p:extLst>
      <p:ext uri="{BB962C8B-B14F-4D97-AF65-F5344CB8AC3E}">
        <p14:creationId xmlns:p14="http://schemas.microsoft.com/office/powerpoint/2010/main" val="425808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31% increase in population, 57% increase in CO2</a:t>
            </a:r>
          </a:p>
        </p:txBody>
      </p:sp>
      <p:sp>
        <p:nvSpPr>
          <p:cNvPr id="4" name="Slide Number Placeholder 3"/>
          <p:cNvSpPr>
            <a:spLocks noGrp="1"/>
          </p:cNvSpPr>
          <p:nvPr>
            <p:ph type="sldNum" sz="quarter" idx="5"/>
          </p:nvPr>
        </p:nvSpPr>
        <p:spPr/>
        <p:txBody>
          <a:bodyPr/>
          <a:lstStyle/>
          <a:p>
            <a:fld id="{7FD1C4AE-11F2-433B-8596-9F57F97F8D62}" type="slidenum">
              <a:rPr lang="en-US" smtClean="0"/>
              <a:t>3</a:t>
            </a:fld>
            <a:endParaRPr lang="en-US"/>
          </a:p>
        </p:txBody>
      </p:sp>
    </p:spTree>
    <p:extLst>
      <p:ext uri="{BB962C8B-B14F-4D97-AF65-F5344CB8AC3E}">
        <p14:creationId xmlns:p14="http://schemas.microsoft.com/office/powerpoint/2010/main" val="317318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C647-97D2-4E4F-A291-D0CD61746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8CB46C-9963-9F41-BB1C-E387A1EA2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F1EB95-3421-BA46-8B35-C920279F07A8}"/>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C01DD9D6-BB7D-CE44-912A-5919CB0C9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54C3-78D8-DE41-B918-0345249B4FD5}"/>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27152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6660-8D51-C246-BBF2-7E0F59C4DA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E4CDB1-2F53-664C-ACD6-5135B3DB2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4635F-B255-9049-8723-9C4EA52E4552}"/>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B3D80CBE-A2E8-C144-9FDD-32F473D34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ADC0E-86A2-FB46-B5B8-686D740D2A04}"/>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60742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AAFA6-A83F-894B-8E54-300344294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942C1A-3BF3-C841-B568-4772E4A4B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E6F99-1F34-6C4B-9EA8-1DDCC044F8B5}"/>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2A27A350-4D58-FA4D-AF52-7DD696FD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7F1EC-3A2D-2845-BDEC-03047093CF80}"/>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36758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FA4A-B0E1-7849-864F-2E40EF489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E454B-8D05-EA47-B4A9-B796F64D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D33D2-DF25-9E4D-B311-6E1AB3D3383C}"/>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74F372AE-C552-D848-8AA5-18003FC0D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6E3CC-A88C-FF48-B325-776F7FC4DFC9}"/>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68444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D099-CF61-9A49-A679-8B51B5DB2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29F978-6D7D-074D-83F9-0EA6F3FAB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DFFA3-5D2D-6D42-908D-9161C266486C}"/>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992E2C76-B223-E64E-981B-C73B4C6C5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F76FA-F297-DD4C-BC2E-12F968355082}"/>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41598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709F-725F-0642-A8EB-78FBAB0D2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6FC89-197B-AB40-B781-458CF4F1C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55AC5-9B70-0C41-B913-F33B2A201D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CB3E7-05E9-134E-B00E-61ECDD5F328F}"/>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6" name="Footer Placeholder 5">
            <a:extLst>
              <a:ext uri="{FF2B5EF4-FFF2-40B4-BE49-F238E27FC236}">
                <a16:creationId xmlns:a16="http://schemas.microsoft.com/office/drawing/2014/main" id="{4FAA9A38-8CFD-D848-A6B1-8B324E821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8BDE9-2348-6044-AC1C-FA212D260D86}"/>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293780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2A-178F-444A-9C69-B624BE7779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A77DA-A0DF-E44E-97D2-B759F08A1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2AB0A-9E29-064B-B147-AABA97A312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9738EE-0667-E945-A3E3-AED7F2EC6F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A6D21-E500-8E47-B43B-572C006EC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F6D45F-48A4-C14A-817A-6159D8E20968}"/>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8" name="Footer Placeholder 7">
            <a:extLst>
              <a:ext uri="{FF2B5EF4-FFF2-40B4-BE49-F238E27FC236}">
                <a16:creationId xmlns:a16="http://schemas.microsoft.com/office/drawing/2014/main" id="{0B72FFC9-3AD2-1549-9D8F-9FC71E6AA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FB3B07-9642-9141-861E-68BE52379EE2}"/>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126701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E4DE-D3C2-2F48-9769-AE94E63B2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D2AB4-9208-CD4A-BCA2-BB5C128CBF83}"/>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4" name="Footer Placeholder 3">
            <a:extLst>
              <a:ext uri="{FF2B5EF4-FFF2-40B4-BE49-F238E27FC236}">
                <a16:creationId xmlns:a16="http://schemas.microsoft.com/office/drawing/2014/main" id="{2D820884-47AF-8846-B775-AC02EC091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8330F9-B548-C040-9773-9F2EDCEEB16D}"/>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46969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B8E8F-E706-0F4C-B641-A68A0F3E7A5A}"/>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3" name="Footer Placeholder 2">
            <a:extLst>
              <a:ext uri="{FF2B5EF4-FFF2-40B4-BE49-F238E27FC236}">
                <a16:creationId xmlns:a16="http://schemas.microsoft.com/office/drawing/2014/main" id="{10BFF4B1-C6CA-6B40-8F87-D307F246B9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A030A-8934-8949-AD91-BC7F481CB068}"/>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235069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F307-6D33-D24E-8D11-6EFB4EE3E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70AE30-78DF-304C-B6B7-3C870EA58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9EE35-70CD-E449-B9BA-6779715FC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CBB5E-C5AC-9146-BEF4-568B72BA98D9}"/>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6" name="Footer Placeholder 5">
            <a:extLst>
              <a:ext uri="{FF2B5EF4-FFF2-40B4-BE49-F238E27FC236}">
                <a16:creationId xmlns:a16="http://schemas.microsoft.com/office/drawing/2014/main" id="{C3645CCA-C79C-AF40-A7A2-373AFB9A5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D5E9B-77AC-1B41-AA23-B2954683034E}"/>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5073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2766-3ADD-BC4D-AEBC-DD3108CAA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8992F-E14A-BA4A-A051-BB61E6B41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76EE85-39C8-D04C-8151-578C5D8CC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50226-8643-A445-8BC2-3A28A1E02803}"/>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6" name="Footer Placeholder 5">
            <a:extLst>
              <a:ext uri="{FF2B5EF4-FFF2-40B4-BE49-F238E27FC236}">
                <a16:creationId xmlns:a16="http://schemas.microsoft.com/office/drawing/2014/main" id="{B92750B4-2F2C-A94E-A966-521773523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17AC6-E131-7E44-90E7-75C0DD604737}"/>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41925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DA876-D71A-CA4E-A02B-920CF5560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FBB21-F212-2847-BA5A-C02AEB264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BEAA0-F3ED-0F4D-8F08-4C93308F7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C94021C5-A78F-2447-BFCC-F6C17DA8D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78B31A-DF4E-0241-85F8-838EC7D44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F265D-DB4B-C84B-B861-F86A9CEFDE10}" type="slidenum">
              <a:rPr lang="en-US" smtClean="0"/>
              <a:t>‹#›</a:t>
            </a:fld>
            <a:endParaRPr lang="en-US"/>
          </a:p>
        </p:txBody>
      </p:sp>
    </p:spTree>
    <p:extLst>
      <p:ext uri="{BB962C8B-B14F-4D97-AF65-F5344CB8AC3E}">
        <p14:creationId xmlns:p14="http://schemas.microsoft.com/office/powerpoint/2010/main" val="3932831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edit/API_NY.GNP.PCAP.CD_DS2_en_csv_v2_714122.csv" TargetMode="External"/><Relationship Id="rId2" Type="http://schemas.openxmlformats.org/officeDocument/2006/relationships/hyperlink" Target="http://localhost:8888/edit/API_EN.ATM.CO2E.PC_DS2_en_csv_v2_713061.csv" TargetMode="External"/><Relationship Id="rId1" Type="http://schemas.openxmlformats.org/officeDocument/2006/relationships/slideLayout" Target="../slideLayouts/slideLayout2.xml"/><Relationship Id="rId6" Type="http://schemas.openxmlformats.org/officeDocument/2006/relationships/hyperlink" Target="http://localhost:8888/edit/API_SP.POP.TOTL_DS2_en_csv_v2_713131.csv" TargetMode="External"/><Relationship Id="rId5" Type="http://schemas.openxmlformats.org/officeDocument/2006/relationships/hyperlink" Target="http://localhost:8888/edit/API_NY.GDP.MKTP.CD_DS2_en_csv_v2_713242.csv" TargetMode="External"/><Relationship Id="rId4" Type="http://schemas.openxmlformats.org/officeDocument/2006/relationships/hyperlink" Target="http://localhost:8888/edit/API_GNI_CLASS.cs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AD5B-4E07-0449-9FB2-4BD4CFE3026D}"/>
              </a:ext>
            </a:extLst>
          </p:cNvPr>
          <p:cNvSpPr>
            <a:spLocks noGrp="1"/>
          </p:cNvSpPr>
          <p:nvPr>
            <p:ph type="ctrTitle"/>
          </p:nvPr>
        </p:nvSpPr>
        <p:spPr/>
        <p:txBody>
          <a:bodyPr/>
          <a:lstStyle/>
          <a:p>
            <a:r>
              <a:rPr lang="en-US" dirty="0"/>
              <a:t>Climate Change – CO2 Emissions</a:t>
            </a:r>
          </a:p>
        </p:txBody>
      </p:sp>
      <p:sp>
        <p:nvSpPr>
          <p:cNvPr id="3" name="Subtitle 2">
            <a:extLst>
              <a:ext uri="{FF2B5EF4-FFF2-40B4-BE49-F238E27FC236}">
                <a16:creationId xmlns:a16="http://schemas.microsoft.com/office/drawing/2014/main" id="{1A49774E-3FD0-9D4F-8F4B-11B70855D9E0}"/>
              </a:ext>
            </a:extLst>
          </p:cNvPr>
          <p:cNvSpPr>
            <a:spLocks noGrp="1"/>
          </p:cNvSpPr>
          <p:nvPr>
            <p:ph type="subTitle" idx="1"/>
          </p:nvPr>
        </p:nvSpPr>
        <p:spPr/>
        <p:txBody>
          <a:bodyPr/>
          <a:lstStyle/>
          <a:p>
            <a:r>
              <a:rPr lang="en-US" dirty="0"/>
              <a:t>Jason Hernandez</a:t>
            </a:r>
          </a:p>
          <a:p>
            <a:r>
              <a:rPr lang="en-US" dirty="0"/>
              <a:t>Jason Fung</a:t>
            </a:r>
          </a:p>
          <a:p>
            <a:r>
              <a:rPr lang="en-US" dirty="0"/>
              <a:t>Kevin Lee</a:t>
            </a:r>
          </a:p>
        </p:txBody>
      </p:sp>
    </p:spTree>
    <p:extLst>
      <p:ext uri="{BB962C8B-B14F-4D97-AF65-F5344CB8AC3E}">
        <p14:creationId xmlns:p14="http://schemas.microsoft.com/office/powerpoint/2010/main" val="124998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9D3E-68F5-F54E-9288-527DB0A9230B}"/>
              </a:ext>
            </a:extLst>
          </p:cNvPr>
          <p:cNvSpPr>
            <a:spLocks noGrp="1"/>
          </p:cNvSpPr>
          <p:nvPr>
            <p:ph type="title"/>
          </p:nvPr>
        </p:nvSpPr>
        <p:spPr/>
        <p:txBody>
          <a:bodyPr/>
          <a:lstStyle/>
          <a:p>
            <a:r>
              <a:rPr lang="en-US" dirty="0"/>
              <a:t>Top 10 CO2 Emitting Countries, per capita (kg)</a:t>
            </a:r>
          </a:p>
        </p:txBody>
      </p:sp>
      <p:sp>
        <p:nvSpPr>
          <p:cNvPr id="3" name="Content Placeholder 2">
            <a:extLst>
              <a:ext uri="{FF2B5EF4-FFF2-40B4-BE49-F238E27FC236}">
                <a16:creationId xmlns:a16="http://schemas.microsoft.com/office/drawing/2014/main" id="{C7B5905F-A35E-5149-9E42-6FAE144C2DB8}"/>
              </a:ext>
            </a:extLst>
          </p:cNvPr>
          <p:cNvSpPr>
            <a:spLocks noGrp="1"/>
          </p:cNvSpPr>
          <p:nvPr>
            <p:ph idx="1"/>
          </p:nvPr>
        </p:nvSpPr>
        <p:spPr>
          <a:xfrm>
            <a:off x="1390382" y="1683631"/>
            <a:ext cx="9286084" cy="3700970"/>
          </a:xfrm>
        </p:spPr>
        <p:txBody>
          <a:bodyPr/>
          <a:lstStyle/>
          <a:p>
            <a:endParaRPr lang="en-US" dirty="0"/>
          </a:p>
        </p:txBody>
      </p:sp>
      <p:pic>
        <p:nvPicPr>
          <p:cNvPr id="5124" name="Picture 4">
            <a:extLst>
              <a:ext uri="{FF2B5EF4-FFF2-40B4-BE49-F238E27FC236}">
                <a16:creationId xmlns:a16="http://schemas.microsoft.com/office/drawing/2014/main" id="{C293094C-37AC-4125-AC95-238B9D886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677446"/>
            <a:ext cx="5746221" cy="518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5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498E-80D8-47BE-94DA-9F3655A3702C}"/>
              </a:ext>
            </a:extLst>
          </p:cNvPr>
          <p:cNvSpPr>
            <a:spLocks noGrp="1"/>
          </p:cNvSpPr>
          <p:nvPr>
            <p:ph type="title"/>
          </p:nvPr>
        </p:nvSpPr>
        <p:spPr/>
        <p:txBody>
          <a:bodyPr>
            <a:normAutofit fontScale="90000"/>
          </a:bodyPr>
          <a:lstStyle/>
          <a:p>
            <a:r>
              <a:rPr lang="en-US" dirty="0"/>
              <a:t>How do CO2 emissions change in countries of different income levels?</a:t>
            </a:r>
          </a:p>
        </p:txBody>
      </p:sp>
      <p:sp>
        <p:nvSpPr>
          <p:cNvPr id="4" name="Text Placeholder 3">
            <a:extLst>
              <a:ext uri="{FF2B5EF4-FFF2-40B4-BE49-F238E27FC236}">
                <a16:creationId xmlns:a16="http://schemas.microsoft.com/office/drawing/2014/main" id="{16A4CCB6-90E0-4E32-9618-1E711B7C0735}"/>
              </a:ext>
            </a:extLst>
          </p:cNvPr>
          <p:cNvSpPr>
            <a:spLocks noGrp="1"/>
          </p:cNvSpPr>
          <p:nvPr>
            <p:ph type="body" sz="half" idx="2"/>
          </p:nvPr>
        </p:nvSpPr>
        <p:spPr/>
        <p:txBody>
          <a:bodyPr/>
          <a:lstStyle/>
          <a:p>
            <a:r>
              <a:rPr lang="en-US" dirty="0"/>
              <a:t>As expected, CO2 emissions correlate with national income, with the highest income countries also having the highest emissions. </a:t>
            </a:r>
          </a:p>
          <a:p>
            <a:r>
              <a:rPr lang="en-US" dirty="0"/>
              <a:t>On the other hand, per capita CO2 has been declining even as total CO2 has increased, and the decline appears most pronounced in the highest income countries. However, it is difficult to see the decline in the lowest income countries. So let us look at the income classes separately.</a:t>
            </a:r>
          </a:p>
        </p:txBody>
      </p:sp>
      <p:pic>
        <p:nvPicPr>
          <p:cNvPr id="4098" name="Picture 2">
            <a:extLst>
              <a:ext uri="{FF2B5EF4-FFF2-40B4-BE49-F238E27FC236}">
                <a16:creationId xmlns:a16="http://schemas.microsoft.com/office/drawing/2014/main" id="{27917B46-961E-46FB-973A-4F00D82F4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7375" y="1365957"/>
            <a:ext cx="6570814" cy="421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55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C005-5924-49BA-A1F1-7B05D9385D8F}"/>
              </a:ext>
            </a:extLst>
          </p:cNvPr>
          <p:cNvSpPr>
            <a:spLocks noGrp="1"/>
          </p:cNvSpPr>
          <p:nvPr>
            <p:ph type="title"/>
          </p:nvPr>
        </p:nvSpPr>
        <p:spPr/>
        <p:txBody>
          <a:bodyPr/>
          <a:lstStyle/>
          <a:p>
            <a:r>
              <a:rPr lang="en-US" dirty="0"/>
              <a:t>Comparing high and upper-middle income countries</a:t>
            </a:r>
          </a:p>
        </p:txBody>
      </p:sp>
      <p:pic>
        <p:nvPicPr>
          <p:cNvPr id="6" name="Content Placeholder 5">
            <a:extLst>
              <a:ext uri="{FF2B5EF4-FFF2-40B4-BE49-F238E27FC236}">
                <a16:creationId xmlns:a16="http://schemas.microsoft.com/office/drawing/2014/main" id="{ADCBBABF-D3CD-40A7-9C50-9DB51E81453C}"/>
              </a:ext>
            </a:extLst>
          </p:cNvPr>
          <p:cNvPicPr>
            <a:picLocks noGrp="1" noChangeAspect="1"/>
          </p:cNvPicPr>
          <p:nvPr>
            <p:ph sz="half" idx="1"/>
          </p:nvPr>
        </p:nvPicPr>
        <p:blipFill>
          <a:blip r:embed="rId2"/>
          <a:stretch>
            <a:fillRect/>
          </a:stretch>
        </p:blipFill>
        <p:spPr>
          <a:xfrm>
            <a:off x="838200" y="2058194"/>
            <a:ext cx="5181600" cy="3886200"/>
          </a:xfrm>
        </p:spPr>
      </p:pic>
      <p:pic>
        <p:nvPicPr>
          <p:cNvPr id="8" name="Content Placeholder 7">
            <a:extLst>
              <a:ext uri="{FF2B5EF4-FFF2-40B4-BE49-F238E27FC236}">
                <a16:creationId xmlns:a16="http://schemas.microsoft.com/office/drawing/2014/main" id="{350015F3-A565-4376-A886-0A25CCD5644A}"/>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118246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B6AA-1A67-4249-B432-D8F4BF1E4D86}"/>
              </a:ext>
            </a:extLst>
          </p:cNvPr>
          <p:cNvSpPr>
            <a:spLocks noGrp="1"/>
          </p:cNvSpPr>
          <p:nvPr>
            <p:ph type="title"/>
          </p:nvPr>
        </p:nvSpPr>
        <p:spPr/>
        <p:txBody>
          <a:bodyPr/>
          <a:lstStyle/>
          <a:p>
            <a:r>
              <a:rPr lang="en-US" dirty="0"/>
              <a:t>Comparing lower-middle and low income countries</a:t>
            </a:r>
          </a:p>
        </p:txBody>
      </p:sp>
      <p:pic>
        <p:nvPicPr>
          <p:cNvPr id="6" name="Content Placeholder 5">
            <a:extLst>
              <a:ext uri="{FF2B5EF4-FFF2-40B4-BE49-F238E27FC236}">
                <a16:creationId xmlns:a16="http://schemas.microsoft.com/office/drawing/2014/main" id="{897D6740-2554-44E9-9D05-1D611695E411}"/>
              </a:ext>
            </a:extLst>
          </p:cNvPr>
          <p:cNvPicPr>
            <a:picLocks noGrp="1" noChangeAspect="1"/>
          </p:cNvPicPr>
          <p:nvPr>
            <p:ph sz="half" idx="1"/>
          </p:nvPr>
        </p:nvPicPr>
        <p:blipFill>
          <a:blip r:embed="rId2"/>
          <a:stretch>
            <a:fillRect/>
          </a:stretch>
        </p:blipFill>
        <p:spPr>
          <a:xfrm>
            <a:off x="838200" y="2058194"/>
            <a:ext cx="5181600" cy="3886200"/>
          </a:xfrm>
        </p:spPr>
      </p:pic>
      <p:pic>
        <p:nvPicPr>
          <p:cNvPr id="8" name="Content Placeholder 7">
            <a:extLst>
              <a:ext uri="{FF2B5EF4-FFF2-40B4-BE49-F238E27FC236}">
                <a16:creationId xmlns:a16="http://schemas.microsoft.com/office/drawing/2014/main" id="{07D49548-36C5-44E6-AB75-980B6CBF92B2}"/>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57066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3C8C-52F0-D24E-B7CA-EF8AA14494F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F13164AC-A93A-B54F-AECC-D60BE3F7B00D}"/>
              </a:ext>
            </a:extLst>
          </p:cNvPr>
          <p:cNvSpPr>
            <a:spLocks noGrp="1"/>
          </p:cNvSpPr>
          <p:nvPr>
            <p:ph idx="1"/>
          </p:nvPr>
        </p:nvSpPr>
        <p:spPr/>
        <p:txBody>
          <a:bodyPr/>
          <a:lstStyle/>
          <a:p>
            <a:r>
              <a:rPr lang="en-US" dirty="0"/>
              <a:t>Data Source primarily from World Bank</a:t>
            </a:r>
          </a:p>
          <a:p>
            <a:pPr lvl="1"/>
            <a:r>
              <a:rPr lang="en-US" dirty="0">
                <a:hlinkClick r:id="rId2"/>
              </a:rPr>
              <a:t>API_EN.ATM.CO2E.PC_DS2_en_csv_v2_713061.csv</a:t>
            </a:r>
            <a:r>
              <a:rPr lang="en-US" dirty="0"/>
              <a:t> – CO2 Emissions</a:t>
            </a:r>
          </a:p>
          <a:p>
            <a:pPr lvl="1"/>
            <a:r>
              <a:rPr lang="en-US" dirty="0">
                <a:hlinkClick r:id="rId3"/>
              </a:rPr>
              <a:t>API_NY.GNP.PCAP.CD_DS2_en_csv_v2_714122.csv</a:t>
            </a:r>
            <a:r>
              <a:rPr lang="en-US" dirty="0"/>
              <a:t> – National Income</a:t>
            </a:r>
          </a:p>
          <a:p>
            <a:pPr lvl="1"/>
            <a:r>
              <a:rPr lang="en-US" dirty="0">
                <a:hlinkClick r:id="rId4"/>
              </a:rPr>
              <a:t>API_GNI_CLASS.csv</a:t>
            </a:r>
            <a:r>
              <a:rPr lang="en-US" dirty="0"/>
              <a:t>                                                – Income Categories</a:t>
            </a:r>
          </a:p>
          <a:p>
            <a:pPr lvl="1"/>
            <a:r>
              <a:rPr lang="en-US" dirty="0">
                <a:hlinkClick r:id="rId5"/>
              </a:rPr>
              <a:t>API_NY.GDP.MKTP.CD_DS2_en_csv_v2_713242.csv</a:t>
            </a:r>
            <a:r>
              <a:rPr lang="en-US" dirty="0"/>
              <a:t> – GDP </a:t>
            </a:r>
          </a:p>
          <a:p>
            <a:pPr lvl="1"/>
            <a:r>
              <a:rPr lang="en-US" dirty="0">
                <a:hlinkClick r:id="rId6"/>
              </a:rPr>
              <a:t>API_SP.POP.TOTL_DS2_en_csv_v2_713131.csv</a:t>
            </a:r>
            <a:r>
              <a:rPr lang="en-US" dirty="0"/>
              <a:t> – Population </a:t>
            </a:r>
          </a:p>
        </p:txBody>
      </p:sp>
    </p:spTree>
    <p:extLst>
      <p:ext uri="{BB962C8B-B14F-4D97-AF65-F5344CB8AC3E}">
        <p14:creationId xmlns:p14="http://schemas.microsoft.com/office/powerpoint/2010/main" val="116205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60A56-70FA-A243-A2E6-8253F4BD6353}"/>
              </a:ext>
            </a:extLst>
          </p:cNvPr>
          <p:cNvSpPr>
            <a:spLocks noGrp="1"/>
          </p:cNvSpPr>
          <p:nvPr>
            <p:ph idx="4294967295"/>
          </p:nvPr>
        </p:nvSpPr>
        <p:spPr>
          <a:xfrm>
            <a:off x="0" y="1825625"/>
            <a:ext cx="10515600" cy="4351338"/>
          </a:xfrm>
        </p:spPr>
        <p:txBody>
          <a:bodyPr/>
          <a:lstStyle/>
          <a:p>
            <a:r>
              <a:rPr lang="en-US" dirty="0"/>
              <a:t>Total world CO2 emissions, population, and GDP</a:t>
            </a:r>
          </a:p>
        </p:txBody>
      </p:sp>
      <p:sp>
        <p:nvSpPr>
          <p:cNvPr id="2" name="Title 1">
            <a:extLst>
              <a:ext uri="{FF2B5EF4-FFF2-40B4-BE49-F238E27FC236}">
                <a16:creationId xmlns:a16="http://schemas.microsoft.com/office/drawing/2014/main" id="{AF96F1B0-9503-4D43-8742-A59F42F4C683}"/>
              </a:ext>
            </a:extLst>
          </p:cNvPr>
          <p:cNvSpPr>
            <a:spLocks noGrp="1"/>
          </p:cNvSpPr>
          <p:nvPr>
            <p:ph type="title" idx="4294967295"/>
          </p:nvPr>
        </p:nvSpPr>
        <p:spPr>
          <a:xfrm>
            <a:off x="0" y="365125"/>
            <a:ext cx="10515600" cy="1325563"/>
          </a:xfrm>
        </p:spPr>
        <p:txBody>
          <a:bodyPr/>
          <a:lstStyle/>
          <a:p>
            <a:r>
              <a:rPr lang="en-US" dirty="0"/>
              <a:t>CO2 Emission Over Time</a:t>
            </a:r>
          </a:p>
        </p:txBody>
      </p:sp>
      <p:pic>
        <p:nvPicPr>
          <p:cNvPr id="1038" name="Picture 14">
            <a:extLst>
              <a:ext uri="{FF2B5EF4-FFF2-40B4-BE49-F238E27FC236}">
                <a16:creationId xmlns:a16="http://schemas.microsoft.com/office/drawing/2014/main" id="{A65E7DF1-DD99-492E-9502-AB5B43704E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822222"/>
            <a:ext cx="3543300" cy="335474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93C5A40A-A592-47FB-A147-6A82E23E8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470" y="2822222"/>
            <a:ext cx="3600450" cy="335474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7E83D07-84CF-42A2-842D-5B7549891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3120" y="2822222"/>
            <a:ext cx="3448050" cy="335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3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8DA2-7F85-D340-9FCA-B5515FD215D0}"/>
              </a:ext>
            </a:extLst>
          </p:cNvPr>
          <p:cNvSpPr>
            <a:spLocks noGrp="1"/>
          </p:cNvSpPr>
          <p:nvPr>
            <p:ph type="title"/>
          </p:nvPr>
        </p:nvSpPr>
        <p:spPr/>
        <p:txBody>
          <a:bodyPr/>
          <a:lstStyle/>
          <a:p>
            <a:r>
              <a:rPr lang="en-US" dirty="0"/>
              <a:t>CO2 Per Capita Over Time</a:t>
            </a:r>
          </a:p>
        </p:txBody>
      </p:sp>
      <p:sp>
        <p:nvSpPr>
          <p:cNvPr id="3" name="Content Placeholder 2">
            <a:extLst>
              <a:ext uri="{FF2B5EF4-FFF2-40B4-BE49-F238E27FC236}">
                <a16:creationId xmlns:a16="http://schemas.microsoft.com/office/drawing/2014/main" id="{562CC859-F22D-F144-9537-2754F8740C20}"/>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0764970-C755-4A88-B7A5-F588FD89D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489" y="1823008"/>
            <a:ext cx="6739467" cy="46698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99F18C-4062-4902-9875-1CF176F932EB}"/>
              </a:ext>
            </a:extLst>
          </p:cNvPr>
          <p:cNvSpPr txBox="1"/>
          <p:nvPr/>
        </p:nvSpPr>
        <p:spPr>
          <a:xfrm>
            <a:off x="9505244" y="1140178"/>
            <a:ext cx="2190045" cy="2031325"/>
          </a:xfrm>
          <a:prstGeom prst="rect">
            <a:avLst/>
          </a:prstGeom>
          <a:noFill/>
        </p:spPr>
        <p:txBody>
          <a:bodyPr wrap="square" rtlCol="0">
            <a:spAutoFit/>
          </a:bodyPr>
          <a:lstStyle/>
          <a:p>
            <a:r>
              <a:rPr lang="en-US" dirty="0"/>
              <a:t>We noticed that CO2 emissions peaked in 2013, and slightly tapered off from then. Unfortunately, this dataset ended with 2014.</a:t>
            </a:r>
          </a:p>
        </p:txBody>
      </p:sp>
    </p:spTree>
    <p:extLst>
      <p:ext uri="{BB962C8B-B14F-4D97-AF65-F5344CB8AC3E}">
        <p14:creationId xmlns:p14="http://schemas.microsoft.com/office/powerpoint/2010/main" val="338191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C628-EEB0-4DA4-B4DA-24394CF7721A}"/>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A296C2E8-3800-4991-A0F6-164F536F8E29}"/>
              </a:ext>
            </a:extLst>
          </p:cNvPr>
          <p:cNvSpPr>
            <a:spLocks noGrp="1"/>
          </p:cNvSpPr>
          <p:nvPr>
            <p:ph type="body" idx="1"/>
          </p:nvPr>
        </p:nvSpPr>
        <p:spPr/>
        <p:txBody>
          <a:bodyPr/>
          <a:lstStyle/>
          <a:p>
            <a:endParaRPr lang="en-US" dirty="0"/>
          </a:p>
        </p:txBody>
      </p:sp>
      <p:pic>
        <p:nvPicPr>
          <p:cNvPr id="8" name="Content Placeholder 7">
            <a:extLst>
              <a:ext uri="{FF2B5EF4-FFF2-40B4-BE49-F238E27FC236}">
                <a16:creationId xmlns:a16="http://schemas.microsoft.com/office/drawing/2014/main" id="{7FF5BA82-74DD-4695-8DF0-6A6B4C1CFFB7}"/>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F02D9133-BE27-44FA-8D09-6AAFE783F9C3}"/>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648D1F4C-99F3-4285-ADF5-34439406F12D}"/>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171426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7818-BF01-45E4-B8FB-1BC8607DA2FB}"/>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0C8667BD-3D2A-4363-B4A8-9F337DAD0558}"/>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8E5F46D0-CF4D-46A5-A4D7-386DBB8C4C8F}"/>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86082D5D-40BA-4A65-AEC3-B1A36C74C89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F6C5EAF1-ABDB-432C-9E0E-AAB28D3C54D2}"/>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237167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280-FCA6-4EBF-96E9-F1AAF62277A9}"/>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67D0244C-9D18-4106-A79B-00CBF0B7C0FD}"/>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1D2FA927-2113-4B59-8350-E61472390A46}"/>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BD02AF2A-F043-43E2-9143-E180C149EDB0}"/>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F89087D7-4F92-414F-A50E-F0EF4E8693EC}"/>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413192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CE1E-EE83-4219-B85F-C6F946530ECF}"/>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79158909-5CCD-41A1-B3C5-902DF0D80891}"/>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C49D8E3C-E0B4-4CAD-B930-D92791DFB242}"/>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AEA7B46A-6379-48B9-B18C-9E1403C41C04}"/>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DFBA8C7D-483F-4ABA-AB21-59658076F68C}"/>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30243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9D3E-68F5-F54E-9288-527DB0A9230B}"/>
              </a:ext>
            </a:extLst>
          </p:cNvPr>
          <p:cNvSpPr>
            <a:spLocks noGrp="1"/>
          </p:cNvSpPr>
          <p:nvPr>
            <p:ph type="title"/>
          </p:nvPr>
        </p:nvSpPr>
        <p:spPr/>
        <p:txBody>
          <a:bodyPr/>
          <a:lstStyle/>
          <a:p>
            <a:r>
              <a:rPr lang="en-US" dirty="0"/>
              <a:t>Top 10 CO2 Emitting Countries, total emissions (kg)</a:t>
            </a:r>
          </a:p>
        </p:txBody>
      </p:sp>
      <p:sp>
        <p:nvSpPr>
          <p:cNvPr id="3" name="Content Placeholder 2">
            <a:extLst>
              <a:ext uri="{FF2B5EF4-FFF2-40B4-BE49-F238E27FC236}">
                <a16:creationId xmlns:a16="http://schemas.microsoft.com/office/drawing/2014/main" id="{C7B5905F-A35E-5149-9E42-6FAE144C2DB8}"/>
              </a:ext>
            </a:extLst>
          </p:cNvPr>
          <p:cNvSpPr>
            <a:spLocks noGrp="1"/>
          </p:cNvSpPr>
          <p:nvPr>
            <p:ph idx="1"/>
          </p:nvPr>
        </p:nvSpPr>
        <p:spPr/>
        <p:txBody>
          <a:bodyPr/>
          <a:lstStyle/>
          <a:p>
            <a:endParaRPr lang="en-US" dirty="0"/>
          </a:p>
        </p:txBody>
      </p:sp>
      <p:pic>
        <p:nvPicPr>
          <p:cNvPr id="3074" name="Picture 2">
            <a:extLst>
              <a:ext uri="{FF2B5EF4-FFF2-40B4-BE49-F238E27FC236}">
                <a16:creationId xmlns:a16="http://schemas.microsoft.com/office/drawing/2014/main" id="{76B2F5EB-4A39-402C-AD52-FCCC8935B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178" y="1690688"/>
            <a:ext cx="5621866" cy="481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63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313</Words>
  <Application>Microsoft Office PowerPoint</Application>
  <PresentationFormat>Widescreen</PresentationFormat>
  <Paragraphs>28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Climate Change – CO2 Emissions</vt:lpstr>
      <vt:lpstr>Data Exploration</vt:lpstr>
      <vt:lpstr>CO2 Emission Over Time</vt:lpstr>
      <vt:lpstr>CO2 Per Capita Over Time</vt:lpstr>
      <vt:lpstr>Individual countries show very different patterns</vt:lpstr>
      <vt:lpstr>Individual countries show very different patterns</vt:lpstr>
      <vt:lpstr>Individual countries show very different patterns</vt:lpstr>
      <vt:lpstr>Individual countries show very different patterns</vt:lpstr>
      <vt:lpstr>Top 10 CO2 Emitting Countries, total emissions (kg)</vt:lpstr>
      <vt:lpstr>Top 10 CO2 Emitting Countries, per capita (kg)</vt:lpstr>
      <vt:lpstr>How do CO2 emissions change in countries of different income levels?</vt:lpstr>
      <vt:lpstr>Comparing high and upper-middle income countries</vt:lpstr>
      <vt:lpstr>Comparing lower-middle and low income countries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 CO2 Emissions</dc:title>
  <dc:creator>kevin lee</dc:creator>
  <cp:lastModifiedBy>Jason Hernandez</cp:lastModifiedBy>
  <cp:revision>11</cp:revision>
  <dcterms:created xsi:type="dcterms:W3CDTF">2020-02-25T02:07:00Z</dcterms:created>
  <dcterms:modified xsi:type="dcterms:W3CDTF">2020-02-25T04:27:33Z</dcterms:modified>
</cp:coreProperties>
</file>