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0" r:id="rId2"/>
    <p:sldMasterId id="2147483651" r:id="rId3"/>
    <p:sldMasterId id="2147483652" r:id="rId4"/>
  </p:sldMasterIdLst>
  <p:notesMasterIdLst>
    <p:notesMasterId r:id="rId19"/>
  </p:notesMasterIdLst>
  <p:handoutMasterIdLst>
    <p:handoutMasterId r:id="rId20"/>
  </p:handoutMasterIdLst>
  <p:sldIdLst>
    <p:sldId id="256" r:id="rId5"/>
    <p:sldId id="259" r:id="rId6"/>
    <p:sldId id="261" r:id="rId7"/>
    <p:sldId id="263" r:id="rId8"/>
    <p:sldId id="265" r:id="rId9"/>
    <p:sldId id="282" r:id="rId10"/>
    <p:sldId id="267" r:id="rId11"/>
    <p:sldId id="269" r:id="rId12"/>
    <p:sldId id="283" r:id="rId13"/>
    <p:sldId id="271" r:id="rId14"/>
    <p:sldId id="273" r:id="rId15"/>
    <p:sldId id="275" r:id="rId16"/>
    <p:sldId id="277" r:id="rId17"/>
    <p:sldId id="279" r:id="rId18"/>
  </p:sldIdLst>
  <p:sldSz cx="12192000" cy="6858000"/>
  <p:notesSz cx="6858000" cy="9144000"/>
  <p:embeddedFontLst>
    <p:embeddedFont>
      <p:font typeface="OPPOSans H" panose="02010600030101010101" charset="-122"/>
      <p:regular r:id="rId21"/>
    </p:embeddedFont>
    <p:embeddedFont>
      <p:font typeface="Source Han Sans" panose="02010600030101010101" charset="-122"/>
      <p:regular r:id="rId22"/>
    </p:embeddedFont>
    <p:embeddedFont>
      <p:font typeface="Source Han Sans CN Bold" panose="02010600030101010101" charset="-122"/>
      <p:bold r:id="rId23"/>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896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1" d="100"/>
          <a:sy n="111" d="100"/>
        </p:scale>
        <p:origin x="24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slideMaster" Target="slideMasters/slideMaster3.xml"/><Relationship Id="rId21" Type="http://schemas.openxmlformats.org/officeDocument/2006/relationships/font" Target="fonts/font1.fntdata"/><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3.fntdata"/><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2.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2025/4/14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2025/4/14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en-US"/>
              <a:t>To foster collaboration and engagement, a hybrid onlineoffline community was cultivated. The community has Bilibili and WeChat host over 30,000 participants, offering tutorials, Q&amp;A forums, and live coding sessions. Offline workshops and annual RISC-V programming competitions provide training and job opportunities.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en-US"/>
              <a:t>The success of this initiative is evident from the engagement metrics on platforms such as Bilibili.com, referencing Table 2. The primary channel, comprising 748 videos, has garnered 1.29 million views, 37,000 likes, and 24,000 followers. Notable series include "RISC-V Software Porting and Optimization Championships," "KSCO's Hands-on RISC-V High-Performance Simulator," and "From Scratch: Writing a RISC-V Compiler." A second channel, comprising 111 videos, has garnered 41,000 views, 1,876 likes, and 462 followers, featuring series such as "RISC-V Computing Floating Bridge" and "WiringX for Milk-V Duo.”</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en-US"/>
              <a:t>This initiative bridges the gap between RISC-V's technical potential and the practical need for scalable education. By combining structured curriculum pipelines, remote hardware access, and an active learner community, we offer a reproducible model for global RISC-V talent development. Our approach not only lowers the entry barrier for new learners but also accelerates innovation by enabling hands-on exploration of next-generation processor technologies.</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en-US"/>
              <a:t>To address these challenges, a systematic educational solution is proposed,</a:t>
            </a:r>
          </a:p>
          <a:p>
            <a:r>
              <a:rPr lang="en-US" altLang="en-US"/>
              <a:t>encompassing tree dimensions: curriculum development, experiment environment support, and community</a:t>
            </a:r>
          </a:p>
          <a:p>
            <a:r>
              <a:rPr lang="en-US" altLang="en-US"/>
              <a:t>engagement. In curriculum design, collaboration occurs with our laboratory, community developers, and</a:t>
            </a:r>
          </a:p>
          <a:p>
            <a:r>
              <a:rPr lang="en-US" altLang="en-US"/>
              <a:t>university teachers to construct a multi-tiered course system spanning from foundational theories to cutting-</a:t>
            </a:r>
          </a:p>
          <a:p>
            <a:r>
              <a:rPr lang="en-US" altLang="en-US"/>
              <a:t>edge technologies. A quality assurance mechanism is established through weekly technical seminars to form a</a:t>
            </a:r>
          </a:p>
          <a:p>
            <a:r>
              <a:rPr lang="en-US" altLang="en-US"/>
              <a:t>course quality grading methodology ensuring continuous refinement of educational content. In order to</a:t>
            </a:r>
          </a:p>
          <a:p>
            <a:r>
              <a:rPr lang="en-US" altLang="en-US"/>
              <a:t>address the challenge posed by hardware resource limitations, a strategy of integrating laboratory facilities</a:t>
            </a:r>
          </a:p>
          <a:p>
            <a:r>
              <a:rPr lang="en-US" altLang="en-US"/>
              <a:t>across multiple regions in China has been adopted, with the aim of establishing a remote experimental</a:t>
            </a:r>
          </a:p>
          <a:p>
            <a:r>
              <a:rPr lang="en-US" altLang="en-US"/>
              <a:t>environment that supports diverse RISC-V boards. This approach has the effect of significantly lowering</a:t>
            </a:r>
          </a:p>
          <a:p>
            <a:r>
              <a:rPr lang="en-US" altLang="en-US"/>
              <a:t>barriers to RISC-V experimental environment access. Furthermore, an active community is cultivated,</a:t>
            </a:r>
          </a:p>
          <a:p>
            <a:r>
              <a:rPr lang="en-US" altLang="en-US"/>
              <a:t>reaching over 30,000 participants through Bilibili and WeChat communities, regular offline technical</a:t>
            </a:r>
          </a:p>
          <a:p>
            <a:r>
              <a:rPr lang="en-US" altLang="en-US"/>
              <a:t>workshops, and RISC-V programming competitions, fostering learner engagement and technical identity. The</a:t>
            </a:r>
          </a:p>
          <a:p>
            <a:r>
              <a:rPr lang="en-US" altLang="en-US"/>
              <a:t>results demonstrate that this solution has produced over 1,000 original instructional videos, which have</a:t>
            </a:r>
          </a:p>
          <a:p>
            <a:r>
              <a:rPr lang="en-US" altLang="en-US"/>
              <a:t>accumulated more than 1.3 million views. This systematic approach not only addresses critical educational</a:t>
            </a:r>
          </a:p>
          <a:p>
            <a:r>
              <a:rPr lang="en-US" altLang="en-US"/>
              <a:t>gaps but also provides a scalable model for nurturing talent in emerging technologies, thereby accelerating the</a:t>
            </a:r>
          </a:p>
          <a:p>
            <a:r>
              <a:rPr lang="en-US" altLang="en-US"/>
              <a:t>integration of RISC-V into innovation landscape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en-US"/>
              <a:t>To address the challenges identified in RISC-V education and ecosystem development, we propose a threepronged approach encompassing curriculum development, remote laboratory infrastructure, and community-driven engagement.</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en-US"/>
              <a:t>The curriculum design process follows a systematic four-</a:t>
            </a:r>
          </a:p>
          <a:p>
            <a:r>
              <a:rPr lang="en-US" altLang="en-US"/>
              <a:t>stage workflow, referencing Figure 1, ensuring quality</a:t>
            </a:r>
          </a:p>
          <a:p>
            <a:r>
              <a:rPr lang="en-US" altLang="en-US"/>
              <a:t>control and adaptability to evolving technological trends.</a:t>
            </a:r>
          </a:p>
          <a:p>
            <a:r>
              <a:rPr lang="en-US" altLang="en-US"/>
              <a:t>First of all is the lecture generation, weekly seminars are</a:t>
            </a:r>
          </a:p>
          <a:p>
            <a:r>
              <a:rPr lang="en-US" altLang="en-US"/>
              <a:t>conducted with laboratory researchers, community</a:t>
            </a:r>
          </a:p>
          <a:p>
            <a:r>
              <a:rPr lang="en-US" altLang="en-US"/>
              <a:t>developers, and university teachers to identify high-impact</a:t>
            </a:r>
          </a:p>
          <a:p>
            <a:r>
              <a:rPr lang="en-US" altLang="en-US"/>
              <a:t>projects and translate them into lectures. These sessions</a:t>
            </a:r>
          </a:p>
          <a:p>
            <a:r>
              <a:rPr lang="en-US" altLang="en-US"/>
              <a:t>produce hands-on tutorials, and lecture videos.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en-US"/>
              <a:t>The second</a:t>
            </a:r>
          </a:p>
          <a:p>
            <a:r>
              <a:rPr lang="en-US" altLang="en-US"/>
              <a:t>step is lecture evaluation via learners’ feedback, all lectures</a:t>
            </a:r>
          </a:p>
          <a:p>
            <a:r>
              <a:rPr lang="en-US" altLang="en-US"/>
              <a:t>are published on Bilibili.com, where learner engagement</a:t>
            </a:r>
          </a:p>
          <a:p>
            <a:r>
              <a:rPr lang="en-US" altLang="en-US"/>
              <a:t>metrics (e.g., view counts, likes, comments) are monitored.</a:t>
            </a:r>
          </a:p>
          <a:p>
            <a:r>
              <a:rPr lang="en-US" altLang="en-US"/>
              <a:t>Videos ranking in the top 30% of views and meetingpredefined interaction thresholds (e.g. \(≥5\) comments per 500 views) proceed to formal review. The third step is expert review and lecture quality grading, a panel of instructors and industry experts evaluates shortlisted materials using a scoring rubric, referencing Table 1. Criteria include technical accuracy, pedagogical structure, practical relevance, and experimental completeness. Courses scoring ≥80 are certified for integration into the formal curriculum. The last step is structured curriculum assembly, the approved courses are organized into tiered modules, spanning foundational concepts, intermediate programming topics, and advanced specializations (e.g., AI acceleration on RISC-V).</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en-US"/>
              <a:t>To mitigate RISC-V laboratory infrastructure accessibility barriers, a distributed remote lab environment was established across Beijing, Nanjing, and Shanghai, referencing Figure 2, Key components include multi-region RISC-V boards integration, access architecture, and Operating System support. The physical RISC-V development boards (e.g., HiFive Unmatched, Licheepi4A) are pooled from our labs and community contributors, enabling shared access via remote protocols. Users connect through SSH and VNC protocols, facilitated by a jump server for secure authentication. Smart power outlets enable remote power cycling, while SD Mux devices automate firmware flashing (e.g., using SDWireC for unattended SD card programming). A compatibility RISCV Operating System Matrix ensures seamless integration of diverse RISC-V boards with Linux distributions (e.g., Fedora RISC-V, Debian) and real-time operating systems (e.g., FreeRTOS).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en-US"/>
              <a:t>To mitigate RISC-V laboratory infrastructure accessibility barriers, a distributed remote lab environment was established across Beijing, Nanjing, and Shanghai, referencing Figure 2, Key components include multi-region RISC-V boards integration, access architecture, and Operating System support. The physical RISC-V development boards (e.g., HiFive Unmatched, Licheepi4A) are pooled from our labs and community contributors, enabling shared access via remote protocols. Users connect through SSH and VNC protocols, facilitated by a jump server for secure authentication. Smart power outlets enable remote power cycling, while SD Mux devices automate firmware flashing (e.g., using SDWireC for unattended SD card programming). A compatibility RISCV Operating System Matrix ensures seamless integration of diverse RISC-V boards with Linux distributions (e.g., Fedora RISC-V, Debian) and real-time operating systems (e.g., FreeRTOS).</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nvPr>
        </p:nvSpPr>
        <p:spPr>
          <a:xfrm>
            <a:off x="10234800" y="914400"/>
            <a:ext cx="1044000" cy="5029200"/>
          </a:xfrm>
        </p:spPr>
        <p:txBody>
          <a:bodyPr vert="eaVert" lIns="90000" tIns="46800" rIns="90000" bIns="46800" rtlCol="0" anchor="ctr" anchorCtr="0">
            <a:normAutofit/>
          </a:bodyPr>
          <a:lstStyle>
            <a:lvl1pPr>
              <a:buNone/>
              <a:defRPr sz="2800"/>
            </a:lvl1pPr>
          </a:lstStyle>
          <a:p>
            <a:pPr lvl="0" fontAlgn="auto"/>
            <a:r>
              <a:rPr lang="zh-CN" altLang="en-US" strike="noStrike" noProof="1"/>
              <a:t>单击此处编辑标题</a:t>
            </a:r>
          </a:p>
        </p:txBody>
      </p:sp>
      <p:sp>
        <p:nvSpPr>
          <p:cNvPr id="3" name="竖排文字占位符 2"/>
          <p:cNvSpPr>
            <a:spLocks noGrp="1"/>
          </p:cNvSpPr>
          <p:nvPr>
            <p:ph type="body" orient="vert" idx="1"/>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t>2025/4/14</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608400" y="774000"/>
            <a:ext cx="10972800" cy="5482800"/>
          </a:xfrm>
        </p:spPr>
        <p:txBody>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2" name="日期占位符 1"/>
          <p:cNvSpPr>
            <a:spLocks noGrp="1"/>
          </p:cNvSpPr>
          <p:nvPr>
            <p:ph type="dt" sz="half" idx="14"/>
          </p:nvPr>
        </p:nvSpPr>
        <p:spPr/>
        <p:txBody>
          <a:bodyPr/>
          <a:lstStyle/>
          <a:p>
            <a:pPr fontAlgn="auto"/>
            <a:fld id="{760FBDFE-C587-4B4C-A407-44438C67B59E}" type="datetimeFigureOut">
              <a:rPr lang="zh-CN" altLang="en-US" strike="noStrike" noProof="1" smtClean="0">
                <a:latin typeface="+mn-lt"/>
                <a:ea typeface="+mn-ea"/>
                <a:cs typeface="+mn-cs"/>
              </a:rPr>
              <a:t>2025/4/14</a:t>
            </a:fld>
            <a:endParaRPr lang="zh-CN" altLang="en-US" strike="noStrike" noProof="1"/>
          </a:p>
        </p:txBody>
      </p:sp>
      <p:sp>
        <p:nvSpPr>
          <p:cNvPr id="3" name="页脚占位符 2"/>
          <p:cNvSpPr>
            <a:spLocks noGrp="1"/>
          </p:cNvSpPr>
          <p:nvPr>
            <p:ph type="ftr" sz="quarter" idx="15"/>
          </p:nvPr>
        </p:nvSpPr>
        <p:spPr/>
        <p:txBody>
          <a:bodyPr/>
          <a:lstStyle/>
          <a:p>
            <a:pPr fontAlgn="auto"/>
            <a:endParaRPr lang="zh-CN" altLang="en-US" strike="noStrike" noProof="1"/>
          </a:p>
        </p:txBody>
      </p:sp>
      <p:sp>
        <p:nvSpPr>
          <p:cNvPr id="4" name="灯片编号占位符 3"/>
          <p:cNvSpPr>
            <a:spLocks noGrp="1"/>
          </p:cNvSpPr>
          <p:nvPr>
            <p:ph type="sldNum" sz="quarter" idx="16"/>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98800" y="2484000"/>
            <a:ext cx="9799200" cy="1018800"/>
          </a:xfrm>
        </p:spPr>
        <p:txBody>
          <a:bodyPr vert="horz" lIns="90000" tIns="46800" rIns="90000" bIns="46800" rtlCol="0" anchor="t" anchorCtr="0">
            <a:normAutofit/>
          </a:bodyPr>
          <a:lstStyle>
            <a:lvl1pPr algn="ctr">
              <a:defRPr sz="6000"/>
            </a:lvl1pPr>
          </a:lstStyle>
          <a:p>
            <a:pPr lvl="0" fontAlgn="auto"/>
            <a:r>
              <a:rPr lang="zh-CN" altLang="en-US" strike="noStrike" noProof="1"/>
              <a:t>单击此处编辑标题</a:t>
            </a:r>
          </a:p>
        </p:txBody>
      </p:sp>
      <p:sp>
        <p:nvSpPr>
          <p:cNvPr id="7" name="文本占位符 6"/>
          <p:cNvSpPr>
            <a:spLocks noGrp="1"/>
          </p:cNvSpPr>
          <p:nvPr>
            <p:ph type="body" sz="quarter" idx="13"/>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fontAlgn="auto"/>
            <a:r>
              <a:rPr lang="zh-CN" altLang="en-US" strike="noStrike" noProof="1"/>
              <a:t>单击此处编辑母版文本样式</a:t>
            </a:r>
          </a:p>
        </p:txBody>
      </p:sp>
      <p:sp>
        <p:nvSpPr>
          <p:cNvPr id="3" name="日期占位符 2"/>
          <p:cNvSpPr>
            <a:spLocks noGrp="1"/>
          </p:cNvSpPr>
          <p:nvPr>
            <p:ph type="dt" sz="half" idx="14"/>
          </p:nvPr>
        </p:nvSpPr>
        <p:spPr/>
        <p:txBody>
          <a:bodyPr/>
          <a:lstStyle/>
          <a:p>
            <a:pPr fontAlgn="auto"/>
            <a:fld id="{760FBDFE-C587-4B4C-A407-44438C67B59E}" type="datetimeFigureOut">
              <a:rPr lang="zh-CN" altLang="en-US" strike="noStrike" noProof="1" smtClean="0">
                <a:latin typeface="+mn-lt"/>
                <a:ea typeface="+mn-ea"/>
                <a:cs typeface="+mn-cs"/>
              </a:rPr>
              <a:t>2025/4/14</a:t>
            </a:fld>
            <a:endParaRPr lang="zh-CN" altLang="en-US" strike="noStrike" noProof="1"/>
          </a:p>
        </p:txBody>
      </p:sp>
      <p:sp>
        <p:nvSpPr>
          <p:cNvPr id="4" name="页脚占位符 3"/>
          <p:cNvSpPr>
            <a:spLocks noGrp="1"/>
          </p:cNvSpPr>
          <p:nvPr>
            <p:ph type="ftr" sz="quarter" idx="15"/>
          </p:nvPr>
        </p:nvSpPr>
        <p:spPr/>
        <p:txBody>
          <a:bodyPr/>
          <a:lstStyle/>
          <a:p>
            <a:pPr fontAlgn="auto"/>
            <a:endParaRPr lang="zh-CN" altLang="en-US" strike="noStrike" noProof="1"/>
          </a:p>
        </p:txBody>
      </p:sp>
      <p:sp>
        <p:nvSpPr>
          <p:cNvPr id="5" name="灯片编号占位符 4"/>
          <p:cNvSpPr>
            <a:spLocks noGrp="1"/>
          </p:cNvSpPr>
          <p:nvPr>
            <p:ph type="sldNum" sz="quarter" idx="16"/>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63DB197-84B0-484E-9C0F-88358ECCB797}" type="datetimeFigureOut">
              <a:rPr lang="zh-CN" altLang="en-US" smtClean="0"/>
              <a:t>2025/4/14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E077DA78-E013-4A8C-AD75-63A150561B10}"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98800" y="914400"/>
            <a:ext cx="9799200" cy="2570400"/>
          </a:xfrm>
        </p:spPr>
        <p:txBody>
          <a:bodyPr lIns="90000" tIns="46800" rIns="90000" bIns="46800" anchor="b" anchorCtr="0">
            <a:normAutofit/>
          </a:bodyPr>
          <a:lstStyle>
            <a:lvl1pPr algn="ctr">
              <a:defRPr sz="6000"/>
            </a:lvl1pPr>
          </a:lstStyle>
          <a:p>
            <a:pPr fontAlgn="auto"/>
            <a:r>
              <a:rPr lang="zh-CN" altLang="en-US" strike="noStrike" noProof="1"/>
              <a:t>单击此处编辑母版标题样式</a:t>
            </a:r>
          </a:p>
        </p:txBody>
      </p:sp>
      <p:sp>
        <p:nvSpPr>
          <p:cNvPr id="3" name="副标题 2"/>
          <p:cNvSpPr>
            <a:spLocks noGrp="1"/>
          </p:cNvSpPr>
          <p:nvPr>
            <p:ph type="subTitle" idx="1"/>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fontAlgn="auto"/>
            <a:r>
              <a:rPr lang="zh-CN" altLang="en-US" strike="noStrike" noProof="1"/>
              <a:t>单击此处编辑母版副标题样式</a:t>
            </a:r>
          </a:p>
        </p:txBody>
      </p:sp>
      <p:sp>
        <p:nvSpPr>
          <p:cNvPr id="4" name="日期占位符 3"/>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t>2025/4/14</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lang="zh-CN" altLang="en-US" strike="noStrike" noProof="1"/>
              <a:t>单击此处编辑母版标题样式</a:t>
            </a:r>
          </a:p>
        </p:txBody>
      </p:sp>
      <p:sp>
        <p:nvSpPr>
          <p:cNvPr id="3" name="内容占位符 2"/>
          <p:cNvSpPr>
            <a:spLocks noGrp="1"/>
          </p:cNvSpPr>
          <p:nvPr>
            <p:ph idx="1"/>
          </p:nvPr>
        </p:nvSpPr>
        <p:spPr>
          <a:xfrm>
            <a:off x="608400" y="1490400"/>
            <a:ext cx="10969200" cy="4759200"/>
          </a:xfrm>
        </p:spPr>
        <p:txBody>
          <a:bodyPr vert="horz" lIns="90000" tIns="46800" rIns="90000" bIns="46800" rtlCol="0">
            <a:normAutofit/>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日期占位符 3"/>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t>2025/4/14</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990800" y="3848400"/>
            <a:ext cx="7768800" cy="766800"/>
          </a:xfrm>
        </p:spPr>
        <p:txBody>
          <a:bodyPr lIns="90000" tIns="46800" rIns="90000" bIns="46800" anchor="b" anchorCtr="0">
            <a:normAutofit/>
          </a:bodyPr>
          <a:lstStyle>
            <a:lvl1pPr>
              <a:defRPr sz="4400"/>
            </a:lvl1pPr>
          </a:lstStyle>
          <a:p>
            <a:pPr fontAlgn="auto"/>
            <a:r>
              <a:rPr lang="zh-CN" altLang="en-US" strike="noStrike" noProof="1"/>
              <a:t>单击此处编辑标题</a:t>
            </a:r>
          </a:p>
        </p:txBody>
      </p:sp>
      <p:sp>
        <p:nvSpPr>
          <p:cNvPr id="3" name="文本占位符 2"/>
          <p:cNvSpPr>
            <a:spLocks noGrp="1"/>
          </p:cNvSpPr>
          <p:nvPr>
            <p:ph type="body" idx="1" hasCustomPrompt="1"/>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fontAlgn="auto"/>
            <a:r>
              <a:rPr lang="zh-CN" altLang="en-US" strike="noStrike" noProof="1"/>
              <a:t>单击此处编辑文本</a:t>
            </a:r>
          </a:p>
        </p:txBody>
      </p:sp>
      <p:sp>
        <p:nvSpPr>
          <p:cNvPr id="4" name="日期占位符 3"/>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t>2025/4/14</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lang="zh-CN" altLang="en-US" strike="noStrike" noProof="1"/>
              <a:t>单击此处编辑母版标题样式</a:t>
            </a:r>
          </a:p>
        </p:txBody>
      </p:sp>
      <p:sp>
        <p:nvSpPr>
          <p:cNvPr id="3" name="内容占位符 2"/>
          <p:cNvSpPr>
            <a:spLocks noGrp="1"/>
          </p:cNvSpPr>
          <p:nvPr>
            <p:ph sz="half" idx="1"/>
          </p:nvPr>
        </p:nvSpPr>
        <p:spPr>
          <a:xfrm>
            <a:off x="608400" y="1501200"/>
            <a:ext cx="5176800" cy="4748400"/>
          </a:xfrm>
        </p:spPr>
        <p:txBody>
          <a:bodyPr vert="horz" lIns="90000" tIns="46800" rIns="90000" bIns="46800" rtlCol="0">
            <a:normAutofit/>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4" name="内容占位符 3"/>
          <p:cNvSpPr>
            <a:spLocks noGrp="1"/>
          </p:cNvSpPr>
          <p:nvPr>
            <p:ph sz="half" idx="2"/>
          </p:nvPr>
        </p:nvSpPr>
        <p:spPr>
          <a:xfrm>
            <a:off x="6411600" y="1501200"/>
            <a:ext cx="5176800" cy="4748400"/>
          </a:xfrm>
        </p:spPr>
        <p:txBody>
          <a:bodyPr lIns="90000" tIns="46800" rIns="90000" bIns="46800">
            <a:normAutofit/>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日期占位符 4"/>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t>2025/4/14</a:t>
            </a:fld>
            <a:endParaRPr lang="zh-CN" altLang="en-US" strike="noStrike" noProof="1"/>
          </a:p>
        </p:txBody>
      </p:sp>
      <p:sp>
        <p:nvSpPr>
          <p:cNvPr id="6" name="页脚占位符 5"/>
          <p:cNvSpPr>
            <a:spLocks noGrp="1"/>
          </p:cNvSpPr>
          <p:nvPr>
            <p:ph type="ftr" sz="quarter" idx="11"/>
          </p:nvPr>
        </p:nvSpPr>
        <p:spPr/>
        <p:txBody>
          <a:bodyPr/>
          <a:lstStyle/>
          <a:p>
            <a:pPr fontAlgn="auto"/>
            <a:endParaRPr lang="zh-CN" altLang="en-US" strike="noStrike" noProof="1"/>
          </a:p>
        </p:txBody>
      </p:sp>
      <p:sp>
        <p:nvSpPr>
          <p:cNvPr id="7" name="灯片编号占位符 6"/>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lang="zh-CN" altLang="en-US" strike="noStrike" noProof="1"/>
              <a:t>单击此处编辑母版标题样式</a:t>
            </a:r>
          </a:p>
        </p:txBody>
      </p:sp>
      <p:sp>
        <p:nvSpPr>
          <p:cNvPr id="3" name="文本占位符 2"/>
          <p:cNvSpPr>
            <a:spLocks noGrp="1"/>
          </p:cNvSpPr>
          <p:nvPr>
            <p:ph type="body" idx="1" hasCustomPrompt="1"/>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单击此处编辑文本</a:t>
            </a:r>
          </a:p>
        </p:txBody>
      </p:sp>
      <p:sp>
        <p:nvSpPr>
          <p:cNvPr id="4" name="内容占位符 3"/>
          <p:cNvSpPr>
            <a:spLocks noGrp="1"/>
          </p:cNvSpPr>
          <p:nvPr>
            <p:ph sz="half" idx="2"/>
          </p:nvPr>
        </p:nvSpPr>
        <p:spPr>
          <a:xfrm>
            <a:off x="608400" y="1854000"/>
            <a:ext cx="5342400" cy="4395600"/>
          </a:xfrm>
        </p:spPr>
        <p:txBody>
          <a:bodyPr vert="horz" lIns="101600" tIns="0" rIns="82550" bIns="0" rtlCol="0">
            <a:normAutofit/>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5" name="文本占位符 4"/>
          <p:cNvSpPr>
            <a:spLocks noGrp="1"/>
          </p:cNvSpPr>
          <p:nvPr>
            <p:ph type="body" sz="quarter" idx="3" hasCustomPrompt="1"/>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auto"/>
            <a:r>
              <a:rPr lang="zh-CN" altLang="en-US" strike="noStrike" noProof="1"/>
              <a:t>单击此处编辑文本</a:t>
            </a:r>
          </a:p>
        </p:txBody>
      </p:sp>
      <p:sp>
        <p:nvSpPr>
          <p:cNvPr id="6" name="内容占位符 5"/>
          <p:cNvSpPr>
            <a:spLocks noGrp="1"/>
          </p:cNvSpPr>
          <p:nvPr>
            <p:ph sz="quarter" idx="4"/>
          </p:nvPr>
        </p:nvSpPr>
        <p:spPr>
          <a:xfrm>
            <a:off x="6235750" y="1854000"/>
            <a:ext cx="5342400" cy="4395600"/>
          </a:xfrm>
        </p:spPr>
        <p:txBody>
          <a:bodyPr vert="horz" lIns="101600" tIns="0" rIns="82550" bIns="0" rtlCol="0">
            <a:normAutofit/>
          </a:bodyPr>
          <a:lstStyle/>
          <a:p>
            <a:pPr lvl="0" fontAlgn="auto"/>
            <a:r>
              <a:rPr lang="zh-CN" altLang="en-US" strike="noStrike" noProof="1"/>
              <a:t>单击此处编辑母版文本样式</a:t>
            </a:r>
          </a:p>
          <a:p>
            <a:pPr lvl="1" fontAlgn="auto"/>
            <a:r>
              <a:rPr lang="zh-CN" altLang="en-US" strike="noStrike" noProof="1"/>
              <a:t>第二级</a:t>
            </a:r>
          </a:p>
          <a:p>
            <a:pPr lvl="2" fontAlgn="auto"/>
            <a:r>
              <a:rPr lang="zh-CN" altLang="en-US" strike="noStrike" noProof="1"/>
              <a:t>第三级</a:t>
            </a:r>
          </a:p>
          <a:p>
            <a:pPr lvl="3" fontAlgn="auto"/>
            <a:r>
              <a:rPr lang="zh-CN" altLang="en-US" strike="noStrike" noProof="1"/>
              <a:t>第四级</a:t>
            </a:r>
          </a:p>
          <a:p>
            <a:pPr lvl="4" fontAlgn="auto"/>
            <a:r>
              <a:rPr lang="zh-CN" altLang="en-US" strike="noStrike" noProof="1"/>
              <a:t>第五级</a:t>
            </a:r>
          </a:p>
        </p:txBody>
      </p:sp>
      <p:sp>
        <p:nvSpPr>
          <p:cNvPr id="7" name="日期占位符 6"/>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t>2025/4/14</a:t>
            </a:fld>
            <a:endParaRPr lang="zh-CN" altLang="en-US" strike="noStrike" noProof="1"/>
          </a:p>
        </p:txBody>
      </p:sp>
      <p:sp>
        <p:nvSpPr>
          <p:cNvPr id="8" name="页脚占位符 7"/>
          <p:cNvSpPr>
            <a:spLocks noGrp="1"/>
          </p:cNvSpPr>
          <p:nvPr>
            <p:ph type="ftr" sz="quarter" idx="11"/>
          </p:nvPr>
        </p:nvSpPr>
        <p:spPr/>
        <p:txBody>
          <a:bodyPr/>
          <a:lstStyle/>
          <a:p>
            <a:pPr fontAlgn="auto"/>
            <a:endParaRPr lang="zh-CN" altLang="en-US" strike="noStrike" noProof="1"/>
          </a:p>
        </p:txBody>
      </p:sp>
      <p:sp>
        <p:nvSpPr>
          <p:cNvPr id="9" name="灯片编号占位符 8"/>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8400" y="608400"/>
            <a:ext cx="10969200" cy="705600"/>
          </a:xfrm>
        </p:spPr>
        <p:txBody>
          <a:bodyPr vert="horz" lIns="90000" tIns="46800" rIns="90000" bIns="46800" rtlCol="0" anchor="ctr" anchorCtr="0">
            <a:normAutofit/>
          </a:bodyPr>
          <a:lstStyle/>
          <a:p>
            <a:pPr lvl="0" fontAlgn="auto"/>
            <a:r>
              <a:rPr lang="zh-CN" altLang="en-US" strike="noStrike" noProof="1"/>
              <a:t>单击此处编辑母版标题样式</a:t>
            </a:r>
          </a:p>
        </p:txBody>
      </p:sp>
      <p:sp>
        <p:nvSpPr>
          <p:cNvPr id="3" name="日期占位符 2"/>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t>2025/4/14</a:t>
            </a:fld>
            <a:endParaRPr lang="zh-CN" altLang="en-US" strike="noStrike" noProof="1"/>
          </a:p>
        </p:txBody>
      </p:sp>
      <p:sp>
        <p:nvSpPr>
          <p:cNvPr id="4" name="页脚占位符 3"/>
          <p:cNvSpPr>
            <a:spLocks noGrp="1"/>
          </p:cNvSpPr>
          <p:nvPr>
            <p:ph type="ftr" sz="quarter" idx="11"/>
          </p:nvPr>
        </p:nvSpPr>
        <p:spPr/>
        <p:txBody>
          <a:bodyPr/>
          <a:lstStyle/>
          <a:p>
            <a:pPr fontAlgn="auto"/>
            <a:endParaRPr lang="zh-CN" altLang="en-US" strike="noStrike" noProof="1"/>
          </a:p>
        </p:txBody>
      </p:sp>
      <p:sp>
        <p:nvSpPr>
          <p:cNvPr id="5" name="灯片编号占位符 4"/>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t>2025/4/14</a:t>
            </a:fld>
            <a:endParaRPr lang="zh-CN" altLang="en-US" strike="noStrike" noProof="1"/>
          </a:p>
        </p:txBody>
      </p:sp>
      <p:sp>
        <p:nvSpPr>
          <p:cNvPr id="3" name="页脚占位符 2"/>
          <p:cNvSpPr>
            <a:spLocks noGrp="1"/>
          </p:cNvSpPr>
          <p:nvPr>
            <p:ph type="ftr" sz="quarter" idx="11"/>
          </p:nvPr>
        </p:nvSpPr>
        <p:spPr/>
        <p:txBody>
          <a:bodyPr/>
          <a:lstStyle/>
          <a:p>
            <a:pPr fontAlgn="auto"/>
            <a:endParaRPr lang="zh-CN" altLang="en-US" strike="noStrike" noProof="1"/>
          </a:p>
        </p:txBody>
      </p:sp>
      <p:sp>
        <p:nvSpPr>
          <p:cNvPr id="4" name="灯片编号占位符 3"/>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nvPr>
        </p:nvSpPr>
        <p:spPr>
          <a:xfrm>
            <a:off x="608400" y="1555200"/>
            <a:ext cx="5233077" cy="4608000"/>
          </a:xfrm>
        </p:spPr>
        <p:txBody>
          <a:bodyPr vert="horz" lIns="90000" tIns="46800" rIns="90000" bIns="46800" rtlCol="0">
            <a:normAutofit/>
          </a:bodyPr>
          <a:lstStyle>
            <a:lvl1pPr>
              <a:buNone/>
              <a:defRPr sz="1600"/>
            </a:lvl1pPr>
          </a:lstStyle>
          <a:p>
            <a:pPr lvl="0" fontAlgn="auto"/>
            <a:endParaRPr lang="zh-CN" altLang="en-US" strike="noStrike" noProof="1"/>
          </a:p>
        </p:txBody>
      </p:sp>
      <p:sp>
        <p:nvSpPr>
          <p:cNvPr id="4" name="文本占位符 3"/>
          <p:cNvSpPr>
            <a:spLocks noGrp="1"/>
          </p:cNvSpPr>
          <p:nvPr>
            <p:ph type="body" sz="half" idx="2"/>
          </p:nvPr>
        </p:nvSpPr>
        <p:spPr>
          <a:xfrm>
            <a:off x="6350400" y="1555200"/>
            <a:ext cx="5227200" cy="4608000"/>
          </a:xfrm>
        </p:spPr>
        <p:txBody>
          <a:bodyPr vert="horz" lIns="90000" tIns="46800" rIns="90000" bIns="46800" rtlCol="0">
            <a:normAutofit/>
          </a:bodyPr>
          <a:lstStyle>
            <a:lvl1pPr>
              <a:buNone/>
              <a:defRPr sz="1600"/>
            </a:lvl1pPr>
          </a:lstStyle>
          <a:p>
            <a:pPr lvl="0" fontAlgn="auto"/>
            <a:r>
              <a:rPr lang="zh-CN" altLang="en-US" strike="noStrike" noProof="1"/>
              <a:t>单击此处编辑母版文本样式</a:t>
            </a:r>
          </a:p>
        </p:txBody>
      </p:sp>
      <p:sp>
        <p:nvSpPr>
          <p:cNvPr id="9" name="标题 8"/>
          <p:cNvSpPr>
            <a:spLocks noGrp="1"/>
          </p:cNvSpPr>
          <p:nvPr>
            <p:ph type="title"/>
          </p:nvPr>
        </p:nvSpPr>
        <p:spPr/>
        <p:txBody>
          <a:bodyPr/>
          <a:lstStyle/>
          <a:p>
            <a:pPr fontAlgn="auto"/>
            <a:r>
              <a:rPr lang="zh-CN" altLang="en-US" strike="noStrike" noProof="1"/>
              <a:t>单击此处编辑母版标题样式</a:t>
            </a:r>
          </a:p>
        </p:txBody>
      </p:sp>
      <p:sp>
        <p:nvSpPr>
          <p:cNvPr id="2" name="日期占位符 1"/>
          <p:cNvSpPr>
            <a:spLocks noGrp="1"/>
          </p:cNvSpPr>
          <p:nvPr>
            <p:ph type="dt" sz="half" idx="10"/>
          </p:nvPr>
        </p:nvSpPr>
        <p:spPr/>
        <p:txBody>
          <a:bodyPr/>
          <a:lstStyle/>
          <a:p>
            <a:pPr fontAlgn="auto"/>
            <a:fld id="{760FBDFE-C587-4B4C-A407-44438C67B59E}" type="datetimeFigureOut">
              <a:rPr lang="zh-CN" altLang="en-US" strike="noStrike" noProof="1" smtClean="0">
                <a:latin typeface="+mn-lt"/>
                <a:ea typeface="+mn-ea"/>
                <a:cs typeface="+mn-cs"/>
              </a:rPr>
              <a:t>2025/4/14</a:t>
            </a:fld>
            <a:endParaRPr lang="zh-CN" altLang="en-US" strike="noStrike" noProof="1"/>
          </a:p>
        </p:txBody>
      </p:sp>
      <p:sp>
        <p:nvSpPr>
          <p:cNvPr id="5" name="页脚占位符 4"/>
          <p:cNvSpPr>
            <a:spLocks noGrp="1"/>
          </p:cNvSpPr>
          <p:nvPr>
            <p:ph type="ftr" sz="quarter" idx="11"/>
          </p:nvPr>
        </p:nvSpPr>
        <p:spPr/>
        <p:txBody>
          <a:bodyPr/>
          <a:lstStyle/>
          <a:p>
            <a:pPr fontAlgn="auto"/>
            <a:endParaRPr lang="zh-CN" altLang="en-US" strike="noStrike" noProof="1"/>
          </a:p>
        </p:txBody>
      </p:sp>
      <p:sp>
        <p:nvSpPr>
          <p:cNvPr id="6" name="灯片编号占位符 5"/>
          <p:cNvSpPr>
            <a:spLocks noGrp="1"/>
          </p:cNvSpPr>
          <p:nvPr>
            <p:ph type="sldNum" sz="quarter" idx="12"/>
          </p:nvPr>
        </p:nvSpPr>
        <p:spPr/>
        <p:txBody>
          <a:body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theme" Target="../theme/theme2.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heme" Target="../theme/theme3.xml"/><Relationship Id="rId5" Type="http://schemas.openxmlformats.org/officeDocument/2006/relationships/image" Target="../media/image2.png"/><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theme" Target="../theme/theme4.xml"/><Relationship Id="rId18" Type="http://schemas.openxmlformats.org/officeDocument/2006/relationships/tags" Target="../tags/tag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tags" Target="../tags/tag8.xml"/><Relationship Id="rId2" Type="http://schemas.openxmlformats.org/officeDocument/2006/relationships/slideLayout" Target="../slideLayouts/slideLayout3.xml"/><Relationship Id="rId16" Type="http://schemas.openxmlformats.org/officeDocument/2006/relationships/tags" Target="../tags/tag7.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tags" Target="../tags/tag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ags" Target="../tags/tag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custDataLst>
              <p:tags r:id="rId3"/>
            </p:custDataLst>
          </p:nvPr>
        </p:nvSpPr>
        <p:spPr>
          <a:xfrm>
            <a:off x="6713855" y="6182360"/>
            <a:ext cx="4863465" cy="448945"/>
          </a:xfrm>
          <a:prstGeom prst="rect">
            <a:avLst/>
          </a:prstGeom>
        </p:spPr>
        <p:txBody>
          <a:bodyPr vert="horz" lIns="91440" tIns="45720" rIns="91440" bIns="45720" rtlCol="0" anchor="ctr">
            <a:normAutofit/>
          </a:bodyPr>
          <a:lstStyle>
            <a:lvl1pPr algn="r">
              <a:defRPr sz="1000" b="0" baseline="0">
                <a:solidFill>
                  <a:schemeClr val="tx1"/>
                </a:solidFill>
                <a:latin typeface="宋体" panose="02010600030101010101" pitchFamily="2" charset="-122"/>
                <a:ea typeface="宋体" panose="02010600030101010101" pitchFamily="2" charset="-122"/>
                <a:cs typeface="宋体" panose="02010600030101010101" pitchFamily="2" charset="-122"/>
              </a:defRPr>
            </a:lvl1pPr>
          </a:lstStyle>
          <a:p>
            <a:r>
              <a:rPr lang="en-US" altLang="zh-CN"/>
              <a:t>Yunxiang Luo,Fuyuan Zhang,Tianwei Jiang ,Zhi Li,Hang Zheng,Xirui Hao</a:t>
            </a:r>
          </a:p>
          <a:p>
            <a:r>
              <a:rPr lang="en-US" altLang="zh-CN"/>
              <a:t> Institute of Software, Chinese Academy of Sciences (ISCAS</a:t>
            </a:r>
            <a:r>
              <a:rPr lang="zh-CN" altLang="en-US"/>
              <a:t>）</a:t>
            </a:r>
            <a:endParaRPr lang="zh-CN" altLang="en-US" dirty="0"/>
          </a:p>
        </p:txBody>
      </p:sp>
      <p:pic>
        <p:nvPicPr>
          <p:cNvPr id="7" name="图片 6"/>
          <p:cNvPicPr>
            <a:picLocks noChangeAspect="1"/>
          </p:cNvPicPr>
          <p:nvPr/>
        </p:nvPicPr>
        <p:blipFill>
          <a:blip r:embed="rId4">
            <a:clrChange>
              <a:clrFrom>
                <a:srgbClr val="000000">
                  <a:alpha val="100000"/>
                </a:srgbClr>
              </a:clrFrom>
              <a:clrTo>
                <a:srgbClr val="000000">
                  <a:alpha val="100000"/>
                  <a:alpha val="0"/>
                </a:srgbClr>
              </a:clrTo>
            </a:clrChange>
          </a:blip>
          <a:stretch>
            <a:fillRect/>
          </a:stretch>
        </p:blipFill>
        <p:spPr>
          <a:xfrm>
            <a:off x="8274685" y="620395"/>
            <a:ext cx="3302635" cy="437515"/>
          </a:xfrm>
          <a:prstGeom prst="rect">
            <a:avLst/>
          </a:prstGeom>
        </p:spPr>
      </p:pic>
      <p:pic>
        <p:nvPicPr>
          <p:cNvPr id="8" name="图片 7"/>
          <p:cNvPicPr>
            <a:picLocks noChangeAspect="1"/>
          </p:cNvPicPr>
          <p:nvPr/>
        </p:nvPicPr>
        <p:blipFill>
          <a:blip r:embed="rId5"/>
          <a:stretch>
            <a:fillRect/>
          </a:stretch>
        </p:blipFill>
        <p:spPr>
          <a:xfrm>
            <a:off x="8931910" y="5229225"/>
            <a:ext cx="2645410" cy="944880"/>
          </a:xfrm>
          <a:prstGeom prst="rect">
            <a:avLst/>
          </a:prstGeom>
        </p:spPr>
      </p:pic>
    </p:spTree>
    <p:custDataLst>
      <p:tags r:id="rId2"/>
    </p:custDataLst>
  </p:cSld>
  <p:clrMap bg1="lt1" tx1="dk1" bg2="lt2" tx2="dk2" accent1="accent1" accent2="accent2" accent3="accent3" accent4="accent4" accent5="accent5" accent6="accent6" hlink="hlink" folHlink="folHlink"/>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 name="灯片编号占位符 5"/>
          <p:cNvSpPr>
            <a:spLocks noGrp="1"/>
          </p:cNvSpPr>
          <p:nvPr>
            <p:ph type="sldNum" sz="quarter" idx="4"/>
            <p:custDataLst>
              <p:tags r:id="rId3"/>
            </p:custDataLst>
          </p:nvPr>
        </p:nvSpPr>
        <p:spPr>
          <a:xfrm>
            <a:off x="6713855" y="6182360"/>
            <a:ext cx="4863465" cy="448945"/>
          </a:xfrm>
          <a:prstGeom prst="rect">
            <a:avLst/>
          </a:prstGeom>
        </p:spPr>
        <p:txBody>
          <a:bodyPr vert="horz" lIns="91440" tIns="45720" rIns="91440" bIns="45720" rtlCol="0" anchor="ctr">
            <a:normAutofit/>
          </a:bodyPr>
          <a:lstStyle>
            <a:lvl1pPr algn="r">
              <a:defRPr sz="1000" b="0" baseline="0">
                <a:solidFill>
                  <a:schemeClr val="tx1"/>
                </a:solidFill>
                <a:latin typeface="宋体" panose="02010600030101010101" pitchFamily="2" charset="-122"/>
                <a:ea typeface="宋体" panose="02010600030101010101" pitchFamily="2" charset="-122"/>
                <a:cs typeface="宋体" panose="02010600030101010101" pitchFamily="2" charset="-122"/>
              </a:defRPr>
            </a:lvl1pPr>
          </a:lstStyle>
          <a:p>
            <a:r>
              <a:rPr lang="en-US" altLang="zh-CN"/>
              <a:t>Yunxiang Luo,Fuyuan Zhang,Tianwei Jiang ,Zhi Li,Hang Zheng,Xirui Hao</a:t>
            </a:r>
          </a:p>
          <a:p>
            <a:r>
              <a:rPr lang="en-US" altLang="zh-CN"/>
              <a:t> Institute of Software, Chinese Academy of Sciences (ISCAS</a:t>
            </a:r>
            <a:r>
              <a:rPr lang="zh-CN" altLang="en-US"/>
              <a:t>）</a:t>
            </a:r>
            <a:endParaRPr lang="zh-CN" altLang="en-US" dirty="0"/>
          </a:p>
        </p:txBody>
      </p:sp>
      <p:pic>
        <p:nvPicPr>
          <p:cNvPr id="7" name="图片 6"/>
          <p:cNvPicPr>
            <a:picLocks noChangeAspect="1"/>
          </p:cNvPicPr>
          <p:nvPr/>
        </p:nvPicPr>
        <p:blipFill>
          <a:blip r:embed="rId4">
            <a:clrChange>
              <a:clrFrom>
                <a:srgbClr val="000000">
                  <a:alpha val="100000"/>
                </a:srgbClr>
              </a:clrFrom>
              <a:clrTo>
                <a:srgbClr val="000000">
                  <a:alpha val="100000"/>
                  <a:alpha val="0"/>
                </a:srgbClr>
              </a:clrTo>
            </a:clrChange>
          </a:blip>
          <a:stretch>
            <a:fillRect/>
          </a:stretch>
        </p:blipFill>
        <p:spPr>
          <a:xfrm>
            <a:off x="8274685" y="620395"/>
            <a:ext cx="3302635" cy="437515"/>
          </a:xfrm>
          <a:prstGeom prst="rect">
            <a:avLst/>
          </a:prstGeom>
        </p:spPr>
      </p:pic>
      <p:pic>
        <p:nvPicPr>
          <p:cNvPr id="8" name="图片 7"/>
          <p:cNvPicPr>
            <a:picLocks noChangeAspect="1"/>
          </p:cNvPicPr>
          <p:nvPr/>
        </p:nvPicPr>
        <p:blipFill>
          <a:blip r:embed="rId5"/>
          <a:stretch>
            <a:fillRect/>
          </a:stretch>
        </p:blipFill>
        <p:spPr>
          <a:xfrm>
            <a:off x="8931910" y="5229225"/>
            <a:ext cx="2645410" cy="944880"/>
          </a:xfrm>
          <a:prstGeom prst="rect">
            <a:avLst/>
          </a:prstGeom>
        </p:spPr>
      </p:pic>
    </p:spTree>
    <p:custDataLst>
      <p:tags r:id="rId2"/>
    </p:custDataLst>
  </p:cSld>
  <p:clrMap bg1="lt1" tx1="dk1" bg2="lt2" tx2="dk2" accent1="accent1" accent2="accent2" accent3="accent3" accent4="accent4" accent5="accent5" accent6="accent6" hlink="hlink" folHlink="folHlink"/>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标题占位符 1"/>
          <p:cNvSpPr>
            <a:spLocks noGrp="1"/>
          </p:cNvSpPr>
          <p:nvPr>
            <p:ph type="title"/>
            <p:custDataLst>
              <p:tags r:id="rId14"/>
            </p:custDataLst>
          </p:nvPr>
        </p:nvSpPr>
        <p:spPr>
          <a:xfrm>
            <a:off x="608013" y="608013"/>
            <a:ext cx="10969625" cy="706437"/>
          </a:xfrm>
          <a:prstGeom prst="rect">
            <a:avLst/>
          </a:prstGeom>
          <a:noFill/>
          <a:ln w="9525">
            <a:noFill/>
          </a:ln>
        </p:spPr>
        <p:txBody>
          <a:bodyPr vert="horz" lIns="90170" tIns="46990" rIns="90170" bIns="46990" anchor="ctr" anchorCtr="0"/>
          <a:lstStyle/>
          <a:p>
            <a:pPr lvl="0"/>
            <a:r>
              <a:rPr lang="zh-CN" altLang="en-US" dirty="0"/>
              <a:t>单击此处编辑母版标题样式</a:t>
            </a:r>
          </a:p>
        </p:txBody>
      </p:sp>
      <p:sp>
        <p:nvSpPr>
          <p:cNvPr id="1027" name="文本占位符 2"/>
          <p:cNvSpPr>
            <a:spLocks noGrp="1"/>
          </p:cNvSpPr>
          <p:nvPr>
            <p:ph type="body"/>
            <p:custDataLst>
              <p:tags r:id="rId15"/>
            </p:custDataLst>
          </p:nvPr>
        </p:nvSpPr>
        <p:spPr>
          <a:xfrm>
            <a:off x="608013" y="1490663"/>
            <a:ext cx="10969625" cy="4759325"/>
          </a:xfrm>
          <a:prstGeom prst="rect">
            <a:avLst/>
          </a:prstGeom>
          <a:noFill/>
          <a:ln w="9525">
            <a:noFill/>
          </a:ln>
        </p:spPr>
        <p:txBody>
          <a:bodyPr vert="horz" lIns="90000" tIns="46800" rIns="90000" bIns="46800" anchor="t" anchorCtr="0"/>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775" y="6315075"/>
            <a:ext cx="2698750" cy="315913"/>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pPr fontAlgn="auto"/>
            <a:fld id="{760FBDFE-C587-4B4C-A407-44438C67B59E}" type="datetimeFigureOut">
              <a:rPr lang="zh-CN" altLang="en-US" strike="noStrike" noProof="1" smtClean="0">
                <a:latin typeface="+mn-lt"/>
                <a:ea typeface="+mn-ea"/>
                <a:cs typeface="+mn-cs"/>
              </a:rPr>
              <a:t>2025/4/14</a:t>
            </a:fld>
            <a:endParaRPr lang="zh-CN" altLang="en-US" strike="noStrike" noProof="1"/>
          </a:p>
        </p:txBody>
      </p:sp>
      <p:sp>
        <p:nvSpPr>
          <p:cNvPr id="5" name="页脚占位符 4"/>
          <p:cNvSpPr>
            <a:spLocks noGrp="1"/>
          </p:cNvSpPr>
          <p:nvPr>
            <p:ph type="ftr" sz="quarter" idx="3"/>
            <p:custDataLst>
              <p:tags r:id="rId17"/>
            </p:custDataLst>
          </p:nvPr>
        </p:nvSpPr>
        <p:spPr>
          <a:xfrm>
            <a:off x="4116388" y="6315075"/>
            <a:ext cx="3959225" cy="315913"/>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pPr fontAlgn="auto"/>
            <a:endParaRPr lang="zh-CN" altLang="en-US" strike="noStrike" noProof="1"/>
          </a:p>
        </p:txBody>
      </p:sp>
      <p:sp>
        <p:nvSpPr>
          <p:cNvPr id="6" name="灯片编号占位符 5"/>
          <p:cNvSpPr>
            <a:spLocks noGrp="1"/>
          </p:cNvSpPr>
          <p:nvPr>
            <p:ph type="sldNum" sz="quarter" idx="4"/>
            <p:custDataLst>
              <p:tags r:id="rId18"/>
            </p:custDataLst>
          </p:nvPr>
        </p:nvSpPr>
        <p:spPr>
          <a:xfrm>
            <a:off x="8877300" y="6315075"/>
            <a:ext cx="2700338" cy="315913"/>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pPr fontAlgn="auto"/>
            <a:fld id="{49AE70B2-8BF9-45C0-BB95-33D1B9D3A854}" type="slidenum">
              <a:rPr lang="zh-CN" altLang="en-US" strike="noStrike" noProof="1" smtClean="0">
                <a:latin typeface="+mn-lt"/>
                <a:ea typeface="+mn-ea"/>
                <a:cs typeface="+mn-cs"/>
              </a:rPr>
              <a:t>‹#›</a:t>
            </a:fld>
            <a:endParaRPr lang="zh-CN" altLang="en-US" strike="noStrike" noProof="1"/>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 id="2147483664" r:id="rId12"/>
  </p:sldLayoutIdLst>
  <p:hf sldNum="0" hdr="0" ftr="0" dt="0"/>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tags" Target="../tags/tag41.xml"/><Relationship Id="rId13" Type="http://schemas.openxmlformats.org/officeDocument/2006/relationships/tags" Target="../tags/tag46.xml"/><Relationship Id="rId18" Type="http://schemas.openxmlformats.org/officeDocument/2006/relationships/image" Target="../media/image1.png"/><Relationship Id="rId3" Type="http://schemas.openxmlformats.org/officeDocument/2006/relationships/tags" Target="../tags/tag36.xml"/><Relationship Id="rId7" Type="http://schemas.openxmlformats.org/officeDocument/2006/relationships/tags" Target="../tags/tag40.xml"/><Relationship Id="rId12" Type="http://schemas.openxmlformats.org/officeDocument/2006/relationships/tags" Target="../tags/tag45.xml"/><Relationship Id="rId17" Type="http://schemas.openxmlformats.org/officeDocument/2006/relationships/notesSlide" Target="../notesSlides/notesSlide10.xml"/><Relationship Id="rId2" Type="http://schemas.openxmlformats.org/officeDocument/2006/relationships/tags" Target="../tags/tag35.xml"/><Relationship Id="rId16" Type="http://schemas.openxmlformats.org/officeDocument/2006/relationships/slideLayout" Target="../slideLayouts/slideLayout13.xml"/><Relationship Id="rId1" Type="http://schemas.openxmlformats.org/officeDocument/2006/relationships/tags" Target="../tags/tag34.xml"/><Relationship Id="rId6" Type="http://schemas.openxmlformats.org/officeDocument/2006/relationships/tags" Target="../tags/tag39.xml"/><Relationship Id="rId11" Type="http://schemas.openxmlformats.org/officeDocument/2006/relationships/tags" Target="../tags/tag44.xml"/><Relationship Id="rId5" Type="http://schemas.openxmlformats.org/officeDocument/2006/relationships/tags" Target="../tags/tag38.xml"/><Relationship Id="rId15" Type="http://schemas.openxmlformats.org/officeDocument/2006/relationships/tags" Target="../tags/tag48.xml"/><Relationship Id="rId10" Type="http://schemas.openxmlformats.org/officeDocument/2006/relationships/tags" Target="../tags/tag43.xml"/><Relationship Id="rId19" Type="http://schemas.openxmlformats.org/officeDocument/2006/relationships/image" Target="../media/image2.png"/><Relationship Id="rId4" Type="http://schemas.openxmlformats.org/officeDocument/2006/relationships/tags" Target="../tags/tag37.xml"/><Relationship Id="rId9" Type="http://schemas.openxmlformats.org/officeDocument/2006/relationships/tags" Target="../tags/tag42.xml"/><Relationship Id="rId14" Type="http://schemas.openxmlformats.org/officeDocument/2006/relationships/tags" Target="../tags/tag47.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space.bilibili.com/1829697/channel/collectiondetai1?sid=3467927" TargetMode="External"/><Relationship Id="rId7" Type="http://schemas.openxmlformats.org/officeDocument/2006/relationships/hyperlink" Target="https://space.bilibili.com/1829697/channel/collectiondetail?sid=4258135"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hyperlink" Target="https://space.bilibili.com/1829697/channel/collectiondetail?sid=5119595" TargetMode="External"/><Relationship Id="rId5" Type="http://schemas.openxmlformats.org/officeDocument/2006/relationships/hyperlink" Target="https://space.bilibili.com/1829697/channel/collectiondetail?sid=3744568" TargetMode="External"/><Relationship Id="rId4" Type="http://schemas.openxmlformats.org/officeDocument/2006/relationships/hyperlink" Target="https://space.bilibili.com/1829697/channel/collectiondetail?sid=4096361" TargetMode="External"/><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51.xml"/><Relationship Id="rId7" Type="http://schemas.openxmlformats.org/officeDocument/2006/relationships/slideLayout" Target="../slideLayouts/slideLayout13.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tags" Target="../tags/tag54.xml"/><Relationship Id="rId5" Type="http://schemas.openxmlformats.org/officeDocument/2006/relationships/tags" Target="../tags/tag53.xml"/><Relationship Id="rId10" Type="http://schemas.openxmlformats.org/officeDocument/2006/relationships/image" Target="../media/image2.png"/><Relationship Id="rId4" Type="http://schemas.openxmlformats.org/officeDocument/2006/relationships/tags" Target="../tags/tag52.xml"/><Relationship Id="rId9"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tags" Target="../tags/tag22.xml"/><Relationship Id="rId18" Type="http://schemas.openxmlformats.org/officeDocument/2006/relationships/image" Target="../media/image1.pn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tags" Target="../tags/tag21.xml"/><Relationship Id="rId17" Type="http://schemas.openxmlformats.org/officeDocument/2006/relationships/notesSlide" Target="../notesSlides/notesSlide2.xml"/><Relationship Id="rId2" Type="http://schemas.openxmlformats.org/officeDocument/2006/relationships/tags" Target="../tags/tag11.xml"/><Relationship Id="rId16" Type="http://schemas.openxmlformats.org/officeDocument/2006/relationships/slideLayout" Target="../slideLayouts/slideLayout13.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20.xml"/><Relationship Id="rId5" Type="http://schemas.openxmlformats.org/officeDocument/2006/relationships/tags" Target="../tags/tag14.xml"/><Relationship Id="rId15" Type="http://schemas.openxmlformats.org/officeDocument/2006/relationships/tags" Target="../tags/tag24.xml"/><Relationship Id="rId10" Type="http://schemas.openxmlformats.org/officeDocument/2006/relationships/tags" Target="../tags/tag19.xml"/><Relationship Id="rId19" Type="http://schemas.openxmlformats.org/officeDocument/2006/relationships/image" Target="../media/image2.png"/><Relationship Id="rId4" Type="http://schemas.openxmlformats.org/officeDocument/2006/relationships/tags" Target="../tags/tag13.xml"/><Relationship Id="rId9" Type="http://schemas.openxmlformats.org/officeDocument/2006/relationships/tags" Target="../tags/tag18.xml"/><Relationship Id="rId14"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8" Type="http://schemas.openxmlformats.org/officeDocument/2006/relationships/tags" Target="../tags/tag32.xml"/><Relationship Id="rId13" Type="http://schemas.openxmlformats.org/officeDocument/2006/relationships/image" Target="../media/image2.png"/><Relationship Id="rId3" Type="http://schemas.openxmlformats.org/officeDocument/2006/relationships/tags" Target="../tags/tag27.xml"/><Relationship Id="rId7" Type="http://schemas.openxmlformats.org/officeDocument/2006/relationships/tags" Target="../tags/tag31.xml"/><Relationship Id="rId12" Type="http://schemas.openxmlformats.org/officeDocument/2006/relationships/image" Target="../media/image1.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tags" Target="../tags/tag30.xml"/><Relationship Id="rId11" Type="http://schemas.openxmlformats.org/officeDocument/2006/relationships/notesSlide" Target="../notesSlides/notesSlide8.xml"/><Relationship Id="rId5" Type="http://schemas.openxmlformats.org/officeDocument/2006/relationships/tags" Target="../tags/tag29.xml"/><Relationship Id="rId10" Type="http://schemas.openxmlformats.org/officeDocument/2006/relationships/slideLayout" Target="../slideLayouts/slideLayout13.xml"/><Relationship Id="rId4" Type="http://schemas.openxmlformats.org/officeDocument/2006/relationships/tags" Target="../tags/tag28.xml"/><Relationship Id="rId9" Type="http://schemas.openxmlformats.org/officeDocument/2006/relationships/tags" Target="../tags/tag3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5" Type="http://schemas.openxmlformats.org/officeDocument/2006/relationships/image" Target="../media/image2.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en-US" altLang="zh-CN"/>
              <a:t> </a:t>
            </a:r>
          </a:p>
        </p:txBody>
      </p:sp>
      <p:sp>
        <p:nvSpPr>
          <p:cNvPr id="2" name="标题 1"/>
          <p:cNvSpPr txBox="1"/>
          <p:nvPr/>
        </p:nvSpPr>
        <p:spPr>
          <a:xfrm flipH="1">
            <a:off x="0" y="-16248"/>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11185697" y="859072"/>
            <a:ext cx="173036" cy="173061"/>
          </a:xfrm>
          <a:custGeom>
            <a:avLst/>
            <a:gdLst>
              <a:gd name="connsiteX0" fmla="*/ 669168 w 1599855"/>
              <a:gd name="connsiteY0" fmla="*/ 111621 h 1600088"/>
              <a:gd name="connsiteX1" fmla="*/ 886086 w 1599855"/>
              <a:gd name="connsiteY1" fmla="*/ 155339 h 1600088"/>
              <a:gd name="connsiteX2" fmla="*/ 1063377 w 1599855"/>
              <a:gd name="connsiteY2" fmla="*/ 274960 h 1600088"/>
              <a:gd name="connsiteX3" fmla="*/ 1182998 w 1599855"/>
              <a:gd name="connsiteY3" fmla="*/ 452251 h 1600088"/>
              <a:gd name="connsiteX4" fmla="*/ 1226716 w 1599855"/>
              <a:gd name="connsiteY4" fmla="*/ 669168 h 1600088"/>
              <a:gd name="connsiteX5" fmla="*/ 1182998 w 1599855"/>
              <a:gd name="connsiteY5" fmla="*/ 886085 h 1600088"/>
              <a:gd name="connsiteX6" fmla="*/ 1063377 w 1599855"/>
              <a:gd name="connsiteY6" fmla="*/ 1063377 h 1600088"/>
              <a:gd name="connsiteX7" fmla="*/ 886086 w 1599855"/>
              <a:gd name="connsiteY7" fmla="*/ 1182998 h 1600088"/>
              <a:gd name="connsiteX8" fmla="*/ 669168 w 1599855"/>
              <a:gd name="connsiteY8" fmla="*/ 1226716 h 1600088"/>
              <a:gd name="connsiteX9" fmla="*/ 452251 w 1599855"/>
              <a:gd name="connsiteY9" fmla="*/ 1182998 h 1600088"/>
              <a:gd name="connsiteX10" fmla="*/ 274960 w 1599855"/>
              <a:gd name="connsiteY10" fmla="*/ 1063377 h 1600088"/>
              <a:gd name="connsiteX11" fmla="*/ 155339 w 1599855"/>
              <a:gd name="connsiteY11" fmla="*/ 886085 h 1600088"/>
              <a:gd name="connsiteX12" fmla="*/ 111621 w 1599855"/>
              <a:gd name="connsiteY12" fmla="*/ 669168 h 1600088"/>
              <a:gd name="connsiteX13" fmla="*/ 155339 w 1599855"/>
              <a:gd name="connsiteY13" fmla="*/ 452251 h 1600088"/>
              <a:gd name="connsiteX14" fmla="*/ 274960 w 1599855"/>
              <a:gd name="connsiteY14" fmla="*/ 274960 h 1600088"/>
              <a:gd name="connsiteX15" fmla="*/ 452251 w 1599855"/>
              <a:gd name="connsiteY15" fmla="*/ 155339 h 1600088"/>
              <a:gd name="connsiteX16" fmla="*/ 669168 w 1599855"/>
              <a:gd name="connsiteY16" fmla="*/ 111621 h 1600088"/>
              <a:gd name="connsiteX17" fmla="*/ 669168 w 1599855"/>
              <a:gd name="connsiteY17" fmla="*/ 0 h 1600088"/>
              <a:gd name="connsiteX18" fmla="*/ 0 w 1599855"/>
              <a:gd name="connsiteY18" fmla="*/ 669168 h 1600088"/>
              <a:gd name="connsiteX19" fmla="*/ 669168 w 1599855"/>
              <a:gd name="connsiteY19" fmla="*/ 1338337 h 1600088"/>
              <a:gd name="connsiteX20" fmla="*/ 1338337 w 1599855"/>
              <a:gd name="connsiteY20" fmla="*/ 669168 h 1600088"/>
              <a:gd name="connsiteX21" fmla="*/ 669168 w 1599855"/>
              <a:gd name="connsiteY21" fmla="*/ 0 h 1600088"/>
              <a:gd name="connsiteX22" fmla="*/ 1544278 w 1599855"/>
              <a:gd name="connsiteY22" fmla="*/ 1600088 h 1600088"/>
              <a:gd name="connsiteX23" fmla="*/ 1504838 w 1599855"/>
              <a:gd name="connsiteY23" fmla="*/ 1583717 h 1600088"/>
              <a:gd name="connsiteX24" fmla="*/ 1247366 w 1599855"/>
              <a:gd name="connsiteY24" fmla="*/ 1326431 h 1600088"/>
              <a:gd name="connsiteX25" fmla="*/ 1247366 w 1599855"/>
              <a:gd name="connsiteY25" fmla="*/ 1247552 h 1600088"/>
              <a:gd name="connsiteX26" fmla="*/ 1326245 w 1599855"/>
              <a:gd name="connsiteY26" fmla="*/ 1247552 h 1600088"/>
              <a:gd name="connsiteX27" fmla="*/ 1583531 w 1599855"/>
              <a:gd name="connsiteY27" fmla="*/ 1504838 h 1600088"/>
              <a:gd name="connsiteX28" fmla="*/ 1583531 w 1599855"/>
              <a:gd name="connsiteY28" fmla="*/ 1583717 h 1600088"/>
              <a:gd name="connsiteX29" fmla="*/ 1544278 w 1599855"/>
              <a:gd name="connsiteY29" fmla="*/ 1600088 h 1600088"/>
            </a:gdLst>
            <a:ahLst/>
            <a:cxnLst/>
            <a:rect l="l" t="t" r="r" b="b"/>
            <a:pathLst>
              <a:path w="1599855" h="1600088">
                <a:moveTo>
                  <a:pt x="669168" y="111621"/>
                </a:moveTo>
                <a:cubicBezTo>
                  <a:pt x="744513" y="111621"/>
                  <a:pt x="817438" y="126318"/>
                  <a:pt x="886086" y="155339"/>
                </a:cubicBezTo>
                <a:cubicBezTo>
                  <a:pt x="952500" y="183431"/>
                  <a:pt x="1012031" y="223614"/>
                  <a:pt x="1063377" y="274960"/>
                </a:cubicBezTo>
                <a:cubicBezTo>
                  <a:pt x="1114537" y="326120"/>
                  <a:pt x="1154906" y="385837"/>
                  <a:pt x="1182998" y="452251"/>
                </a:cubicBezTo>
                <a:cubicBezTo>
                  <a:pt x="1212019" y="520898"/>
                  <a:pt x="1226716" y="594010"/>
                  <a:pt x="1226716" y="669168"/>
                </a:cubicBezTo>
                <a:cubicBezTo>
                  <a:pt x="1226716" y="744327"/>
                  <a:pt x="1212019" y="817438"/>
                  <a:pt x="1182998" y="886085"/>
                </a:cubicBezTo>
                <a:cubicBezTo>
                  <a:pt x="1154906" y="952500"/>
                  <a:pt x="1114723" y="1012031"/>
                  <a:pt x="1063377" y="1063377"/>
                </a:cubicBezTo>
                <a:cubicBezTo>
                  <a:pt x="1012217" y="1114537"/>
                  <a:pt x="952500" y="1154906"/>
                  <a:pt x="886086" y="1182998"/>
                </a:cubicBezTo>
                <a:cubicBezTo>
                  <a:pt x="817438" y="1212019"/>
                  <a:pt x="744327" y="1226716"/>
                  <a:pt x="669168" y="1226716"/>
                </a:cubicBezTo>
                <a:cubicBezTo>
                  <a:pt x="594010" y="1226716"/>
                  <a:pt x="520898" y="1212019"/>
                  <a:pt x="452251" y="1182998"/>
                </a:cubicBezTo>
                <a:cubicBezTo>
                  <a:pt x="385837" y="1154906"/>
                  <a:pt x="326306" y="1114723"/>
                  <a:pt x="274960" y="1063377"/>
                </a:cubicBezTo>
                <a:cubicBezTo>
                  <a:pt x="223800" y="1012217"/>
                  <a:pt x="183431" y="952500"/>
                  <a:pt x="155339" y="886085"/>
                </a:cubicBezTo>
                <a:cubicBezTo>
                  <a:pt x="126318" y="817438"/>
                  <a:pt x="111621" y="744327"/>
                  <a:pt x="111621" y="669168"/>
                </a:cubicBezTo>
                <a:cubicBezTo>
                  <a:pt x="111621" y="594010"/>
                  <a:pt x="126318" y="520898"/>
                  <a:pt x="155339" y="452251"/>
                </a:cubicBezTo>
                <a:cubicBezTo>
                  <a:pt x="183431" y="385837"/>
                  <a:pt x="223614" y="326306"/>
                  <a:pt x="274960" y="274960"/>
                </a:cubicBezTo>
                <a:cubicBezTo>
                  <a:pt x="326306" y="223614"/>
                  <a:pt x="385837" y="183431"/>
                  <a:pt x="452251" y="155339"/>
                </a:cubicBezTo>
                <a:cubicBezTo>
                  <a:pt x="520898" y="126318"/>
                  <a:pt x="593824" y="111621"/>
                  <a:pt x="669168" y="111621"/>
                </a:cubicBezTo>
                <a:moveTo>
                  <a:pt x="669168" y="0"/>
                </a:moveTo>
                <a:cubicBezTo>
                  <a:pt x="299517" y="0"/>
                  <a:pt x="0" y="299517"/>
                  <a:pt x="0" y="669168"/>
                </a:cubicBezTo>
                <a:cubicBezTo>
                  <a:pt x="0" y="1038820"/>
                  <a:pt x="299517" y="1338337"/>
                  <a:pt x="669168" y="1338337"/>
                </a:cubicBezTo>
                <a:cubicBezTo>
                  <a:pt x="1038820" y="1338337"/>
                  <a:pt x="1338337" y="1038820"/>
                  <a:pt x="1338337" y="669168"/>
                </a:cubicBezTo>
                <a:cubicBezTo>
                  <a:pt x="1338337" y="299703"/>
                  <a:pt x="1038820" y="0"/>
                  <a:pt x="669168" y="0"/>
                </a:cubicBezTo>
                <a:close/>
                <a:moveTo>
                  <a:pt x="1544278" y="1600088"/>
                </a:moveTo>
                <a:cubicBezTo>
                  <a:pt x="1529953" y="1600088"/>
                  <a:pt x="1515628" y="1594693"/>
                  <a:pt x="1504838" y="1583717"/>
                </a:cubicBezTo>
                <a:lnTo>
                  <a:pt x="1247366" y="1326431"/>
                </a:lnTo>
                <a:cubicBezTo>
                  <a:pt x="1225600" y="1304665"/>
                  <a:pt x="1225600" y="1269318"/>
                  <a:pt x="1247366" y="1247552"/>
                </a:cubicBezTo>
                <a:cubicBezTo>
                  <a:pt x="1269132" y="1225786"/>
                  <a:pt x="1304479" y="1225786"/>
                  <a:pt x="1326245" y="1247552"/>
                </a:cubicBezTo>
                <a:lnTo>
                  <a:pt x="1583531" y="1504838"/>
                </a:lnTo>
                <a:cubicBezTo>
                  <a:pt x="1605297" y="1526605"/>
                  <a:pt x="1605297" y="1561951"/>
                  <a:pt x="1583531" y="1583717"/>
                </a:cubicBezTo>
                <a:cubicBezTo>
                  <a:pt x="1572927" y="1594693"/>
                  <a:pt x="1558603" y="1600088"/>
                  <a:pt x="1544278" y="1600088"/>
                </a:cubicBezTo>
                <a:close/>
              </a:path>
            </a:pathLst>
          </a:custGeom>
          <a:solidFill>
            <a:schemeClr val="bg1"/>
          </a:solidFill>
          <a:ln w="1860" cap="flat">
            <a:noFill/>
            <a:miter/>
          </a:ln>
        </p:spPr>
        <p:txBody>
          <a:bodyPr vert="horz" wrap="square" lIns="91440" tIns="45720" rIns="91440" bIns="45720" rtlCol="0" anchor="ctr"/>
          <a:lstStyle/>
          <a:p>
            <a:pPr algn="l">
              <a:lnSpc>
                <a:spcPct val="100000"/>
              </a:lnSpc>
            </a:pPr>
            <a:endParaRPr kumimoji="1" lang="zh-CN" altLang="en-US"/>
          </a:p>
        </p:txBody>
      </p:sp>
      <p:sp>
        <p:nvSpPr>
          <p:cNvPr id="15" name="标题 1"/>
          <p:cNvSpPr txBox="1"/>
          <p:nvPr/>
        </p:nvSpPr>
        <p:spPr>
          <a:xfrm>
            <a:off x="1271905" y="1556385"/>
            <a:ext cx="10087610" cy="1658620"/>
          </a:xfrm>
          <a:prstGeom prst="rect">
            <a:avLst/>
          </a:prstGeom>
          <a:noFill/>
          <a:ln>
            <a:noFill/>
          </a:ln>
        </p:spPr>
        <p:txBody>
          <a:bodyPr vert="horz" wrap="square" lIns="0" tIns="0" rIns="0" bIns="0" rtlCol="0" anchor="t"/>
          <a:lstStyle/>
          <a:p>
            <a:pPr algn="l">
              <a:lnSpc>
                <a:spcPct val="160000"/>
              </a:lnSpc>
            </a:pPr>
            <a:r>
              <a:rPr kumimoji="1" lang="en-US" altLang="zh-CN" sz="2400" b="1">
                <a:solidFill>
                  <a:schemeClr val="tx1"/>
                </a:solidFill>
                <a:effectLst>
                  <a:outerShdw blurRad="38100" dist="19050" dir="2700000" algn="tl" rotWithShape="0">
                    <a:schemeClr val="dk1">
                      <a:alpha val="40000"/>
                    </a:schemeClr>
                  </a:outerShdw>
                </a:effectLst>
                <a:latin typeface="宋体" panose="02010600030101010101" pitchFamily="2" charset="-122"/>
                <a:ea typeface="宋体" panose="02010600030101010101" pitchFamily="2" charset="-122"/>
                <a:cs typeface="Source Han Sans CN Regular" panose="020B0A00000000000000" charset="-122"/>
              </a:rPr>
              <a:t>Building the RISC-V Education EcosystemA Systematic Educational Contents Design, Remote Laboratories, and Community-Driven Learning</a:t>
            </a:r>
          </a:p>
        </p:txBody>
      </p:sp>
      <p:pic>
        <p:nvPicPr>
          <p:cNvPr id="6" name="图片 3"/>
          <p:cNvPicPr>
            <a:picLocks noChangeAspect="1"/>
          </p:cNvPicPr>
          <p:nvPr/>
        </p:nvPicPr>
        <p:blipFill>
          <a:blip r:embed="rId3">
            <a:clrChange>
              <a:clrFrom>
                <a:srgbClr val="000000"/>
              </a:clrFrom>
              <a:clrTo>
                <a:srgbClr val="000000">
                  <a:alpha val="0"/>
                </a:srgbClr>
              </a:clrTo>
            </a:clrChange>
          </a:blip>
          <a:stretch>
            <a:fillRect/>
          </a:stretch>
        </p:blipFill>
        <p:spPr>
          <a:xfrm>
            <a:off x="8520430" y="406400"/>
            <a:ext cx="3001645" cy="689610"/>
          </a:xfrm>
          <a:prstGeom prst="rect">
            <a:avLst/>
          </a:prstGeom>
          <a:noFill/>
          <a:ln w="9525">
            <a:noFill/>
          </a:ln>
        </p:spPr>
      </p:pic>
      <p:pic>
        <p:nvPicPr>
          <p:cNvPr id="7" name="图片 4"/>
          <p:cNvPicPr>
            <a:picLocks noChangeAspect="1"/>
          </p:cNvPicPr>
          <p:nvPr/>
        </p:nvPicPr>
        <p:blipFill>
          <a:blip r:embed="rId4">
            <a:clrChange>
              <a:clrFrom>
                <a:srgbClr val="FDFDFD">
                  <a:alpha val="100000"/>
                </a:srgbClr>
              </a:clrFrom>
              <a:clrTo>
                <a:srgbClr val="FDFDFD">
                  <a:alpha val="100000"/>
                  <a:alpha val="0"/>
                </a:srgbClr>
              </a:clrTo>
            </a:clrChange>
          </a:blip>
          <a:stretch>
            <a:fillRect/>
          </a:stretch>
        </p:blipFill>
        <p:spPr>
          <a:xfrm>
            <a:off x="608330" y="4941570"/>
            <a:ext cx="2641600" cy="979170"/>
          </a:xfrm>
          <a:prstGeom prst="rect">
            <a:avLst/>
          </a:prstGeom>
          <a:noFill/>
          <a:ln w="9525">
            <a:noFill/>
          </a:ln>
        </p:spPr>
      </p:pic>
      <p:sp>
        <p:nvSpPr>
          <p:cNvPr id="8" name="文本框 5"/>
          <p:cNvSpPr txBox="1"/>
          <p:nvPr/>
        </p:nvSpPr>
        <p:spPr>
          <a:xfrm>
            <a:off x="3276600" y="5157470"/>
            <a:ext cx="8710295" cy="926465"/>
          </a:xfrm>
          <a:prstGeom prst="rect">
            <a:avLst/>
          </a:prstGeom>
          <a:noFill/>
          <a:ln w="9525">
            <a:noFill/>
          </a:ln>
        </p:spPr>
        <p:txBody>
          <a:bodyPr wrap="square" anchor="t" anchorCtr="0"/>
          <a:lstStyle/>
          <a:p>
            <a:r>
              <a:rPr lang="en-US" altLang="zh-CN" sz="1600">
                <a:latin typeface="宋体" panose="02010600030101010101" pitchFamily="2" charset="-122"/>
                <a:ea typeface="宋体" panose="02010600030101010101" pitchFamily="2" charset="-122"/>
              </a:rPr>
              <a:t>Author</a:t>
            </a:r>
            <a:r>
              <a:rPr lang="zh-CN" altLang="en-US" sz="1600">
                <a:latin typeface="宋体" panose="02010600030101010101" pitchFamily="2" charset="-122"/>
                <a:ea typeface="宋体" panose="02010600030101010101" pitchFamily="2" charset="-122"/>
              </a:rPr>
              <a:t>：</a:t>
            </a:r>
            <a:r>
              <a:rPr lang="en-US" altLang="zh-CN" sz="1600">
                <a:latin typeface="宋体" panose="02010600030101010101" pitchFamily="2" charset="-122"/>
                <a:ea typeface="宋体" panose="02010600030101010101" pitchFamily="2" charset="-122"/>
              </a:rPr>
              <a:t>Yunxiang Luo,Fuyuan Zhang,Tianwei Jiang ,Zhi Li,Hang Zheng,Xirui Hao</a:t>
            </a:r>
          </a:p>
          <a:p>
            <a:r>
              <a:rPr lang="en-US" altLang="zh-CN" sz="1600">
                <a:latin typeface="宋体" panose="02010600030101010101" pitchFamily="2" charset="-122"/>
                <a:ea typeface="宋体" panose="02010600030101010101" pitchFamily="2" charset="-122"/>
              </a:rPr>
              <a:t>Institute of Software, Chinese Academy of Sciences (ISCAS)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2" name="标题 1"/>
          <p:cNvSpPr txBox="1"/>
          <p:nvPr/>
        </p:nvSpPr>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custDataLst>
              <p:tags r:id="rId1"/>
            </p:custDataLst>
          </p:nvPr>
        </p:nvSpPr>
        <p:spPr>
          <a:xfrm flipV="1">
            <a:off x="668448" y="1835623"/>
            <a:ext cx="3432674" cy="3590732"/>
          </a:xfrm>
          <a:prstGeom prst="round2SameRect">
            <a:avLst>
              <a:gd name="adj1" fmla="val 7218"/>
              <a:gd name="adj2" fmla="val 0"/>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custDataLst>
              <p:tags r:id="rId2"/>
            </p:custDataLst>
          </p:nvPr>
        </p:nvSpPr>
        <p:spPr>
          <a:xfrm flipV="1">
            <a:off x="4373312" y="1835623"/>
            <a:ext cx="3432674" cy="3590732"/>
          </a:xfrm>
          <a:prstGeom prst="round2SameRect">
            <a:avLst>
              <a:gd name="adj1" fmla="val 7218"/>
              <a:gd name="adj2" fmla="val 0"/>
            </a:avLst>
          </a:prstGeom>
          <a:solidFill>
            <a:schemeClr val="bg1"/>
          </a:solidFill>
          <a:ln w="12700" cap="sq">
            <a:solidFill>
              <a:schemeClr val="accent2"/>
            </a:solid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custDataLst>
              <p:tags r:id="rId3"/>
            </p:custDataLst>
          </p:nvPr>
        </p:nvSpPr>
        <p:spPr>
          <a:xfrm flipV="1">
            <a:off x="734555" y="1755838"/>
            <a:ext cx="3300464" cy="3590732"/>
          </a:xfrm>
          <a:prstGeom prst="round2SameRect">
            <a:avLst>
              <a:gd name="adj1" fmla="val 7218"/>
              <a:gd name="adj2" fmla="val 0"/>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custDataLst>
              <p:tags r:id="rId4"/>
            </p:custDataLst>
          </p:nvPr>
        </p:nvSpPr>
        <p:spPr>
          <a:xfrm flipV="1">
            <a:off x="4439418" y="1755839"/>
            <a:ext cx="3300464" cy="3590732"/>
          </a:xfrm>
          <a:prstGeom prst="round2SameRect">
            <a:avLst>
              <a:gd name="adj1" fmla="val 7218"/>
              <a:gd name="adj2" fmla="val 0"/>
            </a:avLst>
          </a:prstGeom>
          <a:solidFill>
            <a:schemeClr val="bg1"/>
          </a:solidFill>
          <a:ln w="12700" cap="sq">
            <a:solidFill>
              <a:schemeClr val="accent2"/>
            </a:solid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custDataLst>
              <p:tags r:id="rId5"/>
            </p:custDataLst>
          </p:nvPr>
        </p:nvSpPr>
        <p:spPr>
          <a:xfrm>
            <a:off x="767533" y="2169111"/>
            <a:ext cx="2962724" cy="363959"/>
          </a:xfrm>
          <a:prstGeom prst="rect">
            <a:avLst/>
          </a:prstGeom>
          <a:noFill/>
          <a:ln cap="sq">
            <a:noFill/>
          </a:ln>
        </p:spPr>
        <p:txBody>
          <a:bodyPr vert="horz" wrap="square" lIns="0" tIns="0" rIns="0" bIns="0" rtlCol="0" anchor="ctr"/>
          <a:lstStyle/>
          <a:p>
            <a:pPr algn="ctr">
              <a:lnSpc>
                <a:spcPct val="130000"/>
              </a:lnSpc>
            </a:pPr>
            <a:r>
              <a:rPr kumimoji="1" lang="en-US" altLang="zh-CN" sz="2800">
                <a:ln w="12700">
                  <a:noFill/>
                </a:ln>
                <a:solidFill>
                  <a:schemeClr val="tx1">
                    <a:alpha val="100000"/>
                  </a:schemeClr>
                </a:solidFill>
                <a:latin typeface="Source Han Sans" panose="020B0400000000000000" charset="-122"/>
                <a:ea typeface="Source Han Sans" panose="020B0400000000000000" charset="-122"/>
                <a:cs typeface="Source Han Sans" panose="020B0400000000000000" charset="-122"/>
              </a:rPr>
              <a:t>01</a:t>
            </a:r>
          </a:p>
        </p:txBody>
      </p:sp>
      <p:sp>
        <p:nvSpPr>
          <p:cNvPr id="13" name="标题 1"/>
          <p:cNvSpPr txBox="1"/>
          <p:nvPr>
            <p:custDataLst>
              <p:tags r:id="rId6"/>
            </p:custDataLst>
          </p:nvPr>
        </p:nvSpPr>
        <p:spPr>
          <a:xfrm>
            <a:off x="914420" y="3070782"/>
            <a:ext cx="2940724" cy="1677681"/>
          </a:xfrm>
          <a:prstGeom prst="rect">
            <a:avLst/>
          </a:prstGeom>
          <a:noFill/>
          <a:ln cap="sq">
            <a:noFill/>
          </a:ln>
        </p:spPr>
        <p:txBody>
          <a:bodyPr vert="horz" wrap="square" lIns="0" tIns="0" rIns="0" bIns="0" rtlCol="0" anchor="t"/>
          <a:lstStyle/>
          <a:p>
            <a:pPr algn="ctr">
              <a:lnSpc>
                <a:spcPct val="150000"/>
              </a:lnSpc>
            </a:pPr>
            <a:r>
              <a:rPr kumimoji="1" lang="en-US" altLang="zh-CN" sz="140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Host over 30,000 participants on Bilibili and WeChat platforms.
Provide tutorials, Q&amp;A forums, and live coding sessions to engage learners.</a:t>
            </a:r>
            <a:endParaRPr kumimoji="1" lang="zh-CN" altLang="en-US"/>
          </a:p>
        </p:txBody>
      </p:sp>
      <p:sp>
        <p:nvSpPr>
          <p:cNvPr id="14" name="标题 1"/>
          <p:cNvSpPr txBox="1"/>
          <p:nvPr>
            <p:custDataLst>
              <p:tags r:id="rId7"/>
            </p:custDataLst>
          </p:nvPr>
        </p:nvSpPr>
        <p:spPr>
          <a:xfrm>
            <a:off x="914420" y="2169307"/>
            <a:ext cx="2940724" cy="821691"/>
          </a:xfrm>
          <a:prstGeom prst="rect">
            <a:avLst/>
          </a:prstGeom>
          <a:noFill/>
          <a:ln cap="sq">
            <a:noFill/>
          </a:ln>
        </p:spPr>
        <p:txBody>
          <a:bodyPr vert="horz" wrap="square" lIns="0" tIns="0" rIns="0" bIns="0" rtlCol="0" anchor="b"/>
          <a:lstStyle/>
          <a:p>
            <a:pPr algn="ctr">
              <a:lnSpc>
                <a:spcPct val="130000"/>
              </a:lnSpc>
            </a:pPr>
            <a:r>
              <a:rPr kumimoji="1" lang="en-US" altLang="zh-CN" sz="16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Online Platforms</a:t>
            </a:r>
          </a:p>
        </p:txBody>
      </p:sp>
      <p:sp>
        <p:nvSpPr>
          <p:cNvPr id="16" name="标题 1"/>
          <p:cNvSpPr txBox="1"/>
          <p:nvPr>
            <p:custDataLst>
              <p:tags r:id="rId8"/>
            </p:custDataLst>
          </p:nvPr>
        </p:nvSpPr>
        <p:spPr>
          <a:xfrm>
            <a:off x="4608287" y="2169113"/>
            <a:ext cx="2962724" cy="363959"/>
          </a:xfrm>
          <a:prstGeom prst="rect">
            <a:avLst/>
          </a:prstGeom>
          <a:noFill/>
          <a:ln cap="sq">
            <a:noFill/>
          </a:ln>
        </p:spPr>
        <p:txBody>
          <a:bodyPr vert="horz" wrap="square" lIns="0" tIns="0" rIns="0" bIns="0" rtlCol="0" anchor="ctr"/>
          <a:lstStyle/>
          <a:p>
            <a:pPr algn="ctr">
              <a:lnSpc>
                <a:spcPct val="130000"/>
              </a:lnSpc>
            </a:pPr>
            <a:r>
              <a:rPr kumimoji="1" lang="en-US" altLang="zh-CN" sz="2800">
                <a:ln w="12700">
                  <a:noFill/>
                </a:ln>
                <a:solidFill>
                  <a:schemeClr val="tx1">
                    <a:alpha val="100000"/>
                  </a:schemeClr>
                </a:solidFill>
                <a:latin typeface="Source Han Sans" panose="020B0400000000000000" charset="-122"/>
                <a:ea typeface="Source Han Sans" panose="020B0400000000000000" charset="-122"/>
                <a:cs typeface="Source Han Sans" panose="020B0400000000000000" charset="-122"/>
              </a:rPr>
              <a:t>02</a:t>
            </a:r>
          </a:p>
        </p:txBody>
      </p:sp>
      <p:sp>
        <p:nvSpPr>
          <p:cNvPr id="17" name="标题 1"/>
          <p:cNvSpPr txBox="1"/>
          <p:nvPr>
            <p:custDataLst>
              <p:tags r:id="rId9"/>
            </p:custDataLst>
          </p:nvPr>
        </p:nvSpPr>
        <p:spPr>
          <a:xfrm>
            <a:off x="4619284" y="3070785"/>
            <a:ext cx="2940724" cy="1677681"/>
          </a:xfrm>
          <a:prstGeom prst="rect">
            <a:avLst/>
          </a:prstGeom>
          <a:noFill/>
          <a:ln cap="sq">
            <a:noFill/>
          </a:ln>
        </p:spPr>
        <p:txBody>
          <a:bodyPr vert="horz" wrap="square" lIns="0" tIns="0" rIns="0" bIns="0" rtlCol="0" anchor="t"/>
          <a:lstStyle/>
          <a:p>
            <a:pPr algn="ctr">
              <a:lnSpc>
                <a:spcPct val="150000"/>
              </a:lnSpc>
            </a:pPr>
            <a:r>
              <a:rPr kumimoji="1" lang="en-US" altLang="zh-CN" sz="140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Organize offline workshops and annual RISC- V programming competitions.
Create pathways to training and industry opportunities for learners.</a:t>
            </a:r>
            <a:endParaRPr kumimoji="1" lang="zh-CN" altLang="en-US"/>
          </a:p>
        </p:txBody>
      </p:sp>
      <p:sp>
        <p:nvSpPr>
          <p:cNvPr id="18" name="标题 1"/>
          <p:cNvSpPr txBox="1"/>
          <p:nvPr>
            <p:custDataLst>
              <p:tags r:id="rId10"/>
            </p:custDataLst>
          </p:nvPr>
        </p:nvSpPr>
        <p:spPr>
          <a:xfrm>
            <a:off x="4619284" y="2169310"/>
            <a:ext cx="2940724" cy="821691"/>
          </a:xfrm>
          <a:prstGeom prst="rect">
            <a:avLst/>
          </a:prstGeom>
          <a:noFill/>
          <a:ln cap="sq">
            <a:noFill/>
          </a:ln>
        </p:spPr>
        <p:txBody>
          <a:bodyPr vert="horz" wrap="square" lIns="0" tIns="0" rIns="0" bIns="0" rtlCol="0" anchor="b"/>
          <a:lstStyle/>
          <a:p>
            <a:pPr algn="ctr">
              <a:lnSpc>
                <a:spcPct val="130000"/>
              </a:lnSpc>
            </a:pPr>
            <a:r>
              <a:rPr kumimoji="1" lang="en-US" altLang="zh-CN" sz="16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Offline Activities</a:t>
            </a:r>
          </a:p>
        </p:txBody>
      </p:sp>
      <p:sp>
        <p:nvSpPr>
          <p:cNvPr id="19" name="标题 1"/>
          <p:cNvSpPr txBox="1"/>
          <p:nvPr>
            <p:custDataLst>
              <p:tags r:id="rId11"/>
            </p:custDataLst>
          </p:nvPr>
        </p:nvSpPr>
        <p:spPr>
          <a:xfrm flipV="1">
            <a:off x="8078177" y="1835623"/>
            <a:ext cx="3432674" cy="3590732"/>
          </a:xfrm>
          <a:prstGeom prst="round2SameRect">
            <a:avLst>
              <a:gd name="adj1" fmla="val 7218"/>
              <a:gd name="adj2" fmla="val 0"/>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custDataLst>
              <p:tags r:id="rId12"/>
            </p:custDataLst>
          </p:nvPr>
        </p:nvSpPr>
        <p:spPr>
          <a:xfrm flipV="1">
            <a:off x="8144284" y="1755838"/>
            <a:ext cx="3300464" cy="3590732"/>
          </a:xfrm>
          <a:prstGeom prst="round2SameRect">
            <a:avLst>
              <a:gd name="adj1" fmla="val 7218"/>
              <a:gd name="adj2" fmla="val 0"/>
            </a:avLst>
          </a:prstGeom>
          <a:solidFill>
            <a:schemeClr val="bg1"/>
          </a:solid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custDataLst>
              <p:tags r:id="rId13"/>
            </p:custDataLst>
          </p:nvPr>
        </p:nvSpPr>
        <p:spPr>
          <a:xfrm>
            <a:off x="8297911" y="2132916"/>
            <a:ext cx="2962724" cy="363959"/>
          </a:xfrm>
          <a:prstGeom prst="rect">
            <a:avLst/>
          </a:prstGeom>
          <a:noFill/>
          <a:ln cap="sq">
            <a:noFill/>
          </a:ln>
        </p:spPr>
        <p:txBody>
          <a:bodyPr vert="horz" wrap="square" lIns="0" tIns="0" rIns="0" bIns="0" rtlCol="0" anchor="ctr"/>
          <a:lstStyle/>
          <a:p>
            <a:pPr algn="ctr">
              <a:lnSpc>
                <a:spcPct val="130000"/>
              </a:lnSpc>
            </a:pPr>
            <a:r>
              <a:rPr kumimoji="1" lang="en-US" altLang="zh-CN" sz="2800">
                <a:ln w="12700">
                  <a:noFill/>
                </a:ln>
                <a:solidFill>
                  <a:schemeClr val="tx1">
                    <a:alpha val="100000"/>
                  </a:schemeClr>
                </a:solidFill>
                <a:latin typeface="Source Han Sans" panose="020B0400000000000000" charset="-122"/>
                <a:ea typeface="Source Han Sans" panose="020B0400000000000000" charset="-122"/>
                <a:cs typeface="Source Han Sans" panose="020B0400000000000000" charset="-122"/>
              </a:rPr>
              <a:t>03</a:t>
            </a:r>
          </a:p>
        </p:txBody>
      </p:sp>
      <p:sp>
        <p:nvSpPr>
          <p:cNvPr id="23" name="标题 1"/>
          <p:cNvSpPr txBox="1"/>
          <p:nvPr>
            <p:custDataLst>
              <p:tags r:id="rId14"/>
            </p:custDataLst>
          </p:nvPr>
        </p:nvSpPr>
        <p:spPr>
          <a:xfrm>
            <a:off x="8324148" y="3070782"/>
            <a:ext cx="2940724" cy="1677681"/>
          </a:xfrm>
          <a:prstGeom prst="rect">
            <a:avLst/>
          </a:prstGeom>
          <a:noFill/>
          <a:ln cap="sq">
            <a:noFill/>
          </a:ln>
        </p:spPr>
        <p:txBody>
          <a:bodyPr vert="horz" wrap="square" lIns="0" tIns="0" rIns="0" bIns="0" rtlCol="0" anchor="t"/>
          <a:lstStyle/>
          <a:p>
            <a:pPr algn="ctr">
              <a:lnSpc>
                <a:spcPct val="150000"/>
              </a:lnSpc>
            </a:pPr>
            <a:r>
              <a:rPr kumimoji="1" lang="en-US" altLang="zh-CN" sz="140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Foster a strong sense of community and collaboration among learners.
Encourage knowledge sharing and continuous learning.</a:t>
            </a:r>
            <a:endParaRPr kumimoji="1" lang="zh-CN" altLang="en-US"/>
          </a:p>
        </p:txBody>
      </p:sp>
      <p:sp>
        <p:nvSpPr>
          <p:cNvPr id="24" name="标题 1"/>
          <p:cNvSpPr txBox="1"/>
          <p:nvPr>
            <p:custDataLst>
              <p:tags r:id="rId15"/>
            </p:custDataLst>
          </p:nvPr>
        </p:nvSpPr>
        <p:spPr>
          <a:xfrm>
            <a:off x="8324148" y="2169307"/>
            <a:ext cx="2940724" cy="821691"/>
          </a:xfrm>
          <a:prstGeom prst="rect">
            <a:avLst/>
          </a:prstGeom>
          <a:noFill/>
          <a:ln cap="sq">
            <a:noFill/>
          </a:ln>
        </p:spPr>
        <p:txBody>
          <a:bodyPr vert="horz" wrap="square" lIns="0" tIns="0" rIns="0" bIns="0" rtlCol="0" anchor="b"/>
          <a:lstStyle/>
          <a:p>
            <a:pPr algn="ctr">
              <a:lnSpc>
                <a:spcPct val="130000"/>
              </a:lnSpc>
            </a:pPr>
            <a:r>
              <a:rPr kumimoji="1" lang="en-US" altLang="zh-CN" sz="16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Community Building</a:t>
            </a:r>
          </a:p>
        </p:txBody>
      </p:sp>
      <p:sp>
        <p:nvSpPr>
          <p:cNvPr id="32" name="标题 1"/>
          <p:cNvSpPr txBox="1"/>
          <p:nvPr/>
        </p:nvSpPr>
        <p:spPr>
          <a:xfrm>
            <a:off x="340170" y="242328"/>
            <a:ext cx="7985452" cy="432000"/>
          </a:xfrm>
          <a:prstGeom prst="rect">
            <a:avLst/>
          </a:prstGeom>
          <a:noFill/>
          <a:ln>
            <a:noFill/>
          </a:ln>
        </p:spPr>
        <p:txBody>
          <a:bodyPr vert="horz" wrap="square" lIns="0" tIns="0" rIns="0" bIns="0" rtlCol="0" anchor="ctr"/>
          <a:lstStyle/>
          <a:p>
            <a:pPr algn="l">
              <a:lnSpc>
                <a:spcPct val="120000"/>
              </a:lnSpc>
            </a:pPr>
            <a:r>
              <a:rPr kumimoji="1" lang="en-US" altLang="zh-CN" sz="32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Hybrid Online-Offline Community</a:t>
            </a:r>
          </a:p>
        </p:txBody>
      </p:sp>
      <p:pic>
        <p:nvPicPr>
          <p:cNvPr id="2049" name="图片 3"/>
          <p:cNvPicPr>
            <a:picLocks noChangeAspect="1"/>
          </p:cNvPicPr>
          <p:nvPr/>
        </p:nvPicPr>
        <p:blipFill>
          <a:blip r:embed="rId18">
            <a:clrChange>
              <a:clrFrom>
                <a:srgbClr val="000000"/>
              </a:clrFrom>
              <a:clrTo>
                <a:srgbClr val="000000">
                  <a:alpha val="0"/>
                </a:srgbClr>
              </a:clrTo>
            </a:clrChange>
          </a:blip>
          <a:stretch>
            <a:fillRect/>
          </a:stretch>
        </p:blipFill>
        <p:spPr>
          <a:xfrm>
            <a:off x="8007350" y="332423"/>
            <a:ext cx="3514725" cy="557212"/>
          </a:xfrm>
          <a:prstGeom prst="rect">
            <a:avLst/>
          </a:prstGeom>
          <a:noFill/>
          <a:ln w="9525">
            <a:noFill/>
          </a:ln>
        </p:spPr>
      </p:pic>
      <p:pic>
        <p:nvPicPr>
          <p:cNvPr id="2050" name="图片 4"/>
          <p:cNvPicPr>
            <a:picLocks noChangeAspect="1"/>
          </p:cNvPicPr>
          <p:nvPr/>
        </p:nvPicPr>
        <p:blipFill>
          <a:blip r:embed="rId19">
            <a:clrChange>
              <a:clrFrom>
                <a:srgbClr val="FDFDFD">
                  <a:alpha val="100000"/>
                </a:srgbClr>
              </a:clrFrom>
              <a:clrTo>
                <a:srgbClr val="FDFDFD">
                  <a:alpha val="100000"/>
                  <a:alpha val="0"/>
                </a:srgbClr>
              </a:clrTo>
            </a:clrChange>
          </a:blip>
          <a:stretch>
            <a:fillRect/>
          </a:stretch>
        </p:blipFill>
        <p:spPr>
          <a:xfrm>
            <a:off x="5940425" y="6161088"/>
            <a:ext cx="1489075" cy="531812"/>
          </a:xfrm>
          <a:prstGeom prst="rect">
            <a:avLst/>
          </a:prstGeom>
          <a:noFill/>
          <a:ln w="9525">
            <a:noFill/>
          </a:ln>
        </p:spPr>
      </p:pic>
      <p:sp>
        <p:nvSpPr>
          <p:cNvPr id="2051" name="文本框 5"/>
          <p:cNvSpPr txBox="1"/>
          <p:nvPr/>
        </p:nvSpPr>
        <p:spPr>
          <a:xfrm>
            <a:off x="7296150" y="6175375"/>
            <a:ext cx="4735513" cy="517525"/>
          </a:xfrm>
          <a:prstGeom prst="rect">
            <a:avLst/>
          </a:prstGeom>
          <a:noFill/>
          <a:ln w="9525">
            <a:noFill/>
          </a:ln>
        </p:spPr>
        <p:txBody>
          <a:bodyPr wrap="square" anchor="t" anchorCtr="0"/>
          <a:lstStyle/>
          <a:p>
            <a:r>
              <a:rPr lang="en-US" altLang="zh-CN" sz="1000">
                <a:latin typeface="宋体" panose="02010600030101010101" pitchFamily="2" charset="-122"/>
                <a:ea typeface="宋体" panose="02010600030101010101" pitchFamily="2" charset="-122"/>
              </a:rPr>
              <a:t>Yunxiang Luo,Fuyuan Zhang,Tianwei Jiang ,Zhi Li,Hang Zheng,Xirui Hao</a:t>
            </a:r>
          </a:p>
          <a:p>
            <a:r>
              <a:rPr lang="en-US" altLang="zh-CN" sz="1000">
                <a:latin typeface="宋体" panose="02010600030101010101" pitchFamily="2" charset="-122"/>
                <a:ea typeface="宋体" panose="02010600030101010101" pitchFamily="2" charset="-122"/>
              </a:rPr>
              <a:t>Institute of Software, Chinese Academy of Sciences (ISCAS)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2" name="标题 1"/>
          <p:cNvSpPr txBox="1"/>
          <p:nvPr/>
        </p:nvSpPr>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1249696" y="5016198"/>
            <a:ext cx="9544453" cy="1126072"/>
          </a:xfrm>
          <a:prstGeom prst="ellipse">
            <a:avLst/>
          </a:prstGeom>
          <a:gradFill>
            <a:gsLst>
              <a:gs pos="46000">
                <a:schemeClr val="accent1">
                  <a:alpha val="0"/>
                </a:schemeClr>
              </a:gs>
              <a:gs pos="100000">
                <a:schemeClr val="accent1">
                  <a:lumMod val="20000"/>
                  <a:lumOff val="80000"/>
                  <a:alpha val="28000"/>
                </a:schemeClr>
              </a:gs>
            </a:gsLst>
            <a:lin ang="5400000" scaled="0"/>
          </a:gradFill>
          <a:ln w="9525" cap="flat">
            <a:gradFill>
              <a:gsLst>
                <a:gs pos="29000">
                  <a:schemeClr val="bg1">
                    <a:alpha val="0"/>
                  </a:schemeClr>
                </a:gs>
                <a:gs pos="100000">
                  <a:schemeClr val="accent1">
                    <a:alpha val="100000"/>
                  </a:schemeClr>
                </a:gs>
              </a:gsLst>
              <a:lin ang="5400000" scaled="0"/>
            </a:gradFill>
            <a:miter/>
          </a:ln>
          <a:effectLst/>
        </p:spPr>
        <p:txBody>
          <a:bodyPr vert="horz" wrap="square" lIns="91440" tIns="45720" rIns="91440" bIns="45720" rtlCol="0" anchor="ctr"/>
          <a:lstStyle/>
          <a:p>
            <a:pPr algn="ctr">
              <a:lnSpc>
                <a:spcPct val="100000"/>
              </a:lnSpc>
            </a:pPr>
            <a:endParaRPr kumimoji="1" lang="zh-CN" altLang="en-US"/>
          </a:p>
        </p:txBody>
      </p:sp>
      <p:sp>
        <p:nvSpPr>
          <p:cNvPr id="8" name="标题 1"/>
          <p:cNvSpPr txBox="1"/>
          <p:nvPr/>
        </p:nvSpPr>
        <p:spPr>
          <a:xfrm>
            <a:off x="618067" y="5163885"/>
            <a:ext cx="10955867" cy="1292592"/>
          </a:xfrm>
          <a:prstGeom prst="ellipse">
            <a:avLst/>
          </a:prstGeom>
          <a:gradFill>
            <a:gsLst>
              <a:gs pos="0">
                <a:schemeClr val="bg1">
                  <a:alpha val="0"/>
                </a:schemeClr>
              </a:gs>
              <a:gs pos="100000">
                <a:schemeClr val="accent1">
                  <a:alpha val="35000"/>
                </a:schemeClr>
              </a:gs>
            </a:gsLst>
            <a:lin ang="5400000" scaled="0"/>
          </a:gradFill>
          <a:ln w="22225" cap="flat">
            <a:gradFill>
              <a:gsLst>
                <a:gs pos="27000">
                  <a:schemeClr val="bg1">
                    <a:alpha val="0"/>
                  </a:schemeClr>
                </a:gs>
                <a:gs pos="100000">
                  <a:schemeClr val="accent1">
                    <a:alpha val="100000"/>
                  </a:schemeClr>
                </a:gs>
              </a:gsLst>
              <a:lin ang="5400000" scaled="0"/>
            </a:gradFill>
            <a:miter/>
          </a:ln>
          <a:effectLst/>
        </p:spPr>
        <p:txBody>
          <a:bodyPr vert="horz" wrap="square" lIns="91440" tIns="45720" rIns="91440" bIns="45720" rtlCol="0" anchor="ctr"/>
          <a:lstStyle/>
          <a:p>
            <a:pPr algn="ctr">
              <a:lnSpc>
                <a:spcPct val="100000"/>
              </a:lnSpc>
            </a:pPr>
            <a:endParaRPr kumimoji="1" lang="zh-CN" altLang="en-US"/>
          </a:p>
        </p:txBody>
      </p:sp>
      <p:sp>
        <p:nvSpPr>
          <p:cNvPr id="13" name="标题 1"/>
          <p:cNvSpPr txBox="1"/>
          <p:nvPr/>
        </p:nvSpPr>
        <p:spPr>
          <a:xfrm rot="16200000">
            <a:off x="7951700" y="5177495"/>
            <a:ext cx="702694" cy="896238"/>
          </a:xfrm>
          <a:prstGeom prst="stripedRightArrow">
            <a:avLst/>
          </a:prstGeom>
          <a:gradFill>
            <a:gsLst>
              <a:gs pos="0">
                <a:schemeClr val="accent1">
                  <a:lumMod val="60000"/>
                  <a:lumOff val="40000"/>
                </a:schemeClr>
              </a:gs>
              <a:gs pos="85000">
                <a:schemeClr val="accent1">
                  <a:lumMod val="60000"/>
                  <a:lumOff val="40000"/>
                  <a:alpha val="0"/>
                </a:schemeClr>
              </a:gs>
            </a:gsLst>
            <a:lin ang="9600000" scaled="0"/>
          </a:gradFill>
          <a:ln w="12700" cap="flat">
            <a:noFill/>
            <a:miter/>
          </a:ln>
          <a:effectLst/>
        </p:spPr>
        <p:txBody>
          <a:bodyPr vert="horz" wrap="square" lIns="91440" tIns="45720" rIns="91440" bIns="45720" rtlCol="0" anchor="ctr"/>
          <a:lstStyle/>
          <a:p>
            <a:pPr algn="ctr">
              <a:lnSpc>
                <a:spcPct val="100000"/>
              </a:lnSpc>
            </a:pPr>
            <a:endParaRPr kumimoji="1" lang="zh-CN" altLang="en-US"/>
          </a:p>
        </p:txBody>
      </p:sp>
      <p:sp>
        <p:nvSpPr>
          <p:cNvPr id="14" name="标题 1"/>
          <p:cNvSpPr txBox="1"/>
          <p:nvPr/>
        </p:nvSpPr>
        <p:spPr>
          <a:xfrm rot="16200000">
            <a:off x="3537607" y="5200972"/>
            <a:ext cx="702694" cy="896238"/>
          </a:xfrm>
          <a:prstGeom prst="stripedRightArrow">
            <a:avLst/>
          </a:prstGeom>
          <a:gradFill>
            <a:gsLst>
              <a:gs pos="0">
                <a:schemeClr val="accent1">
                  <a:lumMod val="60000"/>
                  <a:lumOff val="40000"/>
                </a:schemeClr>
              </a:gs>
              <a:gs pos="85000">
                <a:schemeClr val="accent1">
                  <a:lumMod val="60000"/>
                  <a:lumOff val="40000"/>
                  <a:alpha val="0"/>
                </a:schemeClr>
              </a:gs>
            </a:gsLst>
            <a:lin ang="9600000" scaled="0"/>
          </a:gradFill>
          <a:ln w="12700" cap="flat">
            <a:noFill/>
            <a:miter/>
          </a:ln>
          <a:effectLst/>
        </p:spPr>
        <p:txBody>
          <a:bodyPr vert="horz" wrap="square" lIns="91440" tIns="45720" rIns="91440" bIns="45720" rtlCol="0" anchor="ctr"/>
          <a:lstStyle/>
          <a:p>
            <a:pPr algn="ctr">
              <a:lnSpc>
                <a:spcPct val="100000"/>
              </a:lnSpc>
            </a:pPr>
            <a:endParaRPr kumimoji="1" lang="zh-CN" altLang="en-US"/>
          </a:p>
        </p:txBody>
      </p:sp>
      <p:sp>
        <p:nvSpPr>
          <p:cNvPr id="15" name="标题 1"/>
          <p:cNvSpPr txBox="1"/>
          <p:nvPr/>
        </p:nvSpPr>
        <p:spPr>
          <a:xfrm>
            <a:off x="1991545" y="2853204"/>
            <a:ext cx="3454458" cy="659491"/>
          </a:xfrm>
          <a:prstGeom prst="rect">
            <a:avLst/>
          </a:prstGeom>
          <a:noFill/>
          <a:ln>
            <a:noFill/>
          </a:ln>
        </p:spPr>
        <p:txBody>
          <a:bodyPr vert="horz" wrap="square" lIns="0" tIns="0" rIns="0" bIns="0" rtlCol="0" anchor="b"/>
          <a:lstStyle/>
          <a:p>
            <a:pPr algn="ctr">
              <a:lnSpc>
                <a:spcPct val="130000"/>
              </a:lnSpc>
            </a:pPr>
            <a:r>
              <a:rPr kumimoji="1" lang="en-US" altLang="zh-CN" sz="1600">
                <a:ln w="12700">
                  <a:noFill/>
                </a:ln>
                <a:solidFill>
                  <a:srgbClr val="0896C8">
                    <a:alpha val="100000"/>
                  </a:srgbClr>
                </a:solidFill>
                <a:latin typeface="Source Han Sans CN Bold" panose="020B0800000000000000" charset="-122"/>
                <a:ea typeface="Source Han Sans CN Bold" panose="020B0800000000000000" charset="-122"/>
                <a:cs typeface="Source Han Sans CN Bold" panose="020B0800000000000000" charset="-122"/>
              </a:rPr>
              <a:t>Channel Statistics</a:t>
            </a:r>
            <a:endParaRPr kumimoji="1" lang="zh-CN" altLang="en-US"/>
          </a:p>
        </p:txBody>
      </p:sp>
      <p:sp>
        <p:nvSpPr>
          <p:cNvPr id="16" name="标题 1"/>
          <p:cNvSpPr txBox="1"/>
          <p:nvPr/>
        </p:nvSpPr>
        <p:spPr>
          <a:xfrm>
            <a:off x="1991545" y="3572841"/>
            <a:ext cx="3454458" cy="2212726"/>
          </a:xfrm>
          <a:prstGeom prst="rect">
            <a:avLst/>
          </a:prstGeom>
          <a:noFill/>
          <a:ln>
            <a:noFill/>
          </a:ln>
        </p:spPr>
        <p:txBody>
          <a:bodyPr vert="horz" wrap="square" lIns="0" tIns="0" rIns="0" bIns="0" rtlCol="0" anchor="t"/>
          <a:lstStyle/>
          <a:p>
            <a:pPr algn="l">
              <a:lnSpc>
                <a:spcPct val="150000"/>
              </a:lnSpc>
            </a:pPr>
            <a:r>
              <a:rPr kumimoji="1" lang="en-US" altLang="zh-CN" sz="1235">
                <a:ln w="12700">
                  <a:noFill/>
                </a:ln>
                <a:solidFill>
                  <a:srgbClr val="000000">
                    <a:alpha val="100000"/>
                  </a:srgbClr>
                </a:solidFill>
                <a:latin typeface="Source Han Sans" panose="020B0400000000000000" charset="-122"/>
                <a:ea typeface="Source Han Sans" panose="020B0400000000000000" charset="-122"/>
                <a:cs typeface="Source Han Sans" panose="020B0400000000000000" charset="-122"/>
              </a:rPr>
              <a:t>Combined statistics from two channels: 859 videos, 1,294,410 total views, 38,876 likes, and 24,462 followers.
Popular series include "RISC- V Software Porting and Optimization Championships," "KSCO's Hands- on RISC- V High- Performance Simulator," and "From Scratch: Writing a RISC- V Compiler."</a:t>
            </a:r>
            <a:endParaRPr kumimoji="1" lang="zh-CN" altLang="en-US"/>
          </a:p>
        </p:txBody>
      </p:sp>
      <p:sp>
        <p:nvSpPr>
          <p:cNvPr id="17" name="标题 1"/>
          <p:cNvSpPr txBox="1"/>
          <p:nvPr/>
        </p:nvSpPr>
        <p:spPr>
          <a:xfrm>
            <a:off x="6311658" y="2913246"/>
            <a:ext cx="3454458" cy="659491"/>
          </a:xfrm>
          <a:prstGeom prst="rect">
            <a:avLst/>
          </a:prstGeom>
          <a:noFill/>
          <a:ln>
            <a:noFill/>
          </a:ln>
        </p:spPr>
        <p:txBody>
          <a:bodyPr vert="horz" wrap="square" lIns="0" tIns="0" rIns="0" bIns="0" rtlCol="0" anchor="b"/>
          <a:lstStyle/>
          <a:p>
            <a:pPr algn="ctr">
              <a:lnSpc>
                <a:spcPct val="130000"/>
              </a:lnSpc>
            </a:pPr>
            <a:r>
              <a:rPr kumimoji="1" lang="en-US" altLang="zh-CN" sz="1600">
                <a:ln w="12700">
                  <a:noFill/>
                </a:ln>
                <a:solidFill>
                  <a:srgbClr val="0896C8">
                    <a:alpha val="100000"/>
                  </a:srgbClr>
                </a:solidFill>
                <a:latin typeface="Source Han Sans CN Bold" panose="020B0800000000000000" charset="-122"/>
                <a:ea typeface="Source Han Sans CN Bold" panose="020B0800000000000000" charset="-122"/>
                <a:cs typeface="Source Han Sans CN Bold" panose="020B0800000000000000" charset="-122"/>
              </a:rPr>
              <a:t>Impact and Reach</a:t>
            </a:r>
            <a:endParaRPr kumimoji="1" lang="zh-CN" altLang="en-US"/>
          </a:p>
        </p:txBody>
      </p:sp>
      <p:sp>
        <p:nvSpPr>
          <p:cNvPr id="18" name="标题 1"/>
          <p:cNvSpPr txBox="1"/>
          <p:nvPr/>
        </p:nvSpPr>
        <p:spPr>
          <a:xfrm>
            <a:off x="6384048" y="3644878"/>
            <a:ext cx="3454458" cy="2220519"/>
          </a:xfrm>
          <a:prstGeom prst="rect">
            <a:avLst/>
          </a:prstGeom>
          <a:noFill/>
          <a:ln>
            <a:noFill/>
          </a:ln>
        </p:spPr>
        <p:txBody>
          <a:bodyPr vert="horz" wrap="square" lIns="0" tIns="0" rIns="0" bIns="0" rtlCol="0" anchor="t"/>
          <a:lstStyle/>
          <a:p>
            <a:pPr algn="l">
              <a:lnSpc>
                <a:spcPct val="150000"/>
              </a:lnSpc>
            </a:pPr>
            <a:r>
              <a:rPr kumimoji="1" lang="en-US" altLang="zh-CN" sz="1400">
                <a:ln w="12700">
                  <a:noFill/>
                </a:ln>
                <a:solidFill>
                  <a:srgbClr val="000000">
                    <a:alpha val="100000"/>
                  </a:srgbClr>
                </a:solidFill>
                <a:latin typeface="Source Han Sans" panose="020B0400000000000000" charset="-122"/>
                <a:ea typeface="Source Han Sans" panose="020B0400000000000000" charset="-122"/>
                <a:cs typeface="Source Han Sans" panose="020B0400000000000000" charset="-122"/>
              </a:rPr>
              <a:t>The channels have a significant impact, reaching a large audience and providing valuable learning resources.
The popular series attract a high number of views and likes, indicating their relevance and usefulness.</a:t>
            </a:r>
            <a:endParaRPr kumimoji="1" lang="zh-CN" altLang="en-US"/>
          </a:p>
        </p:txBody>
      </p:sp>
      <p:sp>
        <p:nvSpPr>
          <p:cNvPr id="26" name="标题 1"/>
          <p:cNvSpPr txBox="1"/>
          <p:nvPr/>
        </p:nvSpPr>
        <p:spPr>
          <a:xfrm>
            <a:off x="340170" y="242328"/>
            <a:ext cx="7985452" cy="432000"/>
          </a:xfrm>
          <a:prstGeom prst="rect">
            <a:avLst/>
          </a:prstGeom>
          <a:noFill/>
          <a:ln>
            <a:noFill/>
          </a:ln>
        </p:spPr>
        <p:txBody>
          <a:bodyPr vert="horz" wrap="square" lIns="0" tIns="0" rIns="0" bIns="0" rtlCol="0" anchor="ctr"/>
          <a:lstStyle/>
          <a:p>
            <a:pPr algn="l">
              <a:lnSpc>
                <a:spcPct val="120000"/>
              </a:lnSpc>
            </a:pPr>
            <a:r>
              <a:rPr kumimoji="1" lang="en-US" altLang="zh-CN" sz="32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Data from Bilibili.com Channels</a:t>
            </a:r>
          </a:p>
        </p:txBody>
      </p:sp>
      <p:pic>
        <p:nvPicPr>
          <p:cNvPr id="27" name="图片 26"/>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2351405" y="833755"/>
            <a:ext cx="7233920" cy="2223135"/>
          </a:xfrm>
          <a:prstGeom prst="rect">
            <a:avLst/>
          </a:prstGeom>
        </p:spPr>
      </p:pic>
      <p:pic>
        <p:nvPicPr>
          <p:cNvPr id="2049" name="图片 3"/>
          <p:cNvPicPr>
            <a:picLocks noChangeAspect="1"/>
          </p:cNvPicPr>
          <p:nvPr/>
        </p:nvPicPr>
        <p:blipFill>
          <a:blip r:embed="rId4">
            <a:clrChange>
              <a:clrFrom>
                <a:srgbClr val="000000"/>
              </a:clrFrom>
              <a:clrTo>
                <a:srgbClr val="000000">
                  <a:alpha val="0"/>
                </a:srgbClr>
              </a:clrTo>
            </a:clrChange>
          </a:blip>
          <a:stretch>
            <a:fillRect/>
          </a:stretch>
        </p:blipFill>
        <p:spPr>
          <a:xfrm>
            <a:off x="8059420" y="188278"/>
            <a:ext cx="3514725" cy="557212"/>
          </a:xfrm>
          <a:prstGeom prst="rect">
            <a:avLst/>
          </a:prstGeom>
          <a:noFill/>
          <a:ln w="9525">
            <a:noFill/>
          </a:ln>
        </p:spPr>
      </p:pic>
      <p:pic>
        <p:nvPicPr>
          <p:cNvPr id="2050" name="图片 4"/>
          <p:cNvPicPr>
            <a:picLocks noChangeAspect="1"/>
          </p:cNvPicPr>
          <p:nvPr/>
        </p:nvPicPr>
        <p:blipFill>
          <a:blip r:embed="rId5">
            <a:clrChange>
              <a:clrFrom>
                <a:srgbClr val="FDFDFD">
                  <a:alpha val="100000"/>
                </a:srgbClr>
              </a:clrFrom>
              <a:clrTo>
                <a:srgbClr val="FDFDFD">
                  <a:alpha val="100000"/>
                  <a:alpha val="0"/>
                </a:srgbClr>
              </a:clrTo>
            </a:clrChange>
          </a:blip>
          <a:stretch>
            <a:fillRect/>
          </a:stretch>
        </p:blipFill>
        <p:spPr>
          <a:xfrm>
            <a:off x="5940425" y="6161088"/>
            <a:ext cx="1489075" cy="531812"/>
          </a:xfrm>
          <a:prstGeom prst="rect">
            <a:avLst/>
          </a:prstGeom>
          <a:noFill/>
          <a:ln w="9525">
            <a:noFill/>
          </a:ln>
        </p:spPr>
      </p:pic>
      <p:sp>
        <p:nvSpPr>
          <p:cNvPr id="2051" name="文本框 5"/>
          <p:cNvSpPr txBox="1"/>
          <p:nvPr/>
        </p:nvSpPr>
        <p:spPr>
          <a:xfrm>
            <a:off x="7296150" y="6175375"/>
            <a:ext cx="4735513" cy="517525"/>
          </a:xfrm>
          <a:prstGeom prst="rect">
            <a:avLst/>
          </a:prstGeom>
          <a:noFill/>
          <a:ln w="9525">
            <a:noFill/>
          </a:ln>
        </p:spPr>
        <p:txBody>
          <a:bodyPr wrap="square" anchor="t" anchorCtr="0"/>
          <a:lstStyle/>
          <a:p>
            <a:r>
              <a:rPr lang="en-US" altLang="zh-CN" sz="1000">
                <a:latin typeface="宋体" panose="02010600030101010101" pitchFamily="2" charset="-122"/>
                <a:ea typeface="宋体" panose="02010600030101010101" pitchFamily="2" charset="-122"/>
              </a:rPr>
              <a:t>Yunxiang Luo,Fuyuan Zhang,Tianwei Jiang ,Zhi Li,Hang Zheng,Xirui Hao</a:t>
            </a:r>
          </a:p>
          <a:p>
            <a:r>
              <a:rPr lang="en-US" altLang="zh-CN" sz="1000">
                <a:latin typeface="宋体" panose="02010600030101010101" pitchFamily="2" charset="-122"/>
                <a:ea typeface="宋体" panose="02010600030101010101" pitchFamily="2" charset="-122"/>
              </a:rPr>
              <a:t>Institute of Software, Chinese Academy of Sciences (ISCAS)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2" name="标题 1"/>
          <p:cNvSpPr txBox="1"/>
          <p:nvPr/>
        </p:nvSpPr>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660400" y="2013524"/>
            <a:ext cx="3294710" cy="432000"/>
          </a:xfrm>
          <a:prstGeom prst="rect">
            <a:avLst/>
          </a:prstGeom>
          <a:noFill/>
          <a:ln w="12700" cap="sq">
            <a:noFill/>
            <a:miter/>
          </a:ln>
        </p:spPr>
        <p:txBody>
          <a:bodyPr vert="horz" wrap="square" lIns="0" tIns="0" rIns="0" bIns="0" rtlCol="0" anchor="ctr"/>
          <a:lstStyle/>
          <a:p>
            <a:pPr algn="ctr">
              <a:lnSpc>
                <a:spcPct val="110000"/>
              </a:lnSpc>
            </a:pPr>
            <a:r>
              <a:rPr kumimoji="1" lang="en-US" altLang="zh-CN" sz="1600">
                <a:ln w="12700">
                  <a:noFill/>
                </a:ln>
                <a:solidFill>
                  <a:srgbClr val="0896C8">
                    <a:alpha val="100000"/>
                  </a:srgbClr>
                </a:solidFill>
                <a:latin typeface="Source Han Sans CN Bold" panose="020B0800000000000000" charset="-122"/>
                <a:ea typeface="Source Han Sans CN Bold" panose="020B0800000000000000" charset="-122"/>
                <a:cs typeface="Source Han Sans CN Bold" panose="020B0800000000000000" charset="-122"/>
              </a:rPr>
              <a:t>Understand RISC-V</a:t>
            </a:r>
            <a:endParaRPr kumimoji="1" lang="zh-CN" altLang="en-US"/>
          </a:p>
        </p:txBody>
      </p:sp>
      <p:sp>
        <p:nvSpPr>
          <p:cNvPr id="18" name="标题 1"/>
          <p:cNvSpPr txBox="1"/>
          <p:nvPr/>
        </p:nvSpPr>
        <p:spPr>
          <a:xfrm>
            <a:off x="660400" y="2456280"/>
            <a:ext cx="3294710" cy="1084836"/>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hlinkClick r:id="rId3" action="ppaction://hlinkfile"/>
              </a:rPr>
              <a:t>[Project link]
</a:t>
            </a:r>
            <a:r>
              <a:rPr kumimoji="1" lang="en-US" altLang="zh-CN" sz="140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BiliBili release video acount address</a:t>
            </a:r>
            <a:endParaRPr kumimoji="1" lang="zh-CN" altLang="en-US"/>
          </a:p>
        </p:txBody>
      </p:sp>
      <p:sp>
        <p:nvSpPr>
          <p:cNvPr id="19" name="标题 1"/>
          <p:cNvSpPr txBox="1"/>
          <p:nvPr/>
        </p:nvSpPr>
        <p:spPr>
          <a:xfrm>
            <a:off x="2551347" y="4586992"/>
            <a:ext cx="3294710" cy="432000"/>
          </a:xfrm>
          <a:prstGeom prst="rect">
            <a:avLst/>
          </a:prstGeom>
          <a:noFill/>
          <a:ln w="12700" cap="sq">
            <a:noFill/>
            <a:miter/>
          </a:ln>
        </p:spPr>
        <p:txBody>
          <a:bodyPr vert="horz" wrap="square" lIns="0" tIns="0" rIns="0" bIns="0" rtlCol="0" anchor="ctr"/>
          <a:lstStyle/>
          <a:p>
            <a:pPr algn="ctr">
              <a:lnSpc>
                <a:spcPct val="110000"/>
              </a:lnSpc>
            </a:pPr>
            <a:r>
              <a:rPr kumimoji="1" lang="en-US" altLang="zh-CN" sz="1395">
                <a:ln w="12700">
                  <a:noFill/>
                </a:ln>
                <a:solidFill>
                  <a:srgbClr val="84C945">
                    <a:alpha val="100000"/>
                  </a:srgbClr>
                </a:solidFill>
                <a:latin typeface="Source Han Sans CN Bold" panose="020B0800000000000000" charset="-122"/>
                <a:ea typeface="Source Han Sans CN Bold" panose="020B0800000000000000" charset="-122"/>
                <a:cs typeface="Source Han Sans CN Bold" panose="020B0800000000000000" charset="-122"/>
              </a:rPr>
              <a:t>Floating Bridge for RISC-V Computing</a:t>
            </a:r>
            <a:endParaRPr kumimoji="1" lang="zh-CN" altLang="en-US"/>
          </a:p>
        </p:txBody>
      </p:sp>
      <p:sp>
        <p:nvSpPr>
          <p:cNvPr id="20" name="标题 1"/>
          <p:cNvSpPr txBox="1"/>
          <p:nvPr/>
        </p:nvSpPr>
        <p:spPr>
          <a:xfrm>
            <a:off x="2551347" y="5013238"/>
            <a:ext cx="3294710" cy="1084836"/>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hlinkClick r:id="rId4" action="ppaction://hlinkfile"/>
              </a:rPr>
              <a:t>[Project link]</a:t>
            </a:r>
            <a:r>
              <a:rPr kumimoji="1" lang="en-US" altLang="zh-CN" sz="140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
</a:t>
            </a:r>
            <a:r>
              <a:rPr kumimoji="1" lang="en-US" altLang="zh-CN" sz="111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A bridge for RISC- V computing, facilitating communication and data transfer between different systems.</a:t>
            </a:r>
          </a:p>
        </p:txBody>
      </p:sp>
      <p:sp>
        <p:nvSpPr>
          <p:cNvPr id="21" name="标题 1"/>
          <p:cNvSpPr txBox="1"/>
          <p:nvPr/>
        </p:nvSpPr>
        <p:spPr>
          <a:xfrm>
            <a:off x="4442295" y="2013524"/>
            <a:ext cx="3294710" cy="432000"/>
          </a:xfrm>
          <a:prstGeom prst="rect">
            <a:avLst/>
          </a:prstGeom>
          <a:noFill/>
          <a:ln w="12700" cap="sq">
            <a:noFill/>
            <a:miter/>
          </a:ln>
        </p:spPr>
        <p:txBody>
          <a:bodyPr vert="horz" wrap="square" lIns="0" tIns="0" rIns="0" bIns="0" rtlCol="0" anchor="ctr"/>
          <a:lstStyle/>
          <a:p>
            <a:pPr algn="ctr">
              <a:lnSpc>
                <a:spcPct val="110000"/>
              </a:lnSpc>
            </a:pPr>
            <a:r>
              <a:rPr kumimoji="1" lang="en-US" altLang="zh-CN" sz="1600">
                <a:ln w="12700">
                  <a:noFill/>
                </a:ln>
                <a:solidFill>
                  <a:srgbClr val="0896C8">
                    <a:alpha val="100000"/>
                  </a:srgbClr>
                </a:solidFill>
                <a:latin typeface="Source Han Sans CN Bold" panose="020B0800000000000000" charset="-122"/>
                <a:ea typeface="Source Han Sans CN Bold" panose="020B0800000000000000" charset="-122"/>
                <a:cs typeface="Source Han Sans CN Bold" panose="020B0800000000000000" charset="-122"/>
              </a:rPr>
              <a:t>Arduino for Milk-V Duo</a:t>
            </a:r>
            <a:endParaRPr kumimoji="1" lang="zh-CN" altLang="en-US"/>
          </a:p>
        </p:txBody>
      </p:sp>
      <p:sp>
        <p:nvSpPr>
          <p:cNvPr id="22" name="标题 1"/>
          <p:cNvSpPr txBox="1"/>
          <p:nvPr/>
        </p:nvSpPr>
        <p:spPr>
          <a:xfrm>
            <a:off x="4442295" y="2456280"/>
            <a:ext cx="3294710" cy="1084836"/>
          </a:xfrm>
          <a:prstGeom prst="rect">
            <a:avLst/>
          </a:prstGeom>
          <a:noFill/>
          <a:ln>
            <a:noFill/>
          </a:ln>
        </p:spPr>
        <p:txBody>
          <a:bodyPr vert="horz" wrap="square" lIns="0" tIns="0" rIns="0" bIns="0" rtlCol="0" anchor="t"/>
          <a:lstStyle/>
          <a:p>
            <a:pPr algn="ctr">
              <a:lnSpc>
                <a:spcPct val="170000"/>
              </a:lnSpc>
              <a:buClrTx/>
              <a:buSzTx/>
              <a:buFontTx/>
            </a:pPr>
            <a:r>
              <a:rPr kumimoji="1" lang="en-US" altLang="zh-CN" sz="111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hlinkClick r:id="rId5" action="ppaction://hlinkfile"/>
              </a:rPr>
              <a:t>[Project link]
</a:t>
            </a:r>
            <a:r>
              <a:rPr kumimoji="1" lang="en-US" altLang="zh-CN" sz="111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Arduino for Milk-V Duo integrates the Arduino ecosystem with Milk-V Duo RISC-V boards, allowing developers to program RISC-V hardware using familiar Arduino frameworks, significantly reducing the learning curve for RISC-V architecture.</a:t>
            </a:r>
          </a:p>
        </p:txBody>
      </p:sp>
      <p:sp>
        <p:nvSpPr>
          <p:cNvPr id="23" name="标题 1"/>
          <p:cNvSpPr txBox="1"/>
          <p:nvPr/>
        </p:nvSpPr>
        <p:spPr>
          <a:xfrm>
            <a:off x="6333242" y="4586992"/>
            <a:ext cx="3294710" cy="432000"/>
          </a:xfrm>
          <a:prstGeom prst="rect">
            <a:avLst/>
          </a:prstGeom>
          <a:noFill/>
          <a:ln w="12700" cap="sq">
            <a:noFill/>
            <a:miter/>
          </a:ln>
        </p:spPr>
        <p:txBody>
          <a:bodyPr vert="horz" wrap="square" lIns="0" tIns="0" rIns="0" bIns="0" rtlCol="0" anchor="ctr"/>
          <a:lstStyle/>
          <a:p>
            <a:pPr algn="ctr">
              <a:lnSpc>
                <a:spcPct val="110000"/>
              </a:lnSpc>
            </a:pPr>
            <a:r>
              <a:rPr kumimoji="1" lang="en-US" altLang="zh-CN" sz="1600">
                <a:ln w="12700">
                  <a:noFill/>
                </a:ln>
                <a:solidFill>
                  <a:srgbClr val="84C945">
                    <a:alpha val="100000"/>
                  </a:srgbClr>
                </a:solidFill>
                <a:latin typeface="Source Han Sans CN Bold" panose="020B0800000000000000" charset="-122"/>
                <a:ea typeface="Source Han Sans CN Bold" panose="020B0800000000000000" charset="-122"/>
                <a:cs typeface="Source Han Sans CN Bold" panose="020B0800000000000000" charset="-122"/>
              </a:rPr>
              <a:t>YOLO for Milk-V Duo</a:t>
            </a:r>
            <a:endParaRPr kumimoji="1" lang="zh-CN" altLang="en-US"/>
          </a:p>
        </p:txBody>
      </p:sp>
      <p:sp>
        <p:nvSpPr>
          <p:cNvPr id="24" name="标题 1"/>
          <p:cNvSpPr txBox="1"/>
          <p:nvPr/>
        </p:nvSpPr>
        <p:spPr>
          <a:xfrm>
            <a:off x="6333242" y="5029748"/>
            <a:ext cx="3294710" cy="1084836"/>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hlinkClick r:id="rId6" action="ppaction://hlinkfile"/>
              </a:rPr>
              <a:t>[Project link]
</a:t>
            </a:r>
            <a:r>
              <a:rPr kumimoji="1" lang="en-US" altLang="zh-CN" sz="111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YOLO for Milk-V Duo implements the efficient object detection algorithm YOLO (You Only Look Once) on the Milk-V Duo RISC-V development board.</a:t>
            </a:r>
          </a:p>
        </p:txBody>
      </p:sp>
      <p:sp>
        <p:nvSpPr>
          <p:cNvPr id="25" name="标题 1"/>
          <p:cNvSpPr txBox="1"/>
          <p:nvPr/>
        </p:nvSpPr>
        <p:spPr>
          <a:xfrm>
            <a:off x="8224189" y="2013524"/>
            <a:ext cx="3294710" cy="432000"/>
          </a:xfrm>
          <a:prstGeom prst="rect">
            <a:avLst/>
          </a:prstGeom>
          <a:noFill/>
          <a:ln w="12700" cap="sq">
            <a:noFill/>
            <a:miter/>
          </a:ln>
        </p:spPr>
        <p:txBody>
          <a:bodyPr vert="horz" wrap="square" lIns="0" tIns="0" rIns="0" bIns="0" rtlCol="0" anchor="ctr"/>
          <a:lstStyle/>
          <a:p>
            <a:pPr algn="ctr">
              <a:lnSpc>
                <a:spcPct val="110000"/>
              </a:lnSpc>
            </a:pPr>
            <a:r>
              <a:rPr kumimoji="1" lang="en-US" altLang="zh-CN" sz="1600">
                <a:ln w="12700">
                  <a:noFill/>
                </a:ln>
                <a:solidFill>
                  <a:srgbClr val="0896C8">
                    <a:alpha val="100000"/>
                  </a:srgbClr>
                </a:solidFill>
                <a:latin typeface="Source Han Sans CN Bold" panose="020B0800000000000000" charset="-122"/>
                <a:ea typeface="Source Han Sans CN Bold" panose="020B0800000000000000" charset="-122"/>
                <a:cs typeface="Source Han Sans CN Bold" panose="020B0800000000000000" charset="-122"/>
              </a:rPr>
              <a:t>WiringX for Milk-V Duo</a:t>
            </a:r>
            <a:endParaRPr kumimoji="1" lang="zh-CN" altLang="en-US"/>
          </a:p>
        </p:txBody>
      </p:sp>
      <p:sp>
        <p:nvSpPr>
          <p:cNvPr id="26" name="标题 1"/>
          <p:cNvSpPr txBox="1"/>
          <p:nvPr/>
        </p:nvSpPr>
        <p:spPr>
          <a:xfrm>
            <a:off x="8224189" y="2456280"/>
            <a:ext cx="3294710" cy="1084836"/>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hlinkClick r:id="rId7" action="ppaction://hlinkfile"/>
              </a:rPr>
              <a:t>[Project link]</a:t>
            </a:r>
            <a:r>
              <a:rPr kumimoji="1" lang="en-US" altLang="zh-CN" sz="140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
</a:t>
            </a:r>
            <a:r>
              <a:rPr kumimoji="1" lang="en-US" altLang="zh-CN" sz="111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A hardware abstraction library for Milk- V Duo, simplifying hardware access and programming.</a:t>
            </a:r>
            <a:endParaRPr kumimoji="1" lang="zh-CN" altLang="en-US" sz="1110"/>
          </a:p>
        </p:txBody>
      </p:sp>
      <p:sp>
        <p:nvSpPr>
          <p:cNvPr id="34" name="标题 1"/>
          <p:cNvSpPr txBox="1"/>
          <p:nvPr/>
        </p:nvSpPr>
        <p:spPr>
          <a:xfrm>
            <a:off x="340170" y="242328"/>
            <a:ext cx="7985452" cy="432000"/>
          </a:xfrm>
          <a:prstGeom prst="rect">
            <a:avLst/>
          </a:prstGeom>
          <a:noFill/>
          <a:ln>
            <a:noFill/>
          </a:ln>
        </p:spPr>
        <p:txBody>
          <a:bodyPr vert="horz" wrap="square" lIns="0" tIns="0" rIns="0" bIns="0" rtlCol="0" anchor="ctr"/>
          <a:lstStyle/>
          <a:p>
            <a:pPr algn="l">
              <a:lnSpc>
                <a:spcPct val="120000"/>
              </a:lnSpc>
            </a:pPr>
            <a:r>
              <a:rPr kumimoji="1" lang="en-US" altLang="zh-CN" sz="32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Project Showcase</a:t>
            </a:r>
          </a:p>
        </p:txBody>
      </p:sp>
      <p:pic>
        <p:nvPicPr>
          <p:cNvPr id="2049" name="图片 3"/>
          <p:cNvPicPr>
            <a:picLocks noChangeAspect="1"/>
          </p:cNvPicPr>
          <p:nvPr/>
        </p:nvPicPr>
        <p:blipFill>
          <a:blip r:embed="rId8">
            <a:clrChange>
              <a:clrFrom>
                <a:srgbClr val="000000"/>
              </a:clrFrom>
              <a:clrTo>
                <a:srgbClr val="000000">
                  <a:alpha val="0"/>
                </a:srgbClr>
              </a:clrTo>
            </a:clrChange>
          </a:blip>
          <a:stretch>
            <a:fillRect/>
          </a:stretch>
        </p:blipFill>
        <p:spPr>
          <a:xfrm>
            <a:off x="8007350" y="260033"/>
            <a:ext cx="3514725" cy="557212"/>
          </a:xfrm>
          <a:prstGeom prst="rect">
            <a:avLst/>
          </a:prstGeom>
          <a:noFill/>
          <a:ln w="9525">
            <a:noFill/>
          </a:ln>
        </p:spPr>
      </p:pic>
      <p:pic>
        <p:nvPicPr>
          <p:cNvPr id="2050" name="图片 4"/>
          <p:cNvPicPr>
            <a:picLocks noChangeAspect="1"/>
          </p:cNvPicPr>
          <p:nvPr/>
        </p:nvPicPr>
        <p:blipFill>
          <a:blip r:embed="rId9">
            <a:clrChange>
              <a:clrFrom>
                <a:srgbClr val="FDFDFD">
                  <a:alpha val="100000"/>
                </a:srgbClr>
              </a:clrFrom>
              <a:clrTo>
                <a:srgbClr val="FDFDFD">
                  <a:alpha val="100000"/>
                  <a:alpha val="0"/>
                </a:srgbClr>
              </a:clrTo>
            </a:clrChange>
          </a:blip>
          <a:stretch>
            <a:fillRect/>
          </a:stretch>
        </p:blipFill>
        <p:spPr>
          <a:xfrm>
            <a:off x="5940425" y="6236653"/>
            <a:ext cx="1489075" cy="531812"/>
          </a:xfrm>
          <a:prstGeom prst="rect">
            <a:avLst/>
          </a:prstGeom>
          <a:noFill/>
          <a:ln w="9525">
            <a:noFill/>
          </a:ln>
        </p:spPr>
      </p:pic>
      <p:sp>
        <p:nvSpPr>
          <p:cNvPr id="2051" name="文本框 5"/>
          <p:cNvSpPr txBox="1"/>
          <p:nvPr/>
        </p:nvSpPr>
        <p:spPr>
          <a:xfrm>
            <a:off x="7296150" y="6309360"/>
            <a:ext cx="4735513" cy="517525"/>
          </a:xfrm>
          <a:prstGeom prst="rect">
            <a:avLst/>
          </a:prstGeom>
          <a:noFill/>
          <a:ln w="9525">
            <a:noFill/>
          </a:ln>
        </p:spPr>
        <p:txBody>
          <a:bodyPr wrap="square" anchor="t" anchorCtr="0"/>
          <a:lstStyle/>
          <a:p>
            <a:r>
              <a:rPr lang="en-US" altLang="zh-CN" sz="1000">
                <a:latin typeface="宋体" panose="02010600030101010101" pitchFamily="2" charset="-122"/>
                <a:ea typeface="宋体" panose="02010600030101010101" pitchFamily="2" charset="-122"/>
              </a:rPr>
              <a:t>Yunxiang Luo,Fuyuan Zhang,Tianwei Jiang ,Zhi Li,Hang Zheng,Xirui Hao</a:t>
            </a:r>
          </a:p>
          <a:p>
            <a:r>
              <a:rPr lang="en-US" altLang="zh-CN" sz="1000">
                <a:latin typeface="宋体" panose="02010600030101010101" pitchFamily="2" charset="-122"/>
                <a:ea typeface="宋体" panose="02010600030101010101" pitchFamily="2" charset="-122"/>
              </a:rPr>
              <a:t>Institute of Software, Chinese Academy of Sciences (ISCAS)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2" name="标题 1"/>
          <p:cNvSpPr txBox="1"/>
          <p:nvPr/>
        </p:nvSpPr>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custDataLst>
              <p:tags r:id="rId1"/>
            </p:custDataLst>
          </p:nvPr>
        </p:nvSpPr>
        <p:spPr>
          <a:xfrm>
            <a:off x="1500178" y="3119144"/>
            <a:ext cx="4114644" cy="2087607"/>
          </a:xfrm>
          <a:prstGeom prst="rect">
            <a:avLst/>
          </a:prstGeom>
          <a:noFill/>
          <a:ln>
            <a:noFill/>
          </a:ln>
        </p:spPr>
        <p:txBody>
          <a:bodyPr vert="horz" wrap="square" lIns="91440" tIns="45720" rIns="91440" bIns="45720" rtlCol="0" anchor="t"/>
          <a:lstStyle/>
          <a:p>
            <a:pPr algn="ctr">
              <a:lnSpc>
                <a:spcPct val="150000"/>
              </a:lnSpc>
            </a:pPr>
            <a:r>
              <a:rPr kumimoji="1" lang="en-US" altLang="zh-CN" sz="1400">
                <a:ln w="12700">
                  <a:noFill/>
                </a:ln>
                <a:solidFill>
                  <a:schemeClr val="tx1">
                    <a:alpha val="100000"/>
                  </a:schemeClr>
                </a:solidFill>
                <a:latin typeface="Source Han Sans" panose="020B0400000000000000" charset="-122"/>
                <a:ea typeface="Source Han Sans" panose="020B0400000000000000" charset="-122"/>
                <a:cs typeface="Source Han Sans" panose="020B0400000000000000" charset="-122"/>
              </a:rPr>
              <a:t>This initiative bridges the gap between RISC- V's technical potential and the practical need for scalable education.
By combining structured curriculum pipelines, remote hardware access, and an active learner community, we offer a reproducible model for global RISC- V talent development.</a:t>
            </a:r>
          </a:p>
        </p:txBody>
      </p:sp>
      <p:sp>
        <p:nvSpPr>
          <p:cNvPr id="9" name="标题 1"/>
          <p:cNvSpPr txBox="1"/>
          <p:nvPr>
            <p:custDataLst>
              <p:tags r:id="rId2"/>
            </p:custDataLst>
          </p:nvPr>
        </p:nvSpPr>
        <p:spPr>
          <a:xfrm>
            <a:off x="1500178" y="2041477"/>
            <a:ext cx="4114644" cy="766119"/>
          </a:xfrm>
          <a:prstGeom prst="rect">
            <a:avLst/>
          </a:prstGeom>
          <a:noFill/>
          <a:ln>
            <a:noFill/>
          </a:ln>
        </p:spPr>
        <p:txBody>
          <a:bodyPr vert="horz" wrap="square" lIns="91440" tIns="45720" rIns="91440" bIns="45720" rtlCol="0" anchor="b"/>
          <a:lstStyle/>
          <a:p>
            <a:pPr algn="ctr">
              <a:lnSpc>
                <a:spcPct val="130000"/>
              </a:lnSpc>
            </a:pPr>
            <a:r>
              <a:rPr kumimoji="1" lang="en-US" altLang="zh-CN" sz="16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Comprehensive Model for Talent Development</a:t>
            </a:r>
          </a:p>
        </p:txBody>
      </p:sp>
      <p:sp>
        <p:nvSpPr>
          <p:cNvPr id="10" name="标题 1"/>
          <p:cNvSpPr txBox="1"/>
          <p:nvPr>
            <p:custDataLst>
              <p:tags r:id="rId3"/>
            </p:custDataLst>
          </p:nvPr>
        </p:nvSpPr>
        <p:spPr>
          <a:xfrm rot="5400000">
            <a:off x="3534641" y="2381011"/>
            <a:ext cx="45719" cy="1057617"/>
          </a:xfrm>
          <a:prstGeom prst="rect">
            <a:avLst/>
          </a:prstGeom>
          <a:solidFill>
            <a:schemeClr val="accent1">
              <a:lumMod val="20000"/>
              <a:lumOff val="80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custDataLst>
              <p:tags r:id="rId4"/>
            </p:custDataLst>
          </p:nvPr>
        </p:nvSpPr>
        <p:spPr>
          <a:xfrm>
            <a:off x="6542709" y="3114584"/>
            <a:ext cx="4114644" cy="2087607"/>
          </a:xfrm>
          <a:prstGeom prst="rect">
            <a:avLst/>
          </a:prstGeom>
          <a:noFill/>
          <a:ln>
            <a:noFill/>
          </a:ln>
        </p:spPr>
        <p:txBody>
          <a:bodyPr vert="horz" wrap="square" lIns="91440" tIns="45720" rIns="91440" bIns="45720" rtlCol="0" anchor="t"/>
          <a:lstStyle/>
          <a:p>
            <a:pPr algn="ctr">
              <a:lnSpc>
                <a:spcPct val="150000"/>
              </a:lnSpc>
            </a:pPr>
            <a:r>
              <a:rPr kumimoji="1" lang="en-US" altLang="zh-CN" sz="140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Our approach lowers the entry barrier for new learners, making RISC- V education more accessible.
It also accelerates innovation by enabling hands- on application of next- generation processor technologies.</a:t>
            </a:r>
            <a:endParaRPr kumimoji="1" lang="zh-CN" altLang="en-US"/>
          </a:p>
        </p:txBody>
      </p:sp>
      <p:sp>
        <p:nvSpPr>
          <p:cNvPr id="13" name="标题 1"/>
          <p:cNvSpPr txBox="1"/>
          <p:nvPr>
            <p:custDataLst>
              <p:tags r:id="rId5"/>
            </p:custDataLst>
          </p:nvPr>
        </p:nvSpPr>
        <p:spPr>
          <a:xfrm>
            <a:off x="6542709" y="2063813"/>
            <a:ext cx="4114644" cy="721446"/>
          </a:xfrm>
          <a:prstGeom prst="rect">
            <a:avLst/>
          </a:prstGeom>
          <a:noFill/>
          <a:ln>
            <a:noFill/>
          </a:ln>
        </p:spPr>
        <p:txBody>
          <a:bodyPr vert="horz" wrap="square" lIns="91440" tIns="45720" rIns="91440" bIns="45720" rtlCol="0" anchor="b"/>
          <a:lstStyle/>
          <a:p>
            <a:pPr algn="ctr">
              <a:lnSpc>
                <a:spcPct val="130000"/>
              </a:lnSpc>
            </a:pPr>
            <a:r>
              <a:rPr kumimoji="1" lang="en-US" altLang="zh-CN" sz="1600">
                <a:ln w="12700">
                  <a:noFill/>
                </a:ln>
                <a:solidFill>
                  <a:srgbClr val="262626">
                    <a:alpha val="100000"/>
                  </a:srgbClr>
                </a:solidFill>
                <a:latin typeface="Source Han Sans CN Bold" panose="020B0800000000000000" charset="-122"/>
                <a:ea typeface="Source Han Sans CN Bold" panose="020B0800000000000000" charset="-122"/>
                <a:cs typeface="Source Han Sans CN Bold" panose="020B0800000000000000" charset="-122"/>
              </a:rPr>
              <a:t>Lowering Entry Barriers and Accelerating Innovation</a:t>
            </a:r>
            <a:endParaRPr kumimoji="1" lang="zh-CN" altLang="en-US"/>
          </a:p>
        </p:txBody>
      </p:sp>
      <p:sp>
        <p:nvSpPr>
          <p:cNvPr id="14" name="标题 1"/>
          <p:cNvSpPr txBox="1"/>
          <p:nvPr>
            <p:custDataLst>
              <p:tags r:id="rId6"/>
            </p:custDataLst>
          </p:nvPr>
        </p:nvSpPr>
        <p:spPr>
          <a:xfrm rot="5400000">
            <a:off x="8577172" y="2381011"/>
            <a:ext cx="45719" cy="1057617"/>
          </a:xfrm>
          <a:prstGeom prst="rect">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a:off x="340170" y="242328"/>
            <a:ext cx="7985452" cy="432000"/>
          </a:xfrm>
          <a:prstGeom prst="rect">
            <a:avLst/>
          </a:prstGeom>
          <a:noFill/>
          <a:ln>
            <a:noFill/>
          </a:ln>
        </p:spPr>
        <p:txBody>
          <a:bodyPr vert="horz" wrap="square" lIns="0" tIns="0" rIns="0" bIns="0" rtlCol="0" anchor="ctr"/>
          <a:lstStyle/>
          <a:p>
            <a:pPr algn="l">
              <a:lnSpc>
                <a:spcPct val="120000"/>
              </a:lnSpc>
            </a:pPr>
            <a:r>
              <a:rPr kumimoji="1" lang="en-US" altLang="zh-CN" sz="32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Bridging the Gap</a:t>
            </a:r>
          </a:p>
        </p:txBody>
      </p:sp>
      <p:pic>
        <p:nvPicPr>
          <p:cNvPr id="2049" name="图片 3"/>
          <p:cNvPicPr>
            <a:picLocks noChangeAspect="1"/>
          </p:cNvPicPr>
          <p:nvPr/>
        </p:nvPicPr>
        <p:blipFill>
          <a:blip r:embed="rId9">
            <a:clrChange>
              <a:clrFrom>
                <a:srgbClr val="000000"/>
              </a:clrFrom>
              <a:clrTo>
                <a:srgbClr val="000000">
                  <a:alpha val="0"/>
                </a:srgbClr>
              </a:clrTo>
            </a:clrChange>
          </a:blip>
          <a:stretch>
            <a:fillRect/>
          </a:stretch>
        </p:blipFill>
        <p:spPr>
          <a:xfrm>
            <a:off x="8007350" y="188278"/>
            <a:ext cx="3514725" cy="557212"/>
          </a:xfrm>
          <a:prstGeom prst="rect">
            <a:avLst/>
          </a:prstGeom>
          <a:noFill/>
          <a:ln w="9525">
            <a:noFill/>
          </a:ln>
        </p:spPr>
      </p:pic>
      <p:pic>
        <p:nvPicPr>
          <p:cNvPr id="2050" name="图片 4"/>
          <p:cNvPicPr>
            <a:picLocks noChangeAspect="1"/>
          </p:cNvPicPr>
          <p:nvPr/>
        </p:nvPicPr>
        <p:blipFill>
          <a:blip r:embed="rId10">
            <a:clrChange>
              <a:clrFrom>
                <a:srgbClr val="FDFDFD">
                  <a:alpha val="100000"/>
                </a:srgbClr>
              </a:clrFrom>
              <a:clrTo>
                <a:srgbClr val="FDFDFD">
                  <a:alpha val="100000"/>
                  <a:alpha val="0"/>
                </a:srgbClr>
              </a:clrTo>
            </a:clrChange>
          </a:blip>
          <a:stretch>
            <a:fillRect/>
          </a:stretch>
        </p:blipFill>
        <p:spPr>
          <a:xfrm>
            <a:off x="5940425" y="6161088"/>
            <a:ext cx="1489075" cy="531812"/>
          </a:xfrm>
          <a:prstGeom prst="rect">
            <a:avLst/>
          </a:prstGeom>
          <a:noFill/>
          <a:ln w="9525">
            <a:noFill/>
          </a:ln>
        </p:spPr>
      </p:pic>
      <p:sp>
        <p:nvSpPr>
          <p:cNvPr id="2051" name="文本框 5"/>
          <p:cNvSpPr txBox="1"/>
          <p:nvPr/>
        </p:nvSpPr>
        <p:spPr>
          <a:xfrm>
            <a:off x="7296150" y="6175375"/>
            <a:ext cx="4735513" cy="517525"/>
          </a:xfrm>
          <a:prstGeom prst="rect">
            <a:avLst/>
          </a:prstGeom>
          <a:noFill/>
          <a:ln w="9525">
            <a:noFill/>
          </a:ln>
        </p:spPr>
        <p:txBody>
          <a:bodyPr wrap="square" anchor="t" anchorCtr="0"/>
          <a:lstStyle/>
          <a:p>
            <a:r>
              <a:rPr lang="en-US" altLang="zh-CN" sz="1000">
                <a:latin typeface="宋体" panose="02010600030101010101" pitchFamily="2" charset="-122"/>
                <a:ea typeface="宋体" panose="02010600030101010101" pitchFamily="2" charset="-122"/>
              </a:rPr>
              <a:t>Yunxiang Luo,Fuyuan Zhang,Tianwei Jiang ,Zhi Li,Hang Zheng,Xirui Hao</a:t>
            </a:r>
          </a:p>
          <a:p>
            <a:r>
              <a:rPr lang="en-US" altLang="zh-CN" sz="1000">
                <a:latin typeface="宋体" panose="02010600030101010101" pitchFamily="2" charset="-122"/>
                <a:ea typeface="宋体" panose="02010600030101010101" pitchFamily="2" charset="-122"/>
              </a:rPr>
              <a:t>Institute of Software, Chinese Academy of Sciences (ISCAS)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2" name="标题 1"/>
          <p:cNvSpPr txBox="1"/>
          <p:nvPr/>
        </p:nvSpPr>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245110" y="5242560"/>
            <a:ext cx="12669520" cy="1615440"/>
          </a:xfrm>
          <a:prstGeom prst="ellipse">
            <a:avLst/>
          </a:prstGeom>
          <a:gradFill>
            <a:gsLst>
              <a:gs pos="44000">
                <a:schemeClr val="bg1">
                  <a:alpha val="100000"/>
                </a:schemeClr>
              </a:gs>
              <a:gs pos="82000">
                <a:schemeClr val="accent1">
                  <a:lumMod val="20000"/>
                  <a:lumOff val="80000"/>
                  <a:alpha val="10000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1360170" y="4988560"/>
            <a:ext cx="9458960" cy="1247140"/>
          </a:xfrm>
          <a:prstGeom prst="ellipse">
            <a:avLst/>
          </a:prstGeom>
          <a:gradFill>
            <a:gsLst>
              <a:gs pos="0">
                <a:schemeClr val="bg1">
                  <a:alpha val="0"/>
                </a:schemeClr>
              </a:gs>
              <a:gs pos="39000">
                <a:schemeClr val="accent1">
                  <a:lumMod val="20000"/>
                  <a:lumOff val="80000"/>
                  <a:alpha val="100000"/>
                </a:schemeClr>
              </a:gs>
              <a:gs pos="64000">
                <a:schemeClr val="accent1">
                  <a:lumMod val="20000"/>
                  <a:lumOff val="80000"/>
                  <a:alpha val="100000"/>
                </a:schemeClr>
              </a:gs>
              <a:gs pos="100000">
                <a:schemeClr val="bg1">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1360170" y="4886960"/>
            <a:ext cx="9500235" cy="1198880"/>
          </a:xfrm>
          <a:prstGeom prst="ellipse">
            <a:avLst/>
          </a:prstGeom>
          <a:gradFill>
            <a:gsLst>
              <a:gs pos="41000">
                <a:schemeClr val="bg1">
                  <a:alpha val="100000"/>
                </a:schemeClr>
              </a:gs>
              <a:gs pos="85000">
                <a:schemeClr val="accent1">
                  <a:lumMod val="20000"/>
                  <a:lumOff val="80000"/>
                  <a:alpha val="10000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2235647" y="3653042"/>
            <a:ext cx="3377074" cy="430887"/>
          </a:xfrm>
          <a:prstGeom prst="rect">
            <a:avLst/>
          </a:prstGeom>
          <a:noFill/>
          <a:ln>
            <a:noFill/>
          </a:ln>
        </p:spPr>
        <p:txBody>
          <a:bodyPr vert="horz" wrap="square" lIns="91440" tIns="45720" rIns="91440" bIns="45720" rtlCol="0" anchor="ctr"/>
          <a:lstStyle/>
          <a:p>
            <a:pPr algn="ctr">
              <a:lnSpc>
                <a:spcPct val="130000"/>
              </a:lnSpc>
            </a:pPr>
            <a:endParaRPr kumimoji="1" lang="zh-CN" altLang="en-US"/>
          </a:p>
        </p:txBody>
      </p:sp>
      <p:sp>
        <p:nvSpPr>
          <p:cNvPr id="22" name="标题 1"/>
          <p:cNvSpPr txBox="1"/>
          <p:nvPr/>
        </p:nvSpPr>
        <p:spPr>
          <a:xfrm rot="5400000" flipV="1">
            <a:off x="-764071" y="4695734"/>
            <a:ext cx="2556256" cy="50800"/>
          </a:xfrm>
          <a:prstGeom prst="parallelogram">
            <a:avLst>
              <a:gd name="adj" fmla="val 100000"/>
            </a:avLst>
          </a:prstGeom>
          <a:gradFill>
            <a:gsLst>
              <a:gs pos="1000">
                <a:schemeClr val="accent1">
                  <a:lumMod val="60000"/>
                  <a:lumOff val="40000"/>
                </a:schemeClr>
              </a:gs>
              <a:gs pos="100000">
                <a:schemeClr val="accent1">
                  <a:lumMod val="60000"/>
                  <a:lumOff val="4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3" name="标题 1"/>
          <p:cNvSpPr txBox="1"/>
          <p:nvPr/>
        </p:nvSpPr>
        <p:spPr>
          <a:xfrm rot="5400000" flipV="1">
            <a:off x="10544395" y="4290620"/>
            <a:ext cx="2556256" cy="50800"/>
          </a:xfrm>
          <a:prstGeom prst="parallelogram">
            <a:avLst>
              <a:gd name="adj" fmla="val 100000"/>
            </a:avLst>
          </a:prstGeom>
          <a:gradFill>
            <a:gsLst>
              <a:gs pos="1000">
                <a:schemeClr val="accent1">
                  <a:lumMod val="60000"/>
                  <a:lumOff val="40000"/>
                </a:schemeClr>
              </a:gs>
              <a:gs pos="100000">
                <a:schemeClr val="accent1">
                  <a:lumMod val="60000"/>
                  <a:lumOff val="4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4" name="标题 1"/>
          <p:cNvSpPr txBox="1"/>
          <p:nvPr/>
        </p:nvSpPr>
        <p:spPr>
          <a:xfrm rot="5400000" flipV="1">
            <a:off x="10112576" y="5982478"/>
            <a:ext cx="1406324" cy="90077"/>
          </a:xfrm>
          <a:prstGeom prst="parallelogram">
            <a:avLst>
              <a:gd name="adj" fmla="val 100000"/>
            </a:avLst>
          </a:prstGeom>
          <a:gradFill>
            <a:gsLst>
              <a:gs pos="1000">
                <a:schemeClr val="accent1">
                  <a:lumMod val="60000"/>
                  <a:lumOff val="40000"/>
                </a:schemeClr>
              </a:gs>
              <a:gs pos="100000">
                <a:schemeClr val="accent1">
                  <a:lumMod val="60000"/>
                  <a:lumOff val="4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2" name="标题 1"/>
          <p:cNvSpPr txBox="1"/>
          <p:nvPr/>
        </p:nvSpPr>
        <p:spPr>
          <a:xfrm>
            <a:off x="340170" y="242328"/>
            <a:ext cx="7985452" cy="432000"/>
          </a:xfrm>
          <a:prstGeom prst="rect">
            <a:avLst/>
          </a:prstGeom>
          <a:noFill/>
          <a:ln>
            <a:noFill/>
          </a:ln>
        </p:spPr>
        <p:txBody>
          <a:bodyPr vert="horz" wrap="square" lIns="0" tIns="0" rIns="0" bIns="0" rtlCol="0" anchor="ctr"/>
          <a:lstStyle/>
          <a:p>
            <a:pPr algn="l">
              <a:lnSpc>
                <a:spcPct val="120000"/>
              </a:lnSpc>
            </a:pPr>
            <a:r>
              <a:rPr kumimoji="1" lang="en-US" altLang="zh-CN" sz="32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Contact Information</a:t>
            </a:r>
          </a:p>
        </p:txBody>
      </p:sp>
      <p:pic>
        <p:nvPicPr>
          <p:cNvPr id="33" name="图片 3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695325" y="1124585"/>
            <a:ext cx="7973060" cy="3585845"/>
          </a:xfrm>
          <a:prstGeom prst="rect">
            <a:avLst/>
          </a:prstGeom>
        </p:spPr>
      </p:pic>
      <p:sp>
        <p:nvSpPr>
          <p:cNvPr id="34" name="文本框 33"/>
          <p:cNvSpPr txBox="1"/>
          <p:nvPr/>
        </p:nvSpPr>
        <p:spPr>
          <a:xfrm>
            <a:off x="1450975" y="4831080"/>
            <a:ext cx="1620520" cy="368300"/>
          </a:xfrm>
          <a:prstGeom prst="rect">
            <a:avLst/>
          </a:prstGeom>
          <a:noFill/>
        </p:spPr>
        <p:txBody>
          <a:bodyPr wrap="square" rtlCol="0">
            <a:spAutoFit/>
          </a:bodyPr>
          <a:lstStyle/>
          <a:p>
            <a:pPr algn="ctr"/>
            <a:r>
              <a:rPr lang="en-US" altLang="zh-CN" b="1"/>
              <a:t>Github</a:t>
            </a:r>
          </a:p>
        </p:txBody>
      </p:sp>
      <p:sp>
        <p:nvSpPr>
          <p:cNvPr id="35" name="文本框 34"/>
          <p:cNvSpPr txBox="1"/>
          <p:nvPr/>
        </p:nvSpPr>
        <p:spPr>
          <a:xfrm>
            <a:off x="4011295" y="4853940"/>
            <a:ext cx="1796415" cy="368300"/>
          </a:xfrm>
          <a:prstGeom prst="rect">
            <a:avLst/>
          </a:prstGeom>
          <a:noFill/>
        </p:spPr>
        <p:txBody>
          <a:bodyPr wrap="square" rtlCol="0">
            <a:spAutoFit/>
          </a:bodyPr>
          <a:lstStyle/>
          <a:p>
            <a:pPr algn="ctr"/>
            <a:r>
              <a:rPr lang="en-US" altLang="zh-CN" b="1"/>
              <a:t>BillBili</a:t>
            </a:r>
          </a:p>
        </p:txBody>
      </p:sp>
      <p:sp>
        <p:nvSpPr>
          <p:cNvPr id="36" name="文本框 35"/>
          <p:cNvSpPr txBox="1"/>
          <p:nvPr/>
        </p:nvSpPr>
        <p:spPr>
          <a:xfrm>
            <a:off x="6480175" y="4770120"/>
            <a:ext cx="1776095" cy="368300"/>
          </a:xfrm>
          <a:prstGeom prst="rect">
            <a:avLst/>
          </a:prstGeom>
          <a:noFill/>
        </p:spPr>
        <p:txBody>
          <a:bodyPr wrap="square" rtlCol="0">
            <a:spAutoFit/>
          </a:bodyPr>
          <a:lstStyle/>
          <a:p>
            <a:r>
              <a:rPr lang="en-US" altLang="zh-CN" b="1"/>
              <a:t>OS Matrix</a:t>
            </a:r>
          </a:p>
        </p:txBody>
      </p:sp>
      <p:pic>
        <p:nvPicPr>
          <p:cNvPr id="2049" name="图片 3"/>
          <p:cNvPicPr>
            <a:picLocks noChangeAspect="1"/>
          </p:cNvPicPr>
          <p:nvPr/>
        </p:nvPicPr>
        <p:blipFill>
          <a:blip r:embed="rId4">
            <a:clrChange>
              <a:clrFrom>
                <a:srgbClr val="000000"/>
              </a:clrFrom>
              <a:clrTo>
                <a:srgbClr val="000000">
                  <a:alpha val="0"/>
                </a:srgbClr>
              </a:clrTo>
            </a:clrChange>
          </a:blip>
          <a:stretch>
            <a:fillRect/>
          </a:stretch>
        </p:blipFill>
        <p:spPr>
          <a:xfrm>
            <a:off x="8007350" y="503238"/>
            <a:ext cx="3514725" cy="557212"/>
          </a:xfrm>
          <a:prstGeom prst="rect">
            <a:avLst/>
          </a:prstGeom>
          <a:noFill/>
          <a:ln w="9525">
            <a:noFill/>
          </a:ln>
        </p:spPr>
      </p:pic>
      <p:pic>
        <p:nvPicPr>
          <p:cNvPr id="2050" name="图片 4"/>
          <p:cNvPicPr>
            <a:picLocks noChangeAspect="1"/>
          </p:cNvPicPr>
          <p:nvPr/>
        </p:nvPicPr>
        <p:blipFill>
          <a:blip r:embed="rId5">
            <a:clrChange>
              <a:clrFrom>
                <a:srgbClr val="FDFDFD">
                  <a:alpha val="100000"/>
                </a:srgbClr>
              </a:clrFrom>
              <a:clrTo>
                <a:srgbClr val="FDFDFD">
                  <a:alpha val="100000"/>
                  <a:alpha val="0"/>
                </a:srgbClr>
              </a:clrTo>
            </a:clrChange>
          </a:blip>
          <a:stretch>
            <a:fillRect/>
          </a:stretch>
        </p:blipFill>
        <p:spPr>
          <a:xfrm>
            <a:off x="5940425" y="6161088"/>
            <a:ext cx="1489075" cy="531812"/>
          </a:xfrm>
          <a:prstGeom prst="rect">
            <a:avLst/>
          </a:prstGeom>
          <a:noFill/>
          <a:ln w="9525">
            <a:noFill/>
          </a:ln>
        </p:spPr>
      </p:pic>
      <p:sp>
        <p:nvSpPr>
          <p:cNvPr id="2051" name="文本框 5"/>
          <p:cNvSpPr txBox="1"/>
          <p:nvPr/>
        </p:nvSpPr>
        <p:spPr>
          <a:xfrm>
            <a:off x="7296150" y="6175375"/>
            <a:ext cx="4735513" cy="517525"/>
          </a:xfrm>
          <a:prstGeom prst="rect">
            <a:avLst/>
          </a:prstGeom>
          <a:noFill/>
          <a:ln w="9525">
            <a:noFill/>
          </a:ln>
        </p:spPr>
        <p:txBody>
          <a:bodyPr wrap="square" anchor="t" anchorCtr="0"/>
          <a:lstStyle/>
          <a:p>
            <a:r>
              <a:rPr lang="en-US" altLang="zh-CN" sz="1000">
                <a:latin typeface="宋体" panose="02010600030101010101" pitchFamily="2" charset="-122"/>
                <a:ea typeface="宋体" panose="02010600030101010101" pitchFamily="2" charset="-122"/>
              </a:rPr>
              <a:t>Yunxiang Luo,Fuyuan Zhang,Tianwei Jiang ,Zhi Li,Hang Zheng,Xirui Hao</a:t>
            </a:r>
          </a:p>
          <a:p>
            <a:r>
              <a:rPr lang="en-US" altLang="zh-CN" sz="1000">
                <a:latin typeface="宋体" panose="02010600030101010101" pitchFamily="2" charset="-122"/>
                <a:ea typeface="宋体" panose="02010600030101010101" pitchFamily="2" charset="-122"/>
              </a:rPr>
              <a:t>Institute of Software, Chinese Academy of Sciences (ISCAS)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标题 22"/>
          <p:cNvSpPr>
            <a:spLocks noGrp="1"/>
          </p:cNvSpPr>
          <p:nvPr>
            <p:ph type="title"/>
          </p:nvPr>
        </p:nvSpPr>
        <p:spPr/>
        <p:txBody>
          <a:bodyPr/>
          <a:lstStyle/>
          <a:p>
            <a:endParaRPr lang="zh-CN" altLang="en-US"/>
          </a:p>
        </p:txBody>
      </p:sp>
      <p:sp>
        <p:nvSpPr>
          <p:cNvPr id="2" name="标题 1"/>
          <p:cNvSpPr txBox="1"/>
          <p:nvPr/>
        </p:nvSpPr>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custDataLst>
              <p:tags r:id="rId1"/>
            </p:custDataLst>
          </p:nvPr>
        </p:nvSpPr>
        <p:spPr>
          <a:xfrm>
            <a:off x="980440" y="2034540"/>
            <a:ext cx="3037840" cy="3594100"/>
          </a:xfrm>
          <a:prstGeom prst="rect">
            <a:avLst/>
          </a:prstGeom>
          <a:solidFill>
            <a:schemeClr val="bg1">
              <a:lumMod val="95000"/>
            </a:schemeClr>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custDataLst>
              <p:tags r:id="rId2"/>
            </p:custDataLst>
          </p:nvPr>
        </p:nvSpPr>
        <p:spPr>
          <a:xfrm>
            <a:off x="4577080" y="2034540"/>
            <a:ext cx="3037840" cy="3594100"/>
          </a:xfrm>
          <a:prstGeom prst="rect">
            <a:avLst/>
          </a:prstGeom>
          <a:solidFill>
            <a:schemeClr val="bg1">
              <a:lumMod val="95000"/>
            </a:schemeClr>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custDataLst>
              <p:tags r:id="rId3"/>
            </p:custDataLst>
          </p:nvPr>
        </p:nvSpPr>
        <p:spPr>
          <a:xfrm>
            <a:off x="8173720" y="2034540"/>
            <a:ext cx="3037840" cy="3594100"/>
          </a:xfrm>
          <a:prstGeom prst="rect">
            <a:avLst/>
          </a:prstGeom>
          <a:solidFill>
            <a:schemeClr val="bg1">
              <a:lumMod val="95000"/>
            </a:schemeClr>
          </a:solidFill>
          <a:ln cap="sq">
            <a:noFill/>
            <a:prstDash val="solid"/>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custDataLst>
              <p:tags r:id="rId4"/>
            </p:custDataLst>
          </p:nvPr>
        </p:nvSpPr>
        <p:spPr>
          <a:xfrm>
            <a:off x="1864360" y="1556082"/>
            <a:ext cx="1270000" cy="815340"/>
          </a:xfrm>
          <a:prstGeom prst="rect">
            <a:avLst/>
          </a:prstGeom>
          <a:noFill/>
          <a:ln>
            <a:noFill/>
          </a:ln>
        </p:spPr>
        <p:txBody>
          <a:bodyPr vert="horz" wrap="square" lIns="91440" tIns="45720" rIns="91440" bIns="45720" rtlCol="0" anchor="t">
            <a:spAutoFit/>
          </a:bodyPr>
          <a:lstStyle/>
          <a:p>
            <a:pPr algn="ctr">
              <a:lnSpc>
                <a:spcPct val="130000"/>
              </a:lnSpc>
            </a:pPr>
            <a:r>
              <a:rPr kumimoji="1" lang="en-US" altLang="zh-CN" sz="4400">
                <a:ln w="12700">
                  <a:noFill/>
                </a:ln>
                <a:solidFill>
                  <a:srgbClr val="0896C8">
                    <a:alpha val="100000"/>
                  </a:srgbClr>
                </a:solidFill>
                <a:latin typeface="OPPOSans H" panose="00020600040101010101" charset="-122"/>
                <a:ea typeface="OPPOSans H" panose="00020600040101010101" charset="-122"/>
                <a:cs typeface="OPPOSans H" panose="00020600040101010101" charset="-122"/>
              </a:rPr>
              <a:t>01</a:t>
            </a:r>
            <a:endParaRPr kumimoji="1" lang="zh-CN" altLang="en-US"/>
          </a:p>
        </p:txBody>
      </p:sp>
      <p:sp>
        <p:nvSpPr>
          <p:cNvPr id="11" name="标题 1"/>
          <p:cNvSpPr txBox="1"/>
          <p:nvPr>
            <p:custDataLst>
              <p:tags r:id="rId5"/>
            </p:custDataLst>
          </p:nvPr>
        </p:nvSpPr>
        <p:spPr>
          <a:xfrm>
            <a:off x="5461000" y="1556082"/>
            <a:ext cx="1270000" cy="815340"/>
          </a:xfrm>
          <a:prstGeom prst="rect">
            <a:avLst/>
          </a:prstGeom>
          <a:noFill/>
          <a:ln>
            <a:noFill/>
          </a:ln>
        </p:spPr>
        <p:txBody>
          <a:bodyPr vert="horz" wrap="square" lIns="91440" tIns="45720" rIns="91440" bIns="45720" rtlCol="0" anchor="t">
            <a:spAutoFit/>
          </a:bodyPr>
          <a:lstStyle/>
          <a:p>
            <a:pPr algn="ctr">
              <a:lnSpc>
                <a:spcPct val="130000"/>
              </a:lnSpc>
            </a:pPr>
            <a:r>
              <a:rPr kumimoji="1" lang="en-US" altLang="zh-CN" sz="4400">
                <a:ln w="12700">
                  <a:noFill/>
                </a:ln>
                <a:solidFill>
                  <a:srgbClr val="84C945">
                    <a:alpha val="100000"/>
                  </a:srgbClr>
                </a:solidFill>
                <a:latin typeface="OPPOSans H" panose="00020600040101010101" charset="-122"/>
                <a:ea typeface="OPPOSans H" panose="00020600040101010101" charset="-122"/>
                <a:cs typeface="OPPOSans H" panose="00020600040101010101" charset="-122"/>
              </a:rPr>
              <a:t>02</a:t>
            </a:r>
            <a:endParaRPr kumimoji="1" lang="zh-CN" altLang="en-US"/>
          </a:p>
        </p:txBody>
      </p:sp>
      <p:sp>
        <p:nvSpPr>
          <p:cNvPr id="12" name="标题 1"/>
          <p:cNvSpPr txBox="1"/>
          <p:nvPr>
            <p:custDataLst>
              <p:tags r:id="rId6"/>
            </p:custDataLst>
          </p:nvPr>
        </p:nvSpPr>
        <p:spPr>
          <a:xfrm>
            <a:off x="9057640" y="1556082"/>
            <a:ext cx="1270000" cy="815340"/>
          </a:xfrm>
          <a:prstGeom prst="rect">
            <a:avLst/>
          </a:prstGeom>
          <a:noFill/>
          <a:ln>
            <a:noFill/>
          </a:ln>
        </p:spPr>
        <p:txBody>
          <a:bodyPr vert="horz" wrap="square" lIns="91440" tIns="45720" rIns="91440" bIns="45720" rtlCol="0" anchor="t">
            <a:spAutoFit/>
          </a:bodyPr>
          <a:lstStyle/>
          <a:p>
            <a:pPr algn="ctr">
              <a:lnSpc>
                <a:spcPct val="130000"/>
              </a:lnSpc>
            </a:pPr>
            <a:r>
              <a:rPr kumimoji="1" lang="en-US" altLang="zh-CN" sz="4400">
                <a:ln w="12700">
                  <a:noFill/>
                </a:ln>
                <a:solidFill>
                  <a:srgbClr val="0896C8">
                    <a:alpha val="100000"/>
                  </a:srgbClr>
                </a:solidFill>
                <a:latin typeface="OPPOSans H" panose="00020600040101010101" charset="-122"/>
                <a:ea typeface="OPPOSans H" panose="00020600040101010101" charset="-122"/>
                <a:cs typeface="OPPOSans H" panose="00020600040101010101" charset="-122"/>
              </a:rPr>
              <a:t>03</a:t>
            </a:r>
            <a:endParaRPr kumimoji="1" lang="zh-CN" altLang="en-US"/>
          </a:p>
        </p:txBody>
      </p:sp>
      <p:sp>
        <p:nvSpPr>
          <p:cNvPr id="13" name="标题 1"/>
          <p:cNvSpPr txBox="1"/>
          <p:nvPr>
            <p:custDataLst>
              <p:tags r:id="rId7"/>
            </p:custDataLst>
          </p:nvPr>
        </p:nvSpPr>
        <p:spPr>
          <a:xfrm>
            <a:off x="980440" y="5448300"/>
            <a:ext cx="3037840" cy="180340"/>
          </a:xfrm>
          <a:prstGeom prst="rect">
            <a:avLst/>
          </a:prstGeom>
          <a:solidFill>
            <a:schemeClr val="accent1"/>
          </a:solidFill>
          <a:ln cap="sq">
            <a:noFill/>
            <a:prstDash val="solid"/>
            <a:miter/>
          </a:ln>
          <a:effectLst/>
        </p:spPr>
        <p:txBody>
          <a:bodyPr vert="horz" wrap="square" lIns="45720" tIns="22860" rIns="45720" bIns="22860" rtlCol="0" anchor="ctr"/>
          <a:lstStyle/>
          <a:p>
            <a:pPr algn="ctr">
              <a:lnSpc>
                <a:spcPct val="110000"/>
              </a:lnSpc>
            </a:pPr>
            <a:endParaRPr kumimoji="1" lang="zh-CN" altLang="en-US"/>
          </a:p>
        </p:txBody>
      </p:sp>
      <p:sp>
        <p:nvSpPr>
          <p:cNvPr id="14" name="标题 1"/>
          <p:cNvSpPr txBox="1"/>
          <p:nvPr>
            <p:custDataLst>
              <p:tags r:id="rId8"/>
            </p:custDataLst>
          </p:nvPr>
        </p:nvSpPr>
        <p:spPr>
          <a:xfrm>
            <a:off x="4577080" y="5448300"/>
            <a:ext cx="3037840" cy="180340"/>
          </a:xfrm>
          <a:prstGeom prst="rect">
            <a:avLst/>
          </a:prstGeom>
          <a:solidFill>
            <a:schemeClr val="accent2"/>
          </a:solidFill>
          <a:ln cap="sq">
            <a:noFill/>
            <a:prstDash val="solid"/>
            <a:miter/>
          </a:ln>
          <a:effectLst/>
        </p:spPr>
        <p:txBody>
          <a:bodyPr vert="horz" wrap="square" lIns="45720" tIns="22860" rIns="45720" bIns="22860" rtlCol="0" anchor="ctr"/>
          <a:lstStyle/>
          <a:p>
            <a:pPr algn="ctr">
              <a:lnSpc>
                <a:spcPct val="110000"/>
              </a:lnSpc>
            </a:pPr>
            <a:endParaRPr kumimoji="1" lang="zh-CN" altLang="en-US"/>
          </a:p>
        </p:txBody>
      </p:sp>
      <p:sp>
        <p:nvSpPr>
          <p:cNvPr id="15" name="标题 1"/>
          <p:cNvSpPr txBox="1"/>
          <p:nvPr>
            <p:custDataLst>
              <p:tags r:id="rId9"/>
            </p:custDataLst>
          </p:nvPr>
        </p:nvSpPr>
        <p:spPr>
          <a:xfrm>
            <a:off x="8173720" y="5448300"/>
            <a:ext cx="3037840" cy="180340"/>
          </a:xfrm>
          <a:prstGeom prst="rect">
            <a:avLst/>
          </a:prstGeom>
          <a:solidFill>
            <a:schemeClr val="accent1"/>
          </a:solidFill>
          <a:ln cap="sq">
            <a:noFill/>
            <a:prstDash val="solid"/>
            <a:miter/>
          </a:ln>
          <a:effectLst/>
        </p:spPr>
        <p:txBody>
          <a:bodyPr vert="horz" wrap="square" lIns="45720" tIns="22860" rIns="45720" bIns="22860" rtlCol="0" anchor="ctr"/>
          <a:lstStyle/>
          <a:p>
            <a:pPr algn="ctr">
              <a:lnSpc>
                <a:spcPct val="110000"/>
              </a:lnSpc>
            </a:pPr>
            <a:endParaRPr kumimoji="1" lang="zh-CN" altLang="en-US"/>
          </a:p>
        </p:txBody>
      </p:sp>
      <p:sp>
        <p:nvSpPr>
          <p:cNvPr id="16" name="标题 1"/>
          <p:cNvSpPr txBox="1"/>
          <p:nvPr>
            <p:custDataLst>
              <p:tags r:id="rId10"/>
            </p:custDataLst>
          </p:nvPr>
        </p:nvSpPr>
        <p:spPr>
          <a:xfrm>
            <a:off x="1116510" y="2467353"/>
            <a:ext cx="2765700" cy="648000"/>
          </a:xfrm>
          <a:prstGeom prst="rect">
            <a:avLst/>
          </a:prstGeom>
          <a:noFill/>
          <a:ln>
            <a:noFill/>
          </a:ln>
        </p:spPr>
        <p:txBody>
          <a:bodyPr vert="horz" wrap="square" lIns="91440" tIns="45720" rIns="91440" bIns="45720" rtlCol="0" anchor="ctr"/>
          <a:lstStyle/>
          <a:p>
            <a:pPr algn="ctr">
              <a:lnSpc>
                <a:spcPct val="130000"/>
              </a:lnSpc>
            </a:pPr>
            <a:r>
              <a:rPr kumimoji="1" lang="en-US" altLang="zh-CN" sz="1600">
                <a:ln w="12700">
                  <a:noFill/>
                </a:ln>
                <a:solidFill>
                  <a:srgbClr val="404040">
                    <a:alpha val="100000"/>
                  </a:srgbClr>
                </a:solidFill>
                <a:latin typeface="Source Han Sans CN Bold" panose="020B0800000000000000" charset="-122"/>
                <a:ea typeface="Source Han Sans CN Bold" panose="020B0800000000000000" charset="-122"/>
                <a:cs typeface="Source Han Sans CN Bold" panose="020B0800000000000000" charset="-122"/>
              </a:rPr>
              <a:t>Talent Shortage and Fragmented Resources</a:t>
            </a:r>
            <a:endParaRPr kumimoji="1" lang="zh-CN" altLang="en-US"/>
          </a:p>
        </p:txBody>
      </p:sp>
      <p:sp>
        <p:nvSpPr>
          <p:cNvPr id="17" name="标题 1"/>
          <p:cNvSpPr txBox="1"/>
          <p:nvPr>
            <p:custDataLst>
              <p:tags r:id="rId11"/>
            </p:custDataLst>
          </p:nvPr>
        </p:nvSpPr>
        <p:spPr>
          <a:xfrm>
            <a:off x="1122680" y="3163954"/>
            <a:ext cx="2778760" cy="2180496"/>
          </a:xfrm>
          <a:prstGeom prst="rect">
            <a:avLst/>
          </a:prstGeom>
          <a:noFill/>
          <a:ln>
            <a:noFill/>
          </a:ln>
        </p:spPr>
        <p:txBody>
          <a:bodyPr vert="horz" wrap="square" lIns="91440" tIns="45720" rIns="91440" bIns="45720" rtlCol="0" anchor="t"/>
          <a:lstStyle/>
          <a:p>
            <a:pPr algn="ctr">
              <a:lnSpc>
                <a:spcPct val="150000"/>
              </a:lnSpc>
            </a:pPr>
            <a:r>
              <a:rPr kumimoji="1" lang="en-US" altLang="zh-CN" sz="1230">
                <a:ln w="12700">
                  <a:noFill/>
                </a:ln>
                <a:solidFill>
                  <a:srgbClr val="404040">
                    <a:alpha val="100000"/>
                  </a:srgbClr>
                </a:solidFill>
                <a:latin typeface="Source Han Sans" panose="020B0400000000000000" charset="-122"/>
                <a:ea typeface="Source Han Sans" panose="020B0400000000000000" charset="-122"/>
                <a:cs typeface="Source Han Sans" panose="020B0400000000000000" charset="-122"/>
              </a:rPr>
              <a:t>Skilled professionals are in short supply, with fragmented curriculum resources leading to low learning efficiency.
High- quality educational content is scarce, and insufficient experimental equipment hampers programming capabilities.</a:t>
            </a:r>
            <a:endParaRPr kumimoji="1" lang="zh-CN" altLang="en-US"/>
          </a:p>
        </p:txBody>
      </p:sp>
      <p:sp>
        <p:nvSpPr>
          <p:cNvPr id="18" name="标题 1"/>
          <p:cNvSpPr txBox="1"/>
          <p:nvPr>
            <p:custDataLst>
              <p:tags r:id="rId12"/>
            </p:custDataLst>
          </p:nvPr>
        </p:nvSpPr>
        <p:spPr>
          <a:xfrm>
            <a:off x="4732200" y="2467353"/>
            <a:ext cx="2727600" cy="648000"/>
          </a:xfrm>
          <a:prstGeom prst="rect">
            <a:avLst/>
          </a:prstGeom>
          <a:noFill/>
          <a:ln>
            <a:noFill/>
          </a:ln>
        </p:spPr>
        <p:txBody>
          <a:bodyPr vert="horz" wrap="square" lIns="91440" tIns="45720" rIns="91440" bIns="45720" rtlCol="0" anchor="ctr"/>
          <a:lstStyle/>
          <a:p>
            <a:pPr algn="ctr">
              <a:lnSpc>
                <a:spcPct val="130000"/>
              </a:lnSpc>
            </a:pPr>
            <a:r>
              <a:rPr kumimoji="1" lang="en-US" altLang="zh-CN" sz="1600">
                <a:ln w="12700">
                  <a:noFill/>
                </a:ln>
                <a:solidFill>
                  <a:srgbClr val="404040">
                    <a:alpha val="100000"/>
                  </a:srgbClr>
                </a:solidFill>
                <a:latin typeface="Source Han Sans CN Bold" panose="020B0800000000000000" charset="-122"/>
                <a:ea typeface="Source Han Sans CN Bold" panose="020B0800000000000000" charset="-122"/>
                <a:cs typeface="Source Han Sans CN Bold" panose="020B0800000000000000" charset="-122"/>
              </a:rPr>
              <a:t>Dispersed Community and Collaboration</a:t>
            </a:r>
            <a:endParaRPr kumimoji="1" lang="zh-CN" altLang="en-US"/>
          </a:p>
        </p:txBody>
      </p:sp>
      <p:sp>
        <p:nvSpPr>
          <p:cNvPr id="19" name="标题 1"/>
          <p:cNvSpPr txBox="1"/>
          <p:nvPr>
            <p:custDataLst>
              <p:tags r:id="rId13"/>
            </p:custDataLst>
          </p:nvPr>
        </p:nvSpPr>
        <p:spPr>
          <a:xfrm>
            <a:off x="4739640" y="3163954"/>
            <a:ext cx="2712720" cy="2182746"/>
          </a:xfrm>
          <a:prstGeom prst="rect">
            <a:avLst/>
          </a:prstGeom>
          <a:noFill/>
          <a:ln>
            <a:noFill/>
          </a:ln>
        </p:spPr>
        <p:txBody>
          <a:bodyPr vert="horz" wrap="square" lIns="91440" tIns="45720" rIns="91440" bIns="45720" rtlCol="0" anchor="t"/>
          <a:lstStyle/>
          <a:p>
            <a:pPr algn="ctr">
              <a:lnSpc>
                <a:spcPct val="150000"/>
              </a:lnSpc>
            </a:pPr>
            <a:r>
              <a:rPr kumimoji="1" lang="en-US" altLang="zh-CN" sz="1230">
                <a:ln w="12700">
                  <a:noFill/>
                </a:ln>
                <a:solidFill>
                  <a:srgbClr val="404040">
                    <a:alpha val="100000"/>
                  </a:srgbClr>
                </a:solidFill>
                <a:latin typeface="Source Han Sans" panose="020B0400000000000000" charset="-122"/>
                <a:ea typeface="Source Han Sans" panose="020B0400000000000000" charset="-122"/>
                <a:cs typeface="Source Han Sans" panose="020B0400000000000000" charset="-122"/>
              </a:rPr>
              <a:t>The technical community is dispersed, with weak collaboration, slowing knowledge exchange and learner retention.
An active, centralized learning community is absent, which is crucial for accelerating RISC- V education.</a:t>
            </a:r>
            <a:endParaRPr kumimoji="1" lang="zh-CN" altLang="en-US"/>
          </a:p>
        </p:txBody>
      </p:sp>
      <p:sp>
        <p:nvSpPr>
          <p:cNvPr id="20" name="标题 1"/>
          <p:cNvSpPr txBox="1"/>
          <p:nvPr>
            <p:custDataLst>
              <p:tags r:id="rId14"/>
            </p:custDataLst>
          </p:nvPr>
        </p:nvSpPr>
        <p:spPr>
          <a:xfrm>
            <a:off x="8322490" y="2467353"/>
            <a:ext cx="2740300" cy="648000"/>
          </a:xfrm>
          <a:prstGeom prst="rect">
            <a:avLst/>
          </a:prstGeom>
          <a:noFill/>
          <a:ln>
            <a:noFill/>
          </a:ln>
        </p:spPr>
        <p:txBody>
          <a:bodyPr vert="horz" wrap="square" lIns="91440" tIns="45720" rIns="91440" bIns="45720" rtlCol="0" anchor="ctr"/>
          <a:lstStyle/>
          <a:p>
            <a:pPr algn="ctr">
              <a:lnSpc>
                <a:spcPct val="130000"/>
              </a:lnSpc>
            </a:pPr>
            <a:r>
              <a:rPr kumimoji="1" lang="en-US" altLang="zh-CN" sz="1600">
                <a:ln w="12700">
                  <a:noFill/>
                </a:ln>
                <a:solidFill>
                  <a:srgbClr val="404040">
                    <a:alpha val="100000"/>
                  </a:srgbClr>
                </a:solidFill>
                <a:latin typeface="Source Han Sans CN Bold" panose="020B0800000000000000" charset="-122"/>
                <a:ea typeface="Source Han Sans CN Bold" panose="020B0800000000000000" charset="-122"/>
                <a:cs typeface="Source Han Sans CN Bold" panose="020B0800000000000000" charset="-122"/>
              </a:rPr>
              <a:t>Proposed Systematic Solution</a:t>
            </a:r>
            <a:endParaRPr kumimoji="1" lang="zh-CN" altLang="en-US"/>
          </a:p>
        </p:txBody>
      </p:sp>
      <p:sp>
        <p:nvSpPr>
          <p:cNvPr id="21" name="标题 1"/>
          <p:cNvSpPr txBox="1"/>
          <p:nvPr>
            <p:custDataLst>
              <p:tags r:id="rId15"/>
            </p:custDataLst>
          </p:nvPr>
        </p:nvSpPr>
        <p:spPr>
          <a:xfrm>
            <a:off x="8337550" y="3163954"/>
            <a:ext cx="2710180" cy="2182746"/>
          </a:xfrm>
          <a:prstGeom prst="rect">
            <a:avLst/>
          </a:prstGeom>
          <a:noFill/>
          <a:ln>
            <a:noFill/>
          </a:ln>
        </p:spPr>
        <p:txBody>
          <a:bodyPr vert="horz" wrap="square" lIns="91440" tIns="45720" rIns="91440" bIns="45720" rtlCol="0" anchor="t"/>
          <a:lstStyle/>
          <a:p>
            <a:pPr algn="ctr">
              <a:lnSpc>
                <a:spcPct val="150000"/>
              </a:lnSpc>
            </a:pPr>
            <a:r>
              <a:rPr kumimoji="1" lang="en-US" altLang="zh-CN" sz="1230">
                <a:ln w="12700">
                  <a:noFill/>
                </a:ln>
                <a:solidFill>
                  <a:srgbClr val="404040">
                    <a:alpha val="100000"/>
                  </a:srgbClr>
                </a:solidFill>
                <a:latin typeface="Source Han Sans" panose="020B0400000000000000" charset="-122"/>
                <a:ea typeface="Source Han Sans" panose="020B0400000000000000" charset="-122"/>
                <a:cs typeface="Source Han Sans" panose="020B0400000000000000" charset="-122"/>
              </a:rPr>
              <a:t>A systematic educational solution is proposed, including curriculum development, experiment environment support, and community engagement.
This solution aims to address the core issues and build a robust RISC- V education ecosystem.</a:t>
            </a:r>
            <a:endParaRPr kumimoji="1" lang="zh-CN" altLang="en-US"/>
          </a:p>
        </p:txBody>
      </p:sp>
      <p:sp>
        <p:nvSpPr>
          <p:cNvPr id="29" name="标题 1"/>
          <p:cNvSpPr txBox="1"/>
          <p:nvPr/>
        </p:nvSpPr>
        <p:spPr>
          <a:xfrm>
            <a:off x="340170" y="242328"/>
            <a:ext cx="7985452" cy="432000"/>
          </a:xfrm>
          <a:prstGeom prst="rect">
            <a:avLst/>
          </a:prstGeom>
          <a:noFill/>
          <a:ln>
            <a:noFill/>
          </a:ln>
        </p:spPr>
        <p:txBody>
          <a:bodyPr vert="horz" wrap="square" lIns="0" tIns="0" rIns="0" bIns="0" rtlCol="0" anchor="ctr"/>
          <a:lstStyle/>
          <a:p>
            <a:pPr algn="l">
              <a:lnSpc>
                <a:spcPct val="120000"/>
              </a:lnSpc>
            </a:pPr>
            <a:r>
              <a:rPr kumimoji="1" lang="en-US" altLang="zh-CN" sz="32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Core Issues in RISC-V Education</a:t>
            </a:r>
          </a:p>
        </p:txBody>
      </p:sp>
      <p:pic>
        <p:nvPicPr>
          <p:cNvPr id="2049" name="图片 3"/>
          <p:cNvPicPr>
            <a:picLocks noChangeAspect="1"/>
          </p:cNvPicPr>
          <p:nvPr/>
        </p:nvPicPr>
        <p:blipFill>
          <a:blip r:embed="rId18">
            <a:clrChange>
              <a:clrFrom>
                <a:srgbClr val="000000"/>
              </a:clrFrom>
              <a:clrTo>
                <a:srgbClr val="000000">
                  <a:alpha val="0"/>
                </a:srgbClr>
              </a:clrTo>
            </a:clrChange>
          </a:blip>
          <a:stretch>
            <a:fillRect/>
          </a:stretch>
        </p:blipFill>
        <p:spPr>
          <a:xfrm>
            <a:off x="8040370" y="242253"/>
            <a:ext cx="3514725" cy="557212"/>
          </a:xfrm>
          <a:prstGeom prst="rect">
            <a:avLst/>
          </a:prstGeom>
          <a:noFill/>
          <a:ln w="9525">
            <a:noFill/>
          </a:ln>
        </p:spPr>
      </p:pic>
      <p:pic>
        <p:nvPicPr>
          <p:cNvPr id="2050" name="图片 4"/>
          <p:cNvPicPr>
            <a:picLocks noChangeAspect="1"/>
          </p:cNvPicPr>
          <p:nvPr/>
        </p:nvPicPr>
        <p:blipFill>
          <a:blip r:embed="rId19">
            <a:clrChange>
              <a:clrFrom>
                <a:srgbClr val="FDFDFD">
                  <a:alpha val="100000"/>
                </a:srgbClr>
              </a:clrFrom>
              <a:clrTo>
                <a:srgbClr val="FDFDFD">
                  <a:alpha val="100000"/>
                  <a:alpha val="0"/>
                </a:srgbClr>
              </a:clrTo>
            </a:clrChange>
          </a:blip>
          <a:stretch>
            <a:fillRect/>
          </a:stretch>
        </p:blipFill>
        <p:spPr>
          <a:xfrm>
            <a:off x="5940425" y="6161088"/>
            <a:ext cx="1489075" cy="531812"/>
          </a:xfrm>
          <a:prstGeom prst="rect">
            <a:avLst/>
          </a:prstGeom>
          <a:noFill/>
          <a:ln w="9525">
            <a:noFill/>
          </a:ln>
        </p:spPr>
      </p:pic>
      <p:sp>
        <p:nvSpPr>
          <p:cNvPr id="2051" name="文本框 5"/>
          <p:cNvSpPr txBox="1"/>
          <p:nvPr/>
        </p:nvSpPr>
        <p:spPr>
          <a:xfrm>
            <a:off x="7296150" y="6175375"/>
            <a:ext cx="4735513" cy="517525"/>
          </a:xfrm>
          <a:prstGeom prst="rect">
            <a:avLst/>
          </a:prstGeom>
          <a:noFill/>
          <a:ln w="9525">
            <a:noFill/>
          </a:ln>
        </p:spPr>
        <p:txBody>
          <a:bodyPr wrap="square" anchor="t" anchorCtr="0"/>
          <a:lstStyle/>
          <a:p>
            <a:r>
              <a:rPr lang="en-US" altLang="zh-CN" sz="1000">
                <a:latin typeface="宋体" panose="02010600030101010101" pitchFamily="2" charset="-122"/>
                <a:ea typeface="宋体" panose="02010600030101010101" pitchFamily="2" charset="-122"/>
              </a:rPr>
              <a:t>Yunxiang Luo,Fuyuan Zhang,Tianwei Jiang ,Zhi Li,Hang Zheng,Xirui Hao</a:t>
            </a:r>
          </a:p>
          <a:p>
            <a:r>
              <a:rPr lang="en-US" altLang="zh-CN" sz="1000">
                <a:latin typeface="宋体" panose="02010600030101010101" pitchFamily="2" charset="-122"/>
                <a:ea typeface="宋体" panose="02010600030101010101" pitchFamily="2" charset="-122"/>
              </a:rPr>
              <a:t>Institute of Software, Chinese Academy of Sciences (ISCAS)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1"/>
          <p:cNvSpPr txBox="1"/>
          <p:nvPr/>
        </p:nvSpPr>
        <p:spPr>
          <a:xfrm flipV="1">
            <a:off x="4893163" y="-11786"/>
            <a:ext cx="6926384" cy="6869786"/>
          </a:xfrm>
          <a:prstGeom prst="parallelogram">
            <a:avLst>
              <a:gd name="adj" fmla="val 58787"/>
            </a:avLst>
          </a:prstGeom>
          <a:gradFill>
            <a:gsLst>
              <a:gs pos="0">
                <a:schemeClr val="bg1">
                  <a:alpha val="0"/>
                </a:schemeClr>
              </a:gs>
              <a:gs pos="100000">
                <a:schemeClr val="bg1">
                  <a:alpha val="60000"/>
                </a:schemeClr>
              </a:gs>
            </a:gsLst>
            <a:lin ang="162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flipH="1">
            <a:off x="359752" y="-11786"/>
            <a:ext cx="6926384" cy="6869786"/>
          </a:xfrm>
          <a:prstGeom prst="parallelogram">
            <a:avLst>
              <a:gd name="adj" fmla="val 58787"/>
            </a:avLst>
          </a:prstGeom>
          <a:gradFill>
            <a:gsLst>
              <a:gs pos="0">
                <a:schemeClr val="bg1">
                  <a:alpha val="0"/>
                </a:schemeClr>
              </a:gs>
              <a:gs pos="100000">
                <a:schemeClr val="bg1">
                  <a:alpha val="60000"/>
                </a:schemeClr>
              </a:gs>
            </a:gsLst>
            <a:lin ang="162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grpSp>
        <p:nvGrpSpPr>
          <p:cNvPr id="7" name="组合 6"/>
          <p:cNvGrpSpPr/>
          <p:nvPr/>
        </p:nvGrpSpPr>
        <p:grpSpPr>
          <a:xfrm>
            <a:off x="0" y="5899346"/>
            <a:ext cx="12192000" cy="958654"/>
            <a:chOff x="0" y="5899346"/>
            <a:chExt cx="12192000" cy="958654"/>
          </a:xfrm>
        </p:grpSpPr>
        <p:sp>
          <p:nvSpPr>
            <p:cNvPr id="8" name="标题 1"/>
            <p:cNvSpPr txBox="1"/>
            <p:nvPr/>
          </p:nvSpPr>
          <p:spPr>
            <a:xfrm>
              <a:off x="0" y="5899346"/>
              <a:ext cx="12192000" cy="958654"/>
            </a:xfrm>
            <a:custGeom>
              <a:avLst/>
              <a:gdLst>
                <a:gd name="connsiteX0" fmla="*/ 0 w 12192000"/>
                <a:gd name="connsiteY0" fmla="*/ 0 h 3563982"/>
                <a:gd name="connsiteX1" fmla="*/ 21223 w 12192000"/>
                <a:gd name="connsiteY1" fmla="*/ 27596 h 3563982"/>
                <a:gd name="connsiteX2" fmla="*/ 6096000 w 12192000"/>
                <a:gd name="connsiteY2" fmla="*/ 3055905 h 3563982"/>
                <a:gd name="connsiteX3" fmla="*/ 12170777 w 12192000"/>
                <a:gd name="connsiteY3" fmla="*/ 27596 h 3563982"/>
                <a:gd name="connsiteX4" fmla="*/ 12192000 w 12192000"/>
                <a:gd name="connsiteY4" fmla="*/ 0 h 3563982"/>
                <a:gd name="connsiteX5" fmla="*/ 12192000 w 12192000"/>
                <a:gd name="connsiteY5" fmla="*/ 3563982 h 3563982"/>
                <a:gd name="connsiteX6" fmla="*/ 0 w 12192000"/>
                <a:gd name="connsiteY6" fmla="*/ 3563982 h 3563982"/>
              </a:gdLst>
              <a:ahLst/>
              <a:cxnLst/>
              <a:rect l="l" t="t" r="r" b="b"/>
              <a:pathLst>
                <a:path w="12192000" h="3563982">
                  <a:moveTo>
                    <a:pt x="0" y="0"/>
                  </a:moveTo>
                  <a:lnTo>
                    <a:pt x="21223" y="27596"/>
                  </a:lnTo>
                  <a:cubicBezTo>
                    <a:pt x="1522464" y="1887950"/>
                    <a:pt x="3688133" y="3055905"/>
                    <a:pt x="6096000" y="3055905"/>
                  </a:cubicBezTo>
                  <a:cubicBezTo>
                    <a:pt x="8503868" y="3055905"/>
                    <a:pt x="10669536" y="1887950"/>
                    <a:pt x="12170777" y="27596"/>
                  </a:cubicBezTo>
                  <a:lnTo>
                    <a:pt x="12192000" y="0"/>
                  </a:lnTo>
                  <a:lnTo>
                    <a:pt x="12192000" y="3563982"/>
                  </a:lnTo>
                  <a:lnTo>
                    <a:pt x="0" y="3563982"/>
                  </a:lnTo>
                  <a:close/>
                </a:path>
              </a:pathLst>
            </a:custGeom>
            <a:solidFill>
              <a:schemeClr val="accent1">
                <a:lumMod val="20000"/>
                <a:lumOff val="80000"/>
                <a:alpha val="18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0" y="6188758"/>
              <a:ext cx="12192000" cy="669242"/>
            </a:xfrm>
            <a:custGeom>
              <a:avLst/>
              <a:gdLst>
                <a:gd name="connsiteX0" fmla="*/ 0 w 12192000"/>
                <a:gd name="connsiteY0" fmla="*/ 0 h 2488036"/>
                <a:gd name="connsiteX1" fmla="*/ 21223 w 12192000"/>
                <a:gd name="connsiteY1" fmla="*/ 18287 h 2488036"/>
                <a:gd name="connsiteX2" fmla="*/ 6096000 w 12192000"/>
                <a:gd name="connsiteY2" fmla="*/ 2025118 h 2488036"/>
                <a:gd name="connsiteX3" fmla="*/ 12170777 w 12192000"/>
                <a:gd name="connsiteY3" fmla="*/ 18287 h 2488036"/>
                <a:gd name="connsiteX4" fmla="*/ 12192000 w 12192000"/>
                <a:gd name="connsiteY4" fmla="*/ 0 h 2488036"/>
                <a:gd name="connsiteX5" fmla="*/ 12192000 w 12192000"/>
                <a:gd name="connsiteY5" fmla="*/ 2488036 h 2488036"/>
                <a:gd name="connsiteX6" fmla="*/ 0 w 12192000"/>
                <a:gd name="connsiteY6" fmla="*/ 2488036 h 2488036"/>
              </a:gdLst>
              <a:ahLst/>
              <a:cxnLst/>
              <a:rect l="l" t="t" r="r" b="b"/>
              <a:pathLst>
                <a:path w="12192000" h="2488036">
                  <a:moveTo>
                    <a:pt x="0" y="0"/>
                  </a:moveTo>
                  <a:lnTo>
                    <a:pt x="21223" y="18287"/>
                  </a:lnTo>
                  <a:cubicBezTo>
                    <a:pt x="1522464" y="1251126"/>
                    <a:pt x="3688133" y="2025118"/>
                    <a:pt x="6096000" y="2025118"/>
                  </a:cubicBezTo>
                  <a:cubicBezTo>
                    <a:pt x="8503868" y="2025118"/>
                    <a:pt x="10669536" y="1251126"/>
                    <a:pt x="12170777" y="18287"/>
                  </a:cubicBezTo>
                  <a:lnTo>
                    <a:pt x="12192000" y="0"/>
                  </a:lnTo>
                  <a:lnTo>
                    <a:pt x="12192000" y="2488036"/>
                  </a:lnTo>
                  <a:lnTo>
                    <a:pt x="0" y="2488036"/>
                  </a:lnTo>
                  <a:close/>
                </a:path>
              </a:pathLst>
            </a:custGeom>
            <a:gradFill>
              <a:gsLst>
                <a:gs pos="0">
                  <a:schemeClr val="accent2"/>
                </a:gs>
                <a:gs pos="100000">
                  <a:schemeClr val="accent2">
                    <a:lumMod val="75000"/>
                  </a:schemeClr>
                </a:gs>
              </a:gsLst>
              <a:lin ang="5400000" scaled="0"/>
            </a:gradFill>
            <a:ln w="3175" cap="sq">
              <a:solidFill>
                <a:schemeClr val="accent1">
                  <a:lumMod val="20000"/>
                  <a:lumOff val="80000"/>
                </a:schemeClr>
              </a:solidFill>
              <a:miter/>
            </a:ln>
            <a:effectLst>
              <a:outerShdw blurRad="368300" dist="38100" dir="16200000" rotWithShape="0">
                <a:schemeClr val="accent1">
                  <a:alpha val="26000"/>
                </a:schemeClr>
              </a:outerShdw>
            </a:effectLst>
          </p:spPr>
          <p:txBody>
            <a:bodyPr vert="horz" wrap="square" lIns="91440" tIns="45720" rIns="91440" bIns="45720" rtlCol="0" anchor="ctr"/>
            <a:lstStyle/>
            <a:p>
              <a:pPr algn="ctr">
                <a:lnSpc>
                  <a:spcPct val="110000"/>
                </a:lnSpc>
              </a:pPr>
              <a:endParaRPr kumimoji="1" lang="zh-CN" altLang="en-US"/>
            </a:p>
          </p:txBody>
        </p:sp>
      </p:grpSp>
      <p:sp>
        <p:nvSpPr>
          <p:cNvPr id="10" name="标题 1"/>
          <p:cNvSpPr txBox="1"/>
          <p:nvPr/>
        </p:nvSpPr>
        <p:spPr>
          <a:xfrm>
            <a:off x="8043718" y="1550784"/>
            <a:ext cx="3475182" cy="3946005"/>
          </a:xfrm>
          <a:prstGeom prst="roundRect">
            <a:avLst>
              <a:gd name="adj" fmla="val 2814"/>
            </a:avLst>
          </a:prstGeom>
          <a:solidFill>
            <a:schemeClr val="bg1"/>
          </a:solidFill>
          <a:ln w="3175" cap="sq">
            <a:gradFill>
              <a:gsLst>
                <a:gs pos="0">
                  <a:schemeClr val="accent1">
                    <a:alpha val="0"/>
                  </a:schemeClr>
                </a:gs>
                <a:gs pos="100000">
                  <a:schemeClr val="accent1">
                    <a:alpha val="45000"/>
                  </a:schemeClr>
                </a:gs>
              </a:gsLst>
              <a:lin ang="13500000" scaled="0"/>
            </a:gradFill>
            <a:miter/>
          </a:ln>
          <a:effectLst>
            <a:outerShdw blurRad="152400" dist="38100" dir="2700000" algn="tl" rotWithShape="0">
              <a:schemeClr val="accent2">
                <a:lumMod val="50000"/>
                <a:alpha val="19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8144741" y="1954938"/>
            <a:ext cx="3273137" cy="425223"/>
          </a:xfrm>
          <a:prstGeom prst="rect">
            <a:avLst/>
          </a:prstGeom>
          <a:noFill/>
          <a:ln>
            <a:noFill/>
          </a:ln>
        </p:spPr>
        <p:txBody>
          <a:bodyPr vert="horz" wrap="square" lIns="0" tIns="0" rIns="0" bIns="0" rtlCol="0" anchor="ctr"/>
          <a:lstStyle/>
          <a:p>
            <a:pPr algn="ctr">
              <a:lnSpc>
                <a:spcPct val="100000"/>
              </a:lnSpc>
            </a:pPr>
            <a:r>
              <a:rPr kumimoji="1" lang="en-US" altLang="zh-CN" sz="16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Need for a Comprehensive Approach</a:t>
            </a:r>
          </a:p>
        </p:txBody>
      </p:sp>
      <p:cxnSp>
        <p:nvCxnSpPr>
          <p:cNvPr id="13" name="标题 1"/>
          <p:cNvCxnSpPr/>
          <p:nvPr/>
        </p:nvCxnSpPr>
        <p:spPr>
          <a:xfrm>
            <a:off x="9459841" y="2546530"/>
            <a:ext cx="642937" cy="0"/>
          </a:xfrm>
          <a:prstGeom prst="line">
            <a:avLst/>
          </a:prstGeom>
          <a:noFill/>
          <a:ln w="6350" cap="rnd">
            <a:solidFill>
              <a:schemeClr val="accent1"/>
            </a:solidFill>
            <a:miter/>
          </a:ln>
        </p:spPr>
      </p:cxnSp>
      <p:sp>
        <p:nvSpPr>
          <p:cNvPr id="14" name="标题 1"/>
          <p:cNvSpPr txBox="1"/>
          <p:nvPr/>
        </p:nvSpPr>
        <p:spPr>
          <a:xfrm>
            <a:off x="8144741" y="2712264"/>
            <a:ext cx="3273136" cy="2594944"/>
          </a:xfrm>
          <a:prstGeom prst="rect">
            <a:avLst/>
          </a:prstGeom>
          <a:noFill/>
          <a:ln>
            <a:noFill/>
          </a:ln>
        </p:spPr>
        <p:txBody>
          <a:bodyPr vert="horz" wrap="square" lIns="0" tIns="0" rIns="0" bIns="0" rtlCol="0" anchor="t"/>
          <a:lstStyle/>
          <a:p>
            <a:pPr algn="ctr">
              <a:lnSpc>
                <a:spcPct val="130000"/>
              </a:lnSpc>
            </a:pPr>
            <a:r>
              <a:rPr kumimoji="1" lang="en-US" altLang="zh-CN" sz="1400">
                <a:ln w="12700">
                  <a:noFill/>
                </a:ln>
                <a:solidFill>
                  <a:srgbClr val="3C3C3C">
                    <a:alpha val="100000"/>
                  </a:srgbClr>
                </a:solidFill>
                <a:latin typeface="Source Han Sans" panose="020B0400000000000000" charset="-122"/>
                <a:ea typeface="Source Han Sans" panose="020B0400000000000000" charset="-122"/>
                <a:cs typeface="Source Han Sans" panose="020B0400000000000000" charset="-122"/>
              </a:rPr>
              <a:t>A comprehensive approach is needed to bridge the gap between RISC- V's technical potential and the practical need for scalable education.
This includes structured curriculum pipelines, remote hardware access, and an active learner community.</a:t>
            </a:r>
            <a:endParaRPr kumimoji="1" lang="zh-CN" altLang="en-US"/>
          </a:p>
        </p:txBody>
      </p:sp>
      <p:sp>
        <p:nvSpPr>
          <p:cNvPr id="15" name="标题 1"/>
          <p:cNvSpPr txBox="1"/>
          <p:nvPr/>
        </p:nvSpPr>
        <p:spPr>
          <a:xfrm>
            <a:off x="660400" y="1550784"/>
            <a:ext cx="3475182" cy="3946005"/>
          </a:xfrm>
          <a:prstGeom prst="roundRect">
            <a:avLst>
              <a:gd name="adj" fmla="val 2814"/>
            </a:avLst>
          </a:prstGeom>
          <a:solidFill>
            <a:schemeClr val="bg1"/>
          </a:solidFill>
          <a:ln w="3175" cap="sq">
            <a:gradFill>
              <a:gsLst>
                <a:gs pos="0">
                  <a:schemeClr val="accent1">
                    <a:alpha val="0"/>
                  </a:schemeClr>
                </a:gs>
                <a:gs pos="100000">
                  <a:schemeClr val="accent1">
                    <a:alpha val="45000"/>
                  </a:schemeClr>
                </a:gs>
              </a:gsLst>
              <a:lin ang="13500000" scaled="0"/>
            </a:gradFill>
            <a:miter/>
          </a:ln>
          <a:effectLst>
            <a:outerShdw blurRad="152400" dist="38100" dir="2700000" algn="tl" rotWithShape="0">
              <a:schemeClr val="accent2">
                <a:lumMod val="50000"/>
                <a:alpha val="19000"/>
              </a:schemeClr>
            </a:outerShdw>
          </a:effectLst>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761423" y="2712264"/>
            <a:ext cx="3273136" cy="2594944"/>
          </a:xfrm>
          <a:prstGeom prst="rect">
            <a:avLst/>
          </a:prstGeom>
          <a:noFill/>
          <a:ln>
            <a:noFill/>
          </a:ln>
        </p:spPr>
        <p:txBody>
          <a:bodyPr vert="horz" wrap="square" lIns="0" tIns="0" rIns="0" bIns="0" rtlCol="0" anchor="t"/>
          <a:lstStyle/>
          <a:p>
            <a:pPr algn="ctr">
              <a:lnSpc>
                <a:spcPct val="130000"/>
              </a:lnSpc>
            </a:pPr>
            <a:r>
              <a:rPr kumimoji="1" lang="en-US" altLang="zh-CN" sz="1400">
                <a:ln w="12700">
                  <a:noFill/>
                </a:ln>
                <a:solidFill>
                  <a:srgbClr val="3C3C3C">
                    <a:alpha val="100000"/>
                  </a:srgbClr>
                </a:solidFill>
                <a:latin typeface="Source Han Sans" panose="020B0400000000000000" charset="-122"/>
                <a:ea typeface="Source Han Sans" panose="020B0400000000000000" charset="-122"/>
                <a:cs typeface="Source Han Sans" panose="020B0400000000000000" charset="-122"/>
              </a:rPr>
              <a:t>RISC- V educational materials are fragmented, lacking clear progression from fundamentals to real- world applications.
Limited hands- on experimentation opportunities for students due to high costs and limited availability of development boards.</a:t>
            </a:r>
            <a:endParaRPr kumimoji="1" lang="zh-CN" altLang="en-US"/>
          </a:p>
        </p:txBody>
      </p:sp>
      <p:sp>
        <p:nvSpPr>
          <p:cNvPr id="18" name="标题 1"/>
          <p:cNvSpPr txBox="1"/>
          <p:nvPr/>
        </p:nvSpPr>
        <p:spPr>
          <a:xfrm>
            <a:off x="777298" y="1988593"/>
            <a:ext cx="3273137" cy="425223"/>
          </a:xfrm>
          <a:prstGeom prst="rect">
            <a:avLst/>
          </a:prstGeom>
          <a:noFill/>
          <a:ln>
            <a:noFill/>
          </a:ln>
        </p:spPr>
        <p:txBody>
          <a:bodyPr vert="horz" wrap="square" lIns="0" tIns="0" rIns="0" bIns="0" rtlCol="0" anchor="ctr"/>
          <a:lstStyle/>
          <a:p>
            <a:pPr algn="ctr">
              <a:lnSpc>
                <a:spcPct val="100000"/>
              </a:lnSpc>
            </a:pPr>
            <a:r>
              <a:rPr kumimoji="1" lang="en-US" altLang="zh-CN" sz="16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Fragmented Materials and Limited Hands-on Opportunitie</a:t>
            </a:r>
            <a:r>
              <a:rPr kumimoji="1" lang="en-US" altLang="zh-CN" sz="1600">
                <a:ln w="12700">
                  <a:noFill/>
                </a:ln>
                <a:solidFill>
                  <a:srgbClr val="FFFFFF">
                    <a:alpha val="100000"/>
                  </a:srgbClr>
                </a:solidFill>
                <a:latin typeface="Source Han Sans CN Bold" panose="020B0800000000000000" charset="-122"/>
                <a:ea typeface="Source Han Sans CN Bold" panose="020B0800000000000000" charset="-122"/>
                <a:cs typeface="Source Han Sans CN Bold" panose="020B0800000000000000" charset="-122"/>
              </a:rPr>
              <a:t>s</a:t>
            </a:r>
            <a:endParaRPr kumimoji="1" lang="zh-CN" altLang="en-US"/>
          </a:p>
        </p:txBody>
      </p:sp>
      <p:cxnSp>
        <p:nvCxnSpPr>
          <p:cNvPr id="19" name="标题 1"/>
          <p:cNvCxnSpPr/>
          <p:nvPr/>
        </p:nvCxnSpPr>
        <p:spPr>
          <a:xfrm>
            <a:off x="2076523" y="2546530"/>
            <a:ext cx="642937" cy="0"/>
          </a:xfrm>
          <a:prstGeom prst="line">
            <a:avLst/>
          </a:prstGeom>
          <a:noFill/>
          <a:ln w="6350" cap="rnd">
            <a:solidFill>
              <a:schemeClr val="accent1"/>
            </a:solidFill>
            <a:miter/>
          </a:ln>
        </p:spPr>
      </p:cxnSp>
      <p:sp>
        <p:nvSpPr>
          <p:cNvPr id="20" name="标题 1"/>
          <p:cNvSpPr txBox="1"/>
          <p:nvPr/>
        </p:nvSpPr>
        <p:spPr>
          <a:xfrm>
            <a:off x="4352059" y="1550784"/>
            <a:ext cx="3475182" cy="3946005"/>
          </a:xfrm>
          <a:prstGeom prst="roundRect">
            <a:avLst>
              <a:gd name="adj" fmla="val 2814"/>
            </a:avLst>
          </a:prstGeom>
          <a:solidFill>
            <a:schemeClr val="bg1"/>
          </a:solidFill>
          <a:ln w="3175" cap="sq">
            <a:gradFill>
              <a:gsLst>
                <a:gs pos="0">
                  <a:schemeClr val="accent1">
                    <a:alpha val="0"/>
                  </a:schemeClr>
                </a:gs>
                <a:gs pos="100000">
                  <a:schemeClr val="accent1">
                    <a:alpha val="45000"/>
                  </a:schemeClr>
                </a:gs>
              </a:gsLst>
              <a:lin ang="13500000" scaled="0"/>
            </a:gradFill>
            <a:miter/>
          </a:ln>
          <a:effectLst>
            <a:outerShdw blurRad="152400" dist="38100" dir="2700000" algn="tl" rotWithShape="0">
              <a:schemeClr val="accent2">
                <a:lumMod val="50000"/>
                <a:alpha val="19000"/>
              </a:schemeClr>
            </a:outerShdw>
          </a:effectLst>
        </p:spPr>
        <p:txBody>
          <a:bodyPr vert="horz" wrap="square" lIns="91440" tIns="45720" rIns="91440" bIns="45720" rtlCol="0" anchor="ctr"/>
          <a:lstStyle/>
          <a:p>
            <a:pPr algn="ctr">
              <a:lnSpc>
                <a:spcPct val="110000"/>
              </a:lnSpc>
            </a:pPr>
            <a:endParaRPr kumimoji="1" lang="zh-CN" altLang="en-US"/>
          </a:p>
        </p:txBody>
      </p:sp>
      <p:sp>
        <p:nvSpPr>
          <p:cNvPr id="22" name="标题 1"/>
          <p:cNvSpPr txBox="1"/>
          <p:nvPr/>
        </p:nvSpPr>
        <p:spPr>
          <a:xfrm>
            <a:off x="4439747" y="1954938"/>
            <a:ext cx="3273137" cy="425223"/>
          </a:xfrm>
          <a:prstGeom prst="rect">
            <a:avLst/>
          </a:prstGeom>
          <a:noFill/>
          <a:ln>
            <a:noFill/>
          </a:ln>
        </p:spPr>
        <p:txBody>
          <a:bodyPr vert="horz" wrap="square" lIns="0" tIns="0" rIns="0" bIns="0" rtlCol="0" anchor="ctr"/>
          <a:lstStyle/>
          <a:p>
            <a:pPr algn="ctr">
              <a:lnSpc>
                <a:spcPct val="100000"/>
              </a:lnSpc>
            </a:pPr>
            <a:r>
              <a:rPr kumimoji="1" lang="en-US" altLang="zh-CN" sz="16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Absence of Active Learning Community</a:t>
            </a:r>
          </a:p>
        </p:txBody>
      </p:sp>
      <p:cxnSp>
        <p:nvCxnSpPr>
          <p:cNvPr id="23" name="标题 1"/>
          <p:cNvCxnSpPr/>
          <p:nvPr/>
        </p:nvCxnSpPr>
        <p:spPr>
          <a:xfrm>
            <a:off x="5768182" y="2546530"/>
            <a:ext cx="642937" cy="0"/>
          </a:xfrm>
          <a:prstGeom prst="line">
            <a:avLst/>
          </a:prstGeom>
          <a:noFill/>
          <a:ln w="6350" cap="rnd">
            <a:solidFill>
              <a:schemeClr val="accent1"/>
            </a:solidFill>
            <a:miter/>
          </a:ln>
        </p:spPr>
      </p:cxnSp>
      <p:sp>
        <p:nvSpPr>
          <p:cNvPr id="24" name="标题 1"/>
          <p:cNvSpPr txBox="1"/>
          <p:nvPr/>
        </p:nvSpPr>
        <p:spPr>
          <a:xfrm>
            <a:off x="4453082" y="2712264"/>
            <a:ext cx="3273136" cy="2594944"/>
          </a:xfrm>
          <a:prstGeom prst="rect">
            <a:avLst/>
          </a:prstGeom>
          <a:noFill/>
          <a:ln>
            <a:noFill/>
          </a:ln>
        </p:spPr>
        <p:txBody>
          <a:bodyPr vert="horz" wrap="square" lIns="0" tIns="0" rIns="0" bIns="0" rtlCol="0" anchor="t"/>
          <a:lstStyle/>
          <a:p>
            <a:pPr algn="ctr">
              <a:lnSpc>
                <a:spcPct val="130000"/>
              </a:lnSpc>
            </a:pPr>
            <a:r>
              <a:rPr kumimoji="1" lang="en-US" altLang="zh-CN" sz="1400">
                <a:ln w="12700">
                  <a:noFill/>
                </a:ln>
                <a:solidFill>
                  <a:srgbClr val="3C3C3C">
                    <a:alpha val="100000"/>
                  </a:srgbClr>
                </a:solidFill>
                <a:latin typeface="Source Han Sans" panose="020B0400000000000000" charset="-122"/>
                <a:ea typeface="Source Han Sans" panose="020B0400000000000000" charset="-122"/>
                <a:cs typeface="Source Han Sans" panose="020B0400000000000000" charset="-122"/>
              </a:rPr>
              <a:t>The absence of an active, centralized learning community slows knowledge exchange and learner retention.
This hinders the widespread adoption and application of RISC- V technology.</a:t>
            </a:r>
            <a:endParaRPr kumimoji="1" lang="zh-CN" altLang="en-US"/>
          </a:p>
        </p:txBody>
      </p:sp>
      <p:sp>
        <p:nvSpPr>
          <p:cNvPr id="32" name="标题 1"/>
          <p:cNvSpPr txBox="1"/>
          <p:nvPr/>
        </p:nvSpPr>
        <p:spPr>
          <a:xfrm>
            <a:off x="281115" y="267728"/>
            <a:ext cx="7985452" cy="432000"/>
          </a:xfrm>
          <a:prstGeom prst="rect">
            <a:avLst/>
          </a:prstGeom>
          <a:noFill/>
          <a:ln>
            <a:noFill/>
          </a:ln>
        </p:spPr>
        <p:txBody>
          <a:bodyPr vert="horz" wrap="square" lIns="0" tIns="0" rIns="0" bIns="0" rtlCol="0" anchor="ctr"/>
          <a:lstStyle/>
          <a:p>
            <a:pPr algn="l">
              <a:lnSpc>
                <a:spcPct val="120000"/>
              </a:lnSpc>
            </a:pPr>
            <a:r>
              <a:rPr kumimoji="1" lang="en-US" altLang="zh-CN" sz="3135">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Underdeveloped Educational Ecosystem</a:t>
            </a:r>
          </a:p>
        </p:txBody>
      </p:sp>
      <p:pic>
        <p:nvPicPr>
          <p:cNvPr id="2049" name="图片 3"/>
          <p:cNvPicPr>
            <a:picLocks noChangeAspect="1"/>
          </p:cNvPicPr>
          <p:nvPr/>
        </p:nvPicPr>
        <p:blipFill>
          <a:blip r:embed="rId3">
            <a:clrChange>
              <a:clrFrom>
                <a:srgbClr val="000000"/>
              </a:clrFrom>
              <a:clrTo>
                <a:srgbClr val="000000">
                  <a:alpha val="0"/>
                </a:srgbClr>
              </a:clrTo>
            </a:clrChange>
          </a:blip>
          <a:stretch>
            <a:fillRect/>
          </a:stretch>
        </p:blipFill>
        <p:spPr>
          <a:xfrm>
            <a:off x="8400415" y="301625"/>
            <a:ext cx="3255645" cy="556895"/>
          </a:xfrm>
          <a:prstGeom prst="rect">
            <a:avLst/>
          </a:prstGeom>
          <a:noFill/>
          <a:ln w="9525">
            <a:noFill/>
          </a:ln>
        </p:spPr>
      </p:pic>
      <p:pic>
        <p:nvPicPr>
          <p:cNvPr id="2050" name="图片 4"/>
          <p:cNvPicPr>
            <a:picLocks noChangeAspect="1"/>
          </p:cNvPicPr>
          <p:nvPr/>
        </p:nvPicPr>
        <p:blipFill>
          <a:blip r:embed="rId4">
            <a:clrChange>
              <a:clrFrom>
                <a:srgbClr val="FDFDFD">
                  <a:alpha val="100000"/>
                </a:srgbClr>
              </a:clrFrom>
              <a:clrTo>
                <a:srgbClr val="FDFDFD">
                  <a:alpha val="100000"/>
                  <a:alpha val="0"/>
                </a:srgbClr>
              </a:clrTo>
            </a:clrChange>
          </a:blip>
          <a:stretch>
            <a:fillRect/>
          </a:stretch>
        </p:blipFill>
        <p:spPr>
          <a:xfrm>
            <a:off x="5940425" y="6161088"/>
            <a:ext cx="1489075" cy="531812"/>
          </a:xfrm>
          <a:prstGeom prst="rect">
            <a:avLst/>
          </a:prstGeom>
          <a:noFill/>
          <a:ln w="9525">
            <a:noFill/>
          </a:ln>
        </p:spPr>
      </p:pic>
      <p:sp>
        <p:nvSpPr>
          <p:cNvPr id="2051" name="文本框 5"/>
          <p:cNvSpPr txBox="1"/>
          <p:nvPr/>
        </p:nvSpPr>
        <p:spPr>
          <a:xfrm>
            <a:off x="7296150" y="6175375"/>
            <a:ext cx="4735513" cy="517525"/>
          </a:xfrm>
          <a:prstGeom prst="rect">
            <a:avLst/>
          </a:prstGeom>
          <a:noFill/>
          <a:ln w="9525">
            <a:noFill/>
          </a:ln>
        </p:spPr>
        <p:txBody>
          <a:bodyPr wrap="square" anchor="t" anchorCtr="0"/>
          <a:lstStyle/>
          <a:p>
            <a:r>
              <a:rPr lang="en-US" altLang="zh-CN" sz="1000">
                <a:latin typeface="宋体" panose="02010600030101010101" pitchFamily="2" charset="-122"/>
                <a:ea typeface="宋体" panose="02010600030101010101" pitchFamily="2" charset="-122"/>
              </a:rPr>
              <a:t>Yunxiang Luo,Fuyuan Zhang,Tianwei Jiang ,Zhi Li,Hang Zheng,Xirui Hao</a:t>
            </a:r>
          </a:p>
          <a:p>
            <a:r>
              <a:rPr lang="en-US" altLang="zh-CN" sz="1000">
                <a:latin typeface="宋体" panose="02010600030101010101" pitchFamily="2" charset="-122"/>
                <a:ea typeface="宋体" panose="02010600030101010101" pitchFamily="2" charset="-122"/>
              </a:rPr>
              <a:t>Institute of Software, Chinese Academy of Sciences (ISCAS)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stretch>
            <a:fillRect/>
          </a:stretch>
        </a:blip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2" name="标题 1"/>
          <p:cNvSpPr txBox="1"/>
          <p:nvPr/>
        </p:nvSpPr>
        <p:spPr>
          <a:xfrm flipH="1">
            <a:off x="-24765"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4367530" y="2348865"/>
            <a:ext cx="3414395" cy="2869565"/>
          </a:xfrm>
          <a:prstGeom prst="roundRect">
            <a:avLst>
              <a:gd name="adj" fmla="val 2728"/>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622935" y="2348865"/>
            <a:ext cx="3478530" cy="2870200"/>
          </a:xfrm>
          <a:prstGeom prst="roundRect">
            <a:avLst>
              <a:gd name="adj" fmla="val 2728"/>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a:off x="762000" y="2019300"/>
            <a:ext cx="106680" cy="10668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4559300" y="2827293"/>
            <a:ext cx="3073400" cy="1969830"/>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chemeClr val="tx1">
                    <a:alpha val="100000"/>
                  </a:schemeClr>
                </a:solidFill>
                <a:latin typeface="Source Han Sans" panose="020B0400000000000000" charset="-122"/>
                <a:ea typeface="Source Han Sans" panose="020B0400000000000000" charset="-122"/>
                <a:cs typeface="Source Han Sans" panose="020B0400000000000000" charset="-122"/>
              </a:rPr>
              <a:t>Build a distributed remote laboratory environment to provide hands- on experimentation opportunities.
Integrate RISC- V boards and ensure compatibility with various operating systems.</a:t>
            </a:r>
          </a:p>
        </p:txBody>
      </p:sp>
      <p:sp>
        <p:nvSpPr>
          <p:cNvPr id="13" name="标题 1"/>
          <p:cNvSpPr txBox="1"/>
          <p:nvPr/>
        </p:nvSpPr>
        <p:spPr>
          <a:xfrm>
            <a:off x="4566285" y="2436495"/>
            <a:ext cx="3078480" cy="307975"/>
          </a:xfrm>
          <a:prstGeom prst="rect">
            <a:avLst/>
          </a:prstGeom>
          <a:noFill/>
          <a:ln>
            <a:noFill/>
          </a:ln>
        </p:spPr>
        <p:txBody>
          <a:bodyPr vert="horz" wrap="square" lIns="0" tIns="0" rIns="0" bIns="0" rtlCol="0" anchor="b"/>
          <a:lstStyle/>
          <a:p>
            <a:pPr algn="ctr">
              <a:lnSpc>
                <a:spcPct val="110000"/>
              </a:lnSpc>
            </a:pPr>
            <a:r>
              <a:rPr kumimoji="1" lang="en-US" altLang="zh-CN" sz="1430">
                <a:ln w="12700">
                  <a:noFill/>
                </a:ln>
                <a:solidFill>
                  <a:srgbClr val="0896C8">
                    <a:alpha val="100000"/>
                  </a:srgbClr>
                </a:solidFill>
                <a:latin typeface="Source Han Sans CN Bold" panose="020B0800000000000000" charset="-122"/>
                <a:ea typeface="Source Han Sans CN Bold" panose="020B0800000000000000" charset="-122"/>
                <a:cs typeface="Source Han Sans CN Bold" panose="020B0800000000000000" charset="-122"/>
              </a:rPr>
              <a:t>Remote Laboratory Infrastructure</a:t>
            </a:r>
          </a:p>
        </p:txBody>
      </p:sp>
      <p:sp>
        <p:nvSpPr>
          <p:cNvPr id="14" name="标题 1"/>
          <p:cNvSpPr txBox="1"/>
          <p:nvPr/>
        </p:nvSpPr>
        <p:spPr>
          <a:xfrm>
            <a:off x="8218190" y="2815530"/>
            <a:ext cx="3073400" cy="1969830"/>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rgbClr val="000000">
                    <a:alpha val="100000"/>
                  </a:srgbClr>
                </a:solidFill>
                <a:latin typeface="Source Han Sans" panose="020B0400000000000000" charset="-122"/>
                <a:ea typeface="Source Han Sans" panose="020B0400000000000000" charset="-122"/>
                <a:cs typeface="Source Han Sans" panose="020B0400000000000000" charset="-122"/>
              </a:rPr>
              <a:t>Cultivate a hybrid online- offline community to facilitate knowledge exchange and collaboration.
Provide tutorials, Q&amp;A forums, live coding sessions, and offline workshops.</a:t>
            </a:r>
            <a:endParaRPr kumimoji="1" lang="zh-CN" altLang="en-US"/>
          </a:p>
        </p:txBody>
      </p:sp>
      <p:sp>
        <p:nvSpPr>
          <p:cNvPr id="15" name="标题 1"/>
          <p:cNvSpPr txBox="1"/>
          <p:nvPr/>
        </p:nvSpPr>
        <p:spPr>
          <a:xfrm>
            <a:off x="8218190" y="2425035"/>
            <a:ext cx="3073400" cy="307777"/>
          </a:xfrm>
          <a:prstGeom prst="rect">
            <a:avLst/>
          </a:prstGeom>
          <a:noFill/>
          <a:ln>
            <a:noFill/>
          </a:ln>
        </p:spPr>
        <p:txBody>
          <a:bodyPr vert="horz" wrap="square" lIns="0" tIns="0" rIns="0" bIns="0" rtlCol="0" anchor="b"/>
          <a:lstStyle/>
          <a:p>
            <a:pPr algn="ctr">
              <a:lnSpc>
                <a:spcPct val="110000"/>
              </a:lnSpc>
            </a:pPr>
            <a:r>
              <a:rPr kumimoji="1" lang="en-US" altLang="zh-CN" sz="1515">
                <a:ln w="12700">
                  <a:noFill/>
                </a:ln>
                <a:solidFill>
                  <a:srgbClr val="0896C8">
                    <a:alpha val="100000"/>
                  </a:srgbClr>
                </a:solidFill>
                <a:latin typeface="Source Han Sans CN Bold" panose="020B0800000000000000" charset="-122"/>
                <a:ea typeface="Source Han Sans CN Bold" panose="020B0800000000000000" charset="-122"/>
                <a:cs typeface="Source Han Sans CN Bold" panose="020B0800000000000000" charset="-122"/>
              </a:rPr>
              <a:t>Community-Driven Engagement</a:t>
            </a:r>
            <a:endParaRPr kumimoji="1" lang="zh-CN" altLang="en-US"/>
          </a:p>
        </p:txBody>
      </p:sp>
      <p:sp>
        <p:nvSpPr>
          <p:cNvPr id="16" name="标题 1"/>
          <p:cNvSpPr txBox="1"/>
          <p:nvPr/>
        </p:nvSpPr>
        <p:spPr>
          <a:xfrm>
            <a:off x="887710" y="2815530"/>
            <a:ext cx="3073400" cy="1969830"/>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rgbClr val="000000">
                    <a:alpha val="100000"/>
                  </a:srgbClr>
                </a:solidFill>
                <a:latin typeface="Source Han Sans" panose="020B0400000000000000" charset="-122"/>
                <a:ea typeface="Source Han Sans" panose="020B0400000000000000" charset="-122"/>
                <a:cs typeface="Source Han Sans" panose="020B0400000000000000" charset="-122"/>
              </a:rPr>
              <a:t>Develop a structured curriculum to provide a clear learning path for RISC- V education.
Ensure the curriculum covers both theoretical foundations and practical applications.</a:t>
            </a:r>
            <a:endParaRPr kumimoji="1" lang="zh-CN" altLang="en-US"/>
          </a:p>
        </p:txBody>
      </p:sp>
      <p:sp>
        <p:nvSpPr>
          <p:cNvPr id="17" name="标题 1"/>
          <p:cNvSpPr txBox="1"/>
          <p:nvPr/>
        </p:nvSpPr>
        <p:spPr>
          <a:xfrm>
            <a:off x="887710" y="2425035"/>
            <a:ext cx="3073400" cy="307777"/>
          </a:xfrm>
          <a:prstGeom prst="rect">
            <a:avLst/>
          </a:prstGeom>
          <a:noFill/>
          <a:ln>
            <a:noFill/>
          </a:ln>
        </p:spPr>
        <p:txBody>
          <a:bodyPr vert="horz" wrap="square" lIns="0" tIns="0" rIns="0" bIns="0" rtlCol="0" anchor="b"/>
          <a:lstStyle/>
          <a:p>
            <a:pPr algn="ctr">
              <a:lnSpc>
                <a:spcPct val="110000"/>
              </a:lnSpc>
            </a:pPr>
            <a:r>
              <a:rPr kumimoji="1" lang="en-US" altLang="zh-CN" sz="1600">
                <a:ln w="12700">
                  <a:noFill/>
                </a:ln>
                <a:solidFill>
                  <a:srgbClr val="0896C8">
                    <a:alpha val="100000"/>
                  </a:srgbClr>
                </a:solidFill>
                <a:latin typeface="Source Han Sans CN Bold" panose="020B0800000000000000" charset="-122"/>
                <a:ea typeface="Source Han Sans CN Bold" panose="020B0800000000000000" charset="-122"/>
                <a:cs typeface="Source Han Sans CN Bold" panose="020B0800000000000000" charset="-122"/>
              </a:rPr>
              <a:t>Curriculum Development</a:t>
            </a:r>
            <a:endParaRPr kumimoji="1" lang="zh-CN" altLang="en-US"/>
          </a:p>
        </p:txBody>
      </p:sp>
      <p:sp>
        <p:nvSpPr>
          <p:cNvPr id="18" name="标题 1"/>
          <p:cNvSpPr txBox="1"/>
          <p:nvPr/>
        </p:nvSpPr>
        <p:spPr>
          <a:xfrm>
            <a:off x="4465320" y="1653540"/>
            <a:ext cx="106680" cy="106680"/>
          </a:xfrm>
          <a:prstGeom prst="ellipse">
            <a:avLst/>
          </a:prstGeom>
          <a:solidFill>
            <a:schemeClr val="bg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6" name="标题 1"/>
          <p:cNvSpPr txBox="1"/>
          <p:nvPr/>
        </p:nvSpPr>
        <p:spPr>
          <a:xfrm>
            <a:off x="340170" y="242328"/>
            <a:ext cx="7985452" cy="432000"/>
          </a:xfrm>
          <a:prstGeom prst="rect">
            <a:avLst/>
          </a:prstGeom>
          <a:noFill/>
          <a:ln>
            <a:noFill/>
          </a:ln>
        </p:spPr>
        <p:txBody>
          <a:bodyPr vert="horz" wrap="square" lIns="0" tIns="0" rIns="0" bIns="0" rtlCol="0" anchor="ctr"/>
          <a:lstStyle/>
          <a:p>
            <a:pPr algn="l">
              <a:lnSpc>
                <a:spcPct val="120000"/>
              </a:lnSpc>
            </a:pPr>
            <a:r>
              <a:rPr kumimoji="1" lang="en-US" altLang="zh-CN" sz="32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Three-pronged Approach</a:t>
            </a:r>
          </a:p>
        </p:txBody>
      </p:sp>
      <p:sp>
        <p:nvSpPr>
          <p:cNvPr id="27" name="标题 1"/>
          <p:cNvSpPr txBox="1"/>
          <p:nvPr/>
        </p:nvSpPr>
        <p:spPr>
          <a:xfrm>
            <a:off x="8112125" y="2348865"/>
            <a:ext cx="3559175" cy="2844165"/>
          </a:xfrm>
          <a:prstGeom prst="roundRect">
            <a:avLst>
              <a:gd name="adj" fmla="val 2728"/>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pic>
        <p:nvPicPr>
          <p:cNvPr id="28" name="图片 27" descr="微信图片_20250414213730"/>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1775460" y="1052830"/>
            <a:ext cx="8343900" cy="925195"/>
          </a:xfrm>
          <a:prstGeom prst="rect">
            <a:avLst/>
          </a:prstGeom>
        </p:spPr>
      </p:pic>
      <p:pic>
        <p:nvPicPr>
          <p:cNvPr id="2049" name="图片 3"/>
          <p:cNvPicPr>
            <a:picLocks noChangeAspect="1"/>
          </p:cNvPicPr>
          <p:nvPr/>
        </p:nvPicPr>
        <p:blipFill>
          <a:blip r:embed="rId4">
            <a:clrChange>
              <a:clrFrom>
                <a:srgbClr val="000000"/>
              </a:clrFrom>
              <a:clrTo>
                <a:srgbClr val="000000">
                  <a:alpha val="0"/>
                </a:srgbClr>
              </a:clrTo>
            </a:clrChange>
          </a:blip>
          <a:stretch>
            <a:fillRect/>
          </a:stretch>
        </p:blipFill>
        <p:spPr>
          <a:xfrm>
            <a:off x="8007350" y="260033"/>
            <a:ext cx="3514725" cy="557212"/>
          </a:xfrm>
          <a:prstGeom prst="rect">
            <a:avLst/>
          </a:prstGeom>
          <a:noFill/>
          <a:ln w="9525">
            <a:noFill/>
          </a:ln>
        </p:spPr>
      </p:pic>
      <p:pic>
        <p:nvPicPr>
          <p:cNvPr id="2050" name="图片 4"/>
          <p:cNvPicPr>
            <a:picLocks noChangeAspect="1"/>
          </p:cNvPicPr>
          <p:nvPr/>
        </p:nvPicPr>
        <p:blipFill>
          <a:blip r:embed="rId5">
            <a:clrChange>
              <a:clrFrom>
                <a:srgbClr val="FDFDFD">
                  <a:alpha val="100000"/>
                </a:srgbClr>
              </a:clrFrom>
              <a:clrTo>
                <a:srgbClr val="FDFDFD">
                  <a:alpha val="100000"/>
                  <a:alpha val="0"/>
                </a:srgbClr>
              </a:clrTo>
            </a:clrChange>
          </a:blip>
          <a:stretch>
            <a:fillRect/>
          </a:stretch>
        </p:blipFill>
        <p:spPr>
          <a:xfrm>
            <a:off x="5940425" y="6161088"/>
            <a:ext cx="1489075" cy="531812"/>
          </a:xfrm>
          <a:prstGeom prst="rect">
            <a:avLst/>
          </a:prstGeom>
          <a:noFill/>
          <a:ln w="9525">
            <a:noFill/>
          </a:ln>
        </p:spPr>
      </p:pic>
      <p:sp>
        <p:nvSpPr>
          <p:cNvPr id="2051" name="文本框 5"/>
          <p:cNvSpPr txBox="1"/>
          <p:nvPr/>
        </p:nvSpPr>
        <p:spPr>
          <a:xfrm>
            <a:off x="7296150" y="6175375"/>
            <a:ext cx="4735513" cy="517525"/>
          </a:xfrm>
          <a:prstGeom prst="rect">
            <a:avLst/>
          </a:prstGeom>
          <a:noFill/>
          <a:ln w="9525">
            <a:noFill/>
          </a:ln>
        </p:spPr>
        <p:txBody>
          <a:bodyPr wrap="square" anchor="t" anchorCtr="0"/>
          <a:lstStyle/>
          <a:p>
            <a:r>
              <a:rPr lang="en-US" altLang="zh-CN" sz="1000">
                <a:latin typeface="宋体" panose="02010600030101010101" pitchFamily="2" charset="-122"/>
                <a:ea typeface="宋体" panose="02010600030101010101" pitchFamily="2" charset="-122"/>
              </a:rPr>
              <a:t>Yunxiang Luo,Fuyuan Zhang,Tianwei Jiang ,Zhi Li,Hang Zheng,Xirui Hao</a:t>
            </a:r>
          </a:p>
          <a:p>
            <a:r>
              <a:rPr lang="en-US" altLang="zh-CN" sz="1000">
                <a:latin typeface="宋体" panose="02010600030101010101" pitchFamily="2" charset="-122"/>
                <a:ea typeface="宋体" panose="02010600030101010101" pitchFamily="2" charset="-122"/>
              </a:rPr>
              <a:t>Institute of Software, Chinese Academy of Sciences (ISCAS)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2" name="标题 1"/>
          <p:cNvSpPr txBox="1"/>
          <p:nvPr/>
        </p:nvSpPr>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245110" y="5242560"/>
            <a:ext cx="12669520" cy="1615440"/>
          </a:xfrm>
          <a:prstGeom prst="ellipse">
            <a:avLst/>
          </a:prstGeom>
          <a:gradFill>
            <a:gsLst>
              <a:gs pos="35000">
                <a:schemeClr val="bg1">
                  <a:alpha val="100000"/>
                </a:schemeClr>
              </a:gs>
              <a:gs pos="74000">
                <a:schemeClr val="accent1">
                  <a:lumMod val="20000"/>
                  <a:lumOff val="80000"/>
                  <a:alpha val="10000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8" name="标题 1"/>
          <p:cNvSpPr txBox="1"/>
          <p:nvPr/>
        </p:nvSpPr>
        <p:spPr>
          <a:xfrm>
            <a:off x="1360170" y="4988560"/>
            <a:ext cx="9458960" cy="1247140"/>
          </a:xfrm>
          <a:prstGeom prst="ellipse">
            <a:avLst/>
          </a:prstGeom>
          <a:gradFill>
            <a:gsLst>
              <a:gs pos="0">
                <a:schemeClr val="accent1">
                  <a:alpha val="0"/>
                </a:schemeClr>
              </a:gs>
              <a:gs pos="50000">
                <a:schemeClr val="accent1">
                  <a:lumMod val="60000"/>
                  <a:lumOff val="40000"/>
                  <a:alpha val="100000"/>
                </a:schemeClr>
              </a:gs>
              <a:gs pos="100000">
                <a:schemeClr val="accent1">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nvSpPr>
        <p:spPr>
          <a:xfrm>
            <a:off x="1360170" y="4886960"/>
            <a:ext cx="9458960" cy="1247140"/>
          </a:xfrm>
          <a:prstGeom prst="ellipse">
            <a:avLst/>
          </a:prstGeom>
          <a:gradFill>
            <a:gsLst>
              <a:gs pos="39000">
                <a:schemeClr val="bg1">
                  <a:alpha val="100000"/>
                </a:schemeClr>
              </a:gs>
              <a:gs pos="76000">
                <a:schemeClr val="accent1">
                  <a:lumMod val="20000"/>
                  <a:lumOff val="80000"/>
                  <a:alpha val="10000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834020" y="3644900"/>
            <a:ext cx="2960566" cy="519787"/>
          </a:xfrm>
          <a:prstGeom prst="rect">
            <a:avLst/>
          </a:prstGeom>
          <a:noFill/>
          <a:ln>
            <a:noFill/>
          </a:ln>
        </p:spPr>
        <p:txBody>
          <a:bodyPr vert="horz" wrap="square" lIns="91440" tIns="45720" rIns="91440" bIns="45720" rtlCol="0" anchor="ctr"/>
          <a:lstStyle/>
          <a:p>
            <a:pPr algn="ctr">
              <a:lnSpc>
                <a:spcPct val="130000"/>
              </a:lnSpc>
            </a:pPr>
            <a:r>
              <a:rPr kumimoji="1" lang="en-US" altLang="zh-CN" sz="1600">
                <a:ln w="12700">
                  <a:noFill/>
                </a:ln>
                <a:solidFill>
                  <a:srgbClr val="0896C8">
                    <a:alpha val="100000"/>
                  </a:srgbClr>
                </a:solidFill>
                <a:latin typeface="Source Han Sans CN Bold" panose="020B0800000000000000" charset="-122"/>
                <a:ea typeface="Source Han Sans CN Bold" panose="020B0800000000000000" charset="-122"/>
                <a:cs typeface="Source Han Sans CN Bold" panose="020B0800000000000000" charset="-122"/>
              </a:rPr>
              <a:t>Lecture Generation</a:t>
            </a:r>
            <a:endParaRPr kumimoji="1" lang="zh-CN" altLang="en-US"/>
          </a:p>
        </p:txBody>
      </p:sp>
      <p:sp>
        <p:nvSpPr>
          <p:cNvPr id="14" name="标题 1"/>
          <p:cNvSpPr txBox="1"/>
          <p:nvPr/>
        </p:nvSpPr>
        <p:spPr>
          <a:xfrm>
            <a:off x="834020" y="4068776"/>
            <a:ext cx="2960566" cy="1756481"/>
          </a:xfrm>
          <a:prstGeom prst="rect">
            <a:avLst/>
          </a:prstGeom>
          <a:noFill/>
          <a:ln>
            <a:noFill/>
          </a:ln>
        </p:spPr>
        <p:txBody>
          <a:bodyPr vert="horz" wrap="square" lIns="91440" tIns="45720" rIns="91440" bIns="45720" rtlCol="0" anchor="t"/>
          <a:lstStyle/>
          <a:p>
            <a:pPr algn="ctr">
              <a:lnSpc>
                <a:spcPct val="150000"/>
              </a:lnSpc>
            </a:pPr>
            <a:r>
              <a:rPr kumimoji="1" lang="en-US" altLang="zh-CN" sz="1195">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Weekly seminars with laboratory researchers, community developers, and university teachers.
Generate high- quality lectures covering various aspects of RISC- V technology.</a:t>
            </a:r>
            <a:endParaRPr kumimoji="1" lang="zh-CN" altLang="en-US"/>
          </a:p>
        </p:txBody>
      </p:sp>
      <p:sp>
        <p:nvSpPr>
          <p:cNvPr id="15" name="标题 1"/>
          <p:cNvSpPr txBox="1"/>
          <p:nvPr/>
        </p:nvSpPr>
        <p:spPr>
          <a:xfrm>
            <a:off x="4609367" y="3290793"/>
            <a:ext cx="2960566" cy="519787"/>
          </a:xfrm>
          <a:prstGeom prst="rect">
            <a:avLst/>
          </a:prstGeom>
          <a:noFill/>
          <a:ln>
            <a:noFill/>
          </a:ln>
        </p:spPr>
        <p:txBody>
          <a:bodyPr vert="horz" wrap="square" lIns="91440" tIns="45720" rIns="91440" bIns="45720" rtlCol="0" anchor="ctr"/>
          <a:lstStyle/>
          <a:p>
            <a:pPr algn="ctr">
              <a:lnSpc>
                <a:spcPct val="130000"/>
              </a:lnSpc>
            </a:pPr>
            <a:r>
              <a:rPr kumimoji="1" lang="en-US" altLang="zh-CN" sz="1600">
                <a:ln w="12700">
                  <a:noFill/>
                </a:ln>
                <a:solidFill>
                  <a:srgbClr val="0896C8">
                    <a:alpha val="100000"/>
                  </a:srgbClr>
                </a:solidFill>
                <a:latin typeface="Source Han Sans CN Bold" panose="020B0800000000000000" charset="-122"/>
                <a:ea typeface="Source Han Sans CN Bold" panose="020B0800000000000000" charset="-122"/>
                <a:cs typeface="Source Han Sans CN Bold" panose="020B0800000000000000" charset="-122"/>
              </a:rPr>
              <a:t>Lecture Evaluation</a:t>
            </a:r>
            <a:endParaRPr kumimoji="1" lang="zh-CN" altLang="en-US"/>
          </a:p>
        </p:txBody>
      </p:sp>
      <p:sp>
        <p:nvSpPr>
          <p:cNvPr id="16" name="标题 1"/>
          <p:cNvSpPr txBox="1"/>
          <p:nvPr/>
        </p:nvSpPr>
        <p:spPr>
          <a:xfrm>
            <a:off x="4609367" y="3714669"/>
            <a:ext cx="2960566" cy="1756481"/>
          </a:xfrm>
          <a:prstGeom prst="rect">
            <a:avLst/>
          </a:prstGeom>
          <a:noFill/>
          <a:ln>
            <a:noFill/>
          </a:ln>
        </p:spPr>
        <p:txBody>
          <a:bodyPr vert="horz" wrap="square" lIns="91440" tIns="45720" rIns="91440" bIns="45720" rtlCol="0" anchor="t"/>
          <a:lstStyle/>
          <a:p>
            <a:pPr algn="ctr">
              <a:lnSpc>
                <a:spcPct val="150000"/>
              </a:lnSpc>
            </a:pPr>
            <a:r>
              <a:rPr kumimoji="1" lang="en-US" altLang="zh-CN" sz="140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Evaluate lectures through learners' feedback on Bilibili.com.
Use a scoring rubric to assess lecture quality and make improvements.</a:t>
            </a:r>
            <a:endParaRPr kumimoji="1" lang="zh-CN" altLang="en-US"/>
          </a:p>
        </p:txBody>
      </p:sp>
      <p:sp>
        <p:nvSpPr>
          <p:cNvPr id="17" name="标题 1"/>
          <p:cNvSpPr txBox="1"/>
          <p:nvPr/>
        </p:nvSpPr>
        <p:spPr>
          <a:xfrm>
            <a:off x="8384714" y="3644900"/>
            <a:ext cx="2960566" cy="494387"/>
          </a:xfrm>
          <a:prstGeom prst="rect">
            <a:avLst/>
          </a:prstGeom>
          <a:noFill/>
          <a:ln>
            <a:noFill/>
          </a:ln>
        </p:spPr>
        <p:txBody>
          <a:bodyPr vert="horz" wrap="square" lIns="91440" tIns="45720" rIns="91440" bIns="45720" rtlCol="0" anchor="ctr"/>
          <a:lstStyle/>
          <a:p>
            <a:pPr algn="ctr">
              <a:lnSpc>
                <a:spcPct val="130000"/>
              </a:lnSpc>
            </a:pPr>
            <a:r>
              <a:rPr kumimoji="1" lang="en-US" altLang="zh-CN" sz="1345">
                <a:ln w="12700">
                  <a:noFill/>
                </a:ln>
                <a:solidFill>
                  <a:srgbClr val="0896C8">
                    <a:alpha val="100000"/>
                  </a:srgbClr>
                </a:solidFill>
                <a:latin typeface="Source Han Sans CN Bold" panose="020B0800000000000000" charset="-122"/>
                <a:ea typeface="Source Han Sans CN Bold" panose="020B0800000000000000" charset="-122"/>
                <a:cs typeface="Source Han Sans CN Bold" panose="020B0800000000000000" charset="-122"/>
              </a:rPr>
              <a:t>Structured Curriculum Assembly</a:t>
            </a:r>
            <a:endParaRPr kumimoji="1" lang="zh-CN" altLang="en-US"/>
          </a:p>
        </p:txBody>
      </p:sp>
      <p:sp>
        <p:nvSpPr>
          <p:cNvPr id="18" name="标题 1"/>
          <p:cNvSpPr txBox="1"/>
          <p:nvPr/>
        </p:nvSpPr>
        <p:spPr>
          <a:xfrm>
            <a:off x="8384714" y="4068776"/>
            <a:ext cx="2960566" cy="1756481"/>
          </a:xfrm>
          <a:prstGeom prst="rect">
            <a:avLst/>
          </a:prstGeom>
          <a:noFill/>
          <a:ln>
            <a:noFill/>
          </a:ln>
        </p:spPr>
        <p:txBody>
          <a:bodyPr vert="horz" wrap="square" lIns="91440" tIns="45720" rIns="91440" bIns="45720" rtlCol="0" anchor="t"/>
          <a:lstStyle/>
          <a:p>
            <a:pPr algn="ctr">
              <a:lnSpc>
                <a:spcPct val="150000"/>
              </a:lnSpc>
            </a:pPr>
            <a:r>
              <a:rPr kumimoji="1" lang="en-US" altLang="zh-CN" sz="1400">
                <a:ln w="12700">
                  <a:noFill/>
                </a:ln>
                <a:solidFill>
                  <a:srgbClr val="262626">
                    <a:alpha val="100000"/>
                  </a:srgbClr>
                </a:solidFill>
                <a:latin typeface="Source Han Sans" panose="020B0400000000000000" charset="-122"/>
                <a:ea typeface="Source Han Sans" panose="020B0400000000000000" charset="-122"/>
                <a:cs typeface="Source Han Sans" panose="020B0400000000000000" charset="-122"/>
              </a:rPr>
              <a:t>Assemble the evaluated lectures into tiered modules.
Ensure the curriculum has a logical progression and covers both basic and advanced topics.</a:t>
            </a:r>
            <a:endParaRPr kumimoji="1" lang="zh-CN" altLang="en-US"/>
          </a:p>
        </p:txBody>
      </p:sp>
      <p:sp>
        <p:nvSpPr>
          <p:cNvPr id="19" name="标题 1"/>
          <p:cNvSpPr txBox="1"/>
          <p:nvPr/>
        </p:nvSpPr>
        <p:spPr>
          <a:xfrm>
            <a:off x="1553683" y="2509520"/>
            <a:ext cx="1521240" cy="743774"/>
          </a:xfrm>
          <a:prstGeom prst="rect">
            <a:avLst/>
          </a:prstGeom>
          <a:noFill/>
          <a:ln>
            <a:noFill/>
          </a:ln>
        </p:spPr>
        <p:txBody>
          <a:bodyPr vert="horz" wrap="square" lIns="91440" tIns="45720" rIns="91440" bIns="45720" rtlCol="0" anchor="ctr"/>
          <a:lstStyle/>
          <a:p>
            <a:pPr algn="ctr">
              <a:lnSpc>
                <a:spcPct val="110000"/>
              </a:lnSpc>
            </a:pPr>
            <a:r>
              <a:rPr kumimoji="1" lang="en-US" altLang="zh-CN" sz="44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01</a:t>
            </a:r>
          </a:p>
        </p:txBody>
      </p:sp>
      <p:sp>
        <p:nvSpPr>
          <p:cNvPr id="23" name="标题 1"/>
          <p:cNvSpPr txBox="1"/>
          <p:nvPr/>
        </p:nvSpPr>
        <p:spPr>
          <a:xfrm>
            <a:off x="5329030" y="2155413"/>
            <a:ext cx="1521240" cy="743774"/>
          </a:xfrm>
          <a:prstGeom prst="rect">
            <a:avLst/>
          </a:prstGeom>
          <a:noFill/>
          <a:ln>
            <a:noFill/>
          </a:ln>
        </p:spPr>
        <p:txBody>
          <a:bodyPr vert="horz" wrap="square" lIns="91440" tIns="45720" rIns="91440" bIns="45720" rtlCol="0" anchor="ctr"/>
          <a:lstStyle/>
          <a:p>
            <a:pPr algn="ctr">
              <a:lnSpc>
                <a:spcPct val="110000"/>
              </a:lnSpc>
            </a:pPr>
            <a:r>
              <a:rPr kumimoji="1" lang="en-US" altLang="zh-CN" sz="44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02</a:t>
            </a:r>
          </a:p>
        </p:txBody>
      </p:sp>
      <p:sp>
        <p:nvSpPr>
          <p:cNvPr id="27" name="标题 1"/>
          <p:cNvSpPr txBox="1"/>
          <p:nvPr/>
        </p:nvSpPr>
        <p:spPr>
          <a:xfrm>
            <a:off x="9104378" y="2509520"/>
            <a:ext cx="1521240" cy="743774"/>
          </a:xfrm>
          <a:prstGeom prst="rect">
            <a:avLst/>
          </a:prstGeom>
          <a:noFill/>
          <a:ln>
            <a:noFill/>
          </a:ln>
        </p:spPr>
        <p:txBody>
          <a:bodyPr vert="horz" wrap="square" lIns="91440" tIns="45720" rIns="91440" bIns="45720" rtlCol="0" anchor="ctr"/>
          <a:lstStyle/>
          <a:p>
            <a:pPr algn="ctr">
              <a:lnSpc>
                <a:spcPct val="110000"/>
              </a:lnSpc>
            </a:pPr>
            <a:r>
              <a:rPr kumimoji="1" lang="en-US" altLang="zh-CN" sz="44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03</a:t>
            </a:r>
          </a:p>
        </p:txBody>
      </p:sp>
      <p:sp>
        <p:nvSpPr>
          <p:cNvPr id="28" name="标题 1"/>
          <p:cNvSpPr txBox="1"/>
          <p:nvPr/>
        </p:nvSpPr>
        <p:spPr>
          <a:xfrm rot="5400000" flipV="1">
            <a:off x="-764071" y="4695734"/>
            <a:ext cx="2556256" cy="50800"/>
          </a:xfrm>
          <a:prstGeom prst="parallelogram">
            <a:avLst>
              <a:gd name="adj" fmla="val 100000"/>
            </a:avLst>
          </a:prstGeom>
          <a:gradFill>
            <a:gsLst>
              <a:gs pos="1000">
                <a:schemeClr val="accent1">
                  <a:lumMod val="60000"/>
                  <a:lumOff val="40000"/>
                </a:schemeClr>
              </a:gs>
              <a:gs pos="100000">
                <a:schemeClr val="accent1">
                  <a:lumMod val="60000"/>
                  <a:lumOff val="4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9" name="标题 1"/>
          <p:cNvSpPr txBox="1"/>
          <p:nvPr/>
        </p:nvSpPr>
        <p:spPr>
          <a:xfrm rot="5400000" flipV="1">
            <a:off x="10544395" y="4290620"/>
            <a:ext cx="2556256" cy="50800"/>
          </a:xfrm>
          <a:prstGeom prst="parallelogram">
            <a:avLst>
              <a:gd name="adj" fmla="val 100000"/>
            </a:avLst>
          </a:prstGeom>
          <a:gradFill>
            <a:gsLst>
              <a:gs pos="1000">
                <a:schemeClr val="accent1">
                  <a:lumMod val="60000"/>
                  <a:lumOff val="40000"/>
                </a:schemeClr>
              </a:gs>
              <a:gs pos="100000">
                <a:schemeClr val="accent1">
                  <a:lumMod val="60000"/>
                  <a:lumOff val="4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0" name="标题 1"/>
          <p:cNvSpPr txBox="1"/>
          <p:nvPr/>
        </p:nvSpPr>
        <p:spPr>
          <a:xfrm rot="5400000" flipV="1">
            <a:off x="10112576" y="5982478"/>
            <a:ext cx="1406324" cy="90077"/>
          </a:xfrm>
          <a:prstGeom prst="parallelogram">
            <a:avLst>
              <a:gd name="adj" fmla="val 100000"/>
            </a:avLst>
          </a:prstGeom>
          <a:gradFill>
            <a:gsLst>
              <a:gs pos="1000">
                <a:schemeClr val="accent1">
                  <a:lumMod val="60000"/>
                  <a:lumOff val="40000"/>
                </a:schemeClr>
              </a:gs>
              <a:gs pos="100000">
                <a:schemeClr val="accent1">
                  <a:lumMod val="60000"/>
                  <a:lumOff val="4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1" name="标题 1"/>
          <p:cNvSpPr txBox="1"/>
          <p:nvPr/>
        </p:nvSpPr>
        <p:spPr>
          <a:xfrm rot="5400000" flipV="1">
            <a:off x="-342258" y="2811015"/>
            <a:ext cx="1406324" cy="90077"/>
          </a:xfrm>
          <a:prstGeom prst="parallelogram">
            <a:avLst>
              <a:gd name="adj" fmla="val 100000"/>
            </a:avLst>
          </a:prstGeom>
          <a:gradFill>
            <a:gsLst>
              <a:gs pos="1000">
                <a:schemeClr val="accent1">
                  <a:lumMod val="60000"/>
                  <a:lumOff val="40000"/>
                </a:schemeClr>
              </a:gs>
              <a:gs pos="100000">
                <a:schemeClr val="accent1">
                  <a:lumMod val="60000"/>
                  <a:lumOff val="40000"/>
                  <a:alpha val="0"/>
                </a:schemeClr>
              </a:gs>
            </a:gsLst>
            <a:lin ang="0" scaled="0"/>
          </a:gra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39" name="标题 1"/>
          <p:cNvSpPr txBox="1"/>
          <p:nvPr/>
        </p:nvSpPr>
        <p:spPr>
          <a:xfrm>
            <a:off x="340170" y="242328"/>
            <a:ext cx="7985452" cy="432000"/>
          </a:xfrm>
          <a:prstGeom prst="rect">
            <a:avLst/>
          </a:prstGeom>
          <a:noFill/>
          <a:ln>
            <a:noFill/>
          </a:ln>
        </p:spPr>
        <p:txBody>
          <a:bodyPr vert="horz" wrap="square" lIns="0" tIns="0" rIns="0" bIns="0" rtlCol="0" anchor="ctr"/>
          <a:lstStyle/>
          <a:p>
            <a:pPr algn="l">
              <a:lnSpc>
                <a:spcPct val="120000"/>
              </a:lnSpc>
            </a:pPr>
            <a:r>
              <a:rPr kumimoji="1" lang="en-US" altLang="zh-CN" sz="32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Four-stage Systematic Workflow</a:t>
            </a:r>
          </a:p>
        </p:txBody>
      </p:sp>
      <p:pic>
        <p:nvPicPr>
          <p:cNvPr id="2049" name="图片 3"/>
          <p:cNvPicPr>
            <a:picLocks noChangeAspect="1"/>
          </p:cNvPicPr>
          <p:nvPr/>
        </p:nvPicPr>
        <p:blipFill>
          <a:blip r:embed="rId3">
            <a:clrChange>
              <a:clrFrom>
                <a:srgbClr val="000000"/>
              </a:clrFrom>
              <a:clrTo>
                <a:srgbClr val="000000">
                  <a:alpha val="0"/>
                </a:srgbClr>
              </a:clrTo>
            </a:clrChange>
          </a:blip>
          <a:stretch>
            <a:fillRect/>
          </a:stretch>
        </p:blipFill>
        <p:spPr>
          <a:xfrm>
            <a:off x="8007350" y="237173"/>
            <a:ext cx="3514725" cy="557212"/>
          </a:xfrm>
          <a:prstGeom prst="rect">
            <a:avLst/>
          </a:prstGeom>
          <a:noFill/>
          <a:ln w="9525">
            <a:noFill/>
          </a:ln>
        </p:spPr>
      </p:pic>
      <p:pic>
        <p:nvPicPr>
          <p:cNvPr id="2050" name="图片 4"/>
          <p:cNvPicPr>
            <a:picLocks noChangeAspect="1"/>
          </p:cNvPicPr>
          <p:nvPr/>
        </p:nvPicPr>
        <p:blipFill>
          <a:blip r:embed="rId4">
            <a:clrChange>
              <a:clrFrom>
                <a:srgbClr val="FDFDFD">
                  <a:alpha val="100000"/>
                </a:srgbClr>
              </a:clrFrom>
              <a:clrTo>
                <a:srgbClr val="FDFDFD">
                  <a:alpha val="100000"/>
                  <a:alpha val="0"/>
                </a:srgbClr>
              </a:clrTo>
            </a:clrChange>
          </a:blip>
          <a:stretch>
            <a:fillRect/>
          </a:stretch>
        </p:blipFill>
        <p:spPr>
          <a:xfrm>
            <a:off x="5940425" y="6161088"/>
            <a:ext cx="1489075" cy="531812"/>
          </a:xfrm>
          <a:prstGeom prst="rect">
            <a:avLst/>
          </a:prstGeom>
          <a:noFill/>
          <a:ln w="9525">
            <a:noFill/>
          </a:ln>
        </p:spPr>
      </p:pic>
      <p:sp>
        <p:nvSpPr>
          <p:cNvPr id="2051" name="文本框 5"/>
          <p:cNvSpPr txBox="1"/>
          <p:nvPr/>
        </p:nvSpPr>
        <p:spPr>
          <a:xfrm>
            <a:off x="7296150" y="6175375"/>
            <a:ext cx="4735513" cy="517525"/>
          </a:xfrm>
          <a:prstGeom prst="rect">
            <a:avLst/>
          </a:prstGeom>
          <a:noFill/>
          <a:ln w="9525">
            <a:noFill/>
          </a:ln>
        </p:spPr>
        <p:txBody>
          <a:bodyPr wrap="square" anchor="t" anchorCtr="0"/>
          <a:lstStyle/>
          <a:p>
            <a:r>
              <a:rPr lang="en-US" altLang="zh-CN" sz="1000">
                <a:latin typeface="宋体" panose="02010600030101010101" pitchFamily="2" charset="-122"/>
                <a:ea typeface="宋体" panose="02010600030101010101" pitchFamily="2" charset="-122"/>
              </a:rPr>
              <a:t>Yunxiang Luo,Fuyuan Zhang,Tianwei Jiang ,Zhi Li,Hang Zheng,Xirui Hao</a:t>
            </a:r>
          </a:p>
          <a:p>
            <a:r>
              <a:rPr lang="en-US" altLang="zh-CN" sz="1000">
                <a:latin typeface="宋体" panose="02010600030101010101" pitchFamily="2" charset="-122"/>
                <a:ea typeface="宋体" panose="02010600030101010101" pitchFamily="2" charset="-122"/>
              </a:rPr>
              <a:t>Institute of Software, Chinese Academy of Sciences (ISCAS)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标题 1"/>
          <p:cNvSpPr txBox="1"/>
          <p:nvPr/>
        </p:nvSpPr>
        <p:spPr>
          <a:xfrm>
            <a:off x="29845" y="5242560"/>
            <a:ext cx="12077065" cy="1615440"/>
          </a:xfrm>
          <a:prstGeom prst="ellipse">
            <a:avLst/>
          </a:prstGeom>
          <a:gradFill>
            <a:gsLst>
              <a:gs pos="35000">
                <a:schemeClr val="bg1">
                  <a:alpha val="100000"/>
                </a:schemeClr>
              </a:gs>
              <a:gs pos="74000">
                <a:schemeClr val="accent1">
                  <a:lumMod val="20000"/>
                  <a:lumOff val="80000"/>
                  <a:alpha val="100000"/>
                </a:schemeClr>
              </a:gs>
            </a:gsLst>
            <a:lin ang="5400000" scaled="0"/>
          </a:gradFill>
          <a:ln w="12700" cap="sq">
            <a:noFill/>
            <a:miter/>
          </a:ln>
        </p:spPr>
        <p:txBody>
          <a:bodyPr vert="horz" wrap="square" lIns="91440" tIns="45720" rIns="91440" bIns="45720" rtlCol="0" anchor="ctr"/>
          <a:lstStyle/>
          <a:p>
            <a:pPr algn="ctr">
              <a:lnSpc>
                <a:spcPct val="110000"/>
              </a:lnSpc>
            </a:pPr>
            <a:endParaRPr kumimoji="1" lang="zh-CN" altLang="en-US"/>
          </a:p>
        </p:txBody>
      </p:sp>
      <p:pic>
        <p:nvPicPr>
          <p:cNvPr id="3" name="图片 2"/>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3723640" y="764540"/>
            <a:ext cx="4568825" cy="5632450"/>
          </a:xfrm>
          <a:prstGeom prst="rect">
            <a:avLst/>
          </a:prstGeom>
        </p:spPr>
      </p:pic>
      <p:sp>
        <p:nvSpPr>
          <p:cNvPr id="6" name="文本框 5"/>
          <p:cNvSpPr txBox="1"/>
          <p:nvPr/>
        </p:nvSpPr>
        <p:spPr>
          <a:xfrm>
            <a:off x="335280" y="116840"/>
            <a:ext cx="7179945" cy="681990"/>
          </a:xfrm>
          <a:prstGeom prst="rect">
            <a:avLst/>
          </a:prstGeom>
          <a:noFill/>
        </p:spPr>
        <p:txBody>
          <a:bodyPr wrap="square" rtlCol="0" anchor="t">
            <a:spAutoFit/>
          </a:bodyPr>
          <a:lstStyle/>
          <a:p>
            <a:pPr algn="l">
              <a:lnSpc>
                <a:spcPct val="120000"/>
              </a:lnSpc>
            </a:pPr>
            <a:r>
              <a:rPr kumimoji="1" lang="en-US" altLang="zh-CN" sz="32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sym typeface="+mn-ea"/>
              </a:rPr>
              <a:t>Four-stage Systematic Workflow</a:t>
            </a:r>
          </a:p>
        </p:txBody>
      </p:sp>
      <p:pic>
        <p:nvPicPr>
          <p:cNvPr id="2049" name="图片 3"/>
          <p:cNvPicPr>
            <a:picLocks noChangeAspect="1"/>
          </p:cNvPicPr>
          <p:nvPr/>
        </p:nvPicPr>
        <p:blipFill>
          <a:blip r:embed="rId4">
            <a:clrChange>
              <a:clrFrom>
                <a:srgbClr val="000000"/>
              </a:clrFrom>
              <a:clrTo>
                <a:srgbClr val="000000">
                  <a:alpha val="0"/>
                </a:srgbClr>
              </a:clrTo>
            </a:clrChange>
          </a:blip>
          <a:stretch>
            <a:fillRect/>
          </a:stretch>
        </p:blipFill>
        <p:spPr>
          <a:xfrm>
            <a:off x="7968615" y="207328"/>
            <a:ext cx="3514725" cy="557212"/>
          </a:xfrm>
          <a:prstGeom prst="rect">
            <a:avLst/>
          </a:prstGeom>
          <a:noFill/>
          <a:ln w="9525">
            <a:noFill/>
          </a:ln>
        </p:spPr>
      </p:pic>
      <p:pic>
        <p:nvPicPr>
          <p:cNvPr id="2050" name="图片 4"/>
          <p:cNvPicPr>
            <a:picLocks noChangeAspect="1"/>
          </p:cNvPicPr>
          <p:nvPr/>
        </p:nvPicPr>
        <p:blipFill>
          <a:blip r:embed="rId5">
            <a:clrChange>
              <a:clrFrom>
                <a:srgbClr val="FDFDFD">
                  <a:alpha val="100000"/>
                </a:srgbClr>
              </a:clrFrom>
              <a:clrTo>
                <a:srgbClr val="FDFDFD">
                  <a:alpha val="100000"/>
                  <a:alpha val="0"/>
                </a:srgbClr>
              </a:clrTo>
            </a:clrChange>
          </a:blip>
          <a:stretch>
            <a:fillRect/>
          </a:stretch>
        </p:blipFill>
        <p:spPr>
          <a:xfrm>
            <a:off x="5940425" y="6161088"/>
            <a:ext cx="1489075" cy="531812"/>
          </a:xfrm>
          <a:prstGeom prst="rect">
            <a:avLst/>
          </a:prstGeom>
          <a:noFill/>
          <a:ln w="9525">
            <a:noFill/>
          </a:ln>
        </p:spPr>
      </p:pic>
      <p:sp>
        <p:nvSpPr>
          <p:cNvPr id="2051" name="文本框 5"/>
          <p:cNvSpPr txBox="1"/>
          <p:nvPr/>
        </p:nvSpPr>
        <p:spPr>
          <a:xfrm>
            <a:off x="7296150" y="6175375"/>
            <a:ext cx="4735513" cy="517525"/>
          </a:xfrm>
          <a:prstGeom prst="rect">
            <a:avLst/>
          </a:prstGeom>
          <a:noFill/>
          <a:ln w="9525">
            <a:noFill/>
          </a:ln>
        </p:spPr>
        <p:txBody>
          <a:bodyPr wrap="square" anchor="t" anchorCtr="0"/>
          <a:lstStyle/>
          <a:p>
            <a:r>
              <a:rPr lang="en-US" altLang="zh-CN" sz="1000">
                <a:latin typeface="宋体" panose="02010600030101010101" pitchFamily="2" charset="-122"/>
                <a:ea typeface="宋体" panose="02010600030101010101" pitchFamily="2" charset="-122"/>
              </a:rPr>
              <a:t>Yunxiang Luo,Fuyuan Zhang,Tianwei Jiang ,Zhi Li,Hang Zheng,Xirui Hao</a:t>
            </a:r>
          </a:p>
          <a:p>
            <a:r>
              <a:rPr lang="en-US" altLang="zh-CN" sz="1000">
                <a:latin typeface="宋体" panose="02010600030101010101" pitchFamily="2" charset="-122"/>
                <a:ea typeface="宋体" panose="02010600030101010101" pitchFamily="2" charset="-122"/>
              </a:rPr>
              <a:t>Institute of Software, Chinese Academy of Sciences (ISCAS)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2" name="标题 1"/>
          <p:cNvSpPr txBox="1"/>
          <p:nvPr/>
        </p:nvSpPr>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7" name="标题 1"/>
          <p:cNvSpPr txBox="1"/>
          <p:nvPr/>
        </p:nvSpPr>
        <p:spPr>
          <a:xfrm>
            <a:off x="0" y="6769099"/>
            <a:ext cx="12192000" cy="88901"/>
          </a:xfrm>
          <a:prstGeom prst="rect">
            <a:avLst/>
          </a:prstGeom>
          <a:solidFill>
            <a:schemeClr val="accent1"/>
          </a:solidFill>
          <a:ln w="12700" cap="sq">
            <a:noFill/>
            <a:miter/>
          </a:ln>
          <a:effectLst>
            <a:outerShdw blurRad="317500" algn="ctr" rotWithShape="0">
              <a:schemeClr val="accent1">
                <a:alpha val="20000"/>
              </a:schemeClr>
            </a:outerShdw>
          </a:effectLst>
        </p:spPr>
        <p:txBody>
          <a:bodyPr vert="horz" wrap="square" lIns="91440" tIns="45720" rIns="91440" bIns="45720" rtlCol="0" anchor="ctr"/>
          <a:lstStyle/>
          <a:p>
            <a:pPr algn="ctr">
              <a:lnSpc>
                <a:spcPct val="100000"/>
              </a:lnSpc>
            </a:pPr>
            <a:endParaRPr kumimoji="1" lang="zh-CN" altLang="en-US"/>
          </a:p>
        </p:txBody>
      </p:sp>
      <p:sp>
        <p:nvSpPr>
          <p:cNvPr id="9" name="标题 1"/>
          <p:cNvSpPr txBox="1"/>
          <p:nvPr/>
        </p:nvSpPr>
        <p:spPr>
          <a:xfrm>
            <a:off x="767874" y="2745056"/>
            <a:ext cx="3263583" cy="276999"/>
          </a:xfrm>
          <a:prstGeom prst="rect">
            <a:avLst/>
          </a:prstGeom>
          <a:noFill/>
          <a:ln>
            <a:noFill/>
          </a:ln>
        </p:spPr>
        <p:txBody>
          <a:bodyPr vert="horz" wrap="square" lIns="0" tIns="0" rIns="0" bIns="0" rtlCol="0" anchor="t"/>
          <a:lstStyle/>
          <a:p>
            <a:pPr algn="ctr">
              <a:lnSpc>
                <a:spcPct val="100000"/>
              </a:lnSpc>
            </a:pPr>
            <a:r>
              <a:rPr kumimoji="1" lang="en-US" altLang="zh-CN" sz="1600">
                <a:ln w="12700">
                  <a:noFill/>
                </a:ln>
                <a:solidFill>
                  <a:srgbClr val="0896C8">
                    <a:alpha val="100000"/>
                  </a:srgbClr>
                </a:solidFill>
                <a:latin typeface="Source Han Sans CN Bold" panose="020B0800000000000000" charset="-122"/>
                <a:ea typeface="Source Han Sans CN Bold" panose="020B0800000000000000" charset="-122"/>
                <a:cs typeface="Source Han Sans CN Bold" panose="020B0800000000000000" charset="-122"/>
              </a:rPr>
              <a:t>Technical Accuracy</a:t>
            </a:r>
            <a:endParaRPr kumimoji="1" lang="zh-CN" altLang="en-US"/>
          </a:p>
        </p:txBody>
      </p:sp>
      <p:sp>
        <p:nvSpPr>
          <p:cNvPr id="10" name="标题 1"/>
          <p:cNvSpPr txBox="1"/>
          <p:nvPr/>
        </p:nvSpPr>
        <p:spPr>
          <a:xfrm>
            <a:off x="839470" y="3068955"/>
            <a:ext cx="3263900" cy="1831340"/>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rgbClr val="0D0D0D">
                    <a:alpha val="100000"/>
                  </a:srgbClr>
                </a:solidFill>
                <a:latin typeface="Source Han Sans" panose="020B0400000000000000" charset="-122"/>
                <a:ea typeface="Source Han Sans" panose="020B0400000000000000" charset="-122"/>
                <a:cs typeface="Source Han Sans" panose="020B0400000000000000" charset="-122"/>
              </a:rPr>
              <a:t>Ensure the course content aligns with RISC- V specifications.
Verify the accuracy of technical details and concepts.</a:t>
            </a:r>
            <a:endParaRPr kumimoji="1" lang="zh-CN" altLang="en-US"/>
          </a:p>
        </p:txBody>
      </p:sp>
      <p:sp>
        <p:nvSpPr>
          <p:cNvPr id="13" name="标题 1"/>
          <p:cNvSpPr txBox="1"/>
          <p:nvPr/>
        </p:nvSpPr>
        <p:spPr>
          <a:xfrm>
            <a:off x="4500404" y="848311"/>
            <a:ext cx="3263583" cy="276999"/>
          </a:xfrm>
          <a:prstGeom prst="rect">
            <a:avLst/>
          </a:prstGeom>
          <a:noFill/>
          <a:ln>
            <a:noFill/>
          </a:ln>
        </p:spPr>
        <p:txBody>
          <a:bodyPr vert="horz" wrap="square" lIns="0" tIns="0" rIns="0" bIns="0" rtlCol="0" anchor="t"/>
          <a:lstStyle/>
          <a:p>
            <a:pPr algn="ctr">
              <a:lnSpc>
                <a:spcPct val="100000"/>
              </a:lnSpc>
            </a:pPr>
            <a:r>
              <a:rPr kumimoji="1" lang="en-US" altLang="zh-CN" sz="1600">
                <a:ln w="12700">
                  <a:noFill/>
                </a:ln>
                <a:solidFill>
                  <a:srgbClr val="0896C8">
                    <a:alpha val="100000"/>
                  </a:srgbClr>
                </a:solidFill>
                <a:latin typeface="Source Han Sans CN Bold" panose="020B0800000000000000" charset="-122"/>
                <a:ea typeface="Source Han Sans CN Bold" panose="020B0800000000000000" charset="-122"/>
                <a:cs typeface="Source Han Sans CN Bold" panose="020B0800000000000000" charset="-122"/>
              </a:rPr>
              <a:t>Pedagogical Structure</a:t>
            </a:r>
            <a:endParaRPr kumimoji="1" lang="zh-CN" altLang="en-US"/>
          </a:p>
        </p:txBody>
      </p:sp>
      <p:sp>
        <p:nvSpPr>
          <p:cNvPr id="14" name="标题 1"/>
          <p:cNvSpPr txBox="1"/>
          <p:nvPr/>
        </p:nvSpPr>
        <p:spPr>
          <a:xfrm>
            <a:off x="4439920" y="1125220"/>
            <a:ext cx="3263900" cy="1711960"/>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rgbClr val="0D0D0D">
                    <a:alpha val="100000"/>
                  </a:srgbClr>
                </a:solidFill>
                <a:latin typeface="Source Han Sans" panose="020B0400000000000000" charset="-122"/>
                <a:ea typeface="Source Han Sans" panose="020B0400000000000000" charset="-122"/>
                <a:cs typeface="Source Han Sans" panose="020B0400000000000000" charset="-122"/>
              </a:rPr>
              <a:t>Assess the logical progression and clarity of content.
Ensure the course is well- organized and easy to follow.</a:t>
            </a:r>
            <a:endParaRPr kumimoji="1" lang="zh-CN" altLang="en-US"/>
          </a:p>
        </p:txBody>
      </p:sp>
      <p:sp>
        <p:nvSpPr>
          <p:cNvPr id="16" name="标题 1"/>
          <p:cNvSpPr txBox="1"/>
          <p:nvPr/>
        </p:nvSpPr>
        <p:spPr>
          <a:xfrm>
            <a:off x="4511834" y="3705811"/>
            <a:ext cx="3263583" cy="276999"/>
          </a:xfrm>
          <a:prstGeom prst="rect">
            <a:avLst/>
          </a:prstGeom>
          <a:noFill/>
          <a:ln>
            <a:noFill/>
          </a:ln>
        </p:spPr>
        <p:txBody>
          <a:bodyPr vert="horz" wrap="square" lIns="0" tIns="0" rIns="0" bIns="0" rtlCol="0" anchor="t"/>
          <a:lstStyle/>
          <a:p>
            <a:pPr algn="ctr">
              <a:lnSpc>
                <a:spcPct val="100000"/>
              </a:lnSpc>
            </a:pPr>
            <a:r>
              <a:rPr kumimoji="1" lang="en-US" altLang="zh-CN" sz="1600">
                <a:ln w="12700">
                  <a:noFill/>
                </a:ln>
                <a:solidFill>
                  <a:srgbClr val="0896C8">
                    <a:alpha val="100000"/>
                  </a:srgbClr>
                </a:solidFill>
                <a:latin typeface="Source Han Sans CN Bold" panose="020B0800000000000000" charset="-122"/>
                <a:ea typeface="Source Han Sans CN Bold" panose="020B0800000000000000" charset="-122"/>
                <a:cs typeface="Source Han Sans CN Bold" panose="020B0800000000000000" charset="-122"/>
              </a:rPr>
              <a:t>Practical Relevance</a:t>
            </a:r>
            <a:endParaRPr kumimoji="1" lang="zh-CN" altLang="en-US"/>
          </a:p>
        </p:txBody>
      </p:sp>
      <p:sp>
        <p:nvSpPr>
          <p:cNvPr id="17" name="标题 1"/>
          <p:cNvSpPr txBox="1"/>
          <p:nvPr/>
        </p:nvSpPr>
        <p:spPr>
          <a:xfrm>
            <a:off x="4584065" y="4004945"/>
            <a:ext cx="3263900" cy="1692910"/>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rgbClr val="0D0D0D">
                    <a:alpha val="100000"/>
                  </a:srgbClr>
                </a:solidFill>
                <a:latin typeface="Source Han Sans" panose="020B0400000000000000" charset="-122"/>
                <a:ea typeface="Source Han Sans" panose="020B0400000000000000" charset="-122"/>
                <a:cs typeface="Source Han Sans" panose="020B0400000000000000" charset="-122"/>
              </a:rPr>
              <a:t>Evaluate the real- world application and hands- on utility of the course.
Include lab exercises and assessments to enhance practical skills.</a:t>
            </a:r>
            <a:endParaRPr kumimoji="1" lang="zh-CN" altLang="en-US"/>
          </a:p>
        </p:txBody>
      </p:sp>
      <p:sp>
        <p:nvSpPr>
          <p:cNvPr id="27" name="标题 1"/>
          <p:cNvSpPr txBox="1"/>
          <p:nvPr/>
        </p:nvSpPr>
        <p:spPr>
          <a:xfrm>
            <a:off x="263525" y="242570"/>
            <a:ext cx="4690745" cy="506730"/>
          </a:xfrm>
          <a:prstGeom prst="rect">
            <a:avLst/>
          </a:prstGeom>
          <a:noFill/>
          <a:ln>
            <a:noFill/>
          </a:ln>
        </p:spPr>
        <p:txBody>
          <a:bodyPr vert="horz" wrap="square" lIns="0" tIns="0" rIns="0" bIns="0" rtlCol="0" anchor="ctr"/>
          <a:lstStyle/>
          <a:p>
            <a:pPr algn="l">
              <a:lnSpc>
                <a:spcPct val="120000"/>
              </a:lnSpc>
            </a:pPr>
            <a:r>
              <a:rPr kumimoji="1" lang="en-US" altLang="zh-CN" sz="32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Evaluation Rubric</a:t>
            </a:r>
          </a:p>
        </p:txBody>
      </p:sp>
      <p:pic>
        <p:nvPicPr>
          <p:cNvPr id="28" name="图片 27"/>
          <p:cNvPicPr>
            <a:picLocks noChangeAspect="1"/>
          </p:cNvPicPr>
          <p:nvPr/>
        </p:nvPicPr>
        <p:blipFill>
          <a:blip r:embed="rId3">
            <a:clrChange>
              <a:clrFrom>
                <a:srgbClr val="FFFFFF">
                  <a:alpha val="100000"/>
                </a:srgbClr>
              </a:clrFrom>
              <a:clrTo>
                <a:srgbClr val="FFFFFF">
                  <a:alpha val="100000"/>
                  <a:alpha val="0"/>
                </a:srgbClr>
              </a:clrTo>
            </a:clrChange>
          </a:blip>
          <a:stretch>
            <a:fillRect/>
          </a:stretch>
        </p:blipFill>
        <p:spPr>
          <a:xfrm>
            <a:off x="8256270" y="721995"/>
            <a:ext cx="2956560" cy="5496560"/>
          </a:xfrm>
          <a:prstGeom prst="rect">
            <a:avLst/>
          </a:prstGeom>
        </p:spPr>
      </p:pic>
      <p:pic>
        <p:nvPicPr>
          <p:cNvPr id="2049" name="图片 3"/>
          <p:cNvPicPr>
            <a:picLocks noChangeAspect="1"/>
          </p:cNvPicPr>
          <p:nvPr/>
        </p:nvPicPr>
        <p:blipFill>
          <a:blip r:embed="rId4">
            <a:clrChange>
              <a:clrFrom>
                <a:srgbClr val="000000"/>
              </a:clrFrom>
              <a:clrTo>
                <a:srgbClr val="000000">
                  <a:alpha val="0"/>
                </a:srgbClr>
              </a:clrTo>
            </a:clrChange>
          </a:blip>
          <a:stretch>
            <a:fillRect/>
          </a:stretch>
        </p:blipFill>
        <p:spPr>
          <a:xfrm>
            <a:off x="7967980" y="189230"/>
            <a:ext cx="3288030" cy="498475"/>
          </a:xfrm>
          <a:prstGeom prst="rect">
            <a:avLst/>
          </a:prstGeom>
          <a:noFill/>
          <a:ln w="9525">
            <a:noFill/>
          </a:ln>
        </p:spPr>
      </p:pic>
      <p:pic>
        <p:nvPicPr>
          <p:cNvPr id="2050" name="图片 4"/>
          <p:cNvPicPr>
            <a:picLocks noChangeAspect="1"/>
          </p:cNvPicPr>
          <p:nvPr/>
        </p:nvPicPr>
        <p:blipFill>
          <a:blip r:embed="rId5">
            <a:clrChange>
              <a:clrFrom>
                <a:srgbClr val="FDFDFD">
                  <a:alpha val="100000"/>
                </a:srgbClr>
              </a:clrFrom>
              <a:clrTo>
                <a:srgbClr val="FDFDFD">
                  <a:alpha val="100000"/>
                  <a:alpha val="0"/>
                </a:srgbClr>
              </a:clrTo>
            </a:clrChange>
          </a:blip>
          <a:stretch>
            <a:fillRect/>
          </a:stretch>
        </p:blipFill>
        <p:spPr>
          <a:xfrm>
            <a:off x="5940425" y="6161088"/>
            <a:ext cx="1489075" cy="531812"/>
          </a:xfrm>
          <a:prstGeom prst="rect">
            <a:avLst/>
          </a:prstGeom>
          <a:noFill/>
          <a:ln w="9525">
            <a:noFill/>
          </a:ln>
        </p:spPr>
      </p:pic>
      <p:sp>
        <p:nvSpPr>
          <p:cNvPr id="2051" name="文本框 5"/>
          <p:cNvSpPr txBox="1"/>
          <p:nvPr/>
        </p:nvSpPr>
        <p:spPr>
          <a:xfrm>
            <a:off x="7296150" y="6175375"/>
            <a:ext cx="4735513" cy="517525"/>
          </a:xfrm>
          <a:prstGeom prst="rect">
            <a:avLst/>
          </a:prstGeom>
          <a:noFill/>
          <a:ln w="9525">
            <a:noFill/>
          </a:ln>
        </p:spPr>
        <p:txBody>
          <a:bodyPr wrap="square" anchor="t" anchorCtr="0"/>
          <a:lstStyle/>
          <a:p>
            <a:r>
              <a:rPr lang="en-US" altLang="zh-CN" sz="1000">
                <a:latin typeface="宋体" panose="02010600030101010101" pitchFamily="2" charset="-122"/>
                <a:ea typeface="宋体" panose="02010600030101010101" pitchFamily="2" charset="-122"/>
              </a:rPr>
              <a:t>Yunxiang Luo,Fuyuan Zhang,Tianwei Jiang ,Zhi Li,Hang Zheng,Xirui Hao</a:t>
            </a:r>
          </a:p>
          <a:p>
            <a:r>
              <a:rPr lang="en-US" altLang="zh-CN" sz="1000">
                <a:latin typeface="宋体" panose="02010600030101010101" pitchFamily="2" charset="-122"/>
                <a:ea typeface="宋体" panose="02010600030101010101" pitchFamily="2" charset="-122"/>
              </a:rPr>
              <a:t>Institute of Software, Chinese Academy of Sciences (ISCAS)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endParaRPr lang="zh-CN" altLang="en-US"/>
          </a:p>
        </p:txBody>
      </p:sp>
      <p:sp>
        <p:nvSpPr>
          <p:cNvPr id="2" name="标题 1"/>
          <p:cNvSpPr txBox="1"/>
          <p:nvPr/>
        </p:nvSpPr>
        <p:spPr>
          <a:xfrm flipH="1">
            <a:off x="0" y="0"/>
            <a:ext cx="12192000" cy="6858000"/>
          </a:xfrm>
          <a:custGeom>
            <a:avLst/>
            <a:gdLst>
              <a:gd name="connsiteX0" fmla="*/ 0 w 12192000"/>
              <a:gd name="connsiteY0" fmla="*/ 0 h 6858000"/>
              <a:gd name="connsiteX1" fmla="*/ 12192000 w 12192000"/>
              <a:gd name="connsiteY1" fmla="*/ 0 h 6858000"/>
              <a:gd name="connsiteX2" fmla="*/ 12192000 w 12192000"/>
              <a:gd name="connsiteY2" fmla="*/ 6858000 h 6858000"/>
              <a:gd name="connsiteX3" fmla="*/ 0 w 12192000"/>
              <a:gd name="connsiteY3" fmla="*/ 6858000 h 6858000"/>
            </a:gdLst>
            <a:ahLst/>
            <a:cxnLst/>
            <a:rect l="l" t="t" r="r" b="b"/>
            <a:pathLst>
              <a:path w="12192000" h="6858000">
                <a:moveTo>
                  <a:pt x="0" y="0"/>
                </a:moveTo>
                <a:lnTo>
                  <a:pt x="12192000" y="0"/>
                </a:lnTo>
                <a:lnTo>
                  <a:pt x="12192000" y="6858000"/>
                </a:lnTo>
                <a:lnTo>
                  <a:pt x="0" y="6858000"/>
                </a:lnTo>
                <a:close/>
              </a:path>
            </a:pathLst>
          </a:custGeom>
          <a:solidFill>
            <a:schemeClr val="bg1">
              <a:lumMod val="95000"/>
            </a:schemeClr>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9" name="标题 1"/>
          <p:cNvSpPr txBox="1"/>
          <p:nvPr>
            <p:custDataLst>
              <p:tags r:id="rId1"/>
            </p:custDataLst>
          </p:nvPr>
        </p:nvSpPr>
        <p:spPr>
          <a:xfrm>
            <a:off x="1691167" y="1618178"/>
            <a:ext cx="1051196" cy="838686"/>
          </a:xfrm>
          <a:prstGeom prst="rect">
            <a:avLst/>
          </a:prstGeom>
          <a:noFill/>
          <a:ln cap="sq">
            <a:noFill/>
          </a:ln>
        </p:spPr>
        <p:txBody>
          <a:bodyPr vert="horz" wrap="square" lIns="0" tIns="0" rIns="0" bIns="0" rtlCol="0" anchor="ctr"/>
          <a:lstStyle/>
          <a:p>
            <a:pPr algn="ctr">
              <a:lnSpc>
                <a:spcPct val="130000"/>
              </a:lnSpc>
            </a:pPr>
            <a:r>
              <a:rPr kumimoji="1" lang="en-US" altLang="zh-CN" sz="3600">
                <a:ln w="12700">
                  <a:noFill/>
                </a:ln>
                <a:solidFill>
                  <a:srgbClr val="0896C8">
                    <a:alpha val="100000"/>
                  </a:srgbClr>
                </a:solidFill>
                <a:latin typeface="Source Han Sans" panose="020B0400000000000000" charset="-122"/>
                <a:ea typeface="Source Han Sans" panose="020B0400000000000000" charset="-122"/>
                <a:cs typeface="Source Han Sans" panose="020B0400000000000000" charset="-122"/>
              </a:rPr>
              <a:t>01</a:t>
            </a:r>
            <a:endParaRPr kumimoji="1" lang="zh-CN" altLang="en-US"/>
          </a:p>
        </p:txBody>
      </p:sp>
      <p:sp>
        <p:nvSpPr>
          <p:cNvPr id="10" name="标题 1"/>
          <p:cNvSpPr txBox="1"/>
          <p:nvPr>
            <p:custDataLst>
              <p:tags r:id="rId2"/>
            </p:custDataLst>
          </p:nvPr>
        </p:nvSpPr>
        <p:spPr>
          <a:xfrm>
            <a:off x="866586" y="3309205"/>
            <a:ext cx="2700360" cy="2241541"/>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chemeClr val="tx1">
                    <a:alpha val="100000"/>
                  </a:schemeClr>
                </a:solidFill>
                <a:latin typeface="Source Han Sans" panose="020B0400000000000000" charset="-122"/>
                <a:ea typeface="Source Han Sans" panose="020B0400000000000000" charset="-122"/>
                <a:cs typeface="Source Han Sans" panose="020B0400000000000000" charset="-122"/>
              </a:rPr>
              <a:t>Integrate RISC- V boards across multiple regions, including Beijing, Nanjing, and Shanghai.
Use boards like HiFive Unmatched and Licheepi4A to provide diverse experimentation options.</a:t>
            </a:r>
          </a:p>
        </p:txBody>
      </p:sp>
      <p:sp>
        <p:nvSpPr>
          <p:cNvPr id="11" name="标题 1"/>
          <p:cNvSpPr txBox="1"/>
          <p:nvPr>
            <p:custDataLst>
              <p:tags r:id="rId3"/>
            </p:custDataLst>
          </p:nvPr>
        </p:nvSpPr>
        <p:spPr>
          <a:xfrm>
            <a:off x="866586" y="2931829"/>
            <a:ext cx="2700360" cy="366629"/>
          </a:xfrm>
          <a:prstGeom prst="rect">
            <a:avLst/>
          </a:prstGeom>
          <a:noFill/>
          <a:ln>
            <a:noFill/>
          </a:ln>
        </p:spPr>
        <p:txBody>
          <a:bodyPr vert="horz" wrap="square" lIns="0" tIns="0" rIns="0" bIns="0" rtlCol="0" anchor="b"/>
          <a:lstStyle/>
          <a:p>
            <a:pPr algn="ctr">
              <a:lnSpc>
                <a:spcPct val="130000"/>
              </a:lnSpc>
            </a:pPr>
            <a:r>
              <a:rPr kumimoji="1" lang="en-US" altLang="zh-CN" sz="16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Multi-region Integration</a:t>
            </a:r>
          </a:p>
        </p:txBody>
      </p:sp>
      <p:sp>
        <p:nvSpPr>
          <p:cNvPr id="14" name="标题 1"/>
          <p:cNvSpPr txBox="1"/>
          <p:nvPr>
            <p:custDataLst>
              <p:tags r:id="rId4"/>
            </p:custDataLst>
          </p:nvPr>
        </p:nvSpPr>
        <p:spPr>
          <a:xfrm>
            <a:off x="5564050" y="1618178"/>
            <a:ext cx="1051196" cy="838686"/>
          </a:xfrm>
          <a:prstGeom prst="rect">
            <a:avLst/>
          </a:prstGeom>
          <a:noFill/>
          <a:ln cap="sq">
            <a:noFill/>
          </a:ln>
        </p:spPr>
        <p:txBody>
          <a:bodyPr vert="horz" wrap="square" lIns="0" tIns="0" rIns="0" bIns="0" rtlCol="0" anchor="ctr"/>
          <a:lstStyle/>
          <a:p>
            <a:pPr algn="ctr">
              <a:lnSpc>
                <a:spcPct val="130000"/>
              </a:lnSpc>
            </a:pPr>
            <a:r>
              <a:rPr kumimoji="1" lang="en-US" altLang="zh-CN" sz="3600">
                <a:ln w="12700">
                  <a:noFill/>
                </a:ln>
                <a:solidFill>
                  <a:srgbClr val="0896C8">
                    <a:alpha val="100000"/>
                  </a:srgbClr>
                </a:solidFill>
                <a:latin typeface="Source Han Sans" panose="020B0400000000000000" charset="-122"/>
                <a:ea typeface="Source Han Sans" panose="020B0400000000000000" charset="-122"/>
                <a:cs typeface="Source Han Sans" panose="020B0400000000000000" charset="-122"/>
              </a:rPr>
              <a:t>02</a:t>
            </a:r>
            <a:endParaRPr kumimoji="1" lang="zh-CN" altLang="en-US"/>
          </a:p>
        </p:txBody>
      </p:sp>
      <p:sp>
        <p:nvSpPr>
          <p:cNvPr id="15" name="标题 1"/>
          <p:cNvSpPr txBox="1"/>
          <p:nvPr>
            <p:custDataLst>
              <p:tags r:id="rId5"/>
            </p:custDataLst>
          </p:nvPr>
        </p:nvSpPr>
        <p:spPr>
          <a:xfrm>
            <a:off x="4739469" y="3309205"/>
            <a:ext cx="2700360" cy="2241541"/>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chemeClr val="tx1">
                    <a:alpha val="100000"/>
                  </a:schemeClr>
                </a:solidFill>
                <a:latin typeface="Source Han Sans" panose="020B0400000000000000" charset="-122"/>
                <a:ea typeface="Source Han Sans" panose="020B0400000000000000" charset="-122"/>
                <a:cs typeface="Source Han Sans" panose="020B0400000000000000" charset="-122"/>
              </a:rPr>
              <a:t>Implement SSH and VNC protocols for secure access.
Use a jump server for secure authentication and smart power outlets for remote power cycling.</a:t>
            </a:r>
          </a:p>
        </p:txBody>
      </p:sp>
      <p:sp>
        <p:nvSpPr>
          <p:cNvPr id="16" name="标题 1"/>
          <p:cNvSpPr txBox="1"/>
          <p:nvPr>
            <p:custDataLst>
              <p:tags r:id="rId6"/>
            </p:custDataLst>
          </p:nvPr>
        </p:nvSpPr>
        <p:spPr>
          <a:xfrm>
            <a:off x="4727404" y="2924844"/>
            <a:ext cx="2700360" cy="366629"/>
          </a:xfrm>
          <a:prstGeom prst="rect">
            <a:avLst/>
          </a:prstGeom>
          <a:noFill/>
          <a:ln>
            <a:noFill/>
          </a:ln>
        </p:spPr>
        <p:txBody>
          <a:bodyPr vert="horz" wrap="square" lIns="0" tIns="0" rIns="0" bIns="0" rtlCol="0" anchor="b"/>
          <a:lstStyle/>
          <a:p>
            <a:pPr algn="ctr">
              <a:lnSpc>
                <a:spcPct val="130000"/>
              </a:lnSpc>
            </a:pPr>
            <a:r>
              <a:rPr kumimoji="1" lang="en-US" altLang="zh-CN" sz="16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Access Architecture</a:t>
            </a:r>
          </a:p>
        </p:txBody>
      </p:sp>
      <p:sp>
        <p:nvSpPr>
          <p:cNvPr id="19" name="标题 1"/>
          <p:cNvSpPr txBox="1"/>
          <p:nvPr>
            <p:custDataLst>
              <p:tags r:id="rId7"/>
            </p:custDataLst>
          </p:nvPr>
        </p:nvSpPr>
        <p:spPr>
          <a:xfrm>
            <a:off x="9436933" y="1618178"/>
            <a:ext cx="1051196" cy="838686"/>
          </a:xfrm>
          <a:prstGeom prst="rect">
            <a:avLst/>
          </a:prstGeom>
          <a:noFill/>
          <a:ln cap="sq">
            <a:noFill/>
          </a:ln>
        </p:spPr>
        <p:txBody>
          <a:bodyPr vert="horz" wrap="square" lIns="0" tIns="0" rIns="0" bIns="0" rtlCol="0" anchor="ctr"/>
          <a:lstStyle/>
          <a:p>
            <a:pPr algn="ctr">
              <a:lnSpc>
                <a:spcPct val="130000"/>
              </a:lnSpc>
            </a:pPr>
            <a:r>
              <a:rPr kumimoji="1" lang="en-US" altLang="zh-CN" sz="3600">
                <a:ln w="12700">
                  <a:noFill/>
                </a:ln>
                <a:solidFill>
                  <a:srgbClr val="0896C8">
                    <a:alpha val="100000"/>
                  </a:srgbClr>
                </a:solidFill>
                <a:latin typeface="Source Han Sans" panose="020B0400000000000000" charset="-122"/>
                <a:ea typeface="Source Han Sans" panose="020B0400000000000000" charset="-122"/>
                <a:cs typeface="Source Han Sans" panose="020B0400000000000000" charset="-122"/>
              </a:rPr>
              <a:t>03</a:t>
            </a:r>
            <a:endParaRPr kumimoji="1" lang="zh-CN" altLang="en-US"/>
          </a:p>
        </p:txBody>
      </p:sp>
      <p:sp>
        <p:nvSpPr>
          <p:cNvPr id="20" name="标题 1"/>
          <p:cNvSpPr txBox="1"/>
          <p:nvPr>
            <p:custDataLst>
              <p:tags r:id="rId8"/>
            </p:custDataLst>
          </p:nvPr>
        </p:nvSpPr>
        <p:spPr>
          <a:xfrm>
            <a:off x="8612352" y="3309205"/>
            <a:ext cx="2700360" cy="2241541"/>
          </a:xfrm>
          <a:prstGeom prst="rect">
            <a:avLst/>
          </a:prstGeom>
          <a:noFill/>
          <a:ln>
            <a:noFill/>
          </a:ln>
        </p:spPr>
        <p:txBody>
          <a:bodyPr vert="horz" wrap="square" lIns="0" tIns="0" rIns="0" bIns="0" rtlCol="0" anchor="t"/>
          <a:lstStyle/>
          <a:p>
            <a:pPr algn="ctr">
              <a:lnSpc>
                <a:spcPct val="150000"/>
              </a:lnSpc>
            </a:pPr>
            <a:r>
              <a:rPr kumimoji="1" lang="en-US" altLang="zh-CN" sz="1400">
                <a:ln w="12700">
                  <a:noFill/>
                </a:ln>
                <a:solidFill>
                  <a:schemeClr val="tx1">
                    <a:alpha val="100000"/>
                  </a:schemeClr>
                </a:solidFill>
                <a:latin typeface="Source Han Sans" panose="020B0400000000000000" charset="-122"/>
                <a:ea typeface="Source Han Sans" panose="020B0400000000000000" charset="-122"/>
                <a:cs typeface="Source Han Sans" panose="020B0400000000000000" charset="-122"/>
              </a:rPr>
              <a:t>Develop SD Mux devices for automated firmware flashing.
Ensure compatibility with various RISC- V operating systems.</a:t>
            </a:r>
          </a:p>
        </p:txBody>
      </p:sp>
      <p:sp>
        <p:nvSpPr>
          <p:cNvPr id="21" name="标题 1"/>
          <p:cNvSpPr txBox="1"/>
          <p:nvPr>
            <p:custDataLst>
              <p:tags r:id="rId9"/>
            </p:custDataLst>
          </p:nvPr>
        </p:nvSpPr>
        <p:spPr>
          <a:xfrm>
            <a:off x="8612352" y="2931829"/>
            <a:ext cx="2700360" cy="366629"/>
          </a:xfrm>
          <a:prstGeom prst="rect">
            <a:avLst/>
          </a:prstGeom>
          <a:noFill/>
          <a:ln>
            <a:noFill/>
          </a:ln>
        </p:spPr>
        <p:txBody>
          <a:bodyPr vert="horz" wrap="square" lIns="0" tIns="0" rIns="0" bIns="0" rtlCol="0" anchor="b"/>
          <a:lstStyle/>
          <a:p>
            <a:pPr algn="ctr">
              <a:lnSpc>
                <a:spcPct val="130000"/>
              </a:lnSpc>
            </a:pPr>
            <a:r>
              <a:rPr kumimoji="1" lang="en-US" altLang="zh-CN" sz="1365">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Firmware and OS Compatibility</a:t>
            </a:r>
          </a:p>
        </p:txBody>
      </p:sp>
      <p:sp>
        <p:nvSpPr>
          <p:cNvPr id="29" name="标题 1"/>
          <p:cNvSpPr txBox="1"/>
          <p:nvPr/>
        </p:nvSpPr>
        <p:spPr>
          <a:xfrm>
            <a:off x="340170" y="242328"/>
            <a:ext cx="7985452" cy="432000"/>
          </a:xfrm>
          <a:prstGeom prst="rect">
            <a:avLst/>
          </a:prstGeom>
          <a:noFill/>
          <a:ln>
            <a:noFill/>
          </a:ln>
        </p:spPr>
        <p:txBody>
          <a:bodyPr vert="horz" wrap="square" lIns="0" tIns="0" rIns="0" bIns="0" rtlCol="0" anchor="ctr"/>
          <a:lstStyle/>
          <a:p>
            <a:pPr algn="l">
              <a:lnSpc>
                <a:spcPct val="120000"/>
              </a:lnSpc>
            </a:pPr>
            <a:r>
              <a:rPr kumimoji="1" lang="en-US" altLang="zh-CN" sz="32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rPr>
              <a:t>Distributed Environment</a:t>
            </a:r>
          </a:p>
        </p:txBody>
      </p:sp>
      <p:pic>
        <p:nvPicPr>
          <p:cNvPr id="2049" name="图片 3"/>
          <p:cNvPicPr>
            <a:picLocks noChangeAspect="1"/>
          </p:cNvPicPr>
          <p:nvPr/>
        </p:nvPicPr>
        <p:blipFill>
          <a:blip r:embed="rId12">
            <a:clrChange>
              <a:clrFrom>
                <a:srgbClr val="000000"/>
              </a:clrFrom>
              <a:clrTo>
                <a:srgbClr val="000000">
                  <a:alpha val="0"/>
                </a:srgbClr>
              </a:clrTo>
            </a:clrChange>
          </a:blip>
          <a:stretch>
            <a:fillRect/>
          </a:stretch>
        </p:blipFill>
        <p:spPr>
          <a:xfrm>
            <a:off x="7968615" y="242253"/>
            <a:ext cx="3514725" cy="557212"/>
          </a:xfrm>
          <a:prstGeom prst="rect">
            <a:avLst/>
          </a:prstGeom>
          <a:noFill/>
          <a:ln w="9525">
            <a:noFill/>
          </a:ln>
        </p:spPr>
      </p:pic>
      <p:pic>
        <p:nvPicPr>
          <p:cNvPr id="2050" name="图片 4"/>
          <p:cNvPicPr>
            <a:picLocks noChangeAspect="1"/>
          </p:cNvPicPr>
          <p:nvPr/>
        </p:nvPicPr>
        <p:blipFill>
          <a:blip r:embed="rId13">
            <a:clrChange>
              <a:clrFrom>
                <a:srgbClr val="FDFDFD">
                  <a:alpha val="100000"/>
                </a:srgbClr>
              </a:clrFrom>
              <a:clrTo>
                <a:srgbClr val="FDFDFD">
                  <a:alpha val="100000"/>
                  <a:alpha val="0"/>
                </a:srgbClr>
              </a:clrTo>
            </a:clrChange>
          </a:blip>
          <a:stretch>
            <a:fillRect/>
          </a:stretch>
        </p:blipFill>
        <p:spPr>
          <a:xfrm>
            <a:off x="5940425" y="6161088"/>
            <a:ext cx="1489075" cy="531812"/>
          </a:xfrm>
          <a:prstGeom prst="rect">
            <a:avLst/>
          </a:prstGeom>
          <a:noFill/>
          <a:ln w="9525">
            <a:noFill/>
          </a:ln>
        </p:spPr>
      </p:pic>
      <p:sp>
        <p:nvSpPr>
          <p:cNvPr id="2051" name="文本框 5"/>
          <p:cNvSpPr txBox="1"/>
          <p:nvPr/>
        </p:nvSpPr>
        <p:spPr>
          <a:xfrm>
            <a:off x="7296150" y="6175375"/>
            <a:ext cx="4735513" cy="517525"/>
          </a:xfrm>
          <a:prstGeom prst="rect">
            <a:avLst/>
          </a:prstGeom>
          <a:noFill/>
          <a:ln w="9525">
            <a:noFill/>
          </a:ln>
        </p:spPr>
        <p:txBody>
          <a:bodyPr wrap="square" anchor="t" anchorCtr="0"/>
          <a:lstStyle/>
          <a:p>
            <a:r>
              <a:rPr lang="en-US" altLang="zh-CN" sz="1000">
                <a:latin typeface="宋体" panose="02010600030101010101" pitchFamily="2" charset="-122"/>
                <a:ea typeface="宋体" panose="02010600030101010101" pitchFamily="2" charset="-122"/>
              </a:rPr>
              <a:t>Yunxiang Luo,Fuyuan Zhang,Tianwei Jiang ,Zhi Li,Hang Zheng,Xirui Hao</a:t>
            </a:r>
          </a:p>
          <a:p>
            <a:r>
              <a:rPr lang="en-US" altLang="zh-CN" sz="1000">
                <a:latin typeface="宋体" panose="02010600030101010101" pitchFamily="2" charset="-122"/>
                <a:ea typeface="宋体" panose="02010600030101010101" pitchFamily="2" charset="-122"/>
              </a:rPr>
              <a:t>Institute of Software, Chinese Academy of Sciences (ISCAS)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3"/>
          <a:stretch>
            <a:fillRect/>
          </a:stretch>
        </p:blipFill>
        <p:spPr>
          <a:xfrm>
            <a:off x="1199515" y="1458595"/>
            <a:ext cx="9280525" cy="4417060"/>
          </a:xfrm>
          <a:prstGeom prst="rect">
            <a:avLst/>
          </a:prstGeom>
        </p:spPr>
      </p:pic>
      <p:sp>
        <p:nvSpPr>
          <p:cNvPr id="3" name="文本框 2"/>
          <p:cNvSpPr txBox="1"/>
          <p:nvPr/>
        </p:nvSpPr>
        <p:spPr>
          <a:xfrm>
            <a:off x="551180" y="404495"/>
            <a:ext cx="6096000" cy="583565"/>
          </a:xfrm>
          <a:prstGeom prst="rect">
            <a:avLst/>
          </a:prstGeom>
          <a:noFill/>
        </p:spPr>
        <p:txBody>
          <a:bodyPr wrap="square" rtlCol="0" anchor="t">
            <a:spAutoFit/>
          </a:bodyPr>
          <a:lstStyle/>
          <a:p>
            <a:r>
              <a:rPr kumimoji="1" lang="en-US" altLang="zh-CN" sz="3200">
                <a:ln w="12700">
                  <a:noFill/>
                </a:ln>
                <a:solidFill>
                  <a:schemeClr val="tx1">
                    <a:alpha val="100000"/>
                  </a:schemeClr>
                </a:solidFill>
                <a:latin typeface="Source Han Sans CN Bold" panose="020B0800000000000000" charset="-122"/>
                <a:ea typeface="Source Han Sans CN Bold" panose="020B0800000000000000" charset="-122"/>
                <a:cs typeface="Source Han Sans CN Bold" panose="020B0800000000000000" charset="-122"/>
                <a:sym typeface="+mn-ea"/>
              </a:rPr>
              <a:t>Distributed Environment</a:t>
            </a:r>
          </a:p>
        </p:txBody>
      </p:sp>
      <p:pic>
        <p:nvPicPr>
          <p:cNvPr id="2049" name="图片 3"/>
          <p:cNvPicPr>
            <a:picLocks noChangeAspect="1"/>
          </p:cNvPicPr>
          <p:nvPr/>
        </p:nvPicPr>
        <p:blipFill>
          <a:blip r:embed="rId4">
            <a:clrChange>
              <a:clrFrom>
                <a:srgbClr val="000000"/>
              </a:clrFrom>
              <a:clrTo>
                <a:srgbClr val="000000">
                  <a:alpha val="0"/>
                </a:srgbClr>
              </a:clrTo>
            </a:clrChange>
          </a:blip>
          <a:stretch>
            <a:fillRect/>
          </a:stretch>
        </p:blipFill>
        <p:spPr>
          <a:xfrm>
            <a:off x="8007350" y="332423"/>
            <a:ext cx="3514725" cy="557212"/>
          </a:xfrm>
          <a:prstGeom prst="rect">
            <a:avLst/>
          </a:prstGeom>
          <a:noFill/>
          <a:ln w="9525">
            <a:noFill/>
          </a:ln>
        </p:spPr>
      </p:pic>
      <p:pic>
        <p:nvPicPr>
          <p:cNvPr id="2050" name="图片 4"/>
          <p:cNvPicPr>
            <a:picLocks noChangeAspect="1"/>
          </p:cNvPicPr>
          <p:nvPr/>
        </p:nvPicPr>
        <p:blipFill>
          <a:blip r:embed="rId5"/>
          <a:stretch>
            <a:fillRect/>
          </a:stretch>
        </p:blipFill>
        <p:spPr>
          <a:xfrm>
            <a:off x="5940425" y="6161088"/>
            <a:ext cx="1489075" cy="531812"/>
          </a:xfrm>
          <a:prstGeom prst="rect">
            <a:avLst/>
          </a:prstGeom>
          <a:noFill/>
          <a:ln w="9525">
            <a:noFill/>
          </a:ln>
        </p:spPr>
      </p:pic>
      <p:sp>
        <p:nvSpPr>
          <p:cNvPr id="2051" name="文本框 5"/>
          <p:cNvSpPr txBox="1"/>
          <p:nvPr/>
        </p:nvSpPr>
        <p:spPr>
          <a:xfrm>
            <a:off x="7296150" y="6175375"/>
            <a:ext cx="4735513" cy="517525"/>
          </a:xfrm>
          <a:prstGeom prst="rect">
            <a:avLst/>
          </a:prstGeom>
          <a:noFill/>
          <a:ln w="9525">
            <a:noFill/>
          </a:ln>
        </p:spPr>
        <p:txBody>
          <a:bodyPr wrap="square" anchor="t" anchorCtr="0"/>
          <a:lstStyle/>
          <a:p>
            <a:r>
              <a:rPr lang="en-US" altLang="zh-CN" sz="1000">
                <a:latin typeface="宋体" panose="02010600030101010101" pitchFamily="2" charset="-122"/>
                <a:ea typeface="宋体" panose="02010600030101010101" pitchFamily="2" charset="-122"/>
              </a:rPr>
              <a:t>Yunxiang Luo,Fuyuan Zhang,Tianwei Jiang ,Zhi Li,Hang Zheng,Xirui Hao</a:t>
            </a:r>
          </a:p>
          <a:p>
            <a:r>
              <a:rPr lang="en-US" altLang="zh-CN" sz="1000">
                <a:latin typeface="宋体" panose="02010600030101010101" pitchFamily="2" charset="-122"/>
                <a:ea typeface="宋体" panose="02010600030101010101" pitchFamily="2" charset="-122"/>
              </a:rPr>
              <a:t>Institute of Software, Chinese Academy of Sciences (ISCAS)</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DIAGRAM_VIRTUALLY_FRAME" val="{&quot;height&quot;:320.6738582677165,&quot;left&quot;:77.2,&quot;top&quot;:122.52614173228346,&quot;width&quot;:805.6}"/>
</p:tagLst>
</file>

<file path=ppt/tags/tag11.xml><?xml version="1.0" encoding="utf-8"?>
<p:tagLst xmlns:a="http://schemas.openxmlformats.org/drawingml/2006/main" xmlns:r="http://schemas.openxmlformats.org/officeDocument/2006/relationships" xmlns:p="http://schemas.openxmlformats.org/presentationml/2006/main">
  <p:tag name="KSO_WM_DIAGRAM_VIRTUALLY_FRAME" val="{&quot;height&quot;:320.6738582677165,&quot;left&quot;:77.2,&quot;top&quot;:122.52614173228346,&quot;width&quot;:805.6}"/>
</p:tagLst>
</file>

<file path=ppt/tags/tag12.xml><?xml version="1.0" encoding="utf-8"?>
<p:tagLst xmlns:a="http://schemas.openxmlformats.org/drawingml/2006/main" xmlns:r="http://schemas.openxmlformats.org/officeDocument/2006/relationships" xmlns:p="http://schemas.openxmlformats.org/presentationml/2006/main">
  <p:tag name="KSO_WM_DIAGRAM_VIRTUALLY_FRAME" val="{&quot;height&quot;:320.6738582677165,&quot;left&quot;:77.2,&quot;top&quot;:122.52614173228346,&quot;width&quot;:805.6}"/>
</p:tagLst>
</file>

<file path=ppt/tags/tag13.xml><?xml version="1.0" encoding="utf-8"?>
<p:tagLst xmlns:a="http://schemas.openxmlformats.org/drawingml/2006/main" xmlns:r="http://schemas.openxmlformats.org/officeDocument/2006/relationships" xmlns:p="http://schemas.openxmlformats.org/presentationml/2006/main">
  <p:tag name="KSO_WM_DIAGRAM_VIRTUALLY_FRAME" val="{&quot;height&quot;:320.6738582677165,&quot;left&quot;:77.2,&quot;top&quot;:122.52614173228346,&quot;width&quot;:805.6}"/>
</p:tagLst>
</file>

<file path=ppt/tags/tag14.xml><?xml version="1.0" encoding="utf-8"?>
<p:tagLst xmlns:a="http://schemas.openxmlformats.org/drawingml/2006/main" xmlns:r="http://schemas.openxmlformats.org/officeDocument/2006/relationships" xmlns:p="http://schemas.openxmlformats.org/presentationml/2006/main">
  <p:tag name="KSO_WM_DIAGRAM_VIRTUALLY_FRAME" val="{&quot;height&quot;:320.6738582677165,&quot;left&quot;:77.2,&quot;top&quot;:122.52614173228346,&quot;width&quot;:805.6}"/>
</p:tagLst>
</file>

<file path=ppt/tags/tag15.xml><?xml version="1.0" encoding="utf-8"?>
<p:tagLst xmlns:a="http://schemas.openxmlformats.org/drawingml/2006/main" xmlns:r="http://schemas.openxmlformats.org/officeDocument/2006/relationships" xmlns:p="http://schemas.openxmlformats.org/presentationml/2006/main">
  <p:tag name="KSO_WM_DIAGRAM_VIRTUALLY_FRAME" val="{&quot;height&quot;:320.6738582677165,&quot;left&quot;:77.2,&quot;top&quot;:122.52614173228346,&quot;width&quot;:805.6}"/>
</p:tagLst>
</file>

<file path=ppt/tags/tag16.xml><?xml version="1.0" encoding="utf-8"?>
<p:tagLst xmlns:a="http://schemas.openxmlformats.org/drawingml/2006/main" xmlns:r="http://schemas.openxmlformats.org/officeDocument/2006/relationships" xmlns:p="http://schemas.openxmlformats.org/presentationml/2006/main">
  <p:tag name="KSO_WM_DIAGRAM_VIRTUALLY_FRAME" val="{&quot;height&quot;:320.6738582677165,&quot;left&quot;:77.2,&quot;top&quot;:122.52614173228346,&quot;width&quot;:805.6}"/>
</p:tagLst>
</file>

<file path=ppt/tags/tag17.xml><?xml version="1.0" encoding="utf-8"?>
<p:tagLst xmlns:a="http://schemas.openxmlformats.org/drawingml/2006/main" xmlns:r="http://schemas.openxmlformats.org/officeDocument/2006/relationships" xmlns:p="http://schemas.openxmlformats.org/presentationml/2006/main">
  <p:tag name="KSO_WM_DIAGRAM_VIRTUALLY_FRAME" val="{&quot;height&quot;:320.6738582677165,&quot;left&quot;:77.2,&quot;top&quot;:122.52614173228346,&quot;width&quot;:805.6}"/>
</p:tagLst>
</file>

<file path=ppt/tags/tag18.xml><?xml version="1.0" encoding="utf-8"?>
<p:tagLst xmlns:a="http://schemas.openxmlformats.org/drawingml/2006/main" xmlns:r="http://schemas.openxmlformats.org/officeDocument/2006/relationships" xmlns:p="http://schemas.openxmlformats.org/presentationml/2006/main">
  <p:tag name="KSO_WM_DIAGRAM_VIRTUALLY_FRAME" val="{&quot;height&quot;:320.6738582677165,&quot;left&quot;:77.2,&quot;top&quot;:122.52614173228346,&quot;width&quot;:805.6}"/>
</p:tagLst>
</file>

<file path=ppt/tags/tag19.xml><?xml version="1.0" encoding="utf-8"?>
<p:tagLst xmlns:a="http://schemas.openxmlformats.org/drawingml/2006/main" xmlns:r="http://schemas.openxmlformats.org/officeDocument/2006/relationships" xmlns:p="http://schemas.openxmlformats.org/presentationml/2006/main">
  <p:tag name="KSO_WM_DIAGRAM_VIRTUALLY_FRAME" val="{&quot;height&quot;:320.6738582677165,&quot;left&quot;:77.2,&quot;top&quot;:122.52614173228346,&quot;width&quot;:805.6}"/>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20.xml><?xml version="1.0" encoding="utf-8"?>
<p:tagLst xmlns:a="http://schemas.openxmlformats.org/drawingml/2006/main" xmlns:r="http://schemas.openxmlformats.org/officeDocument/2006/relationships" xmlns:p="http://schemas.openxmlformats.org/presentationml/2006/main">
  <p:tag name="KSO_WM_DIAGRAM_VIRTUALLY_FRAME" val="{&quot;height&quot;:320.6738582677165,&quot;left&quot;:77.2,&quot;top&quot;:122.52614173228346,&quot;width&quot;:805.6}"/>
</p:tagLst>
</file>

<file path=ppt/tags/tag21.xml><?xml version="1.0" encoding="utf-8"?>
<p:tagLst xmlns:a="http://schemas.openxmlformats.org/drawingml/2006/main" xmlns:r="http://schemas.openxmlformats.org/officeDocument/2006/relationships" xmlns:p="http://schemas.openxmlformats.org/presentationml/2006/main">
  <p:tag name="KSO_WM_DIAGRAM_VIRTUALLY_FRAME" val="{&quot;height&quot;:320.6738582677165,&quot;left&quot;:77.2,&quot;top&quot;:122.52614173228346,&quot;width&quot;:805.6}"/>
</p:tagLst>
</file>

<file path=ppt/tags/tag22.xml><?xml version="1.0" encoding="utf-8"?>
<p:tagLst xmlns:a="http://schemas.openxmlformats.org/drawingml/2006/main" xmlns:r="http://schemas.openxmlformats.org/officeDocument/2006/relationships" xmlns:p="http://schemas.openxmlformats.org/presentationml/2006/main">
  <p:tag name="KSO_WM_DIAGRAM_VIRTUALLY_FRAME" val="{&quot;height&quot;:320.6738582677165,&quot;left&quot;:77.2,&quot;top&quot;:122.52614173228346,&quot;width&quot;:805.6}"/>
</p:tagLst>
</file>

<file path=ppt/tags/tag23.xml><?xml version="1.0" encoding="utf-8"?>
<p:tagLst xmlns:a="http://schemas.openxmlformats.org/drawingml/2006/main" xmlns:r="http://schemas.openxmlformats.org/officeDocument/2006/relationships" xmlns:p="http://schemas.openxmlformats.org/presentationml/2006/main">
  <p:tag name="KSO_WM_DIAGRAM_VIRTUALLY_FRAME" val="{&quot;height&quot;:320.6738582677165,&quot;left&quot;:77.2,&quot;top&quot;:122.52614173228346,&quot;width&quot;:805.6}"/>
</p:tagLst>
</file>

<file path=ppt/tags/tag24.xml><?xml version="1.0" encoding="utf-8"?>
<p:tagLst xmlns:a="http://schemas.openxmlformats.org/drawingml/2006/main" xmlns:r="http://schemas.openxmlformats.org/officeDocument/2006/relationships" xmlns:p="http://schemas.openxmlformats.org/presentationml/2006/main">
  <p:tag name="KSO_WM_DIAGRAM_VIRTUALLY_FRAME" val="{&quot;height&quot;:320.6738582677165,&quot;left&quot;:77.2,&quot;top&quot;:122.52614173228346,&quot;width&quot;:805.6}"/>
</p:tagLst>
</file>

<file path=ppt/tags/tag25.xml><?xml version="1.0" encoding="utf-8"?>
<p:tagLst xmlns:a="http://schemas.openxmlformats.org/drawingml/2006/main" xmlns:r="http://schemas.openxmlformats.org/officeDocument/2006/relationships" xmlns:p="http://schemas.openxmlformats.org/presentationml/2006/main">
  <p:tag name="KSO_WM_DIAGRAM_VIRTUALLY_FRAME" val="{&quot;height&quot;:336.83889763779536,&quot;left&quot;:52,&quot;top&quot;:117.58055118110235,&quot;width&quot;:855}"/>
</p:tagLst>
</file>

<file path=ppt/tags/tag26.xml><?xml version="1.0" encoding="utf-8"?>
<p:tagLst xmlns:a="http://schemas.openxmlformats.org/drawingml/2006/main" xmlns:r="http://schemas.openxmlformats.org/officeDocument/2006/relationships" xmlns:p="http://schemas.openxmlformats.org/presentationml/2006/main">
  <p:tag name="KSO_WM_DIAGRAM_VIRTUALLY_FRAME" val="{&quot;height&quot;:336.83889763779536,&quot;left&quot;:52,&quot;top&quot;:117.58055118110235,&quot;width&quot;:855}"/>
</p:tagLst>
</file>

<file path=ppt/tags/tag27.xml><?xml version="1.0" encoding="utf-8"?>
<p:tagLst xmlns:a="http://schemas.openxmlformats.org/drawingml/2006/main" xmlns:r="http://schemas.openxmlformats.org/officeDocument/2006/relationships" xmlns:p="http://schemas.openxmlformats.org/presentationml/2006/main">
  <p:tag name="KSO_WM_DIAGRAM_VIRTUALLY_FRAME" val="{&quot;height&quot;:336.83889763779536,&quot;left&quot;:52,&quot;top&quot;:117.58055118110235,&quot;width&quot;:855}"/>
</p:tagLst>
</file>

<file path=ppt/tags/tag28.xml><?xml version="1.0" encoding="utf-8"?>
<p:tagLst xmlns:a="http://schemas.openxmlformats.org/drawingml/2006/main" xmlns:r="http://schemas.openxmlformats.org/officeDocument/2006/relationships" xmlns:p="http://schemas.openxmlformats.org/presentationml/2006/main">
  <p:tag name="KSO_WM_DIAGRAM_VIRTUALLY_FRAME" val="{&quot;height&quot;:336.83889763779536,&quot;left&quot;:52,&quot;top&quot;:117.58055118110235,&quot;width&quot;:855}"/>
</p:tagLst>
</file>

<file path=ppt/tags/tag29.xml><?xml version="1.0" encoding="utf-8"?>
<p:tagLst xmlns:a="http://schemas.openxmlformats.org/drawingml/2006/main" xmlns:r="http://schemas.openxmlformats.org/officeDocument/2006/relationships" xmlns:p="http://schemas.openxmlformats.org/presentationml/2006/main">
  <p:tag name="KSO_WM_DIAGRAM_VIRTUALLY_FRAME" val="{&quot;height&quot;:336.83889763779536,&quot;left&quot;:52,&quot;top&quot;:117.58055118110235,&quot;width&quot;:855}"/>
</p:tagLst>
</file>

<file path=ppt/tags/tag3.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0.xml><?xml version="1.0" encoding="utf-8"?>
<p:tagLst xmlns:a="http://schemas.openxmlformats.org/drawingml/2006/main" xmlns:r="http://schemas.openxmlformats.org/officeDocument/2006/relationships" xmlns:p="http://schemas.openxmlformats.org/presentationml/2006/main">
  <p:tag name="KSO_WM_DIAGRAM_VIRTUALLY_FRAME" val="{&quot;height&quot;:336.83889763779536,&quot;left&quot;:52,&quot;top&quot;:117.58055118110235,&quot;width&quot;:855}"/>
</p:tagLst>
</file>

<file path=ppt/tags/tag31.xml><?xml version="1.0" encoding="utf-8"?>
<p:tagLst xmlns:a="http://schemas.openxmlformats.org/drawingml/2006/main" xmlns:r="http://schemas.openxmlformats.org/officeDocument/2006/relationships" xmlns:p="http://schemas.openxmlformats.org/presentationml/2006/main">
  <p:tag name="KSO_WM_DIAGRAM_VIRTUALLY_FRAME" val="{&quot;height&quot;:336.83889763779536,&quot;left&quot;:52,&quot;top&quot;:117.58055118110235,&quot;width&quot;:855}"/>
</p:tagLst>
</file>

<file path=ppt/tags/tag32.xml><?xml version="1.0" encoding="utf-8"?>
<p:tagLst xmlns:a="http://schemas.openxmlformats.org/drawingml/2006/main" xmlns:r="http://schemas.openxmlformats.org/officeDocument/2006/relationships" xmlns:p="http://schemas.openxmlformats.org/presentationml/2006/main">
  <p:tag name="KSO_WM_DIAGRAM_VIRTUALLY_FRAME" val="{&quot;height&quot;:336.83889763779536,&quot;left&quot;:52,&quot;top&quot;:117.58055118110235,&quot;width&quot;:855}"/>
</p:tagLst>
</file>

<file path=ppt/tags/tag33.xml><?xml version="1.0" encoding="utf-8"?>
<p:tagLst xmlns:a="http://schemas.openxmlformats.org/drawingml/2006/main" xmlns:r="http://schemas.openxmlformats.org/officeDocument/2006/relationships" xmlns:p="http://schemas.openxmlformats.org/presentationml/2006/main">
  <p:tag name="KSO_WM_DIAGRAM_VIRTUALLY_FRAME" val="{&quot;height&quot;:336.83889763779536,&quot;left&quot;:52,&quot;top&quot;:117.58055118110235,&quot;width&quot;:855}"/>
</p:tagLst>
</file>

<file path=ppt/tags/tag34.xml><?xml version="1.0" encoding="utf-8"?>
<p:tagLst xmlns:a="http://schemas.openxmlformats.org/drawingml/2006/main" xmlns:r="http://schemas.openxmlformats.org/officeDocument/2006/relationships" xmlns:p="http://schemas.openxmlformats.org/presentationml/2006/main">
  <p:tag name="KSO_WM_DIAGRAM_VIRTUALLY_FRAME" val="{&quot;height&quot;:309.025905511811,&quot;left&quot;:52.633700787401565,&quot;top&quot;:118.24614173228346,&quot;width&quot;:853.7325196850394}"/>
</p:tagLst>
</file>

<file path=ppt/tags/tag35.xml><?xml version="1.0" encoding="utf-8"?>
<p:tagLst xmlns:a="http://schemas.openxmlformats.org/drawingml/2006/main" xmlns:r="http://schemas.openxmlformats.org/officeDocument/2006/relationships" xmlns:p="http://schemas.openxmlformats.org/presentationml/2006/main">
  <p:tag name="KSO_WM_DIAGRAM_VIRTUALLY_FRAME" val="{&quot;height&quot;:309.025905511811,&quot;left&quot;:52.633700787401565,&quot;top&quot;:118.24614173228346,&quot;width&quot;:853.7325196850394}"/>
</p:tagLst>
</file>

<file path=ppt/tags/tag36.xml><?xml version="1.0" encoding="utf-8"?>
<p:tagLst xmlns:a="http://schemas.openxmlformats.org/drawingml/2006/main" xmlns:r="http://schemas.openxmlformats.org/officeDocument/2006/relationships" xmlns:p="http://schemas.openxmlformats.org/presentationml/2006/main">
  <p:tag name="KSO_WM_DIAGRAM_VIRTUALLY_FRAME" val="{&quot;height&quot;:309.025905511811,&quot;left&quot;:52.633700787401565,&quot;top&quot;:118.24614173228346,&quot;width&quot;:853.7325196850394}"/>
</p:tagLst>
</file>

<file path=ppt/tags/tag37.xml><?xml version="1.0" encoding="utf-8"?>
<p:tagLst xmlns:a="http://schemas.openxmlformats.org/drawingml/2006/main" xmlns:r="http://schemas.openxmlformats.org/officeDocument/2006/relationships" xmlns:p="http://schemas.openxmlformats.org/presentationml/2006/main">
  <p:tag name="KSO_WM_DIAGRAM_VIRTUALLY_FRAME" val="{&quot;height&quot;:309.025905511811,&quot;left&quot;:52.633700787401565,&quot;top&quot;:118.24614173228346,&quot;width&quot;:853.7325196850394}"/>
</p:tagLst>
</file>

<file path=ppt/tags/tag38.xml><?xml version="1.0" encoding="utf-8"?>
<p:tagLst xmlns:a="http://schemas.openxmlformats.org/drawingml/2006/main" xmlns:r="http://schemas.openxmlformats.org/officeDocument/2006/relationships" xmlns:p="http://schemas.openxmlformats.org/presentationml/2006/main">
  <p:tag name="KSO_WM_DIAGRAM_VIRTUALLY_FRAME" val="{&quot;height&quot;:309.025905511811,&quot;left&quot;:52.633700787401565,&quot;top&quot;:118.24614173228346,&quot;width&quot;:853.7325196850394}"/>
</p:tagLst>
</file>

<file path=ppt/tags/tag39.xml><?xml version="1.0" encoding="utf-8"?>
<p:tagLst xmlns:a="http://schemas.openxmlformats.org/drawingml/2006/main" xmlns:r="http://schemas.openxmlformats.org/officeDocument/2006/relationships" xmlns:p="http://schemas.openxmlformats.org/presentationml/2006/main">
  <p:tag name="KSO_WM_DIAGRAM_VIRTUALLY_FRAME" val="{&quot;height&quot;:309.025905511811,&quot;left&quot;:52.633700787401565,&quot;top&quot;:118.24614173228346,&quot;width&quot;:853.7325196850394}"/>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DIAGRAM_VIRTUALLY_FRAME" val="{&quot;height&quot;:309.025905511811,&quot;left&quot;:52.633700787401565,&quot;top&quot;:118.24614173228346,&quot;width&quot;:853.7325196850394}"/>
</p:tagLst>
</file>

<file path=ppt/tags/tag41.xml><?xml version="1.0" encoding="utf-8"?>
<p:tagLst xmlns:a="http://schemas.openxmlformats.org/drawingml/2006/main" xmlns:r="http://schemas.openxmlformats.org/officeDocument/2006/relationships" xmlns:p="http://schemas.openxmlformats.org/presentationml/2006/main">
  <p:tag name="KSO_WM_DIAGRAM_VIRTUALLY_FRAME" val="{&quot;height&quot;:309.025905511811,&quot;left&quot;:52.633700787401565,&quot;top&quot;:118.24614173228346,&quot;width&quot;:853.7325196850394}"/>
</p:tagLst>
</file>

<file path=ppt/tags/tag42.xml><?xml version="1.0" encoding="utf-8"?>
<p:tagLst xmlns:a="http://schemas.openxmlformats.org/drawingml/2006/main" xmlns:r="http://schemas.openxmlformats.org/officeDocument/2006/relationships" xmlns:p="http://schemas.openxmlformats.org/presentationml/2006/main">
  <p:tag name="KSO_WM_DIAGRAM_VIRTUALLY_FRAME" val="{&quot;height&quot;:309.025905511811,&quot;left&quot;:52.633700787401565,&quot;top&quot;:118.24614173228346,&quot;width&quot;:853.7325196850394}"/>
</p:tagLst>
</file>

<file path=ppt/tags/tag43.xml><?xml version="1.0" encoding="utf-8"?>
<p:tagLst xmlns:a="http://schemas.openxmlformats.org/drawingml/2006/main" xmlns:r="http://schemas.openxmlformats.org/officeDocument/2006/relationships" xmlns:p="http://schemas.openxmlformats.org/presentationml/2006/main">
  <p:tag name="KSO_WM_DIAGRAM_VIRTUALLY_FRAME" val="{&quot;height&quot;:309.025905511811,&quot;left&quot;:52.633700787401565,&quot;top&quot;:118.24614173228346,&quot;width&quot;:853.7325196850394}"/>
</p:tagLst>
</file>

<file path=ppt/tags/tag44.xml><?xml version="1.0" encoding="utf-8"?>
<p:tagLst xmlns:a="http://schemas.openxmlformats.org/drawingml/2006/main" xmlns:r="http://schemas.openxmlformats.org/officeDocument/2006/relationships" xmlns:p="http://schemas.openxmlformats.org/presentationml/2006/main">
  <p:tag name="KSO_WM_DIAGRAM_VIRTUALLY_FRAME" val="{&quot;height&quot;:309.025905511811,&quot;left&quot;:52.633700787401565,&quot;top&quot;:118.24614173228346,&quot;width&quot;:853.7325196850394}"/>
</p:tagLst>
</file>

<file path=ppt/tags/tag45.xml><?xml version="1.0" encoding="utf-8"?>
<p:tagLst xmlns:a="http://schemas.openxmlformats.org/drawingml/2006/main" xmlns:r="http://schemas.openxmlformats.org/officeDocument/2006/relationships" xmlns:p="http://schemas.openxmlformats.org/presentationml/2006/main">
  <p:tag name="KSO_WM_DIAGRAM_VIRTUALLY_FRAME" val="{&quot;height&quot;:309.025905511811,&quot;left&quot;:52.633700787401565,&quot;top&quot;:118.24614173228346,&quot;width&quot;:853.7325196850394}"/>
</p:tagLst>
</file>

<file path=ppt/tags/tag46.xml><?xml version="1.0" encoding="utf-8"?>
<p:tagLst xmlns:a="http://schemas.openxmlformats.org/drawingml/2006/main" xmlns:r="http://schemas.openxmlformats.org/officeDocument/2006/relationships" xmlns:p="http://schemas.openxmlformats.org/presentationml/2006/main">
  <p:tag name="KSO_WM_DIAGRAM_VIRTUALLY_FRAME" val="{&quot;height&quot;:309.025905511811,&quot;left&quot;:52.633700787401565,&quot;top&quot;:118.24614173228346,&quot;width&quot;:853.7325196850394}"/>
</p:tagLst>
</file>

<file path=ppt/tags/tag47.xml><?xml version="1.0" encoding="utf-8"?>
<p:tagLst xmlns:a="http://schemas.openxmlformats.org/drawingml/2006/main" xmlns:r="http://schemas.openxmlformats.org/officeDocument/2006/relationships" xmlns:p="http://schemas.openxmlformats.org/presentationml/2006/main">
  <p:tag name="KSO_WM_DIAGRAM_VIRTUALLY_FRAME" val="{&quot;height&quot;:309.025905511811,&quot;left&quot;:52.633700787401565,&quot;top&quot;:118.24614173228346,&quot;width&quot;:853.7325196850394}"/>
</p:tagLst>
</file>

<file path=ppt/tags/tag48.xml><?xml version="1.0" encoding="utf-8"?>
<p:tagLst xmlns:a="http://schemas.openxmlformats.org/drawingml/2006/main" xmlns:r="http://schemas.openxmlformats.org/officeDocument/2006/relationships" xmlns:p="http://schemas.openxmlformats.org/presentationml/2006/main">
  <p:tag name="KSO_WM_DIAGRAM_VIRTUALLY_FRAME" val="{&quot;height&quot;:309.025905511811,&quot;left&quot;:52.633700787401565,&quot;top&quot;:118.24614173228346,&quot;width&quot;:853.7325196850394}"/>
</p:tagLst>
</file>

<file path=ppt/tags/tag49.xml><?xml version="1.0" encoding="utf-8"?>
<p:tagLst xmlns:a="http://schemas.openxmlformats.org/drawingml/2006/main" xmlns:r="http://schemas.openxmlformats.org/officeDocument/2006/relationships" xmlns:p="http://schemas.openxmlformats.org/presentationml/2006/main">
  <p:tag name="KSO_WM_DIAGRAM_VIRTUALLY_FRAME" val="{&quot;height&quot;:277.9696062992126,&quot;left&quot;:97.5648031496063,&quot;top&quot;:156.2803937007874,&quot;width&quot;:762.1562992125985}"/>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0.xml><?xml version="1.0" encoding="utf-8"?>
<p:tagLst xmlns:a="http://schemas.openxmlformats.org/drawingml/2006/main" xmlns:r="http://schemas.openxmlformats.org/officeDocument/2006/relationships" xmlns:p="http://schemas.openxmlformats.org/presentationml/2006/main">
  <p:tag name="KSO_WM_DIAGRAM_VIRTUALLY_FRAME" val="{&quot;height&quot;:277.9696062992126,&quot;left&quot;:97.5648031496063,&quot;top&quot;:156.2803937007874,&quot;width&quot;:762.1562992125985}"/>
</p:tagLst>
</file>

<file path=ppt/tags/tag51.xml><?xml version="1.0" encoding="utf-8"?>
<p:tagLst xmlns:a="http://schemas.openxmlformats.org/drawingml/2006/main" xmlns:r="http://schemas.openxmlformats.org/officeDocument/2006/relationships" xmlns:p="http://schemas.openxmlformats.org/presentationml/2006/main">
  <p:tag name="KSO_WM_DIAGRAM_VIRTUALLY_FRAME" val="{&quot;height&quot;:277.9696062992126,&quot;left&quot;:97.5648031496063,&quot;top&quot;:156.2803937007874,&quot;width&quot;:762.1562992125985}"/>
</p:tagLst>
</file>

<file path=ppt/tags/tag52.xml><?xml version="1.0" encoding="utf-8"?>
<p:tagLst xmlns:a="http://schemas.openxmlformats.org/drawingml/2006/main" xmlns:r="http://schemas.openxmlformats.org/officeDocument/2006/relationships" xmlns:p="http://schemas.openxmlformats.org/presentationml/2006/main">
  <p:tag name="KSO_WM_DIAGRAM_VIRTUALLY_FRAME" val="{&quot;height&quot;:277.9696062992126,&quot;left&quot;:97.5648031496063,&quot;top&quot;:156.2803937007874,&quot;width&quot;:762.1562992125985}"/>
</p:tagLst>
</file>

<file path=ppt/tags/tag53.xml><?xml version="1.0" encoding="utf-8"?>
<p:tagLst xmlns:a="http://schemas.openxmlformats.org/drawingml/2006/main" xmlns:r="http://schemas.openxmlformats.org/officeDocument/2006/relationships" xmlns:p="http://schemas.openxmlformats.org/presentationml/2006/main">
  <p:tag name="KSO_WM_DIAGRAM_VIRTUALLY_FRAME" val="{&quot;height&quot;:277.9696062992126,&quot;left&quot;:97.5648031496063,&quot;top&quot;:156.2803937007874,&quot;width&quot;:762.1562992125985}"/>
</p:tagLst>
</file>

<file path=ppt/tags/tag54.xml><?xml version="1.0" encoding="utf-8"?>
<p:tagLst xmlns:a="http://schemas.openxmlformats.org/drawingml/2006/main" xmlns:r="http://schemas.openxmlformats.org/officeDocument/2006/relationships" xmlns:p="http://schemas.openxmlformats.org/presentationml/2006/main">
  <p:tag name="KSO_WM_DIAGRAM_VIRTUALLY_FRAME" val="{&quot;height&quot;:277.9696062992126,&quot;left&quot;:97.5648031496063,&quot;top&quot;:156.2803937007874,&quot;width&quot;:762.1562992125985}"/>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heme/theme1.xml><?xml version="1.0" encoding="utf-8"?>
<a:theme xmlns:a="http://schemas.openxmlformats.org/drawingml/2006/main" name="1_Office 主题​​">
  <a:themeElements>
    <a:clrScheme name="Office">
      <a:dk1>
        <a:srgbClr val="000000"/>
      </a:dk1>
      <a:lt1>
        <a:srgbClr val="FFFFFF"/>
      </a:lt1>
      <a:dk2>
        <a:srgbClr val="778495"/>
      </a:dk2>
      <a:lt2>
        <a:srgbClr val="F0F0F0"/>
      </a:lt2>
      <a:accent1>
        <a:srgbClr val="0896C8"/>
      </a:accent1>
      <a:accent2>
        <a:srgbClr val="84C945"/>
      </a:accent2>
      <a:accent3>
        <a:srgbClr val="31C76E"/>
      </a:accent3>
      <a:accent4>
        <a:srgbClr val="2BADFF"/>
      </a:accent4>
      <a:accent5>
        <a:srgbClr val="2960B1"/>
      </a:accent5>
      <a:accent6>
        <a:srgbClr val="BF9000"/>
      </a:accent6>
      <a:hlink>
        <a:srgbClr val="7B68E9"/>
      </a:hlink>
      <a:folHlink>
        <a:srgbClr val="BFBFBF"/>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2456</Words>
  <Application>Microsoft Office PowerPoint</Application>
  <PresentationFormat>宽屏</PresentationFormat>
  <Paragraphs>153</Paragraphs>
  <Slides>14</Slides>
  <Notes>14</Notes>
  <HiddenSlides>0</HiddenSlides>
  <MMClips>0</MMClips>
  <ScaleCrop>false</ScaleCrop>
  <HeadingPairs>
    <vt:vector size="6" baseType="variant">
      <vt:variant>
        <vt:lpstr>已用的字体</vt:lpstr>
      </vt:variant>
      <vt:variant>
        <vt:i4>7</vt:i4>
      </vt:variant>
      <vt:variant>
        <vt:lpstr>主题</vt:lpstr>
      </vt:variant>
      <vt:variant>
        <vt:i4>4</vt:i4>
      </vt:variant>
      <vt:variant>
        <vt:lpstr>幻灯片标题</vt:lpstr>
      </vt:variant>
      <vt:variant>
        <vt:i4>14</vt:i4>
      </vt:variant>
    </vt:vector>
  </HeadingPairs>
  <TitlesOfParts>
    <vt:vector size="25" baseType="lpstr">
      <vt:lpstr>Calibri</vt:lpstr>
      <vt:lpstr>Arial</vt:lpstr>
      <vt:lpstr>Wingdings</vt:lpstr>
      <vt:lpstr>宋体</vt:lpstr>
      <vt:lpstr>Source Han Sans</vt:lpstr>
      <vt:lpstr>Source Han Sans CN Bold</vt:lpstr>
      <vt:lpstr>OPPOSans H</vt:lpstr>
      <vt:lpstr>1_Office 主题​​</vt:lpstr>
      <vt:lpstr>自定义设计方案</vt:lpstr>
      <vt:lpstr>1_自定义设计方案</vt:lpstr>
      <vt:lpstr>1_WPS</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knifefire</dc:creator>
  <cp:lastModifiedBy>航 郑</cp:lastModifiedBy>
  <cp:revision>5</cp:revision>
  <dcterms:created xsi:type="dcterms:W3CDTF">2025-04-14T13:19:00Z</dcterms:created>
  <dcterms:modified xsi:type="dcterms:W3CDTF">2025-04-14T15:24:25Z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6897BA6855F44D6E87C307124F822FCF_13</vt:lpwstr>
  </property>
  <property fmtid="{D5CDD505-2E9C-101B-9397-08002B2CF9AE}" pid="3" name="KSOProductBuildVer">
    <vt:lpwstr>2052-12.1.0.20784</vt:lpwstr>
  </property>
</Properties>
</file>