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4"/>
  </p:sldMasterIdLst>
  <p:notesMasterIdLst>
    <p:notesMasterId r:id="rId23"/>
  </p:notesMasterIdLst>
  <p:handoutMasterIdLst>
    <p:handoutMasterId r:id="rId24"/>
  </p:handoutMasterIdLst>
  <p:sldIdLst>
    <p:sldId id="311" r:id="rId5"/>
    <p:sldId id="363" r:id="rId6"/>
    <p:sldId id="344" r:id="rId7"/>
    <p:sldId id="345" r:id="rId8"/>
    <p:sldId id="346" r:id="rId9"/>
    <p:sldId id="347" r:id="rId10"/>
    <p:sldId id="360" r:id="rId11"/>
    <p:sldId id="361" r:id="rId12"/>
    <p:sldId id="348" r:id="rId13"/>
    <p:sldId id="350" r:id="rId14"/>
    <p:sldId id="351" r:id="rId15"/>
    <p:sldId id="352" r:id="rId16"/>
    <p:sldId id="353" r:id="rId17"/>
    <p:sldId id="354" r:id="rId18"/>
    <p:sldId id="355" r:id="rId19"/>
    <p:sldId id="362" r:id="rId20"/>
    <p:sldId id="364" r:id="rId21"/>
    <p:sldId id="359" r:id="rId22"/>
  </p:sldIdLst>
  <p:sldSz cx="9144000" cy="5143500" type="screen16x9"/>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
          <p15:clr>
            <a:srgbClr val="A4A3A4"/>
          </p15:clr>
        </p15:guide>
        <p15:guide id="2" orient="horz" pos="1116">
          <p15:clr>
            <a:srgbClr val="A4A3A4"/>
          </p15:clr>
        </p15:guide>
        <p15:guide id="3" orient="horz" pos="838">
          <p15:clr>
            <a:srgbClr val="A4A3A4"/>
          </p15:clr>
        </p15:guide>
        <p15:guide id="4" orient="horz" pos="1816">
          <p15:clr>
            <a:srgbClr val="A4A3A4"/>
          </p15:clr>
        </p15:guide>
        <p15:guide id="5" orient="horz" pos="669">
          <p15:clr>
            <a:srgbClr val="A4A3A4"/>
          </p15:clr>
        </p15:guide>
        <p15:guide id="6" orient="horz" pos="3132">
          <p15:clr>
            <a:srgbClr val="A4A3A4"/>
          </p15:clr>
        </p15:guide>
        <p15:guide id="7" pos="2876">
          <p15:clr>
            <a:srgbClr val="A4A3A4"/>
          </p15:clr>
        </p15:guide>
        <p15:guide id="8" pos="218">
          <p15:clr>
            <a:srgbClr val="A4A3A4"/>
          </p15:clr>
        </p15:guide>
        <p15:guide id="9" pos="428">
          <p15:clr>
            <a:srgbClr val="A4A3A4"/>
          </p15:clr>
        </p15:guide>
        <p15:guide id="10" pos="5323">
          <p15:clr>
            <a:srgbClr val="A4A3A4"/>
          </p15:clr>
        </p15:guide>
        <p15:guide id="11" pos="55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7" clrIdx="0"/>
  <p:cmAuthor id="1" name="claireh" initials="ceh"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51"/>
    <a:srgbClr val="75A832"/>
    <a:srgbClr val="78AB33"/>
    <a:srgbClr val="FFE300"/>
    <a:srgbClr val="FFFFFF"/>
    <a:srgbClr val="000000"/>
    <a:srgbClr val="2484C6"/>
    <a:srgbClr val="292929"/>
    <a:srgbClr val="1C1C1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76" autoAdjust="0"/>
    <p:restoredTop sz="90437" autoAdjust="0"/>
  </p:normalViewPr>
  <p:slideViewPr>
    <p:cSldViewPr snapToGrid="0">
      <p:cViewPr varScale="1">
        <p:scale>
          <a:sx n="204" d="100"/>
          <a:sy n="204" d="100"/>
        </p:scale>
        <p:origin x="1456" y="200"/>
      </p:cViewPr>
      <p:guideLst>
        <p:guide orient="horz" pos="237"/>
        <p:guide orient="horz" pos="1116"/>
        <p:guide orient="horz" pos="838"/>
        <p:guide orient="horz" pos="1816"/>
        <p:guide orient="horz" pos="669"/>
        <p:guide orient="horz" pos="3132"/>
        <p:guide pos="2876"/>
        <p:guide pos="218"/>
        <p:guide pos="428"/>
        <p:guide pos="5323"/>
        <p:guide pos="5543"/>
      </p:guideLst>
    </p:cSldViewPr>
  </p:slideViewPr>
  <p:notesTextViewPr>
    <p:cViewPr>
      <p:scale>
        <a:sx n="100" d="100"/>
        <a:sy n="100" d="100"/>
      </p:scale>
      <p:origin x="0" y="0"/>
    </p:cViewPr>
  </p:notesTextViewPr>
  <p:sorterViewPr>
    <p:cViewPr>
      <p:scale>
        <a:sx n="100" d="100"/>
        <a:sy n="100" d="100"/>
      </p:scale>
      <p:origin x="0" y="3450"/>
    </p:cViewPr>
  </p:sorterViewPr>
  <p:notesViewPr>
    <p:cSldViewPr snapToGrid="0" showGuides="1">
      <p:cViewPr varScale="1">
        <p:scale>
          <a:sx n="73" d="100"/>
          <a:sy n="73" d="100"/>
        </p:scale>
        <p:origin x="-2885"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3/7/23</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Calibri" pitchFamily="34" charset="0"/>
              </a:rPr>
            </a:br>
            <a:r>
              <a:rPr lang="en-US" sz="500" dirty="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1194948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3/7/23</a:t>
            </a:fld>
            <a:endParaRPr lang="en-US" dirty="0"/>
          </a:p>
        </p:txBody>
      </p:sp>
      <p:sp>
        <p:nvSpPr>
          <p:cNvPr id="4" name="Slide Image Placeholder 3"/>
          <p:cNvSpPr>
            <a:spLocks noGrp="1" noRot="1" noChangeAspect="1"/>
          </p:cNvSpPr>
          <p:nvPr>
            <p:ph type="sldImg" idx="2"/>
          </p:nvPr>
        </p:nvSpPr>
        <p:spPr>
          <a:xfrm>
            <a:off x="914400" y="457200"/>
            <a:ext cx="4978400" cy="28019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3429000"/>
            <a:ext cx="5486400" cy="5029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mn-lt"/>
              </a:defRPr>
            </a:lvl1pPr>
          </a:lstStyle>
          <a:p>
            <a:r>
              <a:rPr lang="en-US">
                <a:solidFill>
                  <a:srgbClr val="000000"/>
                </a:solidFill>
              </a:rPr>
              <a:t>© 2008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endParaRPr lang="en-US" dirty="0">
              <a:solidFill>
                <a:srgbClr val="000000"/>
              </a:solidFill>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1765112118"/>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3/7/23 11:50 AM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646783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3/7/23 11:57 AM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4892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3/7/23 11:57 AM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753905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3/7/23 11:57 AM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42150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3/7/23 11:57 AM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42150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a:t>
            </a:r>
            <a:r>
              <a:rPr lang="en-US" dirty="0" err="1"/>
              <a:t>isidore</a:t>
            </a:r>
            <a:r>
              <a:rPr lang="en-US" dirty="0"/>
              <a:t>/Talks/blob/master/</a:t>
            </a:r>
            <a:r>
              <a:rPr lang="en-US" dirty="0" err="1"/>
              <a:t>Peel_and_Slice.md#peel-and-slice</a:t>
            </a:r>
            <a:endParaRPr lang="en-US" dirty="0"/>
          </a:p>
        </p:txBody>
      </p:sp>
      <p:sp>
        <p:nvSpPr>
          <p:cNvPr id="4" name="Slide Number Placeholder 3"/>
          <p:cNvSpPr>
            <a:spLocks noGrp="1"/>
          </p:cNvSpPr>
          <p:nvPr>
            <p:ph type="sldNum" sz="quarter" idx="5"/>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824843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3/7/23 11:57 AM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3681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a:t>
            </a:r>
            <a:r>
              <a:rPr lang="en-US" dirty="0" err="1"/>
              <a:t>isidore</a:t>
            </a:r>
            <a:r>
              <a:rPr lang="en-US" dirty="0"/>
              <a:t>/Talks/blob/master/</a:t>
            </a:r>
            <a:r>
              <a:rPr lang="en-US" dirty="0" err="1"/>
              <a:t>Peel_and_Slice.md#peel-and-slice</a:t>
            </a:r>
            <a:endParaRPr lang="en-US" dirty="0"/>
          </a:p>
        </p:txBody>
      </p:sp>
      <p:sp>
        <p:nvSpPr>
          <p:cNvPr id="4" name="Slide Number Placeholder 3"/>
          <p:cNvSpPr>
            <a:spLocks noGrp="1"/>
          </p:cNvSpPr>
          <p:nvPr>
            <p:ph type="sldNum" sz="quarter" idx="5"/>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83011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3/7/23 11:50 AM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41934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2806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5153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2806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51530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0720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3/7/23 11:57 AM</a:t>
            </a:fld>
            <a:endParaRPr lang="en-US"/>
          </a:p>
        </p:txBody>
      </p:sp>
      <p:sp>
        <p:nvSpPr>
          <p:cNvPr id="6" name="Footer Placeholder 5"/>
          <p:cNvSpPr>
            <a:spLocks noGrp="1"/>
          </p:cNvSpPr>
          <p:nvPr>
            <p:ph type="ftr" sz="quarter" idx="12"/>
          </p:nvPr>
        </p:nvSpPr>
        <p:spPr/>
        <p:txBody>
          <a:bodyPr/>
          <a:lstStyle/>
          <a:p>
            <a:r>
              <a:rPr lang="en-US"/>
              <a:t>© 2007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43574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Tech.Ed logo.png"/>
          <p:cNvPicPr>
            <a:picLocks noChangeAspect="1"/>
          </p:cNvPicPr>
          <p:nvPr userDrawn="1"/>
        </p:nvPicPr>
        <p:blipFill>
          <a:blip r:embed="rId3"/>
          <a:stretch>
            <a:fillRect/>
          </a:stretch>
        </p:blipFill>
        <p:spPr>
          <a:xfrm>
            <a:off x="865970" y="704359"/>
            <a:ext cx="3974970" cy="1638688"/>
          </a:xfrm>
          <a:prstGeom prst="rect">
            <a:avLst/>
          </a:prstGeom>
          <a:noFill/>
          <a:ln>
            <a:noFill/>
          </a:ln>
        </p:spPr>
      </p:pic>
      <p:pic>
        <p:nvPicPr>
          <p:cNvPr id="11" name="Picture 10" descr="Cluster.png"/>
          <p:cNvPicPr>
            <a:picLocks noChangeAspect="1"/>
          </p:cNvPicPr>
          <p:nvPr userDrawn="1"/>
        </p:nvPicPr>
        <p:blipFill>
          <a:blip r:embed="rId4"/>
          <a:stretch>
            <a:fillRect/>
          </a:stretch>
        </p:blipFill>
        <p:spPr>
          <a:xfrm>
            <a:off x="6983034" y="1421227"/>
            <a:ext cx="1654460" cy="1898275"/>
          </a:xfrm>
          <a:prstGeom prst="rect">
            <a:avLst/>
          </a:prstGeom>
          <a:noFill/>
          <a:ln>
            <a:noFill/>
          </a:ln>
        </p:spPr>
      </p:pic>
      <p:pic>
        <p:nvPicPr>
          <p:cNvPr id="7" name="Picture 6" descr="Date_place.png"/>
          <p:cNvPicPr>
            <a:picLocks noChangeAspect="1"/>
          </p:cNvPicPr>
          <p:nvPr userDrawn="1"/>
        </p:nvPicPr>
        <p:blipFill>
          <a:blip r:embed="rId5"/>
          <a:stretch>
            <a:fillRect/>
          </a:stretch>
        </p:blipFill>
        <p:spPr>
          <a:xfrm>
            <a:off x="882441" y="2712027"/>
            <a:ext cx="3116866" cy="171669"/>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4905" y="2184984"/>
            <a:ext cx="5874627" cy="1108445"/>
          </a:xfrm>
          <a:noFill/>
          <a:ln>
            <a:noFill/>
          </a:ln>
        </p:spPr>
        <p:txBody>
          <a:bodyPr lIns="180000" tIns="72000" rIns="144000" bIns="72000" anchor="t" anchorCtr="0">
            <a:noAutofit/>
          </a:bodyPr>
          <a:lstStyle>
            <a:lvl1pPr marL="0" indent="0" algn="l">
              <a:lnSpc>
                <a:spcPct val="80000"/>
              </a:lnSpc>
              <a:spcBef>
                <a:spcPts val="0"/>
              </a:spcBef>
              <a:buNone/>
              <a:defRPr sz="2800">
                <a:solidFill>
                  <a:schemeClr val="accent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515536" y="1228060"/>
            <a:ext cx="5863995" cy="861237"/>
          </a:xfrm>
        </p:spPr>
        <p:txBody>
          <a:bodyPr lIns="144000" tIns="144000" rIns="144000" bIns="144000" anchor="b" anchorCtr="0">
            <a:noAutofit/>
          </a:bodyPr>
          <a:lstStyle>
            <a:lvl1pPr>
              <a:lnSpc>
                <a:spcPct val="80000"/>
              </a:lnSpc>
              <a:defRPr sz="3600" spc="0">
                <a:solidFill>
                  <a:schemeClr val="tx1"/>
                </a:solidFill>
                <a:effectLst/>
              </a:defRPr>
            </a:lvl1pPr>
          </a:lstStyle>
          <a:p>
            <a:r>
              <a:rPr lang="en-US"/>
              <a:t>Click to edit Master title style</a:t>
            </a:r>
            <a:endParaRPr lang="en-US" dirty="0"/>
          </a:p>
        </p:txBody>
      </p:sp>
      <p:pic>
        <p:nvPicPr>
          <p:cNvPr id="9" name="Picture 8" descr="Tech.Ed logo.png"/>
          <p:cNvPicPr>
            <a:picLocks noChangeAspect="1"/>
          </p:cNvPicPr>
          <p:nvPr userDrawn="1"/>
        </p:nvPicPr>
        <p:blipFill>
          <a:blip r:embed="rId3"/>
          <a:stretch>
            <a:fillRect/>
          </a:stretch>
        </p:blipFill>
        <p:spPr>
          <a:xfrm>
            <a:off x="6831107" y="282292"/>
            <a:ext cx="1919530" cy="791330"/>
          </a:xfrm>
          <a:prstGeom prst="rect">
            <a:avLst/>
          </a:prstGeom>
          <a:noFill/>
          <a:ln>
            <a:noFill/>
          </a:ln>
        </p:spPr>
      </p:pic>
      <p:pic>
        <p:nvPicPr>
          <p:cNvPr id="10" name="Picture 9" descr="Cluster.png"/>
          <p:cNvPicPr>
            <a:picLocks noChangeAspect="1"/>
          </p:cNvPicPr>
          <p:nvPr userDrawn="1"/>
        </p:nvPicPr>
        <p:blipFill>
          <a:blip r:embed="rId4"/>
          <a:stretch>
            <a:fillRect/>
          </a:stretch>
        </p:blipFill>
        <p:spPr>
          <a:xfrm>
            <a:off x="6983034" y="1421227"/>
            <a:ext cx="1654460" cy="1898275"/>
          </a:xfrm>
          <a:prstGeom prst="rect">
            <a:avLst/>
          </a:prstGeom>
          <a:noFill/>
          <a:ln>
            <a:noFill/>
          </a:ln>
        </p:spPr>
      </p:pic>
      <p:pic>
        <p:nvPicPr>
          <p:cNvPr id="8" name="Picture 7" descr="Date_place.png"/>
          <p:cNvPicPr>
            <a:picLocks noChangeAspect="1"/>
          </p:cNvPicPr>
          <p:nvPr userDrawn="1"/>
        </p:nvPicPr>
        <p:blipFill>
          <a:blip r:embed="rId5"/>
          <a:stretch>
            <a:fillRect/>
          </a:stretch>
        </p:blipFill>
        <p:spPr>
          <a:xfrm>
            <a:off x="6871294" y="1238454"/>
            <a:ext cx="1696884" cy="93460"/>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88800" y="1066500"/>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381001" y="1058665"/>
            <a:ext cx="4114800" cy="1686616"/>
          </a:xfrm>
        </p:spPr>
        <p:txBody>
          <a:bodyPr/>
          <a:lstStyle>
            <a:lvl1pPr marL="339976" indent="-339976">
              <a:lnSpc>
                <a:spcPct val="90000"/>
              </a:lnSpc>
              <a:defRPr sz="24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58665"/>
            <a:ext cx="4114800" cy="1686616"/>
          </a:xfrm>
        </p:spPr>
        <p:txBody>
          <a:bodyPr/>
          <a:lstStyle>
            <a:lvl1pPr marL="347914" indent="-347914">
              <a:lnSpc>
                <a:spcPct val="90000"/>
              </a:lnSpc>
              <a:defRPr sz="24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1" y="1058666"/>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1000" y="16311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3" y="1058666"/>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ght background developer code">
    <p:spTree>
      <p:nvGrpSpPr>
        <p:cNvPr id="1" name=""/>
        <p:cNvGrpSpPr/>
        <p:nvPr/>
      </p:nvGrpSpPr>
      <p:grpSpPr>
        <a:xfrm>
          <a:off x="0" y="0"/>
          <a:ext cx="0" cy="0"/>
          <a:chOff x="0" y="0"/>
          <a:chExt cx="0" cy="0"/>
        </a:xfrm>
      </p:grpSpPr>
      <p:sp>
        <p:nvSpPr>
          <p:cNvPr id="4" name="Rectangle 3"/>
          <p:cNvSpPr/>
          <p:nvPr userDrawn="1"/>
        </p:nvSpPr>
        <p:spPr bwMode="auto">
          <a:xfrm>
            <a:off x="0" y="909084"/>
            <a:ext cx="9144000" cy="3923421"/>
          </a:xfrm>
          <a:prstGeom prst="rect">
            <a:avLst/>
          </a:prstGeom>
          <a:solidFill>
            <a:schemeClr val="bg1"/>
          </a:soli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lstStyle/>
          <a:p>
            <a:pPr algn="ctr" defTabSz="914099"/>
            <a:endParaRPr lang="en-US" sz="2000" b="0" cap="none" spc="0" dirty="0">
              <a:ln>
                <a:noFill/>
              </a:ln>
              <a:solidFill>
                <a:schemeClr val="tx1"/>
              </a:solidFill>
              <a:effectLst/>
              <a:latin typeface="Calibri" pitchFamily="34" charset="0"/>
            </a:endParaRP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7" name="Text Placeholder 6"/>
          <p:cNvSpPr>
            <a:spLocks noGrp="1"/>
          </p:cNvSpPr>
          <p:nvPr>
            <p:ph type="body" sz="quarter" idx="10"/>
          </p:nvPr>
        </p:nvSpPr>
        <p:spPr>
          <a:xfrm>
            <a:off x="346075" y="1062037"/>
            <a:ext cx="8453438" cy="1292662"/>
          </a:xfrm>
        </p:spPr>
        <p:txBody>
          <a:bodyPr/>
          <a:lstStyle>
            <a:lvl1pPr marL="0" indent="0">
              <a:lnSpc>
                <a:spcPct val="80000"/>
              </a:lnSpc>
              <a:buFontTx/>
              <a:buNone/>
              <a:defRPr sz="2000" b="0">
                <a:solidFill>
                  <a:srgbClr val="292929"/>
                </a:solidFill>
                <a:latin typeface="Consolas" pitchFamily="49" charset="0"/>
                <a:cs typeface="Courier New" pitchFamily="49" charset="0"/>
              </a:defRPr>
            </a:lvl1pPr>
            <a:lvl2pPr marL="457200" indent="6350">
              <a:lnSpc>
                <a:spcPct val="80000"/>
              </a:lnSpc>
              <a:buFontTx/>
              <a:buNone/>
              <a:defRPr sz="1800" b="0">
                <a:solidFill>
                  <a:srgbClr val="292929"/>
                </a:solidFill>
                <a:latin typeface="Consolas" pitchFamily="49" charset="0"/>
                <a:cs typeface="Courier New" pitchFamily="49" charset="0"/>
              </a:defRPr>
            </a:lvl2pPr>
            <a:lvl3pPr marL="796925" indent="0">
              <a:lnSpc>
                <a:spcPct val="80000"/>
              </a:lnSpc>
              <a:buFontTx/>
              <a:buNone/>
              <a:defRPr sz="1600" b="0">
                <a:solidFill>
                  <a:srgbClr val="292929"/>
                </a:solidFill>
                <a:latin typeface="Consolas" pitchFamily="49" charset="0"/>
                <a:cs typeface="Courier New" pitchFamily="49" charset="0"/>
              </a:defRPr>
            </a:lvl3pPr>
            <a:lvl4pPr marL="1147763" indent="20638">
              <a:lnSpc>
                <a:spcPct val="80000"/>
              </a:lnSpc>
              <a:buFontTx/>
              <a:buNone/>
              <a:defRPr sz="1600" b="0">
                <a:solidFill>
                  <a:srgbClr val="292929"/>
                </a:solidFill>
                <a:latin typeface="Consolas" pitchFamily="49" charset="0"/>
                <a:cs typeface="Courier New" pitchFamily="49" charset="0"/>
              </a:defRPr>
            </a:lvl4pPr>
            <a:lvl5pPr marL="1489075" indent="0">
              <a:lnSpc>
                <a:spcPct val="80000"/>
              </a:lnSpc>
              <a:buFontTx/>
              <a:buNone/>
              <a:defRPr sz="1600" b="0">
                <a:solidFill>
                  <a:srgbClr val="292929"/>
                </a:solidFill>
                <a:latin typeface="Consolas"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 name="Straight Connector 4"/>
          <p:cNvCxnSpPr/>
          <p:nvPr userDrawn="1"/>
        </p:nvCxnSpPr>
        <p:spPr>
          <a:xfrm>
            <a:off x="0" y="4832505"/>
            <a:ext cx="91440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Slide Number Placeholder 6"/>
          <p:cNvSpPr txBox="1">
            <a:spLocks/>
          </p:cNvSpPr>
          <p:nvPr userDrawn="1"/>
        </p:nvSpPr>
        <p:spPr>
          <a:xfrm>
            <a:off x="329201" y="4784652"/>
            <a:ext cx="2132964" cy="273844"/>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pic>
        <p:nvPicPr>
          <p:cNvPr id="10" name="Picture 9" descr="Cluster.png"/>
          <p:cNvPicPr>
            <a:picLocks noChangeAspect="1"/>
          </p:cNvPicPr>
          <p:nvPr userDrawn="1"/>
        </p:nvPicPr>
        <p:blipFill>
          <a:blip r:embed="rId2"/>
          <a:stretch>
            <a:fillRect/>
          </a:stretch>
        </p:blipFill>
        <p:spPr>
          <a:xfrm>
            <a:off x="8064105" y="4141694"/>
            <a:ext cx="846346" cy="971070"/>
          </a:xfrm>
          <a:prstGeom prst="rect">
            <a:avLst/>
          </a:prstGeom>
          <a:noFill/>
          <a:ln>
            <a:noFill/>
          </a:ln>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 &amp; A">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171450"/>
            <a:ext cx="8412459" cy="4985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7054" y="1065610"/>
            <a:ext cx="8380800" cy="1849737"/>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6"/>
          <p:cNvSpPr txBox="1">
            <a:spLocks/>
          </p:cNvSpPr>
          <p:nvPr/>
        </p:nvSpPr>
        <p:spPr>
          <a:xfrm>
            <a:off x="329201" y="4784652"/>
            <a:ext cx="2132964" cy="273844"/>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cxnSp>
        <p:nvCxnSpPr>
          <p:cNvPr id="7" name="Straight Connector 6"/>
          <p:cNvCxnSpPr/>
          <p:nvPr/>
        </p:nvCxnSpPr>
        <p:spPr>
          <a:xfrm>
            <a:off x="0" y="4832505"/>
            <a:ext cx="9144000" cy="0"/>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8" name="Picture 7" descr="Cluster.png"/>
          <p:cNvPicPr>
            <a:picLocks noChangeAspect="1"/>
          </p:cNvPicPr>
          <p:nvPr/>
        </p:nvPicPr>
        <p:blipFill>
          <a:blip r:embed="rId12"/>
          <a:stretch>
            <a:fillRect/>
          </a:stretch>
        </p:blipFill>
        <p:spPr>
          <a:xfrm>
            <a:off x="8064105" y="4141694"/>
            <a:ext cx="846346" cy="971070"/>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738" r:id="rId1"/>
    <p:sldLayoutId id="2147483760" r:id="rId2"/>
    <p:sldLayoutId id="2147483741" r:id="rId3"/>
    <p:sldLayoutId id="2147483742" r:id="rId4"/>
    <p:sldLayoutId id="2147483743" r:id="rId5"/>
    <p:sldLayoutId id="2147483744" r:id="rId6"/>
    <p:sldLayoutId id="2147483745" r:id="rId7"/>
    <p:sldLayoutId id="2147483746" r:id="rId8"/>
    <p:sldLayoutId id="2147483757" r:id="rId9"/>
  </p:sldLayoutIdLst>
  <p:transition>
    <p:fade/>
  </p:transition>
  <p:txStyles>
    <p:titleStyle>
      <a:lvl1pPr algn="l" defTabSz="914363" rtl="0" eaLnBrk="1" latinLnBrk="0" hangingPunct="1">
        <a:lnSpc>
          <a:spcPct val="90000"/>
        </a:lnSpc>
        <a:spcBef>
          <a:spcPct val="0"/>
        </a:spcBef>
        <a:buNone/>
        <a:defRPr lang="en-US" sz="3600" b="0" kern="1200" cap="none" spc="-100" baseline="0" dirty="0" smtClean="0">
          <a:ln w="3175">
            <a:noFill/>
          </a:ln>
          <a:solidFill>
            <a:schemeClr val="bg1"/>
          </a:solidFill>
          <a:effectLst/>
          <a:latin typeface="Calibri" pitchFamily="34" charset="0"/>
          <a:ea typeface="+mn-ea"/>
          <a:cs typeface="Arial" charset="0"/>
        </a:defRPr>
      </a:lvl1pPr>
    </p:titleStyle>
    <p:bodyStyle>
      <a:lvl1pPr marL="361950" indent="-361950" algn="l" defTabSz="914363" rtl="0" eaLnBrk="1" latinLnBrk="0" hangingPunct="1">
        <a:lnSpc>
          <a:spcPct val="90000"/>
        </a:lnSpc>
        <a:spcBef>
          <a:spcPct val="20000"/>
        </a:spcBef>
        <a:buSzPct val="100000"/>
        <a:buFontTx/>
        <a:buBlip>
          <a:blip r:embed="rId13"/>
        </a:buBlip>
        <a:defRPr sz="2600" kern="1200">
          <a:solidFill>
            <a:schemeClr val="bg1"/>
          </a:solidFill>
          <a:latin typeface="Calibri" pitchFamily="34" charset="0"/>
          <a:ea typeface="+mn-ea"/>
          <a:cs typeface="+mn-cs"/>
        </a:defRPr>
      </a:lvl1pPr>
      <a:lvl2pPr marL="808038" indent="-344488"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2pPr>
      <a:lvl3pPr marL="1168400" indent="-346075"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3pPr>
      <a:lvl4pPr marL="1516063" indent="-347663"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4pPr>
      <a:lvl5pPr marL="1852613" indent="-325438"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eb.Request.Param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lfal.co/PeelAndSlice"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a:t>Bug #54</a:t>
            </a:r>
            <a:endParaRPr sz="3600" dirty="0">
              <a:solidFill>
                <a:schemeClr val="accent1"/>
              </a:solidFill>
            </a:endParaRPr>
          </a:p>
        </p:txBody>
      </p:sp>
      <p:sp>
        <p:nvSpPr>
          <p:cNvPr id="4" name="Rectangle 3"/>
          <p:cNvSpPr/>
          <p:nvPr/>
        </p:nvSpPr>
        <p:spPr>
          <a:xfrm>
            <a:off x="714374" y="1538585"/>
            <a:ext cx="7915275" cy="1754326"/>
          </a:xfrm>
          <a:prstGeom prst="rect">
            <a:avLst/>
          </a:prstGeom>
        </p:spPr>
        <p:txBody>
          <a:bodyPr wrap="square">
            <a:spAutoFit/>
          </a:bodyPr>
          <a:lstStyle/>
          <a:p>
            <a:r>
              <a:rPr lang="en-US" sz="3600" dirty="0">
                <a:solidFill>
                  <a:schemeClr val="accent1"/>
                </a:solidFill>
              </a:rPr>
              <a:t>If a home , auto and personal loan are taken out by Tom, 3 versions of Tom appear in the database.</a:t>
            </a:r>
            <a:endParaRPr lang="en-US" sz="3600"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01095"/>
            <a:ext cx="9144000" cy="3539430"/>
          </a:xfrm>
          <a:prstGeom prst="rect">
            <a:avLst/>
          </a:prstGeom>
          <a:noFill/>
        </p:spPr>
        <p:txBody>
          <a:bodyPr wrap="square" rtlCol="0">
            <a:spAutoFit/>
          </a:bodyPr>
          <a:lstStyle/>
          <a:p>
            <a:r>
              <a:rPr lang="en-US" sz="1600" dirty="0">
                <a:solidFill>
                  <a:srgbClr val="931968"/>
                </a:solidFill>
                <a:latin typeface="Lucida Console" panose="020B0609040504020204" pitchFamily="49" charset="0"/>
                <a:ea typeface="Monaco"/>
                <a:cs typeface="Monaco"/>
              </a:rPr>
              <a:t>public</a:t>
            </a:r>
            <a:r>
              <a:rPr lang="en-US" sz="1600" dirty="0">
                <a:solidFill>
                  <a:srgbClr val="000000"/>
                </a:solidFill>
                <a:latin typeface="Lucida Console" panose="020B0609040504020204" pitchFamily="49" charset="0"/>
                <a:ea typeface="Monaco"/>
                <a:cs typeface="Monaco"/>
              </a:rPr>
              <a:t> </a:t>
            </a:r>
            <a:r>
              <a:rPr lang="en-US" sz="1600" dirty="0">
                <a:solidFill>
                  <a:srgbClr val="931968"/>
                </a:solidFill>
                <a:latin typeface="Lucida Console" panose="020B0609040504020204" pitchFamily="49" charset="0"/>
                <a:ea typeface="Monaco"/>
                <a:cs typeface="Monaco"/>
              </a:rPr>
              <a:t>void</a:t>
            </a:r>
            <a:r>
              <a:rPr lang="en-US" sz="1600" dirty="0">
                <a:solidFill>
                  <a:srgbClr val="000000"/>
                </a:solidFill>
                <a:latin typeface="Lucida Console" panose="020B0609040504020204" pitchFamily="49" charset="0"/>
                <a:ea typeface="Monaco"/>
                <a:cs typeface="Monaco"/>
              </a:rPr>
              <a:t> </a:t>
            </a:r>
            <a:r>
              <a:rPr lang="en-US" sz="1600" dirty="0" err="1">
                <a:solidFill>
                  <a:srgbClr val="000000"/>
                </a:solidFill>
                <a:latin typeface="Lucida Console" panose="020B0609040504020204" pitchFamily="49" charset="0"/>
                <a:ea typeface="Monaco"/>
                <a:cs typeface="Monaco"/>
              </a:rPr>
              <a:t>escalateProblems</a:t>
            </a:r>
            <a:r>
              <a:rPr lang="en-US" sz="1600" dirty="0">
                <a:solidFill>
                  <a:srgbClr val="000000"/>
                </a:solidFill>
                <a:latin typeface="Lucida Console" panose="020B0609040504020204" pitchFamily="49" charset="0"/>
                <a:ea typeface="Monaco"/>
                <a:cs typeface="Monaco"/>
              </a:rPr>
              <a:t>(Loan[] loans, Connection conn)</a:t>
            </a:r>
          </a:p>
          <a:p>
            <a:r>
              <a:rPr lang="en-US" sz="1600" dirty="0">
                <a:solidFill>
                  <a:srgbClr val="000000"/>
                </a:solidFill>
                <a:latin typeface="Lucida Console" panose="020B0609040504020204" pitchFamily="49" charset="0"/>
                <a:ea typeface="Monaco"/>
                <a:cs typeface="Monaco"/>
              </a:rPr>
              <a:t>{</a:t>
            </a:r>
          </a:p>
          <a:p>
            <a:r>
              <a:rPr lang="en-US" sz="1600" dirty="0">
                <a:solidFill>
                  <a:srgbClr val="000000"/>
                </a:solidFill>
                <a:latin typeface="Lucida Console" panose="020B0609040504020204" pitchFamily="49" charset="0"/>
                <a:ea typeface="Monaco"/>
                <a:cs typeface="Monaco"/>
              </a:rPr>
              <a:t>  </a:t>
            </a:r>
            <a:r>
              <a:rPr lang="en-US" sz="1600" dirty="0">
                <a:solidFill>
                  <a:srgbClr val="931968"/>
                </a:solidFill>
                <a:latin typeface="Lucida Console" panose="020B0609040504020204" pitchFamily="49" charset="0"/>
                <a:ea typeface="Monaco"/>
                <a:cs typeface="Monaco"/>
              </a:rPr>
              <a:t>for</a:t>
            </a:r>
            <a:r>
              <a:rPr lang="en-US" sz="1600" dirty="0">
                <a:solidFill>
                  <a:srgbClr val="000000"/>
                </a:solidFill>
                <a:latin typeface="Lucida Console" panose="020B0609040504020204" pitchFamily="49" charset="0"/>
                <a:ea typeface="Monaco"/>
                <a:cs typeface="Monaco"/>
              </a:rPr>
              <a:t> (Loan loan : loans)</a:t>
            </a:r>
          </a:p>
          <a:p>
            <a:r>
              <a:rPr lang="en-US" sz="1600" dirty="0">
                <a:solidFill>
                  <a:srgbClr val="000000"/>
                </a:solidFill>
                <a:latin typeface="Lucida Console" panose="020B0609040504020204" pitchFamily="49" charset="0"/>
                <a:ea typeface="Monaco"/>
                <a:cs typeface="Monaco"/>
              </a:rPr>
              <a:t>  {</a:t>
            </a:r>
          </a:p>
          <a:p>
            <a:r>
              <a:rPr lang="en-US" sz="1600" dirty="0">
                <a:solidFill>
                  <a:srgbClr val="000000"/>
                </a:solidFill>
                <a:latin typeface="Lucida Console" panose="020B0609040504020204" pitchFamily="49" charset="0"/>
                <a:ea typeface="Monaco"/>
                <a:cs typeface="Monaco"/>
              </a:rPr>
              <a:t>    </a:t>
            </a:r>
            <a:r>
              <a:rPr lang="en-US" sz="1600" dirty="0">
                <a:solidFill>
                  <a:srgbClr val="931968"/>
                </a:solidFill>
                <a:latin typeface="Lucida Console" panose="020B0609040504020204" pitchFamily="49" charset="0"/>
                <a:ea typeface="Monaco"/>
                <a:cs typeface="Monaco"/>
              </a:rPr>
              <a:t>if</a:t>
            </a:r>
            <a:r>
              <a:rPr lang="en-US" sz="1600" dirty="0">
                <a:solidFill>
                  <a:srgbClr val="000000"/>
                </a:solidFill>
                <a:latin typeface="Lucida Console" panose="020B0609040504020204" pitchFamily="49" charset="0"/>
                <a:ea typeface="Monaco"/>
                <a:cs typeface="Monaco"/>
              </a:rPr>
              <a:t> (</a:t>
            </a:r>
            <a:r>
              <a:rPr lang="en-US" sz="1600" dirty="0" err="1">
                <a:solidFill>
                  <a:srgbClr val="000000"/>
                </a:solidFill>
                <a:latin typeface="Lucida Console" panose="020B0609040504020204" pitchFamily="49" charset="0"/>
                <a:ea typeface="Monaco"/>
                <a:cs typeface="Monaco"/>
              </a:rPr>
              <a:t>loan.isOverDue</a:t>
            </a:r>
            <a:r>
              <a:rPr lang="en-US" sz="1600" dirty="0">
                <a:solidFill>
                  <a:srgbClr val="000000"/>
                </a:solidFill>
                <a:latin typeface="Lucida Console" panose="020B0609040504020204" pitchFamily="49" charset="0"/>
                <a:ea typeface="Monaco"/>
                <a:cs typeface="Monaco"/>
              </a:rPr>
              <a:t>() &amp;&amp; (</a:t>
            </a:r>
            <a:r>
              <a:rPr lang="en-US" sz="1600" dirty="0" err="1">
                <a:solidFill>
                  <a:srgbClr val="000000"/>
                </a:solidFill>
                <a:latin typeface="Lucida Console" panose="020B0609040504020204" pitchFamily="49" charset="0"/>
                <a:ea typeface="Monaco"/>
                <a:cs typeface="Monaco"/>
              </a:rPr>
              <a:t>loan.getAmount</a:t>
            </a:r>
            <a:r>
              <a:rPr lang="en-US" sz="1600" dirty="0">
                <a:solidFill>
                  <a:srgbClr val="000000"/>
                </a:solidFill>
                <a:latin typeface="Lucida Console" panose="020B0609040504020204" pitchFamily="49" charset="0"/>
                <a:ea typeface="Monaco"/>
                <a:cs typeface="Monaco"/>
              </a:rPr>
              <a:t>() &gt; 5000))</a:t>
            </a:r>
          </a:p>
          <a:p>
            <a:r>
              <a:rPr lang="en-US" sz="1600" dirty="0">
                <a:solidFill>
                  <a:srgbClr val="000000"/>
                </a:solidFill>
                <a:latin typeface="Lucida Console" panose="020B0609040504020204" pitchFamily="49" charset="0"/>
                <a:ea typeface="Monaco"/>
                <a:cs typeface="Monaco"/>
              </a:rPr>
              <a:t>    {</a:t>
            </a:r>
          </a:p>
          <a:p>
            <a:r>
              <a:rPr lang="en-US" sz="1600" dirty="0">
                <a:solidFill>
                  <a:srgbClr val="000000"/>
                </a:solidFill>
                <a:latin typeface="Lucida Console" panose="020B0609040504020204" pitchFamily="49" charset="0"/>
                <a:ea typeface="Monaco"/>
                <a:cs typeface="Monaco"/>
              </a:rPr>
              <a:t>      </a:t>
            </a:r>
            <a:r>
              <a:rPr lang="en-US" sz="1600" dirty="0" err="1">
                <a:solidFill>
                  <a:srgbClr val="000000"/>
                </a:solidFill>
                <a:latin typeface="Lucida Console" panose="020B0609040504020204" pitchFamily="49" charset="0"/>
                <a:ea typeface="Monaco"/>
                <a:cs typeface="Monaco"/>
              </a:rPr>
              <a:t>loan.saveStatus</a:t>
            </a:r>
            <a:r>
              <a:rPr lang="en-US" sz="1600" dirty="0">
                <a:solidFill>
                  <a:srgbClr val="000000"/>
                </a:solidFill>
                <a:latin typeface="Lucida Console" panose="020B0609040504020204" pitchFamily="49" charset="0"/>
                <a:ea typeface="Monaco"/>
                <a:cs typeface="Monaco"/>
              </a:rPr>
              <a:t>(</a:t>
            </a:r>
            <a:r>
              <a:rPr lang="en-US" sz="1600" dirty="0">
                <a:solidFill>
                  <a:srgbClr val="3933FF"/>
                </a:solidFill>
                <a:latin typeface="Lucida Console" panose="020B0609040504020204" pitchFamily="49" charset="0"/>
                <a:ea typeface="Monaco"/>
                <a:cs typeface="Monaco"/>
              </a:rPr>
              <a:t>"Critical"</a:t>
            </a:r>
            <a:r>
              <a:rPr lang="en-US" sz="1600" dirty="0">
                <a:solidFill>
                  <a:srgbClr val="000000"/>
                </a:solidFill>
                <a:latin typeface="Lucida Console" panose="020B0609040504020204" pitchFamily="49" charset="0"/>
                <a:ea typeface="Monaco"/>
                <a:cs typeface="Monaco"/>
              </a:rPr>
              <a:t>, conn);</a:t>
            </a:r>
          </a:p>
          <a:p>
            <a:r>
              <a:rPr lang="en-US" sz="1600" dirty="0">
                <a:solidFill>
                  <a:srgbClr val="000000"/>
                </a:solidFill>
                <a:latin typeface="Lucida Console" panose="020B0609040504020204" pitchFamily="49" charset="0"/>
                <a:ea typeface="Monaco"/>
                <a:cs typeface="Monaco"/>
              </a:rPr>
              <a:t>    }</a:t>
            </a:r>
          </a:p>
          <a:p>
            <a:r>
              <a:rPr lang="en-US" sz="1600" dirty="0">
                <a:solidFill>
                  <a:srgbClr val="000000"/>
                </a:solidFill>
                <a:latin typeface="Lucida Console" panose="020B0609040504020204" pitchFamily="49" charset="0"/>
                <a:ea typeface="Monaco"/>
                <a:cs typeface="Monaco"/>
              </a:rPr>
              <a:t>    </a:t>
            </a:r>
            <a:r>
              <a:rPr lang="en-US" sz="1600" dirty="0">
                <a:solidFill>
                  <a:srgbClr val="931968"/>
                </a:solidFill>
                <a:latin typeface="Lucida Console" panose="020B0609040504020204" pitchFamily="49" charset="0"/>
                <a:ea typeface="Monaco"/>
                <a:cs typeface="Monaco"/>
              </a:rPr>
              <a:t>else</a:t>
            </a:r>
            <a:r>
              <a:rPr lang="en-US" sz="1600" dirty="0">
                <a:solidFill>
                  <a:srgbClr val="000000"/>
                </a:solidFill>
                <a:latin typeface="Lucida Console" panose="020B0609040504020204" pitchFamily="49" charset="0"/>
                <a:ea typeface="Monaco"/>
                <a:cs typeface="Monaco"/>
              </a:rPr>
              <a:t> </a:t>
            </a:r>
            <a:r>
              <a:rPr lang="en-US" sz="1600" dirty="0">
                <a:solidFill>
                  <a:srgbClr val="931968"/>
                </a:solidFill>
                <a:latin typeface="Lucida Console" panose="020B0609040504020204" pitchFamily="49" charset="0"/>
                <a:ea typeface="Monaco"/>
                <a:cs typeface="Monaco"/>
              </a:rPr>
              <a:t>if</a:t>
            </a:r>
            <a:r>
              <a:rPr lang="en-US" sz="1600" dirty="0">
                <a:solidFill>
                  <a:srgbClr val="000000"/>
                </a:solidFill>
                <a:latin typeface="Lucida Console" panose="020B0609040504020204" pitchFamily="49" charset="0"/>
                <a:ea typeface="Monaco"/>
                <a:cs typeface="Monaco"/>
              </a:rPr>
              <a:t> (</a:t>
            </a:r>
            <a:r>
              <a:rPr lang="en-US" sz="1600" dirty="0" err="1">
                <a:solidFill>
                  <a:srgbClr val="000000"/>
                </a:solidFill>
                <a:latin typeface="Lucida Console" panose="020B0609040504020204" pitchFamily="49" charset="0"/>
                <a:ea typeface="Monaco"/>
                <a:cs typeface="Monaco"/>
              </a:rPr>
              <a:t>loan.isOverDue</a:t>
            </a:r>
            <a:r>
              <a:rPr lang="en-US" sz="1600" dirty="0">
                <a:solidFill>
                  <a:srgbClr val="000000"/>
                </a:solidFill>
                <a:latin typeface="Lucida Console" panose="020B0609040504020204" pitchFamily="49" charset="0"/>
                <a:ea typeface="Monaco"/>
                <a:cs typeface="Monaco"/>
              </a:rPr>
              <a:t>() &amp;&amp; (</a:t>
            </a:r>
            <a:r>
              <a:rPr lang="en-US" sz="1600" dirty="0" err="1">
                <a:solidFill>
                  <a:srgbClr val="000000"/>
                </a:solidFill>
                <a:latin typeface="Lucida Console" panose="020B0609040504020204" pitchFamily="49" charset="0"/>
                <a:ea typeface="Monaco"/>
                <a:cs typeface="Monaco"/>
              </a:rPr>
              <a:t>loan.getAmount</a:t>
            </a:r>
            <a:r>
              <a:rPr lang="en-US" sz="1600" dirty="0">
                <a:solidFill>
                  <a:srgbClr val="000000"/>
                </a:solidFill>
                <a:latin typeface="Lucida Console" panose="020B0609040504020204" pitchFamily="49" charset="0"/>
                <a:ea typeface="Monaco"/>
                <a:cs typeface="Monaco"/>
              </a:rPr>
              <a:t>() &gt; 50))</a:t>
            </a:r>
          </a:p>
          <a:p>
            <a:r>
              <a:rPr lang="en-US" sz="1600" dirty="0">
                <a:solidFill>
                  <a:srgbClr val="000000"/>
                </a:solidFill>
                <a:latin typeface="Lucida Console" panose="020B0609040504020204" pitchFamily="49" charset="0"/>
                <a:ea typeface="Monaco"/>
                <a:cs typeface="Monaco"/>
              </a:rPr>
              <a:t>    {</a:t>
            </a:r>
          </a:p>
          <a:p>
            <a:r>
              <a:rPr lang="en-US" sz="1600" dirty="0">
                <a:solidFill>
                  <a:srgbClr val="000000"/>
                </a:solidFill>
                <a:latin typeface="Lucida Console" panose="020B0609040504020204" pitchFamily="49" charset="0"/>
                <a:ea typeface="Monaco"/>
                <a:cs typeface="Monaco"/>
              </a:rPr>
              <a:t>      </a:t>
            </a:r>
            <a:r>
              <a:rPr lang="en-US" sz="1600" dirty="0" err="1">
                <a:solidFill>
                  <a:srgbClr val="000000"/>
                </a:solidFill>
                <a:latin typeface="Lucida Console" panose="020B0609040504020204" pitchFamily="49" charset="0"/>
                <a:ea typeface="Monaco"/>
                <a:cs typeface="Monaco"/>
              </a:rPr>
              <a:t>loan.saveStatus</a:t>
            </a:r>
            <a:r>
              <a:rPr lang="en-US" sz="1600" dirty="0">
                <a:solidFill>
                  <a:srgbClr val="000000"/>
                </a:solidFill>
                <a:latin typeface="Lucida Console" panose="020B0609040504020204" pitchFamily="49" charset="0"/>
                <a:ea typeface="Monaco"/>
                <a:cs typeface="Monaco"/>
              </a:rPr>
              <a:t>(</a:t>
            </a:r>
            <a:r>
              <a:rPr lang="en-US" sz="1600" dirty="0">
                <a:solidFill>
                  <a:srgbClr val="3933FF"/>
                </a:solidFill>
                <a:latin typeface="Lucida Console" panose="020B0609040504020204" pitchFamily="49" charset="0"/>
                <a:ea typeface="Monaco"/>
                <a:cs typeface="Monaco"/>
              </a:rPr>
              <a:t>"Escalated"</a:t>
            </a:r>
            <a:r>
              <a:rPr lang="en-US" sz="1600" dirty="0">
                <a:solidFill>
                  <a:srgbClr val="000000"/>
                </a:solidFill>
                <a:latin typeface="Lucida Console" panose="020B0609040504020204" pitchFamily="49" charset="0"/>
                <a:ea typeface="Monaco"/>
                <a:cs typeface="Monaco"/>
              </a:rPr>
              <a:t>, conn);</a:t>
            </a:r>
          </a:p>
          <a:p>
            <a:r>
              <a:rPr lang="en-US" sz="1600" dirty="0">
                <a:solidFill>
                  <a:srgbClr val="000000"/>
                </a:solidFill>
                <a:latin typeface="Lucida Console" panose="020B0609040504020204" pitchFamily="49" charset="0"/>
                <a:ea typeface="Monaco"/>
                <a:cs typeface="Monaco"/>
              </a:rPr>
              <a:t>    }</a:t>
            </a:r>
          </a:p>
          <a:p>
            <a:r>
              <a:rPr lang="en-US" sz="1600" dirty="0">
                <a:solidFill>
                  <a:srgbClr val="000000"/>
                </a:solidFill>
                <a:latin typeface="Lucida Console" panose="020B0609040504020204" pitchFamily="49" charset="0"/>
                <a:ea typeface="Monaco"/>
                <a:cs typeface="Monaco"/>
              </a:rPr>
              <a:t>  }</a:t>
            </a:r>
          </a:p>
          <a:p>
            <a:r>
              <a:rPr lang="en-US" sz="1600" dirty="0">
                <a:solidFill>
                  <a:srgbClr val="000000"/>
                </a:solidFill>
                <a:latin typeface="Lucida Console" panose="020B0609040504020204" pitchFamily="49" charset="0"/>
                <a:ea typeface="Monaco"/>
                <a:cs typeface="Monaco"/>
              </a:rPr>
              <a:t>}</a:t>
            </a:r>
            <a:endParaRPr lang="en-US" sz="1600" dirty="0">
              <a:latin typeface="Lucida Console" panose="020B0609040504020204" pitchFamily="49" charset="0"/>
            </a:endParaRPr>
          </a:p>
        </p:txBody>
      </p:sp>
      <p:sp>
        <p:nvSpPr>
          <p:cNvPr id="7" name="Rectangle 2"/>
          <p:cNvSpPr>
            <a:spLocks/>
          </p:cNvSpPr>
          <p:nvPr/>
        </p:nvSpPr>
        <p:spPr bwMode="auto">
          <a:xfrm>
            <a:off x="1047515" y="1929190"/>
            <a:ext cx="1979961"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8" name="Rectangle 3"/>
          <p:cNvSpPr>
            <a:spLocks/>
          </p:cNvSpPr>
          <p:nvPr/>
        </p:nvSpPr>
        <p:spPr bwMode="auto">
          <a:xfrm>
            <a:off x="3652243" y="1929190"/>
            <a:ext cx="1979961"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0" name="Rectangle 4"/>
          <p:cNvSpPr>
            <a:spLocks/>
          </p:cNvSpPr>
          <p:nvPr/>
        </p:nvSpPr>
        <p:spPr bwMode="auto">
          <a:xfrm>
            <a:off x="838574" y="2427988"/>
            <a:ext cx="4098060"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dirty="0"/>
          </a:p>
        </p:txBody>
      </p:sp>
      <p:sp>
        <p:nvSpPr>
          <p:cNvPr id="11" name="Rectangle 5"/>
          <p:cNvSpPr>
            <a:spLocks/>
          </p:cNvSpPr>
          <p:nvPr/>
        </p:nvSpPr>
        <p:spPr bwMode="auto">
          <a:xfrm>
            <a:off x="1680908" y="2914692"/>
            <a:ext cx="1979961"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2" name="Rectangle 6"/>
          <p:cNvSpPr>
            <a:spLocks/>
          </p:cNvSpPr>
          <p:nvPr/>
        </p:nvSpPr>
        <p:spPr bwMode="auto">
          <a:xfrm>
            <a:off x="4231208" y="2908644"/>
            <a:ext cx="1979961"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3" name="Rectangle 7"/>
          <p:cNvSpPr>
            <a:spLocks/>
          </p:cNvSpPr>
          <p:nvPr/>
        </p:nvSpPr>
        <p:spPr bwMode="auto">
          <a:xfrm>
            <a:off x="812756" y="3395348"/>
            <a:ext cx="4213174" cy="2392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7" name="Rectangle 8"/>
          <p:cNvSpPr>
            <a:spLocks/>
          </p:cNvSpPr>
          <p:nvPr/>
        </p:nvSpPr>
        <p:spPr bwMode="auto">
          <a:xfrm>
            <a:off x="1040191" y="1929190"/>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18" name="Rectangle 9"/>
          <p:cNvSpPr>
            <a:spLocks/>
          </p:cNvSpPr>
          <p:nvPr/>
        </p:nvSpPr>
        <p:spPr bwMode="auto">
          <a:xfrm>
            <a:off x="3650967" y="1929190"/>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19" name="Rectangle 10"/>
          <p:cNvSpPr>
            <a:spLocks/>
          </p:cNvSpPr>
          <p:nvPr/>
        </p:nvSpPr>
        <p:spPr bwMode="auto">
          <a:xfrm>
            <a:off x="840619" y="2415894"/>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20" name="Rectangle 11"/>
          <p:cNvSpPr>
            <a:spLocks/>
          </p:cNvSpPr>
          <p:nvPr/>
        </p:nvSpPr>
        <p:spPr bwMode="auto">
          <a:xfrm>
            <a:off x="1676467" y="2914692"/>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21" name="Rectangle 12"/>
          <p:cNvSpPr>
            <a:spLocks/>
          </p:cNvSpPr>
          <p:nvPr/>
        </p:nvSpPr>
        <p:spPr bwMode="auto">
          <a:xfrm>
            <a:off x="4232815" y="2908644"/>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22" name="Rectangle 13"/>
          <p:cNvSpPr>
            <a:spLocks/>
          </p:cNvSpPr>
          <p:nvPr/>
        </p:nvSpPr>
        <p:spPr bwMode="auto">
          <a:xfrm>
            <a:off x="810382" y="3401396"/>
            <a:ext cx="529525" cy="239271"/>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674407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18"/>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19"/>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499"/>
                                          </p:stCondLst>
                                        </p:cTn>
                                        <p:tgtEl>
                                          <p:spTgt spid="20"/>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499"/>
                                          </p:stCondLst>
                                        </p:cTn>
                                        <p:tgtEl>
                                          <p:spTgt spid="21"/>
                                        </p:tgtEl>
                                        <p:attrNameLst>
                                          <p:attrName>style.visibility</p:attrName>
                                        </p:attrNameLst>
                                      </p:cBhvr>
                                      <p:to>
                                        <p:strVal val="visible"/>
                                      </p:to>
                                    </p:set>
                                  </p:childTnLst>
                                </p:cTn>
                              </p:par>
                            </p:childTnLst>
                          </p:cTn>
                        </p:par>
                        <p:par>
                          <p:cTn id="43" fill="hold">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7" grpId="0" animBg="1"/>
      <p:bldP spid="18" grpId="0" animBg="1"/>
      <p:bldP spid="19" grpId="0" animBg="1"/>
      <p:bldP spid="20"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p:cNvSpPr>
          <p:nvPr/>
        </p:nvSpPr>
        <p:spPr bwMode="auto">
          <a:xfrm>
            <a:off x="2151459" y="609451"/>
            <a:ext cx="3152180" cy="281285"/>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3314" name="Rectangle 2"/>
          <p:cNvSpPr>
            <a:spLocks/>
          </p:cNvSpPr>
          <p:nvPr/>
        </p:nvSpPr>
        <p:spPr bwMode="auto">
          <a:xfrm>
            <a:off x="2151459" y="1078260"/>
            <a:ext cx="3152180" cy="3027164"/>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3315" name="Rectangle 3"/>
          <p:cNvSpPr>
            <a:spLocks/>
          </p:cNvSpPr>
          <p:nvPr/>
        </p:nvSpPr>
        <p:spPr bwMode="auto">
          <a:xfrm>
            <a:off x="2330053" y="1413123"/>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6" name="Rectangle 4"/>
          <p:cNvSpPr>
            <a:spLocks/>
          </p:cNvSpPr>
          <p:nvPr/>
        </p:nvSpPr>
        <p:spPr bwMode="auto">
          <a:xfrm>
            <a:off x="2330053" y="164083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7" name="Rectangle 5"/>
          <p:cNvSpPr>
            <a:spLocks/>
          </p:cNvSpPr>
          <p:nvPr/>
        </p:nvSpPr>
        <p:spPr bwMode="auto">
          <a:xfrm>
            <a:off x="3160514" y="1868537"/>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8" name="Rectangle 6"/>
          <p:cNvSpPr>
            <a:spLocks/>
          </p:cNvSpPr>
          <p:nvPr/>
        </p:nvSpPr>
        <p:spPr bwMode="auto">
          <a:xfrm>
            <a:off x="3544491" y="2471291"/>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9" name="Rectangle 7"/>
          <p:cNvSpPr>
            <a:spLocks/>
          </p:cNvSpPr>
          <p:nvPr/>
        </p:nvSpPr>
        <p:spPr bwMode="auto">
          <a:xfrm>
            <a:off x="3276600" y="298028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0" name="Rectangle 8"/>
          <p:cNvSpPr>
            <a:spLocks/>
          </p:cNvSpPr>
          <p:nvPr/>
        </p:nvSpPr>
        <p:spPr bwMode="auto">
          <a:xfrm>
            <a:off x="3160514" y="2042666"/>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1" name="Rectangle 9"/>
          <p:cNvSpPr>
            <a:spLocks/>
          </p:cNvSpPr>
          <p:nvPr/>
        </p:nvSpPr>
        <p:spPr bwMode="auto">
          <a:xfrm>
            <a:off x="2526506" y="2725787"/>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2" name="Rectangle 10"/>
          <p:cNvSpPr>
            <a:spLocks/>
          </p:cNvSpPr>
          <p:nvPr/>
        </p:nvSpPr>
        <p:spPr bwMode="auto">
          <a:xfrm>
            <a:off x="2330053" y="3830836"/>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3" name="Rectangle 11"/>
          <p:cNvSpPr>
            <a:spLocks/>
          </p:cNvSpPr>
          <p:nvPr/>
        </p:nvSpPr>
        <p:spPr bwMode="auto">
          <a:xfrm>
            <a:off x="3276600" y="320129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4" name="Rectangle 12"/>
          <p:cNvSpPr>
            <a:spLocks/>
          </p:cNvSpPr>
          <p:nvPr/>
        </p:nvSpPr>
        <p:spPr bwMode="auto">
          <a:xfrm>
            <a:off x="3276600" y="3462486"/>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5" name="Rectangle 13"/>
          <p:cNvSpPr>
            <a:spLocks/>
          </p:cNvSpPr>
          <p:nvPr/>
        </p:nvSpPr>
        <p:spPr bwMode="auto">
          <a:xfrm>
            <a:off x="2526506" y="2236886"/>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6" name="Rectangle 14"/>
          <p:cNvSpPr>
            <a:spLocks/>
          </p:cNvSpPr>
          <p:nvPr/>
        </p:nvSpPr>
        <p:spPr bwMode="auto">
          <a:xfrm>
            <a:off x="7152085" y="2042666"/>
            <a:ext cx="1017984" cy="977801"/>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7" name="Rectangle 15"/>
          <p:cNvSpPr>
            <a:spLocks/>
          </p:cNvSpPr>
          <p:nvPr/>
        </p:nvSpPr>
        <p:spPr bwMode="auto">
          <a:xfrm>
            <a:off x="7152085" y="3388816"/>
            <a:ext cx="1017984" cy="977801"/>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8" name="Line 16"/>
          <p:cNvSpPr>
            <a:spLocks noChangeShapeType="1"/>
          </p:cNvSpPr>
          <p:nvPr/>
        </p:nvSpPr>
        <p:spPr bwMode="auto">
          <a:xfrm>
            <a:off x="5080397" y="2518172"/>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13329" name="Line 17"/>
          <p:cNvSpPr>
            <a:spLocks noChangeShapeType="1"/>
          </p:cNvSpPr>
          <p:nvPr/>
        </p:nvSpPr>
        <p:spPr bwMode="auto">
          <a:xfrm rot="10800000">
            <a:off x="6044803" y="2518172"/>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13330" name="Line 18"/>
          <p:cNvSpPr>
            <a:spLocks noChangeShapeType="1"/>
          </p:cNvSpPr>
          <p:nvPr/>
        </p:nvSpPr>
        <p:spPr bwMode="auto">
          <a:xfrm>
            <a:off x="5026819" y="3502670"/>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13331" name="Line 19"/>
          <p:cNvSpPr>
            <a:spLocks noChangeShapeType="1"/>
          </p:cNvSpPr>
          <p:nvPr/>
        </p:nvSpPr>
        <p:spPr bwMode="auto">
          <a:xfrm rot="10800000">
            <a:off x="5991225" y="3502670"/>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13332" name="AutoShape 20"/>
          <p:cNvSpPr>
            <a:spLocks/>
          </p:cNvSpPr>
          <p:nvPr/>
        </p:nvSpPr>
        <p:spPr bwMode="auto">
          <a:xfrm>
            <a:off x="1231702" y="1359545"/>
            <a:ext cx="848320" cy="207615"/>
          </a:xfrm>
          <a:prstGeom prst="rightArrow">
            <a:avLst>
              <a:gd name="adj1" fmla="val 32000"/>
              <a:gd name="adj2" fmla="val 141947"/>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33" name="Rectangle 21"/>
          <p:cNvSpPr>
            <a:spLocks/>
          </p:cNvSpPr>
          <p:nvPr/>
        </p:nvSpPr>
        <p:spPr bwMode="auto">
          <a:xfrm>
            <a:off x="5937647" y="2390924"/>
            <a:ext cx="139239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36280" bIns="0">
            <a:spAutoFit/>
          </a:bodyPr>
          <a:lstStyle/>
          <a:p>
            <a:pPr marL="35873"/>
            <a:r>
              <a:rPr lang="en-US" dirty="0">
                <a:solidFill>
                  <a:schemeClr val="tx1"/>
                </a:solidFill>
                <a:cs typeface="Arial" charset="0"/>
              </a:rPr>
              <a:t>return sample</a:t>
            </a:r>
          </a:p>
        </p:txBody>
      </p:sp>
      <p:sp>
        <p:nvSpPr>
          <p:cNvPr id="13334" name="Rectangle 22"/>
          <p:cNvSpPr>
            <a:spLocks/>
          </p:cNvSpPr>
          <p:nvPr/>
        </p:nvSpPr>
        <p:spPr bwMode="auto">
          <a:xfrm>
            <a:off x="5803702" y="3382119"/>
            <a:ext cx="139239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36280" bIns="0">
            <a:spAutoFit/>
          </a:bodyPr>
          <a:lstStyle/>
          <a:p>
            <a:pPr marL="35873"/>
            <a:r>
              <a:rPr lang="en-US" dirty="0">
                <a:solidFill>
                  <a:schemeClr val="tx1"/>
                </a:solidFill>
                <a:cs typeface="Arial" charset="0"/>
              </a:rPr>
              <a:t>return sample</a:t>
            </a:r>
          </a:p>
        </p:txBody>
      </p:sp>
      <p:sp>
        <p:nvSpPr>
          <p:cNvPr id="13335" name="Rectangle 23"/>
          <p:cNvSpPr>
            <a:spLocks/>
          </p:cNvSpPr>
          <p:nvPr/>
        </p:nvSpPr>
        <p:spPr bwMode="auto">
          <a:xfrm>
            <a:off x="3544491" y="2471291"/>
            <a:ext cx="1116211" cy="93762"/>
          </a:xfrm>
          <a:prstGeom prst="rect">
            <a:avLst/>
          </a:prstGeom>
          <a:solidFill>
            <a:srgbClr val="558E28"/>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36" name="Rectangle 24"/>
          <p:cNvSpPr>
            <a:spLocks/>
          </p:cNvSpPr>
          <p:nvPr/>
        </p:nvSpPr>
        <p:spPr bwMode="auto">
          <a:xfrm>
            <a:off x="3276600" y="3462486"/>
            <a:ext cx="1116211" cy="93762"/>
          </a:xfrm>
          <a:prstGeom prst="rect">
            <a:avLst/>
          </a:prstGeom>
          <a:solidFill>
            <a:srgbClr val="558E28"/>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37" name="Rectangle 25"/>
          <p:cNvSpPr>
            <a:spLocks/>
          </p:cNvSpPr>
          <p:nvPr/>
        </p:nvSpPr>
        <p:spPr bwMode="auto">
          <a:xfrm>
            <a:off x="2151459" y="609451"/>
            <a:ext cx="3152180" cy="281285"/>
          </a:xfrm>
          <a:prstGeom prst="rect">
            <a:avLst/>
          </a:prstGeom>
          <a:solidFill>
            <a:srgbClr val="000000">
              <a:alpha val="50000"/>
            </a:srgbClr>
          </a:solidFill>
          <a:ln w="12700" cap="flat">
            <a:solidFill>
              <a:schemeClr val="tx1">
                <a:alpha val="50000"/>
              </a:schemeClr>
            </a:solidFill>
            <a:prstDash val="solid"/>
            <a:round/>
            <a:headEnd type="none" w="med" len="med"/>
            <a:tailEnd type="none" w="med" len="med"/>
          </a:ln>
        </p:spPr>
        <p:txBody>
          <a:bodyPr lIns="0" tIns="0" rIns="0" bIns="0"/>
          <a:lstStyle/>
          <a:p>
            <a:endParaRPr lang="en-US"/>
          </a:p>
        </p:txBody>
      </p:sp>
      <p:sp>
        <p:nvSpPr>
          <p:cNvPr id="13338" name="Line 26"/>
          <p:cNvSpPr>
            <a:spLocks noChangeShapeType="1"/>
          </p:cNvSpPr>
          <p:nvPr/>
        </p:nvSpPr>
        <p:spPr bwMode="auto">
          <a:xfrm flipH="1">
            <a:off x="6035874" y="2190006"/>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13339" name="Line 27"/>
          <p:cNvSpPr>
            <a:spLocks noChangeShapeType="1"/>
          </p:cNvSpPr>
          <p:nvPr/>
        </p:nvSpPr>
        <p:spPr bwMode="auto">
          <a:xfrm flipH="1">
            <a:off x="5751874" y="2297162"/>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13340" name="Line 28"/>
          <p:cNvSpPr>
            <a:spLocks noChangeShapeType="1"/>
          </p:cNvSpPr>
          <p:nvPr/>
        </p:nvSpPr>
        <p:spPr bwMode="auto">
          <a:xfrm flipH="1">
            <a:off x="5973366" y="3241476"/>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13341" name="Line 29"/>
          <p:cNvSpPr>
            <a:spLocks noChangeShapeType="1"/>
          </p:cNvSpPr>
          <p:nvPr/>
        </p:nvSpPr>
        <p:spPr bwMode="auto">
          <a:xfrm flipH="1">
            <a:off x="5705475" y="3288357"/>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13342" name="Line 30"/>
          <p:cNvSpPr>
            <a:spLocks noChangeShapeType="1"/>
          </p:cNvSpPr>
          <p:nvPr/>
        </p:nvSpPr>
        <p:spPr bwMode="auto">
          <a:xfrm rot="10800000" flipH="1">
            <a:off x="3662809" y="888225"/>
            <a:ext cx="0" cy="185849"/>
          </a:xfrm>
          <a:prstGeom prst="line">
            <a:avLst/>
          </a:prstGeom>
          <a:noFill/>
          <a:ln w="25400" cap="flat">
            <a:solidFill>
              <a:schemeClr val="tx1"/>
            </a:solidFill>
            <a:prstDash val="solid"/>
            <a:round/>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162543949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3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3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3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33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33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3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3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33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33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33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332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333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33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133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3.61111E-6 7.40741E-7 L 3.61111E-6 -0.13333 " pathEditMode="relative" rAng="0" ptsTypes="AA">
                                      <p:cBhvr>
                                        <p:cTn id="42" dur="2000" fill="hold"/>
                                        <p:tgtEl>
                                          <p:spTgt spid="13332"/>
                                        </p:tgtEl>
                                        <p:attrNameLst>
                                          <p:attrName>ppt_x</p:attrName>
                                          <p:attrName>ppt_y</p:attrName>
                                        </p:attrNameLst>
                                      </p:cBhvr>
                                      <p:rCtr x="0" y="-6667"/>
                                    </p:animMotion>
                                  </p:childTnLst>
                                </p:cTn>
                              </p:par>
                              <p:par>
                                <p:cTn id="43" presetID="42" presetClass="path" presetSubtype="0" accel="50000" decel="50000" fill="hold" grpId="1" nodeType="withEffect">
                                  <p:stCondLst>
                                    <p:cond delay="0"/>
                                  </p:stCondLst>
                                  <p:childTnLst>
                                    <p:animMotion origin="layout" path="M 1.38889E-6 -1.97531E-6 L 1.38889E-6 -0.13704 " pathEditMode="relative" rAng="0" ptsTypes="AA">
                                      <p:cBhvr>
                                        <p:cTn id="44" dur="2000" fill="hold"/>
                                        <p:tgtEl>
                                          <p:spTgt spid="13315"/>
                                        </p:tgtEl>
                                        <p:attrNameLst>
                                          <p:attrName>ppt_x</p:attrName>
                                          <p:attrName>ppt_y</p:attrName>
                                        </p:attrNameLst>
                                      </p:cBhvr>
                                      <p:rCtr x="0" y="-6852"/>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2" nodeType="clickEffect">
                                  <p:stCondLst>
                                    <p:cond delay="0"/>
                                  </p:stCondLst>
                                  <p:childTnLst>
                                    <p:animMotion origin="layout" path="M 3.61111E-6 -0.13333 L 3.61111E-6 0.03704 " pathEditMode="relative" rAng="0" ptsTypes="AA">
                                      <p:cBhvr>
                                        <p:cTn id="48" dur="2000" fill="hold"/>
                                        <p:tgtEl>
                                          <p:spTgt spid="13332"/>
                                        </p:tgtEl>
                                        <p:attrNameLst>
                                          <p:attrName>ppt_x</p:attrName>
                                          <p:attrName>ppt_y</p:attrName>
                                        </p:attrNameLst>
                                      </p:cBhvr>
                                      <p:rCtr x="0" y="8519"/>
                                    </p:animMotion>
                                  </p:childTnLst>
                                </p:cTn>
                              </p:par>
                              <p:par>
                                <p:cTn id="49" presetID="1" presetClass="entr" presetSubtype="0" fill="hold" grpId="0" nodeType="withEffect">
                                  <p:stCondLst>
                                    <p:cond delay="0"/>
                                  </p:stCondLst>
                                  <p:childTnLst>
                                    <p:set>
                                      <p:cBhvr>
                                        <p:cTn id="50" dur="1" fill="hold">
                                          <p:stCondLst>
                                            <p:cond delay="499"/>
                                          </p:stCondLst>
                                        </p:cTn>
                                        <p:tgtEl>
                                          <p:spTgt spid="1333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33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499"/>
                                          </p:stCondLst>
                                        </p:cTn>
                                        <p:tgtEl>
                                          <p:spTgt spid="133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133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133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499"/>
                                          </p:stCondLst>
                                        </p:cTn>
                                        <p:tgtEl>
                                          <p:spTgt spid="133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133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1" nodeType="clickEffect">
                                  <p:stCondLst>
                                    <p:cond delay="0"/>
                                  </p:stCondLst>
                                  <p:childTnLst>
                                    <p:animMotion origin="layout" path="M -4.44444E-6 3.82716E-6 L -0.03645 3.82716E-6 " pathEditMode="relative" rAng="0" ptsTypes="AA">
                                      <p:cBhvr>
                                        <p:cTn id="68" dur="2000" fill="hold"/>
                                        <p:tgtEl>
                                          <p:spTgt spid="13328"/>
                                        </p:tgtEl>
                                        <p:attrNameLst>
                                          <p:attrName>ppt_x</p:attrName>
                                          <p:attrName>ppt_y</p:attrName>
                                        </p:attrNameLst>
                                      </p:cBhvr>
                                      <p:rCtr x="-1823" y="0"/>
                                    </p:animMotion>
                                  </p:childTnLst>
                                </p:cTn>
                              </p:par>
                              <p:par>
                                <p:cTn id="69" presetID="42" presetClass="path" presetSubtype="0" accel="50000" decel="50000" fill="hold" grpId="1" nodeType="withEffect">
                                  <p:stCondLst>
                                    <p:cond delay="0"/>
                                  </p:stCondLst>
                                  <p:childTnLst>
                                    <p:animMotion origin="layout" path="M -1.66667E-6 -4.19753E-6 L -0.03646 -0.00185 " pathEditMode="relative" rAng="0" ptsTypes="AA">
                                      <p:cBhvr>
                                        <p:cTn id="70" dur="2000" fill="hold"/>
                                        <p:tgtEl>
                                          <p:spTgt spid="13330"/>
                                        </p:tgtEl>
                                        <p:attrNameLst>
                                          <p:attrName>ppt_x</p:attrName>
                                          <p:attrName>ppt_y</p:attrName>
                                        </p:attrNameLst>
                                      </p:cBhvr>
                                      <p:rCtr x="-1823" y="-93"/>
                                    </p:animMotion>
                                  </p:childTnLst>
                                </p:cTn>
                              </p:par>
                            </p:childTnLst>
                          </p:cTn>
                        </p:par>
                        <p:par>
                          <p:cTn id="71" fill="hold">
                            <p:stCondLst>
                              <p:cond delay="2000"/>
                            </p:stCondLst>
                            <p:childTnLst>
                              <p:par>
                                <p:cTn id="72" presetID="1" presetClass="entr" presetSubtype="0" fill="hold" grpId="0" nodeType="afterEffect">
                                  <p:stCondLst>
                                    <p:cond delay="0"/>
                                  </p:stCondLst>
                                  <p:childTnLst>
                                    <p:set>
                                      <p:cBhvr>
                                        <p:cTn id="73" dur="1" fill="hold">
                                          <p:stCondLst>
                                            <p:cond delay="499"/>
                                          </p:stCondLst>
                                        </p:cTn>
                                        <p:tgtEl>
                                          <p:spTgt spid="1333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499"/>
                                          </p:stCondLst>
                                        </p:cTn>
                                        <p:tgtEl>
                                          <p:spTgt spid="1333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499"/>
                                          </p:stCondLst>
                                        </p:cTn>
                                        <p:tgtEl>
                                          <p:spTgt spid="13340"/>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499"/>
                                          </p:stCondLst>
                                        </p:cTn>
                                        <p:tgtEl>
                                          <p:spTgt spid="13341"/>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xit" presetSubtype="0" fill="hold" grpId="1" nodeType="clickEffect">
                                  <p:stCondLst>
                                    <p:cond delay="0"/>
                                  </p:stCondLst>
                                  <p:childTnLst>
                                    <p:animEffect transition="out" filter="fade">
                                      <p:cBhvr>
                                        <p:cTn id="83" dur="500"/>
                                        <p:tgtEl>
                                          <p:spTgt spid="13326"/>
                                        </p:tgtEl>
                                      </p:cBhvr>
                                    </p:animEffect>
                                    <p:set>
                                      <p:cBhvr>
                                        <p:cTn id="84" dur="1" fill="hold">
                                          <p:stCondLst>
                                            <p:cond delay="499"/>
                                          </p:stCondLst>
                                        </p:cTn>
                                        <p:tgtEl>
                                          <p:spTgt spid="13326"/>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13327"/>
                                        </p:tgtEl>
                                      </p:cBhvr>
                                    </p:animEffect>
                                    <p:set>
                                      <p:cBhvr>
                                        <p:cTn id="87" dur="1" fill="hold">
                                          <p:stCondLst>
                                            <p:cond delay="499"/>
                                          </p:stCondLst>
                                        </p:cTn>
                                        <p:tgtEl>
                                          <p:spTgt spid="13327"/>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13338"/>
                                        </p:tgtEl>
                                      </p:cBhvr>
                                    </p:animEffect>
                                    <p:set>
                                      <p:cBhvr>
                                        <p:cTn id="90" dur="1" fill="hold">
                                          <p:stCondLst>
                                            <p:cond delay="499"/>
                                          </p:stCondLst>
                                        </p:cTn>
                                        <p:tgtEl>
                                          <p:spTgt spid="13338"/>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3340"/>
                                        </p:tgtEl>
                                      </p:cBhvr>
                                    </p:animEffect>
                                    <p:set>
                                      <p:cBhvr>
                                        <p:cTn id="93" dur="1" fill="hold">
                                          <p:stCondLst>
                                            <p:cond delay="499"/>
                                          </p:stCondLst>
                                        </p:cTn>
                                        <p:tgtEl>
                                          <p:spTgt spid="13340"/>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3329"/>
                                        </p:tgtEl>
                                      </p:cBhvr>
                                    </p:animEffect>
                                    <p:set>
                                      <p:cBhvr>
                                        <p:cTn id="96" dur="1" fill="hold">
                                          <p:stCondLst>
                                            <p:cond delay="499"/>
                                          </p:stCondLst>
                                        </p:cTn>
                                        <p:tgtEl>
                                          <p:spTgt spid="13329"/>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3331"/>
                                        </p:tgtEl>
                                      </p:cBhvr>
                                    </p:animEffect>
                                    <p:set>
                                      <p:cBhvr>
                                        <p:cTn id="99" dur="1" fill="hold">
                                          <p:stCondLst>
                                            <p:cond delay="499"/>
                                          </p:stCondLst>
                                        </p:cTn>
                                        <p:tgtEl>
                                          <p:spTgt spid="13331"/>
                                        </p:tgtEl>
                                        <p:attrNameLst>
                                          <p:attrName>style.visibility</p:attrName>
                                        </p:attrNameLst>
                                      </p:cBhvr>
                                      <p:to>
                                        <p:strVal val="hidden"/>
                                      </p:to>
                                    </p:set>
                                  </p:childTnLst>
                                </p:cTn>
                              </p:par>
                            </p:childTnLst>
                          </p:cTn>
                        </p:par>
                        <p:par>
                          <p:cTn id="100" fill="hold">
                            <p:stCondLst>
                              <p:cond delay="500"/>
                            </p:stCondLst>
                            <p:childTnLst>
                              <p:par>
                                <p:cTn id="101" presetID="1" presetClass="entr" presetSubtype="0" fill="hold" grpId="0" nodeType="afterEffect">
                                  <p:stCondLst>
                                    <p:cond delay="0"/>
                                  </p:stCondLst>
                                  <p:childTnLst>
                                    <p:set>
                                      <p:cBhvr>
                                        <p:cTn id="102" dur="1" fill="hold">
                                          <p:stCondLst>
                                            <p:cond delay="499"/>
                                          </p:stCondLst>
                                        </p:cTn>
                                        <p:tgtEl>
                                          <p:spTgt spid="1333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499"/>
                                          </p:stCondLst>
                                        </p:cTn>
                                        <p:tgtEl>
                                          <p:spTgt spid="1333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nodeType="afterGroup">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1333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499"/>
                                          </p:stCondLst>
                                        </p:cTn>
                                        <p:tgtEl>
                                          <p:spTgt spid="13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 grpId="0" animBg="1"/>
      <p:bldP spid="13314" grpId="0" animBg="1"/>
      <p:bldP spid="13315" grpId="0" animBg="1"/>
      <p:bldP spid="13315" grpId="1" animBg="1"/>
      <p:bldP spid="13316" grpId="0" animBg="1"/>
      <p:bldP spid="13317" grpId="0" animBg="1"/>
      <p:bldP spid="13318" grpId="0" animBg="1"/>
      <p:bldP spid="13319" grpId="0" animBg="1"/>
      <p:bldP spid="13320" grpId="0" animBg="1"/>
      <p:bldP spid="13321" grpId="0" animBg="1"/>
      <p:bldP spid="13322" grpId="0" animBg="1"/>
      <p:bldP spid="13323" grpId="0" animBg="1"/>
      <p:bldP spid="13324" grpId="0" animBg="1"/>
      <p:bldP spid="13325" grpId="0" animBg="1"/>
      <p:bldP spid="13326" grpId="0" animBg="1"/>
      <p:bldP spid="13326" grpId="1" animBg="1"/>
      <p:bldP spid="13327" grpId="0" animBg="1"/>
      <p:bldP spid="13327" grpId="1" animBg="1"/>
      <p:bldP spid="13328" grpId="0" animBg="1"/>
      <p:bldP spid="13328" grpId="1" animBg="1"/>
      <p:bldP spid="13329" grpId="0" animBg="1"/>
      <p:bldP spid="13329" grpId="1" animBg="1"/>
      <p:bldP spid="13330" grpId="0" animBg="1"/>
      <p:bldP spid="13330" grpId="1" animBg="1"/>
      <p:bldP spid="13331" grpId="0" animBg="1"/>
      <p:bldP spid="13331" grpId="1" animBg="1"/>
      <p:bldP spid="13332" grpId="0" animBg="1"/>
      <p:bldP spid="13332" grpId="1" animBg="1"/>
      <p:bldP spid="13332" grpId="2" animBg="1"/>
      <p:bldP spid="13333" grpId="0" autoUpdateAnimBg="0"/>
      <p:bldP spid="13334" grpId="0" autoUpdateAnimBg="0"/>
      <p:bldP spid="13335" grpId="0" animBg="1"/>
      <p:bldP spid="13336" grpId="0" animBg="1"/>
      <p:bldP spid="13337" grpId="0" animBg="1"/>
      <p:bldP spid="13338" grpId="0" animBg="1"/>
      <p:bldP spid="13338" grpId="1" animBg="1"/>
      <p:bldP spid="13339" grpId="0" animBg="1"/>
      <p:bldP spid="13340" grpId="0" animBg="1"/>
      <p:bldP spid="13340" grpId="1" animBg="1"/>
      <p:bldP spid="13341" grpId="0" animBg="1"/>
      <p:bldP spid="133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Pop Quiz: </a:t>
            </a:r>
            <a:br>
              <a:rPr lang="en-US" dirty="0"/>
            </a:br>
            <a:r>
              <a:rPr lang="en-US" dirty="0">
                <a:solidFill>
                  <a:schemeClr val="accent1"/>
                </a:solidFill>
              </a:rPr>
              <a:t>Question 1</a:t>
            </a:r>
            <a:endParaRPr sz="3600" dirty="0">
              <a:solidFill>
                <a:schemeClr val="accent1"/>
              </a:solidFill>
            </a:endParaRPr>
          </a:p>
        </p:txBody>
      </p:sp>
      <p:sp>
        <p:nvSpPr>
          <p:cNvPr id="3" name="Text Placeholder 2"/>
          <p:cNvSpPr>
            <a:spLocks noGrp="1"/>
          </p:cNvSpPr>
          <p:nvPr>
            <p:ph idx="1"/>
          </p:nvPr>
        </p:nvSpPr>
        <p:spPr>
          <a:xfrm>
            <a:off x="381000" y="1059656"/>
            <a:ext cx="8382000" cy="2649956"/>
          </a:xfrm>
        </p:spPr>
        <p:txBody>
          <a:bodyPr/>
          <a:lstStyle/>
          <a:p>
            <a:endParaRPr lang="en-US" dirty="0"/>
          </a:p>
          <a:p>
            <a:r>
              <a:rPr lang="en-US" dirty="0"/>
              <a:t>When called with “</a:t>
            </a:r>
            <a:r>
              <a:rPr lang="en-US" dirty="0" err="1">
                <a:solidFill>
                  <a:srgbClr val="FF0000"/>
                </a:solidFill>
              </a:rPr>
              <a:t>ntsc</a:t>
            </a:r>
            <a:r>
              <a:rPr lang="en-US" dirty="0"/>
              <a:t>” as the </a:t>
            </a:r>
            <a:r>
              <a:rPr lang="en-US" dirty="0" err="1"/>
              <a:t>TvType</a:t>
            </a:r>
            <a:r>
              <a:rPr lang="en-US" dirty="0"/>
              <a:t>,</a:t>
            </a:r>
            <a:br>
              <a:rPr lang="en-US" dirty="0"/>
            </a:br>
            <a:r>
              <a:rPr lang="en-US" dirty="0"/>
              <a:t>What does the code do?</a:t>
            </a:r>
          </a:p>
          <a:p>
            <a:pPr marL="463550" lvl="1" indent="0">
              <a:buNone/>
            </a:pPr>
            <a:endParaRPr lang="en-US" dirty="0"/>
          </a:p>
          <a:p>
            <a:pPr marL="920750" lvl="1" indent="-457200">
              <a:buAutoNum type="alphaUcParenR"/>
            </a:pPr>
            <a:r>
              <a:rPr lang="en-US" dirty="0"/>
              <a:t>Creates 30 Frames #30 – 0</a:t>
            </a:r>
          </a:p>
          <a:p>
            <a:pPr marL="920750" lvl="1" indent="-457200">
              <a:buAutoNum type="alphaUcParenR"/>
            </a:pPr>
            <a:endParaRPr lang="en-US" dirty="0"/>
          </a:p>
          <a:p>
            <a:pPr marL="920750" lvl="1" indent="-457200">
              <a:buAutoNum type="alphaUcParenR"/>
            </a:pPr>
            <a:r>
              <a:rPr lang="en-US" dirty="0"/>
              <a:t>Run it to find out</a:t>
            </a:r>
          </a:p>
        </p:txBody>
      </p:sp>
    </p:spTree>
    <p:extLst>
      <p:ext uri="{BB962C8B-B14F-4D97-AF65-F5344CB8AC3E}">
        <p14:creationId xmlns:p14="http://schemas.microsoft.com/office/powerpoint/2010/main" val="2732191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Pop Quiz: </a:t>
            </a:r>
            <a:br>
              <a:rPr lang="en-US" dirty="0"/>
            </a:br>
            <a:r>
              <a:rPr lang="en-US" dirty="0">
                <a:solidFill>
                  <a:schemeClr val="accent1"/>
                </a:solidFill>
              </a:rPr>
              <a:t>Question 2</a:t>
            </a:r>
            <a:endParaRPr sz="3600" dirty="0">
              <a:solidFill>
                <a:schemeClr val="accent1"/>
              </a:solidFill>
            </a:endParaRPr>
          </a:p>
        </p:txBody>
      </p:sp>
      <p:sp>
        <p:nvSpPr>
          <p:cNvPr id="3" name="Text Placeholder 2"/>
          <p:cNvSpPr>
            <a:spLocks noGrp="1"/>
          </p:cNvSpPr>
          <p:nvPr>
            <p:ph idx="1"/>
          </p:nvPr>
        </p:nvSpPr>
        <p:spPr>
          <a:xfrm>
            <a:off x="381000" y="1059656"/>
            <a:ext cx="8382000" cy="2824875"/>
          </a:xfrm>
        </p:spPr>
        <p:txBody>
          <a:bodyPr/>
          <a:lstStyle/>
          <a:p>
            <a:endParaRPr lang="en-US" dirty="0"/>
          </a:p>
          <a:p>
            <a:r>
              <a:rPr lang="en-US" dirty="0"/>
              <a:t>To get this code to run, how should you handle</a:t>
            </a:r>
            <a:br>
              <a:rPr lang="en-US" dirty="0"/>
            </a:br>
            <a:r>
              <a:rPr lang="en-US" u="sng" dirty="0">
                <a:solidFill>
                  <a:srgbClr val="FFFFFF"/>
                </a:solidFill>
                <a:latin typeface="Helvetica" charset="0"/>
                <a:cs typeface="Helvetica" charset="0"/>
                <a:sym typeface="Helvetica" charset="0"/>
                <a:hlinkClick r:id="rId3"/>
              </a:rPr>
              <a:t>web.Request.Params</a:t>
            </a:r>
            <a:r>
              <a:rPr lang="en-US" dirty="0">
                <a:solidFill>
                  <a:srgbClr val="FFFFFF"/>
                </a:solidFill>
                <a:latin typeface="Helvetica" charset="0"/>
                <a:cs typeface="Helvetica" charset="0"/>
                <a:sym typeface="Helvetica" charset="0"/>
              </a:rPr>
              <a:t>[</a:t>
            </a:r>
            <a:r>
              <a:rPr lang="en-US" dirty="0">
                <a:solidFill>
                  <a:srgbClr val="A31515"/>
                </a:solidFill>
                <a:latin typeface="Helvetica" charset="0"/>
                <a:cs typeface="Helvetica" charset="0"/>
                <a:sym typeface="Helvetica" charset="0"/>
              </a:rPr>
              <a:t>"</a:t>
            </a:r>
            <a:r>
              <a:rPr lang="en-US" dirty="0" err="1">
                <a:solidFill>
                  <a:srgbClr val="FF0000"/>
                </a:solidFill>
                <a:latin typeface="Helvetica" charset="0"/>
                <a:cs typeface="Helvetica" charset="0"/>
                <a:sym typeface="Helvetica" charset="0"/>
              </a:rPr>
              <a:t>TvFormat</a:t>
            </a:r>
            <a:r>
              <a:rPr lang="en-US" dirty="0">
                <a:solidFill>
                  <a:srgbClr val="A31515"/>
                </a:solidFill>
                <a:latin typeface="Helvetica" charset="0"/>
                <a:cs typeface="Helvetica" charset="0"/>
                <a:sym typeface="Helvetica" charset="0"/>
              </a:rPr>
              <a:t>"</a:t>
            </a:r>
            <a:r>
              <a:rPr lang="en-US" dirty="0">
                <a:solidFill>
                  <a:srgbClr val="FFFFFF"/>
                </a:solidFill>
                <a:latin typeface="Helvetica" charset="0"/>
                <a:cs typeface="Helvetica" charset="0"/>
                <a:sym typeface="Helvetica" charset="0"/>
              </a:rPr>
              <a:t>]</a:t>
            </a:r>
          </a:p>
          <a:p>
            <a:endParaRPr lang="en-US" sz="600" dirty="0">
              <a:solidFill>
                <a:srgbClr val="FFFFFF"/>
              </a:solidFill>
              <a:latin typeface="Helvetica" charset="0"/>
              <a:sym typeface="Helvetica" charset="0"/>
            </a:endParaRPr>
          </a:p>
          <a:p>
            <a:pPr marL="0" indent="0">
              <a:buNone/>
            </a:pPr>
            <a:r>
              <a:rPr lang="en-US" dirty="0"/>
              <a:t> </a:t>
            </a:r>
          </a:p>
          <a:p>
            <a:pPr marL="920750" lvl="1" indent="-457200">
              <a:buAutoNum type="alphaUcParenR"/>
            </a:pPr>
            <a:r>
              <a:rPr lang="en-US" dirty="0"/>
              <a:t>Peel</a:t>
            </a:r>
          </a:p>
          <a:p>
            <a:pPr marL="920750" lvl="1" indent="-457200">
              <a:buAutoNum type="alphaUcParenR"/>
            </a:pPr>
            <a:endParaRPr lang="en-US" dirty="0"/>
          </a:p>
          <a:p>
            <a:pPr marL="920750" lvl="1" indent="-457200">
              <a:buAutoNum type="alphaUcParenR"/>
            </a:pPr>
            <a:r>
              <a:rPr lang="en-US" dirty="0"/>
              <a:t>Slice</a:t>
            </a:r>
          </a:p>
        </p:txBody>
      </p:sp>
    </p:spTree>
    <p:extLst>
      <p:ext uri="{BB962C8B-B14F-4D97-AF65-F5344CB8AC3E}">
        <p14:creationId xmlns:p14="http://schemas.microsoft.com/office/powerpoint/2010/main" val="17691617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Pop Quiz: </a:t>
            </a:r>
            <a:br>
              <a:rPr lang="en-US" dirty="0"/>
            </a:br>
            <a:r>
              <a:rPr lang="en-US" dirty="0">
                <a:solidFill>
                  <a:schemeClr val="accent1"/>
                </a:solidFill>
              </a:rPr>
              <a:t>Question 3</a:t>
            </a:r>
            <a:endParaRPr sz="3600" dirty="0">
              <a:solidFill>
                <a:schemeClr val="accent1"/>
              </a:solidFill>
            </a:endParaRPr>
          </a:p>
        </p:txBody>
      </p:sp>
      <p:sp>
        <p:nvSpPr>
          <p:cNvPr id="3" name="Text Placeholder 2"/>
          <p:cNvSpPr>
            <a:spLocks noGrp="1"/>
          </p:cNvSpPr>
          <p:nvPr>
            <p:ph idx="1"/>
          </p:nvPr>
        </p:nvSpPr>
        <p:spPr>
          <a:xfrm>
            <a:off x="381000" y="1059656"/>
            <a:ext cx="8382000" cy="3133165"/>
          </a:xfrm>
        </p:spPr>
        <p:txBody>
          <a:bodyPr/>
          <a:lstStyle/>
          <a:p>
            <a:endParaRPr lang="en-US" dirty="0"/>
          </a:p>
          <a:p>
            <a:r>
              <a:rPr lang="en-US" dirty="0"/>
              <a:t>To get this code to run, </a:t>
            </a:r>
            <a:br>
              <a:rPr lang="en-US" dirty="0"/>
            </a:br>
            <a:r>
              <a:rPr lang="en-US" dirty="0"/>
              <a:t>how should you handle </a:t>
            </a:r>
            <a:br>
              <a:rPr lang="en-US"/>
            </a:br>
            <a:r>
              <a:rPr lang="en-US" sz="3000">
                <a:solidFill>
                  <a:srgbClr val="92D050"/>
                </a:solidFill>
                <a:latin typeface="Helvetica" charset="0"/>
                <a:cs typeface="Helvetica" charset="0"/>
                <a:sym typeface="Helvetica" charset="0"/>
              </a:rPr>
              <a:t>maker.CreateFrame</a:t>
            </a:r>
            <a:r>
              <a:rPr lang="en-US" sz="3000" dirty="0">
                <a:solidFill>
                  <a:srgbClr val="FFFFFF"/>
                </a:solidFill>
                <a:latin typeface="Helvetica" charset="0"/>
                <a:cs typeface="Helvetica" charset="0"/>
                <a:sym typeface="Helvetica" charset="0"/>
              </a:rPr>
              <a:t>(</a:t>
            </a:r>
            <a:r>
              <a:rPr lang="en-US" sz="3000" dirty="0">
                <a:solidFill>
                  <a:srgbClr val="A31515"/>
                </a:solidFill>
                <a:latin typeface="Helvetica" charset="0"/>
                <a:cs typeface="Helvetica" charset="0"/>
                <a:sym typeface="Helvetica" charset="0"/>
              </a:rPr>
              <a:t>""</a:t>
            </a:r>
            <a:r>
              <a:rPr lang="en-US" sz="3000" dirty="0">
                <a:solidFill>
                  <a:srgbClr val="FFFFFF"/>
                </a:solidFill>
                <a:latin typeface="Helvetica" charset="0"/>
                <a:cs typeface="Helvetica" charset="0"/>
                <a:sym typeface="Helvetica" charset="0"/>
              </a:rPr>
              <a:t> + i);</a:t>
            </a:r>
            <a:endParaRPr lang="en-US" sz="600" dirty="0">
              <a:solidFill>
                <a:srgbClr val="FFFFFF"/>
              </a:solidFill>
              <a:latin typeface="Helvetica" charset="0"/>
              <a:sym typeface="Helvetica" charset="0"/>
            </a:endParaRPr>
          </a:p>
          <a:p>
            <a:pPr marL="0" indent="0">
              <a:buNone/>
            </a:pPr>
            <a:endParaRPr lang="en-US" dirty="0"/>
          </a:p>
          <a:p>
            <a:pPr marL="920750" lvl="1" indent="-457200">
              <a:buAutoNum type="alphaUcParenR"/>
            </a:pPr>
            <a:r>
              <a:rPr lang="en-US" dirty="0"/>
              <a:t>Peel</a:t>
            </a:r>
          </a:p>
          <a:p>
            <a:pPr marL="920750" lvl="1" indent="-457200">
              <a:buAutoNum type="alphaUcParenR"/>
            </a:pPr>
            <a:endParaRPr lang="en-US" dirty="0"/>
          </a:p>
          <a:p>
            <a:pPr marL="920750" lvl="1" indent="-457200">
              <a:buAutoNum type="alphaUcParenR"/>
            </a:pPr>
            <a:r>
              <a:rPr lang="en-US" dirty="0"/>
              <a:t>Slice</a:t>
            </a:r>
          </a:p>
        </p:txBody>
      </p:sp>
    </p:spTree>
    <p:extLst>
      <p:ext uri="{BB962C8B-B14F-4D97-AF65-F5344CB8AC3E}">
        <p14:creationId xmlns:p14="http://schemas.microsoft.com/office/powerpoint/2010/main" val="17691617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a:t>Resources</a:t>
            </a:r>
            <a:endParaRPr sz="3600" dirty="0">
              <a:solidFill>
                <a:schemeClr val="accent1"/>
              </a:solidFill>
            </a:endParaRPr>
          </a:p>
        </p:txBody>
      </p:sp>
      <p:sp>
        <p:nvSpPr>
          <p:cNvPr id="3" name="Text Placeholder 2"/>
          <p:cNvSpPr>
            <a:spLocks noGrp="1"/>
          </p:cNvSpPr>
          <p:nvPr>
            <p:ph idx="1"/>
          </p:nvPr>
        </p:nvSpPr>
        <p:spPr>
          <a:xfrm>
            <a:off x="381000" y="1059656"/>
            <a:ext cx="8382000" cy="1600438"/>
          </a:xfrm>
        </p:spPr>
        <p:txBody>
          <a:bodyPr/>
          <a:lstStyle/>
          <a:p>
            <a:r>
              <a:rPr lang="en-US" dirty="0"/>
              <a:t>VS 2010 / </a:t>
            </a:r>
            <a:r>
              <a:rPr lang="en-US" dirty="0" err="1"/>
              <a:t>MsTest</a:t>
            </a:r>
            <a:r>
              <a:rPr lang="en-US" dirty="0"/>
              <a:t> / Code Coverage</a:t>
            </a:r>
          </a:p>
          <a:p>
            <a:pPr marL="0" indent="0">
              <a:buNone/>
            </a:pPr>
            <a:endParaRPr lang="en-US" dirty="0"/>
          </a:p>
          <a:p>
            <a:r>
              <a:rPr lang="en-US" dirty="0"/>
              <a:t>Mock Utility : </a:t>
            </a:r>
            <a:r>
              <a:rPr lang="en-US" dirty="0" err="1"/>
              <a:t>RhinoMock</a:t>
            </a:r>
            <a:br>
              <a:rPr lang="en-US" dirty="0"/>
            </a:br>
            <a:r>
              <a:rPr lang="en-US" u="sng" dirty="0">
                <a:solidFill>
                  <a:srgbClr val="92D050"/>
                </a:solidFill>
              </a:rPr>
              <a:t>http://www.ayende.com/projects/rhino-mocks.aspx</a:t>
            </a:r>
          </a:p>
        </p:txBody>
      </p:sp>
    </p:spTree>
    <p:extLst>
      <p:ext uri="{BB962C8B-B14F-4D97-AF65-F5344CB8AC3E}">
        <p14:creationId xmlns:p14="http://schemas.microsoft.com/office/powerpoint/2010/main" val="29892967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a:t>Resources</a:t>
            </a:r>
            <a:endParaRPr sz="3600" dirty="0">
              <a:solidFill>
                <a:schemeClr val="accent1"/>
              </a:solidFill>
            </a:endParaRPr>
          </a:p>
        </p:txBody>
      </p:sp>
      <p:sp>
        <p:nvSpPr>
          <p:cNvPr id="3" name="Text Placeholder 2"/>
          <p:cNvSpPr>
            <a:spLocks noGrp="1"/>
          </p:cNvSpPr>
          <p:nvPr>
            <p:ph idx="1"/>
          </p:nvPr>
        </p:nvSpPr>
        <p:spPr>
          <a:xfrm>
            <a:off x="381000" y="1059656"/>
            <a:ext cx="8382000" cy="2127249"/>
          </a:xfrm>
        </p:spPr>
        <p:txBody>
          <a:bodyPr/>
          <a:lstStyle/>
          <a:p>
            <a:r>
              <a:rPr lang="en-US" dirty="0"/>
              <a:t>Eclipse/ </a:t>
            </a:r>
            <a:r>
              <a:rPr lang="en-US" dirty="0" err="1"/>
              <a:t>Junit</a:t>
            </a:r>
            <a:r>
              <a:rPr lang="en-US" dirty="0"/>
              <a:t> </a:t>
            </a:r>
          </a:p>
          <a:p>
            <a:r>
              <a:rPr lang="en-US" dirty="0" err="1"/>
              <a:t>EclEmma</a:t>
            </a:r>
            <a:r>
              <a:rPr lang="en-US" dirty="0"/>
              <a:t> Code Coverage</a:t>
            </a:r>
          </a:p>
          <a:p>
            <a:r>
              <a:rPr lang="en-US" dirty="0" err="1"/>
              <a:t>EasyMock</a:t>
            </a:r>
            <a:endParaRPr lang="en-US" u="sng" dirty="0">
              <a:solidFill>
                <a:srgbClr val="92D050"/>
              </a:solidFill>
            </a:endParaRPr>
          </a:p>
          <a:p>
            <a:r>
              <a:rPr lang="en-US" dirty="0"/>
              <a:t>YouTube - </a:t>
            </a:r>
            <a:r>
              <a:rPr lang="en-US" dirty="0">
                <a:hlinkClick r:id="rId3"/>
              </a:rPr>
              <a:t>http://</a:t>
            </a:r>
            <a:r>
              <a:rPr lang="en-US" dirty="0" err="1">
                <a:hlinkClick r:id="rId3"/>
              </a:rPr>
              <a:t>lfal.co</a:t>
            </a:r>
            <a:r>
              <a:rPr lang="en-US" dirty="0">
                <a:hlinkClick r:id="rId3"/>
              </a:rPr>
              <a:t>/</a:t>
            </a:r>
            <a:r>
              <a:rPr lang="en-US" dirty="0" err="1">
                <a:hlinkClick r:id="rId3"/>
              </a:rPr>
              <a:t>PeelAndSlice</a:t>
            </a:r>
            <a:endParaRPr lang="en-US" dirty="0"/>
          </a:p>
          <a:p>
            <a:pPr marL="0" indent="0">
              <a:buNone/>
            </a:pPr>
            <a:endParaRPr lang="en-US" dirty="0"/>
          </a:p>
        </p:txBody>
      </p:sp>
    </p:spTree>
    <p:extLst>
      <p:ext uri="{BB962C8B-B14F-4D97-AF65-F5344CB8AC3E}">
        <p14:creationId xmlns:p14="http://schemas.microsoft.com/office/powerpoint/2010/main" val="34252633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9B43-4A24-5B8E-15B1-C06FA9C99769}"/>
              </a:ext>
            </a:extLst>
          </p:cNvPr>
          <p:cNvSpPr>
            <a:spLocks noGrp="1"/>
          </p:cNvSpPr>
          <p:nvPr>
            <p:ph type="title"/>
          </p:nvPr>
        </p:nvSpPr>
        <p:spPr/>
        <p:txBody>
          <a:bodyPr/>
          <a:lstStyle/>
          <a:p>
            <a:r>
              <a:rPr lang="en-US" dirty="0"/>
              <a:t>Resources</a:t>
            </a:r>
          </a:p>
        </p:txBody>
      </p:sp>
      <p:pic>
        <p:nvPicPr>
          <p:cNvPr id="5" name="Graphic 4">
            <a:extLst>
              <a:ext uri="{FF2B5EF4-FFF2-40B4-BE49-F238E27FC236}">
                <a16:creationId xmlns:a16="http://schemas.microsoft.com/office/drawing/2014/main" id="{56804FE6-53E1-E5BD-FDC7-4B436BF1D4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00500" y="0"/>
            <a:ext cx="5143500" cy="5143500"/>
          </a:xfrm>
          <a:prstGeom prst="rect">
            <a:avLst/>
          </a:prstGeom>
        </p:spPr>
      </p:pic>
      <p:sp>
        <p:nvSpPr>
          <p:cNvPr id="6" name="TextBox 5">
            <a:extLst>
              <a:ext uri="{FF2B5EF4-FFF2-40B4-BE49-F238E27FC236}">
                <a16:creationId xmlns:a16="http://schemas.microsoft.com/office/drawing/2014/main" id="{ECA48AA9-4162-6BB4-1334-7780EE05F4AF}"/>
              </a:ext>
            </a:extLst>
          </p:cNvPr>
          <p:cNvSpPr txBox="1"/>
          <p:nvPr/>
        </p:nvSpPr>
        <p:spPr>
          <a:xfrm>
            <a:off x="0" y="4152378"/>
            <a:ext cx="3805016" cy="276999"/>
          </a:xfrm>
          <a:prstGeom prst="rect">
            <a:avLst/>
          </a:prstGeom>
          <a:noFill/>
        </p:spPr>
        <p:txBody>
          <a:bodyPr wrap="none" rtlCol="0">
            <a:spAutoFit/>
          </a:bodyPr>
          <a:lstStyle/>
          <a:p>
            <a:r>
              <a:rPr lang="en-US" sz="1200" dirty="0" err="1"/>
              <a:t>github.com</a:t>
            </a:r>
            <a:r>
              <a:rPr lang="en-US" sz="1200" dirty="0"/>
              <a:t>/</a:t>
            </a:r>
            <a:r>
              <a:rPr lang="en-US" sz="1200" dirty="0" err="1"/>
              <a:t>isidore</a:t>
            </a:r>
            <a:r>
              <a:rPr lang="en-US" sz="1200" dirty="0"/>
              <a:t>/Talks/blob/master/</a:t>
            </a:r>
            <a:r>
              <a:rPr lang="en-US" sz="1200" dirty="0" err="1"/>
              <a:t>Peel_and_Slice.md</a:t>
            </a:r>
            <a:endParaRPr lang="en-US" sz="1200" dirty="0"/>
          </a:p>
        </p:txBody>
      </p:sp>
    </p:spTree>
    <p:extLst>
      <p:ext uri="{BB962C8B-B14F-4D97-AF65-F5344CB8AC3E}">
        <p14:creationId xmlns:p14="http://schemas.microsoft.com/office/powerpoint/2010/main" val="397284813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a:t>Contact</a:t>
            </a:r>
            <a:endParaRPr sz="3600" dirty="0">
              <a:solidFill>
                <a:schemeClr val="accent1"/>
              </a:solidFill>
            </a:endParaRPr>
          </a:p>
        </p:txBody>
      </p:sp>
      <p:pic>
        <p:nvPicPr>
          <p:cNvPr id="1027" name="Picture 3" descr="C:\Documents and Settings\Administrator\Desktop\Code\presentations\LegacyCode\GeneralItems\Llewellyn Falc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20" y="3289491"/>
            <a:ext cx="2246067" cy="1443098"/>
          </a:xfrm>
          <a:prstGeom prst="rect">
            <a:avLst/>
          </a:prstGeom>
          <a:noFill/>
          <a:ln w="12700" cap="flat">
            <a:solidFill>
              <a:schemeClr val="tx1"/>
            </a:solidFill>
            <a:prstDash val="solid"/>
            <a:miter lim="800000"/>
            <a:headEnd/>
            <a:tailEnd/>
          </a:ln>
          <a:effectLst>
            <a:outerShdw blurRad="1270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Lst>
        </p:spPr>
      </p:pic>
      <p:sp>
        <p:nvSpPr>
          <p:cNvPr id="7" name="Rectangle 2"/>
          <p:cNvSpPr>
            <a:spLocks/>
          </p:cNvSpPr>
          <p:nvPr/>
        </p:nvSpPr>
        <p:spPr bwMode="auto">
          <a:xfrm>
            <a:off x="2513026" y="3729788"/>
            <a:ext cx="4313039" cy="8438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36280" bIns="0" anchor="ctr"/>
          <a:lstStyle/>
          <a:p>
            <a:pPr marL="35873"/>
            <a:r>
              <a:rPr lang="en-US" sz="3800" dirty="0">
                <a:cs typeface="Arial" charset="0"/>
              </a:rPr>
              <a:t>@Llewellyn Falco</a:t>
            </a:r>
          </a:p>
          <a:p>
            <a:pPr marL="35873"/>
            <a:r>
              <a:rPr lang="en-US" sz="2800" dirty="0">
                <a:solidFill>
                  <a:srgbClr val="A6A6A6"/>
                </a:solidFill>
                <a:cs typeface="Arial" charset="0"/>
              </a:rPr>
              <a:t>llewellynfalco.blogspot.com</a:t>
            </a:r>
          </a:p>
        </p:txBody>
      </p:sp>
      <p:pic>
        <p:nvPicPr>
          <p:cNvPr id="8"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065" y="670048"/>
            <a:ext cx="1727132" cy="1559536"/>
          </a:xfrm>
          <a:prstGeom prst="rect">
            <a:avLst/>
          </a:prstGeom>
          <a:noFill/>
          <a:ln w="12700" cap="flat">
            <a:solidFill>
              <a:schemeClr val="tx1"/>
            </a:solidFill>
            <a:prstDash val="solid"/>
            <a:miter lim="800000"/>
            <a:headEnd/>
            <a:tailEnd/>
          </a:ln>
          <a:effectLst>
            <a:outerShdw blurRad="1270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Lst>
        </p:spPr>
      </p:pic>
      <p:sp>
        <p:nvSpPr>
          <p:cNvPr id="10" name="Rectangle 4"/>
          <p:cNvSpPr>
            <a:spLocks/>
          </p:cNvSpPr>
          <p:nvPr/>
        </p:nvSpPr>
        <p:spPr bwMode="auto">
          <a:xfrm>
            <a:off x="2320687" y="686986"/>
            <a:ext cx="4351703" cy="13669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36280" bIns="0" anchor="ctr"/>
          <a:lstStyle/>
          <a:p>
            <a:pPr marL="35873" algn="r"/>
            <a:r>
              <a:rPr lang="en-US" sz="3800" dirty="0">
                <a:cs typeface="Arial" charset="0"/>
              </a:rPr>
              <a:t>@Jason Kerney</a:t>
            </a:r>
          </a:p>
          <a:p>
            <a:pPr marL="35873" algn="r"/>
            <a:r>
              <a:rPr lang="en-US" sz="2800" dirty="0">
                <a:solidFill>
                  <a:srgbClr val="A6A6A6"/>
                </a:solidFill>
                <a:cs typeface="Arial" charset="0"/>
              </a:rPr>
              <a:t>Jason.kerney@gmail.com</a:t>
            </a:r>
          </a:p>
          <a:p>
            <a:pPr marL="35873" algn="r"/>
            <a:endParaRPr lang="en-US" sz="2800" dirty="0">
              <a:solidFill>
                <a:srgbClr val="A6A6A6"/>
              </a:solidFill>
              <a:cs typeface="Arial" charset="0"/>
            </a:endParaRPr>
          </a:p>
        </p:txBody>
      </p:sp>
    </p:spTree>
    <p:extLst>
      <p:ext uri="{BB962C8B-B14F-4D97-AF65-F5344CB8AC3E}">
        <p14:creationId xmlns:p14="http://schemas.microsoft.com/office/powerpoint/2010/main" val="13717614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9B43-4A24-5B8E-15B1-C06FA9C99769}"/>
              </a:ext>
            </a:extLst>
          </p:cNvPr>
          <p:cNvSpPr>
            <a:spLocks noGrp="1"/>
          </p:cNvSpPr>
          <p:nvPr>
            <p:ph type="title"/>
          </p:nvPr>
        </p:nvSpPr>
        <p:spPr/>
        <p:txBody>
          <a:bodyPr/>
          <a:lstStyle/>
          <a:p>
            <a:r>
              <a:rPr lang="en-US" dirty="0"/>
              <a:t>Resources</a:t>
            </a:r>
          </a:p>
        </p:txBody>
      </p:sp>
      <p:pic>
        <p:nvPicPr>
          <p:cNvPr id="5" name="Graphic 4">
            <a:extLst>
              <a:ext uri="{FF2B5EF4-FFF2-40B4-BE49-F238E27FC236}">
                <a16:creationId xmlns:a16="http://schemas.microsoft.com/office/drawing/2014/main" id="{56804FE6-53E1-E5BD-FDC7-4B436BF1D4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00500" y="0"/>
            <a:ext cx="5143500" cy="5143500"/>
          </a:xfrm>
          <a:prstGeom prst="rect">
            <a:avLst/>
          </a:prstGeom>
        </p:spPr>
      </p:pic>
      <p:sp>
        <p:nvSpPr>
          <p:cNvPr id="6" name="TextBox 5">
            <a:extLst>
              <a:ext uri="{FF2B5EF4-FFF2-40B4-BE49-F238E27FC236}">
                <a16:creationId xmlns:a16="http://schemas.microsoft.com/office/drawing/2014/main" id="{ECA48AA9-4162-6BB4-1334-7780EE05F4AF}"/>
              </a:ext>
            </a:extLst>
          </p:cNvPr>
          <p:cNvSpPr txBox="1"/>
          <p:nvPr/>
        </p:nvSpPr>
        <p:spPr>
          <a:xfrm>
            <a:off x="0" y="4152378"/>
            <a:ext cx="3805016" cy="276999"/>
          </a:xfrm>
          <a:prstGeom prst="rect">
            <a:avLst/>
          </a:prstGeom>
          <a:noFill/>
        </p:spPr>
        <p:txBody>
          <a:bodyPr wrap="none" rtlCol="0">
            <a:spAutoFit/>
          </a:bodyPr>
          <a:lstStyle/>
          <a:p>
            <a:r>
              <a:rPr lang="en-US" sz="1200" dirty="0" err="1"/>
              <a:t>github.com</a:t>
            </a:r>
            <a:r>
              <a:rPr lang="en-US" sz="1200" dirty="0"/>
              <a:t>/</a:t>
            </a:r>
            <a:r>
              <a:rPr lang="en-US" sz="1200" dirty="0" err="1"/>
              <a:t>isidore</a:t>
            </a:r>
            <a:r>
              <a:rPr lang="en-US" sz="1200" dirty="0"/>
              <a:t>/Talks/blob/master/</a:t>
            </a:r>
            <a:r>
              <a:rPr lang="en-US" sz="1200" dirty="0" err="1"/>
              <a:t>Peel_and_Slice.md</a:t>
            </a:r>
            <a:endParaRPr lang="en-US" sz="1200" dirty="0"/>
          </a:p>
        </p:txBody>
      </p:sp>
    </p:spTree>
    <p:extLst>
      <p:ext uri="{BB962C8B-B14F-4D97-AF65-F5344CB8AC3E}">
        <p14:creationId xmlns:p14="http://schemas.microsoft.com/office/powerpoint/2010/main" val="15995834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a:t>Fixing Legacy Code</a:t>
            </a:r>
            <a:endParaRPr sz="3600" dirty="0">
              <a:solidFill>
                <a:schemeClr val="accent1"/>
              </a:solidFill>
            </a:endParaRPr>
          </a:p>
        </p:txBody>
      </p:sp>
      <p:sp>
        <p:nvSpPr>
          <p:cNvPr id="3" name="Text Placeholder 2"/>
          <p:cNvSpPr>
            <a:spLocks noGrp="1"/>
          </p:cNvSpPr>
          <p:nvPr>
            <p:ph idx="1"/>
          </p:nvPr>
        </p:nvSpPr>
        <p:spPr>
          <a:xfrm>
            <a:off x="381000" y="1059656"/>
            <a:ext cx="8382000" cy="3339376"/>
          </a:xfrm>
        </p:spPr>
        <p:txBody>
          <a:bodyPr/>
          <a:lstStyle/>
          <a:p>
            <a:r>
              <a:rPr lang="en-US" dirty="0"/>
              <a:t>run it</a:t>
            </a:r>
          </a:p>
          <a:p>
            <a:pPr lvl="1"/>
            <a:r>
              <a:rPr lang="en-US" dirty="0"/>
              <a:t>Computer</a:t>
            </a:r>
          </a:p>
          <a:p>
            <a:pPr lvl="2"/>
            <a:r>
              <a:rPr lang="en-US" dirty="0"/>
              <a:t>Reproduce </a:t>
            </a:r>
          </a:p>
          <a:p>
            <a:pPr lvl="2"/>
            <a:r>
              <a:rPr lang="en-US" dirty="0"/>
              <a:t>Logger</a:t>
            </a:r>
          </a:p>
          <a:p>
            <a:pPr lvl="2"/>
            <a:r>
              <a:rPr lang="en-US" dirty="0"/>
              <a:t>Debugger</a:t>
            </a:r>
          </a:p>
          <a:p>
            <a:pPr lvl="1"/>
            <a:r>
              <a:rPr lang="en-US" dirty="0"/>
              <a:t>Head</a:t>
            </a:r>
          </a:p>
          <a:p>
            <a:pPr lvl="2"/>
            <a:r>
              <a:rPr lang="en-US" dirty="0"/>
              <a:t>Read</a:t>
            </a:r>
          </a:p>
          <a:p>
            <a:pPr lvl="2"/>
            <a:r>
              <a:rPr lang="en-US" dirty="0"/>
              <a:t>Printout</a:t>
            </a:r>
          </a:p>
          <a:p>
            <a:pPr lvl="2"/>
            <a:r>
              <a:rPr lang="en-US" dirty="0"/>
              <a:t>Refactor</a:t>
            </a:r>
          </a:p>
        </p:txBody>
      </p:sp>
    </p:spTree>
    <p:extLst>
      <p:ext uri="{BB962C8B-B14F-4D97-AF65-F5344CB8AC3E}">
        <p14:creationId xmlns:p14="http://schemas.microsoft.com/office/powerpoint/2010/main" val="459748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p:cNvSpPr>
          <p:nvPr/>
        </p:nvSpPr>
        <p:spPr bwMode="auto">
          <a:xfrm>
            <a:off x="2348508" y="1526976"/>
            <a:ext cx="1741289" cy="1580555"/>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22" name="Rectangle 2"/>
          <p:cNvSpPr>
            <a:spLocks/>
          </p:cNvSpPr>
          <p:nvPr/>
        </p:nvSpPr>
        <p:spPr bwMode="auto">
          <a:xfrm>
            <a:off x="2527102" y="1794867"/>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3" name="Rectangle 3"/>
          <p:cNvSpPr>
            <a:spLocks/>
          </p:cNvSpPr>
          <p:nvPr/>
        </p:nvSpPr>
        <p:spPr bwMode="auto">
          <a:xfrm>
            <a:off x="2527102" y="202257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4" name="Rectangle 4"/>
          <p:cNvSpPr>
            <a:spLocks/>
          </p:cNvSpPr>
          <p:nvPr/>
        </p:nvSpPr>
        <p:spPr bwMode="auto">
          <a:xfrm>
            <a:off x="2723555" y="225028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5" name="Rectangle 5"/>
          <p:cNvSpPr>
            <a:spLocks/>
          </p:cNvSpPr>
          <p:nvPr/>
        </p:nvSpPr>
        <p:spPr bwMode="auto">
          <a:xfrm>
            <a:off x="2723555" y="242441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6" name="Rectangle 6"/>
          <p:cNvSpPr>
            <a:spLocks/>
          </p:cNvSpPr>
          <p:nvPr/>
        </p:nvSpPr>
        <p:spPr bwMode="auto">
          <a:xfrm>
            <a:off x="2527102" y="279276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7" name="Rectangle 7"/>
          <p:cNvSpPr>
            <a:spLocks/>
          </p:cNvSpPr>
          <p:nvPr/>
        </p:nvSpPr>
        <p:spPr bwMode="auto">
          <a:xfrm>
            <a:off x="2723555" y="261863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8" name="Rectangle 8"/>
          <p:cNvSpPr>
            <a:spLocks/>
          </p:cNvSpPr>
          <p:nvPr/>
        </p:nvSpPr>
        <p:spPr bwMode="auto">
          <a:xfrm>
            <a:off x="5804297" y="1948904"/>
            <a:ext cx="1741289" cy="1138535"/>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29" name="Rectangle 9"/>
          <p:cNvSpPr>
            <a:spLocks/>
          </p:cNvSpPr>
          <p:nvPr/>
        </p:nvSpPr>
        <p:spPr bwMode="auto">
          <a:xfrm>
            <a:off x="5982891" y="2089547"/>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0" name="Rectangle 10"/>
          <p:cNvSpPr>
            <a:spLocks/>
          </p:cNvSpPr>
          <p:nvPr/>
        </p:nvSpPr>
        <p:spPr bwMode="auto">
          <a:xfrm>
            <a:off x="6179344" y="231725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1" name="Rectangle 11"/>
          <p:cNvSpPr>
            <a:spLocks/>
          </p:cNvSpPr>
          <p:nvPr/>
        </p:nvSpPr>
        <p:spPr bwMode="auto">
          <a:xfrm>
            <a:off x="6179344" y="249138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2" name="Rectangle 12"/>
          <p:cNvSpPr>
            <a:spLocks/>
          </p:cNvSpPr>
          <p:nvPr/>
        </p:nvSpPr>
        <p:spPr bwMode="auto">
          <a:xfrm>
            <a:off x="5982891" y="2859732"/>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3" name="Rectangle 13"/>
          <p:cNvSpPr>
            <a:spLocks/>
          </p:cNvSpPr>
          <p:nvPr/>
        </p:nvSpPr>
        <p:spPr bwMode="auto">
          <a:xfrm>
            <a:off x="6179344" y="268560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4" name="Rectangle 14"/>
          <p:cNvSpPr>
            <a:spLocks/>
          </p:cNvSpPr>
          <p:nvPr/>
        </p:nvSpPr>
        <p:spPr bwMode="auto">
          <a:xfrm>
            <a:off x="5795367" y="1500187"/>
            <a:ext cx="1741289" cy="274588"/>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35" name="Rectangle 15"/>
          <p:cNvSpPr>
            <a:spLocks/>
          </p:cNvSpPr>
          <p:nvPr/>
        </p:nvSpPr>
        <p:spPr bwMode="auto">
          <a:xfrm>
            <a:off x="5982891" y="1593949"/>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6" name="Line 16"/>
          <p:cNvSpPr>
            <a:spLocks noChangeShapeType="1"/>
          </p:cNvSpPr>
          <p:nvPr/>
        </p:nvSpPr>
        <p:spPr bwMode="auto">
          <a:xfrm rot="10800000" flipH="1">
            <a:off x="6663779" y="1765567"/>
            <a:ext cx="0" cy="185849"/>
          </a:xfrm>
          <a:prstGeom prst="line">
            <a:avLst/>
          </a:prstGeom>
          <a:noFill/>
          <a:ln w="25400" cap="flat">
            <a:solidFill>
              <a:schemeClr val="tx1"/>
            </a:solidFill>
            <a:prstDash val="solid"/>
            <a:round/>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5137" name="AutoShape 17"/>
          <p:cNvSpPr>
            <a:spLocks/>
          </p:cNvSpPr>
          <p:nvPr/>
        </p:nvSpPr>
        <p:spPr bwMode="auto">
          <a:xfrm>
            <a:off x="4500562" y="1968996"/>
            <a:ext cx="892969" cy="669727"/>
          </a:xfrm>
          <a:prstGeom prst="rightArrow">
            <a:avLst>
              <a:gd name="adj1" fmla="val 32000"/>
              <a:gd name="adj2" fmla="val 44000"/>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39" name="Rectangle 19"/>
          <p:cNvSpPr>
            <a:spLocks/>
          </p:cNvSpPr>
          <p:nvPr/>
        </p:nvSpPr>
        <p:spPr bwMode="auto">
          <a:xfrm>
            <a:off x="5804297" y="1500187"/>
            <a:ext cx="1741289" cy="274588"/>
          </a:xfrm>
          <a:prstGeom prst="rect">
            <a:avLst/>
          </a:prstGeom>
          <a:solidFill>
            <a:srgbClr val="000000">
              <a:alpha val="50000"/>
            </a:srgbClr>
          </a:solidFill>
          <a:ln w="12700" cap="flat">
            <a:solidFill>
              <a:schemeClr val="tx1">
                <a:alpha val="50000"/>
              </a:schemeClr>
            </a:solidFill>
            <a:prstDash val="solid"/>
            <a:round/>
            <a:headEnd type="none" w="med" len="med"/>
            <a:tailEnd type="none" w="med" len="med"/>
          </a:ln>
        </p:spPr>
        <p:txBody>
          <a:bodyPr lIns="0" tIns="0" rIns="0" bIns="0"/>
          <a:lstStyle/>
          <a:p>
            <a:endParaRPr lang="en-US"/>
          </a:p>
        </p:txBody>
      </p:sp>
      <p:sp>
        <p:nvSpPr>
          <p:cNvPr id="21" name="Title 1"/>
          <p:cNvSpPr txBox="1">
            <a:spLocks/>
          </p:cNvSpPr>
          <p:nvPr/>
        </p:nvSpPr>
        <p:spPr>
          <a:xfrm>
            <a:off x="387054" y="171450"/>
            <a:ext cx="8375946" cy="4985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3600" b="0" kern="1200" cap="none" spc="-100" baseline="0">
                <a:ln w="3175">
                  <a:noFill/>
                </a:ln>
                <a:solidFill>
                  <a:schemeClr val="bg1"/>
                </a:solidFill>
                <a:effectLst/>
                <a:latin typeface="Calibri" pitchFamily="34" charset="0"/>
                <a:ea typeface="+mn-ea"/>
                <a:cs typeface="Arial" charset="0"/>
              </a:defRPr>
            </a:lvl1pPr>
          </a:lstStyle>
          <a:p>
            <a:r>
              <a:rPr lang="en-US" dirty="0"/>
              <a:t>The Peel</a:t>
            </a:r>
            <a:endParaRPr lang="en-US" dirty="0">
              <a:solidFill>
                <a:schemeClr val="accent1"/>
              </a:solidFill>
            </a:endParaRPr>
          </a:p>
        </p:txBody>
      </p:sp>
    </p:spTree>
    <p:extLst>
      <p:ext uri="{BB962C8B-B14F-4D97-AF65-F5344CB8AC3E}">
        <p14:creationId xmlns:p14="http://schemas.microsoft.com/office/powerpoint/2010/main" val="1389199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1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1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1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1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1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animBg="1"/>
      <p:bldP spid="5129" grpId="0" animBg="1"/>
      <p:bldP spid="5130" grpId="0" animBg="1"/>
      <p:bldP spid="5131" grpId="0" animBg="1"/>
      <p:bldP spid="5132" grpId="0" animBg="1"/>
      <p:bldP spid="5133" grpId="0" animBg="1"/>
      <p:bldP spid="5134" grpId="0" animBg="1"/>
      <p:bldP spid="5135" grpId="0" animBg="1"/>
      <p:bldP spid="5136" grpId="0" animBg="1"/>
      <p:bldP spid="5137" grpId="0" animBg="1"/>
      <p:bldP spid="5139"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111" y="1639155"/>
            <a:ext cx="6697266" cy="19455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round/>
                <a:headEnd/>
                <a:tailEnd/>
              </a14:hiddenLine>
            </a:ext>
          </a:extLst>
        </p:spPr>
      </p:pic>
      <p:sp>
        <p:nvSpPr>
          <p:cNvPr id="7" name="Rectangle 2"/>
          <p:cNvSpPr>
            <a:spLocks/>
          </p:cNvSpPr>
          <p:nvPr/>
        </p:nvSpPr>
        <p:spPr bwMode="auto">
          <a:xfrm>
            <a:off x="1377255" y="1937183"/>
            <a:ext cx="3571875"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8" name="Rectangle 3"/>
          <p:cNvSpPr>
            <a:spLocks/>
          </p:cNvSpPr>
          <p:nvPr/>
        </p:nvSpPr>
        <p:spPr bwMode="auto">
          <a:xfrm>
            <a:off x="1712119" y="2077826"/>
            <a:ext cx="3554016"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0" name="Rectangle 4"/>
          <p:cNvSpPr>
            <a:spLocks/>
          </p:cNvSpPr>
          <p:nvPr/>
        </p:nvSpPr>
        <p:spPr bwMode="auto">
          <a:xfrm>
            <a:off x="2203252" y="2352413"/>
            <a:ext cx="3571875"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1" name="Rectangle 5"/>
          <p:cNvSpPr>
            <a:spLocks/>
          </p:cNvSpPr>
          <p:nvPr/>
        </p:nvSpPr>
        <p:spPr bwMode="auto">
          <a:xfrm>
            <a:off x="2203251" y="2493056"/>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2" name="Rectangle 6"/>
          <p:cNvSpPr>
            <a:spLocks/>
          </p:cNvSpPr>
          <p:nvPr/>
        </p:nvSpPr>
        <p:spPr bwMode="auto">
          <a:xfrm>
            <a:off x="1703189" y="2767644"/>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3" name="Rectangle 7"/>
          <p:cNvSpPr>
            <a:spLocks/>
          </p:cNvSpPr>
          <p:nvPr/>
        </p:nvSpPr>
        <p:spPr bwMode="auto">
          <a:xfrm>
            <a:off x="2203251" y="3028837"/>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970903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531" y="1379636"/>
            <a:ext cx="6920508" cy="2779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round/>
                <a:headEnd/>
                <a:tailEnd/>
              </a14:hiddenLine>
            </a:ext>
          </a:extLst>
        </p:spPr>
      </p:pic>
      <p:sp>
        <p:nvSpPr>
          <p:cNvPr id="14" name="Rectangle 2"/>
          <p:cNvSpPr>
            <a:spLocks/>
          </p:cNvSpPr>
          <p:nvPr/>
        </p:nvSpPr>
        <p:spPr bwMode="auto">
          <a:xfrm>
            <a:off x="1564481" y="1734591"/>
            <a:ext cx="4625578" cy="160734"/>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5" name="Rectangle 3"/>
          <p:cNvSpPr>
            <a:spLocks/>
          </p:cNvSpPr>
          <p:nvPr/>
        </p:nvSpPr>
        <p:spPr bwMode="auto">
          <a:xfrm>
            <a:off x="1564481" y="1922114"/>
            <a:ext cx="6143625" cy="160734"/>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6" name="Rectangle 4"/>
          <p:cNvSpPr>
            <a:spLocks/>
          </p:cNvSpPr>
          <p:nvPr/>
        </p:nvSpPr>
        <p:spPr bwMode="auto">
          <a:xfrm>
            <a:off x="1564481" y="2102940"/>
            <a:ext cx="6465094" cy="154037"/>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13679533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333" y="1136952"/>
            <a:ext cx="9053286" cy="3323987"/>
          </a:xfrm>
          <a:prstGeom prst="rect">
            <a:avLst/>
          </a:prstGeom>
          <a:noFill/>
        </p:spPr>
        <p:txBody>
          <a:bodyPr wrap="square" rtlCol="0">
            <a:spAutoFit/>
          </a:bodyPr>
          <a:lstStyle/>
          <a:p>
            <a:r>
              <a:rPr lang="en-US" sz="1400" dirty="0">
                <a:solidFill>
                  <a:srgbClr val="931968"/>
                </a:solidFill>
                <a:latin typeface="Lucida Console" panose="020B0609040504020204" pitchFamily="49" charset="0"/>
                <a:ea typeface="Monaco"/>
                <a:cs typeface="Monaco"/>
              </a:rPr>
              <a:t>public</a:t>
            </a:r>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double</a:t>
            </a:r>
            <a:r>
              <a:rPr lang="en-US" sz="1400" dirty="0">
                <a:solidFill>
                  <a:srgbClr val="000000"/>
                </a:solidFill>
                <a:latin typeface="Lucida Console" panose="020B0609040504020204" pitchFamily="49" charset="0"/>
                <a:ea typeface="Monaco"/>
                <a:cs typeface="Monaco"/>
              </a:rPr>
              <a:t> </a:t>
            </a:r>
            <a:r>
              <a:rPr lang="en-US" sz="1400" dirty="0" err="1">
                <a:solidFill>
                  <a:srgbClr val="000000"/>
                </a:solidFill>
                <a:latin typeface="Lucida Console" panose="020B0609040504020204" pitchFamily="49" charset="0"/>
                <a:ea typeface="Monaco"/>
                <a:cs typeface="Monaco"/>
              </a:rPr>
              <a:t>calculateTotalMortgage</a:t>
            </a:r>
            <a:r>
              <a:rPr lang="en-US" sz="1400" dirty="0">
                <a:solidFill>
                  <a:srgbClr val="000000"/>
                </a:solidFill>
                <a:latin typeface="Lucida Console" panose="020B0609040504020204" pitchFamily="49" charset="0"/>
                <a:ea typeface="Monaco"/>
                <a:cs typeface="Monaco"/>
              </a:rPr>
              <a:t>(String name, Connection con)</a:t>
            </a:r>
          </a:p>
          <a:p>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Person p = </a:t>
            </a:r>
            <a:r>
              <a:rPr lang="en-US" sz="1400" dirty="0" err="1">
                <a:solidFill>
                  <a:srgbClr val="000000"/>
                </a:solidFill>
                <a:latin typeface="Lucida Console" panose="020B0609040504020204" pitchFamily="49" charset="0"/>
                <a:ea typeface="Monaco"/>
                <a:cs typeface="Monaco"/>
              </a:rPr>
              <a:t>Person.loadPersonByName</a:t>
            </a:r>
            <a:r>
              <a:rPr lang="en-US" sz="1400" dirty="0">
                <a:solidFill>
                  <a:srgbClr val="000000"/>
                </a:solidFill>
                <a:latin typeface="Lucida Console" panose="020B0609040504020204" pitchFamily="49" charset="0"/>
                <a:ea typeface="Monaco"/>
                <a:cs typeface="Monaco"/>
              </a:rPr>
              <a:t>(name, con);</a:t>
            </a:r>
          </a:p>
          <a:p>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double</a:t>
            </a:r>
            <a:r>
              <a:rPr lang="en-US" sz="1400" dirty="0">
                <a:solidFill>
                  <a:srgbClr val="000000"/>
                </a:solidFill>
                <a:latin typeface="Lucida Console" panose="020B0609040504020204" pitchFamily="49" charset="0"/>
                <a:ea typeface="Monaco"/>
                <a:cs typeface="Monaco"/>
              </a:rPr>
              <a:t> total = 0.00;</a:t>
            </a:r>
          </a:p>
          <a:p>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if</a:t>
            </a:r>
            <a:r>
              <a:rPr lang="en-US" sz="1400" dirty="0">
                <a:solidFill>
                  <a:srgbClr val="000000"/>
                </a:solidFill>
                <a:latin typeface="Lucida Console" panose="020B0609040504020204" pitchFamily="49" charset="0"/>
                <a:ea typeface="Monaco"/>
                <a:cs typeface="Monaco"/>
              </a:rPr>
              <a:t> (</a:t>
            </a:r>
            <a:r>
              <a:rPr lang="en-US" sz="1400" dirty="0" err="1">
                <a:solidFill>
                  <a:srgbClr val="000000"/>
                </a:solidFill>
                <a:latin typeface="Lucida Console" panose="020B0609040504020204" pitchFamily="49" charset="0"/>
                <a:ea typeface="Monaco"/>
                <a:cs typeface="Monaco"/>
              </a:rPr>
              <a:t>p.getFinancalInformation</a:t>
            </a:r>
            <a:r>
              <a:rPr lang="en-US" sz="1400" dirty="0">
                <a:solidFill>
                  <a:srgbClr val="000000"/>
                </a:solidFill>
                <a:latin typeface="Lucida Console" panose="020B0609040504020204" pitchFamily="49" charset="0"/>
                <a:ea typeface="Monaco"/>
                <a:cs typeface="Monaco"/>
              </a:rPr>
              <a:t>().</a:t>
            </a:r>
            <a:r>
              <a:rPr lang="en-US" sz="1400" dirty="0" err="1">
                <a:solidFill>
                  <a:srgbClr val="000000"/>
                </a:solidFill>
                <a:latin typeface="Lucida Console" panose="020B0609040504020204" pitchFamily="49" charset="0"/>
                <a:ea typeface="Monaco"/>
                <a:cs typeface="Monaco"/>
              </a:rPr>
              <a:t>getHomeEquityLoan</a:t>
            </a:r>
            <a:r>
              <a:rPr lang="en-US" sz="1400" dirty="0">
                <a:solidFill>
                  <a:srgbClr val="000000"/>
                </a:solidFill>
                <a:latin typeface="Lucida Console" panose="020B0609040504020204" pitchFamily="49" charset="0"/>
                <a:ea typeface="Monaco"/>
                <a:cs typeface="Monaco"/>
              </a:rPr>
              <a:t>() != </a:t>
            </a:r>
            <a:r>
              <a:rPr lang="en-US" sz="1400" dirty="0">
                <a:solidFill>
                  <a:srgbClr val="931968"/>
                </a:solidFill>
                <a:latin typeface="Lucida Console" panose="020B0609040504020204" pitchFamily="49" charset="0"/>
                <a:ea typeface="Monaco"/>
                <a:cs typeface="Monaco"/>
              </a:rPr>
              <a:t>null</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a:t>
            </a:r>
          </a:p>
          <a:p>
            <a:r>
              <a:rPr lang="en-US" sz="1400" dirty="0">
                <a:solidFill>
                  <a:srgbClr val="000000"/>
                </a:solidFill>
                <a:latin typeface="Lucida Console" panose="020B0609040504020204" pitchFamily="49" charset="0"/>
                <a:ea typeface="Monaco"/>
                <a:cs typeface="Monaco"/>
              </a:rPr>
              <a:t>    total = </a:t>
            </a:r>
            <a:r>
              <a:rPr lang="en-US" sz="1400" dirty="0" err="1">
                <a:solidFill>
                  <a:srgbClr val="000000"/>
                </a:solidFill>
                <a:latin typeface="Lucida Console" panose="020B0609040504020204" pitchFamily="49" charset="0"/>
                <a:ea typeface="Monaco"/>
                <a:cs typeface="Monaco"/>
              </a:rPr>
              <a:t>p.getFinancalInformation</a:t>
            </a:r>
            <a:r>
              <a:rPr lang="en-US" sz="1400" dirty="0">
                <a:solidFill>
                  <a:srgbClr val="000000"/>
                </a:solidFill>
                <a:latin typeface="Lucida Console" panose="020B0609040504020204" pitchFamily="49" charset="0"/>
                <a:ea typeface="Monaco"/>
                <a:cs typeface="Monaco"/>
              </a:rPr>
              <a:t>().</a:t>
            </a:r>
            <a:r>
              <a:rPr lang="en-US" sz="1400" dirty="0" err="1">
                <a:solidFill>
                  <a:srgbClr val="000000"/>
                </a:solidFill>
                <a:latin typeface="Lucida Console" panose="020B0609040504020204" pitchFamily="49" charset="0"/>
                <a:ea typeface="Monaco"/>
                <a:cs typeface="Monaco"/>
              </a:rPr>
              <a:t>getHomeEquityLoan</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 </a:t>
            </a:r>
            <a:r>
              <a:rPr lang="en-US" sz="1400" dirty="0" err="1">
                <a:solidFill>
                  <a:srgbClr val="000000"/>
                </a:solidFill>
                <a:latin typeface="Lucida Console" panose="020B0609040504020204" pitchFamily="49" charset="0"/>
                <a:ea typeface="Monaco"/>
                <a:cs typeface="Monaco"/>
              </a:rPr>
              <a:t>p.getFinancalInformation</a:t>
            </a:r>
            <a:r>
              <a:rPr lang="en-US" sz="1400" dirty="0">
                <a:solidFill>
                  <a:srgbClr val="000000"/>
                </a:solidFill>
                <a:latin typeface="Lucida Console" panose="020B0609040504020204" pitchFamily="49" charset="0"/>
                <a:ea typeface="Monaco"/>
                <a:cs typeface="Monaco"/>
              </a:rPr>
              <a:t>().</a:t>
            </a:r>
            <a:r>
              <a:rPr lang="en-US" sz="1400" dirty="0" err="1">
                <a:solidFill>
                  <a:srgbClr val="000000"/>
                </a:solidFill>
                <a:latin typeface="Lucida Console" panose="020B0609040504020204" pitchFamily="49" charset="0"/>
                <a:ea typeface="Monaco"/>
                <a:cs typeface="Monaco"/>
              </a:rPr>
              <a:t>getFirstMortagePayment</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a:t>
            </a:r>
          </a:p>
          <a:p>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else</a:t>
            </a:r>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if</a:t>
            </a:r>
            <a:r>
              <a:rPr lang="en-US" sz="1400" dirty="0">
                <a:solidFill>
                  <a:srgbClr val="000000"/>
                </a:solidFill>
                <a:latin typeface="Lucida Console" panose="020B0609040504020204" pitchFamily="49" charset="0"/>
                <a:ea typeface="Monaco"/>
                <a:cs typeface="Monaco"/>
              </a:rPr>
              <a:t> (</a:t>
            </a:r>
            <a:r>
              <a:rPr lang="en-US" sz="1400" dirty="0" err="1">
                <a:solidFill>
                  <a:srgbClr val="000000"/>
                </a:solidFill>
                <a:latin typeface="Lucida Console" panose="020B0609040504020204" pitchFamily="49" charset="0"/>
                <a:ea typeface="Monaco"/>
                <a:cs typeface="Monaco"/>
              </a:rPr>
              <a:t>p.getFinancalInformation</a:t>
            </a:r>
            <a:r>
              <a:rPr lang="en-US" sz="1400" dirty="0">
                <a:solidFill>
                  <a:srgbClr val="000000"/>
                </a:solidFill>
                <a:latin typeface="Lucida Console" panose="020B0609040504020204" pitchFamily="49" charset="0"/>
                <a:ea typeface="Monaco"/>
                <a:cs typeface="Monaco"/>
              </a:rPr>
              <a:t>().</a:t>
            </a:r>
            <a:r>
              <a:rPr lang="en-US" sz="1400" dirty="0" err="1">
                <a:solidFill>
                  <a:srgbClr val="000000"/>
                </a:solidFill>
                <a:latin typeface="Lucida Console" panose="020B0609040504020204" pitchFamily="49" charset="0"/>
                <a:ea typeface="Monaco"/>
                <a:cs typeface="Monaco"/>
              </a:rPr>
              <a:t>getFirstMortagePayment</a:t>
            </a:r>
            <a:r>
              <a:rPr lang="en-US" sz="1400" dirty="0">
                <a:solidFill>
                  <a:srgbClr val="000000"/>
                </a:solidFill>
                <a:latin typeface="Lucida Console" panose="020B0609040504020204" pitchFamily="49" charset="0"/>
                <a:ea typeface="Monaco"/>
                <a:cs typeface="Monaco"/>
              </a:rPr>
              <a:t>() != </a:t>
            </a:r>
            <a:r>
              <a:rPr lang="en-US" sz="1400" dirty="0">
                <a:solidFill>
                  <a:srgbClr val="931968"/>
                </a:solidFill>
                <a:latin typeface="Lucida Console" panose="020B0609040504020204" pitchFamily="49" charset="0"/>
                <a:ea typeface="Monaco"/>
                <a:cs typeface="Monaco"/>
              </a:rPr>
              <a:t>null</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a:t>
            </a:r>
          </a:p>
          <a:p>
            <a:r>
              <a:rPr lang="en-US" sz="1400" dirty="0">
                <a:solidFill>
                  <a:srgbClr val="000000"/>
                </a:solidFill>
                <a:latin typeface="Lucida Console" panose="020B0609040504020204" pitchFamily="49" charset="0"/>
                <a:ea typeface="Monaco"/>
                <a:cs typeface="Monaco"/>
              </a:rPr>
              <a:t>    total = </a:t>
            </a:r>
            <a:r>
              <a:rPr lang="en-US" sz="1400" dirty="0" err="1">
                <a:solidFill>
                  <a:srgbClr val="000000"/>
                </a:solidFill>
                <a:latin typeface="Lucida Console" panose="020B0609040504020204" pitchFamily="49" charset="0"/>
                <a:ea typeface="Monaco"/>
                <a:cs typeface="Monaco"/>
              </a:rPr>
              <a:t>p.getFinancalInformation</a:t>
            </a:r>
            <a:r>
              <a:rPr lang="en-US" sz="1400" dirty="0">
                <a:solidFill>
                  <a:srgbClr val="000000"/>
                </a:solidFill>
                <a:latin typeface="Lucida Console" panose="020B0609040504020204" pitchFamily="49" charset="0"/>
                <a:ea typeface="Monaco"/>
                <a:cs typeface="Monaco"/>
              </a:rPr>
              <a:t>().</a:t>
            </a:r>
            <a:r>
              <a:rPr lang="en-US" sz="1400" dirty="0" err="1">
                <a:solidFill>
                  <a:srgbClr val="000000"/>
                </a:solidFill>
                <a:latin typeface="Lucida Console" panose="020B0609040504020204" pitchFamily="49" charset="0"/>
                <a:ea typeface="Monaco"/>
                <a:cs typeface="Monaco"/>
              </a:rPr>
              <a:t>getFirstMortagePayment</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a:t>
            </a:r>
          </a:p>
          <a:p>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return</a:t>
            </a:r>
            <a:r>
              <a:rPr lang="en-US" sz="1400" dirty="0">
                <a:solidFill>
                  <a:srgbClr val="000000"/>
                </a:solidFill>
                <a:latin typeface="Lucida Console" panose="020B0609040504020204" pitchFamily="49" charset="0"/>
                <a:ea typeface="Monaco"/>
                <a:cs typeface="Monaco"/>
              </a:rPr>
              <a:t> total;</a:t>
            </a:r>
          </a:p>
          <a:p>
            <a:r>
              <a:rPr lang="en-US" sz="1400" dirty="0">
                <a:solidFill>
                  <a:srgbClr val="000000"/>
                </a:solidFill>
                <a:latin typeface="Lucida Console" panose="020B0609040504020204" pitchFamily="49" charset="0"/>
                <a:ea typeface="Monaco"/>
                <a:cs typeface="Monaco"/>
              </a:rPr>
              <a:t>}</a:t>
            </a:r>
            <a:endParaRPr lang="en-US" sz="1400" dirty="0">
              <a:latin typeface="Lucida Console" panose="020B0609040504020204" pitchFamily="49" charset="0"/>
            </a:endParaRPr>
          </a:p>
        </p:txBody>
      </p:sp>
      <p:sp>
        <p:nvSpPr>
          <p:cNvPr id="7" name="Rectangle 2"/>
          <p:cNvSpPr>
            <a:spLocks/>
          </p:cNvSpPr>
          <p:nvPr/>
        </p:nvSpPr>
        <p:spPr bwMode="auto">
          <a:xfrm>
            <a:off x="318921" y="1622707"/>
            <a:ext cx="4954603" cy="215769"/>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8" name="Rectangle 3"/>
          <p:cNvSpPr>
            <a:spLocks/>
          </p:cNvSpPr>
          <p:nvPr/>
        </p:nvSpPr>
        <p:spPr bwMode="auto">
          <a:xfrm>
            <a:off x="768048" y="2044095"/>
            <a:ext cx="4922761" cy="205620"/>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0" name="Rectangle 4"/>
          <p:cNvSpPr>
            <a:spLocks/>
          </p:cNvSpPr>
          <p:nvPr/>
        </p:nvSpPr>
        <p:spPr bwMode="auto">
          <a:xfrm>
            <a:off x="1362633" y="2467429"/>
            <a:ext cx="4963177" cy="19957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1" name="Rectangle 5"/>
          <p:cNvSpPr>
            <a:spLocks/>
          </p:cNvSpPr>
          <p:nvPr/>
        </p:nvSpPr>
        <p:spPr bwMode="auto">
          <a:xfrm>
            <a:off x="1185333" y="2697238"/>
            <a:ext cx="5545667" cy="199572"/>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2" name="Rectangle 6"/>
          <p:cNvSpPr>
            <a:spLocks/>
          </p:cNvSpPr>
          <p:nvPr/>
        </p:nvSpPr>
        <p:spPr bwMode="auto">
          <a:xfrm>
            <a:off x="1291951" y="3106311"/>
            <a:ext cx="5451144" cy="238022"/>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3" name="Rectangle 7"/>
          <p:cNvSpPr>
            <a:spLocks/>
          </p:cNvSpPr>
          <p:nvPr/>
        </p:nvSpPr>
        <p:spPr bwMode="auto">
          <a:xfrm>
            <a:off x="1398917" y="3536837"/>
            <a:ext cx="5549797" cy="218734"/>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2402854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839943"/>
            <a:ext cx="9143999" cy="3970318"/>
          </a:xfrm>
          <a:prstGeom prst="rect">
            <a:avLst/>
          </a:prstGeom>
          <a:noFill/>
        </p:spPr>
        <p:txBody>
          <a:bodyPr wrap="square" rtlCol="0">
            <a:spAutoFit/>
          </a:bodyPr>
          <a:lstStyle/>
          <a:p>
            <a:r>
              <a:rPr lang="en-US" sz="1400" dirty="0">
                <a:solidFill>
                  <a:srgbClr val="931968"/>
                </a:solidFill>
                <a:latin typeface="Lucida Console" panose="020B0609040504020204" pitchFamily="49" charset="0"/>
                <a:ea typeface="Monaco"/>
                <a:cs typeface="Monaco"/>
              </a:rPr>
              <a:t>public</a:t>
            </a:r>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double</a:t>
            </a:r>
            <a:r>
              <a:rPr lang="en-US" sz="1400" dirty="0">
                <a:solidFill>
                  <a:srgbClr val="000000"/>
                </a:solidFill>
                <a:latin typeface="Lucida Console" panose="020B0609040504020204" pitchFamily="49" charset="0"/>
                <a:ea typeface="Monaco"/>
                <a:cs typeface="Monaco"/>
              </a:rPr>
              <a:t> </a:t>
            </a:r>
            <a:r>
              <a:rPr lang="en-US" sz="1400" dirty="0" err="1">
                <a:solidFill>
                  <a:srgbClr val="000000"/>
                </a:solidFill>
                <a:latin typeface="Lucida Console" panose="020B0609040504020204" pitchFamily="49" charset="0"/>
                <a:ea typeface="Monaco"/>
                <a:cs typeface="Monaco"/>
              </a:rPr>
              <a:t>calculateTotalMortgage</a:t>
            </a:r>
            <a:r>
              <a:rPr lang="en-US" sz="1400" dirty="0">
                <a:solidFill>
                  <a:srgbClr val="000000"/>
                </a:solidFill>
                <a:latin typeface="Lucida Console" panose="020B0609040504020204" pitchFamily="49" charset="0"/>
                <a:ea typeface="Monaco"/>
                <a:cs typeface="Monaco"/>
              </a:rPr>
              <a:t>(String name, Connection con)</a:t>
            </a:r>
          </a:p>
          <a:p>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Person p = </a:t>
            </a:r>
            <a:r>
              <a:rPr lang="en-US" sz="1400" dirty="0" err="1">
                <a:solidFill>
                  <a:srgbClr val="000000"/>
                </a:solidFill>
                <a:latin typeface="Lucida Console" panose="020B0609040504020204" pitchFamily="49" charset="0"/>
                <a:ea typeface="Monaco"/>
                <a:cs typeface="Monaco"/>
              </a:rPr>
              <a:t>Person.loadPersonByName</a:t>
            </a:r>
            <a:r>
              <a:rPr lang="en-US" sz="1400" dirty="0">
                <a:solidFill>
                  <a:srgbClr val="000000"/>
                </a:solidFill>
                <a:latin typeface="Lucida Console" panose="020B0609040504020204" pitchFamily="49" charset="0"/>
                <a:ea typeface="Monaco"/>
                <a:cs typeface="Monaco"/>
              </a:rPr>
              <a:t>(name, con);</a:t>
            </a:r>
          </a:p>
          <a:p>
            <a:r>
              <a:rPr lang="en-US" sz="1400" dirty="0">
                <a:solidFill>
                  <a:srgbClr val="000000"/>
                </a:solidFill>
                <a:latin typeface="Lucida Console" panose="020B0609040504020204" pitchFamily="49" charset="0"/>
                <a:ea typeface="Monaco"/>
                <a:cs typeface="Monaco"/>
              </a:rPr>
              <a:t>  Double </a:t>
            </a:r>
            <a:r>
              <a:rPr lang="en-US" sz="1400" dirty="0" err="1">
                <a:solidFill>
                  <a:srgbClr val="000000"/>
                </a:solidFill>
                <a:latin typeface="Lucida Console" panose="020B0609040504020204" pitchFamily="49" charset="0"/>
                <a:ea typeface="Monaco"/>
                <a:cs typeface="Monaco"/>
              </a:rPr>
              <a:t>homeEquityLoan</a:t>
            </a:r>
            <a:r>
              <a:rPr lang="en-US" sz="1400" dirty="0">
                <a:solidFill>
                  <a:srgbClr val="000000"/>
                </a:solidFill>
                <a:latin typeface="Lucida Console" panose="020B0609040504020204" pitchFamily="49" charset="0"/>
                <a:ea typeface="Monaco"/>
                <a:cs typeface="Monaco"/>
              </a:rPr>
              <a:t> = </a:t>
            </a:r>
            <a:r>
              <a:rPr lang="en-US" sz="1400" dirty="0" err="1">
                <a:solidFill>
                  <a:srgbClr val="000000"/>
                </a:solidFill>
                <a:latin typeface="Lucida Console" panose="020B0609040504020204" pitchFamily="49" charset="0"/>
                <a:ea typeface="Monaco"/>
                <a:cs typeface="Monaco"/>
              </a:rPr>
              <a:t>p.getFinancalInformation</a:t>
            </a:r>
            <a:r>
              <a:rPr lang="en-US" sz="1400" dirty="0">
                <a:solidFill>
                  <a:srgbClr val="000000"/>
                </a:solidFill>
                <a:latin typeface="Lucida Console" panose="020B0609040504020204" pitchFamily="49" charset="0"/>
                <a:ea typeface="Monaco"/>
                <a:cs typeface="Monaco"/>
              </a:rPr>
              <a:t>().</a:t>
            </a:r>
            <a:r>
              <a:rPr lang="en-US" sz="1400" dirty="0" err="1">
                <a:solidFill>
                  <a:srgbClr val="000000"/>
                </a:solidFill>
                <a:latin typeface="Lucida Console" panose="020B0609040504020204" pitchFamily="49" charset="0"/>
                <a:ea typeface="Monaco"/>
                <a:cs typeface="Monaco"/>
              </a:rPr>
              <a:t>getHomeEquityLoan</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Double </a:t>
            </a:r>
            <a:r>
              <a:rPr lang="en-US" sz="1400" dirty="0" err="1">
                <a:solidFill>
                  <a:srgbClr val="000000"/>
                </a:solidFill>
                <a:latin typeface="Lucida Console" panose="020B0609040504020204" pitchFamily="49" charset="0"/>
                <a:ea typeface="Monaco"/>
                <a:cs typeface="Monaco"/>
              </a:rPr>
              <a:t>firstMortagePayment</a:t>
            </a:r>
            <a:r>
              <a:rPr lang="en-US" sz="1400" dirty="0">
                <a:solidFill>
                  <a:srgbClr val="000000"/>
                </a:solidFill>
                <a:latin typeface="Lucida Console" panose="020B0609040504020204" pitchFamily="49" charset="0"/>
                <a:ea typeface="Monaco"/>
                <a:cs typeface="Monaco"/>
              </a:rPr>
              <a:t> =</a:t>
            </a:r>
            <a:r>
              <a:rPr lang="en-US" sz="1400" dirty="0" err="1">
                <a:solidFill>
                  <a:srgbClr val="000000"/>
                </a:solidFill>
                <a:latin typeface="Lucida Console" panose="020B0609040504020204" pitchFamily="49" charset="0"/>
                <a:ea typeface="Monaco"/>
                <a:cs typeface="Monaco"/>
              </a:rPr>
              <a:t>p.getFinancalInformation</a:t>
            </a:r>
            <a:r>
              <a:rPr lang="en-US" sz="1400" dirty="0">
                <a:solidFill>
                  <a:srgbClr val="000000"/>
                </a:solidFill>
                <a:latin typeface="Lucida Console" panose="020B0609040504020204" pitchFamily="49" charset="0"/>
                <a:ea typeface="Monaco"/>
                <a:cs typeface="Monaco"/>
              </a:rPr>
              <a:t>().</a:t>
            </a:r>
            <a:r>
              <a:rPr lang="en-US" sz="1400" dirty="0" err="1">
                <a:solidFill>
                  <a:srgbClr val="000000"/>
                </a:solidFill>
                <a:latin typeface="Lucida Console" panose="020B0609040504020204" pitchFamily="49" charset="0"/>
                <a:ea typeface="Monaco"/>
                <a:cs typeface="Monaco"/>
              </a:rPr>
              <a:t>getFirstMortagePayment</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a:t>
            </a:r>
          </a:p>
          <a:p>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double</a:t>
            </a:r>
            <a:r>
              <a:rPr lang="en-US" sz="1400" dirty="0">
                <a:solidFill>
                  <a:srgbClr val="000000"/>
                </a:solidFill>
                <a:latin typeface="Lucida Console" panose="020B0609040504020204" pitchFamily="49" charset="0"/>
                <a:ea typeface="Monaco"/>
                <a:cs typeface="Monaco"/>
              </a:rPr>
              <a:t> total = 0.00;</a:t>
            </a:r>
          </a:p>
          <a:p>
            <a:endParaRPr lang="en-US" sz="1400" dirty="0">
              <a:solidFill>
                <a:srgbClr val="000000"/>
              </a:solidFill>
              <a:latin typeface="Lucida Console" panose="020B0609040504020204" pitchFamily="49" charset="0"/>
              <a:ea typeface="Monaco"/>
              <a:cs typeface="Monaco"/>
            </a:endParaRPr>
          </a:p>
          <a:p>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if</a:t>
            </a:r>
            <a:r>
              <a:rPr lang="en-US" sz="1400" dirty="0">
                <a:solidFill>
                  <a:srgbClr val="000000"/>
                </a:solidFill>
                <a:latin typeface="Lucida Console" panose="020B0609040504020204" pitchFamily="49" charset="0"/>
                <a:ea typeface="Monaco"/>
                <a:cs typeface="Monaco"/>
              </a:rPr>
              <a:t> (</a:t>
            </a:r>
            <a:r>
              <a:rPr lang="en-US" sz="1400" dirty="0" err="1">
                <a:solidFill>
                  <a:srgbClr val="000000"/>
                </a:solidFill>
                <a:latin typeface="Lucida Console" panose="020B0609040504020204" pitchFamily="49" charset="0"/>
                <a:ea typeface="Monaco"/>
                <a:cs typeface="Monaco"/>
              </a:rPr>
              <a:t>homeEquityLoan</a:t>
            </a:r>
            <a:r>
              <a:rPr lang="en-US" sz="1400" dirty="0">
                <a:solidFill>
                  <a:srgbClr val="000000"/>
                </a:solidFill>
                <a:latin typeface="Lucida Console" panose="020B0609040504020204" pitchFamily="49" charset="0"/>
                <a:ea typeface="Monaco"/>
                <a:cs typeface="Monaco"/>
              </a:rPr>
              <a:t> != </a:t>
            </a:r>
            <a:r>
              <a:rPr lang="en-US" sz="1400" dirty="0">
                <a:solidFill>
                  <a:srgbClr val="931968"/>
                </a:solidFill>
                <a:latin typeface="Lucida Console" panose="020B0609040504020204" pitchFamily="49" charset="0"/>
                <a:ea typeface="Monaco"/>
                <a:cs typeface="Monaco"/>
              </a:rPr>
              <a:t>null</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a:t>
            </a:r>
          </a:p>
          <a:p>
            <a:r>
              <a:rPr lang="en-US" sz="1400" dirty="0">
                <a:solidFill>
                  <a:srgbClr val="000000"/>
                </a:solidFill>
                <a:latin typeface="Lucida Console" panose="020B0609040504020204" pitchFamily="49" charset="0"/>
                <a:ea typeface="Monaco"/>
                <a:cs typeface="Monaco"/>
              </a:rPr>
              <a:t>    total = </a:t>
            </a:r>
            <a:r>
              <a:rPr lang="en-US" sz="1400" dirty="0" err="1">
                <a:solidFill>
                  <a:srgbClr val="000000"/>
                </a:solidFill>
                <a:latin typeface="Lucida Console" panose="020B0609040504020204" pitchFamily="49" charset="0"/>
                <a:ea typeface="Monaco"/>
                <a:cs typeface="Monaco"/>
              </a:rPr>
              <a:t>homeEquityLoan</a:t>
            </a:r>
            <a:r>
              <a:rPr lang="en-US" sz="1400" dirty="0">
                <a:solidFill>
                  <a:srgbClr val="000000"/>
                </a:solidFill>
                <a:latin typeface="Lucida Console" panose="020B0609040504020204" pitchFamily="49" charset="0"/>
                <a:ea typeface="Monaco"/>
                <a:cs typeface="Monaco"/>
              </a:rPr>
              <a:t> + </a:t>
            </a:r>
            <a:r>
              <a:rPr lang="en-US" sz="1400" dirty="0" err="1">
                <a:solidFill>
                  <a:srgbClr val="000000"/>
                </a:solidFill>
                <a:latin typeface="Lucida Console" panose="020B0609040504020204" pitchFamily="49" charset="0"/>
                <a:ea typeface="Monaco"/>
                <a:cs typeface="Monaco"/>
              </a:rPr>
              <a:t>firstMortagePayment</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a:t>
            </a:r>
          </a:p>
          <a:p>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else</a:t>
            </a:r>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if</a:t>
            </a:r>
            <a:r>
              <a:rPr lang="en-US" sz="1400" dirty="0">
                <a:solidFill>
                  <a:srgbClr val="000000"/>
                </a:solidFill>
                <a:latin typeface="Lucida Console" panose="020B0609040504020204" pitchFamily="49" charset="0"/>
                <a:ea typeface="Monaco"/>
                <a:cs typeface="Monaco"/>
              </a:rPr>
              <a:t> (</a:t>
            </a:r>
            <a:r>
              <a:rPr lang="en-US" sz="1400" dirty="0" err="1">
                <a:solidFill>
                  <a:srgbClr val="000000"/>
                </a:solidFill>
                <a:latin typeface="Lucida Console" panose="020B0609040504020204" pitchFamily="49" charset="0"/>
                <a:ea typeface="Monaco"/>
                <a:cs typeface="Monaco"/>
              </a:rPr>
              <a:t>firstMortagePayment</a:t>
            </a:r>
            <a:r>
              <a:rPr lang="en-US" sz="1400" dirty="0">
                <a:solidFill>
                  <a:srgbClr val="000000"/>
                </a:solidFill>
                <a:latin typeface="Lucida Console" panose="020B0609040504020204" pitchFamily="49" charset="0"/>
                <a:ea typeface="Monaco"/>
                <a:cs typeface="Monaco"/>
              </a:rPr>
              <a:t> != </a:t>
            </a:r>
            <a:r>
              <a:rPr lang="en-US" sz="1400" dirty="0">
                <a:solidFill>
                  <a:srgbClr val="931968"/>
                </a:solidFill>
                <a:latin typeface="Lucida Console" panose="020B0609040504020204" pitchFamily="49" charset="0"/>
                <a:ea typeface="Monaco"/>
                <a:cs typeface="Monaco"/>
              </a:rPr>
              <a:t>null</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a:t>
            </a:r>
          </a:p>
          <a:p>
            <a:r>
              <a:rPr lang="en-US" sz="1400" dirty="0">
                <a:solidFill>
                  <a:srgbClr val="000000"/>
                </a:solidFill>
                <a:latin typeface="Lucida Console" panose="020B0609040504020204" pitchFamily="49" charset="0"/>
                <a:ea typeface="Monaco"/>
                <a:cs typeface="Monaco"/>
              </a:rPr>
              <a:t>    total = </a:t>
            </a:r>
            <a:r>
              <a:rPr lang="en-US" sz="1400" dirty="0" err="1">
                <a:solidFill>
                  <a:srgbClr val="000000"/>
                </a:solidFill>
                <a:latin typeface="Lucida Console" panose="020B0609040504020204" pitchFamily="49" charset="0"/>
                <a:ea typeface="Monaco"/>
                <a:cs typeface="Monaco"/>
              </a:rPr>
              <a:t>firstMortagePayment</a:t>
            </a:r>
            <a:r>
              <a:rPr lang="en-US" sz="1400" dirty="0">
                <a:solidFill>
                  <a:srgbClr val="000000"/>
                </a:solidFill>
                <a:latin typeface="Lucida Console" panose="020B0609040504020204" pitchFamily="49" charset="0"/>
                <a:ea typeface="Monaco"/>
                <a:cs typeface="Monaco"/>
              </a:rPr>
              <a:t>;</a:t>
            </a:r>
          </a:p>
          <a:p>
            <a:r>
              <a:rPr lang="en-US" sz="1400" dirty="0">
                <a:solidFill>
                  <a:srgbClr val="000000"/>
                </a:solidFill>
                <a:latin typeface="Lucida Console" panose="020B0609040504020204" pitchFamily="49" charset="0"/>
                <a:ea typeface="Monaco"/>
                <a:cs typeface="Monaco"/>
              </a:rPr>
              <a:t>  }</a:t>
            </a:r>
          </a:p>
          <a:p>
            <a:r>
              <a:rPr lang="en-US" sz="1400" dirty="0">
                <a:solidFill>
                  <a:srgbClr val="000000"/>
                </a:solidFill>
                <a:latin typeface="Lucida Console" panose="020B0609040504020204" pitchFamily="49" charset="0"/>
                <a:ea typeface="Monaco"/>
                <a:cs typeface="Monaco"/>
              </a:rPr>
              <a:t>  </a:t>
            </a:r>
            <a:r>
              <a:rPr lang="en-US" sz="1400" dirty="0">
                <a:solidFill>
                  <a:srgbClr val="931968"/>
                </a:solidFill>
                <a:latin typeface="Lucida Console" panose="020B0609040504020204" pitchFamily="49" charset="0"/>
                <a:ea typeface="Monaco"/>
                <a:cs typeface="Monaco"/>
              </a:rPr>
              <a:t>return</a:t>
            </a:r>
            <a:r>
              <a:rPr lang="en-US" sz="1400" dirty="0">
                <a:solidFill>
                  <a:srgbClr val="000000"/>
                </a:solidFill>
                <a:latin typeface="Lucida Console" panose="020B0609040504020204" pitchFamily="49" charset="0"/>
                <a:ea typeface="Monaco"/>
                <a:cs typeface="Monaco"/>
              </a:rPr>
              <a:t> total;</a:t>
            </a:r>
          </a:p>
          <a:p>
            <a:r>
              <a:rPr lang="en-US" sz="1400" dirty="0">
                <a:solidFill>
                  <a:srgbClr val="000000"/>
                </a:solidFill>
                <a:latin typeface="Lucida Console" panose="020B0609040504020204" pitchFamily="49" charset="0"/>
                <a:ea typeface="Monaco"/>
                <a:cs typeface="Monaco"/>
              </a:rPr>
              <a:t>}</a:t>
            </a:r>
            <a:endParaRPr lang="en-US" sz="1400" dirty="0">
              <a:latin typeface="Lucida Console" panose="020B0609040504020204" pitchFamily="49" charset="0"/>
            </a:endParaRPr>
          </a:p>
        </p:txBody>
      </p:sp>
      <p:sp>
        <p:nvSpPr>
          <p:cNvPr id="14" name="Rectangle 2"/>
          <p:cNvSpPr>
            <a:spLocks/>
          </p:cNvSpPr>
          <p:nvPr/>
        </p:nvSpPr>
        <p:spPr bwMode="auto">
          <a:xfrm>
            <a:off x="270294" y="1299179"/>
            <a:ext cx="4924615" cy="230885"/>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5" name="Rectangle 3"/>
          <p:cNvSpPr>
            <a:spLocks/>
          </p:cNvSpPr>
          <p:nvPr/>
        </p:nvSpPr>
        <p:spPr bwMode="auto">
          <a:xfrm>
            <a:off x="270294" y="1547179"/>
            <a:ext cx="7627902" cy="200600"/>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6" name="Rectangle 4"/>
          <p:cNvSpPr>
            <a:spLocks/>
          </p:cNvSpPr>
          <p:nvPr/>
        </p:nvSpPr>
        <p:spPr bwMode="auto">
          <a:xfrm>
            <a:off x="270294" y="1758243"/>
            <a:ext cx="8655995" cy="213298"/>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33997545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p:cNvSpPr>
          <p:nvPr/>
        </p:nvSpPr>
        <p:spPr bwMode="auto">
          <a:xfrm>
            <a:off x="2152055" y="1727894"/>
            <a:ext cx="1741289" cy="1379637"/>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0242" name="Rectangle 2"/>
          <p:cNvSpPr>
            <a:spLocks/>
          </p:cNvSpPr>
          <p:nvPr/>
        </p:nvSpPr>
        <p:spPr bwMode="auto">
          <a:xfrm>
            <a:off x="2527102" y="2424410"/>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3" name="Rectangle 3"/>
          <p:cNvSpPr>
            <a:spLocks/>
          </p:cNvSpPr>
          <p:nvPr/>
        </p:nvSpPr>
        <p:spPr bwMode="auto">
          <a:xfrm>
            <a:off x="2330648" y="202257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4" name="Rectangle 4"/>
          <p:cNvSpPr>
            <a:spLocks/>
          </p:cNvSpPr>
          <p:nvPr/>
        </p:nvSpPr>
        <p:spPr bwMode="auto">
          <a:xfrm>
            <a:off x="2527102" y="225028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5" name="Rectangle 5"/>
          <p:cNvSpPr>
            <a:spLocks/>
          </p:cNvSpPr>
          <p:nvPr/>
        </p:nvSpPr>
        <p:spPr bwMode="auto">
          <a:xfrm>
            <a:off x="2330648" y="1848445"/>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6" name="Rectangle 6"/>
          <p:cNvSpPr>
            <a:spLocks/>
          </p:cNvSpPr>
          <p:nvPr/>
        </p:nvSpPr>
        <p:spPr bwMode="auto">
          <a:xfrm>
            <a:off x="2330648" y="279276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7" name="Rectangle 7"/>
          <p:cNvSpPr>
            <a:spLocks/>
          </p:cNvSpPr>
          <p:nvPr/>
        </p:nvSpPr>
        <p:spPr bwMode="auto">
          <a:xfrm>
            <a:off x="2527102" y="261863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8" name="AutoShape 8"/>
          <p:cNvSpPr>
            <a:spLocks/>
          </p:cNvSpPr>
          <p:nvPr/>
        </p:nvSpPr>
        <p:spPr bwMode="auto">
          <a:xfrm>
            <a:off x="3982641" y="1968996"/>
            <a:ext cx="892969" cy="669727"/>
          </a:xfrm>
          <a:prstGeom prst="rightArrow">
            <a:avLst>
              <a:gd name="adj1" fmla="val 32000"/>
              <a:gd name="adj2" fmla="val 44000"/>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0250" name="Rectangle 10"/>
          <p:cNvSpPr>
            <a:spLocks/>
          </p:cNvSpPr>
          <p:nvPr/>
        </p:nvSpPr>
        <p:spPr bwMode="auto">
          <a:xfrm>
            <a:off x="4929188" y="1727894"/>
            <a:ext cx="1741289" cy="1379637"/>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0251" name="Rectangle 11"/>
          <p:cNvSpPr>
            <a:spLocks/>
          </p:cNvSpPr>
          <p:nvPr/>
        </p:nvSpPr>
        <p:spPr bwMode="auto">
          <a:xfrm>
            <a:off x="5107781" y="202257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2" name="Rectangle 12"/>
          <p:cNvSpPr>
            <a:spLocks/>
          </p:cNvSpPr>
          <p:nvPr/>
        </p:nvSpPr>
        <p:spPr bwMode="auto">
          <a:xfrm>
            <a:off x="5304234" y="225028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3" name="Rectangle 13"/>
          <p:cNvSpPr>
            <a:spLocks/>
          </p:cNvSpPr>
          <p:nvPr/>
        </p:nvSpPr>
        <p:spPr bwMode="auto">
          <a:xfrm>
            <a:off x="5107781" y="1848445"/>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4" name="Rectangle 14"/>
          <p:cNvSpPr>
            <a:spLocks/>
          </p:cNvSpPr>
          <p:nvPr/>
        </p:nvSpPr>
        <p:spPr bwMode="auto">
          <a:xfrm>
            <a:off x="5107781" y="279276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5" name="Rectangle 15"/>
          <p:cNvSpPr>
            <a:spLocks/>
          </p:cNvSpPr>
          <p:nvPr/>
        </p:nvSpPr>
        <p:spPr bwMode="auto">
          <a:xfrm>
            <a:off x="5304234" y="261863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6" name="Rectangle 16"/>
          <p:cNvSpPr>
            <a:spLocks/>
          </p:cNvSpPr>
          <p:nvPr/>
        </p:nvSpPr>
        <p:spPr bwMode="auto">
          <a:xfrm>
            <a:off x="5304234" y="242441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7" name="Line 17"/>
          <p:cNvSpPr>
            <a:spLocks noChangeShapeType="1"/>
          </p:cNvSpPr>
          <p:nvPr/>
        </p:nvSpPr>
        <p:spPr bwMode="auto">
          <a:xfrm rot="10800000" flipH="1">
            <a:off x="6506394" y="2466268"/>
            <a:ext cx="714375" cy="8372"/>
          </a:xfrm>
          <a:prstGeom prst="line">
            <a:avLst/>
          </a:prstGeom>
          <a:noFill/>
          <a:ln w="25400" cap="flat">
            <a:solidFill>
              <a:schemeClr val="tx1"/>
            </a:solidFill>
            <a:prstDash val="solid"/>
            <a:round/>
            <a:headEnd type="stealth"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10258" name="Rectangle 18"/>
          <p:cNvSpPr>
            <a:spLocks/>
          </p:cNvSpPr>
          <p:nvPr/>
        </p:nvSpPr>
        <p:spPr bwMode="auto">
          <a:xfrm>
            <a:off x="7197329" y="2337346"/>
            <a:ext cx="139239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wrap="none" lIns="0" tIns="0" rIns="36280" bIns="0">
            <a:spAutoFit/>
          </a:bodyPr>
          <a:lstStyle/>
          <a:p>
            <a:pPr marL="35873"/>
            <a:r>
              <a:rPr lang="en-US">
                <a:solidFill>
                  <a:schemeClr val="tx1"/>
                </a:solidFill>
                <a:cs typeface="Arial" charset="0"/>
              </a:rPr>
              <a:t>return sample</a:t>
            </a:r>
          </a:p>
        </p:txBody>
      </p:sp>
      <p:sp>
        <p:nvSpPr>
          <p:cNvPr id="10259" name="Line 19"/>
          <p:cNvSpPr>
            <a:spLocks noChangeShapeType="1"/>
          </p:cNvSpPr>
          <p:nvPr/>
        </p:nvSpPr>
        <p:spPr bwMode="auto">
          <a:xfrm flipH="1">
            <a:off x="7177236" y="2344881"/>
            <a:ext cx="66973" cy="282122"/>
          </a:xfrm>
          <a:prstGeom prst="line">
            <a:avLst/>
          </a:prstGeom>
          <a:noFill/>
          <a:ln w="50800" cap="flat">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US"/>
          </a:p>
        </p:txBody>
      </p:sp>
      <p:sp>
        <p:nvSpPr>
          <p:cNvPr id="3" name="Title 2"/>
          <p:cNvSpPr>
            <a:spLocks noGrp="1"/>
          </p:cNvSpPr>
          <p:nvPr>
            <p:ph type="title"/>
          </p:nvPr>
        </p:nvSpPr>
        <p:spPr>
          <a:xfrm>
            <a:off x="387054" y="171450"/>
            <a:ext cx="8412459" cy="498598"/>
          </a:xfrm>
        </p:spPr>
        <p:txBody>
          <a:bodyPr/>
          <a:lstStyle/>
          <a:p>
            <a:r>
              <a:rPr lang="en-US" dirty="0"/>
              <a:t>The Slice</a:t>
            </a:r>
          </a:p>
        </p:txBody>
      </p:sp>
    </p:spTree>
    <p:extLst>
      <p:ext uri="{BB962C8B-B14F-4D97-AF65-F5344CB8AC3E}">
        <p14:creationId xmlns:p14="http://schemas.microsoft.com/office/powerpoint/2010/main" val="345256004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2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2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2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2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2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2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2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2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2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0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animBg="1"/>
      <p:bldP spid="10250" grpId="0" animBg="1"/>
      <p:bldP spid="10251" grpId="0" animBg="1"/>
      <p:bldP spid="10252" grpId="0" animBg="1"/>
      <p:bldP spid="10253" grpId="0" animBg="1"/>
      <p:bldP spid="10254" grpId="0" animBg="1"/>
      <p:bldP spid="10255" grpId="0" animBg="1"/>
      <p:bldP spid="10256" grpId="0" animBg="1"/>
      <p:bldP spid="10257" grpId="0" animBg="1"/>
      <p:bldP spid="10258" grpId="0" autoUpdateAnimBg="0"/>
      <p:bldP spid="10259" grpId="0" animBg="1"/>
    </p:bldLst>
  </p:timing>
</p:sld>
</file>

<file path=ppt/theme/theme1.xml><?xml version="1.0" encoding="utf-8"?>
<a:theme xmlns:a="http://schemas.openxmlformats.org/drawingml/2006/main" name="TechEd2010_Africa_16-9_Template">
  <a:themeElements>
    <a:clrScheme name="Custom 1">
      <a:dk1>
        <a:srgbClr val="FFFFFF"/>
      </a:dk1>
      <a:lt1>
        <a:sysClr val="window" lastClr="FFFFFF"/>
      </a:lt1>
      <a:dk2>
        <a:srgbClr val="FFFFFF"/>
      </a:dk2>
      <a:lt2>
        <a:srgbClr val="FFFFFF"/>
      </a:lt2>
      <a:accent1>
        <a:srgbClr val="8CC63F"/>
      </a:accent1>
      <a:accent2>
        <a:srgbClr val="2484C6"/>
      </a:accent2>
      <a:accent3>
        <a:srgbClr val="F58020"/>
      </a:accent3>
      <a:accent4>
        <a:srgbClr val="B72172"/>
      </a:accent4>
      <a:accent5>
        <a:srgbClr val="E1E1E1"/>
      </a:accent5>
      <a:accent6>
        <a:srgbClr val="FAA61A"/>
      </a:accent6>
      <a:hlink>
        <a:srgbClr val="8CC63F"/>
      </a:hlink>
      <a:folHlink>
        <a:srgbClr val="002060"/>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a:spPr>
      <a:bodyPr vert="horz" wrap="square" lIns="72000" tIns="45718" rIns="72000" bIns="45718" numCol="1" rtlCol="0" anchor="ctr" anchorCtr="0" compatLnSpc="1">
        <a:prstTxWarp prst="textNoShape">
          <a:avLst/>
        </a:prstTxWarp>
      </a:bodyPr>
      <a:lstStyle>
        <a:defPPr algn="ctr" defTabSz="914099">
          <a:defRPr sz="2000" dirty="0" smtClean="0">
            <a:solidFill>
              <a:srgbClr val="FFFFFF"/>
            </a:solidFill>
            <a:latin typeface="Calibri" pitchFamily="34" charset="0"/>
          </a:defRPr>
        </a:defPPr>
      </a:lstStyle>
      <a:style>
        <a:lnRef idx="0">
          <a:schemeClr val="accent3"/>
        </a:lnRef>
        <a:fillRef idx="3">
          <a:schemeClr val="accent3"/>
        </a:fillRef>
        <a:effectRef idx="3">
          <a:schemeClr val="accent3"/>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AD18D62016C640A18B4602AF84C96B" ma:contentTypeVersion="0" ma:contentTypeDescription="Create a new document." ma:contentTypeScope="" ma:versionID="caa81f01dd96cdfbc3682f85211525f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20BFF8-353C-459A-AFEF-E21478A415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6E36A69-20AF-4475-8E56-46E6A5BAB14A}">
  <ds:schemaRef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www.w3.org/XML/1998/namespace"/>
  </ds:schemaRefs>
</ds:datastoreItem>
</file>

<file path=customXml/itemProps3.xml><?xml version="1.0" encoding="utf-8"?>
<ds:datastoreItem xmlns:ds="http://schemas.openxmlformats.org/officeDocument/2006/customXml" ds:itemID="{727A27AF-67A1-4A64-B04E-6572043AD3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TechEd2010_Africa_16-9_Template</Template>
  <TotalTime>1318</TotalTime>
  <Words>1587</Words>
  <Application>Microsoft Macintosh PowerPoint</Application>
  <PresentationFormat>On-screen Show (16:9)</PresentationFormat>
  <Paragraphs>145</Paragraphs>
  <Slides>18</Slides>
  <Notes>15</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Helvetica</vt:lpstr>
      <vt:lpstr>Lucida Console</vt:lpstr>
      <vt:lpstr>TechEd2010_Africa_16-9_Template</vt:lpstr>
      <vt:lpstr>Bug #54</vt:lpstr>
      <vt:lpstr>Resources</vt:lpstr>
      <vt:lpstr>Fixing Legacy Code</vt:lpstr>
      <vt:lpstr>PowerPoint Presentation</vt:lpstr>
      <vt:lpstr>PowerPoint Presentation</vt:lpstr>
      <vt:lpstr>PowerPoint Presentation</vt:lpstr>
      <vt:lpstr>PowerPoint Presentation</vt:lpstr>
      <vt:lpstr>PowerPoint Presentation</vt:lpstr>
      <vt:lpstr>The Slice</vt:lpstr>
      <vt:lpstr>PowerPoint Presentation</vt:lpstr>
      <vt:lpstr>PowerPoint Presentation</vt:lpstr>
      <vt:lpstr>Pop Quiz:  Question 1</vt:lpstr>
      <vt:lpstr>Pop Quiz:  Question 2</vt:lpstr>
      <vt:lpstr>Pop Quiz:  Question 3</vt:lpstr>
      <vt:lpstr>Resources</vt:lpstr>
      <vt:lpstr>Resources</vt:lpstr>
      <vt:lpstr>Resources</vt:lpstr>
      <vt:lpstr>Contact</vt:lpstr>
    </vt:vector>
  </TitlesOfParts>
  <Manager>&lt;Content Manager Name Here&gt;</Manager>
  <Company>bbb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 Ed 2010 NA 4x3</dc:subject>
  <dc:creator>aaa</dc:creator>
  <dc:description>Event Location: New Orleans, LA
Audience: Technical, partners and customers, Developers, IT Professionals,</dc:description>
  <cp:lastModifiedBy>Llewellyn Falco</cp:lastModifiedBy>
  <cp:revision>39</cp:revision>
  <dcterms:created xsi:type="dcterms:W3CDTF">2010-09-28T05:27:08Z</dcterms:created>
  <dcterms:modified xsi:type="dcterms:W3CDTF">2023-03-07T19:01:14Z</dcterms:modified>
</cp:coreProperties>
</file>