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notesSlides/notesSlide2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68" r:id="rId4"/>
    <p:sldId id="271" r:id="rId5"/>
    <p:sldId id="270" r:id="rId6"/>
    <p:sldId id="277" r:id="rId7"/>
    <p:sldId id="259" r:id="rId8"/>
    <p:sldId id="264" r:id="rId9"/>
    <p:sldId id="278" r:id="rId10"/>
    <p:sldId id="260" r:id="rId11"/>
    <p:sldId id="280" r:id="rId12"/>
    <p:sldId id="263" r:id="rId13"/>
    <p:sldId id="279" r:id="rId14"/>
    <p:sldId id="281" r:id="rId15"/>
    <p:sldId id="282" r:id="rId16"/>
    <p:sldId id="283" r:id="rId17"/>
    <p:sldId id="284" r:id="rId18"/>
    <p:sldId id="286" r:id="rId19"/>
    <p:sldId id="287" r:id="rId20"/>
    <p:sldId id="289" r:id="rId21"/>
    <p:sldId id="288" r:id="rId22"/>
    <p:sldId id="290" r:id="rId23"/>
    <p:sldId id="292" r:id="rId24"/>
    <p:sldId id="291" r:id="rId25"/>
    <p:sldId id="272" r:id="rId26"/>
    <p:sldId id="273" r:id="rId27"/>
    <p:sldId id="294" r:id="rId28"/>
    <p:sldId id="296"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A1AC6E-3078-4EB2-A5D4-C839F2DEE62B}">
          <p14:sldIdLst>
            <p14:sldId id="256"/>
          </p14:sldIdLst>
        </p14:section>
        <p14:section name="Introduction" id="{90CA013E-A65D-4C49-A757-AD1317B91E65}">
          <p14:sldIdLst>
            <p14:sldId id="257"/>
            <p14:sldId id="268"/>
          </p14:sldIdLst>
        </p14:section>
        <p14:section name="Model" id="{D59AFD64-C7A4-4798-AD8E-649BFDA237AE}">
          <p14:sldIdLst>
            <p14:sldId id="271"/>
            <p14:sldId id="270"/>
            <p14:sldId id="277"/>
          </p14:sldIdLst>
        </p14:section>
        <p14:section name="DirCol" id="{EDC90C3E-B559-4C15-9DF1-7A75C1D25C9D}">
          <p14:sldIdLst>
            <p14:sldId id="259"/>
            <p14:sldId id="264"/>
            <p14:sldId id="278"/>
            <p14:sldId id="260"/>
          </p14:sldIdLst>
        </p14:section>
        <p14:section name="SDRE" id="{6915EB05-85A6-4AC2-B10C-CFE8763371AA}">
          <p14:sldIdLst>
            <p14:sldId id="280"/>
            <p14:sldId id="263"/>
            <p14:sldId id="279"/>
            <p14:sldId id="281"/>
            <p14:sldId id="282"/>
            <p14:sldId id="283"/>
            <p14:sldId id="284"/>
            <p14:sldId id="286"/>
            <p14:sldId id="287"/>
            <p14:sldId id="289"/>
            <p14:sldId id="288"/>
            <p14:sldId id="290"/>
            <p14:sldId id="292"/>
            <p14:sldId id="291"/>
          </p14:sldIdLst>
        </p14:section>
        <p14:section name="Conclusion" id="{CD4E1F9E-EF58-4AAB-B1E2-76A2C6242531}">
          <p14:sldIdLst>
            <p14:sldId id="272"/>
            <p14:sldId id="273"/>
            <p14:sldId id="294"/>
            <p14:sldId id="296"/>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CA0"/>
    <a:srgbClr val="B2B2B2"/>
    <a:srgbClr val="FFD808"/>
    <a:srgbClr val="9C5BCD"/>
    <a:srgbClr val="2EC826"/>
    <a:srgbClr val="FF9933"/>
    <a:srgbClr val="E28436"/>
    <a:srgbClr val="D57E43"/>
    <a:srgbClr val="0000FE"/>
    <a:srgbClr val="2D2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60234" autoAdjust="0"/>
  </p:normalViewPr>
  <p:slideViewPr>
    <p:cSldViewPr snapToGrid="0">
      <p:cViewPr varScale="1">
        <p:scale>
          <a:sx n="67" d="100"/>
          <a:sy n="67" d="100"/>
        </p:scale>
        <p:origin x="462"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Users\Jay\Google%20Drive\&#928;&#959;&#955;&#965;&#964;&#949;&#967;&#957;&#949;&#953;&#959;\&#916;&#953;&#960;&#955;&#969;&#956;&#945;&#964;&#953;&#954;&#942;\Thesis\results_al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Users\Jay\Google%20Drive\&#928;&#959;&#955;&#965;&#964;&#949;&#967;&#957;&#949;&#953;&#959;\&#916;&#953;&#960;&#955;&#969;&#956;&#945;&#964;&#953;&#954;&#942;\Thesis\results_al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Users\Jay\Google%20Drive\&#928;&#959;&#955;&#965;&#964;&#949;&#967;&#957;&#949;&#953;&#959;\&#916;&#953;&#960;&#955;&#969;&#956;&#945;&#964;&#953;&#954;&#942;\Thesis\results_al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xlsx"/></Relationships>
</file>

<file path=ppt/charts/_rels/chart5.xml.rels><?xml version="1.0" encoding="UTF-8" standalone="yes"?>
<Relationships xmlns="http://schemas.openxmlformats.org/package/2006/relationships"><Relationship Id="rId3" Type="http://schemas.openxmlformats.org/officeDocument/2006/relationships/oleObject" Target="file:///D:\Users\Jay\Google%20Drive\&#928;&#959;&#955;&#965;&#964;&#949;&#967;&#957;&#949;&#953;&#959;\&#916;&#953;&#960;&#955;&#969;&#956;&#945;&#964;&#953;&#954;&#942;\Thesis\results_al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Users\Jay\Google%20Drive\&#928;&#959;&#955;&#965;&#964;&#949;&#967;&#957;&#949;&#953;&#959;\&#916;&#953;&#960;&#955;&#969;&#956;&#945;&#964;&#953;&#954;&#942;\Thesis\results_all.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00" b="0" i="0" u="none" strike="noStrike" kern="1200" spc="0" baseline="0">
                <a:solidFill>
                  <a:schemeClr val="tx1"/>
                </a:solidFill>
                <a:latin typeface="Adobe Garamond Pro" panose="02020502060506020403" pitchFamily="18" charset="0"/>
                <a:ea typeface="+mn-ea"/>
                <a:cs typeface="+mn-cs"/>
              </a:defRPr>
            </a:pPr>
            <a:r>
              <a:rPr lang="en-US" sz="1800"/>
              <a:t>Minimum population of normal cells</a:t>
            </a:r>
          </a:p>
        </c:rich>
      </c:tx>
      <c:layout>
        <c:manualLayout>
          <c:xMode val="edge"/>
          <c:yMode val="edge"/>
          <c:x val="0.2239445807148121"/>
          <c:y val="2.0904297820168484E-2"/>
        </c:manualLayout>
      </c:layout>
      <c:overlay val="0"/>
      <c:spPr>
        <a:noFill/>
        <a:ln>
          <a:noFill/>
        </a:ln>
        <a:effectLst/>
      </c:spPr>
      <c:txPr>
        <a:bodyPr rot="0" spcFirstLastPara="1" vertOverflow="ellipsis" vert="horz" wrap="square" anchor="ctr" anchorCtr="1"/>
        <a:lstStyle/>
        <a:p>
          <a:pPr algn="ctr">
            <a:defRPr sz="1800" b="0" i="0" u="none" strike="noStrike" kern="1200" spc="0" baseline="0">
              <a:solidFill>
                <a:schemeClr val="tx1"/>
              </a:solidFill>
              <a:latin typeface="Adobe Garamond Pro" panose="02020502060506020403" pitchFamily="18" charset="0"/>
              <a:ea typeface="+mn-ea"/>
              <a:cs typeface="+mn-cs"/>
            </a:defRPr>
          </a:pPr>
          <a:endParaRPr lang="en-US"/>
        </a:p>
      </c:txPr>
    </c:title>
    <c:autoTitleDeleted val="0"/>
    <c:plotArea>
      <c:layout/>
      <c:barChart>
        <c:barDir val="col"/>
        <c:grouping val="clustered"/>
        <c:varyColors val="0"/>
        <c:ser>
          <c:idx val="0"/>
          <c:order val="0"/>
          <c:tx>
            <c:strRef>
              <c:f>Sheet1!$A$3</c:f>
              <c:strCache>
                <c:ptCount val="1"/>
                <c:pt idx="0">
                  <c:v>Nmin</c:v>
                </c:pt>
              </c:strCache>
              <c:extLst xmlns:c15="http://schemas.microsoft.com/office/drawing/2012/chart"/>
            </c:strRef>
          </c:tx>
          <c:spPr>
            <a:solidFill>
              <a:srgbClr val="0070C0"/>
            </a:solidFill>
            <a:ln>
              <a:noFill/>
            </a:ln>
            <a:effectLst/>
          </c:spPr>
          <c:invertIfNegative val="0"/>
          <c:dPt>
            <c:idx val="1"/>
            <c:invertIfNegative val="0"/>
            <c:bubble3D val="0"/>
            <c:spPr>
              <a:solidFill>
                <a:srgbClr val="0070C0"/>
              </a:solidFill>
              <a:ln>
                <a:noFill/>
              </a:ln>
              <a:effectLst>
                <a:glow rad="228600">
                  <a:srgbClr val="0070C0">
                    <a:alpha val="40000"/>
                  </a:srgbClr>
                </a:glow>
              </a:effectLst>
            </c:spPr>
            <c:extLst>
              <c:ext xmlns:c16="http://schemas.microsoft.com/office/drawing/2014/chart" uri="{C3380CC4-5D6E-409C-BE32-E72D297353CC}">
                <c16:uniqueId val="{00000000-1796-4D42-AD5B-AA2D7D2CE0B3}"/>
              </c:ext>
            </c:extLst>
          </c:dPt>
          <c:cat>
            <c:multiLvlStrRef>
              <c:f>Sheet1!$B$1:$E$2</c:f>
              <c:multiLvlStrCache>
                <c:ptCount val="4"/>
                <c:lvl>
                  <c:pt idx="0">
                    <c:v>Case 1</c:v>
                  </c:pt>
                  <c:pt idx="1">
                    <c:v>Case 2</c:v>
                  </c:pt>
                  <c:pt idx="2">
                    <c:v>Case 5</c:v>
                  </c:pt>
                  <c:pt idx="3">
                    <c:v>Case 6</c:v>
                  </c:pt>
                </c:lvl>
                <c:lvl>
                  <c:pt idx="0">
                    <c:v>Bang-Bang</c:v>
                  </c:pt>
                  <c:pt idx="2">
                    <c:v>Periodic SDRE</c:v>
                  </c:pt>
                </c:lvl>
              </c:multiLvlStrCache>
              <c:extLst xmlns:c15="http://schemas.microsoft.com/office/drawing/2012/chart"/>
            </c:multiLvlStrRef>
          </c:cat>
          <c:val>
            <c:numRef>
              <c:f>Sheet1!$B$3:$E$3</c:f>
              <c:numCache>
                <c:formatCode>General</c:formatCode>
                <c:ptCount val="4"/>
                <c:pt idx="0">
                  <c:v>0.70871600000000001</c:v>
                </c:pt>
                <c:pt idx="1">
                  <c:v>0.71442899999999998</c:v>
                </c:pt>
                <c:pt idx="2">
                  <c:v>0.70840000000000003</c:v>
                </c:pt>
                <c:pt idx="3">
                  <c:v>0.71289999999999998</c:v>
                </c:pt>
              </c:numCache>
              <c:extLst xmlns:c15="http://schemas.microsoft.com/office/drawing/2012/chart"/>
            </c:numRef>
          </c:val>
          <c:extLst>
            <c:ext xmlns:c16="http://schemas.microsoft.com/office/drawing/2014/chart" uri="{C3380CC4-5D6E-409C-BE32-E72D297353CC}">
              <c16:uniqueId val="{00000000-4053-4302-B207-DE952F67C0E7}"/>
            </c:ext>
          </c:extLst>
        </c:ser>
        <c:dLbls>
          <c:showLegendKey val="0"/>
          <c:showVal val="0"/>
          <c:showCatName val="0"/>
          <c:showSerName val="0"/>
          <c:showPercent val="0"/>
          <c:showBubbleSize val="0"/>
        </c:dLbls>
        <c:gapWidth val="219"/>
        <c:overlap val="-27"/>
        <c:axId val="1762513424"/>
        <c:axId val="1612530384"/>
        <c:extLst>
          <c:ext xmlns:c15="http://schemas.microsoft.com/office/drawing/2012/chart" uri="{02D57815-91ED-43cb-92C2-25804820EDAC}">
            <c15:filteredBarSeries>
              <c15:ser>
                <c:idx val="1"/>
                <c:order val="1"/>
                <c:tx>
                  <c:strRef>
                    <c:extLst>
                      <c:ext uri="{02D57815-91ED-43cb-92C2-25804820EDAC}">
                        <c15:formulaRef>
                          <c15:sqref>Sheet1!$A$4</c15:sqref>
                        </c15:formulaRef>
                      </c:ext>
                    </c:extLst>
                    <c:strCache>
                      <c:ptCount val="1"/>
                      <c:pt idx="0">
                        <c:v>Tmax</c:v>
                      </c:pt>
                    </c:strCache>
                  </c:strRef>
                </c:tx>
                <c:spPr>
                  <a:solidFill>
                    <a:schemeClr val="accent2"/>
                  </a:solidFill>
                  <a:ln>
                    <a:noFill/>
                  </a:ln>
                  <a:effectLst/>
                </c:spPr>
                <c:invertIfNegative val="0"/>
                <c:cat>
                  <c:multiLvlStrRef>
                    <c:extLst>
                      <c:ex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c:ext uri="{02D57815-91ED-43cb-92C2-25804820EDAC}">
                        <c15:formulaRef>
                          <c15:sqref>Sheet1!$B$4:$E$4</c15:sqref>
                        </c15:formulaRef>
                      </c:ext>
                    </c:extLst>
                    <c:numCache>
                      <c:formatCode>General</c:formatCode>
                      <c:ptCount val="4"/>
                      <c:pt idx="0">
                        <c:v>0.25489600000000001</c:v>
                      </c:pt>
                      <c:pt idx="1">
                        <c:v>0.25212200000000001</c:v>
                      </c:pt>
                      <c:pt idx="2">
                        <c:v>0.25019999999999998</c:v>
                      </c:pt>
                      <c:pt idx="3">
                        <c:v>0.25180000000000002</c:v>
                      </c:pt>
                    </c:numCache>
                  </c:numRef>
                </c:val>
                <c:extLst>
                  <c:ext xmlns:c16="http://schemas.microsoft.com/office/drawing/2014/chart" uri="{C3380CC4-5D6E-409C-BE32-E72D297353CC}">
                    <c16:uniqueId val="{00000001-4053-4302-B207-DE952F67C0E7}"/>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Sheet1!$A$5</c15:sqref>
                        </c15:formulaRef>
                      </c:ext>
                    </c:extLst>
                    <c:strCache>
                      <c:ptCount val="1"/>
                      <c:pt idx="0">
                        <c:v>Mmax</c:v>
                      </c:pt>
                    </c:strCache>
                  </c:strRef>
                </c:tx>
                <c:spPr>
                  <a:solidFill>
                    <a:schemeClr val="accent3"/>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Sheet1!$B$5:$E$5</c15:sqref>
                        </c15:formulaRef>
                      </c:ext>
                    </c:extLst>
                    <c:numCache>
                      <c:formatCode>General</c:formatCode>
                      <c:ptCount val="4"/>
                      <c:pt idx="0">
                        <c:v>0.98602999999999996</c:v>
                      </c:pt>
                      <c:pt idx="1">
                        <c:v>0.99784700000000004</c:v>
                      </c:pt>
                      <c:pt idx="2">
                        <c:v>2.0329999999999999</c:v>
                      </c:pt>
                      <c:pt idx="3">
                        <c:v>0.96789999999999998</c:v>
                      </c:pt>
                    </c:numCache>
                  </c:numRef>
                </c:val>
                <c:extLst xmlns:c15="http://schemas.microsoft.com/office/drawing/2012/chart">
                  <c:ext xmlns:c16="http://schemas.microsoft.com/office/drawing/2014/chart" uri="{C3380CC4-5D6E-409C-BE32-E72D297353CC}">
                    <c16:uniqueId val="{00000002-4053-4302-B207-DE952F67C0E7}"/>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Sheet1!$A$6</c15:sqref>
                        </c15:formulaRef>
                      </c:ext>
                    </c:extLst>
                    <c:strCache>
                      <c:ptCount val="1"/>
                      <c:pt idx="0">
                        <c:v>vtotal</c:v>
                      </c:pt>
                    </c:strCache>
                  </c:strRef>
                </c:tx>
                <c:spPr>
                  <a:solidFill>
                    <a:schemeClr val="accent4"/>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Sheet1!$B$6:$E$6</c15:sqref>
                        </c15:formulaRef>
                      </c:ext>
                    </c:extLst>
                    <c:numCache>
                      <c:formatCode>General</c:formatCode>
                      <c:ptCount val="4"/>
                      <c:pt idx="0">
                        <c:v>16</c:v>
                      </c:pt>
                      <c:pt idx="1">
                        <c:v>15</c:v>
                      </c:pt>
                      <c:pt idx="2">
                        <c:v>11.0541</c:v>
                      </c:pt>
                      <c:pt idx="3">
                        <c:v>16.613399999999999</c:v>
                      </c:pt>
                    </c:numCache>
                  </c:numRef>
                </c:val>
                <c:extLst xmlns:c15="http://schemas.microsoft.com/office/drawing/2012/chart">
                  <c:ext xmlns:c16="http://schemas.microsoft.com/office/drawing/2014/chart" uri="{C3380CC4-5D6E-409C-BE32-E72D297353CC}">
                    <c16:uniqueId val="{00000003-4053-4302-B207-DE952F67C0E7}"/>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Sheet1!$A$7</c15:sqref>
                        </c15:formulaRef>
                      </c:ext>
                    </c:extLst>
                    <c:strCache>
                      <c:ptCount val="1"/>
                      <c:pt idx="0">
                        <c:v>tzero</c:v>
                      </c:pt>
                    </c:strCache>
                  </c:strRef>
                </c:tx>
                <c:spPr>
                  <a:solidFill>
                    <a:schemeClr val="accent5"/>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Sheet1!$B$7:$E$7</c15:sqref>
                        </c15:formulaRef>
                      </c:ext>
                    </c:extLst>
                    <c:numCache>
                      <c:formatCode>General</c:formatCode>
                      <c:ptCount val="4"/>
                      <c:pt idx="0">
                        <c:v>78</c:v>
                      </c:pt>
                      <c:pt idx="1">
                        <c:v>63</c:v>
                      </c:pt>
                      <c:pt idx="2">
                        <c:v>46</c:v>
                      </c:pt>
                      <c:pt idx="3">
                        <c:v>49</c:v>
                      </c:pt>
                    </c:numCache>
                  </c:numRef>
                </c:val>
                <c:extLst xmlns:c15="http://schemas.microsoft.com/office/drawing/2012/chart">
                  <c:ext xmlns:c16="http://schemas.microsoft.com/office/drawing/2014/chart" uri="{C3380CC4-5D6E-409C-BE32-E72D297353CC}">
                    <c16:uniqueId val="{00000004-4053-4302-B207-DE952F67C0E7}"/>
                  </c:ext>
                </c:extLst>
              </c15:ser>
            </c15:filteredBarSeries>
          </c:ext>
        </c:extLst>
      </c:barChart>
      <c:catAx>
        <c:axId val="176251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612530384"/>
        <c:crosses val="autoZero"/>
        <c:auto val="1"/>
        <c:lblAlgn val="ctr"/>
        <c:lblOffset val="100"/>
        <c:noMultiLvlLbl val="0"/>
      </c:catAx>
      <c:valAx>
        <c:axId val="1612530384"/>
        <c:scaling>
          <c:orientation val="minMax"/>
          <c:max val="0.8"/>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r>
                  <a:rPr lang="en-US" dirty="0"/>
                  <a:t>cells * </a:t>
                </a:r>
                <a:r>
                  <a:rPr lang="en-US" sz="1600" b="0" i="0" u="none" strike="noStrike" baseline="0" dirty="0">
                    <a:effectLst/>
                  </a:rPr>
                  <a:t>10</a:t>
                </a:r>
                <a:r>
                  <a:rPr lang="en-US" sz="1600" b="0" i="0" u="none" strike="noStrike" baseline="30000" dirty="0">
                    <a:effectLst/>
                  </a:rPr>
                  <a:t>11</a:t>
                </a:r>
                <a:endParaRPr lang="en-US" baseline="30000"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762513424"/>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dobe Garamond Pro" panose="02020502060506020403"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r>
              <a:rPr lang="en-US" sz="1800"/>
              <a:t>Maximum population of tumor cells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endParaRPr lang="en-US"/>
        </a:p>
      </c:txPr>
    </c:title>
    <c:autoTitleDeleted val="0"/>
    <c:plotArea>
      <c:layout/>
      <c:barChart>
        <c:barDir val="col"/>
        <c:grouping val="clustered"/>
        <c:varyColors val="0"/>
        <c:ser>
          <c:idx val="1"/>
          <c:order val="1"/>
          <c:tx>
            <c:strRef>
              <c:f>Sheet1!$A$4</c:f>
              <c:strCache>
                <c:ptCount val="1"/>
                <c:pt idx="0">
                  <c:v>Tmax</c:v>
                </c:pt>
              </c:strCache>
              <c:extLst xmlns:c15="http://schemas.microsoft.com/office/drawing/2012/chart"/>
            </c:strRef>
          </c:tx>
          <c:spPr>
            <a:solidFill>
              <a:srgbClr val="AB362D"/>
            </a:solidFill>
            <a:ln>
              <a:noFill/>
            </a:ln>
            <a:effectLst/>
          </c:spPr>
          <c:invertIfNegative val="0"/>
          <c:dPt>
            <c:idx val="0"/>
            <c:invertIfNegative val="0"/>
            <c:bubble3D val="0"/>
            <c:spPr>
              <a:solidFill>
                <a:srgbClr val="AB362D"/>
              </a:solidFill>
              <a:ln>
                <a:noFill/>
              </a:ln>
              <a:effectLst>
                <a:glow rad="228600">
                  <a:srgbClr val="C00000">
                    <a:alpha val="40000"/>
                  </a:srgbClr>
                </a:glow>
              </a:effectLst>
            </c:spPr>
            <c:extLst>
              <c:ext xmlns:c16="http://schemas.microsoft.com/office/drawing/2014/chart" uri="{C3380CC4-5D6E-409C-BE32-E72D297353CC}">
                <c16:uniqueId val="{00000001-E9F1-418D-9EC6-5ADB8D08BDD7}"/>
              </c:ext>
            </c:extLst>
          </c:dPt>
          <c:cat>
            <c:multiLvlStrRef>
              <c:f>Sheet1!$B$1:$E$2</c:f>
              <c:multiLvlStrCache>
                <c:ptCount val="4"/>
                <c:lvl>
                  <c:pt idx="0">
                    <c:v>Case 1</c:v>
                  </c:pt>
                  <c:pt idx="1">
                    <c:v>Case 2</c:v>
                  </c:pt>
                  <c:pt idx="2">
                    <c:v>Case 5</c:v>
                  </c:pt>
                  <c:pt idx="3">
                    <c:v>Case 6</c:v>
                  </c:pt>
                </c:lvl>
                <c:lvl>
                  <c:pt idx="0">
                    <c:v>Bang-Bang</c:v>
                  </c:pt>
                  <c:pt idx="2">
                    <c:v>Periodic SDRE</c:v>
                  </c:pt>
                </c:lvl>
              </c:multiLvlStrCache>
              <c:extLst xmlns:c15="http://schemas.microsoft.com/office/drawing/2012/chart"/>
            </c:multiLvlStrRef>
          </c:cat>
          <c:val>
            <c:numRef>
              <c:f>Sheet1!$B$4:$E$4</c:f>
              <c:numCache>
                <c:formatCode>General</c:formatCode>
                <c:ptCount val="4"/>
                <c:pt idx="0">
                  <c:v>0.25489600000000001</c:v>
                </c:pt>
                <c:pt idx="1">
                  <c:v>0.25212200000000001</c:v>
                </c:pt>
                <c:pt idx="2">
                  <c:v>0.25019999999999998</c:v>
                </c:pt>
                <c:pt idx="3">
                  <c:v>0.25180000000000002</c:v>
                </c:pt>
              </c:numCache>
              <c:extLst xmlns:c15="http://schemas.microsoft.com/office/drawing/2012/chart"/>
            </c:numRef>
          </c:val>
          <c:extLst>
            <c:ext xmlns:c16="http://schemas.microsoft.com/office/drawing/2014/chart" uri="{C3380CC4-5D6E-409C-BE32-E72D297353CC}">
              <c16:uniqueId val="{00000002-E9F1-418D-9EC6-5ADB8D08BDD7}"/>
            </c:ext>
          </c:extLst>
        </c:ser>
        <c:dLbls>
          <c:showLegendKey val="0"/>
          <c:showVal val="0"/>
          <c:showCatName val="0"/>
          <c:showSerName val="0"/>
          <c:showPercent val="0"/>
          <c:showBubbleSize val="0"/>
        </c:dLbls>
        <c:gapWidth val="219"/>
        <c:overlap val="-27"/>
        <c:axId val="1762513424"/>
        <c:axId val="1612530384"/>
        <c:extLst>
          <c:ext xmlns:c15="http://schemas.microsoft.com/office/drawing/2012/chart" uri="{02D57815-91ED-43cb-92C2-25804820EDAC}">
            <c15:filteredBarSeries>
              <c15:ser>
                <c:idx val="0"/>
                <c:order val="0"/>
                <c:tx>
                  <c:strRef>
                    <c:extLst>
                      <c:ext uri="{02D57815-91ED-43cb-92C2-25804820EDAC}">
                        <c15:formulaRef>
                          <c15:sqref>Sheet1!$A$3</c15:sqref>
                        </c15:formulaRef>
                      </c:ext>
                    </c:extLst>
                    <c:strCache>
                      <c:ptCount val="1"/>
                      <c:pt idx="0">
                        <c:v>Nmin</c:v>
                      </c:pt>
                    </c:strCache>
                  </c:strRef>
                </c:tx>
                <c:spPr>
                  <a:solidFill>
                    <a:schemeClr val="accent1"/>
                  </a:solidFill>
                  <a:ln>
                    <a:noFill/>
                  </a:ln>
                  <a:effectLst/>
                </c:spPr>
                <c:invertIfNegative val="0"/>
                <c:cat>
                  <c:multiLvlStrRef>
                    <c:extLst>
                      <c:ex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c:ext uri="{02D57815-91ED-43cb-92C2-25804820EDAC}">
                        <c15:formulaRef>
                          <c15:sqref>Sheet1!$B$3:$E$3</c15:sqref>
                        </c15:formulaRef>
                      </c:ext>
                    </c:extLst>
                    <c:numCache>
                      <c:formatCode>General</c:formatCode>
                      <c:ptCount val="4"/>
                      <c:pt idx="0">
                        <c:v>0.70871600000000001</c:v>
                      </c:pt>
                      <c:pt idx="1">
                        <c:v>0.71442899999999998</c:v>
                      </c:pt>
                      <c:pt idx="2">
                        <c:v>0.70840000000000003</c:v>
                      </c:pt>
                      <c:pt idx="3">
                        <c:v>0.71289999999999998</c:v>
                      </c:pt>
                    </c:numCache>
                  </c:numRef>
                </c:val>
                <c:extLst>
                  <c:ext xmlns:c16="http://schemas.microsoft.com/office/drawing/2014/chart" uri="{C3380CC4-5D6E-409C-BE32-E72D297353CC}">
                    <c16:uniqueId val="{00000003-E9F1-418D-9EC6-5ADB8D08BDD7}"/>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Sheet1!$A$5</c15:sqref>
                        </c15:formulaRef>
                      </c:ext>
                    </c:extLst>
                    <c:strCache>
                      <c:ptCount val="1"/>
                      <c:pt idx="0">
                        <c:v>Mmax</c:v>
                      </c:pt>
                    </c:strCache>
                  </c:strRef>
                </c:tx>
                <c:spPr>
                  <a:solidFill>
                    <a:schemeClr val="accent3"/>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Sheet1!$B$5:$E$5</c15:sqref>
                        </c15:formulaRef>
                      </c:ext>
                    </c:extLst>
                    <c:numCache>
                      <c:formatCode>General</c:formatCode>
                      <c:ptCount val="4"/>
                      <c:pt idx="0">
                        <c:v>0.98602999999999996</c:v>
                      </c:pt>
                      <c:pt idx="1">
                        <c:v>0.99784700000000004</c:v>
                      </c:pt>
                      <c:pt idx="2">
                        <c:v>2.0329999999999999</c:v>
                      </c:pt>
                      <c:pt idx="3">
                        <c:v>0.96789999999999998</c:v>
                      </c:pt>
                    </c:numCache>
                  </c:numRef>
                </c:val>
                <c:extLst xmlns:c15="http://schemas.microsoft.com/office/drawing/2012/chart">
                  <c:ext xmlns:c16="http://schemas.microsoft.com/office/drawing/2014/chart" uri="{C3380CC4-5D6E-409C-BE32-E72D297353CC}">
                    <c16:uniqueId val="{00000004-E9F1-418D-9EC6-5ADB8D08BDD7}"/>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Sheet1!$A$6</c15:sqref>
                        </c15:formulaRef>
                      </c:ext>
                    </c:extLst>
                    <c:strCache>
                      <c:ptCount val="1"/>
                      <c:pt idx="0">
                        <c:v>vtotal</c:v>
                      </c:pt>
                    </c:strCache>
                  </c:strRef>
                </c:tx>
                <c:spPr>
                  <a:solidFill>
                    <a:schemeClr val="accent4"/>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Sheet1!$B$6:$E$6</c15:sqref>
                        </c15:formulaRef>
                      </c:ext>
                    </c:extLst>
                    <c:numCache>
                      <c:formatCode>General</c:formatCode>
                      <c:ptCount val="4"/>
                      <c:pt idx="0">
                        <c:v>16</c:v>
                      </c:pt>
                      <c:pt idx="1">
                        <c:v>15</c:v>
                      </c:pt>
                      <c:pt idx="2">
                        <c:v>11.0541</c:v>
                      </c:pt>
                      <c:pt idx="3">
                        <c:v>16.613399999999999</c:v>
                      </c:pt>
                    </c:numCache>
                  </c:numRef>
                </c:val>
                <c:extLst xmlns:c15="http://schemas.microsoft.com/office/drawing/2012/chart">
                  <c:ext xmlns:c16="http://schemas.microsoft.com/office/drawing/2014/chart" uri="{C3380CC4-5D6E-409C-BE32-E72D297353CC}">
                    <c16:uniqueId val="{00000005-E9F1-418D-9EC6-5ADB8D08BDD7}"/>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Sheet1!$A$7</c15:sqref>
                        </c15:formulaRef>
                      </c:ext>
                    </c:extLst>
                    <c:strCache>
                      <c:ptCount val="1"/>
                      <c:pt idx="0">
                        <c:v>tzero</c:v>
                      </c:pt>
                    </c:strCache>
                  </c:strRef>
                </c:tx>
                <c:spPr>
                  <a:solidFill>
                    <a:schemeClr val="accent5"/>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Sheet1!$B$7:$E$7</c15:sqref>
                        </c15:formulaRef>
                      </c:ext>
                    </c:extLst>
                    <c:numCache>
                      <c:formatCode>General</c:formatCode>
                      <c:ptCount val="4"/>
                      <c:pt idx="0">
                        <c:v>78</c:v>
                      </c:pt>
                      <c:pt idx="1">
                        <c:v>63</c:v>
                      </c:pt>
                      <c:pt idx="2">
                        <c:v>46</c:v>
                      </c:pt>
                      <c:pt idx="3">
                        <c:v>49</c:v>
                      </c:pt>
                    </c:numCache>
                  </c:numRef>
                </c:val>
                <c:extLst xmlns:c15="http://schemas.microsoft.com/office/drawing/2012/chart">
                  <c:ext xmlns:c16="http://schemas.microsoft.com/office/drawing/2014/chart" uri="{C3380CC4-5D6E-409C-BE32-E72D297353CC}">
                    <c16:uniqueId val="{00000006-E9F1-418D-9EC6-5ADB8D08BDD7}"/>
                  </c:ext>
                </c:extLst>
              </c15:ser>
            </c15:filteredBarSeries>
          </c:ext>
        </c:extLst>
      </c:barChart>
      <c:catAx>
        <c:axId val="176251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612530384"/>
        <c:crosses val="autoZero"/>
        <c:auto val="1"/>
        <c:lblAlgn val="ctr"/>
        <c:lblOffset val="100"/>
        <c:noMultiLvlLbl val="0"/>
      </c:catAx>
      <c:valAx>
        <c:axId val="1612530384"/>
        <c:scaling>
          <c:orientation val="minMax"/>
          <c:max val="0.30000000000000004"/>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r>
                  <a:rPr lang="en-US" sz="1800" b="0" i="0" baseline="0" dirty="0">
                    <a:effectLst/>
                  </a:rPr>
                  <a:t>cells * 10</a:t>
                </a:r>
                <a:r>
                  <a:rPr lang="en-US" sz="1800" b="0" i="0" baseline="30000" dirty="0">
                    <a:effectLst/>
                  </a:rPr>
                  <a:t>11</a:t>
                </a:r>
                <a:endParaRPr lang="en-US" dirty="0">
                  <a:effectLst/>
                </a:endParaRP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762513424"/>
        <c:crosses val="autoZero"/>
        <c:crossBetween val="between"/>
        <c:majorUnit val="5.000000000000001E-2"/>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dobe Garamond Pro" panose="02020502060506020403"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r>
              <a:rPr lang="en-US" sz="1800"/>
              <a:t>Maximum drug concentration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endParaRPr lang="en-US"/>
        </a:p>
      </c:txPr>
    </c:title>
    <c:autoTitleDeleted val="0"/>
    <c:plotArea>
      <c:layout/>
      <c:barChart>
        <c:barDir val="col"/>
        <c:grouping val="clustered"/>
        <c:varyColors val="0"/>
        <c:ser>
          <c:idx val="2"/>
          <c:order val="2"/>
          <c:tx>
            <c:strRef>
              <c:f>Sheet1!$A$5</c:f>
              <c:strCache>
                <c:ptCount val="1"/>
                <c:pt idx="0">
                  <c:v>Mmax</c:v>
                </c:pt>
              </c:strCache>
              <c:extLst xmlns:c15="http://schemas.microsoft.com/office/drawing/2012/chart"/>
            </c:strRef>
          </c:tx>
          <c:spPr>
            <a:solidFill>
              <a:srgbClr val="00B050"/>
            </a:solidFill>
            <a:ln>
              <a:noFill/>
            </a:ln>
            <a:effectLst/>
          </c:spPr>
          <c:invertIfNegative val="0"/>
          <c:dPt>
            <c:idx val="3"/>
            <c:invertIfNegative val="0"/>
            <c:bubble3D val="0"/>
            <c:spPr>
              <a:solidFill>
                <a:srgbClr val="00B050"/>
              </a:solidFill>
              <a:ln>
                <a:noFill/>
              </a:ln>
              <a:effectLst>
                <a:glow rad="228600">
                  <a:schemeClr val="accent1">
                    <a:satMod val="175000"/>
                    <a:alpha val="40000"/>
                  </a:schemeClr>
                </a:glow>
              </a:effectLst>
            </c:spPr>
            <c:extLst>
              <c:ext xmlns:c16="http://schemas.microsoft.com/office/drawing/2014/chart" uri="{C3380CC4-5D6E-409C-BE32-E72D297353CC}">
                <c16:uniqueId val="{00000000-C8B3-4740-A3B9-4F45840322D3}"/>
              </c:ext>
            </c:extLst>
          </c:dPt>
          <c:cat>
            <c:multiLvlStrRef>
              <c:f>Sheet1!$B$1:$E$2</c:f>
              <c:multiLvlStrCache>
                <c:ptCount val="4"/>
                <c:lvl>
                  <c:pt idx="0">
                    <c:v>Case 1</c:v>
                  </c:pt>
                  <c:pt idx="1">
                    <c:v>Case 2</c:v>
                  </c:pt>
                  <c:pt idx="2">
                    <c:v>Case 5</c:v>
                  </c:pt>
                  <c:pt idx="3">
                    <c:v>Case 6</c:v>
                  </c:pt>
                </c:lvl>
                <c:lvl>
                  <c:pt idx="0">
                    <c:v>Bang-Bang</c:v>
                  </c:pt>
                  <c:pt idx="2">
                    <c:v>Periodic SDRE</c:v>
                  </c:pt>
                </c:lvl>
              </c:multiLvlStrCache>
              <c:extLst xmlns:c15="http://schemas.microsoft.com/office/drawing/2012/chart"/>
            </c:multiLvlStrRef>
          </c:cat>
          <c:val>
            <c:numRef>
              <c:f>Sheet1!$B$5:$E$5</c:f>
              <c:numCache>
                <c:formatCode>General</c:formatCode>
                <c:ptCount val="4"/>
                <c:pt idx="0">
                  <c:v>0.98602999999999996</c:v>
                </c:pt>
                <c:pt idx="1">
                  <c:v>0.99784700000000004</c:v>
                </c:pt>
                <c:pt idx="2">
                  <c:v>2.0329999999999999</c:v>
                </c:pt>
                <c:pt idx="3">
                  <c:v>0.96789999999999998</c:v>
                </c:pt>
              </c:numCache>
              <c:extLst xmlns:c15="http://schemas.microsoft.com/office/drawing/2012/chart"/>
            </c:numRef>
          </c:val>
          <c:extLst>
            <c:ext xmlns:c16="http://schemas.microsoft.com/office/drawing/2014/chart" uri="{C3380CC4-5D6E-409C-BE32-E72D297353CC}">
              <c16:uniqueId val="{00000000-1687-4060-BB54-767CBB4B3FF3}"/>
            </c:ext>
          </c:extLst>
        </c:ser>
        <c:dLbls>
          <c:showLegendKey val="0"/>
          <c:showVal val="0"/>
          <c:showCatName val="0"/>
          <c:showSerName val="0"/>
          <c:showPercent val="0"/>
          <c:showBubbleSize val="0"/>
        </c:dLbls>
        <c:gapWidth val="219"/>
        <c:overlap val="-27"/>
        <c:axId val="1762513424"/>
        <c:axId val="1612530384"/>
        <c:extLst>
          <c:ext xmlns:c15="http://schemas.microsoft.com/office/drawing/2012/chart" uri="{02D57815-91ED-43cb-92C2-25804820EDAC}">
            <c15:filteredBarSeries>
              <c15:ser>
                <c:idx val="0"/>
                <c:order val="0"/>
                <c:tx>
                  <c:strRef>
                    <c:extLst>
                      <c:ext uri="{02D57815-91ED-43cb-92C2-25804820EDAC}">
                        <c15:formulaRef>
                          <c15:sqref>Sheet1!$A$3</c15:sqref>
                        </c15:formulaRef>
                      </c:ext>
                    </c:extLst>
                    <c:strCache>
                      <c:ptCount val="1"/>
                      <c:pt idx="0">
                        <c:v>Nmin</c:v>
                      </c:pt>
                    </c:strCache>
                  </c:strRef>
                </c:tx>
                <c:spPr>
                  <a:solidFill>
                    <a:schemeClr val="accent1"/>
                  </a:solidFill>
                  <a:ln>
                    <a:noFill/>
                  </a:ln>
                  <a:effectLst/>
                </c:spPr>
                <c:invertIfNegative val="0"/>
                <c:cat>
                  <c:multiLvlStrRef>
                    <c:extLst>
                      <c:ex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c:ext uri="{02D57815-91ED-43cb-92C2-25804820EDAC}">
                        <c15:formulaRef>
                          <c15:sqref>Sheet1!$B$3:$E$3</c15:sqref>
                        </c15:formulaRef>
                      </c:ext>
                    </c:extLst>
                    <c:numCache>
                      <c:formatCode>General</c:formatCode>
                      <c:ptCount val="4"/>
                      <c:pt idx="0">
                        <c:v>0.70871600000000001</c:v>
                      </c:pt>
                      <c:pt idx="1">
                        <c:v>0.71442899999999998</c:v>
                      </c:pt>
                      <c:pt idx="2">
                        <c:v>0.70840000000000003</c:v>
                      </c:pt>
                      <c:pt idx="3">
                        <c:v>0.71289999999999998</c:v>
                      </c:pt>
                    </c:numCache>
                  </c:numRef>
                </c:val>
                <c:extLst>
                  <c:ext xmlns:c16="http://schemas.microsoft.com/office/drawing/2014/chart" uri="{C3380CC4-5D6E-409C-BE32-E72D297353CC}">
                    <c16:uniqueId val="{00000001-1687-4060-BB54-767CBB4B3FF3}"/>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Tmax</c:v>
                      </c:pt>
                    </c:strCache>
                  </c:strRef>
                </c:tx>
                <c:spPr>
                  <a:solidFill>
                    <a:schemeClr val="accent2"/>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Sheet1!$B$4:$E$4</c15:sqref>
                        </c15:formulaRef>
                      </c:ext>
                    </c:extLst>
                    <c:numCache>
                      <c:formatCode>General</c:formatCode>
                      <c:ptCount val="4"/>
                      <c:pt idx="0">
                        <c:v>0.25489600000000001</c:v>
                      </c:pt>
                      <c:pt idx="1">
                        <c:v>0.25212200000000001</c:v>
                      </c:pt>
                      <c:pt idx="2">
                        <c:v>0.25019999999999998</c:v>
                      </c:pt>
                      <c:pt idx="3">
                        <c:v>0.25180000000000002</c:v>
                      </c:pt>
                    </c:numCache>
                  </c:numRef>
                </c:val>
                <c:extLst xmlns:c15="http://schemas.microsoft.com/office/drawing/2012/chart">
                  <c:ext xmlns:c16="http://schemas.microsoft.com/office/drawing/2014/chart" uri="{C3380CC4-5D6E-409C-BE32-E72D297353CC}">
                    <c16:uniqueId val="{00000002-1687-4060-BB54-767CBB4B3FF3}"/>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Sheet1!$A$6</c15:sqref>
                        </c15:formulaRef>
                      </c:ext>
                    </c:extLst>
                    <c:strCache>
                      <c:ptCount val="1"/>
                      <c:pt idx="0">
                        <c:v>vtotal</c:v>
                      </c:pt>
                    </c:strCache>
                  </c:strRef>
                </c:tx>
                <c:spPr>
                  <a:solidFill>
                    <a:schemeClr val="accent4"/>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Sheet1!$B$6:$E$6</c15:sqref>
                        </c15:formulaRef>
                      </c:ext>
                    </c:extLst>
                    <c:numCache>
                      <c:formatCode>General</c:formatCode>
                      <c:ptCount val="4"/>
                      <c:pt idx="0">
                        <c:v>16</c:v>
                      </c:pt>
                      <c:pt idx="1">
                        <c:v>15</c:v>
                      </c:pt>
                      <c:pt idx="2">
                        <c:v>11.0541</c:v>
                      </c:pt>
                      <c:pt idx="3">
                        <c:v>16.613399999999999</c:v>
                      </c:pt>
                    </c:numCache>
                  </c:numRef>
                </c:val>
                <c:extLst xmlns:c15="http://schemas.microsoft.com/office/drawing/2012/chart">
                  <c:ext xmlns:c16="http://schemas.microsoft.com/office/drawing/2014/chart" uri="{C3380CC4-5D6E-409C-BE32-E72D297353CC}">
                    <c16:uniqueId val="{00000003-1687-4060-BB54-767CBB4B3FF3}"/>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Sheet1!$A$7</c15:sqref>
                        </c15:formulaRef>
                      </c:ext>
                    </c:extLst>
                    <c:strCache>
                      <c:ptCount val="1"/>
                      <c:pt idx="0">
                        <c:v>tzero</c:v>
                      </c:pt>
                    </c:strCache>
                  </c:strRef>
                </c:tx>
                <c:spPr>
                  <a:solidFill>
                    <a:schemeClr val="accent5"/>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Sheet1!$B$7:$E$7</c15:sqref>
                        </c15:formulaRef>
                      </c:ext>
                    </c:extLst>
                    <c:numCache>
                      <c:formatCode>General</c:formatCode>
                      <c:ptCount val="4"/>
                      <c:pt idx="0">
                        <c:v>78</c:v>
                      </c:pt>
                      <c:pt idx="1">
                        <c:v>63</c:v>
                      </c:pt>
                      <c:pt idx="2">
                        <c:v>46</c:v>
                      </c:pt>
                      <c:pt idx="3">
                        <c:v>49</c:v>
                      </c:pt>
                    </c:numCache>
                  </c:numRef>
                </c:val>
                <c:extLst xmlns:c15="http://schemas.microsoft.com/office/drawing/2012/chart">
                  <c:ext xmlns:c16="http://schemas.microsoft.com/office/drawing/2014/chart" uri="{C3380CC4-5D6E-409C-BE32-E72D297353CC}">
                    <c16:uniqueId val="{00000004-1687-4060-BB54-767CBB4B3FF3}"/>
                  </c:ext>
                </c:extLst>
              </c15:ser>
            </c15:filteredBarSeries>
          </c:ext>
        </c:extLst>
      </c:barChart>
      <c:catAx>
        <c:axId val="176251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612530384"/>
        <c:crosses val="autoZero"/>
        <c:auto val="1"/>
        <c:lblAlgn val="ctr"/>
        <c:lblOffset val="100"/>
        <c:noMultiLvlLbl val="0"/>
      </c:catAx>
      <c:valAx>
        <c:axId val="1612530384"/>
        <c:scaling>
          <c:orientation val="minMax"/>
          <c:max val="2.2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r>
                  <a:rPr lang="en-US"/>
                  <a:t>mg/L</a:t>
                </a:r>
                <a:endParaRPr lang="en-US" baseline="300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762513424"/>
        <c:crosses val="autoZero"/>
        <c:crossBetween val="between"/>
        <c:majorUnit val="0.5"/>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dobe Garamond Pro" panose="02020502060506020403"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r>
              <a:rPr lang="en-US" sz="1800"/>
              <a:t>Total amount of drug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endParaRPr lang="en-US"/>
        </a:p>
      </c:txPr>
    </c:title>
    <c:autoTitleDeleted val="0"/>
    <c:plotArea>
      <c:layout/>
      <c:barChart>
        <c:barDir val="col"/>
        <c:grouping val="clustered"/>
        <c:varyColors val="0"/>
        <c:ser>
          <c:idx val="3"/>
          <c:order val="3"/>
          <c:tx>
            <c:strRef>
              <c:f>Sheet1!$A$6</c:f>
              <c:strCache>
                <c:ptCount val="1"/>
                <c:pt idx="0">
                  <c:v>vtotal</c:v>
                </c:pt>
              </c:strCache>
              <c:extLst xmlns:c15="http://schemas.microsoft.com/office/drawing/2012/chart"/>
            </c:strRef>
          </c:tx>
          <c:spPr>
            <a:solidFill>
              <a:srgbClr val="E28436"/>
            </a:solidFill>
            <a:ln>
              <a:noFill/>
            </a:ln>
            <a:effectLst/>
          </c:spPr>
          <c:invertIfNegative val="0"/>
          <c:dPt>
            <c:idx val="2"/>
            <c:invertIfNegative val="0"/>
            <c:bubble3D val="0"/>
            <c:spPr>
              <a:solidFill>
                <a:srgbClr val="E28436"/>
              </a:solidFill>
              <a:ln>
                <a:noFill/>
              </a:ln>
              <a:effectLst>
                <a:glow rad="228600">
                  <a:srgbClr val="FF9933">
                    <a:alpha val="40000"/>
                  </a:srgbClr>
                </a:glow>
              </a:effectLst>
            </c:spPr>
            <c:extLst>
              <c:ext xmlns:c16="http://schemas.microsoft.com/office/drawing/2014/chart" uri="{C3380CC4-5D6E-409C-BE32-E72D297353CC}">
                <c16:uniqueId val="{00000001-22FE-4B95-A32E-DB23A620D635}"/>
              </c:ext>
            </c:extLst>
          </c:dPt>
          <c:cat>
            <c:multiLvlStrRef>
              <c:f>Sheet1!$B$1:$E$2</c:f>
              <c:multiLvlStrCache>
                <c:ptCount val="4"/>
                <c:lvl>
                  <c:pt idx="0">
                    <c:v>Case 1</c:v>
                  </c:pt>
                  <c:pt idx="1">
                    <c:v>Case 2</c:v>
                  </c:pt>
                  <c:pt idx="2">
                    <c:v>Case 5</c:v>
                  </c:pt>
                  <c:pt idx="3">
                    <c:v>Case 6</c:v>
                  </c:pt>
                </c:lvl>
                <c:lvl>
                  <c:pt idx="0">
                    <c:v>Bang-Bang</c:v>
                  </c:pt>
                  <c:pt idx="2">
                    <c:v>Periodic SDRE</c:v>
                  </c:pt>
                </c:lvl>
              </c:multiLvlStrCache>
              <c:extLst xmlns:c15="http://schemas.microsoft.com/office/drawing/2012/chart"/>
            </c:multiLvlStrRef>
          </c:cat>
          <c:val>
            <c:numRef>
              <c:f>Sheet1!$B$6:$E$6</c:f>
              <c:numCache>
                <c:formatCode>General</c:formatCode>
                <c:ptCount val="4"/>
                <c:pt idx="0">
                  <c:v>16</c:v>
                </c:pt>
                <c:pt idx="1">
                  <c:v>15</c:v>
                </c:pt>
                <c:pt idx="2">
                  <c:v>11.0541</c:v>
                </c:pt>
                <c:pt idx="3">
                  <c:v>16.613399999999999</c:v>
                </c:pt>
              </c:numCache>
              <c:extLst xmlns:c15="http://schemas.microsoft.com/office/drawing/2012/chart"/>
            </c:numRef>
          </c:val>
          <c:extLst>
            <c:ext xmlns:c16="http://schemas.microsoft.com/office/drawing/2014/chart" uri="{C3380CC4-5D6E-409C-BE32-E72D297353CC}">
              <c16:uniqueId val="{00000002-22FE-4B95-A32E-DB23A620D635}"/>
            </c:ext>
          </c:extLst>
        </c:ser>
        <c:dLbls>
          <c:showLegendKey val="0"/>
          <c:showVal val="0"/>
          <c:showCatName val="0"/>
          <c:showSerName val="0"/>
          <c:showPercent val="0"/>
          <c:showBubbleSize val="0"/>
        </c:dLbls>
        <c:gapWidth val="219"/>
        <c:overlap val="-27"/>
        <c:axId val="1762513424"/>
        <c:axId val="1612530384"/>
        <c:extLst>
          <c:ext xmlns:c15="http://schemas.microsoft.com/office/drawing/2012/chart" uri="{02D57815-91ED-43cb-92C2-25804820EDAC}">
            <c15:filteredBarSeries>
              <c15:ser>
                <c:idx val="0"/>
                <c:order val="0"/>
                <c:tx>
                  <c:strRef>
                    <c:extLst>
                      <c:ext uri="{02D57815-91ED-43cb-92C2-25804820EDAC}">
                        <c15:formulaRef>
                          <c15:sqref>Sheet1!$A$3</c15:sqref>
                        </c15:formulaRef>
                      </c:ext>
                    </c:extLst>
                    <c:strCache>
                      <c:ptCount val="1"/>
                      <c:pt idx="0">
                        <c:v>Nmin</c:v>
                      </c:pt>
                    </c:strCache>
                  </c:strRef>
                </c:tx>
                <c:spPr>
                  <a:solidFill>
                    <a:schemeClr val="accent1"/>
                  </a:solidFill>
                  <a:ln>
                    <a:noFill/>
                  </a:ln>
                  <a:effectLst/>
                </c:spPr>
                <c:invertIfNegative val="0"/>
                <c:cat>
                  <c:multiLvlStrRef>
                    <c:extLst>
                      <c:ex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c:ext uri="{02D57815-91ED-43cb-92C2-25804820EDAC}">
                        <c15:formulaRef>
                          <c15:sqref>Sheet1!$B$3:$E$3</c15:sqref>
                        </c15:formulaRef>
                      </c:ext>
                    </c:extLst>
                    <c:numCache>
                      <c:formatCode>General</c:formatCode>
                      <c:ptCount val="4"/>
                      <c:pt idx="0">
                        <c:v>0.70871600000000001</c:v>
                      </c:pt>
                      <c:pt idx="1">
                        <c:v>0.71442899999999998</c:v>
                      </c:pt>
                      <c:pt idx="2">
                        <c:v>0.70840000000000003</c:v>
                      </c:pt>
                      <c:pt idx="3">
                        <c:v>0.71289999999999998</c:v>
                      </c:pt>
                    </c:numCache>
                  </c:numRef>
                </c:val>
                <c:extLst>
                  <c:ext xmlns:c16="http://schemas.microsoft.com/office/drawing/2014/chart" uri="{C3380CC4-5D6E-409C-BE32-E72D297353CC}">
                    <c16:uniqueId val="{00000003-22FE-4B95-A32E-DB23A620D635}"/>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Tmax</c:v>
                      </c:pt>
                    </c:strCache>
                  </c:strRef>
                </c:tx>
                <c:spPr>
                  <a:solidFill>
                    <a:schemeClr val="accent2"/>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Sheet1!$B$4:$E$4</c15:sqref>
                        </c15:formulaRef>
                      </c:ext>
                    </c:extLst>
                    <c:numCache>
                      <c:formatCode>General</c:formatCode>
                      <c:ptCount val="4"/>
                      <c:pt idx="0">
                        <c:v>0.25489600000000001</c:v>
                      </c:pt>
                      <c:pt idx="1">
                        <c:v>0.25212200000000001</c:v>
                      </c:pt>
                      <c:pt idx="2">
                        <c:v>0.25019999999999998</c:v>
                      </c:pt>
                      <c:pt idx="3">
                        <c:v>0.25180000000000002</c:v>
                      </c:pt>
                    </c:numCache>
                  </c:numRef>
                </c:val>
                <c:extLst xmlns:c15="http://schemas.microsoft.com/office/drawing/2012/chart">
                  <c:ext xmlns:c16="http://schemas.microsoft.com/office/drawing/2014/chart" uri="{C3380CC4-5D6E-409C-BE32-E72D297353CC}">
                    <c16:uniqueId val="{00000004-22FE-4B95-A32E-DB23A620D635}"/>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Sheet1!$A$5</c15:sqref>
                        </c15:formulaRef>
                      </c:ext>
                    </c:extLst>
                    <c:strCache>
                      <c:ptCount val="1"/>
                      <c:pt idx="0">
                        <c:v>Mmax</c:v>
                      </c:pt>
                    </c:strCache>
                  </c:strRef>
                </c:tx>
                <c:spPr>
                  <a:solidFill>
                    <a:schemeClr val="accent3"/>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Sheet1!$B$5:$E$5</c15:sqref>
                        </c15:formulaRef>
                      </c:ext>
                    </c:extLst>
                    <c:numCache>
                      <c:formatCode>General</c:formatCode>
                      <c:ptCount val="4"/>
                      <c:pt idx="0">
                        <c:v>0.98602999999999996</c:v>
                      </c:pt>
                      <c:pt idx="1">
                        <c:v>0.99784700000000004</c:v>
                      </c:pt>
                      <c:pt idx="2">
                        <c:v>2.0329999999999999</c:v>
                      </c:pt>
                      <c:pt idx="3">
                        <c:v>0.96789999999999998</c:v>
                      </c:pt>
                    </c:numCache>
                  </c:numRef>
                </c:val>
                <c:extLst xmlns:c15="http://schemas.microsoft.com/office/drawing/2012/chart">
                  <c:ext xmlns:c16="http://schemas.microsoft.com/office/drawing/2014/chart" uri="{C3380CC4-5D6E-409C-BE32-E72D297353CC}">
                    <c16:uniqueId val="{00000005-22FE-4B95-A32E-DB23A620D635}"/>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Sheet1!$A$7</c15:sqref>
                        </c15:formulaRef>
                      </c:ext>
                    </c:extLst>
                    <c:strCache>
                      <c:ptCount val="1"/>
                      <c:pt idx="0">
                        <c:v>tzero</c:v>
                      </c:pt>
                    </c:strCache>
                  </c:strRef>
                </c:tx>
                <c:spPr>
                  <a:solidFill>
                    <a:schemeClr val="accent5"/>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Sheet1!$B$7:$E$7</c15:sqref>
                        </c15:formulaRef>
                      </c:ext>
                    </c:extLst>
                    <c:numCache>
                      <c:formatCode>General</c:formatCode>
                      <c:ptCount val="4"/>
                      <c:pt idx="0">
                        <c:v>78</c:v>
                      </c:pt>
                      <c:pt idx="1">
                        <c:v>63</c:v>
                      </c:pt>
                      <c:pt idx="2">
                        <c:v>46</c:v>
                      </c:pt>
                      <c:pt idx="3">
                        <c:v>49</c:v>
                      </c:pt>
                    </c:numCache>
                  </c:numRef>
                </c:val>
                <c:extLst xmlns:c15="http://schemas.microsoft.com/office/drawing/2012/chart">
                  <c:ext xmlns:c16="http://schemas.microsoft.com/office/drawing/2014/chart" uri="{C3380CC4-5D6E-409C-BE32-E72D297353CC}">
                    <c16:uniqueId val="{00000006-22FE-4B95-A32E-DB23A620D635}"/>
                  </c:ext>
                </c:extLst>
              </c15:ser>
            </c15:filteredBarSeries>
          </c:ext>
        </c:extLst>
      </c:barChart>
      <c:catAx>
        <c:axId val="176251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612530384"/>
        <c:crosses val="autoZero"/>
        <c:auto val="1"/>
        <c:lblAlgn val="ctr"/>
        <c:lblOffset val="100"/>
        <c:noMultiLvlLbl val="0"/>
      </c:catAx>
      <c:valAx>
        <c:axId val="1612530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r>
                  <a:rPr lang="en-US"/>
                  <a:t>mg/m</a:t>
                </a:r>
                <a:r>
                  <a:rPr lang="en-US" baseline="30000"/>
                  <a:t>2</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762513424"/>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dobe Garamond Pro" panose="02020502060506020403" pitchFamily="18"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r>
              <a:rPr lang="en-US" sz="1800"/>
              <a:t>Maximum drug concentration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endParaRPr lang="en-US"/>
        </a:p>
      </c:txPr>
    </c:title>
    <c:autoTitleDeleted val="0"/>
    <c:plotArea>
      <c:layout/>
      <c:barChart>
        <c:barDir val="col"/>
        <c:grouping val="clustered"/>
        <c:varyColors val="0"/>
        <c:ser>
          <c:idx val="2"/>
          <c:order val="2"/>
          <c:tx>
            <c:strRef>
              <c:f>Sheet1!$A$5</c:f>
              <c:strCache>
                <c:ptCount val="1"/>
                <c:pt idx="0">
                  <c:v>Mmax</c:v>
                </c:pt>
              </c:strCache>
              <c:extLst xmlns:c15="http://schemas.microsoft.com/office/drawing/2012/chart"/>
            </c:strRef>
          </c:tx>
          <c:spPr>
            <a:solidFill>
              <a:srgbClr val="00B050"/>
            </a:solidFill>
            <a:ln>
              <a:noFill/>
            </a:ln>
            <a:effectLst/>
          </c:spPr>
          <c:invertIfNegative val="0"/>
          <c:dPt>
            <c:idx val="3"/>
            <c:invertIfNegative val="0"/>
            <c:bubble3D val="0"/>
            <c:spPr>
              <a:solidFill>
                <a:srgbClr val="00B050"/>
              </a:solidFill>
              <a:ln>
                <a:noFill/>
              </a:ln>
              <a:effectLst>
                <a:glow rad="228600">
                  <a:schemeClr val="accent1">
                    <a:satMod val="175000"/>
                    <a:alpha val="40000"/>
                  </a:schemeClr>
                </a:glow>
              </a:effectLst>
            </c:spPr>
            <c:extLst>
              <c:ext xmlns:c16="http://schemas.microsoft.com/office/drawing/2014/chart" uri="{C3380CC4-5D6E-409C-BE32-E72D297353CC}">
                <c16:uniqueId val="{00000000-C8B3-4740-A3B9-4F45840322D3}"/>
              </c:ext>
            </c:extLst>
          </c:dPt>
          <c:cat>
            <c:multiLvlStrRef>
              <c:f>Sheet1!$B$1:$E$2</c:f>
              <c:multiLvlStrCache>
                <c:ptCount val="4"/>
                <c:lvl>
                  <c:pt idx="0">
                    <c:v>Case 1</c:v>
                  </c:pt>
                  <c:pt idx="1">
                    <c:v>Case 2</c:v>
                  </c:pt>
                  <c:pt idx="2">
                    <c:v>Case 5</c:v>
                  </c:pt>
                  <c:pt idx="3">
                    <c:v>Case 6</c:v>
                  </c:pt>
                </c:lvl>
                <c:lvl>
                  <c:pt idx="0">
                    <c:v>Bang-Bang</c:v>
                  </c:pt>
                  <c:pt idx="2">
                    <c:v>Periodic SDRE</c:v>
                  </c:pt>
                </c:lvl>
              </c:multiLvlStrCache>
              <c:extLst xmlns:c15="http://schemas.microsoft.com/office/drawing/2012/chart"/>
            </c:multiLvlStrRef>
          </c:cat>
          <c:val>
            <c:numRef>
              <c:f>Sheet1!$B$5:$E$5</c:f>
              <c:numCache>
                <c:formatCode>General</c:formatCode>
                <c:ptCount val="4"/>
                <c:pt idx="0">
                  <c:v>0.98602999999999996</c:v>
                </c:pt>
                <c:pt idx="1">
                  <c:v>0.99784700000000004</c:v>
                </c:pt>
                <c:pt idx="2">
                  <c:v>2.0329999999999999</c:v>
                </c:pt>
                <c:pt idx="3">
                  <c:v>0.96789999999999998</c:v>
                </c:pt>
              </c:numCache>
              <c:extLst xmlns:c15="http://schemas.microsoft.com/office/drawing/2012/chart"/>
            </c:numRef>
          </c:val>
          <c:extLst>
            <c:ext xmlns:c16="http://schemas.microsoft.com/office/drawing/2014/chart" uri="{C3380CC4-5D6E-409C-BE32-E72D297353CC}">
              <c16:uniqueId val="{00000000-1687-4060-BB54-767CBB4B3FF3}"/>
            </c:ext>
          </c:extLst>
        </c:ser>
        <c:dLbls>
          <c:showLegendKey val="0"/>
          <c:showVal val="0"/>
          <c:showCatName val="0"/>
          <c:showSerName val="0"/>
          <c:showPercent val="0"/>
          <c:showBubbleSize val="0"/>
        </c:dLbls>
        <c:gapWidth val="219"/>
        <c:overlap val="-27"/>
        <c:axId val="1762513424"/>
        <c:axId val="1612530384"/>
        <c:extLst>
          <c:ext xmlns:c15="http://schemas.microsoft.com/office/drawing/2012/chart" uri="{02D57815-91ED-43cb-92C2-25804820EDAC}">
            <c15:filteredBarSeries>
              <c15:ser>
                <c:idx val="0"/>
                <c:order val="0"/>
                <c:tx>
                  <c:strRef>
                    <c:extLst>
                      <c:ext uri="{02D57815-91ED-43cb-92C2-25804820EDAC}">
                        <c15:formulaRef>
                          <c15:sqref>Sheet1!$A$3</c15:sqref>
                        </c15:formulaRef>
                      </c:ext>
                    </c:extLst>
                    <c:strCache>
                      <c:ptCount val="1"/>
                      <c:pt idx="0">
                        <c:v>Nmin</c:v>
                      </c:pt>
                    </c:strCache>
                  </c:strRef>
                </c:tx>
                <c:spPr>
                  <a:solidFill>
                    <a:schemeClr val="accent1"/>
                  </a:solidFill>
                  <a:ln>
                    <a:noFill/>
                  </a:ln>
                  <a:effectLst/>
                </c:spPr>
                <c:invertIfNegative val="0"/>
                <c:cat>
                  <c:multiLvlStrRef>
                    <c:extLst>
                      <c:ex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c:ext uri="{02D57815-91ED-43cb-92C2-25804820EDAC}">
                        <c15:formulaRef>
                          <c15:sqref>Sheet1!$B$3:$E$3</c15:sqref>
                        </c15:formulaRef>
                      </c:ext>
                    </c:extLst>
                    <c:numCache>
                      <c:formatCode>General</c:formatCode>
                      <c:ptCount val="4"/>
                      <c:pt idx="0">
                        <c:v>0.70871600000000001</c:v>
                      </c:pt>
                      <c:pt idx="1">
                        <c:v>0.71442899999999998</c:v>
                      </c:pt>
                      <c:pt idx="2">
                        <c:v>0.70840000000000003</c:v>
                      </c:pt>
                      <c:pt idx="3">
                        <c:v>0.71289999999999998</c:v>
                      </c:pt>
                    </c:numCache>
                  </c:numRef>
                </c:val>
                <c:extLst>
                  <c:ext xmlns:c16="http://schemas.microsoft.com/office/drawing/2014/chart" uri="{C3380CC4-5D6E-409C-BE32-E72D297353CC}">
                    <c16:uniqueId val="{00000001-1687-4060-BB54-767CBB4B3FF3}"/>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Tmax</c:v>
                      </c:pt>
                    </c:strCache>
                  </c:strRef>
                </c:tx>
                <c:spPr>
                  <a:solidFill>
                    <a:schemeClr val="accent2"/>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Sheet1!$B$4:$E$4</c15:sqref>
                        </c15:formulaRef>
                      </c:ext>
                    </c:extLst>
                    <c:numCache>
                      <c:formatCode>General</c:formatCode>
                      <c:ptCount val="4"/>
                      <c:pt idx="0">
                        <c:v>0.25489600000000001</c:v>
                      </c:pt>
                      <c:pt idx="1">
                        <c:v>0.25212200000000001</c:v>
                      </c:pt>
                      <c:pt idx="2">
                        <c:v>0.25019999999999998</c:v>
                      </c:pt>
                      <c:pt idx="3">
                        <c:v>0.25180000000000002</c:v>
                      </c:pt>
                    </c:numCache>
                  </c:numRef>
                </c:val>
                <c:extLst xmlns:c15="http://schemas.microsoft.com/office/drawing/2012/chart">
                  <c:ext xmlns:c16="http://schemas.microsoft.com/office/drawing/2014/chart" uri="{C3380CC4-5D6E-409C-BE32-E72D297353CC}">
                    <c16:uniqueId val="{00000002-1687-4060-BB54-767CBB4B3FF3}"/>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Sheet1!$A$6</c15:sqref>
                        </c15:formulaRef>
                      </c:ext>
                    </c:extLst>
                    <c:strCache>
                      <c:ptCount val="1"/>
                      <c:pt idx="0">
                        <c:v>vtotal</c:v>
                      </c:pt>
                    </c:strCache>
                  </c:strRef>
                </c:tx>
                <c:spPr>
                  <a:solidFill>
                    <a:schemeClr val="accent4"/>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Sheet1!$B$6:$E$6</c15:sqref>
                        </c15:formulaRef>
                      </c:ext>
                    </c:extLst>
                    <c:numCache>
                      <c:formatCode>General</c:formatCode>
                      <c:ptCount val="4"/>
                      <c:pt idx="0">
                        <c:v>16</c:v>
                      </c:pt>
                      <c:pt idx="1">
                        <c:v>15</c:v>
                      </c:pt>
                      <c:pt idx="2">
                        <c:v>11.0541</c:v>
                      </c:pt>
                      <c:pt idx="3">
                        <c:v>16.613399999999999</c:v>
                      </c:pt>
                    </c:numCache>
                  </c:numRef>
                </c:val>
                <c:extLst xmlns:c15="http://schemas.microsoft.com/office/drawing/2012/chart">
                  <c:ext xmlns:c16="http://schemas.microsoft.com/office/drawing/2014/chart" uri="{C3380CC4-5D6E-409C-BE32-E72D297353CC}">
                    <c16:uniqueId val="{00000003-1687-4060-BB54-767CBB4B3FF3}"/>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Sheet1!$A$7</c15:sqref>
                        </c15:formulaRef>
                      </c:ext>
                    </c:extLst>
                    <c:strCache>
                      <c:ptCount val="1"/>
                      <c:pt idx="0">
                        <c:v>tzero</c:v>
                      </c:pt>
                    </c:strCache>
                  </c:strRef>
                </c:tx>
                <c:spPr>
                  <a:solidFill>
                    <a:schemeClr val="accent5"/>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Sheet1!$B$7:$E$7</c15:sqref>
                        </c15:formulaRef>
                      </c:ext>
                    </c:extLst>
                    <c:numCache>
                      <c:formatCode>General</c:formatCode>
                      <c:ptCount val="4"/>
                      <c:pt idx="0">
                        <c:v>78</c:v>
                      </c:pt>
                      <c:pt idx="1">
                        <c:v>63</c:v>
                      </c:pt>
                      <c:pt idx="2">
                        <c:v>46</c:v>
                      </c:pt>
                      <c:pt idx="3">
                        <c:v>49</c:v>
                      </c:pt>
                    </c:numCache>
                  </c:numRef>
                </c:val>
                <c:extLst xmlns:c15="http://schemas.microsoft.com/office/drawing/2012/chart">
                  <c:ext xmlns:c16="http://schemas.microsoft.com/office/drawing/2014/chart" uri="{C3380CC4-5D6E-409C-BE32-E72D297353CC}">
                    <c16:uniqueId val="{00000004-1687-4060-BB54-767CBB4B3FF3}"/>
                  </c:ext>
                </c:extLst>
              </c15:ser>
            </c15:filteredBarSeries>
          </c:ext>
        </c:extLst>
      </c:barChart>
      <c:catAx>
        <c:axId val="176251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612530384"/>
        <c:crosses val="autoZero"/>
        <c:auto val="1"/>
        <c:lblAlgn val="ctr"/>
        <c:lblOffset val="100"/>
        <c:noMultiLvlLbl val="0"/>
      </c:catAx>
      <c:valAx>
        <c:axId val="1612530384"/>
        <c:scaling>
          <c:orientation val="minMax"/>
          <c:max val="2.2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r>
                  <a:rPr lang="en-US"/>
                  <a:t>mg/L</a:t>
                </a:r>
                <a:endParaRPr lang="en-US" baseline="300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762513424"/>
        <c:crosses val="autoZero"/>
        <c:crossBetween val="between"/>
        <c:majorUnit val="0.5"/>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dobe Garamond Pro" panose="02020502060506020403"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r>
              <a:rPr lang="en-US" sz="1800"/>
              <a:t>Duration of the treatment</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Adobe Garamond Pro" panose="02020502060506020403" pitchFamily="18" charset="0"/>
              <a:ea typeface="+mn-ea"/>
              <a:cs typeface="+mn-cs"/>
            </a:defRPr>
          </a:pPr>
          <a:endParaRPr lang="en-US"/>
        </a:p>
      </c:txPr>
    </c:title>
    <c:autoTitleDeleted val="0"/>
    <c:plotArea>
      <c:layout/>
      <c:barChart>
        <c:barDir val="col"/>
        <c:grouping val="clustered"/>
        <c:varyColors val="0"/>
        <c:ser>
          <c:idx val="4"/>
          <c:order val="4"/>
          <c:tx>
            <c:strRef>
              <c:f>Sheet1!$A$7</c:f>
              <c:strCache>
                <c:ptCount val="1"/>
                <c:pt idx="0">
                  <c:v>tzero</c:v>
                </c:pt>
              </c:strCache>
              <c:extLst xmlns:c15="http://schemas.microsoft.com/office/drawing/2012/chart"/>
            </c:strRef>
          </c:tx>
          <c:spPr>
            <a:solidFill>
              <a:srgbClr val="7030A0"/>
            </a:solidFill>
            <a:ln>
              <a:noFill/>
            </a:ln>
            <a:effectLst/>
          </c:spPr>
          <c:invertIfNegative val="0"/>
          <c:dPt>
            <c:idx val="2"/>
            <c:invertIfNegative val="0"/>
            <c:bubble3D val="0"/>
            <c:spPr>
              <a:solidFill>
                <a:srgbClr val="7030A0"/>
              </a:solidFill>
              <a:ln>
                <a:noFill/>
              </a:ln>
              <a:effectLst>
                <a:glow rad="228600">
                  <a:srgbClr val="9C5BCD">
                    <a:alpha val="40000"/>
                  </a:srgbClr>
                </a:glow>
              </a:effectLst>
            </c:spPr>
            <c:extLst>
              <c:ext xmlns:c16="http://schemas.microsoft.com/office/drawing/2014/chart" uri="{C3380CC4-5D6E-409C-BE32-E72D297353CC}">
                <c16:uniqueId val="{00000001-544D-4167-A500-756C093C8E98}"/>
              </c:ext>
            </c:extLst>
          </c:dPt>
          <c:cat>
            <c:multiLvlStrRef>
              <c:f>Sheet1!$B$1:$E$2</c:f>
              <c:multiLvlStrCache>
                <c:ptCount val="4"/>
                <c:lvl>
                  <c:pt idx="0">
                    <c:v>Case 1</c:v>
                  </c:pt>
                  <c:pt idx="1">
                    <c:v>Case 2</c:v>
                  </c:pt>
                  <c:pt idx="2">
                    <c:v>Case 5</c:v>
                  </c:pt>
                  <c:pt idx="3">
                    <c:v>Case 6</c:v>
                  </c:pt>
                </c:lvl>
                <c:lvl>
                  <c:pt idx="0">
                    <c:v>Bang-Bang</c:v>
                  </c:pt>
                  <c:pt idx="2">
                    <c:v>Periodic SDRE</c:v>
                  </c:pt>
                </c:lvl>
              </c:multiLvlStrCache>
              <c:extLst xmlns:c15="http://schemas.microsoft.com/office/drawing/2012/chart"/>
            </c:multiLvlStrRef>
          </c:cat>
          <c:val>
            <c:numRef>
              <c:f>Sheet1!$B$7:$E$7</c:f>
              <c:numCache>
                <c:formatCode>General</c:formatCode>
                <c:ptCount val="4"/>
                <c:pt idx="0">
                  <c:v>78</c:v>
                </c:pt>
                <c:pt idx="1">
                  <c:v>63</c:v>
                </c:pt>
                <c:pt idx="2">
                  <c:v>46</c:v>
                </c:pt>
                <c:pt idx="3">
                  <c:v>49</c:v>
                </c:pt>
              </c:numCache>
              <c:extLst xmlns:c15="http://schemas.microsoft.com/office/drawing/2012/chart"/>
            </c:numRef>
          </c:val>
          <c:extLst>
            <c:ext xmlns:c16="http://schemas.microsoft.com/office/drawing/2014/chart" uri="{C3380CC4-5D6E-409C-BE32-E72D297353CC}">
              <c16:uniqueId val="{00000002-544D-4167-A500-756C093C8E98}"/>
            </c:ext>
          </c:extLst>
        </c:ser>
        <c:dLbls>
          <c:showLegendKey val="0"/>
          <c:showVal val="0"/>
          <c:showCatName val="0"/>
          <c:showSerName val="0"/>
          <c:showPercent val="0"/>
          <c:showBubbleSize val="0"/>
        </c:dLbls>
        <c:gapWidth val="219"/>
        <c:overlap val="-27"/>
        <c:axId val="1762513424"/>
        <c:axId val="1612530384"/>
        <c:extLst>
          <c:ext xmlns:c15="http://schemas.microsoft.com/office/drawing/2012/chart" uri="{02D57815-91ED-43cb-92C2-25804820EDAC}">
            <c15:filteredBarSeries>
              <c15:ser>
                <c:idx val="0"/>
                <c:order val="0"/>
                <c:tx>
                  <c:strRef>
                    <c:extLst>
                      <c:ext uri="{02D57815-91ED-43cb-92C2-25804820EDAC}">
                        <c15:formulaRef>
                          <c15:sqref>Sheet1!$A$3</c15:sqref>
                        </c15:formulaRef>
                      </c:ext>
                    </c:extLst>
                    <c:strCache>
                      <c:ptCount val="1"/>
                      <c:pt idx="0">
                        <c:v>Nmin</c:v>
                      </c:pt>
                    </c:strCache>
                  </c:strRef>
                </c:tx>
                <c:spPr>
                  <a:solidFill>
                    <a:schemeClr val="accent1"/>
                  </a:solidFill>
                  <a:ln>
                    <a:noFill/>
                  </a:ln>
                  <a:effectLst/>
                </c:spPr>
                <c:invertIfNegative val="0"/>
                <c:cat>
                  <c:multiLvlStrRef>
                    <c:extLst>
                      <c:ex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c:ext uri="{02D57815-91ED-43cb-92C2-25804820EDAC}">
                        <c15:formulaRef>
                          <c15:sqref>Sheet1!$B$3:$E$3</c15:sqref>
                        </c15:formulaRef>
                      </c:ext>
                    </c:extLst>
                    <c:numCache>
                      <c:formatCode>General</c:formatCode>
                      <c:ptCount val="4"/>
                      <c:pt idx="0">
                        <c:v>0.70871600000000001</c:v>
                      </c:pt>
                      <c:pt idx="1">
                        <c:v>0.71442899999999998</c:v>
                      </c:pt>
                      <c:pt idx="2">
                        <c:v>0.70840000000000003</c:v>
                      </c:pt>
                      <c:pt idx="3">
                        <c:v>0.71289999999999998</c:v>
                      </c:pt>
                    </c:numCache>
                  </c:numRef>
                </c:val>
                <c:extLst>
                  <c:ext xmlns:c16="http://schemas.microsoft.com/office/drawing/2014/chart" uri="{C3380CC4-5D6E-409C-BE32-E72D297353CC}">
                    <c16:uniqueId val="{00000003-544D-4167-A500-756C093C8E98}"/>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Tmax</c:v>
                      </c:pt>
                    </c:strCache>
                  </c:strRef>
                </c:tx>
                <c:spPr>
                  <a:solidFill>
                    <a:schemeClr val="accent2"/>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Sheet1!$B$4:$E$4</c15:sqref>
                        </c15:formulaRef>
                      </c:ext>
                    </c:extLst>
                    <c:numCache>
                      <c:formatCode>General</c:formatCode>
                      <c:ptCount val="4"/>
                      <c:pt idx="0">
                        <c:v>0.25489600000000001</c:v>
                      </c:pt>
                      <c:pt idx="1">
                        <c:v>0.25212200000000001</c:v>
                      </c:pt>
                      <c:pt idx="2">
                        <c:v>0.25019999999999998</c:v>
                      </c:pt>
                      <c:pt idx="3">
                        <c:v>0.25180000000000002</c:v>
                      </c:pt>
                    </c:numCache>
                  </c:numRef>
                </c:val>
                <c:extLst xmlns:c15="http://schemas.microsoft.com/office/drawing/2012/chart">
                  <c:ext xmlns:c16="http://schemas.microsoft.com/office/drawing/2014/chart" uri="{C3380CC4-5D6E-409C-BE32-E72D297353CC}">
                    <c16:uniqueId val="{00000004-544D-4167-A500-756C093C8E98}"/>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Sheet1!$A$5</c15:sqref>
                        </c15:formulaRef>
                      </c:ext>
                    </c:extLst>
                    <c:strCache>
                      <c:ptCount val="1"/>
                      <c:pt idx="0">
                        <c:v>Mmax</c:v>
                      </c:pt>
                    </c:strCache>
                  </c:strRef>
                </c:tx>
                <c:spPr>
                  <a:solidFill>
                    <a:schemeClr val="accent3"/>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Sheet1!$B$5:$E$5</c15:sqref>
                        </c15:formulaRef>
                      </c:ext>
                    </c:extLst>
                    <c:numCache>
                      <c:formatCode>General</c:formatCode>
                      <c:ptCount val="4"/>
                      <c:pt idx="0">
                        <c:v>0.98602999999999996</c:v>
                      </c:pt>
                      <c:pt idx="1">
                        <c:v>0.99784700000000004</c:v>
                      </c:pt>
                      <c:pt idx="2">
                        <c:v>2.0329999999999999</c:v>
                      </c:pt>
                      <c:pt idx="3">
                        <c:v>0.96789999999999998</c:v>
                      </c:pt>
                    </c:numCache>
                  </c:numRef>
                </c:val>
                <c:extLst xmlns:c15="http://schemas.microsoft.com/office/drawing/2012/chart">
                  <c:ext xmlns:c16="http://schemas.microsoft.com/office/drawing/2014/chart" uri="{C3380CC4-5D6E-409C-BE32-E72D297353CC}">
                    <c16:uniqueId val="{00000005-544D-4167-A500-756C093C8E98}"/>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Sheet1!$A$6</c15:sqref>
                        </c15:formulaRef>
                      </c:ext>
                    </c:extLst>
                    <c:strCache>
                      <c:ptCount val="1"/>
                      <c:pt idx="0">
                        <c:v>vtotal</c:v>
                      </c:pt>
                    </c:strCache>
                  </c:strRef>
                </c:tx>
                <c:spPr>
                  <a:solidFill>
                    <a:schemeClr val="accent4"/>
                  </a:solidFill>
                  <a:ln>
                    <a:noFill/>
                  </a:ln>
                  <a:effectLst/>
                </c:spPr>
                <c:invertIfNegative val="0"/>
                <c:cat>
                  <c:multiLvlStrRef>
                    <c:extLst xmlns:c15="http://schemas.microsoft.com/office/drawing/2012/chart">
                      <c:ext xmlns:c15="http://schemas.microsoft.com/office/drawing/2012/chart" uri="{02D57815-91ED-43cb-92C2-25804820EDAC}">
                        <c15:formulaRef>
                          <c15:sqref>Sheet1!$B$1:$E$2</c15:sqref>
                        </c15:formulaRef>
                      </c:ext>
                    </c:extLst>
                    <c:multiLvlStrCache>
                      <c:ptCount val="4"/>
                      <c:lvl>
                        <c:pt idx="0">
                          <c:v>Case 1</c:v>
                        </c:pt>
                        <c:pt idx="1">
                          <c:v>Case 2</c:v>
                        </c:pt>
                        <c:pt idx="2">
                          <c:v>Case 5</c:v>
                        </c:pt>
                        <c:pt idx="3">
                          <c:v>Case 6</c:v>
                        </c:pt>
                      </c:lvl>
                      <c:lvl>
                        <c:pt idx="0">
                          <c:v>Bang-Bang</c:v>
                        </c:pt>
                        <c:pt idx="2">
                          <c:v>Periodic SDRE</c:v>
                        </c:pt>
                      </c:lvl>
                    </c:multiLvlStrCache>
                  </c:multiLvlStrRef>
                </c:cat>
                <c:val>
                  <c:numRef>
                    <c:extLst xmlns:c15="http://schemas.microsoft.com/office/drawing/2012/chart">
                      <c:ext xmlns:c15="http://schemas.microsoft.com/office/drawing/2012/chart" uri="{02D57815-91ED-43cb-92C2-25804820EDAC}">
                        <c15:formulaRef>
                          <c15:sqref>Sheet1!$B$6:$E$6</c15:sqref>
                        </c15:formulaRef>
                      </c:ext>
                    </c:extLst>
                    <c:numCache>
                      <c:formatCode>General</c:formatCode>
                      <c:ptCount val="4"/>
                      <c:pt idx="0">
                        <c:v>16</c:v>
                      </c:pt>
                      <c:pt idx="1">
                        <c:v>15</c:v>
                      </c:pt>
                      <c:pt idx="2">
                        <c:v>11.0541</c:v>
                      </c:pt>
                      <c:pt idx="3">
                        <c:v>16.613399999999999</c:v>
                      </c:pt>
                    </c:numCache>
                  </c:numRef>
                </c:val>
                <c:extLst xmlns:c15="http://schemas.microsoft.com/office/drawing/2012/chart">
                  <c:ext xmlns:c16="http://schemas.microsoft.com/office/drawing/2014/chart" uri="{C3380CC4-5D6E-409C-BE32-E72D297353CC}">
                    <c16:uniqueId val="{00000006-544D-4167-A500-756C093C8E98}"/>
                  </c:ext>
                </c:extLst>
              </c15:ser>
            </c15:filteredBarSeries>
          </c:ext>
        </c:extLst>
      </c:barChart>
      <c:catAx>
        <c:axId val="176251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612530384"/>
        <c:crosses val="autoZero"/>
        <c:auto val="1"/>
        <c:lblAlgn val="ctr"/>
        <c:lblOffset val="100"/>
        <c:noMultiLvlLbl val="0"/>
      </c:catAx>
      <c:valAx>
        <c:axId val="1612530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r>
                  <a:rPr lang="en-US"/>
                  <a:t>days</a:t>
                </a:r>
                <a:endParaRPr lang="en-US" baseline="300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dobe Garamond Pro" panose="02020502060506020403" pitchFamily="18" charset="0"/>
                <a:ea typeface="+mn-ea"/>
                <a:cs typeface="+mn-cs"/>
              </a:defRPr>
            </a:pPr>
            <a:endParaRPr lang="en-US"/>
          </a:p>
        </c:txPr>
        <c:crossAx val="1762513424"/>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dobe Garamond Pro" panose="02020502060506020403"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741DA-C3EF-4E18-9319-960875102A35}" type="datetimeFigureOut">
              <a:rPr lang="en-US" smtClean="0"/>
              <a:t>04-Mar-20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C1960-FC57-48AD-8FCE-EB246B5DF89A}" type="slidenum">
              <a:rPr lang="en-US" smtClean="0"/>
              <a:t>‹#›</a:t>
            </a:fld>
            <a:endParaRPr lang="en-US"/>
          </a:p>
        </p:txBody>
      </p:sp>
    </p:spTree>
    <p:extLst>
      <p:ext uri="{BB962C8B-B14F-4D97-AF65-F5344CB8AC3E}">
        <p14:creationId xmlns:p14="http://schemas.microsoft.com/office/powerpoint/2010/main" val="397680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Κυρίες κ κύριοι, καλώς ήρθατε στην παρουσίαση της διπλωματικής μου εργασίας με τίτλο Προσδιορισμός της Χορήγησης Φαρμακευτικής Αγωγής-Δοσολογίας σε Καρκινοπαθείς με Χρήση Τεχνικών Μη-Γραμμικής Βελτιστοποίησης.</a:t>
            </a:r>
          </a:p>
        </p:txBody>
      </p:sp>
      <p:sp>
        <p:nvSpPr>
          <p:cNvPr id="4" name="Slide Number Placeholder 3"/>
          <p:cNvSpPr>
            <a:spLocks noGrp="1"/>
          </p:cNvSpPr>
          <p:nvPr>
            <p:ph type="sldNum" sz="quarter" idx="5"/>
          </p:nvPr>
        </p:nvSpPr>
        <p:spPr/>
        <p:txBody>
          <a:bodyPr/>
          <a:lstStyle/>
          <a:p>
            <a:fld id="{C1AC1960-FC57-48AD-8FCE-EB246B5DF89A}" type="slidenum">
              <a:rPr lang="en-US" smtClean="0"/>
              <a:t>1</a:t>
            </a:fld>
            <a:endParaRPr lang="en-US"/>
          </a:p>
        </p:txBody>
      </p:sp>
    </p:spTree>
    <p:extLst>
      <p:ext uri="{BB962C8B-B14F-4D97-AF65-F5344CB8AC3E}">
        <p14:creationId xmlns:p14="http://schemas.microsoft.com/office/powerpoint/2010/main" val="706771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0" dirty="0"/>
              <a:t>Η απόκριση του μοντέλου σύμφωνα με την θεραπεία </a:t>
            </a:r>
            <a:r>
              <a:rPr lang="en-US" b="0" dirty="0"/>
              <a:t>Bang Bang </a:t>
            </a:r>
            <a:r>
              <a:rPr lang="el-GR" b="0" dirty="0"/>
              <a:t>φαίνεται στα σχήματα.</a:t>
            </a:r>
          </a:p>
          <a:p>
            <a:endParaRPr lang="el-GR" b="1" dirty="0"/>
          </a:p>
          <a:p>
            <a:r>
              <a:rPr lang="el-GR" b="1" dirty="0"/>
              <a:t>Όπως φαίνεται, στην νέα αγωγή </a:t>
            </a:r>
            <a:r>
              <a:rPr lang="el-GR" b="0" dirty="0"/>
              <a:t>δεν υπάρχουν πλέον ημέρες με χαμηλή δοσολογία φαρμάκου</a:t>
            </a:r>
          </a:p>
          <a:p>
            <a:endParaRPr lang="el-GR" b="0" dirty="0"/>
          </a:p>
          <a:p>
            <a:r>
              <a:rPr lang="el-GR" b="0" dirty="0"/>
              <a:t>και η όλη διαδικασία διαρκεί πολύ λιγότερο.</a:t>
            </a:r>
          </a:p>
          <a:p>
            <a:endParaRPr lang="el-GR" b="0" dirty="0"/>
          </a:p>
          <a:p>
            <a:r>
              <a:rPr lang="el-GR" b="0" dirty="0"/>
              <a:t>Επιπλέον, τ</a:t>
            </a:r>
            <a:r>
              <a:rPr lang="el-GR" dirty="0"/>
              <a:t>α αποτελέσματα της προσομοίωσης είναι εξίσου ικανοποιητικά, καθώς</a:t>
            </a:r>
          </a:p>
          <a:p>
            <a:endParaRPr lang="el-GR" dirty="0"/>
          </a:p>
          <a:p>
            <a:r>
              <a:rPr lang="el-GR" dirty="0"/>
              <a:t>ο όγκος εξαλείφεται</a:t>
            </a:r>
          </a:p>
          <a:p>
            <a:endParaRPr lang="el-GR" dirty="0"/>
          </a:p>
          <a:p>
            <a:r>
              <a:rPr lang="el-GR" dirty="0"/>
              <a:t>και τα φυσιολογικά κύτταρα, παρόλο που αρχικά μειώνονται λόγω της θεραπείας, καταφέρνουν να ανακάμψουν.</a:t>
            </a:r>
          </a:p>
          <a:p>
            <a:endParaRPr lang="el-GR" b="0" dirty="0"/>
          </a:p>
        </p:txBody>
      </p:sp>
      <p:sp>
        <p:nvSpPr>
          <p:cNvPr id="4" name="Slide Number Placeholder 3"/>
          <p:cNvSpPr>
            <a:spLocks noGrp="1"/>
          </p:cNvSpPr>
          <p:nvPr>
            <p:ph type="sldNum" sz="quarter" idx="5"/>
          </p:nvPr>
        </p:nvSpPr>
        <p:spPr/>
        <p:txBody>
          <a:bodyPr/>
          <a:lstStyle/>
          <a:p>
            <a:fld id="{C1AC1960-FC57-48AD-8FCE-EB246B5DF89A}" type="slidenum">
              <a:rPr lang="en-US" smtClean="0"/>
              <a:t>10</a:t>
            </a:fld>
            <a:endParaRPr lang="en-US"/>
          </a:p>
        </p:txBody>
      </p:sp>
    </p:spTree>
    <p:extLst>
      <p:ext uri="{BB962C8B-B14F-4D97-AF65-F5344CB8AC3E}">
        <p14:creationId xmlns:p14="http://schemas.microsoft.com/office/powerpoint/2010/main" val="3142163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Προχωρώντας, παρουσιάζουμε μία δεύτερη προσέγγιση </a:t>
                </a:r>
                <a:r>
                  <a:rPr lang="el-GR" sz="1200" b="0" kern="1200" dirty="0">
                    <a:solidFill>
                      <a:schemeClr val="tx1"/>
                    </a:solidFill>
                    <a:effectLst/>
                    <a:latin typeface="+mn-lt"/>
                    <a:ea typeface="+mn-ea"/>
                    <a:cs typeface="+mn-cs"/>
                  </a:rPr>
                  <a:t>βέλτιστης φαρμακευτικής αγωγής</a:t>
                </a:r>
                <a:r>
                  <a:rPr lang="el-GR" sz="1200" kern="1200" dirty="0">
                    <a:solidFill>
                      <a:schemeClr val="tx1"/>
                    </a:solidFill>
                    <a:effectLst/>
                    <a:latin typeface="+mn-lt"/>
                    <a:ea typeface="+mn-ea"/>
                    <a:cs typeface="+mn-cs"/>
                  </a:rPr>
                  <a:t>, η οποία βασίζεται στην μέθοδο </a:t>
                </a:r>
                <a:r>
                  <a:rPr lang="en-US" sz="1200" kern="1200" dirty="0">
                    <a:solidFill>
                      <a:schemeClr val="tx1"/>
                    </a:solidFill>
                    <a:effectLst/>
                    <a:latin typeface="+mn-lt"/>
                    <a:ea typeface="+mn-ea"/>
                    <a:cs typeface="+mn-cs"/>
                  </a:rPr>
                  <a:t>state-dependent Riccati equation</a:t>
                </a:r>
                <a:r>
                  <a:rPr lang="el-GR" sz="1200" kern="1200">
                    <a:solidFill>
                      <a:schemeClr val="tx1"/>
                    </a:solidFill>
                    <a:effectLst/>
                    <a:latin typeface="+mn-lt"/>
                    <a:ea typeface="+mn-ea"/>
                    <a:cs typeface="+mn-cs"/>
                  </a:rPr>
                  <a:t>, σε συντομογραφία </a:t>
                </a:r>
                <a:r>
                  <a:rPr lang="en-US" sz="1200" kern="1200" dirty="0">
                    <a:solidFill>
                      <a:schemeClr val="tx1"/>
                    </a:solidFill>
                    <a:effectLst/>
                    <a:latin typeface="+mn-lt"/>
                    <a:ea typeface="+mn-ea"/>
                    <a:cs typeface="+mn-cs"/>
                  </a:rPr>
                  <a:t>SDRE</a:t>
                </a:r>
                <a:r>
                  <a:rPr lang="el-GR"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Σε αυτή τη περίπτωση, </a:t>
                </a:r>
                <a:r>
                  <a:rPr lang="el-GR" b="1" dirty="0"/>
                  <a:t>τροποποιούμε το προηγούμενο</a:t>
                </a:r>
                <a:r>
                  <a:rPr lang="en-US" b="1" dirty="0"/>
                  <a:t> </a:t>
                </a:r>
                <a:r>
                  <a:rPr lang="el-GR" b="1" dirty="0"/>
                  <a:t>μαθηματικό μοντέλο</a:t>
                </a:r>
                <a:r>
                  <a:rPr lang="el-GR" dirty="0"/>
                  <a:t>, </a:t>
                </a:r>
                <a:r>
                  <a:rPr lang="el-GR" b="1" dirty="0"/>
                  <a:t>όσον αφορά το ρυθμό θανάτου των κυττάρων λόγω χημειοθεραπείας</a:t>
                </a:r>
                <a:r>
                  <a:rPr lang="en-US" b="1" dirty="0"/>
                  <a:t>.</a:t>
                </a:r>
                <a:endParaRPr lang="el-GR" b="1" dirty="0"/>
              </a:p>
              <a:p>
                <a:endParaRPr lang="el-GR" b="1" dirty="0"/>
              </a:p>
              <a:p>
                <a:r>
                  <a:rPr lang="el-GR" dirty="0"/>
                  <a:t>Ο ρυθμός αυτός, πλέον, είναι μια γραμμική συνάρτηση της συγκέντρωσης του φαρμάκου 𝑀.</a:t>
                </a:r>
              </a:p>
              <a:p>
                <a:endParaRPr lang="el-GR" dirty="0"/>
              </a:p>
              <a:p>
                <a:r>
                  <a:rPr lang="el-GR" b="1" dirty="0"/>
                  <a:t>Έχοντας κάνει αυτή την αλλαγή, </a:t>
                </a:r>
              </a:p>
              <a:p>
                <a:endParaRPr lang="el-GR" dirty="0"/>
              </a:p>
              <a:p>
                <a:r>
                  <a:rPr lang="el-GR" b="0" dirty="0"/>
                  <a:t>αν περιορίσουμε τη δοσολογία του φαρμάκου, πετυχαίνουμε </a:t>
                </a:r>
                <a:r>
                  <a:rPr lang="el-GR" dirty="0"/>
                  <a:t>ένα παρόμοιο μαθηματικό μοντέλο με το προηγούμενο,</a:t>
                </a:r>
              </a:p>
              <a:p>
                <a:endParaRPr lang="el-GR" dirty="0"/>
              </a:p>
              <a:p>
                <a:r>
                  <a:rPr lang="el-GR" dirty="0"/>
                  <a:t>αλλά αν δεν την περιορίσουμε, μπορούμε να δούμε πως αντιδρά το μοντέλο όταν χορηγούμε μεγάλες ποσότητες φαρμάκου.</a:t>
                </a:r>
              </a:p>
              <a:p>
                <a:endParaRPr lang="el-G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11</a:t>
            </a:fld>
            <a:endParaRPr lang="en-US"/>
          </a:p>
        </p:txBody>
      </p:sp>
    </p:spTree>
    <p:extLst>
      <p:ext uri="{BB962C8B-B14F-4D97-AF65-F5344CB8AC3E}">
        <p14:creationId xmlns:p14="http://schemas.microsoft.com/office/powerpoint/2010/main" val="433816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Μέχρι στιγμής, χρησιμοποιούσαμε το μαθηματικό μοντέλο στη μη-γραμμική μορφή του, η οποία φαίνεται στην πρώτη εξίσωση.</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kern="1200" dirty="0">
                    <a:solidFill>
                      <a:schemeClr val="tx1"/>
                    </a:solidFill>
                    <a:effectLst/>
                    <a:ea typeface="+mn-ea"/>
                    <a:cs typeface="+mn-cs"/>
                  </a:rPr>
                  <a:t>Το </a:t>
                </a:r>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𝑥</m:t>
                    </m:r>
                  </m:oMath>
                </a14:m>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αντιπροσωπεύει</a:t>
                </a:r>
                <a:r>
                  <a:rPr lang="el-GR" sz="1200" kern="1200" baseline="0" dirty="0">
                    <a:solidFill>
                      <a:schemeClr val="tx1"/>
                    </a:solidFill>
                    <a:effectLst/>
                    <a:latin typeface="+mn-lt"/>
                    <a:ea typeface="+mn-ea"/>
                    <a:cs typeface="+mn-cs"/>
                  </a:rPr>
                  <a:t> τις εξισώσεις κατάστασης του μοντέλου και το </a:t>
                </a:r>
                <a14:m>
                  <m:oMath xmlns:m="http://schemas.openxmlformats.org/officeDocument/2006/math">
                    <m:r>
                      <a:rPr lang="en-US" sz="1200" b="0" i="1" kern="1200" baseline="0" smtClean="0">
                        <a:solidFill>
                          <a:schemeClr val="tx1"/>
                        </a:solidFill>
                        <a:effectLst/>
                        <a:latin typeface="Cambria Math" panose="02040503050406030204" pitchFamily="18" charset="0"/>
                        <a:ea typeface="+mn-ea"/>
                        <a:cs typeface="+mn-cs"/>
                      </a:rPr>
                      <m:t>𝑢</m:t>
                    </m:r>
                  </m:oMath>
                </a14:m>
                <a:r>
                  <a:rPr lang="el-GR" sz="1200" kern="1200" dirty="0">
                    <a:solidFill>
                      <a:schemeClr val="tx1"/>
                    </a:solidFill>
                    <a:effectLst/>
                    <a:latin typeface="+mn-lt"/>
                    <a:ea typeface="+mn-ea"/>
                    <a:cs typeface="+mn-cs"/>
                  </a:rPr>
                  <a:t> την είσοδο του βέλτιστου</a:t>
                </a:r>
                <a:r>
                  <a:rPr lang="el-GR" sz="1200" kern="1200" baseline="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ελέγχου.</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Για να χρησιμοποιήσουμε τη μέθοδο </a:t>
                </a:r>
                <a:r>
                  <a:rPr lang="en-US" sz="1200" kern="1200" dirty="0">
                    <a:solidFill>
                      <a:schemeClr val="tx1"/>
                    </a:solidFill>
                    <a:effectLst/>
                    <a:latin typeface="+mn-lt"/>
                    <a:ea typeface="+mn-ea"/>
                    <a:cs typeface="+mn-cs"/>
                  </a:rPr>
                  <a:t>SDRE,</a:t>
                </a:r>
                <a:r>
                  <a:rPr lang="el-GR" sz="1200" kern="1200" dirty="0">
                    <a:solidFill>
                      <a:schemeClr val="tx1"/>
                    </a:solidFill>
                    <a:effectLst/>
                    <a:latin typeface="+mn-lt"/>
                    <a:ea typeface="+mn-ea"/>
                    <a:cs typeface="+mn-cs"/>
                  </a:rPr>
                  <a:t> το μοντέλο πρέπει να είναι γραμμικό.</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kern="1200" dirty="0">
                    <a:solidFill>
                      <a:schemeClr val="tx1"/>
                    </a:solidFill>
                    <a:effectLst/>
                    <a:latin typeface="+mn-lt"/>
                    <a:ea typeface="+mn-ea"/>
                    <a:cs typeface="+mn-cs"/>
                  </a:rPr>
                  <a:t>Αυτό το καταφέρνουμε δημιουργώντας μια «</a:t>
                </a:r>
                <a:r>
                  <a:rPr lang="el-GR" sz="1200" b="1" kern="1200" dirty="0" err="1">
                    <a:solidFill>
                      <a:schemeClr val="tx1"/>
                    </a:solidFill>
                    <a:effectLst/>
                    <a:latin typeface="+mn-lt"/>
                    <a:ea typeface="+mn-ea"/>
                    <a:cs typeface="+mn-cs"/>
                  </a:rPr>
                  <a:t>ψεύδο</a:t>
                </a:r>
                <a:r>
                  <a:rPr lang="el-GR" sz="1200" b="1" kern="1200" dirty="0">
                    <a:solidFill>
                      <a:schemeClr val="tx1"/>
                    </a:solidFill>
                    <a:effectLst/>
                    <a:latin typeface="+mn-lt"/>
                    <a:ea typeface="+mn-ea"/>
                    <a:cs typeface="+mn-cs"/>
                  </a:rPr>
                  <a:t>-γραμμική» αναπαράσταση του μαθηματικού μοντέλου.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ea typeface="+mn-ea"/>
                    <a:cs typeface="+mn-cs"/>
                  </a:rPr>
                  <a:t>Τα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𝐴</m:t>
                    </m:r>
                    <m:r>
                      <a:rPr lang="en-US" sz="1200" i="1" kern="1200">
                        <a:solidFill>
                          <a:schemeClr val="tx1"/>
                        </a:solidFill>
                        <a:effectLst/>
                        <a:latin typeface="Cambria Math" panose="02040503050406030204" pitchFamily="18" charset="0"/>
                        <a:ea typeface="+mn-ea"/>
                        <a:cs typeface="+mn-cs"/>
                      </a:rPr>
                      <m:t>(</m:t>
                    </m:r>
                    <m:bar>
                      <m:barPr>
                        <m:ctrlPr>
                          <a:rPr lang="en-US" sz="1200" i="1" kern="1200">
                            <a:solidFill>
                              <a:schemeClr val="tx1"/>
                            </a:solidFill>
                            <a:effectLst/>
                            <a:latin typeface="Cambria Math" panose="02040503050406030204" pitchFamily="18" charset="0"/>
                            <a:ea typeface="+mn-ea"/>
                            <a:cs typeface="+mn-cs"/>
                          </a:rPr>
                        </m:ctrlPr>
                      </m:barPr>
                      <m:e>
                        <m:r>
                          <a:rPr lang="en-US" sz="1200" i="1" kern="1200">
                            <a:solidFill>
                              <a:schemeClr val="tx1"/>
                            </a:solidFill>
                            <a:effectLst/>
                            <a:latin typeface="Cambria Math" panose="02040503050406030204" pitchFamily="18" charset="0"/>
                            <a:ea typeface="+mn-ea"/>
                            <a:cs typeface="+mn-cs"/>
                          </a:rPr>
                          <m:t>𝑥</m:t>
                        </m:r>
                      </m:e>
                    </m:bar>
                    <m:r>
                      <a:rPr lang="el-GR" sz="1200" b="0" i="1" kern="1200" smtClean="0">
                        <a:solidFill>
                          <a:schemeClr val="tx1"/>
                        </a:solidFill>
                        <a:effectLst/>
                        <a:latin typeface="Cambria Math" panose="02040503050406030204" pitchFamily="18" charset="0"/>
                        <a:ea typeface="+mn-ea"/>
                        <a:cs typeface="+mn-cs"/>
                      </a:rPr>
                      <m:t>(</m:t>
                    </m:r>
                    <m:r>
                      <a:rPr lang="en-US" sz="1200" b="0" i="1" kern="1200" smtClean="0">
                        <a:solidFill>
                          <a:schemeClr val="tx1"/>
                        </a:solidFill>
                        <a:effectLst/>
                        <a:latin typeface="Cambria Math" panose="02040503050406030204" pitchFamily="18" charset="0"/>
                        <a:ea typeface="+mn-ea"/>
                        <a:cs typeface="+mn-cs"/>
                      </a:rPr>
                      <m:t>𝑡</m:t>
                    </m:r>
                    <m:r>
                      <a:rPr lang="el-GR" sz="1200" b="0" i="1" kern="1200" smtClean="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και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𝐵</m:t>
                    </m:r>
                    <m:d>
                      <m:dPr>
                        <m:ctrlPr>
                          <a:rPr lang="en-US" sz="1200" i="1" kern="1200">
                            <a:solidFill>
                              <a:schemeClr val="tx1"/>
                            </a:solidFill>
                            <a:effectLst/>
                            <a:latin typeface="Cambria Math" panose="02040503050406030204" pitchFamily="18" charset="0"/>
                            <a:ea typeface="+mn-ea"/>
                            <a:cs typeface="+mn-cs"/>
                          </a:rPr>
                        </m:ctrlPr>
                      </m:dPr>
                      <m:e>
                        <m:bar>
                          <m:barPr>
                            <m:ctrlPr>
                              <a:rPr lang="en-US" sz="1200" i="1" kern="1200">
                                <a:solidFill>
                                  <a:schemeClr val="tx1"/>
                                </a:solidFill>
                                <a:effectLst/>
                                <a:latin typeface="Cambria Math" panose="02040503050406030204" pitchFamily="18" charset="0"/>
                                <a:ea typeface="+mn-ea"/>
                                <a:cs typeface="+mn-cs"/>
                              </a:rPr>
                            </m:ctrlPr>
                          </m:barPr>
                          <m:e>
                            <m:r>
                              <a:rPr lang="en-US" sz="1200" i="1" kern="1200">
                                <a:solidFill>
                                  <a:schemeClr val="tx1"/>
                                </a:solidFill>
                                <a:effectLst/>
                                <a:latin typeface="Cambria Math" panose="02040503050406030204" pitchFamily="18" charset="0"/>
                                <a:ea typeface="+mn-ea"/>
                                <a:cs typeface="+mn-cs"/>
                              </a:rPr>
                              <m:t>𝑥</m:t>
                            </m:r>
                          </m:e>
                        </m:bar>
                        <m:r>
                          <a:rPr lang="el-GR" sz="1200" b="0" i="1" kern="1200" smtClean="0">
                            <a:solidFill>
                              <a:schemeClr val="tx1"/>
                            </a:solidFill>
                            <a:effectLst/>
                            <a:latin typeface="Cambria Math" panose="02040503050406030204" pitchFamily="18" charset="0"/>
                            <a:ea typeface="+mn-ea"/>
                            <a:cs typeface="+mn-cs"/>
                          </a:rPr>
                          <m:t>(</m:t>
                        </m:r>
                        <m:r>
                          <a:rPr lang="en-US" sz="1200" b="0" i="1" kern="1200" smtClean="0">
                            <a:solidFill>
                              <a:schemeClr val="tx1"/>
                            </a:solidFill>
                            <a:effectLst/>
                            <a:latin typeface="Cambria Math" panose="02040503050406030204" pitchFamily="18" charset="0"/>
                            <a:ea typeface="+mn-ea"/>
                            <a:cs typeface="+mn-cs"/>
                          </a:rPr>
                          <m:t>𝑡</m:t>
                        </m:r>
                        <m:r>
                          <a:rPr lang="el-GR" sz="1200" b="0" i="1" kern="1200" smtClean="0">
                            <a:solidFill>
                              <a:schemeClr val="tx1"/>
                            </a:solidFill>
                            <a:effectLst/>
                            <a:latin typeface="Cambria Math" panose="02040503050406030204" pitchFamily="18" charset="0"/>
                            <a:ea typeface="+mn-ea"/>
                            <a:cs typeface="+mn-cs"/>
                          </a:rPr>
                          <m:t>)</m:t>
                        </m:r>
                      </m:e>
                    </m:d>
                  </m:oMath>
                </a14:m>
                <a:r>
                  <a:rPr lang="el-GR" sz="1200" kern="1200" dirty="0">
                    <a:solidFill>
                      <a:schemeClr val="tx1"/>
                    </a:solidFill>
                    <a:effectLst/>
                    <a:latin typeface="+mn-lt"/>
                    <a:ea typeface="+mn-ea"/>
                    <a:cs typeface="+mn-cs"/>
                  </a:rPr>
                  <a:t> αποτελούν συντελεστές σε μορφή πινάκων και εξαρτώνται από την κατάσταση του μοντέλου.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Ο ρόλος τους</a:t>
                </a:r>
                <a:r>
                  <a:rPr lang="el-GR" sz="1200" kern="1200" baseline="0" dirty="0">
                    <a:solidFill>
                      <a:schemeClr val="tx1"/>
                    </a:solidFill>
                    <a:effectLst/>
                    <a:latin typeface="+mn-lt"/>
                    <a:ea typeface="+mn-ea"/>
                    <a:cs typeface="+mn-cs"/>
                  </a:rPr>
                  <a:t> είναι πολύ σημαντικός, καθώς μετατρέπουν το μοντέλο από μη-γραμμικό σε </a:t>
                </a:r>
                <a:r>
                  <a:rPr lang="el-GR" sz="1200" kern="1200" baseline="0" dirty="0" err="1">
                    <a:solidFill>
                      <a:schemeClr val="tx1"/>
                    </a:solidFill>
                    <a:effectLst/>
                    <a:latin typeface="+mn-lt"/>
                    <a:ea typeface="+mn-ea"/>
                    <a:cs typeface="+mn-cs"/>
                  </a:rPr>
                  <a:t>ψεύδο</a:t>
                </a:r>
                <a:r>
                  <a:rPr lang="el-GR" sz="1200" kern="1200" baseline="0" dirty="0">
                    <a:solidFill>
                      <a:schemeClr val="tx1"/>
                    </a:solidFill>
                    <a:effectLst/>
                    <a:latin typeface="+mn-lt"/>
                    <a:ea typeface="+mn-ea"/>
                    <a:cs typeface="+mn-cs"/>
                  </a:rPr>
                  <a:t>-γραμμικό</a:t>
                </a:r>
                <a:r>
                  <a:rPr lang="el-GR" sz="1200" kern="1200" dirty="0">
                    <a:solidFill>
                      <a:schemeClr val="tx1"/>
                    </a:solidFill>
                    <a:effectLst/>
                    <a:latin typeface="+mn-lt"/>
                    <a:ea typeface="+mn-ea"/>
                    <a:cs typeface="+mn-cs"/>
                  </a:rPr>
                  <a:t>.</a:t>
                </a: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kern="1200" dirty="0">
                    <a:solidFill>
                      <a:schemeClr val="tx1"/>
                    </a:solidFill>
                    <a:effectLst/>
                    <a:latin typeface="+mn-lt"/>
                    <a:ea typeface="+mn-ea"/>
                    <a:cs typeface="+mn-cs"/>
                  </a:rPr>
                  <a:t>Η είσοδος του βέλτιστου ελέγχου, </a:t>
                </a:r>
                <a:r>
                  <a:rPr lang="el-GR" sz="1200" b="0" kern="1200" baseline="0" dirty="0">
                    <a:solidFill>
                      <a:schemeClr val="tx1"/>
                    </a:solidFill>
                    <a:effectLst/>
                    <a:latin typeface="+mn-lt"/>
                    <a:ea typeface="+mn-ea"/>
                    <a:cs typeface="+mn-cs"/>
                  </a:rPr>
                  <a:t>δηλαδή την </a:t>
                </a:r>
                <a:r>
                  <a:rPr lang="el-GR" sz="1200" b="0" kern="1200" dirty="0">
                    <a:solidFill>
                      <a:schemeClr val="tx1"/>
                    </a:solidFill>
                    <a:effectLst/>
                    <a:latin typeface="+mn-lt"/>
                    <a:ea typeface="+mn-ea"/>
                    <a:cs typeface="+mn-cs"/>
                  </a:rPr>
                  <a:t>χορήγηση του φαρμάκου στον ασθενή, υπολογίζεται βάσει ανάδρασης, σύμφωνα με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το </a:t>
                </a:r>
                <a14:m>
                  <m:oMath xmlns:m="http://schemas.openxmlformats.org/officeDocument/2006/math">
                    <m:r>
                      <a:rPr lang="en-US" sz="1200" i="1" kern="1200" dirty="0" smtClean="0">
                        <a:solidFill>
                          <a:schemeClr val="tx1"/>
                        </a:solidFill>
                        <a:effectLst/>
                        <a:latin typeface="Cambria Math" panose="02040503050406030204" pitchFamily="18" charset="0"/>
                        <a:ea typeface="+mn-ea"/>
                        <a:cs typeface="+mn-cs"/>
                      </a:rPr>
                      <m:t>𝑅</m:t>
                    </m:r>
                    <m:r>
                      <a:rPr lang="en-US" sz="1200" i="1" kern="1200" smtClean="0">
                        <a:solidFill>
                          <a:schemeClr val="tx1"/>
                        </a:solidFill>
                        <a:effectLst/>
                        <a:latin typeface="Cambria Math" panose="02040503050406030204" pitchFamily="18" charset="0"/>
                        <a:ea typeface="+mn-ea"/>
                        <a:cs typeface="+mn-cs"/>
                      </a:rPr>
                      <m:t>(</m:t>
                    </m:r>
                    <m:bar>
                      <m:barPr>
                        <m:ctrlPr>
                          <a:rPr lang="en-US" sz="1200" i="1" kern="1200">
                            <a:solidFill>
                              <a:schemeClr val="tx1"/>
                            </a:solidFill>
                            <a:effectLst/>
                            <a:latin typeface="Cambria Math" panose="02040503050406030204" pitchFamily="18" charset="0"/>
                            <a:ea typeface="+mn-ea"/>
                            <a:cs typeface="+mn-cs"/>
                          </a:rPr>
                        </m:ctrlPr>
                      </m:barPr>
                      <m:e>
                        <m:r>
                          <a:rPr lang="en-US" sz="1200" i="1" kern="1200">
                            <a:solidFill>
                              <a:schemeClr val="tx1"/>
                            </a:solidFill>
                            <a:effectLst/>
                            <a:latin typeface="Cambria Math" panose="02040503050406030204" pitchFamily="18" charset="0"/>
                            <a:ea typeface="+mn-ea"/>
                            <a:cs typeface="+mn-cs"/>
                          </a:rPr>
                          <m:t>𝑥</m:t>
                        </m:r>
                      </m:e>
                    </m:bar>
                    <m:r>
                      <a:rPr lang="en-US" sz="1200" i="1" kern="1200">
                        <a:solidFill>
                          <a:schemeClr val="tx1"/>
                        </a:solidFill>
                        <a:effectLst/>
                        <a:latin typeface="Cambria Math" panose="02040503050406030204" pitchFamily="18" charset="0"/>
                        <a:ea typeface="+mn-ea"/>
                        <a:cs typeface="+mn-cs"/>
                      </a:rPr>
                      <m:t>)</m:t>
                    </m:r>
                    <m:r>
                      <a:rPr lang="el-GR" sz="1200" b="0" i="0" kern="1200" dirty="0" smtClean="0">
                        <a:solidFill>
                          <a:schemeClr val="tx1"/>
                        </a:solidFill>
                        <a:effectLst/>
                        <a:latin typeface="Cambria Math" panose="02040503050406030204" pitchFamily="18" charset="0"/>
                        <a:ea typeface="+mn-ea"/>
                        <a:cs typeface="+mn-cs"/>
                      </a:rPr>
                      <m:t>,</m:t>
                    </m:r>
                  </m:oMath>
                </a14:m>
                <a:r>
                  <a:rPr lang="el-GR" sz="1200" kern="1200" dirty="0">
                    <a:solidFill>
                      <a:schemeClr val="tx1"/>
                    </a:solidFill>
                    <a:effectLst/>
                    <a:latin typeface="+mn-lt"/>
                    <a:ea typeface="+mn-ea"/>
                    <a:cs typeface="+mn-cs"/>
                  </a:rPr>
                  <a:t> που είναι ο πίνακας βάρους του βέλτιστου</a:t>
                </a:r>
                <a:r>
                  <a:rPr lang="el-GR" sz="1200" kern="1200" baseline="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ελέγχου,</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ea typeface="+mn-ea"/>
                    <a:cs typeface="+mn-cs"/>
                  </a:rPr>
                  <a:t>το </a:t>
                </a:r>
                <a14:m>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𝑃</m:t>
                    </m:r>
                    <m:r>
                      <a:rPr lang="en-US" sz="1200" i="1" kern="1200">
                        <a:solidFill>
                          <a:schemeClr val="tx1"/>
                        </a:solidFill>
                        <a:effectLst/>
                        <a:latin typeface="Cambria Math" panose="02040503050406030204" pitchFamily="18" charset="0"/>
                        <a:ea typeface="+mn-ea"/>
                        <a:cs typeface="+mn-cs"/>
                      </a:rPr>
                      <m:t>(</m:t>
                    </m:r>
                    <m:bar>
                      <m:barPr>
                        <m:ctrlPr>
                          <a:rPr lang="en-US" sz="1200" i="1" kern="1200">
                            <a:solidFill>
                              <a:schemeClr val="tx1"/>
                            </a:solidFill>
                            <a:effectLst/>
                            <a:latin typeface="Cambria Math" panose="02040503050406030204" pitchFamily="18" charset="0"/>
                            <a:ea typeface="+mn-ea"/>
                            <a:cs typeface="+mn-cs"/>
                          </a:rPr>
                        </m:ctrlPr>
                      </m:barPr>
                      <m:e>
                        <m:r>
                          <a:rPr lang="en-US" sz="1200" i="1" kern="1200">
                            <a:solidFill>
                              <a:schemeClr val="tx1"/>
                            </a:solidFill>
                            <a:effectLst/>
                            <a:latin typeface="Cambria Math" panose="02040503050406030204" pitchFamily="18" charset="0"/>
                            <a:ea typeface="+mn-ea"/>
                            <a:cs typeface="+mn-cs"/>
                          </a:rPr>
                          <m:t>𝑥</m:t>
                        </m:r>
                      </m:e>
                    </m:bar>
                    <m:r>
                      <a:rPr lang="en-US" sz="1200" i="1" kern="1200">
                        <a:solidFill>
                          <a:schemeClr val="tx1"/>
                        </a:solidFill>
                        <a:effectLst/>
                        <a:latin typeface="Cambria Math" panose="02040503050406030204" pitchFamily="18" charset="0"/>
                        <a:ea typeface="+mn-ea"/>
                        <a:cs typeface="+mn-cs"/>
                      </a:rPr>
                      <m:t>)</m:t>
                    </m:r>
                  </m:oMath>
                </a14:m>
                <a:r>
                  <a:rPr lang="el-GR"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που είναι ένας συμμετρικός</a:t>
                </a:r>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θετικά ορισμένος πίνακας και λύση της αλγεβρικής εξίσωσης του </a:t>
                </a:r>
                <a:r>
                  <a:rPr lang="en-US" sz="1200" kern="1200" dirty="0">
                    <a:solidFill>
                      <a:schemeClr val="tx1"/>
                    </a:solidFill>
                    <a:effectLst/>
                    <a:latin typeface="+mn-lt"/>
                    <a:ea typeface="+mn-ea"/>
                    <a:cs typeface="+mn-cs"/>
                  </a:rPr>
                  <a:t>Riccati</a:t>
                </a: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και το </a:t>
                </a:r>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𝑥</m:t>
                    </m:r>
                  </m:oMath>
                </a14:m>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δηλαδή τις τρέχουσες τιμές των καταστάσεων του μοντέλου.</a:t>
                </a:r>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Αρχικά παρουσιάζουμε το μαθηματικό μοντέλο στη μη-γραμμική μορφή του, όπου και χρησιμοποιούσαμε μέχρι τώρα.</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kern="1200" dirty="0">
                    <a:solidFill>
                      <a:schemeClr val="tx1"/>
                    </a:solidFill>
                    <a:effectLst/>
                    <a:ea typeface="+mn-ea"/>
                    <a:cs typeface="+mn-cs"/>
                  </a:rPr>
                  <a:t>Το </a:t>
                </a:r>
                <a:r>
                  <a:rPr lang="en-US" sz="1200" b="0" i="0" kern="1200">
                    <a:solidFill>
                      <a:schemeClr val="tx1"/>
                    </a:solidFill>
                    <a:effectLst/>
                    <a:latin typeface="Cambria Math" panose="02040503050406030204" pitchFamily="18" charset="0"/>
                    <a:ea typeface="+mn-ea"/>
                    <a:cs typeface="+mn-cs"/>
                  </a:rPr>
                  <a:t>𝑥</a:t>
                </a:r>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αντιπροσωπεύει</a:t>
                </a:r>
                <a:r>
                  <a:rPr lang="el-GR" sz="1200" kern="1200" baseline="0" dirty="0">
                    <a:solidFill>
                      <a:schemeClr val="tx1"/>
                    </a:solidFill>
                    <a:effectLst/>
                    <a:latin typeface="+mn-lt"/>
                    <a:ea typeface="+mn-ea"/>
                    <a:cs typeface="+mn-cs"/>
                  </a:rPr>
                  <a:t> τις εξισώσεις κατάστασης του μοντέλου και το </a:t>
                </a:r>
                <a:r>
                  <a:rPr lang="en-US" sz="1200" b="0" i="0" kern="1200" baseline="0">
                    <a:solidFill>
                      <a:schemeClr val="tx1"/>
                    </a:solidFill>
                    <a:effectLst/>
                    <a:latin typeface="Cambria Math" panose="02040503050406030204" pitchFamily="18" charset="0"/>
                    <a:ea typeface="+mn-ea"/>
                    <a:cs typeface="+mn-cs"/>
                  </a:rPr>
                  <a:t>𝑢</a:t>
                </a:r>
                <a:r>
                  <a:rPr lang="el-GR" sz="1200" kern="1200" dirty="0">
                    <a:solidFill>
                      <a:schemeClr val="tx1"/>
                    </a:solidFill>
                    <a:effectLst/>
                    <a:latin typeface="+mn-lt"/>
                    <a:ea typeface="+mn-ea"/>
                    <a:cs typeface="+mn-cs"/>
                  </a:rPr>
                  <a:t> την είσοδο του ελέγχου,</a:t>
                </a:r>
                <a:r>
                  <a:rPr lang="el-GR" sz="1200" kern="1200" baseline="0" dirty="0">
                    <a:solidFill>
                      <a:schemeClr val="tx1"/>
                    </a:solidFill>
                    <a:effectLst/>
                    <a:latin typeface="+mn-lt"/>
                    <a:ea typeface="+mn-ea"/>
                    <a:cs typeface="+mn-cs"/>
                  </a:rPr>
                  <a:t> δηλαδή την </a:t>
                </a:r>
                <a:r>
                  <a:rPr lang="el-GR" sz="1200" kern="1200" dirty="0">
                    <a:solidFill>
                      <a:schemeClr val="tx1"/>
                    </a:solidFill>
                    <a:effectLst/>
                    <a:latin typeface="+mn-lt"/>
                    <a:ea typeface="+mn-ea"/>
                    <a:cs typeface="+mn-cs"/>
                  </a:rPr>
                  <a:t>χορήγηση του φαρμάκου.</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Για να χρησιμοποιήσουμε τη μέθοδο </a:t>
                </a:r>
                <a:r>
                  <a:rPr lang="en-US" sz="1200" kern="1200" dirty="0">
                    <a:solidFill>
                      <a:schemeClr val="tx1"/>
                    </a:solidFill>
                    <a:effectLst/>
                    <a:latin typeface="+mn-lt"/>
                    <a:ea typeface="+mn-ea"/>
                    <a:cs typeface="+mn-cs"/>
                  </a:rPr>
                  <a:t>SDRE,</a:t>
                </a:r>
                <a:r>
                  <a:rPr lang="el-GR" sz="1200" kern="1200" dirty="0">
                    <a:solidFill>
                      <a:schemeClr val="tx1"/>
                    </a:solidFill>
                    <a:effectLst/>
                    <a:latin typeface="+mn-lt"/>
                    <a:ea typeface="+mn-ea"/>
                    <a:cs typeface="+mn-cs"/>
                  </a:rPr>
                  <a:t> το μοντέλο πρέπει να είναι γραμμικό. Αυτό το καταφέρνουμε παρουσιάζοντας μια «</a:t>
                </a:r>
                <a:r>
                  <a:rPr lang="el-GR" sz="1200" kern="1200" dirty="0" err="1">
                    <a:solidFill>
                      <a:schemeClr val="tx1"/>
                    </a:solidFill>
                    <a:effectLst/>
                    <a:latin typeface="+mn-lt"/>
                    <a:ea typeface="+mn-ea"/>
                    <a:cs typeface="+mn-cs"/>
                  </a:rPr>
                  <a:t>ψευδο</a:t>
                </a:r>
                <a:r>
                  <a:rPr lang="el-GR" sz="1200" kern="1200" dirty="0">
                    <a:solidFill>
                      <a:schemeClr val="tx1"/>
                    </a:solidFill>
                    <a:effectLst/>
                    <a:latin typeface="+mn-lt"/>
                    <a:ea typeface="+mn-ea"/>
                    <a:cs typeface="+mn-cs"/>
                  </a:rPr>
                  <a:t>-γραμμική» αναπαράσταση του,</a:t>
                </a:r>
                <a:br>
                  <a:rPr lang="el-GR" sz="1200" kern="1200" dirty="0">
                    <a:solidFill>
                      <a:schemeClr val="tx1"/>
                    </a:solidFill>
                    <a:effectLst/>
                    <a:latin typeface="+mn-lt"/>
                    <a:ea typeface="+mn-ea"/>
                    <a:cs typeface="+mn-cs"/>
                  </a:rPr>
                </a:br>
                <a:r>
                  <a:rPr lang="el-GR" sz="1200" kern="1200" dirty="0">
                    <a:solidFill>
                      <a:schemeClr val="tx1"/>
                    </a:solidFill>
                    <a:effectLst/>
                    <a:latin typeface="+mn-lt"/>
                    <a:ea typeface="+mn-ea"/>
                    <a:cs typeface="+mn-cs"/>
                  </a:rPr>
                  <a:t>όπου</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𝑓(▁𝑥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=𝐴(▁𝑥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mn-lt"/>
                    <a:ea typeface="+mn-ea"/>
                    <a:cs typeface="+mn-cs"/>
                  </a:rPr>
                  <a:t>) </a:t>
                </a:r>
                <a:r>
                  <a:rPr lang="en-US" sz="1200" i="0" kern="1200">
                    <a:solidFill>
                      <a:schemeClr val="tx1"/>
                    </a:solidFill>
                    <a:effectLst/>
                    <a:latin typeface="+mn-lt"/>
                    <a:ea typeface="+mn-ea"/>
                    <a:cs typeface="+mn-cs"/>
                  </a:rPr>
                  <a:t>▁𝑥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l-GR" sz="1200" kern="1200" dirty="0">
                    <a:solidFill>
                      <a:schemeClr val="tx1"/>
                    </a:solidFill>
                    <a:effectLst/>
                    <a:latin typeface="+mn-lt"/>
                    <a:ea typeface="+mn-ea"/>
                    <a:cs typeface="+mn-cs"/>
                  </a:rPr>
                  <a:t>και</a:t>
                </a:r>
                <a:r>
                  <a:rPr lang="el-GR" sz="1200" b="0" i="0" kern="1200">
                    <a:solidFill>
                      <a:schemeClr val="tx1"/>
                    </a:solidFill>
                    <a:effectLst/>
                    <a:latin typeface="Cambria Math" panose="02040503050406030204" pitchFamily="18" charset="0"/>
                    <a:ea typeface="+mn-ea"/>
                    <a:cs typeface="+mn-cs"/>
                  </a:rPr>
                  <a:t> </a:t>
                </a:r>
                <a:r>
                  <a:rPr lang="en-US" sz="1200" i="0" kern="1200">
                    <a:solidFill>
                      <a:schemeClr val="tx1"/>
                    </a:solidFill>
                    <a:effectLst/>
                    <a:latin typeface="+mn-lt"/>
                    <a:ea typeface="+mn-ea"/>
                    <a:cs typeface="+mn-cs"/>
                  </a:rPr>
                  <a:t>𝐺(▁𝑥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=𝐵(▁𝑥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ea typeface="+mn-ea"/>
                    <a:cs typeface="+mn-cs"/>
                  </a:rPr>
                  <a:t>Τα </a:t>
                </a:r>
                <a:r>
                  <a:rPr lang="en-US" sz="1200" i="0" kern="1200">
                    <a:solidFill>
                      <a:schemeClr val="tx1"/>
                    </a:solidFill>
                    <a:effectLst/>
                    <a:latin typeface="+mn-lt"/>
                    <a:ea typeface="+mn-ea"/>
                    <a:cs typeface="+mn-cs"/>
                  </a:rPr>
                  <a:t>𝐴(▁𝑥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n-US" sz="1200" i="0" kern="120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και </a:t>
                </a:r>
                <a:r>
                  <a:rPr lang="en-US" sz="1200" i="0" kern="1200">
                    <a:solidFill>
                      <a:schemeClr val="tx1"/>
                    </a:solidFill>
                    <a:effectLst/>
                    <a:latin typeface="+mn-lt"/>
                    <a:ea typeface="+mn-ea"/>
                    <a:cs typeface="+mn-cs"/>
                  </a:rPr>
                  <a:t>𝐵(▁𝑥</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Cambria Math" panose="02040503050406030204" pitchFamily="18" charset="0"/>
                    <a:ea typeface="+mn-ea"/>
                    <a:cs typeface="+mn-cs"/>
                  </a:rPr>
                  <a:t>𝑡</a:t>
                </a:r>
                <a:r>
                  <a:rPr lang="el-GR" sz="1200" b="0" i="0" kern="1200">
                    <a:solidFill>
                      <a:schemeClr val="tx1"/>
                    </a:solidFill>
                    <a:effectLst/>
                    <a:latin typeface="Cambria Math" panose="02040503050406030204" pitchFamily="18" charset="0"/>
                    <a:ea typeface="+mn-ea"/>
                    <a:cs typeface="+mn-cs"/>
                  </a:rPr>
                  <a:t>)</a:t>
                </a:r>
                <a:r>
                  <a:rPr lang="en-US" sz="1200" b="0" i="0" kern="1200">
                    <a:solidFill>
                      <a:schemeClr val="tx1"/>
                    </a:solidFill>
                    <a:effectLst/>
                    <a:latin typeface="+mn-lt"/>
                    <a:ea typeface="+mn-ea"/>
                    <a:cs typeface="+mn-cs"/>
                  </a:rPr>
                  <a:t>)</a:t>
                </a:r>
                <a:r>
                  <a:rPr lang="el-GR" sz="1200" kern="1200" dirty="0">
                    <a:solidFill>
                      <a:schemeClr val="tx1"/>
                    </a:solidFill>
                    <a:effectLst/>
                    <a:latin typeface="+mn-lt"/>
                    <a:ea typeface="+mn-ea"/>
                    <a:cs typeface="+mn-cs"/>
                  </a:rPr>
                  <a:t> αποτελούν συντελεστές σε μορφή πινάκων, εξαρτώμενων από την κατάσταση του μαθηματικού μοντέλου και </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ο ρόλος τους</a:t>
                </a:r>
                <a:r>
                  <a:rPr lang="el-GR" sz="1200" kern="1200" baseline="0" dirty="0">
                    <a:solidFill>
                      <a:schemeClr val="tx1"/>
                    </a:solidFill>
                    <a:effectLst/>
                    <a:latin typeface="+mn-lt"/>
                    <a:ea typeface="+mn-ea"/>
                    <a:cs typeface="+mn-cs"/>
                  </a:rPr>
                  <a:t> είναι να μετατρέψουν το μοντέλο από μη-γραμμική μορφή σε γραμμική</a:t>
                </a:r>
                <a:r>
                  <a:rPr lang="el-GR" sz="1200" kern="1200" dirty="0">
                    <a:solidFill>
                      <a:schemeClr val="tx1"/>
                    </a:solidFill>
                    <a:effectLst/>
                    <a:latin typeface="+mn-lt"/>
                    <a:ea typeface="+mn-ea"/>
                    <a:cs typeface="+mn-cs"/>
                  </a:rPr>
                  <a:t>.</a:t>
                </a: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Μπορούμε να ακολουθήσουμε πολλούς εναλλακτικούς τρόπους για να κατασκευάσουμε τους πίνακες</a:t>
                </a:r>
                <a:r>
                  <a:rPr lang="el-GR" sz="1200" kern="1200" baseline="0" dirty="0">
                    <a:solidFill>
                      <a:schemeClr val="tx1"/>
                    </a:solidFill>
                    <a:effectLst/>
                    <a:latin typeface="+mn-lt"/>
                    <a:ea typeface="+mn-ea"/>
                    <a:cs typeface="+mn-cs"/>
                  </a:rPr>
                  <a:t> Α και Β</a:t>
                </a:r>
                <a:r>
                  <a:rPr lang="en-US" sz="1200" kern="120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αλλά αυτός</a:t>
                </a:r>
                <a:r>
                  <a:rPr lang="el-GR" sz="1200" kern="1200" baseline="0" dirty="0">
                    <a:solidFill>
                      <a:schemeClr val="tx1"/>
                    </a:solidFill>
                    <a:effectLst/>
                    <a:latin typeface="+mn-lt"/>
                    <a:ea typeface="+mn-ea"/>
                    <a:cs typeface="+mn-cs"/>
                  </a:rPr>
                  <a:t> που θα επιλεχθεί </a:t>
                </a:r>
                <a:r>
                  <a:rPr lang="el-GR" sz="1200" kern="1200" dirty="0">
                    <a:solidFill>
                      <a:schemeClr val="tx1"/>
                    </a:solidFill>
                    <a:effectLst/>
                    <a:latin typeface="+mn-lt"/>
                    <a:ea typeface="+mn-ea"/>
                    <a:cs typeface="+mn-cs"/>
                  </a:rPr>
                  <a:t>πρέπει να εξασφαλίζει ότι</a:t>
                </a:r>
                <a:r>
                  <a:rPr lang="el-GR" sz="1200" kern="1200" baseline="0" dirty="0">
                    <a:solidFill>
                      <a:schemeClr val="tx1"/>
                    </a:solidFill>
                    <a:effectLst/>
                    <a:latin typeface="+mn-lt"/>
                    <a:ea typeface="+mn-ea"/>
                    <a:cs typeface="+mn-cs"/>
                  </a:rPr>
                  <a:t> οι πίνακες </a:t>
                </a:r>
                <a:r>
                  <a:rPr lang="el-GR" sz="1200" kern="1200" dirty="0">
                    <a:solidFill>
                      <a:schemeClr val="tx1"/>
                    </a:solidFill>
                    <a:effectLst/>
                    <a:latin typeface="+mn-lt"/>
                    <a:ea typeface="+mn-ea"/>
                    <a:cs typeface="+mn-cs"/>
                  </a:rPr>
                  <a:t>είναι ελέγξιμοι</a:t>
                </a:r>
                <a:r>
                  <a:rPr lang="el-GR" sz="1200" kern="1200" baseline="0" dirty="0">
                    <a:solidFill>
                      <a:schemeClr val="tx1"/>
                    </a:solidFill>
                    <a:effectLst/>
                    <a:latin typeface="+mn-lt"/>
                    <a:ea typeface="+mn-ea"/>
                    <a:cs typeface="+mn-cs"/>
                  </a:rPr>
                  <a:t> σε κάθε σημείο. </a:t>
                </a:r>
                <a:r>
                  <a:rPr lang="en-US" sz="1200" strike="sngStrike" kern="1200" dirty="0">
                    <a:solidFill>
                      <a:schemeClr val="tx1"/>
                    </a:solidFill>
                    <a:effectLst/>
                    <a:latin typeface="+mn-lt"/>
                    <a:ea typeface="+mn-ea"/>
                    <a:cs typeface="+mn-cs"/>
                  </a:rPr>
                  <a:t>, </a:t>
                </a:r>
                <a:r>
                  <a:rPr lang="el-GR" sz="1200" strike="sngStrike" kern="1200" dirty="0">
                    <a:solidFill>
                      <a:schemeClr val="tx1"/>
                    </a:solidFill>
                    <a:effectLst/>
                    <a:latin typeface="+mn-lt"/>
                    <a:ea typeface="+mn-ea"/>
                    <a:cs typeface="+mn-cs"/>
                  </a:rPr>
                  <a:t>ώστε να μπορεί</a:t>
                </a:r>
                <a:r>
                  <a:rPr lang="el-GR" sz="1200" strike="sngStrike" kern="1200" baseline="0" dirty="0">
                    <a:solidFill>
                      <a:schemeClr val="tx1"/>
                    </a:solidFill>
                    <a:effectLst/>
                    <a:latin typeface="+mn-lt"/>
                    <a:ea typeface="+mn-ea"/>
                    <a:cs typeface="+mn-cs"/>
                  </a:rPr>
                  <a:t> να εφαρμοστεί</a:t>
                </a:r>
                <a:r>
                  <a:rPr lang="en-US" sz="1200" strike="sngStrike" kern="1200" baseline="0" dirty="0">
                    <a:solidFill>
                      <a:schemeClr val="tx1"/>
                    </a:solidFill>
                    <a:effectLst/>
                    <a:latin typeface="+mn-lt"/>
                    <a:ea typeface="+mn-ea"/>
                    <a:cs typeface="+mn-cs"/>
                  </a:rPr>
                  <a:t> </a:t>
                </a:r>
                <a:r>
                  <a:rPr lang="el-GR" sz="1200" strike="sngStrike" kern="1200" baseline="0" dirty="0">
                    <a:solidFill>
                      <a:schemeClr val="tx1"/>
                    </a:solidFill>
                    <a:effectLst/>
                    <a:latin typeface="+mn-lt"/>
                    <a:ea typeface="+mn-ea"/>
                    <a:cs typeface="+mn-cs"/>
                  </a:rPr>
                  <a:t>η μέθοδος </a:t>
                </a:r>
                <a:r>
                  <a:rPr lang="en-US" sz="1200" strike="sngStrike" kern="1200" baseline="0" dirty="0">
                    <a:solidFill>
                      <a:schemeClr val="tx1"/>
                    </a:solidFill>
                    <a:effectLst/>
                    <a:latin typeface="+mn-lt"/>
                    <a:ea typeface="+mn-ea"/>
                    <a:cs typeface="+mn-cs"/>
                  </a:rPr>
                  <a:t>SDRE</a:t>
                </a:r>
                <a:r>
                  <a:rPr lang="el-GR" sz="1200" strike="sngStrike" kern="1200" baseline="0" dirty="0">
                    <a:solidFill>
                      <a:schemeClr val="tx1"/>
                    </a:solidFill>
                    <a:effectLst/>
                    <a:latin typeface="+mn-lt"/>
                    <a:ea typeface="+mn-ea"/>
                    <a:cs typeface="+mn-cs"/>
                  </a:rPr>
                  <a:t> [42]</a:t>
                </a:r>
                <a:r>
                  <a:rPr lang="en-US" sz="1200" kern="1200" baseline="0" dirty="0">
                    <a:solidFill>
                      <a:schemeClr val="tx1"/>
                    </a:solidFill>
                    <a:effectLst/>
                    <a:latin typeface="+mn-lt"/>
                    <a:ea typeface="+mn-ea"/>
                    <a:cs typeface="+mn-cs"/>
                  </a:rPr>
                  <a:t>. </a:t>
                </a:r>
                <a:endParaRPr lang="el-GR"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Αυτό</a:t>
                </a:r>
                <a:r>
                  <a:rPr lang="el-GR" sz="1200" kern="1200" baseline="0" dirty="0">
                    <a:solidFill>
                      <a:schemeClr val="tx1"/>
                    </a:solidFill>
                    <a:effectLst/>
                    <a:latin typeface="+mn-lt"/>
                    <a:ea typeface="+mn-ea"/>
                    <a:cs typeface="+mn-cs"/>
                  </a:rPr>
                  <a:t> το πετυχαίνουμε εάν ο πίνακας εκλεξιμότητας </a:t>
                </a:r>
                <a:r>
                  <a:rPr lang="en-US" sz="1200" b="0" i="0" kern="1200">
                    <a:solidFill>
                      <a:schemeClr val="tx1"/>
                    </a:solidFill>
                    <a:effectLst/>
                    <a:latin typeface="Cambria Math" panose="02040503050406030204" pitchFamily="18" charset="0"/>
                    <a:ea typeface="+mn-ea"/>
                    <a:cs typeface="+mn-cs"/>
                  </a:rPr>
                  <a:t>𝑀(𝑥)</a:t>
                </a:r>
                <a:r>
                  <a:rPr lang="el-GR" sz="1200" kern="1200" baseline="0" dirty="0">
                    <a:solidFill>
                      <a:schemeClr val="tx1"/>
                    </a:solidFill>
                    <a:effectLst/>
                    <a:latin typeface="+mn-lt"/>
                    <a:ea typeface="+mn-ea"/>
                    <a:cs typeface="+mn-cs"/>
                  </a:rPr>
                  <a:t>, ο οποίος</a:t>
                </a:r>
                <a:r>
                  <a:rPr lang="en-US" sz="1200" kern="1200" baseline="0" dirty="0">
                    <a:solidFill>
                      <a:schemeClr val="tx1"/>
                    </a:solidFill>
                    <a:effectLst/>
                    <a:latin typeface="+mn-lt"/>
                    <a:ea typeface="+mn-ea"/>
                    <a:cs typeface="+mn-cs"/>
                  </a:rPr>
                  <a:t> </a:t>
                </a:r>
                <a:r>
                  <a:rPr lang="el-GR" sz="1200" kern="1200" baseline="0" dirty="0">
                    <a:solidFill>
                      <a:schemeClr val="tx1"/>
                    </a:solidFill>
                    <a:effectLst/>
                    <a:latin typeface="+mn-lt"/>
                    <a:ea typeface="+mn-ea"/>
                    <a:cs typeface="+mn-cs"/>
                  </a:rPr>
                  <a:t>εξαρτάται από την κατάσταση του μοντέλου,</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είναι μέγιστης τάξης για το χρονικό διάστημα που εφαρμόζουμε τον βέλτιστος έλεγχο.</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SDRE attempts to determine the sub-optimal controller of the mathematical model, in order to minimize to cost function 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where </a:t>
                </a:r>
                <a:r>
                  <a:rPr lang="en-US" sz="1200" i="0" kern="1200">
                    <a:solidFill>
                      <a:schemeClr val="tx1"/>
                    </a:solidFill>
                    <a:effectLst/>
                    <a:latin typeface="+mn-lt"/>
                    <a:ea typeface="+mn-ea"/>
                    <a:cs typeface="+mn-cs"/>
                  </a:rPr>
                  <a:t>𝑄(▁𝑥)〖∈ℝ〗^𝑛𝑥𝑛</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𝑅(▁𝑥)〖∈ℝ〗^𝑛𝑥𝑚</a:t>
                </a:r>
                <a:r>
                  <a:rPr lang="en-US" sz="1200" kern="1200" dirty="0">
                    <a:solidFill>
                      <a:schemeClr val="tx1"/>
                    </a:solidFill>
                    <a:effectLst/>
                    <a:latin typeface="+mn-lt"/>
                    <a:ea typeface="+mn-ea"/>
                    <a:cs typeface="+mn-cs"/>
                  </a:rPr>
                  <a:t> are state-dependent matrices and determine the weight of each state and the control, thus </a:t>
                </a:r>
                <a:r>
                  <a:rPr lang="en-US" sz="1200" i="0" kern="1200">
                    <a:solidFill>
                      <a:schemeClr val="tx1"/>
                    </a:solidFill>
                    <a:effectLst/>
                    <a:latin typeface="+mn-lt"/>
                    <a:ea typeface="+mn-ea"/>
                    <a:cs typeface="+mn-cs"/>
                  </a:rPr>
                  <a:t>𝑄(▁𝑥)≥0</a:t>
                </a:r>
                <a:r>
                  <a:rPr lang="en-US" sz="1200" kern="1200" dirty="0">
                    <a:solidFill>
                      <a:schemeClr val="tx1"/>
                    </a:solidFill>
                    <a:effectLst/>
                    <a:latin typeface="+mn-lt"/>
                    <a:ea typeface="+mn-ea"/>
                    <a:cs typeface="+mn-cs"/>
                  </a:rPr>
                  <a:t> and </a:t>
                </a:r>
                <a:r>
                  <a:rPr lang="en-US" sz="1200" i="0" kern="1200">
                    <a:solidFill>
                      <a:schemeClr val="tx1"/>
                    </a:solidFill>
                    <a:effectLst/>
                    <a:latin typeface="+mn-lt"/>
                    <a:ea typeface="+mn-ea"/>
                    <a:cs typeface="+mn-cs"/>
                  </a:rPr>
                  <a:t>𝑅(▁𝑥)≥0</a:t>
                </a:r>
                <a:r>
                  <a:rPr lang="en-US" sz="1200" kern="1200" dirty="0">
                    <a:solidFill>
                      <a:schemeClr val="tx1"/>
                    </a:solidFill>
                    <a:effectLst/>
                    <a:latin typeface="+mn-lt"/>
                    <a:ea typeface="+mn-ea"/>
                    <a:cs typeface="+mn-cs"/>
                  </a:rPr>
                  <a:t> for </a:t>
                </a:r>
                <a:r>
                  <a:rPr lang="en-US" sz="1200" i="0" kern="1200">
                    <a:solidFill>
                      <a:schemeClr val="tx1"/>
                    </a:solidFill>
                    <a:effectLst/>
                    <a:latin typeface="+mn-lt"/>
                    <a:ea typeface="+mn-ea"/>
                    <a:cs typeface="+mn-cs"/>
                  </a:rPr>
                  <a:t>∀𝑥</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a:solidFill>
                      <a:schemeClr val="tx1"/>
                    </a:solidFill>
                    <a:effectLst/>
                    <a:latin typeface="+mn-lt"/>
                    <a:ea typeface="+mn-ea"/>
                    <a:cs typeface="+mn-cs"/>
                  </a:rPr>
                  <a:t>𝑃(▁𝑥)</a:t>
                </a:r>
                <a:r>
                  <a:rPr lang="en-US" sz="1200" kern="1200" dirty="0">
                    <a:solidFill>
                      <a:schemeClr val="tx1"/>
                    </a:solidFill>
                    <a:effectLst/>
                    <a:latin typeface="+mn-lt"/>
                    <a:ea typeface="+mn-ea"/>
                    <a:cs typeface="+mn-cs"/>
                  </a:rPr>
                  <a:t> being a symmetric positive definite matrix and a solution of the algebraic Riccati equation</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12</a:t>
            </a:fld>
            <a:endParaRPr lang="en-US"/>
          </a:p>
        </p:txBody>
      </p:sp>
    </p:spTree>
    <p:extLst>
      <p:ext uri="{BB962C8B-B14F-4D97-AF65-F5344CB8AC3E}">
        <p14:creationId xmlns:p14="http://schemas.microsoft.com/office/powerpoint/2010/main" val="3153823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Είναι σημαντικό να έχουμε πάντα υπόψη ότι παρούσα έρευνα είναι μια καλή προσομοίωση, αλλά όχι ένα πραγματικό πείραμα.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Όπως είπαμε προηγουμένως, είναι αδύνατο, τόσο από οικονομική όσο και από χρονική άποψη, να μετράμε τους πληθυσμούς όλων των κυττάρων και τη συγκέντρωση του φαρμάκου, σε καθημερινή βάση.</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Ως εκ τούτου, η τιμή της εισόδου του βέλτιστου ελέγχου, δηλαδή του φαρμάκου, υπολογίζεται χρησιμοποιώντας το ρεαλιστικό μαθηματικό μοντέλο που προαναφέρθηκε.</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Στη συνέχεια, </a:t>
            </a:r>
            <a:r>
              <a:rPr lang="el-GR" dirty="0"/>
              <a:t>παράγεται μέσω προσομοίωσης μια βέλτιστη χημειοθεραπευτική αγωγή, η οποία έπειτα εφαρμόζεται στην πράξη.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Εάν</a:t>
            </a:r>
            <a:r>
              <a:rPr lang="en-US" b="1" dirty="0"/>
              <a:t> </a:t>
            </a:r>
            <a:r>
              <a:rPr lang="el-GR" b="1" dirty="0"/>
              <a:t>από τις κλινικές μετρήσεις </a:t>
            </a:r>
            <a:r>
              <a:rPr lang="el-GR" dirty="0"/>
              <a:t>ο όγκος παραμείνει ο ίδιος ή αυξηθεί, θα εκτελέσουμε εκ νέου τη διαδικασία,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μόνο που αυτή την φορά, οι τρέχουσες τιμές των εξισώσεων κατάστασης θα αποτελέσουν το σημείο έναρξης της νέας προσομοίωσης.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Αυτή η προσέγγιση οδηγεί σε έναν αναπροσαρμοστικό έλεγχο.</a:t>
            </a:r>
            <a:endParaRPr lang="en-US" b="1" dirty="0"/>
          </a:p>
        </p:txBody>
      </p:sp>
      <p:sp>
        <p:nvSpPr>
          <p:cNvPr id="4" name="Slide Number Placeholder 3"/>
          <p:cNvSpPr>
            <a:spLocks noGrp="1"/>
          </p:cNvSpPr>
          <p:nvPr>
            <p:ph type="sldNum" sz="quarter" idx="5"/>
          </p:nvPr>
        </p:nvSpPr>
        <p:spPr/>
        <p:txBody>
          <a:bodyPr/>
          <a:lstStyle/>
          <a:p>
            <a:fld id="{C1AC1960-FC57-48AD-8FCE-EB246B5DF89A}" type="slidenum">
              <a:rPr lang="en-US" smtClean="0"/>
              <a:t>13</a:t>
            </a:fld>
            <a:endParaRPr lang="en-US"/>
          </a:p>
        </p:txBody>
      </p:sp>
    </p:spTree>
    <p:extLst>
      <p:ext uri="{BB962C8B-B14F-4D97-AF65-F5344CB8AC3E}">
        <p14:creationId xmlns:p14="http://schemas.microsoft.com/office/powerpoint/2010/main" val="4074561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l-GR" sz="1200" kern="1200" dirty="0">
                    <a:solidFill>
                      <a:schemeClr val="tx1"/>
                    </a:solidFill>
                    <a:effectLst/>
                    <a:latin typeface="+mn-lt"/>
                    <a:ea typeface="+mn-ea"/>
                    <a:cs typeface="+mn-cs"/>
                  </a:rPr>
                  <a:t>Προχωρώντας στις προσομοιώσεις του μαθηματικού μοντέλου, στην πρώτη περίπτωση</a:t>
                </a:r>
                <a:r>
                  <a:rPr lang="el-GR" sz="1200" kern="1200" baseline="0" dirty="0">
                    <a:solidFill>
                      <a:schemeClr val="tx1"/>
                    </a:solidFill>
                    <a:effectLst/>
                    <a:latin typeface="+mn-lt"/>
                    <a:ea typeface="+mn-ea"/>
                    <a:cs typeface="+mn-cs"/>
                  </a:rPr>
                  <a:t> </a:t>
                </a:r>
                <a:r>
                  <a:rPr lang="el-GR" sz="1200" b="0" kern="1200" dirty="0">
                    <a:solidFill>
                      <a:schemeClr val="tx1"/>
                    </a:solidFill>
                    <a:effectLst/>
                    <a:latin typeface="+mn-lt"/>
                    <a:ea typeface="+mn-ea"/>
                    <a:cs typeface="+mn-cs"/>
                  </a:rPr>
                  <a:t>διατηρούμε το βάρος της χορήγησης φαρμάκου </a:t>
                </a:r>
                <a14:m>
                  <m:oMath xmlns:m="http://schemas.openxmlformats.org/officeDocument/2006/math">
                    <m:r>
                      <a:rPr lang="en-US" sz="1200" b="0" i="1" kern="1200" smtClean="0">
                        <a:solidFill>
                          <a:schemeClr val="tx1"/>
                        </a:solidFill>
                        <a:effectLst/>
                        <a:latin typeface="Cambria Math" panose="02040503050406030204" pitchFamily="18" charset="0"/>
                        <a:ea typeface="+mn-ea"/>
                        <a:cs typeface="+mn-cs"/>
                      </a:rPr>
                      <m:t>𝑅</m:t>
                    </m:r>
                    <m:r>
                      <a:rPr lang="en-US" sz="1200" b="0" i="1" kern="1200" smtClean="0">
                        <a:solidFill>
                          <a:schemeClr val="tx1"/>
                        </a:solidFill>
                        <a:effectLst/>
                        <a:latin typeface="Cambria Math" panose="02040503050406030204" pitchFamily="18" charset="0"/>
                        <a:ea typeface="+mn-ea"/>
                        <a:cs typeface="+mn-cs"/>
                      </a:rPr>
                      <m:t>(</m:t>
                    </m:r>
                    <m:r>
                      <a:rPr lang="en-US" sz="1200" b="0" i="1" kern="1200" smtClean="0">
                        <a:solidFill>
                          <a:schemeClr val="tx1"/>
                        </a:solidFill>
                        <a:effectLst/>
                        <a:latin typeface="Cambria Math" panose="02040503050406030204" pitchFamily="18" charset="0"/>
                        <a:ea typeface="+mn-ea"/>
                        <a:cs typeface="+mn-cs"/>
                      </a:rPr>
                      <m:t>𝑥</m:t>
                    </m:r>
                    <m:r>
                      <a:rPr lang="en-US" sz="1200" b="0" i="1" kern="1200" smtClean="0">
                        <a:solidFill>
                          <a:schemeClr val="tx1"/>
                        </a:solidFill>
                        <a:effectLst/>
                        <a:latin typeface="Cambria Math" panose="02040503050406030204" pitchFamily="18" charset="0"/>
                        <a:ea typeface="+mn-ea"/>
                        <a:cs typeface="+mn-cs"/>
                      </a:rPr>
                      <m:t>)</m:t>
                    </m:r>
                  </m:oMath>
                </a14:m>
                <a:r>
                  <a:rPr lang="en-US" sz="1200" b="0" kern="1200" dirty="0">
                    <a:solidFill>
                      <a:schemeClr val="tx1"/>
                    </a:solidFill>
                    <a:effectLst/>
                    <a:latin typeface="+mn-lt"/>
                    <a:ea typeface="+mn-ea"/>
                    <a:cs typeface="+mn-cs"/>
                  </a:rPr>
                  <a:t> </a:t>
                </a:r>
                <a:r>
                  <a:rPr lang="el-GR" sz="1200" b="0" kern="1200" dirty="0">
                    <a:solidFill>
                      <a:schemeClr val="tx1"/>
                    </a:solidFill>
                    <a:effectLst/>
                    <a:latin typeface="+mn-lt"/>
                    <a:ea typeface="+mn-ea"/>
                    <a:cs typeface="+mn-cs"/>
                  </a:rPr>
                  <a:t>σταθερό.</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Επιπλέον, η </a:t>
                </a:r>
                <a:r>
                  <a:rPr lang="el-GR" sz="1200" b="0" kern="1200" dirty="0">
                    <a:solidFill>
                      <a:schemeClr val="tx1"/>
                    </a:solidFill>
                    <a:effectLst/>
                    <a:latin typeface="+mn-lt"/>
                    <a:ea typeface="+mn-ea"/>
                    <a:cs typeface="+mn-cs"/>
                  </a:rPr>
                  <a:t>αρχική τιμή των κυττάρων του ανοσοποιητικού συστήματος </a:t>
                </a:r>
                <a:r>
                  <a:rPr lang="el-GR" sz="1200" kern="1200" dirty="0">
                    <a:solidFill>
                      <a:schemeClr val="tx1"/>
                    </a:solidFill>
                    <a:effectLst/>
                    <a:latin typeface="+mn-lt"/>
                    <a:ea typeface="+mn-ea"/>
                    <a:cs typeface="+mn-cs"/>
                  </a:rPr>
                  <a:t>από εδώ και στο εξής θα είναι </a:t>
                </a:r>
                <a:r>
                  <a:rPr lang="en-US" sz="1200" kern="1200" dirty="0">
                    <a:solidFill>
                      <a:schemeClr val="tx1"/>
                    </a:solidFill>
                    <a:effectLst/>
                    <a:latin typeface="+mn-lt"/>
                    <a:ea typeface="+mn-ea"/>
                    <a:cs typeface="+mn-cs"/>
                  </a:rPr>
                  <a:t>0.15</a:t>
                </a:r>
                <a:r>
                  <a:rPr lang="el-GR" sz="1200" kern="1200" dirty="0">
                    <a:solidFill>
                      <a:schemeClr val="tx1"/>
                    </a:solidFill>
                    <a:effectLst/>
                    <a:latin typeface="+mn-lt"/>
                    <a:ea typeface="+mn-ea"/>
                    <a:cs typeface="+mn-cs"/>
                  </a:rPr>
                  <a:t> για όλες τις περιπτώσεις.</a:t>
                </a:r>
              </a:p>
              <a:p>
                <a:endParaRPr lang="el-GR" sz="1200" kern="1200" dirty="0">
                  <a:solidFill>
                    <a:schemeClr val="tx1"/>
                  </a:solidFill>
                  <a:effectLst/>
                  <a:latin typeface="+mn-lt"/>
                  <a:ea typeface="+mn-ea"/>
                  <a:cs typeface="+mn-cs"/>
                </a:endParaRPr>
              </a:p>
              <a:p>
                <a:r>
                  <a:rPr lang="el-GR" b="1" dirty="0"/>
                  <a:t>Παρόλο που καταπολεμείται ο όγκος, το ολικό ελάχιστο του πληθυσμού</a:t>
                </a:r>
                <a:r>
                  <a:rPr lang="el-GR" dirty="0"/>
                  <a:t> των φυσιολογικών κυττάρων είναι σχετικά χαμηλό (𝑁_𝑚𝑖𝑛 = 0,63), όπως φαίνεται και στην μπλε καμπύλη.</a:t>
                </a:r>
              </a:p>
              <a:p>
                <a:endParaRPr lang="el-GR" dirty="0"/>
              </a:p>
              <a:p>
                <a:r>
                  <a:rPr lang="el-GR" dirty="0"/>
                  <a:t>Υπεύθυνη για το ζήτημα αυτό, είναι η υψηλή συγκέντρωσης φαρμάκου, δηλαδή η μωβ καμπύλη (𝑀_𝑚𝑎𝑥 = 2.95999), η οποία προκαλεί τον θάνατο πολλών φυσιολογικών κυττάρων.</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14</a:t>
            </a:fld>
            <a:endParaRPr lang="en-US"/>
          </a:p>
        </p:txBody>
      </p:sp>
    </p:spTree>
    <p:extLst>
      <p:ext uri="{BB962C8B-B14F-4D97-AF65-F5344CB8AC3E}">
        <p14:creationId xmlns:p14="http://schemas.microsoft.com/office/powerpoint/2010/main" val="2104367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Στην 2η περίπτωση, </a:t>
                </a:r>
                <a:r>
                  <a:rPr lang="el-GR" dirty="0"/>
                  <a:t>ορίζουμε το 𝑅 (𝑥) ως μια συνάρτηση που αυξάνεται με την παρουσία του όγκου και τα αποτελέσματα χειροτερεύουν.</a:t>
                </a:r>
              </a:p>
              <a:p>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Με άλλα λόγια, </a:t>
                </a:r>
                <a:r>
                  <a:rPr lang="el-GR" dirty="0"/>
                  <a:t>το ολικό ελάχιστο του πληθυσμού των φυσιολογικών κυττάρων είναι ακόμα πιο χαμηλό.</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Αυτό είναι ένα αναμενόμενο αποτέλεσμα</a:t>
                </a:r>
                <a:r>
                  <a:rPr lang="el-GR" dirty="0"/>
                  <a:t>, αφού η ύπαρξη των καρκινικών κυττάρων μεταφράζεται σε μεγαλύτερο βάρος για την είσοδο ελέγχου, οπότε ο ελεγκτής εφαρμόζει μικρότερη ποσότητα φαρμάκου.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Επιπλέον, το αυξημένο </a:t>
                </a:r>
                <a:r>
                  <a:rPr lang="en-US" dirty="0"/>
                  <a:t>R </a:t>
                </a:r>
                <a:r>
                  <a:rPr lang="el-GR" dirty="0"/>
                  <a:t>δημιουργεί μια μικρή καθυστέρηση στην χορήγηση του φαρμάκου.</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15</a:t>
            </a:fld>
            <a:endParaRPr lang="en-US"/>
          </a:p>
        </p:txBody>
      </p:sp>
    </p:spTree>
    <p:extLst>
      <p:ext uri="{BB962C8B-B14F-4D97-AF65-F5344CB8AC3E}">
        <p14:creationId xmlns:p14="http://schemas.microsoft.com/office/powerpoint/2010/main" val="2161057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Στην </a:t>
                </a:r>
                <a:r>
                  <a:rPr lang="en-US" sz="1200" kern="1200" dirty="0">
                    <a:solidFill>
                      <a:schemeClr val="tx1"/>
                    </a:solidFill>
                    <a:effectLst/>
                    <a:latin typeface="+mn-lt"/>
                    <a:ea typeface="+mn-ea"/>
                    <a:cs typeface="+mn-cs"/>
                  </a:rPr>
                  <a:t>3</a:t>
                </a:r>
                <a:r>
                  <a:rPr lang="el-GR" sz="1200" kern="1200" dirty="0">
                    <a:solidFill>
                      <a:schemeClr val="tx1"/>
                    </a:solidFill>
                    <a:effectLst/>
                    <a:latin typeface="+mn-lt"/>
                    <a:ea typeface="+mn-ea"/>
                    <a:cs typeface="+mn-cs"/>
                  </a:rPr>
                  <a:t>η περίπτωση, </a:t>
                </a:r>
                <a:r>
                  <a:rPr lang="el-GR" dirty="0"/>
                  <a:t>ορίζουμε το 𝑅 (𝑥) ως μια συνάρτηση που μειώνεται με την παρουσία του όγκου και τα αποτελέσματα καλυτερεύουν.</a:t>
                </a:r>
              </a:p>
              <a:p>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Με άλλα λόγια, </a:t>
                </a:r>
                <a:r>
                  <a:rPr lang="el-GR" dirty="0"/>
                  <a:t>ο πληθυσμός των φυσιολογικών κυττάρων έχει μικρότερη πτώση.</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Για άλλη μια φορά, το αποτέλεσμα αυτό εξηγείται με βάση το </a:t>
                </a:r>
                <a:r>
                  <a:rPr lang="en-US" b="1" dirty="0"/>
                  <a:t>R</a:t>
                </a:r>
                <a:r>
                  <a:rPr lang="el-GR" dirty="0"/>
                  <a:t>, αφού η ύπαρξη των καρκινικών κυττάρων μεταφράζεται σε μικρότερο βάρος για την είσοδο ελέγχου, οπότε ο ελεγκτής εφαρμόζει μεγαλύτερη ποσότητα φαρμάκου.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Επιπλέον, το μειωμένο </a:t>
                </a:r>
                <a:r>
                  <a:rPr lang="en-US" dirty="0"/>
                  <a:t>R </a:t>
                </a:r>
                <a:r>
                  <a:rPr lang="el-GR" dirty="0"/>
                  <a:t>δημιουργεί μια μικρή επιτάχυνση στην χορήγηση του φαρμάκου.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Παρ’όλ’αυτά, τα φυσιολογικά κύτταρα μειώνονται μέχρι την τιμή 0.635 η οποία υποδεικνύει ότι η τοξικότητα του φαρμάκου εξακολουθεί να είναι υψηλή.</a:t>
                </a: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16</a:t>
            </a:fld>
            <a:endParaRPr lang="en-US"/>
          </a:p>
        </p:txBody>
      </p:sp>
    </p:spTree>
    <p:extLst>
      <p:ext uri="{BB962C8B-B14F-4D97-AF65-F5344CB8AC3E}">
        <p14:creationId xmlns:p14="http://schemas.microsoft.com/office/powerpoint/2010/main" val="1477151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Δεδομένου ότι η συγκέντρωση του φαρμάκου ήταν πολύ υψηλή στις προηγούμενες περιπτώσεις,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εισάγουμε μια 4η περίπτωση, </a:t>
                </a:r>
                <a:r>
                  <a:rPr lang="el-GR" dirty="0"/>
                  <a:t>όπου διατηρούμε το 𝑅 (𝑥) σταθερό και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θέτουμε ένα άνω φράγμα στην ποσότητα του φαρμάκου που μπορεί να χορηγηθεί</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Όπως βλέπουμε, το άνω φράγμα βελτιώνει σημαντικά τα τελικά αποτελέσματα.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Η μέγιστη συγκέντρωση του φαρμάκου πέφτει </a:t>
                </a:r>
                <a:r>
                  <a:rPr lang="el-GR" dirty="0"/>
                  <a:t>σχεδόν στο ένα τρίτο, σε σχέση με τις προηγούμενες τιμές και, κατά συνέπεια, το ολικό ελάχιστο του πληθυσμού των φυσιολογικών κυττάρων έχει υψηλότερη τιμή, η οποία είναι 𝑁_𝑚𝑖𝑛 = 0,7.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Το τίμημα για να πετύχουμε αυτές τις βελτιώσεις, είναι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μια αύξηση στη συνολική ποσότητα του φαρμάκου που χορηγούμε, στην τάξη του 15% σε σχέση με τις προηγούμενες τρεις περιπτώσεις,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και μια αύξηση στην διάρκεια της θεραπείας, κατά 10 επιπλέον ημέρες περίπου.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17</a:t>
            </a:fld>
            <a:endParaRPr lang="en-US"/>
          </a:p>
        </p:txBody>
      </p:sp>
    </p:spTree>
    <p:extLst>
      <p:ext uri="{BB962C8B-B14F-4D97-AF65-F5344CB8AC3E}">
        <p14:creationId xmlns:p14="http://schemas.microsoft.com/office/powerpoint/2010/main" val="1158968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Η βέλτιστη δοσολογία φαρμάκου που βασίζεται στην μέθοδο SDRE, παράγει σε γενικές γραμμές μια αγωγή που είναι επιβλαβής για τον ασθενή, καθώς προκαλεί υψηλή συγκέντρωση φαρμάκου στο σώμα του.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Για το λόγο αυτό χρειάζεται να την επιβραδύνουμε ελαφρώς, ακολουθώντας μια περιοδική εφαρμογή της μεθόδου </a:t>
            </a:r>
            <a:r>
              <a:rPr lang="en-US" sz="1200" kern="1200" dirty="0">
                <a:solidFill>
                  <a:schemeClr val="tx1"/>
                </a:solidFill>
                <a:effectLst/>
                <a:latin typeface="+mn-lt"/>
                <a:ea typeface="+mn-ea"/>
                <a:cs typeface="+mn-cs"/>
              </a:rPr>
              <a:t>SDRE</a:t>
            </a:r>
            <a:r>
              <a:rPr lang="el-GR" sz="1200" kern="1200" dirty="0">
                <a:solidFill>
                  <a:schemeClr val="tx1"/>
                </a:solidFill>
                <a:effectLst/>
                <a:latin typeface="+mn-lt"/>
                <a:ea typeface="+mn-ea"/>
                <a:cs typeface="+mn-cs"/>
              </a:rPr>
              <a:t>. </a:t>
            </a:r>
          </a:p>
          <a:p>
            <a:endParaRPr lang="el-GR" sz="1200"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Θα βελτιώσουμε, λοιπόν, τις προηγούμενες προσεγγίσεις</a:t>
            </a:r>
            <a:r>
              <a:rPr lang="el-GR" sz="1200" kern="1200" dirty="0">
                <a:solidFill>
                  <a:schemeClr val="tx1"/>
                </a:solidFill>
                <a:effectLst/>
                <a:latin typeface="+mn-lt"/>
                <a:ea typeface="+mn-ea"/>
                <a:cs typeface="+mn-cs"/>
              </a:rPr>
              <a:t>, προσθέτοντας έναν περιορισμό ενεργών και ανενεργών ημερών χορήγησης φαρμάκου. </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Επομένως, σχεδιάζουμε έναν περιοδικός ελεγκτής, με περίοδο 𝑡_𝑝 ημερών, 𝑡_𝑝≥2. </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Όταν ο ελεγκτής βρίσκεται σε ενεργή ημέρα χορήγησης, εφαρμόζει την ποσότητα φαρμάκου που προτείνει η μέθοδος SDRE, ενώ όταν βρίσκεται σε ανενεργή ημέρα ρυθμίζει την ποσότητα φαρμάκου στο μηδέν, αγνοώντας το τι προτείνει η μέθοδος SDRE ως βέλτιστο έλεγχο.</a:t>
            </a:r>
          </a:p>
          <a:p>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Αν ο ελεγκτής είναι ενεργός, κατά τη διάρκεια των πρώτων 𝑡_𝑜𝑛 ημερών, όπου 1≤ 𝑡_𝑜𝑛 &lt;𝑡_𝑝, τότε απενεργοποιείται για τις υπόλοιπες ημέρες της περιόδου.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Ακολουθούν προσομοιώσεις όλων των πιθανών συνδυασμών ενεργών και ανενεργών ημερών με το 𝑡_𝑝 να παίρνει τιμές {2, 3, 4, 5, 7, 10, 14}</a:t>
            </a:r>
          </a:p>
        </p:txBody>
      </p:sp>
      <p:sp>
        <p:nvSpPr>
          <p:cNvPr id="4" name="Slide Number Placeholder 3"/>
          <p:cNvSpPr>
            <a:spLocks noGrp="1"/>
          </p:cNvSpPr>
          <p:nvPr>
            <p:ph type="sldNum" sz="quarter" idx="5"/>
          </p:nvPr>
        </p:nvSpPr>
        <p:spPr/>
        <p:txBody>
          <a:bodyPr/>
          <a:lstStyle/>
          <a:p>
            <a:fld id="{C1AC1960-FC57-48AD-8FCE-EB246B5DF89A}" type="slidenum">
              <a:rPr lang="en-US" smtClean="0"/>
              <a:t>18</a:t>
            </a:fld>
            <a:endParaRPr lang="en-US"/>
          </a:p>
        </p:txBody>
      </p:sp>
    </p:spTree>
    <p:extLst>
      <p:ext uri="{BB962C8B-B14F-4D97-AF65-F5344CB8AC3E}">
        <p14:creationId xmlns:p14="http://schemas.microsoft.com/office/powerpoint/2010/main" val="605617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Στην περίπτωση </a:t>
                </a:r>
                <a:r>
                  <a:rPr lang="el-GR" sz="1200" b="1" kern="1200" dirty="0">
                    <a:solidFill>
                      <a:schemeClr val="tx1"/>
                    </a:solidFill>
                    <a:effectLst/>
                    <a:latin typeface="+mn-lt"/>
                    <a:ea typeface="+mn-ea"/>
                    <a:cs typeface="+mn-cs"/>
                  </a:rPr>
                  <a:t>5</a:t>
                </a:r>
                <a:r>
                  <a:rPr lang="el-GR" sz="1200" kern="1200" dirty="0">
                    <a:solidFill>
                      <a:schemeClr val="tx1"/>
                    </a:solidFill>
                    <a:effectLst/>
                    <a:latin typeface="+mn-lt"/>
                    <a:ea typeface="+mn-ea"/>
                    <a:cs typeface="+mn-cs"/>
                  </a:rPr>
                  <a:t>, βλέπουμε την περιοδική εφαρμογή της θεραπείας σύμφωνα με τη μέθοδο </a:t>
                </a:r>
                <a:r>
                  <a:rPr lang="en-US" sz="1200" kern="1200" dirty="0">
                    <a:solidFill>
                      <a:schemeClr val="tx1"/>
                    </a:solidFill>
                    <a:effectLst/>
                    <a:latin typeface="+mn-lt"/>
                    <a:ea typeface="+mn-ea"/>
                    <a:cs typeface="+mn-cs"/>
                  </a:rPr>
                  <a:t>SDRE.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Η δοσολογία του φαρμάκου δεν έχει κάποιο φράγμα και το βάρος </a:t>
                </a:r>
                <a:r>
                  <a:rPr lang="en-US" sz="1200" kern="1200" dirty="0">
                    <a:solidFill>
                      <a:schemeClr val="tx1"/>
                    </a:solidFill>
                    <a:effectLst/>
                    <a:latin typeface="+mn-lt"/>
                    <a:ea typeface="+mn-ea"/>
                    <a:cs typeface="+mn-cs"/>
                  </a:rPr>
                  <a:t>R </a:t>
                </a:r>
                <a:r>
                  <a:rPr lang="el-GR" sz="1200" kern="1200" dirty="0">
                    <a:solidFill>
                      <a:schemeClr val="tx1"/>
                    </a:solidFill>
                    <a:effectLst/>
                    <a:latin typeface="+mn-lt"/>
                    <a:ea typeface="+mn-ea"/>
                    <a:cs typeface="+mn-cs"/>
                  </a:rPr>
                  <a:t>που χρησιμοποιείται είναι το ίδιο με την περίπτωση 3.</a:t>
                </a:r>
                <a:endParaRPr lang="en-US" sz="1200" kern="1200" dirty="0">
                  <a:solidFill>
                    <a:schemeClr val="tx1"/>
                  </a:solidFill>
                  <a:effectLst/>
                  <a:latin typeface="+mn-lt"/>
                  <a:ea typeface="+mn-ea"/>
                  <a:cs typeface="+mn-cs"/>
                </a:endParaRPr>
              </a:p>
              <a:p>
                <a:endParaRPr lang="el-GR" dirty="0"/>
              </a:p>
              <a:p>
                <a:r>
                  <a:rPr lang="el-GR" dirty="0"/>
                  <a:t>Στο διάγραμμα βλέπουμε τις τιμές των ολικών ελαχίστων των φυσιολογικών κυττάρων, για όλους τους συνδυασμούς ενεργών και ανενεργών ημερών.</a:t>
                </a:r>
              </a:p>
              <a:p>
                <a:endParaRPr lang="el-GR" dirty="0"/>
              </a:p>
              <a:p>
                <a:r>
                  <a:rPr lang="el-GR" dirty="0"/>
                  <a:t>Ως σημείο αναφοράς έχουμε, </a:t>
                </a:r>
                <a:r>
                  <a:rPr lang="el-GR" b="1" dirty="0"/>
                  <a:t>τη συνεχή χορήγηση φαρμάκου (κόκκινος κύκλος)</a:t>
                </a:r>
                <a:r>
                  <a:rPr lang="el-GR" dirty="0"/>
                  <a:t>.</a:t>
                </a:r>
              </a:p>
              <a:p>
                <a:endParaRPr lang="el-GR" dirty="0"/>
              </a:p>
              <a:p>
                <a:r>
                  <a:rPr lang="el-GR" dirty="0"/>
                  <a:t>Ιδιαίτερο ενδιαφέρον παρουσιάζει η περίπτωση που </a:t>
                </a:r>
                <a:r>
                  <a:rPr lang="el-GR" b="1" dirty="0"/>
                  <a:t>χορηγείται φάρμακο κάθε πρώτη ημέρα σε μια περίοδο τριών ημερών</a:t>
                </a:r>
                <a:r>
                  <a:rPr lang="el-GR" dirty="0"/>
                  <a:t>, επιτρέποντας στον πληθυσμό των φυσιολογικών κυττάρων να παραμείνει κοντά στο 0,71, όπου είναι και η μέγιστη τιμή όλων των συνδυασμών.</a:t>
                </a:r>
              </a:p>
              <a:p>
                <a:endParaRPr lang="el-GR" dirty="0"/>
              </a:p>
              <a:p>
                <a:r>
                  <a:rPr lang="el-GR" dirty="0"/>
                  <a:t>Βλέπουμε πως υπάρχει αισθητή βελτίωση όταν συγκρίνουμε την περιοδική χορήγηση φαρμάκου με τη συνεχόμενη (0.635). </a:t>
                </a:r>
              </a:p>
              <a:p>
                <a:endParaRPr lang="el-GR" dirty="0"/>
              </a:p>
              <a:p>
                <a:r>
                  <a:rPr lang="el-GR" dirty="0"/>
                  <a:t>Αυτό το άλμα του ελάχιστου πληθυσμού φυσιολογικών κυττάρων, συνεπάγεται με μείωση των παρενεργειών της χημειοθεραπείας.</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19</a:t>
            </a:fld>
            <a:endParaRPr lang="en-US"/>
          </a:p>
        </p:txBody>
      </p:sp>
    </p:spTree>
    <p:extLst>
      <p:ext uri="{BB962C8B-B14F-4D97-AF65-F5344CB8AC3E}">
        <p14:creationId xmlns:p14="http://schemas.microsoft.com/office/powerpoint/2010/main" val="284074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sngStrike" dirty="0"/>
              <a:t>What is cancer?</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kern="1200" dirty="0">
                <a:solidFill>
                  <a:schemeClr val="tx1"/>
                </a:solidFill>
                <a:effectLst/>
                <a:latin typeface="+mn-lt"/>
                <a:ea typeface="+mn-ea"/>
                <a:cs typeface="+mn-cs"/>
              </a:rPr>
              <a:t>Τι είναι ο καρκίνος;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Οι ιστοί των ανθρώπινων οργανισμών αποτελούνται από δισεκατομμύρια ατομικά κύτταρα, τα οποία διαιρούνται </a:t>
            </a:r>
            <a:r>
              <a:rPr lang="el-GR" sz="1200" kern="1200" dirty="0" err="1">
                <a:solidFill>
                  <a:schemeClr val="tx1"/>
                </a:solidFill>
                <a:effectLst/>
                <a:latin typeface="+mn-lt"/>
                <a:ea typeface="+mn-ea"/>
                <a:cs typeface="+mn-cs"/>
              </a:rPr>
              <a:t>καθ'όλη</a:t>
            </a:r>
            <a:r>
              <a:rPr lang="el-GR" sz="1200" kern="1200" dirty="0">
                <a:solidFill>
                  <a:schemeClr val="tx1"/>
                </a:solidFill>
                <a:effectLst/>
                <a:latin typeface="+mn-lt"/>
                <a:ea typeface="+mn-ea"/>
                <a:cs typeface="+mn-cs"/>
              </a:rPr>
              <a:t> τη διάρκεια ζωής μας.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Φυσικά, μόλις φτάσουμε σε μία ηλικία, ο ρυθμός πολλαπλασιασμού αυτών των κυττάρων μειώνεται.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Ωστόσο, τα καρκινικά κύτταρα συνεχίζουν να διαιρούνται ακανόνιστα και άρρυθμα, έως ότου να σχηματιστεί ένα συσσωμάτωμά, που ονομάζουμε όγκο.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sngStrike" dirty="0"/>
              <a:t>How can we combat cancer?</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Επομένως, πώς μπορούμε να καταπολεμήσουμε τον καρκίνο;</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t>- Η χημειοθεραπεία έχει καθιερωθεί ως βασική προσέγγιση για την αντιμετώπιση του καρκίνου και εφαρμόζεται συχνά στους ασθενείς.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t>- Ο κύριος στόχος της είναι να παρεμποδίσει τη διαίρεση των κυττάρων κατά τη διαδικασία της μίτωσης</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l-GR" sz="1200" b="0" dirty="0"/>
          </a:p>
          <a:p>
            <a:pPr marL="0" indent="0">
              <a:lnSpc>
                <a:spcPct val="150000"/>
              </a:lnSpc>
              <a:buNone/>
            </a:pPr>
            <a:r>
              <a:rPr lang="en-US" sz="1200" b="0" strike="sngStrike" dirty="0"/>
              <a:t>Definition of the problem:</a:t>
            </a:r>
            <a:r>
              <a:rPr lang="el-GR" sz="1200" b="0" strike="sngStrike" dirty="0"/>
              <a:t> </a:t>
            </a:r>
            <a:r>
              <a:rPr lang="en-US" sz="1200" b="0" strike="sngStrike" dirty="0"/>
              <a:t>Optimal drug dosage</a:t>
            </a:r>
            <a:r>
              <a:rPr lang="el-GR" sz="1200" b="0" strike="sngStrike" dirty="0"/>
              <a:t> </a:t>
            </a:r>
            <a:r>
              <a:rPr lang="en-US" sz="1200" b="0" strike="sngStrike" dirty="0"/>
              <a:t>regimen</a:t>
            </a:r>
            <a:endParaRPr lang="el-GR" sz="1200" b="0" strike="sngStrike" dirty="0"/>
          </a:p>
          <a:p>
            <a:pPr>
              <a:lnSpc>
                <a:spcPct val="150000"/>
              </a:lnSpc>
              <a:spcAft>
                <a:spcPts val="1800"/>
              </a:spcAft>
            </a:pPr>
            <a:r>
              <a:rPr lang="el-GR" sz="1200" b="1" kern="1200" dirty="0">
                <a:solidFill>
                  <a:schemeClr val="tx1"/>
                </a:solidFill>
                <a:effectLst/>
                <a:latin typeface="+mn-lt"/>
                <a:ea typeface="+mn-ea"/>
                <a:cs typeface="+mn-cs"/>
              </a:rPr>
              <a:t>Όμως, προκύπτει ένα πολύ σημαντικό πρόβλημα, το οποίο είναι</a:t>
            </a:r>
          </a:p>
          <a:p>
            <a:pPr>
              <a:lnSpc>
                <a:spcPct val="150000"/>
              </a:lnSpc>
              <a:spcAft>
                <a:spcPts val="1800"/>
              </a:spcAft>
            </a:pPr>
            <a:endParaRPr lang="el-GR" sz="1200" b="1"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l-GR" sz="1200" kern="1200" dirty="0">
                <a:solidFill>
                  <a:schemeClr val="tx1"/>
                </a:solidFill>
                <a:effectLst/>
                <a:latin typeface="+mn-lt"/>
                <a:ea typeface="+mn-ea"/>
                <a:cs typeface="+mn-cs"/>
              </a:rPr>
              <a:t>η βέλτιστη δοσολογία κατά τη διάρκεια της αγωγής του φαρμάκου, με το οποίο και θα ασχοληθούμε.</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indent="0">
              <a:lnSpc>
                <a:spcPct val="150000"/>
              </a:lnSpc>
              <a:buNone/>
            </a:pPr>
            <a:r>
              <a:rPr lang="en-US" sz="2000" b="0" strike="sngStrike" dirty="0">
                <a:solidFill>
                  <a:schemeClr val="tx1"/>
                </a:solidFill>
              </a:rPr>
              <a:t>Related work on the fight against cancer</a:t>
            </a:r>
            <a:endParaRPr lang="el-GR" sz="2000" b="0" strike="sngStrike" dirty="0">
              <a:solidFill>
                <a:schemeClr val="tx1"/>
              </a:solidFill>
            </a:endParaRPr>
          </a:p>
          <a:p>
            <a:pPr marL="0" indent="0">
              <a:lnSpc>
                <a:spcPct val="150000"/>
              </a:lnSpc>
              <a:buNone/>
            </a:pPr>
            <a:r>
              <a:rPr lang="el-GR" sz="2000" b="1" dirty="0">
                <a:solidFill>
                  <a:schemeClr val="tx1"/>
                </a:solidFill>
              </a:rPr>
              <a:t>Όσον αφορά την μάχη κατά του καρκίνου</a:t>
            </a:r>
          </a:p>
          <a:p>
            <a:pPr marL="0" indent="0">
              <a:lnSpc>
                <a:spcPct val="150000"/>
              </a:lnSpc>
              <a:buNone/>
            </a:pPr>
            <a:endParaRPr lang="en-US" sz="2000" b="1" dirty="0">
              <a:solidFill>
                <a:schemeClr val="tx1"/>
              </a:solidFill>
            </a:endParaRPr>
          </a:p>
          <a:p>
            <a:pPr>
              <a:lnSpc>
                <a:spcPct val="150000"/>
              </a:lnSpc>
            </a:pPr>
            <a:r>
              <a:rPr lang="el-GR" sz="2000" dirty="0">
                <a:solidFill>
                  <a:schemeClr val="tx1"/>
                </a:solidFill>
              </a:rPr>
              <a:t>- διάφοροι επιστήμονες έχουν αναπτύξει πληθώρα μαθηματικών μοντέλων τα οποία επικεντρώνονται κατά κύριο λόγο στις αλληλεπιδράσεις μεταξύ</a:t>
            </a:r>
          </a:p>
          <a:p>
            <a:pPr>
              <a:lnSpc>
                <a:spcPct val="150000"/>
              </a:lnSpc>
            </a:pPr>
            <a:endParaRPr lang="el-GR" sz="2000" dirty="0">
              <a:solidFill>
                <a:schemeClr val="tx1"/>
              </a:solidFill>
            </a:endParaRPr>
          </a:p>
          <a:p>
            <a:pPr marL="781200" lvl="1" indent="-457200">
              <a:buFont typeface="+mj-lt"/>
              <a:buAutoNum type="arabicPeriod"/>
            </a:pPr>
            <a:r>
              <a:rPr lang="el-GR" sz="2000" dirty="0">
                <a:solidFill>
                  <a:schemeClr val="tx1"/>
                </a:solidFill>
              </a:rPr>
              <a:t>Των κυττάρων υγιούς ιστού (δηλαδή των φυσιολογικών κυττάρων)</a:t>
            </a:r>
          </a:p>
          <a:p>
            <a:pPr marL="781200" lvl="1" indent="-457200">
              <a:buFont typeface="+mj-lt"/>
              <a:buAutoNum type="arabicPeriod"/>
            </a:pPr>
            <a:endParaRPr lang="el-GR" sz="2000" dirty="0">
              <a:solidFill>
                <a:schemeClr val="tx1"/>
              </a:solidFill>
            </a:endParaRPr>
          </a:p>
          <a:p>
            <a:pPr marL="781200" lvl="1" indent="-457200">
              <a:buFont typeface="+mj-lt"/>
              <a:buAutoNum type="arabicPeriod"/>
            </a:pPr>
            <a:r>
              <a:rPr lang="el-GR" sz="2000" dirty="0">
                <a:solidFill>
                  <a:schemeClr val="tx1"/>
                </a:solidFill>
              </a:rPr>
              <a:t>Των καρκινικών κυττάρων</a:t>
            </a:r>
          </a:p>
          <a:p>
            <a:pPr marL="781200" lvl="1" indent="-457200">
              <a:buFont typeface="+mj-lt"/>
              <a:buAutoNum type="arabicPeriod"/>
            </a:pPr>
            <a:endParaRPr lang="en-US" sz="2000" dirty="0">
              <a:solidFill>
                <a:schemeClr val="tx1"/>
              </a:solidFill>
            </a:endParaRPr>
          </a:p>
          <a:p>
            <a:pPr marL="781200" lvl="1" indent="-457200">
              <a:buFont typeface="+mj-lt"/>
              <a:buAutoNum type="arabicPeriod"/>
            </a:pPr>
            <a:r>
              <a:rPr lang="el-GR" sz="2000" dirty="0">
                <a:solidFill>
                  <a:schemeClr val="tx1"/>
                </a:solidFill>
              </a:rPr>
              <a:t>Των κυττάρων  του ανοσοποιητικού συστήματος </a:t>
            </a:r>
          </a:p>
          <a:p>
            <a:pPr marL="781200" lvl="1" indent="-457200">
              <a:buFont typeface="+mj-lt"/>
              <a:buAutoNum type="arabicPeriod"/>
            </a:pPr>
            <a:endParaRPr lang="en-US" sz="2000" dirty="0">
              <a:solidFill>
                <a:schemeClr val="tx1"/>
              </a:solidFill>
            </a:endParaRPr>
          </a:p>
          <a:p>
            <a:pPr marL="781200" lvl="1" indent="-457200">
              <a:buFont typeface="+mj-lt"/>
              <a:buAutoNum type="arabicPeriod"/>
            </a:pPr>
            <a:r>
              <a:rPr lang="el-GR" sz="2000" dirty="0">
                <a:solidFill>
                  <a:schemeClr val="tx1"/>
                </a:solidFill>
              </a:rPr>
              <a:t>Και του φαρμάκου της χημειοθεραπείας</a:t>
            </a: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2</a:t>
            </a:fld>
            <a:endParaRPr lang="en-US"/>
          </a:p>
        </p:txBody>
      </p:sp>
    </p:spTree>
    <p:extLst>
      <p:ext uri="{BB962C8B-B14F-4D97-AF65-F5344CB8AC3E}">
        <p14:creationId xmlns:p14="http://schemas.microsoft.com/office/powerpoint/2010/main" val="2551020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Στα δεξιά βλέπουμε την χορήγηση του φαρμάκου την πρώτη ημέρα και μη-χορήγηση τις επόμενες 2 ημέρες, σε μια περίοδο 3 ημερών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r>
                  <a:rPr lang="el-GR" dirty="0"/>
                  <a:t>Στα αριστερά βλέπουμε την απόκριση του μαθηματικού μοντέλου για αυτή τη χορήγηση φαρμάκου, η οποία </a:t>
                </a:r>
              </a:p>
              <a:p>
                <a:endParaRPr lang="el-GR" dirty="0"/>
              </a:p>
              <a:p>
                <a:r>
                  <a:rPr lang="el-GR" dirty="0"/>
                  <a:t>αντικατοπτρίζεται ξεκάθαρα στη συγκέντρωση του φαρμάκου στο σώμα του ασθενή, που είναι η απόκριση κατάστασης με μωβ χρώμα.</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20</a:t>
            </a:fld>
            <a:endParaRPr lang="en-US"/>
          </a:p>
        </p:txBody>
      </p:sp>
    </p:spTree>
    <p:extLst>
      <p:ext uri="{BB962C8B-B14F-4D97-AF65-F5344CB8AC3E}">
        <p14:creationId xmlns:p14="http://schemas.microsoft.com/office/powerpoint/2010/main" val="798992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Επιπλέον, για την περίπτωση </a:t>
                </a:r>
                <a:r>
                  <a:rPr lang="el-GR" sz="1200" b="1" kern="1200" dirty="0">
                    <a:solidFill>
                      <a:schemeClr val="tx1"/>
                    </a:solidFill>
                    <a:effectLst/>
                    <a:latin typeface="+mn-lt"/>
                    <a:ea typeface="+mn-ea"/>
                    <a:cs typeface="+mn-cs"/>
                  </a:rPr>
                  <a:t>5</a:t>
                </a:r>
                <a:r>
                  <a:rPr lang="el-GR" sz="1200" kern="1200" dirty="0">
                    <a:solidFill>
                      <a:schemeClr val="tx1"/>
                    </a:solidFill>
                    <a:effectLst/>
                    <a:latin typeface="+mn-lt"/>
                    <a:ea typeface="+mn-ea"/>
                    <a:cs typeface="+mn-cs"/>
                  </a:rPr>
                  <a:t>, συγκρίνουμε τη συνολική ποσότητα φαρμάκου που χρειάζεται να χορηγήσουμε, ώστε να είναι αποτελεσματική η θεραπεία.</a:t>
                </a:r>
                <a:endParaRPr lang="en-US" sz="1200" kern="1200" dirty="0">
                  <a:solidFill>
                    <a:schemeClr val="tx1"/>
                  </a:solidFill>
                  <a:effectLst/>
                  <a:latin typeface="+mn-lt"/>
                  <a:ea typeface="+mn-ea"/>
                  <a:cs typeface="+mn-cs"/>
                </a:endParaRPr>
              </a:p>
              <a:p>
                <a:endParaRPr lang="el-GR" dirty="0"/>
              </a:p>
              <a:p>
                <a:r>
                  <a:rPr lang="el-GR" dirty="0"/>
                  <a:t>Ως σημείο αναφοράς έχουμε ξανά </a:t>
                </a:r>
                <a:r>
                  <a:rPr lang="el-GR" b="1" dirty="0"/>
                  <a:t>τη συνεχή χορήγηση φαρμάκου (κόκκινος κύκλος)</a:t>
                </a:r>
                <a:r>
                  <a:rPr lang="el-GR" dirty="0"/>
                  <a:t>.</a:t>
                </a:r>
              </a:p>
              <a:p>
                <a:endParaRPr lang="el-GR" dirty="0"/>
              </a:p>
              <a:p>
                <a:r>
                  <a:rPr lang="el-GR" dirty="0"/>
                  <a:t>και την συγκρίνουμε με τη περίπτωση που </a:t>
                </a:r>
                <a:r>
                  <a:rPr lang="el-GR" b="1" dirty="0"/>
                  <a:t>χορηγείται φάρμακο κάθε πρώτη ημέρα σε μια περίοδο τριών ημερών</a:t>
                </a:r>
                <a:r>
                  <a:rPr lang="el-GR" dirty="0"/>
                  <a:t>.</a:t>
                </a:r>
              </a:p>
              <a:p>
                <a:endParaRPr lang="el-GR" dirty="0"/>
              </a:p>
              <a:p>
                <a:r>
                  <a:rPr lang="el-GR" dirty="0"/>
                  <a:t>Βλέπουμε πως η συνολική ποσότητα φαρμάκου μειώνεται, κάνοντας την δεύτερη προσέγγιση, εκτός από πιο ήπια απέναντι στον υγιή ιστό του οργανισμού και πιο οικονομική.</a:t>
                </a:r>
              </a:p>
              <a:p>
                <a:endParaRPr lang="el-GR"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21</a:t>
            </a:fld>
            <a:endParaRPr lang="en-US"/>
          </a:p>
        </p:txBody>
      </p:sp>
    </p:spTree>
    <p:extLst>
      <p:ext uri="{BB962C8B-B14F-4D97-AF65-F5344CB8AC3E}">
        <p14:creationId xmlns:p14="http://schemas.microsoft.com/office/powerpoint/2010/main" val="407115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Συνεχίζοντας, εξετάζουμε την </a:t>
                </a:r>
                <a:r>
                  <a:rPr lang="el-GR" sz="1200" b="0" kern="1200" dirty="0">
                    <a:solidFill>
                      <a:schemeClr val="tx1"/>
                    </a:solidFill>
                    <a:effectLst/>
                    <a:latin typeface="+mn-lt"/>
                    <a:ea typeface="+mn-ea"/>
                    <a:cs typeface="+mn-cs"/>
                  </a:rPr>
                  <a:t>περίπτωση 6, όπου υπάρχει </a:t>
                </a:r>
                <a:r>
                  <a:rPr lang="el-GR" sz="1200" kern="1200" dirty="0">
                    <a:solidFill>
                      <a:schemeClr val="tx1"/>
                    </a:solidFill>
                    <a:effectLst/>
                    <a:latin typeface="+mn-lt"/>
                    <a:ea typeface="+mn-ea"/>
                    <a:cs typeface="+mn-cs"/>
                  </a:rPr>
                  <a:t>ξανά περιοδική εφαρμογή της θεραπείας σύμφωνα με τη μέθοδο </a:t>
                </a:r>
                <a:r>
                  <a:rPr lang="en-US" sz="1200" kern="1200" dirty="0">
                    <a:solidFill>
                      <a:schemeClr val="tx1"/>
                    </a:solidFill>
                    <a:effectLst/>
                    <a:latin typeface="+mn-lt"/>
                    <a:ea typeface="+mn-ea"/>
                    <a:cs typeface="+mn-cs"/>
                  </a:rPr>
                  <a:t>SDRE.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Αυτή τη φορά, όμως, η δοσολογία του φαρμάκου έχει ως άνω φράγμα τη τιμή 1 </a:t>
                </a:r>
                <a:r>
                  <a:rPr lang="en-US" sz="1200" kern="1200" dirty="0">
                    <a:solidFill>
                      <a:schemeClr val="tx1"/>
                    </a:solidFill>
                    <a:effectLst/>
                    <a:latin typeface="+mn-lt"/>
                    <a:ea typeface="+mn-ea"/>
                    <a:cs typeface="+mn-cs"/>
                  </a:rPr>
                  <a:t>mg/m^2</a:t>
                </a:r>
                <a:r>
                  <a:rPr lang="el-GR" sz="1200" kern="1200" dirty="0">
                    <a:solidFill>
                      <a:schemeClr val="tx1"/>
                    </a:solidFill>
                    <a:effectLst/>
                    <a:latin typeface="+mn-lt"/>
                    <a:ea typeface="+mn-ea"/>
                    <a:cs typeface="+mn-cs"/>
                  </a:rPr>
                  <a:t> και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το βάρος </a:t>
                </a:r>
                <a:r>
                  <a:rPr lang="en-US" sz="1200" kern="1200" dirty="0">
                    <a:solidFill>
                      <a:schemeClr val="tx1"/>
                    </a:solidFill>
                    <a:effectLst/>
                    <a:latin typeface="+mn-lt"/>
                    <a:ea typeface="+mn-ea"/>
                    <a:cs typeface="+mn-cs"/>
                  </a:rPr>
                  <a:t>R </a:t>
                </a:r>
                <a:r>
                  <a:rPr lang="el-GR" sz="1200" kern="1200" dirty="0">
                    <a:solidFill>
                      <a:schemeClr val="tx1"/>
                    </a:solidFill>
                    <a:effectLst/>
                    <a:latin typeface="+mn-lt"/>
                    <a:ea typeface="+mn-ea"/>
                    <a:cs typeface="+mn-cs"/>
                  </a:rPr>
                  <a:t>που χρησιμοποιείται είναι σταθερό.</a:t>
                </a:r>
                <a:endParaRPr lang="en-US" sz="1200" kern="1200" dirty="0">
                  <a:solidFill>
                    <a:schemeClr val="tx1"/>
                  </a:solidFill>
                  <a:effectLst/>
                  <a:latin typeface="+mn-lt"/>
                  <a:ea typeface="+mn-ea"/>
                  <a:cs typeface="+mn-cs"/>
                </a:endParaRPr>
              </a:p>
              <a:p>
                <a:endParaRPr lang="el-GR" dirty="0"/>
              </a:p>
              <a:p>
                <a:r>
                  <a:rPr lang="el-GR" dirty="0"/>
                  <a:t>Στο διάγραμμα βλέπουμε τις τιμές των ολικών ελαχίστων των φυσιολογικών κυττάρων, για όλους τους συνδυασμούς ενεργών και ανενεργών ημερών.</a:t>
                </a:r>
              </a:p>
              <a:p>
                <a:endParaRPr lang="el-GR" dirty="0"/>
              </a:p>
              <a:p>
                <a:r>
                  <a:rPr lang="el-GR" dirty="0"/>
                  <a:t>Ως σημείο αναφοράς έχουμε, </a:t>
                </a:r>
                <a:r>
                  <a:rPr lang="el-GR" b="1" dirty="0"/>
                  <a:t>τη συνεχή χορήγηση φαρμάκου (κόκκινος κύκλος)</a:t>
                </a:r>
                <a:r>
                  <a:rPr lang="el-GR" dirty="0"/>
                  <a:t>.</a:t>
                </a:r>
              </a:p>
              <a:p>
                <a:endParaRPr lang="el-GR" dirty="0"/>
              </a:p>
              <a:p>
                <a:r>
                  <a:rPr lang="el-GR" dirty="0"/>
                  <a:t>Τώρα, εστιάζουμε στην περίπτωση που </a:t>
                </a:r>
                <a:r>
                  <a:rPr lang="el-GR" b="1" dirty="0"/>
                  <a:t>χορηγείται φάρμακο τις πρώτες τρεις ημέρες σε μια περίοδο τεσσάρων ημερών</a:t>
                </a:r>
                <a:r>
                  <a:rPr lang="el-GR" dirty="0"/>
                  <a:t>, επιτρέποντας στον πληθυσμό των φυσιολογικών κυττάρων να ξεπεράσει το 0.71.</a:t>
                </a:r>
              </a:p>
              <a:p>
                <a:endParaRPr lang="el-GR" dirty="0"/>
              </a:p>
              <a:p>
                <a:r>
                  <a:rPr lang="el-GR" dirty="0"/>
                  <a:t>Βέβαια, η βελτίωση δεν είναι τόσο αισθητή όταν συγκρίνουμε την περιοδική χορήγηση φαρμάκου με τη συνεχόμενη (0.706), αλλά παραμένει ως βελτίωση. </a:t>
                </a:r>
              </a:p>
              <a:p>
                <a:endParaRPr lang="el-GR" dirty="0"/>
              </a:p>
              <a:p>
                <a:r>
                  <a:rPr lang="el-GR" sz="1200" b="1" kern="1200" dirty="0">
                    <a:solidFill>
                      <a:schemeClr val="tx1"/>
                    </a:solidFill>
                    <a:effectLst/>
                    <a:latin typeface="+mn-lt"/>
                    <a:ea typeface="+mn-ea"/>
                    <a:cs typeface="+mn-cs"/>
                  </a:rPr>
                  <a:t>Επιπλέον, υπάρχουν 4 περιπτώσεις </a:t>
                </a:r>
                <a:r>
                  <a:rPr lang="el-GR" sz="1200" kern="1200" dirty="0">
                    <a:solidFill>
                      <a:schemeClr val="tx1"/>
                    </a:solidFill>
                    <a:effectLst/>
                    <a:latin typeface="+mn-lt"/>
                    <a:ea typeface="+mn-ea"/>
                    <a:cs typeface="+mn-cs"/>
                  </a:rPr>
                  <a:t>οι οποίες ρίχνουν πολύ χαμηλά τους πληθυσμούς των φυσιολογικών κυττάρων, κάτι το οποίο μεταφράζεται σε αναποτελεσματικότητα της περιοδικής χορήγησης φαρμάκου και περεταίρω ανάπτυξη του όγκου.</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22</a:t>
            </a:fld>
            <a:endParaRPr lang="en-US"/>
          </a:p>
        </p:txBody>
      </p:sp>
    </p:spTree>
    <p:extLst>
      <p:ext uri="{BB962C8B-B14F-4D97-AF65-F5344CB8AC3E}">
        <p14:creationId xmlns:p14="http://schemas.microsoft.com/office/powerpoint/2010/main" val="6745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Στα δεξιά βλέπουμε την χορήγηση του φαρμάκου με άνω φράγμα τις πρώτες 3 ημέρες και μη-χορήγηση την επόμενη 1 ημέρα, σε μια περίοδο 4 ημερών.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r>
                  <a:rPr lang="el-GR" dirty="0"/>
                  <a:t>Στα αριστερά βλέπουμε την απόκριση του μαθηματικού μοντέλου για αυτή τη χορήγηση φαρμάκου, η οποία </a:t>
                </a:r>
              </a:p>
              <a:p>
                <a:endParaRPr lang="el-GR" dirty="0"/>
              </a:p>
              <a:p>
                <a:r>
                  <a:rPr lang="el-GR" dirty="0"/>
                  <a:t>αντικατοπτρίζεται ξεκάθαρα στη συγκέντρωση του φαρμάκου στο σώμα του ασθενή, που είναι η απόκριση κατάστασης με μωβ χρώμα.</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23</a:t>
            </a:fld>
            <a:endParaRPr lang="en-US"/>
          </a:p>
        </p:txBody>
      </p:sp>
    </p:spTree>
    <p:extLst>
      <p:ext uri="{BB962C8B-B14F-4D97-AF65-F5344CB8AC3E}">
        <p14:creationId xmlns:p14="http://schemas.microsoft.com/office/powerpoint/2010/main" val="383328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Επιπλέον, για την </a:t>
                </a:r>
                <a:r>
                  <a:rPr lang="el-GR" sz="1200" b="0" kern="1200" dirty="0">
                    <a:solidFill>
                      <a:schemeClr val="tx1"/>
                    </a:solidFill>
                    <a:effectLst/>
                    <a:latin typeface="+mn-lt"/>
                    <a:ea typeface="+mn-ea"/>
                    <a:cs typeface="+mn-cs"/>
                  </a:rPr>
                  <a:t>περίπτωση 6,</a:t>
                </a:r>
                <a:r>
                  <a:rPr lang="el-GR" sz="1200" kern="1200" dirty="0">
                    <a:solidFill>
                      <a:schemeClr val="tx1"/>
                    </a:solidFill>
                    <a:effectLst/>
                    <a:latin typeface="+mn-lt"/>
                    <a:ea typeface="+mn-ea"/>
                    <a:cs typeface="+mn-cs"/>
                  </a:rPr>
                  <a:t> συγκρίνουμε τη συνολική ποσότητα φαρμάκου που χρειάζεται να χορηγήσουμε, ώστε να είναι αποτελεσματική η θεραπεία.</a:t>
                </a:r>
                <a:endParaRPr lang="en-US" sz="1200" kern="1200" dirty="0">
                  <a:solidFill>
                    <a:schemeClr val="tx1"/>
                  </a:solidFill>
                  <a:effectLst/>
                  <a:latin typeface="+mn-lt"/>
                  <a:ea typeface="+mn-ea"/>
                  <a:cs typeface="+mn-cs"/>
                </a:endParaRPr>
              </a:p>
              <a:p>
                <a:endParaRPr lang="el-GR" dirty="0"/>
              </a:p>
              <a:p>
                <a:r>
                  <a:rPr lang="el-GR" dirty="0"/>
                  <a:t>Ως σημείο αναφοράς έχουμε ξανά </a:t>
                </a:r>
                <a:r>
                  <a:rPr lang="el-GR" b="1" dirty="0"/>
                  <a:t>τη συνεχή χορήγηση φαρμάκου (κόκκινος κύκλος)</a:t>
                </a:r>
                <a:r>
                  <a:rPr lang="el-GR" dirty="0"/>
                  <a:t>.</a:t>
                </a:r>
              </a:p>
              <a:p>
                <a:endParaRPr lang="el-GR" dirty="0"/>
              </a:p>
              <a:p>
                <a:r>
                  <a:rPr lang="el-GR" dirty="0"/>
                  <a:t>και την συγκρίνουμε με τη περίπτωση που </a:t>
                </a:r>
                <a:r>
                  <a:rPr lang="el-GR" b="1" dirty="0"/>
                  <a:t>χορηγείται φάρμακο τις πρώτες τρεις ημέρες σε μια περίοδο τεσσάρων ημερών</a:t>
                </a:r>
                <a:r>
                  <a:rPr lang="el-GR" dirty="0"/>
                  <a:t>.</a:t>
                </a:r>
              </a:p>
              <a:p>
                <a:endParaRPr lang="el-GR" dirty="0"/>
              </a:p>
              <a:p>
                <a:r>
                  <a:rPr lang="el-GR" dirty="0"/>
                  <a:t>Βλέπουμε πως η συνολική ποσότητα φαρμάκου μειώνεται για άλλη μια φορά, κάνοντας την δεύτερη προσέγγιση πιο οικονομική.</a:t>
                </a:r>
              </a:p>
              <a:p>
                <a:endParaRPr lang="el-GR"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mathematical model of the previous chapters, presented in eq. ( 2 ), is examined once again. The dynamics of growth, death and interactions between cell populations remain the same, apart from the regression rate </a:t>
                </a:r>
                <a:r>
                  <a:rPr lang="en-US" sz="1200" i="0" kern="1200">
                    <a:solidFill>
                      <a:schemeClr val="tx1"/>
                    </a:solidFill>
                    <a:effectLst/>
                    <a:latin typeface="Cambria Math" panose="02040503050406030204" pitchFamily="18" charset="0"/>
                    <a:ea typeface="+mn-ea"/>
                    <a:cs typeface="+mn-cs"/>
                  </a:rPr>
                  <a:t>1−𝑒^(−𝑀)</a:t>
                </a:r>
                <a:r>
                  <a:rPr lang="en-US" sz="1200" kern="1200" dirty="0">
                    <a:solidFill>
                      <a:schemeClr val="tx1"/>
                    </a:solidFill>
                    <a:effectLst/>
                    <a:latin typeface="+mn-lt"/>
                    <a:ea typeface="+mn-ea"/>
                    <a:cs typeface="+mn-cs"/>
                  </a:rPr>
                  <a:t>, caused by the drug, which is now a linear function of the drug concentration </a:t>
                </a:r>
                <a:r>
                  <a:rPr lang="en-US" sz="1200" i="0" kern="1200">
                    <a:solidFill>
                      <a:schemeClr val="tx1"/>
                    </a:solidFill>
                    <a:effectLst/>
                    <a:latin typeface="Cambria Math" panose="02040503050406030204" pitchFamily="18" charset="0"/>
                    <a:ea typeface="+mn-ea"/>
                    <a:cs typeface="+mn-cs"/>
                  </a:rPr>
                  <a:t>𝑀</a:t>
                </a:r>
                <a:r>
                  <a:rPr lang="en-US" sz="1200" kern="1200" dirty="0">
                    <a:solidFill>
                      <a:schemeClr val="tx1"/>
                    </a:solidFill>
                    <a:effectLst/>
                    <a:latin typeface="+mn-lt"/>
                    <a:ea typeface="+mn-ea"/>
                    <a:cs typeface="+mn-cs"/>
                  </a:rPr>
                  <a:t>. The equivalent of a regression rate as in eq. ( 2 ) can be achieved by setting an upper bound to the drug input </a:t>
                </a:r>
                <a:r>
                  <a:rPr lang="en-US" sz="1200" i="0" kern="1200">
                    <a:solidFill>
                      <a:schemeClr val="tx1"/>
                    </a:solidFill>
                    <a:effectLst/>
                    <a:latin typeface="Cambria Math" panose="02040503050406030204" pitchFamily="18" charset="0"/>
                    <a:ea typeface="+mn-ea"/>
                    <a:cs typeface="+mn-cs"/>
                  </a:rPr>
                  <a:t>𝑣_𝑚𝑎𝑥=1</a:t>
                </a:r>
                <a:r>
                  <a:rPr lang="en-US" sz="1200" kern="1200" dirty="0">
                    <a:solidFill>
                      <a:schemeClr val="tx1"/>
                    </a:solidFill>
                    <a:effectLst/>
                    <a:latin typeface="+mn-lt"/>
                    <a:ea typeface="+mn-ea"/>
                    <a:cs typeface="+mn-cs"/>
                  </a:rPr>
                  <a:t>. This modification provides the possibility to apply SDRE to a practically similar cancer growth mathematical model, which also gives the possibility to evaluate the possible effects of higher drug dosages.</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24</a:t>
            </a:fld>
            <a:endParaRPr lang="en-US"/>
          </a:p>
        </p:txBody>
      </p:sp>
    </p:spTree>
    <p:extLst>
      <p:ext uri="{BB962C8B-B14F-4D97-AF65-F5344CB8AC3E}">
        <p14:creationId xmlns:p14="http://schemas.microsoft.com/office/powerpoint/2010/main" val="1595299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l-GR" sz="1200" b="0" kern="1200" dirty="0">
                    <a:solidFill>
                      <a:schemeClr val="tx1"/>
                    </a:solidFill>
                    <a:effectLst/>
                    <a:latin typeface="+mn-lt"/>
                    <a:ea typeface="+mn-ea"/>
                    <a:cs typeface="+mn-cs"/>
                  </a:rPr>
                  <a:t>Τέλος, θα συγκρίνουμε τα αποτελέσματα μεταξύ των καλύτερων περιπτώσεων, </a:t>
                </a:r>
              </a:p>
              <a:p>
                <a:endParaRPr lang="el-GR" sz="1200" b="0" kern="1200" dirty="0">
                  <a:solidFill>
                    <a:schemeClr val="tx1"/>
                  </a:solidFill>
                  <a:effectLst/>
                  <a:latin typeface="+mn-lt"/>
                  <a:ea typeface="+mn-ea"/>
                  <a:cs typeface="+mn-cs"/>
                </a:endParaRPr>
              </a:p>
              <a:p>
                <a:r>
                  <a:rPr lang="el-GR" sz="1200" b="0" kern="1200" dirty="0">
                    <a:solidFill>
                      <a:schemeClr val="tx1"/>
                    </a:solidFill>
                    <a:effectLst/>
                    <a:latin typeface="+mn-lt"/>
                    <a:ea typeface="+mn-ea"/>
                    <a:cs typeface="+mn-cs"/>
                  </a:rPr>
                  <a:t>προκειμένου να καταλάβουμε καλύτερα τα πλεονεκτήματα και τα μειονεκτήματα τους.</a:t>
                </a:r>
              </a:p>
              <a:p>
                <a:endParaRPr lang="el-GR" sz="1200" b="0" kern="1200" dirty="0">
                  <a:solidFill>
                    <a:schemeClr val="tx1"/>
                  </a:solidFill>
                  <a:effectLst/>
                  <a:latin typeface="+mn-lt"/>
                  <a:ea typeface="+mn-ea"/>
                  <a:cs typeface="+mn-cs"/>
                </a:endParaRPr>
              </a:p>
              <a:p>
                <a:r>
                  <a:rPr lang="el-GR" sz="1200" b="0" kern="1200" dirty="0">
                    <a:solidFill>
                      <a:schemeClr val="tx1"/>
                    </a:solidFill>
                    <a:effectLst/>
                    <a:latin typeface="+mn-lt"/>
                    <a:ea typeface="+mn-ea"/>
                    <a:cs typeface="+mn-cs"/>
                  </a:rPr>
                  <a:t>Οι περιπτώσεις που θα εξεταστούν είναι </a:t>
                </a:r>
              </a:p>
              <a:p>
                <a:endParaRPr lang="el-GR" sz="1200" b="0" kern="1200" dirty="0">
                  <a:solidFill>
                    <a:schemeClr val="tx1"/>
                  </a:solidFill>
                  <a:effectLst/>
                  <a:latin typeface="+mn-lt"/>
                  <a:ea typeface="+mn-ea"/>
                  <a:cs typeface="+mn-cs"/>
                </a:endParaRPr>
              </a:p>
              <a:p>
                <a:r>
                  <a:rPr lang="el-GR" sz="1200" b="0" kern="1200" dirty="0">
                    <a:solidFill>
                      <a:schemeClr val="tx1"/>
                    </a:solidFill>
                    <a:effectLst/>
                    <a:latin typeface="+mn-lt"/>
                    <a:ea typeface="+mn-ea"/>
                    <a:cs typeface="+mn-cs"/>
                  </a:rPr>
                  <a:t>οι 2 περιπτώσεις βέλτιστου ελέγχου με την τροποποιημένη μέθοδο </a:t>
                </a:r>
                <a:r>
                  <a:rPr lang="en-US" sz="1200" b="0" kern="1200" dirty="0">
                    <a:solidFill>
                      <a:schemeClr val="tx1"/>
                    </a:solidFill>
                    <a:effectLst/>
                    <a:latin typeface="+mn-lt"/>
                    <a:ea typeface="+mn-ea"/>
                    <a:cs typeface="+mn-cs"/>
                  </a:rPr>
                  <a:t>Hermite-Simpson </a:t>
                </a:r>
                <a:r>
                  <a:rPr lang="el-GR" sz="1200" b="0" kern="1200" dirty="0">
                    <a:solidFill>
                      <a:schemeClr val="tx1"/>
                    </a:solidFill>
                    <a:effectLst/>
                    <a:latin typeface="+mn-lt"/>
                    <a:ea typeface="+mn-ea"/>
                    <a:cs typeface="+mn-cs"/>
                  </a:rPr>
                  <a:t>σε </a:t>
                </a:r>
                <a:r>
                  <a:rPr lang="en-US" sz="1200" b="0" kern="1200" dirty="0">
                    <a:solidFill>
                      <a:schemeClr val="tx1"/>
                    </a:solidFill>
                    <a:effectLst/>
                    <a:latin typeface="+mn-lt"/>
                    <a:ea typeface="+mn-ea"/>
                    <a:cs typeface="+mn-cs"/>
                  </a:rPr>
                  <a:t>Bang Bang</a:t>
                </a:r>
                <a:r>
                  <a:rPr lang="el-GR" sz="1200" b="0" kern="1200" dirty="0">
                    <a:solidFill>
                      <a:schemeClr val="tx1"/>
                    </a:solidFill>
                    <a:effectLst/>
                    <a:latin typeface="+mn-lt"/>
                    <a:ea typeface="+mn-ea"/>
                    <a:cs typeface="+mn-cs"/>
                  </a:rPr>
                  <a:t>, για</a:t>
                </a:r>
              </a:p>
              <a:p>
                <a:endParaRPr lang="el-GR" sz="1200" b="0" kern="1200" dirty="0">
                  <a:solidFill>
                    <a:schemeClr val="tx1"/>
                  </a:solidFill>
                  <a:effectLst/>
                  <a:latin typeface="+mn-lt"/>
                  <a:ea typeface="+mn-ea"/>
                  <a:cs typeface="+mn-cs"/>
                </a:endParaRPr>
              </a:p>
              <a:p>
                <a:r>
                  <a:rPr lang="el-GR" dirty="0"/>
                  <a:t>πολύ και λιγότερο εξασθενημένο ανοσοποιητικό σύστημα (όπου </a:t>
                </a:r>
                <a:r>
                  <a:rPr lang="el-GR" dirty="0" err="1"/>
                  <a:t>Ιο</a:t>
                </a:r>
                <a:r>
                  <a:rPr lang="el-GR" dirty="0"/>
                  <a:t> = 0,10 και 0,15 αντίστοιχα)</a:t>
                </a:r>
              </a:p>
              <a:p>
                <a:endParaRPr lang="el-GR" dirty="0"/>
              </a:p>
              <a:p>
                <a:r>
                  <a:rPr lang="el-GR" dirty="0"/>
                  <a:t>και οι 2 περιπτώσεις περιοδικής χορήγησης φαρμάκου, βάσει της μεθόδου βέλτιστου ελέγχου </a:t>
                </a:r>
                <a:r>
                  <a:rPr lang="en-US" dirty="0"/>
                  <a:t>SDRE</a:t>
                </a:r>
                <a:r>
                  <a:rPr lang="el-GR" dirty="0"/>
                  <a:t> (όπου </a:t>
                </a:r>
                <a:r>
                  <a:rPr lang="el-GR" dirty="0" err="1"/>
                  <a:t>Ιο</a:t>
                </a:r>
                <a:r>
                  <a:rPr lang="el-GR" dirty="0"/>
                  <a:t> = 0,15 και στις 2 περιπτώσεις)</a:t>
                </a:r>
                <a:endParaRPr lang="el-GR" sz="1200" b="0" kern="1200" dirty="0">
                  <a:solidFill>
                    <a:schemeClr val="tx1"/>
                  </a:solidFill>
                  <a:effectLst/>
                  <a:latin typeface="+mn-lt"/>
                  <a:ea typeface="+mn-ea"/>
                  <a:cs typeface="+mn-cs"/>
                </a:endParaRPr>
              </a:p>
              <a:p>
                <a:endParaRPr lang="el-GR" sz="1200" b="1"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ελάχιστος πληθυσμός φυσιολογικών κυττάρων</a:t>
                </a:r>
              </a:p>
              <a:p>
                <a:r>
                  <a:rPr lang="el-GR" sz="1200" b="0" kern="1200" dirty="0">
                    <a:solidFill>
                      <a:schemeClr val="tx1"/>
                    </a:solidFill>
                    <a:effectLst/>
                    <a:latin typeface="+mn-lt"/>
                    <a:ea typeface="+mn-ea"/>
                    <a:cs typeface="+mn-cs"/>
                  </a:rPr>
                  <a:t>Και στις τέσσερις περιπτώσεις που εξετάστηκαν, η βέλτιστη θεραπεία κατάφερε να διατηρήσει τον πληθυσμό των φυσιολογικών κυττάρων εντός ενός ικανοποιητικού ορίου (𝑁_𝑚𝑖𝑛&gt; 0,71).</a:t>
                </a:r>
              </a:p>
              <a:p>
                <a:r>
                  <a:rPr lang="el-GR" sz="1200" b="0" kern="1200" dirty="0">
                    <a:solidFill>
                      <a:schemeClr val="tx1"/>
                    </a:solidFill>
                    <a:effectLst/>
                    <a:latin typeface="+mn-lt"/>
                    <a:ea typeface="+mn-ea"/>
                    <a:cs typeface="+mn-cs"/>
                  </a:rPr>
                  <a:t>Επομένως, η χημειοθεραπεία έχει αρκετά περιορισμένες παρενέργειες ως προς τον υγιή ιστό του οργανισμού, όταν χορηγείται με βέλτιστο τρόπο,.</a:t>
                </a:r>
              </a:p>
              <a:p>
                <a:endParaRPr lang="el-GR" sz="1200" b="0" kern="1200" dirty="0">
                  <a:solidFill>
                    <a:schemeClr val="tx1"/>
                  </a:solidFill>
                  <a:effectLst/>
                  <a:latin typeface="+mn-lt"/>
                  <a:ea typeface="+mn-ea"/>
                  <a:cs typeface="+mn-cs"/>
                </a:endParaRPr>
              </a:p>
              <a:p>
                <a:r>
                  <a:rPr lang="el-GR" b="1" dirty="0"/>
                  <a:t>μέγιστος πληθυσμό των καρκινικών κυττάρων</a:t>
                </a:r>
              </a:p>
              <a:p>
                <a:r>
                  <a:rPr lang="el-GR" b="0" dirty="0"/>
                  <a:t>Και στις τέσσερις περιπτώσεις, το μέγεθος του όγκου δεν παρουσιάζει σημαντική αύξηση, σε σχέση με το αρχικό του μέγεθος. </a:t>
                </a:r>
              </a:p>
              <a:p>
                <a:r>
                  <a:rPr lang="el-GR" b="0" dirty="0"/>
                  <a:t>Η μέγιστη αύξηση που παρατηρούμε είναι στην περίπτωση 1, η οποία παρουσιάζει μια μηδαμινή αύξηση της τάξης του 2%.</a:t>
                </a:r>
              </a:p>
              <a:p>
                <a:r>
                  <a:rPr lang="el-GR" b="0" dirty="0"/>
                  <a:t>Έτσι, εκτός από την τελική εξάλειψη του όγκου, η θεραπεία εμποδίζει και την περαιτέρω ανάπτυξή του. </a:t>
                </a:r>
              </a:p>
              <a:p>
                <a:r>
                  <a:rPr lang="el-GR" b="0" dirty="0"/>
                  <a:t>Το επίτευγμα αυτό είναι πολύ σημαντικό .</a:t>
                </a:r>
              </a:p>
              <a:p>
                <a:endParaRPr lang="en-US" b="0" dirty="0"/>
              </a:p>
            </p:txBody>
          </p:sp>
        </mc:Choice>
        <mc:Fallback xmlns="">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normal cells’ minimum population</a:t>
                </a:r>
              </a:p>
              <a:p>
                <a:r>
                  <a:rPr lang="en-US" sz="1200" kern="1200" dirty="0">
                    <a:solidFill>
                      <a:schemeClr val="tx1"/>
                    </a:solidFill>
                    <a:effectLst/>
                    <a:latin typeface="+mn-lt"/>
                    <a:ea typeface="+mn-ea"/>
                    <a:cs typeface="+mn-cs"/>
                  </a:rPr>
                  <a:t>In all four examined cases, the treatment managed to maintain the population of normal cells within a satisfying limit (</a:t>
                </a:r>
                <a:r>
                  <a:rPr lang="en-US" sz="1200" i="0" kern="1200">
                    <a:solidFill>
                      <a:schemeClr val="tx1"/>
                    </a:solidFill>
                    <a:effectLst/>
                    <a:latin typeface="+mn-lt"/>
                    <a:ea typeface="+mn-ea"/>
                    <a:cs typeface="+mn-cs"/>
                  </a:rPr>
                  <a:t>𝑁_𝑚𝑖𝑛&gt;0.7</a:t>
                </a:r>
                <a:r>
                  <a:rPr lang="en-US" sz="1200" b="0" i="0" kern="1200">
                    <a:solidFill>
                      <a:schemeClr val="tx1"/>
                    </a:solidFill>
                    <a:effectLst/>
                    <a:latin typeface="Cambria Math" panose="02040503050406030204" pitchFamily="18" charset="0"/>
                    <a:ea typeface="+mn-ea"/>
                    <a:cs typeface="+mn-cs"/>
                  </a:rPr>
                  <a:t>1</a:t>
                </a:r>
                <a:r>
                  <a:rPr lang="en-US" sz="1200" kern="1200" dirty="0">
                    <a:solidFill>
                      <a:schemeClr val="tx1"/>
                    </a:solidFill>
                    <a:effectLst/>
                    <a:latin typeface="+mn-lt"/>
                    <a:ea typeface="+mn-ea"/>
                    <a:cs typeface="+mn-cs"/>
                  </a:rPr>
                  <a:t>), showcasing their subtle impact on the healthy tissue within the tumor area.</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tumor cells’ maximum population </a:t>
                </a:r>
              </a:p>
              <a:p>
                <a:r>
                  <a:rPr lang="en-US" sz="1200" kern="1200" dirty="0">
                    <a:solidFill>
                      <a:schemeClr val="tx1"/>
                    </a:solidFill>
                    <a:effectLst/>
                    <a:latin typeface="+mn-lt"/>
                    <a:ea typeface="+mn-ea"/>
                    <a:cs typeface="+mn-cs"/>
                  </a:rPr>
                  <a:t>In all four examined cases, the tumor size does not present any significant increase. Case 1 displays a trivial increase of </a:t>
                </a:r>
                <a:r>
                  <a:rPr lang="en-US" sz="1200" i="0" kern="1200">
                    <a:solidFill>
                      <a:schemeClr val="tx1"/>
                    </a:solidFill>
                    <a:effectLst/>
                    <a:latin typeface="+mn-lt"/>
                    <a:ea typeface="+mn-ea"/>
                    <a:cs typeface="+mn-cs"/>
                  </a:rPr>
                  <a:t>1.9%</a:t>
                </a:r>
                <a:r>
                  <a:rPr lang="en-US" sz="1200" kern="1200" dirty="0">
                    <a:solidFill>
                      <a:schemeClr val="tx1"/>
                    </a:solidFill>
                    <a:effectLst/>
                    <a:latin typeface="+mn-lt"/>
                    <a:ea typeface="+mn-ea"/>
                    <a:cs typeface="+mn-cs"/>
                  </a:rPr>
                  <a:t>, which is the maximum among all the cases. </a:t>
                </a:r>
              </a:p>
              <a:p>
                <a:r>
                  <a:rPr lang="en-US" sz="1200" kern="1200" dirty="0">
                    <a:solidFill>
                      <a:schemeClr val="tx1"/>
                    </a:solidFill>
                    <a:effectLst/>
                    <a:latin typeface="+mn-lt"/>
                    <a:ea typeface="+mn-ea"/>
                    <a:cs typeface="+mn-cs"/>
                  </a:rPr>
                  <a:t>Thus, apart from ultimately eradicating the tumor, the treatment also inhibits its further development; a very important achievement.</a:t>
                </a:r>
                <a:endParaRPr lang="en-US" b="1"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25</a:t>
            </a:fld>
            <a:endParaRPr lang="en-US"/>
          </a:p>
        </p:txBody>
      </p:sp>
    </p:spTree>
    <p:extLst>
      <p:ext uri="{BB962C8B-B14F-4D97-AF65-F5344CB8AC3E}">
        <p14:creationId xmlns:p14="http://schemas.microsoft.com/office/powerpoint/2010/main" val="1035523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1" dirty="0"/>
              <a:t>συνολική ποσότητα χορηγούμενου φαρμάκου</a:t>
            </a:r>
          </a:p>
          <a:p>
            <a:r>
              <a:rPr lang="el-GR" b="0" dirty="0"/>
              <a:t>Σε όλες τις εξεταζόμενες περιπτώσεις, η ποσότητα του φαρμάκου διατηρείται σε σχετικά χαμηλά επίπεδα. </a:t>
            </a:r>
          </a:p>
          <a:p>
            <a:r>
              <a:rPr lang="el-GR" b="0" dirty="0"/>
              <a:t>Συγκεκριμένα, στην περίπτωση 5 παρατηρείται αισθητή μείωση, η οποία, παραδόξως, συνδέεται με αυξημένη συγκέντρωση φαρμάκου. Αυτό το φαινόμενο συμβαίνει, επειδή μόνο μια μικρή ποσότητα φαρμάκου είναι διαθέσιμη και πρέπει να χορηγηθεί στον ασθενή μέσα σε σύντομο χρονικό διάστημα, προκειμένου η θεραπεία να είναι αποτελεσματική.</a:t>
            </a:r>
            <a:endParaRPr lang="en-US" b="0" dirty="0"/>
          </a:p>
          <a:p>
            <a:endParaRPr lang="el-GR" dirty="0"/>
          </a:p>
          <a:p>
            <a:r>
              <a:rPr lang="el-GR" b="1" dirty="0"/>
              <a:t>μέγιστη συγκέντρωση φαρμάκου</a:t>
            </a:r>
          </a:p>
          <a:p>
            <a:r>
              <a:rPr lang="el-GR" dirty="0"/>
              <a:t>Η μέγιστη συγκέντρωση φαρμάκου διατηρείται, επίσης, σε χαμηλά επίπεδα και σχετίζεται αντιστρόφως με τη συνολική ποσότητα του χορηγούμενου φαρμάκου. </a:t>
            </a:r>
          </a:p>
          <a:p>
            <a:r>
              <a:rPr lang="el-GR" dirty="0"/>
              <a:t>Είναι προφανές ότι η συγκέντρωση φαρμάκου στην περίπτωση 5 είναι διπλάσια, σε σύγκριση με τις υπόλοιπες περιπτώσεις, γεγονός που προκύπτει διότι η ποσότητα του φαρμάκου που χορηγείται δεν είναι φραγμένη.</a:t>
            </a:r>
          </a:p>
          <a:p>
            <a:endParaRPr lang="el-GR" dirty="0"/>
          </a:p>
          <a:p>
            <a:r>
              <a:rPr lang="el-GR" b="1" dirty="0"/>
              <a:t>Επιπλέον, προκειμένου ο ελεγκτής να κρατήσει χαμηλά τα επίπεδα συγκέντρωσης φαρμάκου </a:t>
            </a:r>
          </a:p>
          <a:p>
            <a:r>
              <a:rPr lang="el-GR" b="1" dirty="0"/>
              <a:t>προτιμάει μια ελαφρώς μεγαλύτερη διάρκεια θεραπείας από μια μικρότερη (σχήμα 28).</a:t>
            </a:r>
          </a:p>
          <a:p>
            <a:endParaRPr lang="el-GR" b="1" dirty="0"/>
          </a:p>
          <a:p>
            <a:endParaRPr lang="en-US" b="1" dirty="0"/>
          </a:p>
        </p:txBody>
      </p:sp>
      <p:sp>
        <p:nvSpPr>
          <p:cNvPr id="4" name="Slide Number Placeholder 3"/>
          <p:cNvSpPr>
            <a:spLocks noGrp="1"/>
          </p:cNvSpPr>
          <p:nvPr>
            <p:ph type="sldNum" sz="quarter" idx="5"/>
          </p:nvPr>
        </p:nvSpPr>
        <p:spPr/>
        <p:txBody>
          <a:bodyPr/>
          <a:lstStyle/>
          <a:p>
            <a:fld id="{C1AC1960-FC57-48AD-8FCE-EB246B5DF89A}" type="slidenum">
              <a:rPr lang="en-US" smtClean="0"/>
              <a:t>26</a:t>
            </a:fld>
            <a:endParaRPr lang="en-US"/>
          </a:p>
        </p:txBody>
      </p:sp>
    </p:spTree>
    <p:extLst>
      <p:ext uri="{BB962C8B-B14F-4D97-AF65-F5344CB8AC3E}">
        <p14:creationId xmlns:p14="http://schemas.microsoft.com/office/powerpoint/2010/main" val="4280454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l-GR" b="1" dirty="0"/>
                  <a:t>Επιπλέον, προκειμένου ο ελεγκτής να κρατήσει χαμηλά τα επίπεδα συγκέντρωσης φαρμάκου </a:t>
                </a:r>
              </a:p>
              <a:p>
                <a:r>
                  <a:rPr lang="el-GR" b="1" dirty="0"/>
                  <a:t>προτιμάει μια ελαφρώς μεγαλύτερη διάρκεια θεραπείας από μια μικρότερη (σχήμα 28).</a:t>
                </a:r>
              </a:p>
              <a:p>
                <a:endParaRPr lang="el-GR" sz="1200" b="1"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διάρκεια της θεραπείας</a:t>
                </a:r>
              </a:p>
              <a:p>
                <a:r>
                  <a:rPr lang="el-GR" sz="1200" b="0" kern="1200" dirty="0">
                    <a:solidFill>
                      <a:schemeClr val="tx1"/>
                    </a:solidFill>
                    <a:effectLst/>
                    <a:latin typeface="+mn-lt"/>
                    <a:ea typeface="+mn-ea"/>
                    <a:cs typeface="+mn-cs"/>
                  </a:rPr>
                  <a:t>Εάν κοιτάξουμε τη διάρκεια των πρώτων δύο περιπτώσεων, που βασίζονται στην μέθοδο </a:t>
                </a:r>
                <a:r>
                  <a:rPr lang="el-GR" sz="1200" b="0" kern="1200" dirty="0" err="1">
                    <a:solidFill>
                      <a:schemeClr val="tx1"/>
                    </a:solidFill>
                    <a:effectLst/>
                    <a:latin typeface="+mn-lt"/>
                    <a:ea typeface="+mn-ea"/>
                    <a:cs typeface="+mn-cs"/>
                  </a:rPr>
                  <a:t>Bang-Bang</a:t>
                </a:r>
                <a:r>
                  <a:rPr lang="el-GR" sz="1200" b="0" kern="1200" dirty="0">
                    <a:solidFill>
                      <a:schemeClr val="tx1"/>
                    </a:solidFill>
                    <a:effectLst/>
                    <a:latin typeface="+mn-lt"/>
                    <a:ea typeface="+mn-ea"/>
                    <a:cs typeface="+mn-cs"/>
                  </a:rPr>
                  <a:t>, η περίπτωση 1 φαίνεται να διαρκεί περισσότερο, λόγω του εξαιρετικά εξασθενημένου ανοσοποιητικού συστήματος (𝐼_0 = 0.10), σε σύγκριση με την περίπτωση 2 (𝐼_0 = 0.15). </a:t>
                </a:r>
              </a:p>
              <a:p>
                <a:r>
                  <a:rPr lang="el-GR" sz="1200" b="0" kern="1200" dirty="0">
                    <a:solidFill>
                      <a:schemeClr val="tx1"/>
                    </a:solidFill>
                    <a:effectLst/>
                    <a:latin typeface="+mn-lt"/>
                    <a:ea typeface="+mn-ea"/>
                    <a:cs typeface="+mn-cs"/>
                  </a:rPr>
                  <a:t>Επιπλέον, η περιοδική χορήγηση φαρμάκου σύμφωνα με τη μέθοδο SDRE παρουσιάζει μια περαιτέρω μείωση της διάρκειας της θεραπείας, διότι περνάει από μια διαδικασία πολλών πειραματικών δοκιμών, μέχρι να βρεθεί ο βέλτιστος συνδυασμός ημερών χορήγησης και μη-χορήγησης φαρμάκου.</a:t>
                </a:r>
                <a:endParaRPr lang="en-US" dirty="0"/>
              </a:p>
            </p:txBody>
          </p:sp>
        </mc:Choice>
        <mc:Fallback xmlns="">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treatment’s duration</a:t>
                </a:r>
              </a:p>
              <a:p>
                <a:r>
                  <a:rPr lang="en-US" sz="1200" kern="1200" dirty="0">
                    <a:solidFill>
                      <a:schemeClr val="tx1"/>
                    </a:solidFill>
                    <a:effectLst/>
                    <a:latin typeface="+mn-lt"/>
                    <a:ea typeface="+mn-ea"/>
                    <a:cs typeface="+mn-cs"/>
                  </a:rPr>
                  <a:t>When the regimens based on Bang-Bang are examined, case 1 seems to last longer, due to the highly weakened immune system (</a:t>
                </a:r>
                <a:r>
                  <a:rPr lang="en-US" sz="1200" i="0" kern="1200">
                    <a:solidFill>
                      <a:schemeClr val="tx1"/>
                    </a:solidFill>
                    <a:effectLst/>
                    <a:latin typeface="+mn-lt"/>
                    <a:ea typeface="+mn-ea"/>
                    <a:cs typeface="+mn-cs"/>
                  </a:rPr>
                  <a:t>𝐼_0=0.10</a:t>
                </a:r>
                <a:r>
                  <a:rPr lang="en-US" sz="1200" kern="1200" dirty="0">
                    <a:solidFill>
                      <a:schemeClr val="tx1"/>
                    </a:solidFill>
                    <a:effectLst/>
                    <a:latin typeface="+mn-lt"/>
                    <a:ea typeface="+mn-ea"/>
                    <a:cs typeface="+mn-cs"/>
                  </a:rPr>
                  <a:t>), compared to case 2 (</a:t>
                </a:r>
                <a:r>
                  <a:rPr lang="en-US" sz="1200" i="0" kern="1200">
                    <a:solidFill>
                      <a:schemeClr val="tx1"/>
                    </a:solidFill>
                    <a:effectLst/>
                    <a:latin typeface="+mn-lt"/>
                    <a:ea typeface="+mn-ea"/>
                    <a:cs typeface="+mn-cs"/>
                  </a:rPr>
                  <a:t>𝐼_0=0.15</a:t>
                </a:r>
                <a:r>
                  <a:rPr lang="en-US" sz="1200" kern="1200" dirty="0">
                    <a:solidFill>
                      <a:schemeClr val="tx1"/>
                    </a:solidFill>
                    <a:effectLst/>
                    <a:latin typeface="+mn-lt"/>
                    <a:ea typeface="+mn-ea"/>
                    <a:cs typeface="+mn-cs"/>
                  </a:rPr>
                  <a:t>). Moreover, the periodic-SDRE method (</a:t>
                </a:r>
                <a:r>
                  <a:rPr lang="en-US" sz="1200" i="0" kern="1200">
                    <a:solidFill>
                      <a:schemeClr val="tx1"/>
                    </a:solidFill>
                    <a:effectLst/>
                    <a:latin typeface="+mn-lt"/>
                    <a:ea typeface="+mn-ea"/>
                    <a:cs typeface="+mn-cs"/>
                  </a:rPr>
                  <a:t>𝐼_0=0.15</a:t>
                </a:r>
                <a:r>
                  <a:rPr lang="en-US" sz="1200" kern="1200" dirty="0">
                    <a:solidFill>
                      <a:schemeClr val="tx1"/>
                    </a:solidFill>
                    <a:effectLst/>
                    <a:latin typeface="+mn-lt"/>
                    <a:ea typeface="+mn-ea"/>
                    <a:cs typeface="+mn-cs"/>
                  </a:rPr>
                  <a:t>) presents a further decrease in the treatment’s duration, by taking advantage of the method’s feedback loop and a process of trial and error.</a:t>
                </a:r>
              </a:p>
              <a:p>
                <a:endParaRPr lang="en-US" dirty="0"/>
              </a:p>
              <a:p>
                <a:r>
                  <a:rPr lang="en-US" sz="1200" b="1" kern="1200" dirty="0">
                    <a:solidFill>
                      <a:schemeClr val="tx1"/>
                    </a:solidFill>
                    <a:effectLst/>
                    <a:latin typeface="+mn-lt"/>
                    <a:ea typeface="+mn-ea"/>
                    <a:cs typeface="+mn-cs"/>
                  </a:rPr>
                  <a:t>maximum drug concentration</a:t>
                </a:r>
              </a:p>
              <a:p>
                <a:r>
                  <a:rPr lang="en-US" sz="1200" kern="1200" dirty="0">
                    <a:solidFill>
                      <a:schemeClr val="tx1"/>
                    </a:solidFill>
                    <a:effectLst/>
                    <a:latin typeface="+mn-lt"/>
                    <a:ea typeface="+mn-ea"/>
                    <a:cs typeface="+mn-cs"/>
                  </a:rPr>
                  <a:t>The maximum drug concentration is once again kept at low levels and is related conversely to the total amount of drug given. It is obvious that the maximum drug concentration in case 3 is double, compared to the other three cases, which occurs due to the </a:t>
                </a:r>
                <a:r>
                  <a:rPr lang="en-US" sz="1200" b="1" kern="1200" dirty="0">
                    <a:solidFill>
                      <a:schemeClr val="tx1"/>
                    </a:solidFill>
                    <a:effectLst/>
                    <a:latin typeface="+mn-lt"/>
                    <a:ea typeface="+mn-ea"/>
                    <a:cs typeface="+mn-cs"/>
                  </a:rPr>
                  <a:t>unbounded drug input</a:t>
                </a:r>
                <a:r>
                  <a:rPr lang="en-US" sz="1200" kern="1200" dirty="0">
                    <a:solidFill>
                      <a:schemeClr val="tx1"/>
                    </a:solidFill>
                    <a:effectLst/>
                    <a:latin typeface="+mn-lt"/>
                    <a:ea typeface="+mn-ea"/>
                    <a:cs typeface="+mn-cs"/>
                  </a:rPr>
                  <a:t>. Moreover, the controller manages these levels of drug concentration by preferring a slightly longer treatment duration to a quick one (Figure 28).</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27</a:t>
            </a:fld>
            <a:endParaRPr lang="en-US"/>
          </a:p>
        </p:txBody>
      </p:sp>
    </p:spTree>
    <p:extLst>
      <p:ext uri="{BB962C8B-B14F-4D97-AF65-F5344CB8AC3E}">
        <p14:creationId xmlns:p14="http://schemas.microsoft.com/office/powerpoint/2010/main" val="1630769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Εάν θέλαμε να βρούμε το πλήθος και την ευστάθεια των σημείων ισορροπίας που συνυπάρχουν όλοι οι τύποι κυττάρων, </a:t>
            </a:r>
          </a:p>
          <a:p>
            <a:endParaRPr lang="el-GR" dirty="0"/>
          </a:p>
          <a:p>
            <a:r>
              <a:rPr lang="el-GR" dirty="0"/>
              <a:t>ως συνάρτηση του </a:t>
            </a:r>
          </a:p>
          <a:p>
            <a:r>
              <a:rPr lang="el-GR" b="1" dirty="0"/>
              <a:t>𝒔, που είναι ο ρυθμός αύξησης των κυττάρων του ανοσοποιητικού συστήματος </a:t>
            </a:r>
          </a:p>
          <a:p>
            <a:r>
              <a:rPr lang="el-GR" b="0" dirty="0"/>
              <a:t>και του</a:t>
            </a:r>
          </a:p>
          <a:p>
            <a:r>
              <a:rPr lang="el-GR" b="1" dirty="0"/>
              <a:t>ρ, που είναι η αποτελεσματικότητα του ανοσοποιητικού συστήματος.</a:t>
            </a:r>
            <a:endParaRPr lang="el-GR" dirty="0"/>
          </a:p>
          <a:p>
            <a:endParaRPr lang="el-GR" dirty="0"/>
          </a:p>
          <a:p>
            <a:r>
              <a:rPr lang="el-GR" dirty="0"/>
              <a:t>Οι τιμές που χρησιμοποιούμε είναι </a:t>
            </a:r>
            <a:r>
              <a:rPr lang="en-US" dirty="0"/>
              <a:t>s = 0.33 </a:t>
            </a:r>
            <a:r>
              <a:rPr lang="el-GR" dirty="0"/>
              <a:t>και ρ = 0.01, οι οποίες τοποθετούν το μοντέλο στην 2η Περιοχή.</a:t>
            </a:r>
          </a:p>
          <a:p>
            <a:endParaRPr lang="el-GR" dirty="0"/>
          </a:p>
          <a:p>
            <a:r>
              <a:rPr lang="el-GR" dirty="0"/>
              <a:t>Επομένως υπάρχουν 2 σημεία ισορροπίας, 1 ευσταθές και 1 ασταθές.</a:t>
            </a: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29</a:t>
            </a:fld>
            <a:endParaRPr lang="en-US"/>
          </a:p>
        </p:txBody>
      </p:sp>
    </p:spTree>
    <p:extLst>
      <p:ext uri="{BB962C8B-B14F-4D97-AF65-F5344CB8AC3E}">
        <p14:creationId xmlns:p14="http://schemas.microsoft.com/office/powerpoint/2010/main" val="3459928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sngStrike" dirty="0">
                <a:solidFill>
                  <a:schemeClr val="tx1"/>
                </a:solidFill>
              </a:rPr>
              <a:t>Contribution of the current 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strike="sngStrike" kern="1200" dirty="0">
                <a:solidFill>
                  <a:schemeClr val="tx1"/>
                </a:solidFill>
                <a:effectLst/>
                <a:latin typeface="+mn-lt"/>
                <a:ea typeface="+mn-ea"/>
                <a:cs typeface="+mn-cs"/>
              </a:rPr>
              <a:t>Συμβολή της παρούσας εργασίας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kern="1200" dirty="0">
                <a:solidFill>
                  <a:schemeClr val="tx1"/>
                </a:solidFill>
                <a:effectLst/>
                <a:latin typeface="+mn-lt"/>
                <a:ea typeface="+mn-ea"/>
                <a:cs typeface="+mn-cs"/>
              </a:rPr>
              <a:t>Στην παρούσα διπλωματική εργασία, </a:t>
            </a:r>
            <a:r>
              <a:rPr lang="el-GR" sz="1200" b="1" kern="1200" dirty="0">
                <a:solidFill>
                  <a:schemeClr val="tx1"/>
                </a:solidFill>
                <a:effectLst/>
                <a:latin typeface="+mn-lt"/>
                <a:ea typeface="+mn-ea"/>
                <a:cs typeface="+mn-cs"/>
              </a:rPr>
              <a:t>προσομοιώνουμε την περίπτωση κάποιου ασθενή</a:t>
            </a:r>
            <a:r>
              <a:rPr lang="en-US" sz="1200" b="1" kern="1200" dirty="0">
                <a:solidFill>
                  <a:schemeClr val="tx1"/>
                </a:solidFill>
                <a:effectLst/>
                <a:latin typeface="+mn-lt"/>
                <a:ea typeface="+mn-ea"/>
                <a:cs typeface="+mn-cs"/>
              </a:rPr>
              <a:t> </a:t>
            </a:r>
            <a:r>
              <a:rPr lang="el-GR" sz="1200" b="0" kern="1200" dirty="0">
                <a:solidFill>
                  <a:schemeClr val="tx1"/>
                </a:solidFill>
                <a:effectLst/>
                <a:latin typeface="+mn-lt"/>
                <a:ea typeface="+mn-ea"/>
                <a:cs typeface="+mn-cs"/>
              </a:rPr>
              <a:t>που έχει προσβληθεί από καρκίνο,</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kern="1200" dirty="0">
                <a:solidFill>
                  <a:schemeClr val="tx1"/>
                </a:solidFill>
                <a:effectLst/>
                <a:latin typeface="+mn-lt"/>
                <a:ea typeface="+mn-ea"/>
                <a:cs typeface="+mn-cs"/>
              </a:rPr>
              <a:t>- με τη βοήθεια ενός μη γραμμικού μαθηματικού μοντέλου συνήθων διαφορικών εξισώσεων,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kern="1200" dirty="0">
                <a:solidFill>
                  <a:schemeClr val="tx1"/>
                </a:solidFill>
                <a:effectLst/>
                <a:latin typeface="+mn-lt"/>
                <a:ea typeface="+mn-ea"/>
                <a:cs typeface="+mn-cs"/>
              </a:rPr>
              <a:t>- λαμβάνοντας υπόψη την αρχική παρουσία και ανάπτυξη του όγκου,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kern="1200" dirty="0">
                <a:solidFill>
                  <a:schemeClr val="tx1"/>
                </a:solidFill>
                <a:effectLst/>
                <a:latin typeface="+mn-lt"/>
                <a:ea typeface="+mn-ea"/>
                <a:cs typeface="+mn-cs"/>
              </a:rPr>
              <a:t>- καθώς και τη αποτελεσματικότητα της χημειοθεραπείας κατά του όγκου.</a:t>
            </a: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sngStrike" dirty="0"/>
              <a:t>Treatment</a:t>
            </a:r>
            <a:endParaRPr lang="el-GR" sz="1200" b="0" strike="sngStrike"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strike="sngStrike" kern="1200" dirty="0">
                <a:solidFill>
                  <a:schemeClr val="tx1"/>
                </a:solidFill>
                <a:effectLst/>
                <a:latin typeface="+mn-lt"/>
                <a:ea typeface="+mn-ea"/>
                <a:cs typeface="+mn-cs"/>
              </a:rPr>
              <a:t>Θεραπευτική αγωγή</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a:t>
            </a:r>
            <a:r>
              <a:rPr lang="el-GR" sz="1200" b="1" kern="1200" dirty="0">
                <a:solidFill>
                  <a:schemeClr val="tx1"/>
                </a:solidFill>
                <a:effectLst/>
                <a:latin typeface="+mn-lt"/>
                <a:ea typeface="+mn-ea"/>
                <a:cs typeface="+mn-cs"/>
              </a:rPr>
              <a:t>Έπειτα, παρουσιάζονται δύο μέθοδοι βέλτιστου ελέγχου </a:t>
            </a:r>
            <a:r>
              <a:rPr lang="el-GR" sz="1200" kern="1200" dirty="0">
                <a:solidFill>
                  <a:schemeClr val="tx1"/>
                </a:solidFill>
                <a:effectLst/>
                <a:latin typeface="+mn-lt"/>
                <a:ea typeface="+mn-ea"/>
                <a:cs typeface="+mn-cs"/>
              </a:rPr>
              <a:t>για την χημειοθεραπευτική αγωγή στο συγκεκριμένο μαθηματικό μοντέλο, οι οποίες είναι πολύ αποτελεσματικές, διότι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ο όγκος εξαλείφεται,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η συνολική ποσότητα του φαρμάκου ελαχιστοποιείται,</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kern="1200" dirty="0">
                <a:solidFill>
                  <a:schemeClr val="tx1"/>
                </a:solidFill>
                <a:effectLst/>
                <a:latin typeface="+mn-lt"/>
                <a:ea typeface="+mn-ea"/>
                <a:cs typeface="+mn-cs"/>
              </a:rPr>
              <a:t>- και η συγκέντρωση του φαρμάκου στο σώμα του ασθενή (δηλαδή η τοξικότητα του φαρμάκου) παραμένει σε χαμηλά επίπεδα.</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3</a:t>
            </a:fld>
            <a:endParaRPr lang="en-US"/>
          </a:p>
        </p:txBody>
      </p:sp>
    </p:spTree>
    <p:extLst>
      <p:ext uri="{BB962C8B-B14F-4D97-AF65-F5344CB8AC3E}">
        <p14:creationId xmlns:p14="http://schemas.microsoft.com/office/powerpoint/2010/main" val="92871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strike="sngStrike" dirty="0">
                <a:solidFill>
                  <a:schemeClr val="tx1"/>
                </a:solidFill>
              </a:rPr>
              <a:t>Formulation of the state space equations of the mathematical model</a:t>
            </a:r>
          </a:p>
          <a:p>
            <a:r>
              <a:rPr lang="el-GR" b="1" dirty="0"/>
              <a:t>Επομένως, παρουσιάζουμε τις εξισώσεις κατάστασης του μαθηματικού μοντέλου,</a:t>
            </a:r>
          </a:p>
          <a:p>
            <a:endParaRPr lang="el-GR" dirty="0"/>
          </a:p>
          <a:p>
            <a:r>
              <a:rPr lang="el-GR" dirty="0"/>
              <a:t>για τα φυσιολογικά κύτταρα, </a:t>
            </a:r>
          </a:p>
          <a:p>
            <a:endParaRPr lang="el-GR" dirty="0"/>
          </a:p>
          <a:p>
            <a:r>
              <a:rPr lang="el-GR" dirty="0"/>
              <a:t>τα καρκινικά κύτταρα, </a:t>
            </a:r>
          </a:p>
          <a:p>
            <a:endParaRPr lang="el-GR" dirty="0"/>
          </a:p>
          <a:p>
            <a:r>
              <a:rPr lang="el-GR" dirty="0"/>
              <a:t>τα κύτταρα του ανοσοποιητικού συστήματος </a:t>
            </a:r>
          </a:p>
          <a:p>
            <a:endParaRPr lang="el-GR" dirty="0"/>
          </a:p>
          <a:p>
            <a:r>
              <a:rPr lang="el-GR" dirty="0"/>
              <a:t>και τη συγκέντρωση του φαρμάκου</a:t>
            </a:r>
          </a:p>
          <a:p>
            <a:endParaRPr lang="el-GR" dirty="0"/>
          </a:p>
          <a:p>
            <a:r>
              <a:rPr lang="el-GR" b="0" dirty="0"/>
              <a:t>Πιο συγκεκριμένα, </a:t>
            </a:r>
          </a:p>
          <a:p>
            <a:endParaRPr lang="el-GR" dirty="0"/>
          </a:p>
          <a:p>
            <a:r>
              <a:rPr lang="el-GR" b="1" dirty="0"/>
              <a:t>οι όροι με κίτρινο</a:t>
            </a:r>
            <a:r>
              <a:rPr lang="el-GR" dirty="0"/>
              <a:t> αναφέρονται στον ρυθμό αύξησης των πληθυσμών των κυττάρων,</a:t>
            </a:r>
          </a:p>
          <a:p>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ο όρος με μωβ</a:t>
            </a:r>
            <a:r>
              <a:rPr lang="el-GR" dirty="0"/>
              <a:t> αναφέρεται στην ποσότητα φαρμάκου που χορηγείται,</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οι όροι με μπλε</a:t>
            </a:r>
            <a:r>
              <a:rPr lang="el-GR" dirty="0"/>
              <a:t> αναφέρονται στον ρυθμό θανάτου των κυττάρων και στον ρυθμό μεταβολισμού του φαρμάκου από τον οργανισμό του ασθενή</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και</a:t>
            </a:r>
            <a:r>
              <a:rPr lang="el-GR" dirty="0"/>
              <a:t> </a:t>
            </a:r>
            <a:r>
              <a:rPr lang="el-GR" b="1" dirty="0"/>
              <a:t>οι όροι με κόκκινο</a:t>
            </a:r>
            <a:r>
              <a:rPr lang="el-GR" dirty="0"/>
              <a:t> αναφέρονται στον ρυθμό θανάτου των κυττάρων λόγω χημειοθεραπείας.</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Ακόμη, όλοι οι πληθυσμοί </a:t>
            </a:r>
            <a:r>
              <a:rPr lang="el-GR" dirty="0"/>
              <a:t>των κυττάρων είναι κανονικοποιημένοι στην τιμή 10^11,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η δόση του φαρμάκου μετριέται σε </a:t>
            </a:r>
            <a:r>
              <a:rPr lang="en-US" dirty="0"/>
              <a:t>mg </a:t>
            </a:r>
            <a:r>
              <a:rPr lang="el-GR" dirty="0"/>
              <a:t>ανά </a:t>
            </a:r>
            <a:r>
              <a:rPr lang="en-US" dirty="0"/>
              <a:t>m^2 </a:t>
            </a:r>
            <a:r>
              <a:rPr lang="el-GR" dirty="0"/>
              <a:t>επιφάνειας σώματος του ασθενή</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και η συγκέντρωση του φαρμάκου μετριέται σε </a:t>
            </a:r>
            <a:r>
              <a:rPr lang="en-US" dirty="0"/>
              <a:t>mg </a:t>
            </a:r>
            <a:r>
              <a:rPr lang="el-GR" dirty="0"/>
              <a:t>ανά λίτρο πλάσματος του αίματος στην περιοχή του όγκου.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4</a:t>
            </a:fld>
            <a:endParaRPr lang="en-US"/>
          </a:p>
        </p:txBody>
      </p:sp>
    </p:spTree>
    <p:extLst>
      <p:ext uri="{BB962C8B-B14F-4D97-AF65-F5344CB8AC3E}">
        <p14:creationId xmlns:p14="http://schemas.microsoft.com/office/powerpoint/2010/main" val="3884364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b="0" i="0" kern="1200" dirty="0">
                <a:solidFill>
                  <a:schemeClr val="tx1"/>
                </a:solidFill>
                <a:effectLst/>
                <a:latin typeface="+mn-lt"/>
                <a:ea typeface="+mn-ea"/>
                <a:cs typeface="+mn-cs"/>
              </a:rPr>
              <a:t>Σε πρώτη φάση, θα εξετάσουμε το σύστημα χωρίς την επίδραση του φαρμάκου.</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Παρουσιάζουμε, λοιπόν, τις πιθανές τιμές που μπορεί να πάρει ο κάθε πληθυσμός κυττάρων, θέτοντας την παράγωγο κάθε πληθυσμού ίση με το μηδέν. </a:t>
            </a:r>
          </a:p>
          <a:p>
            <a:endParaRPr lang="el-GR" dirty="0"/>
          </a:p>
          <a:p>
            <a:r>
              <a:rPr lang="el-GR" dirty="0"/>
              <a:t>- Η </a:t>
            </a:r>
            <a:r>
              <a:rPr lang="el-GR" b="0" u="none" dirty="0"/>
              <a:t>γκρι</a:t>
            </a:r>
            <a:r>
              <a:rPr lang="el-GR" dirty="0"/>
              <a:t> επιφάνεια αντιστοιχεί στα φυσιολογικά κύτταρα</a:t>
            </a:r>
          </a:p>
          <a:p>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 Η </a:t>
            </a:r>
            <a:r>
              <a:rPr lang="el-GR" b="0" u="none" dirty="0"/>
              <a:t>κίτρινη</a:t>
            </a:r>
            <a:r>
              <a:rPr lang="el-GR" b="1" u="none" dirty="0"/>
              <a:t> </a:t>
            </a:r>
            <a:r>
              <a:rPr lang="el-GR" dirty="0"/>
              <a:t>επιφάνεια αντιστοιχεί στα καρκινικά κύτταρα</a:t>
            </a:r>
          </a:p>
          <a:p>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 Η </a:t>
            </a:r>
            <a:r>
              <a:rPr lang="el-GR" b="0" u="none" dirty="0"/>
              <a:t>μπλε</a:t>
            </a:r>
            <a:r>
              <a:rPr lang="el-GR" b="1" u="none" dirty="0"/>
              <a:t> </a:t>
            </a:r>
            <a:r>
              <a:rPr lang="el-GR" dirty="0"/>
              <a:t>επιφάνεια αντιστοιχεί στα κύτταρα του ανοσοποιητικού</a:t>
            </a:r>
          </a:p>
          <a:p>
            <a:endParaRPr lang="el-GR" dirty="0"/>
          </a:p>
          <a:p>
            <a:endParaRPr lang="el-GR" dirty="0"/>
          </a:p>
          <a:p>
            <a:r>
              <a:rPr lang="el-GR" b="1" dirty="0"/>
              <a:t>Τα σημεία τομής </a:t>
            </a:r>
            <a:r>
              <a:rPr lang="el-GR" dirty="0"/>
              <a:t>αυτών των επιφανειών αντιστοιχούν σε σημεία ισορροπίας και χωρίζονται σε τρεις περιπτώσεις.</a:t>
            </a:r>
          </a:p>
          <a:p>
            <a:r>
              <a:rPr lang="el-G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l-GR" b="1" dirty="0"/>
              <a:t>Εάν δεν υπάρχει όγκος,</a:t>
            </a:r>
            <a:r>
              <a:rPr lang="el-GR" dirty="0"/>
              <a:t> διότι τον έχουμε εξαλείψει,</a:t>
            </a:r>
            <a:r>
              <a:rPr lang="el-GR" b="1" dirty="0"/>
              <a:t> </a:t>
            </a:r>
            <a:r>
              <a:rPr lang="el-GR" b="0" dirty="0"/>
              <a:t>προκύπτει ένα και μοναδικό </a:t>
            </a:r>
            <a:r>
              <a:rPr lang="el-GR" dirty="0"/>
              <a:t>σημείο ισορροπίας και σημειώνεται ως «Η».</a:t>
            </a:r>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Αυτό είναι και το σημείο όπου θέλουμε να οδηγήσουμε την κατάσταση του μοντέλου.</a:t>
            </a:r>
          </a:p>
          <a:p>
            <a:endParaRPr lang="el-GR" dirty="0"/>
          </a:p>
          <a:p>
            <a:r>
              <a:rPr lang="el-GR" b="1" dirty="0"/>
              <a:t>Εάν δεν υπάρχουν φυσιολογικά κύτταρα, </a:t>
            </a:r>
            <a:r>
              <a:rPr lang="el-GR" b="0" dirty="0"/>
              <a:t>προκύπτουν δύο σημεία ι</a:t>
            </a:r>
            <a:r>
              <a:rPr lang="el-GR" dirty="0"/>
              <a:t>σορροπίας, τα οποία σημειώνονται ως «D1», «D2». </a:t>
            </a:r>
          </a:p>
          <a:p>
            <a:r>
              <a:rPr lang="el-GR" dirty="0"/>
              <a:t>Πρέπει να αποφύγουμε αυτά τα σημεία πάση θυσία, διότι πιθανόν να οδηγήσουν στον θάνατο του ασθενή.</a:t>
            </a:r>
          </a:p>
          <a:p>
            <a:endParaRPr lang="el-GR" dirty="0"/>
          </a:p>
          <a:p>
            <a:r>
              <a:rPr lang="el-GR" b="1" dirty="0"/>
              <a:t>Τέλος, εάν και οι τρεις τύποι των κυττάρων </a:t>
            </a:r>
            <a:r>
              <a:rPr lang="el-GR" b="1" u="none" dirty="0"/>
              <a:t>συνυπάρχουν</a:t>
            </a:r>
            <a:r>
              <a:rPr lang="el-GR" u="none" dirty="0"/>
              <a:t>, τα </a:t>
            </a:r>
            <a:r>
              <a:rPr lang="el-GR" b="0" dirty="0"/>
              <a:t>σημεία ισορροπίας είναι δύο και</a:t>
            </a:r>
            <a:r>
              <a:rPr lang="el-GR" dirty="0"/>
              <a:t> σημειώνονται ως "C1", "C2".</a:t>
            </a: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5</a:t>
            </a:fld>
            <a:endParaRPr lang="en-US"/>
          </a:p>
        </p:txBody>
      </p:sp>
    </p:spTree>
    <p:extLst>
      <p:ext uri="{BB962C8B-B14F-4D97-AF65-F5344CB8AC3E}">
        <p14:creationId xmlns:p14="http://schemas.microsoft.com/office/powerpoint/2010/main" val="1175443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 συνέχεια, εκτελούμε μια προσομοίωση του μοντέλου, χωρίς χημειοθεραπεία.</a:t>
            </a:r>
          </a:p>
          <a:p>
            <a:endParaRPr lang="el-GR" dirty="0"/>
          </a:p>
          <a:p>
            <a:r>
              <a:rPr lang="el-GR" dirty="0"/>
              <a:t>Στην 1</a:t>
            </a:r>
            <a:r>
              <a:rPr lang="el-GR" baseline="30000" dirty="0"/>
              <a:t>η</a:t>
            </a:r>
            <a:r>
              <a:rPr lang="el-GR" dirty="0"/>
              <a:t> περίπτωση το ανοσοποιητικό σύστημα είναι πολύ εξασθενημένο, με την αρχική τιμή των κυττάρων του να είναι 𝐼ο = 0,10</a:t>
            </a:r>
          </a:p>
          <a:p>
            <a:endParaRPr lang="el-GR" dirty="0"/>
          </a:p>
          <a:p>
            <a:r>
              <a:rPr lang="el-GR" dirty="0"/>
              <a:t>ενώ στην 2</a:t>
            </a:r>
            <a:r>
              <a:rPr lang="el-GR" baseline="30000" dirty="0"/>
              <a:t>η</a:t>
            </a:r>
            <a:r>
              <a:rPr lang="el-GR" dirty="0"/>
              <a:t> περίπτωση είναι λιγότερο εξασθενημένο, με αρχική τιμή 𝐼ο = 0,15.</a:t>
            </a:r>
          </a:p>
          <a:p>
            <a:endParaRPr lang="el-GR" dirty="0"/>
          </a:p>
          <a:p>
            <a:r>
              <a:rPr lang="el-GR" b="1" dirty="0"/>
              <a:t>Τα αποτελέσματα της προσομοίωσης </a:t>
            </a:r>
            <a:r>
              <a:rPr lang="el-GR" dirty="0"/>
              <a:t>φαίνονται στα σχήματα.</a:t>
            </a:r>
          </a:p>
          <a:p>
            <a:endParaRPr lang="el-GR" dirty="0"/>
          </a:p>
          <a:p>
            <a:r>
              <a:rPr lang="el-GR" dirty="0"/>
              <a:t>Η μπλε καμπύλη αντιστοιχεί στα φυσιολογικά κύτταρα, </a:t>
            </a:r>
          </a:p>
          <a:p>
            <a:endParaRPr lang="el-GR" dirty="0"/>
          </a:p>
          <a:p>
            <a:r>
              <a:rPr lang="el-GR" dirty="0"/>
              <a:t>η κίτρινη καμπύλη στα κύτταρα του ανοσοποιητικού </a:t>
            </a:r>
          </a:p>
          <a:p>
            <a:endParaRPr lang="el-GR" dirty="0"/>
          </a:p>
          <a:p>
            <a:r>
              <a:rPr lang="el-GR" dirty="0"/>
              <a:t>και η κόκκινη καμπύλη στα καρκινικά κύτταρα.</a:t>
            </a:r>
          </a:p>
          <a:p>
            <a:endParaRPr lang="el-GR" dirty="0"/>
          </a:p>
          <a:p>
            <a:r>
              <a:rPr lang="el-GR" dirty="0"/>
              <a:t>Η πρώτη και σημαντικότερη παρατήρηση είναι ότι τα καρκινικά κύτταρα αυξάνονται επικίνδυνα, επιβαρύνοντας σημαντικά την υγεία του ασθενή.</a:t>
            </a:r>
          </a:p>
          <a:p>
            <a:endParaRPr lang="el-GR" dirty="0"/>
          </a:p>
          <a:p>
            <a:r>
              <a:rPr lang="el-GR" b="1" dirty="0"/>
              <a:t>Εάν θέσουμε ως σημείο αναφοράς </a:t>
            </a:r>
            <a:r>
              <a:rPr lang="el-GR" dirty="0"/>
              <a:t>την ημέρα που τα καρκινικά κύτταρα παίρνουν την </a:t>
            </a:r>
            <a:r>
              <a:rPr lang="el-GR" b="0" dirty="0"/>
              <a:t>τιμή 0.5</a:t>
            </a:r>
          </a:p>
          <a:p>
            <a:endParaRPr lang="el-GR" b="1" dirty="0"/>
          </a:p>
          <a:p>
            <a:r>
              <a:rPr lang="el-GR" b="0" dirty="0"/>
              <a:t>βλέπουμε πως </a:t>
            </a:r>
            <a:r>
              <a:rPr lang="el-GR" dirty="0"/>
              <a:t>πολλαπλασιάζονται πιο αργά στην 2</a:t>
            </a:r>
            <a:r>
              <a:rPr lang="el-GR" baseline="30000" dirty="0"/>
              <a:t>η</a:t>
            </a:r>
            <a:r>
              <a:rPr lang="el-GR" dirty="0"/>
              <a:t> περίπτωση.</a:t>
            </a:r>
          </a:p>
          <a:p>
            <a:endParaRPr lang="el-GR" dirty="0"/>
          </a:p>
          <a:p>
            <a:r>
              <a:rPr lang="el-GR" dirty="0"/>
              <a:t>Επομένως, το πιο ισχυρό ανοσοποιητικό σύστημα καθυστερεί την αύξηση του όγκου.</a:t>
            </a: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6</a:t>
            </a:fld>
            <a:endParaRPr lang="en-US"/>
          </a:p>
        </p:txBody>
      </p:sp>
    </p:spTree>
    <p:extLst>
      <p:ext uri="{BB962C8B-B14F-4D97-AF65-F5344CB8AC3E}">
        <p14:creationId xmlns:p14="http://schemas.microsoft.com/office/powerpoint/2010/main" val="22395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l-GR" sz="1200" b="0" kern="1200" dirty="0">
                    <a:solidFill>
                      <a:schemeClr val="tx1"/>
                    </a:solidFill>
                    <a:effectLst/>
                    <a:latin typeface="+mn-lt"/>
                    <a:ea typeface="+mn-ea"/>
                    <a:cs typeface="+mn-cs"/>
                  </a:rPr>
                  <a:t>Ωστόσο, πρέπει να λύσουμε το πρόβλημα της βέλτιστης φαρμακευτικής αγωγής.</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Μία πρώτη προσέγγιση γίνεται με την μέθοδο άμεσης ταξινόμησης </a:t>
                </a:r>
                <a:r>
                  <a:rPr lang="el-GR" sz="1200" kern="1200" dirty="0" err="1">
                    <a:solidFill>
                      <a:schemeClr val="tx1"/>
                    </a:solidFill>
                    <a:effectLst/>
                    <a:latin typeface="+mn-lt"/>
                    <a:ea typeface="+mn-ea"/>
                    <a:cs typeface="+mn-cs"/>
                  </a:rPr>
                  <a:t>Hermite-Simpson</a:t>
                </a:r>
                <a:r>
                  <a:rPr lang="el-GR" sz="1200" kern="1200" dirty="0">
                    <a:solidFill>
                      <a:schemeClr val="tx1"/>
                    </a:solidFill>
                    <a:effectLst/>
                    <a:latin typeface="+mn-lt"/>
                    <a:ea typeface="+mn-ea"/>
                    <a:cs typeface="+mn-cs"/>
                  </a:rPr>
                  <a:t>, </a:t>
                </a:r>
              </a:p>
              <a:p>
                <a:endParaRPr lang="el-GR" sz="1200" kern="1200" dirty="0">
                  <a:solidFill>
                    <a:schemeClr val="tx1"/>
                  </a:solidFill>
                  <a:effectLst/>
                  <a:latin typeface="+mn-lt"/>
                  <a:ea typeface="+mn-ea"/>
                  <a:cs typeface="+mn-cs"/>
                </a:endParaRPr>
              </a:p>
              <a:p>
                <a:r>
                  <a:rPr lang="el-GR" sz="1200" b="0" kern="1200" dirty="0">
                    <a:solidFill>
                      <a:schemeClr val="tx1"/>
                    </a:solidFill>
                    <a:effectLst/>
                    <a:latin typeface="+mn-lt"/>
                    <a:ea typeface="+mn-ea"/>
                    <a:cs typeface="+mn-cs"/>
                  </a:rPr>
                  <a:t>η οποία αποτελεί μια τεχνική βελτιστοποίησης μη γραμμικού προγραμματισμού.</a:t>
                </a:r>
              </a:p>
              <a:p>
                <a:endParaRPr lang="el-GR" sz="1200"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Σκοπός της είναι να απλοποιήσει τους περίπλοκους υπολογισμούς των ολοκληρωμάτων, </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διαιρώντας το χωρίο του χρόνου σε τμήματα και κάνοντας εκτιμήσεις </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για τις καταστάσεις του μοντέλου και την είσοδο του </a:t>
                </a:r>
                <a:r>
                  <a:rPr lang="el-GR" sz="1200" strike="noStrike" kern="1200" dirty="0">
                    <a:solidFill>
                      <a:schemeClr val="tx1"/>
                    </a:solidFill>
                    <a:effectLst/>
                    <a:latin typeface="+mn-lt"/>
                    <a:ea typeface="+mn-ea"/>
                    <a:cs typeface="+mn-cs"/>
                  </a:rPr>
                  <a:t>ελέγχου, δηλαδή του φαρμάκου.</a:t>
                </a:r>
              </a:p>
              <a:p>
                <a:endParaRPr lang="el-GR" sz="1200"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Συγκεκριμένα</a:t>
                </a:r>
                <a:r>
                  <a:rPr lang="el-GR" sz="1200" kern="1200" dirty="0">
                    <a:solidFill>
                      <a:schemeClr val="tx1"/>
                    </a:solidFill>
                    <a:effectLst/>
                    <a:latin typeface="+mn-lt"/>
                    <a:ea typeface="+mn-ea"/>
                    <a:cs typeface="+mn-cs"/>
                  </a:rPr>
                  <a:t>, οι εξισώσεις κατάστασης του μοντέλου ικανοποιούνται μόνο στα κομβικά σημεία 𝑡_𝑘, 𝑡_ (𝑘 + 1), που βρίσκονται στην αρχή και το τέλος κάθε τμήματος.</a:t>
                </a:r>
              </a:p>
              <a:p>
                <a:endParaRPr lang="el-GR" sz="1200"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Εάν ισχύει επιπλέον η συνθήκη Δ =  0</a:t>
                </a:r>
                <a:r>
                  <a:rPr lang="el-GR" sz="1200" kern="1200" dirty="0">
                    <a:solidFill>
                      <a:schemeClr val="tx1"/>
                    </a:solidFill>
                    <a:effectLst/>
                    <a:latin typeface="+mn-lt"/>
                    <a:ea typeface="+mn-ea"/>
                    <a:cs typeface="+mn-cs"/>
                  </a:rPr>
                  <a:t>, τότε</a:t>
                </a:r>
                <a:r>
                  <a:rPr lang="el-GR" sz="1200" kern="1200" baseline="0" dirty="0">
                    <a:solidFill>
                      <a:schemeClr val="tx1"/>
                    </a:solidFill>
                    <a:effectLst/>
                    <a:latin typeface="+mn-lt"/>
                    <a:ea typeface="+mn-ea"/>
                    <a:cs typeface="+mn-cs"/>
                  </a:rPr>
                  <a:t> </a:t>
                </a:r>
                <a:r>
                  <a:rPr lang="el-GR" sz="1200" u="sng" kern="1200" baseline="0" dirty="0">
                    <a:solidFill>
                      <a:schemeClr val="tx1"/>
                    </a:solidFill>
                    <a:effectLst/>
                    <a:latin typeface="+mn-lt"/>
                    <a:ea typeface="+mn-ea"/>
                    <a:cs typeface="+mn-cs"/>
                  </a:rPr>
                  <a:t>και</a:t>
                </a:r>
                <a:r>
                  <a:rPr lang="el-GR" sz="1200" kern="1200" baseline="0" dirty="0">
                    <a:solidFill>
                      <a:schemeClr val="tx1"/>
                    </a:solidFill>
                    <a:effectLst/>
                    <a:latin typeface="+mn-lt"/>
                    <a:ea typeface="+mn-ea"/>
                    <a:cs typeface="+mn-cs"/>
                  </a:rPr>
                  <a:t> το </a:t>
                </a:r>
                <a:r>
                  <a:rPr lang="el-GR" sz="1200" kern="1200" dirty="0">
                    <a:solidFill>
                      <a:schemeClr val="tx1"/>
                    </a:solidFill>
                    <a:effectLst/>
                    <a:latin typeface="+mn-lt"/>
                    <a:ea typeface="+mn-ea"/>
                    <a:cs typeface="+mn-cs"/>
                  </a:rPr>
                  <a:t>σημείο ταξινόμησης </a:t>
                </a:r>
                <a14:m>
                  <m:oMath xmlns:m="http://schemas.openxmlformats.org/officeDocument/2006/math">
                    <m:sSub>
                      <m:sSubPr>
                        <m:ctrlPr>
                          <a:rPr lang="el-GR" sz="1200" i="1" kern="1200" dirty="0" smtClean="0">
                            <a:solidFill>
                              <a:schemeClr val="tx1"/>
                            </a:solidFill>
                            <a:effectLst/>
                            <a:latin typeface="Cambria Math" panose="02040503050406030204" pitchFamily="18" charset="0"/>
                            <a:ea typeface="+mn-ea"/>
                            <a:cs typeface="+mn-cs"/>
                          </a:rPr>
                        </m:ctrlPr>
                      </m:sSubPr>
                      <m:e>
                        <m:r>
                          <a:rPr lang="el-GR" sz="1200" i="1" kern="1200" dirty="0" smtClean="0">
                            <a:solidFill>
                              <a:schemeClr val="tx1"/>
                            </a:solidFill>
                            <a:effectLst/>
                            <a:latin typeface="Cambria Math" panose="02040503050406030204" pitchFamily="18" charset="0"/>
                            <a:ea typeface="+mn-ea"/>
                            <a:cs typeface="+mn-cs"/>
                          </a:rPr>
                          <m:t>𝑡</m:t>
                        </m:r>
                      </m:e>
                      <m:sub>
                        <m:r>
                          <a:rPr lang="en-US" sz="1200" i="1" kern="1200" dirty="0" smtClean="0">
                            <a:solidFill>
                              <a:schemeClr val="tx1"/>
                            </a:solidFill>
                            <a:effectLst/>
                            <a:latin typeface="Cambria Math" panose="02040503050406030204" pitchFamily="18" charset="0"/>
                            <a:ea typeface="+mn-ea"/>
                            <a:cs typeface="+mn-cs"/>
                          </a:rPr>
                          <m:t>𝑐</m:t>
                        </m:r>
                      </m:sub>
                    </m:sSub>
                  </m:oMath>
                </a14:m>
                <a:r>
                  <a:rPr lang="el-GR" sz="1200" kern="1200" dirty="0">
                    <a:solidFill>
                      <a:schemeClr val="tx1"/>
                    </a:solidFill>
                    <a:effectLst/>
                    <a:latin typeface="+mn-lt"/>
                    <a:ea typeface="+mn-ea"/>
                    <a:cs typeface="+mn-cs"/>
                  </a:rPr>
                  <a:t>, που βρίσκεται στο μέσο του κάθε</a:t>
                </a:r>
                <a:r>
                  <a:rPr lang="el-GR" sz="1200" kern="1200" baseline="0" dirty="0">
                    <a:solidFill>
                      <a:schemeClr val="tx1"/>
                    </a:solidFill>
                    <a:effectLst/>
                    <a:latin typeface="+mn-lt"/>
                    <a:ea typeface="+mn-ea"/>
                    <a:cs typeface="+mn-cs"/>
                  </a:rPr>
                  <a:t> </a:t>
                </a:r>
                <a:r>
                  <a:rPr lang="el-GR" sz="1200" kern="1200" dirty="0">
                    <a:solidFill>
                      <a:schemeClr val="tx1"/>
                    </a:solidFill>
                    <a:effectLst/>
                    <a:latin typeface="+mn-lt"/>
                    <a:ea typeface="+mn-ea"/>
                    <a:cs typeface="+mn-cs"/>
                  </a:rPr>
                  <a:t>τμήματος, ικανοποιεί τις εξισώσεις του συστήματος</a:t>
                </a:r>
              </a:p>
              <a:p>
                <a:endParaRPr lang="el-GR" sz="1200" kern="1200" dirty="0">
                  <a:solidFill>
                    <a:schemeClr val="tx1"/>
                  </a:solidFill>
                  <a:effectLst/>
                  <a:latin typeface="+mn-lt"/>
                  <a:ea typeface="+mn-ea"/>
                  <a:cs typeface="+mn-cs"/>
                </a:endParaRPr>
              </a:p>
              <a:p>
                <a:r>
                  <a:rPr lang="el-GR" sz="1200" b="1" kern="1200" dirty="0">
                    <a:solidFill>
                      <a:schemeClr val="tx1"/>
                    </a:solidFill>
                    <a:effectLst/>
                    <a:latin typeface="+mn-lt"/>
                    <a:ea typeface="+mn-ea"/>
                    <a:cs typeface="+mn-cs"/>
                  </a:rPr>
                  <a:t>Η διαδικασία αυτή εκτελείται επαναληπτικά</a:t>
                </a:r>
                <a:r>
                  <a:rPr lang="el-GR" sz="1200" kern="1200" dirty="0">
                    <a:solidFill>
                      <a:schemeClr val="tx1"/>
                    </a:solidFill>
                    <a:effectLst/>
                    <a:latin typeface="+mn-lt"/>
                    <a:ea typeface="+mn-ea"/>
                    <a:cs typeface="+mn-cs"/>
                  </a:rPr>
                  <a:t>, μέχρι να βρεθεί μια λύση που τα φυσιολογικά κύτταρα δεν πέφτουν κάτω από ένα ασφαλές όριο, καθ’ όλη τη διάρκεια της θεραπείας.</a:t>
                </a:r>
              </a:p>
              <a:p>
                <a:endParaRPr lang="el-GR" sz="1200" kern="1200" dirty="0">
                  <a:solidFill>
                    <a:schemeClr val="tx1"/>
                  </a:solidFill>
                  <a:effectLst/>
                  <a:latin typeface="+mn-lt"/>
                  <a:ea typeface="+mn-ea"/>
                  <a:cs typeface="+mn-cs"/>
                </a:endParaRPr>
              </a:p>
              <a:p>
                <a:r>
                  <a:rPr lang="el-GR" sz="1200" kern="1200" dirty="0">
                    <a:solidFill>
                      <a:schemeClr val="tx1"/>
                    </a:solidFill>
                    <a:effectLst/>
                    <a:latin typeface="+mn-lt"/>
                    <a:ea typeface="+mn-ea"/>
                    <a:cs typeface="+mn-cs"/>
                  </a:rPr>
                  <a:t>Το όριο αυτό ορίζεται να είναι η τιμή 0,75. </a:t>
                </a:r>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problem of finding an optimal solution of therapy to the presented mathematical model arises. In order to provide such a solution, direct collocation (DirCol) will be used. This method belongs to the family of transcription methods, alongside with shooting methods, and is a very effective non-linear programming (NLP) optimization technique [28][29][48][58]. It aims to simplify the complex calculations of the system equations’ integrals by estimating the state and control values of the system, using a </a:t>
                </a:r>
                <a:r>
                  <a:rPr lang="en-US" sz="1200" b="1" kern="1200" dirty="0">
                    <a:solidFill>
                      <a:schemeClr val="tx1"/>
                    </a:solidFill>
                    <a:effectLst/>
                    <a:latin typeface="+mn-lt"/>
                    <a:ea typeface="+mn-ea"/>
                    <a:cs typeface="+mn-cs"/>
                  </a:rPr>
                  <a:t>piecewise linear function of time </a:t>
                </a:r>
                <a:r>
                  <a:rPr lang="en-US" sz="1200" kern="1200" dirty="0">
                    <a:solidFill>
                      <a:schemeClr val="tx1"/>
                    </a:solidFill>
                    <a:effectLst/>
                    <a:latin typeface="+mn-lt"/>
                    <a:ea typeface="+mn-ea"/>
                    <a:cs typeface="+mn-cs"/>
                  </a:rPr>
                  <a:t>for the control and </a:t>
                </a:r>
                <a:r>
                  <a:rPr lang="en-US" sz="1200" b="1" kern="1200" dirty="0">
                    <a:solidFill>
                      <a:schemeClr val="tx1"/>
                    </a:solidFill>
                    <a:effectLst/>
                    <a:latin typeface="+mn-lt"/>
                    <a:ea typeface="+mn-ea"/>
                    <a:cs typeface="+mn-cs"/>
                  </a:rPr>
                  <a:t>piecewise continuous polynomials</a:t>
                </a:r>
                <a:r>
                  <a:rPr lang="en-US" sz="1200" kern="1200" dirty="0">
                    <a:solidFill>
                      <a:schemeClr val="tx1"/>
                    </a:solidFill>
                    <a:effectLst/>
                    <a:latin typeface="+mn-lt"/>
                    <a:ea typeface="+mn-ea"/>
                    <a:cs typeface="+mn-cs"/>
                  </a:rPr>
                  <a:t>, of a certain degree, for the states. </a:t>
                </a:r>
              </a:p>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two knot points at the beginning and end of the time segment </a:t>
                </a:r>
                <a:r>
                  <a:rPr lang="en-US" sz="1200" kern="1200" dirty="0">
                    <a:solidFill>
                      <a:schemeClr val="tx1"/>
                    </a:solidFill>
                    <a:effectLst/>
                    <a:latin typeface="+mn-lt"/>
                    <a:ea typeface="+mn-ea"/>
                    <a:cs typeface="+mn-cs"/>
                  </a:rPr>
                  <a:t>satisfy the equations of the mathematical model,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not at any other given time point within </a:t>
                </a:r>
                <a:r>
                  <a:rPr lang="en-US" sz="1200" i="0" kern="1200">
                    <a:solidFill>
                      <a:schemeClr val="tx1"/>
                    </a:solidFill>
                    <a:effectLst/>
                    <a:latin typeface="Cambria Math" panose="02040503050406030204" pitchFamily="18" charset="0"/>
                    <a:ea typeface="+mn-ea"/>
                    <a:cs typeface="+mn-cs"/>
                  </a:rPr>
                  <a:t>(𝑡_𝑘, 𝑡_(𝑘+1))</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By enforcing </a:t>
                </a:r>
                <a:r>
                  <a:rPr lang="en-US" sz="1200" i="0" kern="1200">
                    <a:solidFill>
                      <a:schemeClr val="tx1"/>
                    </a:solidFill>
                    <a:effectLst/>
                    <a:latin typeface="Cambria Math" panose="02040503050406030204" pitchFamily="18" charset="0"/>
                    <a:ea typeface="+mn-ea"/>
                    <a:cs typeface="+mn-cs"/>
                  </a:rPr>
                  <a:t>𝛥=𝑥 ̇_𝑐−𝑓(𝑥_𝑐, 𝑢_𝑐)=0</a:t>
                </a:r>
                <a:r>
                  <a:rPr lang="en-US" sz="1200" kern="1200" dirty="0">
                    <a:solidFill>
                      <a:schemeClr val="tx1"/>
                    </a:solidFill>
                    <a:effectLst/>
                    <a:latin typeface="+mn-lt"/>
                    <a:ea typeface="+mn-ea"/>
                    <a:cs typeface="+mn-cs"/>
                  </a:rPr>
                  <a:t> it is possible to have a polynomial that not only satisfies the dynamics at the two knot points but also does that at the collocation point.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above steps are repeated constantly, until a feasible solution is found. In each iteration, the direct collocation method attempts to minimize the error between the system’s dynamics and state variables’ derivatives at the collocation points, which occur from polynomial differentiation. </a:t>
                </a:r>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7</a:t>
            </a:fld>
            <a:endParaRPr lang="en-US"/>
          </a:p>
        </p:txBody>
      </p:sp>
    </p:spTree>
    <p:extLst>
      <p:ext uri="{BB962C8B-B14F-4D97-AF65-F5344CB8AC3E}">
        <p14:creationId xmlns:p14="http://schemas.microsoft.com/office/powerpoint/2010/main" val="3355202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l-GR" dirty="0"/>
                  <a:t>Εάν εκτελέσουμε προσομοιώσεις της θεραπείας με βάση τη μέθοδο </a:t>
                </a:r>
                <a:r>
                  <a:rPr lang="en-US" dirty="0"/>
                  <a:t>Hermite-Simpson</a:t>
                </a:r>
                <a:r>
                  <a:rPr lang="el-GR" dirty="0"/>
                  <a:t> για χρονική περίοδο πέντε μηνών, παίρνουμε πολύ ικανοποιητικά αποτελέσματα.</a:t>
                </a:r>
                <a:endParaRPr lang="en-US" dirty="0"/>
              </a:p>
              <a:p>
                <a:endParaRPr lang="en-US" dirty="0"/>
              </a:p>
              <a:p>
                <a:r>
                  <a:rPr lang="el-GR" dirty="0"/>
                  <a:t>Η δοσολογία του φαρμάκου είναι η κλιμακωτή απόκριση με μαύρο χρώμα.</a:t>
                </a:r>
              </a:p>
              <a:p>
                <a:endParaRPr lang="el-GR" dirty="0"/>
              </a:p>
              <a:p>
                <a:r>
                  <a:rPr lang="el-GR" dirty="0"/>
                  <a:t>Όπως φαίνεται στα σχήματα, πετυχαίνουμε τον κύριο στόχο μας, δηλαδή τον μηδενισμό των καρκινικών κυττάρων, που είναι η κόκκινη καμπύλη, </a:t>
                </a:r>
              </a:p>
              <a:p>
                <a:endParaRPr lang="el-GR" dirty="0"/>
              </a:p>
              <a:p>
                <a:r>
                  <a:rPr lang="el-GR" dirty="0"/>
                  <a:t>ενώ, την ίδια στιγμή, τα φυσιολογικά κύτταρα, που είναι η μπλε καμπύλη, επηρεάζονται σε μικρό βαθμό από την χημειοθεραπεία.</a:t>
                </a:r>
              </a:p>
              <a:p>
                <a:endParaRPr lang="el-GR" dirty="0"/>
              </a:p>
              <a:p>
                <a:r>
                  <a:rPr lang="el-GR" dirty="0"/>
                  <a:t>Με άλλα λόγια, αρχικά, υπάρχει μια μικρή πτώση στον πληθυσμό των φυσιολογικών κυττάρων, αλλά στη συνέχεια ανακάμπτει και επιστρέφει στην τιμή 1, η οποία αντιπροσωπεύει το σημείο ισορροπίας ενός υγιή οργανισμού χωρίς καρκίνο.</a:t>
                </a:r>
              </a:p>
              <a:p>
                <a:endParaRPr lang="el-GR" dirty="0"/>
              </a:p>
              <a:p>
                <a:r>
                  <a:rPr lang="el-GR" b="1" dirty="0"/>
                  <a:t>Ωστόσο, προκύπτει ένα πρακτικό ζήτημα</a:t>
                </a:r>
                <a:r>
                  <a:rPr lang="el-GR" dirty="0"/>
                  <a:t>, σχετικά με την ποσότητα του χορηγούμενου φαρμάκου.</a:t>
                </a:r>
              </a:p>
              <a:p>
                <a:endParaRPr lang="el-GR" dirty="0"/>
              </a:p>
              <a:p>
                <a:r>
                  <a:rPr lang="el-GR" dirty="0"/>
                  <a:t>Ο βέλτιστος έλεγχος προτείνει να χορηγούμε το φάρμακο σε </a:t>
                </a:r>
                <a:r>
                  <a:rPr lang="el-GR" b="0" dirty="0"/>
                  <a:t>καθημερινή βάση, παρόλο που είναι χαμηλή η ποσότητα του αρκετές ημέρες.</a:t>
                </a:r>
              </a:p>
              <a:p>
                <a:endParaRPr lang="el-GR" dirty="0"/>
              </a:p>
              <a:p>
                <a:r>
                  <a:rPr lang="el-GR" dirty="0"/>
                  <a:t>Για να συμβεί κάτι τέτοιο, ο ασθενής πρέπει να παρουσιάζεται καθημερινά στο νοσοκομείο ή την κλινική</a:t>
                </a:r>
              </a:p>
              <a:p>
                <a:endParaRPr lang="el-GR" dirty="0"/>
              </a:p>
              <a:p>
                <a:r>
                  <a:rPr lang="el-GR" dirty="0"/>
                  <a:t>και να διαθέτει ένα πολύ μεγάλο χρηματικό ποσό.</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basic form of collocation is the Hermite-Simpson method [23], illustrated in Figure 6. For each segment of time </a:t>
                </a:r>
                <a:r>
                  <a:rPr lang="en-US" sz="1200" i="0" kern="1200">
                    <a:solidFill>
                      <a:schemeClr val="tx1"/>
                    </a:solidFill>
                    <a:effectLst/>
                    <a:latin typeface="+mn-lt"/>
                    <a:ea typeface="+mn-ea"/>
                    <a:cs typeface="+mn-cs"/>
                  </a:rPr>
                  <a:t>[𝑡_𝑘, 𝑡_(𝑘+1)]</a:t>
                </a:r>
                <a:r>
                  <a:rPr lang="en-US" sz="1200" kern="1200" dirty="0">
                    <a:solidFill>
                      <a:schemeClr val="tx1"/>
                    </a:solidFill>
                    <a:effectLst/>
                    <a:latin typeface="+mn-lt"/>
                    <a:ea typeface="+mn-ea"/>
                    <a:cs typeface="+mn-cs"/>
                  </a:rPr>
                  <a:t> the two knot points (denoted as blue dots) represent the state and control NLP variables, which correspond to </a:t>
                </a:r>
                <a:r>
                  <a:rPr lang="en-US" sz="1200" i="0" kern="1200">
                    <a:solidFill>
                      <a:schemeClr val="tx1"/>
                    </a:solidFill>
                    <a:effectLst/>
                    <a:latin typeface="+mn-lt"/>
                    <a:ea typeface="+mn-ea"/>
                    <a:cs typeface="+mn-cs"/>
                  </a:rPr>
                  <a:t>[𝑥_𝑘, 𝑢_𝑘, 𝑥_(𝑘+1), 𝑢_(𝑘+1)]</a:t>
                </a:r>
                <a:r>
                  <a:rPr lang="en-US" sz="1200" kern="1200" dirty="0">
                    <a:solidFill>
                      <a:schemeClr val="tx1"/>
                    </a:solidFill>
                    <a:effectLst/>
                    <a:latin typeface="+mn-lt"/>
                    <a:ea typeface="+mn-ea"/>
                    <a:cs typeface="+mn-cs"/>
                  </a:rPr>
                  <a:t>. The dynamics of the system are used to provide time derivative values at the two knot points, so the four datasets </a:t>
                </a:r>
                <a:r>
                  <a:rPr lang="en-US" sz="1200" i="0" kern="1200">
                    <a:solidFill>
                      <a:schemeClr val="tx1"/>
                    </a:solidFill>
                    <a:effectLst/>
                    <a:latin typeface="+mn-lt"/>
                    <a:ea typeface="+mn-ea"/>
                    <a:cs typeface="+mn-cs"/>
                  </a:rPr>
                  <a:t>[𝑥_𝑘, 𝑥_(𝑘+1), 𝑓(𝑥_𝑘, 𝑢_𝑘 ), 𝑓(𝑥_(𝑘+1), 𝑢_(𝑘+1) )]</a:t>
                </a:r>
                <a:r>
                  <a:rPr lang="en-US" sz="1200" kern="1200" dirty="0">
                    <a:solidFill>
                      <a:schemeClr val="tx1"/>
                    </a:solidFill>
                    <a:effectLst/>
                    <a:latin typeface="+mn-lt"/>
                    <a:ea typeface="+mn-ea"/>
                    <a:cs typeface="+mn-cs"/>
                  </a:rPr>
                  <a:t> can be used to generate a third-order Hermite interpolation polynomial (cubic spline), which satisfies the equations of the mathematical model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only at the knot points </a:t>
                </a:r>
                <a:r>
                  <a:rPr lang="en-US" sz="1200" i="0" kern="1200">
                    <a:solidFill>
                      <a:schemeClr val="tx1"/>
                    </a:solidFill>
                    <a:effectLst/>
                    <a:latin typeface="+mn-lt"/>
                    <a:ea typeface="+mn-ea"/>
                    <a:cs typeface="+mn-cs"/>
                  </a:rPr>
                  <a:t>𝑡_𝑘, 𝑡_(𝑘+1)</a:t>
                </a:r>
                <a:r>
                  <a:rPr lang="en-US" sz="1200" kern="1200" dirty="0">
                    <a:solidFill>
                      <a:schemeClr val="tx1"/>
                    </a:solidFill>
                    <a:effectLst/>
                    <a:latin typeface="+mn-lt"/>
                    <a:ea typeface="+mn-ea"/>
                    <a:cs typeface="+mn-cs"/>
                  </a:rPr>
                  <a:t>, but not at any other given time within </a:t>
                </a:r>
                <a:r>
                  <a:rPr lang="en-US" sz="1200" i="0" kern="1200">
                    <a:solidFill>
                      <a:schemeClr val="tx1"/>
                    </a:solidFill>
                    <a:effectLst/>
                    <a:latin typeface="+mn-lt"/>
                    <a:ea typeface="+mn-ea"/>
                    <a:cs typeface="+mn-cs"/>
                  </a:rPr>
                  <a:t>(𝑡_𝑘, 𝑡_(𝑘+1))</a:t>
                </a:r>
                <a:r>
                  <a:rPr lang="en-US" sz="1200" kern="1200" dirty="0">
                    <a:solidFill>
                      <a:schemeClr val="tx1"/>
                    </a:solidFill>
                    <a:effectLst/>
                    <a:latin typeface="+mn-lt"/>
                    <a:ea typeface="+mn-ea"/>
                    <a:cs typeface="+mn-cs"/>
                  </a:rPr>
                  <a:t>. Let </a:t>
                </a:r>
                <a:r>
                  <a:rPr lang="en-US" sz="1200" i="0" kern="1200">
                    <a:solidFill>
                      <a:schemeClr val="tx1"/>
                    </a:solidFill>
                    <a:effectLst/>
                    <a:latin typeface="+mn-lt"/>
                    <a:ea typeface="+mn-ea"/>
                    <a:cs typeface="+mn-cs"/>
                  </a:rPr>
                  <a:t>[𝑥_𝑐, 𝑢_𝑐]</a:t>
                </a:r>
                <a:r>
                  <a:rPr lang="en-US" sz="1200" kern="1200" dirty="0">
                    <a:solidFill>
                      <a:schemeClr val="tx1"/>
                    </a:solidFill>
                    <a:effectLst/>
                    <a:latin typeface="+mn-lt"/>
                    <a:ea typeface="+mn-ea"/>
                    <a:cs typeface="+mn-cs"/>
                  </a:rPr>
                  <a:t> be the state and control at </a:t>
                </a:r>
                <a:r>
                  <a:rPr lang="en-US" sz="1200" i="0" kern="1200">
                    <a:solidFill>
                      <a:schemeClr val="tx1"/>
                    </a:solidFill>
                    <a:effectLst/>
                    <a:latin typeface="+mn-lt"/>
                    <a:ea typeface="+mn-ea"/>
                    <a:cs typeface="+mn-cs"/>
                  </a:rPr>
                  <a:t>𝑡_𝑐</a:t>
                </a:r>
                <a:r>
                  <a:rPr lang="en-US" sz="1200" kern="1200" dirty="0">
                    <a:solidFill>
                      <a:schemeClr val="tx1"/>
                    </a:solidFill>
                    <a:effectLst/>
                    <a:latin typeface="+mn-lt"/>
                    <a:ea typeface="+mn-ea"/>
                    <a:cs typeface="+mn-cs"/>
                  </a:rPr>
                  <a:t>, the middle point of </a:t>
                </a:r>
                <a:r>
                  <a:rPr lang="en-US" sz="1200" i="0" kern="1200">
                    <a:solidFill>
                      <a:schemeClr val="tx1"/>
                    </a:solidFill>
                    <a:effectLst/>
                    <a:latin typeface="+mn-lt"/>
                    <a:ea typeface="+mn-ea"/>
                    <a:cs typeface="+mn-cs"/>
                  </a:rPr>
                  <a:t>[𝑡_𝑘, 𝑡_(𝑘+1)]</a:t>
                </a:r>
                <a:r>
                  <a:rPr lang="en-US" sz="1200" kern="1200" dirty="0">
                    <a:solidFill>
                      <a:schemeClr val="tx1"/>
                    </a:solidFill>
                    <a:effectLst/>
                    <a:latin typeface="+mn-lt"/>
                    <a:ea typeface="+mn-ea"/>
                    <a:cs typeface="+mn-cs"/>
                  </a:rPr>
                  <a:t>; the collocation point (red diamond). By enforcing </a:t>
                </a:r>
                <a:r>
                  <a:rPr lang="en-US" sz="1200" i="0" kern="1200">
                    <a:solidFill>
                      <a:schemeClr val="tx1"/>
                    </a:solidFill>
                    <a:effectLst/>
                    <a:latin typeface="+mn-lt"/>
                    <a:ea typeface="+mn-ea"/>
                    <a:cs typeface="+mn-cs"/>
                  </a:rPr>
                  <a:t>𝛥=𝑥 ̇_𝑐−𝑓(𝑥_𝑐, 𝑢_𝑐)=0</a:t>
                </a:r>
                <a:r>
                  <a:rPr lang="en-US" sz="1200" kern="1200" dirty="0">
                    <a:solidFill>
                      <a:schemeClr val="tx1"/>
                    </a:solidFill>
                    <a:effectLst/>
                    <a:latin typeface="+mn-lt"/>
                    <a:ea typeface="+mn-ea"/>
                    <a:cs typeface="+mn-cs"/>
                  </a:rPr>
                  <a:t> it is possible to have a polynomial that not only satisfies the dynamics at the two knot points but also does that at the collocation point. If a large number of segments are used, the approximation of the state approaches the real dynamics throughout the whole time domain (see appendix 1 for further detail as to how the algorithm is executed). Moreover, this method hypothesizes that the dynamics and control are quadratic, which is true for the states of the current mathematical model.</a:t>
                </a:r>
              </a:p>
              <a:p>
                <a:endParaRPr lang="en-US" dirty="0"/>
              </a:p>
            </p:txBody>
          </p:sp>
        </mc:Fallback>
      </mc:AlternateContent>
      <p:sp>
        <p:nvSpPr>
          <p:cNvPr id="4" name="Slide Number Placeholder 3"/>
          <p:cNvSpPr>
            <a:spLocks noGrp="1"/>
          </p:cNvSpPr>
          <p:nvPr>
            <p:ph type="sldNum" sz="quarter" idx="5"/>
          </p:nvPr>
        </p:nvSpPr>
        <p:spPr/>
        <p:txBody>
          <a:bodyPr/>
          <a:lstStyle/>
          <a:p>
            <a:fld id="{C1AC1960-FC57-48AD-8FCE-EB246B5DF89A}" type="slidenum">
              <a:rPr lang="en-US" smtClean="0"/>
              <a:t>8</a:t>
            </a:fld>
            <a:endParaRPr lang="en-US"/>
          </a:p>
        </p:txBody>
      </p:sp>
    </p:spTree>
    <p:extLst>
      <p:ext uri="{BB962C8B-B14F-4D97-AF65-F5344CB8AC3E}">
        <p14:creationId xmlns:p14="http://schemas.microsoft.com/office/powerpoint/2010/main" val="1678327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Έτσι, προχωράμε σε μια μικρή τροποποίηση της θεραπείας</a:t>
            </a:r>
            <a:endParaRPr lang="en-US" dirty="0"/>
          </a:p>
          <a:p>
            <a:endParaRPr lang="en-US" dirty="0"/>
          </a:p>
          <a:p>
            <a:r>
              <a:rPr lang="el-GR" dirty="0"/>
              <a:t>και εξαναγκάζουμε το πρόγραμμα χορήγησης του</a:t>
            </a:r>
            <a:r>
              <a:rPr lang="en-US" dirty="0"/>
              <a:t> </a:t>
            </a:r>
            <a:r>
              <a:rPr lang="el-GR" dirty="0"/>
              <a:t>φαρμάκου να πάρει τη μορφή της μεθόδου </a:t>
            </a:r>
            <a:r>
              <a:rPr lang="en-US" dirty="0"/>
              <a:t>Bang </a:t>
            </a:r>
            <a:r>
              <a:rPr lang="en-US" dirty="0" err="1"/>
              <a:t>Bang</a:t>
            </a:r>
            <a:r>
              <a:rPr lang="el-GR" dirty="0"/>
              <a:t>.</a:t>
            </a:r>
          </a:p>
          <a:p>
            <a:endParaRPr lang="el-GR" dirty="0"/>
          </a:p>
          <a:p>
            <a:r>
              <a:rPr lang="el-GR" b="1" dirty="0"/>
              <a:t>Βρίσκουμε, λοιπόν ένα όριο </a:t>
            </a:r>
            <a:r>
              <a:rPr lang="el-GR" dirty="0"/>
              <a:t>για την ποσότητα του φαρμάκου που λαμβάνει ο ασθενής </a:t>
            </a:r>
          </a:p>
          <a:p>
            <a:endParaRPr lang="el-GR" dirty="0"/>
          </a:p>
          <a:p>
            <a:r>
              <a:rPr lang="el-GR" b="1" dirty="0"/>
              <a:t>και μεγιστοποιούμε ή μηδενίζουμε την δοσολογία</a:t>
            </a:r>
            <a:r>
              <a:rPr lang="el-GR" dirty="0"/>
              <a:t>, </a:t>
            </a:r>
          </a:p>
          <a:p>
            <a:endParaRPr lang="el-GR" dirty="0"/>
          </a:p>
          <a:p>
            <a:r>
              <a:rPr lang="el-GR" dirty="0"/>
              <a:t>ανάλογα με το εάν βρίσκεται πάνω ή κάτω από αυτό το όριο.</a:t>
            </a:r>
          </a:p>
          <a:p>
            <a:endParaRPr lang="el-GR" dirty="0"/>
          </a:p>
          <a:p>
            <a:r>
              <a:rPr lang="el-GR" b="0" dirty="0"/>
              <a:t>Η τιμή του ορίου </a:t>
            </a:r>
            <a:r>
              <a:rPr lang="el-GR" dirty="0"/>
              <a:t>έχει προκύψει έπειτα από πολλά πειράματα και σκοπός της είναι </a:t>
            </a:r>
          </a:p>
          <a:p>
            <a:endParaRPr lang="el-GR" dirty="0"/>
          </a:p>
          <a:p>
            <a:r>
              <a:rPr lang="el-GR" b="1" dirty="0"/>
              <a:t>η συνολική ποσότητα φαρμάκου </a:t>
            </a:r>
            <a:r>
              <a:rPr lang="el-GR" dirty="0"/>
              <a:t>να είναι ίδια με αυτή της προηγούμενης θεραπείας, ώστε να μπορούμε να συγκρίνουμε την αποτελεσματικότητα των δύο μεθόδων.</a:t>
            </a:r>
            <a:endParaRPr lang="en-US" dirty="0"/>
          </a:p>
        </p:txBody>
      </p:sp>
      <p:sp>
        <p:nvSpPr>
          <p:cNvPr id="4" name="Slide Number Placeholder 3"/>
          <p:cNvSpPr>
            <a:spLocks noGrp="1"/>
          </p:cNvSpPr>
          <p:nvPr>
            <p:ph type="sldNum" sz="quarter" idx="5"/>
          </p:nvPr>
        </p:nvSpPr>
        <p:spPr/>
        <p:txBody>
          <a:bodyPr/>
          <a:lstStyle/>
          <a:p>
            <a:fld id="{C1AC1960-FC57-48AD-8FCE-EB246B5DF89A}" type="slidenum">
              <a:rPr lang="en-US" smtClean="0"/>
              <a:t>9</a:t>
            </a:fld>
            <a:endParaRPr lang="en-US"/>
          </a:p>
        </p:txBody>
      </p:sp>
    </p:spTree>
    <p:extLst>
      <p:ext uri="{BB962C8B-B14F-4D97-AF65-F5344CB8AC3E}">
        <p14:creationId xmlns:p14="http://schemas.microsoft.com/office/powerpoint/2010/main" val="411952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04-Mar-20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04-Mar-20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04-Mar-20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04-Mar-20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04-Mar-20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04-Mar-20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04-Mar-20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04-Mar-20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04-Mar-20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04-Mar-20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04-Mar-20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file:///D:\Users\Jay\Google%20Drive\&#928;&#959;&#955;&#965;&#964;&#949;&#967;&#957;&#949;&#953;&#959;\&#916;&#953;&#960;&#955;&#969;&#956;&#945;&#964;&#953;&#954;&#942;\Reproduce%20paper\ch%202%20%5b2001&amp;3%5d%20Depillis\model%20optimal%20control\OptimTraj-master\demo\tumorMinimization\figures\I_0=015_bangbang.p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0.png"/><Relationship Id="rId4" Type="http://schemas.openxmlformats.org/officeDocument/2006/relationships/image" Target="file:///D:\Users\Jay\Google%20Drive\&#928;&#959;&#955;&#965;&#964;&#949;&#967;&#957;&#949;&#953;&#959;\&#916;&#953;&#960;&#955;&#969;&#956;&#945;&#964;&#953;&#954;&#942;\Reproduce%20paper\ch%202%20%5b2001&amp;3%5d%20Depillis\model%20optimal%20control\OptimTraj-master\demo\tumorMinimization\figures\I_0=010_bangbang.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1.png"/><Relationship Id="rId7" Type="http://schemas.openxmlformats.org/officeDocument/2006/relationships/image" Target="file:///D:\Users\Jay\Google%20Drive\&#928;&#959;&#955;&#965;&#964;&#949;&#967;&#957;&#949;&#953;&#959;\&#916;&#953;&#960;&#955;&#969;&#956;&#945;&#964;&#953;&#954;&#942;\Reproduce%20paper\ch%203%20%5b2010%5d%20Banks\model\figures\case%201\%5b1-1%5d-d.p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file:///D:\Users\Jay\Google%20Drive\&#928;&#959;&#955;&#965;&#964;&#949;&#967;&#957;&#949;&#953;&#959;\&#916;&#953;&#960;&#955;&#969;&#956;&#945;&#964;&#953;&#954;&#942;\Reproduce%20paper\ch%203%20%5b2010%5d%20Banks\model\figures\case%201\%5b1-1%5d.png" TargetMode="Externa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3%20%5b2010%5d%20Banks\model\figures\case%202\%5b1-1%5d-d.png" TargetMode="External"/><Relationship Id="rId5" Type="http://schemas.openxmlformats.org/officeDocument/2006/relationships/image" Target="../media/image22.png"/><Relationship Id="rId4" Type="http://schemas.openxmlformats.org/officeDocument/2006/relationships/image" Target="file:///D:\Users\Jay\Google%20Drive\&#928;&#959;&#955;&#965;&#964;&#949;&#967;&#957;&#949;&#953;&#959;\&#916;&#953;&#960;&#955;&#969;&#956;&#945;&#964;&#953;&#954;&#942;\Reproduce%20paper\ch%203%20%5b2010%5d%20Banks\model\figures\case%202\%5b1-1%5d.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3%20%5b2010%5d%20Banks\model\figures\case%203\%5b1-1%5d-d.png" TargetMode="External"/><Relationship Id="rId5" Type="http://schemas.openxmlformats.org/officeDocument/2006/relationships/image" Target="../media/image25.png"/><Relationship Id="rId4" Type="http://schemas.openxmlformats.org/officeDocument/2006/relationships/image" Target="file:///D:\Users\Jay\Google%20Drive\&#928;&#959;&#955;&#965;&#964;&#949;&#967;&#957;&#949;&#953;&#959;\&#916;&#953;&#960;&#955;&#969;&#956;&#945;&#964;&#953;&#954;&#942;\Reproduce%20paper\ch%203%20%5b2010%5d%20Banks\model\figures\case%203\%5b1-1%5d.p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3%20%5b2010%5d%20Banks\model\figures\case%204\%5b1-1%5d-d.png" TargetMode="External"/><Relationship Id="rId5" Type="http://schemas.openxmlformats.org/officeDocument/2006/relationships/image" Target="../media/image28.png"/><Relationship Id="rId4" Type="http://schemas.openxmlformats.org/officeDocument/2006/relationships/image" Target="file:///D:\Users\Jay\Google%20Drive\&#928;&#959;&#955;&#965;&#964;&#949;&#967;&#957;&#949;&#953;&#959;\&#916;&#953;&#960;&#955;&#969;&#956;&#945;&#964;&#953;&#954;&#942;\Reproduce%20paper\ch%203%20%5b2010%5d%20Banks\model\figures\case%204\%5b1-1%5d.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file:///D:\Users\Jay\Google%20Drive\&#928;&#959;&#955;&#965;&#964;&#949;&#967;&#957;&#949;&#953;&#959;\&#916;&#953;&#960;&#955;&#969;&#956;&#945;&#964;&#953;&#954;&#942;\Reproduce%20paper\ch%203%20%5b2010%5d%20Banks\model\figures\case%203\comp_N_min.p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3%20%5b2010%5d%20Banks\model\figures\case%203\%5b3-1%5d-d.png" TargetMode="External"/><Relationship Id="rId5" Type="http://schemas.openxmlformats.org/officeDocument/2006/relationships/image" Target="../media/image33.png"/><Relationship Id="rId4" Type="http://schemas.openxmlformats.org/officeDocument/2006/relationships/image" Target="file:///D:\Users\Jay\Google%20Drive\&#928;&#959;&#955;&#965;&#964;&#949;&#967;&#957;&#949;&#953;&#959;\&#916;&#953;&#960;&#955;&#969;&#956;&#945;&#964;&#953;&#954;&#942;\Reproduce%20paper\ch%203%20%5b2010%5d%20Banks\model\figures\case%203\%5b3-1%5d.p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8.png"/><Relationship Id="rId4" Type="http://schemas.openxmlformats.org/officeDocument/2006/relationships/image" Target="file:///D:\Users\Jay\Google%20Drive\&#928;&#959;&#955;&#965;&#964;&#949;&#967;&#957;&#949;&#953;&#959;\&#916;&#953;&#960;&#955;&#969;&#956;&#945;&#964;&#953;&#954;&#942;\Reproduce%20paper\ch%203%20%5b2010%5d%20Banks\model\figures\case%203\comp_v_total.p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3.png"/><Relationship Id="rId4" Type="http://schemas.openxmlformats.org/officeDocument/2006/relationships/image" Target="file:///D:\Users\Jay\Google%20Drive\&#928;&#959;&#955;&#965;&#964;&#949;&#967;&#957;&#949;&#953;&#959;\&#916;&#953;&#960;&#955;&#969;&#956;&#945;&#964;&#953;&#954;&#942;\Reproduce%20paper\ch%203%20%5b2010%5d%20Banks\model\figures\case%204\comp_N_min.pn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3%20%5b2010%5d%20Banks\model\figures\case%204\%5b4-3%5d-d.png" TargetMode="External"/><Relationship Id="rId5" Type="http://schemas.openxmlformats.org/officeDocument/2006/relationships/image" Target="../media/image41.png"/><Relationship Id="rId4" Type="http://schemas.openxmlformats.org/officeDocument/2006/relationships/image" Target="file:///D:\Users\Jay\Google%20Drive\&#928;&#959;&#955;&#965;&#964;&#949;&#967;&#957;&#949;&#953;&#959;\&#916;&#953;&#960;&#955;&#969;&#956;&#945;&#964;&#953;&#954;&#942;\Reproduce%20paper\ch%203%20%5b2010%5d%20Banks\model\figures\case%204\%5b4-3%5d.p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file:///D:\Users\Jay\Google%20Drive\&#928;&#959;&#955;&#965;&#964;&#949;&#967;&#957;&#949;&#953;&#959;\&#916;&#953;&#960;&#955;&#969;&#956;&#945;&#964;&#953;&#954;&#942;\Reproduce%20paper\ch%203%20%5b2010%5d%20Banks\model\figures\case%204\comp_v_total.png" TargetMode="Externa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50.png"/><Relationship Id="rId7"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2%20%5b2001&amp;3%5d%20Depillis\model%20drug%20free\figures\Fig%202%20-%20Regions\fig2.png" TargetMode="External"/><Relationship Id="rId5" Type="http://schemas.openxmlformats.org/officeDocument/2006/relationships/image" Target="../media/image45.png"/><Relationship Id="rId4" Type="http://schemas.openxmlformats.org/officeDocument/2006/relationships/hyperlink" Target="file:///C:\Users\Jay\AppData\Roaming\Microsoft\Reproduce%20paper\ch%202%20%5b2001&amp;3%5d%20Depillis\figures\Fig%202%20-%20Regions\fig2.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file:///D:\Users\Jay\Google%20Drive\&#928;&#959;&#955;&#965;&#964;&#949;&#967;&#957;&#949;&#953;&#959;\&#916;&#953;&#960;&#955;&#969;&#956;&#945;&#964;&#953;&#954;&#942;\Reproduce%20paper\ch%202%20%5b2001&amp;3%5d%20Depillis\model%20drug%20free\figures\Fig%201%20-%20Planes\fig1.png"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file:///D:\Users\Jay\Google%20Drive\&#928;&#959;&#955;&#965;&#964;&#949;&#967;&#957;&#949;&#953;&#959;\&#916;&#953;&#960;&#955;&#969;&#956;&#945;&#964;&#953;&#954;&#942;\Reproduce%20paper\ch%202%20%5b2001&amp;3%5d%20Depillis\model%20drug%20free\figures\I_0=015_drugfree.png"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2%20%5b2001&amp;3%5d%20Depillis\model%20drug%20free\figures\I_0=010_drugfree.png" TargetMode="External"/><Relationship Id="rId5" Type="http://schemas.openxmlformats.org/officeDocument/2006/relationships/image" Target="../media/image6.png"/><Relationship Id="rId4" Type="http://schemas.openxmlformats.org/officeDocument/2006/relationships/hyperlink" Target="file:///C:\Users\Jay\AppData\Roaming\Microsoft\Reproduce%20paper\ch%202%20%5b2001&amp;3%5d%20Depillis\model\figures\Io=010_nodrug.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file:///D:\Users\Jay\Google%20Drive\&#928;&#959;&#955;&#965;&#964;&#949;&#967;&#957;&#949;&#953;&#959;\&#916;&#953;&#960;&#955;&#969;&#956;&#945;&#964;&#953;&#954;&#942;\Reproduce%20paper\ch%202%20%5b2001&amp;3%5d%20Depillis\papers\Direct%20Collocation\dircol-HermSim.jp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file:///D:\Users\Jay\Google%20Drive\&#928;&#959;&#955;&#965;&#964;&#949;&#967;&#957;&#949;&#953;&#959;\&#916;&#953;&#960;&#955;&#969;&#956;&#945;&#964;&#953;&#954;&#942;\Reproduce%20paper\ch%202%20%5b2001&amp;3%5d%20Depillis\model%20optimal%20control\OptimTraj-master\demo\tumorMinimization\figures\I_0=015.png" TargetMode="External"/><Relationship Id="rId5" Type="http://schemas.openxmlformats.org/officeDocument/2006/relationships/image" Target="../media/image10.png"/><Relationship Id="rId4" Type="http://schemas.openxmlformats.org/officeDocument/2006/relationships/image" Target="file:///D:\Users\Jay\Google%20Drive\&#928;&#959;&#955;&#965;&#964;&#949;&#967;&#957;&#949;&#953;&#959;\&#916;&#953;&#960;&#955;&#969;&#956;&#945;&#964;&#953;&#954;&#942;\Reproduce%20paper\ch%202%20%5b2001&amp;3%5d%20Depillis\model%20optimal%20control\OptimTraj-master\demo\tumorMinimization\figures\I_0=010.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file:///D:\Users\Jay\Google%20Drive\&#928;&#959;&#955;&#965;&#964;&#949;&#967;&#957;&#949;&#953;&#959;\&#916;&#953;&#960;&#955;&#969;&#956;&#945;&#964;&#953;&#954;&#942;\Reproduce%20paper\ch%202%20%5b2001&amp;3%5d%20Depillis\model%20optimal%20control\OptimTraj-master\demo\tumorMinimization\figures\I_0=010.png"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37CA-526B-4D13-B3AF-4AE5D76273D0}"/>
              </a:ext>
            </a:extLst>
          </p:cNvPr>
          <p:cNvSpPr>
            <a:spLocks noGrp="1"/>
          </p:cNvSpPr>
          <p:nvPr>
            <p:ph type="ctrTitle"/>
          </p:nvPr>
        </p:nvSpPr>
        <p:spPr>
          <a:xfrm>
            <a:off x="0" y="485775"/>
            <a:ext cx="12192000" cy="2514600"/>
          </a:xfrm>
        </p:spPr>
        <p:txBody>
          <a:bodyPr>
            <a:normAutofit/>
          </a:bodyPr>
          <a:lstStyle/>
          <a:p>
            <a:pPr algn="ctr"/>
            <a:r>
              <a:rPr lang="en-US" dirty="0">
                <a:ln w="3175">
                  <a:noFill/>
                </a:ln>
                <a:effectLst>
                  <a:outerShdw blurRad="50800" dist="38100" dir="5400000" algn="t" rotWithShape="0">
                    <a:prstClr val="black">
                      <a:alpha val="40000"/>
                    </a:prstClr>
                  </a:outerShdw>
                </a:effectLst>
              </a:rPr>
              <a:t>Determination of the Pharmaceutical </a:t>
            </a:r>
            <a:br>
              <a:rPr lang="en-US" dirty="0">
                <a:ln w="3175">
                  <a:noFill/>
                </a:ln>
                <a:effectLst>
                  <a:outerShdw blurRad="50800" dist="38100" dir="5400000" algn="t" rotWithShape="0">
                    <a:prstClr val="black">
                      <a:alpha val="40000"/>
                    </a:prstClr>
                  </a:outerShdw>
                </a:effectLst>
              </a:rPr>
            </a:br>
            <a:r>
              <a:rPr lang="en-US" dirty="0">
                <a:ln w="3175">
                  <a:noFill/>
                </a:ln>
                <a:effectLst>
                  <a:outerShdw blurRad="50800" dist="38100" dir="5400000" algn="t" rotWithShape="0">
                    <a:prstClr val="black">
                      <a:alpha val="40000"/>
                    </a:prstClr>
                  </a:outerShdw>
                </a:effectLst>
              </a:rPr>
              <a:t>Treatment-Dosage</a:t>
            </a:r>
            <a:br>
              <a:rPr lang="el-GR" dirty="0">
                <a:ln w="3175">
                  <a:noFill/>
                </a:ln>
                <a:effectLst>
                  <a:outerShdw blurRad="50800" dist="38100" dir="5400000" algn="t" rotWithShape="0">
                    <a:prstClr val="black">
                      <a:alpha val="40000"/>
                    </a:prstClr>
                  </a:outerShdw>
                </a:effectLst>
              </a:rPr>
            </a:br>
            <a:r>
              <a:rPr lang="en-US" dirty="0">
                <a:ln w="3175">
                  <a:noFill/>
                </a:ln>
                <a:effectLst>
                  <a:outerShdw blurRad="50800" dist="38100" dir="5400000" algn="t" rotWithShape="0">
                    <a:prstClr val="black">
                      <a:alpha val="40000"/>
                    </a:prstClr>
                  </a:outerShdw>
                </a:effectLst>
              </a:rPr>
              <a:t> for Cancer Patients </a:t>
            </a:r>
            <a:br>
              <a:rPr lang="en-US" dirty="0">
                <a:ln w="3175">
                  <a:noFill/>
                </a:ln>
                <a:effectLst>
                  <a:outerShdw blurRad="50800" dist="38100" dir="5400000" algn="t" rotWithShape="0">
                    <a:prstClr val="black">
                      <a:alpha val="40000"/>
                    </a:prstClr>
                  </a:outerShdw>
                </a:effectLst>
              </a:rPr>
            </a:br>
            <a:r>
              <a:rPr lang="en-US" dirty="0">
                <a:ln w="3175">
                  <a:noFill/>
                </a:ln>
                <a:effectLst>
                  <a:outerShdw blurRad="50800" dist="38100" dir="5400000" algn="t" rotWithShape="0">
                    <a:prstClr val="black">
                      <a:alpha val="40000"/>
                    </a:prstClr>
                  </a:outerShdw>
                </a:effectLst>
              </a:rPr>
              <a:t>using Non-Linear Optimization Techniques</a:t>
            </a:r>
          </a:p>
        </p:txBody>
      </p:sp>
      <p:sp>
        <p:nvSpPr>
          <p:cNvPr id="3" name="Subtitle 2">
            <a:extLst>
              <a:ext uri="{FF2B5EF4-FFF2-40B4-BE49-F238E27FC236}">
                <a16:creationId xmlns:a16="http://schemas.microsoft.com/office/drawing/2014/main" id="{560DEA2C-0D27-4355-92D9-6E5D1D4FBAB5}"/>
              </a:ext>
            </a:extLst>
          </p:cNvPr>
          <p:cNvSpPr>
            <a:spLocks noGrp="1"/>
          </p:cNvSpPr>
          <p:nvPr>
            <p:ph type="subTitle" idx="1"/>
          </p:nvPr>
        </p:nvSpPr>
        <p:spPr>
          <a:xfrm>
            <a:off x="581191" y="3133838"/>
            <a:ext cx="10993546" cy="1951729"/>
          </a:xfrm>
        </p:spPr>
        <p:txBody>
          <a:bodyPr>
            <a:noAutofit/>
          </a:bodyPr>
          <a:lstStyle/>
          <a:p>
            <a:pPr algn="ctr">
              <a:spcAft>
                <a:spcPts val="1200"/>
              </a:spcAft>
            </a:pPr>
            <a:r>
              <a:rPr lang="en-US" sz="1800" cap="none" dirty="0">
                <a:solidFill>
                  <a:schemeClr val="bg1"/>
                </a:solidFill>
                <a:effectLst>
                  <a:outerShdw blurRad="50800" dist="38100" dir="5400000" algn="t" rotWithShape="0">
                    <a:prstClr val="black">
                      <a:alpha val="40000"/>
                    </a:prstClr>
                  </a:outerShdw>
                </a:effectLst>
                <a:latin typeface="+mj-lt"/>
              </a:rPr>
              <a:t>by Mavromatakis Iason</a:t>
            </a:r>
          </a:p>
          <a:p>
            <a:pPr algn="ctr">
              <a:spcBef>
                <a:spcPts val="300"/>
              </a:spcBef>
              <a:spcAft>
                <a:spcPts val="300"/>
              </a:spcAft>
            </a:pPr>
            <a:r>
              <a:rPr lang="en-US" sz="1800" u="sng" cap="none" dirty="0">
                <a:solidFill>
                  <a:schemeClr val="bg1"/>
                </a:solidFill>
                <a:effectLst>
                  <a:outerShdw blurRad="50800" dist="38100" dir="5400000" algn="t" rotWithShape="0">
                    <a:prstClr val="black">
                      <a:alpha val="40000"/>
                    </a:prstClr>
                  </a:outerShdw>
                </a:effectLst>
                <a:latin typeface="+mj-lt"/>
              </a:rPr>
              <a:t>Thesis committee</a:t>
            </a:r>
          </a:p>
          <a:p>
            <a:pPr algn="ctr">
              <a:spcBef>
                <a:spcPts val="300"/>
              </a:spcBef>
              <a:spcAft>
                <a:spcPts val="300"/>
              </a:spcAft>
            </a:pPr>
            <a:r>
              <a:rPr lang="en-US" sz="1800" cap="none" dirty="0">
                <a:solidFill>
                  <a:schemeClr val="bg1"/>
                </a:solidFill>
                <a:effectLst>
                  <a:outerShdw blurRad="50800" dist="38100" dir="5400000" algn="t" rotWithShape="0">
                    <a:prstClr val="black">
                      <a:alpha val="40000"/>
                    </a:prstClr>
                  </a:outerShdw>
                </a:effectLst>
                <a:latin typeface="+mj-lt"/>
              </a:rPr>
              <a:t>Prof. Stavrakakis Georgios (supervisor)</a:t>
            </a:r>
          </a:p>
          <a:p>
            <a:pPr algn="ctr">
              <a:spcBef>
                <a:spcPts val="300"/>
              </a:spcBef>
              <a:spcAft>
                <a:spcPts val="300"/>
              </a:spcAft>
            </a:pPr>
            <a:r>
              <a:rPr lang="en-US" sz="1800" cap="none" dirty="0">
                <a:solidFill>
                  <a:schemeClr val="bg1"/>
                </a:solidFill>
                <a:effectLst>
                  <a:outerShdw blurRad="50800" dist="38100" dir="5400000" algn="t" rotWithShape="0">
                    <a:prstClr val="black">
                      <a:alpha val="40000"/>
                    </a:prstClr>
                  </a:outerShdw>
                </a:effectLst>
                <a:latin typeface="+mj-lt"/>
              </a:rPr>
              <a:t>Prof. Zervakis Michael</a:t>
            </a:r>
          </a:p>
          <a:p>
            <a:pPr algn="ctr">
              <a:spcBef>
                <a:spcPts val="300"/>
              </a:spcBef>
              <a:spcAft>
                <a:spcPts val="300"/>
              </a:spcAft>
            </a:pPr>
            <a:r>
              <a:rPr lang="en-US" sz="1800" cap="none" dirty="0">
                <a:solidFill>
                  <a:schemeClr val="bg1"/>
                </a:solidFill>
                <a:effectLst>
                  <a:outerShdw blurRad="50800" dist="38100" dir="5400000" algn="t" rotWithShape="0">
                    <a:prstClr val="black">
                      <a:alpha val="40000"/>
                    </a:prstClr>
                  </a:outerShdw>
                </a:effectLst>
                <a:latin typeface="+mj-lt"/>
              </a:rPr>
              <a:t>Dr. Sergaki Eleftheria</a:t>
            </a:r>
          </a:p>
          <a:p>
            <a:endParaRPr lang="en-US" sz="1800" cap="none" dirty="0">
              <a:solidFill>
                <a:schemeClr val="bg1"/>
              </a:solidFill>
              <a:latin typeface="+mj-lt"/>
            </a:endParaRPr>
          </a:p>
        </p:txBody>
      </p:sp>
    </p:spTree>
    <p:extLst>
      <p:ext uri="{BB962C8B-B14F-4D97-AF65-F5344CB8AC3E}">
        <p14:creationId xmlns:p14="http://schemas.microsoft.com/office/powerpoint/2010/main" val="3470106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_0=010_bangbang.png">
            <a:extLst>
              <a:ext uri="{FF2B5EF4-FFF2-40B4-BE49-F238E27FC236}">
                <a16:creationId xmlns:a16="http://schemas.microsoft.com/office/drawing/2014/main" id="{A3255E9C-D593-4E43-A0E7-C6134B557C4F}"/>
              </a:ext>
            </a:extLst>
          </p:cNvPr>
          <p:cNvPicPr/>
          <p:nvPr/>
        </p:nvPicPr>
        <p:blipFill>
          <a:blip r:embed="rId3" r:link="rId4">
            <a:extLst>
              <a:ext uri="{28A0092B-C50C-407E-A947-70E740481C1C}">
                <a14:useLocalDpi xmlns:a14="http://schemas.microsoft.com/office/drawing/2010/main" val="0"/>
              </a:ext>
            </a:extLst>
          </a:blip>
          <a:stretch>
            <a:fillRect/>
          </a:stretch>
        </p:blipFill>
        <p:spPr>
          <a:xfrm>
            <a:off x="494968" y="1874102"/>
            <a:ext cx="5951046" cy="4461384"/>
          </a:xfrm>
          <a:prstGeom prst="rect">
            <a:avLst/>
          </a:prstGeom>
        </p:spPr>
      </p:pic>
      <p:sp>
        <p:nvSpPr>
          <p:cNvPr id="2" name="Title 1">
            <a:extLst>
              <a:ext uri="{FF2B5EF4-FFF2-40B4-BE49-F238E27FC236}">
                <a16:creationId xmlns:a16="http://schemas.microsoft.com/office/drawing/2014/main" id="{26B44B6B-C427-427F-95EB-832F15C64B69}"/>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DIRECT COLLOCATION METHOD : BANG-BANG</a:t>
            </a:r>
            <a:endParaRPr lang="en-US" cap="none"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8764E6-5755-4DF0-BB45-052239CCAB65}"/>
                  </a:ext>
                </a:extLst>
              </p:cNvPr>
              <p:cNvSpPr txBox="1"/>
              <p:nvPr/>
            </p:nvSpPr>
            <p:spPr>
              <a:xfrm>
                <a:off x="2536966" y="2211068"/>
                <a:ext cx="1867050" cy="369332"/>
              </a:xfrm>
              <a:prstGeom prst="rect">
                <a:avLst/>
              </a:prstGeom>
              <a:noFill/>
            </p:spPr>
            <p:txBody>
              <a:bodyPr wrap="none" rtlCol="0">
                <a:spAutoFit/>
              </a:bodyPr>
              <a:lstStyle/>
              <a:p>
                <a:r>
                  <a:rPr lang="en-US" b="0" dirty="0"/>
                  <a:t>Case 1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r>
                      <a:rPr lang="en-US" b="0" i="1" smtClean="0">
                        <a:latin typeface="Cambria Math" panose="02040503050406030204" pitchFamily="18" charset="0"/>
                      </a:rPr>
                      <m:t>=0.10</m:t>
                    </m:r>
                  </m:oMath>
                </a14:m>
                <a:endParaRPr lang="en-US" dirty="0"/>
              </a:p>
            </p:txBody>
          </p:sp>
        </mc:Choice>
        <mc:Fallback xmlns="">
          <p:sp>
            <p:nvSpPr>
              <p:cNvPr id="5" name="TextBox 4">
                <a:extLst>
                  <a:ext uri="{FF2B5EF4-FFF2-40B4-BE49-F238E27FC236}">
                    <a16:creationId xmlns:a16="http://schemas.microsoft.com/office/drawing/2014/main" id="{508764E6-5755-4DF0-BB45-052239CCAB65}"/>
                  </a:ext>
                </a:extLst>
              </p:cNvPr>
              <p:cNvSpPr txBox="1">
                <a:spLocks noRot="1" noChangeAspect="1" noMove="1" noResize="1" noEditPoints="1" noAdjustHandles="1" noChangeArrowheads="1" noChangeShapeType="1" noTextEdit="1"/>
              </p:cNvSpPr>
              <p:nvPr/>
            </p:nvSpPr>
            <p:spPr>
              <a:xfrm>
                <a:off x="2536966" y="2211068"/>
                <a:ext cx="1867050" cy="369332"/>
              </a:xfrm>
              <a:prstGeom prst="rect">
                <a:avLst/>
              </a:prstGeom>
              <a:blipFill>
                <a:blip r:embed="rId5"/>
                <a:stretch>
                  <a:fillRect l="-2614" t="-10000" b="-26667"/>
                </a:stretch>
              </a:blipFill>
            </p:spPr>
            <p:txBody>
              <a:bodyPr/>
              <a:lstStyle/>
              <a:p>
                <a:r>
                  <a:rPr lang="en-US">
                    <a:noFill/>
                  </a:rPr>
                  <a:t> </a:t>
                </a:r>
              </a:p>
            </p:txBody>
          </p:sp>
        </mc:Fallback>
      </mc:AlternateContent>
      <p:pic>
        <p:nvPicPr>
          <p:cNvPr id="8" name="I_0=015_bangbang.png">
            <a:extLst>
              <a:ext uri="{FF2B5EF4-FFF2-40B4-BE49-F238E27FC236}">
                <a16:creationId xmlns:a16="http://schemas.microsoft.com/office/drawing/2014/main" id="{60EC57AB-89EE-42B2-878B-2EA38985B5D5}"/>
              </a:ext>
            </a:extLst>
          </p:cNvPr>
          <p:cNvPicPr/>
          <p:nvPr/>
        </p:nvPicPr>
        <p:blipFill>
          <a:blip r:embed="rId6" r:link="rId7">
            <a:extLst>
              <a:ext uri="{28A0092B-C50C-407E-A947-70E740481C1C}">
                <a14:useLocalDpi xmlns:a14="http://schemas.microsoft.com/office/drawing/2010/main" val="0"/>
              </a:ext>
            </a:extLst>
          </a:blip>
          <a:stretch>
            <a:fillRect/>
          </a:stretch>
        </p:blipFill>
        <p:spPr>
          <a:xfrm>
            <a:off x="6130354" y="1924235"/>
            <a:ext cx="5872314" cy="440268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04B93A0-2F20-4956-B3C5-CD9D874427E1}"/>
                  </a:ext>
                </a:extLst>
              </p:cNvPr>
              <p:cNvSpPr txBox="1"/>
              <p:nvPr/>
            </p:nvSpPr>
            <p:spPr>
              <a:xfrm>
                <a:off x="8132986" y="2211068"/>
                <a:ext cx="1867050" cy="369332"/>
              </a:xfrm>
              <a:prstGeom prst="rect">
                <a:avLst/>
              </a:prstGeom>
              <a:noFill/>
            </p:spPr>
            <p:txBody>
              <a:bodyPr wrap="none" rtlCol="0">
                <a:spAutoFit/>
              </a:bodyPr>
              <a:lstStyle/>
              <a:p>
                <a:r>
                  <a:rPr lang="en-US" b="0" dirty="0"/>
                  <a:t>Case 2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r>
                      <a:rPr lang="en-US" b="0" i="1" smtClean="0">
                        <a:latin typeface="Cambria Math" panose="02040503050406030204" pitchFamily="18" charset="0"/>
                      </a:rPr>
                      <m:t>=0.15</m:t>
                    </m:r>
                  </m:oMath>
                </a14:m>
                <a:endParaRPr lang="en-US" dirty="0"/>
              </a:p>
            </p:txBody>
          </p:sp>
        </mc:Choice>
        <mc:Fallback xmlns="">
          <p:sp>
            <p:nvSpPr>
              <p:cNvPr id="6" name="TextBox 5">
                <a:extLst>
                  <a:ext uri="{FF2B5EF4-FFF2-40B4-BE49-F238E27FC236}">
                    <a16:creationId xmlns:a16="http://schemas.microsoft.com/office/drawing/2014/main" id="{804B93A0-2F20-4956-B3C5-CD9D874427E1}"/>
                  </a:ext>
                </a:extLst>
              </p:cNvPr>
              <p:cNvSpPr txBox="1">
                <a:spLocks noRot="1" noChangeAspect="1" noMove="1" noResize="1" noEditPoints="1" noAdjustHandles="1" noChangeArrowheads="1" noChangeShapeType="1" noTextEdit="1"/>
              </p:cNvSpPr>
              <p:nvPr/>
            </p:nvSpPr>
            <p:spPr>
              <a:xfrm>
                <a:off x="8132986" y="2211068"/>
                <a:ext cx="1867050" cy="369332"/>
              </a:xfrm>
              <a:prstGeom prst="rect">
                <a:avLst/>
              </a:prstGeom>
              <a:blipFill>
                <a:blip r:embed="rId8"/>
                <a:stretch>
                  <a:fillRect l="-2614" t="-10000" b="-26667"/>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F3E137AA-14C9-448D-A182-ABF5C6158DAD}"/>
              </a:ext>
            </a:extLst>
          </p:cNvPr>
          <p:cNvSpPr/>
          <p:nvPr/>
        </p:nvSpPr>
        <p:spPr>
          <a:xfrm>
            <a:off x="2130136" y="5475514"/>
            <a:ext cx="3768938" cy="383285"/>
          </a:xfrm>
          <a:prstGeom prst="rect">
            <a:avLst/>
          </a:prstGeom>
          <a:solidFill>
            <a:srgbClr val="2EC826">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3177014-8CF5-45C2-9567-B066E63AF65C}"/>
              </a:ext>
            </a:extLst>
          </p:cNvPr>
          <p:cNvSpPr/>
          <p:nvPr/>
        </p:nvSpPr>
        <p:spPr>
          <a:xfrm>
            <a:off x="7585364" y="5475513"/>
            <a:ext cx="3871881" cy="383285"/>
          </a:xfrm>
          <a:prstGeom prst="rect">
            <a:avLst/>
          </a:prstGeom>
          <a:solidFill>
            <a:srgbClr val="2EC826">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FA3B35C-6E41-44D6-91EB-949BFED97C3C}"/>
              </a:ext>
            </a:extLst>
          </p:cNvPr>
          <p:cNvSpPr/>
          <p:nvPr/>
        </p:nvSpPr>
        <p:spPr>
          <a:xfrm>
            <a:off x="2890014" y="6402253"/>
            <a:ext cx="7112000" cy="369332"/>
          </a:xfrm>
          <a:prstGeom prst="rect">
            <a:avLst/>
          </a:prstGeom>
        </p:spPr>
        <p:txBody>
          <a:bodyPr wrap="square">
            <a:spAutoFit/>
          </a:bodyPr>
          <a:lstStyle/>
          <a:p>
            <a:pPr algn="ct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and drug input </a:t>
            </a: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11" name="TextBox 10">
            <a:extLst>
              <a:ext uri="{FF2B5EF4-FFF2-40B4-BE49-F238E27FC236}">
                <a16:creationId xmlns:a16="http://schemas.microsoft.com/office/drawing/2014/main" id="{A81EB4E3-2CEB-419C-BB75-C1C0CB82BF61}"/>
              </a:ext>
            </a:extLst>
          </p:cNvPr>
          <p:cNvSpPr txBox="1"/>
          <p:nvPr/>
        </p:nvSpPr>
        <p:spPr>
          <a:xfrm>
            <a:off x="4974771" y="6024262"/>
            <a:ext cx="2747149" cy="369332"/>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spcBef>
                <a:spcPts val="600"/>
              </a:spcBef>
              <a:spcAft>
                <a:spcPts val="600"/>
              </a:spcAft>
            </a:pPr>
            <a:r>
              <a:rPr lang="en-US" dirty="0"/>
              <a:t>No drug administration</a:t>
            </a:r>
          </a:p>
        </p:txBody>
      </p:sp>
      <p:cxnSp>
        <p:nvCxnSpPr>
          <p:cNvPr id="12" name="Straight Arrow Connector 11">
            <a:extLst>
              <a:ext uri="{FF2B5EF4-FFF2-40B4-BE49-F238E27FC236}">
                <a16:creationId xmlns:a16="http://schemas.microsoft.com/office/drawing/2014/main" id="{105A34F5-4E45-4616-9B8E-3B33BB906060}"/>
              </a:ext>
            </a:extLst>
          </p:cNvPr>
          <p:cNvCxnSpPr>
            <a:cxnSpLocks/>
          </p:cNvCxnSpPr>
          <p:nvPr/>
        </p:nvCxnSpPr>
        <p:spPr>
          <a:xfrm flipH="1" flipV="1">
            <a:off x="4974772" y="5837491"/>
            <a:ext cx="176731" cy="186771"/>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F1DDDE9-FCFA-4EF0-8531-CEB61B172A6D}"/>
              </a:ext>
            </a:extLst>
          </p:cNvPr>
          <p:cNvCxnSpPr>
            <a:cxnSpLocks/>
          </p:cNvCxnSpPr>
          <p:nvPr/>
        </p:nvCxnSpPr>
        <p:spPr>
          <a:xfrm flipV="1">
            <a:off x="7490244" y="5837491"/>
            <a:ext cx="175760" cy="185743"/>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83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581192" y="1828799"/>
                <a:ext cx="11029615" cy="4941651"/>
              </a:xfrm>
            </p:spPr>
            <p:txBody>
              <a:bodyPr numCol="1">
                <a:normAutofit/>
              </a:bodyPr>
              <a:lstStyle/>
              <a:p>
                <a:pPr marL="0" indent="0">
                  <a:lnSpc>
                    <a:spcPct val="150000"/>
                  </a:lnSpc>
                  <a:buNone/>
                </a:pPr>
                <a:r>
                  <a:rPr lang="en-US" sz="2000" dirty="0">
                    <a:solidFill>
                      <a:schemeClr val="tx1"/>
                    </a:solidFill>
                  </a:rPr>
                  <a:t>Optimal cancer chemotherapy treatment based on </a:t>
                </a:r>
                <a:r>
                  <a:rPr lang="en-US" sz="2000" b="1" dirty="0">
                    <a:solidFill>
                      <a:schemeClr val="tx1"/>
                    </a:solidFill>
                  </a:rPr>
                  <a:t>State-Dependent Riccati Equation</a:t>
                </a:r>
                <a:r>
                  <a:rPr lang="el-GR" sz="2000" b="1" dirty="0">
                    <a:solidFill>
                      <a:schemeClr val="tx1"/>
                    </a:solidFill>
                  </a:rPr>
                  <a:t> </a:t>
                </a:r>
                <a:r>
                  <a:rPr lang="en-US" sz="2000" dirty="0">
                    <a:solidFill>
                      <a:schemeClr val="tx1"/>
                    </a:solidFill>
                  </a:rPr>
                  <a:t>method</a:t>
                </a:r>
              </a:p>
              <a:p>
                <a:pPr>
                  <a:lnSpc>
                    <a:spcPct val="150000"/>
                  </a:lnSpc>
                </a:pPr>
                <a:r>
                  <a:rPr lang="en-US" sz="2000" dirty="0">
                    <a:solidFill>
                      <a:schemeClr val="tx1"/>
                    </a:solidFill>
                  </a:rPr>
                  <a:t>Cell death rate caused by the chemotherapy: 	</a:t>
                </a:r>
                <a14:m>
                  <m:oMath xmlns:m="http://schemas.openxmlformats.org/officeDocument/2006/math">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1−</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𝑀</m:t>
                            </m:r>
                          </m:sup>
                        </m:sSup>
                      </m:e>
                    </m:d>
                  </m:oMath>
                </a14:m>
                <a:r>
                  <a:rPr lang="en-US" sz="2000" dirty="0">
                    <a:solidFill>
                      <a:schemeClr val="tx1"/>
                    </a:solidFill>
                  </a:rPr>
                  <a:t> → </a:t>
                </a:r>
                <a14:m>
                  <m:oMath xmlns:m="http://schemas.openxmlformats.org/officeDocument/2006/math">
                    <m:r>
                      <a:rPr lang="en-US" sz="2000" i="1" dirty="0">
                        <a:solidFill>
                          <a:schemeClr val="tx1"/>
                        </a:solidFill>
                        <a:latin typeface="Cambria Math" panose="02040503050406030204" pitchFamily="18" charset="0"/>
                      </a:rPr>
                      <m:t>𝑀</m:t>
                    </m:r>
                  </m:oMath>
                </a14:m>
                <a:endParaRPr lang="en-US" sz="2000" dirty="0">
                  <a:solidFill>
                    <a:schemeClr val="tx1"/>
                  </a:solidFill>
                </a:endParaRPr>
              </a:p>
              <a:p>
                <a:pPr marL="781200" lvl="1" indent="-457200">
                  <a:lnSpc>
                    <a:spcPct val="150000"/>
                  </a:lnSpc>
                  <a:buFont typeface="+mj-lt"/>
                  <a:buAutoNum type="arabicPeriod"/>
                </a:pPr>
                <a:r>
                  <a:rPr lang="en-US" sz="2000" dirty="0">
                    <a:solidFill>
                      <a:schemeClr val="tx1"/>
                    </a:solidFill>
                  </a:rPr>
                  <a:t>If the drug input is bounded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sub>
                        <m:r>
                          <a:rPr lang="en-US" sz="2000" b="0" i="1" smtClean="0">
                            <a:solidFill>
                              <a:schemeClr val="tx1"/>
                            </a:solidFill>
                            <a:latin typeface="Cambria Math" panose="02040503050406030204" pitchFamily="18" charset="0"/>
                          </a:rPr>
                          <m:t>𝑚𝑎𝑥</m:t>
                        </m:r>
                      </m:sub>
                    </m:sSub>
                    <m:r>
                      <a:rPr lang="en-US" sz="2000" b="0" i="1" smtClean="0">
                        <a:solidFill>
                          <a:schemeClr val="tx1"/>
                        </a:solidFill>
                        <a:latin typeface="Cambria Math" panose="02040503050406030204" pitchFamily="18" charset="0"/>
                      </a:rPr>
                      <m:t>=1)</m:t>
                    </m:r>
                  </m:oMath>
                </a14:m>
                <a:r>
                  <a:rPr lang="en-US" sz="2000" dirty="0">
                    <a:solidFill>
                      <a:schemeClr val="tx1"/>
                    </a:solidFill>
                  </a:rPr>
                  <a:t> → practically similar mathematical model to the previous</a:t>
                </a:r>
              </a:p>
              <a:p>
                <a:pPr marL="781200" lvl="1" indent="-457200">
                  <a:lnSpc>
                    <a:spcPct val="150000"/>
                  </a:lnSpc>
                  <a:buFont typeface="+mj-lt"/>
                  <a:buAutoNum type="arabicPeriod"/>
                </a:pPr>
                <a:r>
                  <a:rPr lang="en-US" sz="2000" dirty="0">
                    <a:solidFill>
                      <a:schemeClr val="tx1"/>
                    </a:solidFill>
                  </a:rPr>
                  <a:t>If the drug input is unbounded		    → capability to test the effects of a high drug dosage</a:t>
                </a:r>
              </a:p>
              <a:p>
                <a:pPr>
                  <a:lnSpc>
                    <a:spcPct val="150000"/>
                  </a:lnSpc>
                </a:pPr>
                <a:r>
                  <a:rPr lang="en-US" sz="2000" dirty="0">
                    <a:solidFill>
                      <a:schemeClr val="tx1"/>
                    </a:solidFill>
                  </a:rPr>
                  <a:t>Normal cells:			</a:t>
                </a:r>
                <a14:m>
                  <m:oMath xmlns:m="http://schemas.openxmlformats.org/officeDocument/2006/math">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𝑁</m:t>
                        </m:r>
                      </m:e>
                    </m:acc>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𝑟</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𝑁</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1−</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𝑏</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𝑁</m:t>
                        </m:r>
                      </m:e>
                    </m:d>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𝑐</m:t>
                        </m:r>
                      </m:e>
                      <m:sub>
                        <m:r>
                          <a:rPr lang="en-US" sz="2000" i="1">
                            <a:solidFill>
                              <a:schemeClr val="tx1"/>
                            </a:solidFill>
                            <a:latin typeface="Cambria Math" panose="02040503050406030204" pitchFamily="18" charset="0"/>
                          </a:rPr>
                          <m:t>4</m:t>
                        </m:r>
                      </m:sub>
                    </m:sSub>
                    <m:r>
                      <a:rPr lang="en-US" sz="2000" i="1">
                        <a:solidFill>
                          <a:schemeClr val="tx1"/>
                        </a:solidFill>
                        <a:latin typeface="Cambria Math" panose="02040503050406030204" pitchFamily="18" charset="0"/>
                      </a:rPr>
                      <m:t>𝑇𝑁</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3</m:t>
                        </m:r>
                      </m:sub>
                    </m:sSub>
                    <m:r>
                      <a:rPr lang="en-US" sz="2000" i="1" smtClean="0">
                        <a:solidFill>
                          <a:schemeClr val="tx1"/>
                        </a:solidFill>
                        <a:latin typeface="Cambria Math" panose="02040503050406030204" pitchFamily="18" charset="0"/>
                      </a:rPr>
                      <m:t>𝑀</m:t>
                    </m:r>
                    <m:r>
                      <a:rPr lang="en-US" sz="2000" i="1">
                        <a:solidFill>
                          <a:schemeClr val="tx1"/>
                        </a:solidFill>
                        <a:latin typeface="Cambria Math" panose="02040503050406030204" pitchFamily="18" charset="0"/>
                      </a:rPr>
                      <m:t>𝑁</m:t>
                    </m:r>
                  </m:oMath>
                </a14:m>
                <a:endParaRPr lang="en-US" sz="2000" dirty="0">
                  <a:solidFill>
                    <a:schemeClr val="tx1"/>
                  </a:solidFill>
                </a:endParaRPr>
              </a:p>
              <a:p>
                <a:pPr>
                  <a:lnSpc>
                    <a:spcPct val="150000"/>
                  </a:lnSpc>
                </a:pPr>
                <a:r>
                  <a:rPr lang="en-US" sz="2000" dirty="0">
                    <a:solidFill>
                      <a:schemeClr val="tx1"/>
                    </a:solidFill>
                  </a:rPr>
                  <a:t>Tumor cells: 			</a:t>
                </a:r>
                <a14:m>
                  <m:oMath xmlns:m="http://schemas.openxmlformats.org/officeDocument/2006/math">
                    <m:acc>
                      <m:accPr>
                        <m:chr m:val="̇"/>
                        <m:ctrlPr>
                          <a:rPr lang="en-US" sz="2000" i="1" smtClean="0">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𝑇</m:t>
                        </m:r>
                      </m:e>
                    </m:acc>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𝑟</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𝑇</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1−</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𝑏</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𝑇</m:t>
                        </m:r>
                      </m:e>
                    </m:d>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𝑐</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𝐼𝑇</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𝑐</m:t>
                        </m:r>
                      </m:e>
                      <m:sub>
                        <m:r>
                          <a:rPr lang="en-US" sz="2000" i="1">
                            <a:solidFill>
                              <a:schemeClr val="tx1"/>
                            </a:solidFill>
                            <a:latin typeface="Cambria Math" panose="02040503050406030204" pitchFamily="18" charset="0"/>
                          </a:rPr>
                          <m:t>3</m:t>
                        </m:r>
                      </m:sub>
                    </m:sSub>
                    <m:r>
                      <a:rPr lang="en-US" sz="2000" i="1">
                        <a:solidFill>
                          <a:schemeClr val="tx1"/>
                        </a:solidFill>
                        <a:latin typeface="Cambria Math" panose="02040503050406030204" pitchFamily="18" charset="0"/>
                      </a:rPr>
                      <m:t>𝑇𝑁</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𝑀</m:t>
                    </m:r>
                    <m:r>
                      <a:rPr lang="en-US" sz="2000" i="1">
                        <a:solidFill>
                          <a:schemeClr val="tx1"/>
                        </a:solidFill>
                        <a:latin typeface="Cambria Math" panose="02040503050406030204" pitchFamily="18" charset="0"/>
                      </a:rPr>
                      <m:t>𝑇</m:t>
                    </m:r>
                  </m:oMath>
                </a14:m>
                <a:endParaRPr lang="en-US" sz="2000" i="1" dirty="0">
                  <a:solidFill>
                    <a:schemeClr val="tx1"/>
                  </a:solidFill>
                </a:endParaRPr>
              </a:p>
              <a:p>
                <a:pPr>
                  <a:lnSpc>
                    <a:spcPct val="150000"/>
                  </a:lnSpc>
                </a:pPr>
                <a:r>
                  <a:rPr lang="en-US" sz="2000" dirty="0">
                    <a:solidFill>
                      <a:schemeClr val="tx1"/>
                    </a:solidFill>
                  </a:rPr>
                  <a:t>Immune cells:			</a:t>
                </a:r>
                <a14:m>
                  <m:oMath xmlns:m="http://schemas.openxmlformats.org/officeDocument/2006/math">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𝐼</m:t>
                        </m:r>
                      </m:e>
                    </m:acc>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𝑠</m:t>
                    </m:r>
                    <m:r>
                      <a:rPr lang="en-US" sz="2000" i="1">
                        <a:solidFill>
                          <a:schemeClr val="tx1"/>
                        </a:solidFill>
                        <a:latin typeface="Cambria Math" panose="02040503050406030204" pitchFamily="18" charset="0"/>
                      </a:rPr>
                      <m:t>+</m:t>
                    </m:r>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𝜌</m:t>
                        </m:r>
                        <m:r>
                          <a:rPr lang="en-US" sz="2000" i="1">
                            <a:solidFill>
                              <a:schemeClr val="tx1"/>
                            </a:solidFill>
                            <a:latin typeface="Cambria Math" panose="02040503050406030204" pitchFamily="18" charset="0"/>
                          </a:rPr>
                          <m:t>𝐼𝑇</m:t>
                        </m:r>
                      </m:num>
                      <m:den>
                        <m:r>
                          <a:rPr lang="en-US" sz="2000" i="1">
                            <a:solidFill>
                              <a:schemeClr val="tx1"/>
                            </a:solidFill>
                            <a:latin typeface="Cambria Math" panose="02040503050406030204" pitchFamily="18" charset="0"/>
                          </a:rPr>
                          <m:t>𝛼</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𝑇</m:t>
                        </m:r>
                      </m:den>
                    </m:f>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𝑐</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𝐼𝑇</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𝑑</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𝐼</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1</m:t>
                        </m:r>
                      </m:sub>
                    </m:sSub>
                    <m:r>
                      <a:rPr lang="en-US" sz="2000" i="1" smtClean="0">
                        <a:solidFill>
                          <a:schemeClr val="tx1"/>
                        </a:solidFill>
                        <a:latin typeface="Cambria Math" panose="02040503050406030204" pitchFamily="18" charset="0"/>
                      </a:rPr>
                      <m:t>𝑀</m:t>
                    </m:r>
                    <m:r>
                      <a:rPr lang="en-US" sz="2000" i="1">
                        <a:solidFill>
                          <a:schemeClr val="tx1"/>
                        </a:solidFill>
                        <a:latin typeface="Cambria Math" panose="02040503050406030204" pitchFamily="18" charset="0"/>
                      </a:rPr>
                      <m:t>𝐼</m:t>
                    </m:r>
                  </m:oMath>
                </a14:m>
                <a:endParaRPr lang="en-US" sz="2000" i="1" dirty="0">
                  <a:solidFill>
                    <a:schemeClr val="tx1"/>
                  </a:solidFill>
                </a:endParaRPr>
              </a:p>
              <a:p>
                <a:pPr>
                  <a:lnSpc>
                    <a:spcPct val="150000"/>
                  </a:lnSpc>
                </a:pPr>
                <a:r>
                  <a:rPr lang="en-US" sz="2000" dirty="0">
                    <a:solidFill>
                      <a:schemeClr val="tx1"/>
                    </a:solidFill>
                  </a:rPr>
                  <a:t>Drug concentration:	</a:t>
                </a:r>
                <a14:m>
                  <m:oMath xmlns:m="http://schemas.openxmlformats.org/officeDocument/2006/math">
                    <m:acc>
                      <m:accPr>
                        <m:chr m:val="̇"/>
                        <m:ctrlPr>
                          <a:rPr lang="en-US" sz="2000" i="1">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𝑀</m:t>
                        </m:r>
                      </m:e>
                    </m:acc>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𝑣</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𝑡</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𝑑</m:t>
                        </m:r>
                      </m:e>
                      <m:sub>
                        <m:r>
                          <a:rPr lang="en-US" sz="2000" i="1">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𝑀</m:t>
                    </m:r>
                  </m:oMath>
                </a14:m>
                <a:endParaRPr lang="en-US" dirty="0"/>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581192" y="1828799"/>
                <a:ext cx="11029615" cy="4941651"/>
              </a:xfrm>
              <a:blipFill>
                <a:blip r:embed="rId3"/>
                <a:stretch>
                  <a:fillRect l="-552" b="-2219"/>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A8B01507-3203-4BED-8E3B-E016E0BEE025}"/>
              </a:ext>
            </a:extLst>
          </p:cNvPr>
          <p:cNvSpPr/>
          <p:nvPr/>
        </p:nvSpPr>
        <p:spPr>
          <a:xfrm>
            <a:off x="8943366" y="4338122"/>
            <a:ext cx="2475204" cy="2034696"/>
          </a:xfrm>
          <a:prstGeom prst="rect">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Chemotherapy effects to the cells’ populations </a:t>
            </a:r>
          </a:p>
        </p:txBody>
      </p:sp>
      <p:sp>
        <p:nvSpPr>
          <p:cNvPr id="18" name="Rectangle 17">
            <a:extLst>
              <a:ext uri="{FF2B5EF4-FFF2-40B4-BE49-F238E27FC236}">
                <a16:creationId xmlns:a16="http://schemas.microsoft.com/office/drawing/2014/main" id="{2D462E4A-8307-4209-BE75-28307885BCDD}"/>
              </a:ext>
            </a:extLst>
          </p:cNvPr>
          <p:cNvSpPr/>
          <p:nvPr/>
        </p:nvSpPr>
        <p:spPr>
          <a:xfrm>
            <a:off x="6323596" y="4725783"/>
            <a:ext cx="1097280" cy="64008"/>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9" name="Rectangle 18">
            <a:extLst>
              <a:ext uri="{FF2B5EF4-FFF2-40B4-BE49-F238E27FC236}">
                <a16:creationId xmlns:a16="http://schemas.microsoft.com/office/drawing/2014/main" id="{B5CE42C9-8664-435B-8A9C-4287C890EC53}"/>
              </a:ext>
            </a:extLst>
          </p:cNvPr>
          <p:cNvSpPr/>
          <p:nvPr/>
        </p:nvSpPr>
        <p:spPr>
          <a:xfrm>
            <a:off x="6973305" y="5355470"/>
            <a:ext cx="1097280" cy="64008"/>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0" name="Rectangle 19">
            <a:extLst>
              <a:ext uri="{FF2B5EF4-FFF2-40B4-BE49-F238E27FC236}">
                <a16:creationId xmlns:a16="http://schemas.microsoft.com/office/drawing/2014/main" id="{2F040FB0-9A97-43BD-A2DE-432BC6942FD6}"/>
              </a:ext>
            </a:extLst>
          </p:cNvPr>
          <p:cNvSpPr/>
          <p:nvPr/>
        </p:nvSpPr>
        <p:spPr>
          <a:xfrm>
            <a:off x="6096000" y="6091836"/>
            <a:ext cx="1097280" cy="64008"/>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Tree>
    <p:extLst>
      <p:ext uri="{BB962C8B-B14F-4D97-AF65-F5344CB8AC3E}">
        <p14:creationId xmlns:p14="http://schemas.microsoft.com/office/powerpoint/2010/main" val="3706395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500"/>
                                        <p:tgtEl>
                                          <p:spTgt spid="3">
                                            <p:txEl>
                                              <p:pRg st="5" end="5"/>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500"/>
                                        <p:tgtEl>
                                          <p:spTgt spid="3">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FEB2-B68C-48B1-89E8-0F91A997DCA3}"/>
              </a:ext>
            </a:extLst>
          </p:cNvPr>
          <p:cNvSpPr>
            <a:spLocks noGrp="1"/>
          </p:cNvSpPr>
          <p:nvPr>
            <p:ph type="title"/>
          </p:nvPr>
        </p:nvSpPr>
        <p:spPr/>
        <p:txBody>
          <a:bodyPr/>
          <a:lstStyle/>
          <a:p>
            <a:r>
              <a:rPr lang="en-US" b="1" cap="none" dirty="0"/>
              <a:t>OPTIMAL CANCER CHEMOTHERAPY TREATMENT BASED ON </a:t>
            </a:r>
            <a:br>
              <a:rPr lang="en-US" cap="none" dirty="0"/>
            </a:br>
            <a:r>
              <a:rPr lang="en-US" cap="none" dirty="0">
                <a:effectLst>
                  <a:outerShdw blurRad="50800" dist="38100" dir="5400000" algn="t" rotWithShape="0">
                    <a:prstClr val="black">
                      <a:alpha val="40000"/>
                    </a:prstClr>
                  </a:outerShdw>
                </a:effectLst>
              </a:rPr>
              <a:t>STATE-DEPENDENT RICCATI EQUATION METHOD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C85FF-624E-470C-8BBF-4787B87E3B1A}"/>
                  </a:ext>
                </a:extLst>
              </p:cNvPr>
              <p:cNvSpPr>
                <a:spLocks noGrp="1"/>
              </p:cNvSpPr>
              <p:nvPr>
                <p:ph idx="1"/>
              </p:nvPr>
            </p:nvSpPr>
            <p:spPr>
              <a:xfrm>
                <a:off x="581192" y="2200275"/>
                <a:ext cx="11163133" cy="4329114"/>
              </a:xfrm>
              <a:noFill/>
            </p:spPr>
            <p:txBody>
              <a:bodyPr>
                <a:noAutofit/>
              </a:bodyPr>
              <a:lstStyle/>
              <a:p>
                <a:pPr>
                  <a:lnSpc>
                    <a:spcPct val="150000"/>
                  </a:lnSpc>
                </a:pPr>
                <a:r>
                  <a:rPr lang="en-US" sz="2000" dirty="0">
                    <a:solidFill>
                      <a:schemeClr val="tx1"/>
                    </a:solidFill>
                  </a:rPr>
                  <a:t>Non-linear mathematical model : </a:t>
                </a:r>
                <a14:m>
                  <m:oMath xmlns:m="http://schemas.openxmlformats.org/officeDocument/2006/math">
                    <m:acc>
                      <m:accPr>
                        <m:chr m:val="̇"/>
                        <m:ctrlPr>
                          <a:rPr lang="en-US" sz="2000" b="0" i="1" smtClean="0">
                            <a:solidFill>
                              <a:schemeClr val="tx1"/>
                            </a:solidFill>
                            <a:latin typeface="Cambria Math" panose="02040503050406030204" pitchFamily="18" charset="0"/>
                          </a:rPr>
                        </m:ctrlPr>
                      </m:acc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e>
                    </m:acc>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𝑡</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𝑓</m:t>
                    </m:r>
                    <m:d>
                      <m:dPr>
                        <m:ctrlPr>
                          <a:rPr lang="en-US" sz="2000" b="0" i="1" smtClean="0">
                            <a:solidFill>
                              <a:schemeClr val="tx1"/>
                            </a:solidFill>
                            <a:latin typeface="Cambria Math" panose="02040503050406030204" pitchFamily="18" charset="0"/>
                          </a:rPr>
                        </m:ctrlPr>
                      </m:dPr>
                      <m:e>
                        <m:bar>
                          <m:barPr>
                            <m:ctrlPr>
                              <a:rPr lang="en-US" sz="2000" b="0" i="1" smtClean="0">
                                <a:solidFill>
                                  <a:schemeClr val="tx1"/>
                                </a:solidFill>
                                <a:latin typeface="Cambria Math" panose="02040503050406030204" pitchFamily="18" charset="0"/>
                              </a:rPr>
                            </m:ctrlPr>
                          </m:barPr>
                          <m:e>
                            <m:r>
                              <a:rPr lang="en-US" sz="2000" b="0" i="1" smtClean="0">
                                <a:solidFill>
                                  <a:schemeClr val="tx1"/>
                                </a:solidFill>
                                <a:latin typeface="Cambria Math" panose="02040503050406030204" pitchFamily="18" charset="0"/>
                              </a:rPr>
                              <m:t>𝑥</m:t>
                            </m:r>
                          </m:e>
                        </m:ba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𝑡</m:t>
                            </m:r>
                          </m:e>
                        </m:d>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𝐺</m:t>
                    </m:r>
                    <m:d>
                      <m:dPr>
                        <m:ctrlPr>
                          <a:rPr lang="en-US" sz="2000" b="0" i="1" smtClean="0">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𝑡</m:t>
                            </m:r>
                          </m:e>
                        </m:d>
                      </m:e>
                    </m:d>
                    <m:r>
                      <a:rPr lang="en-US" sz="2000" b="0" i="1" smtClean="0">
                        <a:solidFill>
                          <a:schemeClr val="tx1"/>
                        </a:solidFill>
                        <a:latin typeface="Cambria Math" panose="02040503050406030204" pitchFamily="18" charset="0"/>
                      </a:rPr>
                      <m:t>𝑢</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𝑡</m:t>
                        </m:r>
                      </m:e>
                    </m:d>
                    <m:r>
                      <a:rPr lang="en-US" sz="2000" b="0" i="1" smtClean="0">
                        <a:solidFill>
                          <a:schemeClr val="tx1"/>
                        </a:solidFill>
                        <a:latin typeface="Cambria Math" panose="02040503050406030204" pitchFamily="18" charset="0"/>
                      </a:rPr>
                      <m:t>,   </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0</m:t>
                        </m:r>
                      </m:e>
                    </m:d>
                    <m:r>
                      <a:rPr lang="en-US" sz="2000" b="0" i="1" smtClean="0">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sSub>
                          <m:sSubPr>
                            <m:ctrlPr>
                              <a:rPr lang="en-US" sz="2000" b="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0</m:t>
                            </m:r>
                          </m:sub>
                        </m:sSub>
                      </m:e>
                    </m:bar>
                  </m:oMath>
                </a14:m>
                <a:endParaRPr lang="en-US" sz="2000" dirty="0">
                  <a:solidFill>
                    <a:schemeClr val="tx1"/>
                  </a:solidFill>
                </a:endParaRPr>
              </a:p>
              <a:p>
                <a:pPr>
                  <a:lnSpc>
                    <a:spcPct val="150000"/>
                  </a:lnSpc>
                </a:pPr>
                <a:r>
                  <a:rPr lang="en-US" sz="2000" dirty="0">
                    <a:solidFill>
                      <a:schemeClr val="tx1"/>
                    </a:solidFill>
                  </a:rPr>
                  <a:t>Pseudo-linear mathematical model : </a:t>
                </a:r>
                <a14:m>
                  <m:oMath xmlns:m="http://schemas.openxmlformats.org/officeDocument/2006/math">
                    <m:acc>
                      <m:accPr>
                        <m:chr m:val="̇"/>
                        <m:ctrlPr>
                          <a:rPr lang="en-US" sz="2000" b="1" i="1" smtClean="0">
                            <a:solidFill>
                              <a:schemeClr val="tx1"/>
                            </a:solidFill>
                            <a:latin typeface="Cambria Math" panose="02040503050406030204" pitchFamily="18" charset="0"/>
                          </a:rPr>
                        </m:ctrlPr>
                      </m:accPr>
                      <m:e>
                        <m:bar>
                          <m:barPr>
                            <m:ctrlPr>
                              <a:rPr lang="en-US" sz="2000" b="1" i="1">
                                <a:solidFill>
                                  <a:schemeClr val="tx1"/>
                                </a:solidFill>
                                <a:latin typeface="Cambria Math" panose="02040503050406030204" pitchFamily="18" charset="0"/>
                              </a:rPr>
                            </m:ctrlPr>
                          </m:barPr>
                          <m:e>
                            <m:r>
                              <a:rPr lang="en-US" sz="2000" b="1" i="1">
                                <a:solidFill>
                                  <a:schemeClr val="tx1"/>
                                </a:solidFill>
                                <a:latin typeface="Cambria Math" panose="02040503050406030204" pitchFamily="18" charset="0"/>
                              </a:rPr>
                              <m:t>𝒙</m:t>
                            </m:r>
                          </m:e>
                        </m:bar>
                      </m:e>
                    </m:acc>
                    <m:d>
                      <m:dPr>
                        <m:ctrlPr>
                          <a:rPr lang="en-US" sz="2000" b="1" i="1">
                            <a:solidFill>
                              <a:schemeClr val="tx1"/>
                            </a:solidFill>
                            <a:latin typeface="Cambria Math" panose="02040503050406030204" pitchFamily="18" charset="0"/>
                          </a:rPr>
                        </m:ctrlPr>
                      </m:dPr>
                      <m:e>
                        <m:r>
                          <a:rPr lang="en-US" sz="2000" b="1" i="1">
                            <a:solidFill>
                              <a:schemeClr val="tx1"/>
                            </a:solidFill>
                            <a:latin typeface="Cambria Math" panose="02040503050406030204" pitchFamily="18" charset="0"/>
                          </a:rPr>
                          <m:t>𝒕</m:t>
                        </m:r>
                      </m:e>
                    </m:d>
                    <m:r>
                      <a:rPr lang="en-US" sz="2000" b="1" i="1" smtClean="0">
                        <a:solidFill>
                          <a:schemeClr val="tx1"/>
                        </a:solidFill>
                        <a:latin typeface="Cambria Math" panose="02040503050406030204" pitchFamily="18" charset="0"/>
                      </a:rPr>
                      <m:t>=</m:t>
                    </m:r>
                    <m:r>
                      <a:rPr lang="en-US" sz="2000" b="1" i="1" smtClean="0">
                        <a:solidFill>
                          <a:srgbClr val="C00000"/>
                        </a:solidFill>
                        <a:latin typeface="Cambria Math" panose="02040503050406030204" pitchFamily="18" charset="0"/>
                      </a:rPr>
                      <m:t>𝑨</m:t>
                    </m:r>
                    <m:d>
                      <m:dPr>
                        <m:ctrlPr>
                          <a:rPr lang="en-US" sz="2000" b="1" i="1" smtClean="0">
                            <a:solidFill>
                              <a:srgbClr val="C00000"/>
                            </a:solidFill>
                            <a:latin typeface="Cambria Math" panose="02040503050406030204" pitchFamily="18" charset="0"/>
                          </a:rPr>
                        </m:ctrlPr>
                      </m:dPr>
                      <m:e>
                        <m:bar>
                          <m:barPr>
                            <m:ctrlPr>
                              <a:rPr lang="en-US" sz="2000" b="1" i="1">
                                <a:solidFill>
                                  <a:srgbClr val="C00000"/>
                                </a:solidFill>
                                <a:latin typeface="Cambria Math" panose="02040503050406030204" pitchFamily="18" charset="0"/>
                              </a:rPr>
                            </m:ctrlPr>
                          </m:barPr>
                          <m:e>
                            <m:r>
                              <a:rPr lang="en-US" sz="2000" b="1" i="1">
                                <a:solidFill>
                                  <a:srgbClr val="C00000"/>
                                </a:solidFill>
                                <a:latin typeface="Cambria Math" panose="02040503050406030204" pitchFamily="18" charset="0"/>
                              </a:rPr>
                              <m:t>𝒙</m:t>
                            </m:r>
                          </m:e>
                        </m:bar>
                        <m:d>
                          <m:dPr>
                            <m:ctrlPr>
                              <a:rPr lang="en-US" sz="2000" b="1" i="1">
                                <a:solidFill>
                                  <a:srgbClr val="C00000"/>
                                </a:solidFill>
                                <a:latin typeface="Cambria Math" panose="02040503050406030204" pitchFamily="18" charset="0"/>
                              </a:rPr>
                            </m:ctrlPr>
                          </m:dPr>
                          <m:e>
                            <m:r>
                              <a:rPr lang="en-US" sz="2000" b="1" i="1">
                                <a:solidFill>
                                  <a:srgbClr val="C00000"/>
                                </a:solidFill>
                                <a:latin typeface="Cambria Math" panose="02040503050406030204" pitchFamily="18" charset="0"/>
                              </a:rPr>
                              <m:t>𝒕</m:t>
                            </m:r>
                          </m:e>
                        </m:d>
                      </m:e>
                    </m:d>
                    <m:bar>
                      <m:barPr>
                        <m:ctrlPr>
                          <a:rPr lang="en-US" sz="2000" b="1" i="1">
                            <a:solidFill>
                              <a:schemeClr val="tx1"/>
                            </a:solidFill>
                            <a:latin typeface="Cambria Math" panose="02040503050406030204" pitchFamily="18" charset="0"/>
                          </a:rPr>
                        </m:ctrlPr>
                      </m:barPr>
                      <m:e>
                        <m:r>
                          <a:rPr lang="en-US" sz="2000" b="1" i="1">
                            <a:solidFill>
                              <a:schemeClr val="tx1"/>
                            </a:solidFill>
                            <a:latin typeface="Cambria Math" panose="02040503050406030204" pitchFamily="18" charset="0"/>
                          </a:rPr>
                          <m:t>𝒙</m:t>
                        </m:r>
                      </m:e>
                    </m:bar>
                    <m:d>
                      <m:dPr>
                        <m:ctrlPr>
                          <a:rPr lang="en-US" sz="2000" b="1" i="1">
                            <a:solidFill>
                              <a:schemeClr val="tx1"/>
                            </a:solidFill>
                            <a:latin typeface="Cambria Math" panose="02040503050406030204" pitchFamily="18" charset="0"/>
                          </a:rPr>
                        </m:ctrlPr>
                      </m:dPr>
                      <m:e>
                        <m:r>
                          <a:rPr lang="en-US" sz="2000" b="1" i="1">
                            <a:solidFill>
                              <a:schemeClr val="tx1"/>
                            </a:solidFill>
                            <a:latin typeface="Cambria Math" panose="02040503050406030204" pitchFamily="18" charset="0"/>
                          </a:rPr>
                          <m:t>𝒕</m:t>
                        </m:r>
                      </m:e>
                    </m:d>
                    <m:r>
                      <a:rPr lang="en-US" sz="2000" b="1" i="1" smtClean="0">
                        <a:solidFill>
                          <a:schemeClr val="tx1"/>
                        </a:solidFill>
                        <a:latin typeface="Cambria Math" panose="02040503050406030204" pitchFamily="18" charset="0"/>
                      </a:rPr>
                      <m:t>+</m:t>
                    </m:r>
                    <m:r>
                      <a:rPr lang="en-US" sz="2000" b="1" i="1" smtClean="0">
                        <a:solidFill>
                          <a:srgbClr val="C00000"/>
                        </a:solidFill>
                        <a:latin typeface="Cambria Math" panose="02040503050406030204" pitchFamily="18" charset="0"/>
                      </a:rPr>
                      <m:t>𝑩</m:t>
                    </m:r>
                    <m:d>
                      <m:dPr>
                        <m:ctrlPr>
                          <a:rPr lang="en-US" sz="2000" b="1" i="1" smtClean="0">
                            <a:solidFill>
                              <a:srgbClr val="C00000"/>
                            </a:solidFill>
                            <a:latin typeface="Cambria Math" panose="02040503050406030204" pitchFamily="18" charset="0"/>
                          </a:rPr>
                        </m:ctrlPr>
                      </m:dPr>
                      <m:e>
                        <m:bar>
                          <m:barPr>
                            <m:ctrlPr>
                              <a:rPr lang="en-US" sz="2000" b="1" i="1">
                                <a:solidFill>
                                  <a:srgbClr val="C00000"/>
                                </a:solidFill>
                                <a:latin typeface="Cambria Math" panose="02040503050406030204" pitchFamily="18" charset="0"/>
                              </a:rPr>
                            </m:ctrlPr>
                          </m:barPr>
                          <m:e>
                            <m:r>
                              <a:rPr lang="en-US" sz="2000" b="1" i="1">
                                <a:solidFill>
                                  <a:srgbClr val="C00000"/>
                                </a:solidFill>
                                <a:latin typeface="Cambria Math" panose="02040503050406030204" pitchFamily="18" charset="0"/>
                              </a:rPr>
                              <m:t>𝒙</m:t>
                            </m:r>
                          </m:e>
                        </m:bar>
                        <m:d>
                          <m:dPr>
                            <m:ctrlPr>
                              <a:rPr lang="en-US" sz="2000" b="1" i="1">
                                <a:solidFill>
                                  <a:srgbClr val="C00000"/>
                                </a:solidFill>
                                <a:latin typeface="Cambria Math" panose="02040503050406030204" pitchFamily="18" charset="0"/>
                              </a:rPr>
                            </m:ctrlPr>
                          </m:dPr>
                          <m:e>
                            <m:r>
                              <a:rPr lang="en-US" sz="2000" b="1" i="1">
                                <a:solidFill>
                                  <a:srgbClr val="C00000"/>
                                </a:solidFill>
                                <a:latin typeface="Cambria Math" panose="02040503050406030204" pitchFamily="18" charset="0"/>
                              </a:rPr>
                              <m:t>𝒕</m:t>
                            </m:r>
                          </m:e>
                        </m:d>
                      </m:e>
                    </m:d>
                    <m:r>
                      <a:rPr lang="en-US" sz="2000" b="1" i="1" smtClean="0">
                        <a:solidFill>
                          <a:schemeClr val="tx1"/>
                        </a:solidFill>
                        <a:latin typeface="Cambria Math" panose="02040503050406030204" pitchFamily="18" charset="0"/>
                      </a:rPr>
                      <m:t>𝒖</m:t>
                    </m:r>
                    <m:d>
                      <m:dPr>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𝒕</m:t>
                        </m:r>
                      </m:e>
                    </m:d>
                    <m:r>
                      <a:rPr lang="en-US" sz="2000" b="1" i="1" smtClean="0">
                        <a:solidFill>
                          <a:schemeClr val="tx1"/>
                        </a:solidFill>
                        <a:latin typeface="Cambria Math" panose="02040503050406030204" pitchFamily="18" charset="0"/>
                      </a:rPr>
                      <m:t>,  </m:t>
                    </m:r>
                    <m:bar>
                      <m:barPr>
                        <m:ctrlPr>
                          <a:rPr lang="en-US" sz="2000" b="1" i="1" smtClean="0">
                            <a:solidFill>
                              <a:schemeClr val="tx1"/>
                            </a:solidFill>
                            <a:latin typeface="Cambria Math" panose="02040503050406030204" pitchFamily="18" charset="0"/>
                          </a:rPr>
                        </m:ctrlPr>
                      </m:barPr>
                      <m:e>
                        <m:r>
                          <a:rPr lang="en-US" sz="2000" b="1" i="1">
                            <a:solidFill>
                              <a:schemeClr val="tx1"/>
                            </a:solidFill>
                            <a:latin typeface="Cambria Math" panose="02040503050406030204" pitchFamily="18" charset="0"/>
                          </a:rPr>
                          <m:t>𝒙</m:t>
                        </m:r>
                      </m:e>
                    </m:bar>
                    <m:d>
                      <m:dPr>
                        <m:ctrlPr>
                          <a:rPr lang="en-US" sz="2000" b="1" i="1">
                            <a:solidFill>
                              <a:schemeClr val="tx1"/>
                            </a:solidFill>
                            <a:latin typeface="Cambria Math" panose="02040503050406030204" pitchFamily="18" charset="0"/>
                          </a:rPr>
                        </m:ctrlPr>
                      </m:dPr>
                      <m:e>
                        <m:r>
                          <a:rPr lang="en-US" sz="2000" b="1" i="1">
                            <a:solidFill>
                              <a:schemeClr val="tx1"/>
                            </a:solidFill>
                            <a:latin typeface="Cambria Math" panose="02040503050406030204" pitchFamily="18" charset="0"/>
                          </a:rPr>
                          <m:t>𝟎</m:t>
                        </m:r>
                      </m:e>
                    </m:d>
                    <m:r>
                      <a:rPr lang="en-US" sz="2000" b="1" i="1">
                        <a:solidFill>
                          <a:schemeClr val="tx1"/>
                        </a:solidFill>
                        <a:latin typeface="Cambria Math" panose="02040503050406030204" pitchFamily="18" charset="0"/>
                      </a:rPr>
                      <m:t>=</m:t>
                    </m:r>
                    <m:bar>
                      <m:barPr>
                        <m:ctrlPr>
                          <a:rPr lang="en-US" sz="2000" b="1" i="1">
                            <a:solidFill>
                              <a:schemeClr val="tx1"/>
                            </a:solidFill>
                            <a:latin typeface="Cambria Math" panose="02040503050406030204" pitchFamily="18" charset="0"/>
                          </a:rPr>
                        </m:ctrlPr>
                      </m:barPr>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𝒙</m:t>
                            </m:r>
                          </m:e>
                          <m:sub>
                            <m:r>
                              <a:rPr lang="en-US" sz="2000" b="1" i="1">
                                <a:solidFill>
                                  <a:schemeClr val="tx1"/>
                                </a:solidFill>
                                <a:latin typeface="Cambria Math" panose="02040503050406030204" pitchFamily="18" charset="0"/>
                              </a:rPr>
                              <m:t>𝟎</m:t>
                            </m:r>
                          </m:sub>
                        </m:sSub>
                      </m:e>
                    </m:bar>
                  </m:oMath>
                </a14:m>
                <a:endParaRPr lang="en-US" sz="2000" b="1" dirty="0">
                  <a:solidFill>
                    <a:schemeClr val="tx1"/>
                  </a:solidFill>
                </a:endParaRPr>
              </a:p>
              <a:p>
                <a:pPr>
                  <a:lnSpc>
                    <a:spcPct val="150000"/>
                  </a:lnSpc>
                </a:pPr>
                <a:r>
                  <a:rPr lang="en-US" sz="2000" dirty="0">
                    <a:solidFill>
                      <a:schemeClr val="tx1"/>
                    </a:solidFill>
                  </a:rPr>
                  <a:t>Optimal control input</a:t>
                </a:r>
                <a:r>
                  <a:rPr lang="el-GR" sz="2000" dirty="0">
                    <a:solidFill>
                      <a:schemeClr val="tx1"/>
                    </a:solidFill>
                  </a:rPr>
                  <a:t> (</a:t>
                </a:r>
                <a:r>
                  <a:rPr lang="en-US" sz="2000" dirty="0">
                    <a:solidFill>
                      <a:schemeClr val="tx1"/>
                    </a:solidFill>
                  </a:rPr>
                  <a:t>drug dosage</a:t>
                </a:r>
                <a:r>
                  <a:rPr lang="el-GR" sz="2000" dirty="0">
                    <a:solidFill>
                      <a:schemeClr val="tx1"/>
                    </a:solidFill>
                  </a:rPr>
                  <a:t>)</a:t>
                </a:r>
                <a:r>
                  <a:rPr lang="en-US" sz="2000" dirty="0">
                    <a:solidFill>
                      <a:schemeClr val="tx1"/>
                    </a:solidFill>
                  </a:rPr>
                  <a:t> : </a:t>
                </a:r>
                <a14:m>
                  <m:oMath xmlns:m="http://schemas.openxmlformats.org/officeDocument/2006/math">
                    <m:r>
                      <a:rPr lang="en-US" sz="2000" b="0" i="1">
                        <a:solidFill>
                          <a:schemeClr val="tx1"/>
                        </a:solidFill>
                        <a:latin typeface="Cambria Math" panose="02040503050406030204" pitchFamily="18" charset="0"/>
                      </a:rPr>
                      <m:t>𝑢</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b="0" i="1">
                                <a:solidFill>
                                  <a:schemeClr val="tx1"/>
                                </a:solidFill>
                                <a:latin typeface="Cambria Math" panose="02040503050406030204" pitchFamily="18" charset="0"/>
                              </a:rPr>
                              <m:t>𝑥</m:t>
                            </m:r>
                          </m:e>
                        </m:bar>
                      </m:e>
                    </m:d>
                    <m:r>
                      <a:rPr lang="en-US" sz="2000" b="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b="0" i="1">
                            <a:solidFill>
                              <a:schemeClr val="tx1"/>
                            </a:solidFill>
                            <a:latin typeface="Cambria Math" panose="02040503050406030204" pitchFamily="18" charset="0"/>
                          </a:rPr>
                          <m:t>𝑅</m:t>
                        </m:r>
                      </m:e>
                      <m:sup>
                        <m:r>
                          <a:rPr lang="en-US" sz="2000" b="0" i="1">
                            <a:solidFill>
                              <a:schemeClr val="tx1"/>
                            </a:solidFill>
                            <a:latin typeface="Cambria Math" panose="02040503050406030204" pitchFamily="18" charset="0"/>
                          </a:rPr>
                          <m:t>−1</m:t>
                        </m:r>
                      </m:sup>
                    </m:sSup>
                    <m:d>
                      <m:dPr>
                        <m:ctrlPr>
                          <a:rPr lang="en-US" sz="2000" b="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b="0" i="1">
                                <a:solidFill>
                                  <a:schemeClr val="tx1"/>
                                </a:solidFill>
                                <a:latin typeface="Cambria Math" panose="02040503050406030204" pitchFamily="18" charset="0"/>
                              </a:rPr>
                              <m:t>𝑥</m:t>
                            </m:r>
                          </m:e>
                        </m:bar>
                      </m:e>
                    </m:d>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𝐵</m:t>
                        </m:r>
                      </m:e>
                      <m:sup>
                        <m:r>
                          <a:rPr lang="en-US" sz="2000" b="0" i="1" smtClean="0">
                            <a:solidFill>
                              <a:schemeClr val="tx1"/>
                            </a:solidFill>
                            <a:latin typeface="Cambria Math" panose="02040503050406030204" pitchFamily="18" charset="0"/>
                          </a:rPr>
                          <m:t>𝑇</m:t>
                        </m:r>
                      </m:sup>
                    </m:sSup>
                    <m:r>
                      <a:rPr lang="en-US" sz="2000" b="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b="0" i="1">
                            <a:solidFill>
                              <a:schemeClr val="tx1"/>
                            </a:solidFill>
                            <a:latin typeface="Cambria Math" panose="02040503050406030204" pitchFamily="18" charset="0"/>
                          </a:rPr>
                          <m:t>𝑥</m:t>
                        </m:r>
                      </m:e>
                    </m:bar>
                    <m:r>
                      <a:rPr lang="en-US" sz="2000" b="0" i="1">
                        <a:solidFill>
                          <a:schemeClr val="tx1"/>
                        </a:solidFill>
                        <a:latin typeface="Cambria Math" panose="02040503050406030204" pitchFamily="18" charset="0"/>
                      </a:rPr>
                      <m:t>)</m:t>
                    </m:r>
                    <m:r>
                      <a:rPr lang="en-US" sz="2000" b="0" i="1">
                        <a:solidFill>
                          <a:schemeClr val="tx1"/>
                        </a:solidFill>
                        <a:latin typeface="Cambria Math" panose="02040503050406030204" pitchFamily="18" charset="0"/>
                      </a:rPr>
                      <m:t>𝑃</m:t>
                    </m:r>
                    <m:r>
                      <a:rPr lang="en-US" sz="2000" b="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b="0" i="1">
                            <a:solidFill>
                              <a:schemeClr val="tx1"/>
                            </a:solidFill>
                            <a:latin typeface="Cambria Math" panose="02040503050406030204" pitchFamily="18" charset="0"/>
                          </a:rPr>
                          <m:t>𝑥</m:t>
                        </m:r>
                      </m:e>
                    </m:bar>
                    <m:r>
                      <a:rPr lang="en-US" sz="2000" b="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b="0" i="1">
                            <a:solidFill>
                              <a:schemeClr val="tx1"/>
                            </a:solidFill>
                            <a:latin typeface="Cambria Math" panose="02040503050406030204" pitchFamily="18" charset="0"/>
                          </a:rPr>
                          <m:t>𝑥</m:t>
                        </m:r>
                      </m:e>
                    </m:bar>
                  </m:oMath>
                </a14:m>
                <a:endParaRPr lang="en-US" sz="2000" dirty="0">
                  <a:solidFill>
                    <a:schemeClr val="tx1"/>
                  </a:solidFill>
                </a:endParaRPr>
              </a:p>
              <a:p>
                <a:pPr>
                  <a:lnSpc>
                    <a:spcPct val="150000"/>
                  </a:lnSpc>
                </a:pPr>
                <a14:m>
                  <m:oMath xmlns:m="http://schemas.openxmlformats.org/officeDocument/2006/math">
                    <m:r>
                      <a:rPr lang="en-US" sz="2000" b="0" i="1" smtClean="0">
                        <a:solidFill>
                          <a:schemeClr val="tx1"/>
                        </a:solidFill>
                        <a:latin typeface="Cambria Math" panose="02040503050406030204" pitchFamily="18" charset="0"/>
                      </a:rPr>
                      <m:t>𝑅</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e>
                    </m:d>
                  </m:oMath>
                </a14:m>
                <a:r>
                  <a:rPr lang="en-US" sz="2000" dirty="0">
                    <a:solidFill>
                      <a:schemeClr val="tx1"/>
                    </a:solidFill>
                  </a:rPr>
                  <a:t> is the weight matrix of the control input</a:t>
                </a:r>
              </a:p>
              <a:p>
                <a:pPr>
                  <a:lnSpc>
                    <a:spcPct val="150000"/>
                  </a:lnSpc>
                </a:pPr>
                <a14:m>
                  <m:oMath xmlns:m="http://schemas.openxmlformats.org/officeDocument/2006/math">
                    <m:r>
                      <a:rPr lang="en-US" sz="2000" i="1">
                        <a:solidFill>
                          <a:schemeClr val="tx1"/>
                        </a:solidFill>
                        <a:latin typeface="Cambria Math" panose="02040503050406030204" pitchFamily="18" charset="0"/>
                      </a:rPr>
                      <m:t>𝑃</m:t>
                    </m:r>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 </m:t>
                    </m:r>
                  </m:oMath>
                </a14:m>
                <a:r>
                  <a:rPr lang="en-US" sz="2000" dirty="0">
                    <a:solidFill>
                      <a:schemeClr val="tx1"/>
                    </a:solidFill>
                  </a:rPr>
                  <a:t>is a symmetric positive definite matrix </a:t>
                </a:r>
                <a:r>
                  <a:rPr lang="en-US" sz="2000" b="1" u="sng" dirty="0">
                    <a:solidFill>
                      <a:schemeClr val="tx1"/>
                    </a:solidFill>
                  </a:rPr>
                  <a:t>and</a:t>
                </a:r>
                <a:r>
                  <a:rPr lang="en-US" sz="2000" dirty="0">
                    <a:solidFill>
                      <a:schemeClr val="tx1"/>
                    </a:solidFill>
                  </a:rPr>
                  <a:t> a solution of the algebraic Riccati equation (ARE) : </a:t>
                </a:r>
                <a:endParaRPr lang="el-GR" sz="2000" i="1" dirty="0">
                  <a:solidFill>
                    <a:schemeClr val="tx1"/>
                  </a:solidFill>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𝐴</m:t>
                          </m:r>
                        </m:e>
                        <m:sup>
                          <m:r>
                            <a:rPr lang="en-US" sz="2000" i="1">
                              <a:solidFill>
                                <a:schemeClr val="tx1"/>
                              </a:solidFill>
                              <a:latin typeface="Cambria Math" panose="02040503050406030204" pitchFamily="18" charset="0"/>
                            </a:rPr>
                            <m:t>𝑇</m:t>
                          </m:r>
                        </m:sup>
                      </m:sSup>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𝑃</m:t>
                      </m:r>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𝑃</m:t>
                      </m:r>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𝐴</m:t>
                      </m:r>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𝑃</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e>
                      </m:d>
                      <m:r>
                        <a:rPr lang="en-US" sz="2000" i="1">
                          <a:solidFill>
                            <a:schemeClr val="tx1"/>
                          </a:solidFill>
                          <a:latin typeface="Cambria Math" panose="02040503050406030204" pitchFamily="18" charset="0"/>
                        </a:rPr>
                        <m:t>𝐵</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e>
                      </m:d>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𝑅</m:t>
                          </m:r>
                        </m:e>
                        <m:sup>
                          <m:r>
                            <a:rPr lang="en-US" sz="2000" i="1">
                              <a:solidFill>
                                <a:schemeClr val="tx1"/>
                              </a:solidFill>
                              <a:latin typeface="Cambria Math" panose="02040503050406030204" pitchFamily="18" charset="0"/>
                            </a:rPr>
                            <m:t>−1</m:t>
                          </m:r>
                        </m:sup>
                      </m:sSup>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e>
                      </m:d>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𝐵</m:t>
                          </m:r>
                        </m:e>
                        <m:sup>
                          <m:r>
                            <a:rPr lang="en-US" sz="2000" i="1">
                              <a:solidFill>
                                <a:schemeClr val="tx1"/>
                              </a:solidFill>
                              <a:latin typeface="Cambria Math" panose="02040503050406030204" pitchFamily="18" charset="0"/>
                            </a:rPr>
                            <m:t>𝑇</m:t>
                          </m:r>
                        </m:sup>
                      </m:sSup>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𝑃</m:t>
                      </m:r>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𝑄</m:t>
                      </m:r>
                      <m:r>
                        <a:rPr lang="en-US" sz="2000" i="1">
                          <a:solidFill>
                            <a:schemeClr val="tx1"/>
                          </a:solidFill>
                          <a:latin typeface="Cambria Math" panose="02040503050406030204" pitchFamily="18" charset="0"/>
                        </a:rPr>
                        <m:t>(</m:t>
                      </m:r>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i="1">
                          <a:solidFill>
                            <a:schemeClr val="tx1"/>
                          </a:solidFill>
                          <a:latin typeface="Cambria Math" panose="02040503050406030204" pitchFamily="18" charset="0"/>
                        </a:rPr>
                        <m:t>)= 0</m:t>
                      </m:r>
                    </m:oMath>
                  </m:oMathPara>
                </a14:m>
                <a:endParaRPr lang="en-US" sz="2000" i="1" dirty="0">
                  <a:solidFill>
                    <a:schemeClr val="tx2"/>
                  </a:solidFill>
                </a:endParaRPr>
              </a:p>
            </p:txBody>
          </p:sp>
        </mc:Choice>
        <mc:Fallback xmlns="">
          <p:sp>
            <p:nvSpPr>
              <p:cNvPr id="3" name="Content Placeholder 2">
                <a:extLst>
                  <a:ext uri="{FF2B5EF4-FFF2-40B4-BE49-F238E27FC236}">
                    <a16:creationId xmlns:a16="http://schemas.microsoft.com/office/drawing/2014/main" id="{18FC85FF-624E-470C-8BBF-4787B87E3B1A}"/>
                  </a:ext>
                </a:extLst>
              </p:cNvPr>
              <p:cNvSpPr>
                <a:spLocks noGrp="1" noRot="1" noChangeAspect="1" noMove="1" noResize="1" noEditPoints="1" noAdjustHandles="1" noChangeArrowheads="1" noChangeShapeType="1" noTextEdit="1"/>
              </p:cNvSpPr>
              <p:nvPr>
                <p:ph idx="1"/>
              </p:nvPr>
            </p:nvSpPr>
            <p:spPr>
              <a:xfrm>
                <a:off x="581192" y="2200275"/>
                <a:ext cx="11163133" cy="4329114"/>
              </a:xfrm>
              <a:blipFill>
                <a:blip r:embed="rId3"/>
                <a:stretch>
                  <a:fillRect l="-273"/>
                </a:stretch>
              </a:blipFill>
            </p:spPr>
            <p:txBody>
              <a:bodyPr/>
              <a:lstStyle/>
              <a:p>
                <a:r>
                  <a:rPr lang="en-US">
                    <a:noFill/>
                  </a:rPr>
                  <a:t> </a:t>
                </a:r>
              </a:p>
            </p:txBody>
          </p:sp>
        </mc:Fallback>
      </mc:AlternateContent>
    </p:spTree>
    <p:extLst>
      <p:ext uri="{BB962C8B-B14F-4D97-AF65-F5344CB8AC3E}">
        <p14:creationId xmlns:p14="http://schemas.microsoft.com/office/powerpoint/2010/main" val="260974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FEB2-B68C-48B1-89E8-0F91A997DCA3}"/>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a:t>
            </a:r>
            <a:endParaRPr lang="en-US"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C85FF-624E-470C-8BBF-4787B87E3B1A}"/>
                  </a:ext>
                </a:extLst>
              </p:cNvPr>
              <p:cNvSpPr>
                <a:spLocks noGrp="1"/>
              </p:cNvSpPr>
              <p:nvPr>
                <p:ph idx="1"/>
              </p:nvPr>
            </p:nvSpPr>
            <p:spPr>
              <a:xfrm>
                <a:off x="581192" y="1887166"/>
                <a:ext cx="11029615" cy="4873557"/>
              </a:xfrm>
            </p:spPr>
            <p:txBody>
              <a:bodyPr>
                <a:normAutofit/>
              </a:bodyPr>
              <a:lstStyle/>
              <a:p>
                <a:r>
                  <a:rPr lang="en-US" sz="2000" dirty="0">
                    <a:solidFill>
                      <a:schemeClr val="tx1"/>
                    </a:solidFill>
                  </a:rPr>
                  <a:t>The current research embodies a </a:t>
                </a:r>
                <a:r>
                  <a:rPr lang="en-US" sz="2000" b="1" dirty="0">
                    <a:solidFill>
                      <a:schemeClr val="tx1"/>
                    </a:solidFill>
                  </a:rPr>
                  <a:t>simulation</a:t>
                </a:r>
                <a:r>
                  <a:rPr lang="en-US" sz="2000" dirty="0">
                    <a:solidFill>
                      <a:schemeClr val="tx1"/>
                    </a:solidFill>
                  </a:rPr>
                  <a:t>, not a real-life experiment</a:t>
                </a:r>
              </a:p>
              <a:p>
                <a:r>
                  <a:rPr lang="en-US" sz="2000" dirty="0">
                    <a:solidFill>
                      <a:schemeClr val="tx1"/>
                    </a:solidFill>
                  </a:rPr>
                  <a:t>The control input </a:t>
                </a:r>
                <a14:m>
                  <m:oMath xmlns:m="http://schemas.openxmlformats.org/officeDocument/2006/math">
                    <m:r>
                      <a:rPr lang="en-US" sz="2000" b="0" i="1" smtClean="0">
                        <a:solidFill>
                          <a:schemeClr val="tx1"/>
                        </a:solidFill>
                        <a:latin typeface="Cambria Math" panose="02040503050406030204" pitchFamily="18" charset="0"/>
                      </a:rPr>
                      <m:t>𝑢</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m:t>
                    </m:r>
                  </m:oMath>
                </a14:m>
                <a:r>
                  <a:rPr lang="en-US" sz="2000" dirty="0">
                    <a:solidFill>
                      <a:schemeClr val="tx1"/>
                    </a:solidFill>
                  </a:rPr>
                  <a:t> of the feedback loop is calculated using the realistic non-linear mathematical model</a:t>
                </a:r>
              </a:p>
              <a:p>
                <a:r>
                  <a:rPr lang="en-US" sz="2000" dirty="0">
                    <a:solidFill>
                      <a:schemeClr val="tx1"/>
                    </a:solidFill>
                  </a:rPr>
                  <a:t>An optimized chemotherapeutic cancer treatment schedule is generated off-line</a:t>
                </a:r>
                <a:r>
                  <a:rPr lang="el-GR" sz="2000" dirty="0">
                    <a:solidFill>
                      <a:schemeClr val="tx1"/>
                    </a:solidFill>
                  </a:rPr>
                  <a:t> </a:t>
                </a:r>
                <a:br>
                  <a:rPr lang="en-US" sz="2000" dirty="0">
                    <a:solidFill>
                      <a:schemeClr val="tx1"/>
                    </a:solidFill>
                  </a:rPr>
                </a:br>
                <a:r>
                  <a:rPr lang="en-US" sz="2000" dirty="0">
                    <a:solidFill>
                      <a:schemeClr val="tx1"/>
                    </a:solidFill>
                  </a:rPr>
                  <a:t>and it is then applied in the real clinical practice</a:t>
                </a:r>
              </a:p>
              <a:p>
                <a:r>
                  <a:rPr lang="en-US" sz="2000" dirty="0">
                    <a:solidFill>
                      <a:schemeClr val="tx1"/>
                    </a:solidFill>
                  </a:rPr>
                  <a:t>If the tumor remains the same or increases in size, a re-run of the chemotherapy optimization takes place.</a:t>
                </a:r>
              </a:p>
              <a:p>
                <a:pPr>
                  <a:spcBef>
                    <a:spcPts val="300"/>
                  </a:spcBef>
                  <a:spcAft>
                    <a:spcPts val="300"/>
                  </a:spcAft>
                </a:pPr>
                <a:r>
                  <a:rPr lang="en-US" sz="2000" b="1" dirty="0">
                    <a:solidFill>
                      <a:schemeClr val="tx1"/>
                    </a:solidFill>
                  </a:rPr>
                  <a:t>Current</a:t>
                </a:r>
                <a:r>
                  <a:rPr lang="en-US" sz="2000" dirty="0">
                    <a:solidFill>
                      <a:schemeClr val="tx1"/>
                    </a:solidFill>
                  </a:rPr>
                  <a:t> states-measurements of </a:t>
                </a:r>
                <a14:m>
                  <m:oMath xmlns:m="http://schemas.openxmlformats.org/officeDocument/2006/math">
                    <m:d>
                      <m:dPr>
                        <m:begChr m:val="{"/>
                        <m:endChr m:val="}"/>
                        <m:ctrlPr>
                          <a:rPr lang="en-US" sz="2000" b="0" i="1" dirty="0" smtClean="0">
                            <a:solidFill>
                              <a:schemeClr val="tx1"/>
                            </a:solidFill>
                            <a:latin typeface="Cambria Math" panose="02040503050406030204" pitchFamily="18" charset="0"/>
                          </a:rPr>
                        </m:ctrlPr>
                      </m:dPr>
                      <m:e>
                        <m:r>
                          <a:rPr lang="en-US" sz="2000" b="0" i="1" dirty="0" smtClean="0">
                            <a:solidFill>
                              <a:schemeClr val="tx1"/>
                            </a:solidFill>
                            <a:latin typeface="Cambria Math" panose="02040503050406030204" pitchFamily="18" charset="0"/>
                          </a:rPr>
                          <m:t> </m:t>
                        </m:r>
                        <m:m>
                          <m:mPr>
                            <m:mcs>
                              <m:mc>
                                <m:mcPr>
                                  <m:count m:val="1"/>
                                  <m:mcJc m:val="center"/>
                                </m:mcPr>
                              </m:mc>
                            </m:mcs>
                            <m:ctrlPr>
                              <a:rPr lang="en-US" sz="2000" i="1" dirty="0" smtClean="0">
                                <a:solidFill>
                                  <a:schemeClr val="tx1"/>
                                </a:solidFill>
                                <a:latin typeface="Cambria Math" panose="02040503050406030204" pitchFamily="18" charset="0"/>
                              </a:rPr>
                            </m:ctrlPr>
                          </m:mPr>
                          <m:mr>
                            <m:e>
                              <m:r>
                                <m:rPr>
                                  <m:nor/>
                                </m:rPr>
                                <a:rPr lang="en-US" sz="2000" i="0" dirty="0">
                                  <a:solidFill>
                                    <a:schemeClr val="tx1"/>
                                  </a:solidFill>
                                </a:rPr>
                                <m:t>normal</m:t>
                              </m:r>
                            </m:e>
                          </m:mr>
                          <m:mr>
                            <m:e>
                              <m:r>
                                <m:rPr>
                                  <m:nor/>
                                </m:rPr>
                                <a:rPr lang="en-US" sz="2000" b="0" i="0" dirty="0" smtClean="0">
                                  <a:solidFill>
                                    <a:schemeClr val="tx1"/>
                                  </a:solidFill>
                                </a:rPr>
                                <m:t>tumor</m:t>
                              </m:r>
                            </m:e>
                          </m:mr>
                          <m:mr>
                            <m:e>
                              <m:r>
                                <m:rPr>
                                  <m:nor/>
                                </m:rPr>
                                <a:rPr lang="en-US" sz="2000" b="0" i="0" dirty="0" smtClean="0">
                                  <a:solidFill>
                                    <a:schemeClr val="tx1"/>
                                  </a:solidFill>
                                </a:rPr>
                                <m:t>immune</m:t>
                              </m:r>
                            </m:e>
                          </m:mr>
                        </m:m>
                        <m:r>
                          <a:rPr lang="en-US" sz="2000" b="0" i="1" dirty="0" smtClean="0">
                            <a:solidFill>
                              <a:schemeClr val="tx1"/>
                            </a:solidFill>
                            <a:latin typeface="Cambria Math" panose="02040503050406030204" pitchFamily="18" charset="0"/>
                          </a:rPr>
                          <m:t> </m:t>
                        </m:r>
                      </m:e>
                    </m:d>
                    <m:r>
                      <a:rPr lang="en-US" sz="2000" b="0" i="1" dirty="0" smtClean="0">
                        <a:solidFill>
                          <a:schemeClr val="tx1"/>
                        </a:solidFill>
                        <a:latin typeface="Cambria Math" panose="02040503050406030204" pitchFamily="18" charset="0"/>
                      </a:rPr>
                      <m:t> </m:t>
                    </m:r>
                    <m:r>
                      <m:rPr>
                        <m:nor/>
                      </m:rPr>
                      <a:rPr lang="en-US" sz="2000" b="0" i="0" dirty="0" smtClean="0">
                        <a:solidFill>
                          <a:schemeClr val="tx1"/>
                        </a:solidFill>
                      </a:rPr>
                      <m:t>cells</m:t>
                    </m:r>
                  </m:oMath>
                </a14:m>
                <a:r>
                  <a:rPr lang="en-US" sz="2000" dirty="0">
                    <a:solidFill>
                      <a:schemeClr val="tx1"/>
                    </a:solidFill>
                  </a:rPr>
                  <a:t> and drug concentration</a:t>
                </a:r>
              </a:p>
              <a:p>
                <a:pPr marL="0" indent="0">
                  <a:spcBef>
                    <a:spcPts val="300"/>
                  </a:spcBef>
                  <a:spcAft>
                    <a:spcPts val="300"/>
                  </a:spcAft>
                  <a:buNone/>
                </a:pPr>
                <a:r>
                  <a:rPr lang="en-US" sz="2000" dirty="0">
                    <a:solidFill>
                      <a:schemeClr val="tx1"/>
                    </a:solidFill>
                    <a:latin typeface="Cambria Math" panose="02040503050406030204" pitchFamily="18" charset="0"/>
                    <a:ea typeface="Cambria Math" panose="02040503050406030204" pitchFamily="18" charset="0"/>
                  </a:rPr>
                  <a:t>							        </a:t>
                </a:r>
                <a:r>
                  <a:rPr lang="el-GR" sz="2000" dirty="0">
                    <a:solidFill>
                      <a:schemeClr val="tx1"/>
                    </a:solidFill>
                    <a:latin typeface="Cambria Math" panose="02040503050406030204" pitchFamily="18" charset="0"/>
                    <a:ea typeface="Cambria Math" panose="02040503050406030204" pitchFamily="18" charset="0"/>
                  </a:rPr>
                  <a:t>	      </a:t>
                </a:r>
                <a:r>
                  <a:rPr lang="en-US" sz="2000" dirty="0">
                    <a:solidFill>
                      <a:schemeClr val="tx1"/>
                    </a:solidFill>
                    <a:latin typeface="Cambria Math" panose="02040503050406030204" pitchFamily="18" charset="0"/>
                    <a:ea typeface="Cambria Math" panose="02040503050406030204" pitchFamily="18" charset="0"/>
                  </a:rPr>
                  <a:t>⇩</a:t>
                </a:r>
              </a:p>
              <a:p>
                <a:pPr marL="0" indent="0">
                  <a:spcBef>
                    <a:spcPts val="300"/>
                  </a:spcBef>
                  <a:buNone/>
                </a:pPr>
                <a:r>
                  <a:rPr lang="en-US" sz="2000" dirty="0">
                    <a:solidFill>
                      <a:schemeClr val="tx1"/>
                    </a:solidFill>
                  </a:rPr>
                  <a:t>  		         </a:t>
                </a:r>
                <a:r>
                  <a:rPr lang="en-US" sz="2000" b="1" dirty="0">
                    <a:solidFill>
                      <a:schemeClr val="tx1"/>
                    </a:solidFill>
                  </a:rPr>
                  <a:t>Initial</a:t>
                </a:r>
                <a:r>
                  <a:rPr lang="en-US" sz="2000" dirty="0">
                    <a:solidFill>
                      <a:schemeClr val="tx1"/>
                    </a:solidFill>
                  </a:rPr>
                  <a:t> new states of </a:t>
                </a:r>
                <a14:m>
                  <m:oMath xmlns:m="http://schemas.openxmlformats.org/officeDocument/2006/math">
                    <m:d>
                      <m:dPr>
                        <m:begChr m:val="{"/>
                        <m:endChr m:val="}"/>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 </m:t>
                        </m:r>
                        <m:m>
                          <m:mPr>
                            <m:mcs>
                              <m:mc>
                                <m:mcPr>
                                  <m:count m:val="1"/>
                                  <m:mcJc m:val="center"/>
                                </m:mcPr>
                              </m:mc>
                            </m:mcs>
                            <m:ctrlPr>
                              <a:rPr lang="en-US" sz="2000" i="1" dirty="0">
                                <a:solidFill>
                                  <a:schemeClr val="tx1"/>
                                </a:solidFill>
                                <a:latin typeface="Cambria Math" panose="02040503050406030204" pitchFamily="18" charset="0"/>
                              </a:rPr>
                            </m:ctrlPr>
                          </m:mPr>
                          <m:mr>
                            <m:e>
                              <m:r>
                                <m:rPr>
                                  <m:nor/>
                                </m:rPr>
                                <a:rPr lang="en-US" sz="2000" dirty="0">
                                  <a:solidFill>
                                    <a:schemeClr val="tx1"/>
                                  </a:solidFill>
                                </a:rPr>
                                <m:t>normal</m:t>
                              </m:r>
                            </m:e>
                          </m:mr>
                          <m:mr>
                            <m:e>
                              <m:r>
                                <m:rPr>
                                  <m:nor/>
                                </m:rPr>
                                <a:rPr lang="en-US" sz="2000" dirty="0">
                                  <a:solidFill>
                                    <a:schemeClr val="tx1"/>
                                  </a:solidFill>
                                </a:rPr>
                                <m:t>tumor</m:t>
                              </m:r>
                            </m:e>
                          </m:mr>
                          <m:mr>
                            <m:e>
                              <m:r>
                                <m:rPr>
                                  <m:nor/>
                                </m:rPr>
                                <a:rPr lang="en-US" sz="2000" dirty="0">
                                  <a:solidFill>
                                    <a:schemeClr val="tx1"/>
                                  </a:solidFill>
                                </a:rPr>
                                <m:t>immune</m:t>
                              </m:r>
                            </m:e>
                          </m:mr>
                        </m:m>
                        <m:r>
                          <a:rPr lang="en-US" sz="2000" i="1" dirty="0">
                            <a:solidFill>
                              <a:schemeClr val="tx1"/>
                            </a:solidFill>
                            <a:latin typeface="Cambria Math" panose="02040503050406030204" pitchFamily="18" charset="0"/>
                          </a:rPr>
                          <m:t> </m:t>
                        </m:r>
                      </m:e>
                    </m:d>
                    <m:r>
                      <a:rPr lang="en-US" sz="2000" i="1" dirty="0">
                        <a:solidFill>
                          <a:schemeClr val="tx1"/>
                        </a:solidFill>
                        <a:latin typeface="Cambria Math" panose="02040503050406030204" pitchFamily="18" charset="0"/>
                      </a:rPr>
                      <m:t> </m:t>
                    </m:r>
                    <m:r>
                      <m:rPr>
                        <m:nor/>
                      </m:rPr>
                      <a:rPr lang="en-US" sz="2000" dirty="0">
                        <a:solidFill>
                          <a:schemeClr val="tx1"/>
                        </a:solidFill>
                      </a:rPr>
                      <m:t>cells</m:t>
                    </m:r>
                  </m:oMath>
                </a14:m>
                <a:r>
                  <a:rPr lang="en-US" sz="2000" dirty="0">
                    <a:solidFill>
                      <a:schemeClr val="tx1"/>
                    </a:solidFill>
                  </a:rPr>
                  <a:t> and drug concentration</a:t>
                </a:r>
              </a:p>
            </p:txBody>
          </p:sp>
        </mc:Choice>
        <mc:Fallback xmlns="">
          <p:sp>
            <p:nvSpPr>
              <p:cNvPr id="3" name="Content Placeholder 2">
                <a:extLst>
                  <a:ext uri="{FF2B5EF4-FFF2-40B4-BE49-F238E27FC236}">
                    <a16:creationId xmlns:a16="http://schemas.microsoft.com/office/drawing/2014/main" id="{18FC85FF-624E-470C-8BBF-4787B87E3B1A}"/>
                  </a:ext>
                </a:extLst>
              </p:cNvPr>
              <p:cNvSpPr>
                <a:spLocks noGrp="1" noRot="1" noChangeAspect="1" noMove="1" noResize="1" noEditPoints="1" noAdjustHandles="1" noChangeArrowheads="1" noChangeShapeType="1" noTextEdit="1"/>
              </p:cNvSpPr>
              <p:nvPr>
                <p:ph idx="1"/>
              </p:nvPr>
            </p:nvSpPr>
            <p:spPr>
              <a:xfrm>
                <a:off x="581192" y="1887166"/>
                <a:ext cx="11029615" cy="4873557"/>
              </a:xfrm>
              <a:blipFill>
                <a:blip r:embed="rId3"/>
                <a:stretch>
                  <a:fillRect l="-276" r="-33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5512BB0-C400-494F-84DF-21CE596AE3BE}"/>
              </a:ext>
            </a:extLst>
          </p:cNvPr>
          <p:cNvSpPr txBox="1"/>
          <p:nvPr/>
        </p:nvSpPr>
        <p:spPr>
          <a:xfrm>
            <a:off x="8399033" y="4832405"/>
            <a:ext cx="3211774" cy="1323439"/>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br>
              <a:rPr lang="en-US" sz="2000" dirty="0"/>
            </a:br>
            <a:r>
              <a:rPr lang="en-US" sz="2000" dirty="0"/>
              <a:t>This approach leads to an </a:t>
            </a:r>
            <a:r>
              <a:rPr lang="en-US" sz="2000" b="1" dirty="0"/>
              <a:t>adaptive control</a:t>
            </a:r>
            <a:br>
              <a:rPr lang="en-US" sz="2000" b="1" dirty="0"/>
            </a:br>
            <a:endParaRPr lang="en-US" sz="2000" b="1" dirty="0"/>
          </a:p>
        </p:txBody>
      </p:sp>
    </p:spTree>
    <p:extLst>
      <p:ext uri="{BB962C8B-B14F-4D97-AF65-F5344CB8AC3E}">
        <p14:creationId xmlns:p14="http://schemas.microsoft.com/office/powerpoint/2010/main" val="399832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 </a:t>
            </a:r>
            <a:r>
              <a:rPr lang="en-US" cap="none" dirty="0">
                <a:effectLst>
                  <a:outerShdw blurRad="50800" dist="38100" dir="5400000" algn="t" rotWithShape="0">
                    <a:prstClr val="black">
                      <a:alpha val="40000"/>
                    </a:prstClr>
                  </a:outerShdw>
                </a:effectLst>
              </a:rPr>
              <a:t>STATE-DEPENDENT RICCATI EQUATION METHOD</a:t>
            </a:r>
            <a:endParaRPr lang="en-US"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581192" y="1730244"/>
                <a:ext cx="6980959" cy="558989"/>
              </a:xfrm>
            </p:spPr>
            <p:txBody>
              <a:bodyPr numCol="1">
                <a:noAutofit/>
              </a:bodyPr>
              <a:lstStyle/>
              <a:p>
                <a:pPr marL="0" indent="0">
                  <a:lnSpc>
                    <a:spcPct val="150000"/>
                  </a:lnSpc>
                  <a:buNone/>
                </a:pPr>
                <a:r>
                  <a:rPr lang="en-US" sz="2000" b="1" dirty="0">
                    <a:solidFill>
                      <a:schemeClr val="tx1"/>
                    </a:solidFill>
                  </a:rPr>
                  <a:t>Case 1 </a:t>
                </a:r>
                <a:r>
                  <a:rPr lang="en-US" sz="2000" dirty="0">
                    <a:solidFill>
                      <a:schemeClr val="tx1"/>
                    </a:solidFill>
                  </a:rPr>
                  <a:t>- The drug input’s weight has a </a:t>
                </a:r>
                <a:r>
                  <a:rPr lang="en-US" sz="2000" b="1" dirty="0">
                    <a:solidFill>
                      <a:schemeClr val="tx1"/>
                    </a:solidFill>
                  </a:rPr>
                  <a:t>constant value </a:t>
                </a:r>
                <a:r>
                  <a:rPr lang="en-US" sz="2000" dirty="0">
                    <a:solidFill>
                      <a:schemeClr val="tx1"/>
                    </a:solidFill>
                  </a:rPr>
                  <a:t>: </a:t>
                </a:r>
                <a14:m>
                  <m:oMath xmlns:m="http://schemas.openxmlformats.org/officeDocument/2006/math">
                    <m:r>
                      <a:rPr lang="en-US" sz="2000" i="1">
                        <a:solidFill>
                          <a:schemeClr val="tx1"/>
                        </a:solidFill>
                        <a:latin typeface="Cambria Math" panose="02040503050406030204" pitchFamily="18" charset="0"/>
                      </a:rPr>
                      <m:t>𝑅</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e>
                    </m:d>
                    <m:r>
                      <a:rPr lang="en-US" sz="2000" b="0" i="1" smtClean="0">
                        <a:solidFill>
                          <a:schemeClr val="tx1"/>
                        </a:solidFill>
                        <a:latin typeface="Cambria Math" panose="02040503050406030204" pitchFamily="18" charset="0"/>
                      </a:rPr>
                      <m:t>=4.7</m:t>
                    </m:r>
                  </m:oMath>
                </a14:m>
                <a:endParaRPr lang="en-US" sz="2000" b="1" dirty="0">
                  <a:solidFill>
                    <a:schemeClr val="tx1"/>
                  </a:solidFill>
                </a:endParaRPr>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581192" y="1730244"/>
                <a:ext cx="6980959" cy="558989"/>
              </a:xfrm>
              <a:blipFill>
                <a:blip r:embed="rId3"/>
                <a:stretch>
                  <a:fillRect l="-873" b="-20652"/>
                </a:stretch>
              </a:blipFill>
            </p:spPr>
            <p:txBody>
              <a:bodyPr/>
              <a:lstStyle/>
              <a:p>
                <a:r>
                  <a:rPr lang="en-US">
                    <a:noFill/>
                  </a:rPr>
                  <a:t> </a:t>
                </a:r>
              </a:p>
            </p:txBody>
          </p:sp>
        </mc:Fallback>
      </mc:AlternateContent>
      <p:pic>
        <p:nvPicPr>
          <p:cNvPr id="12" name="[1-1].png">
            <a:extLst>
              <a:ext uri="{FF2B5EF4-FFF2-40B4-BE49-F238E27FC236}">
                <a16:creationId xmlns:a16="http://schemas.microsoft.com/office/drawing/2014/main" id="{2FFCFA88-510D-4491-A0DB-4E04EB1AD5EF}"/>
              </a:ext>
            </a:extLst>
          </p:cNvPr>
          <p:cNvPicPr>
            <a:picLocks noChangeAspect="1"/>
          </p:cNvPicPr>
          <p:nvPr/>
        </p:nvPicPr>
        <p:blipFill>
          <a:blip r:embed="rId4" r:link="rId5">
            <a:extLst>
              <a:ext uri="{28A0092B-C50C-407E-A947-70E740481C1C}">
                <a14:useLocalDpi xmlns:a14="http://schemas.microsoft.com/office/drawing/2010/main" val="0"/>
              </a:ext>
            </a:extLst>
          </a:blip>
          <a:stretch>
            <a:fillRect/>
          </a:stretch>
        </p:blipFill>
        <p:spPr>
          <a:xfrm>
            <a:off x="223376" y="2262951"/>
            <a:ext cx="6037266" cy="4525903"/>
          </a:xfrm>
          <a:prstGeom prst="rect">
            <a:avLst/>
          </a:prstGeom>
        </p:spPr>
      </p:pic>
      <p:pic>
        <p:nvPicPr>
          <p:cNvPr id="13" name="[1-1]-d.png">
            <a:extLst>
              <a:ext uri="{FF2B5EF4-FFF2-40B4-BE49-F238E27FC236}">
                <a16:creationId xmlns:a16="http://schemas.microsoft.com/office/drawing/2014/main" id="{A0655C40-E1A8-4E96-91BD-11C795D7D899}"/>
              </a:ext>
            </a:extLst>
          </p:cNvPr>
          <p:cNvPicPr>
            <a:picLocks noChangeAspect="1"/>
          </p:cNvPicPr>
          <p:nvPr/>
        </p:nvPicPr>
        <p:blipFill>
          <a:blip r:embed="rId6" r:link="rId7">
            <a:extLst>
              <a:ext uri="{28A0092B-C50C-407E-A947-70E740481C1C}">
                <a14:useLocalDpi xmlns:a14="http://schemas.microsoft.com/office/drawing/2010/main" val="0"/>
              </a:ext>
            </a:extLst>
          </a:blip>
          <a:stretch>
            <a:fillRect/>
          </a:stretch>
        </p:blipFill>
        <p:spPr>
          <a:xfrm>
            <a:off x="5931358" y="2262952"/>
            <a:ext cx="6037266" cy="4525903"/>
          </a:xfrm>
          <a:prstGeom prst="rect">
            <a:avLst/>
          </a:prstGeom>
        </p:spPr>
      </p:pic>
      <p:sp>
        <p:nvSpPr>
          <p:cNvPr id="15" name="TextBox 14">
            <a:extLst>
              <a:ext uri="{FF2B5EF4-FFF2-40B4-BE49-F238E27FC236}">
                <a16:creationId xmlns:a16="http://schemas.microsoft.com/office/drawing/2014/main" id="{5A428F6A-6543-41F0-B0A3-63D791E72091}"/>
              </a:ext>
            </a:extLst>
          </p:cNvPr>
          <p:cNvSpPr txBox="1"/>
          <p:nvPr/>
        </p:nvSpPr>
        <p:spPr>
          <a:xfrm>
            <a:off x="7754640" y="3925737"/>
            <a:ext cx="2719986" cy="1200329"/>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latin typeface="Adobe Garamond Pro" panose="02020502060506020403" pitchFamily="18" charset="0"/>
                <a:ea typeface="Calibri" panose="020F0502020204030204" pitchFamily="34" charset="0"/>
                <a:cs typeface="Times New Roman" panose="02020603050405020304" pitchFamily="18" charset="0"/>
              </a:rPr>
              <a:t>The tumor is eradicated, but the normal cells’ population decreases a lot</a:t>
            </a:r>
            <a:r>
              <a:rPr lang="el-GR" dirty="0">
                <a:latin typeface="Adobe Garamond Pro" panose="02020502060506020403" pitchFamily="18" charset="0"/>
                <a:ea typeface="Calibri" panose="020F0502020204030204" pitchFamily="34" charset="0"/>
                <a:cs typeface="Times New Roman" panose="02020603050405020304" pitchFamily="18" charset="0"/>
              </a:rPr>
              <a:t>, </a:t>
            </a:r>
            <a:r>
              <a:rPr lang="en-US" dirty="0">
                <a:latin typeface="Adobe Garamond Pro" panose="02020502060506020403" pitchFamily="18" charset="0"/>
                <a:ea typeface="Calibri" panose="020F0502020204030204" pitchFamily="34" charset="0"/>
                <a:cs typeface="Times New Roman" panose="02020603050405020304" pitchFamily="18" charset="0"/>
              </a:rPr>
              <a:t>because of the high drug toxicity.</a:t>
            </a: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C8534FA-6DA8-4E98-BDF5-0C8982BC72F2}"/>
                  </a:ext>
                </a:extLst>
              </p:cNvPr>
              <p:cNvSpPr/>
              <p:nvPr/>
            </p:nvSpPr>
            <p:spPr>
              <a:xfrm>
                <a:off x="7562151" y="1889123"/>
                <a:ext cx="1266950" cy="400110"/>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l-GR" sz="2000" i="1" smtClean="0">
                              <a:latin typeface="Cambria Math" panose="02040503050406030204" pitchFamily="18" charset="0"/>
                            </a:rPr>
                          </m:ctrlPr>
                        </m:sSubPr>
                        <m:e>
                          <m:r>
                            <a:rPr lang="el-GR" sz="2000" b="0" i="1" smtClean="0">
                              <a:latin typeface="Cambria Math" panose="02040503050406030204" pitchFamily="18" charset="0"/>
                            </a:rPr>
                            <m:t>𝛪</m:t>
                          </m:r>
                        </m:e>
                        <m:sub>
                          <m:r>
                            <a:rPr lang="el-GR" sz="2000" b="0" i="1" smtClean="0">
                              <a:latin typeface="Cambria Math" panose="02040503050406030204" pitchFamily="18" charset="0"/>
                            </a:rPr>
                            <m:t>0</m:t>
                          </m:r>
                        </m:sub>
                      </m:sSub>
                      <m:r>
                        <a:rPr lang="en-US" sz="2000" b="0" i="1">
                          <a:latin typeface="Cambria Math" panose="02040503050406030204" pitchFamily="18" charset="0"/>
                        </a:rPr>
                        <m:t>=</m:t>
                      </m:r>
                      <m:r>
                        <a:rPr lang="el-GR" sz="2000" b="0" i="1" smtClean="0">
                          <a:latin typeface="Cambria Math" panose="02040503050406030204" pitchFamily="18" charset="0"/>
                        </a:rPr>
                        <m:t>0.15</m:t>
                      </m:r>
                    </m:oMath>
                  </m:oMathPara>
                </a14:m>
                <a:endParaRPr lang="en-US" i="1" dirty="0"/>
              </a:p>
            </p:txBody>
          </p:sp>
        </mc:Choice>
        <mc:Fallback xmlns="">
          <p:sp>
            <p:nvSpPr>
              <p:cNvPr id="4" name="Rectangle 3">
                <a:extLst>
                  <a:ext uri="{FF2B5EF4-FFF2-40B4-BE49-F238E27FC236}">
                    <a16:creationId xmlns:a16="http://schemas.microsoft.com/office/drawing/2014/main" id="{DC8534FA-6DA8-4E98-BDF5-0C8982BC72F2}"/>
                  </a:ext>
                </a:extLst>
              </p:cNvPr>
              <p:cNvSpPr>
                <a:spLocks noRot="1" noChangeAspect="1" noMove="1" noResize="1" noEditPoints="1" noAdjustHandles="1" noChangeArrowheads="1" noChangeShapeType="1" noTextEdit="1"/>
              </p:cNvSpPr>
              <p:nvPr/>
            </p:nvSpPr>
            <p:spPr>
              <a:xfrm>
                <a:off x="7562151" y="1889123"/>
                <a:ext cx="1266950" cy="400110"/>
              </a:xfrm>
              <a:prstGeom prst="rect">
                <a:avLst/>
              </a:prstGeom>
              <a:blipFill>
                <a:blip r:embed="rId8"/>
                <a:stretch>
                  <a:fillRect/>
                </a:stretch>
              </a:blipFill>
              <a:ln>
                <a:solidFill>
                  <a:schemeClr val="tx1"/>
                </a:solidFill>
              </a:ln>
            </p:spPr>
            <p:txBody>
              <a:bodyPr/>
              <a:lstStyle/>
              <a:p>
                <a:r>
                  <a:rPr lang="en-US">
                    <a:noFill/>
                  </a:rPr>
                  <a:t> </a:t>
                </a:r>
              </a:p>
            </p:txBody>
          </p:sp>
        </mc:Fallback>
      </mc:AlternateContent>
      <p:sp>
        <p:nvSpPr>
          <p:cNvPr id="5" name="Rectangle 4">
            <a:extLst>
              <a:ext uri="{FF2B5EF4-FFF2-40B4-BE49-F238E27FC236}">
                <a16:creationId xmlns:a16="http://schemas.microsoft.com/office/drawing/2014/main" id="{7FDD700A-7376-4BC3-A64E-637DD532E733}"/>
              </a:ext>
            </a:extLst>
          </p:cNvPr>
          <p:cNvSpPr/>
          <p:nvPr/>
        </p:nvSpPr>
        <p:spPr>
          <a:xfrm>
            <a:off x="2457183" y="5375394"/>
            <a:ext cx="3228975" cy="923330"/>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drug concentration and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10" name="Rectangle 9">
            <a:extLst>
              <a:ext uri="{FF2B5EF4-FFF2-40B4-BE49-F238E27FC236}">
                <a16:creationId xmlns:a16="http://schemas.microsoft.com/office/drawing/2014/main" id="{CA2D2F60-0C1C-4E42-A54F-6F3C58ECE837}"/>
              </a:ext>
            </a:extLst>
          </p:cNvPr>
          <p:cNvSpPr/>
          <p:nvPr/>
        </p:nvSpPr>
        <p:spPr>
          <a:xfrm>
            <a:off x="8134349" y="5609529"/>
            <a:ext cx="3228975" cy="646331"/>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329565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1-1].png">
            <a:extLst>
              <a:ext uri="{FF2B5EF4-FFF2-40B4-BE49-F238E27FC236}">
                <a16:creationId xmlns:a16="http://schemas.microsoft.com/office/drawing/2014/main" id="{2191CB8B-580C-4697-92CC-CEA0737A2ADC}"/>
              </a:ext>
            </a:extLst>
          </p:cNvPr>
          <p:cNvPicPr>
            <a:picLocks noChangeAspect="1"/>
          </p:cNvPicPr>
          <p:nvPr/>
        </p:nvPicPr>
        <p:blipFill rotWithShape="1">
          <a:blip r:embed="rId3" r:link="rId4">
            <a:extLst>
              <a:ext uri="{28A0092B-C50C-407E-A947-70E740481C1C}">
                <a14:useLocalDpi xmlns:a14="http://schemas.microsoft.com/office/drawing/2010/main" val="0"/>
              </a:ext>
            </a:extLst>
          </a:blip>
          <a:srcRect l="19" t="1" r="-341" b="-542"/>
          <a:stretch>
            <a:fillRect/>
          </a:stretch>
        </p:blipFill>
        <p:spPr bwMode="auto">
          <a:xfrm>
            <a:off x="339840" y="2332098"/>
            <a:ext cx="6024276" cy="4525902"/>
          </a:xfrm>
          <a:prstGeom prst="rect">
            <a:avLst/>
          </a:prstGeom>
          <a:ln>
            <a:noFill/>
          </a:ln>
          <a:extLst>
            <a:ext uri="{53640926-AAD7-44D8-BBD7-CCE9431645EC}">
              <a14:shadowObscured xmlns:a14="http://schemas.microsoft.com/office/drawing/2010/main"/>
            </a:ext>
          </a:extLst>
        </p:spPr>
      </p:pic>
      <p:pic>
        <p:nvPicPr>
          <p:cNvPr id="7" name="[1-1]-d.png">
            <a:extLst>
              <a:ext uri="{FF2B5EF4-FFF2-40B4-BE49-F238E27FC236}">
                <a16:creationId xmlns:a16="http://schemas.microsoft.com/office/drawing/2014/main" id="{2614B3F4-9094-41E7-9D95-D37668D290B1}"/>
              </a:ext>
            </a:extLst>
          </p:cNvPr>
          <p:cNvPicPr>
            <a:picLocks noChangeAspect="1"/>
          </p:cNvPicPr>
          <p:nvPr/>
        </p:nvPicPr>
        <p:blipFill rotWithShape="1">
          <a:blip r:embed="rId5" r:link="rId6">
            <a:extLst>
              <a:ext uri="{28A0092B-C50C-407E-A947-70E740481C1C}">
                <a14:useLocalDpi xmlns:a14="http://schemas.microsoft.com/office/drawing/2010/main" val="0"/>
              </a:ext>
            </a:extLst>
          </a:blip>
          <a:srcRect t="54"/>
          <a:stretch>
            <a:fillRect/>
          </a:stretch>
        </p:blipFill>
        <p:spPr bwMode="auto">
          <a:xfrm>
            <a:off x="6004760" y="2332098"/>
            <a:ext cx="6039722" cy="4525902"/>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a:t>
            </a:r>
            <a:endParaRPr lang="en-US"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581192" y="1819073"/>
                <a:ext cx="11029615" cy="513024"/>
              </a:xfrm>
            </p:spPr>
            <p:txBody>
              <a:bodyPr numCol="1">
                <a:noAutofit/>
              </a:bodyPr>
              <a:lstStyle/>
              <a:p>
                <a:pPr marL="0" indent="0">
                  <a:lnSpc>
                    <a:spcPct val="150000"/>
                  </a:lnSpc>
                  <a:buNone/>
                </a:pPr>
                <a:r>
                  <a:rPr lang="en-US" sz="2000" b="1" dirty="0">
                    <a:solidFill>
                      <a:schemeClr val="tx1"/>
                    </a:solidFill>
                  </a:rPr>
                  <a:t>Case 2</a:t>
                </a:r>
                <a:r>
                  <a:rPr lang="en-US" sz="2000" dirty="0">
                    <a:solidFill>
                      <a:schemeClr val="tx1"/>
                    </a:solidFill>
                  </a:rPr>
                  <a:t> - The tumor </a:t>
                </a:r>
                <a:r>
                  <a:rPr lang="en-US" sz="2000" b="1" dirty="0">
                    <a:solidFill>
                      <a:schemeClr val="tx1"/>
                    </a:solidFill>
                  </a:rPr>
                  <a:t>increases</a:t>
                </a:r>
                <a:r>
                  <a:rPr lang="en-US" sz="2000" dirty="0">
                    <a:solidFill>
                      <a:schemeClr val="tx1"/>
                    </a:solidFill>
                  </a:rPr>
                  <a:t> the drug input’s weight : </a:t>
                </a:r>
                <a14:m>
                  <m:oMath xmlns:m="http://schemas.openxmlformats.org/officeDocument/2006/math">
                    <m:r>
                      <a:rPr lang="en-US" sz="2000" i="1" smtClean="0">
                        <a:solidFill>
                          <a:schemeClr val="tx1"/>
                        </a:solidFill>
                        <a:latin typeface="Cambria Math" panose="02040503050406030204" pitchFamily="18" charset="0"/>
                      </a:rPr>
                      <m:t>𝑅</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m:t>
                        </m:r>
                      </m:e>
                    </m:d>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4.7+2∗</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𝑡</m:t>
                    </m:r>
                    <m:r>
                      <a:rPr lang="en-US" sz="2000" i="1">
                        <a:solidFill>
                          <a:schemeClr val="tx1"/>
                        </a:solidFill>
                        <a:latin typeface="Cambria Math" panose="02040503050406030204" pitchFamily="18" charset="0"/>
                      </a:rPr>
                      <m:t>)</m:t>
                    </m:r>
                  </m:oMath>
                </a14:m>
                <a:endParaRPr lang="en-US" sz="2000" b="1" dirty="0">
                  <a:solidFill>
                    <a:schemeClr val="tx1"/>
                  </a:solidFill>
                </a:endParaRPr>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581192" y="1819073"/>
                <a:ext cx="11029615" cy="513024"/>
              </a:xfrm>
              <a:blipFill>
                <a:blip r:embed="rId7"/>
                <a:stretch>
                  <a:fillRect l="-552" b="-2588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49CFC25-C167-4519-BAB4-B68A9E2C664D}"/>
              </a:ext>
            </a:extLst>
          </p:cNvPr>
          <p:cNvSpPr txBox="1"/>
          <p:nvPr/>
        </p:nvSpPr>
        <p:spPr>
          <a:xfrm>
            <a:off x="7830723" y="3849264"/>
            <a:ext cx="2747149" cy="1477328"/>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An increased input weight, when the tumor exists, results in a </a:t>
            </a:r>
            <a:r>
              <a:rPr lang="en-US" b="1" dirty="0"/>
              <a:t>smaller amount </a:t>
            </a:r>
            <a:r>
              <a:rPr lang="en-US" dirty="0"/>
              <a:t>of drug dosage</a:t>
            </a:r>
            <a:endParaRPr lang="el-GR" dirty="0"/>
          </a:p>
          <a:p>
            <a:pPr algn="ctr"/>
            <a:r>
              <a:rPr lang="en-US" dirty="0"/>
              <a:t>and slower administration</a:t>
            </a:r>
          </a:p>
        </p:txBody>
      </p:sp>
      <p:sp>
        <p:nvSpPr>
          <p:cNvPr id="8" name="Rectangle 7">
            <a:extLst>
              <a:ext uri="{FF2B5EF4-FFF2-40B4-BE49-F238E27FC236}">
                <a16:creationId xmlns:a16="http://schemas.microsoft.com/office/drawing/2014/main" id="{177E26BC-42B1-416B-898D-91111DAA8217}"/>
              </a:ext>
            </a:extLst>
          </p:cNvPr>
          <p:cNvSpPr/>
          <p:nvPr/>
        </p:nvSpPr>
        <p:spPr>
          <a:xfrm>
            <a:off x="2517717" y="5410251"/>
            <a:ext cx="3228975" cy="923330"/>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drug concentration and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10" name="Rectangle 9">
            <a:extLst>
              <a:ext uri="{FF2B5EF4-FFF2-40B4-BE49-F238E27FC236}">
                <a16:creationId xmlns:a16="http://schemas.microsoft.com/office/drawing/2014/main" id="{062D10F4-6EC2-429A-B16C-5C1563FF51C7}"/>
              </a:ext>
            </a:extLst>
          </p:cNvPr>
          <p:cNvSpPr/>
          <p:nvPr/>
        </p:nvSpPr>
        <p:spPr>
          <a:xfrm>
            <a:off x="8236671" y="5687250"/>
            <a:ext cx="3228975" cy="646331"/>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423100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1-1].png">
            <a:extLst>
              <a:ext uri="{FF2B5EF4-FFF2-40B4-BE49-F238E27FC236}">
                <a16:creationId xmlns:a16="http://schemas.microsoft.com/office/drawing/2014/main" id="{889FABDC-B065-41D5-B321-A953114D6933}"/>
              </a:ext>
            </a:extLst>
          </p:cNvPr>
          <p:cNvPicPr>
            <a:picLocks noChangeAspect="1"/>
          </p:cNvPicPr>
          <p:nvPr/>
        </p:nvPicPr>
        <p:blipFill rotWithShape="1">
          <a:blip r:embed="rId3" r:link="rId4">
            <a:extLst>
              <a:ext uri="{28A0092B-C50C-407E-A947-70E740481C1C}">
                <a14:useLocalDpi xmlns:a14="http://schemas.microsoft.com/office/drawing/2010/main" val="0"/>
              </a:ext>
            </a:extLst>
          </a:blip>
          <a:srcRect t="-265" b="-1"/>
          <a:stretch>
            <a:fillRect/>
          </a:stretch>
        </p:blipFill>
        <p:spPr bwMode="auto">
          <a:xfrm>
            <a:off x="371942" y="2278880"/>
            <a:ext cx="6072243" cy="4564832"/>
          </a:xfrm>
          <a:prstGeom prst="rect">
            <a:avLst/>
          </a:prstGeom>
          <a:ln>
            <a:noFill/>
          </a:ln>
          <a:extLst>
            <a:ext uri="{53640926-AAD7-44D8-BBD7-CCE9431645EC}">
              <a14:shadowObscured xmlns:a14="http://schemas.microsoft.com/office/drawing/2010/main"/>
            </a:ext>
          </a:extLst>
        </p:spPr>
      </p:pic>
      <p:pic>
        <p:nvPicPr>
          <p:cNvPr id="10" name="[1-1]-d.png">
            <a:extLst>
              <a:ext uri="{FF2B5EF4-FFF2-40B4-BE49-F238E27FC236}">
                <a16:creationId xmlns:a16="http://schemas.microsoft.com/office/drawing/2014/main" id="{552481FF-AAA1-4451-BEFC-77D3A675788C}"/>
              </a:ext>
            </a:extLst>
          </p:cNvPr>
          <p:cNvPicPr>
            <a:picLocks noChangeAspect="1"/>
          </p:cNvPicPr>
          <p:nvPr/>
        </p:nvPicPr>
        <p:blipFill rotWithShape="1">
          <a:blip r:embed="rId5" r:link="rId6">
            <a:extLst>
              <a:ext uri="{28A0092B-C50C-407E-A947-70E740481C1C}">
                <a14:useLocalDpi xmlns:a14="http://schemas.microsoft.com/office/drawing/2010/main" val="0"/>
              </a:ext>
            </a:extLst>
          </a:blip>
          <a:srcRect t="-94"/>
          <a:stretch>
            <a:fillRect/>
          </a:stretch>
        </p:blipFill>
        <p:spPr bwMode="auto">
          <a:xfrm>
            <a:off x="5861690" y="2278880"/>
            <a:ext cx="6082660" cy="4564832"/>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 </a:t>
            </a:r>
            <a:r>
              <a:rPr lang="en-US" cap="none" dirty="0">
                <a:effectLst>
                  <a:outerShdw blurRad="50800" dist="38100" dir="5400000" algn="t" rotWithShape="0">
                    <a:prstClr val="black">
                      <a:alpha val="40000"/>
                    </a:prstClr>
                  </a:outerShdw>
                </a:effectLst>
              </a:rPr>
              <a:t>STATE-DEPENDENT RICCATI EQUATION METHOD</a:t>
            </a:r>
            <a:endParaRPr lang="en-US"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581192" y="1819073"/>
                <a:ext cx="11029615" cy="513024"/>
              </a:xfrm>
            </p:spPr>
            <p:txBody>
              <a:bodyPr numCol="1">
                <a:noAutofit/>
              </a:bodyPr>
              <a:lstStyle/>
              <a:p>
                <a:pPr marL="0" indent="0">
                  <a:lnSpc>
                    <a:spcPct val="150000"/>
                  </a:lnSpc>
                  <a:buNone/>
                </a:pPr>
                <a:r>
                  <a:rPr lang="en-US" sz="2000" b="1" dirty="0">
                    <a:solidFill>
                      <a:schemeClr val="tx1"/>
                    </a:solidFill>
                  </a:rPr>
                  <a:t>Case 3</a:t>
                </a:r>
                <a:r>
                  <a:rPr lang="en-US" sz="2000" dirty="0">
                    <a:solidFill>
                      <a:schemeClr val="tx1"/>
                    </a:solidFill>
                  </a:rPr>
                  <a:t> - The tumor </a:t>
                </a:r>
                <a:r>
                  <a:rPr lang="en-US" sz="2000" b="1" dirty="0">
                    <a:solidFill>
                      <a:schemeClr val="tx1"/>
                    </a:solidFill>
                  </a:rPr>
                  <a:t>decreases</a:t>
                </a:r>
                <a:r>
                  <a:rPr lang="en-US" sz="2000" dirty="0">
                    <a:solidFill>
                      <a:schemeClr val="tx1"/>
                    </a:solidFill>
                  </a:rPr>
                  <a:t> the drug input’s weight : </a:t>
                </a:r>
                <a14:m>
                  <m:oMath xmlns:m="http://schemas.openxmlformats.org/officeDocument/2006/math">
                    <m:r>
                      <a:rPr lang="en-US" sz="2000" i="1" smtClean="0">
                        <a:solidFill>
                          <a:schemeClr val="tx1"/>
                        </a:solidFill>
                        <a:latin typeface="Cambria Math" panose="02040503050406030204" pitchFamily="18" charset="0"/>
                      </a:rPr>
                      <m:t>𝑅</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m:t>
                        </m:r>
                      </m:e>
                    </m:d>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4.7</m:t>
                    </m:r>
                    <m:r>
                      <a:rPr lang="en-US" sz="2000" b="0" i="1" smtClean="0">
                        <a:solidFill>
                          <a:schemeClr val="tx1"/>
                        </a:solidFill>
                        <a:latin typeface="Cambria Math" panose="02040503050406030204" pitchFamily="18" charset="0"/>
                      </a:rPr>
                      <m:t>−15</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𝑡</m:t>
                    </m:r>
                    <m:r>
                      <a:rPr lang="en-US" sz="2000" i="1">
                        <a:solidFill>
                          <a:schemeClr val="tx1"/>
                        </a:solidFill>
                        <a:latin typeface="Cambria Math" panose="02040503050406030204" pitchFamily="18" charset="0"/>
                      </a:rPr>
                      <m:t>)</m:t>
                    </m:r>
                  </m:oMath>
                </a14:m>
                <a:endParaRPr lang="en-US" sz="2000" b="1" dirty="0">
                  <a:solidFill>
                    <a:schemeClr val="tx1"/>
                  </a:solidFill>
                </a:endParaRPr>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581192" y="1819073"/>
                <a:ext cx="11029615" cy="513024"/>
              </a:xfrm>
              <a:blipFill>
                <a:blip r:embed="rId7"/>
                <a:stretch>
                  <a:fillRect l="-552" b="-2588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49CFC25-C167-4519-BAB4-B68A9E2C664D}"/>
              </a:ext>
            </a:extLst>
          </p:cNvPr>
          <p:cNvSpPr txBox="1"/>
          <p:nvPr/>
        </p:nvSpPr>
        <p:spPr>
          <a:xfrm>
            <a:off x="7820693" y="3822632"/>
            <a:ext cx="2747149" cy="1477328"/>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A decreased input weight, when the tumor exists, results in a </a:t>
            </a:r>
            <a:r>
              <a:rPr lang="en-US" b="1" dirty="0"/>
              <a:t>greater amount </a:t>
            </a:r>
            <a:r>
              <a:rPr lang="en-US" dirty="0"/>
              <a:t>of drug dosage </a:t>
            </a:r>
            <a:br>
              <a:rPr lang="en-US" dirty="0"/>
            </a:br>
            <a:r>
              <a:rPr lang="en-US" dirty="0"/>
              <a:t>and faster administration</a:t>
            </a:r>
          </a:p>
        </p:txBody>
      </p:sp>
      <p:sp>
        <p:nvSpPr>
          <p:cNvPr id="7" name="Rectangle 6">
            <a:extLst>
              <a:ext uri="{FF2B5EF4-FFF2-40B4-BE49-F238E27FC236}">
                <a16:creationId xmlns:a16="http://schemas.microsoft.com/office/drawing/2014/main" id="{F510A3B3-5B94-4EA2-8ADE-B6FEBF33CFA0}"/>
              </a:ext>
            </a:extLst>
          </p:cNvPr>
          <p:cNvSpPr/>
          <p:nvPr/>
        </p:nvSpPr>
        <p:spPr>
          <a:xfrm>
            <a:off x="8148637" y="5719452"/>
            <a:ext cx="3228975" cy="646331"/>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11" name="Rectangle 10">
            <a:extLst>
              <a:ext uri="{FF2B5EF4-FFF2-40B4-BE49-F238E27FC236}">
                <a16:creationId xmlns:a16="http://schemas.microsoft.com/office/drawing/2014/main" id="{08C04595-497C-437B-AB2E-4BAD336A2AB6}"/>
              </a:ext>
            </a:extLst>
          </p:cNvPr>
          <p:cNvSpPr/>
          <p:nvPr/>
        </p:nvSpPr>
        <p:spPr>
          <a:xfrm>
            <a:off x="2632715" y="5442453"/>
            <a:ext cx="3228975" cy="923330"/>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drug concentration and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1404058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1-1].png">
            <a:extLst>
              <a:ext uri="{FF2B5EF4-FFF2-40B4-BE49-F238E27FC236}">
                <a16:creationId xmlns:a16="http://schemas.microsoft.com/office/drawing/2014/main" id="{D3FE08E1-9657-44A8-B0E9-ABDBDAE184F9}"/>
              </a:ext>
            </a:extLst>
          </p:cNvPr>
          <p:cNvPicPr>
            <a:picLocks noChangeAspect="1"/>
          </p:cNvPicPr>
          <p:nvPr/>
        </p:nvPicPr>
        <p:blipFill rotWithShape="1">
          <a:blip r:embed="rId3" r:link="rId4">
            <a:extLst>
              <a:ext uri="{28A0092B-C50C-407E-A947-70E740481C1C}">
                <a14:useLocalDpi xmlns:a14="http://schemas.microsoft.com/office/drawing/2010/main" val="0"/>
              </a:ext>
            </a:extLst>
          </a:blip>
          <a:srcRect t="-12"/>
          <a:stretch/>
        </p:blipFill>
        <p:spPr bwMode="auto">
          <a:xfrm>
            <a:off x="472452" y="2400300"/>
            <a:ext cx="5945903" cy="4457700"/>
          </a:xfrm>
          <a:prstGeom prst="rect">
            <a:avLst/>
          </a:prstGeom>
          <a:ln>
            <a:noFill/>
          </a:ln>
          <a:extLst>
            <a:ext uri="{53640926-AAD7-44D8-BBD7-CCE9431645EC}">
              <a14:shadowObscured xmlns:a14="http://schemas.microsoft.com/office/drawing/2010/main"/>
            </a:ext>
          </a:extLst>
        </p:spPr>
      </p:pic>
      <p:pic>
        <p:nvPicPr>
          <p:cNvPr id="11" name="[1-1]-d.png">
            <a:extLst>
              <a:ext uri="{FF2B5EF4-FFF2-40B4-BE49-F238E27FC236}">
                <a16:creationId xmlns:a16="http://schemas.microsoft.com/office/drawing/2014/main" id="{712D8C84-18EF-4AC9-BE85-23A7BF2FECAB}"/>
              </a:ext>
            </a:extLst>
          </p:cNvPr>
          <p:cNvPicPr>
            <a:picLocks noChangeAspect="1"/>
          </p:cNvPicPr>
          <p:nvPr/>
        </p:nvPicPr>
        <p:blipFill rotWithShape="1">
          <a:blip r:embed="rId5" r:link="rId6">
            <a:extLst>
              <a:ext uri="{28A0092B-C50C-407E-A947-70E740481C1C}">
                <a14:useLocalDpi xmlns:a14="http://schemas.microsoft.com/office/drawing/2010/main" val="0"/>
              </a:ext>
            </a:extLst>
          </a:blip>
          <a:srcRect t="6" b="1"/>
          <a:stretch/>
        </p:blipFill>
        <p:spPr bwMode="auto">
          <a:xfrm>
            <a:off x="5968219" y="2400300"/>
            <a:ext cx="5945903" cy="4457700"/>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a:t>
            </a:r>
            <a:endParaRPr lang="en-US" cap="none" dirty="0"/>
          </a:p>
        </p:txBody>
      </p:sp>
      <p:sp>
        <p:nvSpPr>
          <p:cNvPr id="9" name="TextBox 8">
            <a:extLst>
              <a:ext uri="{FF2B5EF4-FFF2-40B4-BE49-F238E27FC236}">
                <a16:creationId xmlns:a16="http://schemas.microsoft.com/office/drawing/2014/main" id="{249CFC25-C167-4519-BAB4-B68A9E2C664D}"/>
              </a:ext>
            </a:extLst>
          </p:cNvPr>
          <p:cNvSpPr txBox="1"/>
          <p:nvPr/>
        </p:nvSpPr>
        <p:spPr>
          <a:xfrm>
            <a:off x="7626256" y="2892477"/>
            <a:ext cx="2629827" cy="1200329"/>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By setting an upper bound to the drug input, the toxicity levels are reduced dramatically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210513" y="1810567"/>
                <a:ext cx="11703609" cy="717375"/>
              </a:xfrm>
            </p:spPr>
            <p:txBody>
              <a:bodyPr numCol="1">
                <a:noAutofit/>
              </a:bodyPr>
              <a:lstStyle/>
              <a:p>
                <a:pPr marL="0" indent="0">
                  <a:buNone/>
                </a:pPr>
                <a:r>
                  <a:rPr lang="en-US" sz="2000" b="1" dirty="0">
                    <a:solidFill>
                      <a:schemeClr val="tx1"/>
                    </a:solidFill>
                  </a:rPr>
                  <a:t>Case 4 </a:t>
                </a:r>
                <a:r>
                  <a:rPr lang="en-US" sz="2000" dirty="0">
                    <a:solidFill>
                      <a:schemeClr val="tx1"/>
                    </a:solidFill>
                  </a:rPr>
                  <a:t>- The drug input is </a:t>
                </a:r>
                <a:r>
                  <a:rPr lang="en-US" sz="2000" b="1" dirty="0">
                    <a:solidFill>
                      <a:schemeClr val="tx1"/>
                    </a:solidFill>
                  </a:rPr>
                  <a:t>bounded</a:t>
                </a:r>
                <a:r>
                  <a:rPr lang="en-US" sz="2000" dirty="0">
                    <a:solidFill>
                      <a:schemeClr val="tx1"/>
                    </a:solidFill>
                  </a:rPr>
                  <a:t> </a:t>
                </a:r>
                <a14:m>
                  <m:oMath xmlns:m="http://schemas.openxmlformats.org/officeDocument/2006/math">
                    <m:r>
                      <a:rPr lang="en-US" sz="2000" b="0" i="0"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𝑣</m:t>
                        </m:r>
                      </m:e>
                      <m:sub>
                        <m:r>
                          <a:rPr lang="en-US" sz="2000" b="0" i="1" smtClean="0">
                            <a:solidFill>
                              <a:schemeClr val="tx1"/>
                            </a:solidFill>
                            <a:latin typeface="Cambria Math" panose="02040503050406030204" pitchFamily="18" charset="0"/>
                          </a:rPr>
                          <m:t>𝑚𝑎𝑥</m:t>
                        </m:r>
                      </m:sub>
                    </m:sSub>
                    <m:r>
                      <a:rPr lang="en-US" sz="2000" b="0" i="1" smtClean="0">
                        <a:solidFill>
                          <a:schemeClr val="tx1"/>
                        </a:solidFill>
                        <a:latin typeface="Cambria Math" panose="02040503050406030204" pitchFamily="18" charset="0"/>
                      </a:rPr>
                      <m:t>=1)</m:t>
                    </m:r>
                  </m:oMath>
                </a14:m>
                <a:r>
                  <a:rPr lang="en-US" sz="2000" dirty="0">
                    <a:solidFill>
                      <a:schemeClr val="tx1"/>
                    </a:solidFill>
                  </a:rPr>
                  <a:t> and the drug input’s weight has a </a:t>
                </a:r>
                <a:r>
                  <a:rPr lang="en-US" sz="2000" b="1" dirty="0">
                    <a:solidFill>
                      <a:schemeClr val="tx1"/>
                    </a:solidFill>
                  </a:rPr>
                  <a:t>constant value </a:t>
                </a:r>
                <a:r>
                  <a:rPr lang="en-US" sz="2000" dirty="0">
                    <a:solidFill>
                      <a:schemeClr val="tx1"/>
                    </a:solidFill>
                  </a:rPr>
                  <a:t>: </a:t>
                </a:r>
                <a14:m>
                  <m:oMath xmlns:m="http://schemas.openxmlformats.org/officeDocument/2006/math">
                    <m:r>
                      <a:rPr lang="en-US" sz="2000" i="1" smtClean="0">
                        <a:solidFill>
                          <a:schemeClr val="tx1"/>
                        </a:solidFill>
                        <a:latin typeface="Cambria Math" panose="02040503050406030204" pitchFamily="18" charset="0"/>
                      </a:rPr>
                      <m:t>𝑅</m:t>
                    </m:r>
                    <m:d>
                      <m:dPr>
                        <m:ctrlPr>
                          <a:rPr lang="en-US" sz="2000" i="1">
                            <a:solidFill>
                              <a:schemeClr val="tx1"/>
                            </a:solidFill>
                            <a:latin typeface="Cambria Math" panose="02040503050406030204" pitchFamily="18" charset="0"/>
                          </a:rPr>
                        </m:ctrlPr>
                      </m:dPr>
                      <m:e>
                        <m:bar>
                          <m:barPr>
                            <m:ctrlPr>
                              <a:rPr lang="en-US" sz="2000" i="1">
                                <a:solidFill>
                                  <a:schemeClr val="tx1"/>
                                </a:solidFill>
                                <a:latin typeface="Cambria Math" panose="02040503050406030204" pitchFamily="18" charset="0"/>
                              </a:rPr>
                            </m:ctrlPr>
                          </m:barPr>
                          <m:e>
                            <m:r>
                              <a:rPr lang="en-US" sz="2000" i="1">
                                <a:solidFill>
                                  <a:schemeClr val="tx1"/>
                                </a:solidFill>
                                <a:latin typeface="Cambria Math" panose="02040503050406030204" pitchFamily="18" charset="0"/>
                              </a:rPr>
                              <m:t>𝑥</m:t>
                            </m:r>
                          </m:e>
                        </m:ba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m:t>
                        </m:r>
                      </m:e>
                    </m:d>
                    <m:r>
                      <a:rPr lang="en-US" sz="2000" b="0" i="1" smtClean="0">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4</m:t>
                    </m:r>
                    <m:r>
                      <a:rPr lang="en-US" sz="2000" i="1">
                        <a:solidFill>
                          <a:schemeClr val="tx1"/>
                        </a:solidFill>
                        <a:latin typeface="Cambria Math" panose="02040503050406030204" pitchFamily="18" charset="0"/>
                      </a:rPr>
                      <m:t>.7</m:t>
                    </m:r>
                  </m:oMath>
                </a14:m>
                <a:endParaRPr lang="en-US" sz="2000" b="1" dirty="0">
                  <a:solidFill>
                    <a:schemeClr val="tx1"/>
                  </a:solidFill>
                </a:endParaRPr>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210513" y="1810567"/>
                <a:ext cx="11703609" cy="717375"/>
              </a:xfrm>
              <a:blipFill>
                <a:blip r:embed="rId7"/>
                <a:stretch>
                  <a:fillRect l="-57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EFCA930-03B3-4C13-96D5-879A566876BD}"/>
              </a:ext>
            </a:extLst>
          </p:cNvPr>
          <p:cNvSpPr/>
          <p:nvPr/>
        </p:nvSpPr>
        <p:spPr>
          <a:xfrm>
            <a:off x="3010213" y="4718077"/>
            <a:ext cx="2861315" cy="1200329"/>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a:t>
            </a:r>
          </a:p>
          <a:p>
            <a:pPr algn="r"/>
            <a:r>
              <a:rPr lang="en-US" dirty="0">
                <a:latin typeface="Adobe Garamond Pro" panose="02020502060506020403" pitchFamily="18" charset="0"/>
                <a:ea typeface="Calibri" panose="020F0502020204030204" pitchFamily="34" charset="0"/>
                <a:cs typeface="Times New Roman" panose="02020603050405020304" pitchFamily="18" charset="0"/>
              </a:rPr>
              <a:t>drug concentration and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10" name="Rectangle 9">
            <a:extLst>
              <a:ext uri="{FF2B5EF4-FFF2-40B4-BE49-F238E27FC236}">
                <a16:creationId xmlns:a16="http://schemas.microsoft.com/office/drawing/2014/main" id="{B9CB413E-1389-4DD4-A59C-C0C422861128}"/>
              </a:ext>
            </a:extLst>
          </p:cNvPr>
          <p:cNvSpPr/>
          <p:nvPr/>
        </p:nvSpPr>
        <p:spPr>
          <a:xfrm>
            <a:off x="8135645" y="5272075"/>
            <a:ext cx="3228975" cy="646331"/>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402002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FEB2-B68C-48B1-89E8-0F91A997DCA3}"/>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 PERIODIC</a:t>
            </a:r>
            <a:endParaRPr lang="en-US" cap="non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C85FF-624E-470C-8BBF-4787B87E3B1A}"/>
                  </a:ext>
                </a:extLst>
              </p:cNvPr>
              <p:cNvSpPr>
                <a:spLocks noGrp="1"/>
              </p:cNvSpPr>
              <p:nvPr>
                <p:ph idx="1"/>
              </p:nvPr>
            </p:nvSpPr>
            <p:spPr>
              <a:xfrm>
                <a:off x="1081087" y="2018489"/>
                <a:ext cx="10029825" cy="4410885"/>
              </a:xfrm>
            </p:spPr>
            <p:txBody>
              <a:bodyPr>
                <a:noAutofit/>
              </a:bodyPr>
              <a:lstStyle/>
              <a:p>
                <a:pPr marL="0" indent="0">
                  <a:lnSpc>
                    <a:spcPct val="150000"/>
                  </a:lnSpc>
                  <a:buNone/>
                </a:pPr>
                <a:r>
                  <a:rPr lang="en-US" sz="2000" dirty="0">
                    <a:solidFill>
                      <a:schemeClr val="tx1"/>
                    </a:solidFill>
                  </a:rPr>
                  <a:t>Periodic application of the optimal chemotherapy treatment determined by SDRE</a:t>
                </a:r>
              </a:p>
              <a:p>
                <a:pPr>
                  <a:lnSpc>
                    <a:spcPct val="150000"/>
                  </a:lnSpc>
                </a:pPr>
                <a:r>
                  <a:rPr lang="en-US" sz="2000" dirty="0">
                    <a:solidFill>
                      <a:schemeClr val="tx1"/>
                    </a:solidFill>
                  </a:rPr>
                  <a:t>Restriction of active and inactive days of drug administration</a:t>
                </a:r>
              </a:p>
              <a:p>
                <a:pPr>
                  <a:lnSpc>
                    <a:spcPct val="150000"/>
                  </a:lnSpc>
                </a:pPr>
                <a:r>
                  <a:rPr lang="en-US" sz="2000" dirty="0">
                    <a:solidFill>
                      <a:schemeClr val="tx1"/>
                    </a:solidFill>
                  </a:rPr>
                  <a:t>Periodic controller with a period of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𝑝</m:t>
                        </m:r>
                      </m:sub>
                    </m:sSub>
                  </m:oMath>
                </a14:m>
                <a:r>
                  <a:rPr lang="en-US" sz="2000" dirty="0">
                    <a:solidFill>
                      <a:schemeClr val="tx1"/>
                    </a:solidFill>
                  </a:rPr>
                  <a:t> days,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𝑝</m:t>
                        </m:r>
                      </m:sub>
                    </m:sSub>
                    <m:r>
                      <a:rPr lang="en-US" sz="2000" i="1">
                        <a:solidFill>
                          <a:schemeClr val="tx1"/>
                        </a:solidFill>
                        <a:latin typeface="Cambria Math" panose="02040503050406030204" pitchFamily="18" charset="0"/>
                      </a:rPr>
                      <m:t>≥2</m:t>
                    </m:r>
                  </m:oMath>
                </a14:m>
                <a:endParaRPr lang="en-US" sz="2000" dirty="0">
                  <a:solidFill>
                    <a:schemeClr val="tx1"/>
                  </a:solidFill>
                </a:endParaRPr>
              </a:p>
              <a:p>
                <a:pPr>
                  <a:lnSpc>
                    <a:spcPct val="150000"/>
                  </a:lnSpc>
                </a:pPr>
                <a:r>
                  <a:rPr lang="en-US" sz="2000" dirty="0">
                    <a:solidFill>
                      <a:schemeClr val="tx1"/>
                    </a:solidFill>
                  </a:rPr>
                  <a:t>Drug administration during the first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𝑜𝑛</m:t>
                        </m:r>
                      </m:sub>
                    </m:sSub>
                  </m:oMath>
                </a14:m>
                <a:r>
                  <a:rPr lang="en-US" sz="2000" dirty="0">
                    <a:solidFill>
                      <a:schemeClr val="tx1"/>
                    </a:solidFill>
                  </a:rPr>
                  <a:t> days</a:t>
                </a:r>
                <a:r>
                  <a:rPr lang="el-GR" sz="2000" dirty="0">
                    <a:solidFill>
                      <a:schemeClr val="tx1"/>
                    </a:solidFill>
                  </a:rPr>
                  <a:t>,	</a:t>
                </a:r>
                <a14:m>
                  <m:oMath xmlns:m="http://schemas.openxmlformats.org/officeDocument/2006/math">
                    <m:r>
                      <a:rPr lang="el-GR" sz="2000" i="1" dirty="0" smtClean="0">
                        <a:solidFill>
                          <a:schemeClr val="tx1"/>
                        </a:solidFill>
                        <a:latin typeface="Cambria Math" panose="02040503050406030204" pitchFamily="18" charset="0"/>
                      </a:rPr>
                      <m:t>1≤ </m:t>
                    </m:r>
                    <m:sSub>
                      <m:sSubPr>
                        <m:ctrlPr>
                          <a:rPr lang="el-GR" sz="2000" i="1" dirty="0" smtClean="0">
                            <a:solidFill>
                              <a:schemeClr val="tx1"/>
                            </a:solidFill>
                            <a:latin typeface="Cambria Math" panose="02040503050406030204" pitchFamily="18" charset="0"/>
                          </a:rPr>
                        </m:ctrlPr>
                      </m:sSubPr>
                      <m:e>
                        <m:r>
                          <a:rPr lang="el-GR" sz="2000" i="1" dirty="0" smtClean="0">
                            <a:solidFill>
                              <a:schemeClr val="tx1"/>
                            </a:solidFill>
                            <a:latin typeface="Cambria Math" panose="02040503050406030204" pitchFamily="18" charset="0"/>
                          </a:rPr>
                          <m:t>𝑡</m:t>
                        </m:r>
                      </m:e>
                      <m:sub>
                        <m:r>
                          <a:rPr lang="el-GR" sz="2000" i="1" dirty="0" smtClean="0">
                            <a:solidFill>
                              <a:schemeClr val="tx1"/>
                            </a:solidFill>
                            <a:latin typeface="Cambria Math" panose="02040503050406030204" pitchFamily="18" charset="0"/>
                          </a:rPr>
                          <m:t>𝑜𝑛</m:t>
                        </m:r>
                      </m:sub>
                    </m:sSub>
                    <m:r>
                      <a:rPr lang="el-GR" sz="2000" i="1" dirty="0" smtClean="0">
                        <a:solidFill>
                          <a:schemeClr val="tx1"/>
                        </a:solidFill>
                        <a:latin typeface="Cambria Math" panose="02040503050406030204" pitchFamily="18" charset="0"/>
                      </a:rPr>
                      <m:t> &lt;</m:t>
                    </m:r>
                    <m:sSub>
                      <m:sSubPr>
                        <m:ctrlPr>
                          <a:rPr lang="el-GR" sz="2000" i="1" dirty="0" smtClean="0">
                            <a:solidFill>
                              <a:schemeClr val="tx1"/>
                            </a:solidFill>
                            <a:latin typeface="Cambria Math" panose="02040503050406030204" pitchFamily="18" charset="0"/>
                          </a:rPr>
                        </m:ctrlPr>
                      </m:sSubPr>
                      <m:e>
                        <m:r>
                          <a:rPr lang="el-GR" sz="2000" i="1" dirty="0" smtClean="0">
                            <a:solidFill>
                              <a:schemeClr val="tx1"/>
                            </a:solidFill>
                            <a:latin typeface="Cambria Math" panose="02040503050406030204" pitchFamily="18" charset="0"/>
                          </a:rPr>
                          <m:t>𝑡</m:t>
                        </m:r>
                      </m:e>
                      <m:sub>
                        <m:r>
                          <a:rPr lang="el-GR" sz="2000" i="1" dirty="0" smtClean="0">
                            <a:solidFill>
                              <a:schemeClr val="tx1"/>
                            </a:solidFill>
                            <a:latin typeface="Cambria Math" panose="02040503050406030204" pitchFamily="18" charset="0"/>
                          </a:rPr>
                          <m:t>𝑝</m:t>
                        </m:r>
                      </m:sub>
                    </m:sSub>
                  </m:oMath>
                </a14:m>
                <a:endParaRPr lang="en-US" sz="2000" dirty="0">
                  <a:solidFill>
                    <a:schemeClr val="tx1"/>
                  </a:solidFill>
                </a:endParaRPr>
              </a:p>
              <a:p>
                <a:pPr>
                  <a:lnSpc>
                    <a:spcPct val="150000"/>
                  </a:lnSpc>
                </a:pPr>
                <a:r>
                  <a:rPr lang="en-US" sz="2000" dirty="0">
                    <a:solidFill>
                      <a:schemeClr val="tx1"/>
                    </a:solidFill>
                  </a:rPr>
                  <a:t>No drug administration during the remaining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𝑜𝑓𝑓</m:t>
                        </m:r>
                      </m:sub>
                    </m:sSub>
                  </m:oMath>
                </a14:m>
                <a:r>
                  <a:rPr lang="en-US" sz="2000" dirty="0">
                    <a:solidFill>
                      <a:schemeClr val="tx1"/>
                    </a:solidFill>
                  </a:rPr>
                  <a:t> days</a:t>
                </a:r>
                <a:r>
                  <a:rPr lang="el-GR" sz="2000" dirty="0">
                    <a:solidFill>
                      <a:schemeClr val="tx1"/>
                    </a:solidFill>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𝑜𝑓𝑓</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𝑝</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𝑜𝑛</m:t>
                        </m:r>
                      </m:sub>
                    </m:sSub>
                  </m:oMath>
                </a14:m>
                <a:endParaRPr lang="en-US" sz="2000" dirty="0">
                  <a:solidFill>
                    <a:schemeClr val="tx1"/>
                  </a:solidFill>
                </a:endParaRPr>
              </a:p>
              <a:p>
                <a:pPr>
                  <a:lnSpc>
                    <a:spcPct val="150000"/>
                  </a:lnSpc>
                </a:pPr>
                <a:r>
                  <a:rPr lang="en-US" sz="2000" dirty="0">
                    <a:solidFill>
                      <a:schemeClr val="tx1"/>
                    </a:solidFill>
                  </a:rPr>
                  <a:t>Simulation of all possible combinations of active / inactive days, with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𝑝</m:t>
                        </m:r>
                      </m:sub>
                    </m:sSub>
                    <m:r>
                      <a:rPr lang="en-US" sz="2000" b="0" i="1" smtClean="0">
                        <a:solidFill>
                          <a:schemeClr val="tx1"/>
                        </a:solidFill>
                        <a:latin typeface="Cambria Math" panose="02040503050406030204" pitchFamily="18" charset="0"/>
                      </a:rPr>
                      <m:t>={2, 3, 4, 5, 7, 10, 14}</m:t>
                    </m:r>
                  </m:oMath>
                </a14:m>
                <a:endParaRPr lang="en-US" sz="2000" dirty="0">
                  <a:solidFill>
                    <a:schemeClr val="tx1"/>
                  </a:solidFill>
                </a:endParaRPr>
              </a:p>
            </p:txBody>
          </p:sp>
        </mc:Choice>
        <mc:Fallback xmlns="">
          <p:sp>
            <p:nvSpPr>
              <p:cNvPr id="3" name="Content Placeholder 2">
                <a:extLst>
                  <a:ext uri="{FF2B5EF4-FFF2-40B4-BE49-F238E27FC236}">
                    <a16:creationId xmlns:a16="http://schemas.microsoft.com/office/drawing/2014/main" id="{18FC85FF-624E-470C-8BBF-4787B87E3B1A}"/>
                  </a:ext>
                </a:extLst>
              </p:cNvPr>
              <p:cNvSpPr>
                <a:spLocks noGrp="1" noRot="1" noChangeAspect="1" noMove="1" noResize="1" noEditPoints="1" noAdjustHandles="1" noChangeArrowheads="1" noChangeShapeType="1" noTextEdit="1"/>
              </p:cNvSpPr>
              <p:nvPr>
                <p:ph idx="1"/>
              </p:nvPr>
            </p:nvSpPr>
            <p:spPr>
              <a:xfrm>
                <a:off x="1081087" y="2018489"/>
                <a:ext cx="10029825" cy="4410885"/>
              </a:xfrm>
              <a:blipFill>
                <a:blip r:embed="rId3"/>
                <a:stretch>
                  <a:fillRect l="-608"/>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C91F23AD-24A6-4E9C-B939-95D9780EE4A5}"/>
              </a:ext>
            </a:extLst>
          </p:cNvPr>
          <p:cNvGrpSpPr/>
          <p:nvPr/>
        </p:nvGrpSpPr>
        <p:grpSpPr>
          <a:xfrm>
            <a:off x="8164172" y="3596740"/>
            <a:ext cx="3235868" cy="1351754"/>
            <a:chOff x="8164172" y="3596740"/>
            <a:chExt cx="3235868" cy="1351754"/>
          </a:xfrm>
        </p:grpSpPr>
        <p:sp>
          <p:nvSpPr>
            <p:cNvPr id="7" name="Left Brace 6">
              <a:extLst>
                <a:ext uri="{FF2B5EF4-FFF2-40B4-BE49-F238E27FC236}">
                  <a16:creationId xmlns:a16="http://schemas.microsoft.com/office/drawing/2014/main" id="{B56C3634-C619-42BB-959B-AF142DF86BF9}"/>
                </a:ext>
              </a:extLst>
            </p:cNvPr>
            <p:cNvSpPr/>
            <p:nvPr/>
          </p:nvSpPr>
          <p:spPr>
            <a:xfrm rot="16200000">
              <a:off x="9638306" y="2734557"/>
              <a:ext cx="287600" cy="323586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E8E2A15D-D926-44A6-8CC6-9D523F950C3E}"/>
                </a:ext>
              </a:extLst>
            </p:cNvPr>
            <p:cNvSpPr txBox="1"/>
            <p:nvPr/>
          </p:nvSpPr>
          <p:spPr>
            <a:xfrm>
              <a:off x="8804339" y="4579162"/>
              <a:ext cx="1955535" cy="369332"/>
            </a:xfrm>
            <a:prstGeom prst="rect">
              <a:avLst/>
            </a:prstGeom>
            <a:noFill/>
            <a:ln>
              <a:solidFill>
                <a:schemeClr val="tx1"/>
              </a:solidFill>
            </a:ln>
          </p:spPr>
          <p:txBody>
            <a:bodyPr wrap="none" rtlCol="0">
              <a:spAutoFit/>
            </a:bodyPr>
            <a:lstStyle/>
            <a:p>
              <a:r>
                <a:rPr lang="en-US" dirty="0"/>
                <a:t>Total days of period</a:t>
              </a:r>
            </a:p>
          </p:txBody>
        </p:sp>
        <p:sp>
          <p:nvSpPr>
            <p:cNvPr id="9" name="TextBox 8">
              <a:extLst>
                <a:ext uri="{FF2B5EF4-FFF2-40B4-BE49-F238E27FC236}">
                  <a16:creationId xmlns:a16="http://schemas.microsoft.com/office/drawing/2014/main" id="{6F2A47D5-41F7-42C3-A265-F004645E1B13}"/>
                </a:ext>
              </a:extLst>
            </p:cNvPr>
            <p:cNvSpPr txBox="1"/>
            <p:nvPr/>
          </p:nvSpPr>
          <p:spPr>
            <a:xfrm>
              <a:off x="8337870" y="3596740"/>
              <a:ext cx="1249701" cy="646331"/>
            </a:xfrm>
            <a:prstGeom prst="rect">
              <a:avLst/>
            </a:prstGeom>
            <a:solidFill>
              <a:srgbClr val="F8CCA0"/>
            </a:solidFill>
          </p:spPr>
          <p:txBody>
            <a:bodyPr wrap="none" rtlCol="0">
              <a:spAutoFit/>
            </a:bodyPr>
            <a:lstStyle/>
            <a:p>
              <a:pPr algn="ctr"/>
              <a:r>
                <a:rPr lang="en-US" b="1" dirty="0"/>
                <a:t>Active days</a:t>
              </a:r>
            </a:p>
            <a:p>
              <a:pPr algn="ctr"/>
              <a:r>
                <a:rPr lang="en-US" dirty="0"/>
                <a:t>(drug)</a:t>
              </a:r>
            </a:p>
          </p:txBody>
        </p:sp>
        <p:sp>
          <p:nvSpPr>
            <p:cNvPr id="10" name="TextBox 9">
              <a:extLst>
                <a:ext uri="{FF2B5EF4-FFF2-40B4-BE49-F238E27FC236}">
                  <a16:creationId xmlns:a16="http://schemas.microsoft.com/office/drawing/2014/main" id="{3361FBBB-248D-4258-AD78-15C3D186F56F}"/>
                </a:ext>
              </a:extLst>
            </p:cNvPr>
            <p:cNvSpPr txBox="1"/>
            <p:nvPr/>
          </p:nvSpPr>
          <p:spPr>
            <a:xfrm>
              <a:off x="9782107" y="3596740"/>
              <a:ext cx="1410001" cy="646331"/>
            </a:xfrm>
            <a:prstGeom prst="rect">
              <a:avLst/>
            </a:prstGeom>
            <a:solidFill>
              <a:schemeClr val="bg1">
                <a:lumMod val="85000"/>
              </a:schemeClr>
            </a:solidFill>
          </p:spPr>
          <p:txBody>
            <a:bodyPr wrap="none" rtlCol="0">
              <a:spAutoFit/>
            </a:bodyPr>
            <a:lstStyle/>
            <a:p>
              <a:pPr algn="ctr"/>
              <a:r>
                <a:rPr lang="en-US" b="1" dirty="0"/>
                <a:t>Inactive days</a:t>
              </a:r>
            </a:p>
            <a:p>
              <a:pPr algn="ctr"/>
              <a:r>
                <a:rPr lang="en-US" dirty="0"/>
                <a:t>(no drug)</a:t>
              </a:r>
            </a:p>
          </p:txBody>
        </p:sp>
      </p:grpSp>
    </p:spTree>
    <p:extLst>
      <p:ext uri="{BB962C8B-B14F-4D97-AF65-F5344CB8AC3E}">
        <p14:creationId xmlns:p14="http://schemas.microsoft.com/office/powerpoint/2010/main" val="2925131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9E3FC17-639E-42AA-9DE0-7B0AEFB11FE2}"/>
              </a:ext>
            </a:extLst>
          </p:cNvPr>
          <p:cNvGrpSpPr/>
          <p:nvPr/>
        </p:nvGrpSpPr>
        <p:grpSpPr>
          <a:xfrm>
            <a:off x="1218304" y="2159540"/>
            <a:ext cx="6231142" cy="4671688"/>
            <a:chOff x="2980429" y="2159540"/>
            <a:chExt cx="6231142" cy="4671688"/>
          </a:xfrm>
        </p:grpSpPr>
        <p:pic>
          <p:nvPicPr>
            <p:cNvPr id="7" name="comp_N_min.png">
              <a:extLst>
                <a:ext uri="{FF2B5EF4-FFF2-40B4-BE49-F238E27FC236}">
                  <a16:creationId xmlns:a16="http://schemas.microsoft.com/office/drawing/2014/main" id="{152237E2-3A7E-484D-95AC-03DEFA6A0802}"/>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2980429" y="2159540"/>
              <a:ext cx="6231142" cy="4671688"/>
            </a:xfrm>
            <a:prstGeom prst="rect">
              <a:avLst/>
            </a:prstGeom>
          </p:spPr>
        </p:pic>
        <p:sp>
          <p:nvSpPr>
            <p:cNvPr id="18" name="Rectangle 17">
              <a:extLst>
                <a:ext uri="{FF2B5EF4-FFF2-40B4-BE49-F238E27FC236}">
                  <a16:creationId xmlns:a16="http://schemas.microsoft.com/office/drawing/2014/main" id="{204C3008-F4D2-4945-8E39-71F28FEE7B75}"/>
                </a:ext>
              </a:extLst>
            </p:cNvPr>
            <p:cNvSpPr/>
            <p:nvPr/>
          </p:nvSpPr>
          <p:spPr>
            <a:xfrm>
              <a:off x="3856569" y="2540656"/>
              <a:ext cx="1200352" cy="333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BCF83FA-116C-4C72-B8C9-27E7778F42D0}"/>
                </a:ext>
              </a:extLst>
            </p:cNvPr>
            <p:cNvSpPr/>
            <p:nvPr/>
          </p:nvSpPr>
          <p:spPr>
            <a:xfrm>
              <a:off x="3841161" y="5912810"/>
              <a:ext cx="1200352" cy="333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91A5F24-8B12-456C-BF6E-EEFB6DDD1AA3}"/>
              </a:ext>
            </a:extLst>
          </p:cNvPr>
          <p:cNvGrpSpPr/>
          <p:nvPr/>
        </p:nvGrpSpPr>
        <p:grpSpPr>
          <a:xfrm>
            <a:off x="2105026" y="2603501"/>
            <a:ext cx="1270087" cy="687725"/>
            <a:chOff x="2105026" y="2603501"/>
            <a:chExt cx="1270087" cy="687725"/>
          </a:xfrm>
        </p:grpSpPr>
        <p:cxnSp>
          <p:nvCxnSpPr>
            <p:cNvPr id="6" name="Straight Arrow Connector 5">
              <a:extLst>
                <a:ext uri="{FF2B5EF4-FFF2-40B4-BE49-F238E27FC236}">
                  <a16:creationId xmlns:a16="http://schemas.microsoft.com/office/drawing/2014/main" id="{22F4EFF7-9899-4BB8-9522-82D62B015156}"/>
                </a:ext>
              </a:extLst>
            </p:cNvPr>
            <p:cNvCxnSpPr>
              <a:cxnSpLocks/>
            </p:cNvCxnSpPr>
            <p:nvPr/>
          </p:nvCxnSpPr>
          <p:spPr>
            <a:xfrm flipH="1" flipV="1">
              <a:off x="2105026" y="2603501"/>
              <a:ext cx="722167" cy="3349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5F887D-1A26-4C18-969A-F1C52DBD435B}"/>
                </a:ext>
              </a:extLst>
            </p:cNvPr>
            <p:cNvSpPr txBox="1"/>
            <p:nvPr/>
          </p:nvSpPr>
          <p:spPr>
            <a:xfrm>
              <a:off x="2816947" y="2921894"/>
              <a:ext cx="558166"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max</a:t>
              </a:r>
            </a:p>
          </p:txBody>
        </p:sp>
      </p:grpSp>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 : PERIODIC</a:t>
            </a:r>
            <a:endParaRPr lang="en-US" cap="none" dirty="0"/>
          </a:p>
        </p:txBody>
      </p:sp>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497633" y="1812855"/>
            <a:ext cx="11196734" cy="504948"/>
          </a:xfrm>
        </p:spPr>
        <p:txBody>
          <a:bodyPr numCol="1">
            <a:noAutofit/>
          </a:bodyPr>
          <a:lstStyle/>
          <a:p>
            <a:pPr marL="0" indent="0">
              <a:buNone/>
            </a:pPr>
            <a:r>
              <a:rPr lang="en-US" sz="2000" b="1" dirty="0">
                <a:solidFill>
                  <a:schemeClr val="tx1"/>
                </a:solidFill>
              </a:rPr>
              <a:t>Case 5 </a:t>
            </a:r>
            <a:r>
              <a:rPr lang="en-US" sz="2000" dirty="0">
                <a:solidFill>
                  <a:schemeClr val="tx1"/>
                </a:solidFill>
              </a:rPr>
              <a:t>: Reevaluation of the chemotherapeutic schedule by applying a periodic drug input dosage</a:t>
            </a:r>
            <a:endParaRPr lang="en-US" sz="2000" b="1" dirty="0">
              <a:solidFill>
                <a:schemeClr val="tx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9CFC25-C167-4519-BAB4-B68A9E2C664D}"/>
                  </a:ext>
                </a:extLst>
              </p:cNvPr>
              <p:cNvSpPr txBox="1"/>
              <p:nvPr/>
            </p:nvSpPr>
            <p:spPr>
              <a:xfrm>
                <a:off x="7664213" y="4099704"/>
                <a:ext cx="2939982" cy="2056140"/>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The case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𝑡</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𝑜𝑛</m:t>
                        </m:r>
                      </m:sub>
                    </m:sSub>
                    <m:r>
                      <a:rPr lang="en-US" i="1">
                        <a:latin typeface="Cambria Math" panose="02040503050406030204" pitchFamily="18" charset="0"/>
                      </a:rPr>
                      <m:t>]=[3/1]</m:t>
                    </m:r>
                  </m:oMath>
                </a14:m>
                <a:r>
                  <a:rPr lang="en-US" dirty="0"/>
                  <a:t>, where the drug is administered every first day of a three-day period, allows the normal cells’ population to remain close to </a:t>
                </a:r>
                <a14:m>
                  <m:oMath xmlns:m="http://schemas.openxmlformats.org/officeDocument/2006/math">
                    <m:r>
                      <a:rPr lang="en-US" i="1">
                        <a:latin typeface="Cambria Math" panose="02040503050406030204" pitchFamily="18" charset="0"/>
                      </a:rPr>
                      <m:t>0.71</m:t>
                    </m:r>
                  </m:oMath>
                </a14:m>
                <a:r>
                  <a:rPr lang="en-US" dirty="0"/>
                  <a:t>, which is the maximum value of all the combinations. </a:t>
                </a:r>
              </a:p>
            </p:txBody>
          </p:sp>
        </mc:Choice>
        <mc:Fallback xmlns="">
          <p:sp>
            <p:nvSpPr>
              <p:cNvPr id="9" name="TextBox 8">
                <a:extLst>
                  <a:ext uri="{FF2B5EF4-FFF2-40B4-BE49-F238E27FC236}">
                    <a16:creationId xmlns:a16="http://schemas.microsoft.com/office/drawing/2014/main" id="{249CFC25-C167-4519-BAB4-B68A9E2C664D}"/>
                  </a:ext>
                </a:extLst>
              </p:cNvPr>
              <p:cNvSpPr txBox="1">
                <a:spLocks noRot="1" noChangeAspect="1" noMove="1" noResize="1" noEditPoints="1" noAdjustHandles="1" noChangeArrowheads="1" noChangeShapeType="1" noTextEdit="1"/>
              </p:cNvSpPr>
              <p:nvPr/>
            </p:nvSpPr>
            <p:spPr>
              <a:xfrm>
                <a:off x="7664213" y="4099704"/>
                <a:ext cx="2939982" cy="2056140"/>
              </a:xfrm>
              <a:prstGeom prst="rect">
                <a:avLst/>
              </a:prstGeom>
              <a:blipFill>
                <a:blip r:embed="rId5"/>
                <a:stretch>
                  <a:fillRect/>
                </a:stretch>
              </a:blipFill>
              <a:ln w="28575">
                <a:solidFill>
                  <a:schemeClr val="accent1">
                    <a:lumMod val="60000"/>
                    <a:lumOff val="40000"/>
                  </a:schemeClr>
                </a:solidFill>
              </a:ln>
              <a:effectLst>
                <a:outerShdw blurRad="63500" sx="102000" sy="102000" algn="ctr" rotWithShape="0">
                  <a:prstClr val="black">
                    <a:alpha val="40000"/>
                  </a:prstClr>
                </a:outerShdw>
              </a:effectLst>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0374943B-DF2A-48A5-989D-D4886308CC70}"/>
              </a:ext>
            </a:extLst>
          </p:cNvPr>
          <p:cNvGrpSpPr/>
          <p:nvPr/>
        </p:nvGrpSpPr>
        <p:grpSpPr>
          <a:xfrm>
            <a:off x="2085976" y="5258174"/>
            <a:ext cx="1610230" cy="765158"/>
            <a:chOff x="3848101" y="5258174"/>
            <a:chExt cx="1610230" cy="765158"/>
          </a:xfrm>
        </p:grpSpPr>
        <p:cxnSp>
          <p:nvCxnSpPr>
            <p:cNvPr id="17" name="Straight Arrow Connector 16">
              <a:extLst>
                <a:ext uri="{FF2B5EF4-FFF2-40B4-BE49-F238E27FC236}">
                  <a16:creationId xmlns:a16="http://schemas.microsoft.com/office/drawing/2014/main" id="{D50CDAB8-3253-40DD-9E57-1E820F3F9AB8}"/>
                </a:ext>
              </a:extLst>
            </p:cNvPr>
            <p:cNvCxnSpPr>
              <a:cxnSpLocks/>
            </p:cNvCxnSpPr>
            <p:nvPr/>
          </p:nvCxnSpPr>
          <p:spPr>
            <a:xfrm flipH="1">
              <a:off x="3848101" y="5620789"/>
              <a:ext cx="419404" cy="4025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9F625D-B81D-4CEE-BB7C-943BE028450B}"/>
                </a:ext>
              </a:extLst>
            </p:cNvPr>
            <p:cNvSpPr txBox="1"/>
            <p:nvPr/>
          </p:nvSpPr>
          <p:spPr>
            <a:xfrm>
              <a:off x="4257979" y="5258174"/>
              <a:ext cx="1200352"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continuous</a:t>
              </a:r>
            </a:p>
          </p:txBody>
        </p:sp>
      </p:gr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EF6F6826-B613-4927-8DE4-65A1E146209F}"/>
                  </a:ext>
                </a:extLst>
              </p:cNvPr>
              <p:cNvSpPr/>
              <p:nvPr/>
            </p:nvSpPr>
            <p:spPr>
              <a:xfrm>
                <a:off x="7604180" y="2707343"/>
                <a:ext cx="3000016" cy="1145635"/>
              </a:xfrm>
              <a:prstGeom prst="rect">
                <a:avLst/>
              </a:prstGeom>
            </p:spPr>
            <p:txBody>
              <a:bodyPr wrap="square">
                <a:spAutoFit/>
              </a:bodyPr>
              <a:lstStyle/>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 is unbounded</a:t>
                </a:r>
              </a:p>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input’s weight : </a:t>
                </a:r>
                <a:br>
                  <a:rPr lang="en-US" dirty="0">
                    <a:solidFill>
                      <a:prstClr val="black"/>
                    </a:solidFill>
                  </a:rPr>
                </a:br>
                <a14:m>
                  <m:oMath xmlns:m="http://schemas.openxmlformats.org/officeDocument/2006/math">
                    <m:r>
                      <a:rPr lang="en-US" i="1" dirty="0" smtClean="0">
                        <a:solidFill>
                          <a:prstClr val="black"/>
                        </a:solidFill>
                        <a:latin typeface="Cambria Math" panose="02040503050406030204" pitchFamily="18" charset="0"/>
                      </a:rPr>
                      <m:t>𝑅</m:t>
                    </m:r>
                    <m:r>
                      <a:rPr lang="en-US" i="1" dirty="0">
                        <a:solidFill>
                          <a:prstClr val="black"/>
                        </a:solidFill>
                        <a:latin typeface="Cambria Math" panose="02040503050406030204" pitchFamily="18" charset="0"/>
                      </a:rPr>
                      <m:t>(</m:t>
                    </m:r>
                    <m:bar>
                      <m:barPr>
                        <m:ctrlPr>
                          <a:rPr lang="en-US" i="1" dirty="0" smtClean="0">
                            <a:solidFill>
                              <a:prstClr val="black"/>
                            </a:solidFill>
                            <a:latin typeface="Cambria Math" panose="02040503050406030204" pitchFamily="18" charset="0"/>
                          </a:rPr>
                        </m:ctrlPr>
                      </m:barPr>
                      <m:e>
                        <m:r>
                          <a:rPr lang="en-US" i="1" dirty="0">
                            <a:solidFill>
                              <a:prstClr val="black"/>
                            </a:solidFill>
                            <a:latin typeface="Cambria Math" panose="02040503050406030204" pitchFamily="18" charset="0"/>
                          </a:rPr>
                          <m:t>𝑥</m:t>
                        </m:r>
                      </m:e>
                    </m:bar>
                    <m:r>
                      <a:rPr lang="en-US" i="1" dirty="0">
                        <a:solidFill>
                          <a:prstClr val="black"/>
                        </a:solidFill>
                        <a:latin typeface="Cambria Math" panose="02040503050406030204" pitchFamily="18" charset="0"/>
                      </a:rPr>
                      <m:t>)=4.7−15∗</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𝑥</m:t>
                        </m:r>
                      </m:e>
                      <m:sub>
                        <m:r>
                          <a:rPr lang="en-US" i="1" dirty="0">
                            <a:solidFill>
                              <a:prstClr val="black"/>
                            </a:solidFill>
                            <a:latin typeface="Cambria Math" panose="02040503050406030204" pitchFamily="18" charset="0"/>
                          </a:rPr>
                          <m:t>2</m:t>
                        </m:r>
                      </m:sub>
                    </m:sSub>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𝑡</m:t>
                    </m:r>
                    <m:r>
                      <a:rPr lang="en-US" i="1" dirty="0" smtClean="0">
                        <a:solidFill>
                          <a:prstClr val="black"/>
                        </a:solidFill>
                        <a:latin typeface="Cambria Math" panose="02040503050406030204" pitchFamily="18" charset="0"/>
                      </a:rPr>
                      <m:t>)</m:t>
                    </m:r>
                  </m:oMath>
                </a14:m>
                <a:endParaRPr lang="en-US" dirty="0">
                  <a:solidFill>
                    <a:prstClr val="black"/>
                  </a:solidFill>
                </a:endParaRPr>
              </a:p>
            </p:txBody>
          </p:sp>
        </mc:Choice>
        <mc:Fallback xmlns="">
          <p:sp>
            <p:nvSpPr>
              <p:cNvPr id="35" name="Rectangle 34">
                <a:extLst>
                  <a:ext uri="{FF2B5EF4-FFF2-40B4-BE49-F238E27FC236}">
                    <a16:creationId xmlns:a16="http://schemas.microsoft.com/office/drawing/2014/main" id="{EF6F6826-B613-4927-8DE4-65A1E146209F}"/>
                  </a:ext>
                </a:extLst>
              </p:cNvPr>
              <p:cNvSpPr>
                <a:spLocks noRot="1" noChangeAspect="1" noMove="1" noResize="1" noEditPoints="1" noAdjustHandles="1" noChangeArrowheads="1" noChangeShapeType="1" noTextEdit="1"/>
              </p:cNvSpPr>
              <p:nvPr/>
            </p:nvSpPr>
            <p:spPr>
              <a:xfrm>
                <a:off x="7604180" y="2707343"/>
                <a:ext cx="3000016" cy="1145635"/>
              </a:xfrm>
              <a:prstGeom prst="rect">
                <a:avLst/>
              </a:prstGeom>
              <a:blipFill>
                <a:blip r:embed="rId6"/>
                <a:stretch>
                  <a:fillRect l="-811" t="-3191"/>
                </a:stretch>
              </a:blipFill>
            </p:spPr>
            <p:txBody>
              <a:bodyPr/>
              <a:lstStyle/>
              <a:p>
                <a:r>
                  <a:rPr lang="en-US">
                    <a:noFill/>
                  </a:rPr>
                  <a:t> </a:t>
                </a:r>
              </a:p>
            </p:txBody>
          </p:sp>
        </mc:Fallback>
      </mc:AlternateContent>
    </p:spTree>
    <p:extLst>
      <p:ext uri="{BB962C8B-B14F-4D97-AF65-F5344CB8AC3E}">
        <p14:creationId xmlns:p14="http://schemas.microsoft.com/office/powerpoint/2010/main" val="42816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D13F-727A-400C-8FEE-97A7CE2658D7}"/>
              </a:ext>
            </a:extLst>
          </p:cNvPr>
          <p:cNvSpPr>
            <a:spLocks noGrp="1"/>
          </p:cNvSpPr>
          <p:nvPr>
            <p:ph type="title"/>
          </p:nvPr>
        </p:nvSpPr>
        <p:spPr/>
        <p:txBody>
          <a:bodyPr>
            <a:normAutofit/>
          </a:bodyPr>
          <a:lstStyle/>
          <a:p>
            <a:r>
              <a:rPr lang="en-US" sz="3200" cap="none" dirty="0"/>
              <a:t>INTRODUCTION</a:t>
            </a:r>
            <a:endParaRPr lang="en-US" sz="3200" dirty="0"/>
          </a:p>
        </p:txBody>
      </p:sp>
      <p:sp>
        <p:nvSpPr>
          <p:cNvPr id="3" name="Content Placeholder 2">
            <a:extLst>
              <a:ext uri="{FF2B5EF4-FFF2-40B4-BE49-F238E27FC236}">
                <a16:creationId xmlns:a16="http://schemas.microsoft.com/office/drawing/2014/main" id="{7CE6B832-2093-4597-9002-E0E4E2B337FB}"/>
              </a:ext>
            </a:extLst>
          </p:cNvPr>
          <p:cNvSpPr>
            <a:spLocks noGrp="1"/>
          </p:cNvSpPr>
          <p:nvPr>
            <p:ph idx="1"/>
          </p:nvPr>
        </p:nvSpPr>
        <p:spPr>
          <a:xfrm>
            <a:off x="1554051" y="2318656"/>
            <a:ext cx="9083898" cy="3837187"/>
          </a:xfrm>
        </p:spPr>
        <p:txBody>
          <a:bodyPr numCol="2">
            <a:noAutofit/>
          </a:bodyPr>
          <a:lstStyle/>
          <a:p>
            <a:pPr marL="0" indent="0">
              <a:lnSpc>
                <a:spcPct val="150000"/>
              </a:lnSpc>
              <a:spcBef>
                <a:spcPts val="600"/>
              </a:spcBef>
              <a:buNone/>
            </a:pPr>
            <a:r>
              <a:rPr lang="en-US" sz="2000" b="1" dirty="0">
                <a:solidFill>
                  <a:schemeClr val="tx1"/>
                </a:solidFill>
              </a:rPr>
              <a:t>What is cancer?</a:t>
            </a:r>
          </a:p>
          <a:p>
            <a:pPr marL="0" indent="0">
              <a:lnSpc>
                <a:spcPct val="150000"/>
              </a:lnSpc>
              <a:buNone/>
            </a:pPr>
            <a:r>
              <a:rPr lang="en-US" sz="2000" b="1" dirty="0">
                <a:solidFill>
                  <a:schemeClr val="tx1"/>
                </a:solidFill>
              </a:rPr>
              <a:t>How can we combat cancer?</a:t>
            </a:r>
          </a:p>
          <a:p>
            <a:pPr>
              <a:lnSpc>
                <a:spcPct val="150000"/>
              </a:lnSpc>
            </a:pPr>
            <a:r>
              <a:rPr lang="en-US" sz="2000" dirty="0">
                <a:solidFill>
                  <a:schemeClr val="tx1"/>
                </a:solidFill>
              </a:rPr>
              <a:t>Chemotherapy</a:t>
            </a:r>
          </a:p>
          <a:p>
            <a:pPr marL="0" indent="0">
              <a:lnSpc>
                <a:spcPct val="150000"/>
              </a:lnSpc>
              <a:buNone/>
            </a:pPr>
            <a:r>
              <a:rPr lang="en-US" sz="2000" b="1" dirty="0">
                <a:solidFill>
                  <a:schemeClr val="tx1"/>
                </a:solidFill>
              </a:rPr>
              <a:t>Definition of the problem:</a:t>
            </a:r>
          </a:p>
          <a:p>
            <a:pPr>
              <a:lnSpc>
                <a:spcPct val="150000"/>
              </a:lnSpc>
              <a:spcAft>
                <a:spcPts val="1800"/>
              </a:spcAft>
            </a:pPr>
            <a:r>
              <a:rPr lang="en-US" sz="2000" dirty="0">
                <a:solidFill>
                  <a:schemeClr val="tx1"/>
                </a:solidFill>
              </a:rPr>
              <a:t>Optimal drug dosage regimen</a:t>
            </a:r>
          </a:p>
          <a:p>
            <a:pPr>
              <a:lnSpc>
                <a:spcPct val="150000"/>
              </a:lnSpc>
              <a:spcAft>
                <a:spcPts val="1800"/>
              </a:spcAft>
            </a:pPr>
            <a:endParaRPr lang="en-US" sz="2000" dirty="0">
              <a:solidFill>
                <a:schemeClr val="tx1"/>
              </a:solidFill>
            </a:endParaRPr>
          </a:p>
          <a:p>
            <a:pPr marL="0" indent="0">
              <a:lnSpc>
                <a:spcPct val="150000"/>
              </a:lnSpc>
              <a:buNone/>
            </a:pPr>
            <a:r>
              <a:rPr lang="en-US" sz="2000" b="1" dirty="0">
                <a:solidFill>
                  <a:schemeClr val="tx1"/>
                </a:solidFill>
              </a:rPr>
              <a:t>Related work on the fight against cancer:</a:t>
            </a:r>
          </a:p>
          <a:p>
            <a:pPr>
              <a:lnSpc>
                <a:spcPct val="150000"/>
              </a:lnSpc>
            </a:pPr>
            <a:r>
              <a:rPr lang="en-US" sz="2000" dirty="0">
                <a:solidFill>
                  <a:schemeClr val="tx1"/>
                </a:solidFill>
              </a:rPr>
              <a:t>A plethora of mathematical models</a:t>
            </a:r>
          </a:p>
          <a:p>
            <a:pPr>
              <a:lnSpc>
                <a:spcPct val="150000"/>
              </a:lnSpc>
            </a:pPr>
            <a:r>
              <a:rPr lang="en-US" sz="2000" dirty="0">
                <a:solidFill>
                  <a:schemeClr val="tx1"/>
                </a:solidFill>
              </a:rPr>
              <a:t>Focus on the interactions between</a:t>
            </a:r>
          </a:p>
          <a:p>
            <a:pPr marL="781200" lvl="1" indent="-457200">
              <a:buFont typeface="+mj-lt"/>
              <a:buAutoNum type="arabicPeriod"/>
            </a:pPr>
            <a:r>
              <a:rPr lang="en-US" sz="2000" dirty="0">
                <a:solidFill>
                  <a:schemeClr val="tx1"/>
                </a:solidFill>
              </a:rPr>
              <a:t>Healthy (normal) body tissue cells</a:t>
            </a:r>
          </a:p>
          <a:p>
            <a:pPr marL="781200" lvl="1" indent="-457200">
              <a:buFont typeface="+mj-lt"/>
              <a:buAutoNum type="arabicPeriod"/>
            </a:pPr>
            <a:r>
              <a:rPr lang="en-US" sz="2000" dirty="0">
                <a:solidFill>
                  <a:schemeClr val="tx1"/>
                </a:solidFill>
              </a:rPr>
              <a:t>Tumor cells</a:t>
            </a:r>
          </a:p>
          <a:p>
            <a:pPr marL="781200" lvl="1" indent="-457200">
              <a:buFont typeface="+mj-lt"/>
              <a:buAutoNum type="arabicPeriod"/>
            </a:pPr>
            <a:r>
              <a:rPr lang="en-US" sz="2000" dirty="0">
                <a:solidFill>
                  <a:schemeClr val="tx1"/>
                </a:solidFill>
              </a:rPr>
              <a:t>Immune cells</a:t>
            </a:r>
          </a:p>
          <a:p>
            <a:pPr marL="781200" lvl="1" indent="-457200">
              <a:buFont typeface="+mj-lt"/>
              <a:buAutoNum type="arabicPeriod"/>
            </a:pPr>
            <a:r>
              <a:rPr lang="en-US" sz="2000" dirty="0">
                <a:solidFill>
                  <a:schemeClr val="tx1"/>
                </a:solidFill>
              </a:rPr>
              <a:t>Chemotherapeutic drug</a:t>
            </a:r>
          </a:p>
          <a:p>
            <a:pPr marL="0" indent="0">
              <a:buNone/>
            </a:pPr>
            <a:endParaRPr lang="en-US" dirty="0">
              <a:solidFill>
                <a:schemeClr val="tx1"/>
              </a:solidFill>
            </a:endParaRPr>
          </a:p>
        </p:txBody>
      </p:sp>
    </p:spTree>
    <p:extLst>
      <p:ext uri="{BB962C8B-B14F-4D97-AF65-F5344CB8AC3E}">
        <p14:creationId xmlns:p14="http://schemas.microsoft.com/office/powerpoint/2010/main" val="17618462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5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25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50"/>
                                        <p:tgtEl>
                                          <p:spTgt spid="3">
                                            <p:txEl>
                                              <p:pRg st="6" end="6"/>
                                            </p:txEl>
                                          </p:spTgt>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50"/>
                                        <p:tgtEl>
                                          <p:spTgt spid="3">
                                            <p:txEl>
                                              <p:pRg st="7" end="7"/>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250"/>
                                        <p:tgtEl>
                                          <p:spTgt spid="3">
                                            <p:txEl>
                                              <p:pRg st="8" end="8"/>
                                            </p:txEl>
                                          </p:spTgt>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50"/>
                                        <p:tgtEl>
                                          <p:spTgt spid="3">
                                            <p:txEl>
                                              <p:pRg st="9" end="9"/>
                                            </p:txEl>
                                          </p:spTgt>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250"/>
                                        <p:tgtEl>
                                          <p:spTgt spid="3">
                                            <p:txEl>
                                              <p:pRg st="10" end="10"/>
                                            </p:txEl>
                                          </p:spTgt>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250"/>
                                        <p:tgtEl>
                                          <p:spTgt spid="3">
                                            <p:txEl>
                                              <p:pRg st="11" end="11"/>
                                            </p:txEl>
                                          </p:spTgt>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25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3-1].png">
            <a:extLst>
              <a:ext uri="{FF2B5EF4-FFF2-40B4-BE49-F238E27FC236}">
                <a16:creationId xmlns:a16="http://schemas.microsoft.com/office/drawing/2014/main" id="{9E8982DE-EAE0-421E-806A-A6E684952224}"/>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84525" y="2123672"/>
            <a:ext cx="6315293" cy="4734328"/>
          </a:xfrm>
          <a:prstGeom prst="rect">
            <a:avLst/>
          </a:prstGeom>
        </p:spPr>
      </p:pic>
      <p:pic>
        <p:nvPicPr>
          <p:cNvPr id="10" name="[3-1]-d.png">
            <a:extLst>
              <a:ext uri="{FF2B5EF4-FFF2-40B4-BE49-F238E27FC236}">
                <a16:creationId xmlns:a16="http://schemas.microsoft.com/office/drawing/2014/main" id="{AFE23737-6C97-48CF-884D-6D452232067A}"/>
              </a:ext>
            </a:extLst>
          </p:cNvPr>
          <p:cNvPicPr>
            <a:picLocks noChangeAspect="1"/>
          </p:cNvPicPr>
          <p:nvPr/>
        </p:nvPicPr>
        <p:blipFill>
          <a:blip r:embed="rId5" r:link="rId6">
            <a:extLst>
              <a:ext uri="{28A0092B-C50C-407E-A947-70E740481C1C}">
                <a14:useLocalDpi xmlns:a14="http://schemas.microsoft.com/office/drawing/2010/main" val="0"/>
              </a:ext>
            </a:extLst>
          </a:blip>
          <a:stretch>
            <a:fillRect/>
          </a:stretch>
        </p:blipFill>
        <p:spPr>
          <a:xfrm>
            <a:off x="5892440" y="2123672"/>
            <a:ext cx="6315293" cy="4734328"/>
          </a:xfrm>
          <a:prstGeom prst="rect">
            <a:avLst/>
          </a:prstGeom>
        </p:spPr>
      </p:pic>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 : PERIODIC</a:t>
            </a:r>
            <a:endParaRPr lang="en-US" cap="none" dirty="0"/>
          </a:p>
        </p:txBody>
      </p:sp>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491646" y="1822012"/>
            <a:ext cx="11208708" cy="404318"/>
          </a:xfrm>
        </p:spPr>
        <p:txBody>
          <a:bodyPr numCol="1">
            <a:noAutofit/>
          </a:bodyPr>
          <a:lstStyle/>
          <a:p>
            <a:pPr marL="0" indent="0">
              <a:buNone/>
            </a:pPr>
            <a:r>
              <a:rPr lang="en-US" sz="2000" b="1" dirty="0">
                <a:solidFill>
                  <a:schemeClr val="tx1"/>
                </a:solidFill>
              </a:rPr>
              <a:t>Case 5</a:t>
            </a:r>
            <a:r>
              <a:rPr lang="el-GR" sz="2000" b="1" dirty="0">
                <a:solidFill>
                  <a:schemeClr val="tx1"/>
                </a:solidFill>
              </a:rPr>
              <a:t> - </a:t>
            </a:r>
            <a:r>
              <a:rPr lang="en-US" sz="2000" dirty="0">
                <a:solidFill>
                  <a:schemeClr val="tx1"/>
                </a:solidFill>
              </a:rPr>
              <a:t>The periodic drug input is </a:t>
            </a:r>
            <a:r>
              <a:rPr lang="en-US" sz="2000" b="1" dirty="0">
                <a:solidFill>
                  <a:schemeClr val="tx1"/>
                </a:solidFill>
              </a:rPr>
              <a:t>unbounded</a:t>
            </a:r>
            <a:r>
              <a:rPr lang="en-US" sz="2000" dirty="0">
                <a:solidFill>
                  <a:schemeClr val="tx1"/>
                </a:solidFill>
              </a:rPr>
              <a:t> and the tumor </a:t>
            </a:r>
            <a:r>
              <a:rPr lang="en-US" sz="2000" b="1" dirty="0">
                <a:solidFill>
                  <a:schemeClr val="tx1"/>
                </a:solidFill>
              </a:rPr>
              <a:t>decreases</a:t>
            </a:r>
            <a:r>
              <a:rPr lang="en-US" sz="2000" dirty="0">
                <a:solidFill>
                  <a:schemeClr val="tx1"/>
                </a:solidFill>
              </a:rPr>
              <a:t> the drug input’s weight</a:t>
            </a:r>
            <a:endParaRPr lang="en-US" sz="2000" b="1" dirty="0">
              <a:solidFill>
                <a:schemeClr val="tx1"/>
              </a:solidFill>
            </a:endParaRPr>
          </a:p>
        </p:txBody>
      </p:sp>
      <p:sp>
        <p:nvSpPr>
          <p:cNvPr id="6" name="Rectangle 5">
            <a:extLst>
              <a:ext uri="{FF2B5EF4-FFF2-40B4-BE49-F238E27FC236}">
                <a16:creationId xmlns:a16="http://schemas.microsoft.com/office/drawing/2014/main" id="{B0F18610-C473-40EA-AFCF-243E5F65D0D4}"/>
              </a:ext>
            </a:extLst>
          </p:cNvPr>
          <p:cNvSpPr/>
          <p:nvPr/>
        </p:nvSpPr>
        <p:spPr>
          <a:xfrm>
            <a:off x="1270372" y="2768677"/>
            <a:ext cx="3700463" cy="923330"/>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a:t>
            </a:r>
            <a:br>
              <a:rPr lang="en-US" dirty="0">
                <a:latin typeface="Adobe Garamond Pro" panose="02020502060506020403" pitchFamily="18" charset="0"/>
                <a:ea typeface="Calibri" panose="020F0502020204030204" pitchFamily="34" charset="0"/>
                <a:cs typeface="Times New Roman" panose="02020603050405020304" pitchFamily="18" charset="0"/>
              </a:rPr>
            </a:br>
            <a:r>
              <a:rPr lang="en-US" dirty="0">
                <a:latin typeface="Adobe Garamond Pro" panose="02020502060506020403" pitchFamily="18" charset="0"/>
                <a:ea typeface="Calibri" panose="020F0502020204030204" pitchFamily="34" charset="0"/>
                <a:cs typeface="Times New Roman" panose="02020603050405020304" pitchFamily="18" charset="0"/>
              </a:rPr>
              <a:t>drug concentration and input </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7" name="Rectangle 6">
            <a:extLst>
              <a:ext uri="{FF2B5EF4-FFF2-40B4-BE49-F238E27FC236}">
                <a16:creationId xmlns:a16="http://schemas.microsoft.com/office/drawing/2014/main" id="{8634AF5A-522D-4DC9-8109-A3AC1F2B9940}"/>
              </a:ext>
            </a:extLst>
          </p:cNvPr>
          <p:cNvSpPr/>
          <p:nvPr/>
        </p:nvSpPr>
        <p:spPr>
          <a:xfrm>
            <a:off x="8381833" y="5509513"/>
            <a:ext cx="3228975" cy="646331"/>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198660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20FAF12-3EE9-4F9D-8C7F-6B7013541A13}"/>
              </a:ext>
            </a:extLst>
          </p:cNvPr>
          <p:cNvGrpSpPr/>
          <p:nvPr/>
        </p:nvGrpSpPr>
        <p:grpSpPr>
          <a:xfrm>
            <a:off x="1218304" y="2158644"/>
            <a:ext cx="6232338" cy="4672584"/>
            <a:chOff x="1218304" y="2158644"/>
            <a:chExt cx="6232338" cy="4672584"/>
          </a:xfrm>
        </p:grpSpPr>
        <p:pic>
          <p:nvPicPr>
            <p:cNvPr id="16" name="comp_v_total.png">
              <a:extLst>
                <a:ext uri="{FF2B5EF4-FFF2-40B4-BE49-F238E27FC236}">
                  <a16:creationId xmlns:a16="http://schemas.microsoft.com/office/drawing/2014/main" id="{D8AB1072-1530-4493-B054-6DD50B064874}"/>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1218304" y="2158644"/>
              <a:ext cx="6232338" cy="4672584"/>
            </a:xfrm>
            <a:prstGeom prst="rect">
              <a:avLst/>
            </a:prstGeom>
          </p:spPr>
        </p:pic>
        <p:grpSp>
          <p:nvGrpSpPr>
            <p:cNvPr id="20" name="Group 19">
              <a:extLst>
                <a:ext uri="{FF2B5EF4-FFF2-40B4-BE49-F238E27FC236}">
                  <a16:creationId xmlns:a16="http://schemas.microsoft.com/office/drawing/2014/main" id="{59E3FC17-639E-42AA-9DE0-7B0AEFB11FE2}"/>
                </a:ext>
              </a:extLst>
            </p:cNvPr>
            <p:cNvGrpSpPr/>
            <p:nvPr/>
          </p:nvGrpSpPr>
          <p:grpSpPr>
            <a:xfrm>
              <a:off x="2084919" y="2763296"/>
              <a:ext cx="746125" cy="2808829"/>
              <a:chOff x="3894669" y="2540656"/>
              <a:chExt cx="746125" cy="2808829"/>
            </a:xfrm>
          </p:grpSpPr>
          <p:sp>
            <p:nvSpPr>
              <p:cNvPr id="18" name="Rectangle 17">
                <a:extLst>
                  <a:ext uri="{FF2B5EF4-FFF2-40B4-BE49-F238E27FC236}">
                    <a16:creationId xmlns:a16="http://schemas.microsoft.com/office/drawing/2014/main" id="{204C3008-F4D2-4945-8E39-71F28FEE7B75}"/>
                  </a:ext>
                </a:extLst>
              </p:cNvPr>
              <p:cNvSpPr/>
              <p:nvPr/>
            </p:nvSpPr>
            <p:spPr>
              <a:xfrm>
                <a:off x="3894669" y="2540656"/>
                <a:ext cx="746125" cy="346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BCF83FA-116C-4C72-B8C9-27E7778F42D0}"/>
                  </a:ext>
                </a:extLst>
              </p:cNvPr>
              <p:cNvSpPr/>
              <p:nvPr/>
            </p:nvSpPr>
            <p:spPr>
              <a:xfrm>
                <a:off x="3894669" y="4922210"/>
                <a:ext cx="486831" cy="427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a:extLst>
              <a:ext uri="{FF2B5EF4-FFF2-40B4-BE49-F238E27FC236}">
                <a16:creationId xmlns:a16="http://schemas.microsoft.com/office/drawing/2014/main" id="{B91A5F24-8B12-456C-BF6E-EEFB6DDD1AA3}"/>
              </a:ext>
            </a:extLst>
          </p:cNvPr>
          <p:cNvGrpSpPr/>
          <p:nvPr/>
        </p:nvGrpSpPr>
        <p:grpSpPr>
          <a:xfrm>
            <a:off x="2103121" y="5210277"/>
            <a:ext cx="1919939" cy="596166"/>
            <a:chOff x="2105026" y="2603501"/>
            <a:chExt cx="1919939" cy="596166"/>
          </a:xfrm>
        </p:grpSpPr>
        <p:cxnSp>
          <p:nvCxnSpPr>
            <p:cNvPr id="6" name="Straight Arrow Connector 5">
              <a:extLst>
                <a:ext uri="{FF2B5EF4-FFF2-40B4-BE49-F238E27FC236}">
                  <a16:creationId xmlns:a16="http://schemas.microsoft.com/office/drawing/2014/main" id="{22F4EFF7-9899-4BB8-9522-82D62B015156}"/>
                </a:ext>
              </a:extLst>
            </p:cNvPr>
            <p:cNvCxnSpPr>
              <a:cxnSpLocks/>
            </p:cNvCxnSpPr>
            <p:nvPr/>
          </p:nvCxnSpPr>
          <p:spPr>
            <a:xfrm flipH="1" flipV="1">
              <a:off x="2105026" y="2603501"/>
              <a:ext cx="487679" cy="226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5F887D-1A26-4C18-969A-F1C52DBD435B}"/>
                </a:ext>
              </a:extLst>
            </p:cNvPr>
            <p:cNvSpPr txBox="1"/>
            <p:nvPr/>
          </p:nvSpPr>
          <p:spPr>
            <a:xfrm>
              <a:off x="2591856" y="2830335"/>
              <a:ext cx="1433109"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periodic [3/1]</a:t>
              </a:r>
            </a:p>
          </p:txBody>
        </p:sp>
      </p:grpSp>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 : PERIODIC</a:t>
            </a:r>
            <a:endParaRPr lang="en-US" cap="none" dirty="0"/>
          </a:p>
        </p:txBody>
      </p:sp>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497633" y="1812855"/>
            <a:ext cx="11196734" cy="504948"/>
          </a:xfrm>
        </p:spPr>
        <p:txBody>
          <a:bodyPr numCol="1">
            <a:noAutofit/>
          </a:bodyPr>
          <a:lstStyle/>
          <a:p>
            <a:pPr marL="0" indent="0">
              <a:buNone/>
            </a:pPr>
            <a:r>
              <a:rPr lang="en-US" sz="2000" b="1" dirty="0">
                <a:solidFill>
                  <a:schemeClr val="tx1"/>
                </a:solidFill>
              </a:rPr>
              <a:t>Case 5</a:t>
            </a:r>
            <a:r>
              <a:rPr lang="en-US" sz="2000" dirty="0">
                <a:solidFill>
                  <a:schemeClr val="tx1"/>
                </a:solidFill>
              </a:rPr>
              <a:t> : Reevaluation of the chemotherapeutic schedule by applying a periodic drug input dosage</a:t>
            </a:r>
            <a:endParaRPr lang="en-US" sz="2000" b="1" dirty="0">
              <a:solidFill>
                <a:schemeClr val="tx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9CFC25-C167-4519-BAB4-B68A9E2C664D}"/>
                  </a:ext>
                </a:extLst>
              </p:cNvPr>
              <p:cNvSpPr txBox="1"/>
              <p:nvPr/>
            </p:nvSpPr>
            <p:spPr>
              <a:xfrm>
                <a:off x="7559432" y="4069983"/>
                <a:ext cx="3089512" cy="1502142"/>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The case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𝑡</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𝑜𝑛</m:t>
                        </m:r>
                      </m:sub>
                    </m:sSub>
                    <m:r>
                      <a:rPr lang="en-US" i="1">
                        <a:latin typeface="Cambria Math" panose="02040503050406030204" pitchFamily="18" charset="0"/>
                      </a:rPr>
                      <m:t>]=[3/1]</m:t>
                    </m:r>
                  </m:oMath>
                </a14:m>
                <a:r>
                  <a:rPr lang="en-US" dirty="0"/>
                  <a:t> requires a lower amount of drug, compared to the continuous administration treatment, making it more cost-efficient.</a:t>
                </a:r>
              </a:p>
            </p:txBody>
          </p:sp>
        </mc:Choice>
        <mc:Fallback xmlns="">
          <p:sp>
            <p:nvSpPr>
              <p:cNvPr id="9" name="TextBox 8">
                <a:extLst>
                  <a:ext uri="{FF2B5EF4-FFF2-40B4-BE49-F238E27FC236}">
                    <a16:creationId xmlns:a16="http://schemas.microsoft.com/office/drawing/2014/main" id="{249CFC25-C167-4519-BAB4-B68A9E2C664D}"/>
                  </a:ext>
                </a:extLst>
              </p:cNvPr>
              <p:cNvSpPr txBox="1">
                <a:spLocks noRot="1" noChangeAspect="1" noMove="1" noResize="1" noEditPoints="1" noAdjustHandles="1" noChangeArrowheads="1" noChangeShapeType="1" noTextEdit="1"/>
              </p:cNvSpPr>
              <p:nvPr/>
            </p:nvSpPr>
            <p:spPr>
              <a:xfrm>
                <a:off x="7559432" y="4069983"/>
                <a:ext cx="3089512" cy="1502142"/>
              </a:xfrm>
              <a:prstGeom prst="rect">
                <a:avLst/>
              </a:prstGeom>
              <a:blipFill>
                <a:blip r:embed="rId5"/>
                <a:stretch>
                  <a:fillRect/>
                </a:stretch>
              </a:blipFill>
              <a:ln w="28575">
                <a:solidFill>
                  <a:schemeClr val="accent1">
                    <a:lumMod val="60000"/>
                    <a:lumOff val="40000"/>
                  </a:schemeClr>
                </a:solidFill>
              </a:ln>
              <a:effectLst>
                <a:outerShdw blurRad="63500" sx="102000" sy="102000" algn="ctr" rotWithShape="0">
                  <a:prstClr val="black">
                    <a:alpha val="40000"/>
                  </a:prstClr>
                </a:outerShdw>
              </a:effectLst>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0374943B-DF2A-48A5-989D-D4886308CC70}"/>
              </a:ext>
            </a:extLst>
          </p:cNvPr>
          <p:cNvGrpSpPr/>
          <p:nvPr/>
        </p:nvGrpSpPr>
        <p:grpSpPr>
          <a:xfrm>
            <a:off x="2084920" y="2763296"/>
            <a:ext cx="1658025" cy="715407"/>
            <a:chOff x="3800306" y="4912099"/>
            <a:chExt cx="1658025" cy="715407"/>
          </a:xfrm>
        </p:grpSpPr>
        <p:cxnSp>
          <p:nvCxnSpPr>
            <p:cNvPr id="17" name="Straight Arrow Connector 16">
              <a:extLst>
                <a:ext uri="{FF2B5EF4-FFF2-40B4-BE49-F238E27FC236}">
                  <a16:creationId xmlns:a16="http://schemas.microsoft.com/office/drawing/2014/main" id="{D50CDAB8-3253-40DD-9E57-1E820F3F9AB8}"/>
                </a:ext>
              </a:extLst>
            </p:cNvPr>
            <p:cNvCxnSpPr>
              <a:cxnSpLocks/>
            </p:cNvCxnSpPr>
            <p:nvPr/>
          </p:nvCxnSpPr>
          <p:spPr>
            <a:xfrm flipH="1" flipV="1">
              <a:off x="3800306" y="4912099"/>
              <a:ext cx="456213" cy="351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9F625D-B81D-4CEE-BB7C-943BE028450B}"/>
                </a:ext>
              </a:extLst>
            </p:cNvPr>
            <p:cNvSpPr txBox="1"/>
            <p:nvPr/>
          </p:nvSpPr>
          <p:spPr>
            <a:xfrm>
              <a:off x="4257979" y="5258174"/>
              <a:ext cx="1200352"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continuous</a:t>
              </a:r>
            </a:p>
          </p:txBody>
        </p:sp>
      </p:gr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EF6F6826-B613-4927-8DE4-65A1E146209F}"/>
                  </a:ext>
                </a:extLst>
              </p:cNvPr>
              <p:cNvSpPr/>
              <p:nvPr/>
            </p:nvSpPr>
            <p:spPr>
              <a:xfrm>
                <a:off x="7604180" y="2707343"/>
                <a:ext cx="3000016" cy="1145635"/>
              </a:xfrm>
              <a:prstGeom prst="rect">
                <a:avLst/>
              </a:prstGeom>
            </p:spPr>
            <p:txBody>
              <a:bodyPr wrap="square">
                <a:spAutoFit/>
              </a:bodyPr>
              <a:lstStyle/>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 is unbounded</a:t>
                </a:r>
              </a:p>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input’s weight : </a:t>
                </a:r>
                <a:br>
                  <a:rPr lang="en-US" dirty="0">
                    <a:solidFill>
                      <a:prstClr val="black"/>
                    </a:solidFill>
                  </a:rPr>
                </a:br>
                <a14:m>
                  <m:oMath xmlns:m="http://schemas.openxmlformats.org/officeDocument/2006/math">
                    <m:r>
                      <a:rPr lang="en-US" i="1" dirty="0" smtClean="0">
                        <a:solidFill>
                          <a:prstClr val="black"/>
                        </a:solidFill>
                        <a:latin typeface="Cambria Math" panose="02040503050406030204" pitchFamily="18" charset="0"/>
                      </a:rPr>
                      <m:t>𝑅</m:t>
                    </m:r>
                    <m:r>
                      <a:rPr lang="en-US" i="1" dirty="0">
                        <a:solidFill>
                          <a:prstClr val="black"/>
                        </a:solidFill>
                        <a:latin typeface="Cambria Math" panose="02040503050406030204" pitchFamily="18" charset="0"/>
                      </a:rPr>
                      <m:t>(</m:t>
                    </m:r>
                    <m:bar>
                      <m:barPr>
                        <m:ctrlPr>
                          <a:rPr lang="en-US" i="1" dirty="0" smtClean="0">
                            <a:solidFill>
                              <a:prstClr val="black"/>
                            </a:solidFill>
                            <a:latin typeface="Cambria Math" panose="02040503050406030204" pitchFamily="18" charset="0"/>
                          </a:rPr>
                        </m:ctrlPr>
                      </m:barPr>
                      <m:e>
                        <m:r>
                          <a:rPr lang="en-US" i="1" dirty="0">
                            <a:solidFill>
                              <a:prstClr val="black"/>
                            </a:solidFill>
                            <a:latin typeface="Cambria Math" panose="02040503050406030204" pitchFamily="18" charset="0"/>
                          </a:rPr>
                          <m:t>𝑥</m:t>
                        </m:r>
                      </m:e>
                    </m:bar>
                    <m:r>
                      <a:rPr lang="en-US" i="1" dirty="0">
                        <a:solidFill>
                          <a:prstClr val="black"/>
                        </a:solidFill>
                        <a:latin typeface="Cambria Math" panose="02040503050406030204" pitchFamily="18" charset="0"/>
                      </a:rPr>
                      <m:t>)=4.7−15∗</m:t>
                    </m:r>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𝑥</m:t>
                        </m:r>
                      </m:e>
                      <m:sub>
                        <m:r>
                          <a:rPr lang="en-US" i="1" dirty="0">
                            <a:solidFill>
                              <a:prstClr val="black"/>
                            </a:solidFill>
                            <a:latin typeface="Cambria Math" panose="02040503050406030204" pitchFamily="18" charset="0"/>
                          </a:rPr>
                          <m:t>2</m:t>
                        </m:r>
                      </m:sub>
                    </m:sSub>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𝑡</m:t>
                    </m:r>
                    <m:r>
                      <a:rPr lang="en-US" i="1" dirty="0" smtClean="0">
                        <a:solidFill>
                          <a:prstClr val="black"/>
                        </a:solidFill>
                        <a:latin typeface="Cambria Math" panose="02040503050406030204" pitchFamily="18" charset="0"/>
                      </a:rPr>
                      <m:t>)</m:t>
                    </m:r>
                  </m:oMath>
                </a14:m>
                <a:endParaRPr lang="en-US" dirty="0">
                  <a:solidFill>
                    <a:prstClr val="black"/>
                  </a:solidFill>
                </a:endParaRPr>
              </a:p>
            </p:txBody>
          </p:sp>
        </mc:Choice>
        <mc:Fallback xmlns="">
          <p:sp>
            <p:nvSpPr>
              <p:cNvPr id="35" name="Rectangle 34">
                <a:extLst>
                  <a:ext uri="{FF2B5EF4-FFF2-40B4-BE49-F238E27FC236}">
                    <a16:creationId xmlns:a16="http://schemas.microsoft.com/office/drawing/2014/main" id="{EF6F6826-B613-4927-8DE4-65A1E146209F}"/>
                  </a:ext>
                </a:extLst>
              </p:cNvPr>
              <p:cNvSpPr>
                <a:spLocks noRot="1" noChangeAspect="1" noMove="1" noResize="1" noEditPoints="1" noAdjustHandles="1" noChangeArrowheads="1" noChangeShapeType="1" noTextEdit="1"/>
              </p:cNvSpPr>
              <p:nvPr/>
            </p:nvSpPr>
            <p:spPr>
              <a:xfrm>
                <a:off x="7604180" y="2707343"/>
                <a:ext cx="3000016" cy="1145635"/>
              </a:xfrm>
              <a:prstGeom prst="rect">
                <a:avLst/>
              </a:prstGeom>
              <a:blipFill>
                <a:blip r:embed="rId6"/>
                <a:stretch>
                  <a:fillRect l="-811" t="-3191"/>
                </a:stretch>
              </a:blipFill>
            </p:spPr>
            <p:txBody>
              <a:bodyPr/>
              <a:lstStyle/>
              <a:p>
                <a:r>
                  <a:rPr lang="en-US">
                    <a:noFill/>
                  </a:rPr>
                  <a:t> </a:t>
                </a:r>
              </a:p>
            </p:txBody>
          </p:sp>
        </mc:Fallback>
      </mc:AlternateContent>
    </p:spTree>
    <p:extLst>
      <p:ext uri="{BB962C8B-B14F-4D97-AF65-F5344CB8AC3E}">
        <p14:creationId xmlns:p14="http://schemas.microsoft.com/office/powerpoint/2010/main" val="213718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67F81C4-4C86-45F3-B53E-428F78587F5E}"/>
              </a:ext>
            </a:extLst>
          </p:cNvPr>
          <p:cNvGrpSpPr/>
          <p:nvPr/>
        </p:nvGrpSpPr>
        <p:grpSpPr>
          <a:xfrm>
            <a:off x="969143" y="2151054"/>
            <a:ext cx="6232338" cy="4672584"/>
            <a:chOff x="4333277" y="1967229"/>
            <a:chExt cx="6232338" cy="4672584"/>
          </a:xfrm>
        </p:grpSpPr>
        <p:pic>
          <p:nvPicPr>
            <p:cNvPr id="16" name="comp_N_min.png">
              <a:extLst>
                <a:ext uri="{FF2B5EF4-FFF2-40B4-BE49-F238E27FC236}">
                  <a16:creationId xmlns:a16="http://schemas.microsoft.com/office/drawing/2014/main" id="{D0C896A4-EC17-4887-9C9E-F41A3F4ED114}"/>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4333277" y="1967229"/>
              <a:ext cx="6232338" cy="4672584"/>
            </a:xfrm>
            <a:prstGeom prst="rect">
              <a:avLst/>
            </a:prstGeom>
          </p:spPr>
        </p:pic>
        <p:sp>
          <p:nvSpPr>
            <p:cNvPr id="18" name="Rectangle 17">
              <a:extLst>
                <a:ext uri="{FF2B5EF4-FFF2-40B4-BE49-F238E27FC236}">
                  <a16:creationId xmlns:a16="http://schemas.microsoft.com/office/drawing/2014/main" id="{204C3008-F4D2-4945-8E39-71F28FEE7B75}"/>
                </a:ext>
              </a:extLst>
            </p:cNvPr>
            <p:cNvSpPr/>
            <p:nvPr/>
          </p:nvSpPr>
          <p:spPr>
            <a:xfrm>
              <a:off x="5203010" y="2588519"/>
              <a:ext cx="481510" cy="333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BCF83FA-116C-4C72-B8C9-27E7778F42D0}"/>
                </a:ext>
              </a:extLst>
            </p:cNvPr>
            <p:cNvSpPr/>
            <p:nvPr/>
          </p:nvSpPr>
          <p:spPr>
            <a:xfrm>
              <a:off x="6810376" y="2538919"/>
              <a:ext cx="748016" cy="242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91A5F24-8B12-456C-BF6E-EEFB6DDD1AA3}"/>
              </a:ext>
            </a:extLst>
          </p:cNvPr>
          <p:cNvGrpSpPr/>
          <p:nvPr/>
        </p:nvGrpSpPr>
        <p:grpSpPr>
          <a:xfrm>
            <a:off x="3457171" y="2961600"/>
            <a:ext cx="1235161" cy="897275"/>
            <a:chOff x="2105027" y="2603501"/>
            <a:chExt cx="1235161" cy="897275"/>
          </a:xfrm>
        </p:grpSpPr>
        <p:cxnSp>
          <p:nvCxnSpPr>
            <p:cNvPr id="6" name="Straight Arrow Connector 5">
              <a:extLst>
                <a:ext uri="{FF2B5EF4-FFF2-40B4-BE49-F238E27FC236}">
                  <a16:creationId xmlns:a16="http://schemas.microsoft.com/office/drawing/2014/main" id="{22F4EFF7-9899-4BB8-9522-82D62B015156}"/>
                </a:ext>
              </a:extLst>
            </p:cNvPr>
            <p:cNvCxnSpPr>
              <a:cxnSpLocks/>
            </p:cNvCxnSpPr>
            <p:nvPr/>
          </p:nvCxnSpPr>
          <p:spPr>
            <a:xfrm flipH="1" flipV="1">
              <a:off x="2105027" y="2603501"/>
              <a:ext cx="683029" cy="5372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5F887D-1A26-4C18-969A-F1C52DBD435B}"/>
                </a:ext>
              </a:extLst>
            </p:cNvPr>
            <p:cNvSpPr txBox="1"/>
            <p:nvPr/>
          </p:nvSpPr>
          <p:spPr>
            <a:xfrm>
              <a:off x="2782022" y="3131444"/>
              <a:ext cx="558166"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max</a:t>
              </a:r>
            </a:p>
          </p:txBody>
        </p:sp>
      </p:grpSp>
      <p:grpSp>
        <p:nvGrpSpPr>
          <p:cNvPr id="29" name="Group 28">
            <a:extLst>
              <a:ext uri="{FF2B5EF4-FFF2-40B4-BE49-F238E27FC236}">
                <a16:creationId xmlns:a16="http://schemas.microsoft.com/office/drawing/2014/main" id="{0374943B-DF2A-48A5-989D-D4886308CC70}"/>
              </a:ext>
            </a:extLst>
          </p:cNvPr>
          <p:cNvGrpSpPr/>
          <p:nvPr/>
        </p:nvGrpSpPr>
        <p:grpSpPr>
          <a:xfrm>
            <a:off x="1847851" y="3083720"/>
            <a:ext cx="1868033" cy="939700"/>
            <a:chOff x="3599823" y="4692569"/>
            <a:chExt cx="1868033" cy="939700"/>
          </a:xfrm>
        </p:grpSpPr>
        <p:cxnSp>
          <p:nvCxnSpPr>
            <p:cNvPr id="17" name="Straight Arrow Connector 16">
              <a:extLst>
                <a:ext uri="{FF2B5EF4-FFF2-40B4-BE49-F238E27FC236}">
                  <a16:creationId xmlns:a16="http://schemas.microsoft.com/office/drawing/2014/main" id="{D50CDAB8-3253-40DD-9E57-1E820F3F9AB8}"/>
                </a:ext>
              </a:extLst>
            </p:cNvPr>
            <p:cNvCxnSpPr>
              <a:cxnSpLocks/>
            </p:cNvCxnSpPr>
            <p:nvPr/>
          </p:nvCxnSpPr>
          <p:spPr>
            <a:xfrm flipH="1" flipV="1">
              <a:off x="3599823" y="4692569"/>
              <a:ext cx="669130" cy="5762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9F625D-B81D-4CEE-BB7C-943BE028450B}"/>
                </a:ext>
              </a:extLst>
            </p:cNvPr>
            <p:cNvSpPr txBox="1"/>
            <p:nvPr/>
          </p:nvSpPr>
          <p:spPr>
            <a:xfrm>
              <a:off x="4267504" y="5262937"/>
              <a:ext cx="1200352"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continuous</a:t>
              </a:r>
            </a:p>
          </p:txBody>
        </p:sp>
      </p:grpSp>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 </a:t>
            </a:r>
            <a:br>
              <a:rPr lang="en-US" cap="none" dirty="0"/>
            </a:br>
            <a:r>
              <a:rPr lang="en-US" cap="none" dirty="0">
                <a:effectLst>
                  <a:outerShdw blurRad="50800" dist="38100" dir="5400000" algn="t" rotWithShape="0">
                    <a:prstClr val="black">
                      <a:alpha val="40000"/>
                    </a:prstClr>
                  </a:outerShdw>
                </a:effectLst>
              </a:rPr>
              <a:t>STATE-DEPENDENT RICCATI EQUATION METHOD : PERIODIC</a:t>
            </a:r>
            <a:endParaRPr lang="en-US" cap="none" dirty="0"/>
          </a:p>
        </p:txBody>
      </p:sp>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497633" y="1812855"/>
            <a:ext cx="11196734" cy="453500"/>
          </a:xfrm>
        </p:spPr>
        <p:txBody>
          <a:bodyPr numCol="1">
            <a:noAutofit/>
          </a:bodyPr>
          <a:lstStyle/>
          <a:p>
            <a:pPr marL="0" indent="0">
              <a:buNone/>
            </a:pPr>
            <a:r>
              <a:rPr lang="en-US" sz="2000" b="1" dirty="0">
                <a:solidFill>
                  <a:schemeClr val="tx1"/>
                </a:solidFill>
              </a:rPr>
              <a:t>Case 6</a:t>
            </a:r>
            <a:r>
              <a:rPr lang="en-US" sz="2000" dirty="0">
                <a:solidFill>
                  <a:schemeClr val="tx1"/>
                </a:solidFill>
              </a:rPr>
              <a:t> : Reevaluation of the chemotherapeutic schedule by applying a periodic </a:t>
            </a:r>
            <a:r>
              <a:rPr lang="en-US" sz="2000" b="1" dirty="0">
                <a:solidFill>
                  <a:schemeClr val="tx1"/>
                </a:solidFill>
              </a:rPr>
              <a:t>bounded</a:t>
            </a:r>
            <a:r>
              <a:rPr lang="en-US" sz="2000" dirty="0">
                <a:solidFill>
                  <a:schemeClr val="tx1"/>
                </a:solidFill>
              </a:rPr>
              <a:t> drug input dosage</a:t>
            </a:r>
            <a:endParaRPr lang="en-US" sz="2000" b="1" dirty="0">
              <a:solidFill>
                <a:schemeClr val="tx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9CFC25-C167-4519-BAB4-B68A9E2C664D}"/>
                  </a:ext>
                </a:extLst>
              </p:cNvPr>
              <p:cNvSpPr txBox="1"/>
              <p:nvPr/>
            </p:nvSpPr>
            <p:spPr>
              <a:xfrm>
                <a:off x="7842310" y="4023420"/>
                <a:ext cx="2939982" cy="2333139"/>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The case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𝑡</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𝑜𝑛</m:t>
                        </m:r>
                      </m:sub>
                    </m:sSub>
                    <m:r>
                      <a:rPr lang="en-US" i="1">
                        <a:latin typeface="Cambria Math" panose="02040503050406030204" pitchFamily="18" charset="0"/>
                      </a:rPr>
                      <m:t>]=[</m:t>
                    </m:r>
                    <m:r>
                      <a:rPr lang="en-US" b="0" i="1" smtClean="0">
                        <a:latin typeface="Cambria Math" panose="02040503050406030204" pitchFamily="18" charset="0"/>
                      </a:rPr>
                      <m:t>4/3</m:t>
                    </m:r>
                    <m:r>
                      <a:rPr lang="en-US" i="1">
                        <a:latin typeface="Cambria Math" panose="02040503050406030204" pitchFamily="18" charset="0"/>
                      </a:rPr>
                      <m:t>]</m:t>
                    </m:r>
                  </m:oMath>
                </a14:m>
                <a:r>
                  <a:rPr lang="en-US" dirty="0"/>
                  <a:t>, where the drug is administered on the first three days of a four-day period, allows the normal cells’ population to remain above </a:t>
                </a:r>
                <a14:m>
                  <m:oMath xmlns:m="http://schemas.openxmlformats.org/officeDocument/2006/math">
                    <m:r>
                      <a:rPr lang="en-US" i="1">
                        <a:latin typeface="Cambria Math" panose="02040503050406030204" pitchFamily="18" charset="0"/>
                      </a:rPr>
                      <m:t>0.71</m:t>
                    </m:r>
                  </m:oMath>
                </a14:m>
                <a:r>
                  <a:rPr lang="en-US" dirty="0"/>
                  <a:t>, which is the maximum value of all the combinations. </a:t>
                </a:r>
              </a:p>
            </p:txBody>
          </p:sp>
        </mc:Choice>
        <mc:Fallback xmlns="">
          <p:sp>
            <p:nvSpPr>
              <p:cNvPr id="9" name="TextBox 8">
                <a:extLst>
                  <a:ext uri="{FF2B5EF4-FFF2-40B4-BE49-F238E27FC236}">
                    <a16:creationId xmlns:a16="http://schemas.microsoft.com/office/drawing/2014/main" id="{249CFC25-C167-4519-BAB4-B68A9E2C664D}"/>
                  </a:ext>
                </a:extLst>
              </p:cNvPr>
              <p:cNvSpPr txBox="1">
                <a:spLocks noRot="1" noChangeAspect="1" noMove="1" noResize="1" noEditPoints="1" noAdjustHandles="1" noChangeArrowheads="1" noChangeShapeType="1" noTextEdit="1"/>
              </p:cNvSpPr>
              <p:nvPr/>
            </p:nvSpPr>
            <p:spPr>
              <a:xfrm>
                <a:off x="7842310" y="4023420"/>
                <a:ext cx="2939982" cy="2333139"/>
              </a:xfrm>
              <a:prstGeom prst="rect">
                <a:avLst/>
              </a:prstGeom>
              <a:blipFill>
                <a:blip r:embed="rId5"/>
                <a:stretch>
                  <a:fillRect/>
                </a:stretch>
              </a:blipFill>
              <a:ln w="28575">
                <a:solidFill>
                  <a:schemeClr val="accent1">
                    <a:lumMod val="60000"/>
                    <a:lumOff val="40000"/>
                  </a:schemeClr>
                </a:solidFill>
              </a:ln>
              <a:effectLst>
                <a:outerShdw blurRad="63500" sx="102000" sy="102000" algn="ctr"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EF6F6826-B613-4927-8DE4-65A1E146209F}"/>
                  </a:ext>
                </a:extLst>
              </p:cNvPr>
              <p:cNvSpPr/>
              <p:nvPr/>
            </p:nvSpPr>
            <p:spPr>
              <a:xfrm>
                <a:off x="7604179" y="2707343"/>
                <a:ext cx="3618678" cy="1068690"/>
              </a:xfrm>
              <a:prstGeom prst="rect">
                <a:avLst/>
              </a:prstGeom>
            </p:spPr>
            <p:txBody>
              <a:bodyPr wrap="square">
                <a:spAutoFit/>
              </a:bodyPr>
              <a:lstStyle/>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 is bounded </a:t>
                </a:r>
                <a14:m>
                  <m:oMath xmlns:m="http://schemas.openxmlformats.org/officeDocument/2006/math">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𝑣</m:t>
                        </m:r>
                      </m:e>
                      <m:sub>
                        <m:r>
                          <a:rPr lang="en-US" b="0" i="1" smtClean="0">
                            <a:solidFill>
                              <a:prstClr val="black"/>
                            </a:solidFill>
                            <a:latin typeface="Cambria Math" panose="02040503050406030204" pitchFamily="18" charset="0"/>
                          </a:rPr>
                          <m:t>𝑚𝑎𝑥</m:t>
                        </m:r>
                      </m:sub>
                    </m:sSub>
                    <m:r>
                      <a:rPr lang="en-US" b="0" i="1" smtClean="0">
                        <a:solidFill>
                          <a:prstClr val="black"/>
                        </a:solidFill>
                        <a:latin typeface="Cambria Math" panose="02040503050406030204" pitchFamily="18" charset="0"/>
                      </a:rPr>
                      <m:t>=1</m:t>
                    </m:r>
                  </m:oMath>
                </a14:m>
                <a:endParaRPr lang="en-US" dirty="0">
                  <a:solidFill>
                    <a:prstClr val="black"/>
                  </a:solidFill>
                </a:endParaRPr>
              </a:p>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input’s weight is constant : </a:t>
                </a:r>
                <a14:m>
                  <m:oMath xmlns:m="http://schemas.openxmlformats.org/officeDocument/2006/math">
                    <m:r>
                      <a:rPr lang="en-US" i="1" dirty="0" smtClean="0">
                        <a:solidFill>
                          <a:prstClr val="black"/>
                        </a:solidFill>
                        <a:latin typeface="Cambria Math" panose="02040503050406030204" pitchFamily="18" charset="0"/>
                      </a:rPr>
                      <m:t>𝑅</m:t>
                    </m:r>
                    <m:r>
                      <a:rPr lang="en-US" i="1" dirty="0">
                        <a:solidFill>
                          <a:prstClr val="black"/>
                        </a:solidFill>
                        <a:latin typeface="Cambria Math" panose="02040503050406030204" pitchFamily="18" charset="0"/>
                      </a:rPr>
                      <m:t>(</m:t>
                    </m:r>
                    <m:bar>
                      <m:barPr>
                        <m:ctrlPr>
                          <a:rPr lang="en-US" i="1" dirty="0" smtClean="0">
                            <a:solidFill>
                              <a:prstClr val="black"/>
                            </a:solidFill>
                            <a:latin typeface="Cambria Math" panose="02040503050406030204" pitchFamily="18" charset="0"/>
                          </a:rPr>
                        </m:ctrlPr>
                      </m:barPr>
                      <m:e>
                        <m:r>
                          <a:rPr lang="en-US" i="1" dirty="0">
                            <a:solidFill>
                              <a:prstClr val="black"/>
                            </a:solidFill>
                            <a:latin typeface="Cambria Math" panose="02040503050406030204" pitchFamily="18" charset="0"/>
                          </a:rPr>
                          <m:t>𝑥</m:t>
                        </m:r>
                      </m:e>
                    </m:bar>
                    <m:r>
                      <a:rPr lang="en-US" i="1" dirty="0">
                        <a:solidFill>
                          <a:prstClr val="black"/>
                        </a:solidFill>
                        <a:latin typeface="Cambria Math" panose="02040503050406030204" pitchFamily="18" charset="0"/>
                      </a:rPr>
                      <m:t>)=4.7</m:t>
                    </m:r>
                  </m:oMath>
                </a14:m>
                <a:endParaRPr lang="en-US" dirty="0">
                  <a:solidFill>
                    <a:prstClr val="black"/>
                  </a:solidFill>
                </a:endParaRPr>
              </a:p>
            </p:txBody>
          </p:sp>
        </mc:Choice>
        <mc:Fallback xmlns="">
          <p:sp>
            <p:nvSpPr>
              <p:cNvPr id="35" name="Rectangle 34">
                <a:extLst>
                  <a:ext uri="{FF2B5EF4-FFF2-40B4-BE49-F238E27FC236}">
                    <a16:creationId xmlns:a16="http://schemas.microsoft.com/office/drawing/2014/main" id="{EF6F6826-B613-4927-8DE4-65A1E146209F}"/>
                  </a:ext>
                </a:extLst>
              </p:cNvPr>
              <p:cNvSpPr>
                <a:spLocks noRot="1" noChangeAspect="1" noMove="1" noResize="1" noEditPoints="1" noAdjustHandles="1" noChangeArrowheads="1" noChangeShapeType="1" noTextEdit="1"/>
              </p:cNvSpPr>
              <p:nvPr/>
            </p:nvSpPr>
            <p:spPr>
              <a:xfrm>
                <a:off x="7604179" y="2707343"/>
                <a:ext cx="3618678" cy="1068690"/>
              </a:xfrm>
              <a:prstGeom prst="rect">
                <a:avLst/>
              </a:prstGeom>
              <a:blipFill>
                <a:blip r:embed="rId6"/>
                <a:stretch>
                  <a:fillRect l="-673" t="-2857" b="-2857"/>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5940A63A-6E5B-4B53-8D38-E5D80D8A3047}"/>
              </a:ext>
            </a:extLst>
          </p:cNvPr>
          <p:cNvGrpSpPr/>
          <p:nvPr/>
        </p:nvGrpSpPr>
        <p:grpSpPr>
          <a:xfrm>
            <a:off x="1868060" y="5353013"/>
            <a:ext cx="2513680" cy="888705"/>
            <a:chOff x="2786695" y="5708267"/>
            <a:chExt cx="2513680" cy="888705"/>
          </a:xfrm>
        </p:grpSpPr>
        <p:cxnSp>
          <p:nvCxnSpPr>
            <p:cNvPr id="24" name="Straight Arrow Connector 23">
              <a:extLst>
                <a:ext uri="{FF2B5EF4-FFF2-40B4-BE49-F238E27FC236}">
                  <a16:creationId xmlns:a16="http://schemas.microsoft.com/office/drawing/2014/main" id="{C76486F3-7DE2-4943-AC58-62376BADB258}"/>
                </a:ext>
              </a:extLst>
            </p:cNvPr>
            <p:cNvCxnSpPr>
              <a:cxnSpLocks/>
            </p:cNvCxnSpPr>
            <p:nvPr/>
          </p:nvCxnSpPr>
          <p:spPr>
            <a:xfrm flipH="1">
              <a:off x="2786696" y="5823306"/>
              <a:ext cx="140647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B54068D-823E-4A58-A878-27675EFE319D}"/>
                </a:ext>
              </a:extLst>
            </p:cNvPr>
            <p:cNvCxnSpPr>
              <a:cxnSpLocks/>
            </p:cNvCxnSpPr>
            <p:nvPr/>
          </p:nvCxnSpPr>
          <p:spPr>
            <a:xfrm flipH="1">
              <a:off x="3590350" y="5978881"/>
              <a:ext cx="60281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165F083-0D5C-490D-8202-154582CE7478}"/>
                </a:ext>
              </a:extLst>
            </p:cNvPr>
            <p:cNvCxnSpPr>
              <a:cxnSpLocks/>
            </p:cNvCxnSpPr>
            <p:nvPr/>
          </p:nvCxnSpPr>
          <p:spPr>
            <a:xfrm flipH="1">
              <a:off x="2786696" y="6264295"/>
              <a:ext cx="140647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D877973-66EF-44E2-9011-2B3EEEE209A3}"/>
                </a:ext>
              </a:extLst>
            </p:cNvPr>
            <p:cNvCxnSpPr>
              <a:cxnSpLocks/>
            </p:cNvCxnSpPr>
            <p:nvPr/>
          </p:nvCxnSpPr>
          <p:spPr>
            <a:xfrm flipH="1">
              <a:off x="2786695" y="6511099"/>
              <a:ext cx="14064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FCCC8D-AD5E-4F2F-BEE1-A42D9314C6EC}"/>
                </a:ext>
              </a:extLst>
            </p:cNvPr>
            <p:cNvSpPr txBox="1"/>
            <p:nvPr/>
          </p:nvSpPr>
          <p:spPr>
            <a:xfrm>
              <a:off x="4193166" y="5708267"/>
              <a:ext cx="1107209" cy="888705"/>
            </a:xfrm>
            <a:prstGeom prst="rect">
              <a:avLst/>
            </a:prstGeom>
            <a:solidFill>
              <a:schemeClr val="bg1"/>
            </a:solidFill>
            <a:ln>
              <a:solidFill>
                <a:schemeClr val="tx1"/>
              </a:solidFill>
            </a:ln>
            <a:effectLst>
              <a:glow rad="101600">
                <a:srgbClr val="C00000">
                  <a:alpha val="40000"/>
                </a:srgbClr>
              </a:glow>
            </a:effectLst>
          </p:spPr>
          <p:txBody>
            <a:bodyPr wrap="square" rtlCol="0">
              <a:spAutoFit/>
            </a:bodyPr>
            <a:lstStyle/>
            <a:p>
              <a:pPr algn="ctr">
                <a:lnSpc>
                  <a:spcPct val="150000"/>
                </a:lnSpc>
              </a:pPr>
              <a:r>
                <a:rPr lang="en-US" dirty="0"/>
                <a:t>ineffective</a:t>
              </a:r>
            </a:p>
            <a:p>
              <a:pPr algn="ctr">
                <a:lnSpc>
                  <a:spcPct val="150000"/>
                </a:lnSpc>
              </a:pPr>
              <a:r>
                <a:rPr lang="en-US" dirty="0"/>
                <a:t>treatment</a:t>
              </a:r>
            </a:p>
          </p:txBody>
        </p:sp>
      </p:grpSp>
    </p:spTree>
    <p:extLst>
      <p:ext uri="{BB962C8B-B14F-4D97-AF65-F5344CB8AC3E}">
        <p14:creationId xmlns:p14="http://schemas.microsoft.com/office/powerpoint/2010/main" val="37665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 : PERIODIC</a:t>
            </a:r>
            <a:endParaRPr lang="en-US" cap="none" dirty="0"/>
          </a:p>
        </p:txBody>
      </p:sp>
      <p:pic>
        <p:nvPicPr>
          <p:cNvPr id="6" name="[4-3].png">
            <a:extLst>
              <a:ext uri="{FF2B5EF4-FFF2-40B4-BE49-F238E27FC236}">
                <a16:creationId xmlns:a16="http://schemas.microsoft.com/office/drawing/2014/main" id="{1F56E654-5854-4FEF-8EE9-2E554C7EB52B}"/>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335615" y="2285999"/>
            <a:ext cx="6060641" cy="4543425"/>
          </a:xfrm>
          <a:prstGeom prst="rect">
            <a:avLst/>
          </a:prstGeom>
        </p:spPr>
      </p:pic>
      <p:pic>
        <p:nvPicPr>
          <p:cNvPr id="7" name="[4-3]-d.png">
            <a:extLst>
              <a:ext uri="{FF2B5EF4-FFF2-40B4-BE49-F238E27FC236}">
                <a16:creationId xmlns:a16="http://schemas.microsoft.com/office/drawing/2014/main" id="{4BE48368-522E-489C-98F6-8784E6A8E6CB}"/>
              </a:ext>
            </a:extLst>
          </p:cNvPr>
          <p:cNvPicPr>
            <a:picLocks noChangeAspect="1"/>
          </p:cNvPicPr>
          <p:nvPr/>
        </p:nvPicPr>
        <p:blipFill>
          <a:blip r:embed="rId5" r:link="rId6">
            <a:extLst>
              <a:ext uri="{28A0092B-C50C-407E-A947-70E740481C1C}">
                <a14:useLocalDpi xmlns:a14="http://schemas.microsoft.com/office/drawing/2010/main" val="0"/>
              </a:ext>
            </a:extLst>
          </a:blip>
          <a:stretch>
            <a:fillRect/>
          </a:stretch>
        </p:blipFill>
        <p:spPr>
          <a:xfrm>
            <a:off x="5957859" y="2300287"/>
            <a:ext cx="6060641" cy="4543425"/>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491647" y="1819073"/>
                <a:ext cx="11088456" cy="729574"/>
              </a:xfrm>
            </p:spPr>
            <p:txBody>
              <a:bodyPr numCol="1">
                <a:noAutofit/>
              </a:bodyPr>
              <a:lstStyle/>
              <a:p>
                <a:pPr marL="0" indent="0">
                  <a:buNone/>
                </a:pPr>
                <a:r>
                  <a:rPr lang="en-US" sz="2000" b="1" dirty="0">
                    <a:solidFill>
                      <a:schemeClr val="tx1"/>
                    </a:solidFill>
                  </a:rPr>
                  <a:t>Case 6</a:t>
                </a:r>
                <a:r>
                  <a:rPr lang="en-US" sz="2000" dirty="0">
                    <a:solidFill>
                      <a:schemeClr val="tx1"/>
                    </a:solidFill>
                  </a:rPr>
                  <a:t> - The periodic drug input is </a:t>
                </a:r>
                <a:r>
                  <a:rPr lang="en-US" sz="2000" b="1" dirty="0">
                    <a:solidFill>
                      <a:schemeClr val="tx1"/>
                    </a:solidFill>
                  </a:rPr>
                  <a:t>bounded</a:t>
                </a:r>
                <a:r>
                  <a:rPr lang="en-US" sz="2000" dirty="0">
                    <a:solidFill>
                      <a:schemeClr val="tx1"/>
                    </a:solidFill>
                  </a:rPr>
                  <a:t>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𝑣</m:t>
                        </m:r>
                      </m:e>
                      <m:sub>
                        <m:r>
                          <a:rPr lang="en-US" sz="2000" i="1">
                            <a:solidFill>
                              <a:prstClr val="black"/>
                            </a:solidFill>
                            <a:latin typeface="Cambria Math" panose="02040503050406030204" pitchFamily="18" charset="0"/>
                          </a:rPr>
                          <m:t>𝑚𝑎𝑥</m:t>
                        </m:r>
                      </m:sub>
                    </m:sSub>
                    <m:r>
                      <a:rPr lang="en-US" sz="2000" i="1">
                        <a:solidFill>
                          <a:prstClr val="black"/>
                        </a:solidFill>
                        <a:latin typeface="Cambria Math" panose="02040503050406030204" pitchFamily="18" charset="0"/>
                      </a:rPr>
                      <m:t>=1</m:t>
                    </m:r>
                  </m:oMath>
                </a14:m>
                <a:r>
                  <a:rPr lang="en-US" sz="2000" dirty="0">
                    <a:solidFill>
                      <a:schemeClr val="tx1"/>
                    </a:solidFill>
                  </a:rPr>
                  <a:t> and the drug input weight is constant : </a:t>
                </a:r>
                <a14:m>
                  <m:oMath xmlns:m="http://schemas.openxmlformats.org/officeDocument/2006/math">
                    <m:r>
                      <a:rPr lang="en-US" sz="2000" i="1" dirty="0">
                        <a:solidFill>
                          <a:prstClr val="black"/>
                        </a:solidFill>
                        <a:latin typeface="Cambria Math" panose="02040503050406030204" pitchFamily="18" charset="0"/>
                      </a:rPr>
                      <m:t>𝑅</m:t>
                    </m:r>
                    <m:r>
                      <a:rPr lang="en-US" sz="2000" i="1" dirty="0">
                        <a:solidFill>
                          <a:prstClr val="black"/>
                        </a:solidFill>
                        <a:latin typeface="Cambria Math" panose="02040503050406030204" pitchFamily="18" charset="0"/>
                      </a:rPr>
                      <m:t>(</m:t>
                    </m:r>
                    <m:bar>
                      <m:barPr>
                        <m:ctrlPr>
                          <a:rPr lang="en-US" sz="2000" i="1" dirty="0">
                            <a:solidFill>
                              <a:prstClr val="black"/>
                            </a:solidFill>
                            <a:latin typeface="Cambria Math" panose="02040503050406030204" pitchFamily="18" charset="0"/>
                          </a:rPr>
                        </m:ctrlPr>
                      </m:barPr>
                      <m:e>
                        <m:r>
                          <a:rPr lang="en-US" sz="2000" i="1" dirty="0">
                            <a:solidFill>
                              <a:prstClr val="black"/>
                            </a:solidFill>
                            <a:latin typeface="Cambria Math" panose="02040503050406030204" pitchFamily="18" charset="0"/>
                          </a:rPr>
                          <m:t>𝑥</m:t>
                        </m:r>
                      </m:e>
                    </m:bar>
                    <m:r>
                      <a:rPr lang="en-US" sz="2000" i="1" dirty="0">
                        <a:solidFill>
                          <a:prstClr val="black"/>
                        </a:solidFill>
                        <a:latin typeface="Cambria Math" panose="02040503050406030204" pitchFamily="18" charset="0"/>
                      </a:rPr>
                      <m:t>)=4.7</m:t>
                    </m:r>
                  </m:oMath>
                </a14:m>
                <a:endParaRPr lang="en-US" sz="2000" b="1" dirty="0">
                  <a:solidFill>
                    <a:schemeClr val="tx1"/>
                  </a:solidFill>
                </a:endParaRPr>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491647" y="1819073"/>
                <a:ext cx="11088456" cy="729574"/>
              </a:xfrm>
              <a:blipFill>
                <a:blip r:embed="rId7"/>
                <a:stretch>
                  <a:fillRect l="-60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DEE4BDAB-F56F-485F-B1ED-BBEBF317F465}"/>
              </a:ext>
            </a:extLst>
          </p:cNvPr>
          <p:cNvSpPr/>
          <p:nvPr/>
        </p:nvSpPr>
        <p:spPr>
          <a:xfrm>
            <a:off x="8207082" y="5417284"/>
            <a:ext cx="3228975" cy="646331"/>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9" name="Rectangle 8">
            <a:extLst>
              <a:ext uri="{FF2B5EF4-FFF2-40B4-BE49-F238E27FC236}">
                <a16:creationId xmlns:a16="http://schemas.microsoft.com/office/drawing/2014/main" id="{51E72E88-D9FA-4544-B2FC-E8321974EF23}"/>
              </a:ext>
            </a:extLst>
          </p:cNvPr>
          <p:cNvSpPr/>
          <p:nvPr/>
        </p:nvSpPr>
        <p:spPr>
          <a:xfrm>
            <a:off x="3040683" y="4586287"/>
            <a:ext cx="2785718" cy="1477328"/>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a:t>
            </a:r>
            <a:br>
              <a:rPr lang="en-US" dirty="0">
                <a:latin typeface="Adobe Garamond Pro" panose="02020502060506020403" pitchFamily="18" charset="0"/>
                <a:ea typeface="Calibri" panose="020F0502020204030204" pitchFamily="34" charset="0"/>
                <a:cs typeface="Times New Roman" panose="02020603050405020304" pitchFamily="18" charset="0"/>
              </a:rPr>
            </a:br>
            <a:r>
              <a:rPr lang="en-US" dirty="0">
                <a:latin typeface="Adobe Garamond Pro" panose="02020502060506020403" pitchFamily="18" charset="0"/>
                <a:ea typeface="Calibri" panose="020F0502020204030204" pitchFamily="34" charset="0"/>
                <a:cs typeface="Times New Roman" panose="02020603050405020304" pitchFamily="18" charset="0"/>
              </a:rPr>
              <a:t>drug concentration </a:t>
            </a:r>
            <a:br>
              <a:rPr lang="en-US" dirty="0">
                <a:latin typeface="Adobe Garamond Pro" panose="02020502060506020403" pitchFamily="18" charset="0"/>
                <a:ea typeface="Calibri" panose="020F0502020204030204" pitchFamily="34" charset="0"/>
                <a:cs typeface="Times New Roman" panose="02020603050405020304" pitchFamily="18" charset="0"/>
              </a:rPr>
            </a:br>
            <a:r>
              <a:rPr lang="en-US" dirty="0">
                <a:latin typeface="Adobe Garamond Pro" panose="02020502060506020403" pitchFamily="18" charset="0"/>
                <a:ea typeface="Calibri" panose="020F0502020204030204" pitchFamily="34" charset="0"/>
                <a:cs typeface="Times New Roman" panose="02020603050405020304" pitchFamily="18" charset="0"/>
              </a:rPr>
              <a:t>and drug  input</a:t>
            </a:r>
          </a:p>
          <a:p>
            <a:pPr algn="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198342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B761F9B9-0A4B-42E2-9168-71BEC40B03C2}"/>
              </a:ext>
            </a:extLst>
          </p:cNvPr>
          <p:cNvGrpSpPr/>
          <p:nvPr/>
        </p:nvGrpSpPr>
        <p:grpSpPr>
          <a:xfrm>
            <a:off x="906891" y="2161042"/>
            <a:ext cx="6232338" cy="4672584"/>
            <a:chOff x="906891" y="2203906"/>
            <a:chExt cx="6232338" cy="4672584"/>
          </a:xfrm>
        </p:grpSpPr>
        <p:pic>
          <p:nvPicPr>
            <p:cNvPr id="21" name="comp_v_total.png">
              <a:extLst>
                <a:ext uri="{FF2B5EF4-FFF2-40B4-BE49-F238E27FC236}">
                  <a16:creationId xmlns:a16="http://schemas.microsoft.com/office/drawing/2014/main" id="{B235B98F-F3BB-4F33-8259-927E3C0126EB}"/>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906891" y="2203906"/>
              <a:ext cx="6232338" cy="4672584"/>
            </a:xfrm>
            <a:prstGeom prst="rect">
              <a:avLst/>
            </a:prstGeom>
          </p:spPr>
        </p:pic>
        <p:sp>
          <p:nvSpPr>
            <p:cNvPr id="26" name="Rectangle 25">
              <a:extLst>
                <a:ext uri="{FF2B5EF4-FFF2-40B4-BE49-F238E27FC236}">
                  <a16:creationId xmlns:a16="http://schemas.microsoft.com/office/drawing/2014/main" id="{5E430ECD-3A6B-403B-8391-C23D9D262EFC}"/>
                </a:ext>
              </a:extLst>
            </p:cNvPr>
            <p:cNvSpPr/>
            <p:nvPr/>
          </p:nvSpPr>
          <p:spPr>
            <a:xfrm>
              <a:off x="3385282" y="3114675"/>
              <a:ext cx="512113" cy="50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33F0D3-D34A-4224-9BC0-5E17CB5D2912}"/>
                </a:ext>
              </a:extLst>
            </p:cNvPr>
            <p:cNvSpPr/>
            <p:nvPr/>
          </p:nvSpPr>
          <p:spPr>
            <a:xfrm>
              <a:off x="1773887" y="2719265"/>
              <a:ext cx="512113" cy="50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91A5F24-8B12-456C-BF6E-EEFB6DDD1AA3}"/>
              </a:ext>
            </a:extLst>
          </p:cNvPr>
          <p:cNvGrpSpPr/>
          <p:nvPr/>
        </p:nvGrpSpPr>
        <p:grpSpPr>
          <a:xfrm>
            <a:off x="3390901" y="2781697"/>
            <a:ext cx="1985471" cy="609202"/>
            <a:chOff x="2039494" y="2830335"/>
            <a:chExt cx="1985471" cy="609202"/>
          </a:xfrm>
        </p:grpSpPr>
        <p:cxnSp>
          <p:nvCxnSpPr>
            <p:cNvPr id="6" name="Straight Arrow Connector 5">
              <a:extLst>
                <a:ext uri="{FF2B5EF4-FFF2-40B4-BE49-F238E27FC236}">
                  <a16:creationId xmlns:a16="http://schemas.microsoft.com/office/drawing/2014/main" id="{22F4EFF7-9899-4BB8-9522-82D62B015156}"/>
                </a:ext>
              </a:extLst>
            </p:cNvPr>
            <p:cNvCxnSpPr>
              <a:cxnSpLocks/>
            </p:cNvCxnSpPr>
            <p:nvPr/>
          </p:nvCxnSpPr>
          <p:spPr>
            <a:xfrm flipH="1">
              <a:off x="2039494" y="3196649"/>
              <a:ext cx="552449" cy="2428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5F887D-1A26-4C18-969A-F1C52DBD435B}"/>
                </a:ext>
              </a:extLst>
            </p:cNvPr>
            <p:cNvSpPr txBox="1"/>
            <p:nvPr/>
          </p:nvSpPr>
          <p:spPr>
            <a:xfrm>
              <a:off x="2591856" y="2830335"/>
              <a:ext cx="1433109"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periodic [4/3]</a:t>
              </a:r>
            </a:p>
          </p:txBody>
        </p:sp>
      </p:grpSp>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STATE-DEPENDENT RICCATI EQUATION METHOD : PERIODIC</a:t>
            </a:r>
            <a:endParaRPr lang="en-US" cap="none" dirty="0"/>
          </a:p>
        </p:txBody>
      </p:sp>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497633" y="1812855"/>
            <a:ext cx="11196734" cy="504948"/>
          </a:xfrm>
        </p:spPr>
        <p:txBody>
          <a:bodyPr numCol="1">
            <a:noAutofit/>
          </a:bodyPr>
          <a:lstStyle/>
          <a:p>
            <a:pPr marL="0" indent="0">
              <a:buNone/>
            </a:pPr>
            <a:r>
              <a:rPr lang="en-US" sz="2000" b="1" dirty="0">
                <a:solidFill>
                  <a:schemeClr val="tx1"/>
                </a:solidFill>
              </a:rPr>
              <a:t>Case 6</a:t>
            </a:r>
            <a:r>
              <a:rPr lang="en-US" sz="2000" dirty="0">
                <a:solidFill>
                  <a:schemeClr val="tx1"/>
                </a:solidFill>
              </a:rPr>
              <a:t> : Reevaluation of the chemotherapeutic schedule by applying a periodic </a:t>
            </a:r>
            <a:r>
              <a:rPr lang="en-US" sz="2000" b="1" dirty="0">
                <a:solidFill>
                  <a:schemeClr val="tx1"/>
                </a:solidFill>
              </a:rPr>
              <a:t>bounded</a:t>
            </a:r>
            <a:r>
              <a:rPr lang="en-US" sz="2000" dirty="0">
                <a:solidFill>
                  <a:schemeClr val="tx1"/>
                </a:solidFill>
              </a:rPr>
              <a:t> drug input dosage</a:t>
            </a:r>
            <a:endParaRPr lang="en-US" sz="2000" b="1" dirty="0">
              <a:solidFill>
                <a:schemeClr val="tx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9CFC25-C167-4519-BAB4-B68A9E2C664D}"/>
                  </a:ext>
                </a:extLst>
              </p:cNvPr>
              <p:cNvSpPr txBox="1"/>
              <p:nvPr/>
            </p:nvSpPr>
            <p:spPr>
              <a:xfrm>
                <a:off x="7872042" y="4069983"/>
                <a:ext cx="3089512" cy="1502142"/>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The case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𝑡</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𝑜𝑛</m:t>
                        </m:r>
                      </m:sub>
                    </m:sSub>
                    <m:r>
                      <a:rPr lang="en-US" i="1">
                        <a:latin typeface="Cambria Math" panose="02040503050406030204" pitchFamily="18" charset="0"/>
                      </a:rPr>
                      <m:t>]=[</m:t>
                    </m:r>
                    <m:r>
                      <a:rPr lang="en-US" b="0" i="1" smtClean="0">
                        <a:latin typeface="Cambria Math" panose="02040503050406030204" pitchFamily="18" charset="0"/>
                      </a:rPr>
                      <m:t>4/3</m:t>
                    </m:r>
                    <m:r>
                      <a:rPr lang="en-US" i="1">
                        <a:latin typeface="Cambria Math" panose="02040503050406030204" pitchFamily="18" charset="0"/>
                      </a:rPr>
                      <m:t>]</m:t>
                    </m:r>
                  </m:oMath>
                </a14:m>
                <a:r>
                  <a:rPr lang="en-US" dirty="0"/>
                  <a:t> requires a lower amount of drug, compared to the continuous administration treatment, making it more cost-efficient.</a:t>
                </a:r>
              </a:p>
            </p:txBody>
          </p:sp>
        </mc:Choice>
        <mc:Fallback xmlns="">
          <p:sp>
            <p:nvSpPr>
              <p:cNvPr id="9" name="TextBox 8">
                <a:extLst>
                  <a:ext uri="{FF2B5EF4-FFF2-40B4-BE49-F238E27FC236}">
                    <a16:creationId xmlns:a16="http://schemas.microsoft.com/office/drawing/2014/main" id="{249CFC25-C167-4519-BAB4-B68A9E2C664D}"/>
                  </a:ext>
                </a:extLst>
              </p:cNvPr>
              <p:cNvSpPr txBox="1">
                <a:spLocks noRot="1" noChangeAspect="1" noMove="1" noResize="1" noEditPoints="1" noAdjustHandles="1" noChangeArrowheads="1" noChangeShapeType="1" noTextEdit="1"/>
              </p:cNvSpPr>
              <p:nvPr/>
            </p:nvSpPr>
            <p:spPr>
              <a:xfrm>
                <a:off x="7872042" y="4069983"/>
                <a:ext cx="3089512" cy="1502142"/>
              </a:xfrm>
              <a:prstGeom prst="rect">
                <a:avLst/>
              </a:prstGeom>
              <a:blipFill>
                <a:blip r:embed="rId5"/>
                <a:stretch>
                  <a:fillRect/>
                </a:stretch>
              </a:blipFill>
              <a:ln w="28575">
                <a:solidFill>
                  <a:schemeClr val="accent1">
                    <a:lumMod val="60000"/>
                    <a:lumOff val="40000"/>
                  </a:schemeClr>
                </a:solidFill>
              </a:ln>
              <a:effectLst>
                <a:outerShdw blurRad="63500" sx="102000" sy="102000" algn="ctr" rotWithShape="0">
                  <a:prstClr val="black">
                    <a:alpha val="40000"/>
                  </a:prstClr>
                </a:outerShdw>
              </a:effectLst>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0374943B-DF2A-48A5-989D-D4886308CC70}"/>
              </a:ext>
            </a:extLst>
          </p:cNvPr>
          <p:cNvGrpSpPr/>
          <p:nvPr/>
        </p:nvGrpSpPr>
        <p:grpSpPr>
          <a:xfrm>
            <a:off x="1785938" y="2600919"/>
            <a:ext cx="1827579" cy="442317"/>
            <a:chOff x="3630752" y="5258174"/>
            <a:chExt cx="1827579" cy="442317"/>
          </a:xfrm>
        </p:grpSpPr>
        <p:cxnSp>
          <p:nvCxnSpPr>
            <p:cNvPr id="17" name="Straight Arrow Connector 16">
              <a:extLst>
                <a:ext uri="{FF2B5EF4-FFF2-40B4-BE49-F238E27FC236}">
                  <a16:creationId xmlns:a16="http://schemas.microsoft.com/office/drawing/2014/main" id="{D50CDAB8-3253-40DD-9E57-1E820F3F9AB8}"/>
                </a:ext>
              </a:extLst>
            </p:cNvPr>
            <p:cNvCxnSpPr>
              <a:cxnSpLocks/>
            </p:cNvCxnSpPr>
            <p:nvPr/>
          </p:nvCxnSpPr>
          <p:spPr>
            <a:xfrm flipH="1">
              <a:off x="3630752" y="5605241"/>
              <a:ext cx="633412" cy="952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9F625D-B81D-4CEE-BB7C-943BE028450B}"/>
                </a:ext>
              </a:extLst>
            </p:cNvPr>
            <p:cNvSpPr txBox="1"/>
            <p:nvPr/>
          </p:nvSpPr>
          <p:spPr>
            <a:xfrm>
              <a:off x="4257979" y="5258174"/>
              <a:ext cx="1200352" cy="369332"/>
            </a:xfrm>
            <a:prstGeom prst="rect">
              <a:avLst/>
            </a:prstGeom>
            <a:solidFill>
              <a:schemeClr val="bg1"/>
            </a:solidFill>
            <a:ln>
              <a:solidFill>
                <a:schemeClr val="tx1"/>
              </a:solidFill>
            </a:ln>
            <a:effectLst>
              <a:glow rad="101600">
                <a:schemeClr val="accent1">
                  <a:satMod val="175000"/>
                  <a:alpha val="40000"/>
                </a:schemeClr>
              </a:glow>
            </a:effectLst>
          </p:spPr>
          <p:txBody>
            <a:bodyPr wrap="square" rtlCol="0">
              <a:spAutoFit/>
            </a:bodyPr>
            <a:lstStyle/>
            <a:p>
              <a:r>
                <a:rPr lang="en-US" dirty="0"/>
                <a:t>continuous</a:t>
              </a:r>
            </a:p>
          </p:txBody>
        </p:sp>
      </p:gr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EF6F6826-B613-4927-8DE4-65A1E146209F}"/>
                  </a:ext>
                </a:extLst>
              </p:cNvPr>
              <p:cNvSpPr/>
              <p:nvPr/>
            </p:nvSpPr>
            <p:spPr>
              <a:xfrm>
                <a:off x="7604179" y="2707343"/>
                <a:ext cx="3680930" cy="1068690"/>
              </a:xfrm>
              <a:prstGeom prst="rect">
                <a:avLst/>
              </a:prstGeom>
            </p:spPr>
            <p:txBody>
              <a:bodyPr wrap="square">
                <a:spAutoFit/>
              </a:bodyPr>
              <a:lstStyle/>
              <a:p>
                <a:pPr marL="30600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 is bounded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𝑣</m:t>
                        </m:r>
                      </m:e>
                      <m:sub>
                        <m:r>
                          <a:rPr lang="en-US" i="1">
                            <a:solidFill>
                              <a:prstClr val="black"/>
                            </a:solidFill>
                            <a:latin typeface="Cambria Math" panose="02040503050406030204" pitchFamily="18" charset="0"/>
                          </a:rPr>
                          <m:t>𝑚𝑎𝑥</m:t>
                        </m:r>
                      </m:sub>
                    </m:sSub>
                    <m:r>
                      <a:rPr lang="en-US" i="1">
                        <a:solidFill>
                          <a:prstClr val="black"/>
                        </a:solidFill>
                        <a:latin typeface="Cambria Math" panose="02040503050406030204" pitchFamily="18" charset="0"/>
                      </a:rPr>
                      <m:t>=1</m:t>
                    </m:r>
                  </m:oMath>
                </a14:m>
                <a:endParaRPr lang="en-US" dirty="0">
                  <a:solidFill>
                    <a:prstClr val="black"/>
                  </a:solidFill>
                </a:endParaRPr>
              </a:p>
              <a:p>
                <a:pPr marL="306000" lvl="0" indent="-306000">
                  <a:spcBef>
                    <a:spcPct val="20000"/>
                  </a:spcBef>
                  <a:spcAft>
                    <a:spcPts val="600"/>
                  </a:spcAft>
                  <a:buClr>
                    <a:srgbClr val="8AB833"/>
                  </a:buClr>
                  <a:buSzPct val="92000"/>
                  <a:buFont typeface="Wingdings 2" panose="05020102010507070707" pitchFamily="18" charset="2"/>
                  <a:buChar char=""/>
                </a:pPr>
                <a:r>
                  <a:rPr lang="en-US" dirty="0">
                    <a:solidFill>
                      <a:prstClr val="black"/>
                    </a:solidFill>
                  </a:rPr>
                  <a:t>Drug input’s weight is constant : </a:t>
                </a:r>
                <a14:m>
                  <m:oMath xmlns:m="http://schemas.openxmlformats.org/officeDocument/2006/math">
                    <m:r>
                      <a:rPr lang="en-US" i="1" dirty="0">
                        <a:solidFill>
                          <a:prstClr val="black"/>
                        </a:solidFill>
                        <a:latin typeface="Cambria Math" panose="02040503050406030204" pitchFamily="18" charset="0"/>
                      </a:rPr>
                      <m:t>𝑅</m:t>
                    </m:r>
                    <m:r>
                      <a:rPr lang="en-US" i="1" dirty="0">
                        <a:solidFill>
                          <a:prstClr val="black"/>
                        </a:solidFill>
                        <a:latin typeface="Cambria Math" panose="02040503050406030204" pitchFamily="18" charset="0"/>
                      </a:rPr>
                      <m:t>(</m:t>
                    </m:r>
                    <m:bar>
                      <m:barPr>
                        <m:ctrlPr>
                          <a:rPr lang="en-US" i="1" dirty="0">
                            <a:solidFill>
                              <a:prstClr val="black"/>
                            </a:solidFill>
                            <a:latin typeface="Cambria Math" panose="02040503050406030204" pitchFamily="18" charset="0"/>
                          </a:rPr>
                        </m:ctrlPr>
                      </m:barPr>
                      <m:e>
                        <m:r>
                          <a:rPr lang="en-US" i="1" dirty="0">
                            <a:solidFill>
                              <a:prstClr val="black"/>
                            </a:solidFill>
                            <a:latin typeface="Cambria Math" panose="02040503050406030204" pitchFamily="18" charset="0"/>
                          </a:rPr>
                          <m:t>𝑥</m:t>
                        </m:r>
                      </m:e>
                    </m:bar>
                    <m:r>
                      <a:rPr lang="en-US" i="1" dirty="0">
                        <a:solidFill>
                          <a:prstClr val="black"/>
                        </a:solidFill>
                        <a:latin typeface="Cambria Math" panose="02040503050406030204" pitchFamily="18" charset="0"/>
                      </a:rPr>
                      <m:t>)=4.7</m:t>
                    </m:r>
                  </m:oMath>
                </a14:m>
                <a:endParaRPr lang="en-US" dirty="0">
                  <a:solidFill>
                    <a:prstClr val="black"/>
                  </a:solidFill>
                </a:endParaRPr>
              </a:p>
            </p:txBody>
          </p:sp>
        </mc:Choice>
        <mc:Fallback xmlns="">
          <p:sp>
            <p:nvSpPr>
              <p:cNvPr id="35" name="Rectangle 34">
                <a:extLst>
                  <a:ext uri="{FF2B5EF4-FFF2-40B4-BE49-F238E27FC236}">
                    <a16:creationId xmlns:a16="http://schemas.microsoft.com/office/drawing/2014/main" id="{EF6F6826-B613-4927-8DE4-65A1E146209F}"/>
                  </a:ext>
                </a:extLst>
              </p:cNvPr>
              <p:cNvSpPr>
                <a:spLocks noRot="1" noChangeAspect="1" noMove="1" noResize="1" noEditPoints="1" noAdjustHandles="1" noChangeArrowheads="1" noChangeShapeType="1" noTextEdit="1"/>
              </p:cNvSpPr>
              <p:nvPr/>
            </p:nvSpPr>
            <p:spPr>
              <a:xfrm>
                <a:off x="7604179" y="2707343"/>
                <a:ext cx="3680930" cy="1068690"/>
              </a:xfrm>
              <a:prstGeom prst="rect">
                <a:avLst/>
              </a:prstGeom>
              <a:blipFill>
                <a:blip r:embed="rId6"/>
                <a:stretch>
                  <a:fillRect l="-662" t="-2857" b="-2857"/>
                </a:stretch>
              </a:blipFill>
            </p:spPr>
            <p:txBody>
              <a:bodyPr/>
              <a:lstStyle/>
              <a:p>
                <a:r>
                  <a:rPr lang="en-US">
                    <a:noFill/>
                  </a:rPr>
                  <a:t> </a:t>
                </a:r>
              </a:p>
            </p:txBody>
          </p:sp>
        </mc:Fallback>
      </mc:AlternateContent>
    </p:spTree>
    <p:extLst>
      <p:ext uri="{BB962C8B-B14F-4D97-AF65-F5344CB8AC3E}">
        <p14:creationId xmlns:p14="http://schemas.microsoft.com/office/powerpoint/2010/main" val="36805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BA03-68A8-46A0-A067-25871E8901A2}"/>
              </a:ext>
            </a:extLst>
          </p:cNvPr>
          <p:cNvSpPr>
            <a:spLocks noGrp="1"/>
          </p:cNvSpPr>
          <p:nvPr>
            <p:ph type="title"/>
          </p:nvPr>
        </p:nvSpPr>
        <p:spPr/>
        <p:txBody>
          <a:bodyPr/>
          <a:lstStyle/>
          <a:p>
            <a:r>
              <a:rPr lang="en-US" dirty="0"/>
              <a:t>Interpretation of the results</a:t>
            </a:r>
          </a:p>
        </p:txBody>
      </p:sp>
      <p:graphicFrame>
        <p:nvGraphicFramePr>
          <p:cNvPr id="6" name="Chart 5">
            <a:extLst>
              <a:ext uri="{FF2B5EF4-FFF2-40B4-BE49-F238E27FC236}">
                <a16:creationId xmlns:a16="http://schemas.microsoft.com/office/drawing/2014/main" id="{F141C1AC-B407-4812-BBE9-06E0EDE38209}"/>
              </a:ext>
            </a:extLst>
          </p:cNvPr>
          <p:cNvGraphicFramePr>
            <a:graphicFrameLocks/>
          </p:cNvGraphicFramePr>
          <p:nvPr>
            <p:extLst>
              <p:ext uri="{D42A27DB-BD31-4B8C-83A1-F6EECF244321}">
                <p14:modId xmlns:p14="http://schemas.microsoft.com/office/powerpoint/2010/main" val="1329908211"/>
              </p:ext>
            </p:extLst>
          </p:nvPr>
        </p:nvGraphicFramePr>
        <p:xfrm>
          <a:off x="356103" y="2145242"/>
          <a:ext cx="5883728" cy="42527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5B03096A-5E3B-47B0-9AC3-930E216CB5A6}"/>
              </a:ext>
            </a:extLst>
          </p:cNvPr>
          <p:cNvGraphicFramePr>
            <a:graphicFrameLocks/>
          </p:cNvGraphicFramePr>
          <p:nvPr>
            <p:extLst>
              <p:ext uri="{D42A27DB-BD31-4B8C-83A1-F6EECF244321}">
                <p14:modId xmlns:p14="http://schemas.microsoft.com/office/powerpoint/2010/main" val="1639767880"/>
              </p:ext>
            </p:extLst>
          </p:nvPr>
        </p:nvGraphicFramePr>
        <p:xfrm>
          <a:off x="5942441" y="2145242"/>
          <a:ext cx="5883728" cy="42527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78265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5"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BA03-68A8-46A0-A067-25871E8901A2}"/>
              </a:ext>
            </a:extLst>
          </p:cNvPr>
          <p:cNvSpPr>
            <a:spLocks noGrp="1"/>
          </p:cNvSpPr>
          <p:nvPr>
            <p:ph type="title"/>
          </p:nvPr>
        </p:nvSpPr>
        <p:spPr/>
        <p:txBody>
          <a:bodyPr/>
          <a:lstStyle/>
          <a:p>
            <a:r>
              <a:rPr lang="en-US" dirty="0"/>
              <a:t>Interpretation of the results</a:t>
            </a:r>
          </a:p>
        </p:txBody>
      </p:sp>
      <p:graphicFrame>
        <p:nvGraphicFramePr>
          <p:cNvPr id="7" name="Chart 6">
            <a:extLst>
              <a:ext uri="{FF2B5EF4-FFF2-40B4-BE49-F238E27FC236}">
                <a16:creationId xmlns:a16="http://schemas.microsoft.com/office/drawing/2014/main" id="{25518B33-7BF0-4C00-A1D9-C49FDD81088B}"/>
              </a:ext>
            </a:extLst>
          </p:cNvPr>
          <p:cNvGraphicFramePr>
            <a:graphicFrameLocks/>
          </p:cNvGraphicFramePr>
          <p:nvPr>
            <p:extLst>
              <p:ext uri="{D42A27DB-BD31-4B8C-83A1-F6EECF244321}">
                <p14:modId xmlns:p14="http://schemas.microsoft.com/office/powerpoint/2010/main" val="3899918318"/>
              </p:ext>
            </p:extLst>
          </p:nvPr>
        </p:nvGraphicFramePr>
        <p:xfrm>
          <a:off x="5892451" y="2198917"/>
          <a:ext cx="5883728" cy="42527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76318463-9535-48F8-B269-A849115DC857}"/>
              </a:ext>
            </a:extLst>
          </p:cNvPr>
          <p:cNvGraphicFramePr>
            <a:graphicFrameLocks/>
          </p:cNvGraphicFramePr>
          <p:nvPr>
            <p:extLst>
              <p:ext uri="{D42A27DB-BD31-4B8C-83A1-F6EECF244321}">
                <p14:modId xmlns:p14="http://schemas.microsoft.com/office/powerpoint/2010/main" val="2397218431"/>
              </p:ext>
            </p:extLst>
          </p:nvPr>
        </p:nvGraphicFramePr>
        <p:xfrm>
          <a:off x="280366" y="2198917"/>
          <a:ext cx="5883728" cy="42527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1476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BA03-68A8-46A0-A067-25871E8901A2}"/>
              </a:ext>
            </a:extLst>
          </p:cNvPr>
          <p:cNvSpPr>
            <a:spLocks noGrp="1"/>
          </p:cNvSpPr>
          <p:nvPr>
            <p:ph type="title"/>
          </p:nvPr>
        </p:nvSpPr>
        <p:spPr/>
        <p:txBody>
          <a:bodyPr/>
          <a:lstStyle/>
          <a:p>
            <a:r>
              <a:rPr lang="en-US" dirty="0"/>
              <a:t>Interpretation of the results</a:t>
            </a:r>
          </a:p>
        </p:txBody>
      </p:sp>
      <p:graphicFrame>
        <p:nvGraphicFramePr>
          <p:cNvPr id="7" name="Chart 6">
            <a:extLst>
              <a:ext uri="{FF2B5EF4-FFF2-40B4-BE49-F238E27FC236}">
                <a16:creationId xmlns:a16="http://schemas.microsoft.com/office/drawing/2014/main" id="{25518B33-7BF0-4C00-A1D9-C49FDD81088B}"/>
              </a:ext>
            </a:extLst>
          </p:cNvPr>
          <p:cNvGraphicFramePr>
            <a:graphicFrameLocks/>
          </p:cNvGraphicFramePr>
          <p:nvPr/>
        </p:nvGraphicFramePr>
        <p:xfrm>
          <a:off x="5892451" y="2198917"/>
          <a:ext cx="5883728" cy="42527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C5243BC-D810-45A8-87FF-81157FA1E353}"/>
              </a:ext>
            </a:extLst>
          </p:cNvPr>
          <p:cNvGraphicFramePr>
            <a:graphicFrameLocks/>
          </p:cNvGraphicFramePr>
          <p:nvPr>
            <p:extLst>
              <p:ext uri="{D42A27DB-BD31-4B8C-83A1-F6EECF244321}">
                <p14:modId xmlns:p14="http://schemas.microsoft.com/office/powerpoint/2010/main" val="3685468675"/>
              </p:ext>
            </p:extLst>
          </p:nvPr>
        </p:nvGraphicFramePr>
        <p:xfrm>
          <a:off x="284605" y="2198917"/>
          <a:ext cx="5883728" cy="42527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249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C3E718-FE1C-423C-B5C5-E581737C1701}"/>
              </a:ext>
            </a:extLst>
          </p:cNvPr>
          <p:cNvSpPr>
            <a:spLocks noGrp="1"/>
          </p:cNvSpPr>
          <p:nvPr>
            <p:ph type="title"/>
          </p:nvPr>
        </p:nvSpPr>
        <p:spPr>
          <a:xfrm>
            <a:off x="0" y="2438400"/>
            <a:ext cx="12192002" cy="1847849"/>
          </a:xfrm>
          <a:solidFill>
            <a:schemeClr val="accent1"/>
          </a:solidFill>
        </p:spPr>
        <p:txBody>
          <a:bodyPr>
            <a:normAutofit/>
          </a:bodyPr>
          <a:lstStyle/>
          <a:p>
            <a:pPr algn="ctr"/>
            <a:r>
              <a:rPr lang="en-US" sz="3600" cap="none" dirty="0">
                <a:solidFill>
                  <a:schemeClr val="bg1"/>
                </a:solidFill>
              </a:rPr>
              <a:t>Thank you for your time</a:t>
            </a:r>
            <a:br>
              <a:rPr lang="en-US" sz="3600" cap="none" dirty="0"/>
            </a:br>
            <a:endParaRPr lang="en-US" sz="3600" cap="none" dirty="0"/>
          </a:p>
        </p:txBody>
      </p:sp>
    </p:spTree>
    <p:extLst>
      <p:ext uri="{BB962C8B-B14F-4D97-AF65-F5344CB8AC3E}">
        <p14:creationId xmlns:p14="http://schemas.microsoft.com/office/powerpoint/2010/main" val="25345686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52BC-4924-4E3A-8CBF-FC50328F6CAB}"/>
              </a:ext>
            </a:extLst>
          </p:cNvPr>
          <p:cNvSpPr>
            <a:spLocks noGrp="1"/>
          </p:cNvSpPr>
          <p:nvPr>
            <p:ph type="title"/>
          </p:nvPr>
        </p:nvSpPr>
        <p:spPr/>
        <p:txBody>
          <a:bodyPr/>
          <a:lstStyle/>
          <a:p>
            <a:r>
              <a:rPr lang="en-US" cap="none" dirty="0"/>
              <a:t>ANALYSIS OF THE CANCER GROWTH NON-LINEAR DYNAMIC MATHEMATICAL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6D0498-62E5-4480-969F-821EDA62DD86}"/>
                  </a:ext>
                </a:extLst>
              </p:cNvPr>
              <p:cNvSpPr>
                <a:spLocks noGrp="1"/>
              </p:cNvSpPr>
              <p:nvPr>
                <p:ph idx="1"/>
              </p:nvPr>
            </p:nvSpPr>
            <p:spPr>
              <a:xfrm>
                <a:off x="783771" y="2414589"/>
                <a:ext cx="5867400" cy="3558266"/>
              </a:xfrm>
            </p:spPr>
            <p:txBody>
              <a:bodyPr/>
              <a:lstStyle/>
              <a:p>
                <a:pPr marL="0" indent="0">
                  <a:buNone/>
                </a:pPr>
                <a:r>
                  <a:rPr lang="en-US" dirty="0">
                    <a:solidFill>
                      <a:schemeClr val="tx1"/>
                    </a:solidFill>
                  </a:rPr>
                  <a:t>Stability of Coexisting Equilibria, as a function of </a:t>
                </a:r>
                <a14:m>
                  <m:oMath xmlns:m="http://schemas.openxmlformats.org/officeDocument/2006/math">
                    <m:r>
                      <a:rPr lang="en-US" b="1" i="1">
                        <a:solidFill>
                          <a:schemeClr val="tx1"/>
                        </a:solidFill>
                        <a:latin typeface="Cambria Math" panose="02040503050406030204" pitchFamily="18" charset="0"/>
                      </a:rPr>
                      <m:t>𝒔</m:t>
                    </m:r>
                    <m:r>
                      <a:rPr lang="en-US" b="1" i="1">
                        <a:solidFill>
                          <a:schemeClr val="tx1"/>
                        </a:solidFill>
                        <a:latin typeface="Cambria Math" panose="02040503050406030204" pitchFamily="18" charset="0"/>
                      </a:rPr>
                      <m:t>−</m:t>
                    </m:r>
                    <m:r>
                      <a:rPr lang="el-GR" b="1" i="1">
                        <a:solidFill>
                          <a:schemeClr val="tx1"/>
                        </a:solidFill>
                        <a:latin typeface="Cambria Math" panose="02040503050406030204" pitchFamily="18" charset="0"/>
                      </a:rPr>
                      <m:t>𝝆</m:t>
                    </m:r>
                  </m:oMath>
                </a14:m>
                <a:r>
                  <a:rPr lang="en-US" dirty="0">
                    <a:solidFill>
                      <a:schemeClr val="tx1"/>
                    </a:solidFill>
                  </a:rPr>
                  <a:t> reevaluated in the present work</a:t>
                </a:r>
                <a:r>
                  <a:rPr lang="el-GR" dirty="0">
                    <a:solidFill>
                      <a:schemeClr val="tx1"/>
                    </a:solidFill>
                  </a:rPr>
                  <a:t> </a:t>
                </a:r>
                <a:endParaRPr lang="en-US" dirty="0">
                  <a:solidFill>
                    <a:schemeClr val="tx1"/>
                  </a:solidFill>
                </a:endParaRPr>
              </a:p>
              <a:p>
                <a:pPr lvl="0"/>
                <a:r>
                  <a:rPr lang="en-US" dirty="0">
                    <a:solidFill>
                      <a:schemeClr val="tx1"/>
                    </a:solidFill>
                  </a:rPr>
                  <a:t>Region 1 (grey dots) 		no equilibria.</a:t>
                </a:r>
              </a:p>
              <a:p>
                <a:pPr lvl="0"/>
                <a:r>
                  <a:rPr lang="en-US" dirty="0">
                    <a:solidFill>
                      <a:schemeClr val="tx1"/>
                    </a:solidFill>
                  </a:rPr>
                  <a:t>Region 2 (blue circles) 	1 stable &amp; 1 unstable.</a:t>
                </a:r>
              </a:p>
              <a:p>
                <a:pPr lvl="0"/>
                <a:r>
                  <a:rPr lang="en-US" dirty="0">
                    <a:solidFill>
                      <a:schemeClr val="tx1"/>
                    </a:solidFill>
                  </a:rPr>
                  <a:t>Region 3 (red dots) 		1 unstable.</a:t>
                </a:r>
              </a:p>
              <a:p>
                <a:pPr lvl="0"/>
                <a:r>
                  <a:rPr lang="en-US" dirty="0">
                    <a:solidFill>
                      <a:schemeClr val="tx1"/>
                    </a:solidFill>
                  </a:rPr>
                  <a:t>Region 4 (black x) 		2 stable &amp; 1 unstable.</a:t>
                </a:r>
              </a:p>
              <a:p>
                <a:pPr lvl="0"/>
                <a:r>
                  <a:rPr lang="en-US" dirty="0">
                    <a:solidFill>
                      <a:schemeClr val="tx1"/>
                    </a:solidFill>
                  </a:rPr>
                  <a:t>Region 5 (green circles) 	2 unstable &amp; 1 stable.</a:t>
                </a:r>
              </a:p>
              <a:p>
                <a:pPr lvl="0"/>
                <a:r>
                  <a:rPr lang="en-US" dirty="0">
                    <a:solidFill>
                      <a:schemeClr val="tx1"/>
                    </a:solidFill>
                  </a:rPr>
                  <a:t>Region 6 (red circles) 		1 stable.</a:t>
                </a:r>
              </a:p>
            </p:txBody>
          </p:sp>
        </mc:Choice>
        <mc:Fallback xmlns="">
          <p:sp>
            <p:nvSpPr>
              <p:cNvPr id="3" name="Content Placeholder 2">
                <a:extLst>
                  <a:ext uri="{FF2B5EF4-FFF2-40B4-BE49-F238E27FC236}">
                    <a16:creationId xmlns:a16="http://schemas.microsoft.com/office/drawing/2014/main" id="{7C6D0498-62E5-4480-969F-821EDA62DD86}"/>
                  </a:ext>
                </a:extLst>
              </p:cNvPr>
              <p:cNvSpPr>
                <a:spLocks noGrp="1" noRot="1" noChangeAspect="1" noMove="1" noResize="1" noEditPoints="1" noAdjustHandles="1" noChangeArrowheads="1" noChangeShapeType="1" noTextEdit="1"/>
              </p:cNvSpPr>
              <p:nvPr>
                <p:ph idx="1"/>
              </p:nvPr>
            </p:nvSpPr>
            <p:spPr>
              <a:xfrm>
                <a:off x="783771" y="2414589"/>
                <a:ext cx="5867400" cy="3558266"/>
              </a:xfrm>
              <a:blipFill>
                <a:blip r:embed="rId3"/>
                <a:stretch>
                  <a:fillRect l="-936"/>
                </a:stretch>
              </a:blipFill>
            </p:spPr>
            <p:txBody>
              <a:bodyPr/>
              <a:lstStyle/>
              <a:p>
                <a:r>
                  <a:rPr lang="en-US">
                    <a:noFill/>
                  </a:rPr>
                  <a:t> </a:t>
                </a:r>
              </a:p>
            </p:txBody>
          </p:sp>
        </mc:Fallback>
      </mc:AlternateContent>
      <p:pic>
        <p:nvPicPr>
          <p:cNvPr id="4" name="Picture 3">
            <a:hlinkClick r:id="rId4"/>
            <a:extLst>
              <a:ext uri="{FF2B5EF4-FFF2-40B4-BE49-F238E27FC236}">
                <a16:creationId xmlns:a16="http://schemas.microsoft.com/office/drawing/2014/main" id="{7EC1EC61-A302-4CEA-A2B9-C89AF249AAE7}"/>
              </a:ext>
            </a:extLst>
          </p:cNvPr>
          <p:cNvPicPr/>
          <p:nvPr/>
        </p:nvPicPr>
        <p:blipFill rotWithShape="1">
          <a:blip r:embed="rId5" r:link="rId6">
            <a:extLst>
              <a:ext uri="{28A0092B-C50C-407E-A947-70E740481C1C}">
                <a14:useLocalDpi xmlns:a14="http://schemas.microsoft.com/office/drawing/2010/main" val="0"/>
              </a:ext>
            </a:extLst>
          </a:blip>
          <a:srcRect l="3836" t="2920" r="7439" b="1264"/>
          <a:stretch>
            <a:fillRect/>
          </a:stretch>
        </p:blipFill>
        <p:spPr bwMode="auto">
          <a:xfrm>
            <a:off x="6202304" y="1843314"/>
            <a:ext cx="5286208" cy="4949372"/>
          </a:xfrm>
          <a:prstGeom prst="rect">
            <a:avLst/>
          </a:prstGeom>
          <a:ln>
            <a:noFill/>
          </a:ln>
          <a:extLst>
            <a:ext uri="{53640926-AAD7-44D8-BBD7-CCE9431645EC}">
              <a14:shadowObscured xmlns:a14="http://schemas.microsoft.com/office/drawing/2010/main"/>
            </a:ext>
          </a:extLst>
        </p:spPr>
      </p:pic>
      <p:cxnSp>
        <p:nvCxnSpPr>
          <p:cNvPr id="8" name="Straight Arrow Connector 7">
            <a:extLst>
              <a:ext uri="{FF2B5EF4-FFF2-40B4-BE49-F238E27FC236}">
                <a16:creationId xmlns:a16="http://schemas.microsoft.com/office/drawing/2014/main" id="{F6D94CCC-E392-465D-A889-80891C5AB7E9}"/>
              </a:ext>
            </a:extLst>
          </p:cNvPr>
          <p:cNvCxnSpPr>
            <a:cxnSpLocks/>
          </p:cNvCxnSpPr>
          <p:nvPr/>
        </p:nvCxnSpPr>
        <p:spPr>
          <a:xfrm flipV="1">
            <a:off x="6803863" y="2352678"/>
            <a:ext cx="0" cy="3526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EC51CD-7FCA-42F0-AB0B-76B86F10B98F}"/>
              </a:ext>
            </a:extLst>
          </p:cNvPr>
          <p:cNvCxnSpPr>
            <a:cxnSpLocks/>
          </p:cNvCxnSpPr>
          <p:nvPr/>
        </p:nvCxnSpPr>
        <p:spPr>
          <a:xfrm rot="5400000" flipV="1">
            <a:off x="6562078" y="2119179"/>
            <a:ext cx="0" cy="4095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0B780AE-37A3-4A29-80ED-ADB1225118E4}"/>
                  </a:ext>
                </a:extLst>
              </p:cNvPr>
              <p:cNvSpPr txBox="1"/>
              <p:nvPr/>
            </p:nvSpPr>
            <p:spPr>
              <a:xfrm>
                <a:off x="5386330" y="2185467"/>
                <a:ext cx="893144" cy="276999"/>
              </a:xfrm>
              <a:prstGeom prst="rect">
                <a:avLst/>
              </a:prstGeom>
              <a:solidFill>
                <a:schemeClr val="bg1"/>
              </a:solidFill>
              <a:effectLst>
                <a:outerShdw blurRad="63500" sx="102000" sy="102000" algn="ctr" rotWithShape="0">
                  <a:prstClr val="black">
                    <a:alpha val="40000"/>
                  </a:prstClr>
                </a:outerShdw>
              </a:effectLst>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=0.33</m:t>
                      </m:r>
                    </m:oMath>
                  </m:oMathPara>
                </a14:m>
                <a:endParaRPr lang="en-US" dirty="0"/>
              </a:p>
            </p:txBody>
          </p:sp>
        </mc:Choice>
        <mc:Fallback xmlns="">
          <p:sp>
            <p:nvSpPr>
              <p:cNvPr id="15" name="TextBox 14">
                <a:extLst>
                  <a:ext uri="{FF2B5EF4-FFF2-40B4-BE49-F238E27FC236}">
                    <a16:creationId xmlns:a16="http://schemas.microsoft.com/office/drawing/2014/main" id="{70B780AE-37A3-4A29-80ED-ADB1225118E4}"/>
                  </a:ext>
                </a:extLst>
              </p:cNvPr>
              <p:cNvSpPr txBox="1">
                <a:spLocks noRot="1" noChangeAspect="1" noMove="1" noResize="1" noEditPoints="1" noAdjustHandles="1" noChangeArrowheads="1" noChangeShapeType="1" noTextEdit="1"/>
              </p:cNvSpPr>
              <p:nvPr/>
            </p:nvSpPr>
            <p:spPr>
              <a:xfrm>
                <a:off x="5386330" y="2185467"/>
                <a:ext cx="893144" cy="276999"/>
              </a:xfrm>
              <a:prstGeom prst="rect">
                <a:avLst/>
              </a:prstGeom>
              <a:blipFill>
                <a:blip r:embed="rId7"/>
                <a:stretch>
                  <a:fillRect/>
                </a:stretch>
              </a:blipFill>
              <a:effectLst>
                <a:outerShdw blurRad="63500" sx="102000" sy="102000" algn="ctr"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2ECF80-322F-4AE0-ACF2-3DF8BD7412FD}"/>
                  </a:ext>
                </a:extLst>
              </p:cNvPr>
              <p:cNvSpPr txBox="1"/>
              <p:nvPr/>
            </p:nvSpPr>
            <p:spPr>
              <a:xfrm>
                <a:off x="6357291" y="5878845"/>
                <a:ext cx="893144" cy="276999"/>
              </a:xfrm>
              <a:prstGeom prst="rect">
                <a:avLst/>
              </a:prstGeom>
              <a:solidFill>
                <a:schemeClr val="bg1"/>
              </a:solidFill>
              <a:effectLst>
                <a:outerShdw blurRad="50800" dist="38100" dir="5400000" algn="t" rotWithShape="0">
                  <a:prstClr val="black">
                    <a:alpha val="40000"/>
                  </a:prstClr>
                </a:outerShdw>
              </a:effectLst>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l-GR" b="0" i="1" smtClean="0">
                          <a:latin typeface="Cambria Math" panose="02040503050406030204" pitchFamily="18" charset="0"/>
                        </a:rPr>
                        <m:t>𝜌</m:t>
                      </m:r>
                      <m:r>
                        <a:rPr lang="en-US" b="0" i="1" smtClean="0">
                          <a:latin typeface="Cambria Math" panose="02040503050406030204" pitchFamily="18" charset="0"/>
                        </a:rPr>
                        <m:t>=0.</m:t>
                      </m:r>
                      <m:r>
                        <a:rPr lang="el-GR" b="0" i="1" smtClean="0">
                          <a:latin typeface="Cambria Math" panose="02040503050406030204" pitchFamily="18" charset="0"/>
                        </a:rPr>
                        <m:t>01</m:t>
                      </m:r>
                    </m:oMath>
                  </m:oMathPara>
                </a14:m>
                <a:endParaRPr lang="en-US" dirty="0"/>
              </a:p>
            </p:txBody>
          </p:sp>
        </mc:Choice>
        <mc:Fallback xmlns="">
          <p:sp>
            <p:nvSpPr>
              <p:cNvPr id="16" name="TextBox 15">
                <a:extLst>
                  <a:ext uri="{FF2B5EF4-FFF2-40B4-BE49-F238E27FC236}">
                    <a16:creationId xmlns:a16="http://schemas.microsoft.com/office/drawing/2014/main" id="{AF2ECF80-322F-4AE0-ACF2-3DF8BD7412FD}"/>
                  </a:ext>
                </a:extLst>
              </p:cNvPr>
              <p:cNvSpPr txBox="1">
                <a:spLocks noRot="1" noChangeAspect="1" noMove="1" noResize="1" noEditPoints="1" noAdjustHandles="1" noChangeArrowheads="1" noChangeShapeType="1" noTextEdit="1"/>
              </p:cNvSpPr>
              <p:nvPr/>
            </p:nvSpPr>
            <p:spPr>
              <a:xfrm>
                <a:off x="6357291" y="5878845"/>
                <a:ext cx="893144" cy="276999"/>
              </a:xfrm>
              <a:prstGeom prst="rect">
                <a:avLst/>
              </a:prstGeom>
              <a:blipFill>
                <a:blip r:embed="rId8"/>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18" name="Rectangle 17">
            <a:extLst>
              <a:ext uri="{FF2B5EF4-FFF2-40B4-BE49-F238E27FC236}">
                <a16:creationId xmlns:a16="http://schemas.microsoft.com/office/drawing/2014/main" id="{4875E13C-C236-46C7-96FB-BCC688DAFFC0}"/>
              </a:ext>
            </a:extLst>
          </p:cNvPr>
          <p:cNvSpPr/>
          <p:nvPr/>
        </p:nvSpPr>
        <p:spPr>
          <a:xfrm>
            <a:off x="783771" y="3734761"/>
            <a:ext cx="4931229" cy="381000"/>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684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anim calcmode="lin" valueType="num">
                                      <p:cBhvr>
                                        <p:cTn id="40" dur="500" fill="hold"/>
                                        <p:tgtEl>
                                          <p:spTgt spid="11"/>
                                        </p:tgtEl>
                                        <p:attrNameLst>
                                          <p:attrName>ppt_x</p:attrName>
                                        </p:attrNameLst>
                                      </p:cBhvr>
                                      <p:tavLst>
                                        <p:tav tm="0">
                                          <p:val>
                                            <p:strVal val="#ppt_x"/>
                                          </p:val>
                                        </p:tav>
                                        <p:tav tm="100000">
                                          <p:val>
                                            <p:strVal val="#ppt_x"/>
                                          </p:val>
                                        </p:tav>
                                      </p:tavLst>
                                    </p:anim>
                                    <p:anim calcmode="lin" valueType="num">
                                      <p:cBhvr>
                                        <p:cTn id="41" dur="5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anim calcmode="lin" valueType="num">
                                      <p:cBhvr>
                                        <p:cTn id="45" dur="500" fill="hold"/>
                                        <p:tgtEl>
                                          <p:spTgt spid="15"/>
                                        </p:tgtEl>
                                        <p:attrNameLst>
                                          <p:attrName>ppt_x</p:attrName>
                                        </p:attrNameLst>
                                      </p:cBhvr>
                                      <p:tavLst>
                                        <p:tav tm="0">
                                          <p:val>
                                            <p:strVal val="#ppt_x"/>
                                          </p:val>
                                        </p:tav>
                                        <p:tav tm="100000">
                                          <p:val>
                                            <p:strVal val="#ppt_x"/>
                                          </p:val>
                                        </p:tav>
                                      </p:tavLst>
                                    </p:anim>
                                    <p:anim calcmode="lin" valueType="num">
                                      <p:cBhvr>
                                        <p:cTn id="46" dur="500" fill="hold"/>
                                        <p:tgtEl>
                                          <p:spTgt spid="1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anim calcmode="lin" valueType="num">
                                      <p:cBhvr>
                                        <p:cTn id="50" dur="500" fill="hold"/>
                                        <p:tgtEl>
                                          <p:spTgt spid="8"/>
                                        </p:tgtEl>
                                        <p:attrNameLst>
                                          <p:attrName>ppt_x</p:attrName>
                                        </p:attrNameLst>
                                      </p:cBhvr>
                                      <p:tavLst>
                                        <p:tav tm="0">
                                          <p:val>
                                            <p:strVal val="#ppt_x"/>
                                          </p:val>
                                        </p:tav>
                                        <p:tav tm="100000">
                                          <p:val>
                                            <p:strVal val="#ppt_x"/>
                                          </p:val>
                                        </p:tav>
                                      </p:tavLst>
                                    </p:anim>
                                    <p:anim calcmode="lin" valueType="num">
                                      <p:cBhvr>
                                        <p:cTn id="51" dur="500" fill="hold"/>
                                        <p:tgtEl>
                                          <p:spTgt spid="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anim calcmode="lin" valueType="num">
                                      <p:cBhvr>
                                        <p:cTn id="55" dur="500" fill="hold"/>
                                        <p:tgtEl>
                                          <p:spTgt spid="16"/>
                                        </p:tgtEl>
                                        <p:attrNameLst>
                                          <p:attrName>ppt_x</p:attrName>
                                        </p:attrNameLst>
                                      </p:cBhvr>
                                      <p:tavLst>
                                        <p:tav tm="0">
                                          <p:val>
                                            <p:strVal val="#ppt_x"/>
                                          </p:val>
                                        </p:tav>
                                        <p:tav tm="100000">
                                          <p:val>
                                            <p:strVal val="#ppt_x"/>
                                          </p:val>
                                        </p:tav>
                                      </p:tavLst>
                                    </p:anim>
                                    <p:anim calcmode="lin" valueType="num">
                                      <p:cBhvr>
                                        <p:cTn id="5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D13F-727A-400C-8FEE-97A7CE2658D7}"/>
              </a:ext>
            </a:extLst>
          </p:cNvPr>
          <p:cNvSpPr>
            <a:spLocks noGrp="1"/>
          </p:cNvSpPr>
          <p:nvPr>
            <p:ph type="title"/>
          </p:nvPr>
        </p:nvSpPr>
        <p:spPr/>
        <p:txBody>
          <a:bodyPr>
            <a:normAutofit/>
          </a:bodyPr>
          <a:lstStyle/>
          <a:p>
            <a:r>
              <a:rPr lang="en-US" sz="3200" cap="none" dirty="0"/>
              <a:t>INTRODUCTION</a:t>
            </a:r>
            <a:endParaRPr lang="en-US" sz="3200" dirty="0"/>
          </a:p>
        </p:txBody>
      </p:sp>
      <p:sp>
        <p:nvSpPr>
          <p:cNvPr id="3" name="Content Placeholder 2">
            <a:extLst>
              <a:ext uri="{FF2B5EF4-FFF2-40B4-BE49-F238E27FC236}">
                <a16:creationId xmlns:a16="http://schemas.microsoft.com/office/drawing/2014/main" id="{7CE6B832-2093-4597-9002-E0E4E2B337FB}"/>
              </a:ext>
            </a:extLst>
          </p:cNvPr>
          <p:cNvSpPr>
            <a:spLocks noGrp="1"/>
          </p:cNvSpPr>
          <p:nvPr>
            <p:ph idx="1"/>
          </p:nvPr>
        </p:nvSpPr>
        <p:spPr>
          <a:xfrm>
            <a:off x="581192" y="2242457"/>
            <a:ext cx="11029616" cy="3746220"/>
          </a:xfrm>
        </p:spPr>
        <p:txBody>
          <a:bodyPr numCol="2">
            <a:noAutofit/>
          </a:bodyPr>
          <a:lstStyle/>
          <a:p>
            <a:pPr marL="0" indent="0">
              <a:lnSpc>
                <a:spcPct val="150000"/>
              </a:lnSpc>
              <a:buNone/>
            </a:pPr>
            <a:r>
              <a:rPr lang="en-US" sz="2000" b="1" dirty="0">
                <a:solidFill>
                  <a:schemeClr val="tx1"/>
                </a:solidFill>
              </a:rPr>
              <a:t>Contribution of the current thesis:</a:t>
            </a:r>
          </a:p>
          <a:p>
            <a:pPr>
              <a:spcAft>
                <a:spcPts val="1800"/>
              </a:spcAft>
            </a:pPr>
            <a:r>
              <a:rPr lang="en-US" sz="2000" dirty="0">
                <a:solidFill>
                  <a:schemeClr val="tx1"/>
                </a:solidFill>
              </a:rPr>
              <a:t>Simulation of a patient with cancer</a:t>
            </a:r>
          </a:p>
          <a:p>
            <a:pPr>
              <a:spcAft>
                <a:spcPts val="1800"/>
              </a:spcAft>
            </a:pPr>
            <a:r>
              <a:rPr lang="en-US" sz="2000" dirty="0">
                <a:solidFill>
                  <a:schemeClr val="tx1"/>
                </a:solidFill>
              </a:rPr>
              <a:t>Reevaluation of a mathematical model with</a:t>
            </a:r>
          </a:p>
          <a:p>
            <a:pPr marL="781200" lvl="1" indent="-457200">
              <a:buFont typeface="+mj-lt"/>
              <a:buAutoNum type="arabicPeriod"/>
            </a:pPr>
            <a:r>
              <a:rPr lang="en-US" sz="2000" dirty="0">
                <a:solidFill>
                  <a:schemeClr val="tx1"/>
                </a:solidFill>
              </a:rPr>
              <a:t>Non-Linear Dynamic </a:t>
            </a:r>
            <a:br>
              <a:rPr lang="en-US" sz="2000" dirty="0">
                <a:solidFill>
                  <a:schemeClr val="tx1"/>
                </a:solidFill>
              </a:rPr>
            </a:br>
            <a:r>
              <a:rPr lang="en-US" sz="2000" dirty="0">
                <a:solidFill>
                  <a:schemeClr val="tx1"/>
                </a:solidFill>
              </a:rPr>
              <a:t>Ordinary Differential Equations</a:t>
            </a:r>
          </a:p>
          <a:p>
            <a:pPr marL="781200" lvl="1" indent="-457200">
              <a:buFont typeface="+mj-lt"/>
              <a:buAutoNum type="arabicPeriod"/>
            </a:pPr>
            <a:r>
              <a:rPr lang="en-US" sz="2000" dirty="0">
                <a:solidFill>
                  <a:schemeClr val="tx1"/>
                </a:solidFill>
              </a:rPr>
              <a:t>Initial presence and growth of tumor</a:t>
            </a:r>
          </a:p>
          <a:p>
            <a:pPr marL="781200" lvl="1" indent="-457200">
              <a:buFont typeface="+mj-lt"/>
              <a:buAutoNum type="arabicPeriod"/>
            </a:pPr>
            <a:r>
              <a:rPr lang="en-US" sz="2000" dirty="0">
                <a:solidFill>
                  <a:schemeClr val="tx1"/>
                </a:solidFill>
              </a:rPr>
              <a:t>Chemotherapy effectiveness against the tumor</a:t>
            </a:r>
          </a:p>
          <a:p>
            <a:pPr marL="324000" lvl="1" indent="0">
              <a:buNone/>
            </a:pPr>
            <a:endParaRPr lang="en-US" sz="2000" dirty="0">
              <a:solidFill>
                <a:schemeClr val="tx1"/>
              </a:solidFill>
            </a:endParaRPr>
          </a:p>
          <a:p>
            <a:pPr marL="0" indent="0">
              <a:lnSpc>
                <a:spcPct val="150000"/>
              </a:lnSpc>
              <a:buNone/>
            </a:pPr>
            <a:r>
              <a:rPr lang="en-US" sz="2000" b="1" dirty="0">
                <a:solidFill>
                  <a:schemeClr val="tx1"/>
                </a:solidFill>
              </a:rPr>
              <a:t>Optimal chemotherapy treatment</a:t>
            </a:r>
            <a:endParaRPr lang="el-GR" sz="2000" b="1" dirty="0">
              <a:solidFill>
                <a:schemeClr val="tx1"/>
              </a:solidFill>
            </a:endParaRPr>
          </a:p>
          <a:p>
            <a:pPr>
              <a:lnSpc>
                <a:spcPct val="150000"/>
              </a:lnSpc>
            </a:pPr>
            <a:r>
              <a:rPr lang="en-US" sz="2000" dirty="0">
                <a:solidFill>
                  <a:schemeClr val="tx1"/>
                </a:solidFill>
              </a:rPr>
              <a:t>Two approaches are presented</a:t>
            </a:r>
          </a:p>
          <a:p>
            <a:pPr marL="781200" lvl="1" indent="-457200">
              <a:buFont typeface="+mj-lt"/>
              <a:buAutoNum type="arabicPeriod"/>
            </a:pPr>
            <a:r>
              <a:rPr lang="en-US" sz="2000" dirty="0">
                <a:solidFill>
                  <a:schemeClr val="tx1"/>
                </a:solidFill>
              </a:rPr>
              <a:t>Eradication of the tumor</a:t>
            </a:r>
          </a:p>
          <a:p>
            <a:pPr marL="781200" lvl="1" indent="-457200">
              <a:buFont typeface="+mj-lt"/>
              <a:buAutoNum type="arabicPeriod"/>
            </a:pPr>
            <a:r>
              <a:rPr lang="en-US" sz="2000" dirty="0">
                <a:solidFill>
                  <a:schemeClr val="tx1"/>
                </a:solidFill>
              </a:rPr>
              <a:t>Minimization of the total drug amount</a:t>
            </a:r>
          </a:p>
          <a:p>
            <a:pPr marL="781200" lvl="1" indent="-457200">
              <a:buFont typeface="+mj-lt"/>
              <a:buAutoNum type="arabicPeriod"/>
            </a:pPr>
            <a:r>
              <a:rPr lang="en-US" sz="2000" dirty="0">
                <a:solidFill>
                  <a:schemeClr val="tx1"/>
                </a:solidFill>
              </a:rPr>
              <a:t>Low levels of</a:t>
            </a:r>
            <a:r>
              <a:rPr lang="el-GR" sz="2000" dirty="0">
                <a:solidFill>
                  <a:schemeClr val="tx1"/>
                </a:solidFill>
              </a:rPr>
              <a:t> </a:t>
            </a:r>
            <a:r>
              <a:rPr lang="en-US" sz="2000" dirty="0">
                <a:solidFill>
                  <a:schemeClr val="tx1"/>
                </a:solidFill>
              </a:rPr>
              <a:t>drug toxicity </a:t>
            </a:r>
            <a:br>
              <a:rPr lang="en-US" sz="2000" dirty="0">
                <a:solidFill>
                  <a:schemeClr val="tx1"/>
                </a:solidFill>
              </a:rPr>
            </a:br>
            <a:r>
              <a:rPr lang="en-US" sz="2000" dirty="0">
                <a:solidFill>
                  <a:schemeClr val="tx1"/>
                </a:solidFill>
              </a:rPr>
              <a:t>(drug concentration in the patient’s body)</a:t>
            </a:r>
          </a:p>
        </p:txBody>
      </p:sp>
    </p:spTree>
    <p:extLst>
      <p:ext uri="{BB962C8B-B14F-4D97-AF65-F5344CB8AC3E}">
        <p14:creationId xmlns:p14="http://schemas.microsoft.com/office/powerpoint/2010/main" val="251496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5A0F-A923-417B-BC47-9FE129333581}"/>
              </a:ext>
            </a:extLst>
          </p:cNvPr>
          <p:cNvSpPr>
            <a:spLocks noGrp="1"/>
          </p:cNvSpPr>
          <p:nvPr>
            <p:ph type="title"/>
          </p:nvPr>
        </p:nvSpPr>
        <p:spPr/>
        <p:txBody>
          <a:bodyPr/>
          <a:lstStyle/>
          <a:p>
            <a:r>
              <a:rPr lang="en-US" cap="none" dirty="0"/>
              <a:t>ANALYSIS OF THE CANCER GROWTH NON-LINEAR DYNAMIC MATHEMATICAL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FC519A-2F9E-49AD-84F3-9327D2EA38DB}"/>
                  </a:ext>
                </a:extLst>
              </p:cNvPr>
              <p:cNvSpPr>
                <a:spLocks noGrp="1"/>
              </p:cNvSpPr>
              <p:nvPr>
                <p:ph idx="1"/>
              </p:nvPr>
            </p:nvSpPr>
            <p:spPr>
              <a:xfrm>
                <a:off x="581192" y="2180496"/>
                <a:ext cx="11029615" cy="4377467"/>
              </a:xfrm>
            </p:spPr>
            <p:txBody>
              <a:bodyPr numCol="1">
                <a:normAutofit/>
              </a:bodyPr>
              <a:lstStyle/>
              <a:p>
                <a:pPr marL="0" indent="0">
                  <a:buNone/>
                </a:pPr>
                <a:r>
                  <a:rPr lang="en-US" sz="2000" b="1" dirty="0">
                    <a:solidFill>
                      <a:schemeClr val="tx1"/>
                    </a:solidFill>
                  </a:rPr>
                  <a:t>Formulation of the state space equations of the mathematical model</a:t>
                </a:r>
              </a:p>
              <a:p>
                <a:pPr>
                  <a:lnSpc>
                    <a:spcPct val="200000"/>
                  </a:lnSpc>
                </a:pPr>
                <a:r>
                  <a:rPr lang="en-US" dirty="0">
                    <a:solidFill>
                      <a:schemeClr val="tx1"/>
                    </a:solidFill>
                  </a:rPr>
                  <a:t>Normal cells: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𝑁</m:t>
                        </m:r>
                      </m:e>
                    </m:acc>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𝑁</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𝑁</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4</m:t>
                        </m:r>
                      </m:sub>
                    </m:sSub>
                    <m:r>
                      <a:rPr lang="en-US" i="1">
                        <a:solidFill>
                          <a:schemeClr val="tx1"/>
                        </a:solidFill>
                        <a:latin typeface="Cambria Math" panose="02040503050406030204" pitchFamily="18" charset="0"/>
                      </a:rPr>
                      <m:t>𝑇𝑁</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3</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sup>
                        </m:sSup>
                      </m:e>
                    </m:d>
                    <m:r>
                      <a:rPr lang="en-US" i="1">
                        <a:solidFill>
                          <a:schemeClr val="tx1"/>
                        </a:solidFill>
                        <a:latin typeface="Cambria Math" panose="02040503050406030204" pitchFamily="18" charset="0"/>
                      </a:rPr>
                      <m:t>𝑁</m:t>
                    </m:r>
                  </m:oMath>
                </a14:m>
                <a:endParaRPr lang="en-US" dirty="0">
                  <a:solidFill>
                    <a:schemeClr val="tx1"/>
                  </a:solidFill>
                </a:endParaRPr>
              </a:p>
              <a:p>
                <a:pPr>
                  <a:lnSpc>
                    <a:spcPct val="200000"/>
                  </a:lnSpc>
                </a:pPr>
                <a:r>
                  <a:rPr lang="en-US" dirty="0">
                    <a:solidFill>
                      <a:schemeClr val="tx1"/>
                    </a:solidFill>
                  </a:rPr>
                  <a:t>Tumor cells: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𝑇</m:t>
                        </m:r>
                      </m:e>
                    </m:acc>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𝑇</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𝐼𝑇</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3</m:t>
                        </m:r>
                      </m:sub>
                    </m:sSub>
                    <m:r>
                      <a:rPr lang="en-US" i="1">
                        <a:solidFill>
                          <a:schemeClr val="tx1"/>
                        </a:solidFill>
                        <a:latin typeface="Cambria Math" panose="02040503050406030204" pitchFamily="18" charset="0"/>
                      </a:rPr>
                      <m:t>𝑇𝑁</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2</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sup>
                        </m:sSup>
                      </m:e>
                    </m:d>
                    <m:r>
                      <a:rPr lang="en-US" i="1">
                        <a:solidFill>
                          <a:schemeClr val="tx1"/>
                        </a:solidFill>
                        <a:latin typeface="Cambria Math" panose="02040503050406030204" pitchFamily="18" charset="0"/>
                      </a:rPr>
                      <m:t>𝑇</m:t>
                    </m:r>
                  </m:oMath>
                </a14:m>
                <a:endParaRPr lang="en-US" i="1" dirty="0">
                  <a:solidFill>
                    <a:schemeClr val="tx1"/>
                  </a:solidFill>
                </a:endParaRPr>
              </a:p>
              <a:p>
                <a:pPr>
                  <a:lnSpc>
                    <a:spcPct val="200000"/>
                  </a:lnSpc>
                </a:pPr>
                <a:r>
                  <a:rPr lang="en-US" dirty="0">
                    <a:solidFill>
                      <a:schemeClr val="tx1"/>
                    </a:solidFill>
                  </a:rPr>
                  <a:t>Immune cells: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𝐼</m:t>
                        </m:r>
                      </m:e>
                    </m:acc>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𝜌</m:t>
                        </m:r>
                        <m:r>
                          <a:rPr lang="en-US" i="1">
                            <a:solidFill>
                              <a:schemeClr val="tx1"/>
                            </a:solidFill>
                            <a:latin typeface="Cambria Math" panose="02040503050406030204" pitchFamily="18" charset="0"/>
                          </a:rPr>
                          <m:t>𝐼𝑇</m:t>
                        </m:r>
                      </m:num>
                      <m:den>
                        <m:r>
                          <a:rPr lang="en-US" i="1">
                            <a:solidFill>
                              <a:schemeClr val="tx1"/>
                            </a:solidFill>
                            <a:latin typeface="Cambria Math" panose="02040503050406030204" pitchFamily="18" charset="0"/>
                          </a:rPr>
                          <m:t>𝛼</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𝑇</m:t>
                        </m:r>
                      </m:den>
                    </m:f>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𝐼𝑇</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𝑑</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𝐼</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1</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𝑒</m:t>
                            </m:r>
                          </m:e>
                          <m:sup>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sup>
                        </m:sSup>
                      </m:e>
                    </m:d>
                    <m:r>
                      <a:rPr lang="en-US" i="1">
                        <a:solidFill>
                          <a:schemeClr val="tx1"/>
                        </a:solidFill>
                        <a:latin typeface="Cambria Math" panose="02040503050406030204" pitchFamily="18" charset="0"/>
                      </a:rPr>
                      <m:t>𝐼</m:t>
                    </m:r>
                  </m:oMath>
                </a14:m>
                <a:endParaRPr lang="en-US" i="1" dirty="0">
                  <a:solidFill>
                    <a:schemeClr val="tx1"/>
                  </a:solidFill>
                </a:endParaRPr>
              </a:p>
              <a:p>
                <a:pPr>
                  <a:lnSpc>
                    <a:spcPct val="200000"/>
                  </a:lnSpc>
                </a:pPr>
                <a:r>
                  <a:rPr lang="en-US" dirty="0">
                    <a:solidFill>
                      <a:schemeClr val="tx1"/>
                    </a:solidFill>
                  </a:rPr>
                  <a:t>Drug concentration: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𝑀</m:t>
                        </m:r>
                      </m:e>
                    </m:acc>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𝑣</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𝑑</m:t>
                        </m:r>
                      </m:e>
                      <m:sub>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𝑀</m:t>
                    </m:r>
                  </m:oMath>
                </a14:m>
                <a:endParaRPr lang="el-GR" dirty="0">
                  <a:solidFill>
                    <a:schemeClr val="tx1"/>
                  </a:solidFill>
                </a:endParaRPr>
              </a:p>
              <a:p>
                <a:pPr>
                  <a:lnSpc>
                    <a:spcPct val="200000"/>
                  </a:lnSpc>
                </a:pPr>
                <a:r>
                  <a:rPr lang="en-US" dirty="0">
                    <a:solidFill>
                      <a:schemeClr val="tx1"/>
                    </a:solidFill>
                  </a:rPr>
                  <a:t>Units : 			</a:t>
                </a:r>
                <a14:m>
                  <m:oMath xmlns:m="http://schemas.openxmlformats.org/officeDocument/2006/math">
                    <m:r>
                      <a:rPr lang="en-US" b="0" i="1" smtClean="0">
                        <a:solidFill>
                          <a:schemeClr val="tx1"/>
                        </a:solidFill>
                        <a:latin typeface="Cambria Math" panose="02040503050406030204" pitchFamily="18" charset="0"/>
                      </a:rPr>
                      <m:t>𝑁</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𝐼</m:t>
                    </m:r>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Cells</m:t>
                    </m:r>
                    <m:r>
                      <a:rPr lang="en-US" b="0" i="0" smtClean="0">
                        <a:solidFill>
                          <a:schemeClr val="tx1"/>
                        </a:solidFill>
                        <a:latin typeface="Cambria Math" panose="02040503050406030204" pitchFamily="18" charset="0"/>
                      </a:rPr>
                      <m:t> ∗</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10</m:t>
                        </m:r>
                      </m:e>
                      <m:sup>
                        <m:r>
                          <a:rPr lang="en-US">
                            <a:solidFill>
                              <a:schemeClr val="tx1"/>
                            </a:solidFill>
                            <a:latin typeface="Cambria Math" panose="02040503050406030204" pitchFamily="18" charset="0"/>
                          </a:rPr>
                          <m:t>11</m:t>
                        </m:r>
                      </m:sup>
                    </m:sSup>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𝑣</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oMath>
                </a14:m>
                <a:r>
                  <a:rPr lang="en-US" dirty="0">
                    <a:solidFill>
                      <a:schemeClr val="tx1"/>
                    </a:solidFill>
                  </a:rPr>
                  <a:t> : </a:t>
                </a:r>
                <a14:m>
                  <m:oMath xmlns:m="http://schemas.openxmlformats.org/officeDocument/2006/math">
                    <m:r>
                      <a:rPr lang="en-US" b="0" i="1" smtClean="0">
                        <a:solidFill>
                          <a:schemeClr val="tx1"/>
                        </a:solidFill>
                        <a:latin typeface="Cambria Math" panose="02040503050406030204" pitchFamily="18" charset="0"/>
                      </a:rPr>
                      <m:t>𝑚𝑔</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𝑚</m:t>
                        </m:r>
                      </m:e>
                      <m:sup>
                        <m:r>
                          <a:rPr lang="en-US" b="0" i="1" smtClean="0">
                            <a:solidFill>
                              <a:schemeClr val="tx1"/>
                            </a:solidFill>
                            <a:latin typeface="Cambria Math" panose="02040503050406030204" pitchFamily="18" charset="0"/>
                          </a:rPr>
                          <m:t>2</m:t>
                        </m:r>
                      </m:sup>
                    </m:sSup>
                  </m:oMath>
                </a14:m>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𝑚𝑔</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𝐿</m:t>
                    </m:r>
                  </m:oMath>
                </a14:m>
                <a:r>
                  <a:rPr lang="en-US" dirty="0">
                    <a:solidFill>
                      <a:schemeClr val="tx1"/>
                    </a:solidFill>
                  </a:rPr>
                  <a:t> </a:t>
                </a:r>
              </a:p>
              <a:p>
                <a:pPr lvl="8">
                  <a:lnSpc>
                    <a:spcPct val="200000"/>
                  </a:lnSpc>
                </a:pPr>
                <a:endParaRPr lang="en-US" dirty="0"/>
              </a:p>
            </p:txBody>
          </p:sp>
        </mc:Choice>
        <mc:Fallback xmlns="">
          <p:sp>
            <p:nvSpPr>
              <p:cNvPr id="3" name="Content Placeholder 2">
                <a:extLst>
                  <a:ext uri="{FF2B5EF4-FFF2-40B4-BE49-F238E27FC236}">
                    <a16:creationId xmlns:a16="http://schemas.microsoft.com/office/drawing/2014/main" id="{8AFC519A-2F9E-49AD-84F3-9327D2EA38DB}"/>
                  </a:ext>
                </a:extLst>
              </p:cNvPr>
              <p:cNvSpPr>
                <a:spLocks noGrp="1" noRot="1" noChangeAspect="1" noMove="1" noResize="1" noEditPoints="1" noAdjustHandles="1" noChangeArrowheads="1" noChangeShapeType="1" noTextEdit="1"/>
              </p:cNvSpPr>
              <p:nvPr>
                <p:ph idx="1"/>
              </p:nvPr>
            </p:nvSpPr>
            <p:spPr>
              <a:xfrm>
                <a:off x="581192" y="2180496"/>
                <a:ext cx="11029615" cy="4377467"/>
              </a:xfrm>
              <a:blipFill>
                <a:blip r:embed="rId3"/>
                <a:stretch>
                  <a:fillRect l="-552" t="-2646"/>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F41A71E3-E0A5-41CA-8D0C-16EB07D1452C}"/>
              </a:ext>
            </a:extLst>
          </p:cNvPr>
          <p:cNvSpPr/>
          <p:nvPr/>
        </p:nvSpPr>
        <p:spPr>
          <a:xfrm>
            <a:off x="3298371" y="3119009"/>
            <a:ext cx="1491343" cy="64008"/>
          </a:xfrm>
          <a:prstGeom prst="rect">
            <a:avLst/>
          </a:prstGeom>
          <a:solidFill>
            <a:srgbClr val="FFC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7068489-0623-42D5-9E43-618684641428}"/>
              </a:ext>
            </a:extLst>
          </p:cNvPr>
          <p:cNvSpPr/>
          <p:nvPr/>
        </p:nvSpPr>
        <p:spPr>
          <a:xfrm>
            <a:off x="3233057" y="3832308"/>
            <a:ext cx="1436915" cy="64008"/>
          </a:xfrm>
          <a:prstGeom prst="rect">
            <a:avLst/>
          </a:prstGeom>
          <a:solidFill>
            <a:srgbClr val="FFC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309E826-C8E1-49AA-9270-8FC55E77F22E}"/>
              </a:ext>
            </a:extLst>
          </p:cNvPr>
          <p:cNvSpPr/>
          <p:nvPr/>
        </p:nvSpPr>
        <p:spPr>
          <a:xfrm>
            <a:off x="8627153" y="2653489"/>
            <a:ext cx="2448047" cy="2079930"/>
          </a:xfrm>
          <a:prstGeom prst="rect">
            <a:avLst/>
          </a:prstGeom>
          <a:noFill/>
          <a:ln w="1270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Growth rate</a:t>
            </a:r>
          </a:p>
        </p:txBody>
      </p:sp>
      <p:sp>
        <p:nvSpPr>
          <p:cNvPr id="10" name="Rectangle 9">
            <a:extLst>
              <a:ext uri="{FF2B5EF4-FFF2-40B4-BE49-F238E27FC236}">
                <a16:creationId xmlns:a16="http://schemas.microsoft.com/office/drawing/2014/main" id="{1CBF96E3-DF9F-4C9B-B0EE-836C972EE20C}"/>
              </a:ext>
            </a:extLst>
          </p:cNvPr>
          <p:cNvSpPr/>
          <p:nvPr/>
        </p:nvSpPr>
        <p:spPr>
          <a:xfrm>
            <a:off x="3287486" y="4769856"/>
            <a:ext cx="827315" cy="64008"/>
          </a:xfrm>
          <a:prstGeom prst="rect">
            <a:avLst/>
          </a:prstGeom>
          <a:solidFill>
            <a:srgbClr val="FFC0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B59FFE2-0D32-4330-AA4B-A6FA3C24B57D}"/>
              </a:ext>
            </a:extLst>
          </p:cNvPr>
          <p:cNvSpPr/>
          <p:nvPr/>
        </p:nvSpPr>
        <p:spPr>
          <a:xfrm>
            <a:off x="8627153" y="2653489"/>
            <a:ext cx="2448047" cy="2079930"/>
          </a:xfrm>
          <a:prstGeom prst="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Decay rate</a:t>
            </a:r>
          </a:p>
        </p:txBody>
      </p:sp>
      <p:sp>
        <p:nvSpPr>
          <p:cNvPr id="12" name="Rectangle 11">
            <a:extLst>
              <a:ext uri="{FF2B5EF4-FFF2-40B4-BE49-F238E27FC236}">
                <a16:creationId xmlns:a16="http://schemas.microsoft.com/office/drawing/2014/main" id="{82902034-D409-452F-90AE-F123FE710B1E}"/>
              </a:ext>
            </a:extLst>
          </p:cNvPr>
          <p:cNvSpPr/>
          <p:nvPr/>
        </p:nvSpPr>
        <p:spPr>
          <a:xfrm>
            <a:off x="4789714" y="3119669"/>
            <a:ext cx="817336" cy="64008"/>
          </a:xfrm>
          <a:prstGeom prst="rect">
            <a:avLst/>
          </a:prstGeom>
          <a:solidFill>
            <a:srgbClr val="0070C0"/>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3" name="Rectangle 12">
            <a:extLst>
              <a:ext uri="{FF2B5EF4-FFF2-40B4-BE49-F238E27FC236}">
                <a16:creationId xmlns:a16="http://schemas.microsoft.com/office/drawing/2014/main" id="{9A29A01F-5F9E-46EB-8C88-04BEE8825D92}"/>
              </a:ext>
            </a:extLst>
          </p:cNvPr>
          <p:cNvSpPr/>
          <p:nvPr/>
        </p:nvSpPr>
        <p:spPr>
          <a:xfrm>
            <a:off x="3287487" y="5448280"/>
            <a:ext cx="630464" cy="64008"/>
          </a:xfrm>
          <a:prstGeom prst="rect">
            <a:avLst/>
          </a:prstGeom>
          <a:solidFill>
            <a:srgbClr val="9C5BCD"/>
          </a:solidFill>
          <a:ln w="57150">
            <a:solidFill>
              <a:srgbClr val="9C5B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F44DE8-3804-4C6A-B221-74F1D7D96E7A}"/>
              </a:ext>
            </a:extLst>
          </p:cNvPr>
          <p:cNvSpPr/>
          <p:nvPr/>
        </p:nvSpPr>
        <p:spPr>
          <a:xfrm>
            <a:off x="4669972" y="3832968"/>
            <a:ext cx="1545770" cy="64008"/>
          </a:xfrm>
          <a:prstGeom prst="rect">
            <a:avLst/>
          </a:prstGeom>
          <a:solidFill>
            <a:srgbClr val="0070C0"/>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15" name="Rectangle 14">
            <a:extLst>
              <a:ext uri="{FF2B5EF4-FFF2-40B4-BE49-F238E27FC236}">
                <a16:creationId xmlns:a16="http://schemas.microsoft.com/office/drawing/2014/main" id="{1C6D832E-6145-4B32-A3A5-8AA38029B34D}"/>
              </a:ext>
            </a:extLst>
          </p:cNvPr>
          <p:cNvSpPr/>
          <p:nvPr/>
        </p:nvSpPr>
        <p:spPr>
          <a:xfrm>
            <a:off x="4114801" y="4703841"/>
            <a:ext cx="1301750" cy="64008"/>
          </a:xfrm>
          <a:prstGeom prst="rect">
            <a:avLst/>
          </a:prstGeom>
          <a:solidFill>
            <a:srgbClr val="0070C0"/>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16" name="Rectangle 15">
            <a:extLst>
              <a:ext uri="{FF2B5EF4-FFF2-40B4-BE49-F238E27FC236}">
                <a16:creationId xmlns:a16="http://schemas.microsoft.com/office/drawing/2014/main" id="{E96022A1-9BDB-47A1-A59D-77A5F90483B5}"/>
              </a:ext>
            </a:extLst>
          </p:cNvPr>
          <p:cNvSpPr/>
          <p:nvPr/>
        </p:nvSpPr>
        <p:spPr>
          <a:xfrm>
            <a:off x="3857625" y="5448280"/>
            <a:ext cx="812347" cy="64008"/>
          </a:xfrm>
          <a:prstGeom prst="rect">
            <a:avLst/>
          </a:prstGeom>
          <a:solidFill>
            <a:srgbClr val="0070C0"/>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
        <p:nvSpPr>
          <p:cNvPr id="17" name="Rectangle 16">
            <a:extLst>
              <a:ext uri="{FF2B5EF4-FFF2-40B4-BE49-F238E27FC236}">
                <a16:creationId xmlns:a16="http://schemas.microsoft.com/office/drawing/2014/main" id="{A8B01507-3203-4BED-8E3B-E016E0BEE025}"/>
              </a:ext>
            </a:extLst>
          </p:cNvPr>
          <p:cNvSpPr/>
          <p:nvPr/>
        </p:nvSpPr>
        <p:spPr>
          <a:xfrm>
            <a:off x="8627153" y="2653489"/>
            <a:ext cx="2448047" cy="2079930"/>
          </a:xfrm>
          <a:prstGeom prst="rect">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Chemotherapy effects to the cells’ populations </a:t>
            </a:r>
          </a:p>
        </p:txBody>
      </p:sp>
      <p:sp>
        <p:nvSpPr>
          <p:cNvPr id="18" name="Rectangle 17">
            <a:extLst>
              <a:ext uri="{FF2B5EF4-FFF2-40B4-BE49-F238E27FC236}">
                <a16:creationId xmlns:a16="http://schemas.microsoft.com/office/drawing/2014/main" id="{2D462E4A-8307-4209-BE75-28307885BCDD}"/>
              </a:ext>
            </a:extLst>
          </p:cNvPr>
          <p:cNvSpPr/>
          <p:nvPr/>
        </p:nvSpPr>
        <p:spPr>
          <a:xfrm>
            <a:off x="5557158" y="3119669"/>
            <a:ext cx="1758042" cy="64008"/>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9" name="Rectangle 18">
            <a:extLst>
              <a:ext uri="{FF2B5EF4-FFF2-40B4-BE49-F238E27FC236}">
                <a16:creationId xmlns:a16="http://schemas.microsoft.com/office/drawing/2014/main" id="{B5CE42C9-8664-435B-8A9C-4287C890EC53}"/>
              </a:ext>
            </a:extLst>
          </p:cNvPr>
          <p:cNvSpPr/>
          <p:nvPr/>
        </p:nvSpPr>
        <p:spPr>
          <a:xfrm>
            <a:off x="6096000" y="3832968"/>
            <a:ext cx="1758042" cy="64008"/>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0" name="Rectangle 19">
            <a:extLst>
              <a:ext uri="{FF2B5EF4-FFF2-40B4-BE49-F238E27FC236}">
                <a16:creationId xmlns:a16="http://schemas.microsoft.com/office/drawing/2014/main" id="{2F040FB0-9A97-43BD-A2DE-432BC6942FD6}"/>
              </a:ext>
            </a:extLst>
          </p:cNvPr>
          <p:cNvSpPr/>
          <p:nvPr/>
        </p:nvSpPr>
        <p:spPr>
          <a:xfrm>
            <a:off x="5416550" y="4703841"/>
            <a:ext cx="1670049" cy="64008"/>
          </a:xfrm>
          <a:prstGeom prst="rect">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1" name="Rectangle 20">
            <a:extLst>
              <a:ext uri="{FF2B5EF4-FFF2-40B4-BE49-F238E27FC236}">
                <a16:creationId xmlns:a16="http://schemas.microsoft.com/office/drawing/2014/main" id="{5B45CDE9-9D34-468C-AA60-F22A46C0A4FB}"/>
              </a:ext>
            </a:extLst>
          </p:cNvPr>
          <p:cNvSpPr/>
          <p:nvPr/>
        </p:nvSpPr>
        <p:spPr>
          <a:xfrm>
            <a:off x="8627153" y="2653489"/>
            <a:ext cx="2448047" cy="2079930"/>
          </a:xfrm>
          <a:prstGeom prst="rect">
            <a:avLst/>
          </a:prstGeom>
          <a:noFill/>
          <a:ln w="127000">
            <a:solidFill>
              <a:srgbClr val="9C5B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 input</a:t>
            </a:r>
          </a:p>
        </p:txBody>
      </p:sp>
      <p:sp>
        <p:nvSpPr>
          <p:cNvPr id="22" name="Rectangle 21">
            <a:extLst>
              <a:ext uri="{FF2B5EF4-FFF2-40B4-BE49-F238E27FC236}">
                <a16:creationId xmlns:a16="http://schemas.microsoft.com/office/drawing/2014/main" id="{F032A8B7-3EEC-474F-B3E8-DD6B72146040}"/>
              </a:ext>
            </a:extLst>
          </p:cNvPr>
          <p:cNvSpPr/>
          <p:nvPr/>
        </p:nvSpPr>
        <p:spPr>
          <a:xfrm>
            <a:off x="2728914" y="6192719"/>
            <a:ext cx="6559322" cy="64008"/>
          </a:xfrm>
          <a:prstGeom prst="rect">
            <a:avLst/>
          </a:prstGeom>
          <a:solidFill>
            <a:schemeClr val="tx1">
              <a:lumMod val="65000"/>
              <a:lumOff val="35000"/>
            </a:schemeClr>
          </a:solid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endParaRPr>
          </a:p>
        </p:txBody>
      </p:sp>
    </p:spTree>
    <p:extLst>
      <p:ext uri="{BB962C8B-B14F-4D97-AF65-F5344CB8AC3E}">
        <p14:creationId xmlns:p14="http://schemas.microsoft.com/office/powerpoint/2010/main" val="3743159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58" presetID="10"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61" presetID="10"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par>
                                <p:cTn id="75" presetID="10"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78" presetID="10" presetClass="entr" presetSubtype="0"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3F895C-1F8B-42B3-BCB9-7062023BD651}"/>
                  </a:ext>
                </a:extLst>
              </p:cNvPr>
              <p:cNvSpPr>
                <a:spLocks noGrp="1"/>
              </p:cNvSpPr>
              <p:nvPr>
                <p:ph idx="1"/>
              </p:nvPr>
            </p:nvSpPr>
            <p:spPr>
              <a:xfrm>
                <a:off x="581192" y="2242457"/>
                <a:ext cx="5231901" cy="3616342"/>
              </a:xfrm>
            </p:spPr>
            <p:txBody>
              <a:bodyPr>
                <a:normAutofit/>
              </a:bodyPr>
              <a:lstStyle/>
              <a:p>
                <a:pPr marL="0" indent="0">
                  <a:buNone/>
                </a:pPr>
                <a:r>
                  <a:rPr lang="en-US" dirty="0">
                    <a:solidFill>
                      <a:schemeClr val="tx1"/>
                    </a:solidFill>
                  </a:rPr>
                  <a:t>Drug-free analysis of the system</a:t>
                </a:r>
                <a:endParaRPr lang="el-GR" dirty="0">
                  <a:solidFill>
                    <a:schemeClr val="tx1"/>
                  </a:solidFill>
                </a:endParaRPr>
              </a:p>
              <a:p>
                <a:r>
                  <a:rPr lang="en-US" dirty="0">
                    <a:solidFill>
                      <a:schemeClr val="tx1"/>
                    </a:solidFill>
                  </a:rPr>
                  <a:t>Planes of cell populations’ progression</a:t>
                </a:r>
              </a:p>
              <a:p>
                <a:pPr marL="666900" lvl="1" indent="-342900">
                  <a:buFont typeface="+mj-lt"/>
                  <a:buAutoNum type="arabicPeriod"/>
                </a:pPr>
                <a:r>
                  <a:rPr lang="en-US" sz="1800" dirty="0">
                    <a:solidFill>
                      <a:schemeClr val="tx1"/>
                    </a:solidFill>
                  </a:rPr>
                  <a:t>Normal cells</a:t>
                </a:r>
              </a:p>
              <a:p>
                <a:pPr marL="666900" lvl="1" indent="-342900">
                  <a:buFont typeface="+mj-lt"/>
                  <a:buAutoNum type="arabicPeriod"/>
                </a:pPr>
                <a:r>
                  <a:rPr lang="en-US" sz="1800" dirty="0">
                    <a:solidFill>
                      <a:schemeClr val="tx1"/>
                    </a:solidFill>
                  </a:rPr>
                  <a:t>Tumor cells</a:t>
                </a:r>
              </a:p>
              <a:p>
                <a:pPr marL="666900" lvl="1" indent="-342900">
                  <a:buFont typeface="+mj-lt"/>
                  <a:buAutoNum type="arabicPeriod"/>
                </a:pPr>
                <a:r>
                  <a:rPr lang="en-US" sz="1800" dirty="0">
                    <a:solidFill>
                      <a:schemeClr val="tx1"/>
                    </a:solidFill>
                  </a:rPr>
                  <a:t>Immune cells</a:t>
                </a:r>
              </a:p>
              <a:p>
                <a:r>
                  <a:rPr lang="en-US" dirty="0">
                    <a:solidFill>
                      <a:schemeClr val="tx1"/>
                    </a:solidFill>
                  </a:rPr>
                  <a:t>Types of equilibria points</a:t>
                </a:r>
              </a:p>
              <a:p>
                <a:pPr marL="666900" lvl="1" indent="-342900">
                  <a:buFont typeface="+mj-lt"/>
                  <a:buAutoNum type="arabicPeriod"/>
                </a:pPr>
                <a:r>
                  <a:rPr lang="en-US" sz="1800" dirty="0">
                    <a:solidFill>
                      <a:schemeClr val="tx1"/>
                    </a:solidFill>
                  </a:rPr>
                  <a:t>Tumor-free	</a:t>
                </a:r>
                <a14:m>
                  <m:oMath xmlns:m="http://schemas.openxmlformats.org/officeDocument/2006/math">
                    <m:r>
                      <a:rPr lang="en-US" sz="1800" b="0" i="0"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𝑇</m:t>
                    </m:r>
                    <m:r>
                      <a:rPr lang="en-US" sz="1800" b="0" i="1" smtClean="0">
                        <a:solidFill>
                          <a:schemeClr val="tx1"/>
                        </a:solidFill>
                        <a:latin typeface="Cambria Math" panose="02040503050406030204" pitchFamily="18" charset="0"/>
                      </a:rPr>
                      <m:t>=0</m:t>
                    </m:r>
                  </m:oMath>
                </a14:m>
                <a:r>
                  <a:rPr lang="en-US" sz="1800" dirty="0">
                    <a:solidFill>
                      <a:schemeClr val="tx1"/>
                    </a:solidFill>
                  </a:rPr>
                  <a:t>)	</a:t>
                </a:r>
                <a14:m>
                  <m:oMath xmlns:m="http://schemas.openxmlformats.org/officeDocument/2006/math">
                    <m:r>
                      <a:rPr lang="en-US" sz="1800" b="1" i="0" dirty="0" smtClean="0">
                        <a:solidFill>
                          <a:schemeClr val="tx1"/>
                        </a:solidFill>
                        <a:latin typeface="Cambria Math" panose="02040503050406030204" pitchFamily="18" charset="0"/>
                      </a:rPr>
                      <m:t>𝐇</m:t>
                    </m:r>
                  </m:oMath>
                </a14:m>
                <a:endParaRPr lang="en-US" sz="1800" b="1" dirty="0">
                  <a:solidFill>
                    <a:schemeClr val="tx1"/>
                  </a:solidFill>
                </a:endParaRPr>
              </a:p>
              <a:p>
                <a:pPr marL="666900" lvl="1" indent="-342900">
                  <a:buFont typeface="+mj-lt"/>
                  <a:buAutoNum type="arabicPeriod"/>
                </a:pPr>
                <a:r>
                  <a:rPr lang="en-US" sz="1800" dirty="0">
                    <a:solidFill>
                      <a:schemeClr val="tx1"/>
                    </a:solidFill>
                  </a:rPr>
                  <a:t>Dead		</a:t>
                </a:r>
                <a14:m>
                  <m:oMath xmlns:m="http://schemas.openxmlformats.org/officeDocument/2006/math">
                    <m:r>
                      <a:rPr lang="en-US" sz="1800" b="0" i="0"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𝑁</m:t>
                    </m:r>
                    <m:r>
                      <a:rPr lang="en-US" sz="1800" b="0" i="1" smtClean="0">
                        <a:solidFill>
                          <a:schemeClr val="tx1"/>
                        </a:solidFill>
                        <a:latin typeface="Cambria Math" panose="02040503050406030204" pitchFamily="18" charset="0"/>
                      </a:rPr>
                      <m:t>=0)</m:t>
                    </m:r>
                  </m:oMath>
                </a14:m>
                <a:r>
                  <a:rPr lang="en-US" sz="1800" dirty="0">
                    <a:solidFill>
                      <a:schemeClr val="tx1"/>
                    </a:solidFill>
                  </a:rPr>
                  <a:t>	</a:t>
                </a:r>
                <a14:m>
                  <m:oMath xmlns:m="http://schemas.openxmlformats.org/officeDocument/2006/math">
                    <m:sSub>
                      <m:sSubPr>
                        <m:ctrlPr>
                          <a:rPr lang="en-US" sz="1800" b="1" i="1" dirty="0" smtClean="0">
                            <a:solidFill>
                              <a:schemeClr val="tx1"/>
                            </a:solidFill>
                            <a:latin typeface="Cambria Math" panose="02040503050406030204" pitchFamily="18" charset="0"/>
                          </a:rPr>
                        </m:ctrlPr>
                      </m:sSubPr>
                      <m:e>
                        <m:r>
                          <a:rPr lang="en-US" sz="1800" b="1" i="0" dirty="0" smtClean="0">
                            <a:solidFill>
                              <a:schemeClr val="tx1"/>
                            </a:solidFill>
                            <a:latin typeface="Cambria Math" panose="02040503050406030204" pitchFamily="18" charset="0"/>
                          </a:rPr>
                          <m:t>𝐃</m:t>
                        </m:r>
                      </m:e>
                      <m:sub>
                        <m:r>
                          <a:rPr lang="en-US" sz="1800" b="1" i="0" dirty="0" smtClean="0">
                            <a:solidFill>
                              <a:schemeClr val="tx1"/>
                            </a:solidFill>
                            <a:latin typeface="Cambria Math" panose="02040503050406030204" pitchFamily="18" charset="0"/>
                          </a:rPr>
                          <m:t>𝟏</m:t>
                        </m:r>
                      </m:sub>
                    </m:sSub>
                  </m:oMath>
                </a14:m>
                <a:r>
                  <a:rPr lang="en-US" sz="1800" b="1" dirty="0">
                    <a:solidFill>
                      <a:schemeClr val="tx1"/>
                    </a:solidFill>
                  </a:rPr>
                  <a:t>, </a:t>
                </a:r>
                <a14:m>
                  <m:oMath xmlns:m="http://schemas.openxmlformats.org/officeDocument/2006/math">
                    <m:sSub>
                      <m:sSubPr>
                        <m:ctrlPr>
                          <a:rPr lang="en-US" sz="1800" b="1" i="1" dirty="0" smtClean="0">
                            <a:solidFill>
                              <a:schemeClr val="tx1"/>
                            </a:solidFill>
                            <a:latin typeface="Cambria Math" panose="02040503050406030204" pitchFamily="18" charset="0"/>
                          </a:rPr>
                        </m:ctrlPr>
                      </m:sSubPr>
                      <m:e>
                        <m:r>
                          <a:rPr lang="en-US" sz="1800" b="1" i="0" dirty="0" smtClean="0">
                            <a:solidFill>
                              <a:schemeClr val="tx1"/>
                            </a:solidFill>
                            <a:latin typeface="Cambria Math" panose="02040503050406030204" pitchFamily="18" charset="0"/>
                          </a:rPr>
                          <m:t>𝐃</m:t>
                        </m:r>
                      </m:e>
                      <m:sub>
                        <m:r>
                          <a:rPr lang="en-US" sz="1800" b="1" i="0" dirty="0" smtClean="0">
                            <a:solidFill>
                              <a:schemeClr val="tx1"/>
                            </a:solidFill>
                            <a:latin typeface="Cambria Math" panose="02040503050406030204" pitchFamily="18" charset="0"/>
                          </a:rPr>
                          <m:t>𝟐</m:t>
                        </m:r>
                      </m:sub>
                    </m:sSub>
                  </m:oMath>
                </a14:m>
                <a:endParaRPr lang="en-US" sz="1800" b="1" dirty="0">
                  <a:solidFill>
                    <a:schemeClr val="tx1"/>
                  </a:solidFill>
                </a:endParaRPr>
              </a:p>
              <a:p>
                <a:pPr marL="666900" lvl="1" indent="-342900">
                  <a:buFont typeface="+mj-lt"/>
                  <a:buAutoNum type="arabicPeriod"/>
                </a:pPr>
                <a:r>
                  <a:rPr lang="en-US" sz="1800" dirty="0">
                    <a:solidFill>
                      <a:schemeClr val="tx1"/>
                    </a:solidFill>
                  </a:rPr>
                  <a:t>Coexisting			</a:t>
                </a:r>
                <a14:m>
                  <m:oMath xmlns:m="http://schemas.openxmlformats.org/officeDocument/2006/math">
                    <m:sSub>
                      <m:sSubPr>
                        <m:ctrlPr>
                          <a:rPr lang="en-US" sz="1800" b="1" i="1" dirty="0" smtClean="0">
                            <a:solidFill>
                              <a:schemeClr val="tx1"/>
                            </a:solidFill>
                            <a:latin typeface="Cambria Math" panose="02040503050406030204" pitchFamily="18" charset="0"/>
                          </a:rPr>
                        </m:ctrlPr>
                      </m:sSubPr>
                      <m:e>
                        <m:r>
                          <a:rPr lang="en-US" sz="1800" b="1" i="0" dirty="0" smtClean="0">
                            <a:solidFill>
                              <a:schemeClr val="tx1"/>
                            </a:solidFill>
                            <a:latin typeface="Cambria Math" panose="02040503050406030204" pitchFamily="18" charset="0"/>
                          </a:rPr>
                          <m:t>𝐂</m:t>
                        </m:r>
                      </m:e>
                      <m:sub>
                        <m:r>
                          <a:rPr lang="en-US" sz="1800" b="1" i="0" dirty="0" smtClean="0">
                            <a:solidFill>
                              <a:schemeClr val="tx1"/>
                            </a:solidFill>
                            <a:latin typeface="Cambria Math" panose="02040503050406030204" pitchFamily="18" charset="0"/>
                          </a:rPr>
                          <m:t>𝟏</m:t>
                        </m:r>
                      </m:sub>
                    </m:sSub>
                  </m:oMath>
                </a14:m>
                <a:r>
                  <a:rPr lang="en-US" sz="1800" b="1" dirty="0">
                    <a:solidFill>
                      <a:schemeClr val="tx1"/>
                    </a:solidFill>
                  </a:rPr>
                  <a:t>, </a:t>
                </a:r>
                <a14:m>
                  <m:oMath xmlns:m="http://schemas.openxmlformats.org/officeDocument/2006/math">
                    <m:sSub>
                      <m:sSubPr>
                        <m:ctrlPr>
                          <a:rPr lang="en-US" sz="1800" b="1" i="1" dirty="0" smtClean="0">
                            <a:solidFill>
                              <a:schemeClr val="tx1"/>
                            </a:solidFill>
                            <a:latin typeface="Cambria Math" panose="02040503050406030204" pitchFamily="18" charset="0"/>
                          </a:rPr>
                        </m:ctrlPr>
                      </m:sSubPr>
                      <m:e>
                        <m:r>
                          <a:rPr lang="en-US" sz="1800" b="1" i="0" dirty="0" smtClean="0">
                            <a:solidFill>
                              <a:schemeClr val="tx1"/>
                            </a:solidFill>
                            <a:latin typeface="Cambria Math" panose="02040503050406030204" pitchFamily="18" charset="0"/>
                          </a:rPr>
                          <m:t>𝐂</m:t>
                        </m:r>
                      </m:e>
                      <m:sub>
                        <m:r>
                          <a:rPr lang="en-US" sz="1800" b="1" i="0" dirty="0" smtClean="0">
                            <a:solidFill>
                              <a:schemeClr val="tx1"/>
                            </a:solidFill>
                            <a:latin typeface="Cambria Math" panose="02040503050406030204" pitchFamily="18" charset="0"/>
                          </a:rPr>
                          <m:t>𝟐</m:t>
                        </m:r>
                      </m:sub>
                    </m:sSub>
                  </m:oMath>
                </a14:m>
                <a:endParaRPr lang="en-US" sz="1800" b="1" dirty="0"/>
              </a:p>
            </p:txBody>
          </p:sp>
        </mc:Choice>
        <mc:Fallback xmlns="">
          <p:sp>
            <p:nvSpPr>
              <p:cNvPr id="3" name="Content Placeholder 2">
                <a:extLst>
                  <a:ext uri="{FF2B5EF4-FFF2-40B4-BE49-F238E27FC236}">
                    <a16:creationId xmlns:a16="http://schemas.microsoft.com/office/drawing/2014/main" id="{C73F895C-1F8B-42B3-BCB9-7062023BD651}"/>
                  </a:ext>
                </a:extLst>
              </p:cNvPr>
              <p:cNvSpPr>
                <a:spLocks noGrp="1" noRot="1" noChangeAspect="1" noMove="1" noResize="1" noEditPoints="1" noAdjustHandles="1" noChangeArrowheads="1" noChangeShapeType="1" noTextEdit="1"/>
              </p:cNvSpPr>
              <p:nvPr>
                <p:ph idx="1"/>
              </p:nvPr>
            </p:nvSpPr>
            <p:spPr>
              <a:xfrm>
                <a:off x="581192" y="2242457"/>
                <a:ext cx="5231901" cy="3616342"/>
              </a:xfrm>
              <a:blipFill>
                <a:blip r:embed="rId3"/>
                <a:stretch>
                  <a:fillRect l="-931" t="-1012" b="-253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7B050D2C-5834-464E-AED3-3A6BD4B6F08C}"/>
              </a:ext>
            </a:extLst>
          </p:cNvPr>
          <p:cNvSpPr/>
          <p:nvPr/>
        </p:nvSpPr>
        <p:spPr>
          <a:xfrm>
            <a:off x="1285536" y="3379946"/>
            <a:ext cx="1350983" cy="64008"/>
          </a:xfrm>
          <a:prstGeom prst="rect">
            <a:avLst/>
          </a:prstGeom>
          <a:solidFill>
            <a:schemeClr val="bg1">
              <a:lumMod val="75000"/>
            </a:schemeClr>
          </a:solidFill>
          <a:ln w="63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797163-C12E-4EED-9C89-7EFF18AC8272}"/>
              </a:ext>
            </a:extLst>
          </p:cNvPr>
          <p:cNvSpPr/>
          <p:nvPr/>
        </p:nvSpPr>
        <p:spPr>
          <a:xfrm>
            <a:off x="1285536" y="3799999"/>
            <a:ext cx="1350983" cy="64008"/>
          </a:xfrm>
          <a:prstGeom prst="rect">
            <a:avLst/>
          </a:prstGeom>
          <a:solidFill>
            <a:srgbClr val="FFD808"/>
          </a:solidFill>
          <a:ln w="63500">
            <a:solidFill>
              <a:srgbClr val="FFD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E81B80-E412-4286-99AE-A5BF7A42A84B}"/>
              </a:ext>
            </a:extLst>
          </p:cNvPr>
          <p:cNvSpPr/>
          <p:nvPr/>
        </p:nvSpPr>
        <p:spPr>
          <a:xfrm>
            <a:off x="1285536" y="4204812"/>
            <a:ext cx="1350983" cy="64008"/>
          </a:xfrm>
          <a:prstGeom prst="rect">
            <a:avLst/>
          </a:prstGeom>
          <a:solidFill>
            <a:srgbClr val="0070C0"/>
          </a:solidFill>
          <a:ln w="63500">
            <a:solidFill>
              <a:srgbClr val="007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599E6-C53A-42F6-A69A-46E1E178957B}"/>
              </a:ext>
            </a:extLst>
          </p:cNvPr>
          <p:cNvSpPr>
            <a:spLocks noGrp="1"/>
          </p:cNvSpPr>
          <p:nvPr>
            <p:ph type="title"/>
          </p:nvPr>
        </p:nvSpPr>
        <p:spPr/>
        <p:txBody>
          <a:bodyPr/>
          <a:lstStyle/>
          <a:p>
            <a:r>
              <a:rPr lang="en-US" cap="none" dirty="0"/>
              <a:t>ANALYSIS OF THE CANCER GROWTH NON-LINEAR DYNAMIC MATHEMATICAL MODEL</a:t>
            </a:r>
            <a:endParaRPr lang="en-US" dirty="0"/>
          </a:p>
        </p:txBody>
      </p:sp>
      <p:pic>
        <p:nvPicPr>
          <p:cNvPr id="5" name="Picture 4">
            <a:extLst>
              <a:ext uri="{FF2B5EF4-FFF2-40B4-BE49-F238E27FC236}">
                <a16:creationId xmlns:a16="http://schemas.microsoft.com/office/drawing/2014/main" id="{EB772FA1-AB35-493A-9A15-351CD495B62E}"/>
              </a:ext>
            </a:extLst>
          </p:cNvPr>
          <p:cNvPicPr/>
          <p:nvPr/>
        </p:nvPicPr>
        <p:blipFill>
          <a:blip r:embed="rId4" r:link="rId5">
            <a:extLst>
              <a:ext uri="{28A0092B-C50C-407E-A947-70E740481C1C}">
                <a14:useLocalDpi xmlns:a14="http://schemas.microsoft.com/office/drawing/2010/main" val="0"/>
              </a:ext>
            </a:extLst>
          </a:blip>
          <a:stretch>
            <a:fillRect/>
          </a:stretch>
        </p:blipFill>
        <p:spPr bwMode="auto">
          <a:xfrm>
            <a:off x="5330203" y="1818810"/>
            <a:ext cx="6352497" cy="5039190"/>
          </a:xfrm>
          <a:prstGeom prst="rect">
            <a:avLst/>
          </a:prstGeom>
          <a:noFill/>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3B6B9B8E-668A-4FEB-B65F-54EC97475EF8}"/>
              </a:ext>
            </a:extLst>
          </p:cNvPr>
          <p:cNvSpPr/>
          <p:nvPr/>
        </p:nvSpPr>
        <p:spPr>
          <a:xfrm>
            <a:off x="6110417" y="3297014"/>
            <a:ext cx="332800" cy="312962"/>
          </a:xfrm>
          <a:prstGeom prst="rect">
            <a:avLst/>
          </a:prstGeom>
          <a:noFill/>
          <a:ln w="57150">
            <a:solidFill>
              <a:srgbClr val="F60E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7F4EB33-8A94-45E4-A238-19A8D8E8702E}"/>
              </a:ext>
            </a:extLst>
          </p:cNvPr>
          <p:cNvSpPr/>
          <p:nvPr/>
        </p:nvSpPr>
        <p:spPr>
          <a:xfrm>
            <a:off x="6023550" y="3722328"/>
            <a:ext cx="405534" cy="381360"/>
          </a:xfrm>
          <a:prstGeom prst="rect">
            <a:avLst/>
          </a:prstGeom>
          <a:noFill/>
          <a:ln w="57150">
            <a:solidFill>
              <a:srgbClr val="F60E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A8C448-2C19-4E65-8FD3-10F44FF3A73A}"/>
              </a:ext>
            </a:extLst>
          </p:cNvPr>
          <p:cNvSpPr/>
          <p:nvPr/>
        </p:nvSpPr>
        <p:spPr>
          <a:xfrm>
            <a:off x="9193788" y="3321965"/>
            <a:ext cx="405534" cy="381360"/>
          </a:xfrm>
          <a:prstGeom prst="rect">
            <a:avLst/>
          </a:prstGeom>
          <a:noFill/>
          <a:ln w="57150">
            <a:solidFill>
              <a:srgbClr val="F60E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84FCD0-EF6C-4EF3-95B2-879092C1A672}"/>
              </a:ext>
            </a:extLst>
          </p:cNvPr>
          <p:cNvSpPr/>
          <p:nvPr/>
        </p:nvSpPr>
        <p:spPr>
          <a:xfrm>
            <a:off x="10024050" y="4497437"/>
            <a:ext cx="405534" cy="381360"/>
          </a:xfrm>
          <a:prstGeom prst="rect">
            <a:avLst/>
          </a:prstGeom>
          <a:noFill/>
          <a:ln w="57150">
            <a:solidFill>
              <a:srgbClr val="F60E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E7F195-F0F1-4FC7-B647-BC93CC9DCE3C}"/>
              </a:ext>
            </a:extLst>
          </p:cNvPr>
          <p:cNvSpPr/>
          <p:nvPr/>
        </p:nvSpPr>
        <p:spPr>
          <a:xfrm>
            <a:off x="10073262" y="4906290"/>
            <a:ext cx="405534" cy="381360"/>
          </a:xfrm>
          <a:prstGeom prst="rect">
            <a:avLst/>
          </a:prstGeom>
          <a:noFill/>
          <a:ln w="57150">
            <a:solidFill>
              <a:srgbClr val="F60E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806573C-F8D7-4A74-A4CB-5E6B6E5181B7}"/>
              </a:ext>
            </a:extLst>
          </p:cNvPr>
          <p:cNvCxnSpPr>
            <a:cxnSpLocks/>
            <a:stCxn id="6" idx="3"/>
          </p:cNvCxnSpPr>
          <p:nvPr/>
        </p:nvCxnSpPr>
        <p:spPr>
          <a:xfrm flipV="1">
            <a:off x="2636519" y="2779240"/>
            <a:ext cx="4050031" cy="63271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882620A-F201-470F-B507-B6EC7A419E37}"/>
              </a:ext>
            </a:extLst>
          </p:cNvPr>
          <p:cNvCxnSpPr>
            <a:cxnSpLocks/>
            <a:stCxn id="14" idx="3"/>
          </p:cNvCxnSpPr>
          <p:nvPr/>
        </p:nvCxnSpPr>
        <p:spPr>
          <a:xfrm flipV="1">
            <a:off x="2636519" y="3117499"/>
            <a:ext cx="4831081" cy="714504"/>
          </a:xfrm>
          <a:prstGeom prst="line">
            <a:avLst/>
          </a:prstGeom>
          <a:ln w="57150">
            <a:solidFill>
              <a:srgbClr val="FFD807"/>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16FB90-3D9F-4066-A7C6-E4ACFD1D2783}"/>
              </a:ext>
            </a:extLst>
          </p:cNvPr>
          <p:cNvCxnSpPr>
            <a:cxnSpLocks/>
          </p:cNvCxnSpPr>
          <p:nvPr/>
        </p:nvCxnSpPr>
        <p:spPr>
          <a:xfrm>
            <a:off x="2616994" y="4243388"/>
            <a:ext cx="3399355" cy="118268"/>
          </a:xfrm>
          <a:prstGeom prst="line">
            <a:avLst/>
          </a:prstGeom>
          <a:ln w="57150">
            <a:solidFill>
              <a:srgbClr val="0072BD"/>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CC403D7-9B50-4DEB-A0BF-227BB030BDB7}"/>
                  </a:ext>
                </a:extLst>
              </p:cNvPr>
              <p:cNvSpPr txBox="1"/>
              <p:nvPr/>
            </p:nvSpPr>
            <p:spPr>
              <a:xfrm>
                <a:off x="9734199" y="2081540"/>
                <a:ext cx="2344529" cy="1762983"/>
              </a:xfrm>
              <a:prstGeom prst="rect">
                <a:avLst/>
              </a:prstGeom>
              <a:noFill/>
              <a:ln>
                <a:noFill/>
              </a:ln>
            </p:spPr>
            <p:txBody>
              <a:bodyPr wrap="square" rtlCol="0">
                <a:spAutoFit/>
              </a:bodyPr>
              <a:lstStyle/>
              <a:p>
                <a:pPr algn="r"/>
                <a:r>
                  <a:rPr lang="en-US" dirty="0"/>
                  <a:t>Plane surfaces corresponding to the cells’ populations </a:t>
                </a:r>
              </a:p>
              <a:p>
                <a:pPr algn="r"/>
                <a:r>
                  <a:rPr lang="en-US" dirty="0"/>
                  <a:t>based on our simulation</a:t>
                </a:r>
              </a:p>
              <a:p>
                <a:pPr algn="r"/>
                <a:r>
                  <a:rPr lang="en-US" dirty="0"/>
                  <a:t>by setting</a:t>
                </a:r>
                <a:endParaRPr lang="el-GR" dirty="0"/>
              </a:p>
              <a:p>
                <a:pPr algn="just"/>
                <a14:m>
                  <m:oMathPara xmlns:m="http://schemas.openxmlformats.org/officeDocument/2006/math">
                    <m:oMathParaPr>
                      <m:jc m:val="right"/>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rPr>
                            <m:t>𝛮</m:t>
                          </m:r>
                        </m:e>
                      </m:acc>
                      <m:r>
                        <a:rPr lang="el-GR" b="0" i="1" smtClean="0">
                          <a:latin typeface="Cambria Math" panose="02040503050406030204" pitchFamily="18" charset="0"/>
                        </a:rPr>
                        <m:t>=</m:t>
                      </m:r>
                      <m:acc>
                        <m:accPr>
                          <m:chr m:val="̇"/>
                          <m:ctrlPr>
                            <a:rPr lang="el-GR" i="1">
                              <a:latin typeface="Cambria Math" panose="02040503050406030204" pitchFamily="18" charset="0"/>
                            </a:rPr>
                          </m:ctrlPr>
                        </m:accPr>
                        <m:e>
                          <m:r>
                            <a:rPr lang="el-GR" b="0" i="1" smtClean="0">
                              <a:latin typeface="Cambria Math" panose="02040503050406030204" pitchFamily="18" charset="0"/>
                            </a:rPr>
                            <m:t>𝛵</m:t>
                          </m:r>
                        </m:e>
                      </m:acc>
                      <m:r>
                        <a:rPr lang="el-GR" b="0" i="1" smtClean="0">
                          <a:latin typeface="Cambria Math" panose="02040503050406030204" pitchFamily="18" charset="0"/>
                        </a:rPr>
                        <m:t>=</m:t>
                      </m:r>
                      <m:acc>
                        <m:accPr>
                          <m:chr m:val="̇"/>
                          <m:ctrlPr>
                            <a:rPr lang="el-GR" i="1">
                              <a:latin typeface="Cambria Math" panose="02040503050406030204" pitchFamily="18" charset="0"/>
                            </a:rPr>
                          </m:ctrlPr>
                        </m:accPr>
                        <m:e>
                          <m:r>
                            <a:rPr lang="el-GR" b="0" i="1" smtClean="0">
                              <a:latin typeface="Cambria Math" panose="02040503050406030204" pitchFamily="18" charset="0"/>
                            </a:rPr>
                            <m:t>𝛪</m:t>
                          </m:r>
                        </m:e>
                      </m:acc>
                      <m:r>
                        <a:rPr lang="el-GR" b="0" i="1" smtClean="0">
                          <a:latin typeface="Cambria Math" panose="02040503050406030204" pitchFamily="18" charset="0"/>
                        </a:rPr>
                        <m:t>=0</m:t>
                      </m:r>
                    </m:oMath>
                  </m:oMathPara>
                </a14:m>
                <a:endParaRPr lang="en-US" i="1" dirty="0"/>
              </a:p>
            </p:txBody>
          </p:sp>
        </mc:Choice>
        <mc:Fallback xmlns="">
          <p:sp>
            <p:nvSpPr>
              <p:cNvPr id="7" name="TextBox 6">
                <a:extLst>
                  <a:ext uri="{FF2B5EF4-FFF2-40B4-BE49-F238E27FC236}">
                    <a16:creationId xmlns:a16="http://schemas.microsoft.com/office/drawing/2014/main" id="{3CC403D7-9B50-4DEB-A0BF-227BB030BDB7}"/>
                  </a:ext>
                </a:extLst>
              </p:cNvPr>
              <p:cNvSpPr txBox="1">
                <a:spLocks noRot="1" noChangeAspect="1" noMove="1" noResize="1" noEditPoints="1" noAdjustHandles="1" noChangeArrowheads="1" noChangeShapeType="1" noTextEdit="1"/>
              </p:cNvSpPr>
              <p:nvPr/>
            </p:nvSpPr>
            <p:spPr>
              <a:xfrm>
                <a:off x="9734199" y="2081540"/>
                <a:ext cx="2344529" cy="1762983"/>
              </a:xfrm>
              <a:prstGeom prst="rect">
                <a:avLst/>
              </a:prstGeom>
              <a:blipFill>
                <a:blip r:embed="rId6"/>
                <a:stretch>
                  <a:fillRect l="-1563" t="-2069" r="-468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77339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par>
                                <p:cTn id="37" presetID="10"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down)">
                                      <p:cBhvr>
                                        <p:cTn id="59"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animEffect transition="in" filter="fade">
                                      <p:cBhvr>
                                        <p:cTn id="64" dur="500"/>
                                        <p:tgtEl>
                                          <p:spTgt spid="3">
                                            <p:txEl>
                                              <p:pRg st="7" end="7"/>
                                            </p:txEl>
                                          </p:spTgt>
                                        </p:tgtEl>
                                      </p:cBhvr>
                                    </p:animEffect>
                                  </p:childTnLst>
                                </p:cTn>
                              </p:par>
                            </p:childTnLst>
                          </p:cTn>
                        </p:par>
                        <p:par>
                          <p:cTn id="65" fill="hold">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down)">
                                      <p:cBhvr>
                                        <p:cTn id="68"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69" presetID="22" presetClass="entr" presetSubtype="4"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8" end="8"/>
                                            </p:txEl>
                                          </p:spTgt>
                                        </p:tgtEl>
                                        <p:attrNameLst>
                                          <p:attrName>style.visibility</p:attrName>
                                        </p:attrNameLst>
                                      </p:cBhvr>
                                      <p:to>
                                        <p:strVal val="visible"/>
                                      </p:to>
                                    </p:set>
                                    <p:animEffect transition="in" filter="fade">
                                      <p:cBhvr>
                                        <p:cTn id="76" dur="500"/>
                                        <p:tgtEl>
                                          <p:spTgt spid="3">
                                            <p:txEl>
                                              <p:pRg st="8" end="8"/>
                                            </p:txEl>
                                          </p:spTgt>
                                        </p:tgtEl>
                                      </p:cBhvr>
                                    </p:animEffect>
                                  </p:childTnLst>
                                </p:cTn>
                              </p:par>
                            </p:childTnLst>
                          </p:cTn>
                        </p:par>
                        <p:par>
                          <p:cTn id="77" fill="hold">
                            <p:stCondLst>
                              <p:cond delay="500"/>
                            </p:stCondLst>
                            <p:childTnLst>
                              <p:par>
                                <p:cTn id="78" presetID="22" presetClass="entr" presetSubtype="4" fill="hold" grpId="0" nodeType="after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down)">
                                      <p:cBhvr>
                                        <p:cTn id="80" dur="500"/>
                                        <p:tgtEl>
                                          <p:spTgt spid="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ipe(down)">
                                      <p:cBhvr>
                                        <p:cTn id="8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P spid="4" grpId="0" animBg="1"/>
      <p:bldP spid="8" grpId="0" animBg="1"/>
      <p:bldP spid="9" grpId="0" animBg="1"/>
      <p:bldP spid="10" grpId="0" animBg="1"/>
      <p:bldP spid="11"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1B1063-FDE3-46B4-B9BF-29491ECD5D58}"/>
                  </a:ext>
                </a:extLst>
              </p:cNvPr>
              <p:cNvSpPr>
                <a:spLocks noGrp="1"/>
              </p:cNvSpPr>
              <p:nvPr>
                <p:ph idx="1"/>
              </p:nvPr>
            </p:nvSpPr>
            <p:spPr>
              <a:xfrm>
                <a:off x="895517" y="2061353"/>
                <a:ext cx="11029615" cy="3678303"/>
              </a:xfrm>
            </p:spPr>
            <p:txBody>
              <a:bodyPr/>
              <a:lstStyle/>
              <a:p>
                <a:pPr marL="0" indent="0">
                  <a:buNone/>
                </a:pPr>
                <a:r>
                  <a:rPr lang="en-US" dirty="0">
                    <a:solidFill>
                      <a:schemeClr val="tx1"/>
                    </a:solidFill>
                  </a:rPr>
                  <a:t>Simulation of the tumor growth without chemotherapy</a:t>
                </a:r>
              </a:p>
              <a:p>
                <a:r>
                  <a:rPr lang="en-US" dirty="0">
                    <a:solidFill>
                      <a:schemeClr val="tx1"/>
                    </a:solidFill>
                  </a:rPr>
                  <a:t>Case 1		Highly weakened immune system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𝐼</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=0.1</m:t>
                    </m:r>
                    <m:r>
                      <a:rPr lang="en-US" b="0" i="1" smtClean="0">
                        <a:solidFill>
                          <a:schemeClr val="tx1"/>
                        </a:solidFill>
                        <a:latin typeface="Cambria Math" panose="02040503050406030204" pitchFamily="18" charset="0"/>
                      </a:rPr>
                      <m:t>0</m:t>
                    </m:r>
                  </m:oMath>
                </a14:m>
                <a:endParaRPr lang="en-US" dirty="0">
                  <a:solidFill>
                    <a:schemeClr val="tx1"/>
                  </a:solidFill>
                </a:endParaRPr>
              </a:p>
              <a:p>
                <a:r>
                  <a:rPr lang="en-US" dirty="0">
                    <a:solidFill>
                      <a:schemeClr val="tx1"/>
                    </a:solidFill>
                  </a:rPr>
                  <a:t>Case 2		Less weakened immune system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𝐼</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=0.15</m:t>
                    </m:r>
                  </m:oMath>
                </a14:m>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FE1B1063-FDE3-46B4-B9BF-29491ECD5D58}"/>
                  </a:ext>
                </a:extLst>
              </p:cNvPr>
              <p:cNvSpPr>
                <a:spLocks noGrp="1" noRot="1" noChangeAspect="1" noMove="1" noResize="1" noEditPoints="1" noAdjustHandles="1" noChangeArrowheads="1" noChangeShapeType="1" noTextEdit="1"/>
              </p:cNvSpPr>
              <p:nvPr>
                <p:ph idx="1"/>
              </p:nvPr>
            </p:nvSpPr>
            <p:spPr>
              <a:xfrm>
                <a:off x="895517" y="2061353"/>
                <a:ext cx="11029615" cy="3678303"/>
              </a:xfrm>
              <a:blipFill>
                <a:blip r:embed="rId3"/>
                <a:stretch>
                  <a:fillRect l="-498"/>
                </a:stretch>
              </a:blipFill>
            </p:spPr>
            <p:txBody>
              <a:bodyPr/>
              <a:lstStyle/>
              <a:p>
                <a:r>
                  <a:rPr lang="en-US">
                    <a:noFill/>
                  </a:rPr>
                  <a:t> </a:t>
                </a:r>
              </a:p>
            </p:txBody>
          </p:sp>
        </mc:Fallback>
      </mc:AlternateContent>
      <p:pic>
        <p:nvPicPr>
          <p:cNvPr id="4" name="Picture 3">
            <a:hlinkClick r:id="rId4"/>
            <a:extLst>
              <a:ext uri="{FF2B5EF4-FFF2-40B4-BE49-F238E27FC236}">
                <a16:creationId xmlns:a16="http://schemas.microsoft.com/office/drawing/2014/main" id="{8A91DECD-2CA3-4B29-A493-499A178594F0}"/>
              </a:ext>
            </a:extLst>
          </p:cNvPr>
          <p:cNvPicPr/>
          <p:nvPr/>
        </p:nvPicPr>
        <p:blipFill rotWithShape="1">
          <a:blip r:embed="rId5" r:link="rId6">
            <a:extLst>
              <a:ext uri="{28A0092B-C50C-407E-A947-70E740481C1C}">
                <a14:useLocalDpi xmlns:a14="http://schemas.microsoft.com/office/drawing/2010/main" val="0"/>
              </a:ext>
            </a:extLst>
          </a:blip>
          <a:srcRect t="-18" b="-74"/>
          <a:stretch/>
        </p:blipFill>
        <p:spPr bwMode="auto">
          <a:xfrm>
            <a:off x="895517" y="1940499"/>
            <a:ext cx="5453004" cy="4091757"/>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F5064298-E429-4F87-9A52-9BADE34F4527}"/>
              </a:ext>
            </a:extLst>
          </p:cNvPr>
          <p:cNvSpPr>
            <a:spLocks noGrp="1"/>
          </p:cNvSpPr>
          <p:nvPr>
            <p:ph type="title"/>
          </p:nvPr>
        </p:nvSpPr>
        <p:spPr/>
        <p:txBody>
          <a:bodyPr/>
          <a:lstStyle/>
          <a:p>
            <a:r>
              <a:rPr lang="en-US" cap="none" dirty="0"/>
              <a:t>ANALYSIS OF THE CANCER GROWTH NON-LINEAR DYNAMIC MATHEMATICAL MODEL</a:t>
            </a:r>
            <a:endParaRPr lang="en-US" dirty="0"/>
          </a:p>
        </p:txBody>
      </p:sp>
      <p:pic>
        <p:nvPicPr>
          <p:cNvPr id="5" name="fig10-Io=0.15.bmp">
            <a:extLst>
              <a:ext uri="{FF2B5EF4-FFF2-40B4-BE49-F238E27FC236}">
                <a16:creationId xmlns:a16="http://schemas.microsoft.com/office/drawing/2014/main" id="{A9813639-169C-421E-8AD3-D3696AD75F6A}"/>
              </a:ext>
            </a:extLst>
          </p:cNvPr>
          <p:cNvPicPr/>
          <p:nvPr/>
        </p:nvPicPr>
        <p:blipFill rotWithShape="1">
          <a:blip r:embed="rId7" r:link="rId8">
            <a:extLst>
              <a:ext uri="{28A0092B-C50C-407E-A947-70E740481C1C}">
                <a14:useLocalDpi xmlns:a14="http://schemas.microsoft.com/office/drawing/2010/main" val="0"/>
              </a:ext>
            </a:extLst>
          </a:blip>
          <a:srcRect t="-18" b="-319"/>
          <a:stretch/>
        </p:blipFill>
        <p:spPr bwMode="auto">
          <a:xfrm>
            <a:off x="6348521" y="1934742"/>
            <a:ext cx="5453004" cy="4101959"/>
          </a:xfrm>
          <a:prstGeom prst="rect">
            <a:avLst/>
          </a:prstGeom>
          <a:ln>
            <a:noFill/>
          </a:ln>
          <a:extLst>
            <a:ext uri="{53640926-AAD7-44D8-BBD7-CCE9431645EC}">
              <a14:shadowObscured xmlns:a14="http://schemas.microsoft.com/office/drawing/2010/main"/>
            </a:ext>
          </a:extLst>
        </p:spPr>
      </p:pic>
      <p:cxnSp>
        <p:nvCxnSpPr>
          <p:cNvPr id="13" name="Straight Connector 12">
            <a:extLst>
              <a:ext uri="{FF2B5EF4-FFF2-40B4-BE49-F238E27FC236}">
                <a16:creationId xmlns:a16="http://schemas.microsoft.com/office/drawing/2014/main" id="{8FCABC1B-5C4F-4D91-B9E8-7EE082551B3D}"/>
              </a:ext>
            </a:extLst>
          </p:cNvPr>
          <p:cNvCxnSpPr>
            <a:cxnSpLocks/>
          </p:cNvCxnSpPr>
          <p:nvPr/>
        </p:nvCxnSpPr>
        <p:spPr>
          <a:xfrm flipH="1">
            <a:off x="7066871" y="5066310"/>
            <a:ext cx="2962954" cy="0"/>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E0EFE984-E47E-4C00-9020-8A6584E9EA79}"/>
              </a:ext>
            </a:extLst>
          </p:cNvPr>
          <p:cNvCxnSpPr>
            <a:cxnSpLocks/>
          </p:cNvCxnSpPr>
          <p:nvPr/>
        </p:nvCxnSpPr>
        <p:spPr>
          <a:xfrm flipH="1">
            <a:off x="1604419" y="5233950"/>
            <a:ext cx="2814315" cy="0"/>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1C2E9029-BDE5-4F27-8031-097A543FA19D}"/>
              </a:ext>
            </a:extLst>
          </p:cNvPr>
          <p:cNvCxnSpPr>
            <a:cxnSpLocks/>
          </p:cNvCxnSpPr>
          <p:nvPr/>
        </p:nvCxnSpPr>
        <p:spPr>
          <a:xfrm>
            <a:off x="1604419" y="3923309"/>
            <a:ext cx="9758906" cy="0"/>
          </a:xfrm>
          <a:prstGeom prst="line">
            <a:avLst/>
          </a:prstGeom>
          <a:ln w="19050" cap="flat" cmpd="sng" algn="ctr">
            <a:solidFill>
              <a:schemeClr val="tx1">
                <a:lumMod val="95000"/>
                <a:lumOff val="5000"/>
              </a:schemeClr>
            </a:solidFill>
            <a:prstDash val="sysDot"/>
            <a:round/>
            <a:headEnd type="none" w="med" len="med"/>
            <a:tailEnd type="none" w="med" len="med"/>
          </a:ln>
          <a:effectLst>
            <a:glow rad="1016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72B35A4B-709A-4E3A-974F-A17B666A6FAB}"/>
              </a:ext>
            </a:extLst>
          </p:cNvPr>
          <p:cNvCxnSpPr>
            <a:cxnSpLocks/>
          </p:cNvCxnSpPr>
          <p:nvPr/>
        </p:nvCxnSpPr>
        <p:spPr>
          <a:xfrm>
            <a:off x="2886143" y="3923309"/>
            <a:ext cx="0" cy="1648736"/>
          </a:xfrm>
          <a:prstGeom prst="line">
            <a:avLst/>
          </a:prstGeom>
          <a:ln w="19050" cap="flat" cmpd="sng" algn="ctr">
            <a:solidFill>
              <a:schemeClr val="dk1"/>
            </a:solidFill>
            <a:prstDash val="sysDot"/>
            <a:round/>
            <a:headEnd type="none" w="med" len="med"/>
            <a:tailEnd type="none" w="med" len="med"/>
          </a:ln>
          <a:effectLst>
            <a:glow rad="1016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11C9CF49-EC50-42A5-BDE5-0BB4B87CBD10}"/>
              </a:ext>
            </a:extLst>
          </p:cNvPr>
          <p:cNvCxnSpPr>
            <a:cxnSpLocks/>
          </p:cNvCxnSpPr>
          <p:nvPr/>
        </p:nvCxnSpPr>
        <p:spPr>
          <a:xfrm>
            <a:off x="8437857" y="3923309"/>
            <a:ext cx="0" cy="1648736"/>
          </a:xfrm>
          <a:prstGeom prst="line">
            <a:avLst/>
          </a:prstGeom>
          <a:ln w="19050" cap="flat" cmpd="sng" algn="ctr">
            <a:solidFill>
              <a:schemeClr val="dk1"/>
            </a:solidFill>
            <a:prstDash val="sysDot"/>
            <a:round/>
            <a:headEnd type="none" w="med" len="med"/>
            <a:tailEnd type="none" w="med" len="med"/>
          </a:ln>
          <a:effectLst>
            <a:glow rad="101600">
              <a:schemeClr val="accent1">
                <a:satMod val="175000"/>
                <a:alpha val="40000"/>
              </a:schemeClr>
            </a:glow>
          </a:effec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7438959A-44DD-4508-8D27-86546F8FE8F7}"/>
              </a:ext>
            </a:extLst>
          </p:cNvPr>
          <p:cNvSpPr txBox="1"/>
          <p:nvPr/>
        </p:nvSpPr>
        <p:spPr>
          <a:xfrm>
            <a:off x="940588" y="5033895"/>
            <a:ext cx="588623" cy="369332"/>
          </a:xfrm>
          <a:prstGeom prst="rect">
            <a:avLst/>
          </a:prstGeom>
          <a:solidFill>
            <a:schemeClr val="bg1"/>
          </a:solidFill>
        </p:spPr>
        <p:txBody>
          <a:bodyPr wrap="square" rtlCol="0">
            <a:spAutoFit/>
          </a:bodyPr>
          <a:lstStyle/>
          <a:p>
            <a:r>
              <a:rPr lang="en-US" dirty="0"/>
              <a:t>0.10</a:t>
            </a:r>
          </a:p>
        </p:txBody>
      </p:sp>
      <p:sp>
        <p:nvSpPr>
          <p:cNvPr id="14" name="TextBox 13">
            <a:extLst>
              <a:ext uri="{FF2B5EF4-FFF2-40B4-BE49-F238E27FC236}">
                <a16:creationId xmlns:a16="http://schemas.microsoft.com/office/drawing/2014/main" id="{0B5CF33B-C2A8-4F51-AA96-6F14CB8B9E67}"/>
              </a:ext>
            </a:extLst>
          </p:cNvPr>
          <p:cNvSpPr txBox="1"/>
          <p:nvPr/>
        </p:nvSpPr>
        <p:spPr>
          <a:xfrm>
            <a:off x="6442473" y="4604645"/>
            <a:ext cx="587516" cy="646331"/>
          </a:xfrm>
          <a:prstGeom prst="rect">
            <a:avLst/>
          </a:prstGeom>
          <a:solidFill>
            <a:schemeClr val="bg1"/>
          </a:solidFill>
        </p:spPr>
        <p:txBody>
          <a:bodyPr wrap="square" rtlCol="0">
            <a:spAutoFit/>
          </a:bodyPr>
          <a:lstStyle/>
          <a:p>
            <a:endParaRPr lang="en-US" dirty="0"/>
          </a:p>
          <a:p>
            <a:r>
              <a:rPr lang="en-US" dirty="0"/>
              <a:t>0.15</a:t>
            </a:r>
          </a:p>
        </p:txBody>
      </p:sp>
      <p:cxnSp>
        <p:nvCxnSpPr>
          <p:cNvPr id="15" name="Straight Connector 14">
            <a:extLst>
              <a:ext uri="{FF2B5EF4-FFF2-40B4-BE49-F238E27FC236}">
                <a16:creationId xmlns:a16="http://schemas.microsoft.com/office/drawing/2014/main" id="{28825D4F-28F7-42EC-8FF7-817DD34D9C9B}"/>
              </a:ext>
            </a:extLst>
          </p:cNvPr>
          <p:cNvCxnSpPr>
            <a:cxnSpLocks/>
          </p:cNvCxnSpPr>
          <p:nvPr/>
        </p:nvCxnSpPr>
        <p:spPr>
          <a:xfrm flipV="1">
            <a:off x="2886143" y="5572045"/>
            <a:ext cx="0" cy="457752"/>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17A2FA04-D8A7-4DC0-9545-9B36E87B8C52}"/>
              </a:ext>
            </a:extLst>
          </p:cNvPr>
          <p:cNvCxnSpPr>
            <a:cxnSpLocks/>
          </p:cNvCxnSpPr>
          <p:nvPr/>
        </p:nvCxnSpPr>
        <p:spPr>
          <a:xfrm flipV="1">
            <a:off x="8437858" y="5559632"/>
            <a:ext cx="0" cy="477069"/>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2B65258D-8C32-402B-B3AA-CBBF2B1C6E50}"/>
              </a:ext>
            </a:extLst>
          </p:cNvPr>
          <p:cNvSpPr txBox="1"/>
          <p:nvPr/>
        </p:nvSpPr>
        <p:spPr>
          <a:xfrm>
            <a:off x="8219176" y="6032256"/>
            <a:ext cx="441146" cy="400110"/>
          </a:xfrm>
          <a:prstGeom prst="rect">
            <a:avLst/>
          </a:prstGeom>
          <a:solidFill>
            <a:schemeClr val="bg1"/>
          </a:solidFill>
          <a:ln>
            <a:solidFill>
              <a:schemeClr val="tx1"/>
            </a:solidFill>
          </a:ln>
        </p:spPr>
        <p:txBody>
          <a:bodyPr wrap="square" rtlCol="0">
            <a:spAutoFit/>
          </a:bodyPr>
          <a:lstStyle/>
          <a:p>
            <a:r>
              <a:rPr lang="en-US" sz="2000" dirty="0"/>
              <a:t>49</a:t>
            </a:r>
          </a:p>
        </p:txBody>
      </p:sp>
      <p:sp>
        <p:nvSpPr>
          <p:cNvPr id="21" name="TextBox 20">
            <a:extLst>
              <a:ext uri="{FF2B5EF4-FFF2-40B4-BE49-F238E27FC236}">
                <a16:creationId xmlns:a16="http://schemas.microsoft.com/office/drawing/2014/main" id="{9ABBB0C8-0E22-4052-8D14-41105C5B03ED}"/>
              </a:ext>
            </a:extLst>
          </p:cNvPr>
          <p:cNvSpPr txBox="1"/>
          <p:nvPr/>
        </p:nvSpPr>
        <p:spPr>
          <a:xfrm>
            <a:off x="2665569" y="6032256"/>
            <a:ext cx="441146" cy="400110"/>
          </a:xfrm>
          <a:prstGeom prst="rect">
            <a:avLst/>
          </a:prstGeom>
          <a:solidFill>
            <a:schemeClr val="bg1"/>
          </a:solidFill>
          <a:ln>
            <a:solidFill>
              <a:schemeClr val="tx1"/>
            </a:solidFill>
          </a:ln>
        </p:spPr>
        <p:txBody>
          <a:bodyPr wrap="square" rtlCol="0">
            <a:spAutoFit/>
          </a:bodyPr>
          <a:lstStyle/>
          <a:p>
            <a:r>
              <a:rPr lang="en-US" sz="2000" dirty="0"/>
              <a:t>46</a:t>
            </a:r>
          </a:p>
        </p:txBody>
      </p:sp>
      <p:sp>
        <p:nvSpPr>
          <p:cNvPr id="27" name="TextBox 26">
            <a:extLst>
              <a:ext uri="{FF2B5EF4-FFF2-40B4-BE49-F238E27FC236}">
                <a16:creationId xmlns:a16="http://schemas.microsoft.com/office/drawing/2014/main" id="{3921F6DB-038C-453A-8DAD-9D18D6DECF4A}"/>
              </a:ext>
            </a:extLst>
          </p:cNvPr>
          <p:cNvSpPr txBox="1"/>
          <p:nvPr/>
        </p:nvSpPr>
        <p:spPr>
          <a:xfrm>
            <a:off x="4659978" y="4249552"/>
            <a:ext cx="1875324" cy="1226783"/>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A more powerful immune system is able to delay the tumor growth</a:t>
            </a:r>
          </a:p>
        </p:txBody>
      </p:sp>
      <p:sp>
        <p:nvSpPr>
          <p:cNvPr id="6" name="Rectangle 5">
            <a:extLst>
              <a:ext uri="{FF2B5EF4-FFF2-40B4-BE49-F238E27FC236}">
                <a16:creationId xmlns:a16="http://schemas.microsoft.com/office/drawing/2014/main" id="{49EFEB5C-6D50-44C7-B10B-17C9176F4035}"/>
              </a:ext>
            </a:extLst>
          </p:cNvPr>
          <p:cNvSpPr/>
          <p:nvPr/>
        </p:nvSpPr>
        <p:spPr>
          <a:xfrm>
            <a:off x="3314700" y="6034466"/>
            <a:ext cx="4800600" cy="646331"/>
          </a:xfrm>
          <a:prstGeom prst="rect">
            <a:avLst/>
          </a:prstGeom>
          <a:noFill/>
          <a:ln>
            <a:noFill/>
          </a:ln>
        </p:spPr>
        <p:txBody>
          <a:bodyPr wrap="square">
            <a:spAutoFit/>
          </a:bodyPr>
          <a:lstStyle/>
          <a:p>
            <a:pPr algn="ct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a:t>
            </a:r>
            <a:br>
              <a:rPr lang="en-US" dirty="0">
                <a:latin typeface="Adobe Garamond Pro" panose="02020502060506020403" pitchFamily="18" charset="0"/>
                <a:ea typeface="Calibri" panose="020F0502020204030204" pitchFamily="34" charset="0"/>
                <a:cs typeface="Times New Roman" panose="02020603050405020304" pitchFamily="18" charset="0"/>
              </a:rPr>
            </a:br>
            <a:r>
              <a:rPr lang="en-US" dirty="0">
                <a:latin typeface="Adobe Garamond Pro" panose="02020502060506020403" pitchFamily="18" charset="0"/>
                <a:ea typeface="Calibri" panose="020F0502020204030204" pitchFamily="34" charset="0"/>
                <a:cs typeface="Times New Roman" panose="02020603050405020304" pitchFamily="18" charset="0"/>
              </a:rPr>
              <a:t>without drug input, </a:t>
            </a: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52509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par>
                          <p:cTn id="27" fill="hold">
                            <p:stCondLst>
                              <p:cond delay="500"/>
                            </p:stCondLst>
                            <p:childTnLst>
                              <p:par>
                                <p:cTn id="28" presetID="10" presetClass="entr" presetSubtype="0" fill="hold" nodeType="after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31" presetID="10" presetClass="entr" presetSubtype="0" fill="hold" grpId="0" nodeType="withEffect">
                                  <p:stCondLst>
                                    <p:cond delay="25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37" presetID="10" presetClass="entr" presetSubtype="0" fill="hold" grpId="0" nodeType="withEffect">
                                  <p:stCondLst>
                                    <p:cond delay="25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0" grpId="0" animBg="1"/>
      <p:bldP spid="21" grpId="0" animBg="1"/>
      <p:bldP spid="27"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8189-54BC-49A5-849F-ED46A98C0575}"/>
              </a:ext>
            </a:extLst>
          </p:cNvPr>
          <p:cNvSpPr>
            <a:spLocks noGrp="1"/>
          </p:cNvSpPr>
          <p:nvPr>
            <p:ph type="title"/>
          </p:nvPr>
        </p:nvSpPr>
        <p:spPr/>
        <p:txBody>
          <a:bodyPr/>
          <a:lstStyle/>
          <a:p>
            <a:r>
              <a:rPr lang="en-US" cap="none" dirty="0"/>
              <a:t>OPTIMAL CANCER CHEMOTHERAPY TREATMENT BASED ON </a:t>
            </a:r>
            <a:br>
              <a:rPr lang="en-US" cap="none" dirty="0"/>
            </a:br>
            <a:r>
              <a:rPr lang="en-US" cap="none" dirty="0">
                <a:effectLst>
                  <a:outerShdw blurRad="50800" dist="38100" dir="5400000" algn="t" rotWithShape="0">
                    <a:prstClr val="black">
                      <a:alpha val="40000"/>
                    </a:prstClr>
                  </a:outerShdw>
                </a:effectLst>
              </a:rPr>
              <a:t>DIRECT COLLOCATION METHOD</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HERMITE-SIMPSON </a:t>
            </a:r>
          </a:p>
        </p:txBody>
      </p:sp>
      <p:pic>
        <p:nvPicPr>
          <p:cNvPr id="4" name="dircol-HermSim.jpg">
            <a:extLst>
              <a:ext uri="{FF2B5EF4-FFF2-40B4-BE49-F238E27FC236}">
                <a16:creationId xmlns:a16="http://schemas.microsoft.com/office/drawing/2014/main" id="{71A869ED-3CAB-418F-B830-379C8906E3E7}"/>
              </a:ext>
            </a:extLst>
          </p:cNvPr>
          <p:cNvPicPr/>
          <p:nvPr/>
        </p:nvPicPr>
        <p:blipFill rotWithShape="1">
          <a:blip r:embed="rId3" r:link="rId4" cstate="print">
            <a:extLst>
              <a:ext uri="{28A0092B-C50C-407E-A947-70E740481C1C}">
                <a14:useLocalDpi xmlns:a14="http://schemas.microsoft.com/office/drawing/2010/main" val="0"/>
              </a:ext>
            </a:extLst>
          </a:blip>
          <a:srcRect l="2426" t="3632" r="2471" b="3724"/>
          <a:stretch>
            <a:fillRect/>
          </a:stretch>
        </p:blipFill>
        <p:spPr>
          <a:xfrm>
            <a:off x="6401249" y="1809342"/>
            <a:ext cx="5573499" cy="3881634"/>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729CF8-4A62-45FB-83E0-03EF43C0599D}"/>
                  </a:ext>
                </a:extLst>
              </p:cNvPr>
              <p:cNvSpPr>
                <a:spLocks noGrp="1"/>
              </p:cNvSpPr>
              <p:nvPr>
                <p:ph idx="1"/>
              </p:nvPr>
            </p:nvSpPr>
            <p:spPr>
              <a:xfrm>
                <a:off x="581192" y="1928814"/>
                <a:ext cx="8634246" cy="4363606"/>
              </a:xfrm>
            </p:spPr>
            <p:txBody>
              <a:bodyPr>
                <a:noAutofit/>
              </a:bodyPr>
              <a:lstStyle/>
              <a:p>
                <a:pPr marL="0" indent="0">
                  <a:lnSpc>
                    <a:spcPct val="150000"/>
                  </a:lnSpc>
                  <a:buNone/>
                </a:pPr>
                <a:r>
                  <a:rPr lang="en-US" dirty="0">
                    <a:solidFill>
                      <a:schemeClr val="tx1"/>
                    </a:solidFill>
                  </a:rPr>
                  <a:t>Optimal cancer chemotherapy treatment based on </a:t>
                </a:r>
                <a:br>
                  <a:rPr lang="el-GR" dirty="0">
                    <a:solidFill>
                      <a:schemeClr val="tx1"/>
                    </a:solidFill>
                  </a:rPr>
                </a:br>
                <a:r>
                  <a:rPr lang="en-US" b="1" dirty="0">
                    <a:solidFill>
                      <a:schemeClr val="tx1"/>
                    </a:solidFill>
                  </a:rPr>
                  <a:t>Hermite-Simpson Direct Collocation </a:t>
                </a:r>
                <a:r>
                  <a:rPr lang="en-US" dirty="0">
                    <a:solidFill>
                      <a:schemeClr val="tx1"/>
                    </a:solidFill>
                  </a:rPr>
                  <a:t>method</a:t>
                </a:r>
              </a:p>
              <a:p>
                <a:r>
                  <a:rPr lang="en-US" dirty="0">
                    <a:solidFill>
                      <a:schemeClr val="tx1"/>
                    </a:solidFill>
                  </a:rPr>
                  <a:t>Non-linear programming optimization technique</a:t>
                </a:r>
              </a:p>
              <a:p>
                <a:r>
                  <a:rPr lang="en-US" dirty="0">
                    <a:solidFill>
                      <a:schemeClr val="tx1"/>
                    </a:solidFill>
                  </a:rPr>
                  <a:t>Simplify complex calculations of integrals</a:t>
                </a:r>
              </a:p>
              <a:p>
                <a:r>
                  <a:rPr lang="en-US" dirty="0">
                    <a:solidFill>
                      <a:schemeClr val="tx1"/>
                    </a:solidFill>
                  </a:rPr>
                  <a:t>States </a:t>
                </a:r>
                <a14:m>
                  <m:oMath xmlns:m="http://schemas.openxmlformats.org/officeDocument/2006/math">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oMath>
                </a14:m>
                <a:r>
                  <a:rPr lang="en-US" dirty="0">
                    <a:solidFill>
                      <a:schemeClr val="tx1"/>
                    </a:solidFill>
                  </a:rPr>
                  <a:t> estimation : piecewise continuous polynomials</a:t>
                </a:r>
              </a:p>
              <a:p>
                <a:r>
                  <a:rPr lang="en-US" dirty="0">
                    <a:solidFill>
                      <a:schemeClr val="tx1"/>
                    </a:solidFill>
                  </a:rPr>
                  <a:t>Control </a:t>
                </a:r>
                <a14:m>
                  <m:oMath xmlns:m="http://schemas.openxmlformats.org/officeDocument/2006/math">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𝑢</m:t>
                    </m:r>
                    <m:r>
                      <a:rPr lang="en-US" b="0" i="1" smtClean="0">
                        <a:solidFill>
                          <a:schemeClr val="tx1"/>
                        </a:solidFill>
                        <a:latin typeface="Cambria Math" panose="02040503050406030204" pitchFamily="18" charset="0"/>
                      </a:rPr>
                      <m:t>)</m:t>
                    </m:r>
                  </m:oMath>
                </a14:m>
                <a:r>
                  <a:rPr lang="en-US" dirty="0">
                    <a:solidFill>
                      <a:schemeClr val="tx1"/>
                    </a:solidFill>
                  </a:rPr>
                  <a:t> estimation : piecewise linear function</a:t>
                </a:r>
              </a:p>
              <a:p>
                <a:r>
                  <a:rPr lang="en-US" dirty="0">
                    <a:solidFill>
                      <a:schemeClr val="tx1"/>
                    </a:solidFill>
                  </a:rPr>
                  <a:t>Satisfy the state space equations only at the knot points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𝑘</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b="0" dirty="0">
                  <a:solidFill>
                    <a:schemeClr val="tx1"/>
                  </a:solidFill>
                </a:endParaRPr>
              </a:p>
              <a:p>
                <a:r>
                  <a:rPr lang="en-US" dirty="0">
                    <a:solidFill>
                      <a:schemeClr val="tx1"/>
                    </a:solidFill>
                  </a:rPr>
                  <a:t>I</a:t>
                </a:r>
                <a14:m>
                  <m:oMath xmlns:m="http://schemas.openxmlformats.org/officeDocument/2006/math">
                    <m:r>
                      <m:rPr>
                        <m:sty m:val="p"/>
                      </m:rPr>
                      <a:rPr lang="en-US" b="0" i="0" smtClean="0">
                        <a:solidFill>
                          <a:schemeClr val="tx1"/>
                        </a:solidFill>
                        <a:latin typeface="Cambria Math" panose="02040503050406030204" pitchFamily="18" charset="0"/>
                      </a:rPr>
                      <m:t>f</m:t>
                    </m:r>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𝛥</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i="1">
                            <a:solidFill>
                              <a:schemeClr val="tx1"/>
                            </a:solidFill>
                            <a:latin typeface="Cambria Math" panose="02040503050406030204" pitchFamily="18" charset="0"/>
                          </a:rPr>
                          <m:t>𝑐</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𝑐</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𝑐</m:t>
                        </m:r>
                      </m:sub>
                    </m:sSub>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m:t>
                    </m:r>
                  </m:oMath>
                </a14:m>
                <a:r>
                  <a:rPr lang="en-US" dirty="0">
                    <a:solidFill>
                      <a:schemeClr val="tx1"/>
                    </a:solidFill>
                  </a:rPr>
                  <a:t> </a:t>
                </a:r>
                <a:br>
                  <a:rPr lang="en-US" dirty="0">
                    <a:solidFill>
                      <a:schemeClr val="tx1"/>
                    </a:solidFill>
                  </a:rPr>
                </a:br>
                <a:r>
                  <a:rPr lang="en-US" dirty="0">
                    <a:solidFill>
                      <a:schemeClr val="tx1"/>
                    </a:solidFill>
                  </a:rPr>
                  <a:t>the collocation point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𝑐</m:t>
                        </m:r>
                      </m:sub>
                    </m:sSub>
                  </m:oMath>
                </a14:m>
                <a:r>
                  <a:rPr lang="en-US" dirty="0">
                    <a:solidFill>
                      <a:schemeClr val="tx1"/>
                    </a:solidFill>
                  </a:rPr>
                  <a:t> also satisfies the state space equations.</a:t>
                </a:r>
              </a:p>
              <a:p>
                <a:r>
                  <a:rPr lang="en-US" dirty="0">
                    <a:solidFill>
                      <a:schemeClr val="tx1"/>
                    </a:solidFill>
                  </a:rPr>
                  <a:t>Iterative process, until a solution is found</a:t>
                </a:r>
                <a:r>
                  <a:rPr lang="el-GR" dirty="0">
                    <a:solidFill>
                      <a:schemeClr val="tx1"/>
                    </a:solidFill>
                  </a:rPr>
                  <a:t>, </a:t>
                </a:r>
                <a:r>
                  <a:rPr lang="en-US" dirty="0">
                    <a:solidFill>
                      <a:schemeClr val="tx1"/>
                    </a:solidFill>
                  </a:rPr>
                  <a:t>where</a:t>
                </a:r>
                <a14:m>
                  <m:oMath xmlns:m="http://schemas.openxmlformats.org/officeDocument/2006/math">
                    <m:r>
                      <a:rPr lang="el-GR" sz="1800" b="0" i="0" dirty="0" smtClean="0">
                        <a:solidFill>
                          <a:schemeClr val="tx1"/>
                        </a:solidFill>
                        <a:latin typeface="Cambria Math" panose="02040503050406030204" pitchFamily="18" charset="0"/>
                      </a:rPr>
                      <m:t> </m:t>
                    </m:r>
                    <m:r>
                      <a:rPr lang="en-US" sz="1800" b="1" i="1" dirty="0" smtClean="0">
                        <a:solidFill>
                          <a:schemeClr val="tx1"/>
                        </a:solidFill>
                        <a:latin typeface="Cambria Math" panose="02040503050406030204" pitchFamily="18" charset="0"/>
                      </a:rPr>
                      <m:t>𝑵</m:t>
                    </m:r>
                    <m:r>
                      <a:rPr lang="en-US" sz="1800" b="1" i="0" dirty="0" smtClean="0">
                        <a:solidFill>
                          <a:schemeClr val="tx1"/>
                        </a:solidFill>
                        <a:latin typeface="Cambria Math" panose="02040503050406030204" pitchFamily="18" charset="0"/>
                      </a:rPr>
                      <m:t> ≥ </m:t>
                    </m:r>
                    <m:r>
                      <a:rPr lang="en-US" sz="1800" b="1" i="1" dirty="0" smtClean="0">
                        <a:solidFill>
                          <a:schemeClr val="tx1"/>
                        </a:solidFill>
                        <a:latin typeface="Cambria Math" panose="02040503050406030204" pitchFamily="18" charset="0"/>
                      </a:rPr>
                      <m:t>𝟎</m:t>
                    </m:r>
                    <m:r>
                      <a:rPr lang="en-US" sz="1800" b="1" i="1" dirty="0" smtClean="0">
                        <a:solidFill>
                          <a:schemeClr val="tx1"/>
                        </a:solidFill>
                        <a:latin typeface="Cambria Math" panose="02040503050406030204" pitchFamily="18" charset="0"/>
                      </a:rPr>
                      <m:t>.</m:t>
                    </m:r>
                    <m:r>
                      <a:rPr lang="en-US" sz="1800" b="1" i="1" dirty="0" smtClean="0">
                        <a:solidFill>
                          <a:schemeClr val="tx1"/>
                        </a:solidFill>
                        <a:latin typeface="Cambria Math" panose="02040503050406030204" pitchFamily="18" charset="0"/>
                      </a:rPr>
                      <m:t>𝟕𝟓</m:t>
                    </m:r>
                    <m:r>
                      <a:rPr lang="el-GR" sz="1800" b="1" i="0" dirty="0" smtClean="0">
                        <a:solidFill>
                          <a:schemeClr val="tx1"/>
                        </a:solidFill>
                        <a:latin typeface="Cambria Math" panose="02040503050406030204" pitchFamily="18" charset="0"/>
                      </a:rPr>
                      <m:t> </m:t>
                    </m:r>
                  </m:oMath>
                </a14:m>
                <a:r>
                  <a:rPr lang="en-US" sz="1800" dirty="0">
                    <a:solidFill>
                      <a:schemeClr val="tx1"/>
                    </a:solidFill>
                  </a:rPr>
                  <a:t>during the whole treatment</a:t>
                </a:r>
              </a:p>
            </p:txBody>
          </p:sp>
        </mc:Choice>
        <mc:Fallback xmlns="">
          <p:sp>
            <p:nvSpPr>
              <p:cNvPr id="3" name="Content Placeholder 2">
                <a:extLst>
                  <a:ext uri="{FF2B5EF4-FFF2-40B4-BE49-F238E27FC236}">
                    <a16:creationId xmlns:a16="http://schemas.microsoft.com/office/drawing/2014/main" id="{72729CF8-4A62-45FB-83E0-03EF43C0599D}"/>
                  </a:ext>
                </a:extLst>
              </p:cNvPr>
              <p:cNvSpPr>
                <a:spLocks noGrp="1" noRot="1" noChangeAspect="1" noMove="1" noResize="1" noEditPoints="1" noAdjustHandles="1" noChangeArrowheads="1" noChangeShapeType="1" noTextEdit="1"/>
              </p:cNvSpPr>
              <p:nvPr>
                <p:ph idx="1"/>
              </p:nvPr>
            </p:nvSpPr>
            <p:spPr>
              <a:xfrm>
                <a:off x="581192" y="1928814"/>
                <a:ext cx="8634246" cy="4363606"/>
              </a:xfrm>
              <a:blipFill>
                <a:blip r:embed="rId5"/>
                <a:stretch>
                  <a:fillRect l="-565"/>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8F714D4B-DFE3-43BD-8805-01B5B89DFD49}"/>
              </a:ext>
            </a:extLst>
          </p:cNvPr>
          <p:cNvGrpSpPr/>
          <p:nvPr/>
        </p:nvGrpSpPr>
        <p:grpSpPr>
          <a:xfrm>
            <a:off x="4776281" y="3978615"/>
            <a:ext cx="5846323" cy="1074292"/>
            <a:chOff x="4776281" y="3978615"/>
            <a:chExt cx="5846323" cy="1074292"/>
          </a:xfrm>
        </p:grpSpPr>
        <p:sp>
          <p:nvSpPr>
            <p:cNvPr id="8" name="Rectangle: Rounded Corners 7">
              <a:extLst>
                <a:ext uri="{FF2B5EF4-FFF2-40B4-BE49-F238E27FC236}">
                  <a16:creationId xmlns:a16="http://schemas.microsoft.com/office/drawing/2014/main" id="{9167B4FC-E78F-4236-9B0D-7F82600B9B5C}"/>
                </a:ext>
              </a:extLst>
            </p:cNvPr>
            <p:cNvSpPr/>
            <p:nvPr/>
          </p:nvSpPr>
          <p:spPr>
            <a:xfrm>
              <a:off x="4776281" y="4644345"/>
              <a:ext cx="1857983" cy="408562"/>
            </a:xfrm>
            <a:prstGeom prst="roundRect">
              <a:avLst/>
            </a:prstGeom>
            <a:noFill/>
            <a:ln w="28575">
              <a:solidFill>
                <a:srgbClr val="000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BB2783F5-8253-4B41-BE51-098EDBD7E5EA}"/>
                </a:ext>
              </a:extLst>
            </p:cNvPr>
            <p:cNvCxnSpPr>
              <a:cxnSpLocks/>
            </p:cNvCxnSpPr>
            <p:nvPr/>
          </p:nvCxnSpPr>
          <p:spPr>
            <a:xfrm flipV="1">
              <a:off x="6377940" y="3978615"/>
              <a:ext cx="363328" cy="661965"/>
            </a:xfrm>
            <a:prstGeom prst="straightConnector1">
              <a:avLst/>
            </a:prstGeom>
            <a:ln w="28575">
              <a:solidFill>
                <a:srgbClr val="0000FE"/>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79ECDF-F64B-4887-A81B-A4533A4775A4}"/>
                </a:ext>
              </a:extLst>
            </p:cNvPr>
            <p:cNvCxnSpPr>
              <a:cxnSpLocks/>
            </p:cNvCxnSpPr>
            <p:nvPr/>
          </p:nvCxnSpPr>
          <p:spPr>
            <a:xfrm flipV="1">
              <a:off x="6606540" y="4581728"/>
              <a:ext cx="4016064" cy="66472"/>
            </a:xfrm>
            <a:prstGeom prst="straightConnector1">
              <a:avLst/>
            </a:prstGeom>
            <a:ln w="28575">
              <a:solidFill>
                <a:srgbClr val="0000F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522082E4-5F52-4078-BB74-C47633E836D4}"/>
              </a:ext>
            </a:extLst>
          </p:cNvPr>
          <p:cNvGrpSpPr/>
          <p:nvPr/>
        </p:nvGrpSpPr>
        <p:grpSpPr>
          <a:xfrm>
            <a:off x="1274324" y="5248275"/>
            <a:ext cx="7536301" cy="464979"/>
            <a:chOff x="1274324" y="5248275"/>
            <a:chExt cx="7536301" cy="464979"/>
          </a:xfrm>
        </p:grpSpPr>
        <p:sp>
          <p:nvSpPr>
            <p:cNvPr id="6" name="Rectangle 5">
              <a:extLst>
                <a:ext uri="{FF2B5EF4-FFF2-40B4-BE49-F238E27FC236}">
                  <a16:creationId xmlns:a16="http://schemas.microsoft.com/office/drawing/2014/main" id="{0A01028B-EB16-4A94-8CC0-4DDB2D00192E}"/>
                </a:ext>
              </a:extLst>
            </p:cNvPr>
            <p:cNvSpPr/>
            <p:nvPr/>
          </p:nvSpPr>
          <p:spPr>
            <a:xfrm>
              <a:off x="1274324" y="5382514"/>
              <a:ext cx="1828800" cy="3307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2ACC05DF-43D2-4948-A7C5-AC2DE24B2B4F}"/>
                </a:ext>
              </a:extLst>
            </p:cNvPr>
            <p:cNvCxnSpPr>
              <a:cxnSpLocks/>
            </p:cNvCxnSpPr>
            <p:nvPr/>
          </p:nvCxnSpPr>
          <p:spPr>
            <a:xfrm flipV="1">
              <a:off x="3103124" y="5248275"/>
              <a:ext cx="5707501" cy="13423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6263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_0=010.png">
            <a:extLst>
              <a:ext uri="{FF2B5EF4-FFF2-40B4-BE49-F238E27FC236}">
                <a16:creationId xmlns:a16="http://schemas.microsoft.com/office/drawing/2014/main" id="{4FFE2BC9-FB17-406A-A66E-4C64289ED00F}"/>
              </a:ext>
            </a:extLst>
          </p:cNvPr>
          <p:cNvPicPr/>
          <p:nvPr/>
        </p:nvPicPr>
        <p:blipFill rotWithShape="1">
          <a:blip r:embed="rId3" r:link="rId4">
            <a:extLst>
              <a:ext uri="{28A0092B-C50C-407E-A947-70E740481C1C}">
                <a14:useLocalDpi xmlns:a14="http://schemas.microsoft.com/office/drawing/2010/main" val="0"/>
              </a:ext>
            </a:extLst>
          </a:blip>
          <a:srcRect t="1510"/>
          <a:stretch>
            <a:fillRect/>
          </a:stretch>
        </p:blipFill>
        <p:spPr bwMode="auto">
          <a:xfrm>
            <a:off x="362104" y="1825710"/>
            <a:ext cx="6013358" cy="4439709"/>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5821E873-A66C-4BE1-A671-245667E91186}"/>
              </a:ext>
            </a:extLst>
          </p:cNvPr>
          <p:cNvPicPr/>
          <p:nvPr/>
        </p:nvPicPr>
        <p:blipFill>
          <a:blip r:embed="rId5" r:link="rId6">
            <a:extLst>
              <a:ext uri="{28A0092B-C50C-407E-A947-70E740481C1C}">
                <a14:useLocalDpi xmlns:a14="http://schemas.microsoft.com/office/drawing/2010/main" val="0"/>
              </a:ext>
            </a:extLst>
          </a:blip>
          <a:stretch>
            <a:fillRect/>
          </a:stretch>
        </p:blipFill>
        <p:spPr bwMode="auto">
          <a:xfrm>
            <a:off x="5986978" y="1831142"/>
            <a:ext cx="5922370" cy="4439710"/>
          </a:xfrm>
          <a:prstGeom prst="rect">
            <a:avLst/>
          </a:prstGeom>
          <a:noFill/>
          <a:ln>
            <a:noFill/>
          </a:ln>
        </p:spPr>
      </p:pic>
      <p:sp>
        <p:nvSpPr>
          <p:cNvPr id="12" name="Rectangle 11">
            <a:extLst>
              <a:ext uri="{FF2B5EF4-FFF2-40B4-BE49-F238E27FC236}">
                <a16:creationId xmlns:a16="http://schemas.microsoft.com/office/drawing/2014/main" id="{DA075DF5-045D-4CD3-8DEB-7C5DDB2E7EF6}"/>
              </a:ext>
            </a:extLst>
          </p:cNvPr>
          <p:cNvSpPr/>
          <p:nvPr/>
        </p:nvSpPr>
        <p:spPr>
          <a:xfrm>
            <a:off x="2530423" y="6448163"/>
            <a:ext cx="7690078" cy="369332"/>
          </a:xfrm>
          <a:prstGeom prst="rect">
            <a:avLst/>
          </a:prstGeom>
          <a:noFill/>
          <a:ln>
            <a:noFill/>
          </a:ln>
        </p:spPr>
        <p:txBody>
          <a:bodyPr wrap="square">
            <a:spAutoFit/>
          </a:bodyPr>
          <a:lstStyle/>
          <a:p>
            <a:pPr algn="ctr"/>
            <a:r>
              <a:rPr lang="en-US" dirty="0">
                <a:latin typeface="Adobe Garamond Pro" panose="02020502060506020403" pitchFamily="18" charset="0"/>
                <a:ea typeface="Calibri" panose="020F0502020204030204" pitchFamily="34" charset="0"/>
                <a:cs typeface="Times New Roman" panose="02020603050405020304" pitchFamily="18" charset="0"/>
              </a:rPr>
              <a:t>Responses of the cells’ populations and drug input </a:t>
            </a: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
        <p:nvSpPr>
          <p:cNvPr id="2" name="Title 1">
            <a:extLst>
              <a:ext uri="{FF2B5EF4-FFF2-40B4-BE49-F238E27FC236}">
                <a16:creationId xmlns:a16="http://schemas.microsoft.com/office/drawing/2014/main" id="{2DD2AE87-48DF-4F8A-8054-16E164E0FD8A}"/>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DIRECT COLLOCATION METHOD</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HERMITE-SIMPSON </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40CE8-B21F-4E9F-B836-08C6E9C76DFA}"/>
                  </a:ext>
                </a:extLst>
              </p:cNvPr>
              <p:cNvSpPr txBox="1"/>
              <p:nvPr/>
            </p:nvSpPr>
            <p:spPr>
              <a:xfrm>
                <a:off x="4740551" y="1794916"/>
                <a:ext cx="11585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r>
                        <a:rPr lang="en-US" b="0" i="1" smtClean="0">
                          <a:latin typeface="Cambria Math" panose="02040503050406030204" pitchFamily="18" charset="0"/>
                        </a:rPr>
                        <m:t>=0.10</m:t>
                      </m:r>
                    </m:oMath>
                  </m:oMathPara>
                </a14:m>
                <a:endParaRPr lang="en-US" dirty="0"/>
              </a:p>
            </p:txBody>
          </p:sp>
        </mc:Choice>
        <mc:Fallback xmlns="">
          <p:sp>
            <p:nvSpPr>
              <p:cNvPr id="7" name="TextBox 6">
                <a:extLst>
                  <a:ext uri="{FF2B5EF4-FFF2-40B4-BE49-F238E27FC236}">
                    <a16:creationId xmlns:a16="http://schemas.microsoft.com/office/drawing/2014/main" id="{C9A40CE8-B21F-4E9F-B836-08C6E9C76DFA}"/>
                  </a:ext>
                </a:extLst>
              </p:cNvPr>
              <p:cNvSpPr txBox="1">
                <a:spLocks noRot="1" noChangeAspect="1" noMove="1" noResize="1" noEditPoints="1" noAdjustHandles="1" noChangeArrowheads="1" noChangeShapeType="1" noTextEdit="1"/>
              </p:cNvSpPr>
              <p:nvPr/>
            </p:nvSpPr>
            <p:spPr>
              <a:xfrm>
                <a:off x="4740551" y="1794916"/>
                <a:ext cx="11585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D751E8C-22C4-465F-99F3-9AB2CFE7D740}"/>
                  </a:ext>
                </a:extLst>
              </p:cNvPr>
              <p:cNvSpPr txBox="1"/>
              <p:nvPr/>
            </p:nvSpPr>
            <p:spPr>
              <a:xfrm>
                <a:off x="10320836" y="1858761"/>
                <a:ext cx="11585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r>
                        <a:rPr lang="en-US" b="0" i="1" smtClean="0">
                          <a:latin typeface="Cambria Math" panose="02040503050406030204" pitchFamily="18" charset="0"/>
                        </a:rPr>
                        <m:t>=0.15</m:t>
                      </m:r>
                    </m:oMath>
                  </m:oMathPara>
                </a14:m>
                <a:endParaRPr lang="en-US" dirty="0"/>
              </a:p>
            </p:txBody>
          </p:sp>
        </mc:Choice>
        <mc:Fallback xmlns="">
          <p:sp>
            <p:nvSpPr>
              <p:cNvPr id="8" name="TextBox 7">
                <a:extLst>
                  <a:ext uri="{FF2B5EF4-FFF2-40B4-BE49-F238E27FC236}">
                    <a16:creationId xmlns:a16="http://schemas.microsoft.com/office/drawing/2014/main" id="{FD751E8C-22C4-465F-99F3-9AB2CFE7D740}"/>
                  </a:ext>
                </a:extLst>
              </p:cNvPr>
              <p:cNvSpPr txBox="1">
                <a:spLocks noRot="1" noChangeAspect="1" noMove="1" noResize="1" noEditPoints="1" noAdjustHandles="1" noChangeArrowheads="1" noChangeShapeType="1" noTextEdit="1"/>
              </p:cNvSpPr>
              <p:nvPr/>
            </p:nvSpPr>
            <p:spPr>
              <a:xfrm>
                <a:off x="10320836" y="1858761"/>
                <a:ext cx="1158522" cy="369332"/>
              </a:xfrm>
              <a:prstGeom prst="rect">
                <a:avLst/>
              </a:prstGeom>
              <a:blipFill>
                <a:blip r:embed="rId8"/>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017F7DA1-CE54-4AD6-8599-7C65DA20754E}"/>
              </a:ext>
            </a:extLst>
          </p:cNvPr>
          <p:cNvSpPr/>
          <p:nvPr/>
        </p:nvSpPr>
        <p:spPr>
          <a:xfrm>
            <a:off x="1669068" y="5411341"/>
            <a:ext cx="4208366" cy="383285"/>
          </a:xfrm>
          <a:prstGeom prst="rect">
            <a:avLst/>
          </a:prstGeom>
          <a:solidFill>
            <a:srgbClr val="2EC82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F2FC71-F47F-4CE0-BF7A-C9D48E2A62B8}"/>
              </a:ext>
            </a:extLst>
          </p:cNvPr>
          <p:cNvSpPr/>
          <p:nvPr/>
        </p:nvSpPr>
        <p:spPr>
          <a:xfrm>
            <a:off x="7320963" y="5427217"/>
            <a:ext cx="4071801" cy="383285"/>
          </a:xfrm>
          <a:prstGeom prst="rect">
            <a:avLst/>
          </a:prstGeom>
          <a:solidFill>
            <a:srgbClr val="2EC82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C3AA34F-742E-47CE-A215-8357317AF871}"/>
              </a:ext>
            </a:extLst>
          </p:cNvPr>
          <p:cNvSpPr txBox="1"/>
          <p:nvPr/>
        </p:nvSpPr>
        <p:spPr>
          <a:xfrm>
            <a:off x="4271279" y="6052048"/>
            <a:ext cx="4208366" cy="369332"/>
          </a:xfrm>
          <a:prstGeom prst="rect">
            <a:avLst/>
          </a:prstGeom>
          <a:solidFill>
            <a:schemeClr val="bg1"/>
          </a:solidFill>
          <a:ln w="28575">
            <a:solidFill>
              <a:schemeClr val="accent1">
                <a:lumMod val="60000"/>
                <a:lumOff val="40000"/>
              </a:schemeClr>
            </a:solidFill>
          </a:ln>
          <a:effectLst>
            <a:outerShdw blurRad="63500" sx="102000" sy="102000" algn="ctr" rotWithShape="0">
              <a:prstClr val="black">
                <a:alpha val="40000"/>
              </a:prstClr>
            </a:outerShdw>
          </a:effectLst>
        </p:spPr>
        <p:txBody>
          <a:bodyPr wrap="square" rtlCol="0">
            <a:spAutoFit/>
          </a:bodyPr>
          <a:lstStyle/>
          <a:p>
            <a:pPr algn="ctr"/>
            <a:r>
              <a:rPr lang="en-US" dirty="0"/>
              <a:t>Small amount of drug input every day</a:t>
            </a:r>
          </a:p>
        </p:txBody>
      </p:sp>
      <p:cxnSp>
        <p:nvCxnSpPr>
          <p:cNvPr id="13" name="Straight Arrow Connector 12">
            <a:extLst>
              <a:ext uri="{FF2B5EF4-FFF2-40B4-BE49-F238E27FC236}">
                <a16:creationId xmlns:a16="http://schemas.microsoft.com/office/drawing/2014/main" id="{BE8CDF39-7B97-4E4A-ABB7-CFE48F17A4FA}"/>
              </a:ext>
            </a:extLst>
          </p:cNvPr>
          <p:cNvCxnSpPr>
            <a:cxnSpLocks/>
          </p:cNvCxnSpPr>
          <p:nvPr/>
        </p:nvCxnSpPr>
        <p:spPr>
          <a:xfrm flipH="1" flipV="1">
            <a:off x="4974774" y="5794628"/>
            <a:ext cx="236514" cy="249951"/>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307C418-4A49-4F00-B7DF-66B4DDC2BE97}"/>
              </a:ext>
            </a:extLst>
          </p:cNvPr>
          <p:cNvCxnSpPr>
            <a:cxnSpLocks/>
          </p:cNvCxnSpPr>
          <p:nvPr/>
        </p:nvCxnSpPr>
        <p:spPr>
          <a:xfrm flipV="1">
            <a:off x="7422420" y="5794629"/>
            <a:ext cx="243584" cy="257419"/>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97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7C88-8E5B-4FDD-BFC3-2D59805164E6}"/>
              </a:ext>
            </a:extLst>
          </p:cNvPr>
          <p:cNvSpPr>
            <a:spLocks noGrp="1"/>
          </p:cNvSpPr>
          <p:nvPr>
            <p:ph type="title"/>
          </p:nvPr>
        </p:nvSpPr>
        <p:spPr/>
        <p:txBody>
          <a:bodyPr/>
          <a:lstStyle/>
          <a:p>
            <a:r>
              <a:rPr lang="en-US" b="1" cap="none" dirty="0"/>
              <a:t>OPTIMAL CANCER CHEMOTHERAPY TREATMENT BASED ON</a:t>
            </a:r>
            <a:br>
              <a:rPr lang="en-US" cap="none" dirty="0"/>
            </a:br>
            <a:r>
              <a:rPr lang="en-US" cap="none" dirty="0">
                <a:effectLst>
                  <a:outerShdw blurRad="50800" dist="38100" dir="5400000" algn="t" rotWithShape="0">
                    <a:prstClr val="black">
                      <a:alpha val="40000"/>
                    </a:prstClr>
                  </a:outerShdw>
                </a:effectLst>
              </a:rPr>
              <a:t>DIRECT COLLOCATION METHOD</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a:t>
            </a:r>
            <a:r>
              <a:rPr lang="el-GR" cap="none" dirty="0">
                <a:effectLst>
                  <a:outerShdw blurRad="50800" dist="38100" dir="5400000" algn="t" rotWithShape="0">
                    <a:prstClr val="black">
                      <a:alpha val="40000"/>
                    </a:prstClr>
                  </a:outerShdw>
                </a:effectLst>
              </a:rPr>
              <a:t> </a:t>
            </a:r>
            <a:r>
              <a:rPr lang="en-US" cap="none" dirty="0">
                <a:effectLst>
                  <a:outerShdw blurRad="50800" dist="38100" dir="5400000" algn="t" rotWithShape="0">
                    <a:prstClr val="black">
                      <a:alpha val="40000"/>
                    </a:prstClr>
                  </a:outerShdw>
                </a:effectLst>
              </a:rPr>
              <a:t>BANG-BANG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62A1C7-393B-48F3-9D3F-6C3C219FF82E}"/>
                  </a:ext>
                </a:extLst>
              </p:cNvPr>
              <p:cNvSpPr>
                <a:spLocks noGrp="1"/>
              </p:cNvSpPr>
              <p:nvPr>
                <p:ph idx="1"/>
              </p:nvPr>
            </p:nvSpPr>
            <p:spPr>
              <a:xfrm>
                <a:off x="581192" y="2180496"/>
                <a:ext cx="5188237" cy="3975348"/>
              </a:xfrm>
            </p:spPr>
            <p:txBody>
              <a:bodyPr/>
              <a:lstStyle/>
              <a:p>
                <a:pPr marL="0" indent="0">
                  <a:buNone/>
                </a:pPr>
                <a:r>
                  <a:rPr lang="en-US" dirty="0">
                    <a:solidFill>
                      <a:schemeClr val="tx1"/>
                    </a:solidFill>
                  </a:rPr>
                  <a:t>Conversion of the treatment to Bang-Bang</a:t>
                </a:r>
              </a:p>
              <a:p>
                <a:r>
                  <a:rPr lang="en-US" dirty="0">
                    <a:solidFill>
                      <a:schemeClr val="tx1"/>
                    </a:solidFill>
                  </a:rPr>
                  <a:t>Set a dosage threshold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𝑡h</m:t>
                        </m:r>
                      </m:sub>
                    </m:sSub>
                  </m:oMath>
                </a14:m>
                <a:endParaRPr lang="en-US" dirty="0">
                  <a:solidFill>
                    <a:schemeClr val="tx1"/>
                  </a:solidFill>
                </a:endParaRP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𝑏𝑏</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1">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 </m:t>
                        </m:r>
                        <m:eqArr>
                          <m:eqArrPr>
                            <m:ctrlPr>
                              <a:rPr lang="en-US" i="1">
                                <a:solidFill>
                                  <a:schemeClr val="tx1"/>
                                </a:solidFill>
                                <a:latin typeface="Cambria Math" panose="02040503050406030204" pitchFamily="18" charset="0"/>
                              </a:rPr>
                            </m:ctrlPr>
                          </m:eqArr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𝑚𝑎𝑥</m:t>
                                </m:r>
                              </m:sub>
                            </m:sSub>
                            <m:r>
                              <a:rPr lang="en-US" b="0" i="1" smtClean="0">
                                <a:solidFill>
                                  <a:schemeClr val="tx1"/>
                                </a:solidFill>
                                <a:latin typeface="Cambria Math" panose="02040503050406030204" pitchFamily="18" charset="0"/>
                              </a:rPr>
                              <m:t>=1</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𝑢</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𝑡h</m:t>
                                </m:r>
                              </m:sub>
                            </m:sSub>
                          </m:e>
                          <m:e>
                            <m:r>
                              <a:rPr lang="en-US" i="1">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𝑢</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i="1">
                                <a:solidFill>
                                  <a:schemeClr val="tx1"/>
                                </a:solidFill>
                                <a:latin typeface="Cambria Math" panose="02040503050406030204" pitchFamily="18" charset="0"/>
                              </a:rPr>
                              <m:t>&lt;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𝑢</m:t>
                                </m:r>
                              </m:e>
                              <m:sub>
                                <m:r>
                                  <a:rPr lang="en-US" i="1">
                                    <a:solidFill>
                                      <a:schemeClr val="tx1"/>
                                    </a:solidFill>
                                    <a:latin typeface="Cambria Math" panose="02040503050406030204" pitchFamily="18" charset="0"/>
                                  </a:rPr>
                                  <m:t>𝑡h</m:t>
                                </m:r>
                              </m:sub>
                            </m:sSub>
                          </m:e>
                        </m:eqArr>
                      </m:e>
                    </m:d>
                  </m:oMath>
                </a14:m>
                <a:endParaRPr lang="en-US" dirty="0">
                  <a:solidFill>
                    <a:schemeClr val="tx1"/>
                  </a:solidFill>
                </a:endParaRPr>
              </a:p>
              <a:p>
                <a:r>
                  <a:rPr lang="en-US" dirty="0">
                    <a:solidFill>
                      <a:schemeClr val="tx1"/>
                    </a:solidFill>
                  </a:rPr>
                  <a:t>Total amount of drug is the same</a:t>
                </a:r>
              </a:p>
              <a:p>
                <a:endParaRPr lang="en-US" dirty="0"/>
              </a:p>
            </p:txBody>
          </p:sp>
        </mc:Choice>
        <mc:Fallback xmlns="">
          <p:sp>
            <p:nvSpPr>
              <p:cNvPr id="3" name="Content Placeholder 2">
                <a:extLst>
                  <a:ext uri="{FF2B5EF4-FFF2-40B4-BE49-F238E27FC236}">
                    <a16:creationId xmlns:a16="http://schemas.microsoft.com/office/drawing/2014/main" id="{2B62A1C7-393B-48F3-9D3F-6C3C219FF82E}"/>
                  </a:ext>
                </a:extLst>
              </p:cNvPr>
              <p:cNvSpPr>
                <a:spLocks noGrp="1" noRot="1" noChangeAspect="1" noMove="1" noResize="1" noEditPoints="1" noAdjustHandles="1" noChangeArrowheads="1" noChangeShapeType="1" noTextEdit="1"/>
              </p:cNvSpPr>
              <p:nvPr>
                <p:ph idx="1"/>
              </p:nvPr>
            </p:nvSpPr>
            <p:spPr>
              <a:xfrm>
                <a:off x="581192" y="2180496"/>
                <a:ext cx="5188237" cy="3975348"/>
              </a:xfrm>
              <a:blipFill>
                <a:blip r:embed="rId3"/>
                <a:stretch>
                  <a:fillRect l="-940"/>
                </a:stretch>
              </a:blipFill>
            </p:spPr>
            <p:txBody>
              <a:bodyPr/>
              <a:lstStyle/>
              <a:p>
                <a:r>
                  <a:rPr lang="en-US">
                    <a:noFill/>
                  </a:rPr>
                  <a:t> </a:t>
                </a:r>
              </a:p>
            </p:txBody>
          </p:sp>
        </mc:Fallback>
      </mc:AlternateContent>
      <p:pic>
        <p:nvPicPr>
          <p:cNvPr id="4" name="I_0=010.png">
            <a:extLst>
              <a:ext uri="{FF2B5EF4-FFF2-40B4-BE49-F238E27FC236}">
                <a16:creationId xmlns:a16="http://schemas.microsoft.com/office/drawing/2014/main" id="{A0242150-5B56-4008-B6DD-3ECAC016ABC3}"/>
              </a:ext>
            </a:extLst>
          </p:cNvPr>
          <p:cNvPicPr/>
          <p:nvPr/>
        </p:nvPicPr>
        <p:blipFill rotWithShape="1">
          <a:blip r:embed="rId4" r:link="rId5">
            <a:extLst>
              <a:ext uri="{28A0092B-C50C-407E-A947-70E740481C1C}">
                <a14:useLocalDpi xmlns:a14="http://schemas.microsoft.com/office/drawing/2010/main" val="0"/>
              </a:ext>
            </a:extLst>
          </a:blip>
          <a:srcRect t="1510"/>
          <a:stretch>
            <a:fillRect/>
          </a:stretch>
        </p:blipFill>
        <p:spPr bwMode="auto">
          <a:xfrm>
            <a:off x="5356149" y="1948315"/>
            <a:ext cx="6013358" cy="4439709"/>
          </a:xfrm>
          <a:prstGeom prst="rect">
            <a:avLst/>
          </a:prstGeom>
          <a:ln>
            <a:noFill/>
          </a:ln>
          <a:extLst>
            <a:ext uri="{53640926-AAD7-44D8-BBD7-CCE9431645EC}">
              <a14:shadowObscured xmlns:a14="http://schemas.microsoft.com/office/drawing/2010/main"/>
            </a:ext>
          </a:extLst>
        </p:spPr>
      </p:pic>
      <p:cxnSp>
        <p:nvCxnSpPr>
          <p:cNvPr id="6" name="Straight Connector 5">
            <a:extLst>
              <a:ext uri="{FF2B5EF4-FFF2-40B4-BE49-F238E27FC236}">
                <a16:creationId xmlns:a16="http://schemas.microsoft.com/office/drawing/2014/main" id="{C20DC98E-06FF-4682-BF9A-3D0971FF0E73}"/>
              </a:ext>
            </a:extLst>
          </p:cNvPr>
          <p:cNvCxnSpPr>
            <a:cxnSpLocks/>
          </p:cNvCxnSpPr>
          <p:nvPr/>
        </p:nvCxnSpPr>
        <p:spPr>
          <a:xfrm>
            <a:off x="6148754" y="5568544"/>
            <a:ext cx="4636534" cy="0"/>
          </a:xfrm>
          <a:prstGeom prst="line">
            <a:avLst/>
          </a:prstGeom>
          <a:ln w="38100">
            <a:solidFill>
              <a:schemeClr val="tx1"/>
            </a:solidFill>
            <a:prstDash val="solid"/>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3B6C6D5-F4A0-4806-8035-ED2089A95DD5}"/>
                  </a:ext>
                </a:extLst>
              </p:cNvPr>
              <p:cNvSpPr/>
              <p:nvPr/>
            </p:nvSpPr>
            <p:spPr>
              <a:xfrm>
                <a:off x="5576226" y="5355303"/>
                <a:ext cx="57252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𝑣</m:t>
                          </m:r>
                        </m:e>
                        <m:sub>
                          <m:r>
                            <a:rPr lang="en-US" b="0" i="1">
                              <a:latin typeface="Cambria Math" panose="02040503050406030204" pitchFamily="18" charset="0"/>
                            </a:rPr>
                            <m:t>𝑡h</m:t>
                          </m:r>
                        </m:sub>
                      </m:sSub>
                    </m:oMath>
                  </m:oMathPara>
                </a14:m>
                <a:endParaRPr lang="en-US" dirty="0"/>
              </a:p>
            </p:txBody>
          </p:sp>
        </mc:Choice>
        <mc:Fallback xmlns="">
          <p:sp>
            <p:nvSpPr>
              <p:cNvPr id="11" name="Rectangle 10">
                <a:extLst>
                  <a:ext uri="{FF2B5EF4-FFF2-40B4-BE49-F238E27FC236}">
                    <a16:creationId xmlns:a16="http://schemas.microsoft.com/office/drawing/2014/main" id="{83B6C6D5-F4A0-4806-8035-ED2089A95DD5}"/>
                  </a:ext>
                </a:extLst>
              </p:cNvPr>
              <p:cNvSpPr>
                <a:spLocks noRot="1" noChangeAspect="1" noMove="1" noResize="1" noEditPoints="1" noAdjustHandles="1" noChangeArrowheads="1" noChangeShapeType="1" noTextEdit="1"/>
              </p:cNvSpPr>
              <p:nvPr/>
            </p:nvSpPr>
            <p:spPr>
              <a:xfrm>
                <a:off x="5576226" y="5355303"/>
                <a:ext cx="572528" cy="369332"/>
              </a:xfrm>
              <a:prstGeom prst="rect">
                <a:avLst/>
              </a:prstGeom>
              <a:blipFill>
                <a:blip r:embed="rId6"/>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311DB376-82A3-49A3-B0E2-C46249E8655B}"/>
              </a:ext>
            </a:extLst>
          </p:cNvPr>
          <p:cNvSpPr/>
          <p:nvPr/>
        </p:nvSpPr>
        <p:spPr>
          <a:xfrm>
            <a:off x="9514249" y="4209615"/>
            <a:ext cx="2542077" cy="1200329"/>
          </a:xfrm>
          <a:prstGeom prst="rect">
            <a:avLst/>
          </a:prstGeom>
        </p:spPr>
        <p:txBody>
          <a:bodyPr wrap="square">
            <a:spAutoFit/>
          </a:bodyPr>
          <a:lstStyle/>
          <a:p>
            <a:pPr algn="r"/>
            <a:r>
              <a:rPr lang="en-US" dirty="0">
                <a:latin typeface="Adobe Garamond Pro" panose="02020502060506020403" pitchFamily="18" charset="0"/>
                <a:ea typeface="Calibri" panose="020F0502020204030204" pitchFamily="34" charset="0"/>
                <a:cs typeface="Times New Roman" panose="02020603050405020304" pitchFamily="18" charset="0"/>
              </a:rPr>
              <a:t>Response of the cells’ populations and drug input </a:t>
            </a:r>
            <a:r>
              <a:rPr lang="en-US" dirty="0">
                <a:latin typeface="Adobe Garamond Pro" panose="02020502060506020403" pitchFamily="18" charset="0"/>
                <a:ea typeface="Times New Roman" panose="02020603050405020304" pitchFamily="18" charset="0"/>
                <a:cs typeface="Times New Roman" panose="02020603050405020304" pitchFamily="18" charset="0"/>
              </a:rPr>
              <a:t>based on our simulations</a:t>
            </a:r>
            <a:endParaRPr lang="en-US" dirty="0"/>
          </a:p>
        </p:txBody>
      </p:sp>
    </p:spTree>
    <p:extLst>
      <p:ext uri="{BB962C8B-B14F-4D97-AF65-F5344CB8AC3E}">
        <p14:creationId xmlns:p14="http://schemas.microsoft.com/office/powerpoint/2010/main" val="294822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Dividend">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3">
      <a:majorFont>
        <a:latin typeface="Adobe Garamond Pro Bold"/>
        <a:ea typeface=""/>
        <a:cs typeface=""/>
      </a:majorFont>
      <a:minorFont>
        <a:latin typeface="Adobe Garamond Pro"/>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TM03457464[[fn=Dividend]]</Template>
  <TotalTime>2150</TotalTime>
  <Words>5739</Words>
  <Application>Microsoft Office PowerPoint</Application>
  <PresentationFormat>Widescreen</PresentationFormat>
  <Paragraphs>636</Paragraphs>
  <Slides>29</Slides>
  <Notes>28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Adobe Garamond Pro</vt:lpstr>
      <vt:lpstr>Adobe Garamond Pro Bold</vt:lpstr>
      <vt:lpstr>Calibri</vt:lpstr>
      <vt:lpstr>Cambria Math</vt:lpstr>
      <vt:lpstr>Wingdings 2</vt:lpstr>
      <vt:lpstr>Dividend</vt:lpstr>
      <vt:lpstr>Determination of the Pharmaceutical  Treatment-Dosage  for Cancer Patients  using Non-Linear Optimization Techniques</vt:lpstr>
      <vt:lpstr>INTRODUCTION</vt:lpstr>
      <vt:lpstr>INTRODUCTION</vt:lpstr>
      <vt:lpstr>ANALYSIS OF THE CANCER GROWTH NON-LINEAR DYNAMIC MATHEMATICAL MODEL</vt:lpstr>
      <vt:lpstr>ANALYSIS OF THE CANCER GROWTH NON-LINEAR DYNAMIC MATHEMATICAL MODEL</vt:lpstr>
      <vt:lpstr>ANALYSIS OF THE CANCER GROWTH NON-LINEAR DYNAMIC MATHEMATICAL MODEL</vt:lpstr>
      <vt:lpstr>OPTIMAL CANCER CHEMOTHERAPY TREATMENT BASED ON  DIRECT COLLOCATION METHOD : HERMITE-SIMPSON </vt:lpstr>
      <vt:lpstr>OPTIMAL CANCER CHEMOTHERAPY TREATMENT BASED ON DIRECT COLLOCATION METHOD : HERMITE-SIMPSON </vt:lpstr>
      <vt:lpstr>OPTIMAL CANCER CHEMOTHERAPY TREATMENT BASED ON DIRECT COLLOCATION METHOD : BANG-BANG</vt:lpstr>
      <vt:lpstr>OPTIMAL CANCER CHEMOTHERAPY TREATMENT BASED ON DIRECT COLLOCATION METHOD : BANG-BANG</vt:lpstr>
      <vt:lpstr>OPTIMAL CANCER CHEMOTHERAPY TREATMENT BASED ON STATE-DEPENDENT RICCATI EQUATION METHOD</vt:lpstr>
      <vt:lpstr>OPTIMAL CANCER CHEMOTHERAPY TREATMENT BASED ON  STATE-DEPENDENT RICCATI EQUATION METHOD</vt:lpstr>
      <vt:lpstr>OPTIMAL CANCER CHEMOTHERAPY TREATMENT BASED ON STATE-DEPENDENT RICCATI EQUATION METHOD</vt:lpstr>
      <vt:lpstr>OPTIMAL CANCER CHEMOTHERAPY TREATMENT BASED ON STATE-DEPENDENT RICCATI EQUATION METHOD</vt:lpstr>
      <vt:lpstr>OPTIMAL CANCER CHEMOTHERAPY TREATMENT BASED ON STATE-DEPENDENT RICCATI EQUATION METHOD</vt:lpstr>
      <vt:lpstr>OPTIMAL CANCER CHEMOTHERAPY TREATMENT BASED ON STATE-DEPENDENT RICCATI EQUATION METHOD</vt:lpstr>
      <vt:lpstr>OPTIMAL CANCER CHEMOTHERAPY TREATMENT BASED ON STATE-DEPENDENT RICCATI EQUATION METHOD</vt:lpstr>
      <vt:lpstr>OPTIMAL CANCER CHEMOTHERAPY TREATMENT BASED ON STATE-DEPENDENT RICCATI EQUATION METHOD : PERIODIC</vt:lpstr>
      <vt:lpstr>OPTIMAL CANCER CHEMOTHERAPY TREATMENT BASED ON STATE-DEPENDENT RICCATI EQUATION METHOD : PERIODIC</vt:lpstr>
      <vt:lpstr>OPTIMAL CANCER CHEMOTHERAPY TREATMENT BASED ON STATE-DEPENDENT RICCATI EQUATION METHOD : PERIODIC</vt:lpstr>
      <vt:lpstr>OPTIMAL CANCER CHEMOTHERAPY TREATMENT BASED ON STATE-DEPENDENT RICCATI EQUATION METHOD : PERIODIC</vt:lpstr>
      <vt:lpstr>OPTIMAL CANCER CHEMOTHERAPY TREATMENT BASED ON  STATE-DEPENDENT RICCATI EQUATION METHOD : PERIODIC</vt:lpstr>
      <vt:lpstr>OPTIMAL CANCER CHEMOTHERAPY TREATMENT BASED ON STATE-DEPENDENT RICCATI EQUATION METHOD : PERIODIC</vt:lpstr>
      <vt:lpstr>OPTIMAL CANCER CHEMOTHERAPY TREATMENT BASED ON STATE-DEPENDENT RICCATI EQUATION METHOD : PERIODIC</vt:lpstr>
      <vt:lpstr>Interpretation of the results</vt:lpstr>
      <vt:lpstr>Interpretation of the results</vt:lpstr>
      <vt:lpstr>Interpretation of the results</vt:lpstr>
      <vt:lpstr>Thank you for your time </vt:lpstr>
      <vt:lpstr>ANALYSIS OF THE CANCER GROWTH NON-LINEAR DYNAMIC MATHEMATICAL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Determination of the Pharmaceutical Treatment-Dosage for  Cancer Patients  using Non-Linear Optimization Techniques</dc:title>
  <dc:creator>Jason Mavromatakis</dc:creator>
  <cp:lastModifiedBy>Jason Mavromatakis</cp:lastModifiedBy>
  <cp:revision>814</cp:revision>
  <dcterms:created xsi:type="dcterms:W3CDTF">2020-02-10T09:20:50Z</dcterms:created>
  <dcterms:modified xsi:type="dcterms:W3CDTF">2020-03-04T10:05:29Z</dcterms:modified>
</cp:coreProperties>
</file>