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7003"/>
  </p:normalViewPr>
  <p:slideViewPr>
    <p:cSldViewPr snapToGrid="0" snapToObjects="1">
      <p:cViewPr varScale="1">
        <p:scale>
          <a:sx n="62" d="100"/>
          <a:sy n="62" d="100"/>
        </p:scale>
        <p:origin x="7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05D9-F2C0-CD43-A4C1-346338D93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4914F-1034-7D49-A3F8-BCBDA19C5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5A52C-96E7-7542-903A-C65D29D5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7841-F59E-E646-AFCE-CE8234F9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D269-CC76-FC43-8B2E-89904BE0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BAA6-2CFE-DD4A-AEF6-85F1DA04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D6971-DFEE-3746-8A45-6FA367413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C273F-F303-8047-961D-5E47E082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7EC7-A3BF-DC4B-B8D5-5945033A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2674-8B24-7E42-94ED-08555A33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1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A50F7-274C-B04A-96AA-B0308EE7E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A3EAF-B7CE-3C45-899E-081026064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490C-C174-884B-886C-95F728E2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4C5B-787E-4B46-BB3D-A83E678D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9648-02DB-284A-BBBF-04ADD8FF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4B43-9305-7942-A76B-39E03A49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18DF-7177-234C-9E8C-C2CFF7CB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2834-F60F-F340-BCD7-2CF1682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A39C-B576-D346-B630-C4A28328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F1E6-8E9E-CF47-BE85-F117FD66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4BE0-2CA9-1942-B624-AE1EDAE4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FB24C-13A1-3F4D-80AF-E629D994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39CB-121E-894F-A1A4-AD233771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76DC-B2CF-A748-951B-C378355D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B41A-65DC-5A4A-9A52-110B3332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E196-CC88-D14E-A1AA-BD81A1A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05AA-3C8C-0248-8D06-DF445E88F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D599-A40F-AB4C-9524-D3E98200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EB8A-0C22-504F-A16D-DF849356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CD56-3FAC-0F4B-B94B-D87B7DBC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F8B18-F8C7-2D41-9216-1D065230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E4FD-6500-EF4A-9A06-979351D5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B33B7-259F-6340-BB8E-0E0FB773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D7737-BB78-484B-BBAD-B0531DC3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B817F-3035-A346-A099-FAB0F0D5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B9407-E8DD-384C-A4B6-BDAA135F5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1DCD4-4503-5244-9D1B-415A7478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21AC6-E646-744A-B748-C7234D39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CAB1B-D5F7-C14F-B2F9-5435741C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72EA-9C33-5D49-B498-942000DB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2DB51-6BB0-584E-A3A4-F7CD739F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CC45D-CD62-DA4B-B171-03707F17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90515-1256-164C-AC90-2B7D957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5AC9C-00B0-694F-9DA2-EAB5E428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D5DD8-C39A-1648-B82D-B82A2150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7B69-6497-E646-A33D-4124517C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2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DA08-F43C-814F-85EC-22454C65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81BD-70F1-254E-9C0E-E9075B86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AEA11-41AE-274F-A7BB-DEF8608C7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8B4CD-7B41-CC48-8B74-C35A6CEA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EF830-7E81-F04A-BDE0-9D30F168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3BC14-9F99-2F4F-939D-0A83C402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DD63-4740-634B-9A44-16380B81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23A62-C5BE-2141-A9B0-48CCDEA30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55088-153A-CC41-BF94-45867497D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0EAC7-5F4B-C949-AA51-6F376637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47F4E-96DA-0C43-A020-8725F8F4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3F3BE-B4CA-F143-AF6F-98D120A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0A5FF-45CC-384A-8E9A-58FF4DCA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22041-1B56-2B4A-A94F-F95561F5C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7F4D-9F41-EC40-99E5-1B0B11655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DDF6-4D98-3F41-BAA8-A95B461B7D7C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CEA2-009F-144C-953C-5EBA01787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3BA8-AEE5-B747-89C7-93217B464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6CBB-0DE4-874E-AA82-CF2487E3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BB4BB-0969-864A-A373-DACFA5016E68}"/>
              </a:ext>
            </a:extLst>
          </p:cNvPr>
          <p:cNvSpPr txBox="1"/>
          <p:nvPr/>
        </p:nvSpPr>
        <p:spPr>
          <a:xfrm flipH="1">
            <a:off x="0" y="1939895"/>
            <a:ext cx="1219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OBRS Cloud Physics Research Program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Kick-off Meeting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July x, 2021</a:t>
            </a:r>
          </a:p>
        </p:txBody>
      </p:sp>
    </p:spTree>
    <p:extLst>
      <p:ext uri="{BB962C8B-B14F-4D97-AF65-F5344CB8AC3E}">
        <p14:creationId xmlns:p14="http://schemas.microsoft.com/office/powerpoint/2010/main" val="211734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C89245-C901-EF4C-9B1C-6FB12401674D}"/>
              </a:ext>
            </a:extLst>
          </p:cNvPr>
          <p:cNvSpPr txBox="1"/>
          <p:nvPr/>
        </p:nvSpPr>
        <p:spPr>
          <a:xfrm>
            <a:off x="1017764" y="335806"/>
            <a:ext cx="10519954" cy="351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AGENDA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Introductory comments (Jason/Alexei)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Individual presentations – inventory of what are each of us doing (</a:t>
            </a:r>
            <a:r>
              <a:rPr lang="en-US" dirty="0" err="1"/>
              <a:t>w.r.t.</a:t>
            </a:r>
            <a:r>
              <a:rPr lang="en-US" dirty="0"/>
              <a:t> CP)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Discussion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 CP sub-topics (identify areas of overlapping individual research)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Other potential CP sub-topics (relevant to OBRS but not yet on-going)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specific research CP sub-topics to define roles/objectives of CP program</a:t>
            </a:r>
          </a:p>
        </p:txBody>
      </p:sp>
    </p:spTree>
    <p:extLst>
      <p:ext uri="{BB962C8B-B14F-4D97-AF65-F5344CB8AC3E}">
        <p14:creationId xmlns:p14="http://schemas.microsoft.com/office/powerpoint/2010/main" val="192826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0ADCA-8A74-B84B-B88A-A1905D7978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7089" y="999858"/>
            <a:ext cx="7045297" cy="53069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2852BF-1102-C741-9ABB-7493B43B144E}"/>
              </a:ext>
            </a:extLst>
          </p:cNvPr>
          <p:cNvSpPr/>
          <p:nvPr/>
        </p:nvSpPr>
        <p:spPr>
          <a:xfrm>
            <a:off x="0" y="512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OBRS Function Mapping across Delivery on Mandate for MRD/ASTD: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Flowchart of activities</a:t>
            </a:r>
          </a:p>
        </p:txBody>
      </p:sp>
    </p:spTree>
    <p:extLst>
      <p:ext uri="{BB962C8B-B14F-4D97-AF65-F5344CB8AC3E}">
        <p14:creationId xmlns:p14="http://schemas.microsoft.com/office/powerpoint/2010/main" val="35867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6615C-694A-A642-9EBD-635DD1E1FB90}"/>
              </a:ext>
            </a:extLst>
          </p:cNvPr>
          <p:cNvSpPr txBox="1"/>
          <p:nvPr/>
        </p:nvSpPr>
        <p:spPr>
          <a:xfrm>
            <a:off x="4936368" y="717231"/>
            <a:ext cx="19721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OBRS</a:t>
            </a:r>
          </a:p>
          <a:p>
            <a:pPr algn="ctr"/>
            <a:r>
              <a:rPr lang="en-US" dirty="0" smtClean="0"/>
              <a:t>Research </a:t>
            </a:r>
            <a:r>
              <a:rPr lang="en-US" dirty="0"/>
              <a:t>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D5CAE-64FC-CB42-B55A-9F6B78B31CF9}"/>
              </a:ext>
            </a:extLst>
          </p:cNvPr>
          <p:cNvSpPr txBox="1"/>
          <p:nvPr/>
        </p:nvSpPr>
        <p:spPr>
          <a:xfrm>
            <a:off x="871469" y="2602356"/>
            <a:ext cx="1726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Aircraft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AC3C6-39CC-B145-B0E1-2A30AA515B43}"/>
              </a:ext>
            </a:extLst>
          </p:cNvPr>
          <p:cNvSpPr txBox="1"/>
          <p:nvPr/>
        </p:nvSpPr>
        <p:spPr>
          <a:xfrm>
            <a:off x="3653857" y="2641544"/>
            <a:ext cx="1582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Radar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60871-50D4-E149-85D7-0C347D626653}"/>
              </a:ext>
            </a:extLst>
          </p:cNvPr>
          <p:cNvSpPr txBox="1"/>
          <p:nvPr/>
        </p:nvSpPr>
        <p:spPr>
          <a:xfrm>
            <a:off x="9423284" y="2628482"/>
            <a:ext cx="21210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Nowcasting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9268C-F4F3-AB4B-93AC-4D083EDA2002}"/>
              </a:ext>
            </a:extLst>
          </p:cNvPr>
          <p:cNvSpPr txBox="1"/>
          <p:nvPr/>
        </p:nvSpPr>
        <p:spPr>
          <a:xfrm>
            <a:off x="6301263" y="2632835"/>
            <a:ext cx="22969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Cloud Physics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6E634-23FB-B04B-8EFD-51BD923FA2F8}"/>
              </a:ext>
            </a:extLst>
          </p:cNvPr>
          <p:cNvSpPr txBox="1"/>
          <p:nvPr/>
        </p:nvSpPr>
        <p:spPr>
          <a:xfrm>
            <a:off x="3726211" y="3840968"/>
            <a:ext cx="6260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Deliverables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i="1" dirty="0"/>
              <a:t>Policy and regulations</a:t>
            </a:r>
          </a:p>
          <a:p>
            <a:pPr marL="342900" indent="-342900">
              <a:buAutoNum type="arabicPeriod"/>
            </a:pPr>
            <a:r>
              <a:rPr lang="en-CA" i="1" dirty="0"/>
              <a:t>Knowledge of weather and hazards for products and services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B6D542-1C87-6C48-A6E3-6262D2693ECA}"/>
              </a:ext>
            </a:extLst>
          </p:cNvPr>
          <p:cNvCxnSpPr>
            <a:cxnSpLocks/>
          </p:cNvCxnSpPr>
          <p:nvPr/>
        </p:nvCxnSpPr>
        <p:spPr>
          <a:xfrm flipV="1">
            <a:off x="1705313" y="1363562"/>
            <a:ext cx="3814355" cy="12562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3B63FE-DF4E-D348-B17B-34BB3D8C189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444875" y="1401510"/>
            <a:ext cx="1383358" cy="12400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A01854-6E17-4E4F-B6DD-3AF38AFAD08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922440" y="1396219"/>
            <a:ext cx="1527311" cy="123661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F8FAF8-27BF-6B4F-A902-336D081FF8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172813" y="1374448"/>
            <a:ext cx="4310986" cy="12540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7809547-52DC-D746-A3AD-BC49C0FAD1EF}"/>
              </a:ext>
            </a:extLst>
          </p:cNvPr>
          <p:cNvSpPr/>
          <p:nvPr/>
        </p:nvSpPr>
        <p:spPr>
          <a:xfrm>
            <a:off x="0" y="512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OBRS Function Mapping across Delivery on Mandate for MRD/ASTD: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Research activities</a:t>
            </a:r>
          </a:p>
        </p:txBody>
      </p:sp>
    </p:spTree>
    <p:extLst>
      <p:ext uri="{BB962C8B-B14F-4D97-AF65-F5344CB8AC3E}">
        <p14:creationId xmlns:p14="http://schemas.microsoft.com/office/powerpoint/2010/main" val="418171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060871-50D4-E149-85D7-0C347D626653}"/>
              </a:ext>
            </a:extLst>
          </p:cNvPr>
          <p:cNvSpPr txBox="1"/>
          <p:nvPr/>
        </p:nvSpPr>
        <p:spPr>
          <a:xfrm>
            <a:off x="8549477" y="1829124"/>
            <a:ext cx="2124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Nowcasting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9268C-F4F3-AB4B-93AC-4D083EDA2002}"/>
              </a:ext>
            </a:extLst>
          </p:cNvPr>
          <p:cNvSpPr txBox="1"/>
          <p:nvPr/>
        </p:nvSpPr>
        <p:spPr>
          <a:xfrm>
            <a:off x="1399739" y="1816060"/>
            <a:ext cx="2300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Cloud Physics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39434-9E41-044B-A608-A2CF93798F3E}"/>
              </a:ext>
            </a:extLst>
          </p:cNvPr>
          <p:cNvSpPr txBox="1"/>
          <p:nvPr/>
        </p:nvSpPr>
        <p:spPr>
          <a:xfrm>
            <a:off x="7745498" y="2238427"/>
            <a:ext cx="381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0-6 h forecasting (includes monitoring)</a:t>
            </a:r>
          </a:p>
          <a:p>
            <a:pPr algn="ctr"/>
            <a:r>
              <a:rPr lang="en-US" dirty="0"/>
              <a:t>Emphasis on </a:t>
            </a:r>
            <a:r>
              <a:rPr lang="en-US" i="1" dirty="0"/>
              <a:t>high-impact weather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A9A4E-AAE6-F44A-9E0B-1F5BAFCC249F}"/>
              </a:ext>
            </a:extLst>
          </p:cNvPr>
          <p:cNvSpPr txBox="1"/>
          <p:nvPr/>
        </p:nvSpPr>
        <p:spPr>
          <a:xfrm>
            <a:off x="1131952" y="2861090"/>
            <a:ext cx="287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 in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297A2-D481-F445-82BE-D56DF80972BD}"/>
              </a:ext>
            </a:extLst>
          </p:cNvPr>
          <p:cNvSpPr txBox="1"/>
          <p:nvPr/>
        </p:nvSpPr>
        <p:spPr>
          <a:xfrm>
            <a:off x="897304" y="2253667"/>
            <a:ext cx="333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Cloud/precipitation microphysics;</a:t>
            </a:r>
          </a:p>
          <a:p>
            <a:pPr algn="ctr"/>
            <a:r>
              <a:rPr lang="en-US" dirty="0"/>
              <a:t>Atmospheric radiative transfer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F5824-EDF1-9440-AA4C-FACE5346052A}"/>
              </a:ext>
            </a:extLst>
          </p:cNvPr>
          <p:cNvSpPr txBox="1"/>
          <p:nvPr/>
        </p:nvSpPr>
        <p:spPr>
          <a:xfrm>
            <a:off x="4965187" y="4158218"/>
            <a:ext cx="33395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Observations</a:t>
            </a:r>
          </a:p>
          <a:p>
            <a:r>
              <a:rPr lang="en-US" dirty="0"/>
              <a:t>1.  Ground-based</a:t>
            </a:r>
          </a:p>
          <a:p>
            <a:r>
              <a:rPr lang="en-US" dirty="0"/>
              <a:t>  Radar program</a:t>
            </a:r>
          </a:p>
          <a:p>
            <a:r>
              <a:rPr lang="en-US" dirty="0"/>
              <a:t>  Other remote sensing (e.g. lidar)</a:t>
            </a:r>
          </a:p>
          <a:p>
            <a:r>
              <a:rPr lang="en-US" dirty="0"/>
              <a:t>  In situ (e.g. </a:t>
            </a:r>
            <a:r>
              <a:rPr lang="en-US" dirty="0" err="1"/>
              <a:t>distrometer</a:t>
            </a:r>
            <a:r>
              <a:rPr lang="en-US" dirty="0"/>
              <a:t>)</a:t>
            </a:r>
          </a:p>
          <a:p>
            <a:r>
              <a:rPr lang="en-US" dirty="0"/>
              <a:t>2.  Aircraft Program</a:t>
            </a:r>
          </a:p>
          <a:p>
            <a:r>
              <a:rPr lang="en-US" dirty="0"/>
              <a:t>3.  Space-based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473B91-D4AA-9148-ABEB-B94E3CC9EECD}"/>
              </a:ext>
            </a:extLst>
          </p:cNvPr>
          <p:cNvSpPr/>
          <p:nvPr/>
        </p:nvSpPr>
        <p:spPr>
          <a:xfrm>
            <a:off x="5304659" y="5586260"/>
            <a:ext cx="1611086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35FCD-A274-8246-8E9A-770BA188E5E5}"/>
              </a:ext>
            </a:extLst>
          </p:cNvPr>
          <p:cNvSpPr/>
          <p:nvPr/>
        </p:nvSpPr>
        <p:spPr>
          <a:xfrm>
            <a:off x="5056464" y="4763301"/>
            <a:ext cx="158931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DF9CB7-EDEE-D94B-BA24-BB5314332980}"/>
              </a:ext>
            </a:extLst>
          </p:cNvPr>
          <p:cNvCxnSpPr/>
          <p:nvPr/>
        </p:nvCxnSpPr>
        <p:spPr>
          <a:xfrm flipV="1">
            <a:off x="6086966" y="3126864"/>
            <a:ext cx="914400" cy="9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1F2EBD-232C-3049-BDDC-77EB82044770}"/>
              </a:ext>
            </a:extLst>
          </p:cNvPr>
          <p:cNvCxnSpPr>
            <a:cxnSpLocks/>
          </p:cNvCxnSpPr>
          <p:nvPr/>
        </p:nvCxnSpPr>
        <p:spPr>
          <a:xfrm flipH="1" flipV="1">
            <a:off x="4502169" y="3144118"/>
            <a:ext cx="892629" cy="91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E30549-88E9-9744-BB57-BE03DB34B359}"/>
              </a:ext>
            </a:extLst>
          </p:cNvPr>
          <p:cNvCxnSpPr>
            <a:cxnSpLocks/>
          </p:cNvCxnSpPr>
          <p:nvPr/>
        </p:nvCxnSpPr>
        <p:spPr>
          <a:xfrm flipV="1">
            <a:off x="2725619" y="1029330"/>
            <a:ext cx="2918351" cy="78673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534B6-8450-554D-ACB1-466406A95387}"/>
              </a:ext>
            </a:extLst>
          </p:cNvPr>
          <p:cNvCxnSpPr>
            <a:cxnSpLocks/>
          </p:cNvCxnSpPr>
          <p:nvPr/>
        </p:nvCxnSpPr>
        <p:spPr>
          <a:xfrm flipH="1" flipV="1">
            <a:off x="5832403" y="1038821"/>
            <a:ext cx="3494532" cy="7903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D3A7A4-CB55-F943-A39A-1F592184D652}"/>
              </a:ext>
            </a:extLst>
          </p:cNvPr>
          <p:cNvCxnSpPr>
            <a:cxnSpLocks/>
          </p:cNvCxnSpPr>
          <p:nvPr/>
        </p:nvCxnSpPr>
        <p:spPr>
          <a:xfrm flipV="1">
            <a:off x="5725073" y="1060594"/>
            <a:ext cx="0" cy="3041387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03E6C3-4334-7F45-A85E-E1E8D737AD83}"/>
              </a:ext>
            </a:extLst>
          </p:cNvPr>
          <p:cNvCxnSpPr>
            <a:cxnSpLocks/>
          </p:cNvCxnSpPr>
          <p:nvPr/>
        </p:nvCxnSpPr>
        <p:spPr>
          <a:xfrm flipV="1">
            <a:off x="4467334" y="2062078"/>
            <a:ext cx="2769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8025E9-917E-ED44-B793-34E1CC25EDE5}"/>
              </a:ext>
            </a:extLst>
          </p:cNvPr>
          <p:cNvSpPr txBox="1"/>
          <p:nvPr/>
        </p:nvSpPr>
        <p:spPr>
          <a:xfrm>
            <a:off x="599438" y="4679328"/>
            <a:ext cx="13388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NWP</a:t>
            </a:r>
          </a:p>
          <a:p>
            <a:pPr algn="ctr"/>
            <a:r>
              <a:rPr lang="en-US" sz="1600" dirty="0"/>
              <a:t>(RPN/CCMEP)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F26AAD-F34C-ED4D-BCA3-86BF277A9C62}"/>
              </a:ext>
            </a:extLst>
          </p:cNvPr>
          <p:cNvCxnSpPr>
            <a:cxnSpLocks/>
          </p:cNvCxnSpPr>
          <p:nvPr/>
        </p:nvCxnSpPr>
        <p:spPr>
          <a:xfrm>
            <a:off x="1263994" y="3673166"/>
            <a:ext cx="0" cy="93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CB0BF8-5F90-A448-A99A-4DFA6138E754}"/>
              </a:ext>
            </a:extLst>
          </p:cNvPr>
          <p:cNvSpPr txBox="1"/>
          <p:nvPr/>
        </p:nvSpPr>
        <p:spPr>
          <a:xfrm>
            <a:off x="271439" y="5382932"/>
            <a:ext cx="19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predicting weather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ACCFA4-F04A-2241-8270-7B1E2F12D363}"/>
              </a:ext>
            </a:extLst>
          </p:cNvPr>
          <p:cNvSpPr txBox="1"/>
          <p:nvPr/>
        </p:nvSpPr>
        <p:spPr>
          <a:xfrm>
            <a:off x="8836858" y="3096221"/>
            <a:ext cx="195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monitoring and</a:t>
            </a:r>
          </a:p>
          <a:p>
            <a:r>
              <a:rPr lang="en-US" i="1" dirty="0">
                <a:solidFill>
                  <a:srgbClr val="C00000"/>
                </a:solidFill>
              </a:rPr>
              <a:t>predicting weather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5631A0-09BA-264D-8FFB-DCC8AD92B730}"/>
              </a:ext>
            </a:extLst>
          </p:cNvPr>
          <p:cNvSpPr/>
          <p:nvPr/>
        </p:nvSpPr>
        <p:spPr>
          <a:xfrm>
            <a:off x="0" y="512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OBRS Function Mapping across Delivery on </a:t>
            </a:r>
            <a:r>
              <a:rPr lang="en-US" b="1" dirty="0">
                <a:solidFill>
                  <a:srgbClr val="C00000"/>
                </a:solidFill>
              </a:rPr>
              <a:t>Mandate</a:t>
            </a:r>
            <a:r>
              <a:rPr lang="en-US" b="1" dirty="0"/>
              <a:t> for MRD/ASTD: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Research activities – alternative view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2654AB-F1CE-5A48-BD6F-71B998833780}"/>
              </a:ext>
            </a:extLst>
          </p:cNvPr>
          <p:cNvSpPr txBox="1"/>
          <p:nvPr/>
        </p:nvSpPr>
        <p:spPr>
          <a:xfrm>
            <a:off x="4854541" y="670885"/>
            <a:ext cx="19287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Scientific Research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1F2EBD-232C-3049-BDDC-77EB82044770}"/>
              </a:ext>
            </a:extLst>
          </p:cNvPr>
          <p:cNvCxnSpPr>
            <a:cxnSpLocks/>
          </p:cNvCxnSpPr>
          <p:nvPr/>
        </p:nvCxnSpPr>
        <p:spPr>
          <a:xfrm>
            <a:off x="4391669" y="3276851"/>
            <a:ext cx="859809" cy="86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F26AAD-F34C-ED4D-BCA3-86BF277A9C62}"/>
              </a:ext>
            </a:extLst>
          </p:cNvPr>
          <p:cNvCxnSpPr>
            <a:cxnSpLocks/>
          </p:cNvCxnSpPr>
          <p:nvPr/>
        </p:nvCxnSpPr>
        <p:spPr>
          <a:xfrm flipV="1">
            <a:off x="1416394" y="3669781"/>
            <a:ext cx="0" cy="86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7292" y="415821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</a:t>
            </a:r>
            <a:endParaRPr lang="en-CA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03E6C3-4334-7F45-A85E-E1E8D737AD83}"/>
              </a:ext>
            </a:extLst>
          </p:cNvPr>
          <p:cNvCxnSpPr>
            <a:cxnSpLocks/>
          </p:cNvCxnSpPr>
          <p:nvPr/>
        </p:nvCxnSpPr>
        <p:spPr>
          <a:xfrm flipH="1">
            <a:off x="4467334" y="2278108"/>
            <a:ext cx="276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1F2EBD-232C-3049-BDDC-77EB82044770}"/>
              </a:ext>
            </a:extLst>
          </p:cNvPr>
          <p:cNvCxnSpPr>
            <a:cxnSpLocks/>
          </p:cNvCxnSpPr>
          <p:nvPr/>
        </p:nvCxnSpPr>
        <p:spPr>
          <a:xfrm flipH="1" flipV="1">
            <a:off x="3270890" y="4277193"/>
            <a:ext cx="1583653" cy="1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0941" y="5645386"/>
            <a:ext cx="167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Validation of</a:t>
            </a:r>
          </a:p>
          <a:p>
            <a:pPr algn="ctr"/>
            <a:r>
              <a:rPr lang="en-US" dirty="0" smtClean="0"/>
              <a:t>remote sensing</a:t>
            </a:r>
            <a:endParaRPr lang="en-CA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1F2EBD-232C-3049-BDDC-77EB82044770}"/>
              </a:ext>
            </a:extLst>
          </p:cNvPr>
          <p:cNvCxnSpPr>
            <a:cxnSpLocks/>
          </p:cNvCxnSpPr>
          <p:nvPr/>
        </p:nvCxnSpPr>
        <p:spPr>
          <a:xfrm>
            <a:off x="3352683" y="4413202"/>
            <a:ext cx="1512887" cy="1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F26AAD-F34C-ED4D-BCA3-86BF277A9C62}"/>
              </a:ext>
            </a:extLst>
          </p:cNvPr>
          <p:cNvCxnSpPr>
            <a:cxnSpLocks/>
          </p:cNvCxnSpPr>
          <p:nvPr/>
        </p:nvCxnSpPr>
        <p:spPr>
          <a:xfrm>
            <a:off x="2682665" y="3542345"/>
            <a:ext cx="0" cy="50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F26AAD-F34C-ED4D-BCA3-86BF277A9C62}"/>
              </a:ext>
            </a:extLst>
          </p:cNvPr>
          <p:cNvCxnSpPr>
            <a:cxnSpLocks/>
          </p:cNvCxnSpPr>
          <p:nvPr/>
        </p:nvCxnSpPr>
        <p:spPr>
          <a:xfrm flipV="1">
            <a:off x="2835065" y="3542345"/>
            <a:ext cx="0" cy="54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DF9CB7-EDEE-D94B-BA24-BB5314332980}"/>
              </a:ext>
            </a:extLst>
          </p:cNvPr>
          <p:cNvCxnSpPr/>
          <p:nvPr/>
        </p:nvCxnSpPr>
        <p:spPr>
          <a:xfrm flipH="1">
            <a:off x="6295218" y="3302462"/>
            <a:ext cx="803967" cy="82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1F2EBD-232C-3049-BDDC-77EB82044770}"/>
              </a:ext>
            </a:extLst>
          </p:cNvPr>
          <p:cNvCxnSpPr>
            <a:cxnSpLocks/>
          </p:cNvCxnSpPr>
          <p:nvPr/>
        </p:nvCxnSpPr>
        <p:spPr>
          <a:xfrm flipV="1">
            <a:off x="3862910" y="4928883"/>
            <a:ext cx="807944" cy="64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1F2EBD-232C-3049-BDDC-77EB82044770}"/>
              </a:ext>
            </a:extLst>
          </p:cNvPr>
          <p:cNvCxnSpPr>
            <a:cxnSpLocks/>
          </p:cNvCxnSpPr>
          <p:nvPr/>
        </p:nvCxnSpPr>
        <p:spPr>
          <a:xfrm flipH="1">
            <a:off x="3699921" y="4832646"/>
            <a:ext cx="821542" cy="67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6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F9268C-F4F3-AB4B-93AC-4D083EDA2002}"/>
              </a:ext>
            </a:extLst>
          </p:cNvPr>
          <p:cNvSpPr txBox="1"/>
          <p:nvPr/>
        </p:nvSpPr>
        <p:spPr>
          <a:xfrm>
            <a:off x="1399739" y="1816060"/>
            <a:ext cx="2300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Cloud Physics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A9A4E-AAE6-F44A-9E0B-1F5BAFCC249F}"/>
              </a:ext>
            </a:extLst>
          </p:cNvPr>
          <p:cNvSpPr txBox="1"/>
          <p:nvPr/>
        </p:nvSpPr>
        <p:spPr>
          <a:xfrm>
            <a:off x="1131952" y="2861090"/>
            <a:ext cx="287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 in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297A2-D481-F445-82BE-D56DF80972BD}"/>
              </a:ext>
            </a:extLst>
          </p:cNvPr>
          <p:cNvSpPr txBox="1"/>
          <p:nvPr/>
        </p:nvSpPr>
        <p:spPr>
          <a:xfrm>
            <a:off x="897304" y="2253667"/>
            <a:ext cx="333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Cloud/precipitation microphysics;</a:t>
            </a:r>
          </a:p>
          <a:p>
            <a:pPr algn="ctr"/>
            <a:r>
              <a:rPr lang="en-US" dirty="0"/>
              <a:t>Atmospheric radiative transfer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5631A0-09BA-264D-8FFB-DCC8AD92B730}"/>
              </a:ext>
            </a:extLst>
          </p:cNvPr>
          <p:cNvSpPr/>
          <p:nvPr/>
        </p:nvSpPr>
        <p:spPr>
          <a:xfrm>
            <a:off x="0" y="512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OBRS Function Mapping across Delivery on Mandate for MRD/ASTD: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Defining the Cloud Physics research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C7F786-30B3-B843-B43F-85AF3BA0AE15}"/>
              </a:ext>
            </a:extLst>
          </p:cNvPr>
          <p:cNvSpPr txBox="1"/>
          <p:nvPr/>
        </p:nvSpPr>
        <p:spPr>
          <a:xfrm>
            <a:off x="8549477" y="1829124"/>
            <a:ext cx="212423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Nowcasting program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D4D7F7-EFF7-0546-9E4F-65C5F1536266}"/>
              </a:ext>
            </a:extLst>
          </p:cNvPr>
          <p:cNvCxnSpPr>
            <a:cxnSpLocks/>
          </p:cNvCxnSpPr>
          <p:nvPr/>
        </p:nvCxnSpPr>
        <p:spPr>
          <a:xfrm flipV="1">
            <a:off x="4467334" y="2062078"/>
            <a:ext cx="276932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B5D14B-7CE7-5947-9DDC-68CBF25F212A}"/>
              </a:ext>
            </a:extLst>
          </p:cNvPr>
          <p:cNvSpPr txBox="1"/>
          <p:nvPr/>
        </p:nvSpPr>
        <p:spPr>
          <a:xfrm>
            <a:off x="1538550" y="4679328"/>
            <a:ext cx="13388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NWP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(RPN/CCMEP)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EF9DA2-DA23-F741-86C1-594D11D8462C}"/>
              </a:ext>
            </a:extLst>
          </p:cNvPr>
          <p:cNvCxnSpPr>
            <a:cxnSpLocks/>
          </p:cNvCxnSpPr>
          <p:nvPr/>
        </p:nvCxnSpPr>
        <p:spPr>
          <a:xfrm>
            <a:off x="2203106" y="3673166"/>
            <a:ext cx="0" cy="936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E752A9-7A38-994F-AC24-E822928C3D0D}"/>
              </a:ext>
            </a:extLst>
          </p:cNvPr>
          <p:cNvSpPr txBox="1"/>
          <p:nvPr/>
        </p:nvSpPr>
        <p:spPr>
          <a:xfrm>
            <a:off x="5164813" y="2918896"/>
            <a:ext cx="5330626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AGENDA of meeting:</a:t>
            </a:r>
          </a:p>
          <a:p>
            <a:endParaRPr lang="en-US" u="sng" dirty="0"/>
          </a:p>
          <a:p>
            <a:r>
              <a:rPr lang="en-US" dirty="0"/>
              <a:t>Inventory of current CP research in OBRS</a:t>
            </a:r>
          </a:p>
          <a:p>
            <a:r>
              <a:rPr lang="en-US" dirty="0"/>
              <a:t>  - What are we doing now? (individual presentations)</a:t>
            </a:r>
          </a:p>
          <a:p>
            <a:r>
              <a:rPr lang="en-US" dirty="0"/>
              <a:t>  - What are the main (current) CP research sub-topics?</a:t>
            </a:r>
          </a:p>
          <a:p>
            <a:endParaRPr lang="en-US" dirty="0"/>
          </a:p>
          <a:p>
            <a:r>
              <a:rPr lang="en-US" dirty="0"/>
              <a:t>Are there other CP sub-topics that should be pursued?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 To define clearly the OBRS CP program</a:t>
            </a:r>
          </a:p>
          <a:p>
            <a:r>
              <a:rPr lang="en-US" dirty="0"/>
              <a:t>  - specific objectives</a:t>
            </a:r>
          </a:p>
          <a:p>
            <a:r>
              <a:rPr lang="en-US" dirty="0"/>
              <a:t>  - identify resource gaps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314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Milbrandt</dc:creator>
  <cp:lastModifiedBy>Korolev,Alexei [Ontario]</cp:lastModifiedBy>
  <cp:revision>20</cp:revision>
  <dcterms:created xsi:type="dcterms:W3CDTF">2021-06-21T13:33:30Z</dcterms:created>
  <dcterms:modified xsi:type="dcterms:W3CDTF">2021-06-24T13:31:54Z</dcterms:modified>
</cp:coreProperties>
</file>