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BE64BC-F2DE-4333-B1FA-FA5BAE240936}">
  <a:tblStyle styleId="{8CBE64BC-F2DE-4333-B1FA-FA5BAE2409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c9e8ce7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c9e8ce7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14638803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14638803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4638803b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4638803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6a10ff2d7b87241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a10ff2d7b87241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relationship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4638803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4638803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4638803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4638803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a10ff2d7b87241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a10ff2d7b87241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relstionsip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14638803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14638803b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4638803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4638803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2c9480e7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2c9480e7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142893c429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142893c429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42893c42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42893c42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14638803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14638803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14638803b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14638803b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4638803b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4638803b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c9480e7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c9480e7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42893c429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42893c429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42893c429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42893c429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42893c429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42893c429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 to no relationship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14638803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14638803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4638803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4638803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a10ff2d7b87241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a10ff2d7b87241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relationship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jpg"/><Relationship Id="rId4" Type="http://schemas.openxmlformats.org/officeDocument/2006/relationships/image" Target="../media/image8.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62775" y="4641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Water Quality Analysis</a:t>
            </a:r>
            <a:endParaRPr/>
          </a:p>
        </p:txBody>
      </p:sp>
      <p:sp>
        <p:nvSpPr>
          <p:cNvPr id="278" name="Google Shape;278;p13"/>
          <p:cNvSpPr txBox="1"/>
          <p:nvPr>
            <p:ph idx="1" type="subTitle"/>
          </p:nvPr>
        </p:nvSpPr>
        <p:spPr>
          <a:xfrm>
            <a:off x="602250" y="3122850"/>
            <a:ext cx="4255500" cy="10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Megan Flinders</a:t>
            </a:r>
            <a:endParaRPr/>
          </a:p>
          <a:p>
            <a:pPr indent="0" lvl="0" marL="0" rtl="0" algn="l">
              <a:spcBef>
                <a:spcPts val="0"/>
              </a:spcBef>
              <a:spcAft>
                <a:spcPts val="0"/>
              </a:spcAft>
              <a:buNone/>
            </a:pPr>
            <a:r>
              <a:rPr lang="en"/>
              <a:t>Jason Napier</a:t>
            </a:r>
            <a:endParaRPr/>
          </a:p>
          <a:p>
            <a:pPr indent="0" lvl="0" marL="0" rtl="0" algn="l">
              <a:spcBef>
                <a:spcPts val="0"/>
              </a:spcBef>
              <a:spcAft>
                <a:spcPts val="0"/>
              </a:spcAft>
              <a:buNone/>
            </a:pPr>
            <a:r>
              <a:rPr lang="en"/>
              <a:t>Kaitlynn Nguyen</a:t>
            </a:r>
            <a:endParaRPr/>
          </a:p>
        </p:txBody>
      </p:sp>
      <p:sp>
        <p:nvSpPr>
          <p:cNvPr id="279" name="Google Shape;279;p13"/>
          <p:cNvSpPr/>
          <p:nvPr/>
        </p:nvSpPr>
        <p:spPr>
          <a:xfrm rot="2201854">
            <a:off x="3921364" y="-711714"/>
            <a:ext cx="5724986" cy="8423977"/>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13"/>
          <p:cNvPicPr preferRelativeResize="0"/>
          <p:nvPr/>
        </p:nvPicPr>
        <p:blipFill>
          <a:blip r:embed="rId3">
            <a:alphaModFix/>
          </a:blip>
          <a:stretch>
            <a:fillRect/>
          </a:stretch>
        </p:blipFill>
        <p:spPr>
          <a:xfrm>
            <a:off x="4468500" y="1823237"/>
            <a:ext cx="4297901" cy="30686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Nitrate vs Poverty Rate</a:t>
            </a:r>
            <a:endParaRPr>
              <a:solidFill>
                <a:schemeClr val="accent2"/>
              </a:solidFill>
            </a:endParaRPr>
          </a:p>
        </p:txBody>
      </p:sp>
      <p:pic>
        <p:nvPicPr>
          <p:cNvPr id="354" name="Google Shape;354;p22"/>
          <p:cNvPicPr preferRelativeResize="0"/>
          <p:nvPr/>
        </p:nvPicPr>
        <p:blipFill>
          <a:blip r:embed="rId3">
            <a:alphaModFix/>
          </a:blip>
          <a:stretch>
            <a:fillRect/>
          </a:stretch>
        </p:blipFill>
        <p:spPr>
          <a:xfrm>
            <a:off x="702575" y="1597875"/>
            <a:ext cx="3952275" cy="2912700"/>
          </a:xfrm>
          <a:prstGeom prst="rect">
            <a:avLst/>
          </a:prstGeom>
          <a:noFill/>
          <a:ln>
            <a:noFill/>
          </a:ln>
        </p:spPr>
      </p:pic>
      <p:sp>
        <p:nvSpPr>
          <p:cNvPr id="355" name="Google Shape;355;p22"/>
          <p:cNvSpPr/>
          <p:nvPr/>
        </p:nvSpPr>
        <p:spPr>
          <a:xfrm rot="-276">
            <a:off x="4841450" y="1598025"/>
            <a:ext cx="3742800" cy="2912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txBox="1"/>
          <p:nvPr>
            <p:ph idx="1" type="body"/>
          </p:nvPr>
        </p:nvSpPr>
        <p:spPr>
          <a:xfrm>
            <a:off x="4991275" y="1721175"/>
            <a:ext cx="2445000" cy="288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lnSpc>
                <a:spcPct val="100000"/>
              </a:lnSpc>
              <a:spcBef>
                <a:spcPts val="0"/>
              </a:spcBef>
              <a:spcAft>
                <a:spcPts val="0"/>
              </a:spcAft>
              <a:buSzPts val="1300"/>
              <a:buChar char="●"/>
            </a:pPr>
            <a:r>
              <a:rPr b="1" lang="en" sz="1400"/>
              <a:t>r-squared: .6468</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Uranium vs Poverty Rate</a:t>
            </a:r>
            <a:endParaRPr>
              <a:solidFill>
                <a:schemeClr val="accent2"/>
              </a:solidFill>
            </a:endParaRPr>
          </a:p>
        </p:txBody>
      </p:sp>
      <p:pic>
        <p:nvPicPr>
          <p:cNvPr id="362" name="Google Shape;362;p23"/>
          <p:cNvPicPr preferRelativeResize="0"/>
          <p:nvPr/>
        </p:nvPicPr>
        <p:blipFill>
          <a:blip r:embed="rId3">
            <a:alphaModFix/>
          </a:blip>
          <a:stretch>
            <a:fillRect/>
          </a:stretch>
        </p:blipFill>
        <p:spPr>
          <a:xfrm>
            <a:off x="690675" y="1517812"/>
            <a:ext cx="3881325" cy="2910976"/>
          </a:xfrm>
          <a:prstGeom prst="rect">
            <a:avLst/>
          </a:prstGeom>
          <a:noFill/>
          <a:ln>
            <a:noFill/>
          </a:ln>
        </p:spPr>
      </p:pic>
      <p:sp>
        <p:nvSpPr>
          <p:cNvPr id="363" name="Google Shape;363;p23"/>
          <p:cNvSpPr/>
          <p:nvPr/>
        </p:nvSpPr>
        <p:spPr>
          <a:xfrm rot="-290">
            <a:off x="4913450" y="1517110"/>
            <a:ext cx="3552900" cy="2912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txBox="1"/>
          <p:nvPr>
            <p:ph idx="1" type="body"/>
          </p:nvPr>
        </p:nvSpPr>
        <p:spPr>
          <a:xfrm>
            <a:off x="5021475" y="1683900"/>
            <a:ext cx="2930700" cy="257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lnSpc>
                <a:spcPct val="100000"/>
              </a:lnSpc>
              <a:spcBef>
                <a:spcPts val="0"/>
              </a:spcBef>
              <a:spcAft>
                <a:spcPts val="0"/>
              </a:spcAft>
              <a:buSzPts val="1300"/>
              <a:buChar char="●"/>
            </a:pPr>
            <a:r>
              <a:rPr b="1" lang="en" sz="1400"/>
              <a:t>r-squared: .0820</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Arsenic vs Education</a:t>
            </a:r>
            <a:endParaRPr>
              <a:solidFill>
                <a:schemeClr val="accent2"/>
              </a:solidFill>
            </a:endParaRPr>
          </a:p>
        </p:txBody>
      </p:sp>
      <p:pic>
        <p:nvPicPr>
          <p:cNvPr id="370" name="Google Shape;370;p24"/>
          <p:cNvPicPr preferRelativeResize="0"/>
          <p:nvPr/>
        </p:nvPicPr>
        <p:blipFill>
          <a:blip r:embed="rId3">
            <a:alphaModFix/>
          </a:blip>
          <a:stretch>
            <a:fillRect/>
          </a:stretch>
        </p:blipFill>
        <p:spPr>
          <a:xfrm>
            <a:off x="473000" y="1597875"/>
            <a:ext cx="3864250" cy="2898200"/>
          </a:xfrm>
          <a:prstGeom prst="rect">
            <a:avLst/>
          </a:prstGeom>
          <a:noFill/>
          <a:ln>
            <a:noFill/>
          </a:ln>
        </p:spPr>
      </p:pic>
      <p:sp>
        <p:nvSpPr>
          <p:cNvPr id="371" name="Google Shape;371;p24"/>
          <p:cNvSpPr/>
          <p:nvPr/>
        </p:nvSpPr>
        <p:spPr>
          <a:xfrm rot="-276">
            <a:off x="4647525" y="1598023"/>
            <a:ext cx="3742800" cy="28980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txBox="1"/>
          <p:nvPr>
            <p:ph idx="1" type="body"/>
          </p:nvPr>
        </p:nvSpPr>
        <p:spPr>
          <a:xfrm>
            <a:off x="4933650" y="1783625"/>
            <a:ext cx="2982300" cy="28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spcBef>
                <a:spcPts val="0"/>
              </a:spcBef>
              <a:spcAft>
                <a:spcPts val="0"/>
              </a:spcAft>
              <a:buSzPts val="1300"/>
              <a:buChar char="●"/>
            </a:pPr>
            <a:r>
              <a:rPr b="1" lang="en"/>
              <a:t>r</a:t>
            </a:r>
            <a:r>
              <a:rPr b="1" lang="en"/>
              <a:t>-squared: .3710</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Nitrate vs Education </a:t>
            </a:r>
            <a:endParaRPr>
              <a:solidFill>
                <a:schemeClr val="accent2"/>
              </a:solidFill>
            </a:endParaRPr>
          </a:p>
        </p:txBody>
      </p:sp>
      <p:pic>
        <p:nvPicPr>
          <p:cNvPr id="378" name="Google Shape;378;p25"/>
          <p:cNvPicPr preferRelativeResize="0"/>
          <p:nvPr/>
        </p:nvPicPr>
        <p:blipFill>
          <a:blip r:embed="rId3">
            <a:alphaModFix/>
          </a:blip>
          <a:stretch>
            <a:fillRect/>
          </a:stretch>
        </p:blipFill>
        <p:spPr>
          <a:xfrm>
            <a:off x="597875" y="1485563"/>
            <a:ext cx="4054875" cy="3041176"/>
          </a:xfrm>
          <a:prstGeom prst="rect">
            <a:avLst/>
          </a:prstGeom>
          <a:noFill/>
          <a:ln>
            <a:noFill/>
          </a:ln>
        </p:spPr>
      </p:pic>
      <p:sp>
        <p:nvSpPr>
          <p:cNvPr id="379" name="Google Shape;379;p25"/>
          <p:cNvSpPr/>
          <p:nvPr/>
        </p:nvSpPr>
        <p:spPr>
          <a:xfrm rot="-296">
            <a:off x="4892475" y="1485738"/>
            <a:ext cx="3486000" cy="30408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txBox="1"/>
          <p:nvPr>
            <p:ph idx="1" type="body"/>
          </p:nvPr>
        </p:nvSpPr>
        <p:spPr>
          <a:xfrm>
            <a:off x="5039430" y="1627469"/>
            <a:ext cx="2450700" cy="275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lnSpc>
                <a:spcPct val="100000"/>
              </a:lnSpc>
              <a:spcBef>
                <a:spcPts val="0"/>
              </a:spcBef>
              <a:spcAft>
                <a:spcPts val="0"/>
              </a:spcAft>
              <a:buSzPts val="1300"/>
              <a:buChar char="●"/>
            </a:pPr>
            <a:r>
              <a:rPr b="1" lang="en" sz="1400"/>
              <a:t>r-squared: .3974</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Uranium vs Education</a:t>
            </a:r>
            <a:endParaRPr>
              <a:solidFill>
                <a:schemeClr val="accent2"/>
              </a:solidFill>
            </a:endParaRPr>
          </a:p>
        </p:txBody>
      </p:sp>
      <p:pic>
        <p:nvPicPr>
          <p:cNvPr id="386" name="Google Shape;386;p26"/>
          <p:cNvPicPr preferRelativeResize="0"/>
          <p:nvPr/>
        </p:nvPicPr>
        <p:blipFill>
          <a:blip r:embed="rId3">
            <a:alphaModFix/>
          </a:blip>
          <a:stretch>
            <a:fillRect/>
          </a:stretch>
        </p:blipFill>
        <p:spPr>
          <a:xfrm>
            <a:off x="619950" y="1490925"/>
            <a:ext cx="3904525" cy="2928400"/>
          </a:xfrm>
          <a:prstGeom prst="rect">
            <a:avLst/>
          </a:prstGeom>
          <a:noFill/>
          <a:ln>
            <a:noFill/>
          </a:ln>
        </p:spPr>
      </p:pic>
      <p:sp>
        <p:nvSpPr>
          <p:cNvPr id="387" name="Google Shape;387;p26"/>
          <p:cNvSpPr/>
          <p:nvPr/>
        </p:nvSpPr>
        <p:spPr>
          <a:xfrm rot="-276">
            <a:off x="4892450" y="1498925"/>
            <a:ext cx="3742800" cy="2912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txBox="1"/>
          <p:nvPr>
            <p:ph idx="1" type="body"/>
          </p:nvPr>
        </p:nvSpPr>
        <p:spPr>
          <a:xfrm>
            <a:off x="4968375" y="1613975"/>
            <a:ext cx="3080100" cy="268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lnSpc>
                <a:spcPct val="100000"/>
              </a:lnSpc>
              <a:spcBef>
                <a:spcPts val="0"/>
              </a:spcBef>
              <a:spcAft>
                <a:spcPts val="0"/>
              </a:spcAft>
              <a:buSzPts val="1300"/>
              <a:buChar char="●"/>
            </a:pPr>
            <a:r>
              <a:rPr b="1" lang="en" sz="1400"/>
              <a:t>r-squared: .0637</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Arsenic vs Unemployment</a:t>
            </a:r>
            <a:endParaRPr>
              <a:solidFill>
                <a:schemeClr val="accent2"/>
              </a:solidFill>
            </a:endParaRPr>
          </a:p>
        </p:txBody>
      </p:sp>
      <p:pic>
        <p:nvPicPr>
          <p:cNvPr id="394" name="Google Shape;394;p27"/>
          <p:cNvPicPr preferRelativeResize="0"/>
          <p:nvPr/>
        </p:nvPicPr>
        <p:blipFill>
          <a:blip r:embed="rId3">
            <a:alphaModFix/>
          </a:blip>
          <a:stretch>
            <a:fillRect/>
          </a:stretch>
        </p:blipFill>
        <p:spPr>
          <a:xfrm>
            <a:off x="716375" y="1498775"/>
            <a:ext cx="3920792" cy="2940600"/>
          </a:xfrm>
          <a:prstGeom prst="rect">
            <a:avLst/>
          </a:prstGeom>
          <a:noFill/>
          <a:ln>
            <a:noFill/>
          </a:ln>
        </p:spPr>
      </p:pic>
      <p:sp>
        <p:nvSpPr>
          <p:cNvPr id="395" name="Google Shape;395;p27"/>
          <p:cNvSpPr/>
          <p:nvPr/>
        </p:nvSpPr>
        <p:spPr>
          <a:xfrm rot="-299">
            <a:off x="4780200" y="1498928"/>
            <a:ext cx="3445200" cy="29403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txBox="1"/>
          <p:nvPr/>
        </p:nvSpPr>
        <p:spPr>
          <a:xfrm>
            <a:off x="4902307" y="1606192"/>
            <a:ext cx="3015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Positive regression line</a:t>
            </a:r>
            <a:endParaRPr b="1">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r-squared: .1461</a:t>
            </a:r>
            <a:endParaRPr b="1">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Nitrate vs Unemployment</a:t>
            </a:r>
            <a:endParaRPr>
              <a:solidFill>
                <a:schemeClr val="accent2"/>
              </a:solidFill>
            </a:endParaRPr>
          </a:p>
        </p:txBody>
      </p:sp>
      <p:pic>
        <p:nvPicPr>
          <p:cNvPr id="402" name="Google Shape;402;p28"/>
          <p:cNvPicPr preferRelativeResize="0"/>
          <p:nvPr/>
        </p:nvPicPr>
        <p:blipFill>
          <a:blip r:embed="rId3">
            <a:alphaModFix/>
          </a:blip>
          <a:stretch>
            <a:fillRect/>
          </a:stretch>
        </p:blipFill>
        <p:spPr>
          <a:xfrm>
            <a:off x="646700" y="1304900"/>
            <a:ext cx="4302901" cy="3227176"/>
          </a:xfrm>
          <a:prstGeom prst="rect">
            <a:avLst/>
          </a:prstGeom>
          <a:noFill/>
          <a:ln>
            <a:noFill/>
          </a:ln>
        </p:spPr>
      </p:pic>
      <p:sp>
        <p:nvSpPr>
          <p:cNvPr id="403" name="Google Shape;403;p28"/>
          <p:cNvSpPr/>
          <p:nvPr/>
        </p:nvSpPr>
        <p:spPr>
          <a:xfrm rot="-364">
            <a:off x="5160925" y="1305091"/>
            <a:ext cx="2832900" cy="32268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txBox="1"/>
          <p:nvPr>
            <p:ph idx="1" type="body"/>
          </p:nvPr>
        </p:nvSpPr>
        <p:spPr>
          <a:xfrm>
            <a:off x="5096575" y="1202050"/>
            <a:ext cx="2961600" cy="274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a:p>
          <a:p>
            <a:pPr indent="-311150" lvl="0" marL="457200" rtl="0" algn="l">
              <a:spcBef>
                <a:spcPts val="0"/>
              </a:spcBef>
              <a:spcAft>
                <a:spcPts val="0"/>
              </a:spcAft>
              <a:buSzPts val="1300"/>
              <a:buChar char="●"/>
            </a:pPr>
            <a:r>
              <a:rPr b="1" lang="en"/>
              <a:t>Positive regression line</a:t>
            </a:r>
            <a:endParaRPr b="1"/>
          </a:p>
          <a:p>
            <a:pPr indent="-311150" lvl="0" marL="457200" rtl="0" algn="l">
              <a:lnSpc>
                <a:spcPct val="100000"/>
              </a:lnSpc>
              <a:spcBef>
                <a:spcPts val="0"/>
              </a:spcBef>
              <a:spcAft>
                <a:spcPts val="0"/>
              </a:spcAft>
              <a:buSzPts val="1300"/>
              <a:buChar char="●"/>
            </a:pPr>
            <a:r>
              <a:rPr b="1" lang="en" sz="1400"/>
              <a:t>r-squared: .2662</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Uranium vs Unemployment</a:t>
            </a:r>
            <a:endParaRPr>
              <a:solidFill>
                <a:schemeClr val="accent2"/>
              </a:solidFill>
            </a:endParaRPr>
          </a:p>
        </p:txBody>
      </p:sp>
      <p:pic>
        <p:nvPicPr>
          <p:cNvPr id="410" name="Google Shape;410;p29"/>
          <p:cNvPicPr preferRelativeResize="0"/>
          <p:nvPr/>
        </p:nvPicPr>
        <p:blipFill>
          <a:blip r:embed="rId3">
            <a:alphaModFix/>
          </a:blip>
          <a:stretch>
            <a:fillRect/>
          </a:stretch>
        </p:blipFill>
        <p:spPr>
          <a:xfrm>
            <a:off x="876198" y="1597875"/>
            <a:ext cx="3883578" cy="2912700"/>
          </a:xfrm>
          <a:prstGeom prst="rect">
            <a:avLst/>
          </a:prstGeom>
          <a:noFill/>
          <a:ln>
            <a:noFill/>
          </a:ln>
        </p:spPr>
      </p:pic>
      <p:sp>
        <p:nvSpPr>
          <p:cNvPr id="411" name="Google Shape;411;p29"/>
          <p:cNvSpPr/>
          <p:nvPr/>
        </p:nvSpPr>
        <p:spPr>
          <a:xfrm rot="-330">
            <a:off x="4984300" y="1598026"/>
            <a:ext cx="3129000" cy="2912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txBox="1"/>
          <p:nvPr>
            <p:ph idx="1" type="body"/>
          </p:nvPr>
        </p:nvSpPr>
        <p:spPr>
          <a:xfrm>
            <a:off x="4984300" y="1682475"/>
            <a:ext cx="2889300" cy="265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lnSpc>
                <a:spcPct val="100000"/>
              </a:lnSpc>
              <a:spcBef>
                <a:spcPts val="0"/>
              </a:spcBef>
              <a:spcAft>
                <a:spcPts val="0"/>
              </a:spcAft>
              <a:buSzPts val="1300"/>
              <a:buChar char="●"/>
            </a:pPr>
            <a:r>
              <a:rPr b="1" lang="en" sz="1400"/>
              <a:t>r-squared: .2208</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p:nvPr/>
        </p:nvSpPr>
        <p:spPr>
          <a:xfrm>
            <a:off x="246025" y="-50"/>
            <a:ext cx="888600" cy="51435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8" name="Google Shape;418;p30"/>
          <p:cNvPicPr preferRelativeResize="0"/>
          <p:nvPr/>
        </p:nvPicPr>
        <p:blipFill>
          <a:blip r:embed="rId3">
            <a:alphaModFix/>
          </a:blip>
          <a:stretch>
            <a:fillRect/>
          </a:stretch>
        </p:blipFill>
        <p:spPr>
          <a:xfrm>
            <a:off x="1556299" y="1280150"/>
            <a:ext cx="6695225" cy="1339050"/>
          </a:xfrm>
          <a:prstGeom prst="rect">
            <a:avLst/>
          </a:prstGeom>
          <a:noFill/>
          <a:ln>
            <a:noFill/>
          </a:ln>
        </p:spPr>
      </p:pic>
      <p:pic>
        <p:nvPicPr>
          <p:cNvPr id="419" name="Google Shape;419;p30"/>
          <p:cNvPicPr preferRelativeResize="0"/>
          <p:nvPr/>
        </p:nvPicPr>
        <p:blipFill>
          <a:blip r:embed="rId4">
            <a:alphaModFix/>
          </a:blip>
          <a:stretch>
            <a:fillRect/>
          </a:stretch>
        </p:blipFill>
        <p:spPr>
          <a:xfrm>
            <a:off x="1556312" y="2517975"/>
            <a:ext cx="6695205" cy="1339050"/>
          </a:xfrm>
          <a:prstGeom prst="rect">
            <a:avLst/>
          </a:prstGeom>
          <a:noFill/>
          <a:ln>
            <a:noFill/>
          </a:ln>
        </p:spPr>
      </p:pic>
      <p:pic>
        <p:nvPicPr>
          <p:cNvPr id="420" name="Google Shape;420;p30"/>
          <p:cNvPicPr preferRelativeResize="0"/>
          <p:nvPr/>
        </p:nvPicPr>
        <p:blipFill>
          <a:blip r:embed="rId5">
            <a:alphaModFix/>
          </a:blip>
          <a:stretch>
            <a:fillRect/>
          </a:stretch>
        </p:blipFill>
        <p:spPr>
          <a:xfrm>
            <a:off x="1556288" y="3804450"/>
            <a:ext cx="6695250" cy="1339050"/>
          </a:xfrm>
          <a:prstGeom prst="rect">
            <a:avLst/>
          </a:prstGeom>
          <a:noFill/>
          <a:ln>
            <a:noFill/>
          </a:ln>
        </p:spPr>
      </p:pic>
      <p:sp>
        <p:nvSpPr>
          <p:cNvPr id="421" name="Google Shape;421;p30"/>
          <p:cNvSpPr txBox="1"/>
          <p:nvPr>
            <p:ph type="title"/>
          </p:nvPr>
        </p:nvSpPr>
        <p:spPr>
          <a:xfrm>
            <a:off x="14562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Contamination by Region</a:t>
            </a:r>
            <a:endParaRPr>
              <a:solidFill>
                <a:schemeClr val="accent2"/>
              </a:solidFill>
            </a:endParaRPr>
          </a:p>
        </p:txBody>
      </p:sp>
      <p:sp>
        <p:nvSpPr>
          <p:cNvPr id="422" name="Google Shape;422;p30"/>
          <p:cNvSpPr txBox="1"/>
          <p:nvPr/>
        </p:nvSpPr>
        <p:spPr>
          <a:xfrm>
            <a:off x="246025" y="1684050"/>
            <a:ext cx="8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Arsenic</a:t>
            </a:r>
            <a:endParaRPr b="1">
              <a:solidFill>
                <a:schemeClr val="lt1"/>
              </a:solidFill>
              <a:latin typeface="Nunito"/>
              <a:ea typeface="Nunito"/>
              <a:cs typeface="Nunito"/>
              <a:sym typeface="Nunito"/>
            </a:endParaRPr>
          </a:p>
        </p:txBody>
      </p:sp>
      <p:sp>
        <p:nvSpPr>
          <p:cNvPr id="423" name="Google Shape;423;p30"/>
          <p:cNvSpPr txBox="1"/>
          <p:nvPr/>
        </p:nvSpPr>
        <p:spPr>
          <a:xfrm>
            <a:off x="246025" y="2949800"/>
            <a:ext cx="8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Nitrates</a:t>
            </a:r>
            <a:endParaRPr b="1">
              <a:solidFill>
                <a:schemeClr val="lt1"/>
              </a:solidFill>
              <a:latin typeface="Nunito"/>
              <a:ea typeface="Nunito"/>
              <a:cs typeface="Nunito"/>
              <a:sym typeface="Nunito"/>
            </a:endParaRPr>
          </a:p>
        </p:txBody>
      </p:sp>
      <p:sp>
        <p:nvSpPr>
          <p:cNvPr id="424" name="Google Shape;424;p30"/>
          <p:cNvSpPr txBox="1"/>
          <p:nvPr/>
        </p:nvSpPr>
        <p:spPr>
          <a:xfrm>
            <a:off x="246025" y="4215550"/>
            <a:ext cx="8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Uranium</a:t>
            </a:r>
            <a:endParaRPr b="1">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solidFill>
                  <a:schemeClr val="accent4"/>
                </a:solidFill>
              </a:rPr>
              <a:t>Conclusions</a:t>
            </a:r>
            <a:endParaRPr sz="3500">
              <a:solidFill>
                <a:schemeClr val="accent4"/>
              </a:solidFill>
            </a:endParaRPr>
          </a:p>
        </p:txBody>
      </p:sp>
      <p:sp>
        <p:nvSpPr>
          <p:cNvPr id="430" name="Google Shape;430;p31"/>
          <p:cNvSpPr txBox="1"/>
          <p:nvPr>
            <p:ph idx="1" type="body"/>
          </p:nvPr>
        </p:nvSpPr>
        <p:spPr>
          <a:xfrm>
            <a:off x="428625" y="1414200"/>
            <a:ext cx="5807100" cy="3453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lt1"/>
              </a:buClr>
              <a:buSzPts val="1300"/>
              <a:buChar char="●"/>
            </a:pPr>
            <a:r>
              <a:rPr b="1" lang="en">
                <a:solidFill>
                  <a:schemeClr val="lt1"/>
                </a:solidFill>
              </a:rPr>
              <a:t>While we did not have enough data to make any statistically significant conclusions about the relationship between a community’s water quality and their population demographic…</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There tended to be </a:t>
            </a:r>
            <a:r>
              <a:rPr b="1" lang="en">
                <a:solidFill>
                  <a:schemeClr val="accent2"/>
                </a:solidFill>
              </a:rPr>
              <a:t>higher contamination levels </a:t>
            </a:r>
            <a:r>
              <a:rPr b="1" lang="en">
                <a:solidFill>
                  <a:schemeClr val="lt1"/>
                </a:solidFill>
              </a:rPr>
              <a:t>in states with higher </a:t>
            </a:r>
            <a:r>
              <a:rPr b="1" lang="en">
                <a:solidFill>
                  <a:schemeClr val="dk1"/>
                </a:solidFill>
              </a:rPr>
              <a:t>unemployment</a:t>
            </a:r>
            <a:r>
              <a:rPr b="1" lang="en">
                <a:solidFill>
                  <a:schemeClr val="lt1"/>
                </a:solidFill>
              </a:rPr>
              <a:t> and </a:t>
            </a:r>
            <a:r>
              <a:rPr b="1" lang="en">
                <a:solidFill>
                  <a:schemeClr val="dk1"/>
                </a:solidFill>
              </a:rPr>
              <a:t>poverty</a:t>
            </a:r>
            <a:r>
              <a:rPr b="1" lang="en">
                <a:solidFill>
                  <a:schemeClr val="lt1"/>
                </a:solidFill>
              </a:rPr>
              <a:t> rates</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In states with higher percentages of adults with </a:t>
            </a:r>
            <a:r>
              <a:rPr b="1" lang="en">
                <a:solidFill>
                  <a:schemeClr val="accent6"/>
                </a:solidFill>
              </a:rPr>
              <a:t>less than a high school education</a:t>
            </a:r>
            <a:r>
              <a:rPr b="1" lang="en">
                <a:solidFill>
                  <a:schemeClr val="lt1"/>
                </a:solidFill>
              </a:rPr>
              <a:t>, there tended to be </a:t>
            </a:r>
            <a:r>
              <a:rPr b="1" lang="en">
                <a:solidFill>
                  <a:schemeClr val="accent2"/>
                </a:solidFill>
              </a:rPr>
              <a:t>higher contamination levels</a:t>
            </a:r>
            <a:r>
              <a:rPr b="1" lang="en">
                <a:solidFill>
                  <a:schemeClr val="lt1"/>
                </a:solidFill>
              </a:rPr>
              <a:t> in their community water systems</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When it comes to income level, we saw more flat and even negative regression lines, meaning contamination levels tended to be the same or even lower in higher income areas (with the exception of uranium)</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We can also see that </a:t>
            </a:r>
            <a:r>
              <a:rPr b="1" lang="en">
                <a:solidFill>
                  <a:schemeClr val="accent1"/>
                </a:solidFill>
              </a:rPr>
              <a:t>Pacific Coast </a:t>
            </a:r>
            <a:r>
              <a:rPr b="1" lang="en">
                <a:solidFill>
                  <a:schemeClr val="lt1"/>
                </a:solidFill>
              </a:rPr>
              <a:t>states </a:t>
            </a:r>
            <a:r>
              <a:rPr b="1" lang="en">
                <a:solidFill>
                  <a:schemeClr val="accent3"/>
                </a:solidFill>
              </a:rPr>
              <a:t>consistently</a:t>
            </a:r>
            <a:r>
              <a:rPr b="1" lang="en">
                <a:solidFill>
                  <a:schemeClr val="lt1"/>
                </a:solidFill>
              </a:rPr>
              <a:t> have </a:t>
            </a:r>
            <a:r>
              <a:rPr b="1" lang="en">
                <a:solidFill>
                  <a:schemeClr val="accent2"/>
                </a:solidFill>
              </a:rPr>
              <a:t>higher levels of contamination of all 3 pollutants</a:t>
            </a:r>
            <a:r>
              <a:rPr b="1" lang="en">
                <a:solidFill>
                  <a:schemeClr val="lt1"/>
                </a:solidFill>
              </a:rPr>
              <a:t> in their </a:t>
            </a:r>
            <a:r>
              <a:rPr b="1" lang="en">
                <a:solidFill>
                  <a:schemeClr val="lt1"/>
                </a:solidFill>
              </a:rPr>
              <a:t>community water systems than Atlantic Coast and Non-Coastal states</a:t>
            </a:r>
            <a:endParaRPr b="1">
              <a:solidFill>
                <a:schemeClr val="lt1"/>
              </a:solidFill>
            </a:endParaRPr>
          </a:p>
        </p:txBody>
      </p:sp>
      <p:sp>
        <p:nvSpPr>
          <p:cNvPr id="431" name="Google Shape;431;p31"/>
          <p:cNvSpPr/>
          <p:nvPr/>
        </p:nvSpPr>
        <p:spPr>
          <a:xfrm rot="-366">
            <a:off x="6327325" y="69"/>
            <a:ext cx="2816700" cy="51432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Is there a relationship between a state’s water quality and their population demographic?</a:t>
            </a:r>
            <a:endParaRPr>
              <a:solidFill>
                <a:schemeClr val="lt1"/>
              </a:solidFill>
            </a:endParaRPr>
          </a:p>
        </p:txBody>
      </p:sp>
      <p:sp>
        <p:nvSpPr>
          <p:cNvPr id="286" name="Google Shape;286;p14"/>
          <p:cNvSpPr/>
          <p:nvPr/>
        </p:nvSpPr>
        <p:spPr>
          <a:xfrm rot="-3478837">
            <a:off x="-993625" y="1770903"/>
            <a:ext cx="5724943" cy="8423835"/>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14"/>
          <p:cNvPicPr preferRelativeResize="0"/>
          <p:nvPr/>
        </p:nvPicPr>
        <p:blipFill rotWithShape="1">
          <a:blip r:embed="rId3">
            <a:alphaModFix/>
          </a:blip>
          <a:srcRect b="0" l="0" r="0" t="39320"/>
          <a:stretch/>
        </p:blipFill>
        <p:spPr>
          <a:xfrm>
            <a:off x="550175" y="4421849"/>
            <a:ext cx="4021825" cy="340650"/>
          </a:xfrm>
          <a:prstGeom prst="rect">
            <a:avLst/>
          </a:prstGeom>
          <a:noFill/>
          <a:ln>
            <a:noFill/>
          </a:ln>
        </p:spPr>
      </p:pic>
      <p:pic>
        <p:nvPicPr>
          <p:cNvPr id="288" name="Google Shape;288;p14"/>
          <p:cNvPicPr preferRelativeResize="0"/>
          <p:nvPr/>
        </p:nvPicPr>
        <p:blipFill rotWithShape="1">
          <a:blip r:embed="rId4">
            <a:alphaModFix/>
          </a:blip>
          <a:srcRect b="7687" l="10482" r="2742" t="16197"/>
          <a:stretch/>
        </p:blipFill>
        <p:spPr>
          <a:xfrm>
            <a:off x="550175" y="2021444"/>
            <a:ext cx="4021825" cy="2284006"/>
          </a:xfrm>
          <a:prstGeom prst="rect">
            <a:avLst/>
          </a:prstGeom>
          <a:noFill/>
          <a:ln>
            <a:noFill/>
          </a:ln>
        </p:spPr>
      </p:pic>
      <p:sp>
        <p:nvSpPr>
          <p:cNvPr id="289" name="Google Shape;289;p14"/>
          <p:cNvSpPr txBox="1"/>
          <p:nvPr>
            <p:ph idx="1" type="body"/>
          </p:nvPr>
        </p:nvSpPr>
        <p:spPr>
          <a:xfrm>
            <a:off x="4724400" y="1924050"/>
            <a:ext cx="3848100" cy="29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solidFill>
                  <a:schemeClr val="lt1"/>
                </a:solidFill>
              </a:rPr>
              <a:t>In this analysis, we looked at the level of contamination of 3 of the major pollutants in the  community water systems of 25 of the states, and compared it to some of the population demographics of those states (income, </a:t>
            </a:r>
            <a:r>
              <a:rPr b="1" lang="en" sz="1700">
                <a:solidFill>
                  <a:schemeClr val="lt1"/>
                </a:solidFill>
              </a:rPr>
              <a:t>poverty</a:t>
            </a:r>
            <a:r>
              <a:rPr b="1" lang="en" sz="1700">
                <a:solidFill>
                  <a:schemeClr val="lt1"/>
                </a:solidFill>
              </a:rPr>
              <a:t> rate, education and unemployment). </a:t>
            </a:r>
            <a:endParaRPr b="1" sz="17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2"/>
          <p:cNvSpPr/>
          <p:nvPr/>
        </p:nvSpPr>
        <p:spPr>
          <a:xfrm rot="1897696">
            <a:off x="-977924" y="-1945572"/>
            <a:ext cx="3903845" cy="7187794"/>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txBox="1"/>
          <p:nvPr>
            <p:ph idx="1" type="body"/>
          </p:nvPr>
        </p:nvSpPr>
        <p:spPr>
          <a:xfrm>
            <a:off x="3214825" y="1479775"/>
            <a:ext cx="4803300" cy="305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b="1" lang="en">
                <a:solidFill>
                  <a:schemeClr val="lt1"/>
                </a:solidFill>
              </a:rPr>
              <a:t>We were only able to obtain data for half of the U.S. states</a:t>
            </a:r>
            <a:endParaRPr b="1">
              <a:solidFill>
                <a:schemeClr val="lt1"/>
              </a:solidFill>
            </a:endParaRPr>
          </a:p>
          <a:p>
            <a:pPr indent="0" lvl="0" marL="0" rtl="0" algn="l">
              <a:spcBef>
                <a:spcPts val="1200"/>
              </a:spcBef>
              <a:spcAft>
                <a:spcPts val="0"/>
              </a:spcAft>
              <a:buNone/>
            </a:pPr>
            <a:r>
              <a:t/>
            </a:r>
            <a:endParaRPr b="1">
              <a:solidFill>
                <a:schemeClr val="lt1"/>
              </a:solidFill>
            </a:endParaRPr>
          </a:p>
          <a:p>
            <a:pPr indent="-311150" lvl="0" marL="457200" rtl="0" algn="l">
              <a:spcBef>
                <a:spcPts val="1200"/>
              </a:spcBef>
              <a:spcAft>
                <a:spcPts val="0"/>
              </a:spcAft>
              <a:buClr>
                <a:schemeClr val="lt1"/>
              </a:buClr>
              <a:buSzPts val="1300"/>
              <a:buChar char="●"/>
            </a:pPr>
            <a:r>
              <a:rPr b="1" lang="en">
                <a:solidFill>
                  <a:schemeClr val="lt1"/>
                </a:solidFill>
              </a:rPr>
              <a:t>We only analyzed the levels of 3 different </a:t>
            </a:r>
            <a:r>
              <a:rPr b="1" lang="en">
                <a:solidFill>
                  <a:schemeClr val="lt1"/>
                </a:solidFill>
              </a:rPr>
              <a:t>contaminants</a:t>
            </a:r>
            <a:r>
              <a:rPr b="1" lang="en">
                <a:solidFill>
                  <a:schemeClr val="lt1"/>
                </a:solidFill>
              </a:rPr>
              <a:t> </a:t>
            </a:r>
            <a:endParaRPr b="1">
              <a:solidFill>
                <a:schemeClr val="lt1"/>
              </a:solidFill>
            </a:endParaRPr>
          </a:p>
          <a:p>
            <a:pPr indent="0" lvl="0" marL="0" rtl="0" algn="l">
              <a:spcBef>
                <a:spcPts val="1200"/>
              </a:spcBef>
              <a:spcAft>
                <a:spcPts val="0"/>
              </a:spcAft>
              <a:buNone/>
            </a:pPr>
            <a:r>
              <a:t/>
            </a:r>
            <a:endParaRPr b="1">
              <a:solidFill>
                <a:schemeClr val="lt1"/>
              </a:solidFill>
            </a:endParaRPr>
          </a:p>
          <a:p>
            <a:pPr indent="-311150" lvl="0" marL="457200" rtl="0" algn="l">
              <a:spcBef>
                <a:spcPts val="1200"/>
              </a:spcBef>
              <a:spcAft>
                <a:spcPts val="0"/>
              </a:spcAft>
              <a:buClr>
                <a:schemeClr val="lt1"/>
              </a:buClr>
              <a:buSzPts val="1300"/>
              <a:buChar char="●"/>
            </a:pPr>
            <a:r>
              <a:rPr b="1" lang="en">
                <a:solidFill>
                  <a:schemeClr val="lt1"/>
                </a:solidFill>
              </a:rPr>
              <a:t>We only looked at one source of water data: community water systems</a:t>
            </a:r>
            <a:endParaRPr b="1">
              <a:solidFill>
                <a:schemeClr val="lt1"/>
              </a:solidFill>
            </a:endParaRPr>
          </a:p>
        </p:txBody>
      </p:sp>
      <p:sp>
        <p:nvSpPr>
          <p:cNvPr id="438" name="Google Shape;438;p32"/>
          <p:cNvSpPr txBox="1"/>
          <p:nvPr>
            <p:ph type="title"/>
          </p:nvPr>
        </p:nvSpPr>
        <p:spPr>
          <a:xfrm>
            <a:off x="913175" y="589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Limitations of Analysis</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Usage of Analysis</a:t>
            </a:r>
            <a:endParaRPr>
              <a:solidFill>
                <a:schemeClr val="lt1"/>
              </a:solidFill>
            </a:endParaRPr>
          </a:p>
        </p:txBody>
      </p:sp>
      <p:sp>
        <p:nvSpPr>
          <p:cNvPr id="444" name="Google Shape;444;p33"/>
          <p:cNvSpPr/>
          <p:nvPr/>
        </p:nvSpPr>
        <p:spPr>
          <a:xfrm rot="1897795">
            <a:off x="7801860" y="487718"/>
            <a:ext cx="2261310" cy="6034164"/>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txBox="1"/>
          <p:nvPr>
            <p:ph idx="1" type="body"/>
          </p:nvPr>
        </p:nvSpPr>
        <p:spPr>
          <a:xfrm>
            <a:off x="1303800" y="1300950"/>
            <a:ext cx="6421800" cy="3189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b="1" lang="en" sz="1600">
                <a:solidFill>
                  <a:schemeClr val="lt1"/>
                </a:solidFill>
              </a:rPr>
              <a:t>This Water Quality Analysis is to be used for educational and </a:t>
            </a:r>
            <a:r>
              <a:rPr b="1" lang="en" sz="1600">
                <a:solidFill>
                  <a:schemeClr val="lt1"/>
                </a:solidFill>
              </a:rPr>
              <a:t>research</a:t>
            </a:r>
            <a:r>
              <a:rPr b="1" lang="en" sz="1600">
                <a:solidFill>
                  <a:schemeClr val="lt1"/>
                </a:solidFill>
              </a:rPr>
              <a:t> purposes</a:t>
            </a:r>
            <a:endParaRPr b="1" sz="1600">
              <a:solidFill>
                <a:schemeClr val="lt1"/>
              </a:solidFill>
            </a:endParaRPr>
          </a:p>
          <a:p>
            <a:pPr indent="0" lvl="0" marL="457200" rtl="0" algn="l">
              <a:spcBef>
                <a:spcPts val="1200"/>
              </a:spcBef>
              <a:spcAft>
                <a:spcPts val="0"/>
              </a:spcAft>
              <a:buNone/>
            </a:pPr>
            <a:r>
              <a:t/>
            </a:r>
            <a:endParaRPr b="1" sz="1600">
              <a:solidFill>
                <a:schemeClr val="lt1"/>
              </a:solidFill>
            </a:endParaRPr>
          </a:p>
          <a:p>
            <a:pPr indent="-330200" lvl="0" marL="457200" rtl="0" algn="l">
              <a:spcBef>
                <a:spcPts val="1200"/>
              </a:spcBef>
              <a:spcAft>
                <a:spcPts val="0"/>
              </a:spcAft>
              <a:buClr>
                <a:schemeClr val="lt1"/>
              </a:buClr>
              <a:buSzPts val="1600"/>
              <a:buChar char="●"/>
            </a:pPr>
            <a:r>
              <a:rPr b="1" lang="en" sz="1600">
                <a:solidFill>
                  <a:schemeClr val="lt1"/>
                </a:solidFill>
              </a:rPr>
              <a:t>Can be used to look at average contamination levels of 3 specific pollutants in community water systems in 3 different regions of the United States: Atlantic Coast states, Pacific Coast states and Non-Coastal States</a:t>
            </a:r>
            <a:endParaRPr b="1" sz="1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4"/>
                </a:solidFill>
              </a:rPr>
              <a:t>Sources</a:t>
            </a:r>
            <a:endParaRPr>
              <a:solidFill>
                <a:schemeClr val="accent4"/>
              </a:solidFill>
            </a:endParaRPr>
          </a:p>
        </p:txBody>
      </p:sp>
      <p:sp>
        <p:nvSpPr>
          <p:cNvPr id="451" name="Google Shape;451;p34"/>
          <p:cNvSpPr txBox="1"/>
          <p:nvPr>
            <p:ph idx="1" type="body"/>
          </p:nvPr>
        </p:nvSpPr>
        <p:spPr>
          <a:xfrm>
            <a:off x="1303800" y="11328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Water quality data was obtained from the CDC</a:t>
            </a:r>
            <a:endParaRPr b="1"/>
          </a:p>
          <a:p>
            <a:pPr indent="-311150" lvl="0" marL="457200" rtl="0" algn="l">
              <a:spcBef>
                <a:spcPts val="0"/>
              </a:spcBef>
              <a:spcAft>
                <a:spcPts val="0"/>
              </a:spcAft>
              <a:buSzPts val="1300"/>
              <a:buChar char="●"/>
            </a:pPr>
            <a:r>
              <a:rPr b="1" lang="en"/>
              <a:t>State demographic data was obtained from the U.S. Department of Commerce, </a:t>
            </a:r>
            <a:r>
              <a:rPr b="1" lang="en"/>
              <a:t>Bureau</a:t>
            </a:r>
            <a:r>
              <a:rPr b="1" lang="en"/>
              <a:t> of the Census</a:t>
            </a:r>
            <a:endParaRPr b="1"/>
          </a:p>
          <a:p>
            <a:pPr indent="-311150" lvl="0" marL="457200" rtl="0" algn="l">
              <a:spcBef>
                <a:spcPts val="0"/>
              </a:spcBef>
              <a:spcAft>
                <a:spcPts val="0"/>
              </a:spcAft>
              <a:buSzPts val="1300"/>
              <a:buChar char="●"/>
            </a:pPr>
            <a:r>
              <a:rPr b="1" lang="en"/>
              <a:t>Water quality regulation information came from the EPA and CDC </a:t>
            </a:r>
            <a:endParaRPr b="1"/>
          </a:p>
        </p:txBody>
      </p:sp>
      <p:pic>
        <p:nvPicPr>
          <p:cNvPr id="452" name="Google Shape;452;p34"/>
          <p:cNvPicPr preferRelativeResize="0"/>
          <p:nvPr/>
        </p:nvPicPr>
        <p:blipFill>
          <a:blip r:embed="rId3">
            <a:alphaModFix/>
          </a:blip>
          <a:stretch>
            <a:fillRect/>
          </a:stretch>
        </p:blipFill>
        <p:spPr>
          <a:xfrm>
            <a:off x="5235350" y="3124150"/>
            <a:ext cx="3205045" cy="1794825"/>
          </a:xfrm>
          <a:prstGeom prst="rect">
            <a:avLst/>
          </a:prstGeom>
          <a:noFill/>
          <a:ln>
            <a:noFill/>
          </a:ln>
        </p:spPr>
      </p:pic>
      <p:pic>
        <p:nvPicPr>
          <p:cNvPr id="453" name="Google Shape;453;p34"/>
          <p:cNvPicPr preferRelativeResize="0"/>
          <p:nvPr/>
        </p:nvPicPr>
        <p:blipFill>
          <a:blip r:embed="rId4">
            <a:alphaModFix/>
          </a:blip>
          <a:stretch>
            <a:fillRect/>
          </a:stretch>
        </p:blipFill>
        <p:spPr>
          <a:xfrm>
            <a:off x="979700" y="3124150"/>
            <a:ext cx="1794825" cy="1794825"/>
          </a:xfrm>
          <a:prstGeom prst="rect">
            <a:avLst/>
          </a:prstGeom>
          <a:noFill/>
          <a:ln>
            <a:noFill/>
          </a:ln>
        </p:spPr>
      </p:pic>
      <p:pic>
        <p:nvPicPr>
          <p:cNvPr id="454" name="Google Shape;454;p34"/>
          <p:cNvPicPr preferRelativeResize="0"/>
          <p:nvPr/>
        </p:nvPicPr>
        <p:blipFill>
          <a:blip r:embed="rId5">
            <a:alphaModFix/>
          </a:blip>
          <a:stretch>
            <a:fillRect/>
          </a:stretch>
        </p:blipFill>
        <p:spPr>
          <a:xfrm>
            <a:off x="3152425" y="3124150"/>
            <a:ext cx="1794825" cy="179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652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Hypothesis</a:t>
            </a:r>
            <a:endParaRPr>
              <a:solidFill>
                <a:schemeClr val="lt1"/>
              </a:solidFill>
            </a:endParaRPr>
          </a:p>
        </p:txBody>
      </p:sp>
      <p:sp>
        <p:nvSpPr>
          <p:cNvPr id="295" name="Google Shape;295;p15"/>
          <p:cNvSpPr/>
          <p:nvPr/>
        </p:nvSpPr>
        <p:spPr>
          <a:xfrm>
            <a:off x="5886589" y="-1640252"/>
            <a:ext cx="5725200" cy="84240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txBox="1"/>
          <p:nvPr>
            <p:ph idx="1" type="body"/>
          </p:nvPr>
        </p:nvSpPr>
        <p:spPr>
          <a:xfrm>
            <a:off x="465600" y="1276350"/>
            <a:ext cx="4925700" cy="366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b="1" lang="en">
                <a:solidFill>
                  <a:schemeClr val="lt1"/>
                </a:solidFill>
              </a:rPr>
              <a:t>Going into this analysis, we believed we would see lower quality of water (higher contamination levels) in states with populations of lower median income levels  and higher poverty rates</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We also believed we would see higher contamination levels in the water systems of states with higher unemployment rates, as well as those states with a higher percentage of adults with education levels of less than a high school diploma </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If a state’s population has lower income and education levels, as well as higher poverty and unemployment rates, then there will be higher contamination levels in their community water systems</a:t>
            </a:r>
            <a:endParaRPr b="1">
              <a:solidFill>
                <a:schemeClr val="lt1"/>
              </a:solidFill>
            </a:endParaRPr>
          </a:p>
        </p:txBody>
      </p:sp>
      <p:pic>
        <p:nvPicPr>
          <p:cNvPr id="297" name="Google Shape;297;p15"/>
          <p:cNvPicPr preferRelativeResize="0"/>
          <p:nvPr/>
        </p:nvPicPr>
        <p:blipFill>
          <a:blip r:embed="rId3">
            <a:alphaModFix/>
          </a:blip>
          <a:stretch>
            <a:fillRect/>
          </a:stretch>
        </p:blipFill>
        <p:spPr>
          <a:xfrm>
            <a:off x="5886600" y="0"/>
            <a:ext cx="3257400" cy="1702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6"/>
          <p:cNvPicPr preferRelativeResize="0"/>
          <p:nvPr/>
        </p:nvPicPr>
        <p:blipFill>
          <a:blip r:embed="rId3">
            <a:alphaModFix/>
          </a:blip>
          <a:stretch>
            <a:fillRect/>
          </a:stretch>
        </p:blipFill>
        <p:spPr>
          <a:xfrm>
            <a:off x="5848025" y="0"/>
            <a:ext cx="2800025" cy="1867625"/>
          </a:xfrm>
          <a:prstGeom prst="rect">
            <a:avLst/>
          </a:prstGeom>
          <a:noFill/>
          <a:ln>
            <a:noFill/>
          </a:ln>
        </p:spPr>
      </p:pic>
      <p:sp>
        <p:nvSpPr>
          <p:cNvPr id="303" name="Google Shape;303;p16"/>
          <p:cNvSpPr/>
          <p:nvPr/>
        </p:nvSpPr>
        <p:spPr>
          <a:xfrm rot="2562136">
            <a:off x="-2482831" y="-3112001"/>
            <a:ext cx="5724955" cy="8423951"/>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title"/>
          </p:nvPr>
        </p:nvSpPr>
        <p:spPr>
          <a:xfrm>
            <a:off x="723900" y="480788"/>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Water</a:t>
            </a:r>
            <a:r>
              <a:rPr lang="en">
                <a:solidFill>
                  <a:schemeClr val="lt1"/>
                </a:solidFill>
              </a:rPr>
              <a:t> Sources</a:t>
            </a:r>
            <a:endParaRPr>
              <a:solidFill>
                <a:schemeClr val="lt1"/>
              </a:solidFill>
            </a:endParaRPr>
          </a:p>
        </p:txBody>
      </p:sp>
      <p:pic>
        <p:nvPicPr>
          <p:cNvPr id="305" name="Google Shape;305;p16"/>
          <p:cNvPicPr preferRelativeResize="0"/>
          <p:nvPr/>
        </p:nvPicPr>
        <p:blipFill>
          <a:blip r:embed="rId4">
            <a:alphaModFix/>
          </a:blip>
          <a:stretch>
            <a:fillRect/>
          </a:stretch>
        </p:blipFill>
        <p:spPr>
          <a:xfrm>
            <a:off x="723900" y="1355825"/>
            <a:ext cx="1596900" cy="1596925"/>
          </a:xfrm>
          <a:prstGeom prst="rect">
            <a:avLst/>
          </a:prstGeom>
          <a:noFill/>
          <a:ln>
            <a:noFill/>
          </a:ln>
        </p:spPr>
      </p:pic>
      <p:sp>
        <p:nvSpPr>
          <p:cNvPr id="306" name="Google Shape;306;p16"/>
          <p:cNvSpPr txBox="1"/>
          <p:nvPr>
            <p:ph idx="1" type="body"/>
          </p:nvPr>
        </p:nvSpPr>
        <p:spPr>
          <a:xfrm>
            <a:off x="3186600" y="1909475"/>
            <a:ext cx="4567800" cy="272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b="1" lang="en">
                <a:solidFill>
                  <a:schemeClr val="lt1"/>
                </a:solidFill>
              </a:rPr>
              <a:t>When analyzing water quality data, we  wanted to look at  the sources of water that most  directly impact communities</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Over  90% of Americans get their tap water from </a:t>
            </a:r>
            <a:r>
              <a:rPr b="1" lang="en">
                <a:solidFill>
                  <a:schemeClr val="lt1"/>
                </a:solidFill>
              </a:rPr>
              <a:t>community</a:t>
            </a:r>
            <a:r>
              <a:rPr b="1" lang="en">
                <a:solidFill>
                  <a:schemeClr val="lt1"/>
                </a:solidFill>
              </a:rPr>
              <a:t> water systems</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Community water systems are public water systems that  supply water to the same populations year-round</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American drinking water quality is subject to EPA regulations and rules set forth by the Safe Drinking Water Act</a:t>
            </a:r>
            <a:endParaRPr b="1">
              <a:solidFill>
                <a:schemeClr val="lt1"/>
              </a:solidFill>
            </a:endParaRPr>
          </a:p>
        </p:txBody>
      </p:sp>
      <p:pic>
        <p:nvPicPr>
          <p:cNvPr id="307" name="Google Shape;307;p16"/>
          <p:cNvPicPr preferRelativeResize="0"/>
          <p:nvPr/>
        </p:nvPicPr>
        <p:blipFill>
          <a:blip r:embed="rId5">
            <a:alphaModFix/>
          </a:blip>
          <a:stretch>
            <a:fillRect/>
          </a:stretch>
        </p:blipFill>
        <p:spPr>
          <a:xfrm>
            <a:off x="723900" y="3192326"/>
            <a:ext cx="1596900" cy="1722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11" name="Shape 311"/>
        <p:cNvGrpSpPr/>
        <p:nvPr/>
      </p:nvGrpSpPr>
      <p:grpSpPr>
        <a:xfrm>
          <a:off x="0" y="0"/>
          <a:ext cx="0" cy="0"/>
          <a:chOff x="0" y="0"/>
          <a:chExt cx="0" cy="0"/>
        </a:xfrm>
      </p:grpSpPr>
      <p:sp>
        <p:nvSpPr>
          <p:cNvPr id="312" name="Google Shape;312;p17"/>
          <p:cNvSpPr txBox="1"/>
          <p:nvPr>
            <p:ph type="title"/>
          </p:nvPr>
        </p:nvSpPr>
        <p:spPr>
          <a:xfrm>
            <a:off x="1287725" y="437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Water Contaminants</a:t>
            </a:r>
            <a:endParaRPr/>
          </a:p>
        </p:txBody>
      </p:sp>
      <p:graphicFrame>
        <p:nvGraphicFramePr>
          <p:cNvPr id="313" name="Google Shape;313;p17"/>
          <p:cNvGraphicFramePr/>
          <p:nvPr/>
        </p:nvGraphicFramePr>
        <p:xfrm>
          <a:off x="267200" y="1112625"/>
          <a:ext cx="3000000" cy="3000000"/>
        </p:xfrm>
        <a:graphic>
          <a:graphicData uri="http://schemas.openxmlformats.org/drawingml/2006/table">
            <a:tbl>
              <a:tblPr>
                <a:noFill/>
                <a:tableStyleId>{8CBE64BC-F2DE-4333-B1FA-FA5BAE240936}</a:tableStyleId>
              </a:tblPr>
              <a:tblGrid>
                <a:gridCol w="2110650"/>
                <a:gridCol w="2110650"/>
                <a:gridCol w="2110650"/>
                <a:gridCol w="2110650"/>
              </a:tblGrid>
              <a:tr h="46997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t>Health Risks</a:t>
                      </a:r>
                      <a:endParaRPr/>
                    </a:p>
                  </a:txBody>
                  <a:tcPr marT="91425" marB="91425" marR="91425" marL="91425"/>
                </a:tc>
                <a:tc>
                  <a:txBody>
                    <a:bodyPr/>
                    <a:lstStyle/>
                    <a:p>
                      <a:pPr indent="0" lvl="0" marL="0" rtl="0" algn="l">
                        <a:spcBef>
                          <a:spcPts val="0"/>
                        </a:spcBef>
                        <a:spcAft>
                          <a:spcPts val="0"/>
                        </a:spcAft>
                        <a:buNone/>
                      </a:pPr>
                      <a:r>
                        <a:rPr lang="en"/>
                        <a:t>EPA Standards</a:t>
                      </a:r>
                      <a:endParaRPr/>
                    </a:p>
                  </a:txBody>
                  <a:tcPr marT="91425" marB="91425" marR="91425" marL="91425"/>
                </a:tc>
                <a:tc>
                  <a:txBody>
                    <a:bodyPr/>
                    <a:lstStyle/>
                    <a:p>
                      <a:pPr indent="0" lvl="0" marL="0" rtl="0" algn="l">
                        <a:spcBef>
                          <a:spcPts val="0"/>
                        </a:spcBef>
                        <a:spcAft>
                          <a:spcPts val="0"/>
                        </a:spcAft>
                        <a:buNone/>
                      </a:pPr>
                      <a:r>
                        <a:rPr lang="en"/>
                        <a:t>Contamination Sources</a:t>
                      </a:r>
                      <a:endParaRPr/>
                    </a:p>
                  </a:txBody>
                  <a:tcPr marT="91425" marB="91425" marR="91425" marL="91425"/>
                </a:tc>
              </a:tr>
              <a:tr h="996350">
                <a:tc>
                  <a:txBody>
                    <a:bodyPr/>
                    <a:lstStyle/>
                    <a:p>
                      <a:pPr indent="0" lvl="0" marL="0" rtl="0" algn="l">
                        <a:spcBef>
                          <a:spcPts val="0"/>
                        </a:spcBef>
                        <a:spcAft>
                          <a:spcPts val="0"/>
                        </a:spcAft>
                        <a:buNone/>
                      </a:pPr>
                      <a:r>
                        <a:rPr lang="en"/>
                        <a:t>Arsenic</a:t>
                      </a:r>
                      <a:endParaRPr/>
                    </a:p>
                  </a:txBody>
                  <a:tcPr marT="91425" marB="91425" marR="91425" marL="91425"/>
                </a:tc>
                <a:tc>
                  <a:txBody>
                    <a:bodyPr/>
                    <a:lstStyle/>
                    <a:p>
                      <a:pPr indent="0" lvl="0" marL="0" rtl="0" algn="l">
                        <a:lnSpc>
                          <a:spcPct val="115000"/>
                        </a:lnSpc>
                        <a:spcBef>
                          <a:spcPts val="0"/>
                        </a:spcBef>
                        <a:spcAft>
                          <a:spcPts val="1200"/>
                        </a:spcAft>
                        <a:buNone/>
                      </a:pPr>
                      <a:r>
                        <a:rPr lang="en" sz="1100">
                          <a:solidFill>
                            <a:srgbClr val="040C28"/>
                          </a:solidFill>
                          <a:latin typeface="Nunito"/>
                          <a:ea typeface="Nunito"/>
                          <a:cs typeface="Nunito"/>
                          <a:sym typeface="Nunito"/>
                        </a:rPr>
                        <a:t>Can cause cancer, skin lesions, cardiovascular disease and diabetes</a:t>
                      </a:r>
                      <a:endParaRPr/>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10 micrograms per liter </a:t>
                      </a:r>
                      <a:r>
                        <a:rPr lang="en" sz="1300">
                          <a:solidFill>
                            <a:srgbClr val="040C28"/>
                          </a:solidFill>
                          <a:latin typeface="Nunito"/>
                          <a:ea typeface="Nunito"/>
                          <a:cs typeface="Nunito"/>
                          <a:sym typeface="Nunito"/>
                        </a:rPr>
                        <a:t>(µg/L)</a:t>
                      </a:r>
                      <a:endParaRPr/>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Natural mineral deposits, industrial and agricultural wastewater</a:t>
                      </a:r>
                      <a:endParaRPr sz="1300">
                        <a:solidFill>
                          <a:schemeClr val="dk2"/>
                        </a:solidFill>
                        <a:latin typeface="Nunito"/>
                        <a:ea typeface="Nunito"/>
                        <a:cs typeface="Nunito"/>
                        <a:sym typeface="Nunito"/>
                      </a:endParaRPr>
                    </a:p>
                  </a:txBody>
                  <a:tcPr marT="91425" marB="91425" marR="91425" marL="91425"/>
                </a:tc>
              </a:tr>
              <a:tr h="1347675">
                <a:tc>
                  <a:txBody>
                    <a:bodyPr/>
                    <a:lstStyle/>
                    <a:p>
                      <a:pPr indent="0" lvl="0" marL="0" rtl="0" algn="l">
                        <a:spcBef>
                          <a:spcPts val="0"/>
                        </a:spcBef>
                        <a:spcAft>
                          <a:spcPts val="0"/>
                        </a:spcAft>
                        <a:buNone/>
                      </a:pPr>
                      <a:r>
                        <a:rPr lang="en"/>
                        <a:t>Nitrates</a:t>
                      </a:r>
                      <a:endParaRPr/>
                    </a:p>
                  </a:txBody>
                  <a:tcPr marT="91425" marB="91425" marR="91425" marL="91425"/>
                </a:tc>
                <a:tc>
                  <a:txBody>
                    <a:bodyPr/>
                    <a:lstStyle/>
                    <a:p>
                      <a:pPr indent="0" lvl="0" marL="0" rtl="0" algn="l">
                        <a:lnSpc>
                          <a:spcPct val="115000"/>
                        </a:lnSpc>
                        <a:spcBef>
                          <a:spcPts val="0"/>
                        </a:spcBef>
                        <a:spcAft>
                          <a:spcPts val="1200"/>
                        </a:spcAft>
                        <a:buNone/>
                      </a:pPr>
                      <a:r>
                        <a:rPr lang="en" sz="1100">
                          <a:solidFill>
                            <a:schemeClr val="dk2"/>
                          </a:solidFill>
                          <a:latin typeface="Nunito"/>
                          <a:ea typeface="Nunito"/>
                          <a:cs typeface="Nunito"/>
                          <a:sym typeface="Nunito"/>
                        </a:rPr>
                        <a:t>Can cause cancer, thyroid disease and birth defects</a:t>
                      </a:r>
                      <a:endParaRPr/>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10 milligrams per liter (mg/L)</a:t>
                      </a:r>
                      <a:endParaRPr/>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Runoff/fertilizers</a:t>
                      </a:r>
                      <a:r>
                        <a:rPr lang="en" sz="1300">
                          <a:solidFill>
                            <a:schemeClr val="dk2"/>
                          </a:solidFill>
                          <a:latin typeface="Nunito"/>
                          <a:ea typeface="Nunito"/>
                          <a:cs typeface="Nunito"/>
                          <a:sym typeface="Nunito"/>
                        </a:rPr>
                        <a:t>, wastewater, landfills,  animal feed lots, septic systems and urban drainage</a:t>
                      </a:r>
                      <a:endParaRPr sz="1300">
                        <a:solidFill>
                          <a:schemeClr val="dk2"/>
                        </a:solidFill>
                        <a:latin typeface="Nunito"/>
                        <a:ea typeface="Nunito"/>
                        <a:cs typeface="Nunito"/>
                        <a:sym typeface="Nunito"/>
                      </a:endParaRPr>
                    </a:p>
                  </a:txBody>
                  <a:tcPr marT="91425" marB="91425" marR="91425" marL="91425"/>
                </a:tc>
              </a:tr>
              <a:tr h="996350">
                <a:tc>
                  <a:txBody>
                    <a:bodyPr/>
                    <a:lstStyle/>
                    <a:p>
                      <a:pPr indent="0" lvl="0" marL="0" rtl="0" algn="l">
                        <a:spcBef>
                          <a:spcPts val="0"/>
                        </a:spcBef>
                        <a:spcAft>
                          <a:spcPts val="0"/>
                        </a:spcAft>
                        <a:buNone/>
                      </a:pPr>
                      <a:r>
                        <a:rPr lang="en"/>
                        <a:t>Uranium</a:t>
                      </a:r>
                      <a:endParaRPr/>
                    </a:p>
                  </a:txBody>
                  <a:tcPr marT="91425" marB="91425" marR="91425" marL="91425"/>
                </a:tc>
                <a:tc>
                  <a:txBody>
                    <a:bodyPr/>
                    <a:lstStyle/>
                    <a:p>
                      <a:pPr indent="0" lvl="0" marL="0" rtl="0" algn="l">
                        <a:lnSpc>
                          <a:spcPct val="115000"/>
                        </a:lnSpc>
                        <a:spcBef>
                          <a:spcPts val="0"/>
                        </a:spcBef>
                        <a:spcAft>
                          <a:spcPts val="1200"/>
                        </a:spcAft>
                        <a:buNone/>
                      </a:pPr>
                      <a:r>
                        <a:rPr lang="en" sz="1100">
                          <a:solidFill>
                            <a:schemeClr val="dk2"/>
                          </a:solidFill>
                          <a:latin typeface="Nunito"/>
                          <a:ea typeface="Nunito"/>
                          <a:cs typeface="Nunito"/>
                          <a:sym typeface="Nunito"/>
                        </a:rPr>
                        <a:t>Can cause cardiovascular disease, kidney damage and lung cancer</a:t>
                      </a:r>
                      <a:endParaRPr/>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30 micrograms per liter </a:t>
                      </a:r>
                      <a:r>
                        <a:rPr lang="en" sz="1300">
                          <a:solidFill>
                            <a:srgbClr val="040C28"/>
                          </a:solidFill>
                          <a:latin typeface="Nunito"/>
                          <a:ea typeface="Nunito"/>
                          <a:cs typeface="Nunito"/>
                          <a:sym typeface="Nunito"/>
                        </a:rPr>
                        <a:t>(µg/L)</a:t>
                      </a:r>
                      <a:endParaRPr/>
                    </a:p>
                  </a:txBody>
                  <a:tcPr marT="91425" marB="91425" marR="91425" marL="91425"/>
                </a:tc>
                <a:tc>
                  <a:txBody>
                    <a:bodyPr/>
                    <a:lstStyle/>
                    <a:p>
                      <a:pPr indent="0" lvl="0" marL="0" rtl="0" algn="l">
                        <a:lnSpc>
                          <a:spcPct val="115000"/>
                        </a:lnSpc>
                        <a:spcBef>
                          <a:spcPts val="0"/>
                        </a:spcBef>
                        <a:spcAft>
                          <a:spcPts val="1200"/>
                        </a:spcAft>
                        <a:buNone/>
                      </a:pPr>
                      <a:r>
                        <a:rPr lang="en" sz="1300">
                          <a:solidFill>
                            <a:schemeClr val="dk2"/>
                          </a:solidFill>
                          <a:latin typeface="Nunito"/>
                          <a:ea typeface="Nunito"/>
                          <a:cs typeface="Nunito"/>
                          <a:sym typeface="Nunito"/>
                        </a:rPr>
                        <a:t>Natural mineral deposits, mining, fertilizers, nuclear facilities and military activities</a:t>
                      </a:r>
                      <a:endParaRPr sz="1300">
                        <a:solidFill>
                          <a:schemeClr val="dk2"/>
                        </a:solidFill>
                        <a:latin typeface="Nunito"/>
                        <a:ea typeface="Nunito"/>
                        <a:cs typeface="Nunito"/>
                        <a:sym typeface="Nunito"/>
                      </a:endParaRPr>
                    </a:p>
                  </a:txBody>
                  <a:tcPr marT="91425" marB="91425" marR="91425" marL="91425"/>
                </a:tc>
              </a:tr>
            </a:tbl>
          </a:graphicData>
        </a:graphic>
      </p:graphicFrame>
      <p:pic>
        <p:nvPicPr>
          <p:cNvPr id="314" name="Google Shape;314;p17"/>
          <p:cNvPicPr preferRelativeResize="0"/>
          <p:nvPr/>
        </p:nvPicPr>
        <p:blipFill>
          <a:blip r:embed="rId3">
            <a:alphaModFix/>
          </a:blip>
          <a:stretch>
            <a:fillRect/>
          </a:stretch>
        </p:blipFill>
        <p:spPr>
          <a:xfrm>
            <a:off x="1257150" y="4002825"/>
            <a:ext cx="931125" cy="931125"/>
          </a:xfrm>
          <a:prstGeom prst="rect">
            <a:avLst/>
          </a:prstGeom>
          <a:noFill/>
          <a:ln>
            <a:noFill/>
          </a:ln>
        </p:spPr>
      </p:pic>
      <p:pic>
        <p:nvPicPr>
          <p:cNvPr id="315" name="Google Shape;315;p17"/>
          <p:cNvPicPr preferRelativeResize="0"/>
          <p:nvPr/>
        </p:nvPicPr>
        <p:blipFill>
          <a:blip r:embed="rId4">
            <a:alphaModFix/>
          </a:blip>
          <a:stretch>
            <a:fillRect/>
          </a:stretch>
        </p:blipFill>
        <p:spPr>
          <a:xfrm>
            <a:off x="1092125" y="2753288"/>
            <a:ext cx="1166050" cy="999300"/>
          </a:xfrm>
          <a:prstGeom prst="rect">
            <a:avLst/>
          </a:prstGeom>
          <a:noFill/>
          <a:ln>
            <a:noFill/>
          </a:ln>
        </p:spPr>
      </p:pic>
      <p:pic>
        <p:nvPicPr>
          <p:cNvPr id="316" name="Google Shape;316;p17"/>
          <p:cNvPicPr preferRelativeResize="0"/>
          <p:nvPr/>
        </p:nvPicPr>
        <p:blipFill>
          <a:blip r:embed="rId5">
            <a:alphaModFix/>
          </a:blip>
          <a:stretch>
            <a:fillRect/>
          </a:stretch>
        </p:blipFill>
        <p:spPr>
          <a:xfrm>
            <a:off x="1379475" y="1694250"/>
            <a:ext cx="808800" cy="80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Arsenic vs Income</a:t>
            </a:r>
            <a:endParaRPr>
              <a:solidFill>
                <a:schemeClr val="accent2"/>
              </a:solidFill>
            </a:endParaRPr>
          </a:p>
        </p:txBody>
      </p:sp>
      <p:pic>
        <p:nvPicPr>
          <p:cNvPr id="322" name="Google Shape;322;p18"/>
          <p:cNvPicPr preferRelativeResize="0"/>
          <p:nvPr/>
        </p:nvPicPr>
        <p:blipFill>
          <a:blip r:embed="rId3">
            <a:alphaModFix/>
          </a:blip>
          <a:stretch>
            <a:fillRect/>
          </a:stretch>
        </p:blipFill>
        <p:spPr>
          <a:xfrm>
            <a:off x="411875" y="1573075"/>
            <a:ext cx="4120725" cy="3090550"/>
          </a:xfrm>
          <a:prstGeom prst="rect">
            <a:avLst/>
          </a:prstGeom>
          <a:noFill/>
          <a:ln>
            <a:noFill/>
          </a:ln>
        </p:spPr>
      </p:pic>
      <p:sp>
        <p:nvSpPr>
          <p:cNvPr id="323" name="Google Shape;323;p18"/>
          <p:cNvSpPr/>
          <p:nvPr/>
        </p:nvSpPr>
        <p:spPr>
          <a:xfrm rot="-276">
            <a:off x="4865175" y="1573225"/>
            <a:ext cx="3742800" cy="30903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txBox="1"/>
          <p:nvPr/>
        </p:nvSpPr>
        <p:spPr>
          <a:xfrm>
            <a:off x="4835475" y="1518825"/>
            <a:ext cx="3802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Negative regression line</a:t>
            </a:r>
            <a:endParaRPr b="1">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r-squared: .0037</a:t>
            </a:r>
            <a:endParaRPr b="1">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Nitrate vs Income</a:t>
            </a:r>
            <a:endParaRPr>
              <a:solidFill>
                <a:schemeClr val="accent2"/>
              </a:solidFill>
            </a:endParaRPr>
          </a:p>
        </p:txBody>
      </p:sp>
      <p:pic>
        <p:nvPicPr>
          <p:cNvPr id="330" name="Google Shape;330;p19"/>
          <p:cNvPicPr preferRelativeResize="0"/>
          <p:nvPr/>
        </p:nvPicPr>
        <p:blipFill>
          <a:blip r:embed="rId3">
            <a:alphaModFix/>
          </a:blip>
          <a:stretch>
            <a:fillRect/>
          </a:stretch>
        </p:blipFill>
        <p:spPr>
          <a:xfrm>
            <a:off x="608900" y="1597875"/>
            <a:ext cx="3755189" cy="2816400"/>
          </a:xfrm>
          <a:prstGeom prst="rect">
            <a:avLst/>
          </a:prstGeom>
          <a:noFill/>
          <a:ln>
            <a:noFill/>
          </a:ln>
        </p:spPr>
      </p:pic>
      <p:sp>
        <p:nvSpPr>
          <p:cNvPr id="331" name="Google Shape;331;p19"/>
          <p:cNvSpPr/>
          <p:nvPr/>
        </p:nvSpPr>
        <p:spPr>
          <a:xfrm rot="-276">
            <a:off x="4739375" y="1598026"/>
            <a:ext cx="3742800" cy="28161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ph idx="1" type="body"/>
          </p:nvPr>
        </p:nvSpPr>
        <p:spPr>
          <a:xfrm>
            <a:off x="4887125" y="1715150"/>
            <a:ext cx="3447300" cy="28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Flat regression line</a:t>
            </a:r>
            <a:endParaRPr b="1"/>
          </a:p>
          <a:p>
            <a:pPr indent="-311150" lvl="0" marL="457200" rtl="0" algn="l">
              <a:spcBef>
                <a:spcPts val="0"/>
              </a:spcBef>
              <a:spcAft>
                <a:spcPts val="0"/>
              </a:spcAft>
              <a:buSzPts val="1300"/>
              <a:buChar char="●"/>
            </a:pPr>
            <a:r>
              <a:rPr b="1" lang="en"/>
              <a:t>r</a:t>
            </a:r>
            <a:r>
              <a:rPr b="1" lang="en"/>
              <a:t>-squared: .0004</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Uranium vs Income</a:t>
            </a:r>
            <a:endParaRPr>
              <a:solidFill>
                <a:schemeClr val="accent2"/>
              </a:solidFill>
            </a:endParaRPr>
          </a:p>
        </p:txBody>
      </p:sp>
      <p:pic>
        <p:nvPicPr>
          <p:cNvPr id="338" name="Google Shape;338;p20"/>
          <p:cNvPicPr preferRelativeResize="0"/>
          <p:nvPr/>
        </p:nvPicPr>
        <p:blipFill>
          <a:blip r:embed="rId3">
            <a:alphaModFix/>
          </a:blip>
          <a:stretch>
            <a:fillRect/>
          </a:stretch>
        </p:blipFill>
        <p:spPr>
          <a:xfrm>
            <a:off x="586125" y="1549797"/>
            <a:ext cx="3883400" cy="2912575"/>
          </a:xfrm>
          <a:prstGeom prst="rect">
            <a:avLst/>
          </a:prstGeom>
          <a:noFill/>
          <a:ln>
            <a:noFill/>
          </a:ln>
        </p:spPr>
      </p:pic>
      <p:sp>
        <p:nvSpPr>
          <p:cNvPr id="339" name="Google Shape;339;p20"/>
          <p:cNvSpPr/>
          <p:nvPr/>
        </p:nvSpPr>
        <p:spPr>
          <a:xfrm rot="-276">
            <a:off x="4770000" y="1549950"/>
            <a:ext cx="3742800" cy="2912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txBox="1"/>
          <p:nvPr>
            <p:ph idx="1" type="body"/>
          </p:nvPr>
        </p:nvSpPr>
        <p:spPr>
          <a:xfrm>
            <a:off x="4770000" y="1659150"/>
            <a:ext cx="3106200" cy="259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lnSpc>
                <a:spcPct val="100000"/>
              </a:lnSpc>
              <a:spcBef>
                <a:spcPts val="0"/>
              </a:spcBef>
              <a:spcAft>
                <a:spcPts val="0"/>
              </a:spcAft>
              <a:buSzPts val="1300"/>
              <a:buChar char="●"/>
            </a:pPr>
            <a:r>
              <a:rPr b="1" lang="en" sz="1400"/>
              <a:t>r-squared: .0854</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Arsenic vs Poverty Rate </a:t>
            </a:r>
            <a:endParaRPr>
              <a:solidFill>
                <a:schemeClr val="accent2"/>
              </a:solidFill>
            </a:endParaRPr>
          </a:p>
        </p:txBody>
      </p:sp>
      <p:pic>
        <p:nvPicPr>
          <p:cNvPr id="346" name="Google Shape;346;p21"/>
          <p:cNvPicPr preferRelativeResize="0"/>
          <p:nvPr/>
        </p:nvPicPr>
        <p:blipFill>
          <a:blip r:embed="rId3">
            <a:alphaModFix/>
          </a:blip>
          <a:stretch>
            <a:fillRect/>
          </a:stretch>
        </p:blipFill>
        <p:spPr>
          <a:xfrm>
            <a:off x="973050" y="1499950"/>
            <a:ext cx="4188101" cy="3141074"/>
          </a:xfrm>
          <a:prstGeom prst="rect">
            <a:avLst/>
          </a:prstGeom>
          <a:noFill/>
          <a:ln>
            <a:noFill/>
          </a:ln>
        </p:spPr>
      </p:pic>
      <p:sp>
        <p:nvSpPr>
          <p:cNvPr id="347" name="Google Shape;347;p21"/>
          <p:cNvSpPr/>
          <p:nvPr/>
        </p:nvSpPr>
        <p:spPr>
          <a:xfrm rot="-319">
            <a:off x="5360375" y="1500109"/>
            <a:ext cx="3232500" cy="31407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txBox="1"/>
          <p:nvPr>
            <p:ph idx="1" type="body"/>
          </p:nvPr>
        </p:nvSpPr>
        <p:spPr>
          <a:xfrm>
            <a:off x="5419150" y="1597875"/>
            <a:ext cx="2506800" cy="266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Positive regression line</a:t>
            </a:r>
            <a:endParaRPr b="1"/>
          </a:p>
          <a:p>
            <a:pPr indent="-311150" lvl="0" marL="457200" rtl="0" algn="l">
              <a:spcBef>
                <a:spcPts val="0"/>
              </a:spcBef>
              <a:spcAft>
                <a:spcPts val="0"/>
              </a:spcAft>
              <a:buSzPts val="1300"/>
              <a:buChar char="●"/>
            </a:pPr>
            <a:r>
              <a:rPr b="1" lang="en"/>
              <a:t>r-squared .3730</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