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05" r:id="rId2"/>
    <p:sldId id="307" r:id="rId3"/>
    <p:sldId id="266" r:id="rId4"/>
    <p:sldId id="267" r:id="rId5"/>
    <p:sldId id="284" r:id="rId6"/>
    <p:sldId id="276" r:id="rId7"/>
    <p:sldId id="275" r:id="rId8"/>
    <p:sldId id="278" r:id="rId9"/>
    <p:sldId id="280" r:id="rId10"/>
    <p:sldId id="286" r:id="rId11"/>
    <p:sldId id="299" r:id="rId12"/>
    <p:sldId id="288" r:id="rId13"/>
    <p:sldId id="283" r:id="rId14"/>
    <p:sldId id="308" r:id="rId15"/>
    <p:sldId id="302" r:id="rId16"/>
    <p:sldId id="301" r:id="rId17"/>
    <p:sldId id="300" r:id="rId18"/>
    <p:sldId id="304" r:id="rId19"/>
    <p:sldId id="293" r:id="rId20"/>
    <p:sldId id="309" r:id="rId21"/>
    <p:sldId id="312" r:id="rId22"/>
    <p:sldId id="311" r:id="rId23"/>
    <p:sldId id="352" r:id="rId24"/>
    <p:sldId id="317" r:id="rId25"/>
    <p:sldId id="356" r:id="rId26"/>
    <p:sldId id="257" r:id="rId27"/>
    <p:sldId id="320" r:id="rId28"/>
    <p:sldId id="330" r:id="rId29"/>
    <p:sldId id="327" r:id="rId30"/>
    <p:sldId id="325" r:id="rId31"/>
    <p:sldId id="334" r:id="rId32"/>
    <p:sldId id="339" r:id="rId33"/>
    <p:sldId id="344" r:id="rId34"/>
    <p:sldId id="355" r:id="rId35"/>
    <p:sldId id="340" r:id="rId36"/>
    <p:sldId id="345" r:id="rId37"/>
    <p:sldId id="357" r:id="rId38"/>
    <p:sldId id="348" r:id="rId39"/>
    <p:sldId id="351" r:id="rId40"/>
    <p:sldId id="354" r:id="rId41"/>
    <p:sldId id="358" r:id="rId42"/>
    <p:sldId id="359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BA00"/>
    <a:srgbClr val="C61488"/>
    <a:srgbClr val="00FF00"/>
    <a:srgbClr val="7F3E7F"/>
    <a:srgbClr val="FF0000"/>
    <a:srgbClr val="7F7F7F"/>
    <a:srgbClr val="FFFF00"/>
    <a:srgbClr val="007F7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7"/>
    <p:restoredTop sz="86383"/>
  </p:normalViewPr>
  <p:slideViewPr>
    <p:cSldViewPr snapToGrid="0">
      <p:cViewPr varScale="1">
        <p:scale>
          <a:sx n="139" d="100"/>
          <a:sy n="139" d="100"/>
        </p:scale>
        <p:origin x="1544" y="168"/>
      </p:cViewPr>
      <p:guideLst/>
    </p:cSldViewPr>
  </p:slideViewPr>
  <p:outlineViewPr>
    <p:cViewPr>
      <p:scale>
        <a:sx n="33" d="100"/>
        <a:sy n="33" d="100"/>
      </p:scale>
      <p:origin x="0" y="-139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51CFC-A194-4F46-B276-B3B03D454046}" type="datetimeFigureOut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2913-A187-6F49-82FC-39F6FDE859C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719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9835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919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0220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9820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4836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6476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5399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7215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This scheme is used in real world attack, when the randomness in the cryptography algorithm is violated.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883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If the simulator succeed, we therefore prove that the proof must contain no knowledge, since the simulator itself does not have the knowledge.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5237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957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ZKRP </a:t>
            </a:r>
            <a:r>
              <a:rPr kumimoji="1" lang="en" altLang="zh-TW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for“</a:t>
            </a:r>
            <a:r>
              <a:rPr lang="en" altLang="zh-TW" b="0" i="0" dirty="0" err="1">
                <a:solidFill>
                  <a:srgbClr val="E2EEFF"/>
                </a:solidFill>
                <a:effectLst/>
                <a:latin typeface="Google Sans"/>
              </a:rPr>
              <a:t>zero</a:t>
            </a:r>
            <a:r>
              <a:rPr lang="en" altLang="zh-TW" b="0" i="0" dirty="0">
                <a:solidFill>
                  <a:srgbClr val="E2EEFF"/>
                </a:solidFill>
                <a:effectLst/>
                <a:latin typeface="Google Sans"/>
              </a:rPr>
              <a:t>-knowledge range proof</a:t>
            </a:r>
            <a:r>
              <a:rPr kumimoji="1" lang="en" altLang="zh-TW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1737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4561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036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96501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2500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7432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8869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1239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1211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32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4519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33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805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ZKRP </a:t>
            </a:r>
            <a:r>
              <a:rPr kumimoji="1" lang="en" altLang="zh-TW" sz="1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for“</a:t>
            </a:r>
            <a:r>
              <a:rPr lang="en" altLang="zh-TW" b="0" i="0" dirty="0" err="1">
                <a:solidFill>
                  <a:srgbClr val="E2EEFF"/>
                </a:solidFill>
                <a:effectLst/>
                <a:latin typeface="Google Sans"/>
              </a:rPr>
              <a:t>zero</a:t>
            </a:r>
            <a:r>
              <a:rPr lang="en" altLang="zh-TW" b="0" i="0" dirty="0">
                <a:solidFill>
                  <a:srgbClr val="E2EEFF"/>
                </a:solidFill>
                <a:effectLst/>
                <a:latin typeface="Google Sans"/>
              </a:rPr>
              <a:t>-knowledge range proof</a:t>
            </a:r>
            <a:r>
              <a:rPr kumimoji="1" lang="en" altLang="zh-TW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389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8832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928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091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3273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252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E2913-A187-6F49-82FC-39F6FDE859CB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366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ECF71E-2A28-E251-9D58-E9AFC7374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93A737-20E4-8CFA-AF3A-F4F1BCAC5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4ADF06-CF15-0065-B720-AA09B3F1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638E-7FCB-3D4D-B98F-2C61924F2CD9}" type="datetime1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3D773E-6A71-5E45-798D-374D7850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5A305F-B111-417C-71C7-79CE6AD6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4A2-9A24-6442-B37C-FC9D6D4E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989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D03B94-7AD2-E9BC-1E61-DDA2BFA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2F3FE6-76F6-D121-5ED4-DF90063DE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4AC470-6535-482F-D1E3-695DD4EF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4BEB8-660D-A846-865A-DF5DF62201BE}" type="datetime1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54D629-7F75-CA68-54CE-2998AA2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B34299-A297-2058-666F-E5A4565F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4A2-9A24-6442-B37C-FC9D6D4E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797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828A74C-D431-F82F-3E19-E714C0B62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D920F5-4C7C-5EB7-7453-D5A6DAB97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5B909E-63C0-186B-F60D-B0E9D004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D34C-B9A1-7141-99AA-D72522306795}" type="datetime1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12B5C0-4928-3858-7002-D898B3FA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023F6A-70CB-1F08-824A-17516B99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4A2-9A24-6442-B37C-FC9D6D4E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170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CE1CF2-12BA-7511-0EA7-0796C6AB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9027D9-90B5-75BE-BF6D-EEE1F9783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111C24-58D6-75CD-5C2E-BA1A2B10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7F61-4E48-E649-BDD3-5AEBE6D3C325}" type="datetime1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CB2F5E-5DBD-CAD7-5C48-607C535D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EE39C4-BF3C-F1A6-977A-5130858B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4A2-9A24-6442-B37C-FC9D6D4E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832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BF7C0-A4ED-B025-8E48-6CA0B772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774256-9859-BC9A-96EC-FEB956B1D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FCF049-27CC-FA0F-72D7-18118ED0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A2F9-A5FB-7F46-BE8B-918F83DA9EB3}" type="datetime1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601F10-4089-157F-F7F1-E763A79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6A5AE2-FAB8-D6D1-600A-7147B9B7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4A2-9A24-6442-B37C-FC9D6D4E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526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D6078-5848-2B42-8998-3D15822B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D4041-6809-3F6D-E3A1-0B049195D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997A9E-9E91-EB86-6E04-797700674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695271-C847-4E6D-F4E8-10A84D50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36FB-4F4F-1F4E-B61A-51769DBAC999}" type="datetime1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F43C25-8C51-F876-E39B-E32F5896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AEC318-C883-AE62-47B2-6A988DAF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4A2-9A24-6442-B37C-FC9D6D4E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583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1E03E-E730-B4DA-135A-6B69D0F8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C9AA6F-5C30-B519-BEA8-914CBE122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96F02C-8224-6DDC-382B-7A0821E6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9C4C86-7211-FFA9-1CD3-AB93784A4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F74200-6F44-5018-57C2-066C3E6AF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49AB1F-A5B2-A4DB-8662-6413F50E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603C-A353-F845-8F57-B3BADBC2B92B}" type="datetime1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B61556-D16B-6051-0AEB-9B0B0BD4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3BCF55-8B6A-A6B8-49B6-E1F67D8E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4A2-9A24-6442-B37C-FC9D6D4E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92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06D97-7D38-91D5-FA8D-47C80D9C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2385DFE-C7D0-1643-8DC1-60AAE5BF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D517-157F-DE45-8C63-5782280A9714}" type="datetime1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4C4A0A-1771-8D1F-2D74-F2BA87FD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CAA823-1837-FFD7-B4B7-17162001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4A2-9A24-6442-B37C-FC9D6D4E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277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A65C5B-F6CD-767F-96E6-272A6232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C7EA-DBDC-ED42-8E36-2DFE52367A04}" type="datetime1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7066B8-08CA-4BA5-111D-6D2AAE26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36FF7E-B550-1899-3FEA-05D8EB85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4A2-9A24-6442-B37C-FC9D6D4E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6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4C914-FB9C-EF66-1871-EA832F1C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86B317-C680-DD51-638F-1B18CEDBC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D0AD84-1BE3-C647-668D-A959EB8F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EB093F-C04E-6F5F-6969-E8471F92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E7E2-F42B-3740-B0DE-FDB7C0199F08}" type="datetime1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1193D6-E83B-602E-DEE5-0B136C46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02F7E1-E3E1-C71D-0D5D-3D80CC9C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4A2-9A24-6442-B37C-FC9D6D4E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770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A6423-282C-A3C6-DA7D-70F0DED5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F61E94-2EBB-6436-108D-98FCB32B3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C6236F-27AA-90C6-27AA-E6CBE9D3D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6049A0-D41C-7E64-CB06-BA09FA52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F93F-9001-D940-8594-E72DA8BCD4D5}" type="datetime1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D4D0F-29D4-9012-435F-C29013A0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6BD48C-6ED7-F642-BE5B-B86B47C6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5C4A2-9A24-6442-B37C-FC9D6D4E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114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F45658-773B-92F0-9151-9E400747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60E24F-99CA-2D89-93E9-B690A2F03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4AC69-B375-A666-4EAA-77B50F0CD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16B3-6F8F-7A4F-8AB4-496578A2381D}" type="datetime1">
              <a:rPr kumimoji="1" lang="zh-TW" altLang="en-US" smtClean="0"/>
              <a:t>2023/8/27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4E2420-2CEC-6740-465A-F49B3367E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A7EF7-6692-51CC-1D0C-FB41B248F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5C4A2-9A24-6442-B37C-FC9D6D4EC25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070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print.iacr.org/2013/279.pdf" TargetMode="External"/><Relationship Id="rId3" Type="http://schemas.openxmlformats.org/officeDocument/2006/relationships/hyperlink" Target="https://citeseerx.ist.psu.edu/viewdoc/download?doi=10.1.1.419.8132&amp;rep=rep1&amp;type=pdf" TargetMode="External"/><Relationship Id="rId7" Type="http://schemas.openxmlformats.org/officeDocument/2006/relationships/hyperlink" Target="https://eprint.iacr.org/2012/215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print.iacr.org/2009/547.pdf" TargetMode="External"/><Relationship Id="rId5" Type="http://schemas.openxmlformats.org/officeDocument/2006/relationships/hyperlink" Target="https://www.microsoft.com/en-us/research/wp-content/uploads/2016/12/2008-DelegatingComputation.pdf" TargetMode="External"/><Relationship Id="rId4" Type="http://schemas.openxmlformats.org/officeDocument/2006/relationships/hyperlink" Target="https://link.springer.com/content/pdf/10.1007/0-387-34805-0_22.pdf" TargetMode="External"/><Relationship Id="rId9" Type="http://schemas.openxmlformats.org/officeDocument/2006/relationships/hyperlink" Target="https://eprint.iacr.org/2013/879.pdf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7.pn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4.png"/><Relationship Id="rId11" Type="http://schemas.openxmlformats.org/officeDocument/2006/relationships/image" Target="../media/image70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0245832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8F9DE410-ABBA-A560-ACC5-B670D4B06905}"/>
              </a:ext>
            </a:extLst>
          </p:cNvPr>
          <p:cNvSpPr txBox="1">
            <a:spLocks/>
          </p:cNvSpPr>
          <p:nvPr/>
        </p:nvSpPr>
        <p:spPr>
          <a:xfrm>
            <a:off x="1528482" y="1126845"/>
            <a:ext cx="9144000" cy="2910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kumimoji="1" lang="zh-TW" altLang="en-US" sz="5200" b="1" dirty="0">
              <a:latin typeface="Apple SD Gothic Neo Heavy" panose="02000300000000000000" pitchFamily="2" charset="-127"/>
              <a:ea typeface="Noto Sans TC Black" panose="020B0500000000000000" pitchFamily="34" charset="-128"/>
              <a:cs typeface="Ayuthaya" pitchFamily="2" charset="-34"/>
            </a:endParaRP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B339A471-BD0F-BD60-C3CD-1E75F6381349}"/>
              </a:ext>
            </a:extLst>
          </p:cNvPr>
          <p:cNvSpPr txBox="1">
            <a:spLocks/>
          </p:cNvSpPr>
          <p:nvPr/>
        </p:nvSpPr>
        <p:spPr>
          <a:xfrm>
            <a:off x="2361239" y="4038537"/>
            <a:ext cx="7478485" cy="170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Ayuthaya" pitchFamily="2" charset="-34"/>
              </a:rPr>
              <a:t>Presented by Jason</a:t>
            </a:r>
          </a:p>
          <a:p>
            <a:r>
              <a:rPr kumimoji="1" lang="en-US" altLang="zh-TW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  <a:cs typeface="Ayuthaya" pitchFamily="2" charset="-34"/>
              </a:rPr>
              <a:t>Date: Aug. 27, 2023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980F0A43-9B3A-24DD-522D-5705BCDD10BC}"/>
              </a:ext>
            </a:extLst>
          </p:cNvPr>
          <p:cNvSpPr txBox="1">
            <a:spLocks/>
          </p:cNvSpPr>
          <p:nvPr/>
        </p:nvSpPr>
        <p:spPr>
          <a:xfrm>
            <a:off x="1519518" y="1353572"/>
            <a:ext cx="9144000" cy="2684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zh-TW" sz="52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  <a:cs typeface="Ayuthaya" pitchFamily="2" charset="-34"/>
              </a:rPr>
              <a:t>Level by Level </a:t>
            </a:r>
          </a:p>
          <a:p>
            <a:pPr>
              <a:lnSpc>
                <a:spcPct val="100000"/>
              </a:lnSpc>
            </a:pPr>
            <a:r>
              <a:rPr kumimoji="1" lang="en-US" altLang="zh-TW" sz="52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  <a:cs typeface="Ayuthaya" pitchFamily="2" charset="-34"/>
              </a:rPr>
              <a:t>Introduction to ZKP</a:t>
            </a:r>
          </a:p>
        </p:txBody>
      </p:sp>
    </p:spTree>
    <p:extLst>
      <p:ext uri="{BB962C8B-B14F-4D97-AF65-F5344CB8AC3E}">
        <p14:creationId xmlns:p14="http://schemas.microsoft.com/office/powerpoint/2010/main" val="216353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Ali Baba’s Cave – What If... 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E293F-A826-E19A-366B-59E30748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6272"/>
            <a:ext cx="7849565" cy="13400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zh-TW" dirty="0">
                <a:latin typeface="Apple SD Gothic Neo" panose="02000300000000000000" pitchFamily="2" charset="-127"/>
              </a:rPr>
              <a:t>Peggy is She-Hulk?</a:t>
            </a:r>
          </a:p>
          <a:p>
            <a:pPr>
              <a:lnSpc>
                <a:spcPct val="100000"/>
              </a:lnSpc>
            </a:pPr>
            <a:r>
              <a:rPr kumimoji="1" lang="en" altLang="zh-TW" dirty="0">
                <a:latin typeface="Apple SD Gothic Neo" panose="02000300000000000000" pitchFamily="2" charset="-127"/>
              </a:rPr>
              <a:t>We can prove the </a:t>
            </a:r>
            <a:r>
              <a:rPr kumimoji="1" lang="en" altLang="zh-TW" b="1" dirty="0">
                <a:latin typeface="Apple SD Gothic Neo" panose="02000300000000000000" pitchFamily="2" charset="-127"/>
              </a:rPr>
              <a:t>zero-</a:t>
            </a:r>
            <a:r>
              <a:rPr kumimoji="1" lang="en" altLang="zh-TW" b="1" dirty="0" err="1">
                <a:latin typeface="Apple SD Gothic Neo" panose="02000300000000000000" pitchFamily="2" charset="-127"/>
              </a:rPr>
              <a:t>knowledgeness</a:t>
            </a:r>
            <a:r>
              <a:rPr kumimoji="1" lang="en" altLang="zh-TW" dirty="0">
                <a:latin typeface="Apple SD Gothic Neo" panose="02000300000000000000" pitchFamily="2" charset="-127"/>
              </a:rPr>
              <a:t>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F90AAD-61DD-494E-CFCE-C9575FC0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726"/>
          <a:stretch/>
        </p:blipFill>
        <p:spPr>
          <a:xfrm>
            <a:off x="993752" y="1574575"/>
            <a:ext cx="3055734" cy="31802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0BFE053-076B-36B1-E199-CF510A04C8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12" t="33363" r="712" b="34123"/>
          <a:stretch/>
        </p:blipFill>
        <p:spPr>
          <a:xfrm>
            <a:off x="4303008" y="1647146"/>
            <a:ext cx="3055734" cy="310766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2F3C638-D29B-7488-ED03-13AFAB24A9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5" t="65773" r="-1425" b="1713"/>
          <a:stretch/>
        </p:blipFill>
        <p:spPr>
          <a:xfrm>
            <a:off x="7655809" y="1618117"/>
            <a:ext cx="3055734" cy="3107666"/>
          </a:xfrm>
          <a:prstGeom prst="rect">
            <a:avLst/>
          </a:prstGeom>
        </p:spPr>
      </p:pic>
      <p:pic>
        <p:nvPicPr>
          <p:cNvPr id="1026" name="Picture 2" descr="upload.wikimedia.org/wikipedia/zh/8/84/She-Hulk...">
            <a:extLst>
              <a:ext uri="{FF2B5EF4-FFF2-40B4-BE49-F238E27FC236}">
                <a16:creationId xmlns:a16="http://schemas.microsoft.com/office/drawing/2014/main" id="{9A0AB3A5-5D3D-B798-DB47-F5DFA2FF7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" b="-809"/>
          <a:stretch/>
        </p:blipFill>
        <p:spPr bwMode="auto">
          <a:xfrm>
            <a:off x="7527105" y="1446473"/>
            <a:ext cx="3313141" cy="48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90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Ali Baba’s Cave – What If</a:t>
            </a:r>
            <a:r>
              <a:rPr kumimoji="1" lang="zh-TW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Else... 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E293F-A826-E19A-366B-59E30748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6272"/>
            <a:ext cx="7849565" cy="13400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zh-TW" dirty="0">
                <a:latin typeface="Apple SD Gothic Neo" panose="02000300000000000000" pitchFamily="2" charset="-127"/>
              </a:rPr>
              <a:t>Victor is Daredevil?</a:t>
            </a:r>
          </a:p>
          <a:p>
            <a:pPr>
              <a:lnSpc>
                <a:spcPct val="100000"/>
              </a:lnSpc>
            </a:pPr>
            <a:r>
              <a:rPr kumimoji="1" lang="en" altLang="zh-TW" dirty="0">
                <a:latin typeface="Apple SD Gothic Neo" panose="02000300000000000000" pitchFamily="2" charset="-127"/>
              </a:rPr>
              <a:t>We can prove the </a:t>
            </a:r>
            <a:r>
              <a:rPr kumimoji="1" lang="en" altLang="zh-TW" b="1" dirty="0">
                <a:latin typeface="Apple SD Gothic Neo" panose="02000300000000000000" pitchFamily="2" charset="-127"/>
              </a:rPr>
              <a:t>soundness</a:t>
            </a:r>
            <a:r>
              <a:rPr kumimoji="1" lang="en" altLang="zh-TW" dirty="0">
                <a:latin typeface="Apple SD Gothic Neo" panose="02000300000000000000" pitchFamily="2" charset="-127"/>
              </a:rPr>
              <a:t>.</a:t>
            </a:r>
          </a:p>
          <a:p>
            <a:pPr>
              <a:lnSpc>
                <a:spcPct val="100000"/>
              </a:lnSpc>
            </a:pPr>
            <a:endParaRPr kumimoji="1" lang="en" altLang="zh-TW" dirty="0">
              <a:latin typeface="Apple SD Gothic Neo" panose="02000300000000000000" pitchFamily="2" charset="-127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F90AAD-61DD-494E-CFCE-C9575FC0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726"/>
          <a:stretch/>
        </p:blipFill>
        <p:spPr>
          <a:xfrm>
            <a:off x="993752" y="1574575"/>
            <a:ext cx="3055734" cy="31802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0BFE053-076B-36B1-E199-CF510A04C8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12" t="33363" r="712" b="34123"/>
          <a:stretch/>
        </p:blipFill>
        <p:spPr>
          <a:xfrm>
            <a:off x="4303008" y="1647146"/>
            <a:ext cx="3055734" cy="310766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2F3C638-D29B-7488-ED03-13AFAB24A9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5" t="65773" r="-1425" b="1713"/>
          <a:stretch/>
        </p:blipFill>
        <p:spPr>
          <a:xfrm>
            <a:off x="7655809" y="1618117"/>
            <a:ext cx="3055734" cy="310766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52E4D7D-FAB8-DFE0-E7C8-5E882DB0E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105" y="1410618"/>
            <a:ext cx="3309256" cy="503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045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Ali Baba’s Cave – What Else... 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E293F-A826-E19A-366B-59E30748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65" y="501627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zh-TW" sz="3200" dirty="0">
                <a:latin typeface="Apple SD Gothic Neo" panose="02000300000000000000" pitchFamily="2" charset="-127"/>
              </a:rPr>
              <a:t>Peggy just goes in through A and comes out from B?</a:t>
            </a:r>
          </a:p>
          <a:p>
            <a:pPr>
              <a:lnSpc>
                <a:spcPct val="100000"/>
              </a:lnSpc>
            </a:pPr>
            <a:r>
              <a:rPr kumimoji="1" lang="en" altLang="zh-TW" sz="3200" dirty="0">
                <a:latin typeface="Apple SD Gothic Neo" panose="02000300000000000000" pitchFamily="2" charset="-127"/>
              </a:rPr>
              <a:t>The 3</a:t>
            </a:r>
            <a:r>
              <a:rPr kumimoji="1" lang="en" altLang="zh-TW" sz="3200" baseline="30000" dirty="0">
                <a:latin typeface="Apple SD Gothic Neo" panose="02000300000000000000" pitchFamily="2" charset="-127"/>
              </a:rPr>
              <a:t>rd</a:t>
            </a:r>
            <a:r>
              <a:rPr kumimoji="1" lang="en" altLang="zh-TW" sz="3200" dirty="0">
                <a:latin typeface="Apple SD Gothic Neo" panose="02000300000000000000" pitchFamily="2" charset="-127"/>
              </a:rPr>
              <a:t> party will be sure about Peggy’s knowledge.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F90AAD-61DD-494E-CFCE-C9575FC00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726"/>
          <a:stretch/>
        </p:blipFill>
        <p:spPr>
          <a:xfrm>
            <a:off x="993752" y="1574575"/>
            <a:ext cx="3055734" cy="31802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0BFE053-076B-36B1-E199-CF510A04C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12" t="33363" r="712" b="34123"/>
          <a:stretch/>
        </p:blipFill>
        <p:spPr>
          <a:xfrm>
            <a:off x="4303008" y="1647146"/>
            <a:ext cx="3055734" cy="310766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2F3C638-D29B-7488-ED03-13AFAB24A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5" t="65773" r="-1425" b="1713"/>
          <a:stretch/>
        </p:blipFill>
        <p:spPr>
          <a:xfrm>
            <a:off x="7655809" y="1618117"/>
            <a:ext cx="3055734" cy="31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2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Interactive vs. Non-Interactive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E293F-A826-E19A-366B-59E30748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zh-TW" sz="3200" dirty="0">
                <a:latin typeface="Apple SD Gothic Neo" panose="02000300000000000000" pitchFamily="2" charset="-127"/>
              </a:rPr>
              <a:t>“Interactive” means interacting more than once.</a:t>
            </a:r>
          </a:p>
          <a:p>
            <a:pPr>
              <a:lnSpc>
                <a:spcPct val="100000"/>
              </a:lnSpc>
            </a:pPr>
            <a:r>
              <a:rPr kumimoji="1" lang="en" altLang="zh-TW" sz="3200" dirty="0">
                <a:latin typeface="Apple SD Gothic Neo" panose="02000300000000000000" pitchFamily="2" charset="-127"/>
              </a:rPr>
              <a:t>“Non-interactive” means </a:t>
            </a:r>
            <a:r>
              <a:rPr kumimoji="1" lang="en" altLang="zh-TW" sz="3200" b="1" dirty="0">
                <a:latin typeface="Apple SD Gothic Neo" panose="02000300000000000000" pitchFamily="2" charset="-127"/>
              </a:rPr>
              <a:t>interacting only</a:t>
            </a:r>
            <a:r>
              <a:rPr kumimoji="1" lang="en" altLang="zh-TW" sz="3200" dirty="0">
                <a:latin typeface="Apple SD Gothic Neo" panose="02000300000000000000" pitchFamily="2" charset="-127"/>
              </a:rPr>
              <a:t> </a:t>
            </a:r>
            <a:r>
              <a:rPr kumimoji="1" lang="en" altLang="zh-TW" sz="3200" b="1" dirty="0">
                <a:latin typeface="Apple SD Gothic Neo" panose="02000300000000000000" pitchFamily="2" charset="-127"/>
              </a:rPr>
              <a:t>once</a:t>
            </a:r>
            <a:r>
              <a:rPr kumimoji="1" lang="en" altLang="zh-TW" sz="3200" dirty="0">
                <a:latin typeface="Apple SD Gothic Neo" panose="02000300000000000000" pitchFamily="2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kumimoji="1" lang="en" altLang="zh-TW" sz="2800" dirty="0">
                <a:latin typeface="Apple SD Gothic Neo" panose="02000300000000000000" pitchFamily="2" charset="-127"/>
              </a:rPr>
              <a:t>Usually we write it as NIZK.</a:t>
            </a:r>
          </a:p>
          <a:p>
            <a:pPr lvl="1">
              <a:lnSpc>
                <a:spcPct val="100000"/>
              </a:lnSpc>
            </a:pPr>
            <a:r>
              <a:rPr kumimoji="1" lang="en" altLang="zh-TW" sz="2800" dirty="0" err="1">
                <a:latin typeface="Apple SD Gothic Neo" panose="02000300000000000000" pitchFamily="2" charset="-127"/>
              </a:rPr>
              <a:t>zk</a:t>
            </a:r>
            <a:r>
              <a:rPr kumimoji="1" lang="en" altLang="zh-TW" sz="2800" dirty="0">
                <a:latin typeface="Apple SD Gothic Neo" panose="02000300000000000000" pitchFamily="2" charset="-127"/>
              </a:rPr>
              <a:t>-SNARKs = Zero-Knowledge Succinct </a:t>
            </a:r>
            <a:r>
              <a:rPr kumimoji="1" lang="en" altLang="zh-TW" sz="2800" b="1" dirty="0">
                <a:latin typeface="Apple SD Gothic Neo" panose="02000300000000000000" pitchFamily="2" charset="-127"/>
              </a:rPr>
              <a:t>Non-Interactive</a:t>
            </a:r>
            <a:r>
              <a:rPr kumimoji="1" lang="en" altLang="zh-TW" sz="2800" dirty="0">
                <a:latin typeface="Apple SD Gothic Neo" panose="02000300000000000000" pitchFamily="2" charset="-127"/>
              </a:rPr>
              <a:t> Argument of Knowledge</a:t>
            </a:r>
          </a:p>
        </p:txBody>
      </p:sp>
    </p:spTree>
    <p:extLst>
      <p:ext uri="{BB962C8B-B14F-4D97-AF65-F5344CB8AC3E}">
        <p14:creationId xmlns:p14="http://schemas.microsoft.com/office/powerpoint/2010/main" val="401852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History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E293F-A826-E19A-366B-59E30748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905"/>
            <a:ext cx="10515600" cy="483844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en" altLang="zh-TW" sz="2800" dirty="0">
                <a:latin typeface="Apple SD Gothic Neo" panose="02000300000000000000" pitchFamily="2" charset="-127"/>
              </a:rPr>
              <a:t>In 1985, </a:t>
            </a:r>
            <a:r>
              <a:rPr kumimoji="1" lang="en" altLang="zh-TW" dirty="0">
                <a:latin typeface="Apple SD Gothic Neo" panose="02000300000000000000" pitchFamily="2" charset="-127"/>
              </a:rPr>
              <a:t>the concept of IP and ZK appeared.</a:t>
            </a:r>
          </a:p>
          <a:p>
            <a:pPr lvl="1">
              <a:lnSpc>
                <a:spcPct val="120000"/>
              </a:lnSpc>
            </a:pPr>
            <a:r>
              <a:rPr kumimoji="1" lang="en" altLang="zh-TW" dirty="0">
                <a:latin typeface="Apple SD Gothic Neo" panose="02000300000000000000" pitchFamily="2" charset="-127"/>
                <a:hlinkClick r:id="rId3"/>
              </a:rPr>
              <a:t>The Knowledge Complexity of Interactive Proof-System</a:t>
            </a:r>
            <a:endParaRPr kumimoji="1" lang="en" altLang="zh-TW" dirty="0">
              <a:latin typeface="Apple SD Gothic Neo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kumimoji="1" lang="en" altLang="zh-TW" sz="2800" dirty="0">
                <a:latin typeface="Apple SD Gothic Neo" panose="02000300000000000000" pitchFamily="2" charset="-127"/>
              </a:rPr>
              <a:t>In </a:t>
            </a:r>
            <a:r>
              <a:rPr kumimoji="1" lang="en" altLang="zh-TW" dirty="0">
                <a:latin typeface="Apple SD Gothic Neo" panose="02000300000000000000" pitchFamily="2" charset="-127"/>
                <a:ea typeface="Noto Sans TC" panose="020B0500000000000000" pitchFamily="34" charset="-128"/>
              </a:rPr>
              <a:t>1990, </a:t>
            </a:r>
            <a:r>
              <a:rPr kumimoji="1" lang="en" altLang="zh-TW" dirty="0" err="1">
                <a:latin typeface="Apple SD Gothic Neo" panose="02000300000000000000" pitchFamily="2" charset="-127"/>
              </a:rPr>
              <a:t>Schnorr’s</a:t>
            </a:r>
            <a:r>
              <a:rPr kumimoji="1" lang="en" altLang="zh-TW" dirty="0">
                <a:latin typeface="Apple SD Gothic Neo" panose="02000300000000000000" pitchFamily="2" charset="-127"/>
              </a:rPr>
              <a:t> protocol was proposed.</a:t>
            </a:r>
          </a:p>
          <a:p>
            <a:pPr lvl="1">
              <a:lnSpc>
                <a:spcPct val="120000"/>
              </a:lnSpc>
            </a:pPr>
            <a:r>
              <a:rPr kumimoji="1" lang="en" altLang="zh-TW" dirty="0">
                <a:latin typeface="Apple SD Gothic Neo" panose="02000300000000000000" pitchFamily="2" charset="-127"/>
                <a:ea typeface="Noto Sans TC" panose="020B0500000000000000" pitchFamily="34" charset="-128"/>
                <a:hlinkClick r:id="rId4"/>
              </a:rPr>
              <a:t>Efficient Identification and Signatures for Smart Cards</a:t>
            </a:r>
            <a:endParaRPr kumimoji="1" lang="en" altLang="zh-TW" dirty="0">
              <a:latin typeface="Apple SD Gothic Neo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kumimoji="1" lang="en" altLang="zh-TW" dirty="0">
                <a:latin typeface="Apple SD Gothic Neo" panose="02000300000000000000" pitchFamily="2" charset="-127"/>
              </a:rPr>
              <a:t>In 2007, a prover in polynomial time was presented.</a:t>
            </a:r>
          </a:p>
          <a:p>
            <a:pPr lvl="1">
              <a:lnSpc>
                <a:spcPct val="120000"/>
              </a:lnSpc>
            </a:pPr>
            <a:r>
              <a:rPr kumimoji="1" lang="en" altLang="zh-TW" dirty="0">
                <a:latin typeface="Apple SD Gothic Neo" panose="02000300000000000000" pitchFamily="2" charset="-127"/>
                <a:hlinkClick r:id="rId5"/>
              </a:rPr>
              <a:t>Delegating Computation: Interactive Proofs for Muggles</a:t>
            </a:r>
            <a:endParaRPr kumimoji="1" lang="en" altLang="zh-TW" dirty="0">
              <a:latin typeface="Apple SD Gothic Neo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kumimoji="1" lang="en" altLang="zh-TW" dirty="0">
                <a:latin typeface="Apple SD Gothic Neo" panose="02000300000000000000" pitchFamily="2" charset="-127"/>
              </a:rPr>
              <a:t>In 2010, the concept of verifiable computation was introduced.</a:t>
            </a:r>
          </a:p>
          <a:p>
            <a:pPr lvl="1">
              <a:lnSpc>
                <a:spcPct val="120000"/>
              </a:lnSpc>
            </a:pPr>
            <a:r>
              <a:rPr kumimoji="1" lang="en" altLang="zh-TW" dirty="0">
                <a:latin typeface="Apple SD Gothic Neo" panose="02000300000000000000" pitchFamily="2" charset="-127"/>
                <a:hlinkClick r:id="rId6"/>
              </a:rPr>
              <a:t>Non-Interactive Verifiable Computing: Outsourcing Computation to Untrusted Workers</a:t>
            </a:r>
            <a:endParaRPr kumimoji="1" lang="en" altLang="zh-TW" dirty="0">
              <a:latin typeface="Apple SD Gothic Neo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kumimoji="1" lang="en" altLang="zh-TW" dirty="0">
                <a:latin typeface="Apple SD Gothic Neo" panose="02000300000000000000" pitchFamily="2" charset="-127"/>
              </a:rPr>
              <a:t>In 2013, the ZK theories finally became practical!</a:t>
            </a:r>
          </a:p>
          <a:p>
            <a:pPr lvl="1">
              <a:lnSpc>
                <a:spcPct val="120000"/>
              </a:lnSpc>
            </a:pPr>
            <a:r>
              <a:rPr kumimoji="1" lang="en" altLang="zh-TW" dirty="0">
                <a:latin typeface="Apple SD Gothic Neo" panose="02000300000000000000" pitchFamily="2" charset="-127"/>
                <a:hlinkClick r:id="rId7"/>
              </a:rPr>
              <a:t>Quadratic Span Programs and Succinct NIZKs without PCPs</a:t>
            </a:r>
            <a:endParaRPr kumimoji="1" lang="en" altLang="zh-TW" dirty="0">
              <a:latin typeface="Apple SD Gothic Neo" panose="02000300000000000000" pitchFamily="2" charset="-127"/>
            </a:endParaRPr>
          </a:p>
          <a:p>
            <a:pPr lvl="1">
              <a:lnSpc>
                <a:spcPct val="120000"/>
              </a:lnSpc>
            </a:pPr>
            <a:r>
              <a:rPr kumimoji="1" lang="en" altLang="zh-TW" dirty="0">
                <a:latin typeface="Apple SD Gothic Neo" panose="02000300000000000000" pitchFamily="2" charset="-127"/>
                <a:hlinkClick r:id="rId8"/>
              </a:rPr>
              <a:t>Pinocchio: Nearly Practical Verifiable Computation</a:t>
            </a:r>
            <a:endParaRPr kumimoji="1" lang="en" altLang="zh-TW" dirty="0">
              <a:latin typeface="Apple SD Gothic Neo" panose="02000300000000000000" pitchFamily="2" charset="-127"/>
            </a:endParaRPr>
          </a:p>
          <a:p>
            <a:pPr lvl="1">
              <a:lnSpc>
                <a:spcPct val="120000"/>
              </a:lnSpc>
            </a:pPr>
            <a:r>
              <a:rPr kumimoji="1" lang="en" altLang="zh-TW" dirty="0">
                <a:latin typeface="Apple SD Gothic Neo" panose="02000300000000000000" pitchFamily="2" charset="-127"/>
                <a:hlinkClick r:id="rId9"/>
              </a:rPr>
              <a:t>Succinct Non-Interactive Zero Knowledge for a von Neumann Architecture</a:t>
            </a:r>
            <a:endParaRPr kumimoji="1" lang="en" altLang="zh-TW" dirty="0">
              <a:latin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51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Schnorr’s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Protocol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E8C7CE8-C578-C336-F99C-7768BDC4470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 altLang="zh-TW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FA94CA1B-3B72-F55B-0481-215DD2C41C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392" y="1675823"/>
                <a:ext cx="10515600" cy="19995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Assumption: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en" altLang="zh-TW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" altLang="zh-TW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be some prime number, and let 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en" altLang="zh-TW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be a generator of a cyclic group of prime-order 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" altLang="zh-TW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en" altLang="zh-TW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To generate a keypair, the prover picks a random integer 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" altLang="zh-TW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between 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" altLang="zh-TW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" altLang="zh-TW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and compute </a:t>
                </a: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:r>
                  <a:rPr kumimoji="1" lang="en-US" altLang="zh-TW" sz="2000" b="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𝑆𝐾</m:t>
                    </m:r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𝑃𝐾</m:t>
                    </m:r>
                    <m:r>
                      <a:rPr kumimoji="1" lang="en-US" altLang="zh-TW" sz="20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kumimoji="1" lang="en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en-US" altLang="zh-TW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kumimoji="1" lang="en-US" altLang="zh-TW" sz="2000" b="0" dirty="0">
                  <a:latin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en-US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Interactive version of the protocol:</a:t>
                </a:r>
                <a:endParaRPr kumimoji="1" lang="en-US" altLang="zh-TW" sz="2400" b="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FA94CA1B-3B72-F55B-0481-215DD2C41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92" y="1675823"/>
                <a:ext cx="10515600" cy="1999538"/>
              </a:xfrm>
              <a:prstGeom prst="rect">
                <a:avLst/>
              </a:prstGeom>
              <a:blipFill>
                <a:blip r:embed="rId4"/>
                <a:stretch>
                  <a:fillRect l="-844" t="-4430" r="-844" b="-189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>
            <a:extLst>
              <a:ext uri="{FF2B5EF4-FFF2-40B4-BE49-F238E27FC236}">
                <a16:creationId xmlns:a16="http://schemas.microsoft.com/office/drawing/2014/main" id="{60611A51-262E-ACDA-FC22-779DCAD5D43C}"/>
              </a:ext>
            </a:extLst>
          </p:cNvPr>
          <p:cNvGrpSpPr/>
          <p:nvPr/>
        </p:nvGrpSpPr>
        <p:grpSpPr>
          <a:xfrm>
            <a:off x="3006201" y="3675361"/>
            <a:ext cx="6179597" cy="2335118"/>
            <a:chOff x="3020777" y="4154565"/>
            <a:chExt cx="6179597" cy="2335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395A322-0522-AF2E-8A12-D5122E40F384}"/>
                    </a:ext>
                  </a:extLst>
                </p:cNvPr>
                <p:cNvSpPr txBox="1"/>
                <p:nvPr/>
              </p:nvSpPr>
              <p:spPr>
                <a:xfrm>
                  <a:off x="3020777" y="4154565"/>
                  <a:ext cx="1640514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TW" b="1" u="sng" dirty="0"/>
                    <a:t>Prover</a:t>
                  </a:r>
                </a:p>
                <a:p>
                  <a:pPr algn="ctr"/>
                  <a:endParaRPr kumimoji="1" lang="en-US" altLang="zh-TW" b="1" u="sng" dirty="0"/>
                </a:p>
                <a:p>
                  <a:pPr algn="ctr"/>
                  <a:r>
                    <a:rPr kumimoji="1" lang="en-US" altLang="zh-TW" dirty="0"/>
                    <a:t>Pick random </a:t>
                  </a:r>
                  <a14:m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kumimoji="1" lang="en-US" altLang="zh-TW" b="1" i="1" dirty="0"/>
                </a:p>
                <a:p>
                  <a:pPr algn="ctr"/>
                  <a:r>
                    <a:rPr kumimoji="1" lang="en-US" altLang="zh-TW" dirty="0"/>
                    <a:t>in range </a:t>
                  </a:r>
                  <a14:m>
                    <m:oMath xmlns:m="http://schemas.openxmlformats.org/officeDocument/2006/math">
                      <m:r>
                        <a:rPr kumimoji="1" lang="en-US" altLang="zh-TW" b="0" i="1" dirty="0" smtClean="0">
                          <a:latin typeface="Cambria Math" panose="02040503050406030204" pitchFamily="18" charset="0"/>
                        </a:rPr>
                        <m:t>1,…,</m:t>
                      </m:r>
                      <m:r>
                        <a:rPr kumimoji="1" lang="en-US" altLang="zh-TW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395A322-0522-AF2E-8A12-D5122E40F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0777" y="4154565"/>
                  <a:ext cx="1640514" cy="1200329"/>
                </a:xfrm>
                <a:prstGeom prst="rect">
                  <a:avLst/>
                </a:prstGeom>
                <a:blipFill>
                  <a:blip r:embed="rId5"/>
                  <a:stretch>
                    <a:fillRect l="-2308" t="-2105" b="-842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08FC6376-E4C0-5737-B0D9-03312618EA76}"/>
                    </a:ext>
                  </a:extLst>
                </p:cNvPr>
                <p:cNvSpPr txBox="1"/>
                <p:nvPr/>
              </p:nvSpPr>
              <p:spPr>
                <a:xfrm>
                  <a:off x="7485289" y="4159943"/>
                  <a:ext cx="1715085" cy="23297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TW" b="1" u="sng" dirty="0"/>
                    <a:t>Verifier</a:t>
                  </a:r>
                </a:p>
                <a:p>
                  <a:pPr algn="ctr"/>
                  <a:endParaRPr kumimoji="1" lang="en-US" altLang="zh-TW" b="1" u="sng" dirty="0"/>
                </a:p>
                <a:p>
                  <a:pPr algn="ctr"/>
                  <a:r>
                    <a:rPr kumimoji="1" lang="en-US" altLang="zh-TW" dirty="0"/>
                    <a:t>Pick random </a:t>
                  </a:r>
                  <a14:m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kumimoji="1" lang="en-US" altLang="zh-TW" b="1" i="1" dirty="0"/>
                </a:p>
                <a:p>
                  <a:pPr algn="ctr"/>
                  <a:r>
                    <a:rPr kumimoji="1" lang="en-US" altLang="zh-TW" dirty="0"/>
                    <a:t>in range </a:t>
                  </a:r>
                  <a14:m>
                    <m:oMath xmlns:m="http://schemas.openxmlformats.org/officeDocument/2006/math">
                      <m:r>
                        <a:rPr kumimoji="1" lang="en-US" altLang="zh-TW" b="0" i="1" dirty="0" smtClean="0">
                          <a:latin typeface="Cambria Math" panose="02040503050406030204" pitchFamily="18" charset="0"/>
                        </a:rPr>
                        <m:t>1,…,</m:t>
                      </m:r>
                      <m:r>
                        <a:rPr kumimoji="1" lang="en-US" altLang="zh-TW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kumimoji="1" lang="en-US" altLang="zh-TW" b="0" dirty="0"/>
                </a:p>
                <a:p>
                  <a:pPr algn="ctr"/>
                  <a:endParaRPr kumimoji="1" lang="en-US" altLang="zh-TW" dirty="0"/>
                </a:p>
                <a:p>
                  <a:pPr algn="ctr"/>
                  <a:endParaRPr kumimoji="1" lang="en-US" altLang="zh-TW" dirty="0"/>
                </a:p>
                <a:p>
                  <a:pPr algn="ctr"/>
                  <a:r>
                    <a:rPr kumimoji="1" lang="en-US" altLang="zh-TW" dirty="0"/>
                    <a:t>Check that: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p>
                          <m:sSupPr>
                            <m:ctrlPr>
                              <a:rPr kumimoji="1" lang="zh-TW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dirty="0" smtClean="0">
                                <a:latin typeface="Cambria Math" panose="02040503050406030204" pitchFamily="18" charset="0"/>
                              </a:rPr>
                              <m:t>𝑃𝐾</m:t>
                            </m:r>
                          </m:e>
                          <m:sup>
                            <m:r>
                              <a:rPr kumimoji="1" lang="en-US" altLang="zh-TW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08FC6376-E4C0-5737-B0D9-03312618E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289" y="4159943"/>
                  <a:ext cx="1715085" cy="2329740"/>
                </a:xfrm>
                <a:prstGeom prst="rect">
                  <a:avLst/>
                </a:prstGeom>
                <a:blipFill>
                  <a:blip r:embed="rId6"/>
                  <a:stretch>
                    <a:fillRect l="-735" t="-10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箭頭接點 16">
              <a:extLst>
                <a:ext uri="{FF2B5EF4-FFF2-40B4-BE49-F238E27FC236}">
                  <a16:creationId xmlns:a16="http://schemas.microsoft.com/office/drawing/2014/main" id="{A5B23978-0B59-BD86-4584-741466CABD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6560" y="5172985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箭頭接點 17">
              <a:extLst>
                <a:ext uri="{FF2B5EF4-FFF2-40B4-BE49-F238E27FC236}">
                  <a16:creationId xmlns:a16="http://schemas.microsoft.com/office/drawing/2014/main" id="{EAA38E40-28B1-0972-8954-AD77A9AB36AE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60" y="6126133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箭頭接點 18">
              <a:extLst>
                <a:ext uri="{FF2B5EF4-FFF2-40B4-BE49-F238E27FC236}">
                  <a16:creationId xmlns:a16="http://schemas.microsoft.com/office/drawing/2014/main" id="{1C013460-3839-F18B-6797-890B54481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3860" y="5598035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972538DF-F563-1F6B-81A2-1B5AFF309B50}"/>
                    </a:ext>
                  </a:extLst>
                </p:cNvPr>
                <p:cNvSpPr txBox="1"/>
                <p:nvPr/>
              </p:nvSpPr>
              <p:spPr>
                <a:xfrm>
                  <a:off x="5282262" y="4704835"/>
                  <a:ext cx="1610248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972538DF-F563-1F6B-81A2-1B5AFF309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262" y="4704835"/>
                  <a:ext cx="1610248" cy="374270"/>
                </a:xfrm>
                <a:prstGeom prst="rect">
                  <a:avLst/>
                </a:prstGeom>
                <a:blipFill>
                  <a:blip r:embed="rId7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BFB02F5C-8578-8978-1C6D-0EFEA3F4D775}"/>
                    </a:ext>
                  </a:extLst>
                </p:cNvPr>
                <p:cNvSpPr txBox="1"/>
                <p:nvPr/>
              </p:nvSpPr>
              <p:spPr>
                <a:xfrm>
                  <a:off x="5867400" y="5225535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BFB02F5C-8578-8978-1C6D-0EFEA3F4D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5225535"/>
                  <a:ext cx="35067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CB40B0C3-5AC0-9BAD-5C32-BB1A9D46119E}"/>
                    </a:ext>
                  </a:extLst>
                </p:cNvPr>
                <p:cNvSpPr txBox="1"/>
                <p:nvPr/>
              </p:nvSpPr>
              <p:spPr>
                <a:xfrm>
                  <a:off x="5084400" y="5703811"/>
                  <a:ext cx="19979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CB40B0C3-5AC0-9BAD-5C32-BB1A9D461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400" y="5703811"/>
                  <a:ext cx="199791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8281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Proving the Completeness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E8C7CE8-C578-C336-F99C-7768BDC4470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 altLang="zh-TW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FA94CA1B-3B72-F55B-0481-215DD2C41C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392" y="1675823"/>
                <a:ext cx="10515600" cy="19995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Completeness in this context: if the prover does know the private key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𝑆𝐾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he can provide the correct proof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kumimoji="1" lang="zh-TW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  <m:sup>
                        <m:r>
                          <a:rPr kumimoji="1" lang="en-US" altLang="zh-TW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" altLang="zh-TW" sz="24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en-US" altLang="zh-TW" sz="2400" b="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Method: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  <m:sup>
                        <m:r>
                          <a:rPr kumimoji="1"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kumimoji="1" lang="en-US" altLang="zh-TW" sz="2400" b="0" i="1" dirty="0">
                  <a:latin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FA94CA1B-3B72-F55B-0481-215DD2C41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92" y="1675823"/>
                <a:ext cx="10515600" cy="1999538"/>
              </a:xfrm>
              <a:prstGeom prst="rect">
                <a:avLst/>
              </a:prstGeom>
              <a:blipFill>
                <a:blip r:embed="rId4"/>
                <a:stretch>
                  <a:fillRect l="-844" t="-2532" r="-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075D6F69-A2F4-9FA3-A7B9-E0AA4AE027FE}"/>
              </a:ext>
            </a:extLst>
          </p:cNvPr>
          <p:cNvGrpSpPr/>
          <p:nvPr/>
        </p:nvGrpSpPr>
        <p:grpSpPr>
          <a:xfrm>
            <a:off x="3006201" y="3675361"/>
            <a:ext cx="6179597" cy="2335118"/>
            <a:chOff x="3020777" y="4154565"/>
            <a:chExt cx="6179597" cy="2335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86D6E003-B346-3CE0-29FE-C4C7C7388990}"/>
                    </a:ext>
                  </a:extLst>
                </p:cNvPr>
                <p:cNvSpPr txBox="1"/>
                <p:nvPr/>
              </p:nvSpPr>
              <p:spPr>
                <a:xfrm>
                  <a:off x="3020777" y="4154565"/>
                  <a:ext cx="1640514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TW" b="1" u="sng" dirty="0"/>
                    <a:t>Prover</a:t>
                  </a:r>
                </a:p>
                <a:p>
                  <a:pPr algn="ctr"/>
                  <a:endParaRPr kumimoji="1" lang="en-US" altLang="zh-TW" b="1" u="sng" dirty="0"/>
                </a:p>
                <a:p>
                  <a:pPr algn="ctr"/>
                  <a:r>
                    <a:rPr kumimoji="1" lang="en-US" altLang="zh-TW" dirty="0"/>
                    <a:t>Pick random </a:t>
                  </a:r>
                  <a14:m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kumimoji="1" lang="en-US" altLang="zh-TW" b="1" i="1" dirty="0"/>
                </a:p>
                <a:p>
                  <a:pPr algn="ctr"/>
                  <a:r>
                    <a:rPr kumimoji="1" lang="en-US" altLang="zh-TW" dirty="0"/>
                    <a:t>in range </a:t>
                  </a:r>
                  <a14:m>
                    <m:oMath xmlns:m="http://schemas.openxmlformats.org/officeDocument/2006/math">
                      <m:r>
                        <a:rPr kumimoji="1" lang="en-US" altLang="zh-TW" b="0" i="1" dirty="0" smtClean="0">
                          <a:latin typeface="Cambria Math" panose="02040503050406030204" pitchFamily="18" charset="0"/>
                        </a:rPr>
                        <m:t>1,…,</m:t>
                      </m:r>
                      <m:r>
                        <a:rPr kumimoji="1" lang="en-US" altLang="zh-TW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86D6E003-B346-3CE0-29FE-C4C7C73889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0777" y="4154565"/>
                  <a:ext cx="1640514" cy="1200329"/>
                </a:xfrm>
                <a:prstGeom prst="rect">
                  <a:avLst/>
                </a:prstGeom>
                <a:blipFill>
                  <a:blip r:embed="rId5"/>
                  <a:stretch>
                    <a:fillRect l="-2308" t="-2105" b="-842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13F5D400-F5B5-15C6-ED71-576860B6A241}"/>
                    </a:ext>
                  </a:extLst>
                </p:cNvPr>
                <p:cNvSpPr txBox="1"/>
                <p:nvPr/>
              </p:nvSpPr>
              <p:spPr>
                <a:xfrm>
                  <a:off x="7485289" y="4159943"/>
                  <a:ext cx="1715085" cy="23297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TW" b="1" u="sng" dirty="0"/>
                    <a:t>Verifier</a:t>
                  </a:r>
                </a:p>
                <a:p>
                  <a:pPr algn="ctr"/>
                  <a:endParaRPr kumimoji="1" lang="en-US" altLang="zh-TW" b="1" u="sng" dirty="0"/>
                </a:p>
                <a:p>
                  <a:pPr algn="ctr"/>
                  <a:r>
                    <a:rPr kumimoji="1" lang="en-US" altLang="zh-TW" dirty="0"/>
                    <a:t>Pick random </a:t>
                  </a:r>
                  <a14:m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kumimoji="1" lang="en-US" altLang="zh-TW" b="1" i="1" dirty="0"/>
                </a:p>
                <a:p>
                  <a:pPr algn="ctr"/>
                  <a:r>
                    <a:rPr kumimoji="1" lang="en-US" altLang="zh-TW" dirty="0"/>
                    <a:t>in range </a:t>
                  </a:r>
                  <a14:m>
                    <m:oMath xmlns:m="http://schemas.openxmlformats.org/officeDocument/2006/math">
                      <m:r>
                        <a:rPr kumimoji="1" lang="en-US" altLang="zh-TW" b="0" i="1" dirty="0" smtClean="0">
                          <a:latin typeface="Cambria Math" panose="02040503050406030204" pitchFamily="18" charset="0"/>
                        </a:rPr>
                        <m:t>1,…,</m:t>
                      </m:r>
                      <m:r>
                        <a:rPr kumimoji="1" lang="en-US" altLang="zh-TW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kumimoji="1" lang="en-US" altLang="zh-TW" b="0" dirty="0"/>
                </a:p>
                <a:p>
                  <a:pPr algn="ctr"/>
                  <a:endParaRPr kumimoji="1" lang="en-US" altLang="zh-TW" dirty="0"/>
                </a:p>
                <a:p>
                  <a:pPr algn="ctr"/>
                  <a:endParaRPr kumimoji="1" lang="en-US" altLang="zh-TW" dirty="0"/>
                </a:p>
                <a:p>
                  <a:pPr algn="ctr"/>
                  <a:r>
                    <a:rPr kumimoji="1" lang="en-US" altLang="zh-TW" dirty="0"/>
                    <a:t>Check that: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p>
                          <m:sSupPr>
                            <m:ctrlPr>
                              <a:rPr kumimoji="1" lang="zh-TW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dirty="0" smtClean="0">
                                <a:latin typeface="Cambria Math" panose="02040503050406030204" pitchFamily="18" charset="0"/>
                              </a:rPr>
                              <m:t>𝑃𝐾</m:t>
                            </m:r>
                          </m:e>
                          <m:sup>
                            <m:r>
                              <a:rPr kumimoji="1" lang="en-US" altLang="zh-TW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13F5D400-F5B5-15C6-ED71-576860B6A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5289" y="4159943"/>
                  <a:ext cx="1715085" cy="2329740"/>
                </a:xfrm>
                <a:prstGeom prst="rect">
                  <a:avLst/>
                </a:prstGeom>
                <a:blipFill>
                  <a:blip r:embed="rId6"/>
                  <a:stretch>
                    <a:fillRect l="-735" t="-10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箭頭接點 25">
              <a:extLst>
                <a:ext uri="{FF2B5EF4-FFF2-40B4-BE49-F238E27FC236}">
                  <a16:creationId xmlns:a16="http://schemas.microsoft.com/office/drawing/2014/main" id="{3E527D74-964E-50F4-7399-4E74AB043BE4}"/>
                </a:ext>
              </a:extLst>
            </p:cNvPr>
            <p:cNvCxnSpPr>
              <a:cxnSpLocks/>
            </p:cNvCxnSpPr>
            <p:nvPr/>
          </p:nvCxnSpPr>
          <p:spPr>
            <a:xfrm>
              <a:off x="4866560" y="5172985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箭頭接點 26">
              <a:extLst>
                <a:ext uri="{FF2B5EF4-FFF2-40B4-BE49-F238E27FC236}">
                  <a16:creationId xmlns:a16="http://schemas.microsoft.com/office/drawing/2014/main" id="{1233FB7D-767A-372B-D591-129BDA82B8D3}"/>
                </a:ext>
              </a:extLst>
            </p:cNvPr>
            <p:cNvCxnSpPr>
              <a:cxnSpLocks/>
            </p:cNvCxnSpPr>
            <p:nvPr/>
          </p:nvCxnSpPr>
          <p:spPr>
            <a:xfrm>
              <a:off x="4853860" y="6126133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箭頭接點 27">
              <a:extLst>
                <a:ext uri="{FF2B5EF4-FFF2-40B4-BE49-F238E27FC236}">
                  <a16:creationId xmlns:a16="http://schemas.microsoft.com/office/drawing/2014/main" id="{7681C721-40F2-2A00-9F44-24EE4463E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3860" y="5598035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F5ACC83D-3D63-E469-0210-01A3BFBAE9FE}"/>
                    </a:ext>
                  </a:extLst>
                </p:cNvPr>
                <p:cNvSpPr txBox="1"/>
                <p:nvPr/>
              </p:nvSpPr>
              <p:spPr>
                <a:xfrm>
                  <a:off x="5282262" y="4704835"/>
                  <a:ext cx="1610248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F5ACC83D-3D63-E469-0210-01A3BFBAE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262" y="4704835"/>
                  <a:ext cx="1610248" cy="374270"/>
                </a:xfrm>
                <a:prstGeom prst="rect">
                  <a:avLst/>
                </a:prstGeom>
                <a:blipFill>
                  <a:blip r:embed="rId7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9A96345-FA49-9F86-9B64-BAE27DA2FA5B}"/>
                    </a:ext>
                  </a:extLst>
                </p:cNvPr>
                <p:cNvSpPr txBox="1"/>
                <p:nvPr/>
              </p:nvSpPr>
              <p:spPr>
                <a:xfrm>
                  <a:off x="5867399" y="5225535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29A96345-FA49-9F86-9B64-BAE27DA2F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399" y="5225535"/>
                  <a:ext cx="35067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AB46DA6F-E174-7A98-23DF-DF4FBD2943C9}"/>
                    </a:ext>
                  </a:extLst>
                </p:cNvPr>
                <p:cNvSpPr txBox="1"/>
                <p:nvPr/>
              </p:nvSpPr>
              <p:spPr>
                <a:xfrm>
                  <a:off x="5084400" y="5703811"/>
                  <a:ext cx="19979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AB46DA6F-E174-7A98-23DF-DF4FBD294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400" y="5703811"/>
                  <a:ext cx="199791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0736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Proving the Soundness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E8C7CE8-C578-C336-F99C-7768BDC4470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 altLang="zh-TW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FA94CA1B-3B72-F55B-0481-215DD2C41C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392" y="1664672"/>
                <a:ext cx="10515600" cy="38231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Soundness in this context: if the prover does</a:t>
                </a:r>
                <a:r>
                  <a:rPr kumimoji="1" lang="en" altLang="zh-TW" sz="2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n’t</a:t>
                </a:r>
                <a:r>
                  <a:rPr kumimoji="1" lang="en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know the private key 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panose="02040503050406030204" pitchFamily="18" charset="0"/>
                      </a:rPr>
                      <m:t>𝑆𝐾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he can</a:t>
                </a:r>
                <a:r>
                  <a:rPr kumimoji="1" lang="en" altLang="zh-TW" sz="2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not</a:t>
                </a:r>
                <a:r>
                  <a:rPr kumimoji="1" lang="en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provide the correct proof </a:t>
                </a:r>
                <a14:m>
                  <m:oMath xmlns:m="http://schemas.openxmlformats.org/officeDocument/2006/math">
                    <m:r>
                      <a:rPr kumimoji="1"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kumimoji="1"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kumimoji="1"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kumimoji="1" lang="zh-TW" alt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sz="2400" i="1" dirty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  <m:sup>
                        <m:r>
                          <a:rPr kumimoji="1" lang="en-US" altLang="zh-TW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kumimoji="1"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" altLang="zh-TW" sz="24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en-US" altLang="zh-TW" sz="2400" b="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Method</a:t>
                </a:r>
                <a:r>
                  <a:rPr lang="en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: use an </a:t>
                </a:r>
                <a:r>
                  <a:rPr lang="en" altLang="zh-TW" sz="2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extractor</a:t>
                </a:r>
                <a:r>
                  <a:rPr lang="en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(i.e. Daredevil) to recover the prover’s knowledge.</a:t>
                </a:r>
              </a:p>
              <a:p>
                <a:pPr>
                  <a:lnSpc>
                    <a:spcPct val="100000"/>
                  </a:lnSpc>
                </a:pPr>
                <a:endParaRPr kumimoji="1" lang="en-US" altLang="zh-TW" sz="2400" b="0" i="1" dirty="0">
                  <a:latin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FA94CA1B-3B72-F55B-0481-215DD2C41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92" y="1664672"/>
                <a:ext cx="10515600" cy="3823194"/>
              </a:xfrm>
              <a:prstGeom prst="rect">
                <a:avLst/>
              </a:prstGeom>
              <a:blipFill>
                <a:blip r:embed="rId4"/>
                <a:stretch>
                  <a:fillRect l="-844" t="-1325" r="-3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群組 61">
            <a:extLst>
              <a:ext uri="{FF2B5EF4-FFF2-40B4-BE49-F238E27FC236}">
                <a16:creationId xmlns:a16="http://schemas.microsoft.com/office/drawing/2014/main" id="{3CC82A24-5F92-80CC-7246-993AA49B3939}"/>
              </a:ext>
            </a:extLst>
          </p:cNvPr>
          <p:cNvGrpSpPr/>
          <p:nvPr/>
        </p:nvGrpSpPr>
        <p:grpSpPr>
          <a:xfrm>
            <a:off x="2930600" y="3115044"/>
            <a:ext cx="6457184" cy="3319363"/>
            <a:chOff x="5359965" y="2731966"/>
            <a:chExt cx="6457184" cy="3319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B69888D3-5865-95C0-3C8A-3BA2B64A5493}"/>
                    </a:ext>
                  </a:extLst>
                </p:cNvPr>
                <p:cNvSpPr txBox="1"/>
                <p:nvPr/>
              </p:nvSpPr>
              <p:spPr>
                <a:xfrm>
                  <a:off x="5359965" y="2731966"/>
                  <a:ext cx="1472070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TW" sz="1600" b="1" u="sng" dirty="0"/>
                    <a:t>Prover</a:t>
                  </a:r>
                </a:p>
                <a:p>
                  <a:pPr algn="ctr"/>
                  <a:endParaRPr kumimoji="1" lang="en-US" altLang="zh-TW" sz="1600" b="1" u="sng" dirty="0"/>
                </a:p>
                <a:p>
                  <a:pPr algn="ctr"/>
                  <a:r>
                    <a:rPr kumimoji="1" lang="en-US" altLang="zh-TW" sz="1600" dirty="0"/>
                    <a:t>Pick random </a:t>
                  </a:r>
                  <a14:m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kumimoji="1" lang="en-US" altLang="zh-TW" sz="1600" b="1" i="1" dirty="0"/>
                </a:p>
                <a:p>
                  <a:pPr algn="ctr"/>
                  <a:r>
                    <a:rPr kumimoji="1" lang="en-US" altLang="zh-TW" sz="1600" dirty="0"/>
                    <a:t>in range </a:t>
                  </a:r>
                  <a14:m>
                    <m:oMath xmlns:m="http://schemas.openxmlformats.org/officeDocument/2006/math">
                      <m:r>
                        <a:rPr kumimoji="1" lang="en-US" altLang="zh-TW" sz="1600" b="0" i="1" dirty="0" smtClean="0">
                          <a:latin typeface="Cambria Math" panose="02040503050406030204" pitchFamily="18" charset="0"/>
                        </a:rPr>
                        <m:t>1,…,</m:t>
                      </m:r>
                      <m:r>
                        <a:rPr kumimoji="1" lang="en-US" altLang="zh-TW" sz="16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B69888D3-5865-95C0-3C8A-3BA2B64A5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65" y="2731966"/>
                  <a:ext cx="1472070" cy="1077218"/>
                </a:xfrm>
                <a:prstGeom prst="rect">
                  <a:avLst/>
                </a:prstGeom>
                <a:blipFill>
                  <a:blip r:embed="rId5"/>
                  <a:stretch>
                    <a:fillRect l="-1709" t="-2326" b="-58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B68E6EE7-C698-9B8E-AFEA-A5398B65EF7A}"/>
                    </a:ext>
                  </a:extLst>
                </p:cNvPr>
                <p:cNvSpPr txBox="1"/>
                <p:nvPr/>
              </p:nvSpPr>
              <p:spPr>
                <a:xfrm>
                  <a:off x="9381803" y="2739140"/>
                  <a:ext cx="2435346" cy="33121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TW" sz="1600" b="1" u="sng" dirty="0"/>
                    <a:t>Verifier</a:t>
                  </a:r>
                </a:p>
                <a:p>
                  <a:pPr algn="ctr"/>
                  <a:endParaRPr kumimoji="1" lang="en-US" altLang="zh-TW" sz="1600" b="1" u="sng" dirty="0"/>
                </a:p>
                <a:p>
                  <a:pPr algn="ctr"/>
                  <a:r>
                    <a:rPr kumimoji="1" lang="en-US" altLang="zh-TW" sz="1600" dirty="0"/>
                    <a:t>Pick different random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en-US" altLang="zh-TW" sz="1600" dirty="0"/>
                    <a:t> in range </a:t>
                  </a:r>
                  <a14:m>
                    <m:oMath xmlns:m="http://schemas.openxmlformats.org/officeDocument/2006/math">
                      <m:r>
                        <a:rPr kumimoji="1" lang="en-US" altLang="zh-TW" sz="1600" b="0" i="1" dirty="0" smtClean="0">
                          <a:latin typeface="Cambria Math" panose="02040503050406030204" pitchFamily="18" charset="0"/>
                        </a:rPr>
                        <m:t>1,…,</m:t>
                      </m:r>
                      <m:r>
                        <a:rPr kumimoji="1" lang="en-US" altLang="zh-TW" sz="16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kumimoji="1" lang="en-US" altLang="zh-TW" sz="1600" dirty="0"/>
                </a:p>
                <a:p>
                  <a:pPr algn="ctr"/>
                  <a:endParaRPr kumimoji="1" lang="en-US" altLang="zh-TW" sz="1600" dirty="0"/>
                </a:p>
                <a:p>
                  <a:pPr algn="ctr"/>
                  <a:endParaRPr kumimoji="1" lang="en-US" altLang="zh-TW" sz="1600" dirty="0"/>
                </a:p>
                <a:p>
                  <a:pPr algn="ctr"/>
                  <a:endParaRPr kumimoji="1" lang="en-US" altLang="zh-TW" sz="1600" dirty="0"/>
                </a:p>
                <a:p>
                  <a:pPr algn="ctr"/>
                  <a:endParaRPr kumimoji="1" lang="en-US" altLang="zh-TW" sz="1600" dirty="0"/>
                </a:p>
                <a:p>
                  <a:pPr algn="ctr"/>
                  <a:endParaRPr kumimoji="1" lang="en-US" altLang="zh-TW" sz="1600" dirty="0"/>
                </a:p>
                <a:p>
                  <a:pPr algn="ctr"/>
                  <a:endParaRPr kumimoji="1" lang="en-US" altLang="zh-TW" sz="1600" dirty="0"/>
                </a:p>
                <a:p>
                  <a:pPr algn="ctr"/>
                  <a:endParaRPr kumimoji="1" lang="en-US" altLang="zh-TW" sz="1600" dirty="0"/>
                </a:p>
                <a:p>
                  <a:pPr algn="ctr"/>
                  <a:r>
                    <a:rPr kumimoji="1" lang="en-US" altLang="zh-TW" sz="1600" dirty="0"/>
                    <a:t>Extract the secret by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)/ (</m:t>
                        </m:r>
                        <m:sSub>
                          <m:sSub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B68E6EE7-C698-9B8E-AFEA-A5398B65E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03" y="2739140"/>
                  <a:ext cx="2435346" cy="3312189"/>
                </a:xfrm>
                <a:prstGeom prst="rect">
                  <a:avLst/>
                </a:prstGeom>
                <a:blipFill>
                  <a:blip r:embed="rId6"/>
                  <a:stretch>
                    <a:fillRect t="-382" b="-3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線箭頭接點 64">
              <a:extLst>
                <a:ext uri="{FF2B5EF4-FFF2-40B4-BE49-F238E27FC236}">
                  <a16:creationId xmlns:a16="http://schemas.microsoft.com/office/drawing/2014/main" id="{24C394D4-0ABD-7473-5B17-4F08247502A4}"/>
                </a:ext>
              </a:extLst>
            </p:cNvPr>
            <p:cNvCxnSpPr>
              <a:cxnSpLocks/>
            </p:cNvCxnSpPr>
            <p:nvPr/>
          </p:nvCxnSpPr>
          <p:spPr>
            <a:xfrm>
              <a:off x="7019986" y="3522579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箭頭接點 65">
              <a:extLst>
                <a:ext uri="{FF2B5EF4-FFF2-40B4-BE49-F238E27FC236}">
                  <a16:creationId xmlns:a16="http://schemas.microsoft.com/office/drawing/2014/main" id="{608E36DE-B673-D8C9-9195-A635ECFAA978}"/>
                </a:ext>
              </a:extLst>
            </p:cNvPr>
            <p:cNvCxnSpPr>
              <a:cxnSpLocks/>
            </p:cNvCxnSpPr>
            <p:nvPr/>
          </p:nvCxnSpPr>
          <p:spPr>
            <a:xfrm>
              <a:off x="7007286" y="4395235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箭頭接點 66">
              <a:extLst>
                <a:ext uri="{FF2B5EF4-FFF2-40B4-BE49-F238E27FC236}">
                  <a16:creationId xmlns:a16="http://schemas.microsoft.com/office/drawing/2014/main" id="{A0BBEC59-424C-6924-6B0A-D7BF5B6CB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7286" y="3904307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FF07B701-49B4-B009-002E-AB7150BCCFCC}"/>
                    </a:ext>
                  </a:extLst>
                </p:cNvPr>
                <p:cNvSpPr txBox="1"/>
                <p:nvPr/>
              </p:nvSpPr>
              <p:spPr>
                <a:xfrm>
                  <a:off x="7463382" y="3149020"/>
                  <a:ext cx="1449756" cy="342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FF07B701-49B4-B009-002E-AB7150BCC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382" y="3149020"/>
                  <a:ext cx="1449756" cy="342979"/>
                </a:xfrm>
                <a:prstGeom prst="rect">
                  <a:avLst/>
                </a:prstGeom>
                <a:blipFill>
                  <a:blip r:embed="rId7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89E804E8-0734-FDD3-1D3D-06C05CD35D36}"/>
                    </a:ext>
                  </a:extLst>
                </p:cNvPr>
                <p:cNvSpPr txBox="1"/>
                <p:nvPr/>
              </p:nvSpPr>
              <p:spPr>
                <a:xfrm>
                  <a:off x="7990625" y="3546675"/>
                  <a:ext cx="4110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69" name="文字方塊 68">
                  <a:extLst>
                    <a:ext uri="{FF2B5EF4-FFF2-40B4-BE49-F238E27FC236}">
                      <a16:creationId xmlns:a16="http://schemas.microsoft.com/office/drawing/2014/main" id="{89E804E8-0734-FDD3-1D3D-06C05CD35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625" y="3546675"/>
                  <a:ext cx="411074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6F9C935D-06B3-D95B-E040-0CCFC4F4FF24}"/>
                    </a:ext>
                  </a:extLst>
                </p:cNvPr>
                <p:cNvSpPr txBox="1"/>
                <p:nvPr/>
              </p:nvSpPr>
              <p:spPr>
                <a:xfrm>
                  <a:off x="7099190" y="4010083"/>
                  <a:ext cx="21296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6F9C935D-06B3-D95B-E040-0CCFC4F4F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9190" y="4010083"/>
                  <a:ext cx="2129621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EFF836B7-6D11-99F8-01FE-3D0F612C9B16}"/>
                </a:ext>
              </a:extLst>
            </p:cNvPr>
            <p:cNvSpPr txBox="1"/>
            <p:nvPr/>
          </p:nvSpPr>
          <p:spPr>
            <a:xfrm>
              <a:off x="7334542" y="4496732"/>
              <a:ext cx="1658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600" b="1" u="sng" dirty="0"/>
                <a:t>Rewinds to Step2</a:t>
              </a:r>
            </a:p>
          </p:txBody>
        </p:sp>
        <p:cxnSp>
          <p:nvCxnSpPr>
            <p:cNvPr id="72" name="直線箭頭接點 71">
              <a:extLst>
                <a:ext uri="{FF2B5EF4-FFF2-40B4-BE49-F238E27FC236}">
                  <a16:creationId xmlns:a16="http://schemas.microsoft.com/office/drawing/2014/main" id="{80F5FDDE-2FF3-A0E7-4325-9B3ECDEB8445}"/>
                </a:ext>
              </a:extLst>
            </p:cNvPr>
            <p:cNvCxnSpPr>
              <a:cxnSpLocks/>
            </p:cNvCxnSpPr>
            <p:nvPr/>
          </p:nvCxnSpPr>
          <p:spPr>
            <a:xfrm>
              <a:off x="7007286" y="5661327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箭頭接點 72">
              <a:extLst>
                <a:ext uri="{FF2B5EF4-FFF2-40B4-BE49-F238E27FC236}">
                  <a16:creationId xmlns:a16="http://schemas.microsoft.com/office/drawing/2014/main" id="{072D2148-50DE-3E77-8D43-4A54F2C35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7286" y="5170399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6A5D656E-1D3C-25DD-46D5-A9AAADDEDDC5}"/>
                    </a:ext>
                  </a:extLst>
                </p:cNvPr>
                <p:cNvSpPr txBox="1"/>
                <p:nvPr/>
              </p:nvSpPr>
              <p:spPr>
                <a:xfrm>
                  <a:off x="7988253" y="4812767"/>
                  <a:ext cx="4158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74" name="文字方塊 73">
                  <a:extLst>
                    <a:ext uri="{FF2B5EF4-FFF2-40B4-BE49-F238E27FC236}">
                      <a16:creationId xmlns:a16="http://schemas.microsoft.com/office/drawing/2014/main" id="{6A5D656E-1D3C-25DD-46D5-A9AAADDED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253" y="4812767"/>
                  <a:ext cx="415818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1CCED080-0CF0-17FC-58DC-814CC4851DC7}"/>
                    </a:ext>
                  </a:extLst>
                </p:cNvPr>
                <p:cNvSpPr txBox="1"/>
                <p:nvPr/>
              </p:nvSpPr>
              <p:spPr>
                <a:xfrm>
                  <a:off x="7099190" y="5276175"/>
                  <a:ext cx="21296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75" name="文字方塊 74">
                  <a:extLst>
                    <a:ext uri="{FF2B5EF4-FFF2-40B4-BE49-F238E27FC236}">
                      <a16:creationId xmlns:a16="http://schemas.microsoft.com/office/drawing/2014/main" id="{1CCED080-0CF0-17FC-58DC-814CC4851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9190" y="5276175"/>
                  <a:ext cx="2129621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55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Proving the Zero-Knowledge(ness)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E8C7CE8-C578-C336-F99C-7768BDC4470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 altLang="zh-TW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FA94CA1B-3B72-F55B-0481-215DD2C41C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392" y="1675823"/>
                <a:ext cx="10515600" cy="19995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1" lang="en-US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Zero-</a:t>
                </a:r>
                <a:r>
                  <a:rPr kumimoji="1" lang="en-US" altLang="zh-TW" sz="24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Knowledgeness</a:t>
                </a:r>
                <a:r>
                  <a:rPr kumimoji="1" lang="en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in this context: </a:t>
                </a:r>
                <a:r>
                  <a:rPr kumimoji="1" lang="en-US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The proof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𝑧</m:t>
                    </m:r>
                  </m:oMath>
                </a14:m>
                <a:r>
                  <a:rPr lang="en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reveals nothing useful for the verifier to guess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𝑆𝐾</m:t>
                    </m:r>
                  </m:oMath>
                </a14:m>
                <a:r>
                  <a:rPr lang="en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kumimoji="1" lang="en-US" altLang="zh-TW" sz="2400" b="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Method</a:t>
                </a:r>
                <a:r>
                  <a:rPr lang="en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: use an </a:t>
                </a:r>
                <a:r>
                  <a:rPr lang="en" altLang="zh-TW" sz="2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simulator</a:t>
                </a:r>
                <a:r>
                  <a:rPr lang="en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(i.e. She-Hulk) to cheat on the verifier.</a:t>
                </a:r>
              </a:p>
            </p:txBody>
          </p:sp>
        </mc:Choice>
        <mc:Fallback xmlns="">
          <p:sp>
            <p:nvSpPr>
              <p:cNvPr id="52" name="內容版面配置區 2">
                <a:extLst>
                  <a:ext uri="{FF2B5EF4-FFF2-40B4-BE49-F238E27FC236}">
                    <a16:creationId xmlns:a16="http://schemas.microsoft.com/office/drawing/2014/main" id="{FA94CA1B-3B72-F55B-0481-215DD2C41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92" y="1675823"/>
                <a:ext cx="10515600" cy="1999538"/>
              </a:xfrm>
              <a:prstGeom prst="rect">
                <a:avLst/>
              </a:prstGeom>
              <a:blipFill>
                <a:blip r:embed="rId4"/>
                <a:stretch>
                  <a:fillRect l="-844" t="-25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620B2FDD-AA81-7C6F-8D8B-7E6D378A3988}"/>
              </a:ext>
            </a:extLst>
          </p:cNvPr>
          <p:cNvGrpSpPr/>
          <p:nvPr/>
        </p:nvGrpSpPr>
        <p:grpSpPr>
          <a:xfrm>
            <a:off x="2886102" y="3115044"/>
            <a:ext cx="6050084" cy="3073142"/>
            <a:chOff x="5315467" y="2731966"/>
            <a:chExt cx="6050084" cy="3073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075A095F-FB67-C963-F7DE-19AA76DDEEFA}"/>
                    </a:ext>
                  </a:extLst>
                </p:cNvPr>
                <p:cNvSpPr txBox="1"/>
                <p:nvPr/>
              </p:nvSpPr>
              <p:spPr>
                <a:xfrm>
                  <a:off x="5315467" y="2731966"/>
                  <a:ext cx="1561068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TW" sz="1600" b="1" u="sng" dirty="0"/>
                    <a:t>Prover</a:t>
                  </a:r>
                </a:p>
                <a:p>
                  <a:pPr algn="ctr"/>
                  <a:endParaRPr kumimoji="1" lang="en-US" altLang="zh-TW" sz="1600" b="1" u="sng" dirty="0"/>
                </a:p>
                <a:p>
                  <a:pPr algn="ctr"/>
                  <a:r>
                    <a:rPr kumimoji="1" lang="en-US" altLang="zh-TW" sz="1600" dirty="0"/>
                    <a:t>Pick random </a:t>
                  </a:r>
                  <a14:m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endParaRPr kumimoji="1" lang="en-US" altLang="zh-TW" sz="1600" b="1" i="1" dirty="0"/>
                </a:p>
                <a:p>
                  <a:pPr algn="ctr"/>
                  <a:r>
                    <a:rPr kumimoji="1" lang="en-US" altLang="zh-TW" sz="1600" dirty="0"/>
                    <a:t>in range </a:t>
                  </a:r>
                  <a14:m>
                    <m:oMath xmlns:m="http://schemas.openxmlformats.org/officeDocument/2006/math">
                      <m:r>
                        <a:rPr kumimoji="1" lang="en-US" altLang="zh-TW" sz="1600" b="0" i="1" dirty="0" smtClean="0">
                          <a:latin typeface="Cambria Math" panose="02040503050406030204" pitchFamily="18" charset="0"/>
                        </a:rPr>
                        <m:t>1,…,</m:t>
                      </m:r>
                      <m:r>
                        <a:rPr kumimoji="1" lang="en-US" altLang="zh-TW" sz="16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kumimoji="1" lang="en-US" altLang="zh-TW" sz="1600" b="0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075A095F-FB67-C963-F7DE-19AA76DDE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5467" y="2731966"/>
                  <a:ext cx="1561068" cy="1077218"/>
                </a:xfrm>
                <a:prstGeom prst="rect">
                  <a:avLst/>
                </a:prstGeom>
                <a:blipFill>
                  <a:blip r:embed="rId5"/>
                  <a:stretch>
                    <a:fillRect l="-1613" t="-2326" b="-58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4D15F08E-19A1-AB5B-6A1C-795212F32381}"/>
                    </a:ext>
                  </a:extLst>
                </p:cNvPr>
                <p:cNvSpPr txBox="1"/>
                <p:nvPr/>
              </p:nvSpPr>
              <p:spPr>
                <a:xfrm>
                  <a:off x="9833400" y="2739140"/>
                  <a:ext cx="1532151" cy="30659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TW" sz="1600" b="1" u="sng" dirty="0"/>
                    <a:t>Verifier</a:t>
                  </a:r>
                </a:p>
                <a:p>
                  <a:pPr algn="ctr"/>
                  <a:endParaRPr kumimoji="1" lang="en-US" altLang="zh-TW" sz="1600" b="1" u="sng" dirty="0"/>
                </a:p>
                <a:p>
                  <a:pPr algn="ctr"/>
                  <a:r>
                    <a:rPr kumimoji="1" lang="en-US" altLang="zh-TW" sz="1600" dirty="0"/>
                    <a:t>Pick random </a:t>
                  </a:r>
                  <a14:m>
                    <m:oMath xmlns:m="http://schemas.openxmlformats.org/officeDocument/2006/math">
                      <m:r>
                        <a:rPr kumimoji="1" lang="en-US" altLang="zh-TW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kumimoji="1" lang="en-US" altLang="zh-TW" sz="1600" i="1" dirty="0"/>
                </a:p>
                <a:p>
                  <a:pPr algn="ctr"/>
                  <a:r>
                    <a:rPr kumimoji="1" lang="en-US" altLang="zh-TW" sz="1600" dirty="0"/>
                    <a:t>in range </a:t>
                  </a:r>
                  <a14:m>
                    <m:oMath xmlns:m="http://schemas.openxmlformats.org/officeDocument/2006/math">
                      <m:r>
                        <a:rPr kumimoji="1" lang="en-US" altLang="zh-TW" sz="1600" b="0" i="1" dirty="0" smtClean="0">
                          <a:latin typeface="Cambria Math" panose="02040503050406030204" pitchFamily="18" charset="0"/>
                        </a:rPr>
                        <m:t>1,…,</m:t>
                      </m:r>
                      <m:r>
                        <a:rPr kumimoji="1" lang="en-US" altLang="zh-TW" sz="16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kumimoji="1" lang="en-US" altLang="zh-TW" sz="1600" dirty="0"/>
                </a:p>
                <a:p>
                  <a:pPr algn="ctr"/>
                  <a:endParaRPr kumimoji="1" lang="en-US" altLang="zh-TW" sz="1600" dirty="0"/>
                </a:p>
                <a:p>
                  <a:pPr algn="ctr"/>
                  <a:endParaRPr kumimoji="1" lang="en-US" altLang="zh-TW" sz="1600" dirty="0"/>
                </a:p>
                <a:p>
                  <a:pPr algn="ctr"/>
                  <a:endParaRPr kumimoji="1" lang="en-US" altLang="zh-TW" sz="1600" dirty="0"/>
                </a:p>
                <a:p>
                  <a:pPr algn="ctr"/>
                  <a:endParaRPr kumimoji="1" lang="en-US" altLang="zh-TW" sz="1600" dirty="0"/>
                </a:p>
                <a:p>
                  <a:pPr algn="ctr"/>
                  <a:endParaRPr kumimoji="1" lang="en-US" altLang="zh-TW" sz="1600" dirty="0"/>
                </a:p>
                <a:p>
                  <a:pPr algn="ctr"/>
                  <a:endParaRPr kumimoji="1" lang="en-US" altLang="zh-TW" sz="1600" dirty="0"/>
                </a:p>
                <a:p>
                  <a:pPr algn="ctr"/>
                  <a:r>
                    <a:rPr kumimoji="1" lang="en-US" altLang="zh-TW" sz="1600" dirty="0"/>
                    <a:t>Check that: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p>
                          <m:sSupPr>
                            <m:ctrlPr>
                              <a:rPr kumimoji="1" lang="zh-TW" alt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1600" b="0" i="1" dirty="0" smtClean="0">
                                <a:latin typeface="Cambria Math" panose="02040503050406030204" pitchFamily="18" charset="0"/>
                              </a:rPr>
                              <m:t>𝑃𝐾</m:t>
                            </m:r>
                          </m:e>
                          <m:sup>
                            <m:r>
                              <a:rPr kumimoji="1" lang="en-US" altLang="zh-TW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4D15F08E-19A1-AB5B-6A1C-795212F32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400" y="2739140"/>
                  <a:ext cx="1532151" cy="3065968"/>
                </a:xfrm>
                <a:prstGeom prst="rect">
                  <a:avLst/>
                </a:prstGeom>
                <a:blipFill>
                  <a:blip r:embed="rId6"/>
                  <a:stretch>
                    <a:fillRect l="-1653" t="-41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28BA1C65-CFFA-39D3-8B50-07F0F4A46448}"/>
                </a:ext>
              </a:extLst>
            </p:cNvPr>
            <p:cNvCxnSpPr>
              <a:cxnSpLocks/>
            </p:cNvCxnSpPr>
            <p:nvPr/>
          </p:nvCxnSpPr>
          <p:spPr>
            <a:xfrm>
              <a:off x="7019986" y="3522579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箭頭接點 7">
              <a:extLst>
                <a:ext uri="{FF2B5EF4-FFF2-40B4-BE49-F238E27FC236}">
                  <a16:creationId xmlns:a16="http://schemas.microsoft.com/office/drawing/2014/main" id="{89BC10E0-9451-B8E1-EE33-F5964A6BC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7286" y="3886889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F98F3BE1-2CE7-51EA-A443-50AEF38FE46E}"/>
                    </a:ext>
                  </a:extLst>
                </p:cNvPr>
                <p:cNvSpPr txBox="1"/>
                <p:nvPr/>
              </p:nvSpPr>
              <p:spPr>
                <a:xfrm>
                  <a:off x="7463382" y="3149020"/>
                  <a:ext cx="1449756" cy="3429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F98F3BE1-2CE7-51EA-A443-50AEF38FE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3382" y="3149020"/>
                  <a:ext cx="1449756" cy="342979"/>
                </a:xfrm>
                <a:prstGeom prst="rect">
                  <a:avLst/>
                </a:prstGeom>
                <a:blipFill>
                  <a:blip r:embed="rId7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51DC9130-2FBD-FD90-C3C3-F15A69AAE77B}"/>
                    </a:ext>
                  </a:extLst>
                </p:cNvPr>
                <p:cNvSpPr txBox="1"/>
                <p:nvPr/>
              </p:nvSpPr>
              <p:spPr>
                <a:xfrm>
                  <a:off x="8030027" y="3529257"/>
                  <a:ext cx="33227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16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51DC9130-2FBD-FD90-C3C3-F15A69AAE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027" y="3529257"/>
                  <a:ext cx="332270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0CCE21A-9A08-6F5C-880D-853A472DEBAB}"/>
                </a:ext>
              </a:extLst>
            </p:cNvPr>
            <p:cNvSpPr txBox="1"/>
            <p:nvPr/>
          </p:nvSpPr>
          <p:spPr>
            <a:xfrm>
              <a:off x="7334542" y="3999816"/>
              <a:ext cx="1658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1600" b="1" u="sng" dirty="0"/>
                <a:t>Rewinds to Step1</a:t>
              </a:r>
            </a:p>
          </p:txBody>
        </p:sp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A051A72C-A96C-ED8A-7D63-D2FE92F21AEF}"/>
                </a:ext>
              </a:extLst>
            </p:cNvPr>
            <p:cNvCxnSpPr>
              <a:cxnSpLocks/>
            </p:cNvCxnSpPr>
            <p:nvPr/>
          </p:nvCxnSpPr>
          <p:spPr>
            <a:xfrm>
              <a:off x="7007286" y="5487152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72AD99D7-35BF-977C-BAD1-B3F4FBAD3A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7286" y="5084401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29A3CB2-0327-2CBF-2C77-115538A0BF19}"/>
                    </a:ext>
                  </a:extLst>
                </p:cNvPr>
                <p:cNvSpPr txBox="1"/>
                <p:nvPr/>
              </p:nvSpPr>
              <p:spPr>
                <a:xfrm>
                  <a:off x="8030027" y="4726769"/>
                  <a:ext cx="33227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16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29A3CB2-0327-2CBF-2C77-115538A0B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027" y="4726769"/>
                  <a:ext cx="332270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B7603BE4-592A-07CF-20AA-19A99DCCB764}"/>
                    </a:ext>
                  </a:extLst>
                </p:cNvPr>
                <p:cNvSpPr txBox="1"/>
                <p:nvPr/>
              </p:nvSpPr>
              <p:spPr>
                <a:xfrm>
                  <a:off x="8023094" y="5119418"/>
                  <a:ext cx="3340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sz="16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B7603BE4-592A-07CF-20AA-19A99DCCB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094" y="5119418"/>
                  <a:ext cx="33406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箭頭接點 16">
              <a:extLst>
                <a:ext uri="{FF2B5EF4-FFF2-40B4-BE49-F238E27FC236}">
                  <a16:creationId xmlns:a16="http://schemas.microsoft.com/office/drawing/2014/main" id="{112778A2-01A7-5226-6609-A7AB1AB99B29}"/>
                </a:ext>
              </a:extLst>
            </p:cNvPr>
            <p:cNvCxnSpPr>
              <a:cxnSpLocks/>
            </p:cNvCxnSpPr>
            <p:nvPr/>
          </p:nvCxnSpPr>
          <p:spPr>
            <a:xfrm>
              <a:off x="7019986" y="4720644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50E38399-F2C1-9062-C84F-64FB6E0E7CDD}"/>
                    </a:ext>
                  </a:extLst>
                </p:cNvPr>
                <p:cNvSpPr txBox="1"/>
                <p:nvPr/>
              </p:nvSpPr>
              <p:spPr>
                <a:xfrm>
                  <a:off x="7088762" y="4347085"/>
                  <a:ext cx="2199000" cy="3488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′=</m:t>
                            </m:r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kumimoji="1"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kumimoji="1" lang="en-US" altLang="zh-TW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zh-TW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zh-TW" altLang="en-US" sz="1600" dirty="0"/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50E38399-F2C1-9062-C84F-64FB6E0E7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8762" y="4347085"/>
                  <a:ext cx="2199000" cy="348813"/>
                </a:xfrm>
                <a:prstGeom prst="rect">
                  <a:avLst/>
                </a:prstGeom>
                <a:blipFill>
                  <a:blip r:embed="rId1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7621A2-46AA-15DE-EB9D-5B6BD61E7A4B}"/>
                  </a:ext>
                </a:extLst>
              </p:cNvPr>
              <p:cNvSpPr txBox="1"/>
              <p:nvPr/>
            </p:nvSpPr>
            <p:spPr>
              <a:xfrm>
                <a:off x="357802" y="6048703"/>
                <a:ext cx="6206291" cy="408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p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zh-TW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p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zh-TW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zh-TW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kumimoji="1" lang="en-US" altLang="zh-TW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zh-TW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zh-TW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zh-TW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kumimoji="1" lang="en-US" altLang="zh-TW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TW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zh-TW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a:rPr kumimoji="1" lang="en-US" altLang="zh-TW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kumimoji="1" lang="en-US" altLang="zh-TW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TW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kumimoji="1" lang="en-US" altLang="zh-TW" b="0" i="1" dirty="0">
                  <a:solidFill>
                    <a:schemeClr val="bg1">
                      <a:lumMod val="75000"/>
                    </a:schemeClr>
                  </a:solidFill>
                  <a:latin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7621A2-46AA-15DE-EB9D-5B6BD61E7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2" y="6048703"/>
                <a:ext cx="6206291" cy="408573"/>
              </a:xfrm>
              <a:prstGeom prst="rect">
                <a:avLst/>
              </a:prstGeom>
              <a:blipFill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201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BC455DD-1C66-4341-4F55-E6B8B5F9B2F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66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Non-Interactive Version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A3F869-A9E4-EDF2-303D-113A83B6737D}"/>
              </a:ext>
            </a:extLst>
          </p:cNvPr>
          <p:cNvSpPr txBox="1"/>
          <p:nvPr/>
        </p:nvSpPr>
        <p:spPr>
          <a:xfrm>
            <a:off x="4673600" y="5747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內容版面配置區 2">
                <a:extLst>
                  <a:ext uri="{FF2B5EF4-FFF2-40B4-BE49-F238E27FC236}">
                    <a16:creationId xmlns:a16="http://schemas.microsoft.com/office/drawing/2014/main" id="{DF3712DA-D52C-3482-417A-D7D429CEE3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392" y="1675822"/>
                <a:ext cx="10515600" cy="2777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TW" sz="2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The prover computes the challenge as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sz="24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altLang="zh-TW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is a </a:t>
                </a:r>
                <a:r>
                  <a:rPr lang="en-US" altLang="zh-TW" sz="20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public</a:t>
                </a:r>
                <a:r>
                  <a:rPr lang="en-US" altLang="zh-TW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random oracle (i.e., idealized cryptographic hash function).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TW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is a </a:t>
                </a:r>
                <a:r>
                  <a:rPr lang="en-US" altLang="zh-TW" sz="20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public</a:t>
                </a:r>
                <a:r>
                  <a:rPr lang="en-US" altLang="zh-TW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and arbitrary message string.</a:t>
                </a:r>
              </a:p>
            </p:txBody>
          </p:sp>
        </mc:Choice>
        <mc:Fallback xmlns="">
          <p:sp>
            <p:nvSpPr>
              <p:cNvPr id="19" name="內容版面配置區 2">
                <a:extLst>
                  <a:ext uri="{FF2B5EF4-FFF2-40B4-BE49-F238E27FC236}">
                    <a16:creationId xmlns:a16="http://schemas.microsoft.com/office/drawing/2014/main" id="{DF3712DA-D52C-3482-417A-D7D429CEE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92" y="1675822"/>
                <a:ext cx="10515600" cy="2777355"/>
              </a:xfrm>
              <a:prstGeom prst="rect">
                <a:avLst/>
              </a:prstGeom>
              <a:blipFill>
                <a:blip r:embed="rId3"/>
                <a:stretch>
                  <a:fillRect l="-844" t="-18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BEE2150-8A73-34E3-6DF1-CC701593B0B3}"/>
                  </a:ext>
                </a:extLst>
              </p:cNvPr>
              <p:cNvSpPr txBox="1"/>
              <p:nvPr/>
            </p:nvSpPr>
            <p:spPr>
              <a:xfrm>
                <a:off x="5552019" y="5488250"/>
                <a:ext cx="5530934" cy="402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TW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p>
                          </m:sSup>
                          <m:r>
                            <a:rPr kumimoji="1" lang="en-US" altLang="zh-TW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kumimoji="1" lang="en-US" altLang="zh-TW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p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zh-TW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TW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kumimoji="1" lang="en-US" altLang="zh-TW" b="0" i="1" dirty="0">
                  <a:solidFill>
                    <a:schemeClr val="bg1">
                      <a:lumMod val="75000"/>
                    </a:schemeClr>
                  </a:solidFill>
                  <a:latin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BEE2150-8A73-34E3-6DF1-CC701593B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19" y="5488250"/>
                <a:ext cx="5530934" cy="402033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00D935C1-D854-3A67-7EE1-075E044FF882}"/>
              </a:ext>
            </a:extLst>
          </p:cNvPr>
          <p:cNvGrpSpPr/>
          <p:nvPr/>
        </p:nvGrpSpPr>
        <p:grpSpPr>
          <a:xfrm>
            <a:off x="2376671" y="3091502"/>
            <a:ext cx="6517506" cy="2313262"/>
            <a:chOff x="2639296" y="4154565"/>
            <a:chExt cx="6517506" cy="2313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435F3757-7647-6BB1-577F-95DF3B42DDE0}"/>
                    </a:ext>
                  </a:extLst>
                </p:cNvPr>
                <p:cNvSpPr txBox="1"/>
                <p:nvPr/>
              </p:nvSpPr>
              <p:spPr>
                <a:xfrm>
                  <a:off x="2639296" y="4154565"/>
                  <a:ext cx="2403479" cy="23132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TW" b="1" u="sng" dirty="0"/>
                    <a:t>Prover</a:t>
                  </a:r>
                </a:p>
                <a:p>
                  <a:pPr algn="ctr"/>
                  <a:endParaRPr kumimoji="1" lang="en-US" altLang="zh-TW" b="1" u="sng" dirty="0"/>
                </a:p>
                <a:p>
                  <a:pPr algn="ctr"/>
                  <a:r>
                    <a:rPr kumimoji="1" lang="en-US" altLang="zh-TW" dirty="0"/>
                    <a:t>Pick random </a:t>
                  </a:r>
                  <a14:m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kumimoji="1" lang="en-US" altLang="zh-TW" b="1" i="1" dirty="0"/>
                </a:p>
                <a:p>
                  <a:pPr algn="ctr"/>
                  <a:r>
                    <a:rPr kumimoji="1" lang="en-US" altLang="zh-TW" dirty="0"/>
                    <a:t>in range </a:t>
                  </a:r>
                  <a14:m>
                    <m:oMath xmlns:m="http://schemas.openxmlformats.org/officeDocument/2006/math">
                      <m:r>
                        <a:rPr kumimoji="1" lang="en-US" altLang="zh-TW" b="0" i="1" dirty="0" smtClean="0">
                          <a:latin typeface="Cambria Math" panose="02040503050406030204" pitchFamily="18" charset="0"/>
                        </a:rPr>
                        <m:t>1,…,</m:t>
                      </m:r>
                      <m:r>
                        <a:rPr kumimoji="1" lang="en-US" altLang="zh-TW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kumimoji="1" lang="en-US" altLang="zh-TW" b="0" dirty="0"/>
                </a:p>
                <a:p>
                  <a:pPr algn="ctr"/>
                  <a:endParaRPr kumimoji="1" lang="en-US" altLang="zh-TW" dirty="0"/>
                </a:p>
                <a:p>
                  <a:pPr algn="ctr"/>
                  <a:r>
                    <a:rPr kumimoji="1" lang="en-US" altLang="zh-TW" dirty="0"/>
                    <a:t>Compute </a:t>
                  </a:r>
                  <a14:m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TW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kumimoji="1" lang="en-US" altLang="zh-TW" dirty="0"/>
                    <a:t> ,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TW" dirty="0" smtClean="0"/>
                          <m:t>,</m:t>
                        </m:r>
                      </m:oMath>
                    </m:oMathPara>
                  </a14:m>
                  <a:endParaRPr kumimoji="1" lang="en-US" altLang="zh-TW" dirty="0"/>
                </a:p>
                <a:p>
                  <a:pPr algn="ctr"/>
                  <a:r>
                    <a:rPr kumimoji="1" lang="en-US" altLang="zh-TW" dirty="0"/>
                    <a:t>and </a:t>
                  </a:r>
                  <a14:m>
                    <m:oMath xmlns:m="http://schemas.openxmlformats.org/officeDocument/2006/math">
                      <m:r>
                        <a:rPr kumimoji="1" lang="en-US" altLang="zh-TW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D76D3464-4852-66DC-5731-94F0ECC70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296" y="4154565"/>
                  <a:ext cx="2403479" cy="2313262"/>
                </a:xfrm>
                <a:prstGeom prst="rect">
                  <a:avLst/>
                </a:prstGeom>
                <a:blipFill>
                  <a:blip r:embed="rId4"/>
                  <a:stretch>
                    <a:fillRect l="-526" t="-1093" b="-27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A38F377E-1C03-8B8A-5C88-FA7BF48A80EA}"/>
                    </a:ext>
                  </a:extLst>
                </p:cNvPr>
                <p:cNvSpPr txBox="1"/>
                <p:nvPr/>
              </p:nvSpPr>
              <p:spPr>
                <a:xfrm>
                  <a:off x="7528857" y="4159943"/>
                  <a:ext cx="1627945" cy="20527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TW" b="1" u="sng" dirty="0"/>
                    <a:t>Verifier</a:t>
                  </a:r>
                </a:p>
                <a:p>
                  <a:pPr algn="ctr"/>
                  <a:endParaRPr kumimoji="1" lang="en-US" altLang="zh-TW" b="1" u="sng" dirty="0"/>
                </a:p>
                <a:p>
                  <a:pPr algn="ctr"/>
                  <a:r>
                    <a:rPr kumimoji="1" lang="en-US" altLang="zh-TW" dirty="0"/>
                    <a:t>Compute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i="1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p>
                          <m:sSupPr>
                            <m:ctrlPr>
                              <a:rPr kumimoji="1" lang="zh-TW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dirty="0" smtClean="0">
                                <a:latin typeface="Cambria Math" panose="02040503050406030204" pitchFamily="18" charset="0"/>
                              </a:rPr>
                              <m:t>𝑃𝐾</m:t>
                            </m:r>
                          </m:e>
                          <m:sup>
                            <m:r>
                              <a:rPr kumimoji="1" lang="en-US" altLang="zh-TW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kumimoji="1"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en-US" altLang="zh-TW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dirty="0"/>
                </a:p>
                <a:p>
                  <a:pPr algn="ctr"/>
                  <a:endParaRPr kumimoji="1" lang="en-US" altLang="zh-TW" dirty="0"/>
                </a:p>
                <a:p>
                  <a:pPr algn="ctr"/>
                  <a:r>
                    <a:rPr kumimoji="1" lang="en-US" altLang="zh-TW" dirty="0"/>
                    <a:t>Check that: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oMath>
                    </m:oMathPara>
                  </a14:m>
                  <a:endParaRPr kumimoji="1" lang="en-US" altLang="zh-TW" dirty="0"/>
                </a:p>
              </p:txBody>
            </p:sp>
          </mc:Choice>
          <mc:Fallback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A38F377E-1C03-8B8A-5C88-FA7BF48A8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857" y="4159943"/>
                  <a:ext cx="1627945" cy="2052741"/>
                </a:xfrm>
                <a:prstGeom prst="rect">
                  <a:avLst/>
                </a:prstGeom>
                <a:blipFill>
                  <a:blip r:embed="rId8"/>
                  <a:stretch>
                    <a:fillRect t="-122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AFD2DA43-3825-E9A2-92B7-CCECBBFF995B}"/>
                </a:ext>
              </a:extLst>
            </p:cNvPr>
            <p:cNvCxnSpPr>
              <a:cxnSpLocks/>
            </p:cNvCxnSpPr>
            <p:nvPr/>
          </p:nvCxnSpPr>
          <p:spPr>
            <a:xfrm>
              <a:off x="4958033" y="5524250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D2A38392-FA99-7DE7-3841-E25E71FCFAF4}"/>
                    </a:ext>
                  </a:extLst>
                </p:cNvPr>
                <p:cNvSpPr txBox="1"/>
                <p:nvPr/>
              </p:nvSpPr>
              <p:spPr>
                <a:xfrm>
                  <a:off x="5814644" y="5101928"/>
                  <a:ext cx="745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TW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8DF1931A-0F39-3CF2-6B43-9F6D1E427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644" y="5101928"/>
                  <a:ext cx="74578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667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4282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Agenda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E293F-A826-E19A-366B-59E30748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 mins) ZKP Applications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(20 mins) Ali Baba’s Cave: ZKP in High Level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 mins) ZKP History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(20 mins) </a:t>
            </a:r>
            <a:r>
              <a:rPr kumimoji="1" lang="en" altLang="zh-TW" sz="3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Schnorr’s</a:t>
            </a: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protocol: Simplest ZKP Example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(10 mins) Discussion 1 &amp; 2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(30 mins) </a:t>
            </a:r>
            <a:r>
              <a:rPr kumimoji="1" lang="en" altLang="zh-TW" sz="3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zk</a:t>
            </a: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-SNARK: Preprocess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(5 mins) Discussion 3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(20 mins) </a:t>
            </a:r>
            <a:r>
              <a:rPr kumimoji="1" lang="en" altLang="zh-TW" sz="3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zk</a:t>
            </a: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-SNARK: Proof Generation &amp; Verification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(5 mis) Groth16: Brief Comparison</a:t>
            </a:r>
          </a:p>
        </p:txBody>
      </p:sp>
    </p:spTree>
    <p:extLst>
      <p:ext uri="{BB962C8B-B14F-4D97-AF65-F5344CB8AC3E}">
        <p14:creationId xmlns:p14="http://schemas.microsoft.com/office/powerpoint/2010/main" val="4257664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BC455DD-1C66-4341-4F55-E6B8B5F9B2F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66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Discussion 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A3F869-A9E4-EDF2-303D-113A83B6737D}"/>
              </a:ext>
            </a:extLst>
          </p:cNvPr>
          <p:cNvSpPr txBox="1"/>
          <p:nvPr/>
        </p:nvSpPr>
        <p:spPr>
          <a:xfrm>
            <a:off x="4673600" y="5747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F3712DA-D52C-3482-417A-D7D429CEE347}"/>
              </a:ext>
            </a:extLst>
          </p:cNvPr>
          <p:cNvSpPr txBox="1">
            <a:spLocks/>
          </p:cNvSpPr>
          <p:nvPr/>
        </p:nvSpPr>
        <p:spPr>
          <a:xfrm>
            <a:off x="901392" y="1675822"/>
            <a:ext cx="10515600" cy="277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Schnorr’s</a:t>
            </a:r>
            <a:r>
              <a:rPr lang="en-US" altLang="zh-TW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protocol is actually a </a:t>
            </a:r>
            <a:r>
              <a:rPr lang="en-US" altLang="zh-TW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signing scheme</a:t>
            </a:r>
            <a:r>
              <a:rPr lang="en-US" altLang="zh-TW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for message 𝑀.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What’s the relationship between signature and NIZK? </a:t>
            </a:r>
          </a:p>
          <a:p>
            <a:pPr>
              <a:lnSpc>
                <a:spcPct val="100000"/>
              </a:lnSpc>
            </a:pPr>
            <a:endParaRPr kumimoji="1" lang="en-US" altLang="zh-TW" sz="2400" b="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2F3798A-7C75-72FF-E2A6-C8F37AB5061A}"/>
              </a:ext>
            </a:extLst>
          </p:cNvPr>
          <p:cNvGrpSpPr/>
          <p:nvPr/>
        </p:nvGrpSpPr>
        <p:grpSpPr>
          <a:xfrm>
            <a:off x="2376671" y="3091502"/>
            <a:ext cx="6517506" cy="2313262"/>
            <a:chOff x="2639296" y="4154565"/>
            <a:chExt cx="6517506" cy="2313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48BE6F03-5D17-C47B-884D-8A55FE6781FB}"/>
                    </a:ext>
                  </a:extLst>
                </p:cNvPr>
                <p:cNvSpPr txBox="1"/>
                <p:nvPr/>
              </p:nvSpPr>
              <p:spPr>
                <a:xfrm>
                  <a:off x="2639296" y="4154565"/>
                  <a:ext cx="2403479" cy="23132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TW" b="1" u="sng" dirty="0"/>
                    <a:t>Prover</a:t>
                  </a:r>
                </a:p>
                <a:p>
                  <a:pPr algn="ctr"/>
                  <a:endParaRPr kumimoji="1" lang="en-US" altLang="zh-TW" b="1" u="sng" dirty="0"/>
                </a:p>
                <a:p>
                  <a:pPr algn="ctr"/>
                  <a:r>
                    <a:rPr kumimoji="1" lang="en-US" altLang="zh-TW" dirty="0"/>
                    <a:t>Pick random </a:t>
                  </a:r>
                  <a14:m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kumimoji="1" lang="en-US" altLang="zh-TW" b="1" i="1" dirty="0"/>
                </a:p>
                <a:p>
                  <a:pPr algn="ctr"/>
                  <a:r>
                    <a:rPr kumimoji="1" lang="en-US" altLang="zh-TW" dirty="0"/>
                    <a:t>in range </a:t>
                  </a:r>
                  <a14:m>
                    <m:oMath xmlns:m="http://schemas.openxmlformats.org/officeDocument/2006/math">
                      <m:r>
                        <a:rPr kumimoji="1" lang="en-US" altLang="zh-TW" b="0" i="1" dirty="0" smtClean="0">
                          <a:latin typeface="Cambria Math" panose="02040503050406030204" pitchFamily="18" charset="0"/>
                        </a:rPr>
                        <m:t>1,…,</m:t>
                      </m:r>
                      <m:r>
                        <a:rPr kumimoji="1" lang="en-US" altLang="zh-TW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kumimoji="1" lang="en-US" altLang="zh-TW" b="0" dirty="0"/>
                </a:p>
                <a:p>
                  <a:pPr algn="ctr"/>
                  <a:endParaRPr kumimoji="1" lang="en-US" altLang="zh-TW" dirty="0"/>
                </a:p>
                <a:p>
                  <a:pPr algn="ctr"/>
                  <a:r>
                    <a:rPr kumimoji="1" lang="en-US" altLang="zh-TW" dirty="0"/>
                    <a:t>Compute </a:t>
                  </a:r>
                  <a14:m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TW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kumimoji="1" lang="en-US" altLang="zh-TW" dirty="0"/>
                    <a:t> ,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m:rPr>
                            <m:nor/>
                          </m:rPr>
                          <a:rPr kumimoji="1" lang="en-US" altLang="zh-TW" dirty="0" smtClean="0"/>
                          <m:t>,</m:t>
                        </m:r>
                      </m:oMath>
                    </m:oMathPara>
                  </a14:m>
                  <a:endParaRPr kumimoji="1" lang="en-US" altLang="zh-TW" dirty="0"/>
                </a:p>
                <a:p>
                  <a:pPr algn="ctr"/>
                  <a:r>
                    <a:rPr kumimoji="1" lang="en-US" altLang="zh-TW" dirty="0"/>
                    <a:t>and </a:t>
                  </a:r>
                  <a14:m>
                    <m:oMath xmlns:m="http://schemas.openxmlformats.org/officeDocument/2006/math">
                      <m:r>
                        <a:rPr kumimoji="1" lang="en-US" altLang="zh-TW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D76D3464-4852-66DC-5731-94F0ECC70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296" y="4154565"/>
                  <a:ext cx="2403479" cy="2313262"/>
                </a:xfrm>
                <a:prstGeom prst="rect">
                  <a:avLst/>
                </a:prstGeom>
                <a:blipFill>
                  <a:blip r:embed="rId4"/>
                  <a:stretch>
                    <a:fillRect l="-526" t="-1093" b="-27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2D1BE163-7F26-F3C7-B7C6-11C7C7381D2C}"/>
                    </a:ext>
                  </a:extLst>
                </p:cNvPr>
                <p:cNvSpPr txBox="1"/>
                <p:nvPr/>
              </p:nvSpPr>
              <p:spPr>
                <a:xfrm>
                  <a:off x="7528857" y="4159943"/>
                  <a:ext cx="1627945" cy="20527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zh-TW" b="1" u="sng" dirty="0"/>
                    <a:t>Verifier</a:t>
                  </a:r>
                </a:p>
                <a:p>
                  <a:pPr algn="ctr"/>
                  <a:endParaRPr kumimoji="1" lang="en-US" altLang="zh-TW" b="1" u="sng" dirty="0"/>
                </a:p>
                <a:p>
                  <a:pPr algn="ctr"/>
                  <a:r>
                    <a:rPr kumimoji="1" lang="en-US" altLang="zh-TW" dirty="0"/>
                    <a:t>Compute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i="1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p>
                          <m:sSupPr>
                            <m:ctrlPr>
                              <a:rPr kumimoji="1" lang="zh-TW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dirty="0" smtClean="0">
                                <a:latin typeface="Cambria Math" panose="02040503050406030204" pitchFamily="18" charset="0"/>
                              </a:rPr>
                              <m:t>𝑃𝐾</m:t>
                            </m:r>
                          </m:e>
                          <m:sup>
                            <m:r>
                              <a:rPr kumimoji="1" lang="en-US" altLang="zh-TW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kumimoji="1"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en-US" altLang="zh-TW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dirty="0"/>
                </a:p>
                <a:p>
                  <a:pPr algn="ctr"/>
                  <a:endParaRPr kumimoji="1" lang="en-US" altLang="zh-TW" dirty="0"/>
                </a:p>
                <a:p>
                  <a:pPr algn="ctr"/>
                  <a:r>
                    <a:rPr kumimoji="1" lang="en-US" altLang="zh-TW" dirty="0"/>
                    <a:t>Check that: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oMath>
                    </m:oMathPara>
                  </a14:m>
                  <a:endParaRPr kumimoji="1" lang="en-US" altLang="zh-TW" dirty="0"/>
                </a:p>
              </p:txBody>
            </p:sp>
          </mc:Choice>
          <mc:Fallback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2D1BE163-7F26-F3C7-B7C6-11C7C7381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857" y="4159943"/>
                  <a:ext cx="1627945" cy="2052741"/>
                </a:xfrm>
                <a:prstGeom prst="rect">
                  <a:avLst/>
                </a:prstGeom>
                <a:blipFill>
                  <a:blip r:embed="rId5"/>
                  <a:stretch>
                    <a:fillRect t="-122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E81B643C-925A-7269-36A2-5F2D9A80F0A7}"/>
                </a:ext>
              </a:extLst>
            </p:cNvPr>
            <p:cNvCxnSpPr>
              <a:cxnSpLocks/>
            </p:cNvCxnSpPr>
            <p:nvPr/>
          </p:nvCxnSpPr>
          <p:spPr>
            <a:xfrm>
              <a:off x="4958033" y="5524250"/>
              <a:ext cx="2433600" cy="0"/>
            </a:xfrm>
            <a:prstGeom prst="straightConnector1">
              <a:avLst/>
            </a:prstGeom>
            <a:ln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73263968-5E51-E1AF-2487-ED147F15191B}"/>
                    </a:ext>
                  </a:extLst>
                </p:cNvPr>
                <p:cNvSpPr txBox="1"/>
                <p:nvPr/>
              </p:nvSpPr>
              <p:spPr>
                <a:xfrm>
                  <a:off x="5814644" y="5101928"/>
                  <a:ext cx="745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TW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8DF1931A-0F39-3CF2-6B43-9F6D1E427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644" y="5101928"/>
                  <a:ext cx="74578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667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2A93D9F-1598-00D4-F420-2F1269E72BA9}"/>
                  </a:ext>
                </a:extLst>
              </p:cNvPr>
              <p:cNvSpPr txBox="1"/>
              <p:nvPr/>
            </p:nvSpPr>
            <p:spPr>
              <a:xfrm>
                <a:off x="5552019" y="5488250"/>
                <a:ext cx="5530934" cy="402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</m:e>
                            <m:sub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1" lang="en-US" altLang="zh-TW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zh-TW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TW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p>
                          </m:sSup>
                          <m:r>
                            <a:rPr kumimoji="1" lang="en-US" altLang="zh-TW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TW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zh-TW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1" lang="en-US" altLang="zh-TW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kumimoji="1" lang="en-US" altLang="zh-TW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TW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𝑃𝐾</m:t>
                          </m:r>
                        </m:e>
                        <m:sup>
                          <m: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zh-TW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zh-TW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kumimoji="1" lang="en-US" altLang="zh-TW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kumimoji="1" lang="en-US" altLang="zh-TW" b="0" i="1" dirty="0">
                  <a:solidFill>
                    <a:schemeClr val="bg1">
                      <a:lumMod val="75000"/>
                    </a:schemeClr>
                  </a:solidFill>
                  <a:latin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2A93D9F-1598-00D4-F420-2F1269E72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19" y="5488250"/>
                <a:ext cx="5530934" cy="402033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148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BC455DD-1C66-4341-4F55-E6B8B5F9B2F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66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altLang="zh-TW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Discussion 2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A3F869-A9E4-EDF2-303D-113A83B6737D}"/>
              </a:ext>
            </a:extLst>
          </p:cNvPr>
          <p:cNvSpPr txBox="1"/>
          <p:nvPr/>
        </p:nvSpPr>
        <p:spPr>
          <a:xfrm>
            <a:off x="4673600" y="5747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F3712DA-D52C-3482-417A-D7D429CEE347}"/>
              </a:ext>
            </a:extLst>
          </p:cNvPr>
          <p:cNvSpPr txBox="1">
            <a:spLocks/>
          </p:cNvSpPr>
          <p:nvPr/>
        </p:nvSpPr>
        <p:spPr>
          <a:xfrm>
            <a:off x="901392" y="1675822"/>
            <a:ext cx="10515600" cy="4222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Why should the verifier </a:t>
            </a:r>
            <a:r>
              <a:rPr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trust</a:t>
            </a: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the prover in these scenarios?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Ali Baba’s Cave</a:t>
            </a:r>
          </a:p>
          <a:p>
            <a:pPr lvl="1">
              <a:lnSpc>
                <a:spcPct val="100000"/>
              </a:lnSpc>
            </a:pPr>
            <a:r>
              <a:rPr lang="en-US" altLang="zh-TW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Schnorr’s</a:t>
            </a: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protocol (NI version)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Possible sources of trust: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Interaction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Random Oracle</a:t>
            </a:r>
          </a:p>
          <a:p>
            <a:pPr lvl="1">
              <a:lnSpc>
                <a:spcPct val="100000"/>
              </a:lnSpc>
            </a:pPr>
            <a:r>
              <a:rPr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Common Reference String</a:t>
            </a: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(CRS)</a:t>
            </a:r>
          </a:p>
          <a:p>
            <a:pPr lvl="2">
              <a:lnSpc>
                <a:spcPct val="100000"/>
              </a:lnSpc>
            </a:pPr>
            <a:r>
              <a:rPr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Trusted Setup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B2141C-4956-E6F7-B2D6-C288158A4B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312408" y="2387726"/>
            <a:ext cx="4703064" cy="176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3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295A-7951-8315-C45F-7B471144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is </a:t>
            </a:r>
            <a:r>
              <a:rPr kumimoji="1" lang="en-US" altLang="zh-TW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zk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-SNARK?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25FC3-C52E-BBFF-9856-52A3EB5E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SNARK: 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uccinct 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on-Interactive 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Ar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gument of 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nowledge</a:t>
            </a:r>
          </a:p>
          <a:p>
            <a:pPr>
              <a:lnSpc>
                <a:spcPct val="100000"/>
              </a:lnSpc>
            </a:pPr>
            <a:r>
              <a:rPr kumimoji="1" lang="en-US" altLang="zh-TW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zk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-SNARK is a general technique, and there are many protocol to implement it:</a:t>
            </a:r>
          </a:p>
          <a:p>
            <a:pPr lvl="1">
              <a:lnSpc>
                <a:spcPct val="100000"/>
              </a:lnSpc>
            </a:pP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Pinocchio Protocol</a:t>
            </a:r>
          </a:p>
          <a:p>
            <a:pPr lvl="1">
              <a:lnSpc>
                <a:spcPct val="100000"/>
              </a:lnSpc>
            </a:pP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Groth16</a:t>
            </a:r>
          </a:p>
          <a:p>
            <a:pPr lvl="1">
              <a:lnSpc>
                <a:spcPct val="100000"/>
              </a:lnSpc>
            </a:pP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PLONK (Permutations over Lagrange-bases for </a:t>
            </a:r>
            <a:r>
              <a:rPr kumimoji="1" lang="en-US" altLang="zh-TW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Oecumenical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Noninteractive arguments of Knowledge)</a:t>
            </a:r>
          </a:p>
          <a:p>
            <a:pPr lvl="1">
              <a:lnSpc>
                <a:spcPct val="100000"/>
              </a:lnSpc>
            </a:pP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Bulletproofs</a:t>
            </a:r>
          </a:p>
          <a:p>
            <a:pPr lvl="1">
              <a:lnSpc>
                <a:spcPct val="100000"/>
              </a:lnSpc>
            </a:pP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STARK</a:t>
            </a:r>
          </a:p>
          <a:p>
            <a:pPr lvl="1">
              <a:lnSpc>
                <a:spcPct val="100000"/>
              </a:lnSpc>
            </a:pP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65281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07E7B-F3F9-1D8B-6C7C-E6F1D413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Intuitively</a:t>
            </a:r>
            <a:endParaRPr kumimoji="1" lang="zh-TW" altLang="en-US" dirty="0"/>
          </a:p>
        </p:txBody>
      </p:sp>
      <p:pic>
        <p:nvPicPr>
          <p:cNvPr id="1028" name="Picture 4" descr="Film Strips Collection Old Retro Cinema Movie Strip Vector Illustration  Video Recording Stock Illustration - Download Image Now - iStock">
            <a:extLst>
              <a:ext uri="{FF2B5EF4-FFF2-40B4-BE49-F238E27FC236}">
                <a16:creationId xmlns:a16="http://schemas.microsoft.com/office/drawing/2014/main" id="{A0943B7F-5D5A-2BA8-E5D9-7AFAD2E2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75" y="1690688"/>
            <a:ext cx="6289040" cy="48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D5D0BA3-B6CF-7035-3CA7-D04CFCA1ED21}"/>
              </a:ext>
            </a:extLst>
          </p:cNvPr>
          <p:cNvSpPr txBox="1"/>
          <p:nvPr/>
        </p:nvSpPr>
        <p:spPr>
          <a:xfrm>
            <a:off x="989875" y="2646919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PT Serif" panose="020A0603040505020204" pitchFamily="18" charset="0"/>
              </a:rPr>
              <a:t>424</a:t>
            </a:r>
            <a:endParaRPr kumimoji="1" lang="zh-TW" altLang="en-US" dirty="0">
              <a:latin typeface="PT Serif" panose="020A06030405050202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C2C900-C9A1-72B3-2D3C-61EC3FE68EDB}"/>
              </a:ext>
            </a:extLst>
          </p:cNvPr>
          <p:cNvSpPr txBox="1"/>
          <p:nvPr/>
        </p:nvSpPr>
        <p:spPr>
          <a:xfrm>
            <a:off x="2286660" y="2646919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PT Serif" panose="020A0603040505020204" pitchFamily="18" charset="0"/>
              </a:rPr>
              <a:t>391</a:t>
            </a:r>
            <a:endParaRPr kumimoji="1" lang="zh-TW" altLang="en-US" dirty="0">
              <a:latin typeface="PT Serif" panose="020A06030405050202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4BCCB-B1E6-9197-F3C3-005D0B2CB0A2}"/>
              </a:ext>
            </a:extLst>
          </p:cNvPr>
          <p:cNvSpPr txBox="1"/>
          <p:nvPr/>
        </p:nvSpPr>
        <p:spPr>
          <a:xfrm>
            <a:off x="3525257" y="2646919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PT Serif" panose="020A0603040505020204" pitchFamily="18" charset="0"/>
              </a:rPr>
              <a:t>018</a:t>
            </a:r>
            <a:endParaRPr kumimoji="1" lang="zh-TW" altLang="en-US" dirty="0">
              <a:latin typeface="PT Serif" panose="020A06030405050202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4D604F3-2DE2-E8BC-022B-B62B82675928}"/>
              </a:ext>
            </a:extLst>
          </p:cNvPr>
          <p:cNvSpPr txBox="1"/>
          <p:nvPr/>
        </p:nvSpPr>
        <p:spPr>
          <a:xfrm>
            <a:off x="4780479" y="2646919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PT Serif" panose="020A0603040505020204" pitchFamily="18" charset="0"/>
              </a:rPr>
              <a:t>772</a:t>
            </a:r>
            <a:endParaRPr kumimoji="1" lang="zh-TW" altLang="en-US" dirty="0">
              <a:latin typeface="PT Serif" panose="020A06030405050202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17B306A-1847-8EFE-CFCB-5D0C95CDF191}"/>
              </a:ext>
            </a:extLst>
          </p:cNvPr>
          <p:cNvSpPr txBox="1"/>
          <p:nvPr/>
        </p:nvSpPr>
        <p:spPr>
          <a:xfrm>
            <a:off x="6052326" y="2646919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PT Serif" panose="020A0603040505020204" pitchFamily="18" charset="0"/>
              </a:rPr>
              <a:t>734</a:t>
            </a:r>
            <a:endParaRPr kumimoji="1" lang="zh-TW" altLang="en-US" dirty="0">
              <a:latin typeface="PT Serif" panose="020A06030405050202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02574D-0482-0DEF-6531-AF77679A54BC}"/>
              </a:ext>
            </a:extLst>
          </p:cNvPr>
          <p:cNvSpPr txBox="1"/>
          <p:nvPr/>
        </p:nvSpPr>
        <p:spPr>
          <a:xfrm>
            <a:off x="6684094" y="4161307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latin typeface="PT Serif" panose="020A0603040505020204" pitchFamily="18" charset="0"/>
              </a:rPr>
              <a:t>932</a:t>
            </a:r>
            <a:endParaRPr kumimoji="1" lang="zh-TW" altLang="en-US" dirty="0">
              <a:solidFill>
                <a:schemeClr val="bg1"/>
              </a:solidFill>
              <a:latin typeface="PT Serif" panose="020A06030405050202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717B9E-6758-F822-5389-FD40DD5ACEE3}"/>
              </a:ext>
            </a:extLst>
          </p:cNvPr>
          <p:cNvSpPr txBox="1"/>
          <p:nvPr/>
        </p:nvSpPr>
        <p:spPr>
          <a:xfrm>
            <a:off x="5428872" y="4161307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latin typeface="PT Serif" panose="020A0603040505020204" pitchFamily="18" charset="0"/>
              </a:rPr>
              <a:t>337</a:t>
            </a:r>
            <a:endParaRPr kumimoji="1" lang="zh-TW" altLang="en-US" dirty="0">
              <a:solidFill>
                <a:schemeClr val="bg1"/>
              </a:solidFill>
              <a:latin typeface="PT Serif" panose="020A06030405050202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71071FE-14C8-ED71-5F84-659D2B846680}"/>
              </a:ext>
            </a:extLst>
          </p:cNvPr>
          <p:cNvSpPr txBox="1"/>
          <p:nvPr/>
        </p:nvSpPr>
        <p:spPr>
          <a:xfrm>
            <a:off x="4148712" y="4161307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latin typeface="PT Serif" panose="020A0603040505020204" pitchFamily="18" charset="0"/>
              </a:rPr>
              <a:t>508</a:t>
            </a:r>
            <a:endParaRPr kumimoji="1" lang="zh-TW" altLang="en-US" dirty="0">
              <a:solidFill>
                <a:schemeClr val="bg1"/>
              </a:solidFill>
              <a:latin typeface="PT Serif" panose="020A06030405050202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E9AC825-C0DC-68AD-A826-ADA82E029BC3}"/>
              </a:ext>
            </a:extLst>
          </p:cNvPr>
          <p:cNvSpPr txBox="1"/>
          <p:nvPr/>
        </p:nvSpPr>
        <p:spPr>
          <a:xfrm>
            <a:off x="2901803" y="4161307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latin typeface="PT Serif" panose="020A0603040505020204" pitchFamily="18" charset="0"/>
              </a:rPr>
              <a:t>111</a:t>
            </a:r>
            <a:endParaRPr kumimoji="1" lang="zh-TW" altLang="en-US" dirty="0">
              <a:solidFill>
                <a:schemeClr val="bg1"/>
              </a:solidFill>
              <a:latin typeface="PT Serif" panose="020A06030405050202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582BE20-D59E-CC0D-78FF-3BA2C83D3B29}"/>
              </a:ext>
            </a:extLst>
          </p:cNvPr>
          <p:cNvSpPr txBox="1"/>
          <p:nvPr/>
        </p:nvSpPr>
        <p:spPr>
          <a:xfrm>
            <a:off x="1646581" y="4161307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latin typeface="PT Serif" panose="020A0603040505020204" pitchFamily="18" charset="0"/>
              </a:rPr>
              <a:t>004</a:t>
            </a:r>
            <a:endParaRPr kumimoji="1" lang="zh-TW" altLang="en-US" dirty="0">
              <a:solidFill>
                <a:schemeClr val="bg1"/>
              </a:solidFill>
              <a:latin typeface="PT Serif" panose="020A06030405050202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A8C674-D37E-BCA2-3EAA-4117AE4479BE}"/>
              </a:ext>
            </a:extLst>
          </p:cNvPr>
          <p:cNvSpPr txBox="1"/>
          <p:nvPr/>
        </p:nvSpPr>
        <p:spPr>
          <a:xfrm>
            <a:off x="6298014" y="5671536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latin typeface="PT Serif" panose="020A0603040505020204" pitchFamily="18" charset="0"/>
              </a:rPr>
              <a:t>???</a:t>
            </a:r>
            <a:endParaRPr kumimoji="1" lang="zh-TW" altLang="en-US" dirty="0">
              <a:solidFill>
                <a:schemeClr val="bg1"/>
              </a:solidFill>
              <a:latin typeface="PT Serif" panose="020A06030405050202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E85CDD9-6E84-A126-0EE9-D3007D900E03}"/>
              </a:ext>
            </a:extLst>
          </p:cNvPr>
          <p:cNvSpPr txBox="1"/>
          <p:nvPr/>
        </p:nvSpPr>
        <p:spPr>
          <a:xfrm>
            <a:off x="5042792" y="5671536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latin typeface="PT Serif" panose="020A0603040505020204" pitchFamily="18" charset="0"/>
              </a:rPr>
              <a:t>???</a:t>
            </a:r>
            <a:endParaRPr kumimoji="1" lang="zh-TW" altLang="en-US" dirty="0">
              <a:solidFill>
                <a:schemeClr val="bg1"/>
              </a:solidFill>
              <a:latin typeface="PT Serif" panose="020A06030405050202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AC368CC-45DE-6D60-152E-58D09DEBE6C0}"/>
              </a:ext>
            </a:extLst>
          </p:cNvPr>
          <p:cNvSpPr txBox="1"/>
          <p:nvPr/>
        </p:nvSpPr>
        <p:spPr>
          <a:xfrm>
            <a:off x="3762632" y="5671536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latin typeface="PT Serif" panose="020A0603040505020204" pitchFamily="18" charset="0"/>
              </a:rPr>
              <a:t>???</a:t>
            </a:r>
            <a:endParaRPr kumimoji="1" lang="zh-TW" altLang="en-US" dirty="0">
              <a:solidFill>
                <a:schemeClr val="bg1"/>
              </a:solidFill>
              <a:latin typeface="PT Serif" panose="020A06030405050202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EABD806-D564-BB13-3921-8715D8D1D152}"/>
              </a:ext>
            </a:extLst>
          </p:cNvPr>
          <p:cNvSpPr txBox="1"/>
          <p:nvPr/>
        </p:nvSpPr>
        <p:spPr>
          <a:xfrm>
            <a:off x="2515723" y="5671536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latin typeface="PT Serif" panose="020A0603040505020204" pitchFamily="18" charset="0"/>
              </a:rPr>
              <a:t>???</a:t>
            </a:r>
            <a:endParaRPr kumimoji="1" lang="zh-TW" altLang="en-US" dirty="0">
              <a:solidFill>
                <a:schemeClr val="bg1"/>
              </a:solidFill>
              <a:latin typeface="PT Serif" panose="020A06030405050202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B0CC442-B4D9-E304-ECA3-B47FA245E370}"/>
              </a:ext>
            </a:extLst>
          </p:cNvPr>
          <p:cNvSpPr txBox="1"/>
          <p:nvPr/>
        </p:nvSpPr>
        <p:spPr>
          <a:xfrm>
            <a:off x="1260501" y="5671536"/>
            <a:ext cx="7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  <a:latin typeface="PT Serif" panose="020A0603040505020204" pitchFamily="18" charset="0"/>
              </a:rPr>
              <a:t>???</a:t>
            </a:r>
            <a:endParaRPr kumimoji="1" lang="zh-TW" altLang="en-US" dirty="0">
              <a:solidFill>
                <a:schemeClr val="bg1"/>
              </a:solidFill>
              <a:latin typeface="PT Serif" panose="020A06030405050202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91C064B-E45C-6B50-EE41-585D0EADF6F2}"/>
              </a:ext>
            </a:extLst>
          </p:cNvPr>
          <p:cNvSpPr txBox="1"/>
          <p:nvPr/>
        </p:nvSpPr>
        <p:spPr>
          <a:xfrm>
            <a:off x="7278916" y="2292976"/>
            <a:ext cx="4653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PT Serif" panose="020A0603040505020204" pitchFamily="18" charset="0"/>
              </a:rPr>
              <a:t>...  * 424 * 391*18 * 772 * 734 * ... mod </a:t>
            </a:r>
            <a:r>
              <a:rPr kumimoji="1" lang="en-US" altLang="zh-TW" sz="2000" i="1" dirty="0">
                <a:latin typeface="PT Serif" panose="020A0603040505020204" pitchFamily="18" charset="0"/>
              </a:rPr>
              <a:t>m</a:t>
            </a:r>
          </a:p>
          <a:p>
            <a:r>
              <a:rPr kumimoji="1" lang="en-US" altLang="zh-TW" sz="2000" i="1" dirty="0">
                <a:latin typeface="PT Serif" panose="020A0603040505020204" pitchFamily="18" charset="0"/>
              </a:rPr>
              <a:t>  </a:t>
            </a:r>
            <a:r>
              <a:rPr kumimoji="1" lang="en-US" altLang="zh-TW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?= some value based on trusted setup </a:t>
            </a:r>
            <a:endParaRPr kumimoji="1" lang="zh-TW" altLang="en-US" sz="2000" dirty="0">
              <a:latin typeface="Apple SD Gothic Neo" panose="02000300000000000000" pitchFamily="2" charset="-127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EDFA07F-300F-192E-8B61-2AE75817F3C9}"/>
              </a:ext>
            </a:extLst>
          </p:cNvPr>
          <p:cNvSpPr txBox="1"/>
          <p:nvPr/>
        </p:nvSpPr>
        <p:spPr>
          <a:xfrm>
            <a:off x="7278916" y="3905876"/>
            <a:ext cx="4760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latin typeface="PT Serif" panose="020A0603040505020204" pitchFamily="18" charset="0"/>
              </a:rPr>
              <a:t>...  * ___ * </a:t>
            </a:r>
            <a:r>
              <a:rPr kumimoji="1" lang="en-US" altLang="zh-TW" sz="2000" u="sng" dirty="0">
                <a:latin typeface="PT Serif" panose="020A0603040505020204" pitchFamily="18" charset="0"/>
              </a:rPr>
              <a:t>444</a:t>
            </a:r>
            <a:r>
              <a:rPr kumimoji="1" lang="en-US" altLang="zh-TW" sz="2000" dirty="0">
                <a:latin typeface="PT Serif" panose="020A0603040505020204" pitchFamily="18" charset="0"/>
              </a:rPr>
              <a:t> * 508 * 337 * 932 * ... mod </a:t>
            </a:r>
            <a:r>
              <a:rPr kumimoji="1" lang="en-US" altLang="zh-TW" sz="2000" i="1" dirty="0">
                <a:latin typeface="PT Serif" panose="020A0603040505020204" pitchFamily="18" charset="0"/>
              </a:rPr>
              <a:t>m</a:t>
            </a:r>
          </a:p>
          <a:p>
            <a:r>
              <a:rPr kumimoji="1" lang="en-US" altLang="zh-TW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?= some value based on trusted setup </a:t>
            </a:r>
            <a:endParaRPr kumimoji="1" lang="zh-TW" altLang="en-US" sz="2000" dirty="0">
              <a:latin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2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295A-7951-8315-C45F-7B471144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Pinocchio Protocol (PGHR13)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25FC3-C52E-BBFF-9856-52A3EB5E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prover converts the computation into 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quadratic arithmetic program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(QAP), and at the same time calculates a corresponding 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witness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prover generates a proof, which consists of 8 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elliptic curve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(EC) points, by doing some EC operations on the QAP and the witness, with the CRS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acquired though trusted setup.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verifier verifies the proof by leveraging 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knowledge of coefficient / exponent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en-US" altLang="zh-TW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KoC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en-US" altLang="zh-TW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KoE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3578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295A-7951-8315-C45F-7B471144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Pinocchio Protocol: Preprocess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25FC3-C52E-BBFF-9856-52A3EB5E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prover converts the computation into 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quadratic arithmetic program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(QAP), and at the same time calculates a corresponding 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witness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prover generates a proof, which consists of 8 </a:t>
            </a:r>
            <a:r>
              <a:rPr kumimoji="1" lang="en-US" altLang="zh-TW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elliptic curve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(EC) points, by doing some EC operations on the QAP and the witness, with the CRS</a:t>
            </a:r>
            <a:r>
              <a:rPr kumimoji="1" lang="en-US" altLang="zh-TW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acquired though trusted setup.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verifier verifies the proof by leveraging </a:t>
            </a:r>
            <a:r>
              <a:rPr kumimoji="1" lang="en-US" altLang="zh-TW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knowledge of coefficient / exponent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KoC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KoE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91659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C2CD5-B3E4-CABF-7D8A-683A48609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" altLang="zh-TW" dirty="0">
                <a:latin typeface="Apple SD Gothic Neo" panose="02000300000000000000" pitchFamily="2" charset="-127"/>
                <a:ea typeface="Noto Sans TC" panose="020B0500000000000000" pitchFamily="34" charset="-128"/>
              </a:rPr>
              <a:t>Computation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" altLang="zh-TW" dirty="0">
                <a:latin typeface="Apple SD Gothic Neo" panose="02000300000000000000" pitchFamily="2" charset="-127"/>
                <a:ea typeface="Noto Sans TC" panose="020B0500000000000000" pitchFamily="34" charset="-128"/>
              </a:rPr>
              <a:t>Algebraic Circuit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" altLang="zh-TW" dirty="0">
                <a:latin typeface="Apple SD Gothic Neo" panose="02000300000000000000" pitchFamily="2" charset="-127"/>
                <a:ea typeface="Noto Sans TC" panose="020B0500000000000000" pitchFamily="34" charset="-128"/>
              </a:rPr>
              <a:t>R1CS (rank-1 constraints)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" altLang="zh-TW" dirty="0">
                <a:latin typeface="Apple SD Gothic Neo" panose="02000300000000000000" pitchFamily="2" charset="-127"/>
                <a:ea typeface="Noto Sans TC" panose="020B0500000000000000" pitchFamily="34" charset="-128"/>
              </a:rPr>
              <a:t>QAP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C591AF1-E331-169A-F415-BA501513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Didot" panose="02000503000000020003" pitchFamily="2" charset="-79"/>
              </a:rPr>
              <a:t>Computation to QAP</a:t>
            </a:r>
            <a:endParaRPr kumimoji="1" lang="zh-TW" altLang="en-US" b="1" dirty="0">
              <a:latin typeface="Apple SD Gothic Neo" panose="02000300000000000000" pitchFamily="2" charset="-127"/>
              <a:ea typeface="Noto Sans TC" panose="020B0500000000000000" pitchFamily="34" charset="-128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13472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91AF1-E331-169A-F415-BA501513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Didot" panose="02000503000000020003" pitchFamily="2" charset="-79"/>
              </a:rPr>
              <a:t>Computation to Algebraic Circuit</a:t>
            </a:r>
            <a:endParaRPr kumimoji="1" lang="zh-TW" altLang="en-US" b="1" dirty="0">
              <a:latin typeface="Apple SD Gothic Neo" panose="02000300000000000000" pitchFamily="2" charset="-127"/>
              <a:ea typeface="Noto Sans TC" panose="020B0500000000000000" pitchFamily="34" charset="-128"/>
              <a:cs typeface="Didot" panose="02000503000000020003" pitchFamily="2" charset="-79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B20EEE8-A3CA-3BAC-E34C-5BD9F0D98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13" y="1888311"/>
            <a:ext cx="2617095" cy="2834181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F6A6EC7-DE8B-B7F5-D3C3-924365DCAA54}"/>
              </a:ext>
            </a:extLst>
          </p:cNvPr>
          <p:cNvSpPr txBox="1">
            <a:spLocks/>
          </p:cNvSpPr>
          <p:nvPr/>
        </p:nvSpPr>
        <p:spPr>
          <a:xfrm>
            <a:off x="5958840" y="5276410"/>
            <a:ext cx="4023360" cy="52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2400" dirty="0">
                <a:latin typeface="Apple SD Gothic Neo" panose="02000300000000000000" pitchFamily="2" charset="-127"/>
                <a:ea typeface="Noto Sans TC" panose="020B0500000000000000" pitchFamily="34" charset="-128"/>
              </a:rPr>
              <a:t>Graphical example for circuit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30EE799-FB29-786F-02E8-7F0E7A6CA9A6}"/>
              </a:ext>
            </a:extLst>
          </p:cNvPr>
          <p:cNvGrpSpPr/>
          <p:nvPr/>
        </p:nvGrpSpPr>
        <p:grpSpPr>
          <a:xfrm>
            <a:off x="1435433" y="1888311"/>
            <a:ext cx="3051223" cy="2227200"/>
            <a:chOff x="1435433" y="1888311"/>
            <a:chExt cx="3051223" cy="2227200"/>
          </a:xfrm>
        </p:grpSpPr>
        <p:cxnSp>
          <p:nvCxnSpPr>
            <p:cNvPr id="9" name="直線箭頭接點 8">
              <a:extLst>
                <a:ext uri="{FF2B5EF4-FFF2-40B4-BE49-F238E27FC236}">
                  <a16:creationId xmlns:a16="http://schemas.microsoft.com/office/drawing/2014/main" id="{DB5B2CC2-5559-2A4F-B43E-A723C92B45BC}"/>
                </a:ext>
              </a:extLst>
            </p:cNvPr>
            <p:cNvCxnSpPr>
              <a:cxnSpLocks/>
            </p:cNvCxnSpPr>
            <p:nvPr/>
          </p:nvCxnSpPr>
          <p:spPr>
            <a:xfrm>
              <a:off x="2907615" y="3362772"/>
              <a:ext cx="0" cy="752739"/>
            </a:xfrm>
            <a:prstGeom prst="straightConnector1">
              <a:avLst/>
            </a:prstGeom>
            <a:ln w="3810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內容版面配置區 2">
              <a:extLst>
                <a:ext uri="{FF2B5EF4-FFF2-40B4-BE49-F238E27FC236}">
                  <a16:creationId xmlns:a16="http://schemas.microsoft.com/office/drawing/2014/main" id="{3B8C2222-DB5A-D7F9-8F21-4262E7C23CA6}"/>
                </a:ext>
              </a:extLst>
            </p:cNvPr>
            <p:cNvSpPr txBox="1">
              <a:spLocks/>
            </p:cNvSpPr>
            <p:nvPr/>
          </p:nvSpPr>
          <p:spPr>
            <a:xfrm>
              <a:off x="1435433" y="1888311"/>
              <a:ext cx="3051223" cy="13255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def </a:t>
              </a:r>
              <a:r>
                <a:rPr kumimoji="1" lang="en" altLang="zh-TW" sz="2000" dirty="0" err="1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qeval</a:t>
              </a: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(x):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    y = x**3</a:t>
              </a:r>
            </a:p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    return x + y + 5</a:t>
              </a:r>
            </a:p>
          </p:txBody>
        </p:sp>
      </p:grp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E78A4236-8B43-9E82-61BA-D002DA336BEB}"/>
              </a:ext>
            </a:extLst>
          </p:cNvPr>
          <p:cNvSpPr txBox="1">
            <a:spLocks/>
          </p:cNvSpPr>
          <p:nvPr/>
        </p:nvSpPr>
        <p:spPr>
          <a:xfrm>
            <a:off x="1435433" y="4239315"/>
            <a:ext cx="3051223" cy="1773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20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sym_1 = x * x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20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y = sym_1 * x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20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sym_2 = (x + y) * 1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" altLang="zh-TW" sz="20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~out = (sym_2 + 5) *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kumimoji="1" lang="en" altLang="zh-TW" sz="2000" dirty="0">
              <a:latin typeface="monofur" panose="020F0409020203020204" pitchFamily="49" charset="0"/>
              <a:ea typeface="FangSong" panose="02010609060101010101" pitchFamily="49" charset="-122"/>
              <a:cs typeface="Shree Devanagari 714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903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91AF1-E331-169A-F415-BA501513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Didot" panose="02000503000000020003" pitchFamily="2" charset="-79"/>
              </a:rPr>
              <a:t>Circuit to R1CS</a:t>
            </a:r>
            <a:endParaRPr kumimoji="1" lang="zh-TW" altLang="en-US" b="1" dirty="0">
              <a:latin typeface="Apple SD Gothic Neo" panose="02000300000000000000" pitchFamily="2" charset="-127"/>
              <a:ea typeface="Noto Sans TC" panose="020B0500000000000000" pitchFamily="34" charset="-128"/>
              <a:cs typeface="Didot" panose="02000503000000020003" pitchFamily="2" charset="-79"/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DB5B2CC2-5559-2A4F-B43E-A723C92B45BC}"/>
              </a:ext>
            </a:extLst>
          </p:cNvPr>
          <p:cNvCxnSpPr>
            <a:cxnSpLocks/>
          </p:cNvCxnSpPr>
          <p:nvPr/>
        </p:nvCxnSpPr>
        <p:spPr>
          <a:xfrm>
            <a:off x="8605573" y="2838712"/>
            <a:ext cx="5027" cy="46950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E78A4236-8B43-9E82-61BA-D002DA336BEB}"/>
              </a:ext>
            </a:extLst>
          </p:cNvPr>
          <p:cNvSpPr txBox="1">
            <a:spLocks/>
          </p:cNvSpPr>
          <p:nvPr/>
        </p:nvSpPr>
        <p:spPr>
          <a:xfrm>
            <a:off x="7084988" y="956259"/>
            <a:ext cx="3051223" cy="1773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20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sym_1 = x * x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20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y = sym_1 * x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20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sym_2 = (x + y) * 1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" altLang="zh-TW" sz="20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~out = (sym_2 + 5) *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kumimoji="1" lang="en" altLang="zh-TW" sz="2000" dirty="0">
              <a:latin typeface="monofur" panose="020F0409020203020204" pitchFamily="49" charset="0"/>
              <a:ea typeface="FangSong" panose="02010609060101010101" pitchFamily="49" charset="-122"/>
              <a:cs typeface="Shree Devanagari 714" panose="02000600000000000000" pitchFamily="2" charset="0"/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DD99A5BB-E40D-7FDF-5AD8-85BB21EBD495}"/>
              </a:ext>
            </a:extLst>
          </p:cNvPr>
          <p:cNvGrpSpPr/>
          <p:nvPr/>
        </p:nvGrpSpPr>
        <p:grpSpPr>
          <a:xfrm>
            <a:off x="724905" y="3736786"/>
            <a:ext cx="10997830" cy="2715772"/>
            <a:chOff x="355970" y="3568077"/>
            <a:chExt cx="10997830" cy="2715772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644B6699-A52E-C6BC-3A93-602DDC4CBE0E}"/>
                </a:ext>
              </a:extLst>
            </p:cNvPr>
            <p:cNvGrpSpPr/>
            <p:nvPr/>
          </p:nvGrpSpPr>
          <p:grpSpPr>
            <a:xfrm>
              <a:off x="355970" y="3568077"/>
              <a:ext cx="10997830" cy="2676250"/>
              <a:chOff x="597085" y="1600288"/>
              <a:chExt cx="10997830" cy="2676250"/>
            </a:xfrm>
          </p:grpSpPr>
          <p:sp>
            <p:nvSpPr>
              <p:cNvPr id="16" name="內容版面配置區 2">
                <a:extLst>
                  <a:ext uri="{FF2B5EF4-FFF2-40B4-BE49-F238E27FC236}">
                    <a16:creationId xmlns:a16="http://schemas.microsoft.com/office/drawing/2014/main" id="{3B8C2222-DB5A-D7F9-8F21-4262E7C23C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9908" y="1600288"/>
                <a:ext cx="3225431" cy="3546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kumimoji="1" lang="en" altLang="zh-TW" sz="1400" spc="-120" dirty="0">
                    <a:latin typeface="monofur" panose="020F0409020203020204" pitchFamily="49" charset="0"/>
                    <a:ea typeface="FangSong" panose="02010609060101010101" pitchFamily="49" charset="-122"/>
                    <a:cs typeface="Shree Devanagari 714" panose="02000600000000000000" pitchFamily="2" charset="0"/>
                  </a:rPr>
                  <a:t>‘~one’, ‘x’, ‘~out’, ‘sym_1’, ‘y’, ‘sym_2’</a:t>
                </a:r>
              </a:p>
            </p:txBody>
          </p:sp>
          <p:sp>
            <p:nvSpPr>
              <p:cNvPr id="19" name="內容版面配置區 2">
                <a:extLst>
                  <a:ext uri="{FF2B5EF4-FFF2-40B4-BE49-F238E27FC236}">
                    <a16:creationId xmlns:a16="http://schemas.microsoft.com/office/drawing/2014/main" id="{6EACA946-18C5-62AF-D4A7-AB73F88C66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9484" y="1609432"/>
                <a:ext cx="3225431" cy="3546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kumimoji="1" lang="en" altLang="zh-TW" sz="1400" spc="-120" dirty="0">
                    <a:latin typeface="monofur" panose="020F0409020203020204" pitchFamily="49" charset="0"/>
                    <a:ea typeface="FangSong" panose="02010609060101010101" pitchFamily="49" charset="-122"/>
                    <a:cs typeface="Shree Devanagari 714" panose="02000600000000000000" pitchFamily="2" charset="0"/>
                  </a:rPr>
                  <a:t>‘~one’, ‘x’, ‘~out’, ‘sym_1’, ‘y’, ‘sym_2’</a:t>
                </a:r>
              </a:p>
            </p:txBody>
          </p:sp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9016D6CB-C774-98A8-C395-DA34DACFF9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085" y="1600288"/>
                <a:ext cx="3225431" cy="3546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kumimoji="1" lang="en" altLang="zh-TW" sz="1400" spc="-120" dirty="0">
                    <a:latin typeface="monofur" panose="020F0409020203020204" pitchFamily="49" charset="0"/>
                    <a:ea typeface="FangSong" panose="02010609060101010101" pitchFamily="49" charset="-122"/>
                    <a:cs typeface="Shree Devanagari 714" panose="02000600000000000000" pitchFamily="2" charset="0"/>
                  </a:rPr>
                  <a:t>‘~one’, ‘x’, ‘~out’, ‘sym_1’, ‘y’, ‘sym_2’</a:t>
                </a:r>
              </a:p>
            </p:txBody>
          </p:sp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2AED4C8A-7FBF-D7B6-05A9-FD55091D0127}"/>
                  </a:ext>
                </a:extLst>
              </p:cNvPr>
              <p:cNvGrpSpPr/>
              <p:nvPr/>
            </p:nvGrpSpPr>
            <p:grpSpPr>
              <a:xfrm>
                <a:off x="597085" y="2153362"/>
                <a:ext cx="3225431" cy="2117464"/>
                <a:chOff x="597085" y="2153362"/>
                <a:chExt cx="3225431" cy="2117464"/>
              </a:xfrm>
            </p:grpSpPr>
            <p:sp>
              <p:nvSpPr>
                <p:cNvPr id="21" name="內容版面配置區 2">
                  <a:extLst>
                    <a:ext uri="{FF2B5EF4-FFF2-40B4-BE49-F238E27FC236}">
                      <a16:creationId xmlns:a16="http://schemas.microsoft.com/office/drawing/2014/main" id="{996BACD4-2CEA-D6E4-0682-60BF913433A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2153362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  <p:sp>
              <p:nvSpPr>
                <p:cNvPr id="22" name="內容版面配置區 2">
                  <a:extLst>
                    <a:ext uri="{FF2B5EF4-FFF2-40B4-BE49-F238E27FC236}">
                      <a16:creationId xmlns:a16="http://schemas.microsoft.com/office/drawing/2014/main" id="{A6B9EBD0-940C-F12E-3769-A8BEEDEECA6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2722177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  <p:sp>
              <p:nvSpPr>
                <p:cNvPr id="23" name="內容版面配置區 2">
                  <a:extLst>
                    <a:ext uri="{FF2B5EF4-FFF2-40B4-BE49-F238E27FC236}">
                      <a16:creationId xmlns:a16="http://schemas.microsoft.com/office/drawing/2014/main" id="{DA911B11-9890-EBBA-EE8F-74A1356FA6B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3319162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1]</a:t>
                  </a:r>
                </a:p>
              </p:txBody>
            </p:sp>
            <p:sp>
              <p:nvSpPr>
                <p:cNvPr id="26" name="內容版面配置區 2">
                  <a:extLst>
                    <a:ext uri="{FF2B5EF4-FFF2-40B4-BE49-F238E27FC236}">
                      <a16:creationId xmlns:a16="http://schemas.microsoft.com/office/drawing/2014/main" id="{86EEFAC6-4AD2-8A3B-A151-7717BE4A228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3916147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16DE34F8-725C-AA24-BA8A-2459C569D232}"/>
                  </a:ext>
                </a:extLst>
              </p:cNvPr>
              <p:cNvGrpSpPr/>
              <p:nvPr/>
            </p:nvGrpSpPr>
            <p:grpSpPr>
              <a:xfrm>
                <a:off x="4439907" y="2153362"/>
                <a:ext cx="3225431" cy="2117464"/>
                <a:chOff x="597085" y="2153362"/>
                <a:chExt cx="3225431" cy="2117464"/>
              </a:xfrm>
            </p:grpSpPr>
            <p:sp>
              <p:nvSpPr>
                <p:cNvPr id="33" name="內容版面配置區 2">
                  <a:extLst>
                    <a:ext uri="{FF2B5EF4-FFF2-40B4-BE49-F238E27FC236}">
                      <a16:creationId xmlns:a16="http://schemas.microsoft.com/office/drawing/2014/main" id="{69A70D0D-D65F-805F-4AE9-8A7CF679239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2153362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  <p:sp>
              <p:nvSpPr>
                <p:cNvPr id="34" name="內容版面配置區 2">
                  <a:extLst>
                    <a:ext uri="{FF2B5EF4-FFF2-40B4-BE49-F238E27FC236}">
                      <a16:creationId xmlns:a16="http://schemas.microsoft.com/office/drawing/2014/main" id="{3DC0F413-2279-91F4-4F3C-50B49204D04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2722177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  <p:sp>
              <p:nvSpPr>
                <p:cNvPr id="35" name="內容版面配置區 2">
                  <a:extLst>
                    <a:ext uri="{FF2B5EF4-FFF2-40B4-BE49-F238E27FC236}">
                      <a16:creationId xmlns:a16="http://schemas.microsoft.com/office/drawing/2014/main" id="{A2EFA552-5A1D-E9C4-9A07-F6C38115A39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3319162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  <p:sp>
              <p:nvSpPr>
                <p:cNvPr id="36" name="內容版面配置區 2">
                  <a:extLst>
                    <a:ext uri="{FF2B5EF4-FFF2-40B4-BE49-F238E27FC236}">
                      <a16:creationId xmlns:a16="http://schemas.microsoft.com/office/drawing/2014/main" id="{F13DFBF2-656F-8EF0-6025-8291D7726E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3916147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[5,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1]</a:t>
                  </a:r>
                </a:p>
              </p:txBody>
            </p:sp>
          </p:grpSp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C037FD89-3CF5-F39B-8963-308185F5A3DF}"/>
                  </a:ext>
                </a:extLst>
              </p:cNvPr>
              <p:cNvGrpSpPr/>
              <p:nvPr/>
            </p:nvGrpSpPr>
            <p:grpSpPr>
              <a:xfrm>
                <a:off x="8369484" y="2159074"/>
                <a:ext cx="3225431" cy="2117464"/>
                <a:chOff x="597085" y="2153362"/>
                <a:chExt cx="3225431" cy="2117464"/>
              </a:xfrm>
            </p:grpSpPr>
            <p:sp>
              <p:nvSpPr>
                <p:cNvPr id="38" name="內容版面配置區 2">
                  <a:extLst>
                    <a:ext uri="{FF2B5EF4-FFF2-40B4-BE49-F238E27FC236}">
                      <a16:creationId xmlns:a16="http://schemas.microsoft.com/office/drawing/2014/main" id="{73D50B59-F6DC-D71A-01EA-9B2CA2FFAC9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2153362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  <p:sp>
              <p:nvSpPr>
                <p:cNvPr id="39" name="內容版面配置區 2">
                  <a:extLst>
                    <a:ext uri="{FF2B5EF4-FFF2-40B4-BE49-F238E27FC236}">
                      <a16:creationId xmlns:a16="http://schemas.microsoft.com/office/drawing/2014/main" id="{43FCA6BA-3836-AAE4-6178-0980E5CCB57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2722177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  <p:sp>
              <p:nvSpPr>
                <p:cNvPr id="40" name="內容版面配置區 2">
                  <a:extLst>
                    <a:ext uri="{FF2B5EF4-FFF2-40B4-BE49-F238E27FC236}">
                      <a16:creationId xmlns:a16="http://schemas.microsoft.com/office/drawing/2014/main" id="{4414C94C-B774-73AF-27E1-CE7A68696D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3319162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  <p:sp>
              <p:nvSpPr>
                <p:cNvPr id="41" name="內容版面配置區 2">
                  <a:extLst>
                    <a:ext uri="{FF2B5EF4-FFF2-40B4-BE49-F238E27FC236}">
                      <a16:creationId xmlns:a16="http://schemas.microsoft.com/office/drawing/2014/main" id="{7C1A977E-D39B-7568-8B1C-22E456000AE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3916147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</p:grpSp>
        </p:grpSp>
        <p:sp>
          <p:nvSpPr>
            <p:cNvPr id="43" name="內容版面配置區 2">
              <a:extLst>
                <a:ext uri="{FF2B5EF4-FFF2-40B4-BE49-F238E27FC236}">
                  <a16:creationId xmlns:a16="http://schemas.microsoft.com/office/drawing/2014/main" id="{BB4A988A-2BE0-4D6B-0FFE-7818EB18CD91}"/>
                </a:ext>
              </a:extLst>
            </p:cNvPr>
            <p:cNvSpPr txBox="1">
              <a:spLocks/>
            </p:cNvSpPr>
            <p:nvPr/>
          </p:nvSpPr>
          <p:spPr>
            <a:xfrm>
              <a:off x="3709213" y="4131848"/>
              <a:ext cx="303364" cy="3546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=</a:t>
              </a:r>
            </a:p>
          </p:txBody>
        </p:sp>
        <p:sp>
          <p:nvSpPr>
            <p:cNvPr id="44" name="內容版面配置區 2">
              <a:extLst>
                <a:ext uri="{FF2B5EF4-FFF2-40B4-BE49-F238E27FC236}">
                  <a16:creationId xmlns:a16="http://schemas.microsoft.com/office/drawing/2014/main" id="{95E1380B-C1A7-8D16-F912-B32B5E091FB2}"/>
                </a:ext>
              </a:extLst>
            </p:cNvPr>
            <p:cNvSpPr txBox="1">
              <a:spLocks/>
            </p:cNvSpPr>
            <p:nvPr/>
          </p:nvSpPr>
          <p:spPr>
            <a:xfrm>
              <a:off x="7610438" y="4167606"/>
              <a:ext cx="303364" cy="3546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*</a:t>
              </a:r>
            </a:p>
          </p:txBody>
        </p:sp>
        <p:sp>
          <p:nvSpPr>
            <p:cNvPr id="47" name="內容版面配置區 2">
              <a:extLst>
                <a:ext uri="{FF2B5EF4-FFF2-40B4-BE49-F238E27FC236}">
                  <a16:creationId xmlns:a16="http://schemas.microsoft.com/office/drawing/2014/main" id="{E9B25292-FB77-631C-184E-C1A055D59AFE}"/>
                </a:ext>
              </a:extLst>
            </p:cNvPr>
            <p:cNvSpPr txBox="1">
              <a:spLocks/>
            </p:cNvSpPr>
            <p:nvPr/>
          </p:nvSpPr>
          <p:spPr>
            <a:xfrm>
              <a:off x="3709213" y="4689900"/>
              <a:ext cx="303364" cy="3546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=</a:t>
              </a:r>
            </a:p>
          </p:txBody>
        </p:sp>
        <p:sp>
          <p:nvSpPr>
            <p:cNvPr id="48" name="內容版面配置區 2">
              <a:extLst>
                <a:ext uri="{FF2B5EF4-FFF2-40B4-BE49-F238E27FC236}">
                  <a16:creationId xmlns:a16="http://schemas.microsoft.com/office/drawing/2014/main" id="{D5E2BF51-F0B2-EFD3-D012-1A1A28374EBD}"/>
                </a:ext>
              </a:extLst>
            </p:cNvPr>
            <p:cNvSpPr txBox="1">
              <a:spLocks/>
            </p:cNvSpPr>
            <p:nvPr/>
          </p:nvSpPr>
          <p:spPr>
            <a:xfrm>
              <a:off x="7610438" y="4725658"/>
              <a:ext cx="303364" cy="3546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*</a:t>
              </a: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F362C64B-9A3B-AC98-EBF9-95D09AE9B4FB}"/>
                </a:ext>
              </a:extLst>
            </p:cNvPr>
            <p:cNvSpPr txBox="1">
              <a:spLocks/>
            </p:cNvSpPr>
            <p:nvPr/>
          </p:nvSpPr>
          <p:spPr>
            <a:xfrm>
              <a:off x="3709213" y="5288294"/>
              <a:ext cx="303364" cy="3546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=</a:t>
              </a: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0151FF30-408D-04B9-A370-F8917E662E71}"/>
                </a:ext>
              </a:extLst>
            </p:cNvPr>
            <p:cNvSpPr txBox="1">
              <a:spLocks/>
            </p:cNvSpPr>
            <p:nvPr/>
          </p:nvSpPr>
          <p:spPr>
            <a:xfrm>
              <a:off x="7610438" y="5324052"/>
              <a:ext cx="303364" cy="3546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*</a:t>
              </a:r>
            </a:p>
          </p:txBody>
        </p:sp>
        <p:sp>
          <p:nvSpPr>
            <p:cNvPr id="51" name="內容版面配置區 2">
              <a:extLst>
                <a:ext uri="{FF2B5EF4-FFF2-40B4-BE49-F238E27FC236}">
                  <a16:creationId xmlns:a16="http://schemas.microsoft.com/office/drawing/2014/main" id="{E07C87B8-5BA0-B562-1F3D-4E8BF1684F6B}"/>
                </a:ext>
              </a:extLst>
            </p:cNvPr>
            <p:cNvSpPr txBox="1">
              <a:spLocks/>
            </p:cNvSpPr>
            <p:nvPr/>
          </p:nvSpPr>
          <p:spPr>
            <a:xfrm>
              <a:off x="3709213" y="5893411"/>
              <a:ext cx="303364" cy="3546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=</a:t>
              </a:r>
            </a:p>
          </p:txBody>
        </p:sp>
        <p:sp>
          <p:nvSpPr>
            <p:cNvPr id="52" name="內容版面配置區 2">
              <a:extLst>
                <a:ext uri="{FF2B5EF4-FFF2-40B4-BE49-F238E27FC236}">
                  <a16:creationId xmlns:a16="http://schemas.microsoft.com/office/drawing/2014/main" id="{2AA1F498-C138-E745-6DAC-DA197E9860D5}"/>
                </a:ext>
              </a:extLst>
            </p:cNvPr>
            <p:cNvSpPr txBox="1">
              <a:spLocks/>
            </p:cNvSpPr>
            <p:nvPr/>
          </p:nvSpPr>
          <p:spPr>
            <a:xfrm>
              <a:off x="7610438" y="5929169"/>
              <a:ext cx="303364" cy="3546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*</a:t>
              </a: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B0A5835F-F046-9186-9E80-A4F765D78131}"/>
              </a:ext>
            </a:extLst>
          </p:cNvPr>
          <p:cNvSpPr txBox="1">
            <a:spLocks/>
          </p:cNvSpPr>
          <p:nvPr/>
        </p:nvSpPr>
        <p:spPr>
          <a:xfrm>
            <a:off x="807253" y="2112642"/>
            <a:ext cx="3563490" cy="10861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20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Shree Devanagari 714" panose="02000600000000000000" pitchFamily="2" charset="0"/>
              </a:rPr>
              <a:t>This is the witness for proving </a:t>
            </a:r>
            <a:r>
              <a:rPr kumimoji="1" lang="en" altLang="zh-TW" sz="2000" dirty="0" err="1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qeval</a:t>
            </a:r>
            <a:r>
              <a:rPr kumimoji="1" lang="en" altLang="zh-TW" sz="20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(3) = 35</a:t>
            </a:r>
            <a:r>
              <a:rPr kumimoji="1" lang="en" altLang="zh-TW" sz="20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Shree Devanagari 714" panose="02000600000000000000" pitchFamily="2" charset="0"/>
              </a:rPr>
              <a:t>, with the first three values being public input.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1CEB2B63-3254-B46E-C584-40F5C39959DA}"/>
              </a:ext>
            </a:extLst>
          </p:cNvPr>
          <p:cNvSpPr txBox="1"/>
          <p:nvPr/>
        </p:nvSpPr>
        <p:spPr>
          <a:xfrm>
            <a:off x="252268" y="3691567"/>
            <a:ext cx="344825" cy="272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TW" dirty="0">
                <a:latin typeface="monofur" panose="020F0409020203020204" pitchFamily="49" charset="0"/>
                <a:ea typeface="Apple SD Gothic Neo" panose="02000300000000000000" pitchFamily="2" charset="-127"/>
              </a:rPr>
              <a:t>j</a:t>
            </a:r>
          </a:p>
          <a:p>
            <a:pPr>
              <a:lnSpc>
                <a:spcPts val="2300"/>
              </a:lnSpc>
            </a:pPr>
            <a:endParaRPr kumimoji="1" lang="en-US" altLang="zh-TW" dirty="0">
              <a:latin typeface="monofur" panose="020F0409020203020204" pitchFamily="49" charset="0"/>
              <a:ea typeface="Apple SD Gothic Neo" panose="02000300000000000000" pitchFamily="2" charset="-127"/>
            </a:endParaRPr>
          </a:p>
          <a:p>
            <a:pPr>
              <a:lnSpc>
                <a:spcPts val="2300"/>
              </a:lnSpc>
            </a:pPr>
            <a:r>
              <a:rPr kumimoji="1" lang="en-US" altLang="zh-TW" dirty="0">
                <a:latin typeface="monofur" panose="020F0409020203020204" pitchFamily="49" charset="0"/>
                <a:ea typeface="Apple SD Gothic Neo" panose="02000300000000000000" pitchFamily="2" charset="-127"/>
              </a:rPr>
              <a:t>1</a:t>
            </a:r>
          </a:p>
          <a:p>
            <a:pPr>
              <a:lnSpc>
                <a:spcPts val="2300"/>
              </a:lnSpc>
            </a:pPr>
            <a:endParaRPr kumimoji="1" lang="en-US" altLang="zh-TW" dirty="0">
              <a:latin typeface="monofur" panose="020F0409020203020204" pitchFamily="49" charset="0"/>
              <a:ea typeface="Apple SD Gothic Neo" panose="02000300000000000000" pitchFamily="2" charset="-127"/>
            </a:endParaRPr>
          </a:p>
          <a:p>
            <a:pPr>
              <a:lnSpc>
                <a:spcPts val="2300"/>
              </a:lnSpc>
            </a:pPr>
            <a:r>
              <a:rPr kumimoji="1" lang="en-US" altLang="zh-TW" dirty="0">
                <a:latin typeface="monofur" panose="020F0409020203020204" pitchFamily="49" charset="0"/>
                <a:ea typeface="Apple SD Gothic Neo" panose="02000300000000000000" pitchFamily="2" charset="-127"/>
              </a:rPr>
              <a:t>2</a:t>
            </a:r>
          </a:p>
          <a:p>
            <a:pPr>
              <a:lnSpc>
                <a:spcPts val="2300"/>
              </a:lnSpc>
            </a:pPr>
            <a:endParaRPr kumimoji="1" lang="en-US" altLang="zh-TW" dirty="0">
              <a:latin typeface="monofur" panose="020F0409020203020204" pitchFamily="49" charset="0"/>
              <a:ea typeface="Apple SD Gothic Neo" panose="02000300000000000000" pitchFamily="2" charset="-127"/>
            </a:endParaRPr>
          </a:p>
          <a:p>
            <a:pPr>
              <a:lnSpc>
                <a:spcPts val="2300"/>
              </a:lnSpc>
            </a:pPr>
            <a:r>
              <a:rPr kumimoji="1" lang="en-US" altLang="zh-TW" dirty="0">
                <a:latin typeface="monofur" panose="020F0409020203020204" pitchFamily="49" charset="0"/>
                <a:ea typeface="Apple SD Gothic Neo" panose="02000300000000000000" pitchFamily="2" charset="-127"/>
              </a:rPr>
              <a:t>3</a:t>
            </a:r>
          </a:p>
          <a:p>
            <a:pPr>
              <a:lnSpc>
                <a:spcPts val="2300"/>
              </a:lnSpc>
            </a:pPr>
            <a:endParaRPr kumimoji="1" lang="en-US" altLang="zh-TW" dirty="0">
              <a:latin typeface="monofur" panose="020F0409020203020204" pitchFamily="49" charset="0"/>
              <a:ea typeface="Apple SD Gothic Neo" panose="02000300000000000000" pitchFamily="2" charset="-127"/>
            </a:endParaRPr>
          </a:p>
          <a:p>
            <a:pPr>
              <a:lnSpc>
                <a:spcPts val="2300"/>
              </a:lnSpc>
            </a:pPr>
            <a:r>
              <a:rPr kumimoji="1" lang="en-US" altLang="zh-TW" dirty="0">
                <a:latin typeface="monofur" panose="020F0409020203020204" pitchFamily="49" charset="0"/>
                <a:ea typeface="Apple SD Gothic Neo" panose="02000300000000000000" pitchFamily="2" charset="-127"/>
              </a:rPr>
              <a:t>4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DCA03D4-0F9D-85BC-1748-E59055EB2DA2}"/>
              </a:ext>
            </a:extLst>
          </p:cNvPr>
          <p:cNvSpPr txBox="1"/>
          <p:nvPr/>
        </p:nvSpPr>
        <p:spPr>
          <a:xfrm>
            <a:off x="471081" y="3327820"/>
            <a:ext cx="3479256" cy="3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TW" sz="1600" spc="270" dirty="0" err="1">
                <a:latin typeface="monofur" panose="020F0409020203020204" pitchFamily="49" charset="0"/>
                <a:ea typeface="Apple SD Gothic Neo" panose="02000300000000000000" pitchFamily="2" charset="-127"/>
              </a:rPr>
              <a:t>i</a:t>
            </a:r>
            <a:r>
              <a:rPr kumimoji="1" lang="en-US" altLang="zh-TW" sz="1600" spc="270" dirty="0">
                <a:latin typeface="monofur" panose="020F0409020203020204" pitchFamily="49" charset="0"/>
                <a:ea typeface="Apple SD Gothic Neo" panose="02000300000000000000" pitchFamily="2" charset="-127"/>
              </a:rPr>
              <a:t>  1   2   3   4   5   6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0B7AB03-BDE0-B9C1-2DCF-5F9F223B68AB}"/>
              </a:ext>
            </a:extLst>
          </p:cNvPr>
          <p:cNvSpPr txBox="1"/>
          <p:nvPr/>
        </p:nvSpPr>
        <p:spPr>
          <a:xfrm>
            <a:off x="4301401" y="3327820"/>
            <a:ext cx="3479256" cy="3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TW" sz="1600" spc="270" dirty="0" err="1">
                <a:latin typeface="monofur" panose="020F0409020203020204" pitchFamily="49" charset="0"/>
                <a:ea typeface="Apple SD Gothic Neo" panose="02000300000000000000" pitchFamily="2" charset="-127"/>
              </a:rPr>
              <a:t>i</a:t>
            </a:r>
            <a:r>
              <a:rPr kumimoji="1" lang="en-US" altLang="zh-TW" sz="1600" spc="270" dirty="0">
                <a:latin typeface="monofur" panose="020F0409020203020204" pitchFamily="49" charset="0"/>
                <a:ea typeface="Apple SD Gothic Neo" panose="02000300000000000000" pitchFamily="2" charset="-127"/>
              </a:rPr>
              <a:t>  1   2   3   4   5   6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B26CED-C734-09DE-9294-E67B34F3AEFF}"/>
              </a:ext>
            </a:extLst>
          </p:cNvPr>
          <p:cNvSpPr txBox="1"/>
          <p:nvPr/>
        </p:nvSpPr>
        <p:spPr>
          <a:xfrm>
            <a:off x="8233321" y="3327820"/>
            <a:ext cx="3479256" cy="3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TW" sz="1600" spc="270" dirty="0" err="1">
                <a:latin typeface="monofur" panose="020F0409020203020204" pitchFamily="49" charset="0"/>
                <a:ea typeface="Apple SD Gothic Neo" panose="02000300000000000000" pitchFamily="2" charset="-127"/>
              </a:rPr>
              <a:t>i</a:t>
            </a:r>
            <a:r>
              <a:rPr kumimoji="1" lang="en-US" altLang="zh-TW" sz="1600" spc="270" dirty="0">
                <a:latin typeface="monofur" panose="020F0409020203020204" pitchFamily="49" charset="0"/>
                <a:ea typeface="Apple SD Gothic Neo" panose="02000300000000000000" pitchFamily="2" charset="-127"/>
              </a:rPr>
              <a:t>  1   2   3   4   5   6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F2F2AA-E61C-2364-3FDA-3054156FCF93}"/>
              </a:ext>
            </a:extLst>
          </p:cNvPr>
          <p:cNvSpPr txBox="1">
            <a:spLocks/>
          </p:cNvSpPr>
          <p:nvPr/>
        </p:nvSpPr>
        <p:spPr>
          <a:xfrm>
            <a:off x="855156" y="1443077"/>
            <a:ext cx="3515587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l-GR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r>
              <a:rPr kumimoji="1" lang="en" altLang="zh-TW" sz="20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 = [</a:t>
            </a:r>
            <a:r>
              <a:rPr kumimoji="1" lang="en" altLang="zh-TW" sz="2000" b="1" u="sng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1, 3, 35</a:t>
            </a:r>
            <a:r>
              <a:rPr kumimoji="1" lang="en" altLang="zh-TW" sz="20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, 9, 27, 30]</a:t>
            </a:r>
          </a:p>
        </p:txBody>
      </p:sp>
    </p:spTree>
    <p:extLst>
      <p:ext uri="{BB962C8B-B14F-4D97-AF65-F5344CB8AC3E}">
        <p14:creationId xmlns:p14="http://schemas.microsoft.com/office/powerpoint/2010/main" val="374723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群組 183">
            <a:extLst>
              <a:ext uri="{FF2B5EF4-FFF2-40B4-BE49-F238E27FC236}">
                <a16:creationId xmlns:a16="http://schemas.microsoft.com/office/drawing/2014/main" id="{FFEE1F6F-D060-4234-856B-9411F8640477}"/>
              </a:ext>
            </a:extLst>
          </p:cNvPr>
          <p:cNvGrpSpPr/>
          <p:nvPr/>
        </p:nvGrpSpPr>
        <p:grpSpPr>
          <a:xfrm>
            <a:off x="724905" y="3736786"/>
            <a:ext cx="10997830" cy="2715772"/>
            <a:chOff x="355970" y="3568077"/>
            <a:chExt cx="10997830" cy="2715772"/>
          </a:xfrm>
        </p:grpSpPr>
        <p:grpSp>
          <p:nvGrpSpPr>
            <p:cNvPr id="185" name="群組 184">
              <a:extLst>
                <a:ext uri="{FF2B5EF4-FFF2-40B4-BE49-F238E27FC236}">
                  <a16:creationId xmlns:a16="http://schemas.microsoft.com/office/drawing/2014/main" id="{8F6A3F09-C5EE-25C4-355A-DF277CE66626}"/>
                </a:ext>
              </a:extLst>
            </p:cNvPr>
            <p:cNvGrpSpPr/>
            <p:nvPr/>
          </p:nvGrpSpPr>
          <p:grpSpPr>
            <a:xfrm>
              <a:off x="355970" y="3568077"/>
              <a:ext cx="10997830" cy="2676250"/>
              <a:chOff x="597085" y="1600288"/>
              <a:chExt cx="10997830" cy="2676250"/>
            </a:xfrm>
          </p:grpSpPr>
          <p:sp>
            <p:nvSpPr>
              <p:cNvPr id="194" name="內容版面配置區 2">
                <a:extLst>
                  <a:ext uri="{FF2B5EF4-FFF2-40B4-BE49-F238E27FC236}">
                    <a16:creationId xmlns:a16="http://schemas.microsoft.com/office/drawing/2014/main" id="{1692F4D3-ACF5-FD76-24DB-E72B68B27B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9908" y="1600288"/>
                <a:ext cx="3225431" cy="3546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kumimoji="1" lang="en" altLang="zh-TW" sz="1400" spc="-120" dirty="0">
                    <a:latin typeface="monofur" panose="020F0409020203020204" pitchFamily="49" charset="0"/>
                    <a:ea typeface="FangSong" panose="02010609060101010101" pitchFamily="49" charset="-122"/>
                    <a:cs typeface="Shree Devanagari 714" panose="02000600000000000000" pitchFamily="2" charset="0"/>
                  </a:rPr>
                  <a:t>‘~one’, ‘x’, ‘~out’, ‘sym_1’, ‘y’, ‘sym_2’</a:t>
                </a:r>
              </a:p>
            </p:txBody>
          </p:sp>
          <p:sp>
            <p:nvSpPr>
              <p:cNvPr id="195" name="內容版面配置區 2">
                <a:extLst>
                  <a:ext uri="{FF2B5EF4-FFF2-40B4-BE49-F238E27FC236}">
                    <a16:creationId xmlns:a16="http://schemas.microsoft.com/office/drawing/2014/main" id="{F3B10527-2441-8A90-B33D-1D5F1EF81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9484" y="1609432"/>
                <a:ext cx="3225431" cy="3546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kumimoji="1" lang="en" altLang="zh-TW" sz="1400" spc="-120" dirty="0">
                    <a:latin typeface="monofur" panose="020F0409020203020204" pitchFamily="49" charset="0"/>
                    <a:ea typeface="FangSong" panose="02010609060101010101" pitchFamily="49" charset="-122"/>
                    <a:cs typeface="Shree Devanagari 714" panose="02000600000000000000" pitchFamily="2" charset="0"/>
                  </a:rPr>
                  <a:t>‘~one’, ‘x’, ‘~out’, ‘sym_1’, ‘y’, ‘sym_2’</a:t>
                </a:r>
              </a:p>
            </p:txBody>
          </p:sp>
          <p:sp>
            <p:nvSpPr>
              <p:cNvPr id="196" name="內容版面配置區 2">
                <a:extLst>
                  <a:ext uri="{FF2B5EF4-FFF2-40B4-BE49-F238E27FC236}">
                    <a16:creationId xmlns:a16="http://schemas.microsoft.com/office/drawing/2014/main" id="{8569A477-31AA-932C-2D81-3D35367A7E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085" y="1600288"/>
                <a:ext cx="3225431" cy="3546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kumimoji="1" lang="en" altLang="zh-TW" sz="1400" spc="-120" dirty="0">
                    <a:latin typeface="monofur" panose="020F0409020203020204" pitchFamily="49" charset="0"/>
                    <a:ea typeface="FangSong" panose="02010609060101010101" pitchFamily="49" charset="-122"/>
                    <a:cs typeface="Shree Devanagari 714" panose="02000600000000000000" pitchFamily="2" charset="0"/>
                  </a:rPr>
                  <a:t>‘~one’, ‘x’, ‘~out’, ‘sym_1’, ‘y’, ‘sym_2’</a:t>
                </a:r>
              </a:p>
            </p:txBody>
          </p:sp>
          <p:grpSp>
            <p:nvGrpSpPr>
              <p:cNvPr id="197" name="群組 196">
                <a:extLst>
                  <a:ext uri="{FF2B5EF4-FFF2-40B4-BE49-F238E27FC236}">
                    <a16:creationId xmlns:a16="http://schemas.microsoft.com/office/drawing/2014/main" id="{2B97C47D-1B18-4AA3-5E93-7C517DD34ACE}"/>
                  </a:ext>
                </a:extLst>
              </p:cNvPr>
              <p:cNvGrpSpPr/>
              <p:nvPr/>
            </p:nvGrpSpPr>
            <p:grpSpPr>
              <a:xfrm>
                <a:off x="597085" y="2153362"/>
                <a:ext cx="3225431" cy="2117464"/>
                <a:chOff x="597085" y="2153362"/>
                <a:chExt cx="3225431" cy="2117464"/>
              </a:xfrm>
            </p:grpSpPr>
            <p:sp>
              <p:nvSpPr>
                <p:cNvPr id="208" name="內容版面配置區 2">
                  <a:extLst>
                    <a:ext uri="{FF2B5EF4-FFF2-40B4-BE49-F238E27FC236}">
                      <a16:creationId xmlns:a16="http://schemas.microsoft.com/office/drawing/2014/main" id="{056574BE-06AC-35A2-02B2-5A83887C31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2153362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  <p:sp>
              <p:nvSpPr>
                <p:cNvPr id="209" name="內容版面配置區 2">
                  <a:extLst>
                    <a:ext uri="{FF2B5EF4-FFF2-40B4-BE49-F238E27FC236}">
                      <a16:creationId xmlns:a16="http://schemas.microsoft.com/office/drawing/2014/main" id="{1E80D938-6518-67EE-25B6-95A930E333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2722177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  <p:sp>
              <p:nvSpPr>
                <p:cNvPr id="210" name="內容版面配置區 2">
                  <a:extLst>
                    <a:ext uri="{FF2B5EF4-FFF2-40B4-BE49-F238E27FC236}">
                      <a16:creationId xmlns:a16="http://schemas.microsoft.com/office/drawing/2014/main" id="{B83307FF-AFEC-59CF-51B4-1269B2D3C1F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3319162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1]</a:t>
                  </a:r>
                </a:p>
              </p:txBody>
            </p:sp>
            <p:sp>
              <p:nvSpPr>
                <p:cNvPr id="211" name="內容版面配置區 2">
                  <a:extLst>
                    <a:ext uri="{FF2B5EF4-FFF2-40B4-BE49-F238E27FC236}">
                      <a16:creationId xmlns:a16="http://schemas.microsoft.com/office/drawing/2014/main" id="{1403F164-A81B-68F6-317C-10FD48B8D2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3916147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</p:grpSp>
          <p:grpSp>
            <p:nvGrpSpPr>
              <p:cNvPr id="198" name="群組 197">
                <a:extLst>
                  <a:ext uri="{FF2B5EF4-FFF2-40B4-BE49-F238E27FC236}">
                    <a16:creationId xmlns:a16="http://schemas.microsoft.com/office/drawing/2014/main" id="{3964B5DC-7FA4-B82C-0218-BC6EC5CE4716}"/>
                  </a:ext>
                </a:extLst>
              </p:cNvPr>
              <p:cNvGrpSpPr/>
              <p:nvPr/>
            </p:nvGrpSpPr>
            <p:grpSpPr>
              <a:xfrm>
                <a:off x="4439907" y="2153362"/>
                <a:ext cx="3225431" cy="2117464"/>
                <a:chOff x="597085" y="2153362"/>
                <a:chExt cx="3225431" cy="2117464"/>
              </a:xfrm>
            </p:grpSpPr>
            <p:sp>
              <p:nvSpPr>
                <p:cNvPr id="204" name="內容版面配置區 2">
                  <a:extLst>
                    <a:ext uri="{FF2B5EF4-FFF2-40B4-BE49-F238E27FC236}">
                      <a16:creationId xmlns:a16="http://schemas.microsoft.com/office/drawing/2014/main" id="{5C589C0C-9F73-4F13-ED2C-65120D762C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2153362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  <p:sp>
              <p:nvSpPr>
                <p:cNvPr id="205" name="內容版面配置區 2">
                  <a:extLst>
                    <a:ext uri="{FF2B5EF4-FFF2-40B4-BE49-F238E27FC236}">
                      <a16:creationId xmlns:a16="http://schemas.microsoft.com/office/drawing/2014/main" id="{51C6F1A4-3220-5703-025A-DFAFEF993E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2722177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  <p:sp>
              <p:nvSpPr>
                <p:cNvPr id="206" name="內容版面配置區 2">
                  <a:extLst>
                    <a:ext uri="{FF2B5EF4-FFF2-40B4-BE49-F238E27FC236}">
                      <a16:creationId xmlns:a16="http://schemas.microsoft.com/office/drawing/2014/main" id="{24A75080-86B2-59C5-6610-139A206337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3319162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  <p:sp>
              <p:nvSpPr>
                <p:cNvPr id="207" name="內容版面配置區 2">
                  <a:extLst>
                    <a:ext uri="{FF2B5EF4-FFF2-40B4-BE49-F238E27FC236}">
                      <a16:creationId xmlns:a16="http://schemas.microsoft.com/office/drawing/2014/main" id="{6218517F-EF54-8FE6-FAE4-D04601A865B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3916147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[5,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1]</a:t>
                  </a:r>
                </a:p>
              </p:txBody>
            </p:sp>
          </p:grpSp>
          <p:grpSp>
            <p:nvGrpSpPr>
              <p:cNvPr id="199" name="群組 198">
                <a:extLst>
                  <a:ext uri="{FF2B5EF4-FFF2-40B4-BE49-F238E27FC236}">
                    <a16:creationId xmlns:a16="http://schemas.microsoft.com/office/drawing/2014/main" id="{DD898D5E-CDCC-0206-AD80-1DBD33713562}"/>
                  </a:ext>
                </a:extLst>
              </p:cNvPr>
              <p:cNvGrpSpPr/>
              <p:nvPr/>
            </p:nvGrpSpPr>
            <p:grpSpPr>
              <a:xfrm>
                <a:off x="8369484" y="2159074"/>
                <a:ext cx="3225431" cy="2117464"/>
                <a:chOff x="597085" y="2153362"/>
                <a:chExt cx="3225431" cy="2117464"/>
              </a:xfrm>
            </p:grpSpPr>
            <p:sp>
              <p:nvSpPr>
                <p:cNvPr id="200" name="內容版面配置區 2">
                  <a:extLst>
                    <a:ext uri="{FF2B5EF4-FFF2-40B4-BE49-F238E27FC236}">
                      <a16:creationId xmlns:a16="http://schemas.microsoft.com/office/drawing/2014/main" id="{A6D510C0-CA06-D8EE-39FC-590B52DCF7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2153362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  <p:sp>
              <p:nvSpPr>
                <p:cNvPr id="201" name="內容版面配置區 2">
                  <a:extLst>
                    <a:ext uri="{FF2B5EF4-FFF2-40B4-BE49-F238E27FC236}">
                      <a16:creationId xmlns:a16="http://schemas.microsoft.com/office/drawing/2014/main" id="{2E0AD08B-E739-F923-D9FC-5CA6925F51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2722177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  <p:sp>
              <p:nvSpPr>
                <p:cNvPr id="202" name="內容版面配置區 2">
                  <a:extLst>
                    <a:ext uri="{FF2B5EF4-FFF2-40B4-BE49-F238E27FC236}">
                      <a16:creationId xmlns:a16="http://schemas.microsoft.com/office/drawing/2014/main" id="{07FA2572-1CF0-5480-7CD7-0C4A6151276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3319162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  <p:sp>
              <p:nvSpPr>
                <p:cNvPr id="203" name="內容版面配置區 2">
                  <a:extLst>
                    <a:ext uri="{FF2B5EF4-FFF2-40B4-BE49-F238E27FC236}">
                      <a16:creationId xmlns:a16="http://schemas.microsoft.com/office/drawing/2014/main" id="{CF4A2454-82B8-255A-8B59-57012A5CA6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7085" y="3916147"/>
                  <a:ext cx="3225431" cy="35467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00000"/>
                    </a:lnSpc>
                    <a:buFont typeface="Arial" panose="020B0604020202020204" pitchFamily="34" charset="0"/>
                    <a:buNone/>
                  </a:pP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[1,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, </a:t>
                  </a:r>
                  <a:r>
                    <a:rPr kumimoji="1" lang="en" altLang="zh-TW" sz="1600" spc="600" dirty="0">
                      <a:solidFill>
                        <a:schemeClr val="bg1">
                          <a:lumMod val="75000"/>
                        </a:schemeClr>
                      </a:solidFill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0</a:t>
                  </a:r>
                  <a:r>
                    <a:rPr kumimoji="1" lang="en" altLang="zh-TW" sz="1600" spc="600" dirty="0">
                      <a:latin typeface="monofur" panose="020F0409020203020204" pitchFamily="49" charset="0"/>
                      <a:ea typeface="FangSong" panose="02010609060101010101" pitchFamily="49" charset="-122"/>
                      <a:cs typeface="Shree Devanagari 714" panose="02000600000000000000" pitchFamily="2" charset="0"/>
                    </a:rPr>
                    <a:t>]</a:t>
                  </a:r>
                </a:p>
              </p:txBody>
            </p:sp>
          </p:grpSp>
        </p:grpSp>
        <p:sp>
          <p:nvSpPr>
            <p:cNvPr id="186" name="內容版面配置區 2">
              <a:extLst>
                <a:ext uri="{FF2B5EF4-FFF2-40B4-BE49-F238E27FC236}">
                  <a16:creationId xmlns:a16="http://schemas.microsoft.com/office/drawing/2014/main" id="{EF3F9448-D58D-CBB6-AABD-B3A658E7E0A6}"/>
                </a:ext>
              </a:extLst>
            </p:cNvPr>
            <p:cNvSpPr txBox="1">
              <a:spLocks/>
            </p:cNvSpPr>
            <p:nvPr/>
          </p:nvSpPr>
          <p:spPr>
            <a:xfrm>
              <a:off x="3709213" y="4131848"/>
              <a:ext cx="303364" cy="3546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=</a:t>
              </a:r>
            </a:p>
          </p:txBody>
        </p:sp>
        <p:sp>
          <p:nvSpPr>
            <p:cNvPr id="187" name="內容版面配置區 2">
              <a:extLst>
                <a:ext uri="{FF2B5EF4-FFF2-40B4-BE49-F238E27FC236}">
                  <a16:creationId xmlns:a16="http://schemas.microsoft.com/office/drawing/2014/main" id="{7384932C-304C-F375-46E2-9FEFE4EC9FD3}"/>
                </a:ext>
              </a:extLst>
            </p:cNvPr>
            <p:cNvSpPr txBox="1">
              <a:spLocks/>
            </p:cNvSpPr>
            <p:nvPr/>
          </p:nvSpPr>
          <p:spPr>
            <a:xfrm>
              <a:off x="7610438" y="4167606"/>
              <a:ext cx="303364" cy="3546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*</a:t>
              </a:r>
            </a:p>
          </p:txBody>
        </p:sp>
        <p:sp>
          <p:nvSpPr>
            <p:cNvPr id="188" name="內容版面配置區 2">
              <a:extLst>
                <a:ext uri="{FF2B5EF4-FFF2-40B4-BE49-F238E27FC236}">
                  <a16:creationId xmlns:a16="http://schemas.microsoft.com/office/drawing/2014/main" id="{4E907FEB-1DF8-7D63-FEFC-98E56542A118}"/>
                </a:ext>
              </a:extLst>
            </p:cNvPr>
            <p:cNvSpPr txBox="1">
              <a:spLocks/>
            </p:cNvSpPr>
            <p:nvPr/>
          </p:nvSpPr>
          <p:spPr>
            <a:xfrm>
              <a:off x="3709213" y="4689900"/>
              <a:ext cx="303364" cy="3546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=</a:t>
              </a:r>
            </a:p>
          </p:txBody>
        </p:sp>
        <p:sp>
          <p:nvSpPr>
            <p:cNvPr id="189" name="內容版面配置區 2">
              <a:extLst>
                <a:ext uri="{FF2B5EF4-FFF2-40B4-BE49-F238E27FC236}">
                  <a16:creationId xmlns:a16="http://schemas.microsoft.com/office/drawing/2014/main" id="{7762A392-051E-6B32-2229-1CB006B25479}"/>
                </a:ext>
              </a:extLst>
            </p:cNvPr>
            <p:cNvSpPr txBox="1">
              <a:spLocks/>
            </p:cNvSpPr>
            <p:nvPr/>
          </p:nvSpPr>
          <p:spPr>
            <a:xfrm>
              <a:off x="7610438" y="4725658"/>
              <a:ext cx="303364" cy="3546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*</a:t>
              </a:r>
            </a:p>
          </p:txBody>
        </p:sp>
        <p:sp>
          <p:nvSpPr>
            <p:cNvPr id="190" name="內容版面配置區 2">
              <a:extLst>
                <a:ext uri="{FF2B5EF4-FFF2-40B4-BE49-F238E27FC236}">
                  <a16:creationId xmlns:a16="http://schemas.microsoft.com/office/drawing/2014/main" id="{7D05ACD9-6DE5-6E63-D3E0-C252534422F7}"/>
                </a:ext>
              </a:extLst>
            </p:cNvPr>
            <p:cNvSpPr txBox="1">
              <a:spLocks/>
            </p:cNvSpPr>
            <p:nvPr/>
          </p:nvSpPr>
          <p:spPr>
            <a:xfrm>
              <a:off x="3709213" y="5288294"/>
              <a:ext cx="303364" cy="3546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=</a:t>
              </a:r>
            </a:p>
          </p:txBody>
        </p:sp>
        <p:sp>
          <p:nvSpPr>
            <p:cNvPr id="191" name="內容版面配置區 2">
              <a:extLst>
                <a:ext uri="{FF2B5EF4-FFF2-40B4-BE49-F238E27FC236}">
                  <a16:creationId xmlns:a16="http://schemas.microsoft.com/office/drawing/2014/main" id="{4C25D710-2E60-6FB8-5A3B-C6740204ADB3}"/>
                </a:ext>
              </a:extLst>
            </p:cNvPr>
            <p:cNvSpPr txBox="1">
              <a:spLocks/>
            </p:cNvSpPr>
            <p:nvPr/>
          </p:nvSpPr>
          <p:spPr>
            <a:xfrm>
              <a:off x="7610438" y="5324052"/>
              <a:ext cx="303364" cy="3546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*</a:t>
              </a:r>
            </a:p>
          </p:txBody>
        </p:sp>
        <p:sp>
          <p:nvSpPr>
            <p:cNvPr id="192" name="內容版面配置區 2">
              <a:extLst>
                <a:ext uri="{FF2B5EF4-FFF2-40B4-BE49-F238E27FC236}">
                  <a16:creationId xmlns:a16="http://schemas.microsoft.com/office/drawing/2014/main" id="{7A9078DB-C045-59E6-6179-F06F2957B110}"/>
                </a:ext>
              </a:extLst>
            </p:cNvPr>
            <p:cNvSpPr txBox="1">
              <a:spLocks/>
            </p:cNvSpPr>
            <p:nvPr/>
          </p:nvSpPr>
          <p:spPr>
            <a:xfrm>
              <a:off x="3709213" y="5893411"/>
              <a:ext cx="303364" cy="3546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=</a:t>
              </a:r>
            </a:p>
          </p:txBody>
        </p:sp>
        <p:sp>
          <p:nvSpPr>
            <p:cNvPr id="193" name="內容版面配置區 2">
              <a:extLst>
                <a:ext uri="{FF2B5EF4-FFF2-40B4-BE49-F238E27FC236}">
                  <a16:creationId xmlns:a16="http://schemas.microsoft.com/office/drawing/2014/main" id="{289C4468-0C66-1AD9-8277-BCF23FD98F28}"/>
                </a:ext>
              </a:extLst>
            </p:cNvPr>
            <p:cNvSpPr txBox="1">
              <a:spLocks/>
            </p:cNvSpPr>
            <p:nvPr/>
          </p:nvSpPr>
          <p:spPr>
            <a:xfrm>
              <a:off x="7610438" y="5929169"/>
              <a:ext cx="303364" cy="35468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kumimoji="1" lang="en" altLang="zh-TW" sz="2000" dirty="0">
                  <a:latin typeface="monofur" panose="020F0409020203020204" pitchFamily="49" charset="0"/>
                  <a:ea typeface="FangSong" panose="02010609060101010101" pitchFamily="49" charset="-122"/>
                  <a:cs typeface="Shree Devanagari 714" panose="02000600000000000000" pitchFamily="2" charset="0"/>
                </a:rPr>
                <a:t>*</a:t>
              </a:r>
            </a:p>
          </p:txBody>
        </p:sp>
      </p:grpSp>
      <p:sp>
        <p:nvSpPr>
          <p:cNvPr id="212" name="文字方塊 211">
            <a:extLst>
              <a:ext uri="{FF2B5EF4-FFF2-40B4-BE49-F238E27FC236}">
                <a16:creationId xmlns:a16="http://schemas.microsoft.com/office/drawing/2014/main" id="{895B88E2-34F4-BDA5-024C-E326DB62D598}"/>
              </a:ext>
            </a:extLst>
          </p:cNvPr>
          <p:cNvSpPr txBox="1"/>
          <p:nvPr/>
        </p:nvSpPr>
        <p:spPr>
          <a:xfrm>
            <a:off x="252268" y="3691567"/>
            <a:ext cx="344825" cy="272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TW" dirty="0">
                <a:latin typeface="monofur" panose="020F0409020203020204" pitchFamily="49" charset="0"/>
                <a:ea typeface="Apple SD Gothic Neo" panose="02000300000000000000" pitchFamily="2" charset="-127"/>
              </a:rPr>
              <a:t>j</a:t>
            </a:r>
          </a:p>
          <a:p>
            <a:pPr>
              <a:lnSpc>
                <a:spcPts val="2300"/>
              </a:lnSpc>
            </a:pPr>
            <a:endParaRPr kumimoji="1" lang="en-US" altLang="zh-TW" dirty="0">
              <a:latin typeface="monofur" panose="020F0409020203020204" pitchFamily="49" charset="0"/>
              <a:ea typeface="Apple SD Gothic Neo" panose="02000300000000000000" pitchFamily="2" charset="-127"/>
            </a:endParaRPr>
          </a:p>
          <a:p>
            <a:pPr>
              <a:lnSpc>
                <a:spcPts val="2300"/>
              </a:lnSpc>
            </a:pPr>
            <a:r>
              <a:rPr kumimoji="1" lang="en-US" altLang="zh-TW" dirty="0">
                <a:latin typeface="monofur" panose="020F0409020203020204" pitchFamily="49" charset="0"/>
                <a:ea typeface="Apple SD Gothic Neo" panose="02000300000000000000" pitchFamily="2" charset="-127"/>
              </a:rPr>
              <a:t>1</a:t>
            </a:r>
          </a:p>
          <a:p>
            <a:pPr>
              <a:lnSpc>
                <a:spcPts val="2300"/>
              </a:lnSpc>
            </a:pPr>
            <a:endParaRPr kumimoji="1" lang="en-US" altLang="zh-TW" dirty="0">
              <a:latin typeface="monofur" panose="020F0409020203020204" pitchFamily="49" charset="0"/>
              <a:ea typeface="Apple SD Gothic Neo" panose="02000300000000000000" pitchFamily="2" charset="-127"/>
            </a:endParaRPr>
          </a:p>
          <a:p>
            <a:pPr>
              <a:lnSpc>
                <a:spcPts val="2300"/>
              </a:lnSpc>
            </a:pPr>
            <a:r>
              <a:rPr kumimoji="1" lang="en-US" altLang="zh-TW" dirty="0">
                <a:latin typeface="monofur" panose="020F0409020203020204" pitchFamily="49" charset="0"/>
                <a:ea typeface="Apple SD Gothic Neo" panose="02000300000000000000" pitchFamily="2" charset="-127"/>
              </a:rPr>
              <a:t>2</a:t>
            </a:r>
          </a:p>
          <a:p>
            <a:pPr>
              <a:lnSpc>
                <a:spcPts val="2300"/>
              </a:lnSpc>
            </a:pPr>
            <a:endParaRPr kumimoji="1" lang="en-US" altLang="zh-TW" dirty="0">
              <a:latin typeface="monofur" panose="020F0409020203020204" pitchFamily="49" charset="0"/>
              <a:ea typeface="Apple SD Gothic Neo" panose="02000300000000000000" pitchFamily="2" charset="-127"/>
            </a:endParaRPr>
          </a:p>
          <a:p>
            <a:pPr>
              <a:lnSpc>
                <a:spcPts val="2300"/>
              </a:lnSpc>
            </a:pPr>
            <a:r>
              <a:rPr kumimoji="1" lang="en-US" altLang="zh-TW" dirty="0">
                <a:latin typeface="monofur" panose="020F0409020203020204" pitchFamily="49" charset="0"/>
                <a:ea typeface="Apple SD Gothic Neo" panose="02000300000000000000" pitchFamily="2" charset="-127"/>
              </a:rPr>
              <a:t>3</a:t>
            </a:r>
          </a:p>
          <a:p>
            <a:pPr>
              <a:lnSpc>
                <a:spcPts val="2300"/>
              </a:lnSpc>
            </a:pPr>
            <a:endParaRPr kumimoji="1" lang="en-US" altLang="zh-TW" dirty="0">
              <a:latin typeface="monofur" panose="020F0409020203020204" pitchFamily="49" charset="0"/>
              <a:ea typeface="Apple SD Gothic Neo" panose="02000300000000000000" pitchFamily="2" charset="-127"/>
            </a:endParaRPr>
          </a:p>
          <a:p>
            <a:pPr>
              <a:lnSpc>
                <a:spcPts val="2300"/>
              </a:lnSpc>
            </a:pPr>
            <a:r>
              <a:rPr kumimoji="1" lang="en-US" altLang="zh-TW" dirty="0">
                <a:latin typeface="monofur" panose="020F0409020203020204" pitchFamily="49" charset="0"/>
                <a:ea typeface="Apple SD Gothic Neo" panose="02000300000000000000" pitchFamily="2" charset="-127"/>
              </a:rPr>
              <a:t>4</a:t>
            </a:r>
          </a:p>
        </p:txBody>
      </p:sp>
      <p:sp>
        <p:nvSpPr>
          <p:cNvPr id="216" name="文字方塊 215">
            <a:extLst>
              <a:ext uri="{FF2B5EF4-FFF2-40B4-BE49-F238E27FC236}">
                <a16:creationId xmlns:a16="http://schemas.microsoft.com/office/drawing/2014/main" id="{9F0F064B-4940-F45F-62CE-2957215934BE}"/>
              </a:ext>
            </a:extLst>
          </p:cNvPr>
          <p:cNvSpPr txBox="1"/>
          <p:nvPr/>
        </p:nvSpPr>
        <p:spPr>
          <a:xfrm>
            <a:off x="471081" y="3327820"/>
            <a:ext cx="3479256" cy="3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TW" sz="1600" spc="270" dirty="0" err="1">
                <a:latin typeface="monofur" panose="020F0409020203020204" pitchFamily="49" charset="0"/>
                <a:ea typeface="Apple SD Gothic Neo" panose="02000300000000000000" pitchFamily="2" charset="-127"/>
              </a:rPr>
              <a:t>i</a:t>
            </a:r>
            <a:r>
              <a:rPr kumimoji="1" lang="en-US" altLang="zh-TW" sz="1600" spc="270" dirty="0">
                <a:latin typeface="monofur" panose="020F0409020203020204" pitchFamily="49" charset="0"/>
                <a:ea typeface="Apple SD Gothic Neo" panose="02000300000000000000" pitchFamily="2" charset="-127"/>
              </a:rPr>
              <a:t>  1   2   3   4   5   6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C591AF1-E331-169A-F415-BA501513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Didot" panose="02000503000000020003" pitchFamily="2" charset="-79"/>
              </a:rPr>
              <a:t>Circuit to R1CS</a:t>
            </a:r>
            <a:endParaRPr kumimoji="1" lang="zh-TW" altLang="en-US" b="1" dirty="0">
              <a:latin typeface="Apple SD Gothic Neo" panose="02000300000000000000" pitchFamily="2" charset="-127"/>
              <a:ea typeface="Noto Sans TC" panose="020B0500000000000000" pitchFamily="34" charset="-128"/>
              <a:cs typeface="Didot" panose="02000503000000020003" pitchFamily="2" charset="-79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7F71159-AF4D-2CA7-A879-932623681A7A}"/>
              </a:ext>
            </a:extLst>
          </p:cNvPr>
          <p:cNvSpPr txBox="1">
            <a:spLocks/>
          </p:cNvSpPr>
          <p:nvPr/>
        </p:nvSpPr>
        <p:spPr>
          <a:xfrm>
            <a:off x="855156" y="1443077"/>
            <a:ext cx="3515587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l-GR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r>
              <a:rPr kumimoji="1" lang="en" altLang="zh-TW" sz="20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 = [1, 3, 35, 9, 27, 30]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289AC2F-1D3E-64F8-2173-1132336617DF}"/>
              </a:ext>
            </a:extLst>
          </p:cNvPr>
          <p:cNvSpPr txBox="1"/>
          <p:nvPr/>
        </p:nvSpPr>
        <p:spPr>
          <a:xfrm>
            <a:off x="4301401" y="1991804"/>
            <a:ext cx="4390256" cy="1143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40"/>
              </a:lnSpc>
            </a:pPr>
            <a:r>
              <a:rPr kumimoji="1" lang="en-US" altLang="zh-TW" dirty="0">
                <a:solidFill>
                  <a:srgbClr val="0070C0"/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A5 = 4 - 7j + 3.5j^2 – 0.5j^3</a:t>
            </a:r>
          </a:p>
          <a:p>
            <a:pPr>
              <a:lnSpc>
                <a:spcPts val="2840"/>
              </a:lnSpc>
            </a:pPr>
            <a:r>
              <a:rPr kumimoji="1" lang="en-US" altLang="zh-TW" dirty="0">
                <a:solidFill>
                  <a:srgbClr val="0070C0"/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=                        ·</a:t>
            </a:r>
          </a:p>
          <a:p>
            <a:pPr>
              <a:lnSpc>
                <a:spcPts val="2840"/>
              </a:lnSpc>
            </a:pPr>
            <a:r>
              <a:rPr kumimoji="1" lang="en-US" altLang="zh-TW" dirty="0">
                <a:solidFill>
                  <a:srgbClr val="0070C0"/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  [j^0,  j^1, j^2,  j^3]</a:t>
            </a:r>
            <a:endParaRPr kumimoji="1" lang="zh-TW" altLang="en-US" dirty="0">
              <a:solidFill>
                <a:srgbClr val="0070C0"/>
              </a:solidFill>
              <a:latin typeface="monofur" panose="020F0409020203020204" pitchFamily="49" charset="0"/>
            </a:endParaRPr>
          </a:p>
        </p:txBody>
      </p:sp>
      <p:sp>
        <p:nvSpPr>
          <p:cNvPr id="77" name="圓角矩形 76">
            <a:extLst>
              <a:ext uri="{FF2B5EF4-FFF2-40B4-BE49-F238E27FC236}">
                <a16:creationId xmlns:a16="http://schemas.microsoft.com/office/drawing/2014/main" id="{07A5FDC0-EC87-8C09-CFA9-2E0966EB102F}"/>
              </a:ext>
            </a:extLst>
          </p:cNvPr>
          <p:cNvSpPr/>
          <p:nvPr/>
        </p:nvSpPr>
        <p:spPr>
          <a:xfrm>
            <a:off x="6819779" y="4190409"/>
            <a:ext cx="389867" cy="2302465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C54288E-422F-33D6-036D-1432966DD0BD}"/>
              </a:ext>
            </a:extLst>
          </p:cNvPr>
          <p:cNvSpPr txBox="1"/>
          <p:nvPr/>
        </p:nvSpPr>
        <p:spPr>
          <a:xfrm>
            <a:off x="4541204" y="2330063"/>
            <a:ext cx="3589851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40"/>
              </a:lnSpc>
            </a:pPr>
            <a:r>
              <a:rPr kumimoji="1" lang="en-US" altLang="zh-TW" dirty="0">
                <a:solidFill>
                  <a:srgbClr val="0070C0"/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[4.0, -7.0, 3.5, -0.5]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9ADBAC-8F01-2FE2-1B77-889D69D5DA35}"/>
              </a:ext>
            </a:extLst>
          </p:cNvPr>
          <p:cNvSpPr txBox="1"/>
          <p:nvPr/>
        </p:nvSpPr>
        <p:spPr>
          <a:xfrm>
            <a:off x="497395" y="1991804"/>
            <a:ext cx="5129214" cy="11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40"/>
              </a:lnSpc>
            </a:pPr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C5 = -6 + 9.5j - 4j^2 + 0.5j^3</a:t>
            </a:r>
          </a:p>
          <a:p>
            <a:pPr>
              <a:lnSpc>
                <a:spcPts val="2840"/>
              </a:lnSpc>
            </a:pPr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=                        ·</a:t>
            </a:r>
          </a:p>
          <a:p>
            <a:pPr>
              <a:lnSpc>
                <a:spcPts val="2840"/>
              </a:lnSpc>
            </a:pPr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  [ j^0, j^1,  j^2, j^3]</a:t>
            </a:r>
            <a:endParaRPr kumimoji="1" lang="zh-TW" altLang="en-US" dirty="0">
              <a:solidFill>
                <a:schemeClr val="accent2">
                  <a:lumMod val="75000"/>
                </a:schemeClr>
              </a:solidFill>
              <a:latin typeface="monofur" panose="020F0409020203020204" pitchFamily="49" charset="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504A4351-542C-5144-8947-EC616D1D4562}"/>
              </a:ext>
            </a:extLst>
          </p:cNvPr>
          <p:cNvSpPr/>
          <p:nvPr/>
        </p:nvSpPr>
        <p:spPr>
          <a:xfrm>
            <a:off x="2984135" y="4190410"/>
            <a:ext cx="389867" cy="2302465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6895C8D-FF4C-8027-A050-C90F0989C788}"/>
              </a:ext>
            </a:extLst>
          </p:cNvPr>
          <p:cNvSpPr txBox="1"/>
          <p:nvPr/>
        </p:nvSpPr>
        <p:spPr>
          <a:xfrm>
            <a:off x="724905" y="2375839"/>
            <a:ext cx="370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dirty="0">
                <a:solidFill>
                  <a:schemeClr val="accent2">
                    <a:lumMod val="75000"/>
                  </a:schemeClr>
                </a:solidFill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[-6.0, 9.5, -4.0, 0.5]</a:t>
            </a:r>
          </a:p>
        </p:txBody>
      </p:sp>
      <p:sp>
        <p:nvSpPr>
          <p:cNvPr id="217" name="文字方塊 216">
            <a:extLst>
              <a:ext uri="{FF2B5EF4-FFF2-40B4-BE49-F238E27FC236}">
                <a16:creationId xmlns:a16="http://schemas.microsoft.com/office/drawing/2014/main" id="{16C9774E-6015-DCA3-4E91-71E93D998758}"/>
              </a:ext>
            </a:extLst>
          </p:cNvPr>
          <p:cNvSpPr txBox="1"/>
          <p:nvPr/>
        </p:nvSpPr>
        <p:spPr>
          <a:xfrm>
            <a:off x="254356" y="3689863"/>
            <a:ext cx="344825" cy="272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TW" dirty="0">
                <a:solidFill>
                  <a:schemeClr val="tx1">
                    <a:alpha val="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j</a:t>
            </a:r>
          </a:p>
          <a:p>
            <a:pPr>
              <a:lnSpc>
                <a:spcPts val="2300"/>
              </a:lnSpc>
            </a:pPr>
            <a:endParaRPr kumimoji="1" lang="en-US" altLang="zh-TW" dirty="0">
              <a:solidFill>
                <a:schemeClr val="tx1">
                  <a:alpha val="0"/>
                </a:schemeClr>
              </a:solidFill>
              <a:latin typeface="monofur" panose="020F0409020203020204" pitchFamily="49" charset="0"/>
              <a:ea typeface="Apple SD Gothic Neo" panose="02000300000000000000" pitchFamily="2" charset="-127"/>
            </a:endParaRPr>
          </a:p>
          <a:p>
            <a:pPr>
              <a:lnSpc>
                <a:spcPts val="2300"/>
              </a:lnSpc>
            </a:pPr>
            <a:r>
              <a:rPr kumimoji="1" lang="en-US" altLang="zh-TW" dirty="0">
                <a:solidFill>
                  <a:schemeClr val="tx1">
                    <a:alpha val="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1</a:t>
            </a:r>
          </a:p>
          <a:p>
            <a:pPr>
              <a:lnSpc>
                <a:spcPts val="2300"/>
              </a:lnSpc>
            </a:pPr>
            <a:endParaRPr kumimoji="1" lang="en-US" altLang="zh-TW" dirty="0">
              <a:solidFill>
                <a:schemeClr val="tx1">
                  <a:alpha val="0"/>
                </a:schemeClr>
              </a:solidFill>
              <a:latin typeface="monofur" panose="020F0409020203020204" pitchFamily="49" charset="0"/>
              <a:ea typeface="Apple SD Gothic Neo" panose="02000300000000000000" pitchFamily="2" charset="-127"/>
            </a:endParaRPr>
          </a:p>
          <a:p>
            <a:pPr>
              <a:lnSpc>
                <a:spcPts val="2300"/>
              </a:lnSpc>
            </a:pPr>
            <a:r>
              <a:rPr kumimoji="1" lang="en-US" altLang="zh-TW" dirty="0">
                <a:solidFill>
                  <a:schemeClr val="tx1">
                    <a:alpha val="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2</a:t>
            </a:r>
          </a:p>
          <a:p>
            <a:pPr>
              <a:lnSpc>
                <a:spcPts val="2300"/>
              </a:lnSpc>
            </a:pPr>
            <a:endParaRPr kumimoji="1" lang="en-US" altLang="zh-TW" dirty="0">
              <a:solidFill>
                <a:schemeClr val="tx1">
                  <a:alpha val="0"/>
                </a:schemeClr>
              </a:solidFill>
              <a:latin typeface="monofur" panose="020F0409020203020204" pitchFamily="49" charset="0"/>
              <a:ea typeface="Apple SD Gothic Neo" panose="02000300000000000000" pitchFamily="2" charset="-127"/>
            </a:endParaRPr>
          </a:p>
          <a:p>
            <a:pPr>
              <a:lnSpc>
                <a:spcPts val="2300"/>
              </a:lnSpc>
            </a:pPr>
            <a:r>
              <a:rPr kumimoji="1" lang="en-US" altLang="zh-TW" dirty="0">
                <a:solidFill>
                  <a:schemeClr val="tx1">
                    <a:alpha val="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3</a:t>
            </a:r>
          </a:p>
          <a:p>
            <a:pPr>
              <a:lnSpc>
                <a:spcPts val="2300"/>
              </a:lnSpc>
            </a:pPr>
            <a:endParaRPr kumimoji="1" lang="en-US" altLang="zh-TW" dirty="0">
              <a:solidFill>
                <a:schemeClr val="tx1">
                  <a:alpha val="0"/>
                </a:schemeClr>
              </a:solidFill>
              <a:latin typeface="monofur" panose="020F0409020203020204" pitchFamily="49" charset="0"/>
              <a:ea typeface="Apple SD Gothic Neo" panose="02000300000000000000" pitchFamily="2" charset="-127"/>
            </a:endParaRPr>
          </a:p>
          <a:p>
            <a:pPr>
              <a:lnSpc>
                <a:spcPts val="2300"/>
              </a:lnSpc>
            </a:pPr>
            <a:r>
              <a:rPr kumimoji="1" lang="en-US" altLang="zh-TW" dirty="0">
                <a:solidFill>
                  <a:schemeClr val="tx1">
                    <a:alpha val="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4</a:t>
            </a:r>
          </a:p>
        </p:txBody>
      </p:sp>
      <p:sp>
        <p:nvSpPr>
          <p:cNvPr id="218" name="文字方塊 217">
            <a:extLst>
              <a:ext uri="{FF2B5EF4-FFF2-40B4-BE49-F238E27FC236}">
                <a16:creationId xmlns:a16="http://schemas.microsoft.com/office/drawing/2014/main" id="{D2A8B2F9-9878-7BA4-DCAE-BC2F942DB408}"/>
              </a:ext>
            </a:extLst>
          </p:cNvPr>
          <p:cNvSpPr txBox="1"/>
          <p:nvPr/>
        </p:nvSpPr>
        <p:spPr>
          <a:xfrm>
            <a:off x="254356" y="3688159"/>
            <a:ext cx="344825" cy="272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TW" dirty="0">
                <a:solidFill>
                  <a:schemeClr val="tx1">
                    <a:alpha val="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j</a:t>
            </a:r>
          </a:p>
          <a:p>
            <a:pPr>
              <a:lnSpc>
                <a:spcPts val="2300"/>
              </a:lnSpc>
            </a:pPr>
            <a:endParaRPr kumimoji="1" lang="en-US" altLang="zh-TW" dirty="0">
              <a:solidFill>
                <a:schemeClr val="tx1">
                  <a:alpha val="0"/>
                </a:schemeClr>
              </a:solidFill>
              <a:latin typeface="monofur" panose="020F0409020203020204" pitchFamily="49" charset="0"/>
              <a:ea typeface="Apple SD Gothic Neo" panose="02000300000000000000" pitchFamily="2" charset="-127"/>
            </a:endParaRPr>
          </a:p>
          <a:p>
            <a:pPr>
              <a:lnSpc>
                <a:spcPts val="2300"/>
              </a:lnSpc>
            </a:pPr>
            <a:r>
              <a:rPr kumimoji="1" lang="en-US" altLang="zh-TW" dirty="0">
                <a:solidFill>
                  <a:schemeClr val="tx1">
                    <a:alpha val="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1</a:t>
            </a:r>
          </a:p>
          <a:p>
            <a:pPr>
              <a:lnSpc>
                <a:spcPts val="2300"/>
              </a:lnSpc>
            </a:pPr>
            <a:endParaRPr kumimoji="1" lang="en-US" altLang="zh-TW" dirty="0">
              <a:solidFill>
                <a:schemeClr val="tx1">
                  <a:alpha val="0"/>
                </a:schemeClr>
              </a:solidFill>
              <a:latin typeface="monofur" panose="020F0409020203020204" pitchFamily="49" charset="0"/>
              <a:ea typeface="Apple SD Gothic Neo" panose="02000300000000000000" pitchFamily="2" charset="-127"/>
            </a:endParaRPr>
          </a:p>
          <a:p>
            <a:pPr>
              <a:lnSpc>
                <a:spcPts val="2300"/>
              </a:lnSpc>
            </a:pPr>
            <a:r>
              <a:rPr kumimoji="1" lang="en-US" altLang="zh-TW" dirty="0">
                <a:solidFill>
                  <a:schemeClr val="tx1">
                    <a:alpha val="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2</a:t>
            </a:r>
          </a:p>
          <a:p>
            <a:pPr>
              <a:lnSpc>
                <a:spcPts val="2300"/>
              </a:lnSpc>
            </a:pPr>
            <a:endParaRPr kumimoji="1" lang="en-US" altLang="zh-TW" dirty="0">
              <a:solidFill>
                <a:schemeClr val="tx1">
                  <a:alpha val="0"/>
                </a:schemeClr>
              </a:solidFill>
              <a:latin typeface="monofur" panose="020F0409020203020204" pitchFamily="49" charset="0"/>
              <a:ea typeface="Apple SD Gothic Neo" panose="02000300000000000000" pitchFamily="2" charset="-127"/>
            </a:endParaRPr>
          </a:p>
          <a:p>
            <a:pPr>
              <a:lnSpc>
                <a:spcPts val="2300"/>
              </a:lnSpc>
            </a:pPr>
            <a:r>
              <a:rPr kumimoji="1" lang="en-US" altLang="zh-TW" dirty="0">
                <a:solidFill>
                  <a:schemeClr val="tx1">
                    <a:alpha val="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3</a:t>
            </a:r>
          </a:p>
          <a:p>
            <a:pPr>
              <a:lnSpc>
                <a:spcPts val="2300"/>
              </a:lnSpc>
            </a:pPr>
            <a:endParaRPr kumimoji="1" lang="en-US" altLang="zh-TW" dirty="0">
              <a:solidFill>
                <a:schemeClr val="tx1">
                  <a:alpha val="0"/>
                </a:schemeClr>
              </a:solidFill>
              <a:latin typeface="monofur" panose="020F0409020203020204" pitchFamily="49" charset="0"/>
              <a:ea typeface="Apple SD Gothic Neo" panose="02000300000000000000" pitchFamily="2" charset="-127"/>
            </a:endParaRPr>
          </a:p>
          <a:p>
            <a:pPr>
              <a:lnSpc>
                <a:spcPts val="2300"/>
              </a:lnSpc>
            </a:pPr>
            <a:r>
              <a:rPr kumimoji="1" lang="en-US" altLang="zh-TW" dirty="0">
                <a:solidFill>
                  <a:schemeClr val="tx1">
                    <a:alpha val="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4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FAFE562-5FFD-1B7A-7FA3-AC110DC2B728}"/>
              </a:ext>
            </a:extLst>
          </p:cNvPr>
          <p:cNvSpPr txBox="1"/>
          <p:nvPr/>
        </p:nvSpPr>
        <p:spPr>
          <a:xfrm>
            <a:off x="4301401" y="3327820"/>
            <a:ext cx="3479256" cy="3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TW" sz="1600" spc="270" dirty="0" err="1">
                <a:latin typeface="monofur" panose="020F0409020203020204" pitchFamily="49" charset="0"/>
                <a:ea typeface="Apple SD Gothic Neo" panose="02000300000000000000" pitchFamily="2" charset="-127"/>
              </a:rPr>
              <a:t>i</a:t>
            </a:r>
            <a:r>
              <a:rPr kumimoji="1" lang="en-US" altLang="zh-TW" sz="1600" spc="270" dirty="0">
                <a:latin typeface="monofur" panose="020F0409020203020204" pitchFamily="49" charset="0"/>
                <a:ea typeface="Apple SD Gothic Neo" panose="02000300000000000000" pitchFamily="2" charset="-127"/>
              </a:rPr>
              <a:t>  1   2   3   4   5   6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EDD1ED3-DD3F-9C9F-D247-D28800C18E11}"/>
              </a:ext>
            </a:extLst>
          </p:cNvPr>
          <p:cNvSpPr txBox="1"/>
          <p:nvPr/>
        </p:nvSpPr>
        <p:spPr>
          <a:xfrm>
            <a:off x="8233321" y="3327820"/>
            <a:ext cx="3479256" cy="3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TW" sz="1600" spc="270" dirty="0" err="1">
                <a:latin typeface="monofur" panose="020F0409020203020204" pitchFamily="49" charset="0"/>
                <a:ea typeface="Apple SD Gothic Neo" panose="02000300000000000000" pitchFamily="2" charset="-127"/>
              </a:rPr>
              <a:t>i</a:t>
            </a:r>
            <a:r>
              <a:rPr kumimoji="1" lang="en-US" altLang="zh-TW" sz="1600" spc="270" dirty="0">
                <a:latin typeface="monofur" panose="020F0409020203020204" pitchFamily="49" charset="0"/>
                <a:ea typeface="Apple SD Gothic Neo" panose="02000300000000000000" pitchFamily="2" charset="-127"/>
              </a:rPr>
              <a:t>  1   2   3   4   5   6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141D2E-6EFD-B28D-A017-D68D6722C170}"/>
              </a:ext>
            </a:extLst>
          </p:cNvPr>
          <p:cNvSpPr txBox="1"/>
          <p:nvPr/>
        </p:nvSpPr>
        <p:spPr>
          <a:xfrm>
            <a:off x="8273115" y="1991739"/>
            <a:ext cx="3673808" cy="1143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40"/>
              </a:lnSpc>
            </a:pP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B5 = 0 - 0j + 0j^2 – 0j^3</a:t>
            </a:r>
          </a:p>
          <a:p>
            <a:pPr>
              <a:lnSpc>
                <a:spcPts val="2840"/>
              </a:lnSpc>
            </a:pP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=                      ·</a:t>
            </a:r>
          </a:p>
          <a:p>
            <a:pPr>
              <a:lnSpc>
                <a:spcPts val="2840"/>
              </a:lnSpc>
            </a:pP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  [j^0, j^1, j^2, j^3]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  <a:latin typeface="monofur" panose="020F040902020302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A5A242-F2A8-5BE8-FF3B-C1B69F17803E}"/>
              </a:ext>
            </a:extLst>
          </p:cNvPr>
          <p:cNvSpPr txBox="1"/>
          <p:nvPr/>
        </p:nvSpPr>
        <p:spPr>
          <a:xfrm>
            <a:off x="8497305" y="2345891"/>
            <a:ext cx="2556776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40"/>
              </a:lnSpc>
            </a:pPr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[0.0, 0.0, 0.0, 0.0]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500354F0-82B8-5D26-245A-BA765D11BCD8}"/>
              </a:ext>
            </a:extLst>
          </p:cNvPr>
          <p:cNvSpPr/>
          <p:nvPr/>
        </p:nvSpPr>
        <p:spPr>
          <a:xfrm>
            <a:off x="10751699" y="4190409"/>
            <a:ext cx="389867" cy="2302465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18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Privacy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E293F-A826-E19A-366B-59E30748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As an informal definition, ZKP allow one party (the prover) to </a:t>
            </a:r>
            <a:r>
              <a:rPr kumimoji="1" lang="en" altLang="zh-TW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demonstrate the truth</a:t>
            </a: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of a statement to another party (the verifier) </a:t>
            </a:r>
            <a:r>
              <a:rPr kumimoji="1" lang="en" altLang="zh-TW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without revealing any additional information</a:t>
            </a: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apart from the fact that the statement is true.</a:t>
            </a:r>
          </a:p>
          <a:p>
            <a:pPr>
              <a:lnSpc>
                <a:spcPct val="100000"/>
              </a:lnSpc>
            </a:pP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Use-cases include anonymous payments, DIDs, Over 18 ZKRP, electronic voting, etc.</a:t>
            </a:r>
          </a:p>
          <a:p>
            <a:pPr>
              <a:lnSpc>
                <a:spcPct val="100000"/>
              </a:lnSpc>
            </a:pPr>
            <a:r>
              <a:rPr kumimoji="1" lang="en" altLang="zh-TW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Note that ZKP are proofs of “knowledge”, not proofs of truth.</a:t>
            </a:r>
          </a:p>
          <a:p>
            <a:pPr>
              <a:lnSpc>
                <a:spcPct val="100000"/>
              </a:lnSpc>
            </a:pPr>
            <a:endParaRPr kumimoji="1" lang="en" altLang="zh-TW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775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91AF1-E331-169A-F415-BA501513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Didot" panose="02000503000000020003" pitchFamily="2" charset="-79"/>
              </a:rPr>
              <a:t>R1CS to QAP</a:t>
            </a:r>
            <a:endParaRPr kumimoji="1" lang="zh-TW" altLang="en-US" b="1" dirty="0">
              <a:latin typeface="Apple SD Gothic Neo" panose="02000300000000000000" pitchFamily="2" charset="-127"/>
              <a:ea typeface="Noto Sans TC" panose="020B0500000000000000" pitchFamily="34" charset="-128"/>
              <a:cs typeface="Didot" panose="02000503000000020003" pitchFamily="2" charset="-79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33F2C68-1F3B-F752-2C5E-C43D5340E9B0}"/>
              </a:ext>
            </a:extLst>
          </p:cNvPr>
          <p:cNvSpPr txBox="1">
            <a:spLocks/>
          </p:cNvSpPr>
          <p:nvPr/>
        </p:nvSpPr>
        <p:spPr>
          <a:xfrm>
            <a:off x="8120362" y="4072857"/>
            <a:ext cx="2974619" cy="23680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[3.0, -5.166, 2.5, -0.333]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[-2.0, 5.166, -2.5, 0.333]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[0.0, 0.0, 0.0, 0.0]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[0.0, 0.0, 0.0, 0.0]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kumimoji="1" lang="en" altLang="zh-TW" sz="1600" dirty="0">
              <a:latin typeface="monofur" panose="020F0409020203020204" pitchFamily="49" charset="0"/>
              <a:ea typeface="FangSong" panose="02010609060101010101" pitchFamily="49" charset="-122"/>
              <a:cs typeface="Shree Devanagari 714" panose="02000600000000000000" pitchFamily="2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[0.0, 0.0, 0.0, 0.0]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F91D0A4A-3E3E-5240-FD10-74F15125DB72}"/>
              </a:ext>
            </a:extLst>
          </p:cNvPr>
          <p:cNvSpPr txBox="1">
            <a:spLocks/>
          </p:cNvSpPr>
          <p:nvPr/>
        </p:nvSpPr>
        <p:spPr>
          <a:xfrm>
            <a:off x="4251337" y="4065720"/>
            <a:ext cx="3238596" cy="23680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[-5.0, 9.166, -5.0, 0.833]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[8.0, -11.333, 5.0, -0.666]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[0.0, 0.0, 0.0, 0.0]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[-6.0, 9.5, -4.0, 0.5]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kumimoji="1" lang="en" altLang="zh-TW" sz="1600" dirty="0">
              <a:latin typeface="monofur" panose="020F0409020203020204" pitchFamily="49" charset="0"/>
              <a:ea typeface="FangSong" panose="02010609060101010101" pitchFamily="49" charset="-122"/>
              <a:cs typeface="Shree Devanagari 714" panose="02000600000000000000" pitchFamily="2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[-1.0, 1.833, -1.0, 0.166]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23C47D0-47A0-4525-794F-78E2ACA5FE86}"/>
              </a:ext>
            </a:extLst>
          </p:cNvPr>
          <p:cNvSpPr txBox="1">
            <a:spLocks/>
          </p:cNvSpPr>
          <p:nvPr/>
        </p:nvSpPr>
        <p:spPr>
          <a:xfrm>
            <a:off x="667445" y="4072857"/>
            <a:ext cx="2892972" cy="23680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[0.0, 0.0, 0.0, 0.0]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[0.0, 0.0, 0.0, 0.0]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[-1.0, 1.833, -1.0, 0.166]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[4.0, -4.333, 1.5, -0.166]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kumimoji="1" lang="en" altLang="zh-TW" sz="1600" dirty="0">
              <a:latin typeface="monofur" panose="020F0409020203020204" pitchFamily="49" charset="0"/>
              <a:ea typeface="FangSong" panose="02010609060101010101" pitchFamily="49" charset="-122"/>
              <a:cs typeface="Shree Devanagari 714" panose="02000600000000000000" pitchFamily="2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[4.0, -7.0, 3.5, -0.5]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110CBBA-E659-AEEF-EA16-B8F12E55388C}"/>
              </a:ext>
            </a:extLst>
          </p:cNvPr>
          <p:cNvSpPr txBox="1"/>
          <p:nvPr/>
        </p:nvSpPr>
        <p:spPr>
          <a:xfrm>
            <a:off x="4251155" y="5482613"/>
            <a:ext cx="3589851" cy="40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40"/>
              </a:lnSpc>
            </a:pPr>
            <a:r>
              <a:rPr kumimoji="1" lang="en-US" altLang="zh-TW" sz="1600" dirty="0">
                <a:solidFill>
                  <a:srgbClr val="0070C0"/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[4.0, -7.0, 3.5, -0.5]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CA30D0E-5865-2A12-0D34-EEB8FC4FD4FD}"/>
              </a:ext>
            </a:extLst>
          </p:cNvPr>
          <p:cNvSpPr txBox="1"/>
          <p:nvPr/>
        </p:nvSpPr>
        <p:spPr>
          <a:xfrm rot="5400000">
            <a:off x="2522264" y="4901620"/>
            <a:ext cx="2461737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TW" sz="1600" spc="-60" dirty="0" err="1">
                <a:latin typeface="monofur" panose="020F0409020203020204" pitchFamily="49" charset="0"/>
                <a:ea typeface="Apple SD Gothic Neo" panose="02000300000000000000" pitchFamily="2" charset="-127"/>
              </a:rPr>
              <a:t>i</a:t>
            </a:r>
            <a:r>
              <a:rPr kumimoji="1" lang="en-US" altLang="zh-TW" sz="1600" spc="-60" dirty="0">
                <a:latin typeface="monofur" panose="020F0409020203020204" pitchFamily="49" charset="0"/>
                <a:ea typeface="Apple SD Gothic Neo" panose="02000300000000000000" pitchFamily="2" charset="-127"/>
              </a:rPr>
              <a:t>  1   2   3   4   5   6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23EE2C6-0119-857B-1E67-9F8F483C4B3B}"/>
              </a:ext>
            </a:extLst>
          </p:cNvPr>
          <p:cNvSpPr txBox="1"/>
          <p:nvPr/>
        </p:nvSpPr>
        <p:spPr>
          <a:xfrm rot="5400000">
            <a:off x="6433866" y="4901621"/>
            <a:ext cx="2461737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TW" sz="1600" spc="-60" dirty="0" err="1">
                <a:latin typeface="monofur" panose="020F0409020203020204" pitchFamily="49" charset="0"/>
                <a:ea typeface="Apple SD Gothic Neo" panose="02000300000000000000" pitchFamily="2" charset="-127"/>
              </a:rPr>
              <a:t>i</a:t>
            </a:r>
            <a:r>
              <a:rPr kumimoji="1" lang="en-US" altLang="zh-TW" sz="1600" spc="-60" dirty="0">
                <a:latin typeface="monofur" panose="020F0409020203020204" pitchFamily="49" charset="0"/>
                <a:ea typeface="Apple SD Gothic Neo" panose="02000300000000000000" pitchFamily="2" charset="-127"/>
              </a:rPr>
              <a:t>  1   2   3   4   5   6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43C7221-536C-B3DA-38E7-340693797E02}"/>
              </a:ext>
            </a:extLst>
          </p:cNvPr>
          <p:cNvSpPr txBox="1"/>
          <p:nvPr/>
        </p:nvSpPr>
        <p:spPr>
          <a:xfrm rot="5400000">
            <a:off x="10040666" y="4901622"/>
            <a:ext cx="2461737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TW" sz="1600" spc="-60" dirty="0" err="1">
                <a:latin typeface="monofur" panose="020F0409020203020204" pitchFamily="49" charset="0"/>
                <a:ea typeface="Apple SD Gothic Neo" panose="02000300000000000000" pitchFamily="2" charset="-127"/>
              </a:rPr>
              <a:t>i</a:t>
            </a:r>
            <a:r>
              <a:rPr kumimoji="1" lang="en-US" altLang="zh-TW" sz="1600" spc="-60" dirty="0">
                <a:latin typeface="monofur" panose="020F0409020203020204" pitchFamily="49" charset="0"/>
                <a:ea typeface="Apple SD Gothic Neo" panose="02000300000000000000" pitchFamily="2" charset="-127"/>
              </a:rPr>
              <a:t>  1   2   3   4   5   6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B39011D-0C5F-E7B4-70F9-9ADBD70C1280}"/>
              </a:ext>
            </a:extLst>
          </p:cNvPr>
          <p:cNvSpPr txBox="1"/>
          <p:nvPr/>
        </p:nvSpPr>
        <p:spPr>
          <a:xfrm>
            <a:off x="663827" y="5551928"/>
            <a:ext cx="289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solidFill>
                  <a:schemeClr val="accent2">
                    <a:lumMod val="75000"/>
                  </a:schemeClr>
                </a:solidFill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[-6.0, 9.5, -4.0, 0.5]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3A7D063-BB1A-DBA2-3ACE-FC5B6960E5F6}"/>
              </a:ext>
            </a:extLst>
          </p:cNvPr>
          <p:cNvSpPr txBox="1"/>
          <p:nvPr/>
        </p:nvSpPr>
        <p:spPr>
          <a:xfrm>
            <a:off x="8115672" y="5482613"/>
            <a:ext cx="2556776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40"/>
              </a:lnSpc>
            </a:pPr>
            <a:r>
              <a:rPr kumimoji="1" lang="en-US" altLang="zh-TW" sz="1600" dirty="0">
                <a:solidFill>
                  <a:schemeClr val="accent6">
                    <a:lumMod val="75000"/>
                  </a:schemeClr>
                </a:solidFill>
                <a:latin typeface="monofur" panose="020F0409020203020204" pitchFamily="49" charset="0"/>
                <a:ea typeface="Apple SD Gothic Neo" panose="02000300000000000000" pitchFamily="2" charset="-127"/>
              </a:rPr>
              <a:t>[0.0, 0.0, 0.0, 0.0]</a:t>
            </a:r>
          </a:p>
        </p:txBody>
      </p:sp>
      <p:sp>
        <p:nvSpPr>
          <p:cNvPr id="66" name="內容版面配置區 2">
            <a:extLst>
              <a:ext uri="{FF2B5EF4-FFF2-40B4-BE49-F238E27FC236}">
                <a16:creationId xmlns:a16="http://schemas.microsoft.com/office/drawing/2014/main" id="{E6888D8E-0A6C-BADB-C964-4CFDA423F358}"/>
              </a:ext>
            </a:extLst>
          </p:cNvPr>
          <p:cNvSpPr txBox="1">
            <a:spLocks/>
          </p:cNvSpPr>
          <p:nvPr/>
        </p:nvSpPr>
        <p:spPr>
          <a:xfrm>
            <a:off x="855156" y="1443077"/>
            <a:ext cx="3515587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l-GR" altLang="zh-TW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r>
              <a:rPr kumimoji="1" lang="en" altLang="zh-TW" sz="20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 = [1, 3, 35, 9, 27, 30]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A109A68-A2A6-3A99-FCF9-96EFA4C092D9}"/>
              </a:ext>
            </a:extLst>
          </p:cNvPr>
          <p:cNvSpPr txBox="1"/>
          <p:nvPr/>
        </p:nvSpPr>
        <p:spPr>
          <a:xfrm>
            <a:off x="4175760" y="3183728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Lucida Fax" panose="02060602050505020204" pitchFamily="18" charset="0"/>
              </a:rPr>
              <a:t>A</a:t>
            </a:r>
            <a:endParaRPr kumimoji="1" lang="zh-TW" altLang="en-US" sz="2800" dirty="0">
              <a:latin typeface="Lucida Fax" panose="020606020505050202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1AD94E81-EC70-0016-6338-B34BC3FDAA77}"/>
              </a:ext>
            </a:extLst>
          </p:cNvPr>
          <p:cNvSpPr txBox="1"/>
          <p:nvPr/>
        </p:nvSpPr>
        <p:spPr>
          <a:xfrm>
            <a:off x="8006080" y="3183728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Lucida Fax" panose="02060602050505020204" pitchFamily="18" charset="0"/>
              </a:rPr>
              <a:t>B</a:t>
            </a:r>
            <a:endParaRPr kumimoji="1" lang="zh-TW" altLang="en-US" sz="2800" dirty="0">
              <a:latin typeface="Lucida Fax" panose="02060602050505020204" pitchFamily="18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E099BD15-72CB-0882-F048-45EAE26FBC1D}"/>
              </a:ext>
            </a:extLst>
          </p:cNvPr>
          <p:cNvSpPr txBox="1"/>
          <p:nvPr/>
        </p:nvSpPr>
        <p:spPr>
          <a:xfrm>
            <a:off x="629920" y="3183728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Lucida Fax" panose="02060602050505020204" pitchFamily="18" charset="0"/>
              </a:rPr>
              <a:t>C</a:t>
            </a:r>
            <a:endParaRPr kumimoji="1" lang="zh-TW" altLang="en-US" sz="2800" dirty="0"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2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91AF1-E331-169A-F415-BA501513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Didot" panose="02000503000000020003" pitchFamily="2" charset="-79"/>
              </a:rPr>
              <a:t>Checking the QAP</a:t>
            </a:r>
            <a:endParaRPr kumimoji="1" lang="zh-TW" altLang="en-US" b="1" dirty="0">
              <a:latin typeface="Apple SD Gothic Neo" panose="02000300000000000000" pitchFamily="2" charset="-127"/>
              <a:ea typeface="Noto Sans TC" panose="020B0500000000000000" pitchFamily="34" charset="-128"/>
              <a:cs typeface="Didot" panose="02000503000000020003" pitchFamily="2" charset="-79"/>
            </a:endParaRPr>
          </a:p>
        </p:txBody>
      </p:sp>
      <p:sp>
        <p:nvSpPr>
          <p:cNvPr id="7" name="內容版面配置區 2 1">
            <a:extLst>
              <a:ext uri="{FF2B5EF4-FFF2-40B4-BE49-F238E27FC236}">
                <a16:creationId xmlns:a16="http://schemas.microsoft.com/office/drawing/2014/main" id="{233F2C68-1F3B-F752-2C5E-C43D5340E9B0}"/>
              </a:ext>
            </a:extLst>
          </p:cNvPr>
          <p:cNvSpPr txBox="1">
            <a:spLocks/>
          </p:cNvSpPr>
          <p:nvPr/>
        </p:nvSpPr>
        <p:spPr>
          <a:xfrm>
            <a:off x="8120362" y="4072857"/>
            <a:ext cx="2974619" cy="23680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[3.0, -5.166, 2.5, -0.333]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[-2.0, 5.166, -2.5, 0.333]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[0.0, 0.0, 0.0, 0.0]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[0.0, 0.0, 0.0, 0.0]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kumimoji="1" lang="en" altLang="zh-TW" sz="1600" dirty="0">
              <a:latin typeface="monofur" panose="020F0409020203020204" pitchFamily="49" charset="0"/>
              <a:ea typeface="FangSong" panose="02010609060101010101" pitchFamily="49" charset="-122"/>
              <a:cs typeface="Shree Devanagari 714" panose="02000600000000000000" pitchFamily="2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[0.0, 0.0, 0.0, 0.0]</a:t>
            </a:r>
          </a:p>
        </p:txBody>
      </p:sp>
      <p:sp>
        <p:nvSpPr>
          <p:cNvPr id="11" name="內容版面配置區 2 2">
            <a:extLst>
              <a:ext uri="{FF2B5EF4-FFF2-40B4-BE49-F238E27FC236}">
                <a16:creationId xmlns:a16="http://schemas.microsoft.com/office/drawing/2014/main" id="{F91D0A4A-3E3E-5240-FD10-74F15125DB72}"/>
              </a:ext>
            </a:extLst>
          </p:cNvPr>
          <p:cNvSpPr txBox="1">
            <a:spLocks/>
          </p:cNvSpPr>
          <p:nvPr/>
        </p:nvSpPr>
        <p:spPr>
          <a:xfrm>
            <a:off x="4251337" y="4065720"/>
            <a:ext cx="3238596" cy="23680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[-5.0, 9.166, -5.0, 0.833]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[8.0, -11.333, 5.0, -0.666]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[0.0, 0.0, 0.0, 0.0]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[-6.0, 9.5, -4.0, 0.5]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kumimoji="1" lang="en" altLang="zh-TW" sz="1600" dirty="0">
              <a:latin typeface="monofur" panose="020F0409020203020204" pitchFamily="49" charset="0"/>
              <a:ea typeface="FangSong" panose="02010609060101010101" pitchFamily="49" charset="-122"/>
              <a:cs typeface="Shree Devanagari 714" panose="02000600000000000000" pitchFamily="2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[-1.0, 1.833, -1.0, 0.166]</a:t>
            </a:r>
          </a:p>
        </p:txBody>
      </p:sp>
      <p:sp>
        <p:nvSpPr>
          <p:cNvPr id="12" name="內容版面配置區 2 3">
            <a:extLst>
              <a:ext uri="{FF2B5EF4-FFF2-40B4-BE49-F238E27FC236}">
                <a16:creationId xmlns:a16="http://schemas.microsoft.com/office/drawing/2014/main" id="{B23C47D0-47A0-4525-794F-78E2ACA5FE86}"/>
              </a:ext>
            </a:extLst>
          </p:cNvPr>
          <p:cNvSpPr txBox="1">
            <a:spLocks/>
          </p:cNvSpPr>
          <p:nvPr/>
        </p:nvSpPr>
        <p:spPr>
          <a:xfrm>
            <a:off x="667445" y="4072857"/>
            <a:ext cx="2892972" cy="23680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[0.0, 0.0, 0.0, 0.0]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[0.0, 0.0, 0.0, 0.0]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[-1.0, 1.833, -1.0, 0.166]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[4.0, -4.333, 1.5, -0.166]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kumimoji="1" lang="en" altLang="zh-TW" sz="1600" dirty="0">
              <a:latin typeface="monofur" panose="020F0409020203020204" pitchFamily="49" charset="0"/>
              <a:ea typeface="FangSong" panose="02010609060101010101" pitchFamily="49" charset="-122"/>
              <a:cs typeface="Shree Devanagari 714" panose="02000600000000000000" pitchFamily="2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[4.0, -7.0, 3.5, -0.5]</a:t>
            </a:r>
          </a:p>
        </p:txBody>
      </p:sp>
      <p:sp>
        <p:nvSpPr>
          <p:cNvPr id="6" name="內容版面配置區 2 4">
            <a:extLst>
              <a:ext uri="{FF2B5EF4-FFF2-40B4-BE49-F238E27FC236}">
                <a16:creationId xmlns:a16="http://schemas.microsoft.com/office/drawing/2014/main" id="{F7F71159-AF4D-2CA7-A879-932623681A7A}"/>
              </a:ext>
            </a:extLst>
          </p:cNvPr>
          <p:cNvSpPr txBox="1">
            <a:spLocks/>
          </p:cNvSpPr>
          <p:nvPr/>
        </p:nvSpPr>
        <p:spPr>
          <a:xfrm rot="5400000">
            <a:off x="-1120613" y="4775144"/>
            <a:ext cx="2997203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l-GR" altLang="zh-TW" sz="11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ω</a:t>
            </a:r>
            <a:r>
              <a:rPr kumimoji="1" lang="en" altLang="zh-TW" sz="1600" spc="1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 = [1, 3, 35, 9, 27, 30]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110CBBA-E659-AEEF-EA16-B8F12E55388C}"/>
              </a:ext>
            </a:extLst>
          </p:cNvPr>
          <p:cNvSpPr txBox="1"/>
          <p:nvPr/>
        </p:nvSpPr>
        <p:spPr>
          <a:xfrm>
            <a:off x="4251155" y="5482613"/>
            <a:ext cx="3589851" cy="40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40"/>
              </a:lnSpc>
            </a:pPr>
            <a:r>
              <a:rPr kumimoji="1" lang="en-US" altLang="zh-TW" sz="1600" dirty="0">
                <a:latin typeface="monofur" panose="020F0409020203020204" pitchFamily="49" charset="0"/>
                <a:ea typeface="Apple SD Gothic Neo" panose="02000300000000000000" pitchFamily="2" charset="-127"/>
              </a:rPr>
              <a:t>[4.0, -7.0, 3.5, -0.5]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CA30D0E-5865-2A12-0D34-EEB8FC4FD4FD}"/>
              </a:ext>
            </a:extLst>
          </p:cNvPr>
          <p:cNvSpPr txBox="1"/>
          <p:nvPr/>
        </p:nvSpPr>
        <p:spPr>
          <a:xfrm rot="5400000">
            <a:off x="2522264" y="4901620"/>
            <a:ext cx="2461737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TW" sz="1600" spc="-60" dirty="0" err="1">
                <a:latin typeface="monofur" panose="020F0409020203020204" pitchFamily="49" charset="0"/>
                <a:ea typeface="Apple SD Gothic Neo" panose="02000300000000000000" pitchFamily="2" charset="-127"/>
              </a:rPr>
              <a:t>i</a:t>
            </a:r>
            <a:r>
              <a:rPr kumimoji="1" lang="en-US" altLang="zh-TW" sz="1600" spc="-60" dirty="0">
                <a:latin typeface="monofur" panose="020F0409020203020204" pitchFamily="49" charset="0"/>
                <a:ea typeface="Apple SD Gothic Neo" panose="02000300000000000000" pitchFamily="2" charset="-127"/>
              </a:rPr>
              <a:t>  1   2   3   4   5   6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23EE2C6-0119-857B-1E67-9F8F483C4B3B}"/>
              </a:ext>
            </a:extLst>
          </p:cNvPr>
          <p:cNvSpPr txBox="1"/>
          <p:nvPr/>
        </p:nvSpPr>
        <p:spPr>
          <a:xfrm rot="5400000">
            <a:off x="6433866" y="4901621"/>
            <a:ext cx="2461737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TW" sz="1600" spc="-60" dirty="0" err="1">
                <a:latin typeface="monofur" panose="020F0409020203020204" pitchFamily="49" charset="0"/>
                <a:ea typeface="Apple SD Gothic Neo" panose="02000300000000000000" pitchFamily="2" charset="-127"/>
              </a:rPr>
              <a:t>i</a:t>
            </a:r>
            <a:r>
              <a:rPr kumimoji="1" lang="en-US" altLang="zh-TW" sz="1600" spc="-60" dirty="0">
                <a:latin typeface="monofur" panose="020F0409020203020204" pitchFamily="49" charset="0"/>
                <a:ea typeface="Apple SD Gothic Neo" panose="02000300000000000000" pitchFamily="2" charset="-127"/>
              </a:rPr>
              <a:t>  1   2   3   4   5   6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43C7221-536C-B3DA-38E7-340693797E02}"/>
              </a:ext>
            </a:extLst>
          </p:cNvPr>
          <p:cNvSpPr txBox="1"/>
          <p:nvPr/>
        </p:nvSpPr>
        <p:spPr>
          <a:xfrm rot="5400000">
            <a:off x="10040666" y="4901622"/>
            <a:ext cx="2461737" cy="35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kumimoji="1" lang="en-US" altLang="zh-TW" sz="1600" spc="-60" dirty="0" err="1">
                <a:latin typeface="monofur" panose="020F0409020203020204" pitchFamily="49" charset="0"/>
                <a:ea typeface="Apple SD Gothic Neo" panose="02000300000000000000" pitchFamily="2" charset="-127"/>
              </a:rPr>
              <a:t>i</a:t>
            </a:r>
            <a:r>
              <a:rPr kumimoji="1" lang="en-US" altLang="zh-TW" sz="1600" spc="-60" dirty="0">
                <a:latin typeface="monofur" panose="020F0409020203020204" pitchFamily="49" charset="0"/>
                <a:ea typeface="Apple SD Gothic Neo" panose="02000300000000000000" pitchFamily="2" charset="-127"/>
              </a:rPr>
              <a:t>  1   2   3   4   5   6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B39011D-0C5F-E7B4-70F9-9ADBD70C1280}"/>
              </a:ext>
            </a:extLst>
          </p:cNvPr>
          <p:cNvSpPr txBox="1"/>
          <p:nvPr/>
        </p:nvSpPr>
        <p:spPr>
          <a:xfrm>
            <a:off x="663827" y="5551928"/>
            <a:ext cx="289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6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[-6.0, 9.5, -4.0, 0.5]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3A7D063-BB1A-DBA2-3ACE-FC5B6960E5F6}"/>
              </a:ext>
            </a:extLst>
          </p:cNvPr>
          <p:cNvSpPr txBox="1"/>
          <p:nvPr/>
        </p:nvSpPr>
        <p:spPr>
          <a:xfrm>
            <a:off x="8115672" y="5482613"/>
            <a:ext cx="2556776" cy="41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40"/>
              </a:lnSpc>
            </a:pPr>
            <a:r>
              <a:rPr kumimoji="1" lang="en-US" altLang="zh-TW" sz="1600" dirty="0">
                <a:latin typeface="monofur" panose="020F0409020203020204" pitchFamily="49" charset="0"/>
                <a:ea typeface="Apple SD Gothic Neo" panose="02000300000000000000" pitchFamily="2" charset="-127"/>
              </a:rPr>
              <a:t>[0.0, 0.0, 0.0, 0.0]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55E979-B24F-8680-37CE-08543A5E14B7}"/>
              </a:ext>
            </a:extLst>
          </p:cNvPr>
          <p:cNvSpPr txBox="1"/>
          <p:nvPr/>
        </p:nvSpPr>
        <p:spPr>
          <a:xfrm>
            <a:off x="629920" y="3183728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C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732CF91-0046-3B8A-1AFE-3B0D918CCA76}"/>
              </a:ext>
            </a:extLst>
          </p:cNvPr>
          <p:cNvSpPr txBox="1"/>
          <p:nvPr/>
        </p:nvSpPr>
        <p:spPr>
          <a:xfrm>
            <a:off x="899389" y="3190079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2951DB8-6558-22D4-A8A4-3C9252F944EE}"/>
              </a:ext>
            </a:extLst>
          </p:cNvPr>
          <p:cNvSpPr txBox="1"/>
          <p:nvPr/>
        </p:nvSpPr>
        <p:spPr>
          <a:xfrm>
            <a:off x="4175760" y="3183728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A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6EC8EF-F5B5-F7B8-7323-2645CE91B785}"/>
              </a:ext>
            </a:extLst>
          </p:cNvPr>
          <p:cNvSpPr txBox="1"/>
          <p:nvPr/>
        </p:nvSpPr>
        <p:spPr>
          <a:xfrm>
            <a:off x="4445229" y="3192180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C543AC9-ADE8-AE97-4658-1C237DF7C988}"/>
              </a:ext>
            </a:extLst>
          </p:cNvPr>
          <p:cNvSpPr txBox="1"/>
          <p:nvPr/>
        </p:nvSpPr>
        <p:spPr>
          <a:xfrm>
            <a:off x="8006080" y="3183728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B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D6DB837-6242-09D0-25B3-1EF139AF278F}"/>
              </a:ext>
            </a:extLst>
          </p:cNvPr>
          <p:cNvSpPr txBox="1"/>
          <p:nvPr/>
        </p:nvSpPr>
        <p:spPr>
          <a:xfrm>
            <a:off x="8275549" y="3163247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5" name="內容版面配置區 2 5">
            <a:extLst>
              <a:ext uri="{FF2B5EF4-FFF2-40B4-BE49-F238E27FC236}">
                <a16:creationId xmlns:a16="http://schemas.microsoft.com/office/drawing/2014/main" id="{48EA70B3-EDAE-5FC1-3B5E-7E60A134097F}"/>
              </a:ext>
            </a:extLst>
          </p:cNvPr>
          <p:cNvSpPr txBox="1">
            <a:spLocks/>
          </p:cNvSpPr>
          <p:nvPr/>
        </p:nvSpPr>
        <p:spPr>
          <a:xfrm>
            <a:off x="663827" y="2785143"/>
            <a:ext cx="3400173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8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[-41, 71.666, -24.5, 2.833]</a:t>
            </a:r>
          </a:p>
        </p:txBody>
      </p:sp>
      <p:sp>
        <p:nvSpPr>
          <p:cNvPr id="13" name="內容版面配置區 2 6">
            <a:extLst>
              <a:ext uri="{FF2B5EF4-FFF2-40B4-BE49-F238E27FC236}">
                <a16:creationId xmlns:a16="http://schemas.microsoft.com/office/drawing/2014/main" id="{26357A64-9144-6319-5599-069D6556F0D9}"/>
              </a:ext>
            </a:extLst>
          </p:cNvPr>
          <p:cNvSpPr txBox="1">
            <a:spLocks/>
          </p:cNvSpPr>
          <p:nvPr/>
        </p:nvSpPr>
        <p:spPr>
          <a:xfrm>
            <a:off x="4251155" y="2795303"/>
            <a:ext cx="3400173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8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[43, -73.333, 38.5, -5.166]</a:t>
            </a:r>
          </a:p>
        </p:txBody>
      </p:sp>
      <p:sp>
        <p:nvSpPr>
          <p:cNvPr id="16" name="內容版面配置區 2 7">
            <a:extLst>
              <a:ext uri="{FF2B5EF4-FFF2-40B4-BE49-F238E27FC236}">
                <a16:creationId xmlns:a16="http://schemas.microsoft.com/office/drawing/2014/main" id="{D948DA4E-FCBA-824F-9ADA-F69424043B06}"/>
              </a:ext>
            </a:extLst>
          </p:cNvPr>
          <p:cNvSpPr txBox="1">
            <a:spLocks/>
          </p:cNvSpPr>
          <p:nvPr/>
        </p:nvSpPr>
        <p:spPr>
          <a:xfrm>
            <a:off x="8115673" y="2806766"/>
            <a:ext cx="2887607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8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[-3, 10.333, -5, 0.666]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61DA80-1196-13EE-9BE1-6DDE691EFB8C}"/>
              </a:ext>
            </a:extLst>
          </p:cNvPr>
          <p:cNvSpPr txBox="1"/>
          <p:nvPr/>
        </p:nvSpPr>
        <p:spPr>
          <a:xfrm>
            <a:off x="990600" y="1540992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</a:rPr>
              <a:t>For </a:t>
            </a:r>
            <a:r>
              <a:rPr kumimoji="1" lang="en-US" altLang="zh-TW" sz="2800" dirty="0">
                <a:latin typeface="PT Serif" panose="020A0603040505020204" pitchFamily="18" charset="0"/>
              </a:rPr>
              <a:t>j = 1,2,3,4, A·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r>
              <a:rPr kumimoji="1" lang="en-US" altLang="zh-TW" sz="2800" dirty="0">
                <a:latin typeface="PT Serif" panose="020A0603040505020204" pitchFamily="18" charset="0"/>
              </a:rPr>
              <a:t>(j) * B·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r>
              <a:rPr kumimoji="1" lang="en-US" altLang="zh-TW" sz="2800" dirty="0">
                <a:latin typeface="PT Serif" panose="020A0603040505020204" pitchFamily="18" charset="0"/>
              </a:rPr>
              <a:t>(j)  - C·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r>
              <a:rPr kumimoji="1" lang="en-US" altLang="zh-TW" sz="2800" dirty="0">
                <a:latin typeface="PT Serif" panose="020A0603040505020204" pitchFamily="18" charset="0"/>
              </a:rPr>
              <a:t>(j)= 0</a:t>
            </a:r>
          </a:p>
        </p:txBody>
      </p:sp>
    </p:spTree>
    <p:extLst>
      <p:ext uri="{BB962C8B-B14F-4D97-AF65-F5344CB8AC3E}">
        <p14:creationId xmlns:p14="http://schemas.microsoft.com/office/powerpoint/2010/main" val="307505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91AF1-E331-169A-F415-BA501513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Didot" panose="02000503000000020003" pitchFamily="2" charset="-79"/>
              </a:rPr>
              <a:t>Checking the QAP</a:t>
            </a:r>
            <a:endParaRPr kumimoji="1" lang="zh-TW" altLang="en-US" b="1" dirty="0">
              <a:latin typeface="Apple SD Gothic Neo" panose="02000300000000000000" pitchFamily="2" charset="-127"/>
              <a:ea typeface="Noto Sans TC" panose="020B0500000000000000" pitchFamily="34" charset="-128"/>
              <a:cs typeface="Didot" panose="02000503000000020003" pitchFamily="2" charset="-79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867EB2-D948-CDD8-A761-FD61B094BD39}"/>
              </a:ext>
            </a:extLst>
          </p:cNvPr>
          <p:cNvSpPr txBox="1"/>
          <p:nvPr/>
        </p:nvSpPr>
        <p:spPr>
          <a:xfrm>
            <a:off x="990600" y="1540992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</a:rPr>
              <a:t>For </a:t>
            </a:r>
            <a:r>
              <a:rPr kumimoji="1" lang="en-US" altLang="zh-TW" sz="2800" dirty="0">
                <a:latin typeface="PT Serif" panose="020A0603040505020204" pitchFamily="18" charset="0"/>
              </a:rPr>
              <a:t>j = 1,2,3,4, A·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r>
              <a:rPr kumimoji="1" lang="en-US" altLang="zh-TW" sz="2800" dirty="0">
                <a:latin typeface="PT Serif" panose="020A0603040505020204" pitchFamily="18" charset="0"/>
              </a:rPr>
              <a:t>(j) * B·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r>
              <a:rPr kumimoji="1" lang="en-US" altLang="zh-TW" sz="2800" dirty="0">
                <a:latin typeface="PT Serif" panose="020A0603040505020204" pitchFamily="18" charset="0"/>
              </a:rPr>
              <a:t>(j) - C·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r>
              <a:rPr kumimoji="1" lang="en-US" altLang="zh-TW" sz="2800" dirty="0">
                <a:latin typeface="PT Serif" panose="020A0603040505020204" pitchFamily="18" charset="0"/>
              </a:rPr>
              <a:t>(j) = 0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67ACE8-58A2-2753-7F35-C390FE3574C1}"/>
              </a:ext>
            </a:extLst>
          </p:cNvPr>
          <p:cNvSpPr txBox="1"/>
          <p:nvPr/>
        </p:nvSpPr>
        <p:spPr>
          <a:xfrm>
            <a:off x="990600" y="2185464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</a:rPr>
              <a:t>Let </a:t>
            </a:r>
            <a:r>
              <a:rPr kumimoji="1" lang="en-US" altLang="zh-TW" sz="2800" dirty="0">
                <a:latin typeface="PT Serif" panose="020A0603040505020204" pitchFamily="18" charset="0"/>
              </a:rPr>
              <a:t>Z = (j-1) * (j-2) * (j-3) * (j-4)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</a:rPr>
              <a:t>, then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D50F262-1DD9-AF90-E645-2DD84E722B10}"/>
              </a:ext>
            </a:extLst>
          </p:cNvPr>
          <p:cNvSpPr txBox="1"/>
          <p:nvPr/>
        </p:nvSpPr>
        <p:spPr>
          <a:xfrm>
            <a:off x="596013" y="5952894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Lucida Fax" panose="02060602050505020204" pitchFamily="18" charset="0"/>
              </a:rPr>
              <a:t>H</a:t>
            </a:r>
            <a:endParaRPr kumimoji="1" lang="zh-TW" altLang="en-US" sz="2800" dirty="0">
              <a:latin typeface="Lucida Fax" panose="02060602050505020204" pitchFamily="18" charset="0"/>
            </a:endParaRPr>
          </a:p>
        </p:txBody>
      </p:sp>
      <p:sp>
        <p:nvSpPr>
          <p:cNvPr id="34" name="內容版面配置區 2 1">
            <a:extLst>
              <a:ext uri="{FF2B5EF4-FFF2-40B4-BE49-F238E27FC236}">
                <a16:creationId xmlns:a16="http://schemas.microsoft.com/office/drawing/2014/main" id="{B2783687-4F8F-3554-4305-5ED9333D592D}"/>
              </a:ext>
            </a:extLst>
          </p:cNvPr>
          <p:cNvSpPr txBox="1">
            <a:spLocks/>
          </p:cNvSpPr>
          <p:nvPr/>
        </p:nvSpPr>
        <p:spPr>
          <a:xfrm>
            <a:off x="629921" y="5554309"/>
            <a:ext cx="2936240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8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[-3.666, 17.055, -3.444]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E289E7D-C7B9-F25E-2054-9A092C4F10A8}"/>
              </a:ext>
            </a:extLst>
          </p:cNvPr>
          <p:cNvSpPr txBox="1"/>
          <p:nvPr/>
        </p:nvSpPr>
        <p:spPr>
          <a:xfrm>
            <a:off x="4243453" y="5952894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Lucida Fax" panose="02060602050505020204" pitchFamily="18" charset="0"/>
              </a:rPr>
              <a:t>Z</a:t>
            </a:r>
            <a:endParaRPr kumimoji="1" lang="zh-TW" altLang="en-US" sz="2800" dirty="0">
              <a:latin typeface="Lucida Fax" panose="02060602050505020204" pitchFamily="18" charset="0"/>
            </a:endParaRPr>
          </a:p>
        </p:txBody>
      </p:sp>
      <p:sp>
        <p:nvSpPr>
          <p:cNvPr id="38" name="內容版面配置區 2 2">
            <a:extLst>
              <a:ext uri="{FF2B5EF4-FFF2-40B4-BE49-F238E27FC236}">
                <a16:creationId xmlns:a16="http://schemas.microsoft.com/office/drawing/2014/main" id="{AE12FCAD-7559-7F02-B7C2-E02F2699A00C}"/>
              </a:ext>
            </a:extLst>
          </p:cNvPr>
          <p:cNvSpPr txBox="1">
            <a:spLocks/>
          </p:cNvSpPr>
          <p:nvPr/>
        </p:nvSpPr>
        <p:spPr>
          <a:xfrm>
            <a:off x="4277361" y="5554309"/>
            <a:ext cx="2672080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8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[24, -50, 35, -10, 1]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E23682E8-043E-31C3-7159-D12C4802D7B3}"/>
              </a:ext>
            </a:extLst>
          </p:cNvPr>
          <p:cNvSpPr txBox="1"/>
          <p:nvPr/>
        </p:nvSpPr>
        <p:spPr>
          <a:xfrm>
            <a:off x="956693" y="3451155"/>
            <a:ext cx="4085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A·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r>
              <a:rPr kumimoji="1" lang="en-US" altLang="zh-TW" sz="2800" dirty="0">
                <a:latin typeface="PT Serif" panose="020A0603040505020204" pitchFamily="18" charset="0"/>
              </a:rPr>
              <a:t> * B·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 </a:t>
            </a:r>
            <a:r>
              <a:rPr kumimoji="1" lang="en-US" altLang="zh-TW" sz="2800" dirty="0">
                <a:latin typeface="PT Serif" panose="020A0603040505020204" pitchFamily="18" charset="0"/>
              </a:rPr>
              <a:t>- C·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r>
              <a:rPr kumimoji="1" lang="en-US" altLang="zh-TW" sz="2800" dirty="0">
                <a:latin typeface="PT Serif" panose="020A0603040505020204" pitchFamily="18" charset="0"/>
              </a:rPr>
              <a:t> = H * Z</a:t>
            </a: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0ED5823-1175-17F8-AD95-3A067CD8B9F2}"/>
              </a:ext>
            </a:extLst>
          </p:cNvPr>
          <p:cNvSpPr txBox="1"/>
          <p:nvPr/>
        </p:nvSpPr>
        <p:spPr>
          <a:xfrm>
            <a:off x="956693" y="2797609"/>
            <a:ext cx="5992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(A·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r>
              <a:rPr kumimoji="1" lang="en-US" altLang="zh-TW" sz="2800" dirty="0">
                <a:latin typeface="PT Serif" panose="020A0603040505020204" pitchFamily="18" charset="0"/>
              </a:rPr>
              <a:t> * B·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 </a:t>
            </a:r>
            <a:r>
              <a:rPr kumimoji="1" lang="en-US" altLang="zh-TW" sz="2800" dirty="0">
                <a:latin typeface="PT Serif" panose="020A0603040505020204" pitchFamily="18" charset="0"/>
              </a:rPr>
              <a:t>- C·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r>
              <a:rPr kumimoji="1" lang="en-US" altLang="zh-TW" sz="2800" dirty="0">
                <a:latin typeface="PT Serif" panose="020A0603040505020204" pitchFamily="18" charset="0"/>
              </a:rPr>
              <a:t>) / Z = H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D9E7A939-E670-4F84-7C40-BC4C9771BC4B}"/>
              </a:ext>
            </a:extLst>
          </p:cNvPr>
          <p:cNvSpPr txBox="1"/>
          <p:nvPr/>
        </p:nvSpPr>
        <p:spPr>
          <a:xfrm>
            <a:off x="629920" y="4804182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C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9F5E691C-6DE6-04E4-0050-E280A88EAA9A}"/>
              </a:ext>
            </a:extLst>
          </p:cNvPr>
          <p:cNvSpPr txBox="1"/>
          <p:nvPr/>
        </p:nvSpPr>
        <p:spPr>
          <a:xfrm>
            <a:off x="899389" y="4810533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9B5CCB9B-98A2-63AD-2E32-67836E52A8C4}"/>
              </a:ext>
            </a:extLst>
          </p:cNvPr>
          <p:cNvSpPr txBox="1"/>
          <p:nvPr/>
        </p:nvSpPr>
        <p:spPr>
          <a:xfrm>
            <a:off x="4175760" y="4804182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A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884E135F-0E7E-C0D7-6882-63CF494996EF}"/>
              </a:ext>
            </a:extLst>
          </p:cNvPr>
          <p:cNvSpPr txBox="1"/>
          <p:nvPr/>
        </p:nvSpPr>
        <p:spPr>
          <a:xfrm>
            <a:off x="4445229" y="4812634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A96C1818-D82C-1166-5736-BD95E0FA9B14}"/>
              </a:ext>
            </a:extLst>
          </p:cNvPr>
          <p:cNvSpPr txBox="1"/>
          <p:nvPr/>
        </p:nvSpPr>
        <p:spPr>
          <a:xfrm>
            <a:off x="8006080" y="4804182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B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929F01CA-E2B8-789E-6E70-81CB5FBCF08C}"/>
              </a:ext>
            </a:extLst>
          </p:cNvPr>
          <p:cNvSpPr txBox="1"/>
          <p:nvPr/>
        </p:nvSpPr>
        <p:spPr>
          <a:xfrm>
            <a:off x="8275549" y="4783701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112" name="內容版面配置區 2 5">
            <a:extLst>
              <a:ext uri="{FF2B5EF4-FFF2-40B4-BE49-F238E27FC236}">
                <a16:creationId xmlns:a16="http://schemas.microsoft.com/office/drawing/2014/main" id="{6FF1C0B5-AF4C-97BA-32F2-94802A126D77}"/>
              </a:ext>
            </a:extLst>
          </p:cNvPr>
          <p:cNvSpPr txBox="1">
            <a:spLocks/>
          </p:cNvSpPr>
          <p:nvPr/>
        </p:nvSpPr>
        <p:spPr>
          <a:xfrm>
            <a:off x="663827" y="4405597"/>
            <a:ext cx="3400173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8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[-41, 71.666, -24.5, 2.833]</a:t>
            </a:r>
          </a:p>
        </p:txBody>
      </p:sp>
      <p:sp>
        <p:nvSpPr>
          <p:cNvPr id="113" name="內容版面配置區 2 6">
            <a:extLst>
              <a:ext uri="{FF2B5EF4-FFF2-40B4-BE49-F238E27FC236}">
                <a16:creationId xmlns:a16="http://schemas.microsoft.com/office/drawing/2014/main" id="{CB4769E0-8229-5E1B-3C70-033BFEFE7BFA}"/>
              </a:ext>
            </a:extLst>
          </p:cNvPr>
          <p:cNvSpPr txBox="1">
            <a:spLocks/>
          </p:cNvSpPr>
          <p:nvPr/>
        </p:nvSpPr>
        <p:spPr>
          <a:xfrm>
            <a:off x="4251155" y="4415757"/>
            <a:ext cx="3400173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8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[43, -73.333, 38.5, -5.166]</a:t>
            </a:r>
          </a:p>
        </p:txBody>
      </p:sp>
      <p:sp>
        <p:nvSpPr>
          <p:cNvPr id="114" name="內容版面配置區 2 7">
            <a:extLst>
              <a:ext uri="{FF2B5EF4-FFF2-40B4-BE49-F238E27FC236}">
                <a16:creationId xmlns:a16="http://schemas.microsoft.com/office/drawing/2014/main" id="{88C383F4-74B6-632C-F79D-D23B22613421}"/>
              </a:ext>
            </a:extLst>
          </p:cNvPr>
          <p:cNvSpPr txBox="1">
            <a:spLocks/>
          </p:cNvSpPr>
          <p:nvPr/>
        </p:nvSpPr>
        <p:spPr>
          <a:xfrm>
            <a:off x="8115673" y="4427220"/>
            <a:ext cx="2887607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8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[-3, 10.333, -5, 0.666]</a:t>
            </a:r>
          </a:p>
        </p:txBody>
      </p:sp>
    </p:spTree>
    <p:extLst>
      <p:ext uri="{BB962C8B-B14F-4D97-AF65-F5344CB8AC3E}">
        <p14:creationId xmlns:p14="http://schemas.microsoft.com/office/powerpoint/2010/main" val="31666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91AF1-E331-169A-F415-BA501513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Discussion 3</a:t>
            </a:r>
            <a:endParaRPr kumimoji="1" lang="zh-TW" altLang="en-US" b="1" dirty="0">
              <a:latin typeface="Apple SD Gothic Neo" panose="02000300000000000000" pitchFamily="2" charset="-127"/>
              <a:ea typeface="Noto Sans TC" panose="020B0500000000000000" pitchFamily="34" charset="-128"/>
              <a:cs typeface="Didot" panose="02000503000000020003" pitchFamily="2" charset="-79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D50F262-1DD9-AF90-E645-2DD84E722B10}"/>
              </a:ext>
            </a:extLst>
          </p:cNvPr>
          <p:cNvSpPr txBox="1"/>
          <p:nvPr/>
        </p:nvSpPr>
        <p:spPr>
          <a:xfrm>
            <a:off x="596013" y="5952894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Lucida Fax" panose="02060602050505020204" pitchFamily="18" charset="0"/>
              </a:rPr>
              <a:t>H</a:t>
            </a:r>
            <a:endParaRPr kumimoji="1" lang="zh-TW" altLang="en-US" sz="2800" dirty="0">
              <a:latin typeface="Lucida Fax" panose="02060602050505020204" pitchFamily="18" charset="0"/>
            </a:endParaRPr>
          </a:p>
        </p:txBody>
      </p:sp>
      <p:sp>
        <p:nvSpPr>
          <p:cNvPr id="34" name="內容版面配置區 2 1">
            <a:extLst>
              <a:ext uri="{FF2B5EF4-FFF2-40B4-BE49-F238E27FC236}">
                <a16:creationId xmlns:a16="http://schemas.microsoft.com/office/drawing/2014/main" id="{B2783687-4F8F-3554-4305-5ED9333D592D}"/>
              </a:ext>
            </a:extLst>
          </p:cNvPr>
          <p:cNvSpPr txBox="1">
            <a:spLocks/>
          </p:cNvSpPr>
          <p:nvPr/>
        </p:nvSpPr>
        <p:spPr>
          <a:xfrm>
            <a:off x="629921" y="5554309"/>
            <a:ext cx="2936240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8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[-3.666, 17.055, -3.444]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E289E7D-C7B9-F25E-2054-9A092C4F10A8}"/>
              </a:ext>
            </a:extLst>
          </p:cNvPr>
          <p:cNvSpPr txBox="1"/>
          <p:nvPr/>
        </p:nvSpPr>
        <p:spPr>
          <a:xfrm>
            <a:off x="4243453" y="5952894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Lucida Fax" panose="02060602050505020204" pitchFamily="18" charset="0"/>
              </a:rPr>
              <a:t>Z</a:t>
            </a:r>
            <a:endParaRPr kumimoji="1" lang="zh-TW" altLang="en-US" sz="2800" dirty="0">
              <a:latin typeface="Lucida Fax" panose="02060602050505020204" pitchFamily="18" charset="0"/>
            </a:endParaRPr>
          </a:p>
        </p:txBody>
      </p:sp>
      <p:sp>
        <p:nvSpPr>
          <p:cNvPr id="38" name="內容版面配置區 2 2">
            <a:extLst>
              <a:ext uri="{FF2B5EF4-FFF2-40B4-BE49-F238E27FC236}">
                <a16:creationId xmlns:a16="http://schemas.microsoft.com/office/drawing/2014/main" id="{AE12FCAD-7559-7F02-B7C2-E02F2699A00C}"/>
              </a:ext>
            </a:extLst>
          </p:cNvPr>
          <p:cNvSpPr txBox="1">
            <a:spLocks/>
          </p:cNvSpPr>
          <p:nvPr/>
        </p:nvSpPr>
        <p:spPr>
          <a:xfrm>
            <a:off x="4277361" y="5554309"/>
            <a:ext cx="2672080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8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[24, -50, 35, -10, 1]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85F6E01-AA15-E37A-11D9-452615E47FEA}"/>
              </a:ext>
            </a:extLst>
          </p:cNvPr>
          <p:cNvSpPr txBox="1">
            <a:spLocks/>
          </p:cNvSpPr>
          <p:nvPr/>
        </p:nvSpPr>
        <p:spPr>
          <a:xfrm>
            <a:off x="901392" y="1675822"/>
            <a:ext cx="10333915" cy="174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Why cannot the prover just send all the data as proof?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Which part(s) of the data should be hide?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How to hide?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FABB6CF-E404-F690-60E1-D9DA0AF69582}"/>
              </a:ext>
            </a:extLst>
          </p:cNvPr>
          <p:cNvSpPr txBox="1"/>
          <p:nvPr/>
        </p:nvSpPr>
        <p:spPr>
          <a:xfrm>
            <a:off x="629920" y="4804182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C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A3000B-741D-4B4B-E498-B12FD1FA7E32}"/>
              </a:ext>
            </a:extLst>
          </p:cNvPr>
          <p:cNvSpPr txBox="1"/>
          <p:nvPr/>
        </p:nvSpPr>
        <p:spPr>
          <a:xfrm>
            <a:off x="899389" y="4810533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7AB09AF-D4DE-DE49-BDF7-69E439E76541}"/>
              </a:ext>
            </a:extLst>
          </p:cNvPr>
          <p:cNvSpPr txBox="1"/>
          <p:nvPr/>
        </p:nvSpPr>
        <p:spPr>
          <a:xfrm>
            <a:off x="4175760" y="4804182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A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AA15FD5-A20E-B899-B445-DFD9ECFC21F2}"/>
              </a:ext>
            </a:extLst>
          </p:cNvPr>
          <p:cNvSpPr txBox="1"/>
          <p:nvPr/>
        </p:nvSpPr>
        <p:spPr>
          <a:xfrm>
            <a:off x="4445229" y="4812634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FAC6FF-55D5-3D6A-6581-94EA339B35B4}"/>
              </a:ext>
            </a:extLst>
          </p:cNvPr>
          <p:cNvSpPr txBox="1"/>
          <p:nvPr/>
        </p:nvSpPr>
        <p:spPr>
          <a:xfrm>
            <a:off x="8006080" y="4804182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B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7D96AE2-F435-421C-0FA9-B08C46C49D44}"/>
              </a:ext>
            </a:extLst>
          </p:cNvPr>
          <p:cNvSpPr txBox="1"/>
          <p:nvPr/>
        </p:nvSpPr>
        <p:spPr>
          <a:xfrm>
            <a:off x="8275549" y="4783701"/>
            <a:ext cx="538938" cy="54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endParaRPr kumimoji="1" lang="zh-TW" altLang="en-US" sz="2800" dirty="0">
              <a:latin typeface="PT Serif" panose="020A0603040505020204" pitchFamily="18" charset="0"/>
            </a:endParaRPr>
          </a:p>
        </p:txBody>
      </p:sp>
      <p:sp>
        <p:nvSpPr>
          <p:cNvPr id="16" name="內容版面配置區 2 5">
            <a:extLst>
              <a:ext uri="{FF2B5EF4-FFF2-40B4-BE49-F238E27FC236}">
                <a16:creationId xmlns:a16="http://schemas.microsoft.com/office/drawing/2014/main" id="{B9D45E5D-890F-0C88-1E11-D4EE0E280D01}"/>
              </a:ext>
            </a:extLst>
          </p:cNvPr>
          <p:cNvSpPr txBox="1">
            <a:spLocks/>
          </p:cNvSpPr>
          <p:nvPr/>
        </p:nvSpPr>
        <p:spPr>
          <a:xfrm>
            <a:off x="663827" y="4405597"/>
            <a:ext cx="3400173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8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[-41, 71.666, -24.5, 2.833]</a:t>
            </a:r>
          </a:p>
        </p:txBody>
      </p:sp>
      <p:sp>
        <p:nvSpPr>
          <p:cNvPr id="17" name="內容版面配置區 2 6">
            <a:extLst>
              <a:ext uri="{FF2B5EF4-FFF2-40B4-BE49-F238E27FC236}">
                <a16:creationId xmlns:a16="http://schemas.microsoft.com/office/drawing/2014/main" id="{26E403FB-1B0C-443D-46F9-FF44248BC5F5}"/>
              </a:ext>
            </a:extLst>
          </p:cNvPr>
          <p:cNvSpPr txBox="1">
            <a:spLocks/>
          </p:cNvSpPr>
          <p:nvPr/>
        </p:nvSpPr>
        <p:spPr>
          <a:xfrm>
            <a:off x="4251155" y="4415757"/>
            <a:ext cx="3400173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8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[43, -73.333, 38.5, -5.166]</a:t>
            </a:r>
          </a:p>
        </p:txBody>
      </p:sp>
      <p:sp>
        <p:nvSpPr>
          <p:cNvPr id="18" name="內容版面配置區 2 7">
            <a:extLst>
              <a:ext uri="{FF2B5EF4-FFF2-40B4-BE49-F238E27FC236}">
                <a16:creationId xmlns:a16="http://schemas.microsoft.com/office/drawing/2014/main" id="{1522D83C-ED3D-C522-BCB3-30ED3FF65ACE}"/>
              </a:ext>
            </a:extLst>
          </p:cNvPr>
          <p:cNvSpPr txBox="1">
            <a:spLocks/>
          </p:cNvSpPr>
          <p:nvPr/>
        </p:nvSpPr>
        <p:spPr>
          <a:xfrm>
            <a:off x="8115673" y="4427220"/>
            <a:ext cx="2887607" cy="35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" altLang="zh-TW" sz="1800" dirty="0">
                <a:latin typeface="monofur" panose="020F0409020203020204" pitchFamily="49" charset="0"/>
                <a:ea typeface="FangSong" panose="02010609060101010101" pitchFamily="49" charset="-122"/>
                <a:cs typeface="Shree Devanagari 714" panose="02000600000000000000" pitchFamily="2" charset="0"/>
              </a:rPr>
              <a:t>[-3, 10.333, -5, 0.666]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0965E2E-2A81-8A3E-51AC-4B8AE2C4D5C4}"/>
              </a:ext>
            </a:extLst>
          </p:cNvPr>
          <p:cNvSpPr txBox="1"/>
          <p:nvPr/>
        </p:nvSpPr>
        <p:spPr>
          <a:xfrm>
            <a:off x="956693" y="3451155"/>
            <a:ext cx="4085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>
                <a:latin typeface="PT Serif" panose="020A0603040505020204" pitchFamily="18" charset="0"/>
              </a:rPr>
              <a:t>A·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r>
              <a:rPr kumimoji="1" lang="en-US" altLang="zh-TW" sz="2800" dirty="0">
                <a:latin typeface="PT Serif" panose="020A0603040505020204" pitchFamily="18" charset="0"/>
              </a:rPr>
              <a:t> * B·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 </a:t>
            </a:r>
            <a:r>
              <a:rPr kumimoji="1" lang="en-US" altLang="zh-TW" sz="2800" dirty="0">
                <a:latin typeface="PT Serif" panose="020A0603040505020204" pitchFamily="18" charset="0"/>
              </a:rPr>
              <a:t>- C·</a:t>
            </a:r>
            <a:r>
              <a:rPr kumimoji="1" lang="el-GR" altLang="zh-TW" sz="2800" dirty="0">
                <a:latin typeface="PT Serif" panose="020A0603040505020204" pitchFamily="18" charset="0"/>
              </a:rPr>
              <a:t>ω</a:t>
            </a:r>
            <a:r>
              <a:rPr kumimoji="1" lang="en-US" altLang="zh-TW" sz="2800" dirty="0">
                <a:latin typeface="PT Serif" panose="020A0603040505020204" pitchFamily="18" charset="0"/>
              </a:rPr>
              <a:t> = H * Z</a:t>
            </a:r>
          </a:p>
        </p:txBody>
      </p:sp>
    </p:spTree>
    <p:extLst>
      <p:ext uri="{BB962C8B-B14F-4D97-AF65-F5344CB8AC3E}">
        <p14:creationId xmlns:p14="http://schemas.microsoft.com/office/powerpoint/2010/main" val="372244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295A-7951-8315-C45F-7B471144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Pinocchio Protocol: Proving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25FC3-C52E-BBFF-9856-52A3EB5E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prover converts the computation into </a:t>
            </a:r>
            <a:r>
              <a:rPr kumimoji="1" lang="en-US" altLang="zh-TW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quadratic arithmetic program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(QAP), and at the same time calculates a corresponding </a:t>
            </a:r>
            <a:r>
              <a:rPr kumimoji="1" lang="en-US" altLang="zh-TW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witness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prover generates a proof, which consists of 8 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elliptic curve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(EC) points, by doing some EC operations on the QAP and the witness, with the CRS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acquired though trusted setup.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verifier verifies the proof by leveraging </a:t>
            </a:r>
            <a:r>
              <a:rPr kumimoji="1" lang="en-US" altLang="zh-TW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knowledge of coefficient / exponent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KoC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en-US" altLang="zh-TW" dirty="0" err="1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KoE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55848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295A-7951-8315-C45F-7B471144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Trusted Setup</a:t>
            </a:r>
            <a:endParaRPr kumimoji="1"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A6D285B-799E-789C-D552-F10CE61C7495}"/>
              </a:ext>
            </a:extLst>
          </p:cNvPr>
          <p:cNvSpPr txBox="1">
            <a:spLocks/>
          </p:cNvSpPr>
          <p:nvPr/>
        </p:nvSpPr>
        <p:spPr>
          <a:xfrm>
            <a:off x="901392" y="1675821"/>
            <a:ext cx="10061248" cy="481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following CRS are given 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8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InaiMathi" pitchFamily="2" charset="0"/>
              </a:rPr>
              <a:t>, 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α</a:t>
            </a:r>
            <a:r>
              <a:rPr kumimoji="1" lang="en-US" altLang="zh-TW" sz="28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InaiMathi" pitchFamily="2" charset="0"/>
              </a:rPr>
              <a:t>, 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β</a:t>
            </a:r>
            <a:r>
              <a:rPr kumimoji="1" lang="en-US" altLang="zh-TW" sz="2800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InaiMathi" pitchFamily="2" charset="0"/>
              </a:rPr>
              <a:t>, 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γ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InaiMathi" pitchFamily="2" charset="0"/>
              </a:rPr>
              <a:t>, 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δ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InaiMathi" pitchFamily="2" charset="0"/>
              </a:rPr>
              <a:t> are 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InaiMathi" pitchFamily="2" charset="0"/>
              </a:rPr>
              <a:t>toxic waste</a:t>
            </a: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A</a:t>
            </a:r>
            <a:r>
              <a:rPr kumimoji="1" lang="en-US" altLang="zh-TW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), G * A</a:t>
            </a:r>
            <a:r>
              <a:rPr kumimoji="1" lang="en-US" altLang="zh-TW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* </a:t>
            </a:r>
            <a:r>
              <a:rPr kumimoji="1" lang="el-GR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α</a:t>
            </a:r>
            <a:r>
              <a:rPr kumimoji="1" lang="en-US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, G * A</a:t>
            </a:r>
            <a:r>
              <a:rPr kumimoji="1" lang="en-US" altLang="zh-TW" sz="24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π), </a:t>
            </a:r>
            <a:r>
              <a:rPr kumimoji="1" lang="en-US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A</a:t>
            </a:r>
            <a:r>
              <a:rPr kumimoji="1" lang="en-US" altLang="zh-TW" sz="24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π)</a:t>
            </a:r>
            <a:r>
              <a:rPr kumimoji="1" lang="en-US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</a:t>
            </a:r>
            <a:r>
              <a:rPr kumimoji="1" lang="el-GR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*</a:t>
            </a:r>
            <a:r>
              <a:rPr kumimoji="1" lang="en-US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</a:t>
            </a:r>
            <a:r>
              <a:rPr kumimoji="1" lang="el-GR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α,</a:t>
            </a:r>
            <a:r>
              <a:rPr kumimoji="1" lang="en-US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...,</a:t>
            </a:r>
            <a:endParaRPr kumimoji="1" lang="en-US" altLang="zh-TW" sz="2400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B</a:t>
            </a:r>
            <a:r>
              <a:rPr kumimoji="1" lang="en-US" altLang="zh-TW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), G * B</a:t>
            </a:r>
            <a:r>
              <a:rPr kumimoji="1" lang="en-US" altLang="zh-TW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* </a:t>
            </a:r>
            <a:r>
              <a:rPr kumimoji="1" lang="el-GR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β</a:t>
            </a:r>
            <a:r>
              <a:rPr kumimoji="1" lang="en-US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, G * B</a:t>
            </a:r>
            <a:r>
              <a:rPr kumimoji="1" lang="en-US" altLang="zh-TW" sz="24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π), </a:t>
            </a:r>
            <a:r>
              <a:rPr kumimoji="1" lang="en-US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B</a:t>
            </a:r>
            <a:r>
              <a:rPr kumimoji="1" lang="en-US" altLang="zh-TW" sz="24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π)</a:t>
            </a:r>
            <a:r>
              <a:rPr kumimoji="1" lang="en-US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</a:t>
            </a:r>
            <a:r>
              <a:rPr kumimoji="1" lang="el-GR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*</a:t>
            </a:r>
            <a:r>
              <a:rPr kumimoji="1" lang="en-US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</a:t>
            </a:r>
            <a:r>
              <a:rPr kumimoji="1" lang="el-GR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β</a:t>
            </a:r>
            <a:r>
              <a:rPr kumimoji="1" lang="en-US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, 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...,</a:t>
            </a:r>
            <a:endParaRPr kumimoji="1" lang="en-US" altLang="zh-TW" sz="2400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C</a:t>
            </a:r>
            <a:r>
              <a:rPr kumimoji="1" lang="en-US" altLang="zh-TW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), G * C</a:t>
            </a:r>
            <a:r>
              <a:rPr kumimoji="1" lang="en-US" altLang="zh-TW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* 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γ</a:t>
            </a:r>
            <a:r>
              <a:rPr kumimoji="1" lang="en-US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, 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C</a:t>
            </a:r>
            <a:r>
              <a:rPr kumimoji="1" lang="en-US" altLang="zh-TW" sz="24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), G * C</a:t>
            </a:r>
            <a:r>
              <a:rPr kumimoji="1" lang="en-US" altLang="zh-TW" sz="24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* 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γ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, ...,</a:t>
            </a:r>
            <a:endParaRPr kumimoji="1" lang="en-US" altLang="zh-TW" sz="2400" dirty="0">
              <a:latin typeface="Apple SD Gothic Neo" panose="02000300000000000000" pitchFamily="2" charset="-127"/>
              <a:ea typeface="Apple SD Gothic Neo" panose="02000300000000000000" pitchFamily="2" charset="-127"/>
              <a:cs typeface="InaiMathi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(A</a:t>
            </a:r>
            <a:r>
              <a:rPr kumimoji="1" lang="en-US" altLang="zh-TW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+ B</a:t>
            </a:r>
            <a:r>
              <a:rPr kumimoji="1" lang="en-US" altLang="zh-TW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+ C</a:t>
            </a:r>
            <a:r>
              <a:rPr kumimoji="1" lang="en-US" altLang="zh-TW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)) * 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δ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, G * (A</a:t>
            </a:r>
            <a:r>
              <a:rPr kumimoji="1" lang="en-US" altLang="zh-TW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+ B</a:t>
            </a:r>
            <a:r>
              <a:rPr kumimoji="1" lang="en-US" altLang="zh-TW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+ C</a:t>
            </a:r>
            <a:r>
              <a:rPr kumimoji="1" lang="en-US" altLang="zh-TW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)) * 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δ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, ...,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G, G * t , G * t</a:t>
            </a:r>
            <a:r>
              <a:rPr kumimoji="1" lang="en-US" altLang="zh-TW" baseline="30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, G * t</a:t>
            </a:r>
            <a:r>
              <a:rPr kumimoji="1" lang="en-US" altLang="zh-TW" baseline="30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3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, G * t</a:t>
            </a:r>
            <a:r>
              <a:rPr kumimoji="1" lang="en-US" altLang="zh-TW" baseline="30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4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, ...,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Z(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823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295A-7951-8315-C45F-7B471144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Proof</a:t>
            </a:r>
            <a:endParaRPr kumimoji="1"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A6D285B-799E-789C-D552-F10CE61C7495}"/>
              </a:ext>
            </a:extLst>
          </p:cNvPr>
          <p:cNvSpPr txBox="1">
            <a:spLocks/>
          </p:cNvSpPr>
          <p:nvPr/>
        </p:nvSpPr>
        <p:spPr>
          <a:xfrm>
            <a:off x="901392" y="1675821"/>
            <a:ext cx="10061248" cy="481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following 8 EC points are generated: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A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·ω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), G * A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·ω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</a:t>
            </a:r>
            <a:r>
              <a:rPr kumimoji="1" lang="el-GR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*α,</a:t>
            </a:r>
            <a:endParaRPr kumimoji="1" lang="en-US" altLang="zh-TW" sz="2400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B·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ω(π), 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B·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ω(π) *</a:t>
            </a:r>
            <a:r>
              <a:rPr kumimoji="1" lang="el-GR" altLang="zh-TW" sz="24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β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C·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ω(π), 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C·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ω(π) * γ,</a:t>
            </a:r>
            <a:endParaRPr kumimoji="1" lang="en-US" altLang="zh-TW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(A+B+C)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·ω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* 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δ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H(</a:t>
            </a:r>
            <a:r>
              <a:rPr kumimoji="1" lang="el-GR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4435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295A-7951-8315-C45F-7B471144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Pinocchio Protocol: Verification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25FC3-C52E-BBFF-9856-52A3EB5E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prover converts the computation into </a:t>
            </a:r>
            <a:r>
              <a:rPr kumimoji="1" lang="en-US" altLang="zh-TW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quadratic arithmetic program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(QAP), and at the same time calculates a corresponding </a:t>
            </a:r>
            <a:r>
              <a:rPr kumimoji="1" lang="en-US" altLang="zh-TW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witness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prover generates a proof, which consists of 8 </a:t>
            </a:r>
            <a:r>
              <a:rPr kumimoji="1" lang="en-US" altLang="zh-TW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elliptic curve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(EC) points, by doing some EC operations on the QAP and the witness, with the CRS</a:t>
            </a:r>
            <a:r>
              <a:rPr kumimoji="1" lang="en-US" altLang="zh-TW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acquired though trusted setup.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verifier verifies the proof by leveraging 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knowledge of coefficient / exponent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en-US" altLang="zh-TW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KoC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en-US" altLang="zh-TW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KoE</a:t>
            </a:r>
            <a:r>
              <a:rPr kumimoji="1"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59141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295A-7951-8315-C45F-7B471144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Idea of </a:t>
            </a:r>
            <a:r>
              <a:rPr kumimoji="1" lang="en-US" altLang="zh-TW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KoE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A6D285B-799E-789C-D552-F10CE61C7495}"/>
              </a:ext>
            </a:extLst>
          </p:cNvPr>
          <p:cNvSpPr txBox="1">
            <a:spLocks/>
          </p:cNvSpPr>
          <p:nvPr/>
        </p:nvSpPr>
        <p:spPr>
          <a:xfrm>
            <a:off x="901392" y="1675821"/>
            <a:ext cx="10061248" cy="3363539"/>
          </a:xfrm>
          <a:prstGeom prst="rect">
            <a:avLst/>
          </a:prstGeom>
          <a:ln w="127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Given these CRS: </a:t>
            </a:r>
            <a:r>
              <a:rPr lang="en-US" altLang="zh-TW" b="1" dirty="0">
                <a:solidFill>
                  <a:srgbClr val="0000FF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</a:t>
            </a: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zh-TW" b="1" dirty="0">
                <a:ln w="1270">
                  <a:noFill/>
                </a:ln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</a:t>
            </a:r>
            <a:r>
              <a:rPr lang="en-US" altLang="zh-TW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en-US" altLang="zh-TW" b="1" dirty="0">
                <a:ln w="1270"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zh-TW" b="1" dirty="0">
                <a:ln w="1270">
                  <a:noFill/>
                </a:ln>
                <a:solidFill>
                  <a:srgbClr val="FFC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</a:t>
            </a:r>
            <a:r>
              <a:rPr lang="en-US" altLang="zh-TW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en-US" altLang="zh-TW" b="1" dirty="0">
                <a:ln w="1270">
                  <a:noFill/>
                </a:ln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zh-TW" b="1" dirty="0">
                <a:ln w="1270">
                  <a:noFill/>
                </a:ln>
                <a:solidFill>
                  <a:schemeClr val="accent6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  <a:endParaRPr lang="en-US" altLang="zh-TW" b="1" baseline="-25000" dirty="0">
              <a:ln w="1270">
                <a:noFill/>
              </a:ln>
              <a:solidFill>
                <a:schemeClr val="accent6">
                  <a:lumMod val="7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is the color of </a:t>
            </a:r>
            <a:r>
              <a:rPr lang="en-US" altLang="zh-TW" b="1" dirty="0">
                <a:ln w="1270">
                  <a:solidFill>
                    <a:schemeClr val="tx1"/>
                  </a:solidFill>
                </a:ln>
                <a:noFill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NaCl</a:t>
            </a:r>
            <a:r>
              <a:rPr lang="en-US" altLang="zh-TW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 </a:t>
            </a:r>
            <a:endParaRPr lang="en-US" altLang="zh-TW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is the color of </a:t>
            </a:r>
            <a:r>
              <a:rPr lang="en-US" altLang="zh-TW" b="1" dirty="0">
                <a:ln w="1270">
                  <a:solidFill>
                    <a:schemeClr val="tx1"/>
                  </a:solidFill>
                </a:ln>
                <a:noFill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</a:t>
            </a:r>
            <a:r>
              <a:rPr lang="en-US" altLang="zh-TW" b="1" baseline="-25000" dirty="0">
                <a:ln w="1270">
                  <a:solidFill>
                    <a:schemeClr val="tx1"/>
                  </a:solidFill>
                </a:ln>
                <a:noFill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en-US" altLang="zh-TW" b="1" dirty="0">
                <a:ln w="1270">
                  <a:solidFill>
                    <a:schemeClr val="tx1"/>
                  </a:solidFill>
                </a:ln>
                <a:noFill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  <a:r>
              <a:rPr lang="en-US" altLang="zh-TW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 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is the color of </a:t>
            </a:r>
            <a:r>
              <a:rPr lang="en-US" altLang="zh-TW" b="1" dirty="0">
                <a:ln w="1270">
                  <a:solidFill>
                    <a:schemeClr val="tx1"/>
                  </a:solidFill>
                </a:ln>
                <a:noFill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</a:t>
            </a:r>
            <a:r>
              <a:rPr lang="en-US" altLang="zh-TW" b="1" baseline="-25000" dirty="0">
                <a:ln w="1270">
                  <a:solidFill>
                    <a:schemeClr val="tx1"/>
                  </a:solidFill>
                </a:ln>
                <a:noFill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en-US" altLang="zh-TW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48E55-F7D3-50F5-0B5F-7AEEFB1752BF}"/>
              </a:ext>
            </a:extLst>
          </p:cNvPr>
          <p:cNvSpPr txBox="1">
            <a:spLocks/>
          </p:cNvSpPr>
          <p:nvPr/>
        </p:nvSpPr>
        <p:spPr>
          <a:xfrm>
            <a:off x="901392" y="2316481"/>
            <a:ext cx="10061248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TW" baseline="-25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04E3D0-4C2A-C833-CA7B-2340597DB545}"/>
              </a:ext>
            </a:extLst>
          </p:cNvPr>
          <p:cNvSpPr txBox="1"/>
          <p:nvPr/>
        </p:nvSpPr>
        <p:spPr>
          <a:xfrm>
            <a:off x="5029200" y="2518540"/>
            <a:ext cx="3245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 * </a:t>
            </a:r>
            <a:r>
              <a:rPr lang="en-US" altLang="zh-TW" sz="2400" b="1" dirty="0">
                <a:solidFill>
                  <a:srgbClr val="0000FF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</a:t>
            </a:r>
            <a:r>
              <a:rPr lang="en-US" altLang="zh-TW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+ </a:t>
            </a:r>
            <a:r>
              <a:rPr lang="en-US" altLang="zh-TW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 * </a:t>
            </a:r>
            <a:r>
              <a:rPr lang="en-US" altLang="zh-TW" sz="2400" b="1" dirty="0">
                <a:ln w="1270">
                  <a:noFill/>
                </a:ln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</a:t>
            </a:r>
            <a:r>
              <a:rPr lang="en-US" altLang="zh-TW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= </a:t>
            </a:r>
            <a:r>
              <a:rPr lang="en-US" altLang="zh-TW" sz="2400" b="1" dirty="0">
                <a:solidFill>
                  <a:srgbClr val="7F3E7F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NaCl</a:t>
            </a:r>
            <a:endParaRPr lang="en-US" altLang="zh-TW" sz="2400" dirty="0">
              <a:ln w="1270">
                <a:noFill/>
              </a:ln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BFA158-B2CB-CECA-06B9-AE524BF8FAD0}"/>
              </a:ext>
            </a:extLst>
          </p:cNvPr>
          <p:cNvSpPr txBox="1"/>
          <p:nvPr/>
        </p:nvSpPr>
        <p:spPr>
          <a:xfrm>
            <a:off x="4534828" y="3003289"/>
            <a:ext cx="36464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TW" sz="2400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 * </a:t>
            </a:r>
            <a:r>
              <a:rPr lang="en-US" altLang="zh-TW" sz="2400" b="1" dirty="0">
                <a:ln w="1270">
                  <a:noFill/>
                </a:ln>
                <a:solidFill>
                  <a:srgbClr val="FFC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</a:t>
            </a:r>
            <a:r>
              <a:rPr lang="en-US" altLang="zh-TW" sz="2400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+ 1 * </a:t>
            </a:r>
            <a:r>
              <a:rPr lang="en-US" altLang="zh-TW" sz="2400" b="1" dirty="0">
                <a:ln w="1270">
                  <a:noFill/>
                </a:ln>
                <a:solidFill>
                  <a:schemeClr val="accent6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  <a:r>
              <a:rPr lang="en-US" altLang="zh-TW" sz="2400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= </a:t>
            </a:r>
            <a:r>
              <a:rPr lang="en-US" altLang="zh-TW" sz="2400" b="1" dirty="0">
                <a:ln w="1270">
                  <a:noFill/>
                </a:ln>
                <a:solidFill>
                  <a:srgbClr val="C6148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</a:t>
            </a:r>
            <a:r>
              <a:rPr lang="en-US" altLang="zh-TW" sz="2400" b="1" baseline="-25000" dirty="0">
                <a:ln w="1270">
                  <a:noFill/>
                </a:ln>
                <a:solidFill>
                  <a:srgbClr val="C6148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en-US" altLang="zh-TW" sz="2400" b="1" dirty="0">
                <a:ln w="1270">
                  <a:noFill/>
                </a:ln>
                <a:solidFill>
                  <a:srgbClr val="C6148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EC5E93-8223-F3AC-613D-4A55B01C85A2}"/>
              </a:ext>
            </a:extLst>
          </p:cNvPr>
          <p:cNvSpPr txBox="1"/>
          <p:nvPr/>
        </p:nvSpPr>
        <p:spPr>
          <a:xfrm>
            <a:off x="4512526" y="3603453"/>
            <a:ext cx="46314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TW" sz="2400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Unknown, maybe </a:t>
            </a:r>
            <a:r>
              <a:rPr lang="en-US" altLang="zh-TW" sz="2400" b="1" dirty="0">
                <a:ln w="1270">
                  <a:noFill/>
                </a:ln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</a:t>
            </a:r>
            <a:r>
              <a:rPr lang="en-US" altLang="zh-TW" sz="2400" b="1" baseline="-25000" dirty="0">
                <a:ln w="1270">
                  <a:noFill/>
                </a:ln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en-US" altLang="zh-TW" sz="2400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r>
              <a:rPr lang="zh-TW" altLang="en-US" sz="2400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zh-TW" sz="2400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or </a:t>
            </a:r>
            <a:r>
              <a:rPr lang="en-US" altLang="zh-TW" sz="2400" b="1" dirty="0">
                <a:ln w="127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</a:t>
            </a:r>
            <a:r>
              <a:rPr lang="en-US" altLang="zh-TW" sz="2400" b="1" baseline="-25000" dirty="0">
                <a:ln w="1270"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en-US" altLang="zh-TW" sz="2400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361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295A-7951-8315-C45F-7B471144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KoE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on EC</a:t>
            </a:r>
            <a:endParaRPr kumimoji="1"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A6D285B-799E-789C-D552-F10CE61C7495}"/>
              </a:ext>
            </a:extLst>
          </p:cNvPr>
          <p:cNvSpPr txBox="1">
            <a:spLocks/>
          </p:cNvSpPr>
          <p:nvPr/>
        </p:nvSpPr>
        <p:spPr>
          <a:xfrm>
            <a:off x="901392" y="1675821"/>
            <a:ext cx="10142528" cy="4582739"/>
          </a:xfrm>
          <a:prstGeom prst="rect">
            <a:avLst/>
          </a:prstGeom>
          <a:ln w="127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Given these CRS: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A</a:t>
            </a:r>
            <a:r>
              <a:rPr kumimoji="1" lang="en-US" altLang="zh-TW" sz="2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), G * A</a:t>
            </a:r>
            <a:r>
              <a:rPr kumimoji="1" lang="en-US" altLang="zh-TW" sz="2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* 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α</a:t>
            </a:r>
            <a:endParaRPr kumimoji="1" lang="en-US" altLang="zh-TW" sz="2800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A</a:t>
            </a:r>
            <a:r>
              <a:rPr kumimoji="1" lang="en-US" altLang="zh-TW" sz="2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), G * A</a:t>
            </a:r>
            <a:r>
              <a:rPr kumimoji="1" lang="en-US" altLang="zh-TW" sz="2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* 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α</a:t>
            </a:r>
            <a:endParaRPr kumimoji="1" lang="en-US" altLang="zh-TW" sz="2800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A</a:t>
            </a:r>
            <a:r>
              <a:rPr kumimoji="1" lang="en-US" altLang="zh-TW" sz="2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3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), G * A</a:t>
            </a:r>
            <a:r>
              <a:rPr kumimoji="1" lang="en-US" altLang="zh-TW" sz="2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3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* 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α</a:t>
            </a:r>
            <a:endParaRPr kumimoji="1" lang="en-US" altLang="zh-TW" sz="2800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A</a:t>
            </a:r>
            <a:r>
              <a:rPr kumimoji="1" lang="en-US" altLang="zh-TW" sz="2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4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), G * A</a:t>
            </a:r>
            <a:r>
              <a:rPr kumimoji="1" lang="en-US" altLang="zh-TW" sz="2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4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* 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α</a:t>
            </a:r>
            <a:endParaRPr kumimoji="1" lang="en-US" altLang="zh-TW" sz="2800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zh-TW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is 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A</a:t>
            </a:r>
            <a:r>
              <a:rPr kumimoji="1" lang="en-US" altLang="zh-TW" sz="2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* 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α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* 3 + G * A</a:t>
            </a:r>
            <a:r>
              <a:rPr kumimoji="1" lang="en-US" altLang="zh-TW" sz="2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* 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α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* 2?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is 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A</a:t>
            </a:r>
            <a:r>
              <a:rPr kumimoji="1" lang="en-US" altLang="zh-TW" sz="2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* 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α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* 3 + G * B</a:t>
            </a:r>
            <a:r>
              <a:rPr kumimoji="1" lang="en-US" altLang="zh-TW" sz="2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* 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β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* 2? </a:t>
            </a:r>
          </a:p>
          <a:p>
            <a:pPr>
              <a:lnSpc>
                <a:spcPct val="100000"/>
              </a:lnSpc>
            </a:pPr>
            <a:r>
              <a:rPr lang="en-US" altLang="zh-TW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What is 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A</a:t>
            </a:r>
            <a:r>
              <a:rPr kumimoji="1" lang="en-US" altLang="zh-TW" sz="2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* 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α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* 3 + G * A</a:t>
            </a:r>
            <a:r>
              <a:rPr kumimoji="1" lang="en-US" altLang="zh-TW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6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* </a:t>
            </a:r>
            <a:r>
              <a:rPr kumimoji="1" lang="el-GR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α</a:t>
            </a:r>
            <a:r>
              <a:rPr kumimoji="1" lang="en-US" altLang="zh-TW" sz="2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* 2? </a:t>
            </a:r>
            <a:endParaRPr lang="en-US" altLang="zh-TW" dirty="0">
              <a:ln w="1270">
                <a:noFill/>
              </a:ln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48E55-F7D3-50F5-0B5F-7AEEFB1752BF}"/>
              </a:ext>
            </a:extLst>
          </p:cNvPr>
          <p:cNvSpPr txBox="1">
            <a:spLocks/>
          </p:cNvSpPr>
          <p:nvPr/>
        </p:nvSpPr>
        <p:spPr>
          <a:xfrm>
            <a:off x="901392" y="2316481"/>
            <a:ext cx="10061248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TW" baseline="-25000" dirty="0">
              <a:solidFill>
                <a:schemeClr val="accent6">
                  <a:lumMod val="75000"/>
                </a:schemeClr>
              </a:solidFill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2421D9D4-5082-F79E-F5DC-74568357BD49}"/>
              </a:ext>
            </a:extLst>
          </p:cNvPr>
          <p:cNvSpPr txBox="1">
            <a:spLocks/>
          </p:cNvSpPr>
          <p:nvPr/>
        </p:nvSpPr>
        <p:spPr>
          <a:xfrm>
            <a:off x="5049212" y="2541047"/>
            <a:ext cx="683568" cy="721939"/>
          </a:xfrm>
          <a:prstGeom prst="rect">
            <a:avLst/>
          </a:prstGeom>
          <a:ln w="127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ln w="1270">
                  <a:noFill/>
                </a:ln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</a:t>
            </a:r>
            <a:endParaRPr lang="en-US" altLang="zh-TW" dirty="0">
              <a:ln w="1270">
                <a:noFill/>
              </a:ln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9F6B41C-19CE-F8F9-1507-68F8F36E14DE}"/>
              </a:ext>
            </a:extLst>
          </p:cNvPr>
          <p:cNvSpPr txBox="1">
            <a:spLocks/>
          </p:cNvSpPr>
          <p:nvPr/>
        </p:nvSpPr>
        <p:spPr>
          <a:xfrm>
            <a:off x="5031740" y="2002475"/>
            <a:ext cx="690880" cy="784287"/>
          </a:xfrm>
          <a:prstGeom prst="rect">
            <a:avLst/>
          </a:prstGeom>
          <a:ln w="127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rgbClr val="0000FF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Na</a:t>
            </a:r>
            <a:endParaRPr lang="en-US" altLang="zh-TW" dirty="0">
              <a:ln w="1270">
                <a:noFill/>
              </a:ln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E7A3C61-7FB6-FF63-CA28-7A97B4B0355B}"/>
              </a:ext>
            </a:extLst>
          </p:cNvPr>
          <p:cNvSpPr txBox="1">
            <a:spLocks/>
          </p:cNvSpPr>
          <p:nvPr/>
        </p:nvSpPr>
        <p:spPr>
          <a:xfrm>
            <a:off x="5031740" y="3017270"/>
            <a:ext cx="872644" cy="784287"/>
          </a:xfrm>
          <a:prstGeom prst="rect">
            <a:avLst/>
          </a:prstGeom>
          <a:ln w="127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ln w="127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</a:t>
            </a:r>
            <a:r>
              <a:rPr lang="en-US" altLang="zh-TW" b="1" baseline="-25000" dirty="0">
                <a:ln w="127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en-US" altLang="zh-TW" dirty="0">
              <a:ln w="1270">
                <a:noFill/>
              </a:ln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CF5BE134-5714-FFA7-55CC-C4D19D74D499}"/>
              </a:ext>
            </a:extLst>
          </p:cNvPr>
          <p:cNvSpPr txBox="1">
            <a:spLocks/>
          </p:cNvSpPr>
          <p:nvPr/>
        </p:nvSpPr>
        <p:spPr>
          <a:xfrm>
            <a:off x="5031740" y="3487551"/>
            <a:ext cx="701040" cy="688576"/>
          </a:xfrm>
          <a:prstGeom prst="rect">
            <a:avLst/>
          </a:prstGeom>
          <a:ln w="127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ln w="1270">
                  <a:noFill/>
                </a:ln>
                <a:solidFill>
                  <a:schemeClr val="accent6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  <a:r>
              <a:rPr lang="en-US" altLang="zh-TW" b="1" baseline="-25000" dirty="0">
                <a:ln w="1270">
                  <a:noFill/>
                </a:ln>
                <a:solidFill>
                  <a:schemeClr val="accent6">
                    <a:lumMod val="7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endParaRPr lang="en-US" altLang="zh-TW" dirty="0">
              <a:ln w="1270">
                <a:noFill/>
              </a:ln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86AC2F-FD7B-5D91-8667-08F306AE33FA}"/>
              </a:ext>
            </a:extLst>
          </p:cNvPr>
          <p:cNvSpPr txBox="1"/>
          <p:nvPr/>
        </p:nvSpPr>
        <p:spPr>
          <a:xfrm>
            <a:off x="7805855" y="4195350"/>
            <a:ext cx="189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TW" sz="2800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Calculate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4643B47-F6AB-7D40-CA55-085EE52C5354}"/>
              </a:ext>
            </a:extLst>
          </p:cNvPr>
          <p:cNvSpPr txBox="1"/>
          <p:nvPr/>
        </p:nvSpPr>
        <p:spPr>
          <a:xfrm>
            <a:off x="7805855" y="4748655"/>
            <a:ext cx="189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TW" sz="2800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Guess</a:t>
            </a:r>
            <a:endParaRPr lang="zh-TW" altLang="en-US" sz="2800" dirty="0">
              <a:ln w="1270">
                <a:noFill/>
              </a:ln>
              <a:latin typeface="Apple SD Gothic Neo" panose="02000300000000000000" pitchFamily="2" charset="-127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B506057-1FF1-8567-0A50-7BF797F1129F}"/>
              </a:ext>
            </a:extLst>
          </p:cNvPr>
          <p:cNvSpPr txBox="1"/>
          <p:nvPr/>
        </p:nvSpPr>
        <p:spPr>
          <a:xfrm>
            <a:off x="7805855" y="5317367"/>
            <a:ext cx="189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TW" sz="2800" dirty="0">
                <a:ln w="1270">
                  <a:noFill/>
                </a:ln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Guess</a:t>
            </a:r>
            <a:endParaRPr lang="zh-TW" altLang="en-US" sz="2800" dirty="0">
              <a:ln w="1270">
                <a:noFill/>
              </a:ln>
              <a:latin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85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Scaling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E293F-A826-E19A-366B-59E30748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" altLang="zh-TW" sz="3200" dirty="0">
                <a:latin typeface="Apple SD Gothic Neo" panose="02000300000000000000" pitchFamily="2" charset="-127"/>
              </a:rPr>
              <a:t>There are different solutions for scaling.</a:t>
            </a:r>
          </a:p>
          <a:p>
            <a:pPr lvl="1"/>
            <a:r>
              <a:rPr kumimoji="1" lang="en" altLang="zh-TW" sz="2800" dirty="0">
                <a:latin typeface="Apple SD Gothic Neo" panose="02000300000000000000" pitchFamily="2" charset="-127"/>
              </a:rPr>
              <a:t>On-chain solutions require extensive modification of the blockchain’s base layer.</a:t>
            </a:r>
          </a:p>
          <a:p>
            <a:pPr lvl="1"/>
            <a:r>
              <a:rPr kumimoji="1" lang="en" altLang="zh-TW" sz="2800" dirty="0">
                <a:latin typeface="Apple SD Gothic Neo" panose="02000300000000000000" pitchFamily="2" charset="-127"/>
              </a:rPr>
              <a:t>Off-chain solutions rely on an outsourced computation model to improve throughput, and Ethereum only needs to apply the computation results to its state. </a:t>
            </a:r>
          </a:p>
          <a:p>
            <a:r>
              <a:rPr kumimoji="1" lang="en" altLang="zh-TW" sz="3200" dirty="0">
                <a:latin typeface="Apple SD Gothic Neo" panose="02000300000000000000" pitchFamily="2" charset="-127"/>
              </a:rPr>
              <a:t>In the off-chain scheme, ZKP can assist with validating off-chain transactions </a:t>
            </a:r>
            <a:r>
              <a:rPr kumimoji="1" lang="en" altLang="zh-TW" sz="3200" b="1" dirty="0">
                <a:latin typeface="Apple SD Gothic Neo" panose="02000300000000000000" pitchFamily="2" charset="-127"/>
              </a:rPr>
              <a:t>without re-executing them</a:t>
            </a:r>
            <a:r>
              <a:rPr kumimoji="1" lang="en" altLang="zh-TW" sz="3200" dirty="0">
                <a:latin typeface="Apple SD Gothic Neo" panose="02000300000000000000" pitchFamily="2" charset="-127"/>
              </a:rPr>
              <a:t>.</a:t>
            </a:r>
          </a:p>
          <a:p>
            <a:r>
              <a:rPr kumimoji="1" lang="en" altLang="zh-TW" sz="3200" dirty="0">
                <a:latin typeface="Apple SD Gothic Neo" panose="02000300000000000000" pitchFamily="2" charset="-127"/>
              </a:rPr>
              <a:t>A famous example is </a:t>
            </a:r>
            <a:r>
              <a:rPr kumimoji="1" lang="en" altLang="zh-TW" sz="3200" dirty="0" err="1">
                <a:latin typeface="Apple SD Gothic Neo" panose="02000300000000000000" pitchFamily="2" charset="-127"/>
              </a:rPr>
              <a:t>zk</a:t>
            </a:r>
            <a:r>
              <a:rPr kumimoji="1" lang="en" altLang="zh-TW" sz="3200" dirty="0">
                <a:latin typeface="Apple SD Gothic Neo" panose="02000300000000000000" pitchFamily="2" charset="-127"/>
              </a:rPr>
              <a:t>-SNARK.</a:t>
            </a:r>
          </a:p>
        </p:txBody>
      </p:sp>
    </p:spTree>
    <p:extLst>
      <p:ext uri="{BB962C8B-B14F-4D97-AF65-F5344CB8AC3E}">
        <p14:creationId xmlns:p14="http://schemas.microsoft.com/office/powerpoint/2010/main" val="4195335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內容版面配置區 2">
            <a:extLst>
              <a:ext uri="{FF2B5EF4-FFF2-40B4-BE49-F238E27FC236}">
                <a16:creationId xmlns:a16="http://schemas.microsoft.com/office/drawing/2014/main" id="{7F713245-CEAD-0297-BF40-86644CD574B3}"/>
              </a:ext>
            </a:extLst>
          </p:cNvPr>
          <p:cNvSpPr txBox="1">
            <a:spLocks/>
          </p:cNvSpPr>
          <p:nvPr/>
        </p:nvSpPr>
        <p:spPr>
          <a:xfrm>
            <a:off x="1039735" y="5889119"/>
            <a:ext cx="7953153" cy="6503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" altLang="zh-TW" sz="2000" b="0" i="0" dirty="0">
                <a:solidFill>
                  <a:srgbClr val="242424"/>
                </a:solidFill>
                <a:effectLst/>
                <a:latin typeface="PT Serif" panose="020A0603040505020204" pitchFamily="18" charset="0"/>
              </a:rPr>
              <a:t>e(G * A·</a:t>
            </a:r>
            <a:r>
              <a:rPr lang="el-GR" altLang="zh-TW" sz="2000" b="0" i="0" dirty="0">
                <a:solidFill>
                  <a:srgbClr val="242424"/>
                </a:solidFill>
                <a:effectLst/>
                <a:latin typeface="PT Serif" panose="020A0603040505020204" pitchFamily="18" charset="0"/>
              </a:rPr>
              <a:t>ω</a:t>
            </a:r>
            <a:r>
              <a:rPr lang="el-GR" altLang="zh-TW" sz="2000" b="0" i="0" baseline="-25000" dirty="0">
                <a:solidFill>
                  <a:srgbClr val="242424"/>
                </a:solidFill>
                <a:effectLst/>
                <a:latin typeface="PT Serif" panose="020A0603040505020204" pitchFamily="18" charset="0"/>
              </a:rPr>
              <a:t>1</a:t>
            </a:r>
            <a:r>
              <a:rPr lang="el-GR" altLang="zh-TW" sz="2000" b="0" i="0" dirty="0">
                <a:solidFill>
                  <a:srgbClr val="242424"/>
                </a:solidFill>
                <a:effectLst/>
                <a:latin typeface="PT Serif" panose="020A0603040505020204" pitchFamily="18" charset="0"/>
              </a:rPr>
              <a:t>(π)</a:t>
            </a:r>
            <a:r>
              <a:rPr lang="en" altLang="zh-TW" sz="2000" b="0" i="0" dirty="0">
                <a:solidFill>
                  <a:srgbClr val="242424"/>
                </a:solidFill>
                <a:effectLst/>
                <a:latin typeface="PT Serif" panose="020A0603040505020204" pitchFamily="18" charset="0"/>
              </a:rPr>
              <a:t>,  G * B·</a:t>
            </a:r>
            <a:r>
              <a:rPr lang="el-GR" altLang="zh-TW" sz="2000" b="0" i="0" dirty="0">
                <a:solidFill>
                  <a:srgbClr val="242424"/>
                </a:solidFill>
                <a:effectLst/>
                <a:latin typeface="PT Serif" panose="020A0603040505020204" pitchFamily="18" charset="0"/>
              </a:rPr>
              <a:t>ω</a:t>
            </a:r>
            <a:r>
              <a:rPr lang="en-US" altLang="zh-TW" sz="2000" b="0" i="0" baseline="-25000" dirty="0">
                <a:solidFill>
                  <a:srgbClr val="242424"/>
                </a:solidFill>
                <a:effectLst/>
                <a:latin typeface="PT Serif" panose="020A0603040505020204" pitchFamily="18" charset="0"/>
              </a:rPr>
              <a:t>2</a:t>
            </a:r>
            <a:r>
              <a:rPr lang="el-GR" altLang="zh-TW" sz="2000" b="0" i="0" dirty="0">
                <a:solidFill>
                  <a:srgbClr val="242424"/>
                </a:solidFill>
                <a:effectLst/>
                <a:latin typeface="PT Serif" panose="020A0603040505020204" pitchFamily="18" charset="0"/>
              </a:rPr>
              <a:t>(π)</a:t>
            </a:r>
            <a:r>
              <a:rPr lang="en" altLang="zh-TW" sz="2000" b="0" i="0" dirty="0">
                <a:solidFill>
                  <a:srgbClr val="242424"/>
                </a:solidFill>
                <a:effectLst/>
                <a:latin typeface="PT Serif" panose="020A0603040505020204" pitchFamily="18" charset="0"/>
              </a:rPr>
              <a:t>) / e(G * C·</a:t>
            </a:r>
            <a:r>
              <a:rPr lang="el-GR" altLang="zh-TW" sz="2000" b="0" i="0" dirty="0">
                <a:solidFill>
                  <a:srgbClr val="242424"/>
                </a:solidFill>
                <a:effectLst/>
                <a:latin typeface="PT Serif" panose="020A0603040505020204" pitchFamily="18" charset="0"/>
              </a:rPr>
              <a:t>ω</a:t>
            </a:r>
            <a:r>
              <a:rPr lang="en-US" altLang="zh-TW" sz="2000" b="0" i="0" baseline="-25000" dirty="0">
                <a:solidFill>
                  <a:srgbClr val="242424"/>
                </a:solidFill>
                <a:effectLst/>
                <a:latin typeface="PT Serif" panose="020A0603040505020204" pitchFamily="18" charset="0"/>
              </a:rPr>
              <a:t>3</a:t>
            </a:r>
            <a:r>
              <a:rPr lang="el-GR" altLang="zh-TW" sz="2000" b="0" i="0" dirty="0">
                <a:solidFill>
                  <a:srgbClr val="242424"/>
                </a:solidFill>
                <a:effectLst/>
                <a:latin typeface="PT Serif" panose="020A0603040505020204" pitchFamily="18" charset="0"/>
              </a:rPr>
              <a:t>(π)</a:t>
            </a:r>
            <a:r>
              <a:rPr lang="en" altLang="zh-TW" sz="2000" b="0" i="0" dirty="0">
                <a:solidFill>
                  <a:srgbClr val="242424"/>
                </a:solidFill>
                <a:effectLst/>
                <a:latin typeface="PT Serif" panose="020A0603040505020204" pitchFamily="18" charset="0"/>
              </a:rPr>
              <a:t>, G) ?= e(</a:t>
            </a:r>
            <a:r>
              <a:rPr kumimoji="1" lang="en-US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H(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π)</a:t>
            </a:r>
            <a:r>
              <a:rPr lang="en" altLang="zh-TW" sz="2000" b="0" i="0" dirty="0">
                <a:solidFill>
                  <a:srgbClr val="242424"/>
                </a:solidFill>
                <a:effectLst/>
                <a:latin typeface="PT Serif" panose="020A0603040505020204" pitchFamily="18" charset="0"/>
              </a:rPr>
              <a:t>, G * Z(t))</a:t>
            </a:r>
            <a:endParaRPr kumimoji="1" lang="el-GR" altLang="zh-TW" sz="2000" dirty="0">
              <a:solidFill>
                <a:srgbClr val="C00000"/>
              </a:solidFill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72F3AC0-6212-3789-0867-EB21ABE37A96}"/>
                  </a:ext>
                </a:extLst>
              </p:cNvPr>
              <p:cNvSpPr txBox="1"/>
              <p:nvPr/>
            </p:nvSpPr>
            <p:spPr>
              <a:xfrm>
                <a:off x="721320" y="4185047"/>
                <a:ext cx="5649624" cy="1692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l-GR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ω</a:t>
                </a:r>
                <a:r>
                  <a:rPr kumimoji="1" lang="en-US" altLang="zh-TW" sz="2400" baseline="-250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1</a:t>
                </a:r>
                <a:r>
                  <a:rPr kumimoji="1" lang="en-US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,</a:t>
                </a:r>
                <a:r>
                  <a:rPr kumimoji="1" lang="en-US" altLang="zh-TW" sz="2400" baseline="-250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 </a:t>
                </a:r>
                <a:r>
                  <a:rPr kumimoji="1" lang="el-GR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ω</a:t>
                </a:r>
                <a:r>
                  <a:rPr kumimoji="1" lang="en-US" altLang="zh-TW" sz="2400" baseline="-250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2,</a:t>
                </a:r>
                <a:r>
                  <a:rPr kumimoji="1" lang="el-GR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 </a:t>
                </a:r>
                <a:r>
                  <a:rPr kumimoji="1" lang="en-US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and </a:t>
                </a:r>
                <a:r>
                  <a:rPr kumimoji="1" lang="el-GR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ω</a:t>
                </a:r>
                <a:r>
                  <a:rPr kumimoji="1" lang="en-US" altLang="zh-TW" sz="2400" baseline="-250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3 </a:t>
                </a:r>
                <a:r>
                  <a:rPr kumimoji="1" lang="en-US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InaiMathi" pitchFamily="2" charset="0"/>
                      </a:rPr>
                      <m:t>∈</m:t>
                    </m:r>
                  </m:oMath>
                </a14:m>
                <a:r>
                  <a:rPr kumimoji="1" lang="en-US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 linear combination?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l-GR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ω </a:t>
                </a:r>
                <a:r>
                  <a:rPr kumimoji="1" lang="en-US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= </a:t>
                </a:r>
                <a:r>
                  <a:rPr kumimoji="1" lang="el-GR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ω</a:t>
                </a:r>
                <a:r>
                  <a:rPr kumimoji="1" lang="en-US" altLang="zh-TW" sz="2400" baseline="-250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1 </a:t>
                </a:r>
                <a:r>
                  <a:rPr kumimoji="1" lang="en-US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=</a:t>
                </a:r>
                <a:r>
                  <a:rPr kumimoji="1" lang="en-US" altLang="zh-TW" sz="2400" baseline="-250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 </a:t>
                </a:r>
                <a:r>
                  <a:rPr kumimoji="1" lang="el-GR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ω</a:t>
                </a:r>
                <a:r>
                  <a:rPr kumimoji="1" lang="en-US" altLang="zh-TW" sz="2400" baseline="-250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2 </a:t>
                </a:r>
                <a:r>
                  <a:rPr kumimoji="1" lang="en-US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= </a:t>
                </a:r>
                <a:r>
                  <a:rPr kumimoji="1" lang="el-GR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ω</a:t>
                </a:r>
                <a:r>
                  <a:rPr kumimoji="1" lang="en-US" altLang="zh-TW" sz="2400" baseline="-250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3</a:t>
                </a:r>
                <a:r>
                  <a:rPr kumimoji="1" lang="en-US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? </a:t>
                </a:r>
                <a:endParaRPr kumimoji="1" lang="zh-TW" altLang="en-US" sz="24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A</a:t>
                </a:r>
                <a:r>
                  <a:rPr kumimoji="1" lang="el-GR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·ω</a:t>
                </a:r>
                <a:r>
                  <a:rPr kumimoji="1" lang="en-US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*B</a:t>
                </a:r>
                <a:r>
                  <a:rPr kumimoji="1" lang="el-GR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·ω</a:t>
                </a:r>
                <a:r>
                  <a:rPr kumimoji="1" lang="en-US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 - C</a:t>
                </a:r>
                <a:r>
                  <a:rPr kumimoji="1" lang="el-GR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·ω</a:t>
                </a:r>
                <a:r>
                  <a:rPr kumimoji="1" lang="en-US" altLang="zh-TW" sz="2400" dirty="0">
                    <a:latin typeface="PT Serif" panose="020A0603040505020204" pitchFamily="18" charset="0"/>
                    <a:ea typeface="Apple SD Gothic Neo" panose="02000300000000000000" pitchFamily="2" charset="-127"/>
                    <a:cs typeface="InaiMathi" pitchFamily="2" charset="0"/>
                  </a:rPr>
                  <a:t> / Z = H?</a:t>
                </a: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72F3AC0-6212-3789-0867-EB21ABE37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20" y="4185047"/>
                <a:ext cx="5649624" cy="1692707"/>
              </a:xfrm>
              <a:prstGeom prst="rect">
                <a:avLst/>
              </a:prstGeom>
              <a:blipFill>
                <a:blip r:embed="rId2"/>
                <a:stretch>
                  <a:fillRect l="-1794" r="-673" b="-8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592C295A-7951-8315-C45F-7B471144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Verification</a:t>
            </a:r>
            <a:endParaRPr kumimoji="1"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A6D285B-799E-789C-D552-F10CE61C7495}"/>
              </a:ext>
            </a:extLst>
          </p:cNvPr>
          <p:cNvSpPr txBox="1">
            <a:spLocks/>
          </p:cNvSpPr>
          <p:nvPr/>
        </p:nvSpPr>
        <p:spPr>
          <a:xfrm>
            <a:off x="4339940" y="1675822"/>
            <a:ext cx="3458852" cy="175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A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·ω</a:t>
            </a:r>
            <a:r>
              <a:rPr kumimoji="1" lang="en-US" altLang="zh-TW" sz="2000" baseline="-25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    G * A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·ω</a:t>
            </a:r>
            <a:r>
              <a:rPr kumimoji="1" lang="en-US" altLang="zh-TW" sz="2000" baseline="-25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*α</a:t>
            </a:r>
            <a:endParaRPr kumimoji="1" lang="en-US" altLang="zh-TW" sz="2000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B·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</a:t>
            </a:r>
            <a:r>
              <a:rPr kumimoji="1" lang="en-US" altLang="zh-TW" sz="2000" baseline="-25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(π)</a:t>
            </a:r>
            <a:r>
              <a:rPr kumimoji="1" lang="en-US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    G * B·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</a:t>
            </a:r>
            <a:r>
              <a:rPr kumimoji="1" lang="en-US" altLang="zh-TW" sz="2000" baseline="-25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(π) * β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C·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</a:t>
            </a:r>
            <a:r>
              <a:rPr kumimoji="1" lang="en-US" altLang="zh-TW" sz="2000" baseline="-25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3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(π)</a:t>
            </a:r>
            <a:r>
              <a:rPr kumimoji="1" lang="en-US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    G * C·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</a:t>
            </a:r>
            <a:r>
              <a:rPr kumimoji="1" lang="en-US" altLang="zh-TW" sz="2000" baseline="-25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3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(π) * γ</a:t>
            </a:r>
            <a:endParaRPr kumimoji="1" lang="en-US" altLang="zh-TW" sz="2000" dirty="0">
              <a:solidFill>
                <a:srgbClr val="C00000"/>
              </a:solidFill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TW" sz="2000" dirty="0">
              <a:solidFill>
                <a:srgbClr val="C00000"/>
              </a:solidFill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9697C0-2EFB-8327-8F4B-A1DB4710E138}"/>
              </a:ext>
            </a:extLst>
          </p:cNvPr>
          <p:cNvSpPr txBox="1">
            <a:spLocks/>
          </p:cNvSpPr>
          <p:nvPr/>
        </p:nvSpPr>
        <p:spPr>
          <a:xfrm>
            <a:off x="720404" y="1675821"/>
            <a:ext cx="3458852" cy="481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A</a:t>
            </a:r>
            <a:r>
              <a:rPr kumimoji="1" lang="en-US" altLang="zh-TW" sz="20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π), 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A</a:t>
            </a:r>
            <a:r>
              <a:rPr kumimoji="1" lang="en-US" altLang="zh-TW" sz="20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π), 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...</a:t>
            </a:r>
            <a:endParaRPr kumimoji="1" lang="el-GR" altLang="zh-TW" sz="2000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B</a:t>
            </a:r>
            <a:r>
              <a:rPr kumimoji="1" lang="en-US" altLang="zh-TW" sz="20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 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(π), 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B</a:t>
            </a:r>
            <a:r>
              <a:rPr kumimoji="1" lang="en-US" altLang="zh-TW" sz="20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 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(π),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...</a:t>
            </a:r>
            <a:endParaRPr kumimoji="1" lang="el-GR" altLang="zh-TW" sz="2000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C</a:t>
            </a:r>
            <a:r>
              <a:rPr kumimoji="1" lang="en-US" altLang="zh-TW" sz="20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 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(π), 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C</a:t>
            </a:r>
            <a:r>
              <a:rPr kumimoji="1" lang="en-US" altLang="zh-TW" sz="20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 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(π),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...</a:t>
            </a:r>
            <a:endParaRPr kumimoji="1" lang="el-GR" altLang="zh-TW" sz="2000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582C248-DD8F-C646-C10B-39D48FAB29B3}"/>
              </a:ext>
            </a:extLst>
          </p:cNvPr>
          <p:cNvSpPr txBox="1">
            <a:spLocks/>
          </p:cNvSpPr>
          <p:nvPr/>
        </p:nvSpPr>
        <p:spPr>
          <a:xfrm>
            <a:off x="8424224" y="1675821"/>
            <a:ext cx="3458852" cy="481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A</a:t>
            </a:r>
            <a:r>
              <a:rPr kumimoji="1" lang="en-US" altLang="zh-TW" sz="20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π)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* 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α, 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A</a:t>
            </a:r>
            <a:r>
              <a:rPr kumimoji="1" lang="en-US" altLang="zh-TW" sz="20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π)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* 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α, 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...</a:t>
            </a:r>
            <a:endParaRPr kumimoji="1" lang="el-GR" altLang="zh-TW" sz="2000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B</a:t>
            </a:r>
            <a:r>
              <a:rPr kumimoji="1" lang="en-US" altLang="zh-TW" sz="20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 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(π)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* 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β, 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B</a:t>
            </a:r>
            <a:r>
              <a:rPr kumimoji="1" lang="en-US" altLang="zh-TW" sz="20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 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(π)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* 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β,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...</a:t>
            </a:r>
            <a:endParaRPr kumimoji="1" lang="el-GR" altLang="zh-TW" sz="2000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C</a:t>
            </a:r>
            <a:r>
              <a:rPr kumimoji="1" lang="en-US" altLang="zh-TW" sz="20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 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(π)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* 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γ, 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C</a:t>
            </a:r>
            <a:r>
              <a:rPr kumimoji="1" lang="en-US" altLang="zh-TW" sz="20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 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(π)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* 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γ,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...</a:t>
            </a:r>
            <a:endParaRPr kumimoji="1" lang="el-GR" altLang="zh-TW" sz="2000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B3E49963-561C-CBA8-7FB4-FEB825A2E002}"/>
              </a:ext>
            </a:extLst>
          </p:cNvPr>
          <p:cNvCxnSpPr>
            <a:cxnSpLocks/>
          </p:cNvCxnSpPr>
          <p:nvPr/>
        </p:nvCxnSpPr>
        <p:spPr>
          <a:xfrm>
            <a:off x="3451860" y="2000250"/>
            <a:ext cx="880424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0719D0E7-3A54-5B65-DD3E-F07240815B36}"/>
              </a:ext>
            </a:extLst>
          </p:cNvPr>
          <p:cNvCxnSpPr>
            <a:cxnSpLocks/>
          </p:cNvCxnSpPr>
          <p:nvPr/>
        </p:nvCxnSpPr>
        <p:spPr>
          <a:xfrm>
            <a:off x="3451860" y="2554165"/>
            <a:ext cx="880424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8972A647-83FF-FB73-31E4-EAEFB2D9782D}"/>
              </a:ext>
            </a:extLst>
          </p:cNvPr>
          <p:cNvCxnSpPr>
            <a:cxnSpLocks/>
          </p:cNvCxnSpPr>
          <p:nvPr/>
        </p:nvCxnSpPr>
        <p:spPr>
          <a:xfrm>
            <a:off x="3451860" y="3143249"/>
            <a:ext cx="880424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B0579079-7E62-A00B-17C0-E0DACF8BDAF5}"/>
              </a:ext>
            </a:extLst>
          </p:cNvPr>
          <p:cNvCxnSpPr>
            <a:cxnSpLocks/>
          </p:cNvCxnSpPr>
          <p:nvPr/>
        </p:nvCxnSpPr>
        <p:spPr>
          <a:xfrm flipH="1">
            <a:off x="7633028" y="2000250"/>
            <a:ext cx="770206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AF0FF1CF-2DA3-A7D5-A097-47DC3FE7BC9A}"/>
              </a:ext>
            </a:extLst>
          </p:cNvPr>
          <p:cNvCxnSpPr>
            <a:cxnSpLocks/>
          </p:cNvCxnSpPr>
          <p:nvPr/>
        </p:nvCxnSpPr>
        <p:spPr>
          <a:xfrm flipH="1">
            <a:off x="7633028" y="2554165"/>
            <a:ext cx="770206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8112B423-E126-C0CA-F1FC-D3539106A11C}"/>
              </a:ext>
            </a:extLst>
          </p:cNvPr>
          <p:cNvCxnSpPr>
            <a:cxnSpLocks/>
          </p:cNvCxnSpPr>
          <p:nvPr/>
        </p:nvCxnSpPr>
        <p:spPr>
          <a:xfrm flipH="1">
            <a:off x="7633028" y="3143249"/>
            <a:ext cx="770206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C8A5227-A90C-9FDB-F684-1E276BB796B0}"/>
              </a:ext>
            </a:extLst>
          </p:cNvPr>
          <p:cNvSpPr txBox="1">
            <a:spLocks/>
          </p:cNvSpPr>
          <p:nvPr/>
        </p:nvSpPr>
        <p:spPr>
          <a:xfrm>
            <a:off x="2634559" y="3523359"/>
            <a:ext cx="6227993" cy="65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(A·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</a:t>
            </a:r>
            <a:r>
              <a:rPr kumimoji="1" lang="el-GR" altLang="zh-TW" sz="20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+ B·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</a:t>
            </a:r>
            <a:r>
              <a:rPr kumimoji="1" lang="el-GR" altLang="zh-TW" sz="20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+ C·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</a:t>
            </a:r>
            <a:r>
              <a:rPr kumimoji="1" lang="el-GR" altLang="zh-TW" sz="20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3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</a:t>
            </a:r>
            <a:r>
              <a:rPr kumimoji="1" lang="el-GR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(π)</a:t>
            </a: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     </a:t>
            </a:r>
            <a:r>
              <a:rPr kumimoji="1" lang="en-US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G * (A+B+C)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·ω</a:t>
            </a:r>
            <a:r>
              <a:rPr kumimoji="1" lang="en-US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(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π</a:t>
            </a:r>
            <a:r>
              <a:rPr kumimoji="1" lang="en-US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) * </a:t>
            </a:r>
            <a:r>
              <a:rPr kumimoji="1" lang="el-GR" altLang="zh-TW" sz="2000" dirty="0">
                <a:solidFill>
                  <a:srgbClr val="C00000"/>
                </a:solidFill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δ</a:t>
            </a:r>
            <a:endParaRPr kumimoji="1" lang="en-US" altLang="zh-TW" sz="2000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TW" sz="2000" dirty="0">
              <a:latin typeface="PT Serif" panose="020A0603040505020204" pitchFamily="18" charset="0"/>
              <a:ea typeface="Apple SD Gothic Neo" panose="02000300000000000000" pitchFamily="2" charset="-127"/>
              <a:cs typeface="InaiMathi" pitchFamily="2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EA2989-8058-6975-3325-F1512BE47B66}"/>
              </a:ext>
            </a:extLst>
          </p:cNvPr>
          <p:cNvSpPr txBox="1"/>
          <p:nvPr/>
        </p:nvSpPr>
        <p:spPr>
          <a:xfrm>
            <a:off x="3658528" y="162885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zh-TW" sz="1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</a:t>
            </a:r>
            <a:r>
              <a:rPr kumimoji="1" lang="en-US" altLang="zh-TW" sz="1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5611CE0-71DD-EB4C-3428-77B2137A7B7B}"/>
              </a:ext>
            </a:extLst>
          </p:cNvPr>
          <p:cNvSpPr txBox="1"/>
          <p:nvPr/>
        </p:nvSpPr>
        <p:spPr>
          <a:xfrm>
            <a:off x="3658528" y="217039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zh-TW" sz="1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</a:t>
            </a:r>
            <a:r>
              <a:rPr kumimoji="1" lang="en-US" altLang="zh-TW" sz="1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A26B0F5-F5AF-89DB-F4C3-147FAD234A2F}"/>
              </a:ext>
            </a:extLst>
          </p:cNvPr>
          <p:cNvSpPr txBox="1"/>
          <p:nvPr/>
        </p:nvSpPr>
        <p:spPr>
          <a:xfrm>
            <a:off x="3658528" y="277407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zh-TW" sz="1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</a:t>
            </a:r>
            <a:r>
              <a:rPr kumimoji="1" lang="en-US" altLang="zh-TW" sz="1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3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26EBED-AC51-ECE2-EC56-77F4D136A939}"/>
              </a:ext>
            </a:extLst>
          </p:cNvPr>
          <p:cNvSpPr txBox="1"/>
          <p:nvPr/>
        </p:nvSpPr>
        <p:spPr>
          <a:xfrm>
            <a:off x="7794998" y="16373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zh-TW" sz="1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</a:t>
            </a:r>
            <a:r>
              <a:rPr kumimoji="1" lang="en-US" altLang="zh-TW" sz="1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1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2A076A2-4978-D970-86B5-3D4F693E6746}"/>
              </a:ext>
            </a:extLst>
          </p:cNvPr>
          <p:cNvSpPr txBox="1"/>
          <p:nvPr/>
        </p:nvSpPr>
        <p:spPr>
          <a:xfrm>
            <a:off x="7794998" y="220555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zh-TW" sz="1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</a:t>
            </a:r>
            <a:r>
              <a:rPr kumimoji="1" lang="en-US" altLang="zh-TW" sz="1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2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DEC3E5-6FCA-72FA-316E-AF5E0046AB98}"/>
              </a:ext>
            </a:extLst>
          </p:cNvPr>
          <p:cNvSpPr txBox="1"/>
          <p:nvPr/>
        </p:nvSpPr>
        <p:spPr>
          <a:xfrm>
            <a:off x="7794998" y="278260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zh-TW" sz="18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ω</a:t>
            </a:r>
            <a:r>
              <a:rPr kumimoji="1" lang="en-US" altLang="zh-TW" sz="1800" baseline="-25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3</a:t>
            </a:r>
            <a:endParaRPr kumimoji="1" lang="zh-TW" altLang="en-US" dirty="0"/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FBE32528-91B0-9A9A-6FCC-8A69CC90EAF4}"/>
              </a:ext>
            </a:extLst>
          </p:cNvPr>
          <p:cNvSpPr txBox="1">
            <a:spLocks/>
          </p:cNvSpPr>
          <p:nvPr/>
        </p:nvSpPr>
        <p:spPr>
          <a:xfrm>
            <a:off x="5015916" y="1992216"/>
            <a:ext cx="299575" cy="65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+</a:t>
            </a:r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A6EBDAA1-62AA-6639-263A-86B4F0192A8A}"/>
              </a:ext>
            </a:extLst>
          </p:cNvPr>
          <p:cNvSpPr txBox="1">
            <a:spLocks/>
          </p:cNvSpPr>
          <p:nvPr/>
        </p:nvSpPr>
        <p:spPr>
          <a:xfrm>
            <a:off x="5015916" y="2565531"/>
            <a:ext cx="299575" cy="65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+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82621A9A-9E7E-A0AF-287E-033457E32F96}"/>
              </a:ext>
            </a:extLst>
          </p:cNvPr>
          <p:cNvSpPr txBox="1">
            <a:spLocks/>
          </p:cNvSpPr>
          <p:nvPr/>
        </p:nvSpPr>
        <p:spPr>
          <a:xfrm rot="5400000">
            <a:off x="5027137" y="3178422"/>
            <a:ext cx="277127" cy="650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zh-TW" sz="2000" dirty="0">
                <a:latin typeface="PT Serif" panose="020A0603040505020204" pitchFamily="18" charset="0"/>
                <a:ea typeface="Apple SD Gothic Neo" panose="02000300000000000000" pitchFamily="2" charset="-127"/>
                <a:cs typeface="InaiMathi" pitchFamily="2" charset="0"/>
              </a:rPr>
              <a:t>=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249FFD5D-989C-4A64-84FA-719E1206E6DE}"/>
              </a:ext>
            </a:extLst>
          </p:cNvPr>
          <p:cNvGrpSpPr/>
          <p:nvPr/>
        </p:nvGrpSpPr>
        <p:grpSpPr>
          <a:xfrm>
            <a:off x="9467438" y="6021342"/>
            <a:ext cx="1844492" cy="369332"/>
            <a:chOff x="8880658" y="5429250"/>
            <a:chExt cx="1844492" cy="369332"/>
          </a:xfrm>
        </p:grpSpPr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0BF12FE-4BC2-AF23-351D-8C8FD8226399}"/>
                </a:ext>
              </a:extLst>
            </p:cNvPr>
            <p:cNvSpPr txBox="1"/>
            <p:nvPr/>
          </p:nvSpPr>
          <p:spPr>
            <a:xfrm>
              <a:off x="9029701" y="5429250"/>
              <a:ext cx="1695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b="1" dirty="0">
                  <a:solidFill>
                    <a:srgbClr val="00BA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: paring check</a:t>
              </a:r>
              <a:endParaRPr kumimoji="1" lang="zh-TW" altLang="en-US" b="1" dirty="0">
                <a:solidFill>
                  <a:srgbClr val="00BA00"/>
                </a:solidFill>
                <a:latin typeface="Apple SD Gothic Neo" panose="02000300000000000000" pitchFamily="2" charset="-127"/>
              </a:endParaRPr>
            </a:p>
          </p:txBody>
        </p:sp>
        <p:pic>
          <p:nvPicPr>
            <p:cNvPr id="40" name="Picture 2" descr="Check icons for free download | Freepik">
              <a:extLst>
                <a:ext uri="{FF2B5EF4-FFF2-40B4-BE49-F238E27FC236}">
                  <a16:creationId xmlns:a16="http://schemas.microsoft.com/office/drawing/2014/main" id="{8A808A45-59F2-1CE1-FB90-73298F95F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658" y="5502799"/>
              <a:ext cx="212781" cy="21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2" name="Picture 2" descr="Check icons for free download | Freepik">
            <a:extLst>
              <a:ext uri="{FF2B5EF4-FFF2-40B4-BE49-F238E27FC236}">
                <a16:creationId xmlns:a16="http://schemas.microsoft.com/office/drawing/2014/main" id="{0B17CC91-5218-E1BB-F266-3218B831F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83" y="1873911"/>
            <a:ext cx="212781" cy="2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heck icons for free download | Freepik">
            <a:extLst>
              <a:ext uri="{FF2B5EF4-FFF2-40B4-BE49-F238E27FC236}">
                <a16:creationId xmlns:a16="http://schemas.microsoft.com/office/drawing/2014/main" id="{7F9133A4-613E-EA9C-A063-63D9B6E4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83" y="2464461"/>
            <a:ext cx="212781" cy="2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heck icons for free download | Freepik">
            <a:extLst>
              <a:ext uri="{FF2B5EF4-FFF2-40B4-BE49-F238E27FC236}">
                <a16:creationId xmlns:a16="http://schemas.microsoft.com/office/drawing/2014/main" id="{F20E17EE-33B9-DC1B-05A8-310902BDD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83" y="3057843"/>
            <a:ext cx="212781" cy="2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heck icons for free download | Freepik">
            <a:extLst>
              <a:ext uri="{FF2B5EF4-FFF2-40B4-BE49-F238E27FC236}">
                <a16:creationId xmlns:a16="http://schemas.microsoft.com/office/drawing/2014/main" id="{233FECE2-B8C1-52D3-5E42-C8B3A8F7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83" y="3730990"/>
            <a:ext cx="212781" cy="2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heck icons for free download | Freepik">
            <a:extLst>
              <a:ext uri="{FF2B5EF4-FFF2-40B4-BE49-F238E27FC236}">
                <a16:creationId xmlns:a16="http://schemas.microsoft.com/office/drawing/2014/main" id="{3EF899F5-2C1D-8255-6B13-5ACEE1A39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06" y="6091159"/>
            <a:ext cx="212781" cy="2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412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C295A-7951-8315-C45F-7B471144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Groth16</a:t>
            </a:r>
            <a:endParaRPr kumimoji="1"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A6D285B-799E-789C-D552-F10CE61C7495}"/>
              </a:ext>
            </a:extLst>
          </p:cNvPr>
          <p:cNvSpPr txBox="1">
            <a:spLocks/>
          </p:cNvSpPr>
          <p:nvPr/>
        </p:nvSpPr>
        <p:spPr>
          <a:xfrm>
            <a:off x="901392" y="1675821"/>
            <a:ext cx="10061248" cy="481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 improvement of the Pinocchio protocol, mainly in the part of setup and verification.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Pros: short constant size of proving key.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Cons: circuit-specific trusted setup, requiring more strict security assumptions of bilinear mapping pairs.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Widely used in early anonymous coin projects such as </a:t>
            </a:r>
            <a:r>
              <a:rPr lang="en-US" altLang="zh-TW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ZCash</a:t>
            </a:r>
            <a:r>
              <a:rPr lang="en-US" altLang="zh-TW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1414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B5C3A-0E87-B8F5-9741-434A561A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Comparison of Different </a:t>
            </a:r>
            <a:r>
              <a:rPr kumimoji="1" lang="en-US" altLang="zh-TW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zk</a:t>
            </a:r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-SNARKs</a:t>
            </a:r>
            <a:endParaRPr kumimoji="1" lang="zh-TW" altLang="en-US" dirty="0"/>
          </a:p>
        </p:txBody>
      </p:sp>
      <p:pic>
        <p:nvPicPr>
          <p:cNvPr id="4" name="Picture 2" descr="Comparison of Different zk-SNARKs - 知乎">
            <a:extLst>
              <a:ext uri="{FF2B5EF4-FFF2-40B4-BE49-F238E27FC236}">
                <a16:creationId xmlns:a16="http://schemas.microsoft.com/office/drawing/2014/main" id="{7BB638CD-D1E3-4EBE-964F-C0D4AC648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2" y="1819662"/>
            <a:ext cx="11968976" cy="341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4889E42-A173-FA49-4DB0-F2AF052D2905}"/>
              </a:ext>
            </a:extLst>
          </p:cNvPr>
          <p:cNvSpPr txBox="1"/>
          <p:nvPr/>
        </p:nvSpPr>
        <p:spPr>
          <a:xfrm>
            <a:off x="7170234" y="5675971"/>
            <a:ext cx="402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hlinkClick r:id="rId3"/>
              </a:rPr>
              <a:t>https://</a:t>
            </a:r>
            <a:r>
              <a:rPr kumimoji="1" lang="en" altLang="zh-TW" dirty="0" err="1">
                <a:hlinkClick r:id="rId3"/>
              </a:rPr>
              <a:t>zhuanlan.zhihu.com</a:t>
            </a:r>
            <a:r>
              <a:rPr kumimoji="1" lang="en" altLang="zh-TW" dirty="0">
                <a:hlinkClick r:id="rId3"/>
              </a:rPr>
              <a:t>/p/40245832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27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Ali Baba’s Cave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E293F-A826-E19A-366B-59E30748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65" y="5016272"/>
            <a:ext cx="10515600" cy="17052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zh-TW" dirty="0">
                <a:latin typeface="Apple SD Gothic Neo" panose="02000300000000000000" pitchFamily="2" charset="-127"/>
              </a:rPr>
              <a:t>If Peggy knows the magic word, she can always success.</a:t>
            </a:r>
          </a:p>
          <a:p>
            <a:pPr>
              <a:lnSpc>
                <a:spcPct val="100000"/>
              </a:lnSpc>
            </a:pPr>
            <a:r>
              <a:rPr kumimoji="1" lang="en" altLang="zh-TW" dirty="0">
                <a:latin typeface="Apple SD Gothic Neo" panose="02000300000000000000" pitchFamily="2" charset="-127"/>
              </a:rPr>
              <a:t>If Peggy doesn’t know the secret word, she will fail after many trails.</a:t>
            </a:r>
          </a:p>
          <a:p>
            <a:pPr>
              <a:lnSpc>
                <a:spcPct val="100000"/>
              </a:lnSpc>
            </a:pPr>
            <a:r>
              <a:rPr kumimoji="1" lang="en" altLang="zh-TW" dirty="0">
                <a:latin typeface="Apple SD Gothic Neo" panose="02000300000000000000" pitchFamily="2" charset="-127"/>
              </a:rPr>
              <a:t>Victor can never know the secret word.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F90AAD-61DD-494E-CFCE-C9575FC00F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726"/>
          <a:stretch/>
        </p:blipFill>
        <p:spPr>
          <a:xfrm>
            <a:off x="993752" y="1574575"/>
            <a:ext cx="3055734" cy="318023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0BFE053-076B-36B1-E199-CF510A04C8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12" t="33363" r="712" b="34123"/>
          <a:stretch/>
        </p:blipFill>
        <p:spPr>
          <a:xfrm>
            <a:off x="4303008" y="1647146"/>
            <a:ext cx="3055734" cy="310766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2F3C638-D29B-7488-ED03-13AFAB24A9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5" t="65773" r="-1425" b="1713"/>
          <a:stretch/>
        </p:blipFill>
        <p:spPr>
          <a:xfrm>
            <a:off x="7655809" y="1618117"/>
            <a:ext cx="3055734" cy="31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22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ZKP Property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E293F-A826-E19A-366B-59E30748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zh-TW" sz="3200" dirty="0">
                <a:latin typeface="Apple SD Gothic Neo" panose="02000300000000000000" pitchFamily="2" charset="-127"/>
              </a:rPr>
              <a:t>A ZK protocol must satisfy the following criteria:</a:t>
            </a:r>
          </a:p>
          <a:p>
            <a:pPr lvl="1">
              <a:lnSpc>
                <a:spcPct val="100000"/>
              </a:lnSpc>
            </a:pPr>
            <a:r>
              <a:rPr kumimoji="1" lang="en" altLang="zh-TW" sz="2800" b="1" dirty="0">
                <a:latin typeface="Apple SD Gothic Neo" panose="02000300000000000000" pitchFamily="2" charset="-127"/>
              </a:rPr>
              <a:t>Completeness</a:t>
            </a:r>
            <a:r>
              <a:rPr kumimoji="1" lang="en" altLang="zh-TW" sz="2800" dirty="0">
                <a:latin typeface="Apple SD Gothic Neo" panose="02000300000000000000" pitchFamily="2" charset="-127"/>
              </a:rPr>
              <a:t>:     If the prover has proper knowledge, his proof 			        can be accepted by the verifier.</a:t>
            </a:r>
          </a:p>
          <a:p>
            <a:pPr lvl="1">
              <a:lnSpc>
                <a:spcPct val="100000"/>
              </a:lnSpc>
            </a:pPr>
            <a:r>
              <a:rPr kumimoji="1" lang="en" altLang="zh-TW" sz="2800" b="1" dirty="0">
                <a:latin typeface="Apple SD Gothic Neo" panose="02000300000000000000" pitchFamily="2" charset="-127"/>
              </a:rPr>
              <a:t>Soundness</a:t>
            </a:r>
            <a:r>
              <a:rPr kumimoji="1" lang="en" altLang="zh-TW" sz="2800" dirty="0">
                <a:latin typeface="Apple SD Gothic Neo" panose="02000300000000000000" pitchFamily="2" charset="-127"/>
              </a:rPr>
              <a:t>: 	        If the prover has no proper knowledge, his 				        proof can not be accepted by the verifier.</a:t>
            </a:r>
          </a:p>
          <a:p>
            <a:pPr lvl="1">
              <a:lnSpc>
                <a:spcPct val="100000"/>
              </a:lnSpc>
            </a:pPr>
            <a:r>
              <a:rPr kumimoji="1" lang="en" altLang="zh-TW" sz="2800" b="1" dirty="0">
                <a:latin typeface="Apple SD Gothic Neo" panose="02000300000000000000" pitchFamily="2" charset="-127"/>
              </a:rPr>
              <a:t>Zero-knowledge</a:t>
            </a:r>
            <a:r>
              <a:rPr kumimoji="1" lang="en" altLang="zh-TW" sz="2800" dirty="0">
                <a:latin typeface="Apple SD Gothic Neo" panose="02000300000000000000" pitchFamily="2" charset="-127"/>
              </a:rPr>
              <a:t>: The proof reveal nothing more than “this 				        statement is true”.</a:t>
            </a:r>
          </a:p>
        </p:txBody>
      </p:sp>
    </p:spTree>
    <p:extLst>
      <p:ext uri="{BB962C8B-B14F-4D97-AF65-F5344CB8AC3E}">
        <p14:creationId xmlns:p14="http://schemas.microsoft.com/office/powerpoint/2010/main" val="4054368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ZKP Property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E293F-A826-E19A-366B-59E30748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zh-TW" sz="3200" dirty="0">
                <a:latin typeface="Apple SD Gothic Neo" panose="02000300000000000000" pitchFamily="2" charset="-127"/>
              </a:rPr>
              <a:t>A ZK protocol must satisfy the following criteria:</a:t>
            </a:r>
          </a:p>
          <a:p>
            <a:pPr lvl="1">
              <a:lnSpc>
                <a:spcPct val="100000"/>
              </a:lnSpc>
            </a:pPr>
            <a:r>
              <a:rPr kumimoji="1" lang="en" altLang="zh-TW" sz="2800" b="1" dirty="0">
                <a:latin typeface="Apple SD Gothic Neo" panose="02000300000000000000" pitchFamily="2" charset="-127"/>
              </a:rPr>
              <a:t>Completeness</a:t>
            </a:r>
            <a:r>
              <a:rPr kumimoji="1" lang="en" altLang="zh-TW" sz="2800" dirty="0">
                <a:latin typeface="Apple SD Gothic Neo" panose="02000300000000000000" pitchFamily="2" charset="-127"/>
              </a:rPr>
              <a:t>:     If the prover has proper knowledge, his proof 			        can be accepted by the verifier.</a:t>
            </a:r>
          </a:p>
          <a:p>
            <a:pPr lvl="1">
              <a:lnSpc>
                <a:spcPct val="100000"/>
              </a:lnSpc>
            </a:pPr>
            <a:r>
              <a:rPr kumimoji="1" lang="en" altLang="zh-TW" sz="2800" b="1" dirty="0">
                <a:latin typeface="Apple SD Gothic Neo" panose="02000300000000000000" pitchFamily="2" charset="-127"/>
              </a:rPr>
              <a:t>Soundness</a:t>
            </a:r>
            <a:r>
              <a:rPr kumimoji="1" lang="en" altLang="zh-TW" sz="2800" dirty="0">
                <a:latin typeface="Apple SD Gothic Neo" panose="02000300000000000000" pitchFamily="2" charset="-127"/>
              </a:rPr>
              <a:t>: 	        If the prover has no proper knowledge, his 				        proof can not be accepted by the verifier.</a:t>
            </a:r>
          </a:p>
          <a:p>
            <a:pPr lvl="1">
              <a:lnSpc>
                <a:spcPct val="100000"/>
              </a:lnSpc>
            </a:pPr>
            <a:r>
              <a:rPr kumimoji="1" lang="en" altLang="zh-TW" sz="2800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</a:rPr>
              <a:t>Zero-knowledge</a:t>
            </a:r>
            <a:r>
              <a:rPr kumimoji="1" lang="en" altLang="zh-TW" sz="28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</a:rPr>
              <a:t>: The proof reveal nothing more than “this </a:t>
            </a:r>
            <a:r>
              <a:rPr kumimoji="1" lang="en" altLang="zh-TW" sz="2800" dirty="0">
                <a:latin typeface="Apple SD Gothic Neo" panose="02000300000000000000" pitchFamily="2" charset="-127"/>
              </a:rPr>
              <a:t>			 	        </a:t>
            </a:r>
            <a:r>
              <a:rPr kumimoji="1" lang="en" altLang="zh-TW" sz="28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</a:rPr>
              <a:t>statement is true”.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62448BA-4D40-A7BD-7F08-B2A616DA01A1}"/>
                  </a:ext>
                </a:extLst>
              </p:cNvPr>
              <p:cNvSpPr txBox="1"/>
              <p:nvPr/>
            </p:nvSpPr>
            <p:spPr>
              <a:xfrm>
                <a:off x="2527300" y="2780785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𝑠𝑦𝑚𝑚𝑒𝑡𝑟𝑖𝑐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62448BA-4D40-A7BD-7F08-B2A616DA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00" y="2780785"/>
                <a:ext cx="1363771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DB1620AE-79FD-4C13-BFFB-B1AF84430F1F}"/>
              </a:ext>
            </a:extLst>
          </p:cNvPr>
          <p:cNvCxnSpPr>
            <a:cxnSpLocks/>
          </p:cNvCxnSpPr>
          <p:nvPr/>
        </p:nvCxnSpPr>
        <p:spPr>
          <a:xfrm>
            <a:off x="2428907" y="2723987"/>
            <a:ext cx="0" cy="5315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12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ZKP Property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E293F-A826-E19A-366B-59E30748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zh-TW" sz="3200" dirty="0">
                <a:latin typeface="Apple SD Gothic Neo" panose="02000300000000000000" pitchFamily="2" charset="-127"/>
              </a:rPr>
              <a:t>A ZK protocol must satisfy the following criteria:</a:t>
            </a:r>
          </a:p>
          <a:p>
            <a:pPr lvl="1">
              <a:lnSpc>
                <a:spcPct val="100000"/>
              </a:lnSpc>
            </a:pPr>
            <a:r>
              <a:rPr kumimoji="1" lang="en" altLang="zh-TW" sz="2800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</a:rPr>
              <a:t>Completeness</a:t>
            </a:r>
            <a:r>
              <a:rPr kumimoji="1" lang="en" altLang="zh-TW" sz="28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</a:rPr>
              <a:t>:     If the prover has proper knowledge, his proof 			        can be accepted by the verifier.</a:t>
            </a:r>
          </a:p>
          <a:p>
            <a:pPr lvl="1">
              <a:lnSpc>
                <a:spcPct val="100000"/>
              </a:lnSpc>
            </a:pPr>
            <a:r>
              <a:rPr kumimoji="1" lang="en" altLang="zh-TW" sz="2800" b="1" dirty="0">
                <a:latin typeface="Apple SD Gothic Neo" panose="02000300000000000000" pitchFamily="2" charset="-127"/>
              </a:rPr>
              <a:t>Soundness</a:t>
            </a:r>
            <a:r>
              <a:rPr kumimoji="1" lang="en" altLang="zh-TW" sz="2800" dirty="0">
                <a:latin typeface="Apple SD Gothic Neo" panose="02000300000000000000" pitchFamily="2" charset="-127"/>
              </a:rPr>
              <a:t>: 	        If the prover has no proper knowledge, his 				        proof can not be accepted by the verifier.</a:t>
            </a:r>
          </a:p>
          <a:p>
            <a:pPr lvl="1">
              <a:lnSpc>
                <a:spcPct val="100000"/>
              </a:lnSpc>
            </a:pPr>
            <a:r>
              <a:rPr kumimoji="1" lang="en" altLang="zh-TW" sz="2800" b="1" dirty="0">
                <a:latin typeface="Apple SD Gothic Neo" panose="02000300000000000000" pitchFamily="2" charset="-127"/>
              </a:rPr>
              <a:t>Zero-knowledge</a:t>
            </a:r>
            <a:r>
              <a:rPr kumimoji="1" lang="en" altLang="zh-TW" sz="2800" dirty="0">
                <a:latin typeface="Apple SD Gothic Neo" panose="02000300000000000000" pitchFamily="2" charset="-127"/>
              </a:rPr>
              <a:t>: The proof reveal nothing more than “this 	 			        statement is true”.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62448BA-4D40-A7BD-7F08-B2A616DA01A1}"/>
                  </a:ext>
                </a:extLst>
              </p:cNvPr>
              <p:cNvSpPr txBox="1"/>
              <p:nvPr/>
            </p:nvSpPr>
            <p:spPr>
              <a:xfrm>
                <a:off x="2512786" y="362765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𝑠𝑦𝑚𝑚𝑒𝑡𝑟𝑖𝑐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62448BA-4D40-A7BD-7F08-B2A616DA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786" y="3627654"/>
                <a:ext cx="136377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DB1620AE-79FD-4C13-BFFB-B1AF84430F1F}"/>
              </a:ext>
            </a:extLst>
          </p:cNvPr>
          <p:cNvCxnSpPr>
            <a:cxnSpLocks/>
          </p:cNvCxnSpPr>
          <p:nvPr/>
        </p:nvCxnSpPr>
        <p:spPr>
          <a:xfrm>
            <a:off x="2414393" y="3570856"/>
            <a:ext cx="0" cy="5315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57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56CAF-225D-590C-E02F-D81336C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ZKP Property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BE293F-A826-E19A-366B-59E30748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" altLang="zh-TW" sz="3200" dirty="0">
                <a:latin typeface="Apple SD Gothic Neo" panose="02000300000000000000" pitchFamily="2" charset="-127"/>
              </a:rPr>
              <a:t>A ZK protocol must satisfy the following criteria:</a:t>
            </a:r>
          </a:p>
          <a:p>
            <a:pPr lvl="1">
              <a:lnSpc>
                <a:spcPct val="100000"/>
              </a:lnSpc>
            </a:pPr>
            <a:r>
              <a:rPr kumimoji="1" lang="en" altLang="zh-TW" sz="2800" b="1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</a:rPr>
              <a:t>Completeness</a:t>
            </a:r>
            <a:r>
              <a:rPr kumimoji="1" lang="en" altLang="zh-TW" sz="2800" dirty="0">
                <a:solidFill>
                  <a:schemeClr val="bg1">
                    <a:lumMod val="75000"/>
                  </a:schemeClr>
                </a:solidFill>
                <a:latin typeface="Apple SD Gothic Neo" panose="02000300000000000000" pitchFamily="2" charset="-127"/>
              </a:rPr>
              <a:t>:     If the prover has proper knowledge, his proof 			        can be accepted by the verifier.</a:t>
            </a:r>
          </a:p>
          <a:p>
            <a:pPr lvl="1">
              <a:lnSpc>
                <a:spcPct val="100000"/>
              </a:lnSpc>
            </a:pPr>
            <a:r>
              <a:rPr kumimoji="1" lang="en" altLang="zh-TW" sz="2800" b="1" dirty="0">
                <a:latin typeface="Apple SD Gothic Neo" panose="02000300000000000000" pitchFamily="2" charset="-127"/>
              </a:rPr>
              <a:t>Soundness</a:t>
            </a:r>
            <a:r>
              <a:rPr kumimoji="1" lang="en" altLang="zh-TW" sz="2800" dirty="0">
                <a:latin typeface="Apple SD Gothic Neo" panose="02000300000000000000" pitchFamily="2" charset="-127"/>
              </a:rPr>
              <a:t>: 	        Protect the verifier from being cheated. 				</a:t>
            </a:r>
            <a:endParaRPr kumimoji="1" lang="en" altLang="zh-TW" sz="2800" dirty="0">
              <a:solidFill>
                <a:schemeClr val="bg1"/>
              </a:solidFill>
              <a:latin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</a:pPr>
            <a:r>
              <a:rPr kumimoji="1" lang="en" altLang="zh-TW" sz="2800" b="1" dirty="0">
                <a:latin typeface="Apple SD Gothic Neo" panose="02000300000000000000" pitchFamily="2" charset="-127"/>
              </a:rPr>
              <a:t>Zero-knowledge</a:t>
            </a:r>
            <a:r>
              <a:rPr kumimoji="1" lang="en" altLang="zh-TW" sz="2800" dirty="0">
                <a:latin typeface="Apple SD Gothic Neo" panose="02000300000000000000" pitchFamily="2" charset="-127"/>
              </a:rPr>
              <a:t>: Protect the prover from information leakage.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62448BA-4D40-A7BD-7F08-B2A616DA01A1}"/>
                  </a:ext>
                </a:extLst>
              </p:cNvPr>
              <p:cNvSpPr txBox="1"/>
              <p:nvPr/>
            </p:nvSpPr>
            <p:spPr>
              <a:xfrm>
                <a:off x="2512786" y="3627654"/>
                <a:ext cx="1363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panose="02040503050406030204" pitchFamily="18" charset="0"/>
                        </a:rPr>
                        <m:t>𝑠𝑦𝑚𝑚𝑒𝑡𝑟𝑖𝑐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62448BA-4D40-A7BD-7F08-B2A616DA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786" y="3627654"/>
                <a:ext cx="136377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DB1620AE-79FD-4C13-BFFB-B1AF84430F1F}"/>
              </a:ext>
            </a:extLst>
          </p:cNvPr>
          <p:cNvCxnSpPr>
            <a:cxnSpLocks/>
          </p:cNvCxnSpPr>
          <p:nvPr/>
        </p:nvCxnSpPr>
        <p:spPr>
          <a:xfrm>
            <a:off x="2414393" y="3570856"/>
            <a:ext cx="0" cy="5315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4D8F3592-4186-704A-CDB7-6C8D6B23A4F4}"/>
              </a:ext>
            </a:extLst>
          </p:cNvPr>
          <p:cNvSpPr txBox="1"/>
          <p:nvPr/>
        </p:nvSpPr>
        <p:spPr>
          <a:xfrm>
            <a:off x="4879390" y="4510141"/>
            <a:ext cx="2460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2800" dirty="0">
                <a:latin typeface="Apple SD Gothic Neo" panose="02000300000000000000" pitchFamily="2" charset="-127"/>
              </a:rPr>
              <a:t>→ privacy issue</a:t>
            </a:r>
            <a:endParaRPr kumimoji="1" lang="en" altLang="zh-TW" sz="2800" dirty="0">
              <a:solidFill>
                <a:schemeClr val="bg1"/>
              </a:solidFill>
              <a:latin typeface="Apple SD Gothic Neo" panose="02000300000000000000" pitchFamily="2" charset="-127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4964ED2-C1AC-335F-7526-BC4DCD85F84C}"/>
              </a:ext>
            </a:extLst>
          </p:cNvPr>
          <p:cNvSpPr txBox="1"/>
          <p:nvPr/>
        </p:nvSpPr>
        <p:spPr>
          <a:xfrm>
            <a:off x="4893245" y="3595859"/>
            <a:ext cx="447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2800" dirty="0">
                <a:latin typeface="Apple SD Gothic Neo" panose="02000300000000000000" pitchFamily="2" charset="-127"/>
              </a:rPr>
              <a:t>→ trust issue → scaling issue</a:t>
            </a:r>
            <a:endParaRPr kumimoji="1" lang="en" altLang="zh-TW" sz="2800" dirty="0">
              <a:solidFill>
                <a:schemeClr val="bg1"/>
              </a:solidFill>
              <a:latin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876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7532</TotalTime>
  <Words>4317</Words>
  <Application>Microsoft Macintosh PowerPoint</Application>
  <PresentationFormat>寬螢幕</PresentationFormat>
  <Paragraphs>594</Paragraphs>
  <Slides>42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4" baseType="lpstr">
      <vt:lpstr>Apple SD Gothic Neo</vt:lpstr>
      <vt:lpstr>Apple SD Gothic Neo ExtraBold</vt:lpstr>
      <vt:lpstr>Apple SD Gothic Neo Heavy</vt:lpstr>
      <vt:lpstr>Google Sans</vt:lpstr>
      <vt:lpstr>Arial</vt:lpstr>
      <vt:lpstr>Calibri</vt:lpstr>
      <vt:lpstr>Calibri Light</vt:lpstr>
      <vt:lpstr>Cambria Math</vt:lpstr>
      <vt:lpstr>Lucida Fax</vt:lpstr>
      <vt:lpstr>monofur</vt:lpstr>
      <vt:lpstr>PT Serif</vt:lpstr>
      <vt:lpstr>Office 佈景主題</vt:lpstr>
      <vt:lpstr>PowerPoint 簡報</vt:lpstr>
      <vt:lpstr>Agenda</vt:lpstr>
      <vt:lpstr>Privacy</vt:lpstr>
      <vt:lpstr>Scaling</vt:lpstr>
      <vt:lpstr>Ali Baba’s Cave</vt:lpstr>
      <vt:lpstr>ZKP Property</vt:lpstr>
      <vt:lpstr>ZKP Property</vt:lpstr>
      <vt:lpstr>ZKP Property</vt:lpstr>
      <vt:lpstr>ZKP Property</vt:lpstr>
      <vt:lpstr>Ali Baba’s Cave – What If... ?</vt:lpstr>
      <vt:lpstr>Ali Baba’s Cave – What If Else... ?</vt:lpstr>
      <vt:lpstr>Ali Baba’s Cave – What Else... ?</vt:lpstr>
      <vt:lpstr>Interactive vs. Non-Interactive</vt:lpstr>
      <vt:lpstr>History</vt:lpstr>
      <vt:lpstr>Schnorr’s Protocol</vt:lpstr>
      <vt:lpstr>Proving the Completeness</vt:lpstr>
      <vt:lpstr>Proving the Soundness</vt:lpstr>
      <vt:lpstr>Proving the Zero-Knowledge(ness)</vt:lpstr>
      <vt:lpstr>Non-Interactive Version</vt:lpstr>
      <vt:lpstr>Discussion 1</vt:lpstr>
      <vt:lpstr>Discussion 2</vt:lpstr>
      <vt:lpstr>What is zk-SNARK?</vt:lpstr>
      <vt:lpstr>Intuitively</vt:lpstr>
      <vt:lpstr>Pinocchio Protocol (PGHR13)</vt:lpstr>
      <vt:lpstr>Pinocchio Protocol: Preprocess</vt:lpstr>
      <vt:lpstr>Computation to QAP</vt:lpstr>
      <vt:lpstr>Computation to Algebraic Circuit</vt:lpstr>
      <vt:lpstr>Circuit to R1CS</vt:lpstr>
      <vt:lpstr>Circuit to R1CS</vt:lpstr>
      <vt:lpstr>R1CS to QAP</vt:lpstr>
      <vt:lpstr>Checking the QAP</vt:lpstr>
      <vt:lpstr>Checking the QAP</vt:lpstr>
      <vt:lpstr>Discussion 3</vt:lpstr>
      <vt:lpstr>Pinocchio Protocol: Proving</vt:lpstr>
      <vt:lpstr>Trusted Setup</vt:lpstr>
      <vt:lpstr>Proof</vt:lpstr>
      <vt:lpstr>Pinocchio Protocol: Verification</vt:lpstr>
      <vt:lpstr>The Idea of KoE </vt:lpstr>
      <vt:lpstr>KoE on EC</vt:lpstr>
      <vt:lpstr>Verification</vt:lpstr>
      <vt:lpstr>Groth16</vt:lpstr>
      <vt:lpstr>Comparison of Different zk-SNARKs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 Summer Module 1 -  Overview of Zero Knowledge Proofs </dc:title>
  <dc:creator>Jason</dc:creator>
  <cp:lastModifiedBy>Jason</cp:lastModifiedBy>
  <cp:revision>61</cp:revision>
  <dcterms:created xsi:type="dcterms:W3CDTF">2023-07-31T14:50:19Z</dcterms:created>
  <dcterms:modified xsi:type="dcterms:W3CDTF">2023-08-27T10:04:08Z</dcterms:modified>
</cp:coreProperties>
</file>