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theme/themeOverride3.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6.xml" ContentType="application/vnd.openxmlformats-officedocument.themeOverride+xml"/>
  <Override PartName="/ppt/notesSlides/notesSlide14.xml" ContentType="application/vnd.openxmlformats-officedocument.presentationml.notesSlide+xml"/>
  <Override PartName="/ppt/theme/themeOverride7.xml" ContentType="application/vnd.openxmlformats-officedocument.themeOverride+xml"/>
  <Override PartName="/ppt/notesSlides/notesSlide15.xml" ContentType="application/vnd.openxmlformats-officedocument.presentationml.notesSlide+xml"/>
  <Override PartName="/ppt/theme/themeOverride8.xml" ContentType="application/vnd.openxmlformats-officedocument.themeOverride+xml"/>
  <Override PartName="/ppt/notesSlides/notesSlide16.xml" ContentType="application/vnd.openxmlformats-officedocument.presentationml.notesSlide+xml"/>
  <Override PartName="/ppt/theme/themeOverride9.xml" ContentType="application/vnd.openxmlformats-officedocument.themeOverride+xml"/>
  <Override PartName="/ppt/notesSlides/notesSlide17.xml" ContentType="application/vnd.openxmlformats-officedocument.presentationml.notesSlide+xml"/>
  <Override PartName="/ppt/theme/themeOverride10.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05" r:id="rId2"/>
    <p:sldId id="261" r:id="rId3"/>
    <p:sldId id="266" r:id="rId4"/>
    <p:sldId id="267" r:id="rId5"/>
    <p:sldId id="284" r:id="rId6"/>
    <p:sldId id="276" r:id="rId7"/>
    <p:sldId id="275" r:id="rId8"/>
    <p:sldId id="278" r:id="rId9"/>
    <p:sldId id="280" r:id="rId10"/>
    <p:sldId id="286" r:id="rId11"/>
    <p:sldId id="299" r:id="rId12"/>
    <p:sldId id="288" r:id="rId13"/>
    <p:sldId id="283" r:id="rId14"/>
    <p:sldId id="289" r:id="rId15"/>
    <p:sldId id="302" r:id="rId16"/>
    <p:sldId id="301" r:id="rId17"/>
    <p:sldId id="300" r:id="rId18"/>
    <p:sldId id="304" r:id="rId19"/>
    <p:sldId id="293" r:id="rId20"/>
    <p:sldId id="263" r:id="rId21"/>
    <p:sldId id="25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1"/>
    <p:restoredTop sz="86382"/>
  </p:normalViewPr>
  <p:slideViewPr>
    <p:cSldViewPr snapToGrid="0">
      <p:cViewPr>
        <p:scale>
          <a:sx n="117" d="100"/>
          <a:sy n="117" d="100"/>
        </p:scale>
        <p:origin x="432" y="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51CFC-A194-4F46-B276-B3B03D454046}" type="datetimeFigureOut">
              <a:rPr kumimoji="1" lang="zh-TW" altLang="en-US" smtClean="0"/>
              <a:t>2023/8/2</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E2913-A187-6F49-82FC-39F6FDE859CB}" type="slidenum">
              <a:rPr kumimoji="1" lang="zh-TW" altLang="en-US" smtClean="0"/>
              <a:t>‹#›</a:t>
            </a:fld>
            <a:endParaRPr kumimoji="1" lang="zh-TW" altLang="en-US"/>
          </a:p>
        </p:txBody>
      </p:sp>
    </p:spTree>
    <p:extLst>
      <p:ext uri="{BB962C8B-B14F-4D97-AF65-F5344CB8AC3E}">
        <p14:creationId xmlns:p14="http://schemas.microsoft.com/office/powerpoint/2010/main" val="385719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a:t>
            </a:fld>
            <a:endParaRPr kumimoji="1" lang="zh-TW" altLang="en-US"/>
          </a:p>
        </p:txBody>
      </p:sp>
    </p:spTree>
    <p:extLst>
      <p:ext uri="{BB962C8B-B14F-4D97-AF65-F5344CB8AC3E}">
        <p14:creationId xmlns:p14="http://schemas.microsoft.com/office/powerpoint/2010/main" val="1689835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10</a:t>
            </a:fld>
            <a:endParaRPr kumimoji="1" lang="zh-TW" altLang="en-US"/>
          </a:p>
        </p:txBody>
      </p:sp>
    </p:spTree>
    <p:extLst>
      <p:ext uri="{BB962C8B-B14F-4D97-AF65-F5344CB8AC3E}">
        <p14:creationId xmlns:p14="http://schemas.microsoft.com/office/powerpoint/2010/main" val="1149195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11</a:t>
            </a:fld>
            <a:endParaRPr kumimoji="1" lang="zh-TW" altLang="en-US"/>
          </a:p>
        </p:txBody>
      </p:sp>
    </p:spTree>
    <p:extLst>
      <p:ext uri="{BB962C8B-B14F-4D97-AF65-F5344CB8AC3E}">
        <p14:creationId xmlns:p14="http://schemas.microsoft.com/office/powerpoint/2010/main" val="3450220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12</a:t>
            </a:fld>
            <a:endParaRPr kumimoji="1" lang="zh-TW" altLang="en-US"/>
          </a:p>
        </p:txBody>
      </p:sp>
    </p:spTree>
    <p:extLst>
      <p:ext uri="{BB962C8B-B14F-4D97-AF65-F5344CB8AC3E}">
        <p14:creationId xmlns:p14="http://schemas.microsoft.com/office/powerpoint/2010/main" val="3359820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13</a:t>
            </a:fld>
            <a:endParaRPr kumimoji="1" lang="zh-TW" altLang="en-US"/>
          </a:p>
        </p:txBody>
      </p:sp>
    </p:spTree>
    <p:extLst>
      <p:ext uri="{BB962C8B-B14F-4D97-AF65-F5344CB8AC3E}">
        <p14:creationId xmlns:p14="http://schemas.microsoft.com/office/powerpoint/2010/main" val="95483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14</a:t>
            </a:fld>
            <a:endParaRPr kumimoji="1" lang="zh-TW" altLang="en-US"/>
          </a:p>
        </p:txBody>
      </p:sp>
    </p:spTree>
    <p:extLst>
      <p:ext uri="{BB962C8B-B14F-4D97-AF65-F5344CB8AC3E}">
        <p14:creationId xmlns:p14="http://schemas.microsoft.com/office/powerpoint/2010/main" val="85651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15</a:t>
            </a:fld>
            <a:endParaRPr kumimoji="1" lang="zh-TW" altLang="en-US"/>
          </a:p>
        </p:txBody>
      </p:sp>
    </p:spTree>
    <p:extLst>
      <p:ext uri="{BB962C8B-B14F-4D97-AF65-F5344CB8AC3E}">
        <p14:creationId xmlns:p14="http://schemas.microsoft.com/office/powerpoint/2010/main" val="565399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16</a:t>
            </a:fld>
            <a:endParaRPr kumimoji="1" lang="zh-TW" altLang="en-US"/>
          </a:p>
        </p:txBody>
      </p:sp>
    </p:spTree>
    <p:extLst>
      <p:ext uri="{BB962C8B-B14F-4D97-AF65-F5344CB8AC3E}">
        <p14:creationId xmlns:p14="http://schemas.microsoft.com/office/powerpoint/2010/main" val="2927215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This scheme is used in real world attack, when the randomness in the cryptography algorithm is violated.</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17</a:t>
            </a:fld>
            <a:endParaRPr kumimoji="1" lang="zh-TW" altLang="en-US"/>
          </a:p>
        </p:txBody>
      </p:sp>
    </p:spTree>
    <p:extLst>
      <p:ext uri="{BB962C8B-B14F-4D97-AF65-F5344CB8AC3E}">
        <p14:creationId xmlns:p14="http://schemas.microsoft.com/office/powerpoint/2010/main" val="338883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a:t>If the simulator succeed, we therefore prove that the proof must contain no knowledge, since the simulator itself does not have the knowledge.</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18</a:t>
            </a:fld>
            <a:endParaRPr kumimoji="1" lang="zh-TW" altLang="en-US"/>
          </a:p>
        </p:txBody>
      </p:sp>
    </p:spTree>
    <p:extLst>
      <p:ext uri="{BB962C8B-B14F-4D97-AF65-F5344CB8AC3E}">
        <p14:creationId xmlns:p14="http://schemas.microsoft.com/office/powerpoint/2010/main" val="2005237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19</a:t>
            </a:fld>
            <a:endParaRPr kumimoji="1" lang="zh-TW" altLang="en-US"/>
          </a:p>
        </p:txBody>
      </p:sp>
    </p:spTree>
    <p:extLst>
      <p:ext uri="{BB962C8B-B14F-4D97-AF65-F5344CB8AC3E}">
        <p14:creationId xmlns:p14="http://schemas.microsoft.com/office/powerpoint/2010/main" val="362957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a:t>
            </a:fld>
            <a:endParaRPr kumimoji="1" lang="zh-TW" altLang="en-US"/>
          </a:p>
        </p:txBody>
      </p:sp>
    </p:spTree>
    <p:extLst>
      <p:ext uri="{BB962C8B-B14F-4D97-AF65-F5344CB8AC3E}">
        <p14:creationId xmlns:p14="http://schemas.microsoft.com/office/powerpoint/2010/main" val="4191685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20</a:t>
            </a:fld>
            <a:endParaRPr kumimoji="1" lang="zh-TW" altLang="en-US"/>
          </a:p>
        </p:txBody>
      </p:sp>
    </p:spTree>
    <p:extLst>
      <p:ext uri="{BB962C8B-B14F-4D97-AF65-F5344CB8AC3E}">
        <p14:creationId xmlns:p14="http://schemas.microsoft.com/office/powerpoint/2010/main" val="3409402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21</a:t>
            </a:fld>
            <a:endParaRPr kumimoji="1" lang="zh-TW" altLang="en-US"/>
          </a:p>
        </p:txBody>
      </p:sp>
    </p:spTree>
    <p:extLst>
      <p:ext uri="{BB962C8B-B14F-4D97-AF65-F5344CB8AC3E}">
        <p14:creationId xmlns:p14="http://schemas.microsoft.com/office/powerpoint/2010/main" val="349650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 altLang="zh-TW" sz="1200" dirty="0">
                <a:latin typeface="Apple SD Gothic Neo" panose="02000300000000000000" pitchFamily="2" charset="-127"/>
                <a:ea typeface="Apple SD Gothic Neo" panose="02000300000000000000" pitchFamily="2" charset="-127"/>
              </a:rPr>
              <a:t>ZKRP </a:t>
            </a:r>
            <a:r>
              <a:rPr kumimoji="1" lang="en" altLang="zh-TW" sz="1200" dirty="0" err="1">
                <a:latin typeface="Apple SD Gothic Neo" panose="02000300000000000000" pitchFamily="2" charset="-127"/>
                <a:ea typeface="Apple SD Gothic Neo" panose="02000300000000000000" pitchFamily="2" charset="-127"/>
              </a:rPr>
              <a:t>for“</a:t>
            </a:r>
            <a:r>
              <a:rPr lang="en" altLang="zh-TW" b="0" i="0" dirty="0" err="1">
                <a:solidFill>
                  <a:srgbClr val="E2EEFF"/>
                </a:solidFill>
                <a:effectLst/>
                <a:latin typeface="Google Sans"/>
              </a:rPr>
              <a:t>zero</a:t>
            </a:r>
            <a:r>
              <a:rPr lang="en" altLang="zh-TW" b="0" i="0" dirty="0">
                <a:solidFill>
                  <a:srgbClr val="E2EEFF"/>
                </a:solidFill>
                <a:effectLst/>
                <a:latin typeface="Google Sans"/>
              </a:rPr>
              <a:t>-knowledge range proof</a:t>
            </a:r>
            <a:r>
              <a:rPr kumimoji="1" lang="en" altLang="zh-TW" sz="1200" dirty="0">
                <a:latin typeface="Apple SD Gothic Neo" panose="02000300000000000000" pitchFamily="2" charset="-127"/>
                <a:ea typeface="Apple SD Gothic Neo" panose="02000300000000000000" pitchFamily="2" charset="-127"/>
              </a:rPr>
              <a:t>”</a:t>
            </a:r>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3</a:t>
            </a:fld>
            <a:endParaRPr kumimoji="1" lang="zh-TW" altLang="en-US"/>
          </a:p>
        </p:txBody>
      </p:sp>
    </p:spTree>
    <p:extLst>
      <p:ext uri="{BB962C8B-B14F-4D97-AF65-F5344CB8AC3E}">
        <p14:creationId xmlns:p14="http://schemas.microsoft.com/office/powerpoint/2010/main" val="813893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4</a:t>
            </a:fld>
            <a:endParaRPr kumimoji="1" lang="zh-TW" altLang="en-US"/>
          </a:p>
        </p:txBody>
      </p:sp>
    </p:spTree>
    <p:extLst>
      <p:ext uri="{BB962C8B-B14F-4D97-AF65-F5344CB8AC3E}">
        <p14:creationId xmlns:p14="http://schemas.microsoft.com/office/powerpoint/2010/main" val="125883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5</a:t>
            </a:fld>
            <a:endParaRPr kumimoji="1" lang="zh-TW" altLang="en-US"/>
          </a:p>
        </p:txBody>
      </p:sp>
    </p:spTree>
    <p:extLst>
      <p:ext uri="{BB962C8B-B14F-4D97-AF65-F5344CB8AC3E}">
        <p14:creationId xmlns:p14="http://schemas.microsoft.com/office/powerpoint/2010/main" val="619282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6</a:t>
            </a:fld>
            <a:endParaRPr kumimoji="1" lang="zh-TW" altLang="en-US"/>
          </a:p>
        </p:txBody>
      </p:sp>
    </p:spTree>
    <p:extLst>
      <p:ext uri="{BB962C8B-B14F-4D97-AF65-F5344CB8AC3E}">
        <p14:creationId xmlns:p14="http://schemas.microsoft.com/office/powerpoint/2010/main" val="352091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7</a:t>
            </a:fld>
            <a:endParaRPr kumimoji="1" lang="zh-TW" altLang="en-US"/>
          </a:p>
        </p:txBody>
      </p:sp>
    </p:spTree>
    <p:extLst>
      <p:ext uri="{BB962C8B-B14F-4D97-AF65-F5344CB8AC3E}">
        <p14:creationId xmlns:p14="http://schemas.microsoft.com/office/powerpoint/2010/main" val="4283273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8</a:t>
            </a:fld>
            <a:endParaRPr kumimoji="1" lang="zh-TW" altLang="en-US"/>
          </a:p>
        </p:txBody>
      </p:sp>
    </p:spTree>
    <p:extLst>
      <p:ext uri="{BB962C8B-B14F-4D97-AF65-F5344CB8AC3E}">
        <p14:creationId xmlns:p14="http://schemas.microsoft.com/office/powerpoint/2010/main" val="42825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648E2913-A187-6F49-82FC-39F6FDE859CB}" type="slidenum">
              <a:rPr kumimoji="1" lang="zh-TW" altLang="en-US" smtClean="0"/>
              <a:t>9</a:t>
            </a:fld>
            <a:endParaRPr kumimoji="1" lang="zh-TW" altLang="en-US"/>
          </a:p>
        </p:txBody>
      </p:sp>
    </p:spTree>
    <p:extLst>
      <p:ext uri="{BB962C8B-B14F-4D97-AF65-F5344CB8AC3E}">
        <p14:creationId xmlns:p14="http://schemas.microsoft.com/office/powerpoint/2010/main" val="1773660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CF71E-2A28-E251-9D58-E9AFC7374F33}"/>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dirty="0"/>
              <a:t>按一下以編輯母片標題樣式</a:t>
            </a:r>
          </a:p>
        </p:txBody>
      </p:sp>
      <p:sp>
        <p:nvSpPr>
          <p:cNvPr id="3" name="副標題 2">
            <a:extLst>
              <a:ext uri="{FF2B5EF4-FFF2-40B4-BE49-F238E27FC236}">
                <a16:creationId xmlns:a16="http://schemas.microsoft.com/office/drawing/2014/main" id="{5D93A737-20E4-8CFA-AF3A-F4F1BCAC5F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534ADF06-CF15-0065-B720-AA09B3F18BA0}"/>
              </a:ext>
            </a:extLst>
          </p:cNvPr>
          <p:cNvSpPr>
            <a:spLocks noGrp="1"/>
          </p:cNvSpPr>
          <p:nvPr>
            <p:ph type="dt" sz="half" idx="10"/>
          </p:nvPr>
        </p:nvSpPr>
        <p:spPr/>
        <p:txBody>
          <a:bodyPr/>
          <a:lstStyle/>
          <a:p>
            <a:fld id="{5E61E245-A1A1-774D-9457-61DAA15A9D41}" type="datetime1">
              <a:rPr kumimoji="1" lang="zh-TW" altLang="en-US" smtClean="0"/>
              <a:t>2023/8/2</a:t>
            </a:fld>
            <a:endParaRPr kumimoji="1" lang="zh-TW" altLang="en-US"/>
          </a:p>
        </p:txBody>
      </p:sp>
      <p:sp>
        <p:nvSpPr>
          <p:cNvPr id="5" name="頁尾版面配置區 4">
            <a:extLst>
              <a:ext uri="{FF2B5EF4-FFF2-40B4-BE49-F238E27FC236}">
                <a16:creationId xmlns:a16="http://schemas.microsoft.com/office/drawing/2014/main" id="{523D773E-6A71-5E45-798D-374D7850E89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B5A305F-B111-417C-71C7-79CE6AD628FC}"/>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4099897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D03B94-7AD2-E9BC-1E61-DDA2BFA901C2}"/>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F32F3FE6-76F6-D121-5ED4-DF90063DE13D}"/>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94AC470-6535-482F-D1E3-695DD4EFB4F6}"/>
              </a:ext>
            </a:extLst>
          </p:cNvPr>
          <p:cNvSpPr>
            <a:spLocks noGrp="1"/>
          </p:cNvSpPr>
          <p:nvPr>
            <p:ph type="dt" sz="half" idx="10"/>
          </p:nvPr>
        </p:nvSpPr>
        <p:spPr/>
        <p:txBody>
          <a:bodyPr/>
          <a:lstStyle/>
          <a:p>
            <a:fld id="{3731FF8F-A408-A14A-8F67-F35EA255F242}" type="datetime1">
              <a:rPr kumimoji="1" lang="zh-TW" altLang="en-US" smtClean="0"/>
              <a:t>2023/8/2</a:t>
            </a:fld>
            <a:endParaRPr kumimoji="1" lang="zh-TW" altLang="en-US"/>
          </a:p>
        </p:txBody>
      </p:sp>
      <p:sp>
        <p:nvSpPr>
          <p:cNvPr id="5" name="頁尾版面配置區 4">
            <a:extLst>
              <a:ext uri="{FF2B5EF4-FFF2-40B4-BE49-F238E27FC236}">
                <a16:creationId xmlns:a16="http://schemas.microsoft.com/office/drawing/2014/main" id="{5A54D629-7F75-CA68-54CE-2998AA223C25}"/>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B34299-A297-2058-666F-E5A4565FA6AB}"/>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08797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828A74C-D431-F82F-3E19-E714C0B629A5}"/>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D3D920F5-4C7C-5EB7-7453-D5A6DAB97EB1}"/>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5E5B909E-63C0-186B-F60D-B0E9D00401DD}"/>
              </a:ext>
            </a:extLst>
          </p:cNvPr>
          <p:cNvSpPr>
            <a:spLocks noGrp="1"/>
          </p:cNvSpPr>
          <p:nvPr>
            <p:ph type="dt" sz="half" idx="10"/>
          </p:nvPr>
        </p:nvSpPr>
        <p:spPr/>
        <p:txBody>
          <a:bodyPr/>
          <a:lstStyle/>
          <a:p>
            <a:fld id="{B1A2BA4B-4B4D-A048-8B19-289C7CBC8FCA}" type="datetime1">
              <a:rPr kumimoji="1" lang="zh-TW" altLang="en-US" smtClean="0"/>
              <a:t>2023/8/2</a:t>
            </a:fld>
            <a:endParaRPr kumimoji="1" lang="zh-TW" altLang="en-US"/>
          </a:p>
        </p:txBody>
      </p:sp>
      <p:sp>
        <p:nvSpPr>
          <p:cNvPr id="5" name="頁尾版面配置區 4">
            <a:extLst>
              <a:ext uri="{FF2B5EF4-FFF2-40B4-BE49-F238E27FC236}">
                <a16:creationId xmlns:a16="http://schemas.microsoft.com/office/drawing/2014/main" id="{1412B5C0-4928-3858-7002-D898B3FAF76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56023F6A-70CB-1F08-824A-17516B99D767}"/>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281708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CE1CF2-12BA-7511-0EA7-0796C6AB5806}"/>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99027D9-90B5-75BE-BF6D-EEE1F978348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F111C24-58D6-75CD-5C2E-BA1A2B105B17}"/>
              </a:ext>
            </a:extLst>
          </p:cNvPr>
          <p:cNvSpPr>
            <a:spLocks noGrp="1"/>
          </p:cNvSpPr>
          <p:nvPr>
            <p:ph type="dt" sz="half" idx="10"/>
          </p:nvPr>
        </p:nvSpPr>
        <p:spPr/>
        <p:txBody>
          <a:bodyPr/>
          <a:lstStyle/>
          <a:p>
            <a:fld id="{CF531817-6E7A-1240-B244-CA147604B83F}" type="datetime1">
              <a:rPr kumimoji="1" lang="zh-TW" altLang="en-US" smtClean="0"/>
              <a:t>2023/8/2</a:t>
            </a:fld>
            <a:endParaRPr kumimoji="1" lang="zh-TW" altLang="en-US"/>
          </a:p>
        </p:txBody>
      </p:sp>
      <p:sp>
        <p:nvSpPr>
          <p:cNvPr id="5" name="頁尾版面配置區 4">
            <a:extLst>
              <a:ext uri="{FF2B5EF4-FFF2-40B4-BE49-F238E27FC236}">
                <a16:creationId xmlns:a16="http://schemas.microsoft.com/office/drawing/2014/main" id="{EACB2F5E-5DBD-CAD7-5C48-607C535DB5E0}"/>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5EE39C4-BF3C-F1A6-977A-5130858B8A26}"/>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160832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BBF7C0-A4ED-B025-8E48-6CA0B772F95A}"/>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B8774256-9859-BC9A-96EC-FEB956B1D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D0FCF049-27CC-FA0F-72D7-18118ED0B96A}"/>
              </a:ext>
            </a:extLst>
          </p:cNvPr>
          <p:cNvSpPr>
            <a:spLocks noGrp="1"/>
          </p:cNvSpPr>
          <p:nvPr>
            <p:ph type="dt" sz="half" idx="10"/>
          </p:nvPr>
        </p:nvSpPr>
        <p:spPr/>
        <p:txBody>
          <a:bodyPr/>
          <a:lstStyle/>
          <a:p>
            <a:fld id="{A05FCE74-AF19-ED49-861E-E060A19860DE}" type="datetime1">
              <a:rPr kumimoji="1" lang="zh-TW" altLang="en-US" smtClean="0"/>
              <a:t>2023/8/2</a:t>
            </a:fld>
            <a:endParaRPr kumimoji="1" lang="zh-TW" altLang="en-US"/>
          </a:p>
        </p:txBody>
      </p:sp>
      <p:sp>
        <p:nvSpPr>
          <p:cNvPr id="5" name="頁尾版面配置區 4">
            <a:extLst>
              <a:ext uri="{FF2B5EF4-FFF2-40B4-BE49-F238E27FC236}">
                <a16:creationId xmlns:a16="http://schemas.microsoft.com/office/drawing/2014/main" id="{D2601F10-4089-157F-F7F1-E763A7983DDB}"/>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0C6A5AE2-FAB8-D6D1-600A-7147B9B79B10}"/>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165268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6D6078-5848-2B42-8998-3D15822B9A89}"/>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7D8D4041-6809-3F6D-E3A1-0B049195DE3A}"/>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89997A9E-9E91-EB86-6E04-797700674E80}"/>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B695271-C847-4E6D-F4E8-10A84D506A51}"/>
              </a:ext>
            </a:extLst>
          </p:cNvPr>
          <p:cNvSpPr>
            <a:spLocks noGrp="1"/>
          </p:cNvSpPr>
          <p:nvPr>
            <p:ph type="dt" sz="half" idx="10"/>
          </p:nvPr>
        </p:nvSpPr>
        <p:spPr/>
        <p:txBody>
          <a:bodyPr/>
          <a:lstStyle/>
          <a:p>
            <a:fld id="{2979C3A3-9BA1-8740-AACD-A3EC2C7E9E3A}" type="datetime1">
              <a:rPr kumimoji="1" lang="zh-TW" altLang="en-US" smtClean="0"/>
              <a:t>2023/8/2</a:t>
            </a:fld>
            <a:endParaRPr kumimoji="1" lang="zh-TW" altLang="en-US"/>
          </a:p>
        </p:txBody>
      </p:sp>
      <p:sp>
        <p:nvSpPr>
          <p:cNvPr id="6" name="頁尾版面配置區 5">
            <a:extLst>
              <a:ext uri="{FF2B5EF4-FFF2-40B4-BE49-F238E27FC236}">
                <a16:creationId xmlns:a16="http://schemas.microsoft.com/office/drawing/2014/main" id="{EEF43C25-8C51-F876-E39B-E32F58960FE1}"/>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35AEC318-C883-AE62-47B2-6A988DAFEF6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1575836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91E03E-E730-B4DA-135A-6B69D0F898CF}"/>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9BC9AA6F-5C30-B519-BEA8-914CBE122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DA96F02C-8224-6DDC-382B-7A0821E61BB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9B9C4C86-7211-FFA9-1CD3-AB93784A4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15F74200-6F44-5018-57C2-066C3E6AF73E}"/>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5A49AB1F-A5B2-A4DB-8662-6413F50EB20B}"/>
              </a:ext>
            </a:extLst>
          </p:cNvPr>
          <p:cNvSpPr>
            <a:spLocks noGrp="1"/>
          </p:cNvSpPr>
          <p:nvPr>
            <p:ph type="dt" sz="half" idx="10"/>
          </p:nvPr>
        </p:nvSpPr>
        <p:spPr/>
        <p:txBody>
          <a:bodyPr/>
          <a:lstStyle/>
          <a:p>
            <a:fld id="{D99795C9-160F-D549-934C-880FA41C6CCE}" type="datetime1">
              <a:rPr kumimoji="1" lang="zh-TW" altLang="en-US" smtClean="0"/>
              <a:t>2023/8/2</a:t>
            </a:fld>
            <a:endParaRPr kumimoji="1" lang="zh-TW" altLang="en-US"/>
          </a:p>
        </p:txBody>
      </p:sp>
      <p:sp>
        <p:nvSpPr>
          <p:cNvPr id="8" name="頁尾版面配置區 7">
            <a:extLst>
              <a:ext uri="{FF2B5EF4-FFF2-40B4-BE49-F238E27FC236}">
                <a16:creationId xmlns:a16="http://schemas.microsoft.com/office/drawing/2014/main" id="{CAB61556-D16B-6051-0AEB-9B0B0BD4F9F6}"/>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923BCF55-8B6A-A6B8-49B6-E1F67D8E96F8}"/>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58928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306D97-7D38-91D5-FA8D-47C80D9C622E}"/>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02385DFE-C7D0-1643-8DC1-60AAE5BF5B66}"/>
              </a:ext>
            </a:extLst>
          </p:cNvPr>
          <p:cNvSpPr>
            <a:spLocks noGrp="1"/>
          </p:cNvSpPr>
          <p:nvPr>
            <p:ph type="dt" sz="half" idx="10"/>
          </p:nvPr>
        </p:nvSpPr>
        <p:spPr/>
        <p:txBody>
          <a:bodyPr/>
          <a:lstStyle/>
          <a:p>
            <a:fld id="{4993715D-CB53-8847-9F51-3423D42FBAC7}" type="datetime1">
              <a:rPr kumimoji="1" lang="zh-TW" altLang="en-US" smtClean="0"/>
              <a:t>2023/8/2</a:t>
            </a:fld>
            <a:endParaRPr kumimoji="1" lang="zh-TW" altLang="en-US"/>
          </a:p>
        </p:txBody>
      </p:sp>
      <p:sp>
        <p:nvSpPr>
          <p:cNvPr id="4" name="頁尾版面配置區 3">
            <a:extLst>
              <a:ext uri="{FF2B5EF4-FFF2-40B4-BE49-F238E27FC236}">
                <a16:creationId xmlns:a16="http://schemas.microsoft.com/office/drawing/2014/main" id="{E14C4A0A-1771-8D1F-2D74-F2BA87FDCD7A}"/>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E1CAA823-1837-FFD7-B4B7-171620018BAB}"/>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210277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3A65C5B-F6CD-767F-96E6-272A6232944A}"/>
              </a:ext>
            </a:extLst>
          </p:cNvPr>
          <p:cNvSpPr>
            <a:spLocks noGrp="1"/>
          </p:cNvSpPr>
          <p:nvPr>
            <p:ph type="dt" sz="half" idx="10"/>
          </p:nvPr>
        </p:nvSpPr>
        <p:spPr/>
        <p:txBody>
          <a:bodyPr/>
          <a:lstStyle/>
          <a:p>
            <a:fld id="{901FDF19-DEE1-6B46-AD6B-0E92993B5BA7}" type="datetime1">
              <a:rPr kumimoji="1" lang="zh-TW" altLang="en-US" smtClean="0"/>
              <a:t>2023/8/2</a:t>
            </a:fld>
            <a:endParaRPr kumimoji="1" lang="zh-TW" altLang="en-US"/>
          </a:p>
        </p:txBody>
      </p:sp>
      <p:sp>
        <p:nvSpPr>
          <p:cNvPr id="3" name="頁尾版面配置區 2">
            <a:extLst>
              <a:ext uri="{FF2B5EF4-FFF2-40B4-BE49-F238E27FC236}">
                <a16:creationId xmlns:a16="http://schemas.microsoft.com/office/drawing/2014/main" id="{B87066B8-08CA-4BA5-111D-6D2AAE261D24}"/>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9036FF7E-B550-1899-3FEA-05D8EB85606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39960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C4C914-FB9C-EF66-1871-EA832F1CC9EB}"/>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B686B317-C680-DD51-638F-1B18CEDBC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87D0AD84-1BE3-C647-668D-A959EB8FDC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1EB093F-C04E-6F5F-6969-E8471F92BF8A}"/>
              </a:ext>
            </a:extLst>
          </p:cNvPr>
          <p:cNvSpPr>
            <a:spLocks noGrp="1"/>
          </p:cNvSpPr>
          <p:nvPr>
            <p:ph type="dt" sz="half" idx="10"/>
          </p:nvPr>
        </p:nvSpPr>
        <p:spPr/>
        <p:txBody>
          <a:bodyPr/>
          <a:lstStyle/>
          <a:p>
            <a:fld id="{EDDF9E55-602A-9C4B-9628-4B8D97C997D0}" type="datetime1">
              <a:rPr kumimoji="1" lang="zh-TW" altLang="en-US" smtClean="0"/>
              <a:t>2023/8/2</a:t>
            </a:fld>
            <a:endParaRPr kumimoji="1" lang="zh-TW" altLang="en-US"/>
          </a:p>
        </p:txBody>
      </p:sp>
      <p:sp>
        <p:nvSpPr>
          <p:cNvPr id="6" name="頁尾版面配置區 5">
            <a:extLst>
              <a:ext uri="{FF2B5EF4-FFF2-40B4-BE49-F238E27FC236}">
                <a16:creationId xmlns:a16="http://schemas.microsoft.com/office/drawing/2014/main" id="{001193D6-E83B-602E-DEE5-0B136C46C884}"/>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B402F7E1-E3E1-C71D-0D5D-3D80CC9C2AB3}"/>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424770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6A6423-282C-A3C6-DA7D-70F0DED5DFD0}"/>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FEF61E94-2EBB-6436-108D-98FCB32B31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99C6236F-27AA-90C6-27AA-E6CBE9D3D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8D6049A0-D41C-7E64-CB06-BA09FA526916}"/>
              </a:ext>
            </a:extLst>
          </p:cNvPr>
          <p:cNvSpPr>
            <a:spLocks noGrp="1"/>
          </p:cNvSpPr>
          <p:nvPr>
            <p:ph type="dt" sz="half" idx="10"/>
          </p:nvPr>
        </p:nvSpPr>
        <p:spPr/>
        <p:txBody>
          <a:bodyPr/>
          <a:lstStyle/>
          <a:p>
            <a:fld id="{4E8E6F23-5637-6E43-B41C-FA339E39A619}" type="datetime1">
              <a:rPr kumimoji="1" lang="zh-TW" altLang="en-US" smtClean="0"/>
              <a:t>2023/8/2</a:t>
            </a:fld>
            <a:endParaRPr kumimoji="1" lang="zh-TW" altLang="en-US"/>
          </a:p>
        </p:txBody>
      </p:sp>
      <p:sp>
        <p:nvSpPr>
          <p:cNvPr id="6" name="頁尾版面配置區 5">
            <a:extLst>
              <a:ext uri="{FF2B5EF4-FFF2-40B4-BE49-F238E27FC236}">
                <a16:creationId xmlns:a16="http://schemas.microsoft.com/office/drawing/2014/main" id="{4F1D4D0F-29D4-9012-435F-C29013A095D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4A6BD48C-6ED7-F642-BE5B-B86B47C63D89}"/>
              </a:ext>
            </a:extLst>
          </p:cNvPr>
          <p:cNvSpPr>
            <a:spLocks noGrp="1"/>
          </p:cNvSpPr>
          <p:nvPr>
            <p:ph type="sldNum" sz="quarter" idx="12"/>
          </p:nvPr>
        </p:nvSpPr>
        <p:spPr/>
        <p:txBody>
          <a:body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7511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53F45658-773B-92F0-9151-9E400747F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8260E24F-99CA-2D89-93E9-B690A2F03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AB4AC69-B375-A666-4EAA-77B50F0CD6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3EA23-88C3-3642-A727-D3C5DE84F158}" type="datetime1">
              <a:rPr kumimoji="1" lang="zh-TW" altLang="en-US" smtClean="0"/>
              <a:t>2023/8/2</a:t>
            </a:fld>
            <a:endParaRPr kumimoji="1" lang="zh-TW" altLang="en-US"/>
          </a:p>
        </p:txBody>
      </p:sp>
      <p:sp>
        <p:nvSpPr>
          <p:cNvPr id="5" name="頁尾版面配置區 4">
            <a:extLst>
              <a:ext uri="{FF2B5EF4-FFF2-40B4-BE49-F238E27FC236}">
                <a16:creationId xmlns:a16="http://schemas.microsoft.com/office/drawing/2014/main" id="{3B4E2420-2CEC-6740-465A-F49B3367E5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614A7EF7-6692-51CC-1D0C-FB41B248FE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5C4A2-9A24-6442-B37C-FC9D6D4EC25A}" type="slidenum">
              <a:rPr kumimoji="1" lang="zh-TW" altLang="en-US" smtClean="0"/>
              <a:t>‹#›</a:t>
            </a:fld>
            <a:endParaRPr kumimoji="1" lang="zh-TW" altLang="en-US"/>
          </a:p>
        </p:txBody>
      </p:sp>
    </p:spTree>
    <p:extLst>
      <p:ext uri="{BB962C8B-B14F-4D97-AF65-F5344CB8AC3E}">
        <p14:creationId xmlns:p14="http://schemas.microsoft.com/office/powerpoint/2010/main" val="810707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3.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4.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8.xml"/><Relationship Id="rId7" Type="http://schemas.openxmlformats.org/officeDocument/2006/relationships/image" Target="../media/image17.png"/><Relationship Id="rId12"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24.png"/><Relationship Id="rId11" Type="http://schemas.openxmlformats.org/officeDocument/2006/relationships/image" Target="../media/image7.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youtu.be/g2k6OW0mjPM?t=186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blog.cryptographyengineering.com/2014/11/27/zero-knowledge-proofs-illustrated-primer/" TargetMode="External"/><Relationship Id="rId3" Type="http://schemas.openxmlformats.org/officeDocument/2006/relationships/hyperlink" Target="https://link.springer.com/article/10.1007/s42452-019-0989-z#Sec4" TargetMode="External"/><Relationship Id="rId7" Type="http://schemas.openxmlformats.org/officeDocument/2006/relationships/hyperlink" Target="https://youtu.be/g2k6OW0mjP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learnblockchain.cn/2019/08/01/learning-zkp/?fbclid=IwAR0GwL3-vPqhUz7AXBGzYw9JG5RuYZEJQGsRQxLeNJbBrYfevd8Enjo_qTI" TargetMode="External"/><Relationship Id="rId5" Type="http://schemas.openxmlformats.org/officeDocument/2006/relationships/hyperlink" Target="https://ethereum.org/en/zero-knowledge-proofs/#use-cases-for-zero-knowledge-proofs" TargetMode="External"/><Relationship Id="rId4" Type="http://schemas.openxmlformats.org/officeDocument/2006/relationships/hyperlink" Target="https://ethereum.org/en/zero-knowledge-proofs/#what-are-zk-proof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a:extLst>
              <a:ext uri="{FF2B5EF4-FFF2-40B4-BE49-F238E27FC236}">
                <a16:creationId xmlns:a16="http://schemas.microsoft.com/office/drawing/2014/main" id="{CF469F54-174C-EECC-0AA0-DA12CADE9A5F}"/>
              </a:ext>
            </a:extLst>
          </p:cNvPr>
          <p:cNvSpPr txBox="1">
            <a:spLocks/>
          </p:cNvSpPr>
          <p:nvPr/>
        </p:nvSpPr>
        <p:spPr>
          <a:xfrm>
            <a:off x="1528482" y="1126845"/>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PSE</a:t>
            </a: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 Summer Module 1 -</a:t>
            </a:r>
            <a:b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 Overview of</a:t>
            </a:r>
            <a:b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solidFill>
                  <a:schemeClr val="tx1">
                    <a:alpha val="15000"/>
                  </a:schemeClr>
                </a:solidFill>
                <a:latin typeface="Apple SD Gothic Neo Heavy" panose="02000300000000000000" pitchFamily="2" charset="-127"/>
                <a:ea typeface="Apple SD Gothic Neo Heavy" panose="02000300000000000000" pitchFamily="2" charset="-127"/>
                <a:cs typeface="Ayuthaya" pitchFamily="2" charset="-34"/>
              </a:rPr>
              <a:t>Zero Knowledge Proofs </a:t>
            </a:r>
            <a:endParaRPr kumimoji="1" lang="zh-TW" altLang="en-US" sz="5200" b="1" dirty="0">
              <a:solidFill>
                <a:schemeClr val="tx1">
                  <a:alpha val="15000"/>
                </a:schemeClr>
              </a:solidFill>
              <a:latin typeface="Apple SD Gothic Neo Heavy" panose="02000300000000000000" pitchFamily="2" charset="-127"/>
              <a:ea typeface="Noto Sans TC Black" panose="020B0500000000000000" pitchFamily="34" charset="-128"/>
              <a:cs typeface="Ayuthaya" pitchFamily="2" charset="-34"/>
            </a:endParaRPr>
          </a:p>
        </p:txBody>
      </p:sp>
      <p:sp>
        <p:nvSpPr>
          <p:cNvPr id="3" name="副標題 2">
            <a:extLst>
              <a:ext uri="{FF2B5EF4-FFF2-40B4-BE49-F238E27FC236}">
                <a16:creationId xmlns:a16="http://schemas.microsoft.com/office/drawing/2014/main" id="{3ABD3757-1A95-6849-B8D6-4CFE877FA78A}"/>
              </a:ext>
            </a:extLst>
          </p:cNvPr>
          <p:cNvSpPr>
            <a:spLocks noGrp="1"/>
          </p:cNvSpPr>
          <p:nvPr>
            <p:ph type="subTitle" idx="1"/>
          </p:nvPr>
        </p:nvSpPr>
        <p:spPr>
          <a:xfrm>
            <a:off x="2486515" y="4038161"/>
            <a:ext cx="7478485" cy="1702480"/>
          </a:xfrm>
        </p:spPr>
        <p:txBody>
          <a:bodyPr anchor="ctr">
            <a:normAutofit/>
          </a:bodyPr>
          <a:lstStyle/>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Presented by Jason</a:t>
            </a:r>
          </a:p>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Date: Aug. 02, 2023</a:t>
            </a:r>
          </a:p>
          <a:p>
            <a:r>
              <a:rPr kumimoji="1" lang="en-US" altLang="zh-TW" b="1" dirty="0">
                <a:solidFill>
                  <a:schemeClr val="bg1">
                    <a:lumMod val="75000"/>
                  </a:schemeClr>
                </a:solidFill>
                <a:latin typeface="Apple SD Gothic Neo ExtraBold" panose="02000300000000000000" pitchFamily="2" charset="-127"/>
                <a:ea typeface="Apple SD Gothic Neo ExtraBold" panose="02000300000000000000" pitchFamily="2" charset="-127"/>
                <a:cs typeface="Ayuthaya" pitchFamily="2" charset="-34"/>
              </a:rPr>
              <a:t>Group: MACI</a:t>
            </a:r>
          </a:p>
        </p:txBody>
      </p:sp>
      <p:sp>
        <p:nvSpPr>
          <p:cNvPr id="6" name="投影片編號版面配置區 5">
            <a:extLst>
              <a:ext uri="{FF2B5EF4-FFF2-40B4-BE49-F238E27FC236}">
                <a16:creationId xmlns:a16="http://schemas.microsoft.com/office/drawing/2014/main" id="{A5A44731-41EF-9D08-BA69-DAB93B435CEE}"/>
              </a:ext>
            </a:extLst>
          </p:cNvPr>
          <p:cNvSpPr>
            <a:spLocks noGrp="1"/>
          </p:cNvSpPr>
          <p:nvPr>
            <p:ph type="sldNum" sz="quarter" idx="12"/>
          </p:nvPr>
        </p:nvSpPr>
        <p:spPr/>
        <p:txBody>
          <a:bodyPr/>
          <a:lstStyle/>
          <a:p>
            <a:fld id="{6F15C4A2-9A24-6442-B37C-FC9D6D4EC25A}" type="slidenum">
              <a:rPr kumimoji="1" lang="zh-TW" altLang="en-US" smtClean="0"/>
              <a:t>1</a:t>
            </a:fld>
            <a:endParaRPr kumimoji="1" lang="zh-TW" altLang="en-US"/>
          </a:p>
        </p:txBody>
      </p:sp>
      <p:sp>
        <p:nvSpPr>
          <p:cNvPr id="14" name="標題 1">
            <a:extLst>
              <a:ext uri="{FF2B5EF4-FFF2-40B4-BE49-F238E27FC236}">
                <a16:creationId xmlns:a16="http://schemas.microsoft.com/office/drawing/2014/main" id="{8F9DE410-ABBA-A560-ACC5-B670D4B06905}"/>
              </a:ext>
            </a:extLst>
          </p:cNvPr>
          <p:cNvSpPr txBox="1">
            <a:spLocks/>
          </p:cNvSpPr>
          <p:nvPr/>
        </p:nvSpPr>
        <p:spPr>
          <a:xfrm>
            <a:off x="1528482" y="1126845"/>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endParaRPr kumimoji="1" lang="zh-TW" altLang="en-US" sz="5200" b="1" dirty="0">
              <a:latin typeface="Apple SD Gothic Neo Heavy" panose="02000300000000000000" pitchFamily="2" charset="-127"/>
              <a:ea typeface="Noto Sans TC Black" panose="020B0500000000000000" pitchFamily="34" charset="-128"/>
              <a:cs typeface="Ayuthaya" pitchFamily="2" charset="-34"/>
            </a:endParaRPr>
          </a:p>
        </p:txBody>
      </p:sp>
      <p:sp>
        <p:nvSpPr>
          <p:cNvPr id="2" name="標題 1">
            <a:extLst>
              <a:ext uri="{FF2B5EF4-FFF2-40B4-BE49-F238E27FC236}">
                <a16:creationId xmlns:a16="http://schemas.microsoft.com/office/drawing/2014/main" id="{3159AE34-2907-2E9C-2862-963CC816DD9E}"/>
              </a:ext>
            </a:extLst>
          </p:cNvPr>
          <p:cNvSpPr txBox="1">
            <a:spLocks/>
          </p:cNvSpPr>
          <p:nvPr/>
        </p:nvSpPr>
        <p:spPr>
          <a:xfrm>
            <a:off x="1528482" y="1126846"/>
            <a:ext cx="9144000" cy="291079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PSE Summer Module 1 -</a:t>
            </a:r>
            <a:b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 Overview of</a:t>
            </a:r>
            <a:b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br>
            <a:r>
              <a:rPr kumimoji="1" lang="en-US" altLang="zh-TW" sz="5200" b="1" dirty="0">
                <a:latin typeface="Apple SD Gothic Neo Heavy" panose="02000300000000000000" pitchFamily="2" charset="-127"/>
                <a:ea typeface="Apple SD Gothic Neo Heavy" panose="02000300000000000000" pitchFamily="2" charset="-127"/>
                <a:cs typeface="Ayuthaya" pitchFamily="2" charset="-34"/>
              </a:rPr>
              <a:t>Zero Knowledge Proofs </a:t>
            </a:r>
            <a:endParaRPr kumimoji="1" lang="zh-TW" altLang="en-US" sz="5200" b="1" dirty="0">
              <a:latin typeface="Apple SD Gothic Neo Heavy" panose="02000300000000000000" pitchFamily="2" charset="-127"/>
              <a:ea typeface="Noto Sans TC Black" panose="020B0500000000000000" pitchFamily="34" charset="-128"/>
              <a:cs typeface="Ayuthaya" pitchFamily="2" charset="-34"/>
            </a:endParaRPr>
          </a:p>
        </p:txBody>
      </p:sp>
      <p:sp>
        <p:nvSpPr>
          <p:cNvPr id="4" name="副標題 2">
            <a:extLst>
              <a:ext uri="{FF2B5EF4-FFF2-40B4-BE49-F238E27FC236}">
                <a16:creationId xmlns:a16="http://schemas.microsoft.com/office/drawing/2014/main" id="{6474863A-BB8A-1AA5-5CDD-00150D230831}"/>
              </a:ext>
            </a:extLst>
          </p:cNvPr>
          <p:cNvSpPr txBox="1">
            <a:spLocks/>
          </p:cNvSpPr>
          <p:nvPr/>
        </p:nvSpPr>
        <p:spPr>
          <a:xfrm>
            <a:off x="2486515" y="4038161"/>
            <a:ext cx="7478485" cy="1702480"/>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Presented by Jason</a:t>
            </a:r>
          </a:p>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Date: Aug. 02, 2023</a:t>
            </a:r>
          </a:p>
          <a:p>
            <a:r>
              <a:rPr kumimoji="1" lang="en-US" altLang="zh-TW" b="1" dirty="0">
                <a:latin typeface="Apple SD Gothic Neo ExtraBold" panose="02000300000000000000" pitchFamily="2" charset="-127"/>
                <a:ea typeface="Apple SD Gothic Neo ExtraBold" panose="02000300000000000000" pitchFamily="2" charset="-127"/>
                <a:cs typeface="Ayuthaya" pitchFamily="2" charset="-34"/>
              </a:rPr>
              <a:t>Group: MACI</a:t>
            </a:r>
          </a:p>
        </p:txBody>
      </p:sp>
    </p:spTree>
    <p:extLst>
      <p:ext uri="{BB962C8B-B14F-4D97-AF65-F5344CB8AC3E}">
        <p14:creationId xmlns:p14="http://schemas.microsoft.com/office/powerpoint/2010/main" val="216353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If...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5016272"/>
            <a:ext cx="7849565" cy="1340078"/>
          </a:xfrm>
        </p:spPr>
        <p:txBody>
          <a:bodyPr>
            <a:normAutofit/>
          </a:bodyPr>
          <a:lstStyle/>
          <a:p>
            <a:pPr>
              <a:lnSpc>
                <a:spcPct val="100000"/>
              </a:lnSpc>
            </a:pPr>
            <a:r>
              <a:rPr kumimoji="1" lang="en" altLang="zh-TW" dirty="0">
                <a:latin typeface="Apple SD Gothic Neo" panose="02000300000000000000" pitchFamily="2" charset="-127"/>
              </a:rPr>
              <a:t>Peggy is She-Hulk?</a:t>
            </a:r>
          </a:p>
          <a:p>
            <a:pPr>
              <a:lnSpc>
                <a:spcPct val="100000"/>
              </a:lnSpc>
            </a:pPr>
            <a:r>
              <a:rPr kumimoji="1" lang="en" altLang="zh-TW" dirty="0">
                <a:latin typeface="Apple SD Gothic Neo" panose="02000300000000000000" pitchFamily="2" charset="-127"/>
              </a:rPr>
              <a:t>We can prove the </a:t>
            </a:r>
            <a:r>
              <a:rPr kumimoji="1" lang="en" altLang="zh-TW" b="1" dirty="0">
                <a:latin typeface="Apple SD Gothic Neo" panose="02000300000000000000" pitchFamily="2" charset="-127"/>
              </a:rPr>
              <a:t>zero-knowledge(ness)</a:t>
            </a:r>
            <a:r>
              <a:rPr kumimoji="1" lang="en" altLang="zh-TW" dirty="0">
                <a:latin typeface="Apple SD Gothic Neo" panose="02000300000000000000" pitchFamily="2" charset="-127"/>
              </a:rPr>
              <a:t>.</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10</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pic>
        <p:nvPicPr>
          <p:cNvPr id="1026" name="Picture 2" descr="upload.wikimedia.org/wikipedia/zh/8/84/She-Hulk...">
            <a:extLst>
              <a:ext uri="{FF2B5EF4-FFF2-40B4-BE49-F238E27FC236}">
                <a16:creationId xmlns:a16="http://schemas.microsoft.com/office/drawing/2014/main" id="{9A0AB3A5-5D3D-B798-DB47-F5DFA2FF7A0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8" b="-809"/>
          <a:stretch/>
        </p:blipFill>
        <p:spPr bwMode="auto">
          <a:xfrm>
            <a:off x="7527105" y="1446473"/>
            <a:ext cx="3313141" cy="4895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90596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If</a:t>
            </a:r>
            <a:r>
              <a:rPr kumimoji="1" lang="zh-TW" altLang="en-US" b="1" dirty="0">
                <a:latin typeface="Apple SD Gothic Neo" panose="02000300000000000000" pitchFamily="2" charset="-127"/>
                <a:ea typeface="Apple SD Gothic Neo" panose="02000300000000000000" pitchFamily="2" charset="-127"/>
              </a:rPr>
              <a:t> </a:t>
            </a:r>
            <a:r>
              <a:rPr kumimoji="1" lang="en-US" altLang="zh-TW" b="1" dirty="0">
                <a:latin typeface="Apple SD Gothic Neo" panose="02000300000000000000" pitchFamily="2" charset="-127"/>
                <a:ea typeface="Apple SD Gothic Neo" panose="02000300000000000000" pitchFamily="2" charset="-127"/>
              </a:rPr>
              <a:t>Else...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5016272"/>
            <a:ext cx="7849565" cy="1340078"/>
          </a:xfrm>
        </p:spPr>
        <p:txBody>
          <a:bodyPr>
            <a:normAutofit/>
          </a:bodyPr>
          <a:lstStyle/>
          <a:p>
            <a:pPr>
              <a:lnSpc>
                <a:spcPct val="100000"/>
              </a:lnSpc>
            </a:pPr>
            <a:r>
              <a:rPr kumimoji="1" lang="en" altLang="zh-TW" dirty="0">
                <a:latin typeface="Apple SD Gothic Neo" panose="02000300000000000000" pitchFamily="2" charset="-127"/>
              </a:rPr>
              <a:t>Victor is Daredevil?</a:t>
            </a:r>
          </a:p>
          <a:p>
            <a:pPr>
              <a:lnSpc>
                <a:spcPct val="100000"/>
              </a:lnSpc>
            </a:pPr>
            <a:r>
              <a:rPr kumimoji="1" lang="en" altLang="zh-TW" dirty="0">
                <a:latin typeface="Apple SD Gothic Neo" panose="02000300000000000000" pitchFamily="2" charset="-127"/>
              </a:rPr>
              <a:t>We can prove the </a:t>
            </a:r>
            <a:r>
              <a:rPr kumimoji="1" lang="en" altLang="zh-TW" b="1" dirty="0">
                <a:latin typeface="Apple SD Gothic Neo" panose="02000300000000000000" pitchFamily="2" charset="-127"/>
              </a:rPr>
              <a:t>soundness</a:t>
            </a:r>
            <a:r>
              <a:rPr kumimoji="1" lang="en" altLang="zh-TW" dirty="0">
                <a:latin typeface="Apple SD Gothic Neo" panose="02000300000000000000" pitchFamily="2" charset="-127"/>
              </a:rPr>
              <a:t>.</a:t>
            </a:r>
          </a:p>
          <a:p>
            <a:pPr>
              <a:lnSpc>
                <a:spcPct val="100000"/>
              </a:lnSpc>
            </a:pPr>
            <a:endParaRPr kumimoji="1" lang="en" altLang="zh-TW" dirty="0">
              <a:latin typeface="Apple SD Gothic Neo" panose="02000300000000000000" pitchFamily="2" charset="-127"/>
            </a:endParaRP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11</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pic>
        <p:nvPicPr>
          <p:cNvPr id="8" name="Picture 2">
            <a:extLst>
              <a:ext uri="{FF2B5EF4-FFF2-40B4-BE49-F238E27FC236}">
                <a16:creationId xmlns:a16="http://schemas.microsoft.com/office/drawing/2014/main" id="{252E4D7D-FAB8-DFE0-E7C8-5E882DB0E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7105" y="1410618"/>
            <a:ext cx="3309256" cy="503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045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What Else... ?</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0465" y="5016272"/>
            <a:ext cx="10515600" cy="1325563"/>
          </a:xfrm>
        </p:spPr>
        <p:txBody>
          <a:bodyPr>
            <a:normAutofit/>
          </a:bodyPr>
          <a:lstStyle/>
          <a:p>
            <a:pPr>
              <a:lnSpc>
                <a:spcPct val="100000"/>
              </a:lnSpc>
            </a:pPr>
            <a:r>
              <a:rPr kumimoji="1" lang="en" altLang="zh-TW" sz="3200" dirty="0">
                <a:latin typeface="Apple SD Gothic Neo" panose="02000300000000000000" pitchFamily="2" charset="-127"/>
              </a:rPr>
              <a:t>Peggy just goes in through A and comes out from B?</a:t>
            </a:r>
          </a:p>
          <a:p>
            <a:pPr>
              <a:lnSpc>
                <a:spcPct val="100000"/>
              </a:lnSpc>
            </a:pPr>
            <a:r>
              <a:rPr kumimoji="1" lang="en" altLang="zh-TW" sz="3200" dirty="0">
                <a:latin typeface="Apple SD Gothic Neo" panose="02000300000000000000" pitchFamily="2" charset="-127"/>
              </a:rPr>
              <a:t>The 3</a:t>
            </a:r>
            <a:r>
              <a:rPr kumimoji="1" lang="en" altLang="zh-TW" sz="3200" baseline="30000" dirty="0">
                <a:latin typeface="Apple SD Gothic Neo" panose="02000300000000000000" pitchFamily="2" charset="-127"/>
              </a:rPr>
              <a:t>rd</a:t>
            </a:r>
            <a:r>
              <a:rPr kumimoji="1" lang="en" altLang="zh-TW" sz="3200" dirty="0">
                <a:latin typeface="Apple SD Gothic Neo" panose="02000300000000000000" pitchFamily="2" charset="-127"/>
              </a:rPr>
              <a:t> party will be sure about Peggy’s knowledge.</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12</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3"/>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3"/>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3"/>
          <a:srcRect l="1425" t="65773" r="-1425" b="1713"/>
          <a:stretch/>
        </p:blipFill>
        <p:spPr>
          <a:xfrm>
            <a:off x="7655809" y="1618117"/>
            <a:ext cx="3055734" cy="3107666"/>
          </a:xfrm>
          <a:prstGeom prst="rect">
            <a:avLst/>
          </a:prstGeom>
        </p:spPr>
      </p:pic>
    </p:spTree>
    <p:extLst>
      <p:ext uri="{BB962C8B-B14F-4D97-AF65-F5344CB8AC3E}">
        <p14:creationId xmlns:p14="http://schemas.microsoft.com/office/powerpoint/2010/main" val="37872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Interactive vs. Non-Interactive</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“Interactive” means interact more than once.</a:t>
            </a:r>
          </a:p>
          <a:p>
            <a:pPr>
              <a:lnSpc>
                <a:spcPct val="100000"/>
              </a:lnSpc>
            </a:pPr>
            <a:r>
              <a:rPr kumimoji="1" lang="en" altLang="zh-TW" sz="3200" dirty="0">
                <a:latin typeface="Apple SD Gothic Neo" panose="02000300000000000000" pitchFamily="2" charset="-127"/>
              </a:rPr>
              <a:t>“Non-interactive” means </a:t>
            </a:r>
            <a:r>
              <a:rPr kumimoji="1" lang="en" altLang="zh-TW" sz="3200" b="1" dirty="0">
                <a:latin typeface="Apple SD Gothic Neo" panose="02000300000000000000" pitchFamily="2" charset="-127"/>
              </a:rPr>
              <a:t>interact only</a:t>
            </a:r>
            <a:r>
              <a:rPr kumimoji="1" lang="en" altLang="zh-TW" sz="3200" dirty="0">
                <a:latin typeface="Apple SD Gothic Neo" panose="02000300000000000000" pitchFamily="2" charset="-127"/>
              </a:rPr>
              <a:t> </a:t>
            </a:r>
            <a:r>
              <a:rPr kumimoji="1" lang="en" altLang="zh-TW" sz="3200" b="1" dirty="0">
                <a:latin typeface="Apple SD Gothic Neo" panose="02000300000000000000" pitchFamily="2" charset="-127"/>
              </a:rPr>
              <a:t>once</a:t>
            </a:r>
            <a:r>
              <a:rPr kumimoji="1" lang="en" altLang="zh-TW" sz="3200" dirty="0">
                <a:latin typeface="Apple SD Gothic Neo" panose="02000300000000000000" pitchFamily="2" charset="-127"/>
              </a:rPr>
              <a:t>.</a:t>
            </a:r>
          </a:p>
          <a:p>
            <a:pPr lvl="1">
              <a:lnSpc>
                <a:spcPct val="100000"/>
              </a:lnSpc>
            </a:pPr>
            <a:r>
              <a:rPr kumimoji="1" lang="en" altLang="zh-TW" sz="2800" dirty="0">
                <a:latin typeface="Apple SD Gothic Neo" panose="02000300000000000000" pitchFamily="2" charset="-127"/>
              </a:rPr>
              <a:t>ZK-SNARK (Zero-Knowledge Succinct </a:t>
            </a:r>
            <a:r>
              <a:rPr kumimoji="1" lang="en" altLang="zh-TW" sz="2800" b="1" dirty="0">
                <a:latin typeface="Apple SD Gothic Neo" panose="02000300000000000000" pitchFamily="2" charset="-127"/>
              </a:rPr>
              <a:t>Non-Interactive</a:t>
            </a:r>
            <a:r>
              <a:rPr kumimoji="1" lang="en" altLang="zh-TW" sz="2800" dirty="0">
                <a:latin typeface="Apple SD Gothic Neo" panose="02000300000000000000" pitchFamily="2" charset="-127"/>
              </a:rPr>
              <a:t> Argument of Knowledge)</a:t>
            </a:r>
          </a:p>
          <a:p>
            <a:pPr lvl="1">
              <a:lnSpc>
                <a:spcPct val="100000"/>
              </a:lnSpc>
            </a:pPr>
            <a:r>
              <a:rPr kumimoji="1" lang="en" altLang="zh-TW" sz="2800" dirty="0">
                <a:latin typeface="Apple SD Gothic Neo" panose="02000300000000000000" pitchFamily="2" charset="-127"/>
              </a:rPr>
              <a:t>ZK-STARKs (Zero-Knowledge Scalable Transparent Argument of Knowledge)</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13</a:t>
            </a:fld>
            <a:endParaRPr kumimoji="1" lang="zh-TW" altLang="en-US"/>
          </a:p>
        </p:txBody>
      </p:sp>
    </p:spTree>
    <p:extLst>
      <p:ext uri="{BB962C8B-B14F-4D97-AF65-F5344CB8AC3E}">
        <p14:creationId xmlns:p14="http://schemas.microsoft.com/office/powerpoint/2010/main" val="401852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a:xfrm>
            <a:off x="2406304" y="2406877"/>
            <a:ext cx="7379391" cy="2044246"/>
          </a:xfrm>
        </p:spPr>
        <p:txBody>
          <a:bodyPr>
            <a:normAutofit/>
          </a:bodyPr>
          <a:lstStyle/>
          <a:p>
            <a:pPr algn="ctr"/>
            <a:r>
              <a:rPr kumimoji="1" lang="en-US" altLang="zh-TW" sz="5400" b="1" dirty="0">
                <a:latin typeface="Apple SD Gothic Neo" panose="02000300000000000000" pitchFamily="2" charset="-127"/>
                <a:ea typeface="Apple SD Gothic Neo" panose="02000300000000000000" pitchFamily="2" charset="-127"/>
              </a:rPr>
              <a:t>Let’s Do Some Math.</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14</a:t>
            </a:fld>
            <a:endParaRPr kumimoji="1" lang="zh-TW" altLang="en-US"/>
          </a:p>
        </p:txBody>
      </p:sp>
    </p:spTree>
    <p:extLst>
      <p:ext uri="{BB962C8B-B14F-4D97-AF65-F5344CB8AC3E}">
        <p14:creationId xmlns:p14="http://schemas.microsoft.com/office/powerpoint/2010/main" val="18868936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err="1">
                <a:latin typeface="Apple SD Gothic Neo" panose="02000300000000000000" pitchFamily="2" charset="-127"/>
                <a:ea typeface="Apple SD Gothic Neo" panose="02000300000000000000" pitchFamily="2" charset="-127"/>
              </a:rPr>
              <a:t>Schnorr’s</a:t>
            </a:r>
            <a:r>
              <a:rPr kumimoji="1" lang="en-US" altLang="zh-TW" b="1" dirty="0">
                <a:latin typeface="Apple SD Gothic Neo" panose="02000300000000000000" pitchFamily="2" charset="-127"/>
                <a:ea typeface="Apple SD Gothic Neo" panose="02000300000000000000" pitchFamily="2" charset="-127"/>
              </a:rPr>
              <a:t> Protocol</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15</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mc:Choice xmlns:a14="http://schemas.microsoft.com/office/drawing/2010/main"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Assumption:</a:t>
                </a:r>
              </a:p>
              <a:p>
                <a:pPr lvl="1">
                  <a:lnSpc>
                    <a:spcPct val="100000"/>
                  </a:lnSpc>
                </a:pPr>
                <a:r>
                  <a:rPr kumimoji="1" lang="en" altLang="zh-TW" sz="2000" dirty="0">
                    <a:latin typeface="Apple SD Gothic Neo" panose="02000300000000000000" pitchFamily="2" charset="-127"/>
                    <a:ea typeface="Apple SD Gothic Neo" panose="02000300000000000000" pitchFamily="2" charset="-127"/>
                  </a:rPr>
                  <a:t>Let </a:t>
                </a:r>
                <a14:m>
                  <m:oMath xmlns:m="http://schemas.openxmlformats.org/officeDocument/2006/math">
                    <m:r>
                      <a:rPr kumimoji="1" lang="en-US" altLang="zh-TW" sz="2000" b="0" i="1" smtClean="0">
                        <a:latin typeface="Cambria Math" panose="02040503050406030204" pitchFamily="18" charset="0"/>
                      </a:rPr>
                      <m:t>𝑝</m:t>
                    </m:r>
                  </m:oMath>
                </a14:m>
                <a:r>
                  <a:rPr kumimoji="1" lang="en" altLang="zh-TW" sz="2000" dirty="0">
                    <a:latin typeface="Apple SD Gothic Neo" panose="02000300000000000000" pitchFamily="2" charset="-127"/>
                    <a:ea typeface="Apple SD Gothic Neo" panose="02000300000000000000" pitchFamily="2" charset="-127"/>
                  </a:rPr>
                  <a:t> be some prime number, and let </a:t>
                </a:r>
                <a14:m>
                  <m:oMath xmlns:m="http://schemas.openxmlformats.org/officeDocument/2006/math">
                    <m:r>
                      <a:rPr kumimoji="1" lang="en-US" altLang="zh-TW" sz="2000" b="0" i="1" smtClean="0">
                        <a:latin typeface="Cambria Math" panose="02040503050406030204" pitchFamily="18" charset="0"/>
                      </a:rPr>
                      <m:t>𝑔</m:t>
                    </m:r>
                  </m:oMath>
                </a14:m>
                <a:r>
                  <a:rPr kumimoji="1" lang="en" altLang="zh-TW" sz="2000" dirty="0">
                    <a:latin typeface="Apple SD Gothic Neo" panose="02000300000000000000" pitchFamily="2" charset="-127"/>
                    <a:ea typeface="Apple SD Gothic Neo" panose="02000300000000000000" pitchFamily="2" charset="-127"/>
                  </a:rPr>
                  <a:t> be a generator of a cyclic group of prime-order </a:t>
                </a:r>
                <a14:m>
                  <m:oMath xmlns:m="http://schemas.openxmlformats.org/officeDocument/2006/math">
                    <m:r>
                      <a:rPr kumimoji="1" lang="en-US" altLang="zh-TW" sz="2000" b="0" i="1" smtClean="0">
                        <a:latin typeface="Cambria Math" panose="02040503050406030204" pitchFamily="18" charset="0"/>
                      </a:rPr>
                      <m:t>𝑞</m:t>
                    </m:r>
                  </m:oMath>
                </a14:m>
                <a:r>
                  <a:rPr kumimoji="1" lang="en" altLang="zh-TW" sz="2000" dirty="0">
                    <a:latin typeface="Apple SD Gothic Neo" panose="02000300000000000000" pitchFamily="2" charset="-127"/>
                    <a:ea typeface="Apple SD Gothic Neo" panose="02000300000000000000" pitchFamily="2" charset="-127"/>
                  </a:rPr>
                  <a:t>.</a:t>
                </a:r>
              </a:p>
              <a:p>
                <a:pPr lvl="1">
                  <a:lnSpc>
                    <a:spcPct val="100000"/>
                  </a:lnSpc>
                </a:pPr>
                <a:r>
                  <a:rPr kumimoji="1" lang="en" altLang="zh-TW" sz="2000" dirty="0">
                    <a:latin typeface="Apple SD Gothic Neo" panose="02000300000000000000" pitchFamily="2" charset="-127"/>
                    <a:ea typeface="Apple SD Gothic Neo" panose="02000300000000000000" pitchFamily="2" charset="-127"/>
                  </a:rPr>
                  <a:t>To generate a keypair, the prover picks a random integer </a:t>
                </a:r>
                <a14:m>
                  <m:oMath xmlns:m="http://schemas.openxmlformats.org/officeDocument/2006/math">
                    <m:r>
                      <a:rPr kumimoji="1" lang="en-US" altLang="zh-TW" sz="2000" b="0" i="1" smtClean="0">
                        <a:latin typeface="Cambria Math" panose="02040503050406030204" pitchFamily="18" charset="0"/>
                      </a:rPr>
                      <m:t>𝑎</m:t>
                    </m:r>
                  </m:oMath>
                </a14:m>
                <a:r>
                  <a:rPr kumimoji="1" lang="en" altLang="zh-TW" sz="2000" dirty="0">
                    <a:latin typeface="Apple SD Gothic Neo" panose="02000300000000000000" pitchFamily="2" charset="-127"/>
                    <a:ea typeface="Apple SD Gothic Neo" panose="02000300000000000000" pitchFamily="2" charset="-127"/>
                  </a:rPr>
                  <a:t> between </a:t>
                </a:r>
                <a14:m>
                  <m:oMath xmlns:m="http://schemas.openxmlformats.org/officeDocument/2006/math">
                    <m:r>
                      <a:rPr kumimoji="1" lang="en-US" altLang="zh-TW" sz="2000" b="0" i="1" smtClean="0">
                        <a:latin typeface="Cambria Math" panose="02040503050406030204" pitchFamily="18" charset="0"/>
                      </a:rPr>
                      <m:t>1</m:t>
                    </m:r>
                  </m:oMath>
                </a14:m>
                <a:r>
                  <a:rPr kumimoji="1" lang="en" altLang="zh-TW" sz="2000" dirty="0">
                    <a:latin typeface="Apple SD Gothic Neo" panose="02000300000000000000" pitchFamily="2" charset="-127"/>
                    <a:ea typeface="Apple SD Gothic Neo" panose="02000300000000000000" pitchFamily="2" charset="-127"/>
                  </a:rPr>
                  <a:t> and </a:t>
                </a:r>
                <a14:m>
                  <m:oMath xmlns:m="http://schemas.openxmlformats.org/officeDocument/2006/math">
                    <m:r>
                      <a:rPr kumimoji="1" lang="en-US" altLang="zh-TW" sz="2000" b="0" i="1" smtClean="0">
                        <a:latin typeface="Cambria Math" panose="02040503050406030204" pitchFamily="18" charset="0"/>
                      </a:rPr>
                      <m:t>𝑞</m:t>
                    </m:r>
                  </m:oMath>
                </a14:m>
                <a:r>
                  <a:rPr kumimoji="1" lang="en" altLang="zh-TW" sz="2000" dirty="0">
                    <a:latin typeface="Apple SD Gothic Neo" panose="02000300000000000000" pitchFamily="2" charset="-127"/>
                    <a:ea typeface="Apple SD Gothic Neo" panose="02000300000000000000" pitchFamily="2" charset="-127"/>
                  </a:rPr>
                  <a:t> and compute </a:t>
                </a:r>
              </a:p>
              <a:p>
                <a:pPr marL="457200" lvl="1" indent="0" algn="ctr">
                  <a:lnSpc>
                    <a:spcPct val="100000"/>
                  </a:lnSpc>
                  <a:buNone/>
                </a:pPr>
                <a:r>
                  <a:rPr kumimoji="1" lang="en-US" altLang="zh-TW" sz="2000" b="0" dirty="0">
                    <a:latin typeface="Apple SD Gothic Neo" panose="02000300000000000000" pitchFamily="2" charset="-127"/>
                    <a:ea typeface="Apple SD Gothic Neo" panose="02000300000000000000" pitchFamily="2" charset="-127"/>
                  </a:rPr>
                  <a:t>(</a:t>
                </a:r>
                <a14:m>
                  <m:oMath xmlns:m="http://schemas.openxmlformats.org/officeDocument/2006/math">
                    <m:r>
                      <a:rPr kumimoji="1" lang="en-US" altLang="zh-TW" sz="2000" b="0" i="1" smtClean="0">
                        <a:latin typeface="Cambria Math" panose="02040503050406030204" pitchFamily="18" charset="0"/>
                      </a:rPr>
                      <m:t>𝑆𝐾</m:t>
                    </m:r>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𝑃𝐾</m:t>
                    </m:r>
                    <m:r>
                      <a:rPr kumimoji="1" lang="en-US" altLang="zh-TW" sz="2000" b="0" i="1" smtClean="0">
                        <a:latin typeface="Cambria Math" panose="02040503050406030204" pitchFamily="18" charset="0"/>
                      </a:rPr>
                      <m:t>)=</m:t>
                    </m:r>
                    <m:d>
                      <m:dPr>
                        <m:ctrlPr>
                          <a:rPr kumimoji="1" lang="en-US" altLang="zh-TW" sz="2000" b="0" i="1" smtClean="0">
                            <a:latin typeface="Cambria Math" panose="02040503050406030204" pitchFamily="18" charset="0"/>
                          </a:rPr>
                        </m:ctrlPr>
                      </m:dPr>
                      <m:e>
                        <m:r>
                          <a:rPr kumimoji="1" lang="en-US" altLang="zh-TW" sz="2000" b="0" i="1" smtClean="0">
                            <a:latin typeface="Cambria Math" panose="02040503050406030204" pitchFamily="18" charset="0"/>
                          </a:rPr>
                          <m:t>𝑎</m:t>
                        </m:r>
                        <m:r>
                          <a:rPr kumimoji="1" lang="en-US" altLang="zh-TW" sz="2000" b="0" i="1" smtClean="0">
                            <a:latin typeface="Cambria Math" panose="02040503050406030204" pitchFamily="18" charset="0"/>
                          </a:rPr>
                          <m:t>, </m:t>
                        </m:r>
                        <m:sSup>
                          <m:sSupPr>
                            <m:ctrlPr>
                              <a:rPr kumimoji="1" lang="en" altLang="zh-TW" sz="2000" i="1" smtClean="0">
                                <a:latin typeface="Cambria Math" panose="02040503050406030204" pitchFamily="18" charset="0"/>
                              </a:rPr>
                            </m:ctrlPr>
                          </m:sSupPr>
                          <m:e>
                            <m:r>
                              <a:rPr kumimoji="1" lang="en-US" altLang="zh-TW" sz="2000" b="0" i="1" smtClean="0">
                                <a:latin typeface="Cambria Math" panose="02040503050406030204" pitchFamily="18" charset="0"/>
                              </a:rPr>
                              <m:t>𝑔</m:t>
                            </m:r>
                          </m:e>
                          <m:sup>
                            <m:r>
                              <a:rPr kumimoji="1" lang="en-US" altLang="zh-TW" sz="2000" b="0" i="1" smtClean="0">
                                <a:latin typeface="Cambria Math" panose="02040503050406030204" pitchFamily="18" charset="0"/>
                              </a:rPr>
                              <m:t>𝑎</m:t>
                            </m:r>
                          </m:sup>
                        </m:sSup>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𝑚𝑜𝑑</m:t>
                        </m:r>
                        <m:r>
                          <a:rPr kumimoji="1" lang="en-US" altLang="zh-TW" sz="2000" b="0" i="1" smtClean="0">
                            <a:latin typeface="Cambria Math" panose="02040503050406030204" pitchFamily="18" charset="0"/>
                          </a:rPr>
                          <m:t> </m:t>
                        </m:r>
                        <m:r>
                          <a:rPr kumimoji="1" lang="en-US" altLang="zh-TW" sz="2000" b="0" i="1" smtClean="0">
                            <a:latin typeface="Cambria Math" panose="02040503050406030204" pitchFamily="18" charset="0"/>
                          </a:rPr>
                          <m:t>𝑝</m:t>
                        </m:r>
                      </m:e>
                    </m:d>
                  </m:oMath>
                </a14:m>
                <a:endParaRPr kumimoji="1" lang="en-US" altLang="zh-TW" sz="2000" b="0" dirty="0">
                  <a:latin typeface="Apple SD Gothic Neo" panose="02000300000000000000" pitchFamily="2" charset="-127"/>
                </a:endParaRPr>
              </a:p>
              <a:p>
                <a:pPr>
                  <a:lnSpc>
                    <a:spcPct val="100000"/>
                  </a:lnSpc>
                </a:pPr>
                <a:r>
                  <a:rPr kumimoji="1" lang="en-US" altLang="zh-TW" sz="2400" dirty="0">
                    <a:latin typeface="Apple SD Gothic Neo" panose="02000300000000000000" pitchFamily="2" charset="-127"/>
                    <a:ea typeface="Apple SD Gothic Neo" panose="02000300000000000000" pitchFamily="2" charset="-127"/>
                  </a:rPr>
                  <a:t>Interactive version of the protocol:</a:t>
                </a:r>
                <a:endParaRPr kumimoji="1" lang="en-US" altLang="zh-TW" sz="2400" b="0" dirty="0">
                  <a:latin typeface="Apple SD Gothic Neo" panose="02000300000000000000" pitchFamily="2" charset="-127"/>
                  <a:ea typeface="Apple SD Gothic Neo" panose="02000300000000000000" pitchFamily="2" charset="-127"/>
                </a:endParaRPr>
              </a:p>
            </p:txBody>
          </p:sp>
        </mc:Choice>
        <mc:Fallback>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4430" r="-844" b="-1899"/>
                </a:stretch>
              </a:blipFill>
            </p:spPr>
            <p:txBody>
              <a:bodyPr/>
              <a:lstStyle/>
              <a:p>
                <a:r>
                  <a:rPr lang="zh-TW" altLang="en-US">
                    <a:noFill/>
                  </a:rPr>
                  <a:t> </a:t>
                </a:r>
              </a:p>
            </p:txBody>
          </p:sp>
        </mc:Fallback>
      </mc:AlternateContent>
      <p:grpSp>
        <p:nvGrpSpPr>
          <p:cNvPr id="14" name="群組 13">
            <a:extLst>
              <a:ext uri="{FF2B5EF4-FFF2-40B4-BE49-F238E27FC236}">
                <a16:creationId xmlns:a16="http://schemas.microsoft.com/office/drawing/2014/main" id="{60611A51-262E-ACDA-FC22-779DCAD5D43C}"/>
              </a:ext>
            </a:extLst>
          </p:cNvPr>
          <p:cNvGrpSpPr/>
          <p:nvPr/>
        </p:nvGrpSpPr>
        <p:grpSpPr>
          <a:xfrm>
            <a:off x="3006201" y="3675361"/>
            <a:ext cx="6179597" cy="2335118"/>
            <a:chOff x="3020777" y="4154565"/>
            <a:chExt cx="6179597" cy="2335118"/>
          </a:xfrm>
        </p:grpSpPr>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C395A322-0522-AF2E-8A12-D5122E40F384}"/>
                    </a:ext>
                  </a:extLst>
                </p:cNvPr>
                <p:cNvSpPr txBox="1"/>
                <p:nvPr/>
              </p:nvSpPr>
              <p:spPr>
                <a:xfrm>
                  <a:off x="3020777" y="4154565"/>
                  <a:ext cx="1640514" cy="1200329"/>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zh-TW" altLang="en-US" dirty="0"/>
                </a:p>
              </p:txBody>
            </p:sp>
          </mc:Choice>
          <mc:Fallback xmlns="">
            <p:sp>
              <p:nvSpPr>
                <p:cNvPr id="15" name="文字方塊 14">
                  <a:extLst>
                    <a:ext uri="{FF2B5EF4-FFF2-40B4-BE49-F238E27FC236}">
                      <a16:creationId xmlns:a16="http://schemas.microsoft.com/office/drawing/2014/main" id="{C395A322-0522-AF2E-8A12-D5122E40F384}"/>
                    </a:ext>
                  </a:extLst>
                </p:cNvPr>
                <p:cNvSpPr txBox="1">
                  <a:spLocks noRot="1" noChangeAspect="1" noMove="1" noResize="1" noEditPoints="1" noAdjustHandles="1" noChangeArrowheads="1" noChangeShapeType="1" noTextEdit="1"/>
                </p:cNvSpPr>
                <p:nvPr/>
              </p:nvSpPr>
              <p:spPr>
                <a:xfrm>
                  <a:off x="3020777" y="4154565"/>
                  <a:ext cx="1640514" cy="1200329"/>
                </a:xfrm>
                <a:prstGeom prst="rect">
                  <a:avLst/>
                </a:prstGeom>
                <a:blipFill>
                  <a:blip r:embed="rId5"/>
                  <a:stretch>
                    <a:fillRect l="-2308" t="-2105" b="-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08FC6376-E4C0-5737-B0D9-03312618EA76}"/>
                    </a:ext>
                  </a:extLst>
                </p:cNvPr>
                <p:cNvSpPr txBox="1"/>
                <p:nvPr/>
              </p:nvSpPr>
              <p:spPr>
                <a:xfrm>
                  <a:off x="7485289" y="4159943"/>
                  <a:ext cx="1715085" cy="2329740"/>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𝑐</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xmlns="">
            <p:sp>
              <p:nvSpPr>
                <p:cNvPr id="16" name="文字方塊 15">
                  <a:extLst>
                    <a:ext uri="{FF2B5EF4-FFF2-40B4-BE49-F238E27FC236}">
                      <a16:creationId xmlns:a16="http://schemas.microsoft.com/office/drawing/2014/main" id="{08FC6376-E4C0-5737-B0D9-03312618EA76}"/>
                    </a:ext>
                  </a:extLst>
                </p:cNvPr>
                <p:cNvSpPr txBox="1">
                  <a:spLocks noRot="1" noChangeAspect="1" noMove="1" noResize="1" noEditPoints="1" noAdjustHandles="1" noChangeArrowheads="1" noChangeShapeType="1" noTextEdit="1"/>
                </p:cNvSpPr>
                <p:nvPr/>
              </p:nvSpPr>
              <p:spPr>
                <a:xfrm>
                  <a:off x="7485289" y="4159943"/>
                  <a:ext cx="1715085" cy="2329740"/>
                </a:xfrm>
                <a:prstGeom prst="rect">
                  <a:avLst/>
                </a:prstGeom>
                <a:blipFill>
                  <a:blip r:embed="rId6"/>
                  <a:stretch>
                    <a:fillRect l="-735" t="-1081"/>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A5B23978-0B59-BD86-4584-741466CABD90}"/>
                </a:ext>
              </a:extLst>
            </p:cNvPr>
            <p:cNvCxnSpPr>
              <a:cxnSpLocks/>
            </p:cNvCxnSpPr>
            <p:nvPr/>
          </p:nvCxnSpPr>
          <p:spPr>
            <a:xfrm>
              <a:off x="4866560" y="517298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8" name="直線箭頭接點 17">
              <a:extLst>
                <a:ext uri="{FF2B5EF4-FFF2-40B4-BE49-F238E27FC236}">
                  <a16:creationId xmlns:a16="http://schemas.microsoft.com/office/drawing/2014/main" id="{EAA38E40-28B1-0972-8954-AD77A9AB36AE}"/>
                </a:ext>
              </a:extLst>
            </p:cNvPr>
            <p:cNvCxnSpPr>
              <a:cxnSpLocks/>
            </p:cNvCxnSpPr>
            <p:nvPr/>
          </p:nvCxnSpPr>
          <p:spPr>
            <a:xfrm>
              <a:off x="4853860" y="6126133"/>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9" name="直線箭頭接點 18">
              <a:extLst>
                <a:ext uri="{FF2B5EF4-FFF2-40B4-BE49-F238E27FC236}">
                  <a16:creationId xmlns:a16="http://schemas.microsoft.com/office/drawing/2014/main" id="{1C013460-3839-F18B-6797-890B54481B52}"/>
                </a:ext>
              </a:extLst>
            </p:cNvPr>
            <p:cNvCxnSpPr>
              <a:cxnSpLocks/>
            </p:cNvCxnSpPr>
            <p:nvPr/>
          </p:nvCxnSpPr>
          <p:spPr>
            <a:xfrm flipH="1">
              <a:off x="4853860" y="55980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0" name="文字方塊 19">
                  <a:extLst>
                    <a:ext uri="{FF2B5EF4-FFF2-40B4-BE49-F238E27FC236}">
                      <a16:creationId xmlns:a16="http://schemas.microsoft.com/office/drawing/2014/main" id="{972538DF-F563-1F6B-81A2-1B5AFF309B50}"/>
                    </a:ext>
                  </a:extLst>
                </p:cNvPr>
                <p:cNvSpPr txBox="1"/>
                <p:nvPr/>
              </p:nvSpPr>
              <p:spPr>
                <a:xfrm>
                  <a:off x="5282262" y="4704835"/>
                  <a:ext cx="1610248" cy="374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sup>
                        </m:sSup>
                        <m:r>
                          <a:rPr kumimoji="1" lang="en-US" altLang="zh-TW" b="0" i="1" smtClean="0">
                            <a:latin typeface="Cambria Math" panose="02040503050406030204" pitchFamily="18" charset="0"/>
                            <a:ea typeface="Cambria Math" panose="02040503050406030204" pitchFamily="18" charset="0"/>
                          </a:rPr>
                          <m:t>𝑚𝑜𝑑</m:t>
                        </m:r>
                        <m:r>
                          <a:rPr kumimoji="1" lang="en-US" altLang="zh-TW" b="0" i="1" smtClean="0">
                            <a:latin typeface="Cambria Math" panose="02040503050406030204" pitchFamily="18" charset="0"/>
                            <a:ea typeface="Cambria Math" panose="02040503050406030204" pitchFamily="18" charset="0"/>
                          </a:rPr>
                          <m:t> </m:t>
                        </m:r>
                        <m:r>
                          <a:rPr kumimoji="1" lang="en-US" altLang="zh-TW" b="0" i="1" smtClean="0">
                            <a:latin typeface="Cambria Math" panose="02040503050406030204" pitchFamily="18" charset="0"/>
                            <a:ea typeface="Cambria Math" panose="02040503050406030204" pitchFamily="18" charset="0"/>
                          </a:rPr>
                          <m:t>𝑝</m:t>
                        </m:r>
                      </m:oMath>
                    </m:oMathPara>
                  </a14:m>
                  <a:endParaRPr kumimoji="1" lang="zh-TW" altLang="en-US" dirty="0"/>
                </a:p>
              </p:txBody>
            </p:sp>
          </mc:Choice>
          <mc:Fallback xmlns="">
            <p:sp>
              <p:nvSpPr>
                <p:cNvPr id="20" name="文字方塊 19">
                  <a:extLst>
                    <a:ext uri="{FF2B5EF4-FFF2-40B4-BE49-F238E27FC236}">
                      <a16:creationId xmlns:a16="http://schemas.microsoft.com/office/drawing/2014/main" id="{972538DF-F563-1F6B-81A2-1B5AFF309B50}"/>
                    </a:ext>
                  </a:extLst>
                </p:cNvPr>
                <p:cNvSpPr txBox="1">
                  <a:spLocks noRot="1" noChangeAspect="1" noMove="1" noResize="1" noEditPoints="1" noAdjustHandles="1" noChangeArrowheads="1" noChangeShapeType="1" noTextEdit="1"/>
                </p:cNvSpPr>
                <p:nvPr/>
              </p:nvSpPr>
              <p:spPr>
                <a:xfrm>
                  <a:off x="5282262" y="4704835"/>
                  <a:ext cx="1610248" cy="374270"/>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BFB02F5C-8578-8978-1C6D-0EFEA3F4D775}"/>
                    </a:ext>
                  </a:extLst>
                </p:cNvPr>
                <p:cNvSpPr txBox="1"/>
                <p:nvPr/>
              </p:nvSpPr>
              <p:spPr>
                <a:xfrm>
                  <a:off x="5867400" y="5225535"/>
                  <a:ext cx="350672"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𝑐</m:t>
                        </m:r>
                      </m:oMath>
                    </m:oMathPara>
                  </a14:m>
                  <a:endParaRPr kumimoji="1" lang="zh-TW" altLang="en-US" dirty="0"/>
                </a:p>
              </p:txBody>
            </p:sp>
          </mc:Choice>
          <mc:Fallback xmlns="">
            <p:sp>
              <p:nvSpPr>
                <p:cNvPr id="21" name="文字方塊 20">
                  <a:extLst>
                    <a:ext uri="{FF2B5EF4-FFF2-40B4-BE49-F238E27FC236}">
                      <a16:creationId xmlns:a16="http://schemas.microsoft.com/office/drawing/2014/main" id="{BFB02F5C-8578-8978-1C6D-0EFEA3F4D775}"/>
                    </a:ext>
                  </a:extLst>
                </p:cNvPr>
                <p:cNvSpPr txBox="1">
                  <a:spLocks noRot="1" noChangeAspect="1" noMove="1" noResize="1" noEditPoints="1" noAdjustHandles="1" noChangeArrowheads="1" noChangeShapeType="1" noTextEdit="1"/>
                </p:cNvSpPr>
                <p:nvPr/>
              </p:nvSpPr>
              <p:spPr>
                <a:xfrm>
                  <a:off x="5867400" y="5225535"/>
                  <a:ext cx="350672"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CB40B0C3-5AC0-9BAD-5C32-BB1A9D46119E}"/>
                    </a:ext>
                  </a:extLst>
                </p:cNvPr>
                <p:cNvSpPr txBox="1"/>
                <p:nvPr/>
              </p:nvSpPr>
              <p:spPr>
                <a:xfrm>
                  <a:off x="5084400" y="5703811"/>
                  <a:ext cx="199791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m:oMathPara>
                  </a14:m>
                  <a:endParaRPr kumimoji="1" lang="zh-TW" altLang="en-US" dirty="0"/>
                </a:p>
              </p:txBody>
            </p:sp>
          </mc:Choice>
          <mc:Fallback xmlns="">
            <p:sp>
              <p:nvSpPr>
                <p:cNvPr id="22" name="文字方塊 21">
                  <a:extLst>
                    <a:ext uri="{FF2B5EF4-FFF2-40B4-BE49-F238E27FC236}">
                      <a16:creationId xmlns:a16="http://schemas.microsoft.com/office/drawing/2014/main" id="{CB40B0C3-5AC0-9BAD-5C32-BB1A9D46119E}"/>
                    </a:ext>
                  </a:extLst>
                </p:cNvPr>
                <p:cNvSpPr txBox="1">
                  <a:spLocks noRot="1" noChangeAspect="1" noMove="1" noResize="1" noEditPoints="1" noAdjustHandles="1" noChangeArrowheads="1" noChangeShapeType="1" noTextEdit="1"/>
                </p:cNvSpPr>
                <p:nvPr/>
              </p:nvSpPr>
              <p:spPr>
                <a:xfrm>
                  <a:off x="5084400" y="5703811"/>
                  <a:ext cx="1997918" cy="369332"/>
                </a:xfrm>
                <a:prstGeom prst="rect">
                  <a:avLst/>
                </a:prstGeom>
                <a:blipFill>
                  <a:blip r:embed="rId9"/>
                  <a:stretch>
                    <a:fillRect b="-16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80828110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Completeness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16</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Completeness in this context: if the prover does know the private key </a:t>
                </a:r>
                <a14:m>
                  <m:oMath xmlns:m="http://schemas.openxmlformats.org/officeDocument/2006/math">
                    <m:r>
                      <a:rPr kumimoji="1" lang="en-US" altLang="zh-TW" sz="2400" b="0" i="1" smtClean="0">
                        <a:latin typeface="Cambria Math" panose="02040503050406030204" pitchFamily="18" charset="0"/>
                      </a:rPr>
                      <m:t>𝑆𝐾</m:t>
                    </m:r>
                    <m:r>
                      <a:rPr kumimoji="1" lang="en-US" altLang="zh-TW" sz="2400" b="0" i="1" smtClean="0">
                        <a:latin typeface="Cambria Math" panose="02040503050406030204" pitchFamily="18" charset="0"/>
                      </a:rPr>
                      <m:t>=</m:t>
                    </m:r>
                    <m:r>
                      <a:rPr kumimoji="1" lang="en-US" altLang="zh-TW" sz="2400" b="0" i="1" smtClean="0">
                        <a:latin typeface="Cambria Math" panose="02040503050406030204" pitchFamily="18" charset="0"/>
                      </a:rPr>
                      <m:t>𝑎</m:t>
                    </m:r>
                  </m:oMath>
                </a14:m>
                <a:r>
                  <a:rPr kumimoji="1" lang="en" altLang="zh-TW" sz="2400" dirty="0">
                    <a:latin typeface="Apple SD Gothic Neo" panose="02000300000000000000" pitchFamily="2" charset="-127"/>
                    <a:ea typeface="Apple SD Gothic Neo" panose="02000300000000000000" pitchFamily="2" charset="-127"/>
                  </a:rPr>
                  <a:t>, he can provide the correct proof </a:t>
                </a:r>
                <a14:m>
                  <m:oMath xmlns:m="http://schemas.openxmlformats.org/officeDocument/2006/math">
                    <m:r>
                      <a:rPr kumimoji="1" lang="en-US" altLang="zh-TW" sz="2400" b="0" i="1" smtClean="0">
                        <a:latin typeface="Cambria Math" panose="02040503050406030204" pitchFamily="18" charset="0"/>
                      </a:rPr>
                      <m:t>𝑧</m:t>
                    </m:r>
                  </m:oMath>
                </a14:m>
                <a:r>
                  <a:rPr kumimoji="1" lang="en" altLang="zh-TW" sz="2400" dirty="0">
                    <a:latin typeface="Apple SD Gothic Neo" panose="02000300000000000000" pitchFamily="2" charset="-127"/>
                    <a:ea typeface="Apple SD Gothic Neo" panose="02000300000000000000" pitchFamily="2" charset="-127"/>
                  </a:rPr>
                  <a:t> such that </a:t>
                </a:r>
                <a14:m>
                  <m:oMath xmlns:m="http://schemas.openxmlformats.org/officeDocument/2006/math">
                    <m:sSup>
                      <m:sSupPr>
                        <m:ctrlPr>
                          <a:rPr kumimoji="1" lang="en-US" altLang="zh-TW" sz="240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𝑧</m:t>
                        </m:r>
                      </m:sup>
                    </m:sSup>
                    <m:r>
                      <a:rPr kumimoji="1" lang="en-US" altLang="zh-TW" sz="2400" b="0" i="1" smtClean="0">
                        <a:latin typeface="Cambria Math" panose="02040503050406030204" pitchFamily="18" charset="0"/>
                      </a:rPr>
                      <m:t> </m:t>
                    </m:r>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zh-TW" altLang="en-US" sz="2400" i="1" dirty="0" smtClean="0">
                            <a:latin typeface="Cambria Math" panose="02040503050406030204" pitchFamily="18" charset="0"/>
                          </a:rPr>
                        </m:ctrlPr>
                      </m:sSupPr>
                      <m:e>
                        <m:r>
                          <a:rPr kumimoji="1" lang="en-US" altLang="zh-TW" sz="2400" b="0" i="1" dirty="0" smtClean="0">
                            <a:latin typeface="Cambria Math" panose="02040503050406030204" pitchFamily="18" charset="0"/>
                          </a:rPr>
                          <m:t>𝑃𝐾</m:t>
                        </m:r>
                      </m:e>
                      <m:sup>
                        <m:r>
                          <a:rPr kumimoji="1" lang="en-US" altLang="zh-TW" sz="2400" b="0" i="1" dirty="0"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r>
                      <a:rPr kumimoji="1" lang="en-US" altLang="zh-TW" sz="2400" b="0" i="1" smtClean="0">
                        <a:latin typeface="Cambria Math" panose="02040503050406030204" pitchFamily="18" charset="0"/>
                        <a:ea typeface="Cambria Math" panose="02040503050406030204" pitchFamily="18" charset="0"/>
                      </a:rPr>
                      <m:t>h</m:t>
                    </m:r>
                    <m:r>
                      <a:rPr kumimoji="1" lang="en-US" altLang="zh-TW" sz="2400" b="0" i="1" smtClean="0">
                        <a:latin typeface="Cambria Math" panose="02040503050406030204" pitchFamily="18" charset="0"/>
                        <a:ea typeface="Cambria Math" panose="02040503050406030204" pitchFamily="18" charset="0"/>
                      </a:rPr>
                      <m:t>.</m:t>
                    </m:r>
                  </m:oMath>
                </a14:m>
                <a:endParaRPr kumimoji="1" lang="en" altLang="zh-TW" sz="2400" dirty="0">
                  <a:latin typeface="Apple SD Gothic Neo" panose="02000300000000000000" pitchFamily="2" charset="-127"/>
                  <a:ea typeface="Apple SD Gothic Neo" panose="02000300000000000000" pitchFamily="2" charset="-127"/>
                </a:endParaRP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 </a:t>
                </a:r>
                <a14:m>
                  <m:oMath xmlns:m="http://schemas.openxmlformats.org/officeDocument/2006/math">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𝑧</m:t>
                        </m:r>
                      </m:sup>
                    </m:sSup>
                    <m:r>
                      <a:rPr kumimoji="1" lang="en-US" altLang="zh-TW" sz="2400" b="0" i="1" smtClean="0">
                        <a:latin typeface="Cambria Math" panose="02040503050406030204" pitchFamily="18" charset="0"/>
                      </a:rPr>
                      <m:t> </m:t>
                    </m:r>
                    <m:sSup>
                      <m:sSupPr>
                        <m:ctrlPr>
                          <a:rPr kumimoji="1" lang="en-US" altLang="zh-TW" sz="2400" b="0" i="1" smtClean="0">
                            <a:latin typeface="Cambria Math" panose="02040503050406030204" pitchFamily="18" charset="0"/>
                          </a:rPr>
                        </m:ctrlPr>
                      </m:sSupPr>
                      <m:e>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𝑎𝑐</m:t>
                        </m:r>
                        <m:r>
                          <a:rPr kumimoji="1" lang="en-US" altLang="zh-TW" sz="2400" b="0" i="1" smtClean="0">
                            <a:latin typeface="Cambria Math" panose="02040503050406030204" pitchFamily="18" charset="0"/>
                          </a:rPr>
                          <m:t>+</m:t>
                        </m:r>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r>
                      <a:rPr kumimoji="1" lang="en-US" altLang="zh-TW" sz="2400" b="0" i="1" smtClean="0">
                        <a:latin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𝑎</m:t>
                        </m:r>
                      </m:sup>
                    </m:sSup>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𝑃𝐾</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𝑔</m:t>
                        </m:r>
                      </m:e>
                      <m:sup>
                        <m:r>
                          <a:rPr kumimoji="1" lang="en-US" altLang="zh-TW" sz="2400" b="0" i="1" smtClean="0">
                            <a:latin typeface="Cambria Math" panose="02040503050406030204" pitchFamily="18" charset="0"/>
                          </a:rPr>
                          <m:t>𝑘</m:t>
                        </m:r>
                      </m:sup>
                    </m:sSup>
                    <m:sSub>
                      <m:sSubPr>
                        <m:ctrlPr>
                          <a:rPr kumimoji="1" lang="en-US" altLang="zh-TW" sz="2400" b="0" i="1" smtClean="0">
                            <a:latin typeface="Cambria Math" panose="02040503050406030204" pitchFamily="18" charset="0"/>
                            <a:ea typeface="Cambria Math" panose="02040503050406030204" pitchFamily="18" charset="0"/>
                          </a:rPr>
                        </m:ctrlPr>
                      </m:sSubPr>
                      <m:e>
                        <m:r>
                          <a:rPr kumimoji="1" lang="en-US" altLang="zh-TW" sz="2400" b="0" i="1" smtClean="0">
                            <a:latin typeface="Cambria Math" panose="02040503050406030204" pitchFamily="18" charset="0"/>
                            <a:ea typeface="Cambria Math" panose="02040503050406030204" pitchFamily="18" charset="0"/>
                          </a:rPr>
                          <m:t>≡</m:t>
                        </m:r>
                      </m:e>
                      <m:sub>
                        <m:r>
                          <a:rPr kumimoji="1" lang="en-US" altLang="zh-TW" sz="2400" b="0" i="1" smtClean="0">
                            <a:latin typeface="Cambria Math" panose="02040503050406030204" pitchFamily="18" charset="0"/>
                            <a:ea typeface="Cambria Math" panose="02040503050406030204" pitchFamily="18" charset="0"/>
                          </a:rPr>
                          <m:t>𝑝</m:t>
                        </m:r>
                      </m:sub>
                    </m:sSub>
                    <m:sSup>
                      <m:sSupPr>
                        <m:ctrlPr>
                          <a:rPr kumimoji="1" lang="en-US" altLang="zh-TW" sz="2400" b="0" i="1" smtClean="0">
                            <a:latin typeface="Cambria Math" panose="02040503050406030204" pitchFamily="18" charset="0"/>
                          </a:rPr>
                        </m:ctrlPr>
                      </m:sSupPr>
                      <m:e>
                        <m:r>
                          <a:rPr kumimoji="1" lang="en-US" altLang="zh-TW" sz="2400" b="0" i="1" smtClean="0">
                            <a:latin typeface="Cambria Math" panose="02040503050406030204" pitchFamily="18" charset="0"/>
                          </a:rPr>
                          <m:t>𝑃𝐾</m:t>
                        </m:r>
                      </m:e>
                      <m:sup>
                        <m:r>
                          <a:rPr kumimoji="1" lang="en-US" altLang="zh-TW" sz="2400" b="0" i="1" smtClean="0">
                            <a:latin typeface="Cambria Math" panose="02040503050406030204" pitchFamily="18" charset="0"/>
                          </a:rPr>
                          <m:t>𝑐</m:t>
                        </m:r>
                      </m:sup>
                    </m:sSup>
                    <m:r>
                      <a:rPr kumimoji="1" lang="en-US" altLang="zh-TW" sz="2400" b="0" i="1" smtClean="0">
                        <a:latin typeface="Cambria Math" panose="02040503050406030204" pitchFamily="18" charset="0"/>
                        <a:ea typeface="Cambria Math" panose="02040503050406030204" pitchFamily="18" charset="0"/>
                      </a:rPr>
                      <m:t>∙</m:t>
                    </m:r>
                    <m:r>
                      <a:rPr kumimoji="1" lang="en-US" altLang="zh-TW" sz="2400" b="0" i="1" smtClean="0">
                        <a:latin typeface="Cambria Math" panose="02040503050406030204" pitchFamily="18" charset="0"/>
                        <a:ea typeface="Cambria Math" panose="02040503050406030204" pitchFamily="18" charset="0"/>
                      </a:rPr>
                      <m:t>h</m:t>
                    </m:r>
                  </m:oMath>
                </a14:m>
                <a:endParaRPr kumimoji="1" lang="en-US" altLang="zh-TW" sz="2400" b="0" i="1" dirty="0">
                  <a:latin typeface="Apple SD Gothic Neo" panose="02000300000000000000" pitchFamily="2" charset="-127"/>
                </a:endParaRP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2532" r="-965"/>
                </a:stretch>
              </a:blipFill>
            </p:spPr>
            <p:txBody>
              <a:bodyPr/>
              <a:lstStyle/>
              <a:p>
                <a:r>
                  <a:rPr lang="zh-TW" altLang="en-US">
                    <a:noFill/>
                  </a:rPr>
                  <a:t> </a:t>
                </a:r>
              </a:p>
            </p:txBody>
          </p:sp>
        </mc:Fallback>
      </mc:AlternateContent>
      <p:grpSp>
        <p:nvGrpSpPr>
          <p:cNvPr id="23" name="群組 22">
            <a:extLst>
              <a:ext uri="{FF2B5EF4-FFF2-40B4-BE49-F238E27FC236}">
                <a16:creationId xmlns:a16="http://schemas.microsoft.com/office/drawing/2014/main" id="{075D6F69-A2F4-9FA3-A7B9-E0AA4AE027FE}"/>
              </a:ext>
            </a:extLst>
          </p:cNvPr>
          <p:cNvGrpSpPr/>
          <p:nvPr/>
        </p:nvGrpSpPr>
        <p:grpSpPr>
          <a:xfrm>
            <a:off x="3006201" y="3675361"/>
            <a:ext cx="6179597" cy="2335118"/>
            <a:chOff x="3020777" y="4154565"/>
            <a:chExt cx="6179597" cy="2335118"/>
          </a:xfrm>
        </p:grpSpPr>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86D6E003-B346-3CE0-29FE-C4C7C7388990}"/>
                    </a:ext>
                  </a:extLst>
                </p:cNvPr>
                <p:cNvSpPr txBox="1"/>
                <p:nvPr/>
              </p:nvSpPr>
              <p:spPr>
                <a:xfrm>
                  <a:off x="3020777" y="4154565"/>
                  <a:ext cx="1640514" cy="1200329"/>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zh-TW" altLang="en-US" dirty="0"/>
                </a:p>
              </p:txBody>
            </p:sp>
          </mc:Choice>
          <mc:Fallback xmlns="">
            <p:sp>
              <p:nvSpPr>
                <p:cNvPr id="24" name="文字方塊 23">
                  <a:extLst>
                    <a:ext uri="{FF2B5EF4-FFF2-40B4-BE49-F238E27FC236}">
                      <a16:creationId xmlns:a16="http://schemas.microsoft.com/office/drawing/2014/main" id="{86D6E003-B346-3CE0-29FE-C4C7C7388990}"/>
                    </a:ext>
                  </a:extLst>
                </p:cNvPr>
                <p:cNvSpPr txBox="1">
                  <a:spLocks noRot="1" noChangeAspect="1" noMove="1" noResize="1" noEditPoints="1" noAdjustHandles="1" noChangeArrowheads="1" noChangeShapeType="1" noTextEdit="1"/>
                </p:cNvSpPr>
                <p:nvPr/>
              </p:nvSpPr>
              <p:spPr>
                <a:xfrm>
                  <a:off x="3020777" y="4154565"/>
                  <a:ext cx="1640514" cy="1200329"/>
                </a:xfrm>
                <a:prstGeom prst="rect">
                  <a:avLst/>
                </a:prstGeom>
                <a:blipFill>
                  <a:blip r:embed="rId5"/>
                  <a:stretch>
                    <a:fillRect l="-2308" t="-2105" b="-842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13F5D400-F5B5-15C6-ED71-576860B6A241}"/>
                    </a:ext>
                  </a:extLst>
                </p:cNvPr>
                <p:cNvSpPr txBox="1"/>
                <p:nvPr/>
              </p:nvSpPr>
              <p:spPr>
                <a:xfrm>
                  <a:off x="7485289" y="4159943"/>
                  <a:ext cx="1715085" cy="2329740"/>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𝑐</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xmlns="">
            <p:sp>
              <p:nvSpPr>
                <p:cNvPr id="25" name="文字方塊 24">
                  <a:extLst>
                    <a:ext uri="{FF2B5EF4-FFF2-40B4-BE49-F238E27FC236}">
                      <a16:creationId xmlns:a16="http://schemas.microsoft.com/office/drawing/2014/main" id="{13F5D400-F5B5-15C6-ED71-576860B6A241}"/>
                    </a:ext>
                  </a:extLst>
                </p:cNvPr>
                <p:cNvSpPr txBox="1">
                  <a:spLocks noRot="1" noChangeAspect="1" noMove="1" noResize="1" noEditPoints="1" noAdjustHandles="1" noChangeArrowheads="1" noChangeShapeType="1" noTextEdit="1"/>
                </p:cNvSpPr>
                <p:nvPr/>
              </p:nvSpPr>
              <p:spPr>
                <a:xfrm>
                  <a:off x="7485289" y="4159943"/>
                  <a:ext cx="1715085" cy="2329740"/>
                </a:xfrm>
                <a:prstGeom prst="rect">
                  <a:avLst/>
                </a:prstGeom>
                <a:blipFill>
                  <a:blip r:embed="rId6"/>
                  <a:stretch>
                    <a:fillRect l="-735" t="-1081"/>
                  </a:stretch>
                </a:blipFill>
              </p:spPr>
              <p:txBody>
                <a:bodyPr/>
                <a:lstStyle/>
                <a:p>
                  <a:r>
                    <a:rPr lang="zh-TW" altLang="en-US">
                      <a:noFill/>
                    </a:rPr>
                    <a:t> </a:t>
                  </a:r>
                </a:p>
              </p:txBody>
            </p:sp>
          </mc:Fallback>
        </mc:AlternateContent>
        <p:cxnSp>
          <p:nvCxnSpPr>
            <p:cNvPr id="26" name="直線箭頭接點 25">
              <a:extLst>
                <a:ext uri="{FF2B5EF4-FFF2-40B4-BE49-F238E27FC236}">
                  <a16:creationId xmlns:a16="http://schemas.microsoft.com/office/drawing/2014/main" id="{3E527D74-964E-50F4-7399-4E74AB043BE4}"/>
                </a:ext>
              </a:extLst>
            </p:cNvPr>
            <p:cNvCxnSpPr>
              <a:cxnSpLocks/>
            </p:cNvCxnSpPr>
            <p:nvPr/>
          </p:nvCxnSpPr>
          <p:spPr>
            <a:xfrm>
              <a:off x="4866560" y="517298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7" name="直線箭頭接點 26">
              <a:extLst>
                <a:ext uri="{FF2B5EF4-FFF2-40B4-BE49-F238E27FC236}">
                  <a16:creationId xmlns:a16="http://schemas.microsoft.com/office/drawing/2014/main" id="{1233FB7D-767A-372B-D591-129BDA82B8D3}"/>
                </a:ext>
              </a:extLst>
            </p:cNvPr>
            <p:cNvCxnSpPr>
              <a:cxnSpLocks/>
            </p:cNvCxnSpPr>
            <p:nvPr/>
          </p:nvCxnSpPr>
          <p:spPr>
            <a:xfrm>
              <a:off x="4853860" y="6126133"/>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28" name="直線箭頭接點 27">
              <a:extLst>
                <a:ext uri="{FF2B5EF4-FFF2-40B4-BE49-F238E27FC236}">
                  <a16:creationId xmlns:a16="http://schemas.microsoft.com/office/drawing/2014/main" id="{7681C721-40F2-2A00-9F44-24EE4463E19B}"/>
                </a:ext>
              </a:extLst>
            </p:cNvPr>
            <p:cNvCxnSpPr>
              <a:cxnSpLocks/>
            </p:cNvCxnSpPr>
            <p:nvPr/>
          </p:nvCxnSpPr>
          <p:spPr>
            <a:xfrm flipH="1">
              <a:off x="4853860" y="55980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F5ACC83D-3D63-E469-0210-01A3BFBAE9FE}"/>
                    </a:ext>
                  </a:extLst>
                </p:cNvPr>
                <p:cNvSpPr txBox="1"/>
                <p:nvPr/>
              </p:nvSpPr>
              <p:spPr>
                <a:xfrm>
                  <a:off x="5282262" y="4704835"/>
                  <a:ext cx="1610248" cy="37427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sup>
                        </m:sSup>
                        <m:r>
                          <a:rPr kumimoji="1" lang="en-US" altLang="zh-TW" b="0" i="1" smtClean="0">
                            <a:latin typeface="Cambria Math" panose="02040503050406030204" pitchFamily="18" charset="0"/>
                            <a:ea typeface="Cambria Math" panose="02040503050406030204" pitchFamily="18" charset="0"/>
                          </a:rPr>
                          <m:t>𝑚𝑜𝑑</m:t>
                        </m:r>
                        <m:r>
                          <a:rPr kumimoji="1" lang="en-US" altLang="zh-TW" b="0" i="1" smtClean="0">
                            <a:latin typeface="Cambria Math" panose="02040503050406030204" pitchFamily="18" charset="0"/>
                            <a:ea typeface="Cambria Math" panose="02040503050406030204" pitchFamily="18" charset="0"/>
                          </a:rPr>
                          <m:t> </m:t>
                        </m:r>
                        <m:r>
                          <a:rPr kumimoji="1" lang="en-US" altLang="zh-TW" b="0" i="1" smtClean="0">
                            <a:latin typeface="Cambria Math" panose="02040503050406030204" pitchFamily="18" charset="0"/>
                            <a:ea typeface="Cambria Math" panose="02040503050406030204" pitchFamily="18" charset="0"/>
                          </a:rPr>
                          <m:t>𝑝</m:t>
                        </m:r>
                      </m:oMath>
                    </m:oMathPara>
                  </a14:m>
                  <a:endParaRPr kumimoji="1" lang="zh-TW" altLang="en-US" dirty="0"/>
                </a:p>
              </p:txBody>
            </p:sp>
          </mc:Choice>
          <mc:Fallback xmlns="">
            <p:sp>
              <p:nvSpPr>
                <p:cNvPr id="29" name="文字方塊 28">
                  <a:extLst>
                    <a:ext uri="{FF2B5EF4-FFF2-40B4-BE49-F238E27FC236}">
                      <a16:creationId xmlns:a16="http://schemas.microsoft.com/office/drawing/2014/main" id="{F5ACC83D-3D63-E469-0210-01A3BFBAE9FE}"/>
                    </a:ext>
                  </a:extLst>
                </p:cNvPr>
                <p:cNvSpPr txBox="1">
                  <a:spLocks noRot="1" noChangeAspect="1" noMove="1" noResize="1" noEditPoints="1" noAdjustHandles="1" noChangeArrowheads="1" noChangeShapeType="1" noTextEdit="1"/>
                </p:cNvSpPr>
                <p:nvPr/>
              </p:nvSpPr>
              <p:spPr>
                <a:xfrm>
                  <a:off x="5282262" y="4704835"/>
                  <a:ext cx="1610248" cy="374270"/>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29A96345-FA49-9F86-9B64-BAE27DA2FA5B}"/>
                    </a:ext>
                  </a:extLst>
                </p:cNvPr>
                <p:cNvSpPr txBox="1"/>
                <p:nvPr/>
              </p:nvSpPr>
              <p:spPr>
                <a:xfrm>
                  <a:off x="5867399" y="5225535"/>
                  <a:ext cx="350673"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𝑐</m:t>
                        </m:r>
                      </m:oMath>
                    </m:oMathPara>
                  </a14:m>
                  <a:endParaRPr kumimoji="1" lang="zh-TW" altLang="en-US" dirty="0"/>
                </a:p>
              </p:txBody>
            </p:sp>
          </mc:Choice>
          <mc:Fallback xmlns="">
            <p:sp>
              <p:nvSpPr>
                <p:cNvPr id="30" name="文字方塊 29">
                  <a:extLst>
                    <a:ext uri="{FF2B5EF4-FFF2-40B4-BE49-F238E27FC236}">
                      <a16:creationId xmlns:a16="http://schemas.microsoft.com/office/drawing/2014/main" id="{29A96345-FA49-9F86-9B64-BAE27DA2FA5B}"/>
                    </a:ext>
                  </a:extLst>
                </p:cNvPr>
                <p:cNvSpPr txBox="1">
                  <a:spLocks noRot="1" noChangeAspect="1" noMove="1" noResize="1" noEditPoints="1" noAdjustHandles="1" noChangeArrowheads="1" noChangeShapeType="1" noTextEdit="1"/>
                </p:cNvSpPr>
                <p:nvPr/>
              </p:nvSpPr>
              <p:spPr>
                <a:xfrm>
                  <a:off x="5867399" y="5225535"/>
                  <a:ext cx="350673" cy="369332"/>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AB46DA6F-E174-7A98-23DF-DF4FBD2943C9}"/>
                    </a:ext>
                  </a:extLst>
                </p:cNvPr>
                <p:cNvSpPr txBox="1"/>
                <p:nvPr/>
              </p:nvSpPr>
              <p:spPr>
                <a:xfrm>
                  <a:off x="5084400" y="5703811"/>
                  <a:ext cx="1997918"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m:oMathPara>
                  </a14:m>
                  <a:endParaRPr kumimoji="1" lang="zh-TW" altLang="en-US" dirty="0"/>
                </a:p>
              </p:txBody>
            </p:sp>
          </mc:Choice>
          <mc:Fallback xmlns="">
            <p:sp>
              <p:nvSpPr>
                <p:cNvPr id="31" name="文字方塊 30">
                  <a:extLst>
                    <a:ext uri="{FF2B5EF4-FFF2-40B4-BE49-F238E27FC236}">
                      <a16:creationId xmlns:a16="http://schemas.microsoft.com/office/drawing/2014/main" id="{AB46DA6F-E174-7A98-23DF-DF4FBD2943C9}"/>
                    </a:ext>
                  </a:extLst>
                </p:cNvPr>
                <p:cNvSpPr txBox="1">
                  <a:spLocks noRot="1" noChangeAspect="1" noMove="1" noResize="1" noEditPoints="1" noAdjustHandles="1" noChangeArrowheads="1" noChangeShapeType="1" noTextEdit="1"/>
                </p:cNvSpPr>
                <p:nvPr/>
              </p:nvSpPr>
              <p:spPr>
                <a:xfrm>
                  <a:off x="5084400" y="5703811"/>
                  <a:ext cx="1997918" cy="369332"/>
                </a:xfrm>
                <a:prstGeom prst="rect">
                  <a:avLst/>
                </a:prstGeom>
                <a:blipFill>
                  <a:blip r:embed="rId9"/>
                  <a:stretch>
                    <a:fillRect b="-16667"/>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54073691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Soundness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17</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64672"/>
                <a:ext cx="10515600" cy="38231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 altLang="zh-TW" sz="2400" dirty="0">
                    <a:latin typeface="Apple SD Gothic Neo" panose="02000300000000000000" pitchFamily="2" charset="-127"/>
                    <a:ea typeface="Apple SD Gothic Neo" panose="02000300000000000000" pitchFamily="2" charset="-127"/>
                  </a:rPr>
                  <a:t>Soundness in this context: if the prover does</a:t>
                </a:r>
                <a:r>
                  <a:rPr kumimoji="1" lang="en" altLang="zh-TW" sz="2400" b="1" dirty="0">
                    <a:latin typeface="Apple SD Gothic Neo" panose="02000300000000000000" pitchFamily="2" charset="-127"/>
                    <a:ea typeface="Apple SD Gothic Neo" panose="02000300000000000000" pitchFamily="2" charset="-127"/>
                  </a:rPr>
                  <a:t>n’t</a:t>
                </a:r>
                <a:r>
                  <a:rPr kumimoji="1" lang="en" altLang="zh-TW" sz="2400" dirty="0">
                    <a:latin typeface="Apple SD Gothic Neo" panose="02000300000000000000" pitchFamily="2" charset="-127"/>
                    <a:ea typeface="Apple SD Gothic Neo" panose="02000300000000000000" pitchFamily="2" charset="-127"/>
                  </a:rPr>
                  <a:t> know the private key </a:t>
                </a:r>
                <a14:m>
                  <m:oMath xmlns:m="http://schemas.openxmlformats.org/officeDocument/2006/math">
                    <m:r>
                      <a:rPr kumimoji="1" lang="en-US" altLang="zh-TW" sz="2400" i="1">
                        <a:latin typeface="Cambria Math" panose="02040503050406030204" pitchFamily="18" charset="0"/>
                      </a:rPr>
                      <m:t>𝑆𝐾</m:t>
                    </m:r>
                    <m:r>
                      <a:rPr kumimoji="1" lang="en-US" altLang="zh-TW" sz="2400" i="1">
                        <a:latin typeface="Cambria Math" panose="02040503050406030204" pitchFamily="18" charset="0"/>
                      </a:rPr>
                      <m:t>=</m:t>
                    </m:r>
                    <m:r>
                      <a:rPr kumimoji="1" lang="en-US" altLang="zh-TW" sz="2400" i="1">
                        <a:latin typeface="Cambria Math" panose="02040503050406030204" pitchFamily="18" charset="0"/>
                      </a:rPr>
                      <m:t>𝑎</m:t>
                    </m:r>
                  </m:oMath>
                </a14:m>
                <a:r>
                  <a:rPr kumimoji="1" lang="en" altLang="zh-TW" sz="2400" dirty="0">
                    <a:latin typeface="Apple SD Gothic Neo" panose="02000300000000000000" pitchFamily="2" charset="-127"/>
                    <a:ea typeface="Apple SD Gothic Neo" panose="02000300000000000000" pitchFamily="2" charset="-127"/>
                  </a:rPr>
                  <a:t>, he can</a:t>
                </a:r>
                <a:r>
                  <a:rPr kumimoji="1" lang="en" altLang="zh-TW" sz="2400" b="1" dirty="0">
                    <a:latin typeface="Apple SD Gothic Neo" panose="02000300000000000000" pitchFamily="2" charset="-127"/>
                    <a:ea typeface="Apple SD Gothic Neo" panose="02000300000000000000" pitchFamily="2" charset="-127"/>
                  </a:rPr>
                  <a:t>not</a:t>
                </a:r>
                <a:r>
                  <a:rPr kumimoji="1" lang="en" altLang="zh-TW" sz="2400" dirty="0">
                    <a:latin typeface="Apple SD Gothic Neo" panose="02000300000000000000" pitchFamily="2" charset="-127"/>
                    <a:ea typeface="Apple SD Gothic Neo" panose="02000300000000000000" pitchFamily="2" charset="-127"/>
                  </a:rPr>
                  <a:t> provide the correct proof </a:t>
                </a:r>
                <a14:m>
                  <m:oMath xmlns:m="http://schemas.openxmlformats.org/officeDocument/2006/math">
                    <m:r>
                      <a:rPr kumimoji="1" lang="en-US" altLang="zh-TW" sz="2400" i="1">
                        <a:latin typeface="Cambria Math" panose="02040503050406030204" pitchFamily="18" charset="0"/>
                      </a:rPr>
                      <m:t>𝑧</m:t>
                    </m:r>
                  </m:oMath>
                </a14:m>
                <a:r>
                  <a:rPr kumimoji="1" lang="en" altLang="zh-TW" sz="2400" dirty="0">
                    <a:latin typeface="Apple SD Gothic Neo" panose="02000300000000000000" pitchFamily="2" charset="-127"/>
                    <a:ea typeface="Apple SD Gothic Neo" panose="02000300000000000000" pitchFamily="2" charset="-127"/>
                  </a:rPr>
                  <a:t> such that </a:t>
                </a:r>
                <a14:m>
                  <m:oMath xmlns:m="http://schemas.openxmlformats.org/officeDocument/2006/math">
                    <m:sSup>
                      <m:sSupPr>
                        <m:ctrlPr>
                          <a:rPr kumimoji="1" lang="en-US" altLang="zh-TW" sz="2400" i="1">
                            <a:latin typeface="Cambria Math" panose="02040503050406030204" pitchFamily="18" charset="0"/>
                          </a:rPr>
                        </m:ctrlPr>
                      </m:sSupPr>
                      <m:e>
                        <m:r>
                          <a:rPr kumimoji="1" lang="en-US" altLang="zh-TW" sz="2400" i="1">
                            <a:latin typeface="Cambria Math" panose="02040503050406030204" pitchFamily="18" charset="0"/>
                          </a:rPr>
                          <m:t>𝑔</m:t>
                        </m:r>
                      </m:e>
                      <m:sup>
                        <m:r>
                          <a:rPr kumimoji="1" lang="en-US" altLang="zh-TW" sz="2400" i="1">
                            <a:latin typeface="Cambria Math" panose="02040503050406030204" pitchFamily="18" charset="0"/>
                          </a:rPr>
                          <m:t>𝑧</m:t>
                        </m:r>
                      </m:sup>
                    </m:sSup>
                    <m:r>
                      <a:rPr kumimoji="1" lang="en-US" altLang="zh-TW" sz="2400" i="1">
                        <a:latin typeface="Cambria Math" panose="02040503050406030204" pitchFamily="18" charset="0"/>
                      </a:rPr>
                      <m:t> </m:t>
                    </m:r>
                    <m:sSub>
                      <m:sSubPr>
                        <m:ctrlPr>
                          <a:rPr kumimoji="1" lang="en-US" altLang="zh-TW" sz="2400" i="1">
                            <a:latin typeface="Cambria Math" panose="02040503050406030204" pitchFamily="18" charset="0"/>
                            <a:ea typeface="Cambria Math" panose="02040503050406030204" pitchFamily="18" charset="0"/>
                          </a:rPr>
                        </m:ctrlPr>
                      </m:sSubPr>
                      <m:e>
                        <m:r>
                          <a:rPr kumimoji="1" lang="en-US" altLang="zh-TW" sz="2400" i="1">
                            <a:latin typeface="Cambria Math" panose="02040503050406030204" pitchFamily="18" charset="0"/>
                            <a:ea typeface="Cambria Math" panose="02040503050406030204" pitchFamily="18" charset="0"/>
                          </a:rPr>
                          <m:t>≡</m:t>
                        </m:r>
                      </m:e>
                      <m:sub>
                        <m:r>
                          <a:rPr kumimoji="1" lang="en-US" altLang="zh-TW" sz="2400" i="1">
                            <a:latin typeface="Cambria Math" panose="02040503050406030204" pitchFamily="18" charset="0"/>
                            <a:ea typeface="Cambria Math" panose="02040503050406030204" pitchFamily="18" charset="0"/>
                          </a:rPr>
                          <m:t>𝑝</m:t>
                        </m:r>
                      </m:sub>
                    </m:sSub>
                    <m:sSup>
                      <m:sSupPr>
                        <m:ctrlPr>
                          <a:rPr kumimoji="1" lang="zh-TW" altLang="en-US" sz="2400" i="1" dirty="0">
                            <a:latin typeface="Cambria Math" panose="02040503050406030204" pitchFamily="18" charset="0"/>
                          </a:rPr>
                        </m:ctrlPr>
                      </m:sSupPr>
                      <m:e>
                        <m:r>
                          <a:rPr kumimoji="1" lang="en-US" altLang="zh-TW" sz="2400" i="1" dirty="0">
                            <a:latin typeface="Cambria Math" panose="02040503050406030204" pitchFamily="18" charset="0"/>
                          </a:rPr>
                          <m:t>𝑃𝐾</m:t>
                        </m:r>
                      </m:e>
                      <m:sup>
                        <m:r>
                          <a:rPr kumimoji="1" lang="en-US" altLang="zh-TW" sz="2400" i="1" dirty="0">
                            <a:latin typeface="Cambria Math" panose="02040503050406030204" pitchFamily="18" charset="0"/>
                          </a:rPr>
                          <m:t>𝑐</m:t>
                        </m:r>
                      </m:sup>
                    </m:sSup>
                    <m:r>
                      <a:rPr kumimoji="1" lang="en-US" altLang="zh-TW" sz="2400" i="1">
                        <a:latin typeface="Cambria Math" panose="02040503050406030204" pitchFamily="18" charset="0"/>
                        <a:ea typeface="Cambria Math" panose="02040503050406030204" pitchFamily="18" charset="0"/>
                      </a:rPr>
                      <m:t>∙</m:t>
                    </m:r>
                    <m:r>
                      <a:rPr kumimoji="1" lang="en-US" altLang="zh-TW" sz="2400" i="1">
                        <a:latin typeface="Cambria Math" panose="02040503050406030204" pitchFamily="18" charset="0"/>
                        <a:ea typeface="Cambria Math" panose="02040503050406030204" pitchFamily="18" charset="0"/>
                      </a:rPr>
                      <m:t>h</m:t>
                    </m:r>
                    <m:r>
                      <a:rPr kumimoji="1" lang="en-US" altLang="zh-TW" sz="2400" i="1">
                        <a:latin typeface="Cambria Math" panose="02040503050406030204" pitchFamily="18" charset="0"/>
                        <a:ea typeface="Cambria Math" panose="02040503050406030204" pitchFamily="18" charset="0"/>
                      </a:rPr>
                      <m:t>.</m:t>
                    </m:r>
                  </m:oMath>
                </a14:m>
                <a:endParaRPr lang="en" altLang="zh-TW" sz="2400" dirty="0">
                  <a:latin typeface="Apple SD Gothic Neo" panose="02000300000000000000" pitchFamily="2" charset="-127"/>
                  <a:ea typeface="Apple SD Gothic Neo" panose="02000300000000000000" pitchFamily="2" charset="-127"/>
                </a:endParaRP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a:t>
                </a:r>
                <a:r>
                  <a:rPr lang="en" altLang="zh-TW" sz="2400" dirty="0">
                    <a:latin typeface="Apple SD Gothic Neo" panose="02000300000000000000" pitchFamily="2" charset="-127"/>
                    <a:ea typeface="Apple SD Gothic Neo" panose="02000300000000000000" pitchFamily="2" charset="-127"/>
                  </a:rPr>
                  <a:t>: use an </a:t>
                </a:r>
                <a:r>
                  <a:rPr lang="en" altLang="zh-TW" sz="2400" b="1" dirty="0">
                    <a:latin typeface="Apple SD Gothic Neo" panose="02000300000000000000" pitchFamily="2" charset="-127"/>
                    <a:ea typeface="Apple SD Gothic Neo" panose="02000300000000000000" pitchFamily="2" charset="-127"/>
                  </a:rPr>
                  <a:t>extractor</a:t>
                </a:r>
                <a:r>
                  <a:rPr lang="en" altLang="zh-TW" sz="2400" dirty="0">
                    <a:latin typeface="Apple SD Gothic Neo" panose="02000300000000000000" pitchFamily="2" charset="-127"/>
                    <a:ea typeface="Apple SD Gothic Neo" panose="02000300000000000000" pitchFamily="2" charset="-127"/>
                  </a:rPr>
                  <a:t> (i.e. Daredevil) to recover the prover’s knowledge.</a:t>
                </a:r>
              </a:p>
              <a:p>
                <a:pPr>
                  <a:lnSpc>
                    <a:spcPct val="100000"/>
                  </a:lnSpc>
                </a:pPr>
                <a:endParaRPr kumimoji="1" lang="en-US" altLang="zh-TW" sz="2400" b="0" i="1" dirty="0">
                  <a:latin typeface="Apple SD Gothic Neo" panose="02000300000000000000" pitchFamily="2" charset="-127"/>
                </a:endParaRP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64672"/>
                <a:ext cx="10515600" cy="3823194"/>
              </a:xfrm>
              <a:prstGeom prst="rect">
                <a:avLst/>
              </a:prstGeom>
              <a:blipFill>
                <a:blip r:embed="rId4"/>
                <a:stretch>
                  <a:fillRect l="-844" t="-1325" r="-362"/>
                </a:stretch>
              </a:blipFill>
            </p:spPr>
            <p:txBody>
              <a:bodyPr/>
              <a:lstStyle/>
              <a:p>
                <a:r>
                  <a:rPr lang="zh-TW" altLang="en-US">
                    <a:noFill/>
                  </a:rPr>
                  <a:t> </a:t>
                </a:r>
              </a:p>
            </p:txBody>
          </p:sp>
        </mc:Fallback>
      </mc:AlternateContent>
      <p:grpSp>
        <p:nvGrpSpPr>
          <p:cNvPr id="62" name="群組 61">
            <a:extLst>
              <a:ext uri="{FF2B5EF4-FFF2-40B4-BE49-F238E27FC236}">
                <a16:creationId xmlns:a16="http://schemas.microsoft.com/office/drawing/2014/main" id="{3CC82A24-5F92-80CC-7246-993AA49B3939}"/>
              </a:ext>
            </a:extLst>
          </p:cNvPr>
          <p:cNvGrpSpPr/>
          <p:nvPr/>
        </p:nvGrpSpPr>
        <p:grpSpPr>
          <a:xfrm>
            <a:off x="2930600" y="3115044"/>
            <a:ext cx="6457184" cy="3319363"/>
            <a:chOff x="5359965" y="2731966"/>
            <a:chExt cx="6457184" cy="3319363"/>
          </a:xfrm>
        </p:grpSpPr>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B69888D3-5865-95C0-3C8A-3BA2B64A5493}"/>
                    </a:ext>
                  </a:extLst>
                </p:cNvPr>
                <p:cNvSpPr txBox="1"/>
                <p:nvPr/>
              </p:nvSpPr>
              <p:spPr>
                <a:xfrm>
                  <a:off x="5359965" y="2731966"/>
                  <a:ext cx="1472070" cy="1077218"/>
                </a:xfrm>
                <a:prstGeom prst="rect">
                  <a:avLst/>
                </a:prstGeom>
                <a:noFill/>
              </p:spPr>
              <p:txBody>
                <a:bodyPr wrap="none" rtlCol="0">
                  <a:spAutoFit/>
                </a:bodyPr>
                <a:lstStyle/>
                <a:p>
                  <a:pPr algn="ctr"/>
                  <a:r>
                    <a:rPr kumimoji="1" lang="en-US" altLang="zh-TW" sz="1600" b="1" u="sng" dirty="0"/>
                    <a:t>Prover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𝑘</m:t>
                      </m:r>
                    </m:oMath>
                  </a14:m>
                  <a:endParaRPr kumimoji="1" lang="en-US" altLang="zh-TW" sz="1600" b="1"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zh-TW" altLang="en-US" sz="1600" dirty="0"/>
                </a:p>
              </p:txBody>
            </p:sp>
          </mc:Choice>
          <mc:Fallback xmlns="">
            <p:sp>
              <p:nvSpPr>
                <p:cNvPr id="63" name="文字方塊 62">
                  <a:extLst>
                    <a:ext uri="{FF2B5EF4-FFF2-40B4-BE49-F238E27FC236}">
                      <a16:creationId xmlns:a16="http://schemas.microsoft.com/office/drawing/2014/main" id="{B69888D3-5865-95C0-3C8A-3BA2B64A5493}"/>
                    </a:ext>
                  </a:extLst>
                </p:cNvPr>
                <p:cNvSpPr txBox="1">
                  <a:spLocks noRot="1" noChangeAspect="1" noMove="1" noResize="1" noEditPoints="1" noAdjustHandles="1" noChangeArrowheads="1" noChangeShapeType="1" noTextEdit="1"/>
                </p:cNvSpPr>
                <p:nvPr/>
              </p:nvSpPr>
              <p:spPr>
                <a:xfrm>
                  <a:off x="5359965" y="2731966"/>
                  <a:ext cx="1472070" cy="1077218"/>
                </a:xfrm>
                <a:prstGeom prst="rect">
                  <a:avLst/>
                </a:prstGeom>
                <a:blipFill>
                  <a:blip r:embed="rId5"/>
                  <a:stretch>
                    <a:fillRect l="-1709" t="-2326" b="-58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B68E6EE7-C698-9B8E-AFEA-A5398B65EF7A}"/>
                    </a:ext>
                  </a:extLst>
                </p:cNvPr>
                <p:cNvSpPr txBox="1"/>
                <p:nvPr/>
              </p:nvSpPr>
              <p:spPr>
                <a:xfrm>
                  <a:off x="9381803" y="2739140"/>
                  <a:ext cx="2435346" cy="3312189"/>
                </a:xfrm>
                <a:prstGeom prst="rect">
                  <a:avLst/>
                </a:prstGeom>
                <a:noFill/>
              </p:spPr>
              <p:txBody>
                <a:bodyPr wrap="none" rtlCol="0">
                  <a:spAutoFit/>
                </a:bodyPr>
                <a:lstStyle/>
                <a:p>
                  <a:pPr algn="ctr"/>
                  <a:r>
                    <a:rPr kumimoji="1" lang="en-US" altLang="zh-TW" sz="1600" b="1" u="sng" dirty="0"/>
                    <a:t>Verifier</a:t>
                  </a:r>
                </a:p>
                <a:p>
                  <a:pPr algn="ctr"/>
                  <a:endParaRPr kumimoji="1" lang="en-US" altLang="zh-TW" sz="1600" b="1" u="sng" dirty="0"/>
                </a:p>
                <a:p>
                  <a:pPr algn="ctr"/>
                  <a:r>
                    <a:rPr kumimoji="1" lang="en-US" altLang="zh-TW" sz="1600" dirty="0"/>
                    <a:t>Pick different random</a:t>
                  </a:r>
                </a:p>
                <a:p>
                  <a:pPr algn="ctr"/>
                  <a14:m>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oMath>
                  </a14:m>
                  <a:r>
                    <a:rPr kumimoji="1" lang="en-US" altLang="zh-TW" sz="1600" dirty="0"/>
                    <a:t> 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r>
                    <a:rPr kumimoji="1" lang="en-US" altLang="zh-TW" sz="1600" dirty="0"/>
                    <a:t>Extract the secret by</a:t>
                  </a:r>
                </a:p>
                <a:p>
                  <a:pPr algn="ctr"/>
                  <a14:m>
                    <m:oMathPara xmlns:m="http://schemas.openxmlformats.org/officeDocument/2006/math">
                      <m:oMathParaPr>
                        <m:jc m:val="centerGroup"/>
                      </m:oMathParaPr>
                      <m:oMath xmlns:m="http://schemas.openxmlformats.org/officeDocument/2006/math">
                        <m:r>
                          <a:rPr kumimoji="1" lang="en-US" altLang="zh-TW" sz="1600" b="0" i="1" smtClean="0">
                            <a:latin typeface="Cambria Math" panose="02040503050406030204" pitchFamily="18" charset="0"/>
                          </a:rPr>
                          <m:t>𝑎</m:t>
                        </m:r>
                        <m:sSub>
                          <m:sSubPr>
                            <m:ctrlPr>
                              <a:rPr kumimoji="1" lang="en-US" altLang="zh-TW" sz="1600" i="1" smtClean="0">
                                <a:latin typeface="Cambria Math" panose="02040503050406030204" pitchFamily="18" charset="0"/>
                                <a:ea typeface="Cambria Math" panose="02040503050406030204" pitchFamily="18" charset="0"/>
                              </a:rPr>
                            </m:ctrlPr>
                          </m:sSubPr>
                          <m:e>
                            <m:r>
                              <a:rPr kumimoji="1" lang="en-US" altLang="zh-TW" sz="1600" i="1">
                                <a:latin typeface="Cambria Math" panose="02040503050406030204" pitchFamily="18" charset="0"/>
                                <a:ea typeface="Cambria Math" panose="02040503050406030204" pitchFamily="18" charset="0"/>
                              </a:rPr>
                              <m:t>≡</m:t>
                            </m:r>
                          </m:e>
                          <m:sub>
                            <m:r>
                              <a:rPr kumimoji="1" lang="en-US" altLang="zh-TW" sz="1600" b="0" i="1" smtClean="0">
                                <a:latin typeface="Cambria Math" panose="02040503050406030204" pitchFamily="18" charset="0"/>
                                <a:ea typeface="Cambria Math" panose="02040503050406030204" pitchFamily="18" charset="0"/>
                              </a:rPr>
                              <m:t>𝑞</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 (</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oMath>
                    </m:oMathPara>
                  </a14:m>
                  <a:endParaRPr kumimoji="1" lang="zh-TW" altLang="en-US" sz="1600" dirty="0"/>
                </a:p>
              </p:txBody>
            </p:sp>
          </mc:Choice>
          <mc:Fallback xmlns="">
            <p:sp>
              <p:nvSpPr>
                <p:cNvPr id="64" name="文字方塊 63">
                  <a:extLst>
                    <a:ext uri="{FF2B5EF4-FFF2-40B4-BE49-F238E27FC236}">
                      <a16:creationId xmlns:a16="http://schemas.microsoft.com/office/drawing/2014/main" id="{B68E6EE7-C698-9B8E-AFEA-A5398B65EF7A}"/>
                    </a:ext>
                  </a:extLst>
                </p:cNvPr>
                <p:cNvSpPr txBox="1">
                  <a:spLocks noRot="1" noChangeAspect="1" noMove="1" noResize="1" noEditPoints="1" noAdjustHandles="1" noChangeArrowheads="1" noChangeShapeType="1" noTextEdit="1"/>
                </p:cNvSpPr>
                <p:nvPr/>
              </p:nvSpPr>
              <p:spPr>
                <a:xfrm>
                  <a:off x="9381803" y="2739140"/>
                  <a:ext cx="2435346" cy="3312189"/>
                </a:xfrm>
                <a:prstGeom prst="rect">
                  <a:avLst/>
                </a:prstGeom>
                <a:blipFill>
                  <a:blip r:embed="rId6"/>
                  <a:stretch>
                    <a:fillRect t="-382" b="-382"/>
                  </a:stretch>
                </a:blipFill>
              </p:spPr>
              <p:txBody>
                <a:bodyPr/>
                <a:lstStyle/>
                <a:p>
                  <a:r>
                    <a:rPr lang="zh-TW" altLang="en-US">
                      <a:noFill/>
                    </a:rPr>
                    <a:t> </a:t>
                  </a:r>
                </a:p>
              </p:txBody>
            </p:sp>
          </mc:Fallback>
        </mc:AlternateContent>
        <p:cxnSp>
          <p:nvCxnSpPr>
            <p:cNvPr id="65" name="直線箭頭接點 64">
              <a:extLst>
                <a:ext uri="{FF2B5EF4-FFF2-40B4-BE49-F238E27FC236}">
                  <a16:creationId xmlns:a16="http://schemas.microsoft.com/office/drawing/2014/main" id="{24C394D4-0ABD-7473-5B17-4F08247502A4}"/>
                </a:ext>
              </a:extLst>
            </p:cNvPr>
            <p:cNvCxnSpPr>
              <a:cxnSpLocks/>
            </p:cNvCxnSpPr>
            <p:nvPr/>
          </p:nvCxnSpPr>
          <p:spPr>
            <a:xfrm>
              <a:off x="7019986" y="352257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66" name="直線箭頭接點 65">
              <a:extLst>
                <a:ext uri="{FF2B5EF4-FFF2-40B4-BE49-F238E27FC236}">
                  <a16:creationId xmlns:a16="http://schemas.microsoft.com/office/drawing/2014/main" id="{608E36DE-B673-D8C9-9195-A635ECFAA978}"/>
                </a:ext>
              </a:extLst>
            </p:cNvPr>
            <p:cNvCxnSpPr>
              <a:cxnSpLocks/>
            </p:cNvCxnSpPr>
            <p:nvPr/>
          </p:nvCxnSpPr>
          <p:spPr>
            <a:xfrm>
              <a:off x="7007286" y="4395235"/>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67" name="直線箭頭接點 66">
              <a:extLst>
                <a:ext uri="{FF2B5EF4-FFF2-40B4-BE49-F238E27FC236}">
                  <a16:creationId xmlns:a16="http://schemas.microsoft.com/office/drawing/2014/main" id="{A0BBEC59-424C-6924-6B0A-D7BF5B6CB595}"/>
                </a:ext>
              </a:extLst>
            </p:cNvPr>
            <p:cNvCxnSpPr>
              <a:cxnSpLocks/>
            </p:cNvCxnSpPr>
            <p:nvPr/>
          </p:nvCxnSpPr>
          <p:spPr>
            <a:xfrm flipH="1">
              <a:off x="7007286" y="3904307"/>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FF07B701-49B4-B009-002E-AB7150BCCFCC}"/>
                    </a:ext>
                  </a:extLst>
                </p:cNvPr>
                <p:cNvSpPr txBox="1"/>
                <p:nvPr/>
              </p:nvSpPr>
              <p:spPr>
                <a:xfrm>
                  <a:off x="7463382" y="3149020"/>
                  <a:ext cx="1449756" cy="3429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sup>
                        </m:sSup>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xmlns="">
            <p:sp>
              <p:nvSpPr>
                <p:cNvPr id="68" name="文字方塊 67">
                  <a:extLst>
                    <a:ext uri="{FF2B5EF4-FFF2-40B4-BE49-F238E27FC236}">
                      <a16:creationId xmlns:a16="http://schemas.microsoft.com/office/drawing/2014/main" id="{FF07B701-49B4-B009-002E-AB7150BCCFCC}"/>
                    </a:ext>
                  </a:extLst>
                </p:cNvPr>
                <p:cNvSpPr txBox="1">
                  <a:spLocks noRot="1" noChangeAspect="1" noMove="1" noResize="1" noEditPoints="1" noAdjustHandles="1" noChangeArrowheads="1" noChangeShapeType="1" noTextEdit="1"/>
                </p:cNvSpPr>
                <p:nvPr/>
              </p:nvSpPr>
              <p:spPr>
                <a:xfrm>
                  <a:off x="7463382" y="3149020"/>
                  <a:ext cx="1449756" cy="342979"/>
                </a:xfrm>
                <a:prstGeom prst="rect">
                  <a:avLst/>
                </a:prstGeom>
                <a:blipFill>
                  <a:blip r:embed="rId7"/>
                  <a:stretch>
                    <a:fillRect b="-103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89E804E8-0734-FDD3-1D3D-06C05CD35D36}"/>
                    </a:ext>
                  </a:extLst>
                </p:cNvPr>
                <p:cNvSpPr txBox="1"/>
                <p:nvPr/>
              </p:nvSpPr>
              <p:spPr>
                <a:xfrm>
                  <a:off x="7990625" y="3546675"/>
                  <a:ext cx="411074"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oMath>
                    </m:oMathPara>
                  </a14:m>
                  <a:endParaRPr kumimoji="1" lang="zh-TW" altLang="en-US" sz="1600" dirty="0"/>
                </a:p>
              </p:txBody>
            </p:sp>
          </mc:Choice>
          <mc:Fallback xmlns="">
            <p:sp>
              <p:nvSpPr>
                <p:cNvPr id="69" name="文字方塊 68">
                  <a:extLst>
                    <a:ext uri="{FF2B5EF4-FFF2-40B4-BE49-F238E27FC236}">
                      <a16:creationId xmlns:a16="http://schemas.microsoft.com/office/drawing/2014/main" id="{89E804E8-0734-FDD3-1D3D-06C05CD35D36}"/>
                    </a:ext>
                  </a:extLst>
                </p:cNvPr>
                <p:cNvSpPr txBox="1">
                  <a:spLocks noRot="1" noChangeAspect="1" noMove="1" noResize="1" noEditPoints="1" noAdjustHandles="1" noChangeArrowheads="1" noChangeShapeType="1" noTextEdit="1"/>
                </p:cNvSpPr>
                <p:nvPr/>
              </p:nvSpPr>
              <p:spPr>
                <a:xfrm>
                  <a:off x="7990625" y="3546675"/>
                  <a:ext cx="411074" cy="338554"/>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0" name="文字方塊 69">
                  <a:extLst>
                    <a:ext uri="{FF2B5EF4-FFF2-40B4-BE49-F238E27FC236}">
                      <a16:creationId xmlns:a16="http://schemas.microsoft.com/office/drawing/2014/main" id="{6F9C935D-06B3-D95B-E040-0CCFC4F4FF24}"/>
                    </a:ext>
                  </a:extLst>
                </p:cNvPr>
                <p:cNvSpPr txBox="1"/>
                <p:nvPr/>
              </p:nvSpPr>
              <p:spPr>
                <a:xfrm>
                  <a:off x="7099190" y="4010083"/>
                  <a:ext cx="2129621"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m:t>
                        </m:r>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1</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𝑚𝑜𝑑</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𝑞</m:t>
                        </m:r>
                      </m:oMath>
                    </m:oMathPara>
                  </a14:m>
                  <a:endParaRPr kumimoji="1" lang="zh-TW" altLang="en-US" sz="1600" dirty="0"/>
                </a:p>
              </p:txBody>
            </p:sp>
          </mc:Choice>
          <mc:Fallback>
            <p:sp>
              <p:nvSpPr>
                <p:cNvPr id="70" name="文字方塊 69">
                  <a:extLst>
                    <a:ext uri="{FF2B5EF4-FFF2-40B4-BE49-F238E27FC236}">
                      <a16:creationId xmlns:a16="http://schemas.microsoft.com/office/drawing/2014/main" id="{6F9C935D-06B3-D95B-E040-0CCFC4F4FF24}"/>
                    </a:ext>
                  </a:extLst>
                </p:cNvPr>
                <p:cNvSpPr txBox="1">
                  <a:spLocks noRot="1" noChangeAspect="1" noMove="1" noResize="1" noEditPoints="1" noAdjustHandles="1" noChangeArrowheads="1" noChangeShapeType="1" noTextEdit="1"/>
                </p:cNvSpPr>
                <p:nvPr/>
              </p:nvSpPr>
              <p:spPr>
                <a:xfrm>
                  <a:off x="7099190" y="4010083"/>
                  <a:ext cx="2129621" cy="338554"/>
                </a:xfrm>
                <a:prstGeom prst="rect">
                  <a:avLst/>
                </a:prstGeom>
                <a:blipFill>
                  <a:blip r:embed="rId9"/>
                  <a:stretch>
                    <a:fillRect b="-14815"/>
                  </a:stretch>
                </a:blipFill>
              </p:spPr>
              <p:txBody>
                <a:bodyPr/>
                <a:lstStyle/>
                <a:p>
                  <a:r>
                    <a:rPr lang="zh-TW" altLang="en-US">
                      <a:noFill/>
                    </a:rPr>
                    <a:t> </a:t>
                  </a:r>
                </a:p>
              </p:txBody>
            </p:sp>
          </mc:Fallback>
        </mc:AlternateContent>
        <p:sp>
          <p:nvSpPr>
            <p:cNvPr id="71" name="文字方塊 70">
              <a:extLst>
                <a:ext uri="{FF2B5EF4-FFF2-40B4-BE49-F238E27FC236}">
                  <a16:creationId xmlns:a16="http://schemas.microsoft.com/office/drawing/2014/main" id="{EFF836B7-6D11-99F8-01FE-3D0F612C9B16}"/>
                </a:ext>
              </a:extLst>
            </p:cNvPr>
            <p:cNvSpPr txBox="1"/>
            <p:nvPr/>
          </p:nvSpPr>
          <p:spPr>
            <a:xfrm>
              <a:off x="7334542" y="4496732"/>
              <a:ext cx="1658916" cy="338554"/>
            </a:xfrm>
            <a:prstGeom prst="rect">
              <a:avLst/>
            </a:prstGeom>
            <a:noFill/>
          </p:spPr>
          <p:txBody>
            <a:bodyPr wrap="none" rtlCol="0">
              <a:spAutoFit/>
            </a:bodyPr>
            <a:lstStyle/>
            <a:p>
              <a:pPr algn="ctr"/>
              <a:r>
                <a:rPr kumimoji="1" lang="en-US" altLang="zh-TW" sz="1600" b="1" u="sng" dirty="0"/>
                <a:t>Rewinds to Step2</a:t>
              </a:r>
            </a:p>
          </p:txBody>
        </p:sp>
        <p:cxnSp>
          <p:nvCxnSpPr>
            <p:cNvPr id="72" name="直線箭頭接點 71">
              <a:extLst>
                <a:ext uri="{FF2B5EF4-FFF2-40B4-BE49-F238E27FC236}">
                  <a16:creationId xmlns:a16="http://schemas.microsoft.com/office/drawing/2014/main" id="{80F5FDDE-2FF3-A0E7-4325-9B3ECDEB8445}"/>
                </a:ext>
              </a:extLst>
            </p:cNvPr>
            <p:cNvCxnSpPr>
              <a:cxnSpLocks/>
            </p:cNvCxnSpPr>
            <p:nvPr/>
          </p:nvCxnSpPr>
          <p:spPr>
            <a:xfrm>
              <a:off x="7007286" y="5661327"/>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73" name="直線箭頭接點 72">
              <a:extLst>
                <a:ext uri="{FF2B5EF4-FFF2-40B4-BE49-F238E27FC236}">
                  <a16:creationId xmlns:a16="http://schemas.microsoft.com/office/drawing/2014/main" id="{072D2148-50DE-3E77-8D43-4A54F2C35026}"/>
                </a:ext>
              </a:extLst>
            </p:cNvPr>
            <p:cNvCxnSpPr>
              <a:cxnSpLocks/>
            </p:cNvCxnSpPr>
            <p:nvPr/>
          </p:nvCxnSpPr>
          <p:spPr>
            <a:xfrm flipH="1">
              <a:off x="7007286" y="517039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6A5D656E-1D3C-25DD-46D5-A9AAADDEDDC5}"/>
                    </a:ext>
                  </a:extLst>
                </p:cNvPr>
                <p:cNvSpPr txBox="1"/>
                <p:nvPr/>
              </p:nvSpPr>
              <p:spPr>
                <a:xfrm>
                  <a:off x="7988253" y="4812767"/>
                  <a:ext cx="415818"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oMath>
                    </m:oMathPara>
                  </a14:m>
                  <a:endParaRPr kumimoji="1" lang="zh-TW" altLang="en-US" sz="1600" dirty="0"/>
                </a:p>
              </p:txBody>
            </p:sp>
          </mc:Choice>
          <mc:Fallback xmlns="">
            <p:sp>
              <p:nvSpPr>
                <p:cNvPr id="74" name="文字方塊 73">
                  <a:extLst>
                    <a:ext uri="{FF2B5EF4-FFF2-40B4-BE49-F238E27FC236}">
                      <a16:creationId xmlns:a16="http://schemas.microsoft.com/office/drawing/2014/main" id="{6A5D656E-1D3C-25DD-46D5-A9AAADDEDDC5}"/>
                    </a:ext>
                  </a:extLst>
                </p:cNvPr>
                <p:cNvSpPr txBox="1">
                  <a:spLocks noRot="1" noChangeAspect="1" noMove="1" noResize="1" noEditPoints="1" noAdjustHandles="1" noChangeArrowheads="1" noChangeShapeType="1" noTextEdit="1"/>
                </p:cNvSpPr>
                <p:nvPr/>
              </p:nvSpPr>
              <p:spPr>
                <a:xfrm>
                  <a:off x="7988253" y="4812767"/>
                  <a:ext cx="415818" cy="33855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1CCED080-0CF0-17FC-58DC-814CC4851DC7}"/>
                    </a:ext>
                  </a:extLst>
                </p:cNvPr>
                <p:cNvSpPr txBox="1"/>
                <p:nvPr/>
              </p:nvSpPr>
              <p:spPr>
                <a:xfrm>
                  <a:off x="7099190" y="5276175"/>
                  <a:ext cx="2129621"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𝑧</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𝑎</m:t>
                        </m:r>
                        <m:r>
                          <a:rPr kumimoji="1" lang="en-US" altLang="zh-TW" sz="1600" b="0" i="1" smtClean="0">
                            <a:latin typeface="Cambria Math" panose="02040503050406030204" pitchFamily="18" charset="0"/>
                          </a:rPr>
                          <m:t>(</m:t>
                        </m:r>
                        <m:sSub>
                          <m:sSubPr>
                            <m:ctrlPr>
                              <a:rPr kumimoji="1" lang="en-US" altLang="zh-TW" sz="1600" i="1" smtClean="0">
                                <a:latin typeface="Cambria Math" panose="02040503050406030204" pitchFamily="18" charset="0"/>
                              </a:rPr>
                            </m:ctrlPr>
                          </m:sSubPr>
                          <m:e>
                            <m:r>
                              <a:rPr kumimoji="1" lang="en-US" altLang="zh-TW" sz="1600" b="0" i="1" smtClean="0">
                                <a:latin typeface="Cambria Math" panose="02040503050406030204" pitchFamily="18" charset="0"/>
                              </a:rPr>
                              <m:t>𝑐</m:t>
                            </m:r>
                          </m:e>
                          <m:sub>
                            <m:r>
                              <a:rPr kumimoji="1" lang="en-US" altLang="zh-TW" sz="1600" b="0" i="1" smtClean="0">
                                <a:latin typeface="Cambria Math" panose="02040503050406030204" pitchFamily="18" charset="0"/>
                              </a:rPr>
                              <m:t>2</m:t>
                            </m:r>
                          </m:sub>
                        </m:sSub>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𝑚𝑜𝑑</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𝑞</m:t>
                        </m:r>
                      </m:oMath>
                    </m:oMathPara>
                  </a14:m>
                  <a:endParaRPr kumimoji="1" lang="zh-TW" altLang="en-US" sz="1600" dirty="0"/>
                </a:p>
              </p:txBody>
            </p:sp>
          </mc:Choice>
          <mc:Fallback xmlns="">
            <p:sp>
              <p:nvSpPr>
                <p:cNvPr id="75" name="文字方塊 74">
                  <a:extLst>
                    <a:ext uri="{FF2B5EF4-FFF2-40B4-BE49-F238E27FC236}">
                      <a16:creationId xmlns:a16="http://schemas.microsoft.com/office/drawing/2014/main" id="{1CCED080-0CF0-17FC-58DC-814CC4851DC7}"/>
                    </a:ext>
                  </a:extLst>
                </p:cNvPr>
                <p:cNvSpPr txBox="1">
                  <a:spLocks noRot="1" noChangeAspect="1" noMove="1" noResize="1" noEditPoints="1" noAdjustHandles="1" noChangeArrowheads="1" noChangeShapeType="1" noTextEdit="1"/>
                </p:cNvSpPr>
                <p:nvPr/>
              </p:nvSpPr>
              <p:spPr>
                <a:xfrm>
                  <a:off x="7099190" y="5276175"/>
                  <a:ext cx="2129621" cy="338554"/>
                </a:xfrm>
                <a:prstGeom prst="rect">
                  <a:avLst/>
                </a:prstGeom>
                <a:blipFill>
                  <a:blip r:embed="rId11"/>
                  <a:stretch>
                    <a:fillRect b="-14286"/>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53551393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Proving the Zero-Knowledge(ness)</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18</a:t>
            </a:fld>
            <a:endParaRPr kumimoji="1" lang="zh-TW" altLang="en-US"/>
          </a:p>
        </p:txBody>
      </p:sp>
      <p:sp>
        <p:nvSpPr>
          <p:cNvPr id="10" name="內容版面配置區 2">
            <a:extLst>
              <a:ext uri="{FF2B5EF4-FFF2-40B4-BE49-F238E27FC236}">
                <a16:creationId xmlns:a16="http://schemas.microsoft.com/office/drawing/2014/main" id="{1E8C7CE8-C578-C336-F99C-7768BDC44702}"/>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 altLang="zh-TW" dirty="0">
              <a:latin typeface="Apple SD Gothic Neo" panose="02000300000000000000" pitchFamily="2" charset="-127"/>
              <a:ea typeface="Apple SD Gothic Neo" panose="02000300000000000000" pitchFamily="2" charset="-127"/>
            </a:endParaRPr>
          </a:p>
        </p:txBody>
      </p:sp>
      <mc:AlternateContent xmlns:mc="http://schemas.openxmlformats.org/markup-compatibility/2006" xmlns:a14="http://schemas.microsoft.com/office/drawing/2010/main">
        <mc:Choice Requires="a14">
          <p:sp>
            <p:nvSpPr>
              <p:cNvPr id="52" name="內容版面配置區 2">
                <a:extLst>
                  <a:ext uri="{FF2B5EF4-FFF2-40B4-BE49-F238E27FC236}">
                    <a16:creationId xmlns:a16="http://schemas.microsoft.com/office/drawing/2014/main" id="{FA94CA1B-3B72-F55B-0481-215DD2C41C19}"/>
                  </a:ext>
                </a:extLst>
              </p:cNvPr>
              <p:cNvSpPr txBox="1">
                <a:spLocks/>
              </p:cNvSpPr>
              <p:nvPr/>
            </p:nvSpPr>
            <p:spPr>
              <a:xfrm>
                <a:off x="901392" y="1675823"/>
                <a:ext cx="10515600" cy="1999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kumimoji="1" lang="en-US" altLang="zh-TW" sz="2400" dirty="0">
                    <a:latin typeface="Apple SD Gothic Neo" panose="02000300000000000000" pitchFamily="2" charset="-127"/>
                    <a:ea typeface="Apple SD Gothic Neo" panose="02000300000000000000" pitchFamily="2" charset="-127"/>
                  </a:rPr>
                  <a:t>Zero-Knowledge(ness)</a:t>
                </a:r>
                <a:r>
                  <a:rPr kumimoji="1" lang="en" altLang="zh-TW" sz="2400" dirty="0">
                    <a:latin typeface="Apple SD Gothic Neo" panose="02000300000000000000" pitchFamily="2" charset="-127"/>
                    <a:ea typeface="Apple SD Gothic Neo" panose="02000300000000000000" pitchFamily="2" charset="-127"/>
                  </a:rPr>
                  <a:t> in this context: </a:t>
                </a:r>
                <a:r>
                  <a:rPr kumimoji="1" lang="en-US" altLang="zh-TW" sz="2400" dirty="0">
                    <a:latin typeface="Apple SD Gothic Neo" panose="02000300000000000000" pitchFamily="2" charset="-127"/>
                    <a:ea typeface="Apple SD Gothic Neo" panose="02000300000000000000" pitchFamily="2" charset="-127"/>
                  </a:rPr>
                  <a:t>The proof </a:t>
                </a:r>
                <a14:m>
                  <m:oMath xmlns:m="http://schemas.openxmlformats.org/officeDocument/2006/math">
                    <m:r>
                      <a:rPr lang="en-US" altLang="zh-TW" sz="2400" b="0" i="1" smtClean="0">
                        <a:latin typeface="Cambria Math" panose="02040503050406030204" pitchFamily="18" charset="0"/>
                        <a:ea typeface="Apple SD Gothic Neo" panose="02000300000000000000" pitchFamily="2" charset="-127"/>
                      </a:rPr>
                      <m:t>𝑧</m:t>
                    </m:r>
                  </m:oMath>
                </a14:m>
                <a:r>
                  <a:rPr lang="en" altLang="zh-TW" sz="2400" dirty="0">
                    <a:latin typeface="Apple SD Gothic Neo" panose="02000300000000000000" pitchFamily="2" charset="-127"/>
                    <a:ea typeface="Apple SD Gothic Neo" panose="02000300000000000000" pitchFamily="2" charset="-127"/>
                  </a:rPr>
                  <a:t> reveals nothing useful for the verifier to guess </a:t>
                </a:r>
                <a14:m>
                  <m:oMath xmlns:m="http://schemas.openxmlformats.org/officeDocument/2006/math">
                    <m:r>
                      <a:rPr lang="en-US" altLang="zh-TW" sz="2400" b="0" i="1" smtClean="0">
                        <a:latin typeface="Cambria Math" panose="02040503050406030204" pitchFamily="18" charset="0"/>
                        <a:ea typeface="Apple SD Gothic Neo" panose="02000300000000000000" pitchFamily="2" charset="-127"/>
                      </a:rPr>
                      <m:t>𝑆𝐾</m:t>
                    </m:r>
                  </m:oMath>
                </a14:m>
                <a:r>
                  <a:rPr lang="en" altLang="zh-TW" sz="2400" dirty="0">
                    <a:latin typeface="Apple SD Gothic Neo" panose="02000300000000000000" pitchFamily="2" charset="-127"/>
                    <a:ea typeface="Apple SD Gothic Neo" panose="02000300000000000000" pitchFamily="2" charset="-127"/>
                  </a:rPr>
                  <a:t>.</a:t>
                </a:r>
              </a:p>
              <a:p>
                <a:pPr>
                  <a:lnSpc>
                    <a:spcPct val="100000"/>
                  </a:lnSpc>
                </a:pPr>
                <a:r>
                  <a:rPr kumimoji="1" lang="en-US" altLang="zh-TW" sz="2400" b="0" dirty="0">
                    <a:latin typeface="Apple SD Gothic Neo" panose="02000300000000000000" pitchFamily="2" charset="-127"/>
                    <a:ea typeface="Apple SD Gothic Neo" panose="02000300000000000000" pitchFamily="2" charset="-127"/>
                  </a:rPr>
                  <a:t>Method</a:t>
                </a:r>
                <a:r>
                  <a:rPr lang="en" altLang="zh-TW" sz="2400" dirty="0">
                    <a:latin typeface="Apple SD Gothic Neo" panose="02000300000000000000" pitchFamily="2" charset="-127"/>
                    <a:ea typeface="Apple SD Gothic Neo" panose="02000300000000000000" pitchFamily="2" charset="-127"/>
                  </a:rPr>
                  <a:t>: use an </a:t>
                </a:r>
                <a:r>
                  <a:rPr lang="en" altLang="zh-TW" sz="2400" b="1" dirty="0">
                    <a:latin typeface="Apple SD Gothic Neo" panose="02000300000000000000" pitchFamily="2" charset="-127"/>
                    <a:ea typeface="Apple SD Gothic Neo" panose="02000300000000000000" pitchFamily="2" charset="-127"/>
                  </a:rPr>
                  <a:t>simulator</a:t>
                </a:r>
                <a:r>
                  <a:rPr lang="en" altLang="zh-TW" sz="2400" dirty="0">
                    <a:latin typeface="Apple SD Gothic Neo" panose="02000300000000000000" pitchFamily="2" charset="-127"/>
                    <a:ea typeface="Apple SD Gothic Neo" panose="02000300000000000000" pitchFamily="2" charset="-127"/>
                  </a:rPr>
                  <a:t> (i.e. She-Hulk) to cheat on the verifier.</a:t>
                </a:r>
              </a:p>
            </p:txBody>
          </p:sp>
        </mc:Choice>
        <mc:Fallback xmlns="">
          <p:sp>
            <p:nvSpPr>
              <p:cNvPr id="52" name="內容版面配置區 2">
                <a:extLst>
                  <a:ext uri="{FF2B5EF4-FFF2-40B4-BE49-F238E27FC236}">
                    <a16:creationId xmlns:a16="http://schemas.microsoft.com/office/drawing/2014/main" id="{FA94CA1B-3B72-F55B-0481-215DD2C41C19}"/>
                  </a:ext>
                </a:extLst>
              </p:cNvPr>
              <p:cNvSpPr txBox="1">
                <a:spLocks noRot="1" noChangeAspect="1" noMove="1" noResize="1" noEditPoints="1" noAdjustHandles="1" noChangeArrowheads="1" noChangeShapeType="1" noTextEdit="1"/>
              </p:cNvSpPr>
              <p:nvPr/>
            </p:nvSpPr>
            <p:spPr>
              <a:xfrm>
                <a:off x="901392" y="1675823"/>
                <a:ext cx="10515600" cy="1999538"/>
              </a:xfrm>
              <a:prstGeom prst="rect">
                <a:avLst/>
              </a:prstGeom>
              <a:blipFill>
                <a:blip r:embed="rId4"/>
                <a:stretch>
                  <a:fillRect l="-844" t="-2532"/>
                </a:stretch>
              </a:blipFill>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620B2FDD-AA81-7C6F-8D8B-7E6D378A3988}"/>
              </a:ext>
            </a:extLst>
          </p:cNvPr>
          <p:cNvGrpSpPr/>
          <p:nvPr/>
        </p:nvGrpSpPr>
        <p:grpSpPr>
          <a:xfrm>
            <a:off x="2886102" y="3115044"/>
            <a:ext cx="6050084" cy="3073142"/>
            <a:chOff x="5315467" y="2731966"/>
            <a:chExt cx="6050084" cy="3073142"/>
          </a:xfrm>
        </p:grpSpPr>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075A095F-FB67-C963-F7DE-19AA76DDEEFA}"/>
                    </a:ext>
                  </a:extLst>
                </p:cNvPr>
                <p:cNvSpPr txBox="1"/>
                <p:nvPr/>
              </p:nvSpPr>
              <p:spPr>
                <a:xfrm>
                  <a:off x="5315467" y="2731966"/>
                  <a:ext cx="1561068" cy="1077218"/>
                </a:xfrm>
                <a:prstGeom prst="rect">
                  <a:avLst/>
                </a:prstGeom>
                <a:noFill/>
              </p:spPr>
              <p:txBody>
                <a:bodyPr wrap="none" rtlCol="0">
                  <a:spAutoFit/>
                </a:bodyPr>
                <a:lstStyle/>
                <a:p>
                  <a:pPr algn="ctr"/>
                  <a:r>
                    <a:rPr kumimoji="1" lang="en-US" altLang="zh-TW" sz="1600" b="1" u="sng" dirty="0"/>
                    <a:t>Prover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r>
                        <a:rPr kumimoji="1" lang="en-US" altLang="zh-TW" sz="1600" b="0" i="1" smtClean="0">
                          <a:latin typeface="Cambria Math" panose="02040503050406030204" pitchFamily="18" charset="0"/>
                        </a:rPr>
                        <m:t>𝑧</m:t>
                      </m:r>
                    </m:oMath>
                  </a14:m>
                  <a:endParaRPr kumimoji="1" lang="en-US" altLang="zh-TW" sz="1600" b="1"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b="0" dirty="0"/>
                </a:p>
              </p:txBody>
            </p:sp>
          </mc:Choice>
          <mc:Fallback xmlns="">
            <p:sp>
              <p:nvSpPr>
                <p:cNvPr id="4" name="文字方塊 3">
                  <a:extLst>
                    <a:ext uri="{FF2B5EF4-FFF2-40B4-BE49-F238E27FC236}">
                      <a16:creationId xmlns:a16="http://schemas.microsoft.com/office/drawing/2014/main" id="{075A095F-FB67-C963-F7DE-19AA76DDEEFA}"/>
                    </a:ext>
                  </a:extLst>
                </p:cNvPr>
                <p:cNvSpPr txBox="1">
                  <a:spLocks noRot="1" noChangeAspect="1" noMove="1" noResize="1" noEditPoints="1" noAdjustHandles="1" noChangeArrowheads="1" noChangeShapeType="1" noTextEdit="1"/>
                </p:cNvSpPr>
                <p:nvPr/>
              </p:nvSpPr>
              <p:spPr>
                <a:xfrm>
                  <a:off x="5315467" y="2731966"/>
                  <a:ext cx="1561068" cy="1077218"/>
                </a:xfrm>
                <a:prstGeom prst="rect">
                  <a:avLst/>
                </a:prstGeom>
                <a:blipFill>
                  <a:blip r:embed="rId5"/>
                  <a:stretch>
                    <a:fillRect l="-1613" t="-2326" b="-581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4D15F08E-19A1-AB5B-6A1C-795212F32381}"/>
                    </a:ext>
                  </a:extLst>
                </p:cNvPr>
                <p:cNvSpPr txBox="1"/>
                <p:nvPr/>
              </p:nvSpPr>
              <p:spPr>
                <a:xfrm>
                  <a:off x="9833400" y="2739140"/>
                  <a:ext cx="1532151" cy="3065968"/>
                </a:xfrm>
                <a:prstGeom prst="rect">
                  <a:avLst/>
                </a:prstGeom>
                <a:noFill/>
              </p:spPr>
              <p:txBody>
                <a:bodyPr wrap="none" rtlCol="0">
                  <a:spAutoFit/>
                </a:bodyPr>
                <a:lstStyle/>
                <a:p>
                  <a:pPr algn="ctr"/>
                  <a:r>
                    <a:rPr kumimoji="1" lang="en-US" altLang="zh-TW" sz="1600" b="1" u="sng" dirty="0"/>
                    <a:t>Verifier</a:t>
                  </a:r>
                </a:p>
                <a:p>
                  <a:pPr algn="ctr"/>
                  <a:endParaRPr kumimoji="1" lang="en-US" altLang="zh-TW" sz="1600" b="1" u="sng" dirty="0"/>
                </a:p>
                <a:p>
                  <a:pPr algn="ctr"/>
                  <a:r>
                    <a:rPr kumimoji="1" lang="en-US" altLang="zh-TW" sz="1600" dirty="0"/>
                    <a:t>Pick random </a:t>
                  </a:r>
                  <a14:m>
                    <m:oMath xmlns:m="http://schemas.openxmlformats.org/officeDocument/2006/math">
                      <m:r>
                        <a:rPr kumimoji="1" lang="en-US" altLang="zh-TW" sz="1600" b="0" i="1" smtClean="0">
                          <a:latin typeface="Cambria Math" panose="02040503050406030204" pitchFamily="18" charset="0"/>
                        </a:rPr>
                        <m:t>𝑐</m:t>
                      </m:r>
                    </m:oMath>
                  </a14:m>
                  <a:endParaRPr kumimoji="1" lang="en-US" altLang="zh-TW" sz="1600" i="1" dirty="0"/>
                </a:p>
                <a:p>
                  <a:pPr algn="ctr"/>
                  <a:r>
                    <a:rPr kumimoji="1" lang="en-US" altLang="zh-TW" sz="1600" dirty="0"/>
                    <a:t>in range </a:t>
                  </a:r>
                  <a14:m>
                    <m:oMath xmlns:m="http://schemas.openxmlformats.org/officeDocument/2006/math">
                      <m:r>
                        <a:rPr kumimoji="1" lang="en-US" altLang="zh-TW" sz="1600" b="0" i="1" dirty="0" smtClean="0">
                          <a:latin typeface="Cambria Math" panose="02040503050406030204" pitchFamily="18" charset="0"/>
                        </a:rPr>
                        <m:t>1,…,</m:t>
                      </m:r>
                      <m:r>
                        <a:rPr kumimoji="1" lang="en-US" altLang="zh-TW" sz="1600" b="0" i="1" dirty="0" smtClean="0">
                          <a:latin typeface="Cambria Math" panose="02040503050406030204" pitchFamily="18" charset="0"/>
                        </a:rPr>
                        <m:t>𝑞</m:t>
                      </m:r>
                    </m:oMath>
                  </a14:m>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endParaRPr kumimoji="1" lang="en-US" altLang="zh-TW" sz="1600" dirty="0"/>
                </a:p>
                <a:p>
                  <a:pPr algn="ctr"/>
                  <a:r>
                    <a:rPr kumimoji="1" lang="en-US" altLang="zh-TW" sz="1600"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𝑧</m:t>
                            </m:r>
                          </m:sup>
                        </m:sSup>
                        <m:sSub>
                          <m:sSubPr>
                            <m:ctrlPr>
                              <a:rPr kumimoji="1" lang="en-US" altLang="zh-TW" sz="1600" b="0" i="1" smtClean="0">
                                <a:latin typeface="Cambria Math" panose="02040503050406030204" pitchFamily="18" charset="0"/>
                                <a:ea typeface="Cambria Math" panose="02040503050406030204" pitchFamily="18" charset="0"/>
                              </a:rPr>
                            </m:ctrlPr>
                          </m:sSubPr>
                          <m:e>
                            <m:r>
                              <a:rPr kumimoji="1" lang="en-US" altLang="zh-TW" sz="1600" b="0" i="1" smtClean="0">
                                <a:latin typeface="Cambria Math" panose="02040503050406030204" pitchFamily="18" charset="0"/>
                                <a:ea typeface="Cambria Math" panose="02040503050406030204" pitchFamily="18" charset="0"/>
                              </a:rPr>
                              <m:t>≡</m:t>
                            </m:r>
                          </m:e>
                          <m:sub>
                            <m:r>
                              <a:rPr kumimoji="1" lang="en-US" altLang="zh-TW" sz="1600" b="0" i="1" smtClean="0">
                                <a:latin typeface="Cambria Math" panose="02040503050406030204" pitchFamily="18" charset="0"/>
                                <a:ea typeface="Cambria Math" panose="02040503050406030204" pitchFamily="18" charset="0"/>
                              </a:rPr>
                              <m:t>𝑝</m:t>
                            </m:r>
                          </m:sub>
                        </m:sSub>
                        <m:sSup>
                          <m:sSupPr>
                            <m:ctrlPr>
                              <a:rPr kumimoji="1" lang="zh-TW" altLang="en-US" sz="1600" i="1" dirty="0" smtClean="0">
                                <a:latin typeface="Cambria Math" panose="02040503050406030204" pitchFamily="18" charset="0"/>
                              </a:rPr>
                            </m:ctrlPr>
                          </m:sSupPr>
                          <m:e>
                            <m:r>
                              <a:rPr kumimoji="1" lang="en-US" altLang="zh-TW" sz="1600" b="0" i="1" dirty="0" smtClean="0">
                                <a:latin typeface="Cambria Math" panose="02040503050406030204" pitchFamily="18" charset="0"/>
                              </a:rPr>
                              <m:t>𝑃𝐾</m:t>
                            </m:r>
                          </m:e>
                          <m:sup>
                            <m:r>
                              <a:rPr kumimoji="1" lang="en-US" altLang="zh-TW" sz="1600" b="0" i="1" dirty="0" smtClean="0">
                                <a:latin typeface="Cambria Math" panose="02040503050406030204" pitchFamily="18" charset="0"/>
                              </a:rPr>
                              <m:t>𝑐</m:t>
                            </m:r>
                          </m:sup>
                        </m:sSup>
                        <m:r>
                          <a:rPr kumimoji="1" lang="en-US" altLang="zh-TW" sz="1600" b="0" i="1" smtClean="0">
                            <a:latin typeface="Cambria Math" panose="02040503050406030204" pitchFamily="18" charset="0"/>
                            <a:ea typeface="Cambria Math" panose="02040503050406030204" pitchFamily="18" charset="0"/>
                          </a:rPr>
                          <m:t>∙</m:t>
                        </m:r>
                        <m:r>
                          <a:rPr kumimoji="1" lang="en-US" altLang="zh-TW" sz="1600" b="0" i="1" smtClean="0">
                            <a:latin typeface="Cambria Math" panose="02040503050406030204" pitchFamily="18" charset="0"/>
                            <a:ea typeface="Cambria Math" panose="02040503050406030204" pitchFamily="18" charset="0"/>
                          </a:rPr>
                          <m:t>h</m:t>
                        </m:r>
                        <m:r>
                          <a:rPr kumimoji="1" lang="en-US" altLang="zh-TW" sz="1600" b="0" i="1" smtClean="0">
                            <a:latin typeface="Cambria Math" panose="02040503050406030204" pitchFamily="18" charset="0"/>
                            <a:ea typeface="Cambria Math" panose="02040503050406030204" pitchFamily="18" charset="0"/>
                          </a:rPr>
                          <m:t>′</m:t>
                        </m:r>
                      </m:oMath>
                    </m:oMathPara>
                  </a14:m>
                  <a:endParaRPr kumimoji="1" lang="zh-TW" altLang="en-US" sz="1600" dirty="0"/>
                </a:p>
              </p:txBody>
            </p:sp>
          </mc:Choice>
          <mc:Fallback xmlns="">
            <p:sp>
              <p:nvSpPr>
                <p:cNvPr id="5" name="文字方塊 4">
                  <a:extLst>
                    <a:ext uri="{FF2B5EF4-FFF2-40B4-BE49-F238E27FC236}">
                      <a16:creationId xmlns:a16="http://schemas.microsoft.com/office/drawing/2014/main" id="{4D15F08E-19A1-AB5B-6A1C-795212F32381}"/>
                    </a:ext>
                  </a:extLst>
                </p:cNvPr>
                <p:cNvSpPr txBox="1">
                  <a:spLocks noRot="1" noChangeAspect="1" noMove="1" noResize="1" noEditPoints="1" noAdjustHandles="1" noChangeArrowheads="1" noChangeShapeType="1" noTextEdit="1"/>
                </p:cNvSpPr>
                <p:nvPr/>
              </p:nvSpPr>
              <p:spPr>
                <a:xfrm>
                  <a:off x="9833400" y="2739140"/>
                  <a:ext cx="1532151" cy="3065968"/>
                </a:xfrm>
                <a:prstGeom prst="rect">
                  <a:avLst/>
                </a:prstGeom>
                <a:blipFill>
                  <a:blip r:embed="rId6"/>
                  <a:stretch>
                    <a:fillRect l="-1653" t="-412"/>
                  </a:stretch>
                </a:blipFill>
              </p:spPr>
              <p:txBody>
                <a:bodyPr/>
                <a:lstStyle/>
                <a:p>
                  <a:r>
                    <a:rPr lang="zh-TW" altLang="en-US">
                      <a:noFill/>
                    </a:rPr>
                    <a:t> </a:t>
                  </a:r>
                </a:p>
              </p:txBody>
            </p:sp>
          </mc:Fallback>
        </mc:AlternateContent>
        <p:cxnSp>
          <p:nvCxnSpPr>
            <p:cNvPr id="7" name="直線箭頭接點 6">
              <a:extLst>
                <a:ext uri="{FF2B5EF4-FFF2-40B4-BE49-F238E27FC236}">
                  <a16:creationId xmlns:a16="http://schemas.microsoft.com/office/drawing/2014/main" id="{28BA1C65-CFFA-39D3-8B50-07F0F4A46448}"/>
                </a:ext>
              </a:extLst>
            </p:cNvPr>
            <p:cNvCxnSpPr>
              <a:cxnSpLocks/>
            </p:cNvCxnSpPr>
            <p:nvPr/>
          </p:nvCxnSpPr>
          <p:spPr>
            <a:xfrm>
              <a:off x="7019986" y="352257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8" name="直線箭頭接點 7">
              <a:extLst>
                <a:ext uri="{FF2B5EF4-FFF2-40B4-BE49-F238E27FC236}">
                  <a16:creationId xmlns:a16="http://schemas.microsoft.com/office/drawing/2014/main" id="{89BC10E0-9451-B8E1-EE33-F5964A6BCBFA}"/>
                </a:ext>
              </a:extLst>
            </p:cNvPr>
            <p:cNvCxnSpPr>
              <a:cxnSpLocks/>
            </p:cNvCxnSpPr>
            <p:nvPr/>
          </p:nvCxnSpPr>
          <p:spPr>
            <a:xfrm flipH="1">
              <a:off x="7007286" y="3886889"/>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F98F3BE1-2CE7-51EA-A443-50AEF38FE46E}"/>
                    </a:ext>
                  </a:extLst>
                </p:cNvPr>
                <p:cNvSpPr txBox="1"/>
                <p:nvPr/>
              </p:nvSpPr>
              <p:spPr>
                <a:xfrm>
                  <a:off x="7463382" y="3149020"/>
                  <a:ext cx="1449756" cy="34297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𝑘</m:t>
                            </m:r>
                            <m:r>
                              <a:rPr kumimoji="1" lang="en-US" altLang="zh-TW" sz="1600" b="0" i="1" smtClean="0">
                                <a:latin typeface="Cambria Math" panose="02040503050406030204" pitchFamily="18" charset="0"/>
                              </a:rPr>
                              <m:t> </m:t>
                            </m:r>
                          </m:sup>
                        </m:sSup>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xmlns="">
            <p:sp>
              <p:nvSpPr>
                <p:cNvPr id="9" name="文字方塊 8">
                  <a:extLst>
                    <a:ext uri="{FF2B5EF4-FFF2-40B4-BE49-F238E27FC236}">
                      <a16:creationId xmlns:a16="http://schemas.microsoft.com/office/drawing/2014/main" id="{F98F3BE1-2CE7-51EA-A443-50AEF38FE46E}"/>
                    </a:ext>
                  </a:extLst>
                </p:cNvPr>
                <p:cNvSpPr txBox="1">
                  <a:spLocks noRot="1" noChangeAspect="1" noMove="1" noResize="1" noEditPoints="1" noAdjustHandles="1" noChangeArrowheads="1" noChangeShapeType="1" noTextEdit="1"/>
                </p:cNvSpPr>
                <p:nvPr/>
              </p:nvSpPr>
              <p:spPr>
                <a:xfrm>
                  <a:off x="7463382" y="3149020"/>
                  <a:ext cx="1449756" cy="342979"/>
                </a:xfrm>
                <a:prstGeom prst="rect">
                  <a:avLst/>
                </a:prstGeom>
                <a:blipFill>
                  <a:blip r:embed="rId7"/>
                  <a:stretch>
                    <a:fillRect b="-1034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51DC9130-2FBD-FD90-C3C3-F15A69AAE77B}"/>
                    </a:ext>
                  </a:extLst>
                </p:cNvPr>
                <p:cNvSpPr txBox="1"/>
                <p:nvPr/>
              </p:nvSpPr>
              <p:spPr>
                <a:xfrm>
                  <a:off x="8030027" y="3529257"/>
                  <a:ext cx="332270"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𝑐</m:t>
                        </m:r>
                      </m:oMath>
                    </m:oMathPara>
                  </a14:m>
                  <a:endParaRPr kumimoji="1" lang="zh-TW" altLang="en-US" sz="1600" dirty="0"/>
                </a:p>
              </p:txBody>
            </p:sp>
          </mc:Choice>
          <mc:Fallback xmlns="">
            <p:sp>
              <p:nvSpPr>
                <p:cNvPr id="11" name="文字方塊 10">
                  <a:extLst>
                    <a:ext uri="{FF2B5EF4-FFF2-40B4-BE49-F238E27FC236}">
                      <a16:creationId xmlns:a16="http://schemas.microsoft.com/office/drawing/2014/main" id="{51DC9130-2FBD-FD90-C3C3-F15A69AAE77B}"/>
                    </a:ext>
                  </a:extLst>
                </p:cNvPr>
                <p:cNvSpPr txBox="1">
                  <a:spLocks noRot="1" noChangeAspect="1" noMove="1" noResize="1" noEditPoints="1" noAdjustHandles="1" noChangeArrowheads="1" noChangeShapeType="1" noTextEdit="1"/>
                </p:cNvSpPr>
                <p:nvPr/>
              </p:nvSpPr>
              <p:spPr>
                <a:xfrm>
                  <a:off x="8030027" y="3529257"/>
                  <a:ext cx="332270" cy="338554"/>
                </a:xfrm>
                <a:prstGeom prst="rect">
                  <a:avLst/>
                </a:prstGeom>
                <a:blipFill>
                  <a:blip r:embed="rId8"/>
                  <a:stretch>
                    <a:fillRect/>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80CCE21A-9A08-6F5C-880D-853A472DEBAB}"/>
                </a:ext>
              </a:extLst>
            </p:cNvPr>
            <p:cNvSpPr txBox="1"/>
            <p:nvPr/>
          </p:nvSpPr>
          <p:spPr>
            <a:xfrm>
              <a:off x="7334542" y="3999816"/>
              <a:ext cx="1658916" cy="338554"/>
            </a:xfrm>
            <a:prstGeom prst="rect">
              <a:avLst/>
            </a:prstGeom>
            <a:noFill/>
          </p:spPr>
          <p:txBody>
            <a:bodyPr wrap="none" rtlCol="0">
              <a:spAutoFit/>
            </a:bodyPr>
            <a:lstStyle/>
            <a:p>
              <a:pPr algn="ctr"/>
              <a:r>
                <a:rPr kumimoji="1" lang="en-US" altLang="zh-TW" sz="1600" b="1" u="sng" dirty="0"/>
                <a:t>Rewinds to Step1</a:t>
              </a:r>
            </a:p>
          </p:txBody>
        </p:sp>
        <p:cxnSp>
          <p:nvCxnSpPr>
            <p:cNvPr id="13" name="直線箭頭接點 12">
              <a:extLst>
                <a:ext uri="{FF2B5EF4-FFF2-40B4-BE49-F238E27FC236}">
                  <a16:creationId xmlns:a16="http://schemas.microsoft.com/office/drawing/2014/main" id="{A051A72C-A96C-ED8A-7D63-D2FE92F21AEF}"/>
                </a:ext>
              </a:extLst>
            </p:cNvPr>
            <p:cNvCxnSpPr>
              <a:cxnSpLocks/>
            </p:cNvCxnSpPr>
            <p:nvPr/>
          </p:nvCxnSpPr>
          <p:spPr>
            <a:xfrm>
              <a:off x="7007286" y="5487152"/>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p:cxnSp>
          <p:nvCxnSpPr>
            <p:cNvPr id="14" name="直線箭頭接點 13">
              <a:extLst>
                <a:ext uri="{FF2B5EF4-FFF2-40B4-BE49-F238E27FC236}">
                  <a16:creationId xmlns:a16="http://schemas.microsoft.com/office/drawing/2014/main" id="{72AD99D7-35BF-977C-BAD1-B3F4FBAD3A96}"/>
                </a:ext>
              </a:extLst>
            </p:cNvPr>
            <p:cNvCxnSpPr>
              <a:cxnSpLocks/>
            </p:cNvCxnSpPr>
            <p:nvPr/>
          </p:nvCxnSpPr>
          <p:spPr>
            <a:xfrm flipH="1">
              <a:off x="7007286" y="5084401"/>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029A3CB2-0327-2CBF-2C77-115538A0BF19}"/>
                    </a:ext>
                  </a:extLst>
                </p:cNvPr>
                <p:cNvSpPr txBox="1"/>
                <p:nvPr/>
              </p:nvSpPr>
              <p:spPr>
                <a:xfrm>
                  <a:off x="8030027" y="4726769"/>
                  <a:ext cx="332270"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𝑐</m:t>
                        </m:r>
                      </m:oMath>
                    </m:oMathPara>
                  </a14:m>
                  <a:endParaRPr kumimoji="1" lang="zh-TW" altLang="en-US" sz="1600" dirty="0"/>
                </a:p>
              </p:txBody>
            </p:sp>
          </mc:Choice>
          <mc:Fallback xmlns="">
            <p:sp>
              <p:nvSpPr>
                <p:cNvPr id="15" name="文字方塊 14">
                  <a:extLst>
                    <a:ext uri="{FF2B5EF4-FFF2-40B4-BE49-F238E27FC236}">
                      <a16:creationId xmlns:a16="http://schemas.microsoft.com/office/drawing/2014/main" id="{029A3CB2-0327-2CBF-2C77-115538A0BF19}"/>
                    </a:ext>
                  </a:extLst>
                </p:cNvPr>
                <p:cNvSpPr txBox="1">
                  <a:spLocks noRot="1" noChangeAspect="1" noMove="1" noResize="1" noEditPoints="1" noAdjustHandles="1" noChangeArrowheads="1" noChangeShapeType="1" noTextEdit="1"/>
                </p:cNvSpPr>
                <p:nvPr/>
              </p:nvSpPr>
              <p:spPr>
                <a:xfrm>
                  <a:off x="8030027" y="4726769"/>
                  <a:ext cx="332270" cy="338554"/>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7603BE4-592A-07CF-20AA-19A99DCCB764}"/>
                    </a:ext>
                  </a:extLst>
                </p:cNvPr>
                <p:cNvSpPr txBox="1"/>
                <p:nvPr/>
              </p:nvSpPr>
              <p:spPr>
                <a:xfrm>
                  <a:off x="8023094" y="5119418"/>
                  <a:ext cx="334066" cy="33855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sz="1600" i="1" smtClean="0">
                            <a:latin typeface="Cambria Math" panose="02040503050406030204" pitchFamily="18" charset="0"/>
                          </a:rPr>
                          <m:t>𝑧</m:t>
                        </m:r>
                      </m:oMath>
                    </m:oMathPara>
                  </a14:m>
                  <a:endParaRPr kumimoji="1" lang="zh-TW" altLang="en-US" sz="1600" dirty="0"/>
                </a:p>
              </p:txBody>
            </p:sp>
          </mc:Choice>
          <mc:Fallback xmlns="">
            <p:sp>
              <p:nvSpPr>
                <p:cNvPr id="16" name="文字方塊 15">
                  <a:extLst>
                    <a:ext uri="{FF2B5EF4-FFF2-40B4-BE49-F238E27FC236}">
                      <a16:creationId xmlns:a16="http://schemas.microsoft.com/office/drawing/2014/main" id="{B7603BE4-592A-07CF-20AA-19A99DCCB764}"/>
                    </a:ext>
                  </a:extLst>
                </p:cNvPr>
                <p:cNvSpPr txBox="1">
                  <a:spLocks noRot="1" noChangeAspect="1" noMove="1" noResize="1" noEditPoints="1" noAdjustHandles="1" noChangeArrowheads="1" noChangeShapeType="1" noTextEdit="1"/>
                </p:cNvSpPr>
                <p:nvPr/>
              </p:nvSpPr>
              <p:spPr>
                <a:xfrm>
                  <a:off x="8023094" y="5119418"/>
                  <a:ext cx="334066" cy="338554"/>
                </a:xfrm>
                <a:prstGeom prst="rect">
                  <a:avLst/>
                </a:prstGeom>
                <a:blipFill>
                  <a:blip r:embed="rId10"/>
                  <a:stretch>
                    <a:fillRect/>
                  </a:stretch>
                </a:blipFill>
              </p:spPr>
              <p:txBody>
                <a:bodyPr/>
                <a:lstStyle/>
                <a:p>
                  <a:r>
                    <a:rPr lang="zh-TW" altLang="en-US">
                      <a:noFill/>
                    </a:rPr>
                    <a:t> </a:t>
                  </a:r>
                </a:p>
              </p:txBody>
            </p:sp>
          </mc:Fallback>
        </mc:AlternateContent>
        <p:cxnSp>
          <p:nvCxnSpPr>
            <p:cNvPr id="17" name="直線箭頭接點 16">
              <a:extLst>
                <a:ext uri="{FF2B5EF4-FFF2-40B4-BE49-F238E27FC236}">
                  <a16:creationId xmlns:a16="http://schemas.microsoft.com/office/drawing/2014/main" id="{112778A2-01A7-5226-6609-A7AB1AB99B29}"/>
                </a:ext>
              </a:extLst>
            </p:cNvPr>
            <p:cNvCxnSpPr>
              <a:cxnSpLocks/>
            </p:cNvCxnSpPr>
            <p:nvPr/>
          </p:nvCxnSpPr>
          <p:spPr>
            <a:xfrm>
              <a:off x="7019986" y="4720644"/>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8" name="文字方塊 17">
                  <a:extLst>
                    <a:ext uri="{FF2B5EF4-FFF2-40B4-BE49-F238E27FC236}">
                      <a16:creationId xmlns:a16="http://schemas.microsoft.com/office/drawing/2014/main" id="{50E38399-F2C1-9062-C84F-64FB6E0E7CDD}"/>
                    </a:ext>
                  </a:extLst>
                </p:cNvPr>
                <p:cNvSpPr txBox="1"/>
                <p:nvPr/>
              </p:nvSpPr>
              <p:spPr>
                <a:xfrm>
                  <a:off x="7088762" y="4347085"/>
                  <a:ext cx="2199000" cy="34881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zh-TW" sz="1600" i="1" smtClean="0">
                                <a:latin typeface="Cambria Math" panose="02040503050406030204" pitchFamily="18" charset="0"/>
                              </a:rPr>
                            </m:ctrlPr>
                          </m:sSupPr>
                          <m:e>
                            <m:r>
                              <a:rPr kumimoji="1" lang="en-US" altLang="zh-TW" sz="1600" b="0" i="1" smtClean="0">
                                <a:latin typeface="Cambria Math" panose="02040503050406030204" pitchFamily="18" charset="0"/>
                              </a:rPr>
                              <m:t>h</m:t>
                            </m:r>
                            <m:r>
                              <a:rPr kumimoji="1" lang="en-US" altLang="zh-TW" sz="1600" b="0" i="1" smtClean="0">
                                <a:latin typeface="Cambria Math" panose="02040503050406030204" pitchFamily="18" charset="0"/>
                              </a:rPr>
                              <m:t>′=</m:t>
                            </m:r>
                            <m:r>
                              <a:rPr kumimoji="1" lang="en-US" altLang="zh-TW" sz="1600" b="0" i="1" smtClean="0">
                                <a:latin typeface="Cambria Math" panose="02040503050406030204" pitchFamily="18" charset="0"/>
                              </a:rPr>
                              <m:t>𝑔</m:t>
                            </m:r>
                          </m:e>
                          <m:sup>
                            <m:r>
                              <a:rPr kumimoji="1" lang="en-US" altLang="zh-TW" sz="1600" b="0" i="1" smtClean="0">
                                <a:latin typeface="Cambria Math" panose="02040503050406030204" pitchFamily="18" charset="0"/>
                              </a:rPr>
                              <m:t>𝑧</m:t>
                            </m:r>
                          </m:sup>
                        </m:sSup>
                        <m:r>
                          <a:rPr kumimoji="1" lang="en-US" altLang="zh-TW" sz="1600" i="1">
                            <a:latin typeface="Cambria Math" panose="02040503050406030204" pitchFamily="18" charset="0"/>
                            <a:ea typeface="Cambria Math" panose="02040503050406030204" pitchFamily="18" charset="0"/>
                          </a:rPr>
                          <m:t>∙</m:t>
                        </m:r>
                        <m:sSup>
                          <m:sSupPr>
                            <m:ctrlPr>
                              <a:rPr kumimoji="1" lang="en-US" altLang="zh-TW" sz="1600" i="1" smtClean="0">
                                <a:latin typeface="Cambria Math" panose="02040503050406030204" pitchFamily="18" charset="0"/>
                                <a:ea typeface="Cambria Math" panose="02040503050406030204" pitchFamily="18" charset="0"/>
                              </a:rPr>
                            </m:ctrlPr>
                          </m:sSupPr>
                          <m:e>
                            <m:r>
                              <a:rPr kumimoji="1" lang="en-US" altLang="zh-TW" sz="1600" b="0" i="1" smtClean="0">
                                <a:latin typeface="Cambria Math" panose="02040503050406030204" pitchFamily="18" charset="0"/>
                                <a:ea typeface="Cambria Math" panose="02040503050406030204" pitchFamily="18" charset="0"/>
                              </a:rPr>
                              <m:t>𝑔</m:t>
                            </m:r>
                          </m:e>
                          <m:sup>
                            <m:r>
                              <a:rPr kumimoji="1" lang="en-US" altLang="zh-TW" sz="1600" b="0" i="1" smtClean="0">
                                <a:latin typeface="Cambria Math" panose="02040503050406030204" pitchFamily="18" charset="0"/>
                                <a:ea typeface="Cambria Math" panose="02040503050406030204" pitchFamily="18" charset="0"/>
                              </a:rPr>
                              <m:t>𝑎</m:t>
                            </m:r>
                            <m:r>
                              <a:rPr kumimoji="1" lang="en-US" altLang="zh-TW" sz="1600" b="0" i="1" smtClean="0">
                                <a:latin typeface="Cambria Math" panose="02040503050406030204" pitchFamily="18" charset="0"/>
                                <a:ea typeface="Cambria Math" panose="02040503050406030204" pitchFamily="18" charset="0"/>
                              </a:rPr>
                              <m:t>(−</m:t>
                            </m:r>
                            <m:r>
                              <a:rPr kumimoji="1" lang="en-US" altLang="zh-TW" sz="1600" b="0" i="1" smtClean="0">
                                <a:latin typeface="Cambria Math" panose="02040503050406030204" pitchFamily="18" charset="0"/>
                                <a:ea typeface="Cambria Math" panose="02040503050406030204" pitchFamily="18" charset="0"/>
                              </a:rPr>
                              <m:t>𝑐</m:t>
                            </m:r>
                            <m:r>
                              <a:rPr kumimoji="1" lang="en-US" altLang="zh-TW" sz="1600" b="0" i="1" smtClean="0">
                                <a:latin typeface="Cambria Math" panose="02040503050406030204" pitchFamily="18" charset="0"/>
                                <a:ea typeface="Cambria Math" panose="02040503050406030204" pitchFamily="18" charset="0"/>
                              </a:rPr>
                              <m:t>)</m:t>
                            </m:r>
                          </m:sup>
                        </m:sSup>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𝑚𝑜𝑑</m:t>
                        </m:r>
                        <m:r>
                          <a:rPr kumimoji="1" lang="en-US" altLang="zh-TW" sz="1600" b="0" i="1" smtClean="0">
                            <a:latin typeface="Cambria Math" panose="02040503050406030204" pitchFamily="18" charset="0"/>
                            <a:ea typeface="Cambria Math" panose="02040503050406030204" pitchFamily="18" charset="0"/>
                          </a:rPr>
                          <m:t> </m:t>
                        </m:r>
                        <m:r>
                          <a:rPr kumimoji="1" lang="en-US" altLang="zh-TW" sz="1600" b="0" i="1" smtClean="0">
                            <a:latin typeface="Cambria Math" panose="02040503050406030204" pitchFamily="18" charset="0"/>
                            <a:ea typeface="Cambria Math" panose="02040503050406030204" pitchFamily="18" charset="0"/>
                          </a:rPr>
                          <m:t>𝑝</m:t>
                        </m:r>
                      </m:oMath>
                    </m:oMathPara>
                  </a14:m>
                  <a:endParaRPr kumimoji="1" lang="zh-TW" altLang="en-US" sz="1600" dirty="0"/>
                </a:p>
              </p:txBody>
            </p:sp>
          </mc:Choice>
          <mc:Fallback>
            <p:sp>
              <p:nvSpPr>
                <p:cNvPr id="18" name="文字方塊 17">
                  <a:extLst>
                    <a:ext uri="{FF2B5EF4-FFF2-40B4-BE49-F238E27FC236}">
                      <a16:creationId xmlns:a16="http://schemas.microsoft.com/office/drawing/2014/main" id="{50E38399-F2C1-9062-C84F-64FB6E0E7CDD}"/>
                    </a:ext>
                  </a:extLst>
                </p:cNvPr>
                <p:cNvSpPr txBox="1">
                  <a:spLocks noRot="1" noChangeAspect="1" noMove="1" noResize="1" noEditPoints="1" noAdjustHandles="1" noChangeArrowheads="1" noChangeShapeType="1" noTextEdit="1"/>
                </p:cNvSpPr>
                <p:nvPr/>
              </p:nvSpPr>
              <p:spPr>
                <a:xfrm>
                  <a:off x="7088762" y="4347085"/>
                  <a:ext cx="2199000" cy="348813"/>
                </a:xfrm>
                <a:prstGeom prst="rect">
                  <a:avLst/>
                </a:prstGeom>
                <a:blipFill>
                  <a:blip r:embed="rId11"/>
                  <a:stretch>
                    <a:fillRect b="-14286"/>
                  </a:stretch>
                </a:blipFill>
              </p:spPr>
              <p:txBody>
                <a:bodyPr/>
                <a:lstStyle/>
                <a:p>
                  <a:r>
                    <a:rPr lang="zh-TW" altLang="en-US">
                      <a:noFill/>
                    </a:rPr>
                    <a:t> </a:t>
                  </a:r>
                </a:p>
              </p:txBody>
            </p:sp>
          </mc:Fallback>
        </mc:AlternateContent>
      </p:grpSp>
      <mc:AlternateContent xmlns:mc="http://schemas.openxmlformats.org/markup-compatibility/2006">
        <mc:Choice xmlns:a14="http://schemas.microsoft.com/office/drawing/2010/main" Requires="a14">
          <p:sp>
            <p:nvSpPr>
              <p:cNvPr id="20" name="文字方塊 19">
                <a:extLst>
                  <a:ext uri="{FF2B5EF4-FFF2-40B4-BE49-F238E27FC236}">
                    <a16:creationId xmlns:a16="http://schemas.microsoft.com/office/drawing/2014/main" id="{C27621A2-46AA-15DE-EB9D-5B6BD61E7A4B}"/>
                  </a:ext>
                </a:extLst>
              </p:cNvPr>
              <p:cNvSpPr txBox="1"/>
              <p:nvPr/>
            </p:nvSpPr>
            <p:spPr>
              <a:xfrm>
                <a:off x="357802" y="6048703"/>
                <a:ext cx="6206291" cy="408573"/>
              </a:xfrm>
              <a:prstGeom prst="rect">
                <a:avLst/>
              </a:prstGeom>
              <a:noFill/>
            </p:spPr>
            <p:txBody>
              <a:bodyPr wrap="square">
                <a:spAutoFit/>
              </a:bodyPr>
              <a:lstStyle/>
              <a:p>
                <a:pPr>
                  <a:lnSpc>
                    <a:spcPct val="100000"/>
                  </a:lnSpc>
                </a:pPr>
                <a14:m>
                  <m:oMathPara xmlns:m="http://schemas.openxmlformats.org/officeDocument/2006/math">
                    <m:oMathParaPr>
                      <m:jc m:val="centerGroup"/>
                    </m:oMathParaPr>
                    <m:oMath xmlns:m="http://schemas.openxmlformats.org/officeDocument/2006/math">
                      <m:sSup>
                        <m:sSupPr>
                          <m:ctrlPr>
                            <a:rPr kumimoji="1" lang="en-US" altLang="zh-TW" i="1" smtClean="0">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h</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b>
                        <m:sSub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𝑃𝐾</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smtClean="0">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𝑧</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smtClean="0">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𝑎</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i="1">
                              <a:solidFill>
                                <a:schemeClr val="bg1">
                                  <a:lumMod val="75000"/>
                                </a:schemeClr>
                              </a:solidFill>
                              <a:latin typeface="Cambria Math" panose="02040503050406030204" pitchFamily="18" charset="0"/>
                              <a:ea typeface="Cambria Math" panose="02040503050406030204" pitchFamily="18" charset="0"/>
                            </a:rPr>
                            <m:t>𝑐</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b>
                        <m:sSub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i="1">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i="1">
                              <a:solidFill>
                                <a:schemeClr val="bg1">
                                  <a:lumMod val="75000"/>
                                </a:schemeClr>
                              </a:solidFill>
                              <a:latin typeface="Cambria Math" panose="02040503050406030204" pitchFamily="18" charset="0"/>
                              <a:ea typeface="Cambria Math" panose="02040503050406030204" pitchFamily="18" charset="0"/>
                            </a:rPr>
                            <m:t>𝑝</m:t>
                          </m:r>
                        </m:sub>
                      </m:sSub>
                      <m:r>
                        <a:rPr kumimoji="1" lang="en-US" altLang="zh-TW" i="1">
                          <a:solidFill>
                            <a:schemeClr val="bg1">
                              <a:lumMod val="75000"/>
                            </a:schemeClr>
                          </a:solidFill>
                          <a:latin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𝑎</m:t>
                          </m:r>
                        </m:sup>
                      </m:sSup>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m:t>
                          </m:r>
                        </m:e>
                        <m:sup>
                          <m:r>
                            <a:rPr kumimoji="1" lang="en-US" altLang="zh-TW" i="1">
                              <a:solidFill>
                                <a:schemeClr val="bg1">
                                  <a:lumMod val="75000"/>
                                </a:schemeClr>
                              </a:solidFill>
                              <a:latin typeface="Cambria Math" panose="02040503050406030204" pitchFamily="18" charset="0"/>
                            </a:rPr>
                            <m:t>𝑐</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rPr>
                            <m:t>𝑧</m:t>
                          </m:r>
                        </m:sup>
                      </m:sSup>
                      <m:r>
                        <a:rPr kumimoji="1" lang="en-US" altLang="zh-TW" i="1">
                          <a:solidFill>
                            <a:schemeClr val="bg1">
                              <a:lumMod val="75000"/>
                            </a:schemeClr>
                          </a:solidFill>
                          <a:latin typeface="Cambria Math" panose="02040503050406030204" pitchFamily="18" charset="0"/>
                          <a:ea typeface="Cambria Math" panose="02040503050406030204" pitchFamily="18" charset="0"/>
                        </a:rPr>
                        <m:t>∙</m:t>
                      </m:r>
                      <m:sSup>
                        <m:sSupPr>
                          <m:ctrlPr>
                            <a:rPr kumimoji="1" lang="en-US" altLang="zh-TW" i="1">
                              <a:solidFill>
                                <a:schemeClr val="bg1">
                                  <a:lumMod val="75000"/>
                                </a:schemeClr>
                              </a:solidFill>
                              <a:latin typeface="Cambria Math" panose="02040503050406030204" pitchFamily="18" charset="0"/>
                              <a:ea typeface="Cambria Math" panose="02040503050406030204" pitchFamily="18" charset="0"/>
                            </a:rPr>
                          </m:ctrlPr>
                        </m:sSupPr>
                        <m:e>
                          <m:r>
                            <a:rPr kumimoji="1" lang="en-US" altLang="zh-TW" i="1">
                              <a:solidFill>
                                <a:schemeClr val="bg1">
                                  <a:lumMod val="75000"/>
                                </a:schemeClr>
                              </a:solidFill>
                              <a:latin typeface="Cambria Math" panose="02040503050406030204" pitchFamily="18" charset="0"/>
                              <a:ea typeface="Cambria Math" panose="02040503050406030204" pitchFamily="18" charset="0"/>
                            </a:rPr>
                            <m:t>𝑔</m:t>
                          </m:r>
                        </m:e>
                        <m:sup>
                          <m:r>
                            <a:rPr kumimoji="1" lang="en-US" altLang="zh-TW" i="1">
                              <a:solidFill>
                                <a:schemeClr val="bg1">
                                  <a:lumMod val="75000"/>
                                </a:schemeClr>
                              </a:solidFill>
                              <a:latin typeface="Cambria Math" panose="02040503050406030204" pitchFamily="18" charset="0"/>
                              <a:ea typeface="Cambria Math" panose="02040503050406030204" pitchFamily="18" charset="0"/>
                            </a:rPr>
                            <m:t>𝑎</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r>
                            <a:rPr kumimoji="1" lang="en-US" altLang="zh-TW" i="1">
                              <a:solidFill>
                                <a:schemeClr val="bg1">
                                  <a:lumMod val="75000"/>
                                </a:schemeClr>
                              </a:solidFill>
                              <a:latin typeface="Cambria Math" panose="02040503050406030204" pitchFamily="18" charset="0"/>
                              <a:ea typeface="Cambria Math" panose="02040503050406030204" pitchFamily="18" charset="0"/>
                            </a:rPr>
                            <m:t>𝑐</m:t>
                          </m:r>
                          <m:r>
                            <a:rPr kumimoji="1" lang="en-US" altLang="zh-TW" i="1">
                              <a:solidFill>
                                <a:schemeClr val="bg1">
                                  <a:lumMod val="75000"/>
                                </a:schemeClr>
                              </a:solidFill>
                              <a:latin typeface="Cambria Math" panose="02040503050406030204" pitchFamily="18" charset="0"/>
                              <a:ea typeface="Cambria Math" panose="02040503050406030204" pitchFamily="18" charset="0"/>
                            </a:rPr>
                            <m:t>)</m:t>
                          </m:r>
                        </m:sup>
                      </m:sSup>
                      <m:sSup>
                        <m:sSupPr>
                          <m:ctrlPr>
                            <a:rPr kumimoji="1" lang="en-US" altLang="zh-TW" b="0" i="1" smtClean="0">
                              <a:solidFill>
                                <a:schemeClr val="bg1">
                                  <a:lumMod val="75000"/>
                                </a:schemeClr>
                              </a:solidFill>
                              <a:latin typeface="Cambria Math" panose="02040503050406030204" pitchFamily="18" charset="0"/>
                            </a:rPr>
                          </m:ctrlPr>
                        </m:sSupPr>
                        <m:e>
                          <m:sSub>
                            <m:sSubPr>
                              <m:ctrlP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ctrlPr>
                            </m:sSubPr>
                            <m:e>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m:t>
                              </m:r>
                            </m:e>
                            <m:sub>
                              <m:r>
                                <a:rPr kumimoji="1" lang="en-US" altLang="zh-TW" b="0" i="1" smtClean="0">
                                  <a:solidFill>
                                    <a:schemeClr val="bg1">
                                      <a:lumMod val="75000"/>
                                    </a:schemeClr>
                                  </a:solidFill>
                                  <a:latin typeface="Cambria Math" panose="02040503050406030204" pitchFamily="18" charset="0"/>
                                  <a:ea typeface="Cambria Math" panose="02040503050406030204" pitchFamily="18" charset="0"/>
                                </a:rPr>
                                <m:t>𝑝</m:t>
                              </m:r>
                            </m:sub>
                          </m:sSub>
                          <m:r>
                            <a:rPr kumimoji="1" lang="en-US" altLang="zh-TW" b="0" i="1" smtClean="0">
                              <a:solidFill>
                                <a:schemeClr val="bg1">
                                  <a:lumMod val="75000"/>
                                </a:schemeClr>
                              </a:solidFill>
                              <a:latin typeface="Cambria Math" panose="02040503050406030204" pitchFamily="18" charset="0"/>
                            </a:rPr>
                            <m:t>𝑔</m:t>
                          </m:r>
                        </m:e>
                        <m:sup>
                          <m:r>
                            <a:rPr kumimoji="1" lang="en-US" altLang="zh-TW" b="0" i="1" smtClean="0">
                              <a:solidFill>
                                <a:schemeClr val="bg1">
                                  <a:lumMod val="75000"/>
                                </a:schemeClr>
                              </a:solidFill>
                              <a:latin typeface="Cambria Math" panose="02040503050406030204" pitchFamily="18" charset="0"/>
                            </a:rPr>
                            <m:t>𝑧</m:t>
                          </m:r>
                        </m:sup>
                      </m:sSup>
                    </m:oMath>
                  </m:oMathPara>
                </a14:m>
                <a:endParaRPr kumimoji="1" lang="en-US" altLang="zh-TW" b="0" i="1" dirty="0">
                  <a:solidFill>
                    <a:schemeClr val="bg1">
                      <a:lumMod val="75000"/>
                    </a:schemeClr>
                  </a:solidFill>
                  <a:latin typeface="Apple SD Gothic Neo" panose="02000300000000000000" pitchFamily="2" charset="-127"/>
                </a:endParaRPr>
              </a:p>
            </p:txBody>
          </p:sp>
        </mc:Choice>
        <mc:Fallback>
          <p:sp>
            <p:nvSpPr>
              <p:cNvPr id="20" name="文字方塊 19">
                <a:extLst>
                  <a:ext uri="{FF2B5EF4-FFF2-40B4-BE49-F238E27FC236}">
                    <a16:creationId xmlns:a16="http://schemas.microsoft.com/office/drawing/2014/main" id="{C27621A2-46AA-15DE-EB9D-5B6BD61E7A4B}"/>
                  </a:ext>
                </a:extLst>
              </p:cNvPr>
              <p:cNvSpPr txBox="1">
                <a:spLocks noRot="1" noChangeAspect="1" noMove="1" noResize="1" noEditPoints="1" noAdjustHandles="1" noChangeArrowheads="1" noChangeShapeType="1" noTextEdit="1"/>
              </p:cNvSpPr>
              <p:nvPr/>
            </p:nvSpPr>
            <p:spPr>
              <a:xfrm>
                <a:off x="357802" y="6048703"/>
                <a:ext cx="6206291" cy="408573"/>
              </a:xfrm>
              <a:prstGeom prst="rect">
                <a:avLst/>
              </a:prstGeom>
              <a:blipFill>
                <a:blip r:embed="rId12"/>
                <a:stretch>
                  <a:fillRect b="-60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4720192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1BC455DD-1C66-4341-4F55-E6B8B5F9B2F0}"/>
              </a:ext>
            </a:extLst>
          </p:cNvPr>
          <p:cNvSpPr txBox="1">
            <a:spLocks/>
          </p:cNvSpPr>
          <p:nvPr/>
        </p:nvSpPr>
        <p:spPr>
          <a:xfrm>
            <a:off x="838200" y="1690688"/>
            <a:ext cx="10515600" cy="4665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buFont typeface="+mj-lt"/>
              <a:buAutoNum type="arabicPeriod"/>
            </a:pPr>
            <a:endParaRPr lang="en-US" altLang="zh-TW" sz="3200" dirty="0">
              <a:latin typeface="Apple SD Gothic Neo" panose="02000300000000000000" pitchFamily="2" charset="-127"/>
              <a:ea typeface="Apple SD Gothic Neo" panose="02000300000000000000" pitchFamily="2" charset="-127"/>
            </a:endParaRPr>
          </a:p>
        </p:txBody>
      </p:sp>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Non-Interactive Version</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19</a:t>
            </a:fld>
            <a:endParaRPr kumimoji="1" lang="zh-TW" altLang="en-US"/>
          </a:p>
        </p:txBody>
      </p:sp>
      <p:sp>
        <p:nvSpPr>
          <p:cNvPr id="7" name="文字方塊 6">
            <a:extLst>
              <a:ext uri="{FF2B5EF4-FFF2-40B4-BE49-F238E27FC236}">
                <a16:creationId xmlns:a16="http://schemas.microsoft.com/office/drawing/2014/main" id="{E5A3F869-A9E4-EDF2-303D-113A83B6737D}"/>
              </a:ext>
            </a:extLst>
          </p:cNvPr>
          <p:cNvSpPr txBox="1"/>
          <p:nvPr/>
        </p:nvSpPr>
        <p:spPr>
          <a:xfrm>
            <a:off x="4673600" y="5747657"/>
            <a:ext cx="184731" cy="369332"/>
          </a:xfrm>
          <a:prstGeom prst="rect">
            <a:avLst/>
          </a:prstGeom>
          <a:noFill/>
        </p:spPr>
        <p:txBody>
          <a:bodyPr wrap="none" rtlCol="0">
            <a:spAutoFit/>
          </a:bodyPr>
          <a:lstStyle/>
          <a:p>
            <a:endParaRPr kumimoji="1" lang="zh-TW" altLang="en-US" dirty="0"/>
          </a:p>
        </p:txBody>
      </p:sp>
      <mc:AlternateContent xmlns:mc="http://schemas.openxmlformats.org/markup-compatibility/2006" xmlns:a14="http://schemas.microsoft.com/office/drawing/2010/main">
        <mc:Choice Requires="a14">
          <p:sp>
            <p:nvSpPr>
              <p:cNvPr id="19" name="內容版面配置區 2">
                <a:extLst>
                  <a:ext uri="{FF2B5EF4-FFF2-40B4-BE49-F238E27FC236}">
                    <a16:creationId xmlns:a16="http://schemas.microsoft.com/office/drawing/2014/main" id="{DF3712DA-D52C-3482-417A-D7D429CEE347}"/>
                  </a:ext>
                </a:extLst>
              </p:cNvPr>
              <p:cNvSpPr txBox="1">
                <a:spLocks/>
              </p:cNvSpPr>
              <p:nvPr/>
            </p:nvSpPr>
            <p:spPr>
              <a:xfrm>
                <a:off x="901392" y="1675822"/>
                <a:ext cx="10515600" cy="27773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TW" sz="2400" dirty="0">
                    <a:latin typeface="Apple SD Gothic Neo" panose="02000300000000000000" pitchFamily="2" charset="-127"/>
                    <a:ea typeface="Apple SD Gothic Neo" panose="02000300000000000000" pitchFamily="2" charset="-127"/>
                  </a:rPr>
                  <a:t>The prover computes the challenge as </a:t>
                </a:r>
                <a14:m>
                  <m:oMath xmlns:m="http://schemas.openxmlformats.org/officeDocument/2006/math">
                    <m:r>
                      <a:rPr lang="en-US" altLang="zh-TW" sz="2400" b="0" i="1" smtClean="0">
                        <a:latin typeface="Cambria Math" panose="02040503050406030204" pitchFamily="18" charset="0"/>
                      </a:rPr>
                      <m:t>𝑐</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𝐻</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h</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𝑀</m:t>
                        </m:r>
                      </m:e>
                    </m:d>
                    <m:r>
                      <a:rPr lang="en-US" altLang="zh-TW" sz="2400" b="0" i="0" smtClean="0">
                        <a:latin typeface="Cambria Math" panose="02040503050406030204" pitchFamily="18" charset="0"/>
                      </a:rPr>
                      <m:t>.</m:t>
                    </m:r>
                  </m:oMath>
                </a14:m>
                <a:endParaRPr lang="en-US" altLang="zh-TW" sz="2400" dirty="0">
                  <a:latin typeface="Apple SD Gothic Neo" panose="02000300000000000000" pitchFamily="2" charset="-127"/>
                  <a:ea typeface="Apple SD Gothic Neo" panose="02000300000000000000" pitchFamily="2" charset="-127"/>
                </a:endParaRPr>
              </a:p>
              <a:p>
                <a:pPr lvl="1">
                  <a:lnSpc>
                    <a:spcPct val="100000"/>
                  </a:lnSpc>
                </a:pPr>
                <a14:m>
                  <m:oMath xmlns:m="http://schemas.openxmlformats.org/officeDocument/2006/math">
                    <m:r>
                      <a:rPr lang="en-US" altLang="zh-TW" sz="2000" i="1" smtClean="0">
                        <a:latin typeface="Cambria Math" panose="02040503050406030204" pitchFamily="18" charset="0"/>
                      </a:rPr>
                      <m:t>𝐻</m:t>
                    </m:r>
                    <m:r>
                      <a:rPr lang="en-US" altLang="zh-TW" sz="2000" b="0" i="1" smtClean="0">
                        <a:latin typeface="Cambria Math" panose="02040503050406030204" pitchFamily="18" charset="0"/>
                      </a:rPr>
                      <m:t>()</m:t>
                    </m:r>
                  </m:oMath>
                </a14:m>
                <a:r>
                  <a:rPr lang="en-US" altLang="zh-TW" sz="2000" dirty="0">
                    <a:latin typeface="Apple SD Gothic Neo" panose="02000300000000000000" pitchFamily="2" charset="-127"/>
                    <a:ea typeface="Apple SD Gothic Neo" panose="02000300000000000000" pitchFamily="2" charset="-127"/>
                  </a:rPr>
                  <a:t> is a </a:t>
                </a:r>
                <a:r>
                  <a:rPr lang="en-US" altLang="zh-TW" sz="2000" b="1" dirty="0">
                    <a:latin typeface="Apple SD Gothic Neo" panose="02000300000000000000" pitchFamily="2" charset="-127"/>
                    <a:ea typeface="Apple SD Gothic Neo" panose="02000300000000000000" pitchFamily="2" charset="-127"/>
                  </a:rPr>
                  <a:t>public</a:t>
                </a:r>
                <a:r>
                  <a:rPr lang="en-US" altLang="zh-TW" sz="2000" dirty="0">
                    <a:latin typeface="Apple SD Gothic Neo" panose="02000300000000000000" pitchFamily="2" charset="-127"/>
                    <a:ea typeface="Apple SD Gothic Neo" panose="02000300000000000000" pitchFamily="2" charset="-127"/>
                  </a:rPr>
                  <a:t> random oracle (i.e., idealized cryptographic hash function).</a:t>
                </a:r>
              </a:p>
              <a:p>
                <a:pPr lvl="1">
                  <a:lnSpc>
                    <a:spcPct val="100000"/>
                  </a:lnSpc>
                </a:pPr>
                <a14:m>
                  <m:oMath xmlns:m="http://schemas.openxmlformats.org/officeDocument/2006/math">
                    <m:r>
                      <a:rPr lang="en-US" altLang="zh-TW" sz="2000" i="1" smtClean="0">
                        <a:latin typeface="Cambria Math" panose="02040503050406030204" pitchFamily="18" charset="0"/>
                      </a:rPr>
                      <m:t>𝑀</m:t>
                    </m:r>
                  </m:oMath>
                </a14:m>
                <a:r>
                  <a:rPr lang="en-US" altLang="zh-TW" sz="2000" dirty="0">
                    <a:latin typeface="Apple SD Gothic Neo" panose="02000300000000000000" pitchFamily="2" charset="-127"/>
                    <a:ea typeface="Apple SD Gothic Neo" panose="02000300000000000000" pitchFamily="2" charset="-127"/>
                  </a:rPr>
                  <a:t> is a </a:t>
                </a:r>
                <a:r>
                  <a:rPr lang="en-US" altLang="zh-TW" sz="2000" b="1" dirty="0">
                    <a:latin typeface="Apple SD Gothic Neo" panose="02000300000000000000" pitchFamily="2" charset="-127"/>
                    <a:ea typeface="Apple SD Gothic Neo" panose="02000300000000000000" pitchFamily="2" charset="-127"/>
                  </a:rPr>
                  <a:t>public</a:t>
                </a:r>
                <a:r>
                  <a:rPr lang="en-US" altLang="zh-TW" sz="2000" dirty="0">
                    <a:latin typeface="Apple SD Gothic Neo" panose="02000300000000000000" pitchFamily="2" charset="-127"/>
                    <a:ea typeface="Apple SD Gothic Neo" panose="02000300000000000000" pitchFamily="2" charset="-127"/>
                  </a:rPr>
                  <a:t> and arbitrary message string.</a:t>
                </a:r>
              </a:p>
              <a:p>
                <a:pPr>
                  <a:lnSpc>
                    <a:spcPct val="100000"/>
                  </a:lnSpc>
                </a:pPr>
                <a:r>
                  <a:rPr lang="en-US" altLang="zh-TW" sz="2400" dirty="0">
                    <a:latin typeface="Apple SD Gothic Neo" panose="02000300000000000000" pitchFamily="2" charset="-127"/>
                    <a:ea typeface="Apple SD Gothic Neo" panose="02000300000000000000" pitchFamily="2" charset="-127"/>
                  </a:rPr>
                  <a:t>Note that this is also a signing scheme for message 𝑀.</a:t>
                </a:r>
              </a:p>
              <a:p>
                <a:pPr>
                  <a:lnSpc>
                    <a:spcPct val="100000"/>
                  </a:lnSpc>
                </a:pPr>
                <a:endParaRPr kumimoji="1" lang="en-US" altLang="zh-TW" sz="2400" b="0" dirty="0">
                  <a:latin typeface="Apple SD Gothic Neo" panose="02000300000000000000" pitchFamily="2" charset="-127"/>
                  <a:ea typeface="Apple SD Gothic Neo" panose="02000300000000000000" pitchFamily="2" charset="-127"/>
                </a:endParaRPr>
              </a:p>
            </p:txBody>
          </p:sp>
        </mc:Choice>
        <mc:Fallback xmlns="">
          <p:sp>
            <p:nvSpPr>
              <p:cNvPr id="19" name="內容版面配置區 2">
                <a:extLst>
                  <a:ext uri="{FF2B5EF4-FFF2-40B4-BE49-F238E27FC236}">
                    <a16:creationId xmlns:a16="http://schemas.microsoft.com/office/drawing/2014/main" id="{DF3712DA-D52C-3482-417A-D7D429CEE347}"/>
                  </a:ext>
                </a:extLst>
              </p:cNvPr>
              <p:cNvSpPr txBox="1">
                <a:spLocks noRot="1" noChangeAspect="1" noMove="1" noResize="1" noEditPoints="1" noAdjustHandles="1" noChangeArrowheads="1" noChangeShapeType="1" noTextEdit="1"/>
              </p:cNvSpPr>
              <p:nvPr/>
            </p:nvSpPr>
            <p:spPr>
              <a:xfrm>
                <a:off x="901392" y="1675822"/>
                <a:ext cx="10515600" cy="2777355"/>
              </a:xfrm>
              <a:prstGeom prst="rect">
                <a:avLst/>
              </a:prstGeom>
              <a:blipFill>
                <a:blip r:embed="rId3"/>
                <a:stretch>
                  <a:fillRect l="-844" t="-1826"/>
                </a:stretch>
              </a:blipFill>
            </p:spPr>
            <p:txBody>
              <a:bodyPr/>
              <a:lstStyle/>
              <a:p>
                <a:r>
                  <a:rPr lang="zh-TW" altLang="en-US">
                    <a:noFill/>
                  </a:rPr>
                  <a:t> </a:t>
                </a:r>
              </a:p>
            </p:txBody>
          </p:sp>
        </mc:Fallback>
      </mc:AlternateContent>
      <p:grpSp>
        <p:nvGrpSpPr>
          <p:cNvPr id="40" name="群組 39">
            <a:extLst>
              <a:ext uri="{FF2B5EF4-FFF2-40B4-BE49-F238E27FC236}">
                <a16:creationId xmlns:a16="http://schemas.microsoft.com/office/drawing/2014/main" id="{693E6D78-12B8-CDF5-A95D-E1FE6830D3D3}"/>
              </a:ext>
            </a:extLst>
          </p:cNvPr>
          <p:cNvGrpSpPr/>
          <p:nvPr/>
        </p:nvGrpSpPr>
        <p:grpSpPr>
          <a:xfrm>
            <a:off x="2913262" y="3505815"/>
            <a:ext cx="6491860" cy="2313262"/>
            <a:chOff x="2664943" y="4154565"/>
            <a:chExt cx="6491860" cy="2313262"/>
          </a:xfrm>
        </p:grpSpPr>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D76D3464-4852-66DC-5731-94F0ECC70897}"/>
                    </a:ext>
                  </a:extLst>
                </p:cNvPr>
                <p:cNvSpPr txBox="1"/>
                <p:nvPr/>
              </p:nvSpPr>
              <p:spPr>
                <a:xfrm>
                  <a:off x="2664943" y="4154565"/>
                  <a:ext cx="2352182" cy="2313262"/>
                </a:xfrm>
                <a:prstGeom prst="rect">
                  <a:avLst/>
                </a:prstGeom>
                <a:noFill/>
              </p:spPr>
              <p:txBody>
                <a:bodyPr wrap="none" rtlCol="0">
                  <a:spAutoFit/>
                </a:bodyPr>
                <a:lstStyle/>
                <a:p>
                  <a:pPr algn="ctr"/>
                  <a:r>
                    <a:rPr kumimoji="1" lang="en-US" altLang="zh-TW" b="1" u="sng" dirty="0"/>
                    <a:t>Prover</a:t>
                  </a:r>
                </a:p>
                <a:p>
                  <a:pPr algn="ctr"/>
                  <a:endParaRPr kumimoji="1" lang="en-US" altLang="zh-TW" b="1" u="sng" dirty="0"/>
                </a:p>
                <a:p>
                  <a:pPr algn="ctr"/>
                  <a:r>
                    <a:rPr kumimoji="1" lang="en-US" altLang="zh-TW" dirty="0"/>
                    <a:t>Pick random </a:t>
                  </a:r>
                  <a14:m>
                    <m:oMath xmlns:m="http://schemas.openxmlformats.org/officeDocument/2006/math">
                      <m:r>
                        <a:rPr kumimoji="1" lang="en-US" altLang="zh-TW" b="0" i="1" smtClean="0">
                          <a:latin typeface="Cambria Math" panose="02040503050406030204" pitchFamily="18" charset="0"/>
                        </a:rPr>
                        <m:t>𝑘</m:t>
                      </m:r>
                    </m:oMath>
                  </a14:m>
                  <a:endParaRPr kumimoji="1" lang="en-US" altLang="zh-TW" b="1" i="1" dirty="0"/>
                </a:p>
                <a:p>
                  <a:pPr algn="ctr"/>
                  <a:r>
                    <a:rPr kumimoji="1" lang="en-US" altLang="zh-TW" dirty="0"/>
                    <a:t>in range </a:t>
                  </a:r>
                  <a14:m>
                    <m:oMath xmlns:m="http://schemas.openxmlformats.org/officeDocument/2006/math">
                      <m:r>
                        <a:rPr kumimoji="1" lang="en-US" altLang="zh-TW" b="0" i="1" dirty="0" smtClean="0">
                          <a:latin typeface="Cambria Math" panose="02040503050406030204" pitchFamily="18" charset="0"/>
                        </a:rPr>
                        <m:t>1,…,</m:t>
                      </m:r>
                      <m:r>
                        <a:rPr kumimoji="1" lang="en-US" altLang="zh-TW" b="0" i="1" dirty="0" smtClean="0">
                          <a:latin typeface="Cambria Math" panose="02040503050406030204" pitchFamily="18" charset="0"/>
                        </a:rPr>
                        <m:t>𝑞</m:t>
                      </m:r>
                    </m:oMath>
                  </a14:m>
                  <a:endParaRPr kumimoji="1" lang="en-US" altLang="zh-TW" b="0" dirty="0"/>
                </a:p>
                <a:p>
                  <a:pPr algn="ctr"/>
                  <a:endParaRPr kumimoji="1" lang="en-US" altLang="zh-TW" dirty="0"/>
                </a:p>
                <a:p>
                  <a:pPr algn="ctr"/>
                  <a:r>
                    <a:rPr kumimoji="1" lang="en-US" altLang="zh-TW" dirty="0"/>
                    <a:t>Compute </a:t>
                  </a:r>
                  <a14:m>
                    <m:oMath xmlns:m="http://schemas.openxmlformats.org/officeDocument/2006/math">
                      <m:r>
                        <a:rPr lang="en-US" altLang="zh-TW" sz="1800" b="0" i="1" smtClean="0">
                          <a:latin typeface="Cambria Math" panose="02040503050406030204" pitchFamily="18" charset="0"/>
                        </a:rPr>
                        <m:t>h</m:t>
                      </m:r>
                      <m:r>
                        <a:rPr lang="en-US" altLang="zh-TW" sz="1800" b="0" i="1" smtClean="0">
                          <a:latin typeface="Cambria Math" panose="02040503050406030204" pitchFamily="18" charset="0"/>
                        </a:rPr>
                        <m:t>=</m:t>
                      </m:r>
                      <m:sSup>
                        <m:sSupPr>
                          <m:ctrlPr>
                            <a:rPr kumimoji="1" lang="en-US" altLang="zh-TW" i="1" dirty="0" smtClean="0">
                              <a:latin typeface="Cambria Math" panose="02040503050406030204" pitchFamily="18" charset="0"/>
                            </a:rPr>
                          </m:ctrlPr>
                        </m:sSupPr>
                        <m:e>
                          <m:r>
                            <a:rPr kumimoji="1" lang="en-US" altLang="zh-TW" b="0" i="1" dirty="0" smtClean="0">
                              <a:latin typeface="Cambria Math" panose="02040503050406030204" pitchFamily="18" charset="0"/>
                            </a:rPr>
                            <m:t>𝑔</m:t>
                          </m:r>
                        </m:e>
                        <m:sup>
                          <m:r>
                            <a:rPr kumimoji="1" lang="en-US" altLang="zh-TW" b="0" i="1" dirty="0" smtClean="0">
                              <a:latin typeface="Cambria Math" panose="02040503050406030204" pitchFamily="18" charset="0"/>
                            </a:rPr>
                            <m:t>𝑘</m:t>
                          </m:r>
                        </m:sup>
                      </m:sSup>
                    </m:oMath>
                  </a14:m>
                  <a:r>
                    <a:rPr kumimoji="1" lang="en-US" altLang="zh-TW" dirty="0"/>
                    <a:t> ,</a:t>
                  </a:r>
                </a:p>
                <a:p>
                  <a:pPr algn="ct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𝑐</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𝐻</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h</m:t>
                            </m:r>
                            <m:r>
                              <a:rPr lang="en-US" altLang="zh-TW" sz="1800" b="0" i="1" smtClean="0">
                                <a:latin typeface="Cambria Math" panose="02040503050406030204" pitchFamily="18" charset="0"/>
                                <a:ea typeface="Cambria Math" panose="02040503050406030204" pitchFamily="18" charset="0"/>
                              </a:rPr>
                              <m:t>∥</m:t>
                            </m:r>
                            <m:r>
                              <a:rPr lang="en-US" altLang="zh-TW" sz="1800" b="0" i="1" smtClean="0">
                                <a:latin typeface="Cambria Math" panose="02040503050406030204" pitchFamily="18" charset="0"/>
                              </a:rPr>
                              <m:t>𝑀</m:t>
                            </m:r>
                          </m:e>
                        </m:d>
                        <m:r>
                          <m:rPr>
                            <m:nor/>
                          </m:rPr>
                          <a:rPr kumimoji="1" lang="en-US" altLang="zh-TW" dirty="0" smtClean="0"/>
                          <m:t>,</m:t>
                        </m:r>
                      </m:oMath>
                    </m:oMathPara>
                  </a14:m>
                  <a:endParaRPr kumimoji="1" lang="en-US" altLang="zh-TW" dirty="0"/>
                </a:p>
                <a:p>
                  <a:pPr algn="ctr"/>
                  <a:r>
                    <a:rPr kumimoji="1" lang="en-US" altLang="zh-TW" dirty="0"/>
                    <a:t>and </a:t>
                  </a:r>
                  <a14:m>
                    <m:oMath xmlns:m="http://schemas.openxmlformats.org/officeDocument/2006/math">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𝑎𝑐</m:t>
                      </m:r>
                      <m:r>
                        <a:rPr kumimoji="1" lang="en-US" altLang="zh-TW" b="0" i="1" smtClean="0">
                          <a:latin typeface="Cambria Math" panose="02040503050406030204" pitchFamily="18" charset="0"/>
                        </a:rPr>
                        <m:t>+</m:t>
                      </m:r>
                      <m:r>
                        <a:rPr kumimoji="1" lang="en-US" altLang="zh-TW" b="0" i="1" smtClean="0">
                          <a:latin typeface="Cambria Math" panose="02040503050406030204" pitchFamily="18" charset="0"/>
                        </a:rPr>
                        <m:t>𝑘</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𝑚𝑜𝑑</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𝑞</m:t>
                      </m:r>
                    </m:oMath>
                  </a14:m>
                  <a:endParaRPr kumimoji="1" lang="zh-TW" altLang="en-US" dirty="0"/>
                </a:p>
              </p:txBody>
            </p:sp>
          </mc:Choice>
          <mc:Fallback xmlns="">
            <p:sp>
              <p:nvSpPr>
                <p:cNvPr id="41" name="文字方塊 40">
                  <a:extLst>
                    <a:ext uri="{FF2B5EF4-FFF2-40B4-BE49-F238E27FC236}">
                      <a16:creationId xmlns:a16="http://schemas.microsoft.com/office/drawing/2014/main" id="{D76D3464-4852-66DC-5731-94F0ECC70897}"/>
                    </a:ext>
                  </a:extLst>
                </p:cNvPr>
                <p:cNvSpPr txBox="1">
                  <a:spLocks noRot="1" noChangeAspect="1" noMove="1" noResize="1" noEditPoints="1" noAdjustHandles="1" noChangeArrowheads="1" noChangeShapeType="1" noTextEdit="1"/>
                </p:cNvSpPr>
                <p:nvPr/>
              </p:nvSpPr>
              <p:spPr>
                <a:xfrm>
                  <a:off x="2664943" y="4154565"/>
                  <a:ext cx="2352182" cy="2313262"/>
                </a:xfrm>
                <a:prstGeom prst="rect">
                  <a:avLst/>
                </a:prstGeom>
                <a:blipFill>
                  <a:blip r:embed="rId4"/>
                  <a:stretch>
                    <a:fillRect l="-1613" t="-1093" b="-27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A17C87C2-1638-B023-7A66-5D0D605A6C35}"/>
                    </a:ext>
                  </a:extLst>
                </p:cNvPr>
                <p:cNvSpPr txBox="1"/>
                <p:nvPr/>
              </p:nvSpPr>
              <p:spPr>
                <a:xfrm>
                  <a:off x="7528858" y="4159943"/>
                  <a:ext cx="1627945" cy="2052741"/>
                </a:xfrm>
                <a:prstGeom prst="rect">
                  <a:avLst/>
                </a:prstGeom>
                <a:noFill/>
              </p:spPr>
              <p:txBody>
                <a:bodyPr wrap="none" rtlCol="0">
                  <a:spAutoFit/>
                </a:bodyPr>
                <a:lstStyle/>
                <a:p>
                  <a:pPr algn="ctr"/>
                  <a:r>
                    <a:rPr kumimoji="1" lang="en-US" altLang="zh-TW" b="1" u="sng" dirty="0"/>
                    <a:t>Verifier</a:t>
                  </a:r>
                </a:p>
                <a:p>
                  <a:pPr algn="ctr"/>
                  <a:endParaRPr kumimoji="1" lang="en-US" altLang="zh-TW" b="1" u="sng" dirty="0"/>
                </a:p>
                <a:p>
                  <a:pPr algn="ctr"/>
                  <a:r>
                    <a:rPr kumimoji="1" lang="en-US" altLang="zh-TW" dirty="0"/>
                    <a:t>Compute</a:t>
                  </a:r>
                </a:p>
                <a:p>
                  <a:pPr algn="ctr"/>
                  <a14:m>
                    <m:oMathPara xmlns:m="http://schemas.openxmlformats.org/officeDocument/2006/math">
                      <m:oMathParaPr>
                        <m:jc m:val="centerGroup"/>
                      </m:oMathParaPr>
                      <m:oMath xmlns:m="http://schemas.openxmlformats.org/officeDocument/2006/math">
                        <m:r>
                          <a:rPr lang="en-US" altLang="zh-TW" sz="1800" b="0" i="1" smtClean="0">
                            <a:latin typeface="Cambria Math" panose="02040503050406030204" pitchFamily="18" charset="0"/>
                          </a:rPr>
                          <m:t>𝑐</m:t>
                        </m:r>
                        <m:r>
                          <a:rPr lang="en-US" altLang="zh-TW" sz="1800" b="0" i="1" smtClean="0">
                            <a:latin typeface="Cambria Math" panose="02040503050406030204" pitchFamily="18" charset="0"/>
                          </a:rPr>
                          <m:t>=</m:t>
                        </m:r>
                        <m:r>
                          <a:rPr lang="en-US" altLang="zh-TW" sz="1800" b="0" i="1" smtClean="0">
                            <a:latin typeface="Cambria Math" panose="02040503050406030204" pitchFamily="18" charset="0"/>
                          </a:rPr>
                          <m:t>𝐻</m:t>
                        </m:r>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h</m:t>
                            </m:r>
                            <m:r>
                              <a:rPr lang="en-US" altLang="zh-TW" sz="1800" b="0" i="1" smtClean="0">
                                <a:latin typeface="Cambria Math" panose="02040503050406030204" pitchFamily="18" charset="0"/>
                                <a:ea typeface="Cambria Math" panose="02040503050406030204" pitchFamily="18" charset="0"/>
                              </a:rPr>
                              <m:t>∥</m:t>
                            </m:r>
                            <m:r>
                              <a:rPr lang="en-US" altLang="zh-TW" sz="1800" b="0" i="1" smtClean="0">
                                <a:latin typeface="Cambria Math" panose="02040503050406030204" pitchFamily="18" charset="0"/>
                              </a:rPr>
                              <m:t>𝑀</m:t>
                            </m:r>
                          </m:e>
                        </m:d>
                      </m:oMath>
                    </m:oMathPara>
                  </a14:m>
                  <a:endParaRPr kumimoji="1" lang="en-US" altLang="zh-TW" dirty="0"/>
                </a:p>
                <a:p>
                  <a:pPr algn="ctr"/>
                  <a:endParaRPr kumimoji="1" lang="en-US" altLang="zh-TW" dirty="0"/>
                </a:p>
                <a:p>
                  <a:pPr algn="ctr"/>
                  <a:r>
                    <a:rPr kumimoji="1" lang="en-US" altLang="zh-TW" dirty="0"/>
                    <a:t>Check that:</a:t>
                  </a:r>
                </a:p>
                <a:p>
                  <a:pPr algn="ctr"/>
                  <a14:m>
                    <m:oMathPara xmlns:m="http://schemas.openxmlformats.org/officeDocument/2006/math">
                      <m:oMathParaPr>
                        <m:jc m:val="centerGroup"/>
                      </m:oMathParaPr>
                      <m:oMath xmlns:m="http://schemas.openxmlformats.org/officeDocument/2006/math">
                        <m:sSup>
                          <m:sSupPr>
                            <m:ctrlPr>
                              <a:rPr kumimoji="1" lang="en-US" altLang="zh-TW" i="1" smtClean="0">
                                <a:latin typeface="Cambria Math" panose="02040503050406030204" pitchFamily="18" charset="0"/>
                              </a:rPr>
                            </m:ctrlPr>
                          </m:sSupPr>
                          <m:e>
                            <m:r>
                              <a:rPr kumimoji="1" lang="en-US" altLang="zh-TW" b="0" i="1" smtClean="0">
                                <a:latin typeface="Cambria Math" panose="02040503050406030204" pitchFamily="18" charset="0"/>
                              </a:rPr>
                              <m:t>𝑔</m:t>
                            </m:r>
                          </m:e>
                          <m:sup>
                            <m:r>
                              <a:rPr kumimoji="1" lang="en-US" altLang="zh-TW" b="0" i="1" smtClean="0">
                                <a:latin typeface="Cambria Math" panose="02040503050406030204" pitchFamily="18" charset="0"/>
                              </a:rPr>
                              <m:t>𝑧</m:t>
                            </m:r>
                          </m:sup>
                        </m:sSup>
                        <m:sSub>
                          <m:sSubPr>
                            <m:ctrlPr>
                              <a:rPr kumimoji="1" lang="en-US" altLang="zh-TW" b="0" i="1" smtClean="0">
                                <a:latin typeface="Cambria Math" panose="02040503050406030204" pitchFamily="18" charset="0"/>
                                <a:ea typeface="Cambria Math" panose="02040503050406030204" pitchFamily="18" charset="0"/>
                              </a:rPr>
                            </m:ctrlPr>
                          </m:sSubPr>
                          <m:e>
                            <m:r>
                              <a:rPr kumimoji="1" lang="en-US" altLang="zh-TW" b="0" i="1" smtClean="0">
                                <a:latin typeface="Cambria Math" panose="02040503050406030204" pitchFamily="18" charset="0"/>
                                <a:ea typeface="Cambria Math" panose="02040503050406030204" pitchFamily="18" charset="0"/>
                              </a:rPr>
                              <m:t>≡</m:t>
                            </m:r>
                          </m:e>
                          <m:sub>
                            <m:r>
                              <a:rPr kumimoji="1" lang="en-US" altLang="zh-TW" b="0" i="1" smtClean="0">
                                <a:latin typeface="Cambria Math" panose="02040503050406030204" pitchFamily="18" charset="0"/>
                                <a:ea typeface="Cambria Math" panose="02040503050406030204" pitchFamily="18" charset="0"/>
                              </a:rPr>
                              <m:t>𝑝</m:t>
                            </m:r>
                          </m:sub>
                        </m:sSub>
                        <m:sSup>
                          <m:sSupPr>
                            <m:ctrlPr>
                              <a:rPr kumimoji="1" lang="zh-TW" altLang="en-US" i="1" dirty="0" smtClean="0">
                                <a:latin typeface="Cambria Math" panose="02040503050406030204" pitchFamily="18" charset="0"/>
                              </a:rPr>
                            </m:ctrlPr>
                          </m:sSupPr>
                          <m:e>
                            <m:r>
                              <a:rPr kumimoji="1" lang="en-US" altLang="zh-TW" b="0" i="1" dirty="0" smtClean="0">
                                <a:latin typeface="Cambria Math" panose="02040503050406030204" pitchFamily="18" charset="0"/>
                              </a:rPr>
                              <m:t>𝑃𝐾</m:t>
                            </m:r>
                          </m:e>
                          <m:sup>
                            <m:r>
                              <a:rPr kumimoji="1" lang="en-US" altLang="zh-TW" b="0" i="1" dirty="0" smtClean="0">
                                <a:latin typeface="Cambria Math" panose="02040503050406030204" pitchFamily="18" charset="0"/>
                              </a:rPr>
                              <m:t>𝑐</m:t>
                            </m:r>
                          </m:sup>
                        </m:sSup>
                        <m:r>
                          <a:rPr kumimoji="1" lang="en-US" altLang="zh-TW" b="0" i="1" smtClean="0">
                            <a:latin typeface="Cambria Math" panose="02040503050406030204" pitchFamily="18" charset="0"/>
                            <a:ea typeface="Cambria Math" panose="02040503050406030204" pitchFamily="18" charset="0"/>
                          </a:rPr>
                          <m:t>∙</m:t>
                        </m:r>
                        <m:r>
                          <a:rPr kumimoji="1" lang="en-US" altLang="zh-TW" b="0" i="1" smtClean="0">
                            <a:latin typeface="Cambria Math" panose="02040503050406030204" pitchFamily="18" charset="0"/>
                            <a:ea typeface="Cambria Math" panose="02040503050406030204" pitchFamily="18" charset="0"/>
                          </a:rPr>
                          <m:t>h</m:t>
                        </m:r>
                      </m:oMath>
                    </m:oMathPara>
                  </a14:m>
                  <a:endParaRPr kumimoji="1" lang="zh-TW" altLang="en-US" dirty="0"/>
                </a:p>
              </p:txBody>
            </p:sp>
          </mc:Choice>
          <mc:Fallback xmlns="">
            <p:sp>
              <p:nvSpPr>
                <p:cNvPr id="42" name="文字方塊 41">
                  <a:extLst>
                    <a:ext uri="{FF2B5EF4-FFF2-40B4-BE49-F238E27FC236}">
                      <a16:creationId xmlns:a16="http://schemas.microsoft.com/office/drawing/2014/main" id="{A17C87C2-1638-B023-7A66-5D0D605A6C35}"/>
                    </a:ext>
                  </a:extLst>
                </p:cNvPr>
                <p:cNvSpPr txBox="1">
                  <a:spLocks noRot="1" noChangeAspect="1" noMove="1" noResize="1" noEditPoints="1" noAdjustHandles="1" noChangeArrowheads="1" noChangeShapeType="1" noTextEdit="1"/>
                </p:cNvSpPr>
                <p:nvPr/>
              </p:nvSpPr>
              <p:spPr>
                <a:xfrm>
                  <a:off x="7528858" y="4159943"/>
                  <a:ext cx="1627945" cy="2052741"/>
                </a:xfrm>
                <a:prstGeom prst="rect">
                  <a:avLst/>
                </a:prstGeom>
                <a:blipFill>
                  <a:blip r:embed="rId5"/>
                  <a:stretch>
                    <a:fillRect t="-1227"/>
                  </a:stretch>
                </a:blipFill>
              </p:spPr>
              <p:txBody>
                <a:bodyPr/>
                <a:lstStyle/>
                <a:p>
                  <a:r>
                    <a:rPr lang="zh-TW" altLang="en-US">
                      <a:noFill/>
                    </a:rPr>
                    <a:t> </a:t>
                  </a:r>
                </a:p>
              </p:txBody>
            </p:sp>
          </mc:Fallback>
        </mc:AlternateContent>
        <p:cxnSp>
          <p:nvCxnSpPr>
            <p:cNvPr id="44" name="直線箭頭接點 43">
              <a:extLst>
                <a:ext uri="{FF2B5EF4-FFF2-40B4-BE49-F238E27FC236}">
                  <a16:creationId xmlns:a16="http://schemas.microsoft.com/office/drawing/2014/main" id="{F4D336A7-E002-E2BD-2013-9CABD9907EF1}"/>
                </a:ext>
              </a:extLst>
            </p:cNvPr>
            <p:cNvCxnSpPr>
              <a:cxnSpLocks/>
            </p:cNvCxnSpPr>
            <p:nvPr/>
          </p:nvCxnSpPr>
          <p:spPr>
            <a:xfrm>
              <a:off x="4958033" y="5524250"/>
              <a:ext cx="2433600" cy="0"/>
            </a:xfrm>
            <a:prstGeom prst="straightConnector1">
              <a:avLst/>
            </a:prstGeom>
            <a:ln>
              <a:tailEnd type="triangle" w="lg"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8DF1931A-0F39-3CF2-6B43-9F6D1E427FDE}"/>
                    </a:ext>
                  </a:extLst>
                </p:cNvPr>
                <p:cNvSpPr txBox="1"/>
                <p:nvPr/>
              </p:nvSpPr>
              <p:spPr>
                <a:xfrm>
                  <a:off x="5805090" y="5101928"/>
                  <a:ext cx="764889"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m:t>
                        </m:r>
                        <m:r>
                          <a:rPr kumimoji="1" lang="en-US" altLang="zh-TW" i="1" smtClean="0">
                            <a:latin typeface="Cambria Math" panose="02040503050406030204" pitchFamily="18" charset="0"/>
                          </a:rPr>
                          <m:t>𝑧</m:t>
                        </m:r>
                        <m:r>
                          <a:rPr kumimoji="1" lang="en-US" altLang="zh-TW" b="0" i="1" smtClean="0">
                            <a:latin typeface="Cambria Math" panose="02040503050406030204" pitchFamily="18" charset="0"/>
                          </a:rPr>
                          <m:t>, </m:t>
                        </m:r>
                        <m:r>
                          <a:rPr kumimoji="1" lang="en-US" altLang="zh-TW" b="0" i="1" smtClean="0">
                            <a:latin typeface="Cambria Math" panose="02040503050406030204" pitchFamily="18" charset="0"/>
                          </a:rPr>
                          <m:t>h</m:t>
                        </m:r>
                        <m:r>
                          <a:rPr kumimoji="1" lang="en-US" altLang="zh-TW" b="0" i="1" smtClean="0">
                            <a:latin typeface="Cambria Math" panose="02040503050406030204" pitchFamily="18" charset="0"/>
                          </a:rPr>
                          <m:t>)</m:t>
                        </m:r>
                      </m:oMath>
                    </m:oMathPara>
                  </a14:m>
                  <a:endParaRPr kumimoji="1" lang="zh-TW" altLang="en-US" dirty="0"/>
                </a:p>
              </p:txBody>
            </p:sp>
          </mc:Choice>
          <mc:Fallback xmlns="">
            <p:sp>
              <p:nvSpPr>
                <p:cNvPr id="48" name="文字方塊 47">
                  <a:extLst>
                    <a:ext uri="{FF2B5EF4-FFF2-40B4-BE49-F238E27FC236}">
                      <a16:creationId xmlns:a16="http://schemas.microsoft.com/office/drawing/2014/main" id="{8DF1931A-0F39-3CF2-6B43-9F6D1E427FDE}"/>
                    </a:ext>
                  </a:extLst>
                </p:cNvPr>
                <p:cNvSpPr txBox="1">
                  <a:spLocks noRot="1" noChangeAspect="1" noMove="1" noResize="1" noEditPoints="1" noAdjustHandles="1" noChangeArrowheads="1" noChangeShapeType="1" noTextEdit="1"/>
                </p:cNvSpPr>
                <p:nvPr/>
              </p:nvSpPr>
              <p:spPr>
                <a:xfrm>
                  <a:off x="5805090" y="5101928"/>
                  <a:ext cx="764889" cy="369332"/>
                </a:xfrm>
                <a:prstGeom prst="rect">
                  <a:avLst/>
                </a:prstGeom>
                <a:blipFill>
                  <a:blip r:embed="rId6"/>
                  <a:stretch>
                    <a:fillRect l="-1639" b="-13333"/>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424282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Privacy &amp; Scaling Explorations</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2293937"/>
          </a:xfrm>
        </p:spPr>
        <p:txBody>
          <a:bodyPr>
            <a:normAutofit/>
          </a:bodyPr>
          <a:lstStyle/>
          <a:p>
            <a:pPr>
              <a:lnSpc>
                <a:spcPct val="100000"/>
              </a:lnSpc>
            </a:pPr>
            <a:r>
              <a:rPr kumimoji="1" lang="en" altLang="zh-TW" sz="3200" dirty="0">
                <a:latin typeface="Apple SD Gothic Neo" panose="02000300000000000000" pitchFamily="2" charset="-127"/>
                <a:ea typeface="Apple SD Gothic Neo" panose="02000300000000000000" pitchFamily="2" charset="-127"/>
              </a:rPr>
              <a:t>How are privacy and scaling related?</a:t>
            </a:r>
          </a:p>
          <a:p>
            <a:pPr>
              <a:lnSpc>
                <a:spcPct val="100000"/>
              </a:lnSpc>
            </a:pPr>
            <a:r>
              <a:rPr kumimoji="1" lang="en" altLang="zh-TW" sz="3200" dirty="0" err="1">
                <a:latin typeface="Apple SD Gothic Neo" panose="02000300000000000000" pitchFamily="2" charset="-127"/>
                <a:ea typeface="Apple SD Gothic Neo" panose="02000300000000000000" pitchFamily="2" charset="-127"/>
              </a:rPr>
              <a:t>ChatGTP</a:t>
            </a:r>
            <a:r>
              <a:rPr kumimoji="1" lang="en" altLang="zh-TW" sz="3200" dirty="0">
                <a:latin typeface="Apple SD Gothic Neo" panose="02000300000000000000" pitchFamily="2" charset="-127"/>
                <a:ea typeface="Apple SD Gothic Neo" panose="02000300000000000000" pitchFamily="2" charset="-127"/>
              </a:rPr>
              <a:t>: “As systems and platforms scale up, meaning they handle larger volumes of data and users, privacy concerns become more significant and complex.”</a:t>
            </a:r>
          </a:p>
          <a:p>
            <a:pPr>
              <a:lnSpc>
                <a:spcPct val="100000"/>
              </a:lnSpc>
            </a:pPr>
            <a:endParaRPr kumimoji="1" lang="zh-TW" altLang="en-US" sz="3200" dirty="0">
              <a:latin typeface="Apple SD Gothic Neo" panose="02000300000000000000" pitchFamily="2" charset="-127"/>
              <a:ea typeface="Noto Sans TC" panose="020B0500000000000000" pitchFamily="34" charset="-128"/>
            </a:endParaRPr>
          </a:p>
        </p:txBody>
      </p:sp>
      <p:sp>
        <p:nvSpPr>
          <p:cNvPr id="7" name="投影片編號版面配置區 6">
            <a:extLst>
              <a:ext uri="{FF2B5EF4-FFF2-40B4-BE49-F238E27FC236}">
                <a16:creationId xmlns:a16="http://schemas.microsoft.com/office/drawing/2014/main" id="{332743C1-D902-3D36-E3ED-C17F54BE53A6}"/>
              </a:ext>
            </a:extLst>
          </p:cNvPr>
          <p:cNvSpPr>
            <a:spLocks noGrp="1"/>
          </p:cNvSpPr>
          <p:nvPr>
            <p:ph type="sldNum" sz="quarter" idx="12"/>
          </p:nvPr>
        </p:nvSpPr>
        <p:spPr/>
        <p:txBody>
          <a:bodyPr/>
          <a:lstStyle/>
          <a:p>
            <a:fld id="{6F15C4A2-9A24-6442-B37C-FC9D6D4EC25A}" type="slidenum">
              <a:rPr kumimoji="1" lang="zh-TW" altLang="en-US" smtClean="0"/>
              <a:t>2</a:t>
            </a:fld>
            <a:endParaRPr kumimoji="1" lang="zh-TW" altLang="en-US"/>
          </a:p>
        </p:txBody>
      </p:sp>
      <p:pic>
        <p:nvPicPr>
          <p:cNvPr id="4" name="圖片 3">
            <a:extLst>
              <a:ext uri="{FF2B5EF4-FFF2-40B4-BE49-F238E27FC236}">
                <a16:creationId xmlns:a16="http://schemas.microsoft.com/office/drawing/2014/main" id="{0F7AB19A-C165-4A15-08F4-AE30B36CF182}"/>
              </a:ext>
            </a:extLst>
          </p:cNvPr>
          <p:cNvPicPr>
            <a:picLocks noChangeAspect="1"/>
          </p:cNvPicPr>
          <p:nvPr/>
        </p:nvPicPr>
        <p:blipFill>
          <a:blip r:embed="rId3"/>
          <a:stretch>
            <a:fillRect/>
          </a:stretch>
        </p:blipFill>
        <p:spPr>
          <a:xfrm>
            <a:off x="1075479" y="4023519"/>
            <a:ext cx="9249747" cy="2293937"/>
          </a:xfrm>
          <a:prstGeom prst="rect">
            <a:avLst/>
          </a:prstGeom>
        </p:spPr>
      </p:pic>
    </p:spTree>
    <p:extLst>
      <p:ext uri="{BB962C8B-B14F-4D97-AF65-F5344CB8AC3E}">
        <p14:creationId xmlns:p14="http://schemas.microsoft.com/office/powerpoint/2010/main" val="10888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2034041"/>
            <a:ext cx="10515600" cy="2789918"/>
          </a:xfrm>
        </p:spPr>
        <p:txBody>
          <a:bodyPr>
            <a:normAutofit lnSpcReduction="10000"/>
          </a:bodyPr>
          <a:lstStyle/>
          <a:p>
            <a:pPr marL="0" indent="0">
              <a:lnSpc>
                <a:spcPct val="110000"/>
              </a:lnSpc>
              <a:buNone/>
            </a:pPr>
            <a:r>
              <a:rPr kumimoji="1" lang="en" altLang="zh-TW" i="1" dirty="0">
                <a:latin typeface="PT Serif" panose="020A0603040505020204" pitchFamily="18" charset="0"/>
                <a:ea typeface="Apple SD Gothic Neo" panose="02000300000000000000" pitchFamily="2" charset="-127"/>
                <a:cs typeface="InaiMathi" pitchFamily="2" charset="0"/>
              </a:rPr>
              <a:t>“... (with the advent of social media) All of a sudden people felt I can share everything with everyone, and I feel that now we’re seeing the repercussions of that... Basically things that previous generation learned, this generation is now learning ‘oh wait, sharing everything, there are problems with that, there are unforeseen consequence of having all of your information out there.’” </a:t>
            </a:r>
            <a:r>
              <a:rPr kumimoji="1" lang="en" altLang="zh-TW" dirty="0">
                <a:latin typeface="PT Serif" panose="020A0603040505020204" pitchFamily="18" charset="0"/>
                <a:ea typeface="Apple SD Gothic Neo" panose="02000300000000000000" pitchFamily="2" charset="-127"/>
                <a:cs typeface="InaiMathi" pitchFamily="2" charset="0"/>
              </a:rPr>
              <a:t>—— </a:t>
            </a:r>
            <a:r>
              <a:rPr kumimoji="1" lang="en" altLang="zh-TW" dirty="0">
                <a:latin typeface="PT Serif" panose="020A0603040505020204" pitchFamily="18" charset="0"/>
                <a:ea typeface="Apple SD Gothic Neo" panose="02000300000000000000" pitchFamily="2" charset="-127"/>
                <a:cs typeface="InaiMathi" pitchFamily="2" charset="0"/>
                <a:hlinkClick r:id="rId3"/>
              </a:rPr>
              <a:t>ZKPodcast (31:00)</a:t>
            </a:r>
            <a:endParaRPr kumimoji="1" lang="zh-TW" altLang="en-US" dirty="0">
              <a:latin typeface="PT Serif" panose="020A0603040505020204" pitchFamily="18" charset="0"/>
              <a:ea typeface="Noto Sans TC" panose="020B0500000000000000" pitchFamily="34" charset="-128"/>
              <a:cs typeface="InaiMathi" pitchFamily="2" charset="0"/>
            </a:endParaRPr>
          </a:p>
        </p:txBody>
      </p:sp>
      <p:sp>
        <p:nvSpPr>
          <p:cNvPr id="4" name="投影片編號版面配置區 3">
            <a:extLst>
              <a:ext uri="{FF2B5EF4-FFF2-40B4-BE49-F238E27FC236}">
                <a16:creationId xmlns:a16="http://schemas.microsoft.com/office/drawing/2014/main" id="{313E2194-3658-EBF3-89F5-240B3A2B7815}"/>
              </a:ext>
            </a:extLst>
          </p:cNvPr>
          <p:cNvSpPr>
            <a:spLocks noGrp="1"/>
          </p:cNvSpPr>
          <p:nvPr>
            <p:ph type="sldNum" sz="quarter" idx="12"/>
          </p:nvPr>
        </p:nvSpPr>
        <p:spPr/>
        <p:txBody>
          <a:bodyPr/>
          <a:lstStyle/>
          <a:p>
            <a:fld id="{6F15C4A2-9A24-6442-B37C-FC9D6D4EC25A}" type="slidenum">
              <a:rPr kumimoji="1" lang="zh-TW" altLang="en-US" smtClean="0"/>
              <a:t>20</a:t>
            </a:fld>
            <a:endParaRPr kumimoji="1" lang="zh-TW" altLang="en-US"/>
          </a:p>
        </p:txBody>
      </p:sp>
    </p:spTree>
    <p:extLst>
      <p:ext uri="{BB962C8B-B14F-4D97-AF65-F5344CB8AC3E}">
        <p14:creationId xmlns:p14="http://schemas.microsoft.com/office/powerpoint/2010/main" val="318982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DAC2CD5-B3E4-CABF-7D8A-683A48609B84}"/>
              </a:ext>
            </a:extLst>
          </p:cNvPr>
          <p:cNvSpPr>
            <a:spLocks noGrp="1"/>
          </p:cNvSpPr>
          <p:nvPr>
            <p:ph idx="1"/>
          </p:nvPr>
        </p:nvSpPr>
        <p:spPr/>
        <p:txBody>
          <a:bodyPr/>
          <a:lstStyle/>
          <a:p>
            <a:pPr>
              <a:lnSpc>
                <a:spcPct val="100000"/>
              </a:lnSpc>
            </a:pPr>
            <a:r>
              <a:rPr kumimoji="1" lang="en" altLang="zh-TW" dirty="0">
                <a:latin typeface="Apple SD Gothic Neo" panose="02000300000000000000" pitchFamily="2" charset="-127"/>
                <a:ea typeface="Apple SD Gothic Neo" panose="02000300000000000000" pitchFamily="2" charset="-127"/>
                <a:hlinkClick r:id="rId3"/>
              </a:rPr>
              <a:t>A survey on zero knowledge range proofs and applications</a:t>
            </a:r>
            <a:endParaRPr kumimoji="1" lang="en" altLang="zh-TW" dirty="0">
              <a:latin typeface="Apple SD Gothic Neo" panose="02000300000000000000" pitchFamily="2" charset="-127"/>
              <a:ea typeface="Apple SD Gothic Neo" panose="02000300000000000000" pitchFamily="2" charset="-127"/>
              <a:hlinkClick r:id="rId4"/>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4"/>
              </a:rPr>
              <a:t>What are zero-knowledge proofs?</a:t>
            </a:r>
            <a:endParaRPr kumimoji="1" lang="en" altLang="zh-TW" dirty="0">
              <a:latin typeface="Apple SD Gothic Neo" panose="02000300000000000000" pitchFamily="2" charset="-127"/>
              <a:ea typeface="Apple SD Gothic Neo" panose="02000300000000000000" pitchFamily="2" charset="-127"/>
              <a:hlinkClick r:id="rId5"/>
            </a:endParaRPr>
          </a:p>
          <a:p>
            <a:pPr>
              <a:lnSpc>
                <a:spcPct val="100000"/>
              </a:lnSpc>
            </a:pPr>
            <a:r>
              <a:rPr kumimoji="1" lang="zh-TW" altLang="en-US" dirty="0">
                <a:latin typeface="Apple SD Gothic Neo" panose="02000300000000000000" pitchFamily="2" charset="-127"/>
                <a:ea typeface="Noto Sans TC" panose="020B0500000000000000" pitchFamily="34" charset="-128"/>
                <a:hlinkClick r:id="rId6"/>
              </a:rPr>
              <a:t>探索零知识证明系列</a:t>
            </a:r>
            <a:r>
              <a:rPr kumimoji="1" lang="en-US" altLang="zh-TW" dirty="0">
                <a:latin typeface="Apple SD Gothic Neo" panose="02000300000000000000" pitchFamily="2" charset="-127"/>
                <a:ea typeface="Apple SD Gothic Neo" panose="02000300000000000000" pitchFamily="2" charset="-127"/>
                <a:hlinkClick r:id="rId6"/>
              </a:rPr>
              <a:t>1 - </a:t>
            </a:r>
            <a:r>
              <a:rPr kumimoji="1" lang="zh-TW" altLang="en-US" dirty="0">
                <a:latin typeface="Apple SD Gothic Neo" panose="02000300000000000000" pitchFamily="2" charset="-127"/>
                <a:ea typeface="Noto Sans TC" panose="020B0500000000000000" pitchFamily="34" charset="-128"/>
                <a:hlinkClick r:id="rId6"/>
              </a:rPr>
              <a:t>初识「零知识」与「证明」</a:t>
            </a:r>
            <a:endParaRPr kumimoji="1" lang="en-US"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7"/>
              </a:rPr>
              <a:t>ZKPodcast: Dan Boneh on the past, present &amp; future of cryptography</a:t>
            </a:r>
            <a:endParaRPr kumimoji="1" lang="en" altLang="zh-TW" dirty="0">
              <a:latin typeface="Apple SD Gothic Neo" panose="02000300000000000000" pitchFamily="2" charset="-127"/>
              <a:ea typeface="Apple SD Gothic Neo" panose="02000300000000000000" pitchFamily="2" charset="-127"/>
            </a:endParaRPr>
          </a:p>
          <a:p>
            <a:pPr>
              <a:lnSpc>
                <a:spcPct val="100000"/>
              </a:lnSpc>
            </a:pPr>
            <a:r>
              <a:rPr kumimoji="1" lang="en" altLang="zh-TW" dirty="0">
                <a:latin typeface="Apple SD Gothic Neo" panose="02000300000000000000" pitchFamily="2" charset="-127"/>
                <a:ea typeface="Apple SD Gothic Neo" panose="02000300000000000000" pitchFamily="2" charset="-127"/>
                <a:hlinkClick r:id="rId8"/>
              </a:rPr>
              <a:t>Zero Knowledge Proofs: An illustrated primer</a:t>
            </a:r>
            <a:endParaRPr kumimoji="1" lang="zh-TW" altLang="en-US" dirty="0">
              <a:latin typeface="Apple SD Gothic Neo" panose="02000300000000000000" pitchFamily="2" charset="-127"/>
              <a:ea typeface="Noto Sans TC" panose="020B0500000000000000" pitchFamily="34" charset="-128"/>
            </a:endParaRPr>
          </a:p>
        </p:txBody>
      </p:sp>
      <p:sp>
        <p:nvSpPr>
          <p:cNvPr id="2" name="標題 1">
            <a:extLst>
              <a:ext uri="{FF2B5EF4-FFF2-40B4-BE49-F238E27FC236}">
                <a16:creationId xmlns:a16="http://schemas.microsoft.com/office/drawing/2014/main" id="{AC591AF1-E331-169A-F415-BA501513C40D}"/>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cs typeface="Didot" panose="02000503000000020003" pitchFamily="2" charset="-79"/>
              </a:rPr>
              <a:t>Reference</a:t>
            </a:r>
            <a:endParaRPr kumimoji="1" lang="zh-TW" altLang="en-US" b="1" dirty="0">
              <a:latin typeface="Apple SD Gothic Neo" panose="02000300000000000000" pitchFamily="2" charset="-127"/>
              <a:ea typeface="Noto Sans TC" panose="020B0500000000000000" pitchFamily="34" charset="-128"/>
              <a:cs typeface="Didot" panose="02000503000000020003" pitchFamily="2" charset="-79"/>
            </a:endParaRPr>
          </a:p>
        </p:txBody>
      </p:sp>
      <p:sp>
        <p:nvSpPr>
          <p:cNvPr id="4" name="投影片編號版面配置區 3">
            <a:extLst>
              <a:ext uri="{FF2B5EF4-FFF2-40B4-BE49-F238E27FC236}">
                <a16:creationId xmlns:a16="http://schemas.microsoft.com/office/drawing/2014/main" id="{7288B616-A8B5-4F17-A2DB-EEFA34E1F2FA}"/>
              </a:ext>
            </a:extLst>
          </p:cNvPr>
          <p:cNvSpPr>
            <a:spLocks noGrp="1"/>
          </p:cNvSpPr>
          <p:nvPr>
            <p:ph type="sldNum" sz="quarter" idx="12"/>
          </p:nvPr>
        </p:nvSpPr>
        <p:spPr/>
        <p:txBody>
          <a:bodyPr/>
          <a:lstStyle/>
          <a:p>
            <a:fld id="{6F15C4A2-9A24-6442-B37C-FC9D6D4EC25A}" type="slidenum">
              <a:rPr kumimoji="1" lang="zh-TW" altLang="en-US" smtClean="0"/>
              <a:t>21</a:t>
            </a:fld>
            <a:endParaRPr kumimoji="1" lang="zh-TW" altLang="en-US"/>
          </a:p>
        </p:txBody>
      </p:sp>
    </p:spTree>
    <p:extLst>
      <p:ext uri="{BB962C8B-B14F-4D97-AF65-F5344CB8AC3E}">
        <p14:creationId xmlns:p14="http://schemas.microsoft.com/office/powerpoint/2010/main" val="51347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Privacy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ea typeface="Apple SD Gothic Neo" panose="02000300000000000000" pitchFamily="2" charset="-127"/>
              </a:rPr>
              <a:t>As an informal definition, ZKP allow one party (the prover) to </a:t>
            </a:r>
            <a:r>
              <a:rPr kumimoji="1" lang="en" altLang="zh-TW" sz="3200" b="1" dirty="0">
                <a:latin typeface="Apple SD Gothic Neo" panose="02000300000000000000" pitchFamily="2" charset="-127"/>
                <a:ea typeface="Apple SD Gothic Neo" panose="02000300000000000000" pitchFamily="2" charset="-127"/>
              </a:rPr>
              <a:t>demonstrate the truth</a:t>
            </a:r>
            <a:r>
              <a:rPr kumimoji="1" lang="en" altLang="zh-TW" sz="3200" dirty="0">
                <a:latin typeface="Apple SD Gothic Neo" panose="02000300000000000000" pitchFamily="2" charset="-127"/>
                <a:ea typeface="Apple SD Gothic Neo" panose="02000300000000000000" pitchFamily="2" charset="-127"/>
              </a:rPr>
              <a:t> of a statement to another party (the verifier) </a:t>
            </a:r>
            <a:r>
              <a:rPr kumimoji="1" lang="en" altLang="zh-TW" sz="3200" b="1" dirty="0">
                <a:latin typeface="Apple SD Gothic Neo" panose="02000300000000000000" pitchFamily="2" charset="-127"/>
                <a:ea typeface="Apple SD Gothic Neo" panose="02000300000000000000" pitchFamily="2" charset="-127"/>
              </a:rPr>
              <a:t>without revealing any additional information</a:t>
            </a:r>
            <a:r>
              <a:rPr kumimoji="1" lang="en" altLang="zh-TW" sz="3200" dirty="0">
                <a:latin typeface="Apple SD Gothic Neo" panose="02000300000000000000" pitchFamily="2" charset="-127"/>
                <a:ea typeface="Apple SD Gothic Neo" panose="02000300000000000000" pitchFamily="2" charset="-127"/>
              </a:rPr>
              <a:t> apart from the fact that the statement is true.</a:t>
            </a:r>
          </a:p>
          <a:p>
            <a:pPr>
              <a:lnSpc>
                <a:spcPct val="100000"/>
              </a:lnSpc>
            </a:pPr>
            <a:r>
              <a:rPr kumimoji="1" lang="en" altLang="zh-TW" sz="3200" dirty="0">
                <a:latin typeface="Apple SD Gothic Neo" panose="02000300000000000000" pitchFamily="2" charset="-127"/>
                <a:ea typeface="Apple SD Gothic Neo" panose="02000300000000000000" pitchFamily="2" charset="-127"/>
              </a:rPr>
              <a:t>Use-cases include anonymous payments, DIDs, Over 18 ZKRP, electronic voting, etc.</a:t>
            </a:r>
          </a:p>
          <a:p>
            <a:pPr>
              <a:lnSpc>
                <a:spcPct val="100000"/>
              </a:lnSpc>
            </a:pPr>
            <a:r>
              <a:rPr kumimoji="1" lang="en" altLang="zh-TW" sz="3200" dirty="0">
                <a:latin typeface="Apple SD Gothic Neo" panose="02000300000000000000" pitchFamily="2" charset="-127"/>
                <a:ea typeface="Apple SD Gothic Neo" panose="02000300000000000000" pitchFamily="2" charset="-127"/>
              </a:rPr>
              <a:t>Note that ZKP are proofs of “knowledge”, not proofs of truth.</a:t>
            </a:r>
          </a:p>
          <a:p>
            <a:pPr>
              <a:lnSpc>
                <a:spcPct val="100000"/>
              </a:lnSpc>
            </a:pPr>
            <a:endParaRPr kumimoji="1" lang="en" altLang="zh-TW" sz="3200" dirty="0">
              <a:latin typeface="Apple SD Gothic Neo" panose="02000300000000000000" pitchFamily="2" charset="-127"/>
              <a:ea typeface="Apple SD Gothic Neo" panose="02000300000000000000" pitchFamily="2" charset="-127"/>
            </a:endParaRPr>
          </a:p>
        </p:txBody>
      </p:sp>
      <p:sp>
        <p:nvSpPr>
          <p:cNvPr id="4" name="投影片編號版面配置區 3">
            <a:extLst>
              <a:ext uri="{FF2B5EF4-FFF2-40B4-BE49-F238E27FC236}">
                <a16:creationId xmlns:a16="http://schemas.microsoft.com/office/drawing/2014/main" id="{76CFB6E3-2032-1047-2E92-1B2D435306CC}"/>
              </a:ext>
            </a:extLst>
          </p:cNvPr>
          <p:cNvSpPr>
            <a:spLocks noGrp="1"/>
          </p:cNvSpPr>
          <p:nvPr>
            <p:ph type="sldNum" sz="quarter" idx="12"/>
          </p:nvPr>
        </p:nvSpPr>
        <p:spPr/>
        <p:txBody>
          <a:bodyPr/>
          <a:lstStyle/>
          <a:p>
            <a:fld id="{6F15C4A2-9A24-6442-B37C-FC9D6D4EC25A}" type="slidenum">
              <a:rPr kumimoji="1" lang="zh-TW" altLang="en-US" smtClean="0"/>
              <a:t>3</a:t>
            </a:fld>
            <a:endParaRPr kumimoji="1" lang="zh-TW" altLang="en-US"/>
          </a:p>
        </p:txBody>
      </p:sp>
    </p:spTree>
    <p:extLst>
      <p:ext uri="{BB962C8B-B14F-4D97-AF65-F5344CB8AC3E}">
        <p14:creationId xmlns:p14="http://schemas.microsoft.com/office/powerpoint/2010/main" val="379977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Scaling</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r>
              <a:rPr kumimoji="1" lang="en" altLang="zh-TW" sz="3200" dirty="0">
                <a:latin typeface="Apple SD Gothic Neo" panose="02000300000000000000" pitchFamily="2" charset="-127"/>
              </a:rPr>
              <a:t>There are different solutions for scaling.</a:t>
            </a:r>
          </a:p>
          <a:p>
            <a:pPr lvl="1"/>
            <a:r>
              <a:rPr kumimoji="1" lang="en" altLang="zh-TW" sz="2800" dirty="0">
                <a:latin typeface="Apple SD Gothic Neo" panose="02000300000000000000" pitchFamily="2" charset="-127"/>
              </a:rPr>
              <a:t>On-chain solutions require extensive modification of the blockchain’s base layer.</a:t>
            </a:r>
          </a:p>
          <a:p>
            <a:pPr lvl="1"/>
            <a:r>
              <a:rPr kumimoji="1" lang="en" altLang="zh-TW" sz="2800" dirty="0">
                <a:latin typeface="Apple SD Gothic Neo" panose="02000300000000000000" pitchFamily="2" charset="-127"/>
              </a:rPr>
              <a:t>Off-chain solutions rely on an outsourced computation model to improve throughput, and Ethereum only needs to apply the computation results to its state. </a:t>
            </a:r>
          </a:p>
          <a:p>
            <a:r>
              <a:rPr kumimoji="1" lang="en" altLang="zh-TW" sz="3200" dirty="0">
                <a:latin typeface="Apple SD Gothic Neo" panose="02000300000000000000" pitchFamily="2" charset="-127"/>
              </a:rPr>
              <a:t>In the off-chain scheme, ZKP can assist with validating off-chain transactions </a:t>
            </a:r>
            <a:r>
              <a:rPr kumimoji="1" lang="en" altLang="zh-TW" sz="3200" b="1" dirty="0">
                <a:latin typeface="Apple SD Gothic Neo" panose="02000300000000000000" pitchFamily="2" charset="-127"/>
              </a:rPr>
              <a:t>without re-executing them</a:t>
            </a:r>
            <a:r>
              <a:rPr kumimoji="1" lang="en" altLang="zh-TW" sz="3200" dirty="0">
                <a:latin typeface="Apple SD Gothic Neo" panose="02000300000000000000" pitchFamily="2" charset="-127"/>
              </a:rPr>
              <a:t>.</a:t>
            </a:r>
          </a:p>
        </p:txBody>
      </p:sp>
      <p:sp>
        <p:nvSpPr>
          <p:cNvPr id="4" name="投影片編號版面配置區 3">
            <a:extLst>
              <a:ext uri="{FF2B5EF4-FFF2-40B4-BE49-F238E27FC236}">
                <a16:creationId xmlns:a16="http://schemas.microsoft.com/office/drawing/2014/main" id="{3B4403B3-6D56-2862-FFD4-BAF3627F4CC4}"/>
              </a:ext>
            </a:extLst>
          </p:cNvPr>
          <p:cNvSpPr>
            <a:spLocks noGrp="1"/>
          </p:cNvSpPr>
          <p:nvPr>
            <p:ph type="sldNum" sz="quarter" idx="12"/>
          </p:nvPr>
        </p:nvSpPr>
        <p:spPr/>
        <p:txBody>
          <a:bodyPr/>
          <a:lstStyle/>
          <a:p>
            <a:fld id="{6F15C4A2-9A24-6442-B37C-FC9D6D4EC25A}" type="slidenum">
              <a:rPr kumimoji="1" lang="zh-TW" altLang="en-US" smtClean="0"/>
              <a:t>4</a:t>
            </a:fld>
            <a:endParaRPr kumimoji="1" lang="zh-TW" altLang="en-US"/>
          </a:p>
        </p:txBody>
      </p:sp>
    </p:spTree>
    <p:extLst>
      <p:ext uri="{BB962C8B-B14F-4D97-AF65-F5344CB8AC3E}">
        <p14:creationId xmlns:p14="http://schemas.microsoft.com/office/powerpoint/2010/main" val="419533591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The Ali Baba Cave – Abstract Example</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0465" y="5016272"/>
            <a:ext cx="10515600" cy="1705203"/>
          </a:xfrm>
        </p:spPr>
        <p:txBody>
          <a:bodyPr>
            <a:normAutofit/>
          </a:bodyPr>
          <a:lstStyle/>
          <a:p>
            <a:pPr>
              <a:lnSpc>
                <a:spcPct val="100000"/>
              </a:lnSpc>
            </a:pPr>
            <a:r>
              <a:rPr kumimoji="1" lang="en" altLang="zh-TW" dirty="0">
                <a:latin typeface="Apple SD Gothic Neo" panose="02000300000000000000" pitchFamily="2" charset="-127"/>
              </a:rPr>
              <a:t>If Peggy knows the magic word, she can always success.</a:t>
            </a:r>
          </a:p>
          <a:p>
            <a:pPr>
              <a:lnSpc>
                <a:spcPct val="100000"/>
              </a:lnSpc>
            </a:pPr>
            <a:r>
              <a:rPr kumimoji="1" lang="en" altLang="zh-TW" dirty="0">
                <a:latin typeface="Apple SD Gothic Neo" panose="02000300000000000000" pitchFamily="2" charset="-127"/>
              </a:rPr>
              <a:t>If Peggy doesn’t know the secret word, she will fail after many trails.</a:t>
            </a:r>
          </a:p>
          <a:p>
            <a:pPr>
              <a:lnSpc>
                <a:spcPct val="100000"/>
              </a:lnSpc>
            </a:pPr>
            <a:r>
              <a:rPr kumimoji="1" lang="en" altLang="zh-TW" dirty="0">
                <a:latin typeface="Apple SD Gothic Neo" panose="02000300000000000000" pitchFamily="2" charset="-127"/>
              </a:rPr>
              <a:t>Victor can never know the secret word.</a:t>
            </a:r>
          </a:p>
        </p:txBody>
      </p: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5</a:t>
            </a:fld>
            <a:endParaRPr kumimoji="1" lang="zh-TW" altLang="en-US"/>
          </a:p>
        </p:txBody>
      </p:sp>
      <p:pic>
        <p:nvPicPr>
          <p:cNvPr id="7" name="圖片 6">
            <a:extLst>
              <a:ext uri="{FF2B5EF4-FFF2-40B4-BE49-F238E27FC236}">
                <a16:creationId xmlns:a16="http://schemas.microsoft.com/office/drawing/2014/main" id="{EDF90AAD-61DD-494E-CFCE-C9575FC00F3F}"/>
              </a:ext>
            </a:extLst>
          </p:cNvPr>
          <p:cNvPicPr>
            <a:picLocks noChangeAspect="1"/>
          </p:cNvPicPr>
          <p:nvPr/>
        </p:nvPicPr>
        <p:blipFill rotWithShape="1">
          <a:blip r:embed="rId4"/>
          <a:srcRect b="66726"/>
          <a:stretch/>
        </p:blipFill>
        <p:spPr>
          <a:xfrm>
            <a:off x="993752" y="1574575"/>
            <a:ext cx="3055734" cy="3180236"/>
          </a:xfrm>
          <a:prstGeom prst="rect">
            <a:avLst/>
          </a:prstGeom>
        </p:spPr>
      </p:pic>
      <p:pic>
        <p:nvPicPr>
          <p:cNvPr id="10" name="圖片 9">
            <a:extLst>
              <a:ext uri="{FF2B5EF4-FFF2-40B4-BE49-F238E27FC236}">
                <a16:creationId xmlns:a16="http://schemas.microsoft.com/office/drawing/2014/main" id="{00BFE053-076B-36B1-E199-CF510A04C822}"/>
              </a:ext>
            </a:extLst>
          </p:cNvPr>
          <p:cNvPicPr>
            <a:picLocks noChangeAspect="1"/>
          </p:cNvPicPr>
          <p:nvPr/>
        </p:nvPicPr>
        <p:blipFill rotWithShape="1">
          <a:blip r:embed="rId4"/>
          <a:srcRect l="-712" t="33363" r="712" b="34123"/>
          <a:stretch/>
        </p:blipFill>
        <p:spPr>
          <a:xfrm>
            <a:off x="4303008" y="1647146"/>
            <a:ext cx="3055734" cy="3107666"/>
          </a:xfrm>
          <a:prstGeom prst="rect">
            <a:avLst/>
          </a:prstGeom>
        </p:spPr>
      </p:pic>
      <p:pic>
        <p:nvPicPr>
          <p:cNvPr id="11" name="圖片 10">
            <a:extLst>
              <a:ext uri="{FF2B5EF4-FFF2-40B4-BE49-F238E27FC236}">
                <a16:creationId xmlns:a16="http://schemas.microsoft.com/office/drawing/2014/main" id="{A2F3C638-D29B-7488-ED03-13AFAB24A908}"/>
              </a:ext>
            </a:extLst>
          </p:cNvPr>
          <p:cNvPicPr>
            <a:picLocks noChangeAspect="1"/>
          </p:cNvPicPr>
          <p:nvPr/>
        </p:nvPicPr>
        <p:blipFill rotWithShape="1">
          <a:blip r:embed="rId4"/>
          <a:srcRect l="1425" t="65773" r="-1425" b="1713"/>
          <a:stretch/>
        </p:blipFill>
        <p:spPr>
          <a:xfrm>
            <a:off x="7655809" y="1618117"/>
            <a:ext cx="3055734" cy="3107666"/>
          </a:xfrm>
          <a:prstGeom prst="rect">
            <a:avLst/>
          </a:prstGeom>
        </p:spPr>
      </p:pic>
    </p:spTree>
    <p:extLst>
      <p:ext uri="{BB962C8B-B14F-4D97-AF65-F5344CB8AC3E}">
        <p14:creationId xmlns:p14="http://schemas.microsoft.com/office/powerpoint/2010/main" val="23899221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latin typeface="Apple SD Gothic Neo" panose="02000300000000000000" pitchFamily="2" charset="-127"/>
              </a:rPr>
              <a:t>Completeness</a:t>
            </a:r>
            <a:r>
              <a:rPr kumimoji="1" lang="en" altLang="zh-TW" sz="2800" dirty="0">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The proof reveal nothing more than “this 				        statement is true”.</a:t>
            </a:r>
          </a:p>
        </p:txBody>
      </p:sp>
      <p:sp>
        <p:nvSpPr>
          <p:cNvPr id="8" name="投影片編號版面配置區 7">
            <a:extLst>
              <a:ext uri="{FF2B5EF4-FFF2-40B4-BE49-F238E27FC236}">
                <a16:creationId xmlns:a16="http://schemas.microsoft.com/office/drawing/2014/main" id="{404E2E44-B282-96C7-F93E-9D55F654DA2C}"/>
              </a:ext>
            </a:extLst>
          </p:cNvPr>
          <p:cNvSpPr>
            <a:spLocks noGrp="1"/>
          </p:cNvSpPr>
          <p:nvPr>
            <p:ph type="sldNum" sz="quarter" idx="12"/>
          </p:nvPr>
        </p:nvSpPr>
        <p:spPr/>
        <p:txBody>
          <a:bodyPr/>
          <a:lstStyle/>
          <a:p>
            <a:fld id="{6F15C4A2-9A24-6442-B37C-FC9D6D4EC25A}" type="slidenum">
              <a:rPr kumimoji="1" lang="zh-TW" altLang="en-US" smtClean="0"/>
              <a:t>6</a:t>
            </a:fld>
            <a:endParaRPr kumimoji="1" lang="zh-TW" altLang="en-US"/>
          </a:p>
        </p:txBody>
      </p:sp>
    </p:spTree>
    <p:extLst>
      <p:ext uri="{BB962C8B-B14F-4D97-AF65-F5344CB8AC3E}">
        <p14:creationId xmlns:p14="http://schemas.microsoft.com/office/powerpoint/2010/main" val="405436834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latin typeface="Apple SD Gothic Neo" panose="02000300000000000000" pitchFamily="2" charset="-127"/>
              </a:rPr>
              <a:t>Completeness</a:t>
            </a:r>
            <a:r>
              <a:rPr kumimoji="1" lang="en" altLang="zh-TW" sz="2800" dirty="0">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solidFill>
                  <a:schemeClr val="bg1">
                    <a:lumMod val="75000"/>
                  </a:schemeClr>
                </a:solidFill>
                <a:latin typeface="Apple SD Gothic Neo" panose="02000300000000000000" pitchFamily="2" charset="-127"/>
              </a:rPr>
              <a:t>Zero-knowledge</a:t>
            </a:r>
            <a:r>
              <a:rPr kumimoji="1" lang="en" altLang="zh-TW" sz="2800" dirty="0">
                <a:solidFill>
                  <a:schemeClr val="bg1">
                    <a:lumMod val="75000"/>
                  </a:schemeClr>
                </a:solidFill>
                <a:latin typeface="Apple SD Gothic Neo" panose="02000300000000000000" pitchFamily="2" charset="-127"/>
              </a:rPr>
              <a:t>: The proof reveal nothing more than “this </a:t>
            </a:r>
            <a:r>
              <a:rPr kumimoji="1" lang="en" altLang="zh-TW" sz="2800" dirty="0">
                <a:latin typeface="Apple SD Gothic Neo" panose="02000300000000000000" pitchFamily="2" charset="-127"/>
              </a:rPr>
              <a:t>			 	        </a:t>
            </a:r>
            <a:r>
              <a:rPr kumimoji="1" lang="en" altLang="zh-TW" sz="2800" dirty="0">
                <a:solidFill>
                  <a:schemeClr val="bg1">
                    <a:lumMod val="75000"/>
                  </a:schemeClr>
                </a:solidFill>
                <a:latin typeface="Apple SD Gothic Neo" panose="02000300000000000000" pitchFamily="2" charset="-127"/>
              </a:rPr>
              <a:t>statement is true”.</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C62448BA-4D40-A7BD-7F08-B2A616DA01A1}"/>
                  </a:ext>
                </a:extLst>
              </p:cNvPr>
              <p:cNvSpPr txBox="1"/>
              <p:nvPr/>
            </p:nvSpPr>
            <p:spPr>
              <a:xfrm>
                <a:off x="2527300" y="2780785"/>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xmlns="">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27300" y="2780785"/>
                <a:ext cx="1363771" cy="369332"/>
              </a:xfrm>
              <a:prstGeom prst="rect">
                <a:avLst/>
              </a:prstGeom>
              <a:blipFill>
                <a:blip r:embed="rId3"/>
                <a:stretch>
                  <a:fillRect b="-1290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28907" y="2723987"/>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8" name="投影片編號版面配置區 7">
            <a:extLst>
              <a:ext uri="{FF2B5EF4-FFF2-40B4-BE49-F238E27FC236}">
                <a16:creationId xmlns:a16="http://schemas.microsoft.com/office/drawing/2014/main" id="{B08E4683-32AA-70FB-2669-40AF812BA615}"/>
              </a:ext>
            </a:extLst>
          </p:cNvPr>
          <p:cNvSpPr>
            <a:spLocks noGrp="1"/>
          </p:cNvSpPr>
          <p:nvPr>
            <p:ph type="sldNum" sz="quarter" idx="12"/>
          </p:nvPr>
        </p:nvSpPr>
        <p:spPr/>
        <p:txBody>
          <a:bodyPr/>
          <a:lstStyle/>
          <a:p>
            <a:fld id="{6F15C4A2-9A24-6442-B37C-FC9D6D4EC25A}" type="slidenum">
              <a:rPr kumimoji="1" lang="zh-TW" altLang="en-US" smtClean="0"/>
              <a:t>7</a:t>
            </a:fld>
            <a:endParaRPr kumimoji="1" lang="zh-TW" altLang="en-US"/>
          </a:p>
        </p:txBody>
      </p:sp>
    </p:spTree>
    <p:extLst>
      <p:ext uri="{BB962C8B-B14F-4D97-AF65-F5344CB8AC3E}">
        <p14:creationId xmlns:p14="http://schemas.microsoft.com/office/powerpoint/2010/main" val="38401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solidFill>
                  <a:schemeClr val="bg1">
                    <a:lumMod val="75000"/>
                  </a:schemeClr>
                </a:solidFill>
                <a:latin typeface="Apple SD Gothic Neo" panose="02000300000000000000" pitchFamily="2" charset="-127"/>
              </a:rPr>
              <a:t>Completeness</a:t>
            </a:r>
            <a:r>
              <a:rPr kumimoji="1" lang="en" altLang="zh-TW" sz="2800" dirty="0">
                <a:solidFill>
                  <a:schemeClr val="bg1">
                    <a:lumMod val="75000"/>
                  </a:schemeClr>
                </a:solidFill>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If the prover has no proper knowledge, his 				        proof can not be accepted by the verifier.</a:t>
            </a: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The proof reveal nothing more than “this 	 			        statement is true”.</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C62448BA-4D40-A7BD-7F08-B2A616DA01A1}"/>
                  </a:ext>
                </a:extLst>
              </p:cNvPr>
              <p:cNvSpPr txBox="1"/>
              <p:nvPr/>
            </p:nvSpPr>
            <p:spPr>
              <a:xfrm>
                <a:off x="2512786" y="3627654"/>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xmlns="">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12786" y="3627654"/>
                <a:ext cx="1363771" cy="369332"/>
              </a:xfrm>
              <a:prstGeom prst="rect">
                <a:avLst/>
              </a:prstGeom>
              <a:blipFill>
                <a:blip r:embed="rId3"/>
                <a:stretch>
                  <a:fillRect b="-1333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14393" y="3570856"/>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276EC99F-CE30-5ADE-9FCD-D38CF406D166}"/>
              </a:ext>
            </a:extLst>
          </p:cNvPr>
          <p:cNvSpPr>
            <a:spLocks noGrp="1"/>
          </p:cNvSpPr>
          <p:nvPr>
            <p:ph type="sldNum" sz="quarter" idx="12"/>
          </p:nvPr>
        </p:nvSpPr>
        <p:spPr/>
        <p:txBody>
          <a:bodyPr/>
          <a:lstStyle/>
          <a:p>
            <a:fld id="{6F15C4A2-9A24-6442-B37C-FC9D6D4EC25A}" type="slidenum">
              <a:rPr kumimoji="1" lang="zh-TW" altLang="en-US" smtClean="0"/>
              <a:t>8</a:t>
            </a:fld>
            <a:endParaRPr kumimoji="1" lang="zh-TW" altLang="en-US"/>
          </a:p>
        </p:txBody>
      </p:sp>
    </p:spTree>
    <p:extLst>
      <p:ext uri="{BB962C8B-B14F-4D97-AF65-F5344CB8AC3E}">
        <p14:creationId xmlns:p14="http://schemas.microsoft.com/office/powerpoint/2010/main" val="346457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456CAF-225D-590C-E02F-D81336C24D2E}"/>
              </a:ext>
            </a:extLst>
          </p:cNvPr>
          <p:cNvSpPr>
            <a:spLocks noGrp="1"/>
          </p:cNvSpPr>
          <p:nvPr>
            <p:ph type="title"/>
          </p:nvPr>
        </p:nvSpPr>
        <p:spPr/>
        <p:txBody>
          <a:bodyPr/>
          <a:lstStyle/>
          <a:p>
            <a:r>
              <a:rPr kumimoji="1" lang="en-US" altLang="zh-TW" b="1" dirty="0">
                <a:latin typeface="Apple SD Gothic Neo" panose="02000300000000000000" pitchFamily="2" charset="-127"/>
                <a:ea typeface="Apple SD Gothic Neo" panose="02000300000000000000" pitchFamily="2" charset="-127"/>
              </a:rPr>
              <a:t>ZKP Property</a:t>
            </a:r>
          </a:p>
        </p:txBody>
      </p:sp>
      <p:sp>
        <p:nvSpPr>
          <p:cNvPr id="3" name="內容版面配置區 2">
            <a:extLst>
              <a:ext uri="{FF2B5EF4-FFF2-40B4-BE49-F238E27FC236}">
                <a16:creationId xmlns:a16="http://schemas.microsoft.com/office/drawing/2014/main" id="{7BBE293F-A826-E19A-366B-59E307489BE0}"/>
              </a:ext>
            </a:extLst>
          </p:cNvPr>
          <p:cNvSpPr>
            <a:spLocks noGrp="1"/>
          </p:cNvSpPr>
          <p:nvPr>
            <p:ph idx="1"/>
          </p:nvPr>
        </p:nvSpPr>
        <p:spPr>
          <a:xfrm>
            <a:off x="838200" y="1690688"/>
            <a:ext cx="10515600" cy="4351338"/>
          </a:xfrm>
        </p:spPr>
        <p:txBody>
          <a:bodyPr>
            <a:normAutofit/>
          </a:bodyPr>
          <a:lstStyle/>
          <a:p>
            <a:pPr>
              <a:lnSpc>
                <a:spcPct val="100000"/>
              </a:lnSpc>
            </a:pPr>
            <a:r>
              <a:rPr kumimoji="1" lang="en" altLang="zh-TW" sz="3200" dirty="0">
                <a:latin typeface="Apple SD Gothic Neo" panose="02000300000000000000" pitchFamily="2" charset="-127"/>
              </a:rPr>
              <a:t>A ZK protocol must satisfy the following criteria:</a:t>
            </a:r>
          </a:p>
          <a:p>
            <a:pPr lvl="1">
              <a:lnSpc>
                <a:spcPct val="100000"/>
              </a:lnSpc>
            </a:pPr>
            <a:r>
              <a:rPr kumimoji="1" lang="en" altLang="zh-TW" sz="2800" b="1" dirty="0">
                <a:solidFill>
                  <a:schemeClr val="bg1">
                    <a:lumMod val="75000"/>
                  </a:schemeClr>
                </a:solidFill>
                <a:latin typeface="Apple SD Gothic Neo" panose="02000300000000000000" pitchFamily="2" charset="-127"/>
              </a:rPr>
              <a:t>Completeness</a:t>
            </a:r>
            <a:r>
              <a:rPr kumimoji="1" lang="en" altLang="zh-TW" sz="2800" dirty="0">
                <a:solidFill>
                  <a:schemeClr val="bg1">
                    <a:lumMod val="75000"/>
                  </a:schemeClr>
                </a:solidFill>
                <a:latin typeface="Apple SD Gothic Neo" panose="02000300000000000000" pitchFamily="2" charset="-127"/>
              </a:rPr>
              <a:t>:     If the prover has proper knowledge, his proof 			        can be accepted by the verifier.</a:t>
            </a:r>
          </a:p>
          <a:p>
            <a:pPr lvl="1">
              <a:lnSpc>
                <a:spcPct val="100000"/>
              </a:lnSpc>
            </a:pPr>
            <a:r>
              <a:rPr kumimoji="1" lang="en" altLang="zh-TW" sz="2800" b="1" dirty="0">
                <a:latin typeface="Apple SD Gothic Neo" panose="02000300000000000000" pitchFamily="2" charset="-127"/>
              </a:rPr>
              <a:t>Soundness</a:t>
            </a:r>
            <a:r>
              <a:rPr kumimoji="1" lang="en" altLang="zh-TW" sz="2800" dirty="0">
                <a:latin typeface="Apple SD Gothic Neo" panose="02000300000000000000" pitchFamily="2" charset="-127"/>
              </a:rPr>
              <a:t>: 	        Protect the verifier from being cheated. 				</a:t>
            </a:r>
            <a:endParaRPr kumimoji="1" lang="en" altLang="zh-TW" sz="2800" dirty="0">
              <a:solidFill>
                <a:schemeClr val="bg1"/>
              </a:solidFill>
              <a:latin typeface="Apple SD Gothic Neo" panose="02000300000000000000" pitchFamily="2" charset="-127"/>
            </a:endParaRPr>
          </a:p>
          <a:p>
            <a:pPr lvl="1">
              <a:lnSpc>
                <a:spcPct val="100000"/>
              </a:lnSpc>
            </a:pPr>
            <a:r>
              <a:rPr kumimoji="1" lang="en" altLang="zh-TW" sz="2800" b="1" dirty="0">
                <a:latin typeface="Apple SD Gothic Neo" panose="02000300000000000000" pitchFamily="2" charset="-127"/>
              </a:rPr>
              <a:t>Zero-knowledge</a:t>
            </a:r>
            <a:r>
              <a:rPr kumimoji="1" lang="en" altLang="zh-TW" sz="2800" dirty="0">
                <a:latin typeface="Apple SD Gothic Neo" panose="02000300000000000000" pitchFamily="2" charset="-127"/>
              </a:rPr>
              <a:t>: Protect the prover from information leakage.  </a:t>
            </a:r>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C62448BA-4D40-A7BD-7F08-B2A616DA01A1}"/>
                  </a:ext>
                </a:extLst>
              </p:cNvPr>
              <p:cNvSpPr txBox="1"/>
              <p:nvPr/>
            </p:nvSpPr>
            <p:spPr>
              <a:xfrm>
                <a:off x="2512786" y="3627654"/>
                <a:ext cx="1363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TW" b="0" i="1" smtClean="0">
                          <a:latin typeface="Cambria Math" panose="02040503050406030204" pitchFamily="18" charset="0"/>
                        </a:rPr>
                        <m:t>𝑠𝑦𝑚𝑚𝑒𝑡𝑟𝑖𝑐</m:t>
                      </m:r>
                    </m:oMath>
                  </m:oMathPara>
                </a14:m>
                <a:endParaRPr kumimoji="1" lang="zh-TW" altLang="en-US" dirty="0"/>
              </a:p>
            </p:txBody>
          </p:sp>
        </mc:Choice>
        <mc:Fallback xmlns="">
          <p:sp>
            <p:nvSpPr>
              <p:cNvPr id="4" name="文字方塊 3">
                <a:extLst>
                  <a:ext uri="{FF2B5EF4-FFF2-40B4-BE49-F238E27FC236}">
                    <a16:creationId xmlns:a16="http://schemas.microsoft.com/office/drawing/2014/main" id="{C62448BA-4D40-A7BD-7F08-B2A616DA01A1}"/>
                  </a:ext>
                </a:extLst>
              </p:cNvPr>
              <p:cNvSpPr txBox="1">
                <a:spLocks noRot="1" noChangeAspect="1" noMove="1" noResize="1" noEditPoints="1" noAdjustHandles="1" noChangeArrowheads="1" noChangeShapeType="1" noTextEdit="1"/>
              </p:cNvSpPr>
              <p:nvPr/>
            </p:nvSpPr>
            <p:spPr>
              <a:xfrm>
                <a:off x="2512786" y="3627654"/>
                <a:ext cx="1363771" cy="369332"/>
              </a:xfrm>
              <a:prstGeom prst="rect">
                <a:avLst/>
              </a:prstGeom>
              <a:blipFill>
                <a:blip r:embed="rId3"/>
                <a:stretch>
                  <a:fillRect b="-13333"/>
                </a:stretch>
              </a:blipFill>
            </p:spPr>
            <p:txBody>
              <a:bodyPr/>
              <a:lstStyle/>
              <a:p>
                <a:r>
                  <a:rPr lang="zh-TW" altLang="en-US">
                    <a:noFill/>
                  </a:rPr>
                  <a:t> </a:t>
                </a:r>
              </a:p>
            </p:txBody>
          </p:sp>
        </mc:Fallback>
      </mc:AlternateContent>
      <p:cxnSp>
        <p:nvCxnSpPr>
          <p:cNvPr id="5" name="直線箭頭接點 4">
            <a:extLst>
              <a:ext uri="{FF2B5EF4-FFF2-40B4-BE49-F238E27FC236}">
                <a16:creationId xmlns:a16="http://schemas.microsoft.com/office/drawing/2014/main" id="{DB1620AE-79FD-4C13-BFFB-B1AF84430F1F}"/>
              </a:ext>
            </a:extLst>
          </p:cNvPr>
          <p:cNvCxnSpPr>
            <a:cxnSpLocks/>
          </p:cNvCxnSpPr>
          <p:nvPr/>
        </p:nvCxnSpPr>
        <p:spPr>
          <a:xfrm>
            <a:off x="2414393" y="3570856"/>
            <a:ext cx="0" cy="5315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89BB732C-7B45-C240-68CA-22BD7780447D}"/>
              </a:ext>
            </a:extLst>
          </p:cNvPr>
          <p:cNvSpPr>
            <a:spLocks noGrp="1"/>
          </p:cNvSpPr>
          <p:nvPr>
            <p:ph type="sldNum" sz="quarter" idx="12"/>
          </p:nvPr>
        </p:nvSpPr>
        <p:spPr/>
        <p:txBody>
          <a:bodyPr/>
          <a:lstStyle/>
          <a:p>
            <a:fld id="{6F15C4A2-9A24-6442-B37C-FC9D6D4EC25A}" type="slidenum">
              <a:rPr kumimoji="1" lang="zh-TW" altLang="en-US" smtClean="0"/>
              <a:t>9</a:t>
            </a:fld>
            <a:endParaRPr kumimoji="1" lang="zh-TW" altLang="en-US"/>
          </a:p>
        </p:txBody>
      </p:sp>
      <p:sp>
        <p:nvSpPr>
          <p:cNvPr id="9" name="文字方塊 8">
            <a:extLst>
              <a:ext uri="{FF2B5EF4-FFF2-40B4-BE49-F238E27FC236}">
                <a16:creationId xmlns:a16="http://schemas.microsoft.com/office/drawing/2014/main" id="{4D8F3592-4186-704A-CDB7-6C8D6B23A4F4}"/>
              </a:ext>
            </a:extLst>
          </p:cNvPr>
          <p:cNvSpPr txBox="1"/>
          <p:nvPr/>
        </p:nvSpPr>
        <p:spPr>
          <a:xfrm>
            <a:off x="4879390" y="4510141"/>
            <a:ext cx="2460930" cy="523220"/>
          </a:xfrm>
          <a:prstGeom prst="rect">
            <a:avLst/>
          </a:prstGeom>
          <a:noFill/>
        </p:spPr>
        <p:txBody>
          <a:bodyPr wrap="none" rtlCol="0">
            <a:spAutoFit/>
          </a:bodyPr>
          <a:lstStyle/>
          <a:p>
            <a:r>
              <a:rPr kumimoji="1" lang="en" altLang="zh-TW" sz="2800" dirty="0">
                <a:latin typeface="Apple SD Gothic Neo" panose="02000300000000000000" pitchFamily="2" charset="-127"/>
              </a:rPr>
              <a:t>→ privacy issue</a:t>
            </a:r>
            <a:endParaRPr kumimoji="1" lang="en" altLang="zh-TW" sz="2800" dirty="0">
              <a:solidFill>
                <a:schemeClr val="bg1"/>
              </a:solidFill>
              <a:latin typeface="Apple SD Gothic Neo" panose="02000300000000000000" pitchFamily="2" charset="-127"/>
            </a:endParaRPr>
          </a:p>
        </p:txBody>
      </p:sp>
      <p:sp>
        <p:nvSpPr>
          <p:cNvPr id="10" name="文字方塊 9">
            <a:extLst>
              <a:ext uri="{FF2B5EF4-FFF2-40B4-BE49-F238E27FC236}">
                <a16:creationId xmlns:a16="http://schemas.microsoft.com/office/drawing/2014/main" id="{F4964ED2-C1AC-335F-7526-BC4DCD85F84C}"/>
              </a:ext>
            </a:extLst>
          </p:cNvPr>
          <p:cNvSpPr txBox="1"/>
          <p:nvPr/>
        </p:nvSpPr>
        <p:spPr>
          <a:xfrm>
            <a:off x="4893245" y="3595859"/>
            <a:ext cx="4479111" cy="523220"/>
          </a:xfrm>
          <a:prstGeom prst="rect">
            <a:avLst/>
          </a:prstGeom>
          <a:noFill/>
        </p:spPr>
        <p:txBody>
          <a:bodyPr wrap="none" rtlCol="0">
            <a:spAutoFit/>
          </a:bodyPr>
          <a:lstStyle/>
          <a:p>
            <a:r>
              <a:rPr kumimoji="1" lang="en" altLang="zh-TW" sz="2800" dirty="0">
                <a:latin typeface="Apple SD Gothic Neo" panose="02000300000000000000" pitchFamily="2" charset="-127"/>
              </a:rPr>
              <a:t>→ trust issue → scaling issue</a:t>
            </a:r>
            <a:endParaRPr kumimoji="1" lang="en" altLang="zh-TW" sz="2800" dirty="0">
              <a:solidFill>
                <a:schemeClr val="bg1"/>
              </a:solidFill>
              <a:latin typeface="Apple SD Gothic Neo" panose="02000300000000000000" pitchFamily="2" charset="-127"/>
            </a:endParaRPr>
          </a:p>
        </p:txBody>
      </p:sp>
    </p:spTree>
    <p:extLst>
      <p:ext uri="{BB962C8B-B14F-4D97-AF65-F5344CB8AC3E}">
        <p14:creationId xmlns:p14="http://schemas.microsoft.com/office/powerpoint/2010/main" val="53876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2232</TotalTime>
  <Words>1418</Words>
  <Application>Microsoft Macintosh PowerPoint</Application>
  <PresentationFormat>寬螢幕</PresentationFormat>
  <Paragraphs>228</Paragraphs>
  <Slides>21</Slides>
  <Notes>21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21</vt:i4>
      </vt:variant>
    </vt:vector>
  </HeadingPairs>
  <TitlesOfParts>
    <vt:vector size="31" baseType="lpstr">
      <vt:lpstr>Apple SD Gothic Neo</vt:lpstr>
      <vt:lpstr>Apple SD Gothic Neo ExtraBold</vt:lpstr>
      <vt:lpstr>Apple SD Gothic Neo Heavy</vt:lpstr>
      <vt:lpstr>Google Sans</vt:lpstr>
      <vt:lpstr>Arial</vt:lpstr>
      <vt:lpstr>Calibri</vt:lpstr>
      <vt:lpstr>Calibri Light</vt:lpstr>
      <vt:lpstr>Cambria Math</vt:lpstr>
      <vt:lpstr>PT Serif</vt:lpstr>
      <vt:lpstr>Office 佈景主題</vt:lpstr>
      <vt:lpstr>PowerPoint 簡報</vt:lpstr>
      <vt:lpstr>Privacy &amp; Scaling Explorations</vt:lpstr>
      <vt:lpstr>Privacy</vt:lpstr>
      <vt:lpstr>Scaling</vt:lpstr>
      <vt:lpstr>The Ali Baba Cave – Abstract Example</vt:lpstr>
      <vt:lpstr>ZKP Property</vt:lpstr>
      <vt:lpstr>ZKP Property</vt:lpstr>
      <vt:lpstr>ZKP Property</vt:lpstr>
      <vt:lpstr>ZKP Property</vt:lpstr>
      <vt:lpstr>The Ali Baba Cave – What If... ?</vt:lpstr>
      <vt:lpstr>The Ali Baba Cave – What If Else... ?</vt:lpstr>
      <vt:lpstr>The Ali Baba Cave – What Else... ?</vt:lpstr>
      <vt:lpstr>Interactive vs. Non-Interactive</vt:lpstr>
      <vt:lpstr>Let’s Do Some Math.</vt:lpstr>
      <vt:lpstr>Schnorr’s Protocol</vt:lpstr>
      <vt:lpstr>Proving the Completeness</vt:lpstr>
      <vt:lpstr>Proving the Soundness</vt:lpstr>
      <vt:lpstr>Proving the Zero-Knowledge(ness)</vt:lpstr>
      <vt:lpstr>Non-Interactive Version</vt:lpstr>
      <vt:lpstr>PowerPoint 簡報</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 Summer Module 1 -  Overview of Zero Knowledge Proofs </dc:title>
  <dc:creator>Jason</dc:creator>
  <cp:lastModifiedBy>Jason</cp:lastModifiedBy>
  <cp:revision>30</cp:revision>
  <dcterms:created xsi:type="dcterms:W3CDTF">2023-07-31T14:50:19Z</dcterms:created>
  <dcterms:modified xsi:type="dcterms:W3CDTF">2023-08-02T04:05:04Z</dcterms:modified>
</cp:coreProperties>
</file>