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256FAB-AFB2-40E2-B2A5-9FC8DDD3FAB1}">
  <a:tblStyle styleId="{D4256FAB-AFB2-40E2-B2A5-9FC8DDD3FA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6b28eda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6b28eda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6b28eda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6b28eda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6b28eda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6b28eda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e7be7c2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e7be7c2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7be7c2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7be7c2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e612f9a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e612f9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6019978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6019978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0199787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60199787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60505e8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60505e8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60505e8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60505e8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60199787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60199787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e612f9a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e612f9a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e612f9a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e612f9a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e984e82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e984e82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e74a5db7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e74a5db7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Config: </a:t>
            </a:r>
            <a:r>
              <a:rPr lang="zh-TW"/>
              <a:t>應該要有像是 Java Spring Boot 的 properties 檔案可以配置程式中需要的一些參數，像是 firebase 的 key 那些。</a:t>
            </a:r>
            <a:br>
              <a:rPr lang="zh-TW"/>
            </a:br>
            <a:r>
              <a:rPr lang="zh-TW"/>
              <a:t>如果我們把 firebase 的 key 等等有另外寫在配置檔應該就可以符合。</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e984e8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e984e8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e9d96b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e9d96b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f3856ec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f3856ec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6b9b0e5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6b9b0e5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e7be7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e7be7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e7be7c2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e7be7c2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6b9b0e5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6b9b0e5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6b28eda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6b28eda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6b28ed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6b28ed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Overall design-wise, we aim to provide users with the ability to quickly navigate between pages regardless of their location within the system.</a:t>
            </a:r>
            <a:endParaRPr/>
          </a:p>
          <a:p>
            <a:pPr indent="0" lvl="0" marL="0" rtl="0" algn="l">
              <a:spcBef>
                <a:spcPts val="0"/>
              </a:spcBef>
              <a:spcAft>
                <a:spcPts val="0"/>
              </a:spcAft>
              <a:buClr>
                <a:schemeClr val="dk1"/>
              </a:buClr>
              <a:buSzPts val="1100"/>
              <a:buFont typeface="Arial"/>
              <a:buNone/>
            </a:pPr>
            <a:r>
              <a:rPr lang="zh-TW"/>
              <a:t>To achieve this, we have placed links to various pages in the sidebar. Additionally, user-specific information and other relevant details are displayed in the navigation section.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6b28edaf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6b28eda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web.cwb.gov.tw/zh-tw/earthquake/data/"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aiwanstat.com/realtime/pow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fhy.wra.gov.tw/ReservoirPage_2011/Statistics.asp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Group 27</a:t>
            </a:r>
            <a:endParaRPr/>
          </a:p>
        </p:txBody>
      </p:sp>
      <p:sp>
        <p:nvSpPr>
          <p:cNvPr id="87" name="Google Shape;87;p13"/>
          <p:cNvSpPr txBox="1"/>
          <p:nvPr>
            <p:ph idx="1" type="subTitle"/>
          </p:nvPr>
        </p:nvSpPr>
        <p:spPr>
          <a:xfrm>
            <a:off x="729625" y="2642975"/>
            <a:ext cx="7688100" cy="1953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zh-TW" sz="1400"/>
              <a:t>Group member:</a:t>
            </a:r>
            <a:endParaRPr sz="1400"/>
          </a:p>
          <a:p>
            <a:pPr indent="457200" lvl="0" marL="0" rtl="0" algn="l">
              <a:lnSpc>
                <a:spcPct val="115000"/>
              </a:lnSpc>
              <a:spcBef>
                <a:spcPts val="0"/>
              </a:spcBef>
              <a:spcAft>
                <a:spcPts val="0"/>
              </a:spcAft>
              <a:buNone/>
            </a:pPr>
            <a:r>
              <a:rPr lang="zh-TW" sz="1400"/>
              <a:t>311551126 </a:t>
            </a:r>
            <a:r>
              <a:rPr lang="zh-TW" sz="1400"/>
              <a:t>巫建泓</a:t>
            </a:r>
            <a:endParaRPr sz="1400"/>
          </a:p>
          <a:p>
            <a:pPr indent="457200" lvl="0" marL="0" rtl="0" algn="l">
              <a:lnSpc>
                <a:spcPct val="115000"/>
              </a:lnSpc>
              <a:spcBef>
                <a:spcPts val="0"/>
              </a:spcBef>
              <a:spcAft>
                <a:spcPts val="0"/>
              </a:spcAft>
              <a:buNone/>
            </a:pPr>
            <a:r>
              <a:rPr lang="zh-TW" sz="1400"/>
              <a:t>311551137 陳麒鈞</a:t>
            </a:r>
            <a:endParaRPr sz="1400"/>
          </a:p>
          <a:p>
            <a:pPr indent="457200" lvl="0" marL="0" rtl="0" algn="l">
              <a:lnSpc>
                <a:spcPct val="115000"/>
              </a:lnSpc>
              <a:spcBef>
                <a:spcPts val="0"/>
              </a:spcBef>
              <a:spcAft>
                <a:spcPts val="0"/>
              </a:spcAft>
              <a:buNone/>
            </a:pPr>
            <a:r>
              <a:rPr lang="zh-TW" sz="1400"/>
              <a:t>311551161 顏琳恩</a:t>
            </a:r>
            <a:endParaRPr sz="1400"/>
          </a:p>
          <a:p>
            <a:pPr indent="457200" lvl="0" marL="0" rtl="0" algn="l">
              <a:lnSpc>
                <a:spcPct val="115000"/>
              </a:lnSpc>
              <a:spcBef>
                <a:spcPts val="0"/>
              </a:spcBef>
              <a:spcAft>
                <a:spcPts val="0"/>
              </a:spcAft>
              <a:buNone/>
            </a:pPr>
            <a:r>
              <a:rPr lang="zh-TW" sz="1400"/>
              <a:t>311551165 江佳穎</a:t>
            </a:r>
            <a:endParaRPr sz="1400"/>
          </a:p>
          <a:p>
            <a:pPr indent="457200" lvl="0" marL="0" rtl="0" algn="l">
              <a:lnSpc>
                <a:spcPct val="115000"/>
              </a:lnSpc>
              <a:spcBef>
                <a:spcPts val="0"/>
              </a:spcBef>
              <a:spcAft>
                <a:spcPts val="0"/>
              </a:spcAft>
              <a:buNone/>
            </a:pPr>
            <a:r>
              <a:rPr lang="zh-TW" sz="1400"/>
              <a:t>311554060 張偉誠</a:t>
            </a:r>
            <a:endParaRPr sz="1400"/>
          </a:p>
          <a:p>
            <a:pPr indent="457200" lvl="0" marL="0" rtl="0" algn="l">
              <a:lnSpc>
                <a:spcPct val="115000"/>
              </a:lnSpc>
              <a:spcBef>
                <a:spcPts val="0"/>
              </a:spcBef>
              <a:spcAft>
                <a:spcPts val="0"/>
              </a:spcAft>
              <a:buNone/>
            </a:pPr>
            <a:r>
              <a:rPr lang="zh-TW" sz="1400"/>
              <a:t>0886004       周芝妤</a:t>
            </a:r>
            <a:endParaRPr sz="1400"/>
          </a:p>
          <a:p>
            <a:pPr indent="457200" lvl="0" marL="0" rtl="0" algn="l">
              <a:lnSpc>
                <a:spcPct val="115000"/>
              </a:lnSpc>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UI/UX design - Electricity</a:t>
            </a:r>
            <a:endParaRPr/>
          </a:p>
        </p:txBody>
      </p:sp>
      <p:sp>
        <p:nvSpPr>
          <p:cNvPr id="144" name="Google Shape;144;p22"/>
          <p:cNvSpPr txBox="1"/>
          <p:nvPr>
            <p:ph idx="1" type="body"/>
          </p:nvPr>
        </p:nvSpPr>
        <p:spPr>
          <a:xfrm>
            <a:off x="5836600" y="1814825"/>
            <a:ext cx="3050400" cy="29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Graph:</a:t>
            </a:r>
            <a:endParaRPr/>
          </a:p>
          <a:p>
            <a:pPr indent="-311150" lvl="0" marL="457200" rtl="0" algn="l">
              <a:spcBef>
                <a:spcPts val="1200"/>
              </a:spcBef>
              <a:spcAft>
                <a:spcPts val="0"/>
              </a:spcAft>
              <a:buSzPts val="1300"/>
              <a:buChar char="●"/>
            </a:pPr>
            <a:r>
              <a:rPr lang="zh-TW"/>
              <a:t>Average usage</a:t>
            </a:r>
            <a:endParaRPr/>
          </a:p>
          <a:p>
            <a:pPr indent="-311150" lvl="0" marL="457200" rtl="0" algn="l">
              <a:spcBef>
                <a:spcPts val="0"/>
              </a:spcBef>
              <a:spcAft>
                <a:spcPts val="0"/>
              </a:spcAft>
              <a:buSzPts val="1300"/>
              <a:buChar char="●"/>
            </a:pPr>
            <a:r>
              <a:rPr lang="zh-TW"/>
              <a:t>Realtime Generation &amp; Usage</a:t>
            </a:r>
            <a:endParaRPr/>
          </a:p>
          <a:p>
            <a:pPr indent="-311150" lvl="0" marL="457200" rtl="0" algn="l">
              <a:spcBef>
                <a:spcPts val="0"/>
              </a:spcBef>
              <a:spcAft>
                <a:spcPts val="0"/>
              </a:spcAft>
              <a:buSzPts val="1300"/>
              <a:buChar char="●"/>
            </a:pPr>
            <a:r>
              <a:rPr lang="zh-TW"/>
              <a:t>SuppliedPopulation</a:t>
            </a:r>
            <a:endParaRPr/>
          </a:p>
          <a:p>
            <a:pPr indent="0" lvl="0" marL="0" rtl="0" algn="l">
              <a:spcBef>
                <a:spcPts val="1200"/>
              </a:spcBef>
              <a:spcAft>
                <a:spcPts val="0"/>
              </a:spcAft>
              <a:buNone/>
            </a:pPr>
            <a:r>
              <a:rPr lang="zh-TW"/>
              <a:t>Advantages:</a:t>
            </a:r>
            <a:endParaRPr/>
          </a:p>
          <a:p>
            <a:pPr indent="-311150" lvl="0" marL="457200" rtl="0" algn="l">
              <a:spcBef>
                <a:spcPts val="1200"/>
              </a:spcBef>
              <a:spcAft>
                <a:spcPts val="0"/>
              </a:spcAft>
              <a:buSzPts val="1300"/>
              <a:buChar char="●"/>
            </a:pPr>
            <a:r>
              <a:rPr lang="zh-TW"/>
              <a:t>Trend Identification</a:t>
            </a:r>
            <a:endParaRPr/>
          </a:p>
          <a:p>
            <a:pPr indent="-311150" lvl="0" marL="457200" rtl="0" algn="l">
              <a:spcBef>
                <a:spcPts val="0"/>
              </a:spcBef>
              <a:spcAft>
                <a:spcPts val="0"/>
              </a:spcAft>
              <a:buSzPts val="1300"/>
              <a:buChar char="●"/>
            </a:pPr>
            <a:r>
              <a:rPr lang="zh-TW"/>
              <a:t>Comparative Analysis</a:t>
            </a:r>
            <a:endParaRPr/>
          </a:p>
          <a:p>
            <a:pPr indent="-311150" lvl="0" marL="457200" rtl="0" algn="l">
              <a:spcBef>
                <a:spcPts val="0"/>
              </a:spcBef>
              <a:spcAft>
                <a:spcPts val="0"/>
              </a:spcAft>
              <a:buSzPts val="1300"/>
              <a:buChar char="●"/>
            </a:pPr>
            <a:r>
              <a:rPr lang="zh-TW"/>
              <a:t>Visual Representation</a:t>
            </a:r>
            <a:endParaRPr/>
          </a:p>
        </p:txBody>
      </p:sp>
      <p:pic>
        <p:nvPicPr>
          <p:cNvPr id="145" name="Google Shape;145;p22"/>
          <p:cNvPicPr preferRelativeResize="0"/>
          <p:nvPr/>
        </p:nvPicPr>
        <p:blipFill>
          <a:blip r:embed="rId3">
            <a:alphaModFix/>
          </a:blip>
          <a:stretch>
            <a:fillRect/>
          </a:stretch>
        </p:blipFill>
        <p:spPr>
          <a:xfrm>
            <a:off x="838875" y="1853850"/>
            <a:ext cx="4792402" cy="293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UI/UX design - Reservoir</a:t>
            </a:r>
            <a:endParaRPr/>
          </a:p>
        </p:txBody>
      </p:sp>
      <p:sp>
        <p:nvSpPr>
          <p:cNvPr id="151" name="Google Shape;151;p23"/>
          <p:cNvSpPr txBox="1"/>
          <p:nvPr>
            <p:ph idx="1" type="body"/>
          </p:nvPr>
        </p:nvSpPr>
        <p:spPr>
          <a:xfrm>
            <a:off x="6023725" y="2033275"/>
            <a:ext cx="2758500" cy="24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t>Display charts based on reservoir water levels</a:t>
            </a:r>
            <a:endParaRPr sz="1500"/>
          </a:p>
          <a:p>
            <a:pPr indent="0" lvl="0" marL="0" rtl="0" algn="l">
              <a:spcBef>
                <a:spcPts val="1200"/>
              </a:spcBef>
              <a:spcAft>
                <a:spcPts val="0"/>
              </a:spcAft>
              <a:buNone/>
            </a:pPr>
            <a:r>
              <a:rPr lang="zh-TW" sz="1500"/>
              <a:t>e.g., </a:t>
            </a:r>
            <a:endParaRPr sz="1500"/>
          </a:p>
          <a:p>
            <a:pPr indent="-323850" lvl="0" marL="457200" rtl="0" algn="l">
              <a:spcBef>
                <a:spcPts val="1200"/>
              </a:spcBef>
              <a:spcAft>
                <a:spcPts val="0"/>
              </a:spcAft>
              <a:buSzPts val="1500"/>
              <a:buChar char="●"/>
            </a:pPr>
            <a:r>
              <a:rPr lang="zh-TW" sz="1500"/>
              <a:t>red for less than 30%, </a:t>
            </a:r>
            <a:endParaRPr sz="1500"/>
          </a:p>
          <a:p>
            <a:pPr indent="-323850" lvl="0" marL="457200" rtl="0" algn="l">
              <a:spcBef>
                <a:spcPts val="0"/>
              </a:spcBef>
              <a:spcAft>
                <a:spcPts val="0"/>
              </a:spcAft>
              <a:buSzPts val="1500"/>
              <a:buChar char="●"/>
            </a:pPr>
            <a:r>
              <a:rPr lang="zh-TW" sz="1500"/>
              <a:t>orange for less than 50%</a:t>
            </a:r>
            <a:endParaRPr sz="1500"/>
          </a:p>
        </p:txBody>
      </p:sp>
      <p:pic>
        <p:nvPicPr>
          <p:cNvPr id="152" name="Google Shape;152;p23"/>
          <p:cNvPicPr preferRelativeResize="0"/>
          <p:nvPr/>
        </p:nvPicPr>
        <p:blipFill>
          <a:blip r:embed="rId3">
            <a:alphaModFix/>
          </a:blip>
          <a:stretch>
            <a:fillRect/>
          </a:stretch>
        </p:blipFill>
        <p:spPr>
          <a:xfrm>
            <a:off x="790400" y="2033275"/>
            <a:ext cx="5088148" cy="242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UI/UX design - Earthquake</a:t>
            </a:r>
            <a:endParaRPr/>
          </a:p>
        </p:txBody>
      </p:sp>
      <p:sp>
        <p:nvSpPr>
          <p:cNvPr id="158" name="Google Shape;158;p24"/>
          <p:cNvSpPr txBox="1"/>
          <p:nvPr/>
        </p:nvSpPr>
        <p:spPr>
          <a:xfrm>
            <a:off x="4901450" y="2909175"/>
            <a:ext cx="378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Lato"/>
                <a:ea typeface="Lato"/>
                <a:cs typeface="Lato"/>
                <a:sym typeface="Lato"/>
              </a:rPr>
              <a:t>Mark earthquake and factory site locations on the map for easy understanding of proximity.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Click on earthquakes or factory sites on the chart for additional information.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Calculate distance information for each earthquake and factory site for more precise judgments.</a:t>
            </a:r>
            <a:endParaRPr>
              <a:latin typeface="Lato"/>
              <a:ea typeface="Lato"/>
              <a:cs typeface="Lato"/>
              <a:sym typeface="Lato"/>
            </a:endParaRPr>
          </a:p>
        </p:txBody>
      </p:sp>
      <p:pic>
        <p:nvPicPr>
          <p:cNvPr id="159" name="Google Shape;159;p24"/>
          <p:cNvPicPr preferRelativeResize="0"/>
          <p:nvPr/>
        </p:nvPicPr>
        <p:blipFill>
          <a:blip r:embed="rId3">
            <a:alphaModFix/>
          </a:blip>
          <a:stretch>
            <a:fillRect/>
          </a:stretch>
        </p:blipFill>
        <p:spPr>
          <a:xfrm>
            <a:off x="4901450" y="665775"/>
            <a:ext cx="3724950" cy="2014225"/>
          </a:xfrm>
          <a:prstGeom prst="rect">
            <a:avLst/>
          </a:prstGeom>
          <a:noFill/>
          <a:ln>
            <a:noFill/>
          </a:ln>
        </p:spPr>
      </p:pic>
      <p:pic>
        <p:nvPicPr>
          <p:cNvPr id="160" name="Google Shape;160;p24"/>
          <p:cNvPicPr preferRelativeResize="0"/>
          <p:nvPr/>
        </p:nvPicPr>
        <p:blipFill>
          <a:blip r:embed="rId4">
            <a:alphaModFix/>
          </a:blip>
          <a:stretch>
            <a:fillRect/>
          </a:stretch>
        </p:blipFill>
        <p:spPr>
          <a:xfrm>
            <a:off x="818696" y="1799150"/>
            <a:ext cx="3307879" cy="3289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Architecture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Architecture</a:t>
            </a:r>
            <a:endParaRPr/>
          </a:p>
        </p:txBody>
      </p:sp>
      <p:pic>
        <p:nvPicPr>
          <p:cNvPr id="171" name="Google Shape;171;p26"/>
          <p:cNvPicPr preferRelativeResize="0"/>
          <p:nvPr/>
        </p:nvPicPr>
        <p:blipFill>
          <a:blip r:embed="rId3">
            <a:alphaModFix/>
          </a:blip>
          <a:stretch>
            <a:fillRect/>
          </a:stretch>
        </p:blipFill>
        <p:spPr>
          <a:xfrm>
            <a:off x="488649" y="479425"/>
            <a:ext cx="8310152" cy="4594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43100" y="2021775"/>
            <a:ext cx="3842100" cy="168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3000">
                <a:latin typeface="Lato"/>
                <a:ea typeface="Lato"/>
                <a:cs typeface="Lato"/>
                <a:sym typeface="Lato"/>
              </a:rPr>
              <a:t>User requirements &amp;</a:t>
            </a:r>
            <a:endParaRPr sz="3000">
              <a:latin typeface="Lato"/>
              <a:ea typeface="Lato"/>
              <a:cs typeface="Lato"/>
              <a:sym typeface="Lato"/>
            </a:endParaRPr>
          </a:p>
          <a:p>
            <a:pPr indent="0" lvl="0" marL="0" rtl="0" algn="l">
              <a:lnSpc>
                <a:spcPct val="115000"/>
              </a:lnSpc>
              <a:spcBef>
                <a:spcPts val="1200"/>
              </a:spcBef>
              <a:spcAft>
                <a:spcPts val="0"/>
              </a:spcAft>
              <a:buNone/>
            </a:pPr>
            <a:r>
              <a:rPr lang="zh-TW" sz="3000">
                <a:latin typeface="Lato"/>
                <a:ea typeface="Lato"/>
                <a:cs typeface="Lato"/>
                <a:sym typeface="Lato"/>
              </a:rPr>
              <a:t>Unit test</a:t>
            </a:r>
            <a:endParaRPr sz="3000">
              <a:latin typeface="Lato"/>
              <a:ea typeface="Lato"/>
              <a:cs typeface="Lato"/>
              <a:sym typeface="Lato"/>
            </a:endParaRPr>
          </a:p>
          <a:p>
            <a:pPr indent="0" lvl="0" marL="0" rtl="0" algn="l">
              <a:spcBef>
                <a:spcPts val="1200"/>
              </a:spcBef>
              <a:spcAft>
                <a:spcPts val="0"/>
              </a:spcAft>
              <a:buNone/>
            </a:pPr>
            <a:r>
              <a:t/>
            </a:r>
            <a:endParaRPr sz="3000"/>
          </a:p>
        </p:txBody>
      </p:sp>
      <p:sp>
        <p:nvSpPr>
          <p:cNvPr id="177" name="Google Shape;177;p27"/>
          <p:cNvSpPr txBox="1"/>
          <p:nvPr>
            <p:ph idx="2" type="body"/>
          </p:nvPr>
        </p:nvSpPr>
        <p:spPr>
          <a:xfrm>
            <a:off x="5207975" y="2021775"/>
            <a:ext cx="3374400" cy="1352400"/>
          </a:xfrm>
          <a:prstGeom prst="rect">
            <a:avLst/>
          </a:prstGeom>
        </p:spPr>
        <p:txBody>
          <a:bodyPr anchorCtr="0" anchor="t" bIns="91425" lIns="91425" spcFirstLastPara="1" rIns="91425" wrap="square" tIns="91425">
            <a:normAutofit fontScale="92500" lnSpcReduction="20000"/>
          </a:bodyPr>
          <a:lstStyle/>
          <a:p>
            <a:pPr indent="-357822" lvl="0" marL="457200" rtl="0" algn="l">
              <a:lnSpc>
                <a:spcPct val="150000"/>
              </a:lnSpc>
              <a:spcBef>
                <a:spcPts val="0"/>
              </a:spcBef>
              <a:spcAft>
                <a:spcPts val="0"/>
              </a:spcAft>
              <a:buSzPct val="100000"/>
              <a:buChar char="❏"/>
            </a:pPr>
            <a:r>
              <a:rPr lang="zh-TW" sz="2200"/>
              <a:t>Earthquake</a:t>
            </a:r>
            <a:endParaRPr sz="2200"/>
          </a:p>
          <a:p>
            <a:pPr indent="-357822" lvl="0" marL="457200" rtl="0" algn="l">
              <a:lnSpc>
                <a:spcPct val="150000"/>
              </a:lnSpc>
              <a:spcBef>
                <a:spcPts val="0"/>
              </a:spcBef>
              <a:spcAft>
                <a:spcPts val="0"/>
              </a:spcAft>
              <a:buSzPct val="100000"/>
              <a:buChar char="❏"/>
            </a:pPr>
            <a:r>
              <a:rPr lang="zh-TW" sz="2200"/>
              <a:t>Electricity</a:t>
            </a:r>
            <a:endParaRPr sz="2200"/>
          </a:p>
          <a:p>
            <a:pPr indent="-357822" lvl="0" marL="457200" rtl="0" algn="l">
              <a:lnSpc>
                <a:spcPct val="150000"/>
              </a:lnSpc>
              <a:spcBef>
                <a:spcPts val="0"/>
              </a:spcBef>
              <a:spcAft>
                <a:spcPts val="0"/>
              </a:spcAft>
              <a:buSzPct val="100000"/>
              <a:buChar char="❏"/>
            </a:pPr>
            <a:r>
              <a:rPr lang="zh-TW" sz="2200"/>
              <a:t>Reservoir</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User requirements - Earthquake</a:t>
            </a:r>
            <a:endParaRPr/>
          </a:p>
        </p:txBody>
      </p:sp>
      <p:sp>
        <p:nvSpPr>
          <p:cNvPr id="183" name="Google Shape;183;p28"/>
          <p:cNvSpPr txBox="1"/>
          <p:nvPr>
            <p:ph idx="1" type="body"/>
          </p:nvPr>
        </p:nvSpPr>
        <p:spPr>
          <a:xfrm>
            <a:off x="729450" y="2078875"/>
            <a:ext cx="7688700" cy="279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TW"/>
              <a:t>Web Scraping Objective: The objective of our web scraping project is to gather real-time earthquake data from the Central Weather Bureau's Earthquake Monitoring Center.</a:t>
            </a:r>
            <a:endParaRPr/>
          </a:p>
          <a:p>
            <a:pPr indent="-311150" lvl="0" marL="457200" rtl="0" algn="l">
              <a:spcBef>
                <a:spcPts val="0"/>
              </a:spcBef>
              <a:spcAft>
                <a:spcPts val="0"/>
              </a:spcAft>
              <a:buSzPts val="1300"/>
              <a:buAutoNum type="arabicPeriod"/>
            </a:pPr>
            <a:r>
              <a:rPr lang="zh-TW"/>
              <a:t>Target Website: </a:t>
            </a:r>
            <a:r>
              <a:rPr lang="zh-TW" u="sng">
                <a:solidFill>
                  <a:schemeClr val="hlink"/>
                </a:solidFill>
                <a:hlinkClick r:id="rId3"/>
              </a:rPr>
              <a:t>https://scweb.cwb.gov.tw/zh-tw/earthquake/data/</a:t>
            </a:r>
            <a:endParaRPr/>
          </a:p>
          <a:p>
            <a:pPr indent="-311150" lvl="0" marL="457200" rtl="0" algn="l">
              <a:spcBef>
                <a:spcPts val="0"/>
              </a:spcBef>
              <a:spcAft>
                <a:spcPts val="0"/>
              </a:spcAft>
              <a:buSzPts val="1300"/>
              <a:buAutoNum type="arabicPeriod"/>
            </a:pPr>
            <a:r>
              <a:rPr lang="zh-TW"/>
              <a:t>Programming Language and Tools: Python programming language and utilized libraries such as Beautiful Soup and selenium.</a:t>
            </a:r>
            <a:endParaRPr/>
          </a:p>
          <a:p>
            <a:pPr indent="-311150" lvl="0" marL="457200" rtl="0" algn="l">
              <a:spcBef>
                <a:spcPts val="0"/>
              </a:spcBef>
              <a:spcAft>
                <a:spcPts val="0"/>
              </a:spcAft>
              <a:buSzPts val="1300"/>
              <a:buAutoNum type="arabicPeriod"/>
            </a:pPr>
            <a:r>
              <a:rPr lang="zh-TW"/>
              <a:t>Features of the Web Scraper: The web scraper can retrieve various earthquake-related details such as the earthquake occurrence time, location, and intensity. This data can be utilized for earthquake monitoring, disaster alerts, and related applications.</a:t>
            </a:r>
            <a:endParaRPr/>
          </a:p>
          <a:p>
            <a:pPr indent="-311150" lvl="0" marL="457200" rtl="0" algn="l">
              <a:spcBef>
                <a:spcPts val="0"/>
              </a:spcBef>
              <a:spcAft>
                <a:spcPts val="0"/>
              </a:spcAft>
              <a:buSzPts val="1300"/>
              <a:buAutoNum type="arabicPeriod"/>
            </a:pPr>
            <a:r>
              <a:rPr lang="zh-TW"/>
              <a:t>The crawled content will be saved in the database.</a:t>
            </a:r>
            <a:endParaRPr/>
          </a:p>
          <a:p>
            <a:pPr indent="-311150" lvl="0" marL="457200" rtl="0" algn="l">
              <a:spcBef>
                <a:spcPts val="0"/>
              </a:spcBef>
              <a:spcAft>
                <a:spcPts val="0"/>
              </a:spcAft>
              <a:buSzPts val="1300"/>
              <a:buAutoNum type="arabicPeriod"/>
            </a:pPr>
            <a:r>
              <a:rPr lang="zh-TW"/>
              <a:t>Update time: </a:t>
            </a:r>
            <a:r>
              <a:rPr b="1" lang="zh-TW"/>
              <a:t>When the crawling target website changes, the content of the Firebase database is updated.</a:t>
            </a:r>
            <a:endParaRPr b="1"/>
          </a:p>
        </p:txBody>
      </p:sp>
      <p:pic>
        <p:nvPicPr>
          <p:cNvPr id="184" name="Google Shape;184;p28"/>
          <p:cNvPicPr preferRelativeResize="0"/>
          <p:nvPr/>
        </p:nvPicPr>
        <p:blipFill>
          <a:blip r:embed="rId4">
            <a:alphaModFix/>
          </a:blip>
          <a:stretch>
            <a:fillRect/>
          </a:stretch>
        </p:blipFill>
        <p:spPr>
          <a:xfrm>
            <a:off x="5450625" y="583193"/>
            <a:ext cx="3562474" cy="154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Unit test - Earthquake</a:t>
            </a:r>
            <a:endParaRPr/>
          </a:p>
        </p:txBody>
      </p:sp>
      <p:sp>
        <p:nvSpPr>
          <p:cNvPr id="190" name="Google Shape;190;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TW"/>
              <a:t>Unit Testing Objective: The primary objective of our unit testing is to ensure the functionality and reliability of the earthquake web scraper program. It involves testing individual units or components of the code to verify their expected behavior.</a:t>
            </a:r>
            <a:endParaRPr/>
          </a:p>
          <a:p>
            <a:pPr indent="-311150" lvl="0" marL="457200" rtl="0" algn="l">
              <a:spcBef>
                <a:spcPts val="0"/>
              </a:spcBef>
              <a:spcAft>
                <a:spcPts val="0"/>
              </a:spcAft>
              <a:buSzPts val="1300"/>
              <a:buAutoNum type="arabicPeriod"/>
            </a:pPr>
            <a:r>
              <a:rPr lang="zh-TW"/>
              <a:t>Test Result Evaluation: Unit test coverage reached 100%</a:t>
            </a:r>
            <a:endParaRPr/>
          </a:p>
        </p:txBody>
      </p:sp>
      <p:pic>
        <p:nvPicPr>
          <p:cNvPr id="191" name="Google Shape;191;p29"/>
          <p:cNvPicPr preferRelativeResize="0"/>
          <p:nvPr/>
        </p:nvPicPr>
        <p:blipFill>
          <a:blip r:embed="rId3">
            <a:alphaModFix/>
          </a:blip>
          <a:stretch>
            <a:fillRect/>
          </a:stretch>
        </p:blipFill>
        <p:spPr>
          <a:xfrm>
            <a:off x="2026775" y="3245500"/>
            <a:ext cx="4541801" cy="109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User requirements - Electricity</a:t>
            </a:r>
            <a:endParaRPr/>
          </a:p>
        </p:txBody>
      </p:sp>
      <p:sp>
        <p:nvSpPr>
          <p:cNvPr id="197" name="Google Shape;197;p30"/>
          <p:cNvSpPr txBox="1"/>
          <p:nvPr>
            <p:ph idx="1" type="body"/>
          </p:nvPr>
        </p:nvSpPr>
        <p:spPr>
          <a:xfrm>
            <a:off x="729450" y="1853850"/>
            <a:ext cx="7688700" cy="3018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zh-TW"/>
              <a:t>Objective: Get real-time electricity supply and usage information to detect the potential risk of </a:t>
            </a:r>
            <a:r>
              <a:rPr lang="zh-TW"/>
              <a:t>the </a:t>
            </a:r>
            <a:r>
              <a:rPr lang="zh-TW"/>
              <a:t>lack of electricity.</a:t>
            </a:r>
            <a:endParaRPr/>
          </a:p>
          <a:p>
            <a:pPr indent="-311150" lvl="0" marL="457200" rtl="0" algn="l">
              <a:spcBef>
                <a:spcPts val="0"/>
              </a:spcBef>
              <a:spcAft>
                <a:spcPts val="0"/>
              </a:spcAft>
              <a:buSzPts val="1300"/>
              <a:buAutoNum type="arabicPeriod"/>
            </a:pPr>
            <a:r>
              <a:rPr lang="zh-TW"/>
              <a:t>Source: </a:t>
            </a:r>
            <a:r>
              <a:rPr lang="zh-TW" u="sng">
                <a:solidFill>
                  <a:schemeClr val="hlink"/>
                </a:solidFill>
                <a:hlinkClick r:id="rId3"/>
              </a:rPr>
              <a:t>https://www.taiwanstat.com/realtime/power/</a:t>
            </a:r>
            <a:endParaRPr/>
          </a:p>
          <a:p>
            <a:pPr indent="-311150" lvl="0" marL="914400" rtl="0" algn="l">
              <a:spcBef>
                <a:spcPts val="0"/>
              </a:spcBef>
              <a:spcAft>
                <a:spcPts val="0"/>
              </a:spcAft>
              <a:buSzPts val="1300"/>
              <a:buChar char="-"/>
            </a:pPr>
            <a:r>
              <a:rPr lang="zh-TW"/>
              <a:t>The information provided by the source covers </a:t>
            </a:r>
            <a:r>
              <a:rPr lang="zh-TW"/>
              <a:t>electricity supply and usage, including the estimated maximum of electricity supply and other valuable statistics of </a:t>
            </a:r>
            <a:r>
              <a:rPr lang="zh-TW"/>
              <a:t>all regions in Taiwan for better evaluation in electricity-related strategy.</a:t>
            </a:r>
            <a:endParaRPr/>
          </a:p>
          <a:p>
            <a:pPr indent="-314325" lvl="0" marL="457200" rtl="0" algn="l">
              <a:spcBef>
                <a:spcPts val="0"/>
              </a:spcBef>
              <a:spcAft>
                <a:spcPts val="0"/>
              </a:spcAft>
              <a:buSzPts val="1350"/>
              <a:buAutoNum type="arabicPeriod"/>
            </a:pPr>
            <a:r>
              <a:rPr lang="zh-TW" sz="1350"/>
              <a:t>Scheduling: The source </a:t>
            </a:r>
            <a:r>
              <a:rPr b="1" lang="zh-TW" sz="1350"/>
              <a:t>updates the information </a:t>
            </a:r>
            <a:r>
              <a:rPr b="1" lang="zh-TW" sz="1350">
                <a:solidFill>
                  <a:srgbClr val="525960"/>
                </a:solidFill>
                <a:highlight>
                  <a:srgbClr val="FFFFFF"/>
                </a:highlight>
                <a:latin typeface="Arial"/>
                <a:ea typeface="Arial"/>
                <a:cs typeface="Arial"/>
                <a:sym typeface="Arial"/>
              </a:rPr>
              <a:t>hourly</a:t>
            </a:r>
            <a:r>
              <a:rPr lang="zh-TW" sz="1350">
                <a:solidFill>
                  <a:srgbClr val="525960"/>
                </a:solidFill>
                <a:highlight>
                  <a:srgbClr val="FFFFFF"/>
                </a:highlight>
                <a:latin typeface="Arial"/>
                <a:ea typeface="Arial"/>
                <a:cs typeface="Arial"/>
                <a:sym typeface="Arial"/>
              </a:rPr>
              <a:t>, at 10 minutes past the hour, so the web scrapper will </a:t>
            </a:r>
            <a:r>
              <a:rPr lang="zh-TW" sz="1350">
                <a:solidFill>
                  <a:srgbClr val="525960"/>
                </a:solidFill>
                <a:highlight>
                  <a:srgbClr val="FFFFFF"/>
                </a:highlight>
                <a:latin typeface="Arial"/>
                <a:ea typeface="Arial"/>
                <a:cs typeface="Arial"/>
                <a:sym typeface="Arial"/>
              </a:rPr>
              <a:t>activate</a:t>
            </a:r>
            <a:r>
              <a:rPr lang="zh-TW" sz="1350">
                <a:solidFill>
                  <a:srgbClr val="525960"/>
                </a:solidFill>
                <a:highlight>
                  <a:srgbClr val="FFFFFF"/>
                </a:highlight>
                <a:latin typeface="Arial"/>
                <a:ea typeface="Arial"/>
                <a:cs typeface="Arial"/>
                <a:sym typeface="Arial"/>
              </a:rPr>
              <a:t> every hour.</a:t>
            </a:r>
            <a:endParaRPr sz="1350">
              <a:solidFill>
                <a:srgbClr val="525960"/>
              </a:solidFill>
              <a:highlight>
                <a:srgbClr val="FFFFFF"/>
              </a:highlight>
              <a:latin typeface="Arial"/>
              <a:ea typeface="Arial"/>
              <a:cs typeface="Arial"/>
              <a:sym typeface="Arial"/>
            </a:endParaRPr>
          </a:p>
          <a:p>
            <a:pPr indent="-314325" lvl="0" marL="457200" rtl="0" algn="l">
              <a:spcBef>
                <a:spcPts val="0"/>
              </a:spcBef>
              <a:spcAft>
                <a:spcPts val="0"/>
              </a:spcAft>
              <a:buClr>
                <a:srgbClr val="525960"/>
              </a:buClr>
              <a:buSzPts val="1350"/>
              <a:buFont typeface="Arial"/>
              <a:buAutoNum type="arabicPeriod"/>
            </a:pPr>
            <a:r>
              <a:rPr lang="zh-TW" sz="1350">
                <a:solidFill>
                  <a:srgbClr val="525960"/>
                </a:solidFill>
                <a:highlight>
                  <a:srgbClr val="FFFFFF"/>
                </a:highlight>
                <a:latin typeface="Arial"/>
                <a:ea typeface="Arial"/>
                <a:cs typeface="Arial"/>
                <a:sym typeface="Arial"/>
              </a:rPr>
              <a:t>Storage: The data will be stored in FireStore after the web scrapping. Every update in the electricity collection will be immediately displayed on our website, so there won’t be any delay on synchronization between the frontend and the backend.</a:t>
            </a:r>
            <a:endParaRPr sz="1350">
              <a:solidFill>
                <a:srgbClr val="52596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Unit test - Electricity</a:t>
            </a:r>
            <a:endParaRPr/>
          </a:p>
        </p:txBody>
      </p:sp>
      <p:sp>
        <p:nvSpPr>
          <p:cNvPr id="203" name="Google Shape;203;p31"/>
          <p:cNvSpPr txBox="1"/>
          <p:nvPr>
            <p:ph idx="1" type="body"/>
          </p:nvPr>
        </p:nvSpPr>
        <p:spPr>
          <a:xfrm>
            <a:off x="729450" y="1853850"/>
            <a:ext cx="7688700" cy="287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TW"/>
              <a:t>Program structure: </a:t>
            </a:r>
            <a:r>
              <a:rPr lang="zh-TW"/>
              <a:t>The web scraper adopts the MVC-like architecture, in which codes for the interaction with the database are under “model”, and the main logic of scrapping web elements and processing the data are under “service”.</a:t>
            </a:r>
            <a:endParaRPr/>
          </a:p>
          <a:p>
            <a:pPr indent="-311150" lvl="0" marL="457200" rtl="0" algn="l">
              <a:spcBef>
                <a:spcPts val="0"/>
              </a:spcBef>
              <a:spcAft>
                <a:spcPts val="0"/>
              </a:spcAft>
              <a:buSzPts val="1300"/>
              <a:buAutoNum type="arabicPeriod"/>
            </a:pPr>
            <a:r>
              <a:rPr lang="zh-TW"/>
              <a:t>Unittest objective: </a:t>
            </a:r>
            <a:endParaRPr/>
          </a:p>
          <a:p>
            <a:pPr indent="-311150" lvl="0" marL="914400" rtl="0" algn="l">
              <a:spcBef>
                <a:spcPts val="0"/>
              </a:spcBef>
              <a:spcAft>
                <a:spcPts val="0"/>
              </a:spcAft>
              <a:buSzPts val="1300"/>
              <a:buChar char="-"/>
            </a:pPr>
            <a:r>
              <a:rPr lang="zh-TW"/>
              <a:t>To ensure the logic of processing data is conforming to the specs.</a:t>
            </a:r>
            <a:endParaRPr/>
          </a:p>
          <a:p>
            <a:pPr indent="-311150" lvl="0" marL="457200" rtl="0" algn="l">
              <a:spcBef>
                <a:spcPts val="0"/>
              </a:spcBef>
              <a:spcAft>
                <a:spcPts val="0"/>
              </a:spcAft>
              <a:buSzPts val="1300"/>
              <a:buAutoNum type="arabicPeriod"/>
            </a:pPr>
            <a:r>
              <a:rPr lang="zh-TW"/>
              <a:t>Coverage report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04" name="Google Shape;204;p31"/>
          <p:cNvPicPr preferRelativeResize="0"/>
          <p:nvPr/>
        </p:nvPicPr>
        <p:blipFill rotWithShape="1">
          <a:blip r:embed="rId3">
            <a:alphaModFix/>
          </a:blip>
          <a:srcRect b="0" l="0" r="0" t="2143"/>
          <a:stretch/>
        </p:blipFill>
        <p:spPr>
          <a:xfrm>
            <a:off x="2603925" y="3376650"/>
            <a:ext cx="3513300" cy="151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51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600"/>
              <a:t>Outline</a:t>
            </a:r>
            <a:endParaRPr sz="3600"/>
          </a:p>
        </p:txBody>
      </p:sp>
      <p:sp>
        <p:nvSpPr>
          <p:cNvPr id="93" name="Google Shape;93;p14"/>
          <p:cNvSpPr txBox="1"/>
          <p:nvPr>
            <p:ph idx="1" type="body"/>
          </p:nvPr>
        </p:nvSpPr>
        <p:spPr>
          <a:xfrm>
            <a:off x="729450" y="19438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sz="1800"/>
              <a:t>User story</a:t>
            </a:r>
            <a:endParaRPr sz="1800"/>
          </a:p>
          <a:p>
            <a:pPr indent="-342900" lvl="0" marL="457200" rtl="0" algn="l">
              <a:spcBef>
                <a:spcPts val="0"/>
              </a:spcBef>
              <a:spcAft>
                <a:spcPts val="0"/>
              </a:spcAft>
              <a:buSzPts val="1800"/>
              <a:buAutoNum type="arabicPeriod"/>
            </a:pPr>
            <a:r>
              <a:rPr lang="zh-TW" sz="1800"/>
              <a:t>UI/UX design</a:t>
            </a:r>
            <a:endParaRPr sz="1800"/>
          </a:p>
          <a:p>
            <a:pPr indent="-342900" lvl="0" marL="457200" rtl="0" algn="l">
              <a:spcBef>
                <a:spcPts val="0"/>
              </a:spcBef>
              <a:spcAft>
                <a:spcPts val="0"/>
              </a:spcAft>
              <a:buSzPts val="1800"/>
              <a:buAutoNum type="arabicPeriod"/>
            </a:pPr>
            <a:r>
              <a:rPr lang="zh-TW" sz="1800"/>
              <a:t>Architecture</a:t>
            </a:r>
            <a:endParaRPr sz="1800"/>
          </a:p>
          <a:p>
            <a:pPr indent="-342900" lvl="0" marL="457200" rtl="0" algn="l">
              <a:spcBef>
                <a:spcPts val="0"/>
              </a:spcBef>
              <a:spcAft>
                <a:spcPts val="0"/>
              </a:spcAft>
              <a:buSzPts val="1800"/>
              <a:buAutoNum type="arabicPeriod"/>
            </a:pPr>
            <a:r>
              <a:rPr lang="zh-TW" sz="1800"/>
              <a:t>User requirements &amp; unit test</a:t>
            </a:r>
            <a:endParaRPr sz="1800"/>
          </a:p>
          <a:p>
            <a:pPr indent="-330200" lvl="1" marL="914400" rtl="0" algn="l">
              <a:spcBef>
                <a:spcPts val="0"/>
              </a:spcBef>
              <a:spcAft>
                <a:spcPts val="0"/>
              </a:spcAft>
              <a:buSzPts val="1600"/>
              <a:buAutoNum type="alphaLcPeriod"/>
            </a:pPr>
            <a:r>
              <a:rPr lang="zh-TW" sz="1600"/>
              <a:t>Earthquake</a:t>
            </a:r>
            <a:endParaRPr sz="1600"/>
          </a:p>
          <a:p>
            <a:pPr indent="-330200" lvl="1" marL="914400" rtl="0" algn="l">
              <a:spcBef>
                <a:spcPts val="0"/>
              </a:spcBef>
              <a:spcAft>
                <a:spcPts val="0"/>
              </a:spcAft>
              <a:buSzPts val="1600"/>
              <a:buAutoNum type="alphaLcPeriod"/>
            </a:pPr>
            <a:r>
              <a:rPr lang="zh-TW" sz="1600"/>
              <a:t>Electricity</a:t>
            </a:r>
            <a:endParaRPr sz="1600"/>
          </a:p>
          <a:p>
            <a:pPr indent="-330200" lvl="1" marL="914400" rtl="0" algn="l">
              <a:spcBef>
                <a:spcPts val="0"/>
              </a:spcBef>
              <a:spcAft>
                <a:spcPts val="0"/>
              </a:spcAft>
              <a:buSzPts val="1600"/>
              <a:buAutoNum type="alphaLcPeriod"/>
            </a:pPr>
            <a:r>
              <a:rPr lang="zh-TW" sz="1600"/>
              <a:t>Reservoir</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User requirements - Reservoir</a:t>
            </a:r>
            <a:endParaRPr/>
          </a:p>
        </p:txBody>
      </p:sp>
      <p:sp>
        <p:nvSpPr>
          <p:cNvPr id="210" name="Google Shape;210;p32"/>
          <p:cNvSpPr txBox="1"/>
          <p:nvPr>
            <p:ph idx="1" type="body"/>
          </p:nvPr>
        </p:nvSpPr>
        <p:spPr>
          <a:xfrm>
            <a:off x="729450" y="1853850"/>
            <a:ext cx="7522800" cy="2793900"/>
          </a:xfrm>
          <a:prstGeom prst="rect">
            <a:avLst/>
          </a:prstGeom>
        </p:spPr>
        <p:txBody>
          <a:bodyPr anchorCtr="0" anchor="t" bIns="91425" lIns="91425" spcFirstLastPara="1" rIns="91425" wrap="square" tIns="91425">
            <a:normAutofit fontScale="77500" lnSpcReduction="10000"/>
          </a:bodyPr>
          <a:lstStyle/>
          <a:p>
            <a:pPr indent="-327025" lvl="0" marL="457200" rtl="0" algn="l">
              <a:lnSpc>
                <a:spcPct val="150000"/>
              </a:lnSpc>
              <a:spcBef>
                <a:spcPts val="0"/>
              </a:spcBef>
              <a:spcAft>
                <a:spcPts val="0"/>
              </a:spcAft>
              <a:buSzPct val="100000"/>
              <a:buAutoNum type="arabicPeriod"/>
            </a:pPr>
            <a:r>
              <a:rPr lang="zh-TW" sz="2000"/>
              <a:t>Objective: </a:t>
            </a:r>
            <a:r>
              <a:rPr lang="zh-TW" sz="2000">
                <a:solidFill>
                  <a:srgbClr val="343541"/>
                </a:solidFill>
                <a:latin typeface="Arial"/>
                <a:ea typeface="Arial"/>
                <a:cs typeface="Arial"/>
                <a:sym typeface="Arial"/>
              </a:rPr>
              <a:t>To detect risky real-time statistics and information related to reservoirs from the Taiwan Water Resources Agency.</a:t>
            </a:r>
            <a:endParaRPr sz="2000"/>
          </a:p>
          <a:p>
            <a:pPr indent="-327025" lvl="0" marL="457200" rtl="0" algn="l">
              <a:lnSpc>
                <a:spcPct val="150000"/>
              </a:lnSpc>
              <a:spcBef>
                <a:spcPts val="0"/>
              </a:spcBef>
              <a:spcAft>
                <a:spcPts val="0"/>
              </a:spcAft>
              <a:buSzPct val="100000"/>
              <a:buAutoNum type="arabicPeriod"/>
            </a:pPr>
            <a:r>
              <a:rPr lang="zh-TW" sz="2000"/>
              <a:t>Target Website:</a:t>
            </a:r>
            <a:r>
              <a:rPr lang="zh-TW" sz="2000" u="sng">
                <a:solidFill>
                  <a:schemeClr val="hlink"/>
                </a:solidFill>
                <a:hlinkClick r:id="rId3"/>
              </a:rPr>
              <a:t> https://fhy.wra.gov.tw/ReservoirPage_2011/Statistics.aspx</a:t>
            </a:r>
            <a:endParaRPr sz="2000"/>
          </a:p>
          <a:p>
            <a:pPr indent="-327025" lvl="1" marL="914400" rtl="0" algn="l">
              <a:lnSpc>
                <a:spcPct val="150000"/>
              </a:lnSpc>
              <a:spcBef>
                <a:spcPts val="0"/>
              </a:spcBef>
              <a:spcAft>
                <a:spcPts val="0"/>
              </a:spcAft>
              <a:buSzPct val="100000"/>
              <a:buAutoNum type="alphaLcPeriod"/>
            </a:pPr>
            <a:r>
              <a:rPr lang="zh-TW" sz="2000"/>
              <a:t>Water </a:t>
            </a:r>
            <a:r>
              <a:rPr lang="zh-TW" sz="2000">
                <a:solidFill>
                  <a:srgbClr val="343434"/>
                </a:solidFill>
              </a:rPr>
              <a:t>information time</a:t>
            </a:r>
            <a:endParaRPr sz="2000"/>
          </a:p>
          <a:p>
            <a:pPr indent="-327025" lvl="1" marL="914400" rtl="0" algn="l">
              <a:lnSpc>
                <a:spcPct val="150000"/>
              </a:lnSpc>
              <a:spcBef>
                <a:spcPts val="0"/>
              </a:spcBef>
              <a:spcAft>
                <a:spcPts val="0"/>
              </a:spcAft>
              <a:buSzPct val="100000"/>
              <a:buAutoNum type="alphaLcPeriod"/>
            </a:pPr>
            <a:r>
              <a:rPr lang="zh-TW" sz="2000"/>
              <a:t>Storage effective</a:t>
            </a:r>
            <a:endParaRPr sz="2000"/>
          </a:p>
          <a:p>
            <a:pPr indent="-327025" lvl="1" marL="914400" rtl="0" algn="l">
              <a:lnSpc>
                <a:spcPct val="150000"/>
              </a:lnSpc>
              <a:spcBef>
                <a:spcPts val="0"/>
              </a:spcBef>
              <a:spcAft>
                <a:spcPts val="0"/>
              </a:spcAft>
              <a:buSzPct val="100000"/>
              <a:buAutoNum type="alphaLcPeriod"/>
            </a:pPr>
            <a:r>
              <a:rPr lang="zh-TW" sz="2000">
                <a:solidFill>
                  <a:srgbClr val="303133"/>
                </a:solidFill>
              </a:rPr>
              <a:t>Percentage of WaterStorage </a:t>
            </a:r>
            <a:endParaRPr sz="2000">
              <a:solidFill>
                <a:srgbClr val="303133"/>
              </a:solidFill>
            </a:endParaRPr>
          </a:p>
          <a:p>
            <a:pPr indent="-327025" lvl="0" marL="457200" rtl="0" algn="l">
              <a:lnSpc>
                <a:spcPct val="150000"/>
              </a:lnSpc>
              <a:spcBef>
                <a:spcPts val="0"/>
              </a:spcBef>
              <a:spcAft>
                <a:spcPts val="0"/>
              </a:spcAft>
              <a:buClr>
                <a:srgbClr val="303133"/>
              </a:buClr>
              <a:buSzPct val="100000"/>
              <a:buAutoNum type="arabicPeriod"/>
            </a:pPr>
            <a:r>
              <a:rPr lang="zh-TW" sz="2000"/>
              <a:t>Scheduling: crawling the newest information on the hour</a:t>
            </a:r>
            <a:endParaRPr sz="2000"/>
          </a:p>
          <a:p>
            <a:pPr indent="-327025" lvl="0" marL="457200" rtl="0" algn="l">
              <a:lnSpc>
                <a:spcPct val="150000"/>
              </a:lnSpc>
              <a:spcBef>
                <a:spcPts val="0"/>
              </a:spcBef>
              <a:spcAft>
                <a:spcPts val="0"/>
              </a:spcAft>
              <a:buSzPct val="100000"/>
              <a:buAutoNum type="arabicPeriod"/>
            </a:pPr>
            <a:r>
              <a:rPr lang="zh-TW" sz="2000">
                <a:solidFill>
                  <a:srgbClr val="525960"/>
                </a:solidFill>
                <a:highlight>
                  <a:schemeClr val="lt1"/>
                </a:highlight>
                <a:latin typeface="Arial"/>
                <a:ea typeface="Arial"/>
                <a:cs typeface="Arial"/>
                <a:sym typeface="Arial"/>
              </a:rPr>
              <a:t>Storage: stored in FireStore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Unit test - </a:t>
            </a:r>
            <a:r>
              <a:rPr lang="zh-TW"/>
              <a:t>Reservoir</a:t>
            </a:r>
            <a:endParaRPr/>
          </a:p>
          <a:p>
            <a:pPr indent="0" lvl="0" marL="0" rtl="0" algn="l">
              <a:spcBef>
                <a:spcPts val="0"/>
              </a:spcBef>
              <a:spcAft>
                <a:spcPts val="0"/>
              </a:spcAft>
              <a:buNone/>
            </a:pPr>
            <a:r>
              <a:t/>
            </a:r>
            <a:endParaRPr/>
          </a:p>
        </p:txBody>
      </p:sp>
      <p:sp>
        <p:nvSpPr>
          <p:cNvPr id="216" name="Google Shape;216;p33"/>
          <p:cNvSpPr txBox="1"/>
          <p:nvPr>
            <p:ph idx="1" type="body"/>
          </p:nvPr>
        </p:nvSpPr>
        <p:spPr>
          <a:xfrm>
            <a:off x="729450" y="1728400"/>
            <a:ext cx="7688700" cy="2558100"/>
          </a:xfrm>
          <a:prstGeom prst="rect">
            <a:avLst/>
          </a:prstGeom>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SzPts val="1550"/>
              <a:buAutoNum type="arabicPeriod"/>
            </a:pPr>
            <a:r>
              <a:rPr lang="zh-TW" sz="1550"/>
              <a:t>Process flow</a:t>
            </a:r>
            <a:r>
              <a:rPr lang="zh-TW" sz="1550"/>
              <a:t>: </a:t>
            </a:r>
            <a:endParaRPr sz="1550"/>
          </a:p>
          <a:p>
            <a:pPr indent="0" lvl="0" marL="457200" rtl="0" algn="l">
              <a:lnSpc>
                <a:spcPct val="115000"/>
              </a:lnSpc>
              <a:spcBef>
                <a:spcPts val="1200"/>
              </a:spcBef>
              <a:spcAft>
                <a:spcPts val="0"/>
              </a:spcAft>
              <a:buNone/>
            </a:pPr>
            <a:r>
              <a:rPr lang="zh-TW" sz="1550"/>
              <a:t>crawling website per hour -&gt; choose target data -&gt; store in firestore </a:t>
            </a:r>
            <a:endParaRPr sz="1550"/>
          </a:p>
          <a:p>
            <a:pPr indent="-327025" lvl="0" marL="457200" rtl="0" algn="l">
              <a:lnSpc>
                <a:spcPct val="115000"/>
              </a:lnSpc>
              <a:spcBef>
                <a:spcPts val="1200"/>
              </a:spcBef>
              <a:spcAft>
                <a:spcPts val="0"/>
              </a:spcAft>
              <a:buSzPts val="1550"/>
              <a:buAutoNum type="arabicPeriod"/>
            </a:pPr>
            <a:r>
              <a:rPr lang="zh-TW" sz="1550"/>
              <a:t>Unittest objective: </a:t>
            </a:r>
            <a:endParaRPr sz="1550"/>
          </a:p>
          <a:p>
            <a:pPr indent="-327025" lvl="1" marL="914400" rtl="0" algn="l">
              <a:lnSpc>
                <a:spcPct val="115000"/>
              </a:lnSpc>
              <a:spcBef>
                <a:spcPts val="0"/>
              </a:spcBef>
              <a:spcAft>
                <a:spcPts val="0"/>
              </a:spcAft>
              <a:buSzPts val="1550"/>
              <a:buAutoNum type="alphaLcPeriod"/>
            </a:pPr>
            <a:r>
              <a:rPr b="1" lang="zh-TW" sz="1550"/>
              <a:t>To ensure if the program crawling on the hour</a:t>
            </a:r>
            <a:endParaRPr b="1" sz="1550"/>
          </a:p>
          <a:p>
            <a:pPr indent="-327025" lvl="1" marL="914400" rtl="0" algn="l">
              <a:lnSpc>
                <a:spcPct val="115000"/>
              </a:lnSpc>
              <a:spcBef>
                <a:spcPts val="0"/>
              </a:spcBef>
              <a:spcAft>
                <a:spcPts val="0"/>
              </a:spcAft>
              <a:buSzPts val="1550"/>
              <a:buAutoNum type="alphaLcPeriod"/>
            </a:pPr>
            <a:r>
              <a:rPr b="1" lang="zh-TW" sz="1550"/>
              <a:t>To validate that the date to be stored in Firebase matches our target data.</a:t>
            </a:r>
            <a:endParaRPr b="1" sz="1550"/>
          </a:p>
          <a:p>
            <a:pPr indent="-327025" lvl="1" marL="914400" rtl="0" algn="l">
              <a:lnSpc>
                <a:spcPct val="115000"/>
              </a:lnSpc>
              <a:spcBef>
                <a:spcPts val="0"/>
              </a:spcBef>
              <a:spcAft>
                <a:spcPts val="0"/>
              </a:spcAft>
              <a:buSzPts val="1550"/>
              <a:buAutoNum type="alphaLcPeriod"/>
            </a:pPr>
            <a:r>
              <a:rPr b="1" lang="zh-TW" sz="1550"/>
              <a:t>To verify if the update to Firebase was successful.</a:t>
            </a:r>
            <a:endParaRPr b="1" sz="1550"/>
          </a:p>
          <a:p>
            <a:pPr indent="0" lvl="0" marL="0" rtl="0" algn="l">
              <a:lnSpc>
                <a:spcPct val="100000"/>
              </a:lnSpc>
              <a:spcBef>
                <a:spcPts val="1200"/>
              </a:spcBef>
              <a:spcAft>
                <a:spcPts val="0"/>
              </a:spcAft>
              <a:buNone/>
            </a:pPr>
            <a:r>
              <a:t/>
            </a:r>
            <a:endParaRPr sz="100"/>
          </a:p>
          <a:p>
            <a:pPr indent="-327025" lvl="0" marL="457200" rtl="0" algn="l">
              <a:lnSpc>
                <a:spcPct val="115000"/>
              </a:lnSpc>
              <a:spcBef>
                <a:spcPts val="1200"/>
              </a:spcBef>
              <a:spcAft>
                <a:spcPts val="0"/>
              </a:spcAft>
              <a:buSzPts val="1550"/>
              <a:buAutoNum type="arabicPeriod"/>
            </a:pPr>
            <a:r>
              <a:rPr lang="zh-TW" sz="1550"/>
              <a:t>Unit test coverage reached 100%</a:t>
            </a:r>
            <a:endParaRPr sz="1550"/>
          </a:p>
        </p:txBody>
      </p:sp>
      <p:pic>
        <p:nvPicPr>
          <p:cNvPr id="217" name="Google Shape;217;p33"/>
          <p:cNvPicPr preferRelativeResize="0"/>
          <p:nvPr/>
        </p:nvPicPr>
        <p:blipFill rotWithShape="1">
          <a:blip r:embed="rId3">
            <a:alphaModFix/>
          </a:blip>
          <a:srcRect b="0" l="0" r="38237" t="16736"/>
          <a:stretch/>
        </p:blipFill>
        <p:spPr>
          <a:xfrm>
            <a:off x="4234125" y="4069525"/>
            <a:ext cx="3218900" cy="92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443100" y="2021775"/>
            <a:ext cx="38421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000">
                <a:latin typeface="Lato"/>
                <a:ea typeface="Lato"/>
                <a:cs typeface="Lato"/>
                <a:sym typeface="Lato"/>
              </a:rPr>
              <a:t>The 12 Factors</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12 </a:t>
            </a:r>
            <a:r>
              <a:rPr lang="zh-TW"/>
              <a:t>Factors</a:t>
            </a:r>
            <a:endParaRPr/>
          </a:p>
          <a:p>
            <a:pPr indent="0" lvl="0" marL="0" rtl="0" algn="l">
              <a:spcBef>
                <a:spcPts val="0"/>
              </a:spcBef>
              <a:spcAft>
                <a:spcPts val="0"/>
              </a:spcAft>
              <a:buNone/>
            </a:pPr>
            <a:r>
              <a:t/>
            </a:r>
            <a:endParaRPr>
              <a:latin typeface="Arial"/>
              <a:ea typeface="Arial"/>
              <a:cs typeface="Arial"/>
              <a:sym typeface="Arial"/>
            </a:endParaRPr>
          </a:p>
        </p:txBody>
      </p:sp>
      <p:sp>
        <p:nvSpPr>
          <p:cNvPr id="228" name="Google Shape;228;p35"/>
          <p:cNvSpPr txBox="1"/>
          <p:nvPr>
            <p:ph idx="1" type="body"/>
          </p:nvPr>
        </p:nvSpPr>
        <p:spPr>
          <a:xfrm>
            <a:off x="729450" y="1813225"/>
            <a:ext cx="7688700" cy="31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229" name="Google Shape;229;p35"/>
          <p:cNvGraphicFramePr/>
          <p:nvPr/>
        </p:nvGraphicFramePr>
        <p:xfrm>
          <a:off x="727663" y="1866988"/>
          <a:ext cx="3000000" cy="3000000"/>
        </p:xfrm>
        <a:graphic>
          <a:graphicData uri="http://schemas.openxmlformats.org/drawingml/2006/table">
            <a:tbl>
              <a:tblPr>
                <a:noFill/>
                <a:tableStyleId>{D4256FAB-AFB2-40E2-B2A5-9FC8DDD3FAB1}</a:tableStyleId>
              </a:tblPr>
              <a:tblGrid>
                <a:gridCol w="521300"/>
                <a:gridCol w="1502325"/>
                <a:gridCol w="1100825"/>
                <a:gridCol w="4846825"/>
              </a:tblGrid>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No.</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Title</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Satisfaction</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Explanation</a:t>
                      </a:r>
                      <a:endParaRPr b="1" sz="1350">
                        <a:solidFill>
                          <a:srgbClr val="303233"/>
                        </a:solidFill>
                        <a:highlight>
                          <a:srgbClr val="FFFFFF"/>
                        </a:highlight>
                        <a:latin typeface="Lato"/>
                        <a:ea typeface="Lato"/>
                        <a:cs typeface="Lato"/>
                        <a:sym typeface="Lato"/>
                      </a:endParaRPr>
                    </a:p>
                  </a:txBody>
                  <a:tcPr marT="91425" marB="91425" marR="91425" marL="91425"/>
                </a:tc>
              </a:tr>
              <a:tr h="668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1</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Codebase</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rgbClr val="FFFFFF"/>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spcBef>
                          <a:spcPts val="0"/>
                        </a:spcBef>
                        <a:spcAft>
                          <a:spcPts val="0"/>
                        </a:spcAft>
                        <a:buSzPts val="1200"/>
                        <a:buChar char="●"/>
                      </a:pPr>
                      <a:r>
                        <a:rPr lang="zh-TW" sz="1350">
                          <a:solidFill>
                            <a:srgbClr val="303233"/>
                          </a:solidFill>
                          <a:highlight>
                            <a:srgbClr val="FFFFFF"/>
                          </a:highlight>
                          <a:latin typeface="Lato"/>
                          <a:ea typeface="Lato"/>
                          <a:cs typeface="Lato"/>
                          <a:sym typeface="Lato"/>
                        </a:rPr>
                        <a:t>All the codes are stored in the single repo on GitHub.</a:t>
                      </a:r>
                      <a:endParaRPr sz="1350">
                        <a:solidFill>
                          <a:srgbClr val="303233"/>
                        </a:solidFill>
                        <a:highlight>
                          <a:srgbClr val="FFFFFF"/>
                        </a:highlight>
                        <a:latin typeface="Lato"/>
                        <a:ea typeface="Lato"/>
                        <a:cs typeface="Lato"/>
                        <a:sym typeface="Lato"/>
                      </a:endParaRPr>
                    </a:p>
                  </a:txBody>
                  <a:tcPr marT="91425" marB="91425" marR="91425" marL="91425" anchor="ctr"/>
                </a:tc>
              </a:tr>
              <a:tr h="902550">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2</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Dependencies</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rgbClr val="FFFFFF"/>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14325" lvl="0" marL="457200" rtl="0" algn="l">
                        <a:spcBef>
                          <a:spcPts val="0"/>
                        </a:spcBef>
                        <a:spcAft>
                          <a:spcPts val="0"/>
                        </a:spcAft>
                        <a:buClr>
                          <a:srgbClr val="303233"/>
                        </a:buClr>
                        <a:buSzPts val="1350"/>
                        <a:buFont typeface="Lato"/>
                        <a:buChar char="●"/>
                      </a:pPr>
                      <a:r>
                        <a:rPr lang="zh-TW" sz="1350">
                          <a:solidFill>
                            <a:srgbClr val="303233"/>
                          </a:solidFill>
                          <a:highlight>
                            <a:srgbClr val="FFFFFF"/>
                          </a:highlight>
                          <a:latin typeface="Lato"/>
                          <a:ea typeface="Lato"/>
                          <a:cs typeface="Lato"/>
                          <a:sym typeface="Lato"/>
                        </a:rPr>
                        <a:t>Using package.json and requirements.txt to manage dependencies.</a:t>
                      </a:r>
                      <a:endParaRPr sz="1350">
                        <a:solidFill>
                          <a:srgbClr val="303233"/>
                        </a:solidFill>
                        <a:highlight>
                          <a:srgbClr val="FFFFFF"/>
                        </a:highlight>
                        <a:latin typeface="Lato"/>
                        <a:ea typeface="Lato"/>
                        <a:cs typeface="Lato"/>
                        <a:sym typeface="Lato"/>
                      </a:endParaRPr>
                    </a:p>
                  </a:txBody>
                  <a:tcPr marT="91425" marB="91425" marR="91425" marL="91425" anchor="ctr"/>
                </a:tc>
              </a:tr>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3</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Config</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rgbClr val="FFFFFF"/>
                          </a:highlight>
                          <a:latin typeface="Lato"/>
                          <a:ea typeface="Lato"/>
                          <a:cs typeface="Lato"/>
                          <a:sym typeface="Lato"/>
                        </a:rPr>
                        <a:t>X</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t/>
                      </a:r>
                      <a:endParaRPr sz="1350">
                        <a:solidFill>
                          <a:srgbClr val="303233"/>
                        </a:solidFill>
                        <a:highlight>
                          <a:srgbClr val="FFFFFF"/>
                        </a:highlight>
                        <a:latin typeface="Lato"/>
                        <a:ea typeface="Lato"/>
                        <a:cs typeface="Lato"/>
                        <a:sym typeface="Lato"/>
                      </a:endParaRPr>
                    </a:p>
                  </a:txBody>
                  <a:tcPr marT="91425" marB="91425" marR="91425" marL="91425" anchor="ctr"/>
                </a:tc>
              </a:tr>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4</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Backing Services</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14325" lvl="0" marL="457200" rtl="0" algn="l">
                        <a:spcBef>
                          <a:spcPts val="0"/>
                        </a:spcBef>
                        <a:spcAft>
                          <a:spcPts val="0"/>
                        </a:spcAft>
                        <a:buClr>
                          <a:srgbClr val="303233"/>
                        </a:buClr>
                        <a:buSzPts val="1350"/>
                        <a:buFont typeface="Lato"/>
                        <a:buChar char="●"/>
                      </a:pPr>
                      <a:r>
                        <a:rPr lang="zh-TW" sz="1350">
                          <a:solidFill>
                            <a:srgbClr val="303233"/>
                          </a:solidFill>
                          <a:highlight>
                            <a:schemeClr val="lt1"/>
                          </a:highlight>
                          <a:latin typeface="Lato"/>
                          <a:ea typeface="Lato"/>
                          <a:cs typeface="Lato"/>
                          <a:sym typeface="Lato"/>
                        </a:rPr>
                        <a:t>By update the serviceAccountKey.json we can quickly change to another fireStore database.</a:t>
                      </a:r>
                      <a:endParaRPr sz="1350">
                        <a:solidFill>
                          <a:srgbClr val="303233"/>
                        </a:solidFill>
                        <a:highlight>
                          <a:srgbClr val="FFFFFF"/>
                        </a:highlight>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12 </a:t>
            </a:r>
            <a:r>
              <a:rPr lang="zh-TW"/>
              <a:t>Factors</a:t>
            </a:r>
            <a:endParaRPr/>
          </a:p>
          <a:p>
            <a:pPr indent="0" lvl="0" marL="0" rtl="0" algn="l">
              <a:spcBef>
                <a:spcPts val="0"/>
              </a:spcBef>
              <a:spcAft>
                <a:spcPts val="0"/>
              </a:spcAft>
              <a:buNone/>
            </a:pPr>
            <a:r>
              <a:t/>
            </a:r>
            <a:endParaRPr/>
          </a:p>
        </p:txBody>
      </p:sp>
      <p:graphicFrame>
        <p:nvGraphicFramePr>
          <p:cNvPr id="235" name="Google Shape;235;p36"/>
          <p:cNvGraphicFramePr/>
          <p:nvPr/>
        </p:nvGraphicFramePr>
        <p:xfrm>
          <a:off x="729438" y="1950488"/>
          <a:ext cx="3000000" cy="3000000"/>
        </p:xfrm>
        <a:graphic>
          <a:graphicData uri="http://schemas.openxmlformats.org/drawingml/2006/table">
            <a:tbl>
              <a:tblPr>
                <a:noFill/>
                <a:tableStyleId>{D4256FAB-AFB2-40E2-B2A5-9FC8DDD3FAB1}</a:tableStyleId>
              </a:tblPr>
              <a:tblGrid>
                <a:gridCol w="521300"/>
                <a:gridCol w="1502325"/>
                <a:gridCol w="1100825"/>
                <a:gridCol w="4846825"/>
              </a:tblGrid>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No.</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Title</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Satisfaction</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Explanation</a:t>
                      </a:r>
                      <a:endParaRPr b="1" sz="1350">
                        <a:solidFill>
                          <a:srgbClr val="303233"/>
                        </a:solidFill>
                        <a:highlight>
                          <a:srgbClr val="FFFFFF"/>
                        </a:highlight>
                        <a:latin typeface="Lato"/>
                        <a:ea typeface="Lato"/>
                        <a:cs typeface="Lato"/>
                        <a:sym typeface="Lato"/>
                      </a:endParaRPr>
                    </a:p>
                  </a:txBody>
                  <a:tcPr marT="91425" marB="91425" marR="91425" marL="91425"/>
                </a:tc>
              </a:tr>
              <a:tr h="668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5</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Build, Release, Run</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We use docker commands to build the images and run the containers.</a:t>
                      </a:r>
                      <a:endParaRPr sz="1350">
                        <a:solidFill>
                          <a:srgbClr val="303233"/>
                        </a:solidFill>
                        <a:highlight>
                          <a:srgbClr val="FFFFFF"/>
                        </a:highlight>
                        <a:latin typeface="Lato"/>
                        <a:ea typeface="Lato"/>
                        <a:cs typeface="Lato"/>
                        <a:sym typeface="Lato"/>
                      </a:endParaRPr>
                    </a:p>
                  </a:txBody>
                  <a:tcPr marT="91425" marB="91425" marR="91425" marL="91425" anchor="ctr"/>
                </a:tc>
              </a:tr>
              <a:tr h="902550">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6</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Processes</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UI, alarm service and web scrappers are all containerized independently. </a:t>
                      </a:r>
                      <a:endParaRPr sz="1350">
                        <a:solidFill>
                          <a:srgbClr val="303233"/>
                        </a:solidFill>
                        <a:highlight>
                          <a:srgbClr val="FFFFFF"/>
                        </a:highlight>
                        <a:latin typeface="Lato"/>
                        <a:ea typeface="Lato"/>
                        <a:cs typeface="Lato"/>
                        <a:sym typeface="Lato"/>
                      </a:endParaRPr>
                    </a:p>
                  </a:txBody>
                  <a:tcPr marT="91425" marB="91425" marR="91425" marL="91425" anchor="ctr"/>
                </a:tc>
              </a:tr>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7</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Port Binding</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We bind 3000 port to our </a:t>
                      </a:r>
                      <a:r>
                        <a:rPr lang="zh-TW" sz="1300">
                          <a:solidFill>
                            <a:schemeClr val="accent1"/>
                          </a:solidFill>
                          <a:latin typeface="Lato"/>
                          <a:ea typeface="Lato"/>
                          <a:cs typeface="Lato"/>
                          <a:sym typeface="Lato"/>
                        </a:rPr>
                        <a:t>website.</a:t>
                      </a:r>
                      <a:endParaRPr sz="1350">
                        <a:solidFill>
                          <a:srgbClr val="303233"/>
                        </a:solidFill>
                        <a:highlight>
                          <a:srgbClr val="FFFFFF"/>
                        </a:highlight>
                        <a:latin typeface="Lato"/>
                        <a:ea typeface="Lato"/>
                        <a:cs typeface="Lato"/>
                        <a:sym typeface="Lato"/>
                      </a:endParaRPr>
                    </a:p>
                  </a:txBody>
                  <a:tcPr marT="91425" marB="91425" marR="91425" marL="91425" anchor="ctr"/>
                </a:tc>
              </a:tr>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8</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zh-TW" sz="1350">
                          <a:solidFill>
                            <a:srgbClr val="303233"/>
                          </a:solidFill>
                          <a:highlight>
                            <a:srgbClr val="FFFFFF"/>
                          </a:highlight>
                          <a:latin typeface="Lato"/>
                          <a:ea typeface="Lato"/>
                          <a:cs typeface="Lato"/>
                          <a:sym typeface="Lato"/>
                        </a:rPr>
                        <a:t>Concurrency</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X</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lnSpc>
                          <a:spcPct val="115000"/>
                        </a:lnSpc>
                        <a:spcBef>
                          <a:spcPts val="0"/>
                        </a:spcBef>
                        <a:spcAft>
                          <a:spcPts val="1200"/>
                        </a:spcAft>
                        <a:buNone/>
                      </a:pPr>
                      <a:r>
                        <a:t/>
                      </a:r>
                      <a:endParaRPr sz="1350">
                        <a:solidFill>
                          <a:srgbClr val="303233"/>
                        </a:solidFill>
                        <a:highlight>
                          <a:srgbClr val="FFFFFF"/>
                        </a:highlight>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12 </a:t>
            </a:r>
            <a:r>
              <a:rPr lang="zh-TW"/>
              <a:t>Factors</a:t>
            </a:r>
            <a:endParaRPr/>
          </a:p>
          <a:p>
            <a:pPr indent="0" lvl="0" marL="0" rtl="0" algn="l">
              <a:spcBef>
                <a:spcPts val="0"/>
              </a:spcBef>
              <a:spcAft>
                <a:spcPts val="0"/>
              </a:spcAft>
              <a:buNone/>
            </a:pPr>
            <a:r>
              <a:t/>
            </a:r>
            <a:endParaRPr/>
          </a:p>
        </p:txBody>
      </p:sp>
      <p:graphicFrame>
        <p:nvGraphicFramePr>
          <p:cNvPr id="241" name="Google Shape;241;p37"/>
          <p:cNvGraphicFramePr/>
          <p:nvPr/>
        </p:nvGraphicFramePr>
        <p:xfrm>
          <a:off x="729438" y="1950488"/>
          <a:ext cx="3000000" cy="3000000"/>
        </p:xfrm>
        <a:graphic>
          <a:graphicData uri="http://schemas.openxmlformats.org/drawingml/2006/table">
            <a:tbl>
              <a:tblPr>
                <a:noFill/>
                <a:tableStyleId>{D4256FAB-AFB2-40E2-B2A5-9FC8DDD3FAB1}</a:tableStyleId>
              </a:tblPr>
              <a:tblGrid>
                <a:gridCol w="521300"/>
                <a:gridCol w="1502325"/>
                <a:gridCol w="1100825"/>
                <a:gridCol w="4846825"/>
              </a:tblGrid>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No.</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Title</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Satisfaction</a:t>
                      </a:r>
                      <a:endParaRPr b="1" sz="1350">
                        <a:solidFill>
                          <a:srgbClr val="303233"/>
                        </a:solidFill>
                        <a:highlight>
                          <a:srgbClr val="FFFFFF"/>
                        </a:highlight>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Explanation</a:t>
                      </a:r>
                      <a:endParaRPr b="1" sz="1350">
                        <a:solidFill>
                          <a:srgbClr val="303233"/>
                        </a:solidFill>
                        <a:highlight>
                          <a:srgbClr val="FFFFFF"/>
                        </a:highlight>
                        <a:latin typeface="Lato"/>
                        <a:ea typeface="Lato"/>
                        <a:cs typeface="Lato"/>
                        <a:sym typeface="Lato"/>
                      </a:endParaRPr>
                    </a:p>
                  </a:txBody>
                  <a:tcPr marT="91425" marB="91425" marR="91425" marL="91425"/>
                </a:tc>
              </a:tr>
              <a:tr h="668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9</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lnSpc>
                          <a:spcPct val="170000"/>
                        </a:lnSpc>
                        <a:spcBef>
                          <a:spcPts val="500"/>
                        </a:spcBef>
                        <a:spcAft>
                          <a:spcPts val="0"/>
                        </a:spcAft>
                        <a:buNone/>
                      </a:pPr>
                      <a:r>
                        <a:rPr lang="zh-TW" sz="1350">
                          <a:solidFill>
                            <a:srgbClr val="303233"/>
                          </a:solidFill>
                          <a:highlight>
                            <a:schemeClr val="lt1"/>
                          </a:highlight>
                          <a:latin typeface="Lato"/>
                          <a:ea typeface="Lato"/>
                          <a:cs typeface="Lato"/>
                          <a:sym typeface="Lato"/>
                        </a:rPr>
                        <a:t>Disposability</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We can simply use "docker-compose up" to start the service and "docker-compose down" to stop it.</a:t>
                      </a:r>
                      <a:endParaRPr sz="1300">
                        <a:solidFill>
                          <a:schemeClr val="accent1"/>
                        </a:solidFill>
                        <a:latin typeface="Lato"/>
                        <a:ea typeface="Lato"/>
                        <a:cs typeface="Lato"/>
                        <a:sym typeface="Lato"/>
                      </a:endParaRPr>
                    </a:p>
                  </a:txBody>
                  <a:tcPr marT="91425" marB="91425" marR="91425" marL="91425" anchor="ctr"/>
                </a:tc>
              </a:tr>
              <a:tr h="902550">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10</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lnSpc>
                          <a:spcPct val="170000"/>
                        </a:lnSpc>
                        <a:spcBef>
                          <a:spcPts val="500"/>
                        </a:spcBef>
                        <a:spcAft>
                          <a:spcPts val="0"/>
                        </a:spcAft>
                        <a:buNone/>
                      </a:pPr>
                      <a:r>
                        <a:rPr lang="zh-TW" sz="1350">
                          <a:solidFill>
                            <a:srgbClr val="303233"/>
                          </a:solidFill>
                          <a:highlight>
                            <a:schemeClr val="lt1"/>
                          </a:highlight>
                          <a:latin typeface="Lato"/>
                          <a:ea typeface="Lato"/>
                          <a:cs typeface="Lato"/>
                          <a:sym typeface="Lato"/>
                        </a:rPr>
                        <a:t>Dev/prod parity</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In the Dockerfile, we </a:t>
                      </a:r>
                      <a:r>
                        <a:rPr lang="zh-TW" sz="1200">
                          <a:solidFill>
                            <a:srgbClr val="343541"/>
                          </a:solidFill>
                        </a:rPr>
                        <a:t>specify</a:t>
                      </a:r>
                      <a:r>
                        <a:rPr lang="zh-TW" sz="1300">
                          <a:solidFill>
                            <a:schemeClr val="accent1"/>
                          </a:solidFill>
                          <a:latin typeface="Lato"/>
                          <a:ea typeface="Lato"/>
                          <a:cs typeface="Lato"/>
                          <a:sym typeface="Lato"/>
                        </a:rPr>
                        <a:t> the same base image, maintaining consistent system dependencies, and installing Python dependencies from requirements.txt.</a:t>
                      </a:r>
                      <a:endParaRPr sz="1350">
                        <a:solidFill>
                          <a:srgbClr val="303233"/>
                        </a:solidFill>
                        <a:highlight>
                          <a:srgbClr val="FFFFFF"/>
                        </a:highlight>
                        <a:latin typeface="Lato"/>
                        <a:ea typeface="Lato"/>
                        <a:cs typeface="Lato"/>
                        <a:sym typeface="Lato"/>
                      </a:endParaRPr>
                    </a:p>
                  </a:txBody>
                  <a:tcPr marT="91425" marB="91425" marR="91425" marL="91425" anchor="ctr"/>
                </a:tc>
              </a:tr>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11</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lnSpc>
                          <a:spcPct val="170000"/>
                        </a:lnSpc>
                        <a:spcBef>
                          <a:spcPts val="500"/>
                        </a:spcBef>
                        <a:spcAft>
                          <a:spcPts val="0"/>
                        </a:spcAft>
                        <a:buNone/>
                      </a:pPr>
                      <a:r>
                        <a:rPr lang="zh-TW" sz="1350">
                          <a:solidFill>
                            <a:srgbClr val="303233"/>
                          </a:solidFill>
                          <a:highlight>
                            <a:schemeClr val="lt1"/>
                          </a:highlight>
                          <a:latin typeface="Lato"/>
                          <a:ea typeface="Lato"/>
                          <a:cs typeface="Lato"/>
                          <a:sym typeface="Lato"/>
                        </a:rPr>
                        <a:t>Logs</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We can check logs through docker.</a:t>
                      </a:r>
                      <a:endParaRPr sz="1350">
                        <a:solidFill>
                          <a:srgbClr val="303233"/>
                        </a:solidFill>
                        <a:highlight>
                          <a:srgbClr val="FFFFFF"/>
                        </a:highlight>
                        <a:latin typeface="Lato"/>
                        <a:ea typeface="Lato"/>
                        <a:cs typeface="Lato"/>
                        <a:sym typeface="Lato"/>
                      </a:endParaRPr>
                    </a:p>
                  </a:txBody>
                  <a:tcPr marT="91425" marB="91425" marR="91425" marL="91425" anchor="ctr"/>
                </a:tc>
              </a:tr>
              <a:tr h="434525">
                <a:tc>
                  <a:txBody>
                    <a:bodyPr/>
                    <a:lstStyle/>
                    <a:p>
                      <a:pPr indent="0" lvl="0" marL="0" rtl="0" algn="ctr">
                        <a:spcBef>
                          <a:spcPts val="0"/>
                        </a:spcBef>
                        <a:spcAft>
                          <a:spcPts val="0"/>
                        </a:spcAft>
                        <a:buNone/>
                      </a:pPr>
                      <a:r>
                        <a:rPr b="1" lang="zh-TW" sz="1350">
                          <a:solidFill>
                            <a:srgbClr val="303233"/>
                          </a:solidFill>
                          <a:highlight>
                            <a:srgbClr val="FFFFFF"/>
                          </a:highlight>
                          <a:latin typeface="Lato"/>
                          <a:ea typeface="Lato"/>
                          <a:cs typeface="Lato"/>
                          <a:sym typeface="Lato"/>
                        </a:rPr>
                        <a:t>12</a:t>
                      </a:r>
                      <a:endParaRPr b="1"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l">
                        <a:lnSpc>
                          <a:spcPct val="170000"/>
                        </a:lnSpc>
                        <a:spcBef>
                          <a:spcPts val="500"/>
                        </a:spcBef>
                        <a:spcAft>
                          <a:spcPts val="0"/>
                        </a:spcAft>
                        <a:buNone/>
                      </a:pPr>
                      <a:r>
                        <a:rPr lang="zh-TW" sz="1350">
                          <a:solidFill>
                            <a:srgbClr val="303233"/>
                          </a:solidFill>
                          <a:highlight>
                            <a:schemeClr val="lt1"/>
                          </a:highlight>
                          <a:latin typeface="Lato"/>
                          <a:ea typeface="Lato"/>
                          <a:cs typeface="Lato"/>
                          <a:sym typeface="Lato"/>
                        </a:rPr>
                        <a:t>Admin processes</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zh-TW" sz="1350">
                          <a:solidFill>
                            <a:srgbClr val="303233"/>
                          </a:solidFill>
                          <a:highlight>
                            <a:schemeClr val="lt1"/>
                          </a:highlight>
                          <a:latin typeface="Lato"/>
                          <a:ea typeface="Lato"/>
                          <a:cs typeface="Lato"/>
                          <a:sym typeface="Lato"/>
                        </a:rPr>
                        <a:t>O</a:t>
                      </a:r>
                      <a:endParaRPr sz="1350">
                        <a:solidFill>
                          <a:srgbClr val="303233"/>
                        </a:solidFill>
                        <a:highlight>
                          <a:srgbClr val="FFFFFF"/>
                        </a:highlight>
                        <a:latin typeface="Lato"/>
                        <a:ea typeface="Lato"/>
                        <a:cs typeface="Lato"/>
                        <a:sym typeface="Lato"/>
                      </a:endParaRPr>
                    </a:p>
                  </a:txBody>
                  <a:tcPr marT="91425" marB="91425" marR="91425" marL="91425" anchor="ctr"/>
                </a:tc>
                <a:tc>
                  <a:txBody>
                    <a:bodyPr/>
                    <a:lstStyle/>
                    <a:p>
                      <a:pPr indent="-304800" lvl="0" marL="457200" rtl="0" algn="l">
                        <a:lnSpc>
                          <a:spcPct val="115000"/>
                        </a:lnSpc>
                        <a:spcBef>
                          <a:spcPts val="0"/>
                        </a:spcBef>
                        <a:spcAft>
                          <a:spcPts val="0"/>
                        </a:spcAft>
                        <a:buSzPts val="1200"/>
                        <a:buChar char="●"/>
                      </a:pPr>
                      <a:r>
                        <a:rPr lang="zh-TW" sz="1300">
                          <a:solidFill>
                            <a:schemeClr val="accent1"/>
                          </a:solidFill>
                          <a:latin typeface="Lato"/>
                          <a:ea typeface="Lato"/>
                          <a:cs typeface="Lato"/>
                          <a:sym typeface="Lato"/>
                        </a:rPr>
                        <a:t>We can check and generate alarms through 3001 port.</a:t>
                      </a:r>
                      <a:endParaRPr sz="1350">
                        <a:solidFill>
                          <a:srgbClr val="303233"/>
                        </a:solidFill>
                        <a:highlight>
                          <a:srgbClr val="FFFFFF"/>
                        </a:highlight>
                        <a:latin typeface="Lato"/>
                        <a:ea typeface="Lato"/>
                        <a:cs typeface="Lato"/>
                        <a:sym typeface="Lato"/>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分工</a:t>
            </a:r>
            <a:endParaRPr/>
          </a:p>
        </p:txBody>
      </p:sp>
      <p:sp>
        <p:nvSpPr>
          <p:cNvPr id="247" name="Google Shape;247;p38"/>
          <p:cNvSpPr txBox="1"/>
          <p:nvPr>
            <p:ph idx="1" type="body"/>
          </p:nvPr>
        </p:nvSpPr>
        <p:spPr>
          <a:xfrm>
            <a:off x="729450" y="1962650"/>
            <a:ext cx="7688700" cy="2377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zh-TW" sz="1800"/>
              <a:t>陳麒鈞：User Stories, (後端) Alarm Service, (前端) homepage 開發及 UI 整合, docker-compose 撰寫, CI 架設及維護, README.md 資料彙整, 上台報告</a:t>
            </a:r>
            <a:endParaRPr sz="1800"/>
          </a:p>
          <a:p>
            <a:pPr indent="-325755" lvl="0" marL="457200" rtl="0" algn="l">
              <a:spcBef>
                <a:spcPts val="0"/>
              </a:spcBef>
              <a:spcAft>
                <a:spcPts val="0"/>
              </a:spcAft>
              <a:buSzPct val="112500"/>
              <a:buChar char="●"/>
            </a:pPr>
            <a:r>
              <a:rPr lang="zh-TW" sz="1600"/>
              <a:t>周芝妤：firebase firestore 資料庫建立, firestore CRUD operation (python/node.js) , 整理 firestore CRUD 說明文件, 協助整理 User story</a:t>
            </a:r>
            <a:endParaRPr sz="1800"/>
          </a:p>
          <a:p>
            <a:pPr indent="-325755" lvl="0" marL="457200" rtl="0" algn="l">
              <a:spcBef>
                <a:spcPts val="0"/>
              </a:spcBef>
              <a:spcAft>
                <a:spcPts val="0"/>
              </a:spcAft>
              <a:buSzPct val="100000"/>
              <a:buChar char="●"/>
            </a:pPr>
            <a:r>
              <a:rPr lang="zh-TW" sz="1800"/>
              <a:t>Crawler </a:t>
            </a:r>
            <a:r>
              <a:rPr lang="zh-TW" sz="1800"/>
              <a:t>&amp; unit test &amp; Containerization</a:t>
            </a:r>
            <a:endParaRPr sz="1800"/>
          </a:p>
          <a:p>
            <a:pPr indent="-314960" lvl="1" marL="914400" rtl="0" algn="l">
              <a:spcBef>
                <a:spcPts val="0"/>
              </a:spcBef>
              <a:spcAft>
                <a:spcPts val="0"/>
              </a:spcAft>
              <a:buSzPct val="100000"/>
              <a:buChar char="○"/>
            </a:pPr>
            <a:r>
              <a:rPr lang="zh-TW" sz="1600"/>
              <a:t>Earthquake : 巫建泓</a:t>
            </a:r>
            <a:endParaRPr sz="1600"/>
          </a:p>
          <a:p>
            <a:pPr indent="-314960" lvl="1" marL="914400" rtl="0" algn="l">
              <a:spcBef>
                <a:spcPts val="0"/>
              </a:spcBef>
              <a:spcAft>
                <a:spcPts val="0"/>
              </a:spcAft>
              <a:buSzPct val="100000"/>
              <a:buChar char="○"/>
            </a:pPr>
            <a:r>
              <a:rPr lang="zh-TW" sz="1600"/>
              <a:t>Electricity：張偉誠</a:t>
            </a:r>
            <a:endParaRPr sz="1600"/>
          </a:p>
          <a:p>
            <a:pPr indent="-314960" lvl="1" marL="914400" rtl="0" algn="l">
              <a:spcBef>
                <a:spcPts val="0"/>
              </a:spcBef>
              <a:spcAft>
                <a:spcPts val="0"/>
              </a:spcAft>
              <a:buSzPct val="100000"/>
              <a:buChar char="○"/>
            </a:pPr>
            <a:r>
              <a:rPr lang="zh-TW" sz="1600"/>
              <a:t>Reservoir：顏琳恩</a:t>
            </a:r>
            <a:endParaRPr sz="1600"/>
          </a:p>
          <a:p>
            <a:pPr indent="-314960" lvl="0" marL="457200" rtl="0" algn="l">
              <a:spcBef>
                <a:spcPts val="0"/>
              </a:spcBef>
              <a:spcAft>
                <a:spcPts val="0"/>
              </a:spcAft>
              <a:buSzPct val="100000"/>
              <a:buChar char="●"/>
            </a:pPr>
            <a:r>
              <a:rPr lang="zh-TW" sz="1600"/>
              <a:t>UI layout, 圖表製作：江佳穎</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43100" y="2021775"/>
            <a:ext cx="38421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000">
                <a:latin typeface="Lato"/>
                <a:ea typeface="Lato"/>
                <a:cs typeface="Lato"/>
                <a:sym typeface="Lato"/>
              </a:rPr>
              <a:t>User story</a:t>
            </a:r>
            <a:endParaRPr sz="3000"/>
          </a:p>
        </p:txBody>
      </p:sp>
      <p:sp>
        <p:nvSpPr>
          <p:cNvPr id="99" name="Google Shape;99;p15"/>
          <p:cNvSpPr txBox="1"/>
          <p:nvPr>
            <p:ph idx="2" type="body"/>
          </p:nvPr>
        </p:nvSpPr>
        <p:spPr>
          <a:xfrm>
            <a:off x="5207975" y="2021775"/>
            <a:ext cx="3374400" cy="1644300"/>
          </a:xfrm>
          <a:prstGeom prst="rect">
            <a:avLst/>
          </a:prstGeom>
        </p:spPr>
        <p:txBody>
          <a:bodyPr anchorCtr="0" anchor="t" bIns="91425" lIns="91425" spcFirstLastPara="1" rIns="91425" wrap="square" tIns="91425">
            <a:normAutofit fontScale="85000" lnSpcReduction="20000"/>
          </a:bodyPr>
          <a:lstStyle/>
          <a:p>
            <a:pPr indent="-347345" lvl="0" marL="457200" rtl="0" algn="l">
              <a:lnSpc>
                <a:spcPct val="150000"/>
              </a:lnSpc>
              <a:spcBef>
                <a:spcPts val="0"/>
              </a:spcBef>
              <a:spcAft>
                <a:spcPts val="0"/>
              </a:spcAft>
              <a:buSzPct val="100000"/>
              <a:buChar char="❏"/>
            </a:pPr>
            <a:r>
              <a:rPr lang="zh-TW" sz="2200"/>
              <a:t>Homepage</a:t>
            </a:r>
            <a:endParaRPr sz="2200"/>
          </a:p>
          <a:p>
            <a:pPr indent="-347345" lvl="0" marL="457200" rtl="0" algn="l">
              <a:lnSpc>
                <a:spcPct val="150000"/>
              </a:lnSpc>
              <a:spcBef>
                <a:spcPts val="0"/>
              </a:spcBef>
              <a:spcAft>
                <a:spcPts val="0"/>
              </a:spcAft>
              <a:buSzPct val="100000"/>
              <a:buChar char="❏"/>
            </a:pPr>
            <a:r>
              <a:rPr lang="zh-TW" sz="2200"/>
              <a:t>Earthquake</a:t>
            </a:r>
            <a:endParaRPr sz="2200"/>
          </a:p>
          <a:p>
            <a:pPr indent="-347345" lvl="0" marL="457200" rtl="0" algn="l">
              <a:lnSpc>
                <a:spcPct val="150000"/>
              </a:lnSpc>
              <a:spcBef>
                <a:spcPts val="0"/>
              </a:spcBef>
              <a:spcAft>
                <a:spcPts val="0"/>
              </a:spcAft>
              <a:buSzPct val="100000"/>
              <a:buChar char="❏"/>
            </a:pPr>
            <a:r>
              <a:rPr lang="zh-TW" sz="2200"/>
              <a:t>Electricity</a:t>
            </a:r>
            <a:endParaRPr sz="2200"/>
          </a:p>
          <a:p>
            <a:pPr indent="-347345" lvl="0" marL="457200" rtl="0" algn="l">
              <a:lnSpc>
                <a:spcPct val="150000"/>
              </a:lnSpc>
              <a:spcBef>
                <a:spcPts val="0"/>
              </a:spcBef>
              <a:spcAft>
                <a:spcPts val="0"/>
              </a:spcAft>
              <a:buSzPct val="100000"/>
              <a:buChar char="❏"/>
            </a:pPr>
            <a:r>
              <a:rPr lang="zh-TW" sz="2200"/>
              <a:t>Reservoir</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User story</a:t>
            </a:r>
            <a:endParaRPr/>
          </a:p>
        </p:txBody>
      </p:sp>
      <p:graphicFrame>
        <p:nvGraphicFramePr>
          <p:cNvPr id="105" name="Google Shape;105;p16"/>
          <p:cNvGraphicFramePr/>
          <p:nvPr/>
        </p:nvGraphicFramePr>
        <p:xfrm>
          <a:off x="882175" y="2003850"/>
          <a:ext cx="3000000" cy="3000000"/>
        </p:xfrm>
        <a:graphic>
          <a:graphicData uri="http://schemas.openxmlformats.org/drawingml/2006/table">
            <a:tbl>
              <a:tblPr>
                <a:noFill/>
                <a:tableStyleId>{D4256FAB-AFB2-40E2-B2A5-9FC8DDD3FAB1}</a:tableStyleId>
              </a:tblPr>
              <a:tblGrid>
                <a:gridCol w="1175300"/>
                <a:gridCol w="827475"/>
                <a:gridCol w="2542175"/>
                <a:gridCol w="823825"/>
                <a:gridCol w="2206175"/>
              </a:tblGrid>
              <a:tr h="420675">
                <a:tc>
                  <a:txBody>
                    <a:bodyPr/>
                    <a:lstStyle/>
                    <a:p>
                      <a:pPr indent="0" lvl="0" marL="0" rtl="0" algn="l">
                        <a:spcBef>
                          <a:spcPts val="0"/>
                        </a:spcBef>
                        <a:spcAft>
                          <a:spcPts val="0"/>
                        </a:spcAft>
                        <a:buNone/>
                      </a:pPr>
                      <a:r>
                        <a:rPr b="1" lang="zh-TW" sz="1000"/>
                        <a:t>Webpages</a:t>
                      </a:r>
                      <a:endParaRPr b="1" sz="1000"/>
                    </a:p>
                  </a:txBody>
                  <a:tcPr marT="91425" marB="91425" marR="91425" marL="91425"/>
                </a:tc>
                <a:tc gridSpan="2">
                  <a:txBody>
                    <a:bodyPr/>
                    <a:lstStyle/>
                    <a:p>
                      <a:pPr indent="0" lvl="0" marL="0" rtl="0" algn="ctr">
                        <a:spcBef>
                          <a:spcPts val="0"/>
                        </a:spcBef>
                        <a:spcAft>
                          <a:spcPts val="0"/>
                        </a:spcAft>
                        <a:buNone/>
                      </a:pPr>
                      <a:r>
                        <a:rPr b="1" lang="zh-TW" sz="1000"/>
                        <a:t>Homepage</a:t>
                      </a:r>
                      <a:endParaRPr/>
                    </a:p>
                  </a:txBody>
                  <a:tcPr marT="91425" marB="91425" marR="91425" marL="91425">
                    <a:lnR cap="flat" cmpd="sng" w="9525">
                      <a:solidFill>
                        <a:srgbClr val="9E9E9E"/>
                      </a:solidFill>
                      <a:prstDash val="solid"/>
                      <a:round/>
                      <a:headEnd len="sm" w="sm" type="none"/>
                      <a:tailEnd len="sm" w="sm" type="none"/>
                    </a:lnR>
                  </a:tcPr>
                </a:tc>
                <a:tc hMerge="1"/>
                <a:tc gridSpan="2">
                  <a:txBody>
                    <a:bodyPr/>
                    <a:lstStyle/>
                    <a:p>
                      <a:pPr indent="0" lvl="0" marL="0" rtl="0" algn="ctr">
                        <a:spcBef>
                          <a:spcPts val="0"/>
                        </a:spcBef>
                        <a:spcAft>
                          <a:spcPts val="0"/>
                        </a:spcAft>
                        <a:buNone/>
                      </a:pPr>
                      <a:r>
                        <a:rPr b="1" lang="zh-TW" sz="1000"/>
                        <a:t>Earthquake / Electricity / Reservoir</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72125">
                <a:tc>
                  <a:txBody>
                    <a:bodyPr/>
                    <a:lstStyle/>
                    <a:p>
                      <a:pPr indent="0" lvl="0" marL="0" rtl="0" algn="l">
                        <a:spcBef>
                          <a:spcPts val="0"/>
                        </a:spcBef>
                        <a:spcAft>
                          <a:spcPts val="0"/>
                        </a:spcAft>
                        <a:buNone/>
                      </a:pPr>
                      <a:r>
                        <a:rPr b="1" lang="zh-TW" sz="1100"/>
                        <a:t>Feature</a:t>
                      </a:r>
                      <a:endParaRPr b="1" sz="1100"/>
                    </a:p>
                  </a:txBody>
                  <a:tcPr marT="91425" marB="91425" marR="91425" marL="91425"/>
                </a:tc>
                <a:tc gridSpan="2">
                  <a:txBody>
                    <a:bodyPr/>
                    <a:lstStyle/>
                    <a:p>
                      <a:pPr indent="0" lvl="0" marL="0" rtl="0" algn="l">
                        <a:spcBef>
                          <a:spcPts val="0"/>
                        </a:spcBef>
                        <a:spcAft>
                          <a:spcPts val="0"/>
                        </a:spcAft>
                        <a:buNone/>
                      </a:pPr>
                      <a:r>
                        <a:rPr lang="zh-TW" sz="900"/>
                        <a:t>網站導覽 Navigation</a:t>
                      </a:r>
                      <a:endParaRPr sz="900"/>
                    </a:p>
                  </a:txBody>
                  <a:tcPr marT="91425" marB="91425" marR="91425" marL="91425">
                    <a:lnR cap="flat" cmpd="sng" w="9525">
                      <a:solidFill>
                        <a:srgbClr val="9E9E9E"/>
                      </a:solidFill>
                      <a:prstDash val="solid"/>
                      <a:round/>
                      <a:headEnd len="sm" w="sm" type="none"/>
                      <a:tailEnd len="sm" w="sm" type="none"/>
                    </a:lnR>
                  </a:tcPr>
                </a:tc>
                <a:tc hMerge="1"/>
                <a:tc gridSpan="2">
                  <a:txBody>
                    <a:bodyPr/>
                    <a:lstStyle/>
                    <a:p>
                      <a:pPr indent="0" lvl="0" marL="0" rtl="0" algn="l">
                        <a:spcBef>
                          <a:spcPts val="0"/>
                        </a:spcBef>
                        <a:spcAft>
                          <a:spcPts val="0"/>
                        </a:spcAft>
                        <a:buNone/>
                      </a:pPr>
                      <a:r>
                        <a:rPr lang="zh-TW" sz="900"/>
                        <a:t>回到首頁</a:t>
                      </a:r>
                      <a:endParaRPr sz="900"/>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2031100">
                <a:tc>
                  <a:txBody>
                    <a:bodyPr/>
                    <a:lstStyle/>
                    <a:p>
                      <a:pPr indent="0" lvl="0" marL="0" rtl="0" algn="l">
                        <a:spcBef>
                          <a:spcPts val="0"/>
                        </a:spcBef>
                        <a:spcAft>
                          <a:spcPts val="0"/>
                        </a:spcAft>
                        <a:buNone/>
                      </a:pPr>
                      <a:r>
                        <a:rPr b="1" lang="zh-TW" sz="1100"/>
                        <a:t>Descriptions</a:t>
                      </a:r>
                      <a:endParaRPr b="1" sz="1100"/>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sz="900"/>
                    </a:p>
                  </a:txBody>
                  <a:tcPr marT="91425" marB="91425" marR="91425" marL="91425"/>
                </a:tc>
                <a:tc>
                  <a:txBody>
                    <a:bodyPr/>
                    <a:lstStyle/>
                    <a:p>
                      <a:pPr indent="0" lvl="0" marL="0" rtl="0" algn="l">
                        <a:spcBef>
                          <a:spcPts val="0"/>
                        </a:spcBef>
                        <a:spcAft>
                          <a:spcPts val="0"/>
                        </a:spcAft>
                        <a:buNone/>
                      </a:pPr>
                      <a:r>
                        <a:rPr lang="zh-TW" sz="900"/>
                        <a:t>使用者</a:t>
                      </a:r>
                      <a:endParaRPr sz="900"/>
                    </a:p>
                    <a:p>
                      <a:pPr indent="0" lvl="0" marL="0" rtl="0" algn="l">
                        <a:spcBef>
                          <a:spcPts val="0"/>
                        </a:spcBef>
                        <a:spcAft>
                          <a:spcPts val="0"/>
                        </a:spcAft>
                        <a:buNone/>
                      </a:pPr>
                      <a:r>
                        <a:rPr lang="zh-TW" sz="900"/>
                        <a:t>快速瞭解網站有哪些頁面</a:t>
                      </a:r>
                      <a:endParaRPr sz="900"/>
                    </a:p>
                    <a:p>
                      <a:pPr indent="0" lvl="0" marL="0" rtl="0" algn="l">
                        <a:spcBef>
                          <a:spcPts val="0"/>
                        </a:spcBef>
                        <a:spcAft>
                          <a:spcPts val="0"/>
                        </a:spcAft>
                        <a:buNone/>
                      </a:pPr>
                      <a:r>
                        <a:rPr lang="zh-TW" sz="900"/>
                        <a:t>我可以找到自己要的資訊</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開啟網頁</a:t>
                      </a:r>
                      <a:endParaRPr sz="900"/>
                    </a:p>
                    <a:p>
                      <a:pPr indent="0" lvl="0" marL="0" rtl="0" algn="l">
                        <a:spcBef>
                          <a:spcPts val="0"/>
                        </a:spcBef>
                        <a:spcAft>
                          <a:spcPts val="0"/>
                        </a:spcAft>
                        <a:buNone/>
                      </a:pPr>
                      <a:r>
                        <a:rPr lang="zh-TW" sz="900"/>
                        <a:t>進入首頁 </a:t>
                      </a:r>
                      <a:endParaRPr sz="900"/>
                    </a:p>
                    <a:p>
                      <a:pPr indent="0" lvl="0" marL="0" rtl="0" algn="l">
                        <a:spcBef>
                          <a:spcPts val="0"/>
                        </a:spcBef>
                        <a:spcAft>
                          <a:spcPts val="0"/>
                        </a:spcAft>
                        <a:buNone/>
                      </a:pPr>
                      <a:r>
                        <a:rPr lang="zh-TW" sz="900"/>
                        <a:t>應該要看到首頁有標示電力資訊 (Electricity)、水情狀況 (Reservoir) 跟地震資訊 (Earthquake) 的按鍵</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我正在網站首頁</a:t>
                      </a:r>
                      <a:endParaRPr sz="900"/>
                    </a:p>
                    <a:p>
                      <a:pPr indent="0" lvl="0" marL="0" rtl="0" algn="l">
                        <a:spcBef>
                          <a:spcPts val="0"/>
                        </a:spcBef>
                        <a:spcAft>
                          <a:spcPts val="0"/>
                        </a:spcAft>
                        <a:buNone/>
                      </a:pPr>
                      <a:r>
                        <a:rPr lang="zh-TW" sz="900"/>
                        <a:t>點擊進入某個頁面的按鍵</a:t>
                      </a:r>
                      <a:endParaRPr sz="900"/>
                    </a:p>
                    <a:p>
                      <a:pPr indent="0" lvl="0" marL="0" rtl="0" algn="l">
                        <a:spcBef>
                          <a:spcPts val="0"/>
                        </a:spcBef>
                        <a:spcAft>
                          <a:spcPts val="0"/>
                        </a:spcAft>
                        <a:buNone/>
                      </a:pPr>
                      <a:r>
                        <a:rPr lang="zh-TW" sz="900"/>
                        <a:t>應該要進入相對應的子頁面</a:t>
                      </a:r>
                      <a:endParaRPr sz="9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sz="9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TW" sz="900"/>
                        <a:t>使用者</a:t>
                      </a:r>
                      <a:endParaRPr sz="900"/>
                    </a:p>
                    <a:p>
                      <a:pPr indent="0" lvl="0" marL="0" rtl="0" algn="l">
                        <a:spcBef>
                          <a:spcPts val="0"/>
                        </a:spcBef>
                        <a:spcAft>
                          <a:spcPts val="0"/>
                        </a:spcAft>
                        <a:buNone/>
                      </a:pPr>
                      <a:r>
                        <a:rPr lang="zh-TW" sz="900"/>
                        <a:t>回到網站首頁</a:t>
                      </a:r>
                      <a:endParaRPr sz="900"/>
                    </a:p>
                    <a:p>
                      <a:pPr indent="0" lvl="0" marL="0" rtl="0" algn="l">
                        <a:spcBef>
                          <a:spcPts val="0"/>
                        </a:spcBef>
                        <a:spcAft>
                          <a:spcPts val="0"/>
                        </a:spcAft>
                        <a:buNone/>
                      </a:pPr>
                      <a:r>
                        <a:rPr lang="zh-TW" sz="900"/>
                        <a:t>我可以進到其他子頁面</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我在任意子頁面</a:t>
                      </a:r>
                      <a:endParaRPr sz="900"/>
                    </a:p>
                    <a:p>
                      <a:pPr indent="0" lvl="0" marL="0" rtl="0" algn="l">
                        <a:spcBef>
                          <a:spcPts val="0"/>
                        </a:spcBef>
                        <a:spcAft>
                          <a:spcPts val="0"/>
                        </a:spcAft>
                        <a:buNone/>
                      </a:pPr>
                      <a:r>
                        <a:rPr lang="zh-TW" sz="900"/>
                        <a:t>滑到頁面左方導覽</a:t>
                      </a:r>
                      <a:endParaRPr sz="900"/>
                    </a:p>
                    <a:p>
                      <a:pPr indent="0" lvl="0" marL="0" rtl="0" algn="l">
                        <a:spcBef>
                          <a:spcPts val="0"/>
                        </a:spcBef>
                        <a:spcAft>
                          <a:spcPts val="0"/>
                        </a:spcAft>
                        <a:buNone/>
                      </a:pPr>
                      <a:r>
                        <a:rPr lang="zh-TW" sz="900"/>
                        <a:t>應該要看到「首頁」按鍵 (Homepage)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我在任意子頁面</a:t>
                      </a:r>
                      <a:endParaRPr sz="900"/>
                    </a:p>
                    <a:p>
                      <a:pPr indent="0" lvl="0" marL="0" rtl="0" algn="l">
                        <a:spcBef>
                          <a:spcPts val="0"/>
                        </a:spcBef>
                        <a:spcAft>
                          <a:spcPts val="0"/>
                        </a:spcAft>
                        <a:buNone/>
                      </a:pPr>
                      <a:r>
                        <a:rPr lang="zh-TW" sz="900"/>
                        <a:t>點擊「首頁」 (Homepage)</a:t>
                      </a:r>
                      <a:endParaRPr sz="900"/>
                    </a:p>
                    <a:p>
                      <a:pPr indent="0" lvl="0" marL="0" rtl="0" algn="l">
                        <a:spcBef>
                          <a:spcPts val="0"/>
                        </a:spcBef>
                        <a:spcAft>
                          <a:spcPts val="0"/>
                        </a:spcAft>
                        <a:buNone/>
                      </a:pPr>
                      <a:r>
                        <a:rPr lang="zh-TW" sz="900"/>
                        <a:t>我應該能回到網站首頁</a:t>
                      </a:r>
                      <a:endParaRPr sz="900"/>
                    </a:p>
                    <a:p>
                      <a:pPr indent="0" lvl="0" marL="0" rtl="0" algn="l">
                        <a:spcBef>
                          <a:spcPts val="0"/>
                        </a:spcBef>
                        <a:spcAft>
                          <a:spcPts val="0"/>
                        </a:spcAft>
                        <a:buNone/>
                      </a:pPr>
                      <a:r>
                        <a:t/>
                      </a:r>
                      <a:endParaRPr sz="9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User story</a:t>
            </a:r>
            <a:endParaRPr/>
          </a:p>
        </p:txBody>
      </p:sp>
      <p:graphicFrame>
        <p:nvGraphicFramePr>
          <p:cNvPr id="111" name="Google Shape;111;p17"/>
          <p:cNvGraphicFramePr/>
          <p:nvPr/>
        </p:nvGraphicFramePr>
        <p:xfrm>
          <a:off x="882175" y="2003850"/>
          <a:ext cx="3000000" cy="3000000"/>
        </p:xfrm>
        <a:graphic>
          <a:graphicData uri="http://schemas.openxmlformats.org/drawingml/2006/table">
            <a:tbl>
              <a:tblPr>
                <a:noFill/>
                <a:tableStyleId>{D4256FAB-AFB2-40E2-B2A5-9FC8DDD3FAB1}</a:tableStyleId>
              </a:tblPr>
              <a:tblGrid>
                <a:gridCol w="1140850"/>
                <a:gridCol w="783025"/>
                <a:gridCol w="1571500"/>
                <a:gridCol w="710250"/>
                <a:gridCol w="1559375"/>
                <a:gridCol w="698125"/>
                <a:gridCol w="1522975"/>
              </a:tblGrid>
              <a:tr h="420675">
                <a:tc>
                  <a:txBody>
                    <a:bodyPr/>
                    <a:lstStyle/>
                    <a:p>
                      <a:pPr indent="0" lvl="0" marL="0" rtl="0" algn="l">
                        <a:spcBef>
                          <a:spcPts val="0"/>
                        </a:spcBef>
                        <a:spcAft>
                          <a:spcPts val="0"/>
                        </a:spcAft>
                        <a:buNone/>
                      </a:pPr>
                      <a:r>
                        <a:rPr b="1" lang="zh-TW" sz="1000"/>
                        <a:t>Webpages</a:t>
                      </a:r>
                      <a:endParaRPr b="1" sz="1000"/>
                    </a:p>
                  </a:txBody>
                  <a:tcPr marT="91425" marB="91425" marR="91425" marL="91425"/>
                </a:tc>
                <a:tc gridSpan="2">
                  <a:txBody>
                    <a:bodyPr/>
                    <a:lstStyle/>
                    <a:p>
                      <a:pPr indent="0" lvl="0" marL="0" rtl="0" algn="ctr">
                        <a:spcBef>
                          <a:spcPts val="0"/>
                        </a:spcBef>
                        <a:spcAft>
                          <a:spcPts val="0"/>
                        </a:spcAft>
                        <a:buNone/>
                      </a:pPr>
                      <a:r>
                        <a:rPr b="1" lang="zh-TW" sz="1000"/>
                        <a:t>Electricity</a:t>
                      </a:r>
                      <a:endParaRPr/>
                    </a:p>
                  </a:txBody>
                  <a:tcPr marT="91425" marB="91425" marR="91425" marL="91425">
                    <a:lnR cap="flat" cmpd="sng" w="9525">
                      <a:solidFill>
                        <a:srgbClr val="9E9E9E"/>
                      </a:solidFill>
                      <a:prstDash val="solid"/>
                      <a:round/>
                      <a:headEnd len="sm" w="sm" type="none"/>
                      <a:tailEnd len="sm" w="sm" type="none"/>
                    </a:lnR>
                  </a:tcPr>
                </a:tc>
                <a:tc hMerge="1"/>
                <a:tc gridSpan="2">
                  <a:txBody>
                    <a:bodyPr/>
                    <a:lstStyle/>
                    <a:p>
                      <a:pPr indent="0" lvl="0" marL="0" rtl="0" algn="ctr">
                        <a:spcBef>
                          <a:spcPts val="0"/>
                        </a:spcBef>
                        <a:spcAft>
                          <a:spcPts val="0"/>
                        </a:spcAft>
                        <a:buNone/>
                      </a:pPr>
                      <a:r>
                        <a:rPr b="1" lang="zh-TW" sz="1000"/>
                        <a:t>Reservoir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zh-TW" sz="1000"/>
                        <a:t>Earthquake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72125">
                <a:tc>
                  <a:txBody>
                    <a:bodyPr/>
                    <a:lstStyle/>
                    <a:p>
                      <a:pPr indent="0" lvl="0" marL="0" rtl="0" algn="l">
                        <a:spcBef>
                          <a:spcPts val="0"/>
                        </a:spcBef>
                        <a:spcAft>
                          <a:spcPts val="0"/>
                        </a:spcAft>
                        <a:buNone/>
                      </a:pPr>
                      <a:r>
                        <a:rPr b="1" lang="zh-TW" sz="1100"/>
                        <a:t>Feature</a:t>
                      </a:r>
                      <a:endParaRPr b="1" sz="1100"/>
                    </a:p>
                  </a:txBody>
                  <a:tcPr marT="91425" marB="91425" marR="91425" marL="91425"/>
                </a:tc>
                <a:tc gridSpan="2">
                  <a:txBody>
                    <a:bodyPr/>
                    <a:lstStyle/>
                    <a:p>
                      <a:pPr indent="0" lvl="0" marL="0" rtl="0" algn="l">
                        <a:spcBef>
                          <a:spcPts val="0"/>
                        </a:spcBef>
                        <a:spcAft>
                          <a:spcPts val="0"/>
                        </a:spcAft>
                        <a:buNone/>
                      </a:pPr>
                      <a:r>
                        <a:rPr lang="zh-TW" sz="900"/>
                        <a:t>電力負載狀況監控</a:t>
                      </a:r>
                      <a:endParaRPr/>
                    </a:p>
                  </a:txBody>
                  <a:tcPr marT="91425" marB="91425" marR="91425" marL="91425"/>
                </a:tc>
                <a:tc hMerge="1"/>
                <a:tc gridSpan="2">
                  <a:txBody>
                    <a:bodyPr/>
                    <a:lstStyle/>
                    <a:p>
                      <a:pPr indent="0" lvl="0" marL="0" rtl="0" algn="l">
                        <a:spcBef>
                          <a:spcPts val="0"/>
                        </a:spcBef>
                        <a:spcAft>
                          <a:spcPts val="0"/>
                        </a:spcAft>
                        <a:buNone/>
                      </a:pPr>
                      <a:r>
                        <a:rPr lang="zh-TW" sz="900"/>
                        <a:t>水庫剩餘量監控</a:t>
                      </a:r>
                      <a:endParaRPr/>
                    </a:p>
                  </a:txBody>
                  <a:tcPr marT="91425" marB="91425" marR="91425" marL="91425">
                    <a:lnT cap="flat" cmpd="sng" w="9525">
                      <a:solidFill>
                        <a:srgbClr val="9E9E9E"/>
                      </a:solidFill>
                      <a:prstDash val="solid"/>
                      <a:round/>
                      <a:headEnd len="sm" w="sm" type="none"/>
                      <a:tailEnd len="sm" w="sm" type="none"/>
                    </a:lnT>
                  </a:tcPr>
                </a:tc>
                <a:tc hMerge="1"/>
                <a:tc gridSpan="2">
                  <a:txBody>
                    <a:bodyPr/>
                    <a:lstStyle/>
                    <a:p>
                      <a:pPr indent="0" lvl="0" marL="0" rtl="0" algn="l">
                        <a:spcBef>
                          <a:spcPts val="0"/>
                        </a:spcBef>
                        <a:spcAft>
                          <a:spcPts val="0"/>
                        </a:spcAft>
                        <a:buNone/>
                      </a:pPr>
                      <a:r>
                        <a:rPr lang="zh-TW" sz="900"/>
                        <a:t>地震震度監控</a:t>
                      </a:r>
                      <a:endParaRPr/>
                    </a:p>
                  </a:txBody>
                  <a:tcPr marT="91425" marB="91425" marR="91425" marL="91425">
                    <a:lnT cap="flat" cmpd="sng" w="9525">
                      <a:solidFill>
                        <a:srgbClr val="9E9E9E"/>
                      </a:solidFill>
                      <a:prstDash val="solid"/>
                      <a:round/>
                      <a:headEnd len="sm" w="sm" type="none"/>
                      <a:tailEnd len="sm" w="sm" type="none"/>
                    </a:lnT>
                  </a:tcPr>
                </a:tc>
                <a:tc hMerge="1"/>
              </a:tr>
              <a:tr h="2031100">
                <a:tc>
                  <a:txBody>
                    <a:bodyPr/>
                    <a:lstStyle/>
                    <a:p>
                      <a:pPr indent="0" lvl="0" marL="0" rtl="0" algn="l">
                        <a:spcBef>
                          <a:spcPts val="0"/>
                        </a:spcBef>
                        <a:spcAft>
                          <a:spcPts val="0"/>
                        </a:spcAft>
                        <a:buNone/>
                      </a:pPr>
                      <a:r>
                        <a:rPr b="1" lang="zh-TW" sz="1100"/>
                        <a:t>Descriptions</a:t>
                      </a:r>
                      <a:endParaRPr b="1" sz="1100"/>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sz="900"/>
                    </a:p>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zh-TW" sz="900"/>
                        <a:t>廠務工程師</a:t>
                      </a:r>
                      <a:endParaRPr sz="900"/>
                    </a:p>
                    <a:p>
                      <a:pPr indent="0" lvl="0" marL="0" rtl="0" algn="l">
                        <a:spcBef>
                          <a:spcPts val="0"/>
                        </a:spcBef>
                        <a:spcAft>
                          <a:spcPts val="0"/>
                        </a:spcAft>
                        <a:buNone/>
                      </a:pPr>
                      <a:r>
                        <a:rPr lang="zh-TW" sz="900"/>
                        <a:t>即時查看電力負載狀況</a:t>
                      </a:r>
                      <a:endParaRPr sz="900"/>
                    </a:p>
                    <a:p>
                      <a:pPr indent="0" lvl="0" marL="0" rtl="0" algn="l">
                        <a:spcBef>
                          <a:spcPts val="0"/>
                        </a:spcBef>
                        <a:spcAft>
                          <a:spcPts val="0"/>
                        </a:spcAft>
                        <a:buNone/>
                      </a:pPr>
                      <a:r>
                        <a:rPr lang="zh-TW" sz="900"/>
                        <a:t>我可以評估可能的供電危機</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我正在網站首頁</a:t>
                      </a:r>
                      <a:endParaRPr sz="900"/>
                    </a:p>
                    <a:p>
                      <a:pPr indent="0" lvl="0" marL="0" rtl="0" algn="l">
                        <a:spcBef>
                          <a:spcPts val="0"/>
                        </a:spcBef>
                        <a:spcAft>
                          <a:spcPts val="0"/>
                        </a:spcAft>
                        <a:buNone/>
                      </a:pPr>
                      <a:r>
                        <a:rPr lang="zh-TW" sz="900"/>
                        <a:t>我進入電力頁面</a:t>
                      </a:r>
                      <a:endParaRPr sz="900"/>
                    </a:p>
                    <a:p>
                      <a:pPr indent="0" lvl="0" marL="0" rtl="0" algn="l">
                        <a:spcBef>
                          <a:spcPts val="0"/>
                        </a:spcBef>
                        <a:spcAft>
                          <a:spcPts val="0"/>
                        </a:spcAft>
                        <a:buNone/>
                      </a:pPr>
                      <a:r>
                        <a:rPr lang="zh-TW" sz="900"/>
                        <a:t>應該要看到各地的即時供電量、用電量、供應人數以及人均用電量</a:t>
                      </a:r>
                      <a:endParaRPr sz="9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a:p>
                  </a:txBody>
                  <a:tcPr marT="91425" marB="91425" marR="91425" marL="91425"/>
                </a:tc>
                <a:tc>
                  <a:txBody>
                    <a:bodyPr/>
                    <a:lstStyle/>
                    <a:p>
                      <a:pPr indent="0" lvl="0" marL="0" rtl="0" algn="l">
                        <a:spcBef>
                          <a:spcPts val="0"/>
                        </a:spcBef>
                        <a:spcAft>
                          <a:spcPts val="0"/>
                        </a:spcAft>
                        <a:buNone/>
                      </a:pPr>
                      <a:r>
                        <a:rPr lang="zh-TW" sz="900"/>
                        <a:t>廠務工程師</a:t>
                      </a:r>
                      <a:endParaRPr sz="900"/>
                    </a:p>
                    <a:p>
                      <a:pPr indent="0" lvl="0" marL="0" rtl="0" algn="l">
                        <a:spcBef>
                          <a:spcPts val="0"/>
                        </a:spcBef>
                        <a:spcAft>
                          <a:spcPts val="0"/>
                        </a:spcAft>
                        <a:buNone/>
                      </a:pPr>
                      <a:r>
                        <a:rPr lang="zh-TW" sz="900"/>
                        <a:t>即時查看水庫剩餘水量</a:t>
                      </a:r>
                      <a:endParaRPr sz="900"/>
                    </a:p>
                    <a:p>
                      <a:pPr indent="0" lvl="0" marL="0" rtl="0" algn="l">
                        <a:spcBef>
                          <a:spcPts val="0"/>
                        </a:spcBef>
                        <a:spcAft>
                          <a:spcPts val="0"/>
                        </a:spcAft>
                        <a:buNone/>
                      </a:pPr>
                      <a:r>
                        <a:rPr lang="zh-TW" sz="900"/>
                        <a:t>我可以評估可能的供水危機</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我正在網站首頁</a:t>
                      </a:r>
                      <a:endParaRPr sz="900"/>
                    </a:p>
                    <a:p>
                      <a:pPr indent="0" lvl="0" marL="0" rtl="0" algn="l">
                        <a:spcBef>
                          <a:spcPts val="0"/>
                        </a:spcBef>
                        <a:spcAft>
                          <a:spcPts val="0"/>
                        </a:spcAft>
                        <a:buNone/>
                      </a:pPr>
                      <a:r>
                        <a:rPr lang="zh-TW" sz="900"/>
                        <a:t>我進入水庫資訊頁面</a:t>
                      </a:r>
                      <a:endParaRPr sz="900"/>
                    </a:p>
                    <a:p>
                      <a:pPr indent="0" lvl="0" marL="0" rtl="0" algn="l">
                        <a:spcBef>
                          <a:spcPts val="0"/>
                        </a:spcBef>
                        <a:spcAft>
                          <a:spcPts val="0"/>
                        </a:spcAft>
                        <a:buNone/>
                      </a:pPr>
                      <a:r>
                        <a:rPr lang="zh-TW" sz="900"/>
                        <a:t>應該要看到各水庫的剩餘水量及百分比</a:t>
                      </a:r>
                      <a:endParaRPr sz="900"/>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a:p>
                  </a:txBody>
                  <a:tcPr marT="91425" marB="91425" marR="91425" marL="91425"/>
                </a:tc>
                <a:tc>
                  <a:txBody>
                    <a:bodyPr/>
                    <a:lstStyle/>
                    <a:p>
                      <a:pPr indent="0" lvl="0" marL="0" rtl="0" algn="l">
                        <a:spcBef>
                          <a:spcPts val="0"/>
                        </a:spcBef>
                        <a:spcAft>
                          <a:spcPts val="0"/>
                        </a:spcAft>
                        <a:buNone/>
                      </a:pPr>
                      <a:r>
                        <a:rPr lang="zh-TW" sz="900"/>
                        <a:t>廠務工程師</a:t>
                      </a:r>
                      <a:endParaRPr sz="900"/>
                    </a:p>
                    <a:p>
                      <a:pPr indent="0" lvl="0" marL="0" rtl="0" algn="l">
                        <a:spcBef>
                          <a:spcPts val="0"/>
                        </a:spcBef>
                        <a:spcAft>
                          <a:spcPts val="0"/>
                        </a:spcAft>
                        <a:buNone/>
                      </a:pPr>
                      <a:r>
                        <a:rPr lang="zh-TW" sz="900"/>
                        <a:t>查看最近的地震紀錄</a:t>
                      </a:r>
                      <a:endParaRPr sz="900"/>
                    </a:p>
                    <a:p>
                      <a:pPr indent="0" lvl="0" marL="0" rtl="0" algn="l">
                        <a:spcBef>
                          <a:spcPts val="0"/>
                        </a:spcBef>
                        <a:spcAft>
                          <a:spcPts val="0"/>
                        </a:spcAft>
                        <a:buNone/>
                      </a:pPr>
                      <a:r>
                        <a:rPr lang="zh-TW" sz="900"/>
                        <a:t>我可以評估目前各地災情</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我正在網站裡</a:t>
                      </a:r>
                      <a:endParaRPr sz="900"/>
                    </a:p>
                    <a:p>
                      <a:pPr indent="0" lvl="0" marL="0" rtl="0" algn="l">
                        <a:spcBef>
                          <a:spcPts val="0"/>
                        </a:spcBef>
                        <a:spcAft>
                          <a:spcPts val="0"/>
                        </a:spcAft>
                        <a:buNone/>
                      </a:pPr>
                      <a:r>
                        <a:rPr lang="zh-TW" sz="900"/>
                        <a:t>我進入地震頁面</a:t>
                      </a:r>
                      <a:endParaRPr sz="900"/>
                    </a:p>
                    <a:p>
                      <a:pPr indent="0" lvl="0" marL="0" rtl="0" algn="l">
                        <a:spcBef>
                          <a:spcPts val="0"/>
                        </a:spcBef>
                        <a:spcAft>
                          <a:spcPts val="0"/>
                        </a:spcAft>
                        <a:buNone/>
                      </a:pPr>
                      <a:r>
                        <a:rPr lang="zh-TW" sz="900"/>
                        <a:t>應該要看到近期地震之位置、深度、規模、強度</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User story</a:t>
            </a:r>
            <a:endParaRPr/>
          </a:p>
        </p:txBody>
      </p:sp>
      <p:graphicFrame>
        <p:nvGraphicFramePr>
          <p:cNvPr id="117" name="Google Shape;117;p18"/>
          <p:cNvGraphicFramePr/>
          <p:nvPr/>
        </p:nvGraphicFramePr>
        <p:xfrm>
          <a:off x="882175" y="2003850"/>
          <a:ext cx="3000000" cy="3000000"/>
        </p:xfrm>
        <a:graphic>
          <a:graphicData uri="http://schemas.openxmlformats.org/drawingml/2006/table">
            <a:tbl>
              <a:tblPr>
                <a:noFill/>
                <a:tableStyleId>{D4256FAB-AFB2-40E2-B2A5-9FC8DDD3FAB1}</a:tableStyleId>
              </a:tblPr>
              <a:tblGrid>
                <a:gridCol w="1140850"/>
                <a:gridCol w="783025"/>
                <a:gridCol w="1498725"/>
                <a:gridCol w="716300"/>
                <a:gridCol w="1565450"/>
                <a:gridCol w="758775"/>
                <a:gridCol w="1522975"/>
              </a:tblGrid>
              <a:tr h="420675">
                <a:tc>
                  <a:txBody>
                    <a:bodyPr/>
                    <a:lstStyle/>
                    <a:p>
                      <a:pPr indent="0" lvl="0" marL="0" rtl="0" algn="l">
                        <a:spcBef>
                          <a:spcPts val="0"/>
                        </a:spcBef>
                        <a:spcAft>
                          <a:spcPts val="0"/>
                        </a:spcAft>
                        <a:buNone/>
                      </a:pPr>
                      <a:r>
                        <a:rPr b="1" lang="zh-TW" sz="1000"/>
                        <a:t>Webpages</a:t>
                      </a:r>
                      <a:endParaRPr b="1" sz="1000"/>
                    </a:p>
                  </a:txBody>
                  <a:tcPr marT="91425" marB="91425" marR="91425" marL="91425"/>
                </a:tc>
                <a:tc gridSpan="2">
                  <a:txBody>
                    <a:bodyPr/>
                    <a:lstStyle/>
                    <a:p>
                      <a:pPr indent="0" lvl="0" marL="0" rtl="0" algn="ctr">
                        <a:spcBef>
                          <a:spcPts val="0"/>
                        </a:spcBef>
                        <a:spcAft>
                          <a:spcPts val="0"/>
                        </a:spcAft>
                        <a:buNone/>
                      </a:pPr>
                      <a:r>
                        <a:rPr b="1" lang="zh-TW" sz="1000"/>
                        <a:t>Homepage</a:t>
                      </a:r>
                      <a:endParaRPr/>
                    </a:p>
                  </a:txBody>
                  <a:tcPr marT="91425" marB="91425" marR="91425" marL="91425">
                    <a:lnR cap="flat" cmpd="sng" w="9525">
                      <a:solidFill>
                        <a:srgbClr val="9E9E9E"/>
                      </a:solidFill>
                      <a:prstDash val="solid"/>
                      <a:round/>
                      <a:headEnd len="sm" w="sm" type="none"/>
                      <a:tailEnd len="sm" w="sm" type="none"/>
                    </a:lnR>
                  </a:tcPr>
                </a:tc>
                <a:tc hMerge="1"/>
                <a:tc gridSpan="2">
                  <a:txBody>
                    <a:bodyPr/>
                    <a:lstStyle/>
                    <a:p>
                      <a:pPr indent="0" lvl="0" marL="0" rtl="0" algn="ctr">
                        <a:spcBef>
                          <a:spcPts val="0"/>
                        </a:spcBef>
                        <a:spcAft>
                          <a:spcPts val="0"/>
                        </a:spcAft>
                        <a:buNone/>
                      </a:pPr>
                      <a:r>
                        <a:rPr b="1" lang="zh-TW" sz="1000"/>
                        <a:t>Homepage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zh-TW" sz="1000"/>
                        <a:t>Homepage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72125">
                <a:tc>
                  <a:txBody>
                    <a:bodyPr/>
                    <a:lstStyle/>
                    <a:p>
                      <a:pPr indent="0" lvl="0" marL="0" rtl="0" algn="l">
                        <a:spcBef>
                          <a:spcPts val="0"/>
                        </a:spcBef>
                        <a:spcAft>
                          <a:spcPts val="0"/>
                        </a:spcAft>
                        <a:buNone/>
                      </a:pPr>
                      <a:r>
                        <a:rPr b="1" lang="zh-TW" sz="1100"/>
                        <a:t>Feature</a:t>
                      </a:r>
                      <a:endParaRPr b="1" sz="1100"/>
                    </a:p>
                  </a:txBody>
                  <a:tcPr marT="91425" marB="91425" marR="91425" marL="91425"/>
                </a:tc>
                <a:tc gridSpan="2">
                  <a:txBody>
                    <a:bodyPr/>
                    <a:lstStyle/>
                    <a:p>
                      <a:pPr indent="0" lvl="0" marL="0" rtl="0" algn="l">
                        <a:spcBef>
                          <a:spcPts val="0"/>
                        </a:spcBef>
                        <a:spcAft>
                          <a:spcPts val="0"/>
                        </a:spcAft>
                        <a:buNone/>
                      </a:pPr>
                      <a:r>
                        <a:rPr lang="zh-TW" sz="900"/>
                        <a:t>警示地震</a:t>
                      </a:r>
                      <a:endParaRPr/>
                    </a:p>
                  </a:txBody>
                  <a:tcPr marT="91425" marB="91425" marR="91425" marL="91425"/>
                </a:tc>
                <a:tc hMerge="1"/>
                <a:tc gridSpan="2">
                  <a:txBody>
                    <a:bodyPr/>
                    <a:lstStyle/>
                    <a:p>
                      <a:pPr indent="0" lvl="0" marL="0" rtl="0" algn="l">
                        <a:spcBef>
                          <a:spcPts val="0"/>
                        </a:spcBef>
                        <a:spcAft>
                          <a:spcPts val="0"/>
                        </a:spcAft>
                        <a:buNone/>
                      </a:pPr>
                      <a:r>
                        <a:rPr lang="zh-TW" sz="900"/>
                        <a:t>警示電力不足</a:t>
                      </a:r>
                      <a:endParaRPr/>
                    </a:p>
                  </a:txBody>
                  <a:tcPr marT="91425" marB="91425" marR="91425" marL="91425">
                    <a:lnT cap="flat" cmpd="sng" w="9525">
                      <a:solidFill>
                        <a:srgbClr val="9E9E9E"/>
                      </a:solidFill>
                      <a:prstDash val="solid"/>
                      <a:round/>
                      <a:headEnd len="sm" w="sm" type="none"/>
                      <a:tailEnd len="sm" w="sm" type="none"/>
                    </a:lnT>
                  </a:tcPr>
                </a:tc>
                <a:tc hMerge="1"/>
                <a:tc gridSpan="2">
                  <a:txBody>
                    <a:bodyPr/>
                    <a:lstStyle/>
                    <a:p>
                      <a:pPr indent="0" lvl="0" marL="0" rtl="0" algn="l">
                        <a:spcBef>
                          <a:spcPts val="0"/>
                        </a:spcBef>
                        <a:spcAft>
                          <a:spcPts val="0"/>
                        </a:spcAft>
                        <a:buNone/>
                      </a:pPr>
                      <a:r>
                        <a:rPr lang="zh-TW" sz="900"/>
                        <a:t>警示水量異常</a:t>
                      </a:r>
                      <a:endParaRPr/>
                    </a:p>
                  </a:txBody>
                  <a:tcPr marT="91425" marB="91425" marR="91425" marL="91425">
                    <a:lnT cap="flat" cmpd="sng" w="9525">
                      <a:solidFill>
                        <a:srgbClr val="9E9E9E"/>
                      </a:solidFill>
                      <a:prstDash val="solid"/>
                      <a:round/>
                      <a:headEnd len="sm" w="sm" type="none"/>
                      <a:tailEnd len="sm" w="sm" type="none"/>
                    </a:lnT>
                  </a:tcPr>
                </a:tc>
                <a:tc hMerge="1"/>
              </a:tr>
              <a:tr h="2031100">
                <a:tc>
                  <a:txBody>
                    <a:bodyPr/>
                    <a:lstStyle/>
                    <a:p>
                      <a:pPr indent="0" lvl="0" marL="0" rtl="0" algn="l">
                        <a:spcBef>
                          <a:spcPts val="0"/>
                        </a:spcBef>
                        <a:spcAft>
                          <a:spcPts val="0"/>
                        </a:spcAft>
                        <a:buNone/>
                      </a:pPr>
                      <a:r>
                        <a:rPr b="1" lang="zh-TW" sz="1100"/>
                        <a:t>Descriptions</a:t>
                      </a:r>
                      <a:endParaRPr b="1" sz="1100"/>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rPr lang="zh-TW" sz="900"/>
                        <a:t>THEN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THEN</a:t>
                      </a:r>
                      <a:endParaRPr sz="900"/>
                    </a:p>
                  </a:txBody>
                  <a:tcPr marT="91425" marB="91425" marR="91425" marL="91425"/>
                </a:tc>
                <a:tc>
                  <a:txBody>
                    <a:bodyPr/>
                    <a:lstStyle/>
                    <a:p>
                      <a:pPr indent="0" lvl="0" marL="0" rtl="0" algn="l">
                        <a:spcBef>
                          <a:spcPts val="0"/>
                        </a:spcBef>
                        <a:spcAft>
                          <a:spcPts val="0"/>
                        </a:spcAft>
                        <a:buNone/>
                      </a:pPr>
                      <a:r>
                        <a:rPr lang="zh-TW" sz="900"/>
                        <a:t>廠務工程師</a:t>
                      </a:r>
                      <a:endParaRPr sz="900"/>
                    </a:p>
                    <a:p>
                      <a:pPr indent="0" lvl="0" marL="0" rtl="0" algn="l">
                        <a:spcBef>
                          <a:spcPts val="0"/>
                        </a:spcBef>
                        <a:spcAft>
                          <a:spcPts val="0"/>
                        </a:spcAft>
                        <a:buNone/>
                      </a:pPr>
                      <a:r>
                        <a:rPr lang="zh-TW" sz="900"/>
                        <a:t>即時收到地震警示</a:t>
                      </a:r>
                      <a:endParaRPr sz="900"/>
                    </a:p>
                    <a:p>
                      <a:pPr indent="0" lvl="0" marL="0" rtl="0" algn="l">
                        <a:spcBef>
                          <a:spcPts val="0"/>
                        </a:spcBef>
                        <a:spcAft>
                          <a:spcPts val="0"/>
                        </a:spcAft>
                        <a:buNone/>
                      </a:pPr>
                      <a:r>
                        <a:rPr lang="zh-TW" sz="900"/>
                        <a:t>我可以根據警示制定緊急應對計劃</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我正在網站裡</a:t>
                      </a:r>
                      <a:endParaRPr sz="900"/>
                    </a:p>
                    <a:p>
                      <a:pPr indent="0" lvl="0" marL="0" rtl="0" algn="l">
                        <a:spcBef>
                          <a:spcPts val="0"/>
                        </a:spcBef>
                        <a:spcAft>
                          <a:spcPts val="0"/>
                        </a:spcAft>
                        <a:buNone/>
                      </a:pPr>
                      <a:r>
                        <a:rPr lang="zh-TW" sz="900"/>
                        <a:t>地震發生</a:t>
                      </a:r>
                      <a:endParaRPr sz="900"/>
                    </a:p>
                    <a:p>
                      <a:pPr indent="0" lvl="0" marL="0" rtl="0" algn="l">
                        <a:spcBef>
                          <a:spcPts val="0"/>
                        </a:spcBef>
                        <a:spcAft>
                          <a:spcPts val="0"/>
                        </a:spcAft>
                        <a:buNone/>
                      </a:pPr>
                      <a:r>
                        <a:rPr lang="zh-TW" sz="900"/>
                        <a:t>網站應該跳出地震警示</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我正在網站裡</a:t>
                      </a:r>
                      <a:endParaRPr sz="900"/>
                    </a:p>
                    <a:p>
                      <a:pPr indent="0" lvl="0" marL="0" rtl="0" algn="l">
                        <a:spcBef>
                          <a:spcPts val="0"/>
                        </a:spcBef>
                        <a:spcAft>
                          <a:spcPts val="0"/>
                        </a:spcAft>
                        <a:buNone/>
                      </a:pPr>
                      <a:r>
                        <a:rPr lang="zh-TW" sz="900"/>
                        <a:t>地震發生且震度大於 3級、4級、5級</a:t>
                      </a:r>
                      <a:endParaRPr sz="900"/>
                    </a:p>
                    <a:p>
                      <a:pPr indent="0" lvl="0" marL="0" rtl="0" algn="l">
                        <a:spcBef>
                          <a:spcPts val="0"/>
                        </a:spcBef>
                        <a:spcAft>
                          <a:spcPts val="0"/>
                        </a:spcAft>
                        <a:buNone/>
                      </a:pPr>
                      <a:r>
                        <a:rPr lang="zh-TW" sz="900"/>
                        <a:t>網站分別會顯示輕微、中等、嚴重的地震警示</a:t>
                      </a:r>
                      <a:endParaRPr/>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THEN</a:t>
                      </a:r>
                      <a:endParaRPr/>
                    </a:p>
                  </a:txBody>
                  <a:tcPr marT="91425" marB="91425" marR="91425" marL="91425"/>
                </a:tc>
                <a:tc>
                  <a:txBody>
                    <a:bodyPr/>
                    <a:lstStyle/>
                    <a:p>
                      <a:pPr indent="0" lvl="0" marL="0" rtl="0" algn="l">
                        <a:spcBef>
                          <a:spcPts val="0"/>
                        </a:spcBef>
                        <a:spcAft>
                          <a:spcPts val="0"/>
                        </a:spcAft>
                        <a:buNone/>
                      </a:pPr>
                      <a:r>
                        <a:rPr lang="zh-TW" sz="900"/>
                        <a:t>廠務工程師</a:t>
                      </a:r>
                      <a:endParaRPr sz="900"/>
                    </a:p>
                    <a:p>
                      <a:pPr indent="0" lvl="0" marL="0" rtl="0" algn="l">
                        <a:spcBef>
                          <a:spcPts val="0"/>
                        </a:spcBef>
                        <a:spcAft>
                          <a:spcPts val="0"/>
                        </a:spcAft>
                        <a:buNone/>
                      </a:pPr>
                      <a:r>
                        <a:rPr lang="zh-TW" sz="900"/>
                        <a:t>即時收到缺電警示</a:t>
                      </a:r>
                      <a:endParaRPr sz="900"/>
                    </a:p>
                    <a:p>
                      <a:pPr indent="0" lvl="0" marL="0" rtl="0" algn="l">
                        <a:spcBef>
                          <a:spcPts val="0"/>
                        </a:spcBef>
                        <a:spcAft>
                          <a:spcPts val="0"/>
                        </a:spcAft>
                        <a:buNone/>
                      </a:pPr>
                      <a:r>
                        <a:rPr lang="zh-TW" sz="900"/>
                        <a:t>我可以根據警示調整工廠的用電策略</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我正在網站裡</a:t>
                      </a:r>
                      <a:endParaRPr sz="900"/>
                    </a:p>
                    <a:p>
                      <a:pPr indent="0" lvl="0" marL="0" rtl="0" algn="l">
                        <a:spcBef>
                          <a:spcPts val="0"/>
                        </a:spcBef>
                        <a:spcAft>
                          <a:spcPts val="0"/>
                        </a:spcAft>
                        <a:buNone/>
                      </a:pPr>
                      <a:r>
                        <a:rPr lang="zh-TW" sz="900"/>
                        <a:t>剩餘電量少於 10%、6%、</a:t>
                      </a:r>
                      <a:endParaRPr sz="900"/>
                    </a:p>
                    <a:p>
                      <a:pPr indent="0" lvl="0" marL="0" rtl="0" algn="l">
                        <a:spcBef>
                          <a:spcPts val="0"/>
                        </a:spcBef>
                        <a:spcAft>
                          <a:spcPts val="0"/>
                        </a:spcAft>
                        <a:buNone/>
                      </a:pPr>
                      <a:r>
                        <a:rPr lang="zh-TW" sz="900"/>
                        <a:t>3%</a:t>
                      </a:r>
                      <a:endParaRPr sz="900"/>
                    </a:p>
                    <a:p>
                      <a:pPr indent="0" lvl="0" marL="0" rtl="0" algn="l">
                        <a:spcBef>
                          <a:spcPts val="0"/>
                        </a:spcBef>
                        <a:spcAft>
                          <a:spcPts val="0"/>
                        </a:spcAft>
                        <a:buNone/>
                      </a:pPr>
                      <a:r>
                        <a:rPr lang="zh-TW" sz="900"/>
                        <a:t>網站分別會顯示輕微、中等、嚴重的缺電警示</a:t>
                      </a:r>
                      <a:endParaRPr/>
                    </a:p>
                  </a:txBody>
                  <a:tcPr marT="91425" marB="91425" marR="91425" marL="91425"/>
                </a:tc>
                <a:tc>
                  <a:txBody>
                    <a:bodyPr/>
                    <a:lstStyle/>
                    <a:p>
                      <a:pPr indent="0" lvl="0" marL="0" rtl="0" algn="l">
                        <a:spcBef>
                          <a:spcPts val="0"/>
                        </a:spcBef>
                        <a:spcAft>
                          <a:spcPts val="0"/>
                        </a:spcAft>
                        <a:buNone/>
                      </a:pPr>
                      <a:r>
                        <a:rPr lang="zh-TW" sz="900"/>
                        <a:t>AS A</a:t>
                      </a:r>
                      <a:endParaRPr sz="900"/>
                    </a:p>
                    <a:p>
                      <a:pPr indent="0" lvl="0" marL="0" rtl="0" algn="l">
                        <a:spcBef>
                          <a:spcPts val="0"/>
                        </a:spcBef>
                        <a:spcAft>
                          <a:spcPts val="0"/>
                        </a:spcAft>
                        <a:buNone/>
                      </a:pPr>
                      <a:r>
                        <a:rPr lang="zh-TW" sz="900"/>
                        <a:t>I WANT</a:t>
                      </a:r>
                      <a:endParaRPr sz="900"/>
                    </a:p>
                    <a:p>
                      <a:pPr indent="0" lvl="0" marL="0" rtl="0" algn="l">
                        <a:spcBef>
                          <a:spcPts val="0"/>
                        </a:spcBef>
                        <a:spcAft>
                          <a:spcPts val="0"/>
                        </a:spcAft>
                        <a:buNone/>
                      </a:pPr>
                      <a:r>
                        <a:rPr lang="zh-TW" sz="900"/>
                        <a:t>SO THAT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GIVEN</a:t>
                      </a:r>
                      <a:endParaRPr sz="900"/>
                    </a:p>
                    <a:p>
                      <a:pPr indent="0" lvl="0" marL="0" rtl="0" algn="l">
                        <a:spcBef>
                          <a:spcPts val="0"/>
                        </a:spcBef>
                        <a:spcAft>
                          <a:spcPts val="0"/>
                        </a:spcAft>
                        <a:buNone/>
                      </a:pPr>
                      <a:r>
                        <a:rPr lang="zh-TW" sz="900"/>
                        <a:t>WHEN</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THEN</a:t>
                      </a:r>
                      <a:endParaRPr/>
                    </a:p>
                  </a:txBody>
                  <a:tcPr marT="91425" marB="91425" marR="91425" marL="91425"/>
                </a:tc>
                <a:tc>
                  <a:txBody>
                    <a:bodyPr/>
                    <a:lstStyle/>
                    <a:p>
                      <a:pPr indent="0" lvl="0" marL="0" rtl="0" algn="l">
                        <a:spcBef>
                          <a:spcPts val="0"/>
                        </a:spcBef>
                        <a:spcAft>
                          <a:spcPts val="0"/>
                        </a:spcAft>
                        <a:buNone/>
                      </a:pPr>
                      <a:r>
                        <a:rPr lang="zh-TW" sz="900"/>
                        <a:t>廠務工程師</a:t>
                      </a:r>
                      <a:endParaRPr sz="900"/>
                    </a:p>
                    <a:p>
                      <a:pPr indent="0" lvl="0" marL="0" rtl="0" algn="l">
                        <a:spcBef>
                          <a:spcPts val="0"/>
                        </a:spcBef>
                        <a:spcAft>
                          <a:spcPts val="0"/>
                        </a:spcAft>
                        <a:buNone/>
                      </a:pPr>
                      <a:r>
                        <a:rPr lang="zh-TW" sz="900"/>
                        <a:t>即時收到水量警示</a:t>
                      </a:r>
                      <a:endParaRPr sz="900"/>
                    </a:p>
                    <a:p>
                      <a:pPr indent="0" lvl="0" marL="0" rtl="0" algn="l">
                        <a:spcBef>
                          <a:spcPts val="0"/>
                        </a:spcBef>
                        <a:spcAft>
                          <a:spcPts val="0"/>
                        </a:spcAft>
                        <a:buNone/>
                      </a:pPr>
                      <a:r>
                        <a:rPr lang="zh-TW" sz="900"/>
                        <a:t>我可以根據警示調整工廠的用水計畫</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zh-TW" sz="900"/>
                        <a:t>我正在網站裡</a:t>
                      </a:r>
                      <a:endParaRPr sz="900"/>
                    </a:p>
                    <a:p>
                      <a:pPr indent="0" lvl="0" marL="0" rtl="0" algn="l">
                        <a:spcBef>
                          <a:spcPts val="0"/>
                        </a:spcBef>
                        <a:spcAft>
                          <a:spcPts val="0"/>
                        </a:spcAft>
                        <a:buNone/>
                      </a:pPr>
                      <a:r>
                        <a:rPr lang="zh-TW" sz="900"/>
                        <a:t>某水庫剩餘水量低於 30%或高於 90%、低於 20%、低於 10%</a:t>
                      </a:r>
                      <a:endParaRPr sz="900"/>
                    </a:p>
                    <a:p>
                      <a:pPr indent="0" lvl="0" marL="0" rtl="0" algn="l">
                        <a:spcBef>
                          <a:spcPts val="0"/>
                        </a:spcBef>
                        <a:spcAft>
                          <a:spcPts val="0"/>
                        </a:spcAft>
                        <a:buNone/>
                      </a:pPr>
                      <a:r>
                        <a:rPr lang="zh-TW" sz="900"/>
                        <a:t>網站分別會顯示輕微、中等、嚴重的水情警示</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43100" y="2021775"/>
            <a:ext cx="38421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3000">
                <a:latin typeface="Lato"/>
                <a:ea typeface="Lato"/>
                <a:cs typeface="Lato"/>
                <a:sym typeface="Lato"/>
              </a:rPr>
              <a:t>UI / UX design</a:t>
            </a:r>
            <a:endParaRPr sz="3000"/>
          </a:p>
        </p:txBody>
      </p:sp>
      <p:sp>
        <p:nvSpPr>
          <p:cNvPr id="123" name="Google Shape;123;p19"/>
          <p:cNvSpPr txBox="1"/>
          <p:nvPr>
            <p:ph idx="2" type="body"/>
          </p:nvPr>
        </p:nvSpPr>
        <p:spPr>
          <a:xfrm>
            <a:off x="5207975" y="2021775"/>
            <a:ext cx="3374400" cy="1644300"/>
          </a:xfrm>
          <a:prstGeom prst="rect">
            <a:avLst/>
          </a:prstGeom>
        </p:spPr>
        <p:txBody>
          <a:bodyPr anchorCtr="0" anchor="t" bIns="91425" lIns="91425" spcFirstLastPara="1" rIns="91425" wrap="square" tIns="91425">
            <a:normAutofit fontScale="85000" lnSpcReduction="20000"/>
          </a:bodyPr>
          <a:lstStyle/>
          <a:p>
            <a:pPr indent="-347345" lvl="0" marL="457200" rtl="0" algn="l">
              <a:lnSpc>
                <a:spcPct val="150000"/>
              </a:lnSpc>
              <a:spcBef>
                <a:spcPts val="0"/>
              </a:spcBef>
              <a:spcAft>
                <a:spcPts val="0"/>
              </a:spcAft>
              <a:buSzPct val="100000"/>
              <a:buChar char="❏"/>
            </a:pPr>
            <a:r>
              <a:rPr lang="zh-TW" sz="2200"/>
              <a:t>Homepage</a:t>
            </a:r>
            <a:endParaRPr sz="2200"/>
          </a:p>
          <a:p>
            <a:pPr indent="-347345" lvl="0" marL="457200" rtl="0" algn="l">
              <a:lnSpc>
                <a:spcPct val="150000"/>
              </a:lnSpc>
              <a:spcBef>
                <a:spcPts val="0"/>
              </a:spcBef>
              <a:spcAft>
                <a:spcPts val="0"/>
              </a:spcAft>
              <a:buSzPct val="100000"/>
              <a:buChar char="❏"/>
            </a:pPr>
            <a:r>
              <a:rPr lang="zh-TW" sz="2200"/>
              <a:t>Earthquake</a:t>
            </a:r>
            <a:endParaRPr sz="2200"/>
          </a:p>
          <a:p>
            <a:pPr indent="-347345" lvl="0" marL="457200" rtl="0" algn="l">
              <a:lnSpc>
                <a:spcPct val="150000"/>
              </a:lnSpc>
              <a:spcBef>
                <a:spcPts val="0"/>
              </a:spcBef>
              <a:spcAft>
                <a:spcPts val="0"/>
              </a:spcAft>
              <a:buSzPct val="100000"/>
              <a:buChar char="❏"/>
            </a:pPr>
            <a:r>
              <a:rPr lang="zh-TW" sz="2200"/>
              <a:t>Electricity</a:t>
            </a:r>
            <a:endParaRPr sz="2200"/>
          </a:p>
          <a:p>
            <a:pPr indent="-347345" lvl="0" marL="457200" rtl="0" algn="l">
              <a:lnSpc>
                <a:spcPct val="150000"/>
              </a:lnSpc>
              <a:spcBef>
                <a:spcPts val="0"/>
              </a:spcBef>
              <a:spcAft>
                <a:spcPts val="0"/>
              </a:spcAft>
              <a:buSzPct val="100000"/>
              <a:buChar char="❏"/>
            </a:pPr>
            <a:r>
              <a:rPr lang="zh-TW" sz="2200"/>
              <a:t>Reservoir</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UI/UX design</a:t>
            </a:r>
            <a:endParaRPr/>
          </a:p>
        </p:txBody>
      </p:sp>
      <p:sp>
        <p:nvSpPr>
          <p:cNvPr id="129" name="Google Shape;129;p20"/>
          <p:cNvSpPr txBox="1"/>
          <p:nvPr>
            <p:ph idx="1" type="body"/>
          </p:nvPr>
        </p:nvSpPr>
        <p:spPr>
          <a:xfrm>
            <a:off x="2483950" y="2788075"/>
            <a:ext cx="4949400" cy="171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TW"/>
              <a:t>Seamless navigation</a:t>
            </a:r>
            <a:r>
              <a:rPr lang="zh-TW"/>
              <a:t>: Users can easily switch between pages without any delays or complications.</a:t>
            </a:r>
            <a:endParaRPr/>
          </a:p>
          <a:p>
            <a:pPr indent="0" lvl="0" marL="0" rtl="0" algn="l">
              <a:spcBef>
                <a:spcPts val="1200"/>
              </a:spcBef>
              <a:spcAft>
                <a:spcPts val="0"/>
              </a:spcAft>
              <a:buNone/>
            </a:pPr>
            <a:r>
              <a:rPr b="1" lang="zh-TW"/>
              <a:t>Improved user experience</a:t>
            </a:r>
            <a:r>
              <a:rPr lang="zh-TW"/>
              <a:t>: The intuitive placement of page links enhances user satisfaction and efficiency.</a:t>
            </a:r>
            <a:endParaRPr/>
          </a:p>
          <a:p>
            <a:pPr indent="0" lvl="0" marL="0" rtl="0" algn="l">
              <a:spcBef>
                <a:spcPts val="1200"/>
              </a:spcBef>
              <a:spcAft>
                <a:spcPts val="1200"/>
              </a:spcAft>
              <a:buNone/>
            </a:pPr>
            <a:r>
              <a:rPr b="1" lang="zh-TW"/>
              <a:t>Quick access to personal information</a:t>
            </a:r>
            <a:r>
              <a:rPr lang="zh-TW"/>
              <a:t>: Users can conveniently view their personal details in the navigation area.</a:t>
            </a:r>
            <a:endParaRPr/>
          </a:p>
        </p:txBody>
      </p:sp>
      <p:pic>
        <p:nvPicPr>
          <p:cNvPr id="130" name="Google Shape;130;p20"/>
          <p:cNvPicPr preferRelativeResize="0"/>
          <p:nvPr/>
        </p:nvPicPr>
        <p:blipFill rotWithShape="1">
          <a:blip r:embed="rId3">
            <a:alphaModFix/>
          </a:blip>
          <a:srcRect b="36528" l="0" r="0" t="0"/>
          <a:stretch/>
        </p:blipFill>
        <p:spPr>
          <a:xfrm>
            <a:off x="812000" y="1978975"/>
            <a:ext cx="1594325" cy="2571749"/>
          </a:xfrm>
          <a:prstGeom prst="rect">
            <a:avLst/>
          </a:prstGeom>
          <a:noFill/>
          <a:ln>
            <a:noFill/>
          </a:ln>
        </p:spPr>
      </p:pic>
      <p:pic>
        <p:nvPicPr>
          <p:cNvPr id="131" name="Google Shape;131;p20"/>
          <p:cNvPicPr preferRelativeResize="0"/>
          <p:nvPr/>
        </p:nvPicPr>
        <p:blipFill>
          <a:blip r:embed="rId4">
            <a:alphaModFix/>
          </a:blip>
          <a:stretch>
            <a:fillRect/>
          </a:stretch>
        </p:blipFill>
        <p:spPr>
          <a:xfrm>
            <a:off x="2406325" y="1978975"/>
            <a:ext cx="4949325" cy="68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UI/UX design - Homepage</a:t>
            </a:r>
            <a:endParaRPr/>
          </a:p>
        </p:txBody>
      </p:sp>
      <p:sp>
        <p:nvSpPr>
          <p:cNvPr id="137" name="Google Shape;137;p21"/>
          <p:cNvSpPr txBox="1"/>
          <p:nvPr>
            <p:ph idx="1" type="body"/>
          </p:nvPr>
        </p:nvSpPr>
        <p:spPr>
          <a:xfrm>
            <a:off x="6151000" y="1908925"/>
            <a:ext cx="2799600" cy="28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Consolidate information on earthquakes, reservoirs, and electricity.</a:t>
            </a:r>
            <a:endParaRPr/>
          </a:p>
          <a:p>
            <a:pPr indent="0" lvl="0" marL="0" rtl="0" algn="l">
              <a:spcBef>
                <a:spcPts val="1200"/>
              </a:spcBef>
              <a:spcAft>
                <a:spcPts val="0"/>
              </a:spcAft>
              <a:buNone/>
            </a:pPr>
            <a:r>
              <a:rPr lang="zh-TW"/>
              <a:t>Provide users with a clear overview of the system's overall status.</a:t>
            </a:r>
            <a:endParaRPr/>
          </a:p>
          <a:p>
            <a:pPr indent="0" lvl="0" marL="0" rtl="0" algn="l">
              <a:spcBef>
                <a:spcPts val="1200"/>
              </a:spcBef>
              <a:spcAft>
                <a:spcPts val="1200"/>
              </a:spcAft>
              <a:buNone/>
            </a:pPr>
            <a:r>
              <a:rPr lang="zh-TW"/>
              <a:t>Enable users to gain comprehensive insights upon entering the system.</a:t>
            </a:r>
            <a:endParaRPr/>
          </a:p>
        </p:txBody>
      </p:sp>
      <p:pic>
        <p:nvPicPr>
          <p:cNvPr id="138" name="Google Shape;138;p21"/>
          <p:cNvPicPr preferRelativeResize="0"/>
          <p:nvPr/>
        </p:nvPicPr>
        <p:blipFill>
          <a:blip r:embed="rId3">
            <a:alphaModFix/>
          </a:blip>
          <a:stretch>
            <a:fillRect/>
          </a:stretch>
        </p:blipFill>
        <p:spPr>
          <a:xfrm>
            <a:off x="799500" y="1853850"/>
            <a:ext cx="5278326" cy="2930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