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593" r:id="rId2"/>
    <p:sldId id="807" r:id="rId3"/>
    <p:sldId id="810" r:id="rId4"/>
    <p:sldId id="811" r:id="rId5"/>
    <p:sldId id="812" r:id="rId6"/>
    <p:sldId id="813" r:id="rId7"/>
    <p:sldId id="814" r:id="rId8"/>
    <p:sldId id="822" r:id="rId9"/>
    <p:sldId id="823" r:id="rId10"/>
    <p:sldId id="824" r:id="rId11"/>
    <p:sldId id="815" r:id="rId12"/>
    <p:sldId id="816" r:id="rId13"/>
    <p:sldId id="818" r:id="rId14"/>
    <p:sldId id="819" r:id="rId15"/>
    <p:sldId id="817" r:id="rId16"/>
    <p:sldId id="820" r:id="rId17"/>
    <p:sldId id="821" r:id="rId18"/>
    <p:sldId id="809" r:id="rId19"/>
    <p:sldId id="826" r:id="rId20"/>
    <p:sldId id="827" r:id="rId21"/>
    <p:sldId id="825" r:id="rId22"/>
    <p:sldId id="828" r:id="rId23"/>
    <p:sldId id="829" r:id="rId24"/>
    <p:sldId id="836" r:id="rId25"/>
    <p:sldId id="837" r:id="rId26"/>
    <p:sldId id="831" r:id="rId27"/>
    <p:sldId id="838" r:id="rId28"/>
    <p:sldId id="839" r:id="rId29"/>
    <p:sldId id="840" r:id="rId30"/>
    <p:sldId id="842" r:id="rId31"/>
    <p:sldId id="846" r:id="rId32"/>
    <p:sldId id="849" r:id="rId33"/>
    <p:sldId id="850" r:id="rId34"/>
    <p:sldId id="851" r:id="rId35"/>
    <p:sldId id="845" r:id="rId36"/>
    <p:sldId id="844" r:id="rId37"/>
    <p:sldId id="853" r:id="rId38"/>
    <p:sldId id="833" r:id="rId39"/>
    <p:sldId id="854" r:id="rId40"/>
    <p:sldId id="857" r:id="rId41"/>
    <p:sldId id="858" r:id="rId42"/>
    <p:sldId id="859" r:id="rId43"/>
    <p:sldId id="832" r:id="rId44"/>
    <p:sldId id="855" r:id="rId45"/>
    <p:sldId id="860" r:id="rId46"/>
    <p:sldId id="856" r:id="rId47"/>
    <p:sldId id="83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356504"/>
        <c:axId val="320352976"/>
      </c:scatterChart>
      <c:valAx>
        <c:axId val="320356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52976"/>
        <c:crosses val="autoZero"/>
        <c:crossBetween val="midCat"/>
      </c:valAx>
      <c:valAx>
        <c:axId val="320352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56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357288"/>
        <c:axId val="320357680"/>
      </c:scatterChart>
      <c:valAx>
        <c:axId val="320357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57680"/>
        <c:crosses val="autoZero"/>
        <c:crossBetween val="midCat"/>
      </c:valAx>
      <c:valAx>
        <c:axId val="32035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57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513280"/>
        <c:axId val="400512104"/>
      </c:scatterChart>
      <c:valAx>
        <c:axId val="400513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12104"/>
        <c:crosses val="autoZero"/>
        <c:crossBetween val="midCat"/>
      </c:valAx>
      <c:valAx>
        <c:axId val="400512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13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516416"/>
        <c:axId val="400514456"/>
      </c:scatterChart>
      <c:valAx>
        <c:axId val="400516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14456"/>
        <c:crosses val="autoZero"/>
        <c:crossBetween val="midCat"/>
      </c:valAx>
      <c:valAx>
        <c:axId val="40051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16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515632"/>
        <c:axId val="400508968"/>
      </c:scatterChart>
      <c:valAx>
        <c:axId val="400515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08968"/>
        <c:crosses val="autoZero"/>
        <c:crossBetween val="midCat"/>
      </c:valAx>
      <c:valAx>
        <c:axId val="400508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1563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514848"/>
        <c:axId val="400516024"/>
      </c:scatterChart>
      <c:valAx>
        <c:axId val="400514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16024"/>
        <c:crosses val="autoZero"/>
        <c:crossBetween val="midCat"/>
      </c:valAx>
      <c:valAx>
        <c:axId val="400516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1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510144"/>
        <c:axId val="400510536"/>
      </c:scatterChart>
      <c:valAx>
        <c:axId val="400510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10536"/>
        <c:crosses val="autoZero"/>
        <c:crossBetween val="midCat"/>
      </c:valAx>
      <c:valAx>
        <c:axId val="400510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10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216776"/>
        <c:axId val="402217168"/>
      </c:scatterChart>
      <c:valAx>
        <c:axId val="402216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17168"/>
        <c:crosses val="autoZero"/>
        <c:crossBetween val="midCat"/>
      </c:valAx>
      <c:valAx>
        <c:axId val="40221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16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222264"/>
        <c:axId val="402220696"/>
      </c:scatterChart>
      <c:valAx>
        <c:axId val="4022222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20696"/>
        <c:crosses val="autoZero"/>
        <c:crossBetween val="midCat"/>
      </c:valAx>
      <c:valAx>
        <c:axId val="402220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22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8/27/2019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8/27/2019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8/27/2019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8/27/2019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8/27/2019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8/27/2019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8/27/2019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Ted </a:t>
            </a:r>
            <a:r>
              <a:rPr lang="en-US" dirty="0"/>
              <a:t>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xmlns="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11" y="2720974"/>
            <a:ext cx="2991139" cy="29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 smtClean="0"/>
              <a:t>Unsupervised </a:t>
            </a:r>
            <a:r>
              <a:rPr lang="en-US" dirty="0"/>
              <a:t>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</a:t>
            </a:r>
            <a:r>
              <a:rPr lang="en-US" dirty="0" smtClean="0"/>
              <a:t>actual </a:t>
            </a:r>
            <a:r>
              <a:rPr lang="en-US" dirty="0"/>
              <a:t>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22220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B99C2F-44A4-47F7-B59A-FA519F8B32C1}"/>
              </a:ext>
            </a:extLst>
          </p:cNvPr>
          <p:cNvSpPr/>
          <p:nvPr/>
        </p:nvSpPr>
        <p:spPr>
          <a:xfrm rot="19487604">
            <a:off x="3028950" y="4382462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</a:t>
            </a:r>
            <a:r>
              <a:rPr lang="en-US" dirty="0" smtClean="0"/>
              <a:t>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</a:t>
            </a:r>
            <a:r>
              <a:rPr lang="en-US" sz="2800" dirty="0" smtClean="0"/>
              <a:t>Three vectors </a:t>
            </a:r>
            <a:r>
              <a:rPr lang="en-US" sz="2800" dirty="0"/>
              <a:t>&amp; </a:t>
            </a:r>
            <a:r>
              <a:rPr lang="en-US" sz="2800" dirty="0" smtClean="0"/>
              <a:t>Three </a:t>
            </a:r>
            <a:r>
              <a:rPr lang="en-US" sz="2800" dirty="0"/>
              <a:t>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</a:t>
            </a:r>
            <a:r>
              <a:rPr lang="en-US" dirty="0" smtClean="0"/>
              <a:t>points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xmlns="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xmlns="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xmlns="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233488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395135-E9A4-4370-94BA-E392EB89C420}"/>
              </a:ext>
            </a:extLst>
          </p:cNvPr>
          <p:cNvSpPr txBox="1"/>
          <p:nvPr/>
        </p:nvSpPr>
        <p:spPr>
          <a:xfrm rot="16200000">
            <a:off x="6444562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B27258B-6F51-4225-A5C1-5E031308278F}"/>
              </a:ext>
            </a:extLst>
          </p:cNvPr>
          <p:cNvSpPr txBox="1"/>
          <p:nvPr/>
        </p:nvSpPr>
        <p:spPr>
          <a:xfrm rot="16200000">
            <a:off x="6415742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371707"/>
              </p:ext>
            </p:extLst>
          </p:nvPr>
        </p:nvGraphicFramePr>
        <p:xfrm>
          <a:off x="628650" y="1111250"/>
          <a:ext cx="7887506" cy="334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Q/A from yesterday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 &amp; Sentiment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K-Means, Spherical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K-Mean, K-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/>
              <a:t>: Interactie </a:t>
            </a:r>
            <a:r>
              <a:rPr lang="en-US" dirty="0"/>
              <a:t>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73934"/>
            <a:ext cx="8924925" cy="379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CEC70F-FD4B-4DCC-92E6-66BC30369DA1}"/>
              </a:ext>
            </a:extLst>
          </p:cNvPr>
          <p:cNvSpPr txBox="1"/>
          <p:nvPr/>
        </p:nvSpPr>
        <p:spPr>
          <a:xfrm>
            <a:off x="109537" y="4847624"/>
            <a:ext cx="7223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Thick black lines: LDA defined Topic; text is top 5 typical terms in each topic</a:t>
            </a:r>
          </a:p>
          <a:p>
            <a:r>
              <a:rPr lang="en-US" dirty="0"/>
              <a:t>Color: Polarity</a:t>
            </a:r>
          </a:p>
          <a:p>
            <a:r>
              <a:rPr lang="en-US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7953C8-5097-4896-9433-C5729BC0F0A4}"/>
              </a:ext>
            </a:extLst>
          </p:cNvPr>
          <p:cNvSpPr/>
          <p:nvPr/>
        </p:nvSpPr>
        <p:spPr>
          <a:xfrm>
            <a:off x="109538" y="5885412"/>
            <a:ext cx="8924925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shows the Guardian write positive and longer articles about Pakistan related to cricket than other topics.</a:t>
            </a:r>
          </a:p>
        </p:txBody>
      </p: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392634"/>
              </p:ext>
            </p:extLst>
          </p:nvPr>
        </p:nvGraphicFramePr>
        <p:xfrm>
          <a:off x="628650" y="1111250"/>
          <a:ext cx="7887506" cy="334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– June 19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Q/A from yesterday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 &amp; Sentiment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K-Means, Spherical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K-Mean, K-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F190EE-92E3-4313-92EF-4C495CE5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D8170E-B4B0-4284-8636-D6CCC59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8FA931-BB9C-48A1-AE45-F4359BFB5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1FE6D3-DBEB-484F-A373-86A1AD977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Image result for after lunch meme">
            <a:extLst>
              <a:ext uri="{FF2B5EF4-FFF2-40B4-BE49-F238E27FC236}">
                <a16:creationId xmlns:a16="http://schemas.microsoft.com/office/drawing/2014/main" xmlns="" id="{DA7178C5-ED14-4BAE-99EA-602851F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95475"/>
            <a:ext cx="3810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3 Clusters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961576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3 clusters…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85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104615">
            <a:off x="1302943" y="2097811"/>
            <a:ext cx="3388612" cy="1622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2454577" y="3364960"/>
            <a:ext cx="3388612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cost &amp; </a:t>
            </a:r>
          </a:p>
          <a:p>
            <a:pPr algn="ctr"/>
            <a:r>
              <a:rPr lang="en-US" sz="1200" dirty="0" smtClean="0"/>
              <a:t>low</a:t>
            </a:r>
            <a:r>
              <a:rPr lang="en-US" sz="1200" dirty="0" smtClean="0"/>
              <a:t> </a:t>
            </a:r>
            <a:r>
              <a:rPr lang="en-US" sz="1200" dirty="0" smtClean="0"/>
              <a:t>sales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742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cost &amp; </a:t>
            </a:r>
          </a:p>
          <a:p>
            <a:pPr algn="ctr"/>
            <a:r>
              <a:rPr lang="en-US" sz="1200" dirty="0" smtClean="0"/>
              <a:t>high sales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9256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Mid cost &amp; </a:t>
            </a:r>
          </a:p>
          <a:p>
            <a:pPr algn="ctr"/>
            <a:r>
              <a:rPr lang="en-US" sz="1200" dirty="0" smtClean="0"/>
              <a:t>Mid sales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Scale each vector </a:t>
            </a:r>
            <a:r>
              <a:rPr lang="en-US" sz="1600" dirty="0" smtClean="0"/>
              <a:t>to </a:t>
            </a:r>
            <a:r>
              <a:rPr lang="en-US" sz="1600" dirty="0" smtClean="0"/>
              <a:t>one </a:t>
            </a:r>
            <a:r>
              <a:rPr lang="en-US" sz="1600" dirty="0" smtClean="0"/>
              <a:t>so a unit </a:t>
            </a:r>
            <a:r>
              <a:rPr lang="en-US" sz="1600" dirty="0" smtClean="0"/>
              <a:t>of measure doesn’t dominate </a:t>
            </a:r>
            <a:r>
              <a:rPr lang="en-US" sz="1600" dirty="0" err="1" smtClean="0"/>
              <a:t>ie</a:t>
            </a:r>
            <a:r>
              <a:rPr lang="en-US" sz="1600" dirty="0" smtClean="0"/>
              <a:t> # of rooms in a house vs </a:t>
            </a:r>
            <a:r>
              <a:rPr lang="en-US" sz="1600" dirty="0" err="1" smtClean="0"/>
              <a:t>sq</a:t>
            </a:r>
            <a:r>
              <a:rPr lang="en-US" sz="1600" dirty="0" smtClean="0"/>
              <a:t>-Meter of house</a:t>
            </a:r>
            <a:endParaRPr lang="en-US" sz="16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 smtClean="0"/>
              <a:t> </a:t>
            </a:r>
            <a:endParaRPr lang="en-US" altLang="en-US"/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90" y="3353304"/>
            <a:ext cx="2355176" cy="26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Refresher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957144" cy="291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7166068" y="3433136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1340" y="3689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2849" y="40391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9302" y="3554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4783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Remember Pythagorean Theorem?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</a:t>
            </a:r>
            <a:r>
              <a:rPr lang="en-US" baseline="30000" smtClean="0"/>
              <a:t>2</a:t>
            </a:r>
            <a:r>
              <a:rPr lang="en-US" smtClean="0"/>
              <a:t>+B</a:t>
            </a:r>
            <a:r>
              <a:rPr lang="en-US" baseline="30000" smtClean="0"/>
              <a:t>2</a:t>
            </a:r>
            <a:r>
              <a:rPr lang="en-US" smtClean="0"/>
              <a:t>=C</a:t>
            </a:r>
            <a:r>
              <a:rPr lang="en-US" baseline="30000" smtClean="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26814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Example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centroid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distance from each point to each 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Pts assigned to closest centroid.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“3”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“1”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MEAN AVERAGE distance among assigned pts to centroid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“3”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the centroid to the average distance among all assigned points </a:t>
            </a:r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88221" y="3736428"/>
            <a:ext cx="425669" cy="299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 smtClean="0"/>
              <a:t>K Means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Since “3” moved, this </a:t>
            </a:r>
            <a:r>
              <a:rPr lang="en-US" sz="1400" dirty="0" err="1" smtClean="0"/>
              <a:t>pt</a:t>
            </a:r>
            <a:r>
              <a:rPr lang="en-US" sz="1400" dirty="0" smtClean="0"/>
              <a:t> is assigned to “2” 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new </a:t>
            </a:r>
            <a:r>
              <a:rPr lang="en-US" sz="1600" dirty="0" err="1" smtClean="0"/>
              <a:t>pt</a:t>
            </a:r>
            <a:r>
              <a:rPr lang="en-US" sz="1600" dirty="0" smtClean="0"/>
              <a:t> assignments again moves the centroid.  The process repeats until no reassignments occur after moving the centroids (convergence).</a:t>
            </a:r>
            <a:endParaRPr lang="en-US" sz="1600" dirty="0"/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88221" y="3736428"/>
            <a:ext cx="425669" cy="299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</a:t>
            </a:r>
            <a:r>
              <a:rPr lang="en-US" dirty="0" smtClean="0"/>
              <a:t>clustering </a:t>
            </a:r>
            <a:r>
              <a:rPr lang="en-US" dirty="0"/>
              <a:t>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</a:t>
            </a:r>
            <a:r>
              <a:rPr lang="en-US" sz="1600" dirty="0" smtClean="0"/>
              <a:t># of </a:t>
            </a:r>
            <a:r>
              <a:rPr lang="en-US" sz="1600" dirty="0"/>
              <a:t>rooms in a house vs </a:t>
            </a:r>
            <a:r>
              <a:rPr lang="en-US" sz="1600" dirty="0" err="1"/>
              <a:t>sq</a:t>
            </a:r>
            <a:r>
              <a:rPr lang="en-US" sz="1600" dirty="0"/>
              <a:t>-Meter of </a:t>
            </a:r>
            <a:r>
              <a:rPr lang="en-US" sz="1600" dirty="0" smtClean="0"/>
              <a:t>house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first/second”.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Luckily w/text this is not an issue!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 </a:t>
            </a:r>
            <a:r>
              <a:rPr lang="en-US" sz="3200" dirty="0" err="1" smtClean="0"/>
              <a:t>D_kmeans.R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Centroid </a:t>
            </a:r>
            <a:r>
              <a:rPr lang="en-US" dirty="0"/>
              <a:t>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this example a centroid would be “pulled” away from the actual cluster D1,D4 &amp; D3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of 1,2,3,4,5,</a:t>
            </a:r>
            <a:r>
              <a:rPr lang="en-US" u="sng" dirty="0" smtClean="0"/>
              <a:t>60</a:t>
            </a:r>
            <a:r>
              <a:rPr lang="en-US" dirty="0" smtClean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of 1,2,3,4,5,</a:t>
            </a:r>
            <a:r>
              <a:rPr lang="en-US" u="sng" dirty="0" smtClean="0"/>
              <a:t>60</a:t>
            </a:r>
            <a:r>
              <a:rPr lang="en-US" dirty="0" smtClean="0"/>
              <a:t> = 3.5 (closer to more points in vector space)</a:t>
            </a:r>
            <a:endParaRPr lang="en-US" dirty="0"/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41354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Open </a:t>
            </a:r>
            <a:r>
              <a:rPr lang="en-US" sz="3200" dirty="0" err="1" smtClean="0">
                <a:solidFill>
                  <a:schemeClr val="bg1"/>
                </a:solidFill>
              </a:rPr>
              <a:t>E_kmediods.R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Vs Spherical </a:t>
            </a:r>
            <a:r>
              <a:rPr lang="en-US" dirty="0"/>
              <a:t>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D2 &amp; D4 refer to “text” and “mining” in equal proportions like the course </a:t>
            </a:r>
            <a:r>
              <a:rPr lang="en-US" dirty="0" smtClean="0"/>
              <a:t>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D4 is many times longer than the other books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D3 refers to “mining” </a:t>
            </a:r>
            <a:r>
              <a:rPr lang="en-US" dirty="0" err="1" smtClean="0"/>
              <a:t>ie</a:t>
            </a:r>
            <a:r>
              <a:rPr lang="en-US" dirty="0" smtClean="0"/>
              <a:t> minerals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D1, D4, D3 probably appear as 1 cluster w/D2 standing alone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xmlns="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xmlns="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xmlns="" id="{89D91387-F3AF-4970-B655-1BAB74AD1B9B}"/>
              </a:ext>
            </a:extLst>
          </p:cNvPr>
          <p:cNvGrpSpPr/>
          <p:nvPr/>
        </p:nvGrpSpPr>
        <p:grpSpPr>
          <a:xfrm>
            <a:off x="325016" y="3206413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xmlns="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xmlns="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xmlns="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xmlns="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xmlns="" id="{C4E3B576-7840-41EE-B54D-02E70DEFD9F5}"/>
              </a:ext>
            </a:extLst>
          </p:cNvPr>
          <p:cNvSpPr txBox="1"/>
          <p:nvPr/>
        </p:nvSpPr>
        <p:spPr>
          <a:xfrm>
            <a:off x="395900" y="231969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xmlns="" id="{26E5CBC5-6D55-4FE8-AD6B-51D531BC4DAF}"/>
              </a:ext>
            </a:extLst>
          </p:cNvPr>
          <p:cNvSpPr txBox="1"/>
          <p:nvPr/>
        </p:nvSpPr>
        <p:spPr>
          <a:xfrm>
            <a:off x="2488678" y="2319692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xmlns="" id="{226197BF-BB15-426F-BE12-7DC2402E3B38}"/>
              </a:ext>
            </a:extLst>
          </p:cNvPr>
          <p:cNvSpPr txBox="1"/>
          <p:nvPr/>
        </p:nvSpPr>
        <p:spPr>
          <a:xfrm>
            <a:off x="0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xmlns="" id="{43814FBE-B194-497C-A05C-F36EF7B124A8}"/>
              </a:ext>
            </a:extLst>
          </p:cNvPr>
          <p:cNvSpPr txBox="1"/>
          <p:nvPr/>
        </p:nvSpPr>
        <p:spPr>
          <a:xfrm>
            <a:off x="2209942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xmlns="" id="{0188B232-1AFD-4B8A-8E85-A505C81B5749}"/>
              </a:ext>
            </a:extLst>
          </p:cNvPr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xmlns="" id="{2D2EC717-53D3-4DED-ABBD-FBC1EAEE62D9}"/>
              </a:ext>
            </a:extLst>
          </p:cNvPr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xmlns="" id="{0656DA3D-C3E5-4017-85BF-E87801ABB5EC}"/>
              </a:ext>
            </a:extLst>
          </p:cNvPr>
          <p:cNvSpPr txBox="1"/>
          <p:nvPr/>
        </p:nvSpPr>
        <p:spPr>
          <a:xfrm>
            <a:off x="4073209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xmlns="" id="{831C07E6-2935-43C3-9F17-8F771CA84AD0}"/>
              </a:ext>
            </a:extLst>
          </p:cNvPr>
          <p:cNvSpPr txBox="1"/>
          <p:nvPr/>
        </p:nvSpPr>
        <p:spPr>
          <a:xfrm>
            <a:off x="4117909" y="3061733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xmlns="" id="{0121AB00-D320-4AB1-818E-A9C81D4AC036}"/>
              </a:ext>
            </a:extLst>
          </p:cNvPr>
          <p:cNvSpPr txBox="1"/>
          <p:nvPr/>
        </p:nvSpPr>
        <p:spPr>
          <a:xfrm>
            <a:off x="4117909" y="3468946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xmlns="" id="{6445DD1F-C5F2-4A5C-96FC-AD9C6A057ACE}"/>
              </a:ext>
            </a:extLst>
          </p:cNvPr>
          <p:cNvSpPr/>
          <p:nvPr/>
        </p:nvSpPr>
        <p:spPr>
          <a:xfrm>
            <a:off x="1444187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xmlns="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xmlns="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xmlns="" id="{41316317-FC53-4748-95B7-8CC8A8532066}"/>
              </a:ext>
            </a:extLst>
          </p:cNvPr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xmlns="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xmlns="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xmlns="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xmlns="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xmlns="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xmlns="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xmlns="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xmlns="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xmlns="" id="{AB810761-D369-4074-B6FA-C5064A740985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measure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Euclidean</a:t>
            </a:r>
            <a:r>
              <a:rPr lang="en-US" dirty="0" smtClean="0"/>
              <a:t>: How dissimilar are documents?</a:t>
            </a:r>
          </a:p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0,1,2,6,1,0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309" y="3058517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167113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Doc1: 1,0,3,6,7,0</a:t>
            </a:r>
          </a:p>
          <a:p>
            <a:r>
              <a:rPr lang="en-US" dirty="0" smtClean="0"/>
              <a:t>Doc2: 0,1,2,6,1,0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309" y="1418887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with a numeric Vector Representation from tokens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076" y="2480430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(1*0) + (0*1) + (3*2) + (6*6) + (7*1) + (0*0)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1076" y="2790485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+ 0 + 6+ 36+ 7+ 0 = 49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076" y="2170376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Calculate the “dot product” of the vectors: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310" y="3673366"/>
            <a:ext cx="4881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 smtClean="0">
                <a:solidFill>
                  <a:srgbClr val="FFC000"/>
                </a:solidFill>
              </a:rPr>
              <a:t>63.1</a:t>
            </a:r>
            <a:endParaRPr lang="en-US" u="sng" dirty="0">
              <a:solidFill>
                <a:srgbClr val="FFC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040520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1545007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Doc1: 1,0,3,6,7,0</a:t>
            </a:r>
          </a:p>
          <a:p>
            <a:r>
              <a:rPr lang="en-US" dirty="0" smtClean="0"/>
              <a:t>Doc2: 0,1,2,6,1,0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309" y="1292759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with a numeric Vector Representation from tokens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076" y="2638087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(1*0) + (0*1) + (3*2) + (6*6) + (7*1) + (0*0)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1076" y="2948142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+ 0 + 6+ 36+ 7+ 0 = </a:t>
            </a:r>
            <a:r>
              <a:rPr lang="en-US" dirty="0" smtClean="0">
                <a:solidFill>
                  <a:srgbClr val="FF0000"/>
                </a:solidFill>
              </a:rPr>
              <a:t>49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076" y="2328033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Calculate the “dot product” of the vectors: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310" y="3405344"/>
            <a:ext cx="4881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Calculate the magnitude for a document</a:t>
            </a:r>
          </a:p>
          <a:p>
            <a:r>
              <a:rPr lang="en-US" dirty="0" smtClean="0"/>
              <a:t>Doc1: (1*1) + (0*0 )+ (3*3) + (6*6) + (7*7 )+ (0*0) </a:t>
            </a:r>
          </a:p>
          <a:p>
            <a:r>
              <a:rPr lang="en-US" dirty="0" smtClean="0"/>
              <a:t>1 + 0 + 9 + 36 + 49 + 0 = 95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(95) = 9.7</a:t>
            </a:r>
          </a:p>
          <a:p>
            <a:r>
              <a:rPr lang="en-US" dirty="0" smtClean="0"/>
              <a:t>Doc2: (0*0)+(1*1)+(2*2)+(6*6)+(1*1) + (0*0)</a:t>
            </a:r>
          </a:p>
          <a:p>
            <a:r>
              <a:rPr lang="en-US" dirty="0" smtClean="0"/>
              <a:t>0 + 1 + 4 + 36 + 1 + 0 = 42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(42) = 6.4 </a:t>
            </a:r>
          </a:p>
          <a:p>
            <a:r>
              <a:rPr lang="en-US" dirty="0"/>
              <a:t>9.7 * 6.4 = </a:t>
            </a:r>
            <a:r>
              <a:rPr lang="en-US" dirty="0">
                <a:solidFill>
                  <a:srgbClr val="FF0000"/>
                </a:solidFill>
              </a:rPr>
              <a:t>63.1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013" y="5754415"/>
            <a:ext cx="367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 smtClean="0">
                <a:solidFill>
                  <a:srgbClr val="FFC000"/>
                </a:solidFill>
              </a:rPr>
              <a:t>= 0.77</a:t>
            </a:r>
            <a:endParaRPr lang="en-US" u="sng" dirty="0">
              <a:solidFill>
                <a:srgbClr val="FFC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</a:t>
            </a:r>
            <a:r>
              <a:rPr lang="en-US" dirty="0" smtClean="0"/>
              <a:t>0,1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" y="5969877"/>
            <a:ext cx="8823960" cy="32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Using cosines now D4, D2 represent a cluster as expected and you may have to declare add another K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641835" cy="3668843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Euclidean</a:t>
            </a:r>
            <a:r>
              <a:rPr lang="en-US" dirty="0" smtClean="0"/>
              <a:t>: How dissimilar are documents?</a:t>
            </a:r>
          </a:p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3959" y="31688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similar to the cosine similarity is closer to 1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0" idx="6"/>
          </p:cNvCxnSpPr>
          <p:nvPr/>
        </p:nvCxnSpPr>
        <p:spPr>
          <a:xfrm flipH="1">
            <a:off x="5294413" y="3515710"/>
            <a:ext cx="743780" cy="19973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763900" y="1594579"/>
            <a:ext cx="7616201" cy="36688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51339" y="5102772"/>
            <a:ext cx="338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Big distance D4 to D2 means they are far apart.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0428" y="5102772"/>
            <a:ext cx="312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D4:D1  Small angle distance so the cosine similarity will get closer to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Jeopardy Data Set Explanation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050" name="Picture 2" descr="Image result for jeopar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5" y="1340858"/>
            <a:ext cx="5535777" cy="31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0020" y="5969877"/>
            <a:ext cx="8823960" cy="32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Jeopardy is a US game show that contestants “ask  the question to the stated answer to earn money.</a:t>
            </a:r>
            <a:endParaRPr lang="en-US" sz="1600" dirty="0"/>
          </a:p>
        </p:txBody>
      </p:sp>
      <p:pic>
        <p:nvPicPr>
          <p:cNvPr id="2052" name="Picture 4" descr="Image result for jeopar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10" y="2950943"/>
            <a:ext cx="4987241" cy="269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47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8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 smtClean="0"/>
              <a:t>F_spherical_kmeans.R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542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Prework, you should have read the ethics articles provided but if you haven’t please 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 : Perform a clustering technique on Jeopardy data &amp; construct one visual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30Min: Read chapter 6 on document classification using elastic net.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218" name="Picture 2" descr="Image result for professor meme">
            <a:extLst>
              <a:ext uri="{FF2B5EF4-FFF2-40B4-BE49-F238E27FC236}">
                <a16:creationId xmlns:a16="http://schemas.microsoft.com/office/drawing/2014/main" xmlns="" id="{5D0EA8E1-0165-4C0D-911D-97F50C9A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166284"/>
            <a:ext cx="4057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</a:t>
            </a:r>
            <a:r>
              <a:rPr lang="en-US" sz="2000" dirty="0" smtClean="0"/>
              <a:t>revenue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</a:t>
            </a:r>
            <a:r>
              <a:rPr lang="en-US" altLang="en-US" dirty="0" smtClean="0">
                <a:latin typeface="Franklin Gothic Book" pitchFamily="34" charset="0"/>
              </a:rPr>
              <a:t>clustering, data </a:t>
            </a:r>
            <a:r>
              <a:rPr lang="en-US" altLang="en-US" dirty="0">
                <a:latin typeface="Franklin Gothic Book" pitchFamily="34" charset="0"/>
              </a:rPr>
              <a:t>reduction &amp; exploration,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xmlns="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xmlns="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xmlns="" id="{4330E06C-C231-49A3-AE30-EAAB1A8F08B6}"/>
              </a:ext>
            </a:extLst>
          </p:cNvPr>
          <p:cNvGrpSpPr/>
          <p:nvPr/>
        </p:nvGrpSpPr>
        <p:grpSpPr>
          <a:xfrm>
            <a:off x="7286625" y="3000376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xmlns="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xmlns="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xmlns="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xmlns="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xmlns="" id="{191C209D-41BE-445A-8F56-4606D5A5F0E9}"/>
              </a:ext>
            </a:extLst>
          </p:cNvPr>
          <p:cNvGrpSpPr/>
          <p:nvPr/>
        </p:nvGrpSpPr>
        <p:grpSpPr>
          <a:xfrm>
            <a:off x="325016" y="2971800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xmlns="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xmlns="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xmlns="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xmlns="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xmlns="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3287149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xmlns="" id="{990B4EA5-B321-4AA7-8C2D-916580BCABA2}"/>
              </a:ext>
            </a:extLst>
          </p:cNvPr>
          <p:cNvSpPr txBox="1"/>
          <p:nvPr/>
        </p:nvSpPr>
        <p:spPr>
          <a:xfrm>
            <a:off x="395900" y="227683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xmlns="" id="{A11BC223-9284-41F0-A96F-9A020AF5F95C}"/>
              </a:ext>
            </a:extLst>
          </p:cNvPr>
          <p:cNvSpPr txBox="1"/>
          <p:nvPr/>
        </p:nvSpPr>
        <p:spPr>
          <a:xfrm>
            <a:off x="2436563" y="2276831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xmlns="" id="{541B85F8-23E7-474A-96C6-83F926E7EE39}"/>
              </a:ext>
            </a:extLst>
          </p:cNvPr>
          <p:cNvGrpSpPr/>
          <p:nvPr/>
        </p:nvGrpSpPr>
        <p:grpSpPr>
          <a:xfrm>
            <a:off x="2282220" y="2893485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xmlns="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xmlns="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xmlns="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xmlns="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xmlns="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xmlns="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xmlns="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xmlns="" id="{8DC23100-BB85-40BE-A7B5-3EFF49919F3D}"/>
              </a:ext>
            </a:extLst>
          </p:cNvPr>
          <p:cNvSpPr txBox="1"/>
          <p:nvPr/>
        </p:nvSpPr>
        <p:spPr>
          <a:xfrm>
            <a:off x="206001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xmlns="" id="{561BA874-797E-4CEB-A1B9-506363DC3014}"/>
              </a:ext>
            </a:extLst>
          </p:cNvPr>
          <p:cNvSpPr txBox="1"/>
          <p:nvPr/>
        </p:nvSpPr>
        <p:spPr>
          <a:xfrm>
            <a:off x="2092313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xmlns="" id="{93F8D1C2-AE0C-4DA2-A896-23C6E8BB8143}"/>
              </a:ext>
            </a:extLst>
          </p:cNvPr>
          <p:cNvSpPr txBox="1"/>
          <p:nvPr/>
        </p:nvSpPr>
        <p:spPr>
          <a:xfrm>
            <a:off x="7189076" y="4584050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In new data find the customers/observations that most likely are part of a particular cluster.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xmlns="" id="{EE20D621-FC4D-4C52-9244-70D750EF5BA8}"/>
              </a:ext>
            </a:extLst>
          </p:cNvPr>
          <p:cNvSpPr txBox="1"/>
          <p:nvPr/>
        </p:nvSpPr>
        <p:spPr>
          <a:xfrm>
            <a:off x="7343775" y="2276832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xmlns="" id="{0FC62B72-0FC7-44CD-8C71-2B73BA442E78}"/>
              </a:ext>
            </a:extLst>
          </p:cNvPr>
          <p:cNvSpPr/>
          <p:nvPr/>
        </p:nvSpPr>
        <p:spPr>
          <a:xfrm>
            <a:off x="7882924" y="3398995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xmlns="" id="{D6BE562C-8A03-4F70-98D8-03387C0D8B58}"/>
              </a:ext>
            </a:extLst>
          </p:cNvPr>
          <p:cNvSpPr txBox="1"/>
          <p:nvPr/>
        </p:nvSpPr>
        <p:spPr>
          <a:xfrm>
            <a:off x="4201801" y="227683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xmlns="" id="{D4038CA4-570B-4C36-8331-951AEC967B05}"/>
              </a:ext>
            </a:extLst>
          </p:cNvPr>
          <p:cNvSpPr txBox="1"/>
          <p:nvPr/>
        </p:nvSpPr>
        <p:spPr>
          <a:xfrm>
            <a:off x="4201801" y="2748906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xmlns="" id="{27DB466A-8EDA-423C-AB4A-4CE40C0B0E43}"/>
              </a:ext>
            </a:extLst>
          </p:cNvPr>
          <p:cNvSpPr txBox="1"/>
          <p:nvPr/>
        </p:nvSpPr>
        <p:spPr>
          <a:xfrm>
            <a:off x="4201801" y="3203743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xmlns="" id="{56FCF647-38C1-447C-B65D-D9C38693F062}"/>
              </a:ext>
            </a:extLst>
          </p:cNvPr>
          <p:cNvSpPr txBox="1"/>
          <p:nvPr/>
        </p:nvSpPr>
        <p:spPr>
          <a:xfrm>
            <a:off x="4201801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xmlns="" id="{AD643205-7D80-417B-8C62-025D574035B3}"/>
              </a:ext>
            </a:extLst>
          </p:cNvPr>
          <p:cNvSpPr/>
          <p:nvPr/>
        </p:nvSpPr>
        <p:spPr>
          <a:xfrm>
            <a:off x="8082281" y="3636616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xmlns="" id="{20526A6F-5E4D-4F78-8F70-63773D75BDCB}"/>
              </a:ext>
            </a:extLst>
          </p:cNvPr>
          <p:cNvSpPr/>
          <p:nvPr/>
        </p:nvSpPr>
        <p:spPr>
          <a:xfrm>
            <a:off x="7602393" y="3741422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xmlns="" id="{04960449-D785-4670-BFFA-566822518620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xmlns="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6" y="3117194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8/27/2019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observed customer personas exist in our customer data?</a:t>
            </a:r>
            <a:endParaRPr lang="en-US" dirty="0"/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xmlns="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54" y="2966485"/>
            <a:ext cx="3029931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6346</TotalTime>
  <Words>2126</Words>
  <Application>Microsoft Office PowerPoint</Application>
  <PresentationFormat>On-screen Show (4:3)</PresentationFormat>
  <Paragraphs>482</Paragraphs>
  <Slides>47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Document</vt:lpstr>
      <vt:lpstr>GSERM: Text Mining &amp; NLP Sentiment Analysis</vt:lpstr>
      <vt:lpstr>Agenda – all times are suggested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Interactie to show term distribution</vt:lpstr>
      <vt:lpstr>Interpreting a TreeMap: Multi-dimensional</vt:lpstr>
      <vt:lpstr>Agenda – all times are suggested</vt:lpstr>
      <vt:lpstr>PowerPoint Presentation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Cosine</vt:lpstr>
      <vt:lpstr>Cosine</vt:lpstr>
      <vt:lpstr>Spherical K-Means</vt:lpstr>
      <vt:lpstr>Side by Side</vt:lpstr>
      <vt:lpstr>Jeopardy Data Set Explanation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375</cp:revision>
  <dcterms:created xsi:type="dcterms:W3CDTF">2018-05-23T17:24:59Z</dcterms:created>
  <dcterms:modified xsi:type="dcterms:W3CDTF">2019-08-27T21:50:09Z</dcterms:modified>
</cp:coreProperties>
</file>