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593" r:id="rId2"/>
    <p:sldId id="614" r:id="rId3"/>
    <p:sldId id="643" r:id="rId4"/>
    <p:sldId id="632" r:id="rId5"/>
    <p:sldId id="556" r:id="rId6"/>
    <p:sldId id="557" r:id="rId7"/>
    <p:sldId id="558" r:id="rId8"/>
    <p:sldId id="559" r:id="rId9"/>
    <p:sldId id="560" r:id="rId10"/>
    <p:sldId id="561" r:id="rId11"/>
    <p:sldId id="563" r:id="rId12"/>
    <p:sldId id="616" r:id="rId13"/>
    <p:sldId id="617" r:id="rId14"/>
    <p:sldId id="618" r:id="rId15"/>
    <p:sldId id="619" r:id="rId16"/>
    <p:sldId id="620" r:id="rId17"/>
    <p:sldId id="621" r:id="rId18"/>
    <p:sldId id="622" r:id="rId19"/>
    <p:sldId id="623" r:id="rId20"/>
    <p:sldId id="624" r:id="rId21"/>
    <p:sldId id="625" r:id="rId22"/>
    <p:sldId id="626" r:id="rId23"/>
    <p:sldId id="644" r:id="rId24"/>
    <p:sldId id="615" r:id="rId25"/>
    <p:sldId id="572" r:id="rId26"/>
    <p:sldId id="628" r:id="rId27"/>
    <p:sldId id="629" r:id="rId28"/>
    <p:sldId id="613" r:id="rId29"/>
    <p:sldId id="630" r:id="rId30"/>
    <p:sldId id="631" r:id="rId31"/>
    <p:sldId id="645" r:id="rId32"/>
    <p:sldId id="634" r:id="rId33"/>
    <p:sldId id="587" r:id="rId34"/>
    <p:sldId id="635" r:id="rId35"/>
    <p:sldId id="586" r:id="rId36"/>
    <p:sldId id="637" r:id="rId37"/>
    <p:sldId id="638" r:id="rId38"/>
    <p:sldId id="639" r:id="rId39"/>
    <p:sldId id="640" r:id="rId40"/>
    <p:sldId id="641" r:id="rId41"/>
    <p:sldId id="642" r:id="rId42"/>
    <p:sldId id="647" r:id="rId43"/>
    <p:sldId id="646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1525" autoAdjust="0"/>
  </p:normalViewPr>
  <p:slideViewPr>
    <p:cSldViewPr snapToGrid="0">
      <p:cViewPr varScale="1">
        <p:scale>
          <a:sx n="61" d="100"/>
          <a:sy n="61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134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4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72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6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02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62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23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93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72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0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69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31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83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48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5/19/2019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Kwartler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5/19/2019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Kwartler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5/19/2019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Kwartler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5/19/2019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5/19/2019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Kwartler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5/19/2019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Kwartler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5/19/2019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Kwartler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Kwartler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5/19/2019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Kwartler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5/19/2019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Kwartler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Kwartler</a:t>
            </a:r>
            <a:endParaRPr lang="en-US" dirty="0"/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940" y="6049108"/>
            <a:ext cx="961060" cy="80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hyperlink" Target="https://www.linkedin.com/in/edwardkwartle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jpeg"/><Relationship Id="rId5" Type="http://schemas.openxmlformats.org/officeDocument/2006/relationships/image" Target="../media/image29.png"/><Relationship Id="rId4" Type="http://schemas.openxmlformats.org/officeDocument/2006/relationships/image" Target="../media/image19.jpeg"/><Relationship Id="rId9" Type="http://schemas.openxmlformats.org/officeDocument/2006/relationships/image" Target="../media/image3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github.com/kwartler/StGallen2019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github.com/kwartler/StGallen2019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github.com/kwartler/StGallen2019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wartler/HarvardSpringStudent2019/blob/master/Rstudio_Cloud_Instructions.docx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rstudio.cloud/" TargetMode="External"/><Relationship Id="rId4" Type="http://schemas.openxmlformats.org/officeDocument/2006/relationships/hyperlink" Target="https://github.com/kwartler/StGallen2019/blob/master/Rstudio_Cloud_Instructions.docx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GSERM: Text Mining &amp; NLP</a:t>
            </a:r>
            <a:br>
              <a:rPr lang="en-US" dirty="0" smtClean="0"/>
            </a:br>
            <a:r>
              <a:rPr lang="en-US" sz="3600" i="1" dirty="0" smtClean="0"/>
              <a:t>R Basics</a:t>
            </a:r>
            <a:endParaRPr lang="en-US" sz="36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June 17, 2019</a:t>
            </a:r>
          </a:p>
          <a:p>
            <a:r>
              <a:rPr lang="en-US" dirty="0" smtClean="0"/>
              <a:t> Ted Kwartler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R: Where is it being used?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64" y="1262217"/>
            <a:ext cx="1737360" cy="393192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dirty="0"/>
              <a:t>Media</a:t>
            </a:r>
          </a:p>
          <a:p>
            <a:pPr algn="ctr"/>
            <a:r>
              <a:rPr lang="en-US" sz="1600" dirty="0"/>
              <a:t>Google</a:t>
            </a:r>
          </a:p>
          <a:p>
            <a:pPr algn="ctr"/>
            <a:r>
              <a:rPr lang="en-US" sz="1600" dirty="0"/>
              <a:t>Facebook</a:t>
            </a:r>
          </a:p>
          <a:p>
            <a:pPr algn="ctr"/>
            <a:r>
              <a:rPr lang="en-US" sz="1600" dirty="0"/>
              <a:t>Twitter</a:t>
            </a:r>
          </a:p>
          <a:p>
            <a:pPr algn="ctr"/>
            <a:r>
              <a:rPr lang="en-US" sz="1600" dirty="0"/>
              <a:t>Foursquare</a:t>
            </a:r>
          </a:p>
          <a:p>
            <a:pPr algn="ctr"/>
            <a:r>
              <a:rPr lang="en-US" sz="1600" dirty="0"/>
              <a:t>Kickstarter</a:t>
            </a:r>
          </a:p>
          <a:p>
            <a:pPr algn="ctr"/>
            <a:r>
              <a:rPr lang="en-US" sz="1600" dirty="0"/>
              <a:t>New York Times</a:t>
            </a:r>
          </a:p>
          <a:p>
            <a:pPr algn="ctr"/>
            <a:r>
              <a:rPr lang="en-US" sz="1600" dirty="0"/>
              <a:t>Economist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73092" y="1262217"/>
            <a:ext cx="1737360" cy="393192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dirty="0"/>
              <a:t>Services</a:t>
            </a:r>
          </a:p>
          <a:p>
            <a:pPr algn="ctr"/>
            <a:r>
              <a:rPr lang="en-US" sz="1600" dirty="0"/>
              <a:t>Zillow</a:t>
            </a:r>
          </a:p>
          <a:p>
            <a:pPr algn="ctr"/>
            <a:r>
              <a:rPr lang="en-US" sz="1600" dirty="0"/>
              <a:t>Trulia</a:t>
            </a:r>
          </a:p>
          <a:p>
            <a:pPr algn="ctr"/>
            <a:r>
              <a:rPr lang="en-US" sz="1600" dirty="0"/>
              <a:t>eHarmony</a:t>
            </a:r>
          </a:p>
          <a:p>
            <a:pPr algn="ctr"/>
            <a:r>
              <a:rPr lang="en-US" sz="1600" dirty="0"/>
              <a:t>DataSong</a:t>
            </a:r>
          </a:p>
          <a:p>
            <a:pPr algn="ctr"/>
            <a:r>
              <a:rPr lang="en-US" sz="1600" dirty="0"/>
              <a:t>PredictWise</a:t>
            </a:r>
          </a:p>
          <a:p>
            <a:pPr algn="ctr"/>
            <a:r>
              <a:rPr lang="en-US" sz="1600" dirty="0"/>
              <a:t>Nationwide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33548" y="1262217"/>
            <a:ext cx="1737360" cy="39298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dirty="0"/>
              <a:t>Technology</a:t>
            </a:r>
          </a:p>
          <a:p>
            <a:pPr algn="ctr"/>
            <a:r>
              <a:rPr lang="en-US" sz="1600" dirty="0"/>
              <a:t>SAS</a:t>
            </a:r>
          </a:p>
          <a:p>
            <a:pPr algn="ctr"/>
            <a:r>
              <a:rPr lang="en-US" sz="1600" dirty="0"/>
              <a:t>Oracle</a:t>
            </a:r>
          </a:p>
          <a:p>
            <a:pPr algn="ctr"/>
            <a:r>
              <a:rPr lang="en-US" sz="1600" dirty="0"/>
              <a:t>IBM</a:t>
            </a:r>
          </a:p>
          <a:p>
            <a:pPr algn="ctr"/>
            <a:r>
              <a:rPr lang="en-US" sz="1600" dirty="0"/>
              <a:t>Teradata</a:t>
            </a:r>
          </a:p>
          <a:p>
            <a:pPr algn="ctr"/>
            <a:r>
              <a:rPr lang="en-US" sz="1600" dirty="0"/>
              <a:t>Coursera</a:t>
            </a:r>
          </a:p>
          <a:p>
            <a:pPr algn="ctr"/>
            <a:r>
              <a:rPr lang="en-US" sz="1600" dirty="0"/>
              <a:t>SAP</a:t>
            </a:r>
          </a:p>
          <a:p>
            <a:pPr algn="ctr"/>
            <a:r>
              <a:rPr lang="en-US" sz="1600" dirty="0"/>
              <a:t>DataCamp</a:t>
            </a:r>
          </a:p>
          <a:p>
            <a:pPr algn="ctr"/>
            <a:r>
              <a:rPr lang="en-US" sz="1600" dirty="0"/>
              <a:t>Alteryx</a:t>
            </a:r>
          </a:p>
          <a:p>
            <a:pPr algn="ctr"/>
            <a:r>
              <a:rPr lang="en-US" sz="1600" dirty="0"/>
              <a:t>TIBCO</a:t>
            </a:r>
          </a:p>
          <a:p>
            <a:pPr algn="ctr"/>
            <a:r>
              <a:rPr lang="en-US" sz="1600" dirty="0" err="1"/>
              <a:t>OneTick</a:t>
            </a:r>
            <a:endParaRPr lang="en-US" sz="1600" dirty="0"/>
          </a:p>
          <a:p>
            <a:pPr algn="ctr"/>
            <a:r>
              <a:rPr lang="en-US" sz="1600" dirty="0"/>
              <a:t>Amazon</a:t>
            </a:r>
          </a:p>
          <a:p>
            <a:pPr algn="ctr"/>
            <a:r>
              <a:rPr lang="en-US" sz="1600" dirty="0"/>
              <a:t>Google</a:t>
            </a:r>
          </a:p>
          <a:p>
            <a:pPr algn="ctr"/>
            <a:r>
              <a:rPr lang="en-US" sz="1600" dirty="0"/>
              <a:t>Microsoft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03320" y="1262217"/>
            <a:ext cx="1737360" cy="393192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dirty="0"/>
              <a:t>Finance</a:t>
            </a:r>
          </a:p>
          <a:p>
            <a:pPr algn="ctr"/>
            <a:r>
              <a:rPr lang="en-US" sz="1600" dirty="0"/>
              <a:t>Lloyd’s Bank</a:t>
            </a:r>
          </a:p>
          <a:p>
            <a:pPr algn="ctr"/>
            <a:r>
              <a:rPr lang="en-US" sz="1600" dirty="0"/>
              <a:t>Credit Suisse</a:t>
            </a:r>
          </a:p>
          <a:p>
            <a:pPr algn="ctr"/>
            <a:r>
              <a:rPr lang="en-US" sz="1600" dirty="0"/>
              <a:t>American Century</a:t>
            </a:r>
          </a:p>
          <a:p>
            <a:pPr algn="ctr"/>
            <a:r>
              <a:rPr lang="en-US" sz="1600" dirty="0"/>
              <a:t>Australia and New Zealand Banking Group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63776" y="1262217"/>
            <a:ext cx="1737360" cy="393192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b="1" dirty="0"/>
              <a:t>U.S Government</a:t>
            </a:r>
          </a:p>
          <a:p>
            <a:pPr algn="ctr"/>
            <a:r>
              <a:rPr lang="en-US" sz="1600" dirty="0"/>
              <a:t>Food &amp; Drug </a:t>
            </a:r>
          </a:p>
          <a:p>
            <a:pPr algn="ctr"/>
            <a:r>
              <a:rPr lang="en-US" sz="1600" dirty="0"/>
              <a:t>Administration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National Weather </a:t>
            </a:r>
          </a:p>
          <a:p>
            <a:pPr algn="ctr"/>
            <a:r>
              <a:rPr lang="en-US" sz="1600" dirty="0"/>
              <a:t>Service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National Institute </a:t>
            </a:r>
          </a:p>
          <a:p>
            <a:pPr algn="ctr"/>
            <a:r>
              <a:rPr lang="en-US" sz="1600" dirty="0"/>
              <a:t>of Standards </a:t>
            </a:r>
          </a:p>
          <a:p>
            <a:pPr algn="ctr"/>
            <a:r>
              <a:rPr lang="en-US" sz="1600" dirty="0"/>
              <a:t>in Technology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5500709"/>
            <a:ext cx="8686800" cy="553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 is ubiquitous in various industries used for analysis, prototyping and visualization.   However, more often python is used in </a:t>
            </a:r>
            <a:r>
              <a:rPr lang="en-US" sz="1600" i="1" dirty="0"/>
              <a:t>production</a:t>
            </a:r>
            <a:r>
              <a:rPr lang="en-US" sz="1600" dirty="0"/>
              <a:t> environments.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8600" y="5329250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60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Pros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ln>
            <a:solidFill>
              <a:schemeClr val="accent3"/>
            </a:solidFill>
          </a:ln>
        </p:spPr>
        <p:txBody>
          <a:bodyPr/>
          <a:lstStyle/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Arial"/>
              </a:rPr>
              <a:t>VERY extensible  </a:t>
            </a:r>
          </a:p>
          <a:p>
            <a:pPr marL="573088" lvl="1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700" dirty="0">
                <a:solidFill>
                  <a:sysClr val="windowText" lastClr="000000"/>
                </a:solidFill>
                <a:latin typeface="Arial"/>
              </a:rPr>
              <a:t>10K+ packages</a:t>
            </a:r>
          </a:p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Arial"/>
              </a:rPr>
              <a:t>Built by stats, made for stats</a:t>
            </a:r>
          </a:p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Arial"/>
              </a:rPr>
              <a:t>Free, open source</a:t>
            </a:r>
          </a:p>
          <a:p>
            <a:pPr marL="573088" lvl="1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700" dirty="0">
                <a:solidFill>
                  <a:sysClr val="windowText" lastClr="000000"/>
                </a:solidFill>
                <a:latin typeface="Arial"/>
              </a:rPr>
              <a:t>Cutting edge</a:t>
            </a:r>
          </a:p>
          <a:p>
            <a:pPr marL="573088" lvl="1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700" dirty="0">
                <a:solidFill>
                  <a:sysClr val="windowText" lastClr="000000"/>
                </a:solidFill>
                <a:latin typeface="Arial"/>
              </a:rPr>
              <a:t>Diverse applications</a:t>
            </a:r>
          </a:p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Arial"/>
              </a:rPr>
              <a:t>Outstanding graphical capabilities</a:t>
            </a:r>
          </a:p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FF0000"/>
                </a:solidFill>
                <a:latin typeface="Arial"/>
              </a:rPr>
              <a:t>Large community based help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solidFill>
            <a:schemeClr val="accent3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Cons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3"/>
            </a:solidFill>
          </a:ln>
        </p:spPr>
        <p:txBody>
          <a:bodyPr/>
          <a:lstStyle/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Arial"/>
              </a:rPr>
              <a:t>Tough to do “big data” </a:t>
            </a:r>
          </a:p>
          <a:p>
            <a:pPr marL="573088" lvl="1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700" dirty="0">
                <a:solidFill>
                  <a:sysClr val="windowText" lastClr="000000"/>
                </a:solidFill>
                <a:latin typeface="Arial"/>
              </a:rPr>
              <a:t>In memory data constraints w/o extra effort</a:t>
            </a:r>
          </a:p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Arial"/>
              </a:rPr>
              <a:t>Official documentation is terse</a:t>
            </a:r>
          </a:p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Arial"/>
              </a:rPr>
              <a:t>Not as polished as a commercial application</a:t>
            </a:r>
          </a:p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Arial"/>
              </a:rPr>
              <a:t>Slow compared to lower level languages</a:t>
            </a:r>
          </a:p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Arial"/>
              </a:rPr>
              <a:t>Production worthy apps can be </a:t>
            </a:r>
            <a:r>
              <a:rPr lang="en-US" sz="2000" i="1" dirty="0">
                <a:solidFill>
                  <a:sysClr val="windowText" lastClr="000000"/>
                </a:solidFill>
                <a:latin typeface="Arial"/>
              </a:rPr>
              <a:t>difficult</a:t>
            </a:r>
            <a:r>
              <a:rPr lang="en-US" sz="2000" dirty="0">
                <a:solidFill>
                  <a:sysClr val="windowText" lastClr="000000"/>
                </a:solidFill>
                <a:latin typeface="Arial"/>
              </a:rPr>
              <a:t> to create </a:t>
            </a:r>
          </a:p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FF0000"/>
                </a:solidFill>
                <a:latin typeface="Arial"/>
              </a:rPr>
              <a:t>Large community based help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5/19/2019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it’s awesome but…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2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R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D0003F2-6EC5-4EC0-96D8-393437A752B0}"/>
              </a:ext>
            </a:extLst>
          </p:cNvPr>
          <p:cNvSpPr/>
          <p:nvPr/>
        </p:nvSpPr>
        <p:spPr>
          <a:xfrm>
            <a:off x="240631" y="1095366"/>
            <a:ext cx="8686800" cy="4175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Let’s eat a banana for breakfast.  </a:t>
            </a:r>
            <a:r>
              <a:rPr lang="en-US" sz="2400" b="1" u="sng" dirty="0">
                <a:solidFill>
                  <a:schemeClr val="accent1"/>
                </a:solidFill>
              </a:rPr>
              <a:t>Where is the fruit?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82D44EF-9F10-4497-A64C-FB989A9FA3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735" y="2179052"/>
            <a:ext cx="3478641" cy="26967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The item of interest needs to be in the “working directory”</a:t>
            </a:r>
            <a:endParaRPr lang="en-US" sz="2800" b="1" u="sng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0E26C31-2DE9-4F0E-90DC-A879D013CDE8}"/>
              </a:ext>
            </a:extLst>
          </p:cNvPr>
          <p:cNvSpPr txBox="1"/>
          <p:nvPr/>
        </p:nvSpPr>
        <p:spPr>
          <a:xfrm>
            <a:off x="240631" y="1737196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(‘ted/fruit/basket’)</a:t>
            </a:r>
          </a:p>
        </p:txBody>
      </p:sp>
    </p:spTree>
    <p:extLst>
      <p:ext uri="{BB962C8B-B14F-4D97-AF65-F5344CB8AC3E}">
        <p14:creationId xmlns:p14="http://schemas.microsoft.com/office/powerpoint/2010/main" val="2345136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Trap!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pic>
        <p:nvPicPr>
          <p:cNvPr id="6" name="Picture 2" descr="Image result for mouse trap">
            <a:extLst>
              <a:ext uri="{FF2B5EF4-FFF2-40B4-BE49-F238E27FC236}">
                <a16:creationId xmlns:a16="http://schemas.microsoft.com/office/drawing/2014/main" xmlns="" id="{F846D6A0-D7AA-47C4-97C8-FB3B4A491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87077"/>
            <a:ext cx="2820643" cy="188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D46E348-01AE-4DB9-856C-02AC1980BF8D}"/>
              </a:ext>
            </a:extLst>
          </p:cNvPr>
          <p:cNvSpPr txBox="1"/>
          <p:nvPr/>
        </p:nvSpPr>
        <p:spPr>
          <a:xfrm>
            <a:off x="2773282" y="1729038"/>
            <a:ext cx="61972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WINDOWS (local laptop):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the slashes have to be switched (or “escaped”)!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B7B87A9-B301-4293-93FA-06BB288D0A48}"/>
              </a:ext>
            </a:extLst>
          </p:cNvPr>
          <p:cNvSpPr txBox="1"/>
          <p:nvPr/>
        </p:nvSpPr>
        <p:spPr>
          <a:xfrm>
            <a:off x="3277096" y="3209963"/>
            <a:ext cx="2464136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setwd("~/desktop")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0CD4E35-E2F2-4DD0-84B4-30CAE9221AB7}"/>
              </a:ext>
            </a:extLst>
          </p:cNvPr>
          <p:cNvSpPr txBox="1"/>
          <p:nvPr/>
        </p:nvSpPr>
        <p:spPr>
          <a:xfrm>
            <a:off x="3277096" y="4321556"/>
            <a:ext cx="5801588" cy="5386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("~\desktop")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Error: '\d' is an unrecognized escape in character string starting ""~\d"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7F11FA60-CAC9-4EEA-A3D6-A31695BB18CE}"/>
              </a:ext>
            </a:extLst>
          </p:cNvPr>
          <p:cNvSpPr>
            <a:spLocks noChangeAspect="1"/>
          </p:cNvSpPr>
          <p:nvPr/>
        </p:nvSpPr>
        <p:spPr bwMode="auto">
          <a:xfrm>
            <a:off x="2645060" y="2962950"/>
            <a:ext cx="524371" cy="627005"/>
          </a:xfrm>
          <a:custGeom>
            <a:avLst/>
            <a:gdLst>
              <a:gd name="T0" fmla="*/ 129 w 134"/>
              <a:gd name="T1" fmla="*/ 57 h 160"/>
              <a:gd name="T2" fmla="*/ 13 w 134"/>
              <a:gd name="T3" fmla="*/ 48 h 160"/>
              <a:gd name="T4" fmla="*/ 0 w 134"/>
              <a:gd name="T5" fmla="*/ 53 h 160"/>
              <a:gd name="T6" fmla="*/ 27 w 134"/>
              <a:gd name="T7" fmla="*/ 159 h 160"/>
              <a:gd name="T8" fmla="*/ 42 w 134"/>
              <a:gd name="T9" fmla="*/ 159 h 160"/>
              <a:gd name="T10" fmla="*/ 28 w 134"/>
              <a:gd name="T11" fmla="*/ 107 h 160"/>
              <a:gd name="T12" fmla="*/ 132 w 134"/>
              <a:gd name="T13" fmla="*/ 60 h 160"/>
              <a:gd name="T14" fmla="*/ 129 w 134"/>
              <a:gd name="T15" fmla="*/ 5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160">
                <a:moveTo>
                  <a:pt x="129" y="57"/>
                </a:moveTo>
                <a:cubicBezTo>
                  <a:pt x="45" y="91"/>
                  <a:pt x="79" y="0"/>
                  <a:pt x="13" y="48"/>
                </a:cubicBezTo>
                <a:cubicBezTo>
                  <a:pt x="0" y="53"/>
                  <a:pt x="0" y="53"/>
                  <a:pt x="0" y="53"/>
                </a:cubicBezTo>
                <a:cubicBezTo>
                  <a:pt x="27" y="159"/>
                  <a:pt x="27" y="159"/>
                  <a:pt x="27" y="159"/>
                </a:cubicBezTo>
                <a:cubicBezTo>
                  <a:pt x="42" y="159"/>
                  <a:pt x="42" y="159"/>
                  <a:pt x="42" y="159"/>
                </a:cubicBezTo>
                <a:cubicBezTo>
                  <a:pt x="28" y="107"/>
                  <a:pt x="28" y="107"/>
                  <a:pt x="28" y="107"/>
                </a:cubicBezTo>
                <a:cubicBezTo>
                  <a:pt x="87" y="58"/>
                  <a:pt x="63" y="160"/>
                  <a:pt x="132" y="60"/>
                </a:cubicBezTo>
                <a:cubicBezTo>
                  <a:pt x="134" y="58"/>
                  <a:pt x="131" y="56"/>
                  <a:pt x="129" y="57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Multiplication Sign 12">
            <a:extLst>
              <a:ext uri="{FF2B5EF4-FFF2-40B4-BE49-F238E27FC236}">
                <a16:creationId xmlns:a16="http://schemas.microsoft.com/office/drawing/2014/main" xmlns="" id="{DE42D866-E615-421A-9661-6AAA6A7345C3}"/>
              </a:ext>
            </a:extLst>
          </p:cNvPr>
          <p:cNvSpPr/>
          <p:nvPr/>
        </p:nvSpPr>
        <p:spPr>
          <a:xfrm>
            <a:off x="2516618" y="4207928"/>
            <a:ext cx="781254" cy="78125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63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uses functions, libraries &amp;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D0003F2-6EC5-4EC0-96D8-393437A752B0}"/>
              </a:ext>
            </a:extLst>
          </p:cNvPr>
          <p:cNvSpPr/>
          <p:nvPr/>
        </p:nvSpPr>
        <p:spPr>
          <a:xfrm>
            <a:off x="240631" y="1095366"/>
            <a:ext cx="8686800" cy="4175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Found the fruit basket!  </a:t>
            </a:r>
            <a:r>
              <a:rPr lang="en-US" sz="2400" b="1" u="sng" dirty="0">
                <a:solidFill>
                  <a:schemeClr val="accent1"/>
                </a:solidFill>
              </a:rPr>
              <a:t>What tools do I need?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Change R into a breakfast preparing machine with specialized libraries.</a:t>
            </a:r>
            <a:endParaRPr lang="en-US" sz="2000" b="1" u="sng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CC48A29-42F6-469F-9DBF-84740FD81173}"/>
              </a:ext>
            </a:extLst>
          </p:cNvPr>
          <p:cNvSpPr txBox="1"/>
          <p:nvPr/>
        </p:nvSpPr>
        <p:spPr>
          <a:xfrm>
            <a:off x="240631" y="1737196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(“ted/fruit/basket”)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3EB94BE-BED5-4DAC-BD02-4840C2714CF6}"/>
              </a:ext>
            </a:extLst>
          </p:cNvPr>
          <p:cNvSpPr txBox="1"/>
          <p:nvPr/>
        </p:nvSpPr>
        <p:spPr>
          <a:xfrm>
            <a:off x="240630" y="1999433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library(knife)</a:t>
            </a:r>
          </a:p>
          <a:p>
            <a:r>
              <a:rPr lang="en-US" dirty="0">
                <a:latin typeface="Consolas" panose="020B0609020204030204" pitchFamily="49" charset="0"/>
              </a:rPr>
              <a:t>library(peel)</a:t>
            </a:r>
          </a:p>
        </p:txBody>
      </p:sp>
      <p:pic>
        <p:nvPicPr>
          <p:cNvPr id="10" name="Picture 2" descr="Image result for hand white background">
            <a:extLst>
              <a:ext uri="{FF2B5EF4-FFF2-40B4-BE49-F238E27FC236}">
                <a16:creationId xmlns:a16="http://schemas.microsoft.com/office/drawing/2014/main" xmlns="" id="{C1310C95-C648-4984-A9E4-F1D5794C9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173" y="2028449"/>
            <a:ext cx="2627168" cy="226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cdn.xl.thumbs.canstockphoto.com/canstock14746167.jpg">
            <a:extLst>
              <a:ext uri="{FF2B5EF4-FFF2-40B4-BE49-F238E27FC236}">
                <a16:creationId xmlns:a16="http://schemas.microsoft.com/office/drawing/2014/main" xmlns="" id="{433837BB-B7CA-422B-AE90-5EC2CAE951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0" b="38097"/>
          <a:stretch/>
        </p:blipFill>
        <p:spPr bwMode="auto">
          <a:xfrm rot="5400000">
            <a:off x="5803428" y="2990364"/>
            <a:ext cx="2580919" cy="65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80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trap!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B79AAEF-9330-4155-8F4A-DA255700A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1" y="2179528"/>
            <a:ext cx="4084649" cy="22978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157F220-BFA2-43FF-989A-C877C7FF0A67}"/>
              </a:ext>
            </a:extLst>
          </p:cNvPr>
          <p:cNvSpPr/>
          <p:nvPr/>
        </p:nvSpPr>
        <p:spPr>
          <a:xfrm>
            <a:off x="4354161" y="2404859"/>
            <a:ext cx="478983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Before loading a library use 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install.packages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(“name of package”).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sz="1600" i="1" dirty="0"/>
              <a:t>You only need to do this once per </a:t>
            </a:r>
            <a:r>
              <a:rPr lang="en-US" sz="1600" i="1" dirty="0" smtClean="0"/>
              <a:t>environment</a:t>
            </a:r>
          </a:p>
          <a:p>
            <a:r>
              <a:rPr lang="en-US" sz="1600" i="1" dirty="0" smtClean="0"/>
              <a:t>But, </a:t>
            </a:r>
            <a:r>
              <a:rPr lang="en-US" sz="1600" i="1" dirty="0"/>
              <a:t>will need to repeat it </a:t>
            </a:r>
            <a:r>
              <a:rPr lang="en-US" sz="1600" i="1" dirty="0" smtClean="0"/>
              <a:t>w/each new environment!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77032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uses functions, libraries &amp;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D0003F2-6EC5-4EC0-96D8-393437A752B0}"/>
              </a:ext>
            </a:extLst>
          </p:cNvPr>
          <p:cNvSpPr/>
          <p:nvPr/>
        </p:nvSpPr>
        <p:spPr>
          <a:xfrm>
            <a:off x="240631" y="1095366"/>
            <a:ext cx="8686800" cy="4175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Now R is a cutting &amp; peeling machine, </a:t>
            </a:r>
            <a:r>
              <a:rPr lang="en-US" sz="2400" dirty="0">
                <a:solidFill>
                  <a:schemeClr val="accent1"/>
                </a:solidFill>
              </a:rPr>
              <a:t>let’s pick our fruit.</a:t>
            </a:r>
            <a:endParaRPr lang="en-US" sz="2400" b="1" u="sng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 now has the object called </a:t>
            </a:r>
            <a:r>
              <a:rPr lang="en-US" sz="2000" b="1" u="sng" dirty="0">
                <a:solidFill>
                  <a:schemeClr val="bg1"/>
                </a:solidFill>
              </a:rPr>
              <a:t>banana</a:t>
            </a:r>
            <a:r>
              <a:rPr lang="en-US" sz="2000" dirty="0">
                <a:solidFill>
                  <a:schemeClr val="bg1"/>
                </a:solidFill>
              </a:rPr>
              <a:t> in memory </a:t>
            </a:r>
            <a:r>
              <a:rPr lang="en-US" sz="2000" dirty="0" err="1">
                <a:solidFill>
                  <a:schemeClr val="bg1"/>
                </a:solidFill>
              </a:rPr>
              <a:t>ie</a:t>
            </a:r>
            <a:r>
              <a:rPr lang="en-US" sz="2000" dirty="0">
                <a:solidFill>
                  <a:schemeClr val="bg1"/>
                </a:solidFill>
              </a:rPr>
              <a:t> “opening a spreadsheet”</a:t>
            </a:r>
            <a:endParaRPr lang="en-US" sz="2000" b="1" u="sng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CC48A29-42F6-469F-9DBF-84740FD81173}"/>
              </a:ext>
            </a:extLst>
          </p:cNvPr>
          <p:cNvSpPr txBox="1"/>
          <p:nvPr/>
        </p:nvSpPr>
        <p:spPr>
          <a:xfrm>
            <a:off x="240630" y="1737196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(“ted/fruit/basket”)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3EB94BE-BED5-4DAC-BD02-4840C2714CF6}"/>
              </a:ext>
            </a:extLst>
          </p:cNvPr>
          <p:cNvSpPr txBox="1"/>
          <p:nvPr/>
        </p:nvSpPr>
        <p:spPr>
          <a:xfrm>
            <a:off x="240630" y="2167599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library(knife)</a:t>
            </a:r>
          </a:p>
          <a:p>
            <a:r>
              <a:rPr lang="en-US" dirty="0">
                <a:latin typeface="Consolas" panose="020B0609020204030204" pitchFamily="49" charset="0"/>
              </a:rPr>
              <a:t>library(peel)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51120AF-BC7C-483D-AC5F-D193F15235D7}"/>
              </a:ext>
            </a:extLst>
          </p:cNvPr>
          <p:cNvSpPr txBox="1"/>
          <p:nvPr/>
        </p:nvSpPr>
        <p:spPr>
          <a:xfrm>
            <a:off x="240630" y="2875002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banana &lt;- </a:t>
            </a:r>
            <a:r>
              <a:rPr lang="en-US" dirty="0" err="1">
                <a:latin typeface="Consolas" panose="020B0609020204030204" pitchFamily="49" charset="0"/>
              </a:rPr>
              <a:t>read.fruit</a:t>
            </a:r>
            <a:r>
              <a:rPr lang="en-US" dirty="0">
                <a:latin typeface="Consolas" panose="020B0609020204030204" pitchFamily="49" charset="0"/>
              </a:rPr>
              <a:t>(“Banana.csv”)</a:t>
            </a:r>
            <a:endParaRPr lang="en-US" dirty="0"/>
          </a:p>
        </p:txBody>
      </p:sp>
      <p:pic>
        <p:nvPicPr>
          <p:cNvPr id="11" name="Picture 6" descr="Image result for banana transparent background">
            <a:extLst>
              <a:ext uri="{FF2B5EF4-FFF2-40B4-BE49-F238E27FC236}">
                <a16:creationId xmlns:a16="http://schemas.microsoft.com/office/drawing/2014/main" xmlns="" id="{5D8E29B8-7D56-4DAC-83F8-3181EDB09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705" y="1322773"/>
            <a:ext cx="2973247" cy="297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peech Bubble: Rectangle with Corners Rounded 7">
            <a:extLst>
              <a:ext uri="{FF2B5EF4-FFF2-40B4-BE49-F238E27FC236}">
                <a16:creationId xmlns:a16="http://schemas.microsoft.com/office/drawing/2014/main" xmlns="" id="{E27E2BA0-A2C4-4F36-ABAE-408CEF983453}"/>
              </a:ext>
            </a:extLst>
          </p:cNvPr>
          <p:cNvSpPr/>
          <p:nvPr/>
        </p:nvSpPr>
        <p:spPr>
          <a:xfrm>
            <a:off x="3346393" y="4023053"/>
            <a:ext cx="3131507" cy="1164920"/>
          </a:xfrm>
          <a:prstGeom prst="wedgeRoundRectCallout">
            <a:avLst>
              <a:gd name="adj1" fmla="val -41791"/>
              <a:gd name="adj2" fmla="val -120018"/>
              <a:gd name="adj3" fmla="val 16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u="sng" dirty="0">
                <a:solidFill>
                  <a:schemeClr val="bg1"/>
                </a:solidFill>
              </a:rPr>
              <a:t>Must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Be In the working directory or full path declared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Be inside quotes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Have correct capitalization, spacing &amp; spelling matter.</a:t>
            </a:r>
          </a:p>
        </p:txBody>
      </p:sp>
    </p:spTree>
    <p:extLst>
      <p:ext uri="{BB962C8B-B14F-4D97-AF65-F5344CB8AC3E}">
        <p14:creationId xmlns:p14="http://schemas.microsoft.com/office/powerpoint/2010/main" val="2186965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my file is Excel or 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pic>
        <p:nvPicPr>
          <p:cNvPr id="6" name="Picture 2" descr="Image result for advice meme">
            <a:extLst>
              <a:ext uri="{FF2B5EF4-FFF2-40B4-BE49-F238E27FC236}">
                <a16:creationId xmlns:a16="http://schemas.microsoft.com/office/drawing/2014/main" xmlns="" id="{2C3CA585-ACF4-469C-BE93-2BF26DF57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25" y="1848170"/>
            <a:ext cx="3640942" cy="291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D510A5-BA30-4AB1-9EDA-6E4222102AF1}"/>
              </a:ext>
            </a:extLst>
          </p:cNvPr>
          <p:cNvSpPr txBox="1"/>
          <p:nvPr/>
        </p:nvSpPr>
        <p:spPr>
          <a:xfrm>
            <a:off x="3820017" y="1848755"/>
            <a:ext cx="5087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can open many files types with different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SaS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Rds</a:t>
            </a:r>
            <a:r>
              <a:rPr lang="en-US" dirty="0"/>
              <a:t>, </a:t>
            </a:r>
            <a:r>
              <a:rPr lang="en-US" dirty="0" err="1"/>
              <a:t>rda</a:t>
            </a:r>
            <a:r>
              <a:rPr lang="en-US" dirty="0"/>
              <a:t>, </a:t>
            </a:r>
            <a:r>
              <a:rPr lang="en-US" dirty="0" err="1"/>
              <a:t>fst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Databases (SQL, </a:t>
            </a:r>
            <a:r>
              <a:rPr lang="en-US" dirty="0" err="1"/>
              <a:t>mongoDB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S3 Buckets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0914952-F2EF-4FC6-A890-56476579D625}"/>
              </a:ext>
            </a:extLst>
          </p:cNvPr>
          <p:cNvSpPr/>
          <p:nvPr/>
        </p:nvSpPr>
        <p:spPr>
          <a:xfrm>
            <a:off x="240630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Recommendation: to get started stick with CSV.  </a:t>
            </a:r>
            <a:r>
              <a:rPr lang="en-US" sz="2000" dirty="0" smtClean="0">
                <a:solidFill>
                  <a:schemeClr val="bg1"/>
                </a:solidFill>
              </a:rPr>
              <a:t>Most software can export CSV.</a:t>
            </a:r>
            <a:endParaRPr lang="en-US" sz="2000" b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897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uses functions, libraries &amp;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 uses predefined functions to accomplish things.</a:t>
            </a:r>
            <a:endParaRPr lang="en-US" sz="2400" b="1" u="sng" dirty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14B1C195-F0A1-4DF2-83F7-CCD1E042F513}"/>
              </a:ext>
            </a:extLst>
          </p:cNvPr>
          <p:cNvCxnSpPr/>
          <p:nvPr/>
        </p:nvCxnSpPr>
        <p:spPr>
          <a:xfrm>
            <a:off x="1281504" y="3106455"/>
            <a:ext cx="1828800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90C574D-332E-41EE-87C5-81241A5307BF}"/>
              </a:ext>
            </a:extLst>
          </p:cNvPr>
          <p:cNvSpPr/>
          <p:nvPr/>
        </p:nvSpPr>
        <p:spPr>
          <a:xfrm>
            <a:off x="3538967" y="2099657"/>
            <a:ext cx="2041743" cy="20417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A7A9DDF-ABC4-486B-BABF-3D7BAD0689BF}"/>
              </a:ext>
            </a:extLst>
          </p:cNvPr>
          <p:cNvSpPr txBox="1"/>
          <p:nvPr/>
        </p:nvSpPr>
        <p:spPr>
          <a:xfrm>
            <a:off x="155214" y="292178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50F5C5F6-6775-4B27-8329-824CF1E7A3A3}"/>
              </a:ext>
            </a:extLst>
          </p:cNvPr>
          <p:cNvCxnSpPr/>
          <p:nvPr/>
        </p:nvCxnSpPr>
        <p:spPr>
          <a:xfrm>
            <a:off x="6009373" y="3096017"/>
            <a:ext cx="1828800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26CDC2A-2032-43BC-B8F4-FE3782DA2BFB}"/>
              </a:ext>
            </a:extLst>
          </p:cNvPr>
          <p:cNvSpPr txBox="1"/>
          <p:nvPr/>
        </p:nvSpPr>
        <p:spPr>
          <a:xfrm>
            <a:off x="8266837" y="29113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762484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uses functions, libraries &amp;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“ </a:t>
            </a:r>
            <a:r>
              <a:rPr lang="en-US" sz="2400" dirty="0">
                <a:latin typeface="Consolas" panose="020B0609020204030204" pitchFamily="49" charset="0"/>
              </a:rPr>
              <a:t>&lt;- ” is the assignment operator</a:t>
            </a:r>
            <a:endParaRPr lang="en-US" sz="2400" b="1" u="sng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51120AF-BC7C-483D-AC5F-D193F15235D7}"/>
              </a:ext>
            </a:extLst>
          </p:cNvPr>
          <p:cNvSpPr txBox="1"/>
          <p:nvPr/>
        </p:nvSpPr>
        <p:spPr>
          <a:xfrm>
            <a:off x="928065" y="2831348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cutinhalf</a:t>
            </a:r>
            <a:r>
              <a:rPr lang="en-US" dirty="0">
                <a:latin typeface="Consolas" panose="020B0609020204030204" pitchFamily="49" charset="0"/>
              </a:rPr>
              <a:t>(banana )</a:t>
            </a:r>
            <a:endParaRPr lang="en-US" dirty="0"/>
          </a:p>
        </p:txBody>
      </p:sp>
      <p:pic>
        <p:nvPicPr>
          <p:cNvPr id="8" name="Picture 2" descr="http://www.brainkandie.com/images/banana.png">
            <a:extLst>
              <a:ext uri="{FF2B5EF4-FFF2-40B4-BE49-F238E27FC236}">
                <a16:creationId xmlns:a16="http://schemas.microsoft.com/office/drawing/2014/main" xmlns="" id="{F131010D-A51D-449B-A4EC-6FA4FAAA0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38486" y="1821307"/>
            <a:ext cx="3338782" cy="20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cdn.xl.thumbs.canstockphoto.com/canstock14746167.jpg">
            <a:extLst>
              <a:ext uri="{FF2B5EF4-FFF2-40B4-BE49-F238E27FC236}">
                <a16:creationId xmlns:a16="http://schemas.microsoft.com/office/drawing/2014/main" xmlns="" id="{BADE13CE-D19F-477C-B30C-CA95D4277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0" b="38097"/>
          <a:stretch/>
        </p:blipFill>
        <p:spPr bwMode="auto">
          <a:xfrm rot="5400000">
            <a:off x="6387740" y="2929490"/>
            <a:ext cx="2819554" cy="71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0750E9D-BE5C-45ED-A40C-CDF1D2C48FFA}"/>
              </a:ext>
            </a:extLst>
          </p:cNvPr>
          <p:cNvSpPr/>
          <p:nvPr/>
        </p:nvSpPr>
        <p:spPr>
          <a:xfrm>
            <a:off x="2683594" y="3345657"/>
            <a:ext cx="1290182" cy="340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BFF11B1-B091-4AE7-91D0-6E51D2A84A8F}"/>
              </a:ext>
            </a:extLst>
          </p:cNvPr>
          <p:cNvSpPr txBox="1"/>
          <p:nvPr/>
        </p:nvSpPr>
        <p:spPr>
          <a:xfrm>
            <a:off x="4152564" y="333108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86E95B4-4528-4F4A-9DED-2D3431AAAD60}"/>
              </a:ext>
            </a:extLst>
          </p:cNvPr>
          <p:cNvSpPr txBox="1"/>
          <p:nvPr/>
        </p:nvSpPr>
        <p:spPr>
          <a:xfrm>
            <a:off x="1170086" y="33310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E222A061-6C3F-4577-8CFA-72B564A8F28B}"/>
              </a:ext>
            </a:extLst>
          </p:cNvPr>
          <p:cNvCxnSpPr/>
          <p:nvPr/>
        </p:nvCxnSpPr>
        <p:spPr>
          <a:xfrm>
            <a:off x="2495704" y="3241435"/>
            <a:ext cx="0" cy="54864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44ACFCD-D15B-409F-862E-5418190449DB}"/>
              </a:ext>
            </a:extLst>
          </p:cNvPr>
          <p:cNvSpPr/>
          <p:nvPr/>
        </p:nvSpPr>
        <p:spPr>
          <a:xfrm>
            <a:off x="3880753" y="333108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5A4D964-AB5B-4B9A-B814-F29D6F3773F7}"/>
              </a:ext>
            </a:extLst>
          </p:cNvPr>
          <p:cNvSpPr/>
          <p:nvPr/>
        </p:nvSpPr>
        <p:spPr>
          <a:xfrm>
            <a:off x="4853818" y="333108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72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FF84193-872B-4739-9DD7-CA9224B835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691"/>
          <a:stretch/>
        </p:blipFill>
        <p:spPr>
          <a:xfrm>
            <a:off x="272162" y="1145386"/>
            <a:ext cx="1698528" cy="1396173"/>
          </a:xfrm>
          <a:prstGeom prst="rect">
            <a:avLst/>
          </a:prstGeom>
        </p:spPr>
      </p:pic>
      <p:pic>
        <p:nvPicPr>
          <p:cNvPr id="7" name="Picture 12" descr="Image result for notre dame logo">
            <a:extLst>
              <a:ext uri="{FF2B5EF4-FFF2-40B4-BE49-F238E27FC236}">
                <a16:creationId xmlns:a16="http://schemas.microsoft.com/office/drawing/2014/main" xmlns="" id="{E4951D5F-3430-43CD-92F3-1AE5C3971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611" y="1643023"/>
            <a:ext cx="873392" cy="78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59D939F8-463C-42DD-872C-AD9D3A4F4DD1}"/>
              </a:ext>
            </a:extLst>
          </p:cNvPr>
          <p:cNvGrpSpPr/>
          <p:nvPr/>
        </p:nvGrpSpPr>
        <p:grpSpPr>
          <a:xfrm>
            <a:off x="233833" y="4668040"/>
            <a:ext cx="5047616" cy="960240"/>
            <a:chOff x="2253127" y="4038014"/>
            <a:chExt cx="5752064" cy="1231228"/>
          </a:xfrm>
        </p:grpSpPr>
        <p:pic>
          <p:nvPicPr>
            <p:cNvPr id="9" name="Picture 4" descr="Image result for amazon logo">
              <a:extLst>
                <a:ext uri="{FF2B5EF4-FFF2-40B4-BE49-F238E27FC236}">
                  <a16:creationId xmlns:a16="http://schemas.microsoft.com/office/drawing/2014/main" xmlns="" id="{CCDCDD3B-6493-4878-8A90-CF1A11B746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82" t="15238" r="20363" b="12385"/>
            <a:stretch/>
          </p:blipFill>
          <p:spPr bwMode="auto">
            <a:xfrm>
              <a:off x="2253127" y="4347901"/>
              <a:ext cx="1557491" cy="611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6" descr="Image result for liberty mutual logo">
              <a:extLst>
                <a:ext uri="{FF2B5EF4-FFF2-40B4-BE49-F238E27FC236}">
                  <a16:creationId xmlns:a16="http://schemas.microsoft.com/office/drawing/2014/main" xmlns="" id="{78A1BB64-CDF1-4621-B09A-F00FE0715D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2011" y="4284405"/>
              <a:ext cx="2500559" cy="738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8" descr="Image result for datarobot logo">
              <a:extLst>
                <a:ext uri="{FF2B5EF4-FFF2-40B4-BE49-F238E27FC236}">
                  <a16:creationId xmlns:a16="http://schemas.microsoft.com/office/drawing/2014/main" xmlns="" id="{70278814-A792-4FD1-8ADE-F7875E4BCD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3963" y="4038014"/>
              <a:ext cx="1231228" cy="1231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994E50C-2AEA-4636-89B8-18B8A03C097F}"/>
              </a:ext>
            </a:extLst>
          </p:cNvPr>
          <p:cNvSpPr/>
          <p:nvPr/>
        </p:nvSpPr>
        <p:spPr>
          <a:xfrm>
            <a:off x="203838" y="2590066"/>
            <a:ext cx="36006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7"/>
              </a:rPr>
              <a:t>https://www.linkedin.com/in/edwardkwartler/</a:t>
            </a:r>
            <a:endParaRPr lang="en-US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4C836450-A42B-4288-89E0-A7FB3E2E9FC4}"/>
              </a:ext>
            </a:extLst>
          </p:cNvPr>
          <p:cNvGrpSpPr/>
          <p:nvPr/>
        </p:nvGrpSpPr>
        <p:grpSpPr>
          <a:xfrm>
            <a:off x="6034245" y="4131887"/>
            <a:ext cx="1269732" cy="1374562"/>
            <a:chOff x="10071271" y="3743619"/>
            <a:chExt cx="1475118" cy="1711186"/>
          </a:xfrm>
        </p:grpSpPr>
        <p:pic>
          <p:nvPicPr>
            <p:cNvPr id="14" name="Picture 2" descr="Image result for harvard extension school">
              <a:extLst>
                <a:ext uri="{FF2B5EF4-FFF2-40B4-BE49-F238E27FC236}">
                  <a16:creationId xmlns:a16="http://schemas.microsoft.com/office/drawing/2014/main" xmlns="" id="{819BBD4B-6C25-48A1-81FA-C39D50D061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2099" y="4851381"/>
              <a:ext cx="1464290" cy="603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0" descr="Image result for datacamp logo">
              <a:extLst>
                <a:ext uri="{FF2B5EF4-FFF2-40B4-BE49-F238E27FC236}">
                  <a16:creationId xmlns:a16="http://schemas.microsoft.com/office/drawing/2014/main" xmlns="" id="{D93B4197-A542-4DC1-96B3-5A89C5A04E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1271" y="3743619"/>
              <a:ext cx="1449315" cy="7756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EA723CA-2310-40DE-B9BD-E1BE5E9BC54F}"/>
              </a:ext>
            </a:extLst>
          </p:cNvPr>
          <p:cNvSpPr txBox="1"/>
          <p:nvPr/>
        </p:nvSpPr>
        <p:spPr>
          <a:xfrm>
            <a:off x="5774013" y="114640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Education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46C8530-2DCE-42C3-9D51-F96D2D770C7E}"/>
              </a:ext>
            </a:extLst>
          </p:cNvPr>
          <p:cNvSpPr txBox="1"/>
          <p:nvPr/>
        </p:nvSpPr>
        <p:spPr>
          <a:xfrm>
            <a:off x="2495712" y="3479698"/>
            <a:ext cx="71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Work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5A441C-A83D-4101-B919-0975C2B562B3}"/>
              </a:ext>
            </a:extLst>
          </p:cNvPr>
          <p:cNvSpPr txBox="1"/>
          <p:nvPr/>
        </p:nvSpPr>
        <p:spPr>
          <a:xfrm>
            <a:off x="6716495" y="3479698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Side Hustles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C40DAEA2-FC14-4B32-8462-242745A43AAF}"/>
              </a:ext>
            </a:extLst>
          </p:cNvPr>
          <p:cNvCxnSpPr/>
          <p:nvPr/>
        </p:nvCxnSpPr>
        <p:spPr>
          <a:xfrm>
            <a:off x="5857078" y="4210712"/>
            <a:ext cx="0" cy="176751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Image result for wiley and sons">
            <a:extLst>
              <a:ext uri="{FF2B5EF4-FFF2-40B4-BE49-F238E27FC236}">
                <a16:creationId xmlns:a16="http://schemas.microsoft.com/office/drawing/2014/main" xmlns="" id="{6480E571-80D5-442C-BE20-AF0D4C9DB1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8" t="34851" r="5092" b="31309"/>
          <a:stretch/>
        </p:blipFill>
        <p:spPr bwMode="auto">
          <a:xfrm>
            <a:off x="7465941" y="5012005"/>
            <a:ext cx="1498696" cy="42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hanaco vc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84" b="30876"/>
          <a:stretch/>
        </p:blipFill>
        <p:spPr bwMode="auto">
          <a:xfrm>
            <a:off x="7202762" y="4035965"/>
            <a:ext cx="2098893" cy="82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43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uses functions, libraries &amp;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Results of an object can be used in the next function.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51120AF-BC7C-483D-AC5F-D193F15235D7}"/>
              </a:ext>
            </a:extLst>
          </p:cNvPr>
          <p:cNvSpPr txBox="1"/>
          <p:nvPr/>
        </p:nvSpPr>
        <p:spPr>
          <a:xfrm>
            <a:off x="240630" y="2545370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cutinhalf</a:t>
            </a:r>
            <a:r>
              <a:rPr lang="en-US" dirty="0">
                <a:latin typeface="Consolas" panose="020B0609020204030204" pitchFamily="49" charset="0"/>
              </a:rPr>
              <a:t>(banana 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0750E9D-BE5C-45ED-A40C-CDF1D2C48FFA}"/>
              </a:ext>
            </a:extLst>
          </p:cNvPr>
          <p:cNvSpPr/>
          <p:nvPr/>
        </p:nvSpPr>
        <p:spPr>
          <a:xfrm>
            <a:off x="2494405" y="4173670"/>
            <a:ext cx="1290182" cy="340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BFF11B1-B091-4AE7-91D0-6E51D2A84A8F}"/>
              </a:ext>
            </a:extLst>
          </p:cNvPr>
          <p:cNvSpPr txBox="1"/>
          <p:nvPr/>
        </p:nvSpPr>
        <p:spPr>
          <a:xfrm>
            <a:off x="3963375" y="415910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86E95B4-4528-4F4A-9DED-2D3431AAAD60}"/>
              </a:ext>
            </a:extLst>
          </p:cNvPr>
          <p:cNvSpPr txBox="1"/>
          <p:nvPr/>
        </p:nvSpPr>
        <p:spPr>
          <a:xfrm>
            <a:off x="980897" y="41591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E222A061-6C3F-4577-8CFA-72B564A8F28B}"/>
              </a:ext>
            </a:extLst>
          </p:cNvPr>
          <p:cNvCxnSpPr/>
          <p:nvPr/>
        </p:nvCxnSpPr>
        <p:spPr>
          <a:xfrm>
            <a:off x="2306515" y="4069448"/>
            <a:ext cx="0" cy="54864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44ACFCD-D15B-409F-862E-5418190449DB}"/>
              </a:ext>
            </a:extLst>
          </p:cNvPr>
          <p:cNvSpPr/>
          <p:nvPr/>
        </p:nvSpPr>
        <p:spPr>
          <a:xfrm>
            <a:off x="3691564" y="415910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5A4D964-AB5B-4B9A-B814-F29D6F3773F7}"/>
              </a:ext>
            </a:extLst>
          </p:cNvPr>
          <p:cNvSpPr/>
          <p:nvPr/>
        </p:nvSpPr>
        <p:spPr>
          <a:xfrm>
            <a:off x="5044375" y="4118459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18414A2-E293-4507-8771-437EFDF9F349}"/>
              </a:ext>
            </a:extLst>
          </p:cNvPr>
          <p:cNvSpPr txBox="1"/>
          <p:nvPr/>
        </p:nvSpPr>
        <p:spPr>
          <a:xfrm>
            <a:off x="767693" y="3700116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 &lt;- peel     ( </a:t>
            </a:r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B6D1A91-602C-4723-91DA-11002DADC131}"/>
              </a:ext>
            </a:extLst>
          </p:cNvPr>
          <p:cNvSpPr txBox="1"/>
          <p:nvPr/>
        </p:nvSpPr>
        <p:spPr>
          <a:xfrm>
            <a:off x="240630" y="1223630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(“ted/fruit/basket”)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B59E285-700D-4A32-94E4-92B3B7FE84BB}"/>
              </a:ext>
            </a:extLst>
          </p:cNvPr>
          <p:cNvSpPr txBox="1"/>
          <p:nvPr/>
        </p:nvSpPr>
        <p:spPr>
          <a:xfrm>
            <a:off x="240630" y="1528773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library(knife)</a:t>
            </a:r>
          </a:p>
          <a:p>
            <a:r>
              <a:rPr lang="en-US" dirty="0">
                <a:latin typeface="Consolas" panose="020B0609020204030204" pitchFamily="49" charset="0"/>
              </a:rPr>
              <a:t>library(peel)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8DC38A5-5520-4620-AFF8-371F7AB82BCD}"/>
              </a:ext>
            </a:extLst>
          </p:cNvPr>
          <p:cNvSpPr txBox="1"/>
          <p:nvPr/>
        </p:nvSpPr>
        <p:spPr>
          <a:xfrm>
            <a:off x="240630" y="2085295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banana &lt;- </a:t>
            </a:r>
            <a:r>
              <a:rPr lang="en-US" dirty="0" err="1">
                <a:latin typeface="Consolas" panose="020B0609020204030204" pitchFamily="49" charset="0"/>
              </a:rPr>
              <a:t>read.fruit</a:t>
            </a:r>
            <a:r>
              <a:rPr lang="en-US" dirty="0">
                <a:latin typeface="Consolas" panose="020B0609020204030204" pitchFamily="49" charset="0"/>
              </a:rPr>
              <a:t>(“Banana.csv”)</a:t>
            </a:r>
            <a:endParaRPr lang="en-US" dirty="0"/>
          </a:p>
        </p:txBody>
      </p:sp>
      <p:pic>
        <p:nvPicPr>
          <p:cNvPr id="18" name="Picture 2" descr="Image result for half banana">
            <a:extLst>
              <a:ext uri="{FF2B5EF4-FFF2-40B4-BE49-F238E27FC236}">
                <a16:creationId xmlns:a16="http://schemas.microsoft.com/office/drawing/2014/main" xmlns="" id="{DEAEA782-61E0-43B4-BDA6-A3944FAD2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65" b="28476"/>
          <a:stretch/>
        </p:blipFill>
        <p:spPr bwMode="auto">
          <a:xfrm rot="1615433" flipV="1">
            <a:off x="5136265" y="2079687"/>
            <a:ext cx="3022887" cy="140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hand white background">
            <a:extLst>
              <a:ext uri="{FF2B5EF4-FFF2-40B4-BE49-F238E27FC236}">
                <a16:creationId xmlns:a16="http://schemas.microsoft.com/office/drawing/2014/main" xmlns="" id="{C6351A39-5E58-42B0-9337-2C3158360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517" y="2185147"/>
            <a:ext cx="2148623" cy="185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AAF93F3B-41BA-45B8-A62C-663812BF0B8D}"/>
              </a:ext>
            </a:extLst>
          </p:cNvPr>
          <p:cNvCxnSpPr>
            <a:cxnSpLocks/>
            <a:stCxn id="21" idx="4"/>
            <a:endCxn id="22" idx="0"/>
          </p:cNvCxnSpPr>
          <p:nvPr/>
        </p:nvCxnSpPr>
        <p:spPr>
          <a:xfrm>
            <a:off x="908137" y="2968669"/>
            <a:ext cx="3591769" cy="7021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5F92392B-93E6-4019-9EE6-4791E3E0CD25}"/>
              </a:ext>
            </a:extLst>
          </p:cNvPr>
          <p:cNvSpPr/>
          <p:nvPr/>
        </p:nvSpPr>
        <p:spPr>
          <a:xfrm>
            <a:off x="112734" y="2517257"/>
            <a:ext cx="1590806" cy="4514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49A29B2D-E4AF-4336-9EDF-24F29AA47942}"/>
              </a:ext>
            </a:extLst>
          </p:cNvPr>
          <p:cNvSpPr/>
          <p:nvPr/>
        </p:nvSpPr>
        <p:spPr>
          <a:xfrm>
            <a:off x="3691564" y="3670784"/>
            <a:ext cx="1616684" cy="4514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179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uses functions, libraries &amp;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You don’t always have to declare an output object &amp; you can also save items to disk.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51120AF-BC7C-483D-AC5F-D193F15235D7}"/>
              </a:ext>
            </a:extLst>
          </p:cNvPr>
          <p:cNvSpPr txBox="1"/>
          <p:nvPr/>
        </p:nvSpPr>
        <p:spPr>
          <a:xfrm>
            <a:off x="240630" y="2415074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cutinhalf</a:t>
            </a:r>
            <a:r>
              <a:rPr lang="en-US" dirty="0">
                <a:latin typeface="Consolas" panose="020B0609020204030204" pitchFamily="49" charset="0"/>
              </a:rPr>
              <a:t>(banana)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0750E9D-BE5C-45ED-A40C-CDF1D2C48FFA}"/>
              </a:ext>
            </a:extLst>
          </p:cNvPr>
          <p:cNvSpPr/>
          <p:nvPr/>
        </p:nvSpPr>
        <p:spPr>
          <a:xfrm>
            <a:off x="823262" y="4157904"/>
            <a:ext cx="1290182" cy="340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BFF11B1-B091-4AE7-91D0-6E51D2A84A8F}"/>
              </a:ext>
            </a:extLst>
          </p:cNvPr>
          <p:cNvSpPr txBox="1"/>
          <p:nvPr/>
        </p:nvSpPr>
        <p:spPr>
          <a:xfrm>
            <a:off x="2217433" y="414333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44ACFCD-D15B-409F-862E-5418190449DB}"/>
              </a:ext>
            </a:extLst>
          </p:cNvPr>
          <p:cNvSpPr/>
          <p:nvPr/>
        </p:nvSpPr>
        <p:spPr>
          <a:xfrm>
            <a:off x="2020421" y="414333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5A4D964-AB5B-4B9A-B814-F29D6F3773F7}"/>
              </a:ext>
            </a:extLst>
          </p:cNvPr>
          <p:cNvSpPr/>
          <p:nvPr/>
        </p:nvSpPr>
        <p:spPr>
          <a:xfrm>
            <a:off x="2800768" y="412876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18414A2-E293-4507-8771-437EFDF9F349}"/>
              </a:ext>
            </a:extLst>
          </p:cNvPr>
          <p:cNvSpPr txBox="1"/>
          <p:nvPr/>
        </p:nvSpPr>
        <p:spPr>
          <a:xfrm>
            <a:off x="240630" y="2719888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 &lt;- peel(</a:t>
            </a:r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B6D1A91-602C-4723-91DA-11002DADC131}"/>
              </a:ext>
            </a:extLst>
          </p:cNvPr>
          <p:cNvSpPr txBox="1"/>
          <p:nvPr/>
        </p:nvSpPr>
        <p:spPr>
          <a:xfrm>
            <a:off x="240630" y="1223630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(“ted/fruit/basket”)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B59E285-700D-4A32-94E4-92B3B7FE84BB}"/>
              </a:ext>
            </a:extLst>
          </p:cNvPr>
          <p:cNvSpPr txBox="1"/>
          <p:nvPr/>
        </p:nvSpPr>
        <p:spPr>
          <a:xfrm>
            <a:off x="240630" y="1528445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library(knife)</a:t>
            </a:r>
          </a:p>
          <a:p>
            <a:r>
              <a:rPr lang="en-US" dirty="0">
                <a:latin typeface="Consolas" panose="020B0609020204030204" pitchFamily="49" charset="0"/>
              </a:rPr>
              <a:t>library(peel)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8DC38A5-5520-4620-AFF8-371F7AB82BCD}"/>
              </a:ext>
            </a:extLst>
          </p:cNvPr>
          <p:cNvSpPr txBox="1"/>
          <p:nvPr/>
        </p:nvSpPr>
        <p:spPr>
          <a:xfrm>
            <a:off x="240630" y="2110259"/>
            <a:ext cx="499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banana     &lt;- </a:t>
            </a:r>
            <a:r>
              <a:rPr lang="en-US" dirty="0" err="1">
                <a:latin typeface="Consolas" panose="020B0609020204030204" pitchFamily="49" charset="0"/>
              </a:rPr>
              <a:t>read.fruit</a:t>
            </a:r>
            <a:r>
              <a:rPr lang="en-US" dirty="0">
                <a:latin typeface="Consolas" panose="020B0609020204030204" pitchFamily="49" charset="0"/>
              </a:rPr>
              <a:t>(“Banana.csv”)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D17F439-6E11-4B4C-9536-FE7E4BE05003}"/>
              </a:ext>
            </a:extLst>
          </p:cNvPr>
          <p:cNvGrpSpPr/>
          <p:nvPr/>
        </p:nvGrpSpPr>
        <p:grpSpPr>
          <a:xfrm>
            <a:off x="5102567" y="1935754"/>
            <a:ext cx="3840480" cy="2250358"/>
            <a:chOff x="4884420" y="2092654"/>
            <a:chExt cx="3840480" cy="2250358"/>
          </a:xfrm>
        </p:grpSpPr>
        <p:pic>
          <p:nvPicPr>
            <p:cNvPr id="17" name="Picture 4" descr="http://sape.inf.usi.ch/sites/default/files/ggplot2-geom_blank-example.png">
              <a:extLst>
                <a:ext uri="{FF2B5EF4-FFF2-40B4-BE49-F238E27FC236}">
                  <a16:creationId xmlns:a16="http://schemas.microsoft.com/office/drawing/2014/main" xmlns="" id="{F3EBEA82-AEC2-4503-901A-DBDAF7BAC9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06"/>
            <a:stretch/>
          </p:blipFill>
          <p:spPr bwMode="auto">
            <a:xfrm>
              <a:off x="4884420" y="2092654"/>
              <a:ext cx="3840480" cy="2250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Image result for half banana">
              <a:extLst>
                <a:ext uri="{FF2B5EF4-FFF2-40B4-BE49-F238E27FC236}">
                  <a16:creationId xmlns:a16="http://schemas.microsoft.com/office/drawing/2014/main" xmlns="" id="{813A08A4-7A0F-45BF-A1CD-14DD858FD3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65" b="28476"/>
            <a:stretch/>
          </p:blipFill>
          <p:spPr bwMode="auto">
            <a:xfrm rot="1615433" flipV="1">
              <a:off x="5469884" y="2498909"/>
              <a:ext cx="2787633" cy="1217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9B0164B-0149-4DD5-8E06-DAA3041D8C9F}"/>
              </a:ext>
            </a:extLst>
          </p:cNvPr>
          <p:cNvSpPr txBox="1"/>
          <p:nvPr/>
        </p:nvSpPr>
        <p:spPr>
          <a:xfrm>
            <a:off x="884383" y="374343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plot(</a:t>
            </a:r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42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D22C5B7-2DB5-4EA8-859A-5A5743A396CA}"/>
              </a:ext>
            </a:extLst>
          </p:cNvPr>
          <p:cNvSpPr txBox="1"/>
          <p:nvPr/>
        </p:nvSpPr>
        <p:spPr>
          <a:xfrm>
            <a:off x="3692285" y="5005776"/>
            <a:ext cx="4112023" cy="338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object&lt;-function(applied to object)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5BC3515-0129-435C-9B18-BB4DC06E04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74" y="1103590"/>
            <a:ext cx="1201613" cy="93151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CE99666D-0A26-45F7-822B-A575960EC698}"/>
              </a:ext>
            </a:extLst>
          </p:cNvPr>
          <p:cNvGrpSpPr/>
          <p:nvPr/>
        </p:nvGrpSpPr>
        <p:grpSpPr>
          <a:xfrm>
            <a:off x="1273971" y="2274676"/>
            <a:ext cx="1321555" cy="1006531"/>
            <a:chOff x="919527" y="2384361"/>
            <a:chExt cx="1459728" cy="1071794"/>
          </a:xfrm>
        </p:grpSpPr>
        <p:pic>
          <p:nvPicPr>
            <p:cNvPr id="12" name="Picture 2" descr="Image result for hand white background">
              <a:extLst>
                <a:ext uri="{FF2B5EF4-FFF2-40B4-BE49-F238E27FC236}">
                  <a16:creationId xmlns:a16="http://schemas.microsoft.com/office/drawing/2014/main" xmlns="" id="{DB259A06-A46D-4D41-AB85-BEFA1B65E3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527" y="2449871"/>
              <a:ext cx="1091000" cy="940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http://cdn.xl.thumbs.canstockphoto.com/canstock14746167.jpg">
              <a:extLst>
                <a:ext uri="{FF2B5EF4-FFF2-40B4-BE49-F238E27FC236}">
                  <a16:creationId xmlns:a16="http://schemas.microsoft.com/office/drawing/2014/main" xmlns="" id="{86987945-E340-45C2-9E67-760C16CB63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470" b="38097"/>
            <a:stretch/>
          </p:blipFill>
          <p:spPr bwMode="auto">
            <a:xfrm rot="5400000">
              <a:off x="1706921" y="2783821"/>
              <a:ext cx="1071794" cy="272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6" descr="Image result for banana transparent background">
            <a:extLst>
              <a:ext uri="{FF2B5EF4-FFF2-40B4-BE49-F238E27FC236}">
                <a16:creationId xmlns:a16="http://schemas.microsoft.com/office/drawing/2014/main" xmlns="" id="{4C70DCF7-8AC6-41FE-A567-DCC741701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864" y="3238565"/>
            <a:ext cx="955958" cy="95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D17EEA90-78B0-4080-9D60-480EF7F02082}"/>
              </a:ext>
            </a:extLst>
          </p:cNvPr>
          <p:cNvGrpSpPr/>
          <p:nvPr/>
        </p:nvGrpSpPr>
        <p:grpSpPr>
          <a:xfrm>
            <a:off x="1379306" y="4907138"/>
            <a:ext cx="1130829" cy="605894"/>
            <a:chOff x="5001597" y="2799644"/>
            <a:chExt cx="2498122" cy="1373047"/>
          </a:xfrm>
        </p:grpSpPr>
        <p:pic>
          <p:nvPicPr>
            <p:cNvPr id="16" name="Picture 2" descr="Image result for half banana">
              <a:extLst>
                <a:ext uri="{FF2B5EF4-FFF2-40B4-BE49-F238E27FC236}">
                  <a16:creationId xmlns:a16="http://schemas.microsoft.com/office/drawing/2014/main" xmlns="" id="{9FA2FE0D-E6C3-40BB-BD19-25623F72AD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65" b="28476"/>
            <a:stretch/>
          </p:blipFill>
          <p:spPr bwMode="auto">
            <a:xfrm rot="1615433" flipV="1">
              <a:off x="5001597" y="2799644"/>
              <a:ext cx="2381250" cy="1106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Image result for hand white background">
              <a:extLst>
                <a:ext uri="{FF2B5EF4-FFF2-40B4-BE49-F238E27FC236}">
                  <a16:creationId xmlns:a16="http://schemas.microsoft.com/office/drawing/2014/main" xmlns="" id="{77671E1D-32D3-47BB-BF76-3BAE074C37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7046" y="2816567"/>
              <a:ext cx="1572673" cy="1356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4B751ABA-CE4D-4CCD-905A-BF5DE70EEC4E}"/>
              </a:ext>
            </a:extLst>
          </p:cNvPr>
          <p:cNvGrpSpPr/>
          <p:nvPr/>
        </p:nvGrpSpPr>
        <p:grpSpPr>
          <a:xfrm>
            <a:off x="1475066" y="4203444"/>
            <a:ext cx="957435" cy="741843"/>
            <a:chOff x="4262775" y="5030993"/>
            <a:chExt cx="1057538" cy="789944"/>
          </a:xfrm>
        </p:grpSpPr>
        <p:pic>
          <p:nvPicPr>
            <p:cNvPr id="19" name="Picture 2" descr="http://www.brainkandie.com/images/banana.png">
              <a:extLst>
                <a:ext uri="{FF2B5EF4-FFF2-40B4-BE49-F238E27FC236}">
                  <a16:creationId xmlns:a16="http://schemas.microsoft.com/office/drawing/2014/main" xmlns="" id="{2477DECE-209B-4BF9-A37D-D85CB9CCCB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262775" y="5030993"/>
              <a:ext cx="1057538" cy="63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http://cdn.xl.thumbs.canstockphoto.com/canstock14746167.jpg">
              <a:extLst>
                <a:ext uri="{FF2B5EF4-FFF2-40B4-BE49-F238E27FC236}">
                  <a16:creationId xmlns:a16="http://schemas.microsoft.com/office/drawing/2014/main" xmlns="" id="{6EC81316-03FA-48F1-BF02-1436C0E846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470" b="38097"/>
            <a:stretch/>
          </p:blipFill>
          <p:spPr bwMode="auto">
            <a:xfrm rot="5400000">
              <a:off x="4757761" y="5371276"/>
              <a:ext cx="716823" cy="18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3C233138-9FB0-47EE-AFFB-2530CD03B4B5}"/>
              </a:ext>
            </a:extLst>
          </p:cNvPr>
          <p:cNvCxnSpPr/>
          <p:nvPr/>
        </p:nvCxnSpPr>
        <p:spPr>
          <a:xfrm>
            <a:off x="217532" y="5660777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C8A5C6AD-C32D-4CA9-BE76-17DC8276ECCB}"/>
              </a:ext>
            </a:extLst>
          </p:cNvPr>
          <p:cNvCxnSpPr/>
          <p:nvPr/>
        </p:nvCxnSpPr>
        <p:spPr>
          <a:xfrm>
            <a:off x="217532" y="4130419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7254C2B2-0684-464E-A709-FD3F70ED7EAE}"/>
              </a:ext>
            </a:extLst>
          </p:cNvPr>
          <p:cNvCxnSpPr/>
          <p:nvPr/>
        </p:nvCxnSpPr>
        <p:spPr>
          <a:xfrm>
            <a:off x="217532" y="3258077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AC045E73-B651-4844-B314-D7565CFD6330}"/>
              </a:ext>
            </a:extLst>
          </p:cNvPr>
          <p:cNvCxnSpPr/>
          <p:nvPr/>
        </p:nvCxnSpPr>
        <p:spPr>
          <a:xfrm>
            <a:off x="217532" y="2188497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2C95643-2EA8-4C88-B12B-FA099C6118CC}"/>
              </a:ext>
            </a:extLst>
          </p:cNvPr>
          <p:cNvSpPr txBox="1"/>
          <p:nvPr/>
        </p:nvSpPr>
        <p:spPr>
          <a:xfrm>
            <a:off x="225493" y="135447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9831379-6A77-4E07-A24F-B6EADF40E5AC}"/>
              </a:ext>
            </a:extLst>
          </p:cNvPr>
          <p:cNvSpPr txBox="1"/>
          <p:nvPr/>
        </p:nvSpPr>
        <p:spPr>
          <a:xfrm>
            <a:off x="225493" y="237145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96D1A98-9339-4747-9C61-000CB534B3B5}"/>
              </a:ext>
            </a:extLst>
          </p:cNvPr>
          <p:cNvSpPr txBox="1"/>
          <p:nvPr/>
        </p:nvSpPr>
        <p:spPr>
          <a:xfrm>
            <a:off x="225493" y="428644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DCC920A-AE7C-4984-B351-456A0E44F02D}"/>
              </a:ext>
            </a:extLst>
          </p:cNvPr>
          <p:cNvSpPr txBox="1"/>
          <p:nvPr/>
        </p:nvSpPr>
        <p:spPr>
          <a:xfrm>
            <a:off x="225493" y="337438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C5055C6-8B82-45FA-9430-EF481856A1FB}"/>
              </a:ext>
            </a:extLst>
          </p:cNvPr>
          <p:cNvSpPr txBox="1"/>
          <p:nvPr/>
        </p:nvSpPr>
        <p:spPr>
          <a:xfrm>
            <a:off x="257025" y="577614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3DB50E6-9E18-46E3-84FD-FFCF596B08E9}"/>
              </a:ext>
            </a:extLst>
          </p:cNvPr>
          <p:cNvSpPr txBox="1"/>
          <p:nvPr/>
        </p:nvSpPr>
        <p:spPr>
          <a:xfrm>
            <a:off x="3505512" y="1354478"/>
            <a:ext cx="5716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600" dirty="0"/>
              <a:t> Use 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setwd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600" dirty="0"/>
              <a:t>to point to your files &amp; where to save outputs.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F4F2075-9AC5-4FC8-88CC-83EDEBA95BDB}"/>
              </a:ext>
            </a:extLst>
          </p:cNvPr>
          <p:cNvSpPr txBox="1"/>
          <p:nvPr/>
        </p:nvSpPr>
        <p:spPr>
          <a:xfrm>
            <a:off x="3537044" y="2311788"/>
            <a:ext cx="5606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600" dirty="0"/>
              <a:t> Load some customized libraries with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library()</a:t>
            </a:r>
            <a:r>
              <a:rPr lang="en-US" sz="16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600" dirty="0"/>
              <a:t>for your specific analysis and methodology</a:t>
            </a:r>
            <a:r>
              <a:rPr lang="en-US" sz="1600" dirty="0" smtClean="0"/>
              <a:t>.  </a:t>
            </a:r>
            <a:r>
              <a:rPr lang="en-US" sz="1600" i="1" dirty="0" smtClean="0"/>
              <a:t>Sometimes we will also create customized functions not in a library to aid our analysis.</a:t>
            </a:r>
            <a:endParaRPr lang="en-US" sz="1600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44E07D4-0D0A-4ACB-A5E8-ADD36201F40F}"/>
              </a:ext>
            </a:extLst>
          </p:cNvPr>
          <p:cNvSpPr txBox="1"/>
          <p:nvPr/>
        </p:nvSpPr>
        <p:spPr>
          <a:xfrm>
            <a:off x="3505512" y="3393165"/>
            <a:ext cx="5606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600" dirty="0"/>
              <a:t> Read in the file so the object is “in-memory” with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read.csv()</a:t>
            </a:r>
            <a:r>
              <a:rPr lang="en-US" sz="16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600" dirty="0"/>
              <a:t>or similar.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52D0D57-B8C7-49B5-A8C0-018A6F3A98E6}"/>
              </a:ext>
            </a:extLst>
          </p:cNvPr>
          <p:cNvSpPr txBox="1"/>
          <p:nvPr/>
        </p:nvSpPr>
        <p:spPr>
          <a:xfrm>
            <a:off x="3505512" y="4163333"/>
            <a:ext cx="5606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600" dirty="0"/>
              <a:t> Apply a function(s) from a library to adjust or create new objects in memory.   The pseudo code for this is: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60305CB-050E-47C1-8BE0-60EC8BF8D9BC}"/>
              </a:ext>
            </a:extLst>
          </p:cNvPr>
          <p:cNvSpPr txBox="1"/>
          <p:nvPr/>
        </p:nvSpPr>
        <p:spPr>
          <a:xfrm>
            <a:off x="3537044" y="5776140"/>
            <a:ext cx="560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600" dirty="0"/>
              <a:t> Consume the results by saving, plotting etc.</a:t>
            </a:r>
          </a:p>
        </p:txBody>
      </p:sp>
    </p:spTree>
    <p:extLst>
      <p:ext uri="{BB962C8B-B14F-4D97-AF65-F5344CB8AC3E}">
        <p14:creationId xmlns:p14="http://schemas.microsoft.com/office/powerpoint/2010/main" val="2438898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r>
              <a:rPr lang="en-US" i="1" dirty="0"/>
              <a:t>– all times are suggested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6971500"/>
              </p:ext>
            </p:extLst>
          </p:nvPr>
        </p:nvGraphicFramePr>
        <p:xfrm>
          <a:off x="252248" y="1111250"/>
          <a:ext cx="8560675" cy="50882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41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15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285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Monday - June 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Syllabus, Intro </a:t>
                      </a:r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 R, R Setup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What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 TM?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 Manipulation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Keyword Search &amp; Density 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Misspelling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Bag of Words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 Class &amp; Functions</a:t>
                      </a:r>
                    </a:p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qdap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Functions</a:t>
                      </a:r>
                    </a:p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Lemmatization</a:t>
                      </a:r>
                    </a:p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Meta-Document Information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WFM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Lab: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Clean a corpus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tweets 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&amp; construct WFM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3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solidFill>
            <a:schemeClr val="tx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Local Laptop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29842" y="2303272"/>
            <a:ext cx="3868340" cy="157504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OS:</a:t>
            </a:r>
          </a:p>
          <a:p>
            <a:pPr marL="0" indent="0">
              <a:buNone/>
            </a:pPr>
            <a:r>
              <a:rPr lang="en-US" dirty="0" smtClean="0"/>
              <a:t>Mac</a:t>
            </a:r>
          </a:p>
          <a:p>
            <a:pPr marL="0" indent="0">
              <a:buNone/>
            </a:pPr>
            <a:r>
              <a:rPr lang="en-US" dirty="0" smtClean="0"/>
              <a:t>Linux/Ubuntu</a:t>
            </a:r>
          </a:p>
          <a:p>
            <a:pPr marL="0" indent="0">
              <a:buNone/>
            </a:pPr>
            <a:r>
              <a:rPr lang="en-US" dirty="0" smtClean="0"/>
              <a:t>Windows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solidFill>
            <a:schemeClr val="tx2"/>
          </a:solidFill>
          <a:ln>
            <a:noFill/>
          </a:ln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</a:rPr>
              <a:t>Cloud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4629150" y="2303273"/>
            <a:ext cx="3887391" cy="83406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OS:</a:t>
            </a:r>
          </a:p>
          <a:p>
            <a:pPr marL="0" indent="0">
              <a:buNone/>
            </a:pPr>
            <a:r>
              <a:rPr lang="en-US" dirty="0" smtClean="0"/>
              <a:t>Linux/Ubuntu is most popular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5/19/2019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Options for 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29150" y="4477411"/>
            <a:ext cx="3916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RAM is scalable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technical fluency (command line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Troubleshooting from prof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9842" y="4477411"/>
            <a:ext cx="370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Limited to RAM on laptop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troubleshooting </a:t>
            </a:r>
            <a:r>
              <a:rPr lang="en-US" dirty="0" smtClean="0"/>
              <a:t>by prof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394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7610" y="365126"/>
            <a:ext cx="8708781" cy="591477"/>
          </a:xfrm>
        </p:spPr>
        <p:txBody>
          <a:bodyPr/>
          <a:lstStyle/>
          <a:p>
            <a:r>
              <a:rPr lang="en-US" sz="3200" dirty="0" smtClean="0"/>
              <a:t>If LOCAL: setup a new project &amp; do a “</a:t>
            </a:r>
            <a:r>
              <a:rPr lang="en-US" sz="3200" dirty="0" err="1" smtClean="0"/>
              <a:t>git</a:t>
            </a:r>
            <a:r>
              <a:rPr lang="en-US" sz="3200" dirty="0" smtClean="0"/>
              <a:t> pull”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2273" y="1142999"/>
            <a:ext cx="5499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2"/>
              </a:rPr>
              <a:t>https://github.com/kwartler/StGallen2019</a:t>
            </a:r>
            <a:endParaRPr lang="en-US" sz="24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81960" y="5651931"/>
            <a:ext cx="7789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880" y="2096813"/>
            <a:ext cx="3887657" cy="280938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52248" y="2506717"/>
            <a:ext cx="19747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New Project…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52248" y="1734207"/>
            <a:ext cx="3247697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R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1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7610" y="365126"/>
            <a:ext cx="8708781" cy="591477"/>
          </a:xfrm>
        </p:spPr>
        <p:txBody>
          <a:bodyPr/>
          <a:lstStyle/>
          <a:p>
            <a:r>
              <a:rPr lang="en-US" sz="3200" dirty="0" smtClean="0"/>
              <a:t>If LOCAL: setup a new project &amp; do a “</a:t>
            </a:r>
            <a:r>
              <a:rPr lang="en-US" sz="3200" dirty="0" err="1" smtClean="0"/>
              <a:t>git</a:t>
            </a:r>
            <a:r>
              <a:rPr lang="en-US" sz="3200" dirty="0" smtClean="0"/>
              <a:t> pull”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2273" y="1142999"/>
            <a:ext cx="5499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2"/>
              </a:rPr>
              <a:t>https://github.com/kwartler/StGallen2019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52248" y="2506717"/>
            <a:ext cx="33265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New Project…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Version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URL, folder name &amp; destination for files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52248" y="1734207"/>
            <a:ext cx="3247697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R Studio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038" y="1660634"/>
            <a:ext cx="5105400" cy="167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803" y="3466607"/>
            <a:ext cx="51054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7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7610" y="365126"/>
            <a:ext cx="8708781" cy="591477"/>
          </a:xfrm>
        </p:spPr>
        <p:txBody>
          <a:bodyPr/>
          <a:lstStyle/>
          <a:p>
            <a:r>
              <a:rPr lang="en-US" sz="3200" dirty="0" smtClean="0"/>
              <a:t>If LOCAL: setup a new project &amp; </a:t>
            </a:r>
            <a:r>
              <a:rPr lang="en-US" sz="3200" dirty="0" err="1" smtClean="0"/>
              <a:t>git</a:t>
            </a:r>
            <a:r>
              <a:rPr lang="en-US" sz="3200" dirty="0" smtClean="0"/>
              <a:t> pull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2273" y="1142999"/>
            <a:ext cx="5499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2"/>
              </a:rPr>
              <a:t>https://github.com/kwartler/StGallen2019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52248" y="2506717"/>
            <a:ext cx="3326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New Project…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Version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URL, folder name &amp; destination for files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EACH Class session perform a </a:t>
            </a:r>
            <a:r>
              <a:rPr lang="en-US" dirty="0" err="1" smtClean="0"/>
              <a:t>Git</a:t>
            </a:r>
            <a:r>
              <a:rPr lang="en-US" dirty="0" smtClean="0"/>
              <a:t> Pull to update files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52248" y="1734207"/>
            <a:ext cx="3247697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R Studio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908" y="2761933"/>
            <a:ext cx="3314700" cy="647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228600" y="5500709"/>
            <a:ext cx="8686800" cy="5532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Since we are using </a:t>
            </a:r>
            <a:r>
              <a:rPr lang="en-US" sz="1600" dirty="0" err="1" smtClean="0"/>
              <a:t>git</a:t>
            </a:r>
            <a:r>
              <a:rPr lang="en-US" sz="1600" dirty="0" smtClean="0"/>
              <a:t>, use “Save As” on your scripts in a different directory to avoid conflicts.</a:t>
            </a:r>
            <a:endParaRPr lang="en-US" sz="1600" dirty="0"/>
          </a:p>
        </p:txBody>
      </p:sp>
      <p:sp>
        <p:nvSpPr>
          <p:cNvPr id="9" name="Oval 8"/>
          <p:cNvSpPr/>
          <p:nvPr/>
        </p:nvSpPr>
        <p:spPr>
          <a:xfrm>
            <a:off x="6132786" y="3011214"/>
            <a:ext cx="520262" cy="22071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7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8014" y="365126"/>
            <a:ext cx="8247336" cy="591477"/>
          </a:xfrm>
        </p:spPr>
        <p:txBody>
          <a:bodyPr/>
          <a:lstStyle/>
          <a:p>
            <a:r>
              <a:rPr lang="en-US" dirty="0" smtClean="0"/>
              <a:t>Easiest for this class…free hosted cloud instance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65" y="3044203"/>
            <a:ext cx="7267903" cy="26918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8262" y="2186942"/>
            <a:ext cx="89857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Instructions for Set up can be found here:</a:t>
            </a:r>
            <a:endParaRPr lang="en-US" sz="2000" b="1" dirty="0" smtClean="0">
              <a:hlinkClick r:id="rId3"/>
            </a:endParaRPr>
          </a:p>
          <a:p>
            <a:r>
              <a:rPr lang="en-US" sz="1600" dirty="0">
                <a:hlinkClick r:id="rId4"/>
              </a:rPr>
              <a:t>https://github.com/kwartler/StGallen2019/blob/master/Rstudio_Cloud_Instructions.docx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57656" y="1387366"/>
            <a:ext cx="222984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Sign up at:</a:t>
            </a:r>
            <a:endParaRPr lang="en-US" sz="2000" b="1" dirty="0">
              <a:hlinkClick r:id="rId5"/>
            </a:endParaRPr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://rstudio.cloud</a:t>
            </a:r>
            <a:r>
              <a:rPr lang="en-US" dirty="0" smtClean="0">
                <a:hlinkClick r:id="rId5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92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2248" y="365126"/>
            <a:ext cx="8263102" cy="591477"/>
          </a:xfrm>
        </p:spPr>
        <p:txBody>
          <a:bodyPr/>
          <a:lstStyle/>
          <a:p>
            <a:r>
              <a:rPr lang="en-US" dirty="0" smtClean="0"/>
              <a:t>Libraries to install…we cover a lot in this course.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8554" y="1019908"/>
            <a:ext cx="7652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Please review the readme file of the Student repo!!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371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r>
              <a:rPr lang="en-US" i="1" dirty="0" smtClean="0"/>
              <a:t>– all times are suggested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896176"/>
              </p:ext>
            </p:extLst>
          </p:nvPr>
        </p:nvGraphicFramePr>
        <p:xfrm>
          <a:off x="252248" y="1111250"/>
          <a:ext cx="8560675" cy="50882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41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15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285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Monday - June 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Syllabus, Intro </a:t>
                      </a:r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 R, R Setup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What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 TM?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 Manipulation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Keyword Search &amp; Density 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Misspelling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Bag of Words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 Class &amp; Functions</a:t>
                      </a:r>
                    </a:p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qdap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Functions</a:t>
                      </a:r>
                    </a:p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Lemmatization</a:t>
                      </a:r>
                    </a:p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Meta-Document Information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WFM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Lab: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Clean a corpus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tweets 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&amp; construct WFM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1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87821" y="2979683"/>
            <a:ext cx="6968359" cy="898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 minute break while packages install.</a:t>
            </a:r>
          </a:p>
          <a:p>
            <a:pPr algn="ctr"/>
            <a:r>
              <a:rPr lang="en-US" dirty="0" smtClean="0"/>
              <a:t>Come ask the prof if you have issues/questions.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26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r>
              <a:rPr lang="en-US" i="1" dirty="0"/>
              <a:t>– all times are suggested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390163"/>
              </p:ext>
            </p:extLst>
          </p:nvPr>
        </p:nvGraphicFramePr>
        <p:xfrm>
          <a:off x="252248" y="1111250"/>
          <a:ext cx="8560675" cy="50882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41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15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285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Monday - June 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Syllabus, Intro </a:t>
                      </a:r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 R, R Setup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What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 TM?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 Manipulation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Keyword Search &amp; Density 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Misspelling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Bag of Words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 Class &amp; Functions</a:t>
                      </a:r>
                    </a:p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qdap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Functions</a:t>
                      </a:r>
                    </a:p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Lemmatization</a:t>
                      </a:r>
                    </a:p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Meta-Document Information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WFM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Lab: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Clean a corpus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tweets 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&amp; construct WFM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6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X-Ray: A basic R-Script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pic>
        <p:nvPicPr>
          <p:cNvPr id="6" name="Picture 5" descr="Image result for force awakens x ray amazon">
            <a:extLst>
              <a:ext uri="{FF2B5EF4-FFF2-40B4-BE49-F238E27FC236}">
                <a16:creationId xmlns:a16="http://schemas.microsoft.com/office/drawing/2014/main" xmlns="" id="{D63EAA9F-39DF-4B05-A41E-DA65DE8A84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58"/>
          <a:stretch/>
        </p:blipFill>
        <p:spPr bwMode="auto">
          <a:xfrm>
            <a:off x="189897" y="2172866"/>
            <a:ext cx="4224106" cy="314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40C16EF-D21E-42CC-885A-A42D564CB5CA}"/>
              </a:ext>
            </a:extLst>
          </p:cNvPr>
          <p:cNvSpPr/>
          <p:nvPr/>
        </p:nvSpPr>
        <p:spPr>
          <a:xfrm>
            <a:off x="189897" y="1187745"/>
            <a:ext cx="4206240" cy="7865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Left Hand Screen:</a:t>
            </a:r>
          </a:p>
          <a:p>
            <a:r>
              <a:rPr lang="en-US" sz="2000" dirty="0">
                <a:solidFill>
                  <a:schemeClr val="bg1"/>
                </a:solidFill>
              </a:rPr>
              <a:t>Actor Information &amp; Trivia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63763F2-851C-4BF6-9173-27A06AAF4A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391"/>
          <a:stretch/>
        </p:blipFill>
        <p:spPr>
          <a:xfrm>
            <a:off x="4551028" y="2167670"/>
            <a:ext cx="4220509" cy="31610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80BC9DA-D0B9-402A-B935-9A92DE951947}"/>
              </a:ext>
            </a:extLst>
          </p:cNvPr>
          <p:cNvSpPr/>
          <p:nvPr/>
        </p:nvSpPr>
        <p:spPr>
          <a:xfrm>
            <a:off x="4551028" y="1191601"/>
            <a:ext cx="4206240" cy="7826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Center “Pop-over” Screen:</a:t>
            </a:r>
          </a:p>
          <a:p>
            <a:r>
              <a:rPr lang="en-US" dirty="0">
                <a:solidFill>
                  <a:schemeClr val="bg1"/>
                </a:solidFill>
              </a:rPr>
              <a:t>Scenes, Cast, Characters, Music &amp; Trivia</a:t>
            </a:r>
          </a:p>
        </p:txBody>
      </p:sp>
    </p:spTree>
    <p:extLst>
      <p:ext uri="{BB962C8B-B14F-4D97-AF65-F5344CB8AC3E}">
        <p14:creationId xmlns:p14="http://schemas.microsoft.com/office/powerpoint/2010/main" val="957054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explore Amazon’s x-ray feature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37484"/>
          <a:stretch/>
        </p:blipFill>
        <p:spPr>
          <a:xfrm>
            <a:off x="343467" y="5247504"/>
            <a:ext cx="3181350" cy="11611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467" y="3271075"/>
            <a:ext cx="7796213" cy="1362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b="44947"/>
          <a:stretch/>
        </p:blipFill>
        <p:spPr>
          <a:xfrm>
            <a:off x="343467" y="1542298"/>
            <a:ext cx="7796213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343467" y="1187357"/>
            <a:ext cx="3712191" cy="31389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Character Background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3467" y="2916134"/>
            <a:ext cx="3712191" cy="31389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Official Scenes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3467" y="4892561"/>
            <a:ext cx="3712191" cy="31389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Character Appearances</a:t>
            </a:r>
          </a:p>
        </p:txBody>
      </p:sp>
    </p:spTree>
    <p:extLst>
      <p:ext uri="{BB962C8B-B14F-4D97-AF65-F5344CB8AC3E}">
        <p14:creationId xmlns:p14="http://schemas.microsoft.com/office/powerpoint/2010/main" val="302562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7CAC390-920B-45B2-A25F-81DBEFA746B1}"/>
              </a:ext>
            </a:extLst>
          </p:cNvPr>
          <p:cNvSpPr txBox="1"/>
          <p:nvPr/>
        </p:nvSpPr>
        <p:spPr>
          <a:xfrm>
            <a:off x="240631" y="1786035"/>
            <a:ext cx="144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choice!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E6549BB-6AF5-468A-8D72-A45EED7452EF}"/>
              </a:ext>
            </a:extLst>
          </p:cNvPr>
          <p:cNvSpPr/>
          <p:nvPr/>
        </p:nvSpPr>
        <p:spPr>
          <a:xfrm>
            <a:off x="228600" y="5313693"/>
            <a:ext cx="8686800" cy="70658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Learning Outcome: Following a consistent workflow, load, clean, &amp; analyze real data with multiple data </a:t>
            </a:r>
            <a:r>
              <a:rPr lang="en-US" dirty="0" smtClean="0">
                <a:solidFill>
                  <a:schemeClr val="bg1"/>
                </a:solidFill>
              </a:rPr>
              <a:t>types to establish basic familiarity.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2" descr="Image result for star wars force awakens">
            <a:extLst>
              <a:ext uri="{FF2B5EF4-FFF2-40B4-BE49-F238E27FC236}">
                <a16:creationId xmlns:a16="http://schemas.microsoft.com/office/drawing/2014/main" xmlns="" id="{8E7D28FF-4104-42E8-871E-112088516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32" y="2124023"/>
            <a:ext cx="2073426" cy="311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mage result for lego movie">
            <a:extLst>
              <a:ext uri="{FF2B5EF4-FFF2-40B4-BE49-F238E27FC236}">
                <a16:creationId xmlns:a16="http://schemas.microsoft.com/office/drawing/2014/main" xmlns="" id="{C3E39EF5-FAD7-42D5-B4EF-F4BE6C280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809" y="2113575"/>
            <a:ext cx="2073426" cy="311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mage result for mary poppins itunes">
            <a:extLst>
              <a:ext uri="{FF2B5EF4-FFF2-40B4-BE49-F238E27FC236}">
                <a16:creationId xmlns:a16="http://schemas.microsoft.com/office/drawing/2014/main" xmlns="" id="{7925BD3B-620C-487F-87CB-77B356539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905" y="2103127"/>
            <a:ext cx="2096057" cy="314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E6549BB-6AF5-468A-8D72-A45EED7452EF}"/>
              </a:ext>
            </a:extLst>
          </p:cNvPr>
          <p:cNvSpPr/>
          <p:nvPr/>
        </p:nvSpPr>
        <p:spPr>
          <a:xfrm>
            <a:off x="228600" y="1193632"/>
            <a:ext cx="8686800" cy="4617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Open </a:t>
            </a:r>
            <a:r>
              <a:rPr lang="en-US" b="1" dirty="0" err="1"/>
              <a:t>A_Amazon_Xray.R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0164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or Do Not There is No Try…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6" name="Picture 4" descr="Image result for force awakens x ray amaz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04923"/>
            <a:ext cx="8401845" cy="472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03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 is the grammar of graphics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5311" y="1229710"/>
            <a:ext cx="56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ggplot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scenesDF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colour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scenesDF$name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662" y="1899126"/>
            <a:ext cx="4064677" cy="28919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228600" y="5672137"/>
            <a:ext cx="8686800" cy="334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Layers are declared and added in sequence to construct a visual</a:t>
            </a:r>
            <a:r>
              <a:rPr lang="en-US" sz="1600" dirty="0" smtClean="0">
                <a:solidFill>
                  <a:schemeClr val="bg1"/>
                </a:solidFill>
              </a:rPr>
              <a:t>. 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2182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gplot2: adding a layer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9903" y="1103587"/>
            <a:ext cx="76562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ggplot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scenesDF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colour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scenesDF$name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geom_segment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(x=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scenesDF$start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xend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scenesDF$end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y=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scenesDF$id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yend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scenesDF$id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),size=3)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131" y="2096802"/>
            <a:ext cx="5417738" cy="390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972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ggplot2: adding a layer of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" y="1212954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ggplot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scenesDF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colour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scenesDF$name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)) + </a:t>
            </a: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geom_segment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(x=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scenesDF$start,xend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scenesDF$end,y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scenesDF$id,yend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scenesDF$id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),size=3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geom_text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(data=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scenesDF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(x=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scenesDF$end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y=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scenesDF$id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label =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scenesDF$name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endParaRPr lang="en-US" sz="14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2.25,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nudge_y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1.15,color = 'black', alpha = 0.5)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035" y="2158354"/>
            <a:ext cx="5573931" cy="403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216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pplot2: Adding an aesthetics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2679147"/>
            <a:ext cx="9144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ggplot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scenesDF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colour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scenesDF$name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)) + </a:t>
            </a: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geom_segment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(x=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scenesDF$start,xend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scenesDF$end,y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scenesDF$id,yend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scenesDF$id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),size=3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) +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geom_text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(data=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scenesDF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(x=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scenesDF$end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y=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scenesDF$id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 label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scenesDF$name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size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2.25,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nudge_y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1.15,color = 'black', alpha = 0.5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theme_gdocs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+ theme(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legend.position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="none")</a:t>
            </a:r>
          </a:p>
        </p:txBody>
      </p:sp>
    </p:spTree>
    <p:extLst>
      <p:ext uri="{BB962C8B-B14F-4D97-AF65-F5344CB8AC3E}">
        <p14:creationId xmlns:p14="http://schemas.microsoft.com/office/powerpoint/2010/main" val="127277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1381125"/>
            <a:ext cx="5600700" cy="4095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23621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5/19/2019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62" y="267095"/>
            <a:ext cx="8790476" cy="6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8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E6549BB-6AF5-468A-8D72-A45EED7452EF}"/>
              </a:ext>
            </a:extLst>
          </p:cNvPr>
          <p:cNvSpPr/>
          <p:nvPr/>
        </p:nvSpPr>
        <p:spPr>
          <a:xfrm>
            <a:off x="228600" y="5722883"/>
            <a:ext cx="8686800" cy="2973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Learning Outcome: </a:t>
            </a:r>
            <a:r>
              <a:rPr lang="en-US" sz="1600" smtClean="0">
                <a:solidFill>
                  <a:schemeClr val="bg1"/>
                </a:solidFill>
              </a:rPr>
              <a:t>change movies, </a:t>
            </a:r>
            <a:r>
              <a:rPr lang="en-US" sz="1600" dirty="0" smtClean="0">
                <a:solidFill>
                  <a:schemeClr val="bg1"/>
                </a:solidFill>
              </a:rPr>
              <a:t>examine and make another plot with less guidance.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E6549BB-6AF5-468A-8D72-A45EED7452EF}"/>
              </a:ext>
            </a:extLst>
          </p:cNvPr>
          <p:cNvSpPr/>
          <p:nvPr/>
        </p:nvSpPr>
        <p:spPr>
          <a:xfrm>
            <a:off x="228600" y="1099036"/>
            <a:ext cx="8686800" cy="3513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Open </a:t>
            </a:r>
            <a:r>
              <a:rPr lang="en-US" sz="1600" b="1" dirty="0" err="1"/>
              <a:t>B</a:t>
            </a:r>
            <a:r>
              <a:rPr lang="en-US" sz="1600" b="1" dirty="0" err="1" smtClean="0"/>
              <a:t>_Amazon_Xray.R</a:t>
            </a:r>
            <a:endParaRPr lang="en-US" sz="1600" b="1" dirty="0"/>
          </a:p>
        </p:txBody>
      </p:sp>
      <p:pic>
        <p:nvPicPr>
          <p:cNvPr id="2050" name="Picture 2" descr="Image result for star wars force awakens me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65" y="1500153"/>
            <a:ext cx="2477266" cy="414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star wars force awakens me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430" y="2091914"/>
            <a:ext cx="2524563" cy="214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tar wars force awakens mem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5" r="15695"/>
          <a:stretch/>
        </p:blipFill>
        <p:spPr bwMode="auto">
          <a:xfrm>
            <a:off x="6243146" y="2045186"/>
            <a:ext cx="2427890" cy="216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09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5/19/2019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pic>
        <p:nvPicPr>
          <p:cNvPr id="1026" name="Picture 2" descr="Image result for fun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393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r>
              <a:rPr lang="en-US" i="1" dirty="0"/>
              <a:t>– all times are suggested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927763"/>
              </p:ext>
            </p:extLst>
          </p:nvPr>
        </p:nvGraphicFramePr>
        <p:xfrm>
          <a:off x="252248" y="1111250"/>
          <a:ext cx="8560675" cy="50882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41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15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285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Monday - June 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Syllabus, Intro </a:t>
                      </a:r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 R, R Setup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What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 TM?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 Manipulation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Keyword Search &amp; Density 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Misspelling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Bag of Words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 Class &amp; Functions</a:t>
                      </a:r>
                    </a:p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qdap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Functions</a:t>
                      </a:r>
                    </a:p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Lemmatization</a:t>
                      </a:r>
                    </a:p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Meta-Document Information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WFM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Lab: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Clean a corpus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tweets 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&amp; construct WFM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3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Learning Objectives</a:t>
            </a:r>
          </a:p>
          <a:p>
            <a:r>
              <a:rPr lang="en-US" dirty="0"/>
              <a:t>What is R?</a:t>
            </a:r>
          </a:p>
          <a:p>
            <a:r>
              <a:rPr lang="en-US" dirty="0"/>
              <a:t>What is R Studio?</a:t>
            </a:r>
          </a:p>
          <a:p>
            <a:r>
              <a:rPr lang="en-US" dirty="0" smtClean="0"/>
              <a:t>Scripting Structure in this course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4496" y="5580993"/>
            <a:ext cx="7819696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Why?  This ensures a basic fluency before the course really starts.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54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01266" y="1279664"/>
            <a:ext cx="2949178" cy="3331846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Flexible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Open source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Academic </a:t>
            </a:r>
            <a:r>
              <a:rPr lang="en-US" sz="2400" dirty="0" smtClean="0"/>
              <a:t>&amp; growing </a:t>
            </a:r>
            <a:r>
              <a:rPr lang="en-US" sz="2400" dirty="0"/>
              <a:t>in industry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Language agnostic, SQL, Weka, C, Fortran, Java </a:t>
            </a:r>
            <a:r>
              <a:rPr lang="en-US" sz="2400" dirty="0" err="1"/>
              <a:t>etc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30651" y="1279664"/>
            <a:ext cx="4629150" cy="354142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" y="5171087"/>
            <a:ext cx="8686800" cy="48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 is a language </a:t>
            </a:r>
            <a:r>
              <a:rPr lang="en-US" sz="1400" dirty="0" smtClean="0"/>
              <a:t>&amp; environment </a:t>
            </a:r>
            <a:r>
              <a:rPr lang="en-US" sz="1400" dirty="0"/>
              <a:t>for statistical computing and graphics. It is the </a:t>
            </a:r>
            <a:r>
              <a:rPr lang="en-US" sz="1400" b="1" dirty="0">
                <a:solidFill>
                  <a:schemeClr val="accent5"/>
                </a:solidFill>
              </a:rPr>
              <a:t>most popular statistical software</a:t>
            </a:r>
            <a:r>
              <a:rPr lang="en-US" sz="1400" dirty="0"/>
              <a:t> in circulation today, and is used by more than </a:t>
            </a:r>
            <a:r>
              <a:rPr lang="en-US" sz="1400" b="1" dirty="0">
                <a:solidFill>
                  <a:schemeClr val="accent5"/>
                </a:solidFill>
              </a:rPr>
              <a:t>2 million</a:t>
            </a:r>
            <a:r>
              <a:rPr lang="en-US" sz="1400" dirty="0"/>
              <a:t> data scientists </a:t>
            </a:r>
            <a:r>
              <a:rPr lang="en-US" sz="1400" dirty="0" smtClean="0"/>
              <a:t>&amp; statisticians </a:t>
            </a:r>
            <a:r>
              <a:rPr lang="en-US" sz="1400" dirty="0"/>
              <a:t>worldwide.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86275" y="5655307"/>
            <a:ext cx="4443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How Companies Use R to Compete in a Data-Driven World, </a:t>
            </a:r>
            <a:r>
              <a:rPr lang="en-US" sz="1050" dirty="0"/>
              <a:t>Data-informed.com</a:t>
            </a:r>
          </a:p>
        </p:txBody>
      </p:sp>
      <p:pic>
        <p:nvPicPr>
          <p:cNvPr id="11" name="Picture 2" descr="C:\Users\n0232877\AppData\Local\Microsoft\Windows\Temporary Internet Files\Content.IE5\FRTMVNL1\R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936" y="14288"/>
            <a:ext cx="1363200" cy="103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4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214313" y="1285875"/>
            <a:ext cx="2257425" cy="3331846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IDE – Integrated Development Environment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000" dirty="0"/>
              <a:t>Adds additional functionality e.g. </a:t>
            </a:r>
            <a:r>
              <a:rPr lang="en-US" sz="2000" dirty="0" err="1"/>
              <a:t>git</a:t>
            </a:r>
            <a:r>
              <a:rPr lang="en-US" sz="2000" dirty="0"/>
              <a:t>, shiny projects, markdown templates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 Studio?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5055814"/>
            <a:ext cx="8686800" cy="7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studio is the most popular IDE for R although there are others &amp;  you don’t actually need it to </a:t>
            </a:r>
            <a:r>
              <a:rPr lang="en-US" dirty="0" smtClean="0"/>
              <a:t>execute R code.  </a:t>
            </a:r>
            <a:endParaRPr lang="en-US" dirty="0"/>
          </a:p>
        </p:txBody>
      </p:sp>
      <p:pic>
        <p:nvPicPr>
          <p:cNvPr id="12" name="Picture 2" descr="Image result for r studio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296" y="28576"/>
            <a:ext cx="100584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803" y="1285875"/>
            <a:ext cx="6635197" cy="3400174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80398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1009652" y="3471856"/>
            <a:ext cx="6883357" cy="1143000"/>
          </a:xfrm>
          <a:custGeom>
            <a:avLst/>
            <a:gdLst>
              <a:gd name="connsiteX0" fmla="*/ 1180004 w 6883357"/>
              <a:gd name="connsiteY0" fmla="*/ 0 h 1143000"/>
              <a:gd name="connsiteX1" fmla="*/ 5703353 w 6883357"/>
              <a:gd name="connsiteY1" fmla="*/ 0 h 1143000"/>
              <a:gd name="connsiteX2" fmla="*/ 6883357 w 6883357"/>
              <a:gd name="connsiteY2" fmla="*/ 1143000 h 1143000"/>
              <a:gd name="connsiteX3" fmla="*/ 0 w 6883357"/>
              <a:gd name="connsiteY3" fmla="*/ 1143000 h 1143000"/>
              <a:gd name="connsiteX4" fmla="*/ 1180004 w 6883357"/>
              <a:gd name="connsiteY4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3357" h="1143000">
                <a:moveTo>
                  <a:pt x="1180004" y="0"/>
                </a:moveTo>
                <a:lnTo>
                  <a:pt x="5703353" y="0"/>
                </a:lnTo>
                <a:lnTo>
                  <a:pt x="6883357" y="1143000"/>
                </a:lnTo>
                <a:lnTo>
                  <a:pt x="0" y="1143000"/>
                </a:lnTo>
                <a:lnTo>
                  <a:pt x="1180004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2228850" y="1235949"/>
            <a:ext cx="4472090" cy="2190750"/>
          </a:xfrm>
          <a:custGeom>
            <a:avLst/>
            <a:gdLst>
              <a:gd name="connsiteX0" fmla="*/ 2261675 w 4523349"/>
              <a:gd name="connsiteY0" fmla="*/ 0 h 2190750"/>
              <a:gd name="connsiteX1" fmla="*/ 4523349 w 4523349"/>
              <a:gd name="connsiteY1" fmla="*/ 2190750 h 2190750"/>
              <a:gd name="connsiteX2" fmla="*/ 0 w 4523349"/>
              <a:gd name="connsiteY2" fmla="*/ 2190750 h 2190750"/>
              <a:gd name="connsiteX3" fmla="*/ 2261675 w 4523349"/>
              <a:gd name="connsiteY3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3349" h="2190750">
                <a:moveTo>
                  <a:pt x="2261675" y="0"/>
                </a:moveTo>
                <a:lnTo>
                  <a:pt x="4523349" y="2190750"/>
                </a:lnTo>
                <a:lnTo>
                  <a:pt x="0" y="2190750"/>
                </a:lnTo>
                <a:lnTo>
                  <a:pt x="2261675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5750" y="365126"/>
            <a:ext cx="8229600" cy="591477"/>
          </a:xfrm>
        </p:spPr>
        <p:txBody>
          <a:bodyPr/>
          <a:lstStyle/>
          <a:p>
            <a:r>
              <a:rPr lang="en-US" dirty="0"/>
              <a:t>What is the relationship between R &amp; R studio?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5229237"/>
            <a:ext cx="8686800" cy="7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Studio sits atop of the installed R version. Without base R, R studio cannot function.  By programmatically accessing base R, R Studio improves the interface and functionality.  </a:t>
            </a:r>
          </a:p>
        </p:txBody>
      </p:sp>
      <p:pic>
        <p:nvPicPr>
          <p:cNvPr id="7" name="Picture 2" descr="C:\Users\n0232877\AppData\Local\Microsoft\Windows\Temporary Internet Files\Content.IE5\FRTMVNL1\R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286" y="3486143"/>
            <a:ext cx="1363200" cy="103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r studio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410" y="1828404"/>
            <a:ext cx="100584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081591" y="3834836"/>
            <a:ext cx="2720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Statistical &amp; graphing software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81591" y="1916897"/>
            <a:ext cx="3533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Nice interface &amp; additional functionality for faster programming, analysis &amp; production.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28600" y="5057778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00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Studio has four main panes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5757871"/>
            <a:ext cx="8686800" cy="296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 Studio works on Linux, Windows and iOS.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20" y="1071562"/>
            <a:ext cx="8587361" cy="440055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0" name="Rounded Rectangle 9"/>
          <p:cNvSpPr/>
          <p:nvPr/>
        </p:nvSpPr>
        <p:spPr>
          <a:xfrm>
            <a:off x="1596673" y="1910941"/>
            <a:ext cx="1930400" cy="156309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Scripting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77391" y="2273706"/>
            <a:ext cx="1768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Commands are written &amp; adjusted here then executed in the console.  Then saved for future quick execution.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0988" y="1528763"/>
            <a:ext cx="4572000" cy="22002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0988" y="3724277"/>
            <a:ext cx="4572000" cy="18192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625248" y="4000718"/>
            <a:ext cx="1930400" cy="140458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Console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05966" y="4407793"/>
            <a:ext cx="17689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Execution of scripts and commands, data exploration and code results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86325" y="1528763"/>
            <a:ext cx="3986213" cy="14859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022623" y="1918747"/>
            <a:ext cx="1930400" cy="88900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Environment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03340" y="2250610"/>
            <a:ext cx="1768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 of objects &amp; values</a:t>
            </a:r>
          </a:p>
          <a:p>
            <a:r>
              <a:rPr lang="en-US" sz="1200" dirty="0"/>
              <a:t>e.g. loaded “excel” files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81563" y="3038474"/>
            <a:ext cx="3986213" cy="25050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879747" y="3581967"/>
            <a:ext cx="1930400" cy="151431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Files, Plots, Packages, Help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46177" y="4234906"/>
            <a:ext cx="1768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Find files, load packages, see visualizations and quickly find help</a:t>
            </a:r>
          </a:p>
        </p:txBody>
      </p:sp>
    </p:spTree>
    <p:extLst>
      <p:ext uri="{BB962C8B-B14F-4D97-AF65-F5344CB8AC3E}">
        <p14:creationId xmlns:p14="http://schemas.microsoft.com/office/powerpoint/2010/main" val="365419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4948</TotalTime>
  <Words>1934</Words>
  <Application>Microsoft Office PowerPoint</Application>
  <PresentationFormat>On-screen Show (4:3)</PresentationFormat>
  <Paragraphs>561</Paragraphs>
  <Slides>43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Wingdings</vt:lpstr>
      <vt:lpstr>1_Office Theme</vt:lpstr>
      <vt:lpstr>GSERM: Text Mining &amp; NLP R Basics</vt:lpstr>
      <vt:lpstr>Introduction</vt:lpstr>
      <vt:lpstr>Agenda – all times are suggested</vt:lpstr>
      <vt:lpstr>Syllabus Review</vt:lpstr>
      <vt:lpstr>Intro to R</vt:lpstr>
      <vt:lpstr>What is R?</vt:lpstr>
      <vt:lpstr>What is R Studio?</vt:lpstr>
      <vt:lpstr>What is the relationship between R &amp; R studio?</vt:lpstr>
      <vt:lpstr>R Studio has four main panes</vt:lpstr>
      <vt:lpstr>R: Where is it being used?</vt:lpstr>
      <vt:lpstr>Ok, it’s awesome but… </vt:lpstr>
      <vt:lpstr>A basic R workflow</vt:lpstr>
      <vt:lpstr>R Trap!</vt:lpstr>
      <vt:lpstr>R uses functions, libraries &amp; objects</vt:lpstr>
      <vt:lpstr>Another trap!</vt:lpstr>
      <vt:lpstr>R uses functions, libraries &amp; objects</vt:lpstr>
      <vt:lpstr>What if my file is Excel or ???</vt:lpstr>
      <vt:lpstr>R uses functions, libraries &amp; objects</vt:lpstr>
      <vt:lpstr>R uses functions, libraries &amp; objects</vt:lpstr>
      <vt:lpstr>R uses functions, libraries &amp; objects</vt:lpstr>
      <vt:lpstr>R uses functions, libraries &amp; objects</vt:lpstr>
      <vt:lpstr>Workflow review</vt:lpstr>
      <vt:lpstr>Agenda – all times are suggested</vt:lpstr>
      <vt:lpstr>2 Options for R</vt:lpstr>
      <vt:lpstr>If LOCAL: setup a new project &amp; do a “git pull”</vt:lpstr>
      <vt:lpstr>If LOCAL: setup a new project &amp; do a “git pull”</vt:lpstr>
      <vt:lpstr>If LOCAL: setup a new project &amp; git pull</vt:lpstr>
      <vt:lpstr>Easiest for this class…free hosted cloud instance</vt:lpstr>
      <vt:lpstr>Libraries to install…we cover a lot in this course.</vt:lpstr>
      <vt:lpstr>Break</vt:lpstr>
      <vt:lpstr>Agenda – all times are suggested</vt:lpstr>
      <vt:lpstr>Amazon X-Ray: A basic R-Script</vt:lpstr>
      <vt:lpstr>Let’s explore Amazon’s x-ray feature</vt:lpstr>
      <vt:lpstr>Let’s practice!</vt:lpstr>
      <vt:lpstr>Do or Do Not There is No Try…</vt:lpstr>
      <vt:lpstr>ggplot2 is the grammar of graphics</vt:lpstr>
      <vt:lpstr>ggplot2: adding a layer </vt:lpstr>
      <vt:lpstr>ggplot2: adding a layer of text</vt:lpstr>
      <vt:lpstr>gpplot2: Adding an aesthetics layer</vt:lpstr>
      <vt:lpstr>PowerPoint Presentation</vt:lpstr>
      <vt:lpstr>Let’s Practice…</vt:lpstr>
      <vt:lpstr>PowerPoint Presentation</vt:lpstr>
      <vt:lpstr>Agenda – all times are suggested</vt:lpstr>
    </vt:vector>
  </TitlesOfParts>
  <Company>Liberty Mutual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266</cp:revision>
  <dcterms:created xsi:type="dcterms:W3CDTF">2018-05-23T17:24:59Z</dcterms:created>
  <dcterms:modified xsi:type="dcterms:W3CDTF">2019-05-20T03:02:42Z</dcterms:modified>
</cp:coreProperties>
</file>