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593" r:id="rId2"/>
    <p:sldId id="815" r:id="rId3"/>
    <p:sldId id="678" r:id="rId4"/>
    <p:sldId id="752" r:id="rId5"/>
    <p:sldId id="804" r:id="rId6"/>
    <p:sldId id="751" r:id="rId7"/>
    <p:sldId id="754" r:id="rId8"/>
    <p:sldId id="755" r:id="rId9"/>
    <p:sldId id="814" r:id="rId10"/>
    <p:sldId id="756" r:id="rId11"/>
    <p:sldId id="757" r:id="rId12"/>
    <p:sldId id="758" r:id="rId13"/>
    <p:sldId id="819" r:id="rId14"/>
    <p:sldId id="759" r:id="rId15"/>
    <p:sldId id="760" r:id="rId16"/>
    <p:sldId id="679" r:id="rId17"/>
    <p:sldId id="681" r:id="rId18"/>
    <p:sldId id="761" r:id="rId19"/>
    <p:sldId id="682" r:id="rId20"/>
    <p:sldId id="762" r:id="rId21"/>
    <p:sldId id="684" r:id="rId22"/>
    <p:sldId id="764" r:id="rId23"/>
    <p:sldId id="765" r:id="rId24"/>
    <p:sldId id="763" r:id="rId25"/>
    <p:sldId id="766" r:id="rId26"/>
    <p:sldId id="768" r:id="rId27"/>
    <p:sldId id="769" r:id="rId28"/>
    <p:sldId id="770" r:id="rId29"/>
    <p:sldId id="685" r:id="rId30"/>
    <p:sldId id="771" r:id="rId31"/>
    <p:sldId id="816" r:id="rId32"/>
    <p:sldId id="773" r:id="rId33"/>
    <p:sldId id="817" r:id="rId34"/>
    <p:sldId id="775" r:id="rId35"/>
    <p:sldId id="776" r:id="rId36"/>
    <p:sldId id="777" r:id="rId37"/>
    <p:sldId id="778" r:id="rId38"/>
    <p:sldId id="779" r:id="rId39"/>
    <p:sldId id="780" r:id="rId40"/>
    <p:sldId id="781" r:id="rId41"/>
    <p:sldId id="782" r:id="rId42"/>
    <p:sldId id="800" r:id="rId43"/>
    <p:sldId id="801" r:id="rId44"/>
    <p:sldId id="802" r:id="rId45"/>
    <p:sldId id="803" r:id="rId46"/>
    <p:sldId id="783" r:id="rId47"/>
    <p:sldId id="784" r:id="rId48"/>
    <p:sldId id="786" r:id="rId49"/>
    <p:sldId id="787" r:id="rId50"/>
    <p:sldId id="788" r:id="rId51"/>
    <p:sldId id="789" r:id="rId52"/>
    <p:sldId id="733" r:id="rId53"/>
    <p:sldId id="790" r:id="rId54"/>
    <p:sldId id="792" r:id="rId55"/>
    <p:sldId id="793" r:id="rId56"/>
    <p:sldId id="794" r:id="rId57"/>
    <p:sldId id="797" r:id="rId58"/>
    <p:sldId id="796" r:id="rId59"/>
    <p:sldId id="795" r:id="rId60"/>
    <p:sldId id="791" r:id="rId61"/>
    <p:sldId id="798" r:id="rId62"/>
    <p:sldId id="818" r:id="rId63"/>
    <p:sldId id="808" r:id="rId64"/>
    <p:sldId id="813" r:id="rId65"/>
    <p:sldId id="809" r:id="rId66"/>
    <p:sldId id="810" r:id="rId67"/>
    <p:sldId id="811" r:id="rId68"/>
    <p:sldId id="812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525" autoAdjust="0"/>
  </p:normalViewPr>
  <p:slideViewPr>
    <p:cSldViewPr snapToGrid="0">
      <p:cViewPr>
        <p:scale>
          <a:sx n="70" d="100"/>
          <a:sy n="70" d="100"/>
        </p:scale>
        <p:origin x="132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35 terms from 3m </a:t>
            </a:r>
            <a:r>
              <a:rPr lang="en-US" baseline="0" dirty="0" smtClean="0"/>
              <a:t>Super Bowl 50 </a:t>
            </a:r>
            <a:r>
              <a:rPr lang="en-US" baseline="0" dirty="0"/>
              <a:t>Tweets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Sheet1!$B$2:$B$36</c:f>
              <c:strCache>
                <c:ptCount val="35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</c:strCache>
            </c:strRef>
          </c:cat>
          <c:val>
            <c:numRef>
              <c:f>Sheet1!$C$2:$C$36</c:f>
              <c:numCache>
                <c:formatCode>#,##0</c:formatCode>
                <c:ptCount val="35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A4A-4697-82AD-214C30CE3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1401512"/>
        <c:axId val="281401904"/>
      </c:barChart>
      <c:catAx>
        <c:axId val="281401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401904"/>
        <c:crosses val="autoZero"/>
        <c:auto val="1"/>
        <c:lblAlgn val="ctr"/>
        <c:lblOffset val="100"/>
        <c:noMultiLvlLbl val="0"/>
      </c:catAx>
      <c:valAx>
        <c:axId val="28140190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401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Sheet1!$B$2:$B$51</c:f>
              <c:strCache>
                <c:ptCount val="50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  <c:pt idx="35">
                  <c:v>do</c:v>
                </c:pt>
                <c:pt idx="36">
                  <c:v>what</c:v>
                </c:pt>
                <c:pt idx="37">
                  <c:v>no</c:v>
                </c:pt>
                <c:pt idx="38">
                  <c:v>when</c:v>
                </c:pt>
                <c:pt idx="39">
                  <c:v>lol</c:v>
                </c:pt>
                <c:pt idx="40">
                  <c:v>we</c:v>
                </c:pt>
                <c:pt idx="41">
                  <c:v>was</c:v>
                </c:pt>
                <c:pt idx="42">
                  <c:v>new</c:v>
                </c:pt>
                <c:pt idx="43">
                  <c:v>one</c:v>
                </c:pt>
                <c:pt idx="44">
                  <c:v>follow</c:v>
                </c:pt>
                <c:pt idx="45">
                  <c:v>out</c:v>
                </c:pt>
                <c:pt idx="46">
                  <c:v>can</c:v>
                </c:pt>
                <c:pt idx="47">
                  <c:v>u</c:v>
                </c:pt>
                <c:pt idx="48">
                  <c:v>now</c:v>
                </c:pt>
                <c:pt idx="49">
                  <c:v>go</c:v>
                </c:pt>
              </c:strCache>
            </c:strRef>
          </c:cat>
          <c:val>
            <c:numRef>
              <c:f>Sheet1!$C$2:$C$51</c:f>
              <c:numCache>
                <c:formatCode>#,##0</c:formatCode>
                <c:ptCount val="5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299-485F-9662-189C20C06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281394456"/>
        <c:axId val="281395240"/>
      </c:barChart>
      <c:catAx>
        <c:axId val="2813944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81395240"/>
        <c:crosses val="autoZero"/>
        <c:auto val="1"/>
        <c:lblAlgn val="ctr"/>
        <c:lblOffset val="100"/>
        <c:noMultiLvlLbl val="0"/>
      </c:catAx>
      <c:valAx>
        <c:axId val="281395240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394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Sheet2!$B$1:$B$10</c:f>
              <c:strCache>
                <c:ptCount val="10"/>
                <c:pt idx="0">
                  <c:v>Zurich</c:v>
                </c:pt>
                <c:pt idx="1">
                  <c:v>Geneva</c:v>
                </c:pt>
                <c:pt idx="2">
                  <c:v>Basel</c:v>
                </c:pt>
                <c:pt idx="3">
                  <c:v>Bern</c:v>
                </c:pt>
                <c:pt idx="4">
                  <c:v>Lausanne</c:v>
                </c:pt>
                <c:pt idx="5">
                  <c:v>Lucerne</c:v>
                </c:pt>
                <c:pt idx="6">
                  <c:v>St. Gallen</c:v>
                </c:pt>
                <c:pt idx="7">
                  <c:v>Lugano</c:v>
                </c:pt>
                <c:pt idx="8">
                  <c:v>Fribourg</c:v>
                </c:pt>
                <c:pt idx="9">
                  <c:v>Thun</c:v>
                </c:pt>
              </c:strCache>
            </c:strRef>
          </c:cat>
          <c:val>
            <c:numRef>
              <c:f>Sheet2!$C$1:$C$10</c:f>
              <c:numCache>
                <c:formatCode>#,##0</c:formatCode>
                <c:ptCount val="10"/>
                <c:pt idx="0">
                  <c:v>366445</c:v>
                </c:pt>
                <c:pt idx="1">
                  <c:v>177500</c:v>
                </c:pt>
                <c:pt idx="2">
                  <c:v>165000</c:v>
                </c:pt>
                <c:pt idx="3">
                  <c:v>140228</c:v>
                </c:pt>
                <c:pt idx="4">
                  <c:v>129273</c:v>
                </c:pt>
                <c:pt idx="5">
                  <c:v>77491</c:v>
                </c:pt>
                <c:pt idx="6">
                  <c:v>70000</c:v>
                </c:pt>
                <c:pt idx="7">
                  <c:v>68500</c:v>
                </c:pt>
                <c:pt idx="8">
                  <c:v>32000</c:v>
                </c:pt>
                <c:pt idx="9">
                  <c:v>40000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19-4F60-9501-665F188D8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1398376"/>
        <c:axId val="281399160"/>
      </c:barChart>
      <c:catAx>
        <c:axId val="281398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399160"/>
        <c:crosses val="autoZero"/>
        <c:auto val="1"/>
        <c:lblAlgn val="ctr"/>
        <c:lblOffset val="100"/>
        <c:noMultiLvlLbl val="0"/>
      </c:catAx>
      <c:valAx>
        <c:axId val="281399160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398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city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Sheet4!$B$2:$B$9</c:f>
              <c:strCache>
                <c:ptCount val="8"/>
                <c:pt idx="0">
                  <c:v>Greater London</c:v>
                </c:pt>
                <c:pt idx="1">
                  <c:v>Birmingham (West Midlands)</c:v>
                </c:pt>
                <c:pt idx="2">
                  <c:v>Greater Manchester</c:v>
                </c:pt>
                <c:pt idx="3">
                  <c:v>West Yorkshire</c:v>
                </c:pt>
                <c:pt idx="4">
                  <c:v>North East</c:v>
                </c:pt>
                <c:pt idx="5">
                  <c:v>Liverpool</c:v>
                </c:pt>
                <c:pt idx="6">
                  <c:v>Sheffield</c:v>
                </c:pt>
                <c:pt idx="7">
                  <c:v>Bristol</c:v>
                </c:pt>
              </c:strCache>
            </c:strRef>
          </c:cat>
          <c:val>
            <c:numRef>
              <c:f>Sheet4!$C$2:$C$9</c:f>
              <c:numCache>
                <c:formatCode>#,##0</c:formatCode>
                <c:ptCount val="8"/>
                <c:pt idx="0">
                  <c:v>8674000</c:v>
                </c:pt>
                <c:pt idx="1">
                  <c:v>2834000</c:v>
                </c:pt>
                <c:pt idx="2" formatCode="General">
                  <c:v>2756000</c:v>
                </c:pt>
                <c:pt idx="3">
                  <c:v>2282000</c:v>
                </c:pt>
                <c:pt idx="4" formatCode="General">
                  <c:v>1957000</c:v>
                </c:pt>
                <c:pt idx="5">
                  <c:v>1525000</c:v>
                </c:pt>
                <c:pt idx="6" formatCode="General">
                  <c:v>1375000</c:v>
                </c:pt>
                <c:pt idx="7">
                  <c:v>1119000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CD4-4634-9BD0-2AEC47721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2956352"/>
        <c:axId val="382955176"/>
      </c:barChart>
      <c:catAx>
        <c:axId val="38295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955176"/>
        <c:crosses val="autoZero"/>
        <c:auto val="1"/>
        <c:lblAlgn val="ctr"/>
        <c:lblOffset val="100"/>
        <c:noMultiLvlLbl val="0"/>
      </c:catAx>
      <c:valAx>
        <c:axId val="3829551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9563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Sheet2!$B$1:$B$16</c:f>
              <c:strCache>
                <c:ptCount val="16"/>
                <c:pt idx="0">
                  <c:v>Ljubljana</c:v>
                </c:pt>
                <c:pt idx="1">
                  <c:v>Maribor</c:v>
                </c:pt>
                <c:pt idx="2">
                  <c:v>Celje</c:v>
                </c:pt>
                <c:pt idx="3">
                  <c:v>Kranj</c:v>
                </c:pt>
                <c:pt idx="4">
                  <c:v>Koper</c:v>
                </c:pt>
                <c:pt idx="5">
                  <c:v>Velenje</c:v>
                </c:pt>
                <c:pt idx="6">
                  <c:v>Novo Mesto</c:v>
                </c:pt>
                <c:pt idx="7">
                  <c:v>Ptuj</c:v>
                </c:pt>
                <c:pt idx="8">
                  <c:v>Trbovlje</c:v>
                </c:pt>
                <c:pt idx="9">
                  <c:v>Kamnik</c:v>
                </c:pt>
                <c:pt idx="10">
                  <c:v>Nova Gorica</c:v>
                </c:pt>
                <c:pt idx="11">
                  <c:v>Jesenice</c:v>
                </c:pt>
                <c:pt idx="12">
                  <c:v>Domžale</c:v>
                </c:pt>
                <c:pt idx="13">
                  <c:v>Škofja Loka</c:v>
                </c:pt>
                <c:pt idx="14">
                  <c:v>Izola</c:v>
                </c:pt>
                <c:pt idx="15">
                  <c:v>Murska Sobota</c:v>
                </c:pt>
              </c:strCache>
            </c:strRef>
          </c:cat>
          <c:val>
            <c:numRef>
              <c:f>Sheet2!$C$1:$C$16</c:f>
              <c:numCache>
                <c:formatCode>#,##0</c:formatCode>
                <c:ptCount val="16"/>
                <c:pt idx="0">
                  <c:v>280310</c:v>
                </c:pt>
                <c:pt idx="1">
                  <c:v>94876</c:v>
                </c:pt>
                <c:pt idx="2">
                  <c:v>38079</c:v>
                </c:pt>
                <c:pt idx="3">
                  <c:v>37553</c:v>
                </c:pt>
                <c:pt idx="4">
                  <c:v>25319</c:v>
                </c:pt>
                <c:pt idx="5">
                  <c:v>24923</c:v>
                </c:pt>
                <c:pt idx="6">
                  <c:v>23321</c:v>
                </c:pt>
                <c:pt idx="7">
                  <c:v>17780</c:v>
                </c:pt>
                <c:pt idx="8">
                  <c:v>13932</c:v>
                </c:pt>
                <c:pt idx="9">
                  <c:v>13768</c:v>
                </c:pt>
                <c:pt idx="10">
                  <c:v>13102</c:v>
                </c:pt>
                <c:pt idx="11">
                  <c:v>12928</c:v>
                </c:pt>
                <c:pt idx="12">
                  <c:v>12908</c:v>
                </c:pt>
                <c:pt idx="13">
                  <c:v>11691</c:v>
                </c:pt>
                <c:pt idx="14">
                  <c:v>11323</c:v>
                </c:pt>
                <c:pt idx="15">
                  <c:v>11194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172368"/>
        <c:axId val="443182168"/>
      </c:barChart>
      <c:catAx>
        <c:axId val="44317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182168"/>
        <c:crosses val="autoZero"/>
        <c:auto val="1"/>
        <c:lblAlgn val="ctr"/>
        <c:lblOffset val="100"/>
        <c:noMultiLvlLbl val="0"/>
      </c:catAx>
      <c:valAx>
        <c:axId val="44318216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172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2016 Direct Premiums Written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Sheet2!$C$2:$C$26</c:f>
              <c:numCache>
                <c:formatCode>_("$"* #,##0_);_("$"* \(#,##0\);_("$"* "-"??_);_(@_)</c:formatCode>
                <c:ptCount val="25"/>
                <c:pt idx="0">
                  <c:v>39195117</c:v>
                </c:pt>
                <c:pt idx="1">
                  <c:v>25532051</c:v>
                </c:pt>
                <c:pt idx="2">
                  <c:v>20813858</c:v>
                </c:pt>
                <c:pt idx="3">
                  <c:v>19611981</c:v>
                </c:pt>
                <c:pt idx="4">
                  <c:v>11668187</c:v>
                </c:pt>
                <c:pt idx="5">
                  <c:v>10774426</c:v>
                </c:pt>
                <c:pt idx="6">
                  <c:v>10304622</c:v>
                </c:pt>
                <c:pt idx="7">
                  <c:v>7640558</c:v>
                </c:pt>
                <c:pt idx="8">
                  <c:v>4005549</c:v>
                </c:pt>
                <c:pt idx="9">
                  <c:v>3896786</c:v>
                </c:pt>
                <c:pt idx="10">
                  <c:v>2725033</c:v>
                </c:pt>
                <c:pt idx="11">
                  <c:v>2641336</c:v>
                </c:pt>
                <c:pt idx="12">
                  <c:v>2523701</c:v>
                </c:pt>
                <c:pt idx="13">
                  <c:v>2484129</c:v>
                </c:pt>
                <c:pt idx="14">
                  <c:v>2423830</c:v>
                </c:pt>
                <c:pt idx="15">
                  <c:v>2339246</c:v>
                </c:pt>
                <c:pt idx="16">
                  <c:v>2236697</c:v>
                </c:pt>
                <c:pt idx="17">
                  <c:v>2127640</c:v>
                </c:pt>
                <c:pt idx="18">
                  <c:v>1663843</c:v>
                </c:pt>
                <c:pt idx="19">
                  <c:v>1658119</c:v>
                </c:pt>
                <c:pt idx="20">
                  <c:v>1256106</c:v>
                </c:pt>
                <c:pt idx="21">
                  <c:v>1241752</c:v>
                </c:pt>
                <c:pt idx="22">
                  <c:v>1210728</c:v>
                </c:pt>
                <c:pt idx="23">
                  <c:v>1035499</c:v>
                </c:pt>
                <c:pt idx="24">
                  <c:v>1013636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2955568"/>
        <c:axId val="382952432"/>
      </c:barChart>
      <c:catAx>
        <c:axId val="3829555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82952432"/>
        <c:crosses val="autoZero"/>
        <c:auto val="1"/>
        <c:lblAlgn val="ctr"/>
        <c:lblOffset val="100"/>
        <c:noMultiLvlLbl val="0"/>
      </c:catAx>
      <c:valAx>
        <c:axId val="382952432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955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US_Cloud_Mkt_share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AWS</c:v>
                </c:pt>
                <c:pt idx="1">
                  <c:v>MSFT</c:v>
                </c:pt>
                <c:pt idx="2">
                  <c:v>Goog</c:v>
                </c:pt>
                <c:pt idx="3">
                  <c:v>Others</c:v>
                </c:pt>
                <c:pt idx="4">
                  <c:v>Alibaba</c:v>
                </c:pt>
                <c:pt idx="5">
                  <c:v>GOOG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0.32</c:v>
                </c:pt>
                <c:pt idx="1">
                  <c:v>0.16500000000000001</c:v>
                </c:pt>
                <c:pt idx="2">
                  <c:v>9.5000000000000001E-2</c:v>
                </c:pt>
                <c:pt idx="3">
                  <c:v>7.6999999999999999E-2</c:v>
                </c:pt>
                <c:pt idx="4">
                  <c:v>4.2000000000000003E-2</c:v>
                </c:pt>
                <c:pt idx="5">
                  <c:v>3.5999999999999997E-2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Zipf'sExpected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AWS</c:v>
                </c:pt>
                <c:pt idx="1">
                  <c:v>MSFT</c:v>
                </c:pt>
                <c:pt idx="2">
                  <c:v>Goog</c:v>
                </c:pt>
                <c:pt idx="3">
                  <c:v>Others</c:v>
                </c:pt>
                <c:pt idx="4">
                  <c:v>Alibaba</c:v>
                </c:pt>
                <c:pt idx="5">
                  <c:v>GOOG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0.32</c:v>
                </c:pt>
                <c:pt idx="1">
                  <c:v>0.16</c:v>
                </c:pt>
                <c:pt idx="2">
                  <c:v>0.10666666666666667</c:v>
                </c:pt>
                <c:pt idx="3">
                  <c:v>0.08</c:v>
                </c:pt>
                <c:pt idx="4">
                  <c:v>6.4000000000000001E-2</c:v>
                </c:pt>
                <c:pt idx="5">
                  <c:v>5.3333333333333337E-2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2955960"/>
        <c:axId val="382952824"/>
      </c:barChart>
      <c:catAx>
        <c:axId val="382955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2952824"/>
        <c:crosses val="autoZero"/>
        <c:auto val="1"/>
        <c:lblAlgn val="ctr"/>
        <c:lblOffset val="100"/>
        <c:noMultiLvlLbl val="0"/>
      </c:catAx>
      <c:valAx>
        <c:axId val="382952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955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Sheet5!$F$2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Sheet5!$E$3:$E$27</c:f>
              <c:strCache>
                <c:ptCount val="25"/>
                <c:pt idx="0">
                  <c:v>Monaco</c:v>
                </c:pt>
                <c:pt idx="1">
                  <c:v>Liechtenstein</c:v>
                </c:pt>
                <c:pt idx="2">
                  <c:v>Bermuda</c:v>
                </c:pt>
                <c:pt idx="3">
                  <c:v>Switzerland</c:v>
                </c:pt>
                <c:pt idx="4">
                  <c:v>Norway</c:v>
                </c:pt>
                <c:pt idx="5">
                  <c:v>Macao</c:v>
                </c:pt>
                <c:pt idx="6">
                  <c:v>Luxembourg</c:v>
                </c:pt>
                <c:pt idx="7">
                  <c:v>Iceland</c:v>
                </c:pt>
                <c:pt idx="8">
                  <c:v>United States</c:v>
                </c:pt>
                <c:pt idx="9">
                  <c:v>Denmark</c:v>
                </c:pt>
                <c:pt idx="10">
                  <c:v>Singapore</c:v>
                </c:pt>
                <c:pt idx="11">
                  <c:v>Ireland</c:v>
                </c:pt>
                <c:pt idx="12">
                  <c:v>Sweden</c:v>
                </c:pt>
                <c:pt idx="13">
                  <c:v>Australia</c:v>
                </c:pt>
                <c:pt idx="14">
                  <c:v>Netherlands</c:v>
                </c:pt>
                <c:pt idx="15">
                  <c:v>Hong Kong</c:v>
                </c:pt>
                <c:pt idx="16">
                  <c:v>Austria</c:v>
                </c:pt>
                <c:pt idx="17">
                  <c:v>Finland</c:v>
                </c:pt>
                <c:pt idx="18">
                  <c:v>Germany</c:v>
                </c:pt>
                <c:pt idx="19">
                  <c:v>Canada</c:v>
                </c:pt>
                <c:pt idx="20">
                  <c:v>Belgium</c:v>
                </c:pt>
                <c:pt idx="21">
                  <c:v>United Kingdom</c:v>
                </c:pt>
                <c:pt idx="22">
                  <c:v>United Arab Emirates</c:v>
                </c:pt>
                <c:pt idx="23">
                  <c:v>New Zealand</c:v>
                </c:pt>
                <c:pt idx="24">
                  <c:v>Japan</c:v>
                </c:pt>
              </c:strCache>
            </c:strRef>
          </c:cat>
          <c:val>
            <c:numRef>
              <c:f>Sheet5!$F$3:$F$27</c:f>
              <c:numCache>
                <c:formatCode>General</c:formatCode>
                <c:ptCount val="25"/>
                <c:pt idx="0">
                  <c:v>186080</c:v>
                </c:pt>
                <c:pt idx="1">
                  <c:v>116300</c:v>
                </c:pt>
                <c:pt idx="2">
                  <c:v>106140</c:v>
                </c:pt>
                <c:pt idx="3">
                  <c:v>81130</c:v>
                </c:pt>
                <c:pt idx="4">
                  <c:v>76160</c:v>
                </c:pt>
                <c:pt idx="5">
                  <c:v>72050</c:v>
                </c:pt>
                <c:pt idx="6">
                  <c:v>70790</c:v>
                </c:pt>
                <c:pt idx="7">
                  <c:v>60500</c:v>
                </c:pt>
                <c:pt idx="8">
                  <c:v>59160</c:v>
                </c:pt>
                <c:pt idx="9">
                  <c:v>55330</c:v>
                </c:pt>
                <c:pt idx="10">
                  <c:v>54530</c:v>
                </c:pt>
                <c:pt idx="11">
                  <c:v>53370</c:v>
                </c:pt>
                <c:pt idx="12">
                  <c:v>52270</c:v>
                </c:pt>
                <c:pt idx="13">
                  <c:v>51360</c:v>
                </c:pt>
                <c:pt idx="14">
                  <c:v>46910</c:v>
                </c:pt>
                <c:pt idx="15">
                  <c:v>46310</c:v>
                </c:pt>
                <c:pt idx="16">
                  <c:v>45360</c:v>
                </c:pt>
                <c:pt idx="17">
                  <c:v>44760</c:v>
                </c:pt>
                <c:pt idx="18">
                  <c:v>43700</c:v>
                </c:pt>
                <c:pt idx="19">
                  <c:v>42790</c:v>
                </c:pt>
                <c:pt idx="20">
                  <c:v>42050</c:v>
                </c:pt>
                <c:pt idx="21">
                  <c:v>40600</c:v>
                </c:pt>
                <c:pt idx="22">
                  <c:v>39130</c:v>
                </c:pt>
                <c:pt idx="23">
                  <c:v>38780</c:v>
                </c:pt>
                <c:pt idx="24">
                  <c:v>38520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E8B-4DD6-A392-91384B65F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2953608"/>
        <c:axId val="382957920"/>
      </c:barChart>
      <c:catAx>
        <c:axId val="382953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957920"/>
        <c:crosses val="autoZero"/>
        <c:auto val="1"/>
        <c:lblAlgn val="ctr"/>
        <c:lblOffset val="100"/>
        <c:noMultiLvlLbl val="0"/>
      </c:catAx>
      <c:valAx>
        <c:axId val="382957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953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4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2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16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5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101 in book</a:t>
            </a:r>
            <a:r>
              <a:rPr lang="en-US" baseline="0" dirty="0" smtClean="0"/>
              <a:t> has 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25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6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8/26/2019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8/26/2019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8/26/2019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8/26/2019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8/26/2019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8/26/2019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8/26/2019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8/26/2019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lys.com/newsroom/cloud-market-share-q4-2018-and-full-year-2018" TargetMode="External"/><Relationship Id="rId2" Type="http://schemas.openxmlformats.org/officeDocument/2006/relationships/hyperlink" Target="https://www.insure.com/car-insurance/largest-auto-insurance-companies-by-market-shar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hyperlink" Target="https://www.worlddata.info/average-income.php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GSERM: Text Mining &amp; NLP</a:t>
            </a:r>
            <a:br>
              <a:rPr lang="en-US" smtClean="0"/>
            </a:br>
            <a:r>
              <a:rPr lang="en-US" smtClean="0"/>
              <a:t>Common TM Visuals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Ted </a:t>
            </a:r>
            <a:r>
              <a:rPr lang="en-US" dirty="0" smtClean="0"/>
              <a:t>Kwartler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frequency distribution should we expect?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=""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769227"/>
            <a:ext cx="8651575" cy="3120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Follows a predictable pattern. 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="" xmlns:a16="http://schemas.microsoft.com/office/drawing/2014/main" id="{46136ABA-20CD-447A-86B8-098953EDE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716283"/>
              </p:ext>
            </p:extLst>
          </p:nvPr>
        </p:nvGraphicFramePr>
        <p:xfrm>
          <a:off x="284194" y="1231643"/>
          <a:ext cx="8608011" cy="411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Image result for super bowl 50">
            <a:extLst>
              <a:ext uri="{FF2B5EF4-FFF2-40B4-BE49-F238E27FC236}">
                <a16:creationId xmlns="" xmlns:a16="http://schemas.microsoft.com/office/drawing/2014/main" id="{B3B529D3-42E8-4F1B-B80F-271ECB39D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98" y="1763183"/>
            <a:ext cx="2961452" cy="166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416430C-E508-4238-883B-1D404A3A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CC61181-812B-460C-9982-78B0E319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terms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6557E7-740F-4E78-9E5A-BC2F6699C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3D6AB63-6B8D-4C52-88BF-3ED38FA2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8CF6CE9C-A57B-4745-A109-34703F38C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484206"/>
              </p:ext>
            </p:extLst>
          </p:nvPr>
        </p:nvGraphicFramePr>
        <p:xfrm>
          <a:off x="364067" y="1111050"/>
          <a:ext cx="8415866" cy="4080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2D70CB0-BE1E-4D83-B964-8AD7B68B9253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predictable pattern is called “</a:t>
            </a:r>
            <a:r>
              <a:rPr lang="en-US" dirty="0" err="1"/>
              <a:t>Zipf’s</a:t>
            </a:r>
            <a:r>
              <a:rPr lang="en-US" dirty="0"/>
              <a:t> Law”</a:t>
            </a:r>
          </a:p>
        </p:txBody>
      </p:sp>
    </p:spTree>
    <p:extLst>
      <p:ext uri="{BB962C8B-B14F-4D97-AF65-F5344CB8AC3E}">
        <p14:creationId xmlns:p14="http://schemas.microsoft.com/office/powerpoint/2010/main" val="154490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B5D32A2-4747-4EC1-8212-CD2AC569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12BA66A-B598-4C74-880F-8FB36469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human behavior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253794-E996-4868-8202-CB70CE854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2524991-A1DD-4F6F-B22D-447575F98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31872CF9-5105-4657-A448-B56431070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733506"/>
              </p:ext>
            </p:extLst>
          </p:nvPr>
        </p:nvGraphicFramePr>
        <p:xfrm>
          <a:off x="285135" y="1624780"/>
          <a:ext cx="41663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430CCE-28C5-4B42-9F1B-6EEFBF06FD81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density often falls into this type of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2BDF6AF-90EE-4B7B-A53D-4D976C0A68FA}"/>
              </a:ext>
            </a:extLst>
          </p:cNvPr>
          <p:cNvSpPr txBox="1"/>
          <p:nvPr/>
        </p:nvSpPr>
        <p:spPr>
          <a:xfrm flipH="1">
            <a:off x="292786" y="1222970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Swiss Cities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="" xmlns:a16="http://schemas.microsoft.com/office/drawing/2014/main" id="{C77E2C32-B628-4375-B13A-838877BF2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692980"/>
              </p:ext>
            </p:extLst>
          </p:nvPr>
        </p:nvGraphicFramePr>
        <p:xfrm>
          <a:off x="4587764" y="1655465"/>
          <a:ext cx="4392085" cy="337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F9D35EB-DDAD-4E92-B07D-2646799116DE}"/>
              </a:ext>
            </a:extLst>
          </p:cNvPr>
          <p:cNvSpPr txBox="1"/>
          <p:nvPr/>
        </p:nvSpPr>
        <p:spPr>
          <a:xfrm flipH="1">
            <a:off x="4571998" y="1222970"/>
            <a:ext cx="439208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UK Cities</a:t>
            </a:r>
          </a:p>
        </p:txBody>
      </p:sp>
    </p:spTree>
    <p:extLst>
      <p:ext uri="{BB962C8B-B14F-4D97-AF65-F5344CB8AC3E}">
        <p14:creationId xmlns:p14="http://schemas.microsoft.com/office/powerpoint/2010/main" val="23206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quite </a:t>
            </a:r>
            <a:r>
              <a:rPr lang="en-US" dirty="0" err="1" smtClean="0"/>
              <a:t>Zipf’s</a:t>
            </a:r>
            <a:r>
              <a:rPr lang="en-US" dirty="0" smtClean="0"/>
              <a:t> Distribution but close.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388824"/>
              </p:ext>
            </p:extLst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F9D35EB-DDAD-4E92-B07D-2646799116DE}"/>
              </a:ext>
            </a:extLst>
          </p:cNvPr>
          <p:cNvSpPr txBox="1"/>
          <p:nvPr/>
        </p:nvSpPr>
        <p:spPr>
          <a:xfrm flipH="1">
            <a:off x="2396357" y="1601343"/>
            <a:ext cx="439208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Slovenian </a:t>
            </a:r>
            <a:r>
              <a:rPr lang="en-US" dirty="0">
                <a:solidFill>
                  <a:schemeClr val="bg1"/>
                </a:solidFill>
              </a:rPr>
              <a:t>Cities</a:t>
            </a:r>
          </a:p>
        </p:txBody>
      </p:sp>
    </p:spTree>
    <p:extLst>
      <p:ext uri="{BB962C8B-B14F-4D97-AF65-F5344CB8AC3E}">
        <p14:creationId xmlns:p14="http://schemas.microsoft.com/office/powerpoint/2010/main" val="248770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C3CAA6D-9B22-4025-A828-540F80A2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37AB7D3-98B7-4934-90CE-E060474A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business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500B84D-8A02-420F-A059-837051A1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449A6EF-1CB8-497B-AFD9-B8CCDE555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57CAD2F-D46D-42EA-945D-4E82BBA60CCC}"/>
              </a:ext>
            </a:extLst>
          </p:cNvPr>
          <p:cNvSpPr txBox="1"/>
          <p:nvPr/>
        </p:nvSpPr>
        <p:spPr>
          <a:xfrm>
            <a:off x="0" y="5964077"/>
            <a:ext cx="54825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https://www.insure.com/car-insurance/largest-auto-insurance-companies-by-market-share.html</a:t>
            </a:r>
            <a:endParaRPr lang="en-US" sz="1050" dirty="0"/>
          </a:p>
          <a:p>
            <a:r>
              <a:rPr lang="en-US" sz="1050" dirty="0">
                <a:hlinkClick r:id="rId3"/>
              </a:rPr>
              <a:t>https://www.canalys.com/newsroom/cloud-market-share-q4-2018-and-full-year-2018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3081DC-3AE3-4F43-AEDB-B75090970E2C}"/>
              </a:ext>
            </a:extLst>
          </p:cNvPr>
          <p:cNvSpPr txBox="1"/>
          <p:nvPr/>
        </p:nvSpPr>
        <p:spPr>
          <a:xfrm flipH="1">
            <a:off x="208937" y="1322335"/>
            <a:ext cx="436306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Insurance </a:t>
            </a:r>
            <a:r>
              <a:rPr lang="en-US" sz="1600" dirty="0" smtClean="0">
                <a:solidFill>
                  <a:schemeClr val="bg1"/>
                </a:solidFill>
              </a:rPr>
              <a:t>- </a:t>
            </a:r>
            <a:r>
              <a:rPr lang="en-US" sz="1600" dirty="0">
                <a:solidFill>
                  <a:schemeClr val="bg1"/>
                </a:solidFill>
              </a:rPr>
              <a:t>2016 Direct Premiums Written </a:t>
            </a:r>
            <a:r>
              <a:rPr lang="en-US" sz="1600" dirty="0" smtClean="0">
                <a:solidFill>
                  <a:schemeClr val="bg1"/>
                </a:solidFill>
              </a:rPr>
              <a:t>($)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A31F90A-215F-43E0-B2C9-11BCB424422E}"/>
              </a:ext>
            </a:extLst>
          </p:cNvPr>
          <p:cNvSpPr txBox="1"/>
          <p:nvPr/>
        </p:nvSpPr>
        <p:spPr>
          <a:xfrm flipH="1">
            <a:off x="4768714" y="1322335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Tech – </a:t>
            </a:r>
            <a:r>
              <a:rPr lang="en-US" sz="1600" dirty="0" smtClean="0">
                <a:solidFill>
                  <a:schemeClr val="bg1"/>
                </a:solidFill>
              </a:rPr>
              <a:t>2018 US Cloud Compute Mkt Share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E57DA10-90FE-48D3-A387-2CA0E4D140D4}"/>
              </a:ext>
            </a:extLst>
          </p:cNvPr>
          <p:cNvSpPr/>
          <p:nvPr/>
        </p:nvSpPr>
        <p:spPr>
          <a:xfrm>
            <a:off x="179913" y="5324520"/>
            <a:ext cx="8784167" cy="6161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 industries become natural monopolies.  Without this </a:t>
            </a:r>
            <a:r>
              <a:rPr lang="en-US" dirty="0" smtClean="0"/>
              <a:t>natural </a:t>
            </a:r>
            <a:r>
              <a:rPr lang="en-US" dirty="0"/>
              <a:t>maturing the </a:t>
            </a:r>
            <a:r>
              <a:rPr lang="en-US" dirty="0" smtClean="0"/>
              <a:t>industry </a:t>
            </a:r>
            <a:r>
              <a:rPr lang="en-US" dirty="0"/>
              <a:t>is hyper competitive “Coke vs Pepsi”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70573"/>
              </p:ext>
            </p:extLst>
          </p:nvPr>
        </p:nvGraphicFramePr>
        <p:xfrm>
          <a:off x="0" y="19943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744977"/>
              </p:ext>
            </p:extLst>
          </p:nvPr>
        </p:nvGraphicFramePr>
        <p:xfrm>
          <a:off x="4572000" y="20416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76497" y="4703376"/>
            <a:ext cx="4459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AWS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5733393" y="4703376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MSFT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6379777" y="4703376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GOOG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7052438" y="4703376"/>
            <a:ext cx="5565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Others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7709336" y="4703376"/>
            <a:ext cx="593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Alibaba</a:t>
            </a:r>
            <a:endParaRPr 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8466083" y="4703376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IBM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5600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C1C347-821A-4A53-BE6F-AA598F2B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7B611A7-1CF9-40F4-B19C-B798B0C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B678605-D47F-487D-B818-86494271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2089D5-76B3-4F96-8A7C-A58AB148B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E05F16E-B7E1-4316-A709-6BF9303EDE99}"/>
              </a:ext>
            </a:extLst>
          </p:cNvPr>
          <p:cNvSpPr/>
          <p:nvPr/>
        </p:nvSpPr>
        <p:spPr>
          <a:xfrm>
            <a:off x="179913" y="5686723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language this means we should expect coming words to dominate.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425B208-7BF4-4D83-84BC-616DCCF96F9A}"/>
              </a:ext>
            </a:extLst>
          </p:cNvPr>
          <p:cNvSpPr txBox="1"/>
          <p:nvPr/>
        </p:nvSpPr>
        <p:spPr>
          <a:xfrm>
            <a:off x="628650" y="1504335"/>
            <a:ext cx="783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frequency of a word is inversely related to its rank in a word frequency matrix.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FD79347-3F95-4D61-A765-8971986126DA}"/>
              </a:ext>
            </a:extLst>
          </p:cNvPr>
          <p:cNvSpPr txBox="1"/>
          <p:nvPr/>
        </p:nvSpPr>
        <p:spPr>
          <a:xfrm>
            <a:off x="459955" y="2644170"/>
            <a:ext cx="3991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Observation or Word A appears N times</a:t>
            </a:r>
          </a:p>
          <a:p>
            <a:pPr marL="342900" indent="-342900">
              <a:buAutoNum type="arabicPeriod"/>
            </a:pPr>
            <a:r>
              <a:rPr lang="en-US" sz="1600" dirty="0"/>
              <a:t>Word B is expected to appear N/2</a:t>
            </a:r>
          </a:p>
          <a:p>
            <a:pPr marL="342900" indent="-342900">
              <a:buAutoNum type="arabicPeriod"/>
            </a:pPr>
            <a:r>
              <a:rPr lang="en-US" sz="1600" dirty="0"/>
              <a:t>Word C is expected to appear N/3</a:t>
            </a:r>
          </a:p>
          <a:p>
            <a:pPr marL="342900" indent="-342900">
              <a:buAutoNum type="arabicPeriod"/>
            </a:pPr>
            <a:r>
              <a:rPr lang="en-US" sz="1600" dirty="0"/>
              <a:t>Word D is expected to appear N/4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1B53F2-E7B8-45E4-87B0-2426B549AAFE}"/>
              </a:ext>
            </a:extLst>
          </p:cNvPr>
          <p:cNvSpPr txBox="1"/>
          <p:nvPr/>
        </p:nvSpPr>
        <p:spPr>
          <a:xfrm rot="16200000">
            <a:off x="-370032" y="3343501"/>
            <a:ext cx="117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Term Rank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E2300B3-1357-4B03-A779-79D15FB87EE3}"/>
              </a:ext>
            </a:extLst>
          </p:cNvPr>
          <p:cNvSpPr txBox="1"/>
          <p:nvPr/>
        </p:nvSpPr>
        <p:spPr>
          <a:xfrm>
            <a:off x="119179" y="6114626"/>
            <a:ext cx="2909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https://www.worlddata.info/average-income.php</a:t>
            </a:r>
            <a:endParaRPr lang="en-US" sz="105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="" xmlns:a16="http://schemas.microsoft.com/office/drawing/2014/main" id="{8652AAF0-C231-4BF5-ACB1-A81F25076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951777"/>
              </p:ext>
            </p:extLst>
          </p:nvPr>
        </p:nvGraphicFramePr>
        <p:xfrm>
          <a:off x="4385186" y="1968886"/>
          <a:ext cx="4578893" cy="311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119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191729" y="136524"/>
            <a:ext cx="8760542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Open </a:t>
            </a:r>
            <a:r>
              <a:rPr lang="en-US" sz="2800" dirty="0" err="1"/>
              <a:t>B_Associations_Dendrogram_WordNetworks.R</a:t>
            </a:r>
            <a:r>
              <a:rPr lang="en-US" sz="2800" dirty="0"/>
              <a:t> </a:t>
            </a:r>
          </a:p>
          <a:p>
            <a:r>
              <a:rPr lang="en-US" sz="2800" dirty="0"/>
              <a:t>Visualizing the WFM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="" xmlns:a16="http://schemas.microsoft.com/office/drawing/2014/main" id="{93E54B3B-632C-44FD-A3F2-BCFDAA23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B9ABC04-8095-4A7B-86D4-FCBAC5A4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832"/>
            <a:ext cx="9144000" cy="44843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9F375A7-365D-4D80-BBA7-9EF1E12B6151}"/>
              </a:ext>
            </a:extLst>
          </p:cNvPr>
          <p:cNvSpPr/>
          <p:nvPr/>
        </p:nvSpPr>
        <p:spPr>
          <a:xfrm>
            <a:off x="179913" y="5759656"/>
            <a:ext cx="8784167" cy="2694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Brewdog</a:t>
            </a:r>
            <a:r>
              <a:rPr lang="en-US" dirty="0"/>
              <a:t>?!  Let’s investigate</a:t>
            </a:r>
          </a:p>
        </p:txBody>
      </p:sp>
      <p:pic>
        <p:nvPicPr>
          <p:cNvPr id="9218" name="Picture 2" descr="Image result for beer dog">
            <a:extLst>
              <a:ext uri="{FF2B5EF4-FFF2-40B4-BE49-F238E27FC236}">
                <a16:creationId xmlns="" xmlns:a16="http://schemas.microsoft.com/office/drawing/2014/main" id="{6775A2DB-0BFB-448A-9254-DB26E787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356874"/>
            <a:ext cx="1608189" cy="21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9218" idx="1"/>
          </p:cNvCxnSpPr>
          <p:nvPr/>
        </p:nvCxnSpPr>
        <p:spPr>
          <a:xfrm flipH="1">
            <a:off x="930166" y="3429000"/>
            <a:ext cx="5956409" cy="137948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8/26/2019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=""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A5C07CD-04D0-4BD9-BE39-864FC85CDE83}"/>
              </a:ext>
            </a:extLst>
          </p:cNvPr>
          <p:cNvSpPr/>
          <p:nvPr/>
        </p:nvSpPr>
        <p:spPr>
          <a:xfrm>
            <a:off x="286600" y="5532798"/>
            <a:ext cx="8611737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Word Association is similar to correlation.  Unlike correlation, terms can only be positively associated.  This is because there are so many terms that most everything would be negatively “correlated” ( actually associated).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EB6AEF77-A24C-45ED-A28A-80640EF08A83}"/>
              </a:ext>
            </a:extLst>
          </p:cNvPr>
          <p:cNvGrpSpPr/>
          <p:nvPr/>
        </p:nvGrpSpPr>
        <p:grpSpPr>
          <a:xfrm>
            <a:off x="259305" y="3107117"/>
            <a:ext cx="8611738" cy="584775"/>
            <a:chOff x="259307" y="1102102"/>
            <a:chExt cx="8611738" cy="584775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6A3BFF8-5C6D-4FAD-980D-98BA8B6D4B46}"/>
                </a:ext>
              </a:extLst>
            </p:cNvPr>
            <p:cNvSpPr/>
            <p:nvPr/>
          </p:nvSpPr>
          <p:spPr>
            <a:xfrm>
              <a:off x="259307" y="1102102"/>
              <a:ext cx="8611738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# Inspect word associations</a:t>
              </a:r>
            </a:p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associations&lt;-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findAssocs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(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beerTDM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</a:t>
              </a:r>
              <a:r>
                <a:rPr lang="en-US" sz="16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brewdog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', 0.30)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C57E16E0-0E42-427E-A641-3FD778FEFA8D}"/>
                </a:ext>
              </a:extLst>
            </p:cNvPr>
            <p:cNvSpPr/>
            <p:nvPr/>
          </p:nvSpPr>
          <p:spPr>
            <a:xfrm>
              <a:off x="4105701" y="1317234"/>
              <a:ext cx="973540" cy="36905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7A7185D-FC3A-4F10-8DE7-174F92904FA2}"/>
              </a:ext>
            </a:extLst>
          </p:cNvPr>
          <p:cNvSpPr txBox="1"/>
          <p:nvPr/>
        </p:nvSpPr>
        <p:spPr>
          <a:xfrm>
            <a:off x="259306" y="1319240"/>
            <a:ext cx="8611737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Tuning Parameter: Adjust 0.30  to get the terms that are associated .30 or more with the unexpected term term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D4763B-7D08-4C14-A8ED-25C6AD97BD71}"/>
              </a:ext>
            </a:extLst>
          </p:cNvPr>
          <p:cNvSpPr txBox="1"/>
          <p:nvPr/>
        </p:nvSpPr>
        <p:spPr>
          <a:xfrm>
            <a:off x="0" y="3722529"/>
            <a:ext cx="898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Any word that appears at least 30% of the time with “</a:t>
            </a:r>
            <a:r>
              <a:rPr lang="en-US" i="1" dirty="0" err="1"/>
              <a:t>brewdog</a:t>
            </a:r>
            <a:r>
              <a:rPr lang="en-US" i="1" dirty="0"/>
              <a:t>” </a:t>
            </a:r>
            <a:r>
              <a:rPr lang="en-US" i="1" dirty="0" smtClean="0"/>
              <a:t>in  document will </a:t>
            </a:r>
            <a:r>
              <a:rPr lang="en-US" i="1" dirty="0"/>
              <a:t>be returned.</a:t>
            </a:r>
          </a:p>
        </p:txBody>
      </p:sp>
    </p:spTree>
    <p:extLst>
      <p:ext uri="{BB962C8B-B14F-4D97-AF65-F5344CB8AC3E}">
        <p14:creationId xmlns:p14="http://schemas.microsoft.com/office/powerpoint/2010/main" val="4123884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8/26/2019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=""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6A3BFF8-5C6D-4FAD-980D-98BA8B6D4B46}"/>
              </a:ext>
            </a:extLst>
          </p:cNvPr>
          <p:cNvSpPr/>
          <p:nvPr/>
        </p:nvSpPr>
        <p:spPr>
          <a:xfrm>
            <a:off x="266131" y="1859185"/>
            <a:ext cx="8611738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Make a dot plot</a:t>
            </a: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(terms=names(associations[[1]]),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               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(associations))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assocDF$</a:t>
            </a:r>
            <a:r>
              <a:rPr lang="en-US" sz="1600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terms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factor(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$terms, levels=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(y=terms))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(x=value), data=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col='#c00c00')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theme_gdocs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 +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value,label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=value),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		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colour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="red",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="inward",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="inward" , size=3)</a:t>
            </a:r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247FB40-E1FC-465B-8AC4-135E069F6E7A}"/>
              </a:ext>
            </a:extLst>
          </p:cNvPr>
          <p:cNvSpPr/>
          <p:nvPr/>
        </p:nvSpPr>
        <p:spPr>
          <a:xfrm>
            <a:off x="179913" y="5686723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Changing terms into factors lets ggplot2 order them</a:t>
            </a:r>
          </a:p>
        </p:txBody>
      </p:sp>
    </p:spTree>
    <p:extLst>
      <p:ext uri="{BB962C8B-B14F-4D97-AF65-F5344CB8AC3E}">
        <p14:creationId xmlns:p14="http://schemas.microsoft.com/office/powerpoint/2010/main" val="32587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9210D5C-D4DA-42F2-9C4A-993DFC77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2C34DE6-46FB-47F0-9733-C3D27E9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873"/>
            <a:ext cx="7886700" cy="591477"/>
          </a:xfrm>
        </p:spPr>
        <p:txBody>
          <a:bodyPr/>
          <a:lstStyle/>
          <a:p>
            <a:r>
              <a:rPr lang="en-US" sz="3200" dirty="0"/>
              <a:t>Back to </a:t>
            </a:r>
            <a:r>
              <a:rPr lang="en-US" sz="3200" dirty="0" err="1"/>
              <a:t>B_Associations_Dendrogram_WordNetworks.R</a:t>
            </a:r>
            <a:endParaRPr lang="en-US" sz="3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AEE3B0A-243D-4D84-82C8-9D7223818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E6123B4-98F7-4DC5-97DE-E4E47071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E9534B7-F364-47E6-9599-C508EA82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7" y="1542282"/>
            <a:ext cx="8249265" cy="406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38C65D-DB44-46A4-800F-3896BD9C6EA5}"/>
              </a:ext>
            </a:extLst>
          </p:cNvPr>
          <p:cNvSpPr txBox="1"/>
          <p:nvPr/>
        </p:nvSpPr>
        <p:spPr>
          <a:xfrm>
            <a:off x="447367" y="1203728"/>
            <a:ext cx="8249265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thealetrail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has the highest word association with 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brewdog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18B2B5F-FBAE-46E5-B78D-7D5A889C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0" y="6136010"/>
            <a:ext cx="404901" cy="3291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E08D283-37B7-4151-B8D2-962905F1A10E}"/>
              </a:ext>
            </a:extLst>
          </p:cNvPr>
          <p:cNvSpPr/>
          <p:nvPr/>
        </p:nvSpPr>
        <p:spPr>
          <a:xfrm>
            <a:off x="1283108" y="5654272"/>
            <a:ext cx="676951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@</a:t>
            </a:r>
            <a:r>
              <a:rPr lang="en-US" sz="1100" dirty="0" err="1"/>
              <a:t>TheAleTrail</a:t>
            </a:r>
            <a:r>
              <a:rPr lang="en-US" sz="1100" dirty="0"/>
              <a:t>: Worth the wait. This is excellent. @</a:t>
            </a:r>
            <a:r>
              <a:rPr lang="en-US" sz="1100" dirty="0" err="1"/>
              <a:t>brewdog</a:t>
            </a:r>
            <a:r>
              <a:rPr lang="en-US" sz="1100" dirty="0"/>
              <a:t> @</a:t>
            </a:r>
            <a:r>
              <a:rPr lang="en-US" sz="1100" dirty="0" err="1"/>
              <a:t>British_Airways</a:t>
            </a:r>
            <a:r>
              <a:rPr lang="en-US" sz="1100" dirty="0"/>
              <a:t>  #Speedbird100  balanced juicy hops with a tang of bitterness…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="" xmlns:a16="http://schemas.microsoft.com/office/drawing/2014/main" id="{E1250D65-B07D-4E55-86C7-7CA38B54CFFD}"/>
              </a:ext>
            </a:extLst>
          </p:cNvPr>
          <p:cNvSpPr/>
          <p:nvPr/>
        </p:nvSpPr>
        <p:spPr>
          <a:xfrm>
            <a:off x="613901" y="5486400"/>
            <a:ext cx="7969660" cy="649610"/>
          </a:xfrm>
          <a:prstGeom prst="wedgeEllipseCallout">
            <a:avLst>
              <a:gd name="adj1" fmla="val -49331"/>
              <a:gd name="adj2" fmla="val 54336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</a:t>
            </a:r>
            <a:r>
              <a:rPr lang="en-US" i="1" smtClean="0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395003"/>
              </p:ext>
            </p:extLst>
          </p:nvPr>
        </p:nvGraphicFramePr>
        <p:xfrm>
          <a:off x="628650" y="1111250"/>
          <a:ext cx="7887506" cy="3712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Visualization &amp;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Zipf’s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Law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Charts, Word Associations,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Dendrograms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Networks, Tokenization/Word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Commonality, Comparison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TF-IDF, Pyramid,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bar bell plots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02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EA1E927-42A1-4F18-98B4-B2286686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E9892C0-018C-4DD0-97A5-7FC4FD6E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Association is NOT frequency.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2500E2-DA47-4E11-95C9-97ABE6F85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0852DE-7F9F-4D93-B347-B6A4CEFF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050" name="Picture 2" descr="Image result for trap meme">
            <a:extLst>
              <a:ext uri="{FF2B5EF4-FFF2-40B4-BE49-F238E27FC236}">
                <a16:creationId xmlns="" xmlns:a16="http://schemas.microsoft.com/office/drawing/2014/main" id="{EDF7E365-FED3-4323-966C-BAFC885B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46954"/>
            <a:ext cx="4257368" cy="239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816C205-326A-44F0-9783-879DB3FC3CCD}"/>
              </a:ext>
            </a:extLst>
          </p:cNvPr>
          <p:cNvSpPr txBox="1"/>
          <p:nvPr/>
        </p:nvSpPr>
        <p:spPr>
          <a:xfrm>
            <a:off x="5126600" y="2046954"/>
            <a:ext cx="351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brewdog</a:t>
            </a:r>
            <a:r>
              <a:rPr lang="en-US" dirty="0"/>
              <a:t>” appears 16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is the most associated term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48CBF8-7AD5-452D-AE91-266CDE3F3E88}"/>
              </a:ext>
            </a:extLst>
          </p:cNvPr>
          <p:cNvSpPr/>
          <p:nvPr/>
        </p:nvSpPr>
        <p:spPr>
          <a:xfrm>
            <a:off x="5201265" y="3244339"/>
            <a:ext cx="3086100" cy="4989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appears 5 times.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EB5EF2F-FF80-494A-A0D1-F2D3D3C883DB}"/>
              </a:ext>
            </a:extLst>
          </p:cNvPr>
          <p:cNvSpPr/>
          <p:nvPr/>
        </p:nvSpPr>
        <p:spPr>
          <a:xfrm>
            <a:off x="179913" y="5349162"/>
            <a:ext cx="8784167" cy="5914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</a:t>
            </a:r>
            <a:r>
              <a:rPr lang="en-US" sz="1400" dirty="0" err="1"/>
              <a:t>thealetrail</a:t>
            </a:r>
            <a:r>
              <a:rPr lang="en-US" sz="1400" dirty="0"/>
              <a:t>” is NOT frequent within the corpus.  Instead given a search term “</a:t>
            </a:r>
            <a:r>
              <a:rPr lang="en-US" sz="1400" dirty="0" err="1"/>
              <a:t>brewdog</a:t>
            </a:r>
            <a:r>
              <a:rPr lang="en-US" sz="1400" dirty="0"/>
              <a:t>” it is highly </a:t>
            </a:r>
            <a:r>
              <a:rPr lang="en-US" sz="1400" i="1" dirty="0"/>
              <a:t>associated</a:t>
            </a:r>
            <a:r>
              <a:rPr lang="en-US" sz="1400" dirty="0"/>
              <a:t>.  “</a:t>
            </a:r>
            <a:r>
              <a:rPr lang="en-US" sz="1400" dirty="0" err="1"/>
              <a:t>thealetrail</a:t>
            </a:r>
            <a:r>
              <a:rPr lang="en-US" sz="1400" dirty="0"/>
              <a:t>” in the context of “</a:t>
            </a:r>
            <a:r>
              <a:rPr lang="en-US" sz="1400" dirty="0" err="1"/>
              <a:t>brewdog</a:t>
            </a:r>
            <a:r>
              <a:rPr lang="en-US" sz="1400" dirty="0"/>
              <a:t>” is frequently associated but still seldom used in the grander context.</a:t>
            </a:r>
          </a:p>
        </p:txBody>
      </p:sp>
    </p:spTree>
    <p:extLst>
      <p:ext uri="{BB962C8B-B14F-4D97-AF65-F5344CB8AC3E}">
        <p14:creationId xmlns:p14="http://schemas.microsoft.com/office/powerpoint/2010/main" val="14183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Dendrograms: Hierarchical Clusters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9" name="Footer Placeholder 5">
            <a:extLst>
              <a:ext uri="{FF2B5EF4-FFF2-40B4-BE49-F238E27FC236}">
                <a16:creationId xmlns="" xmlns:a16="http://schemas.microsoft.com/office/drawing/2014/main" id="{D1D3783E-01A5-469C-B82C-CDF73DEAF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EBEC10D-BA36-46F0-9B26-B7041C9D73F1}"/>
              </a:ext>
            </a:extLst>
          </p:cNvPr>
          <p:cNvSpPr/>
          <p:nvPr/>
        </p:nvSpPr>
        <p:spPr>
          <a:xfrm>
            <a:off x="2514600" y="232308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B2FAC6F-EF38-48BA-860E-5A21249ABE98}"/>
              </a:ext>
            </a:extLst>
          </p:cNvPr>
          <p:cNvSpPr/>
          <p:nvPr/>
        </p:nvSpPr>
        <p:spPr>
          <a:xfrm>
            <a:off x="2514600" y="195408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Real Rainfall Data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96BC8BFB-0E3D-472B-BA07-1DD44E0CF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89741"/>
              </p:ext>
            </p:extLst>
          </p:nvPr>
        </p:nvGraphicFramePr>
        <p:xfrm>
          <a:off x="2686050" y="2538389"/>
          <a:ext cx="3771900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75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960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City</a:t>
                      </a:r>
                      <a:endParaRPr lang="en-US" sz="1800" kern="1200" dirty="0">
                        <a:solidFill>
                          <a:srgbClr val="FFFFFF"/>
                        </a:solidFill>
                        <a:latin typeface="+mj-lt"/>
                        <a:ea typeface="+mn-ea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Annual Rainfall (in)</a:t>
                      </a:r>
                      <a:endParaRPr lang="en-US" sz="1800" dirty="0"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Portland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43.5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Boston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43.8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New Orleans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62.7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81012F0F-BB26-479E-89B7-89A1CF7DC8BD}"/>
              </a:ext>
            </a:extLst>
          </p:cNvPr>
          <p:cNvSpPr/>
          <p:nvPr/>
        </p:nvSpPr>
        <p:spPr>
          <a:xfrm>
            <a:off x="179913" y="5643716"/>
            <a:ext cx="8784167" cy="296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Which two are most similar?  What approximate value would “connect” the two?</a:t>
            </a:r>
          </a:p>
        </p:txBody>
      </p:sp>
    </p:spTree>
    <p:extLst>
      <p:ext uri="{BB962C8B-B14F-4D97-AF65-F5344CB8AC3E}">
        <p14:creationId xmlns:p14="http://schemas.microsoft.com/office/powerpoint/2010/main" val="688201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Dendrograms: Hierarchical Clusters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9" name="Footer Placeholder 5">
            <a:extLst>
              <a:ext uri="{FF2B5EF4-FFF2-40B4-BE49-F238E27FC236}">
                <a16:creationId xmlns="" xmlns:a16="http://schemas.microsoft.com/office/drawing/2014/main" id="{D1D3783E-01A5-469C-B82C-CDF73DEAF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4B40F18D-38DC-4DA2-9A3A-80D0075E556D}"/>
              </a:ext>
            </a:extLst>
          </p:cNvPr>
          <p:cNvGrpSpPr/>
          <p:nvPr/>
        </p:nvGrpSpPr>
        <p:grpSpPr>
          <a:xfrm>
            <a:off x="2514600" y="1128174"/>
            <a:ext cx="4114800" cy="4750503"/>
            <a:chOff x="4660900" y="1128174"/>
            <a:chExt cx="4114800" cy="4750503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197406C-DFBC-4F87-B64C-5BFAB29DF079}"/>
                </a:ext>
              </a:extLst>
            </p:cNvPr>
            <p:cNvSpPr/>
            <p:nvPr/>
          </p:nvSpPr>
          <p:spPr>
            <a:xfrm>
              <a:off x="4660900" y="1497176"/>
              <a:ext cx="4114800" cy="43815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t" anchorCtr="0"/>
            <a:lstStyle/>
            <a:p>
              <a:pPr marL="114300" lvl="1" indent="-114300">
                <a:spcBef>
                  <a:spcPts val="600"/>
                </a:spcBef>
                <a:buSzPct val="100000"/>
                <a:buFont typeface="Arial"/>
                <a:buChar char="•"/>
              </a:pP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FEE6A673-DE2C-4210-A54A-DC994611B17B}"/>
                </a:ext>
              </a:extLst>
            </p:cNvPr>
            <p:cNvSpPr/>
            <p:nvPr/>
          </p:nvSpPr>
          <p:spPr>
            <a:xfrm>
              <a:off x="4660900" y="1128174"/>
              <a:ext cx="4114800" cy="3657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Rainfall Data as a Dendrogram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1FC863D7-E617-4659-9D8A-5FABFA4A07BF}"/>
                </a:ext>
              </a:extLst>
            </p:cNvPr>
            <p:cNvGrpSpPr/>
            <p:nvPr/>
          </p:nvGrpSpPr>
          <p:grpSpPr>
            <a:xfrm>
              <a:off x="5255809" y="1706449"/>
              <a:ext cx="2924981" cy="2967580"/>
              <a:chOff x="5846529" y="2604459"/>
              <a:chExt cx="2924981" cy="2967580"/>
            </a:xfrm>
          </p:grpSpPr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AA5D650F-D200-4398-957F-57CC08202615}"/>
                  </a:ext>
                </a:extLst>
              </p:cNvPr>
              <p:cNvSpPr txBox="1"/>
              <p:nvPr/>
            </p:nvSpPr>
            <p:spPr>
              <a:xfrm rot="5400000">
                <a:off x="5918018" y="4852106"/>
                <a:ext cx="827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600" kern="1200" dirty="0">
                    <a:solidFill>
                      <a:srgbClr val="13705B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Boston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1E8F3D48-AD55-4711-98A2-828AF2F18BB7}"/>
                  </a:ext>
                </a:extLst>
              </p:cNvPr>
              <p:cNvSpPr txBox="1"/>
              <p:nvPr/>
            </p:nvSpPr>
            <p:spPr>
              <a:xfrm rot="5400000">
                <a:off x="6823312" y="4924585"/>
                <a:ext cx="9563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600" kern="1200" dirty="0">
                    <a:solidFill>
                      <a:srgbClr val="13705B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Portland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5AD15AC0-0BF8-4BAC-8A1F-77E63D3E5E5E}"/>
                  </a:ext>
                </a:extLst>
              </p:cNvPr>
              <p:cNvSpPr txBox="1"/>
              <p:nvPr/>
            </p:nvSpPr>
            <p:spPr>
              <a:xfrm rot="5400000">
                <a:off x="7918767" y="4410664"/>
                <a:ext cx="13669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600" kern="1200" dirty="0">
                    <a:solidFill>
                      <a:srgbClr val="1C2835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New Orleans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="" xmlns:a16="http://schemas.microsoft.com/office/drawing/2014/main" id="{B59CF335-AD1C-454F-97A3-11B303409528}"/>
                  </a:ext>
                </a:extLst>
              </p:cNvPr>
              <p:cNvCxnSpPr>
                <a:stCxn id="26" idx="1"/>
              </p:cNvCxnSpPr>
              <p:nvPr/>
            </p:nvCxnSpPr>
            <p:spPr>
              <a:xfrm flipV="1">
                <a:off x="6331769" y="3822584"/>
                <a:ext cx="507131" cy="785049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="" xmlns:a16="http://schemas.microsoft.com/office/drawing/2014/main" id="{A74B7F5C-A0F0-4DA9-B65F-D466B9BF7E2D}"/>
                  </a:ext>
                </a:extLst>
              </p:cNvPr>
              <p:cNvCxnSpPr>
                <a:stCxn id="27" idx="1"/>
              </p:cNvCxnSpPr>
              <p:nvPr/>
            </p:nvCxnSpPr>
            <p:spPr>
              <a:xfrm flipH="1" flipV="1">
                <a:off x="6838901" y="3822585"/>
                <a:ext cx="462588" cy="793100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4B800819-C322-49A6-80D6-C36B6D86CDE3}"/>
                  </a:ext>
                </a:extLst>
              </p:cNvPr>
              <p:cNvCxnSpPr>
                <a:stCxn id="28" idx="1"/>
              </p:cNvCxnSpPr>
              <p:nvPr/>
            </p:nvCxnSpPr>
            <p:spPr>
              <a:xfrm flipH="1" flipV="1">
                <a:off x="7470766" y="2735264"/>
                <a:ext cx="1131467" cy="1161212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9EC786E0-4C47-4A43-9B51-E0BFCDC8C628}"/>
                  </a:ext>
                </a:extLst>
              </p:cNvPr>
              <p:cNvCxnSpPr/>
              <p:nvPr/>
            </p:nvCxnSpPr>
            <p:spPr>
              <a:xfrm flipV="1">
                <a:off x="6838900" y="2735264"/>
                <a:ext cx="631866" cy="1087320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="" xmlns:a16="http://schemas.microsoft.com/office/drawing/2014/main" id="{0A89C0DF-0B8F-4EFD-909E-70EDD00D765D}"/>
                  </a:ext>
                </a:extLst>
              </p:cNvPr>
              <p:cNvCxnSpPr/>
              <p:nvPr/>
            </p:nvCxnSpPr>
            <p:spPr>
              <a:xfrm flipV="1">
                <a:off x="5944228" y="2735264"/>
                <a:ext cx="0" cy="1880421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="" xmlns:a16="http://schemas.microsoft.com/office/drawing/2014/main" id="{F2C0F779-1EF3-45FB-BBE4-336B5AC2B2C0}"/>
                  </a:ext>
                </a:extLst>
              </p:cNvPr>
              <p:cNvCxnSpPr/>
              <p:nvPr/>
            </p:nvCxnSpPr>
            <p:spPr>
              <a:xfrm>
                <a:off x="5846529" y="2735264"/>
                <a:ext cx="195398" cy="0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="" xmlns:a16="http://schemas.microsoft.com/office/drawing/2014/main" id="{9E059EA0-D32B-47D3-A834-27E63151EC4A}"/>
                  </a:ext>
                </a:extLst>
              </p:cNvPr>
              <p:cNvCxnSpPr/>
              <p:nvPr/>
            </p:nvCxnSpPr>
            <p:spPr>
              <a:xfrm>
                <a:off x="5846529" y="3828454"/>
                <a:ext cx="195398" cy="0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92CA6445-8623-4C2C-9BE8-9E22F8284B8E}"/>
                  </a:ext>
                </a:extLst>
              </p:cNvPr>
              <p:cNvSpPr txBox="1"/>
              <p:nvPr/>
            </p:nvSpPr>
            <p:spPr>
              <a:xfrm>
                <a:off x="5953048" y="3691779"/>
                <a:ext cx="338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050" kern="1200" dirty="0">
                    <a:solidFill>
                      <a:prstClr val="black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44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B6FF05DC-D840-4D92-B3CB-395B42AF6689}"/>
                  </a:ext>
                </a:extLst>
              </p:cNvPr>
              <p:cNvSpPr txBox="1"/>
              <p:nvPr/>
            </p:nvSpPr>
            <p:spPr>
              <a:xfrm>
                <a:off x="5958588" y="2604459"/>
                <a:ext cx="3353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050" kern="1200" dirty="0">
                    <a:solidFill>
                      <a:prstClr val="black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63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DDE5F1E5-302B-4125-9DFA-549BF3D63329}"/>
                </a:ext>
              </a:extLst>
            </p:cNvPr>
            <p:cNvSpPr txBox="1"/>
            <p:nvPr/>
          </p:nvSpPr>
          <p:spPr>
            <a:xfrm>
              <a:off x="4896751" y="5077411"/>
              <a:ext cx="3643099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Boston &amp; Portland are a cluster at height ~</a:t>
              </a:r>
              <a:r>
                <a:rPr lang="en-US" sz="1600" kern="1200" dirty="0" smtClean="0">
                  <a:solidFill>
                    <a:prstClr val="black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44, </a:t>
              </a:r>
              <a:r>
                <a:rPr lang="en-US" sz="1600" kern="1200" dirty="0">
                  <a:solidFill>
                    <a:prstClr val="black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losing precision to create the cluster.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031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Dendrograms: Hierarchical Clusters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9" name="Footer Placeholder 5">
            <a:extLst>
              <a:ext uri="{FF2B5EF4-FFF2-40B4-BE49-F238E27FC236}">
                <a16:creationId xmlns="" xmlns:a16="http://schemas.microsoft.com/office/drawing/2014/main" id="{D1D3783E-01A5-469C-B82C-CDF73DEAF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36488C7-5828-42B9-B9EA-E3E1326F4AA7}"/>
              </a:ext>
            </a:extLst>
          </p:cNvPr>
          <p:cNvSpPr txBox="1"/>
          <p:nvPr/>
        </p:nvSpPr>
        <p:spPr>
          <a:xfrm>
            <a:off x="336878" y="5630543"/>
            <a:ext cx="840994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Visualizes hierarchical data.  For text, the frequency distances are calculated to create the 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hc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object.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EBEC10D-BA36-46F0-9B26-B7041C9D73F1}"/>
              </a:ext>
            </a:extLst>
          </p:cNvPr>
          <p:cNvSpPr/>
          <p:nvPr/>
        </p:nvSpPr>
        <p:spPr>
          <a:xfrm>
            <a:off x="365760" y="1497177"/>
            <a:ext cx="4114800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197406C-DFBC-4F87-B64C-5BFAB29DF079}"/>
              </a:ext>
            </a:extLst>
          </p:cNvPr>
          <p:cNvSpPr/>
          <p:nvPr/>
        </p:nvSpPr>
        <p:spPr>
          <a:xfrm>
            <a:off x="4660900" y="1497176"/>
            <a:ext cx="4114800" cy="31768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B2FAC6F-EF38-48BA-860E-5A21249ABE98}"/>
              </a:ext>
            </a:extLst>
          </p:cNvPr>
          <p:cNvSpPr/>
          <p:nvPr/>
        </p:nvSpPr>
        <p:spPr>
          <a:xfrm>
            <a:off x="365760" y="112817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Real Rainfall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EE6A673-DE2C-4210-A54A-DC994611B17B}"/>
              </a:ext>
            </a:extLst>
          </p:cNvPr>
          <p:cNvSpPr/>
          <p:nvPr/>
        </p:nvSpPr>
        <p:spPr>
          <a:xfrm>
            <a:off x="4660900" y="112817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Rainfall Data as a Dendrogram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96BC8BFB-0E3D-472B-BA07-1DD44E0CF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89846"/>
              </p:ext>
            </p:extLst>
          </p:nvPr>
        </p:nvGraphicFramePr>
        <p:xfrm>
          <a:off x="743136" y="2226262"/>
          <a:ext cx="3186200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000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6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City</a:t>
                      </a:r>
                      <a:endParaRPr lang="en-US" sz="1800" kern="1200" dirty="0">
                        <a:solidFill>
                          <a:srgbClr val="FFFFFF"/>
                        </a:solidFill>
                        <a:latin typeface="+mj-lt"/>
                        <a:ea typeface="+mn-ea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Annual Rainfall</a:t>
                      </a:r>
                      <a:endParaRPr lang="en-US" sz="1800" dirty="0"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Portland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43.5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Boston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43.8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New Orleans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62.7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1FC863D7-E617-4659-9D8A-5FABFA4A07BF}"/>
              </a:ext>
            </a:extLst>
          </p:cNvPr>
          <p:cNvGrpSpPr/>
          <p:nvPr/>
        </p:nvGrpSpPr>
        <p:grpSpPr>
          <a:xfrm>
            <a:off x="5255809" y="1706449"/>
            <a:ext cx="2924981" cy="2967580"/>
            <a:chOff x="5846529" y="2604459"/>
            <a:chExt cx="2924981" cy="2967580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AA5D650F-D200-4398-957F-57CC08202615}"/>
                </a:ext>
              </a:extLst>
            </p:cNvPr>
            <p:cNvSpPr txBox="1"/>
            <p:nvPr/>
          </p:nvSpPr>
          <p:spPr>
            <a:xfrm rot="5400000">
              <a:off x="5918018" y="4852106"/>
              <a:ext cx="827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3705B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Boston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1E8F3D48-AD55-4711-98A2-828AF2F18BB7}"/>
                </a:ext>
              </a:extLst>
            </p:cNvPr>
            <p:cNvSpPr txBox="1"/>
            <p:nvPr/>
          </p:nvSpPr>
          <p:spPr>
            <a:xfrm rot="5400000">
              <a:off x="6823312" y="4924585"/>
              <a:ext cx="9563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3705B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Portland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5AD15AC0-0BF8-4BAC-8A1F-77E63D3E5E5E}"/>
                </a:ext>
              </a:extLst>
            </p:cNvPr>
            <p:cNvSpPr txBox="1"/>
            <p:nvPr/>
          </p:nvSpPr>
          <p:spPr>
            <a:xfrm rot="5400000">
              <a:off x="7918767" y="4410664"/>
              <a:ext cx="1366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C2835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New Orleans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B59CF335-AD1C-454F-97A3-11B303409528}"/>
                </a:ext>
              </a:extLst>
            </p:cNvPr>
            <p:cNvCxnSpPr>
              <a:stCxn id="26" idx="1"/>
            </p:cNvCxnSpPr>
            <p:nvPr/>
          </p:nvCxnSpPr>
          <p:spPr>
            <a:xfrm flipV="1">
              <a:off x="6331769" y="3822584"/>
              <a:ext cx="507131" cy="785049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A74B7F5C-A0F0-4DA9-B65F-D466B9BF7E2D}"/>
                </a:ext>
              </a:extLst>
            </p:cNvPr>
            <p:cNvCxnSpPr>
              <a:stCxn id="27" idx="1"/>
            </p:cNvCxnSpPr>
            <p:nvPr/>
          </p:nvCxnSpPr>
          <p:spPr>
            <a:xfrm flipH="1" flipV="1">
              <a:off x="6838901" y="3822585"/>
              <a:ext cx="462588" cy="79310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4B800819-C322-49A6-80D6-C36B6D86CDE3}"/>
                </a:ext>
              </a:extLst>
            </p:cNvPr>
            <p:cNvCxnSpPr>
              <a:stCxn id="28" idx="1"/>
            </p:cNvCxnSpPr>
            <p:nvPr/>
          </p:nvCxnSpPr>
          <p:spPr>
            <a:xfrm flipH="1" flipV="1">
              <a:off x="7470766" y="2735264"/>
              <a:ext cx="1131467" cy="1161212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9EC786E0-4C47-4A43-9B51-E0BFCDC8C628}"/>
                </a:ext>
              </a:extLst>
            </p:cNvPr>
            <p:cNvCxnSpPr/>
            <p:nvPr/>
          </p:nvCxnSpPr>
          <p:spPr>
            <a:xfrm flipV="1">
              <a:off x="6838900" y="2735264"/>
              <a:ext cx="631866" cy="108732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0A89C0DF-0B8F-4EFD-909E-70EDD00D765D}"/>
                </a:ext>
              </a:extLst>
            </p:cNvPr>
            <p:cNvCxnSpPr/>
            <p:nvPr/>
          </p:nvCxnSpPr>
          <p:spPr>
            <a:xfrm flipV="1">
              <a:off x="5944228" y="2735264"/>
              <a:ext cx="0" cy="1880421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F2C0F779-1EF3-45FB-BBE4-336B5AC2B2C0}"/>
                </a:ext>
              </a:extLst>
            </p:cNvPr>
            <p:cNvCxnSpPr/>
            <p:nvPr/>
          </p:nvCxnSpPr>
          <p:spPr>
            <a:xfrm>
              <a:off x="5846529" y="2735264"/>
              <a:ext cx="195398" cy="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9E059EA0-D32B-47D3-A834-27E63151EC4A}"/>
                </a:ext>
              </a:extLst>
            </p:cNvPr>
            <p:cNvCxnSpPr/>
            <p:nvPr/>
          </p:nvCxnSpPr>
          <p:spPr>
            <a:xfrm>
              <a:off x="5846529" y="3828454"/>
              <a:ext cx="195398" cy="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92CA6445-8623-4C2C-9BE8-9E22F8284B8E}"/>
                </a:ext>
              </a:extLst>
            </p:cNvPr>
            <p:cNvSpPr txBox="1"/>
            <p:nvPr/>
          </p:nvSpPr>
          <p:spPr>
            <a:xfrm>
              <a:off x="5953048" y="3691779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B6FF05DC-D840-4D92-B3CB-395B42AF6689}"/>
                </a:ext>
              </a:extLst>
            </p:cNvPr>
            <p:cNvSpPr txBox="1"/>
            <p:nvPr/>
          </p:nvSpPr>
          <p:spPr>
            <a:xfrm>
              <a:off x="5958588" y="2604459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36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Dendrograms: Hierarchical Clusters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9" name="Footer Placeholder 5">
            <a:extLst>
              <a:ext uri="{FF2B5EF4-FFF2-40B4-BE49-F238E27FC236}">
                <a16:creationId xmlns="" xmlns:a16="http://schemas.microsoft.com/office/drawing/2014/main" id="{D1D3783E-01A5-469C-B82C-CDF73DEAF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197406C-DFBC-4F87-B64C-5BFAB29DF079}"/>
              </a:ext>
            </a:extLst>
          </p:cNvPr>
          <p:cNvSpPr/>
          <p:nvPr/>
        </p:nvSpPr>
        <p:spPr>
          <a:xfrm>
            <a:off x="4660900" y="1497176"/>
            <a:ext cx="4114800" cy="438150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EE6A673-DE2C-4210-A54A-DC994611B17B}"/>
              </a:ext>
            </a:extLst>
          </p:cNvPr>
          <p:cNvSpPr/>
          <p:nvPr/>
        </p:nvSpPr>
        <p:spPr>
          <a:xfrm>
            <a:off x="4660900" y="112817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Rainfall Data as a Dendrogram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67B539A-F57E-4022-A051-60008C85B04B}"/>
              </a:ext>
            </a:extLst>
          </p:cNvPr>
          <p:cNvSpPr/>
          <p:nvPr/>
        </p:nvSpPr>
        <p:spPr>
          <a:xfrm>
            <a:off x="365760" y="1493934"/>
            <a:ext cx="4114800" cy="438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7475" indent="-117475" defTabSz="457200"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Reduces information much like average is a reduction of many observations’ values</a:t>
            </a:r>
          </a:p>
          <a:p>
            <a:pPr marL="117475" indent="-117475" defTabSz="457200">
              <a:buFont typeface="Arial"/>
              <a:buChar char="•"/>
            </a:pPr>
            <a:endParaRPr lang="en-US" sz="1400" dirty="0">
              <a:solidFill>
                <a:prstClr val="black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7475" indent="-117475" defTabSz="457200">
              <a:buFont typeface="Arial"/>
              <a:buChar char="•"/>
            </a:pPr>
            <a:endParaRPr lang="en-US" sz="1400" dirty="0">
              <a:solidFill>
                <a:prstClr val="black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7475" indent="-117475" defTabSz="457200">
              <a:buFont typeface="Arial"/>
              <a:buChar char="•"/>
            </a:pPr>
            <a:r>
              <a:rPr lang="en-US" sz="1600" dirty="0">
                <a:solidFill>
                  <a:prstClr val="blac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Word clusters emerge often showing related terms/phrases</a:t>
            </a:r>
          </a:p>
          <a:p>
            <a:pPr marL="117475" indent="-117475" defTabSz="457200">
              <a:buFont typeface="Arial"/>
              <a:buChar char="•"/>
            </a:pPr>
            <a:endParaRPr lang="en-US" sz="1400" dirty="0">
              <a:solidFill>
                <a:prstClr val="black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7475" indent="-117475" defTabSz="457200"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Term frequency is used to construct the word cluster.  Put another way, term A &amp; term B have similar freq. </a:t>
            </a:r>
            <a:r>
              <a:rPr lang="en-US" dirty="0" smtClean="0">
                <a:solidFill>
                  <a:prstClr val="blac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values (small differences)</a:t>
            </a:r>
            <a:r>
              <a:rPr lang="en-US" dirty="0" smtClean="0">
                <a:solidFill>
                  <a:prstClr val="blac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solidFill>
                  <a:prstClr val="blac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&amp; </a:t>
            </a:r>
            <a:r>
              <a:rPr lang="en-US" dirty="0" smtClean="0">
                <a:solidFill>
                  <a:prstClr val="blac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are therefore a </a:t>
            </a:r>
            <a:r>
              <a:rPr lang="en-US" dirty="0">
                <a:solidFill>
                  <a:prstClr val="blac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cluster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28A96B2-C9E8-4690-9E7E-137E9BECBA01}"/>
              </a:ext>
            </a:extLst>
          </p:cNvPr>
          <p:cNvSpPr/>
          <p:nvPr/>
        </p:nvSpPr>
        <p:spPr>
          <a:xfrm>
            <a:off x="365760" y="112817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Keep in Mind a Dendrogram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1FC863D7-E617-4659-9D8A-5FABFA4A07BF}"/>
              </a:ext>
            </a:extLst>
          </p:cNvPr>
          <p:cNvGrpSpPr/>
          <p:nvPr/>
        </p:nvGrpSpPr>
        <p:grpSpPr>
          <a:xfrm>
            <a:off x="5255809" y="2089907"/>
            <a:ext cx="2924981" cy="2967580"/>
            <a:chOff x="5846529" y="2604459"/>
            <a:chExt cx="2924981" cy="2967580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AA5D650F-D200-4398-957F-57CC08202615}"/>
                </a:ext>
              </a:extLst>
            </p:cNvPr>
            <p:cNvSpPr txBox="1"/>
            <p:nvPr/>
          </p:nvSpPr>
          <p:spPr>
            <a:xfrm rot="5400000">
              <a:off x="5918018" y="4852106"/>
              <a:ext cx="827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3705B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Boston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1E8F3D48-AD55-4711-98A2-828AF2F18BB7}"/>
                </a:ext>
              </a:extLst>
            </p:cNvPr>
            <p:cNvSpPr txBox="1"/>
            <p:nvPr/>
          </p:nvSpPr>
          <p:spPr>
            <a:xfrm rot="5400000">
              <a:off x="6823312" y="4924585"/>
              <a:ext cx="9563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3705B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Portland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5AD15AC0-0BF8-4BAC-8A1F-77E63D3E5E5E}"/>
                </a:ext>
              </a:extLst>
            </p:cNvPr>
            <p:cNvSpPr txBox="1"/>
            <p:nvPr/>
          </p:nvSpPr>
          <p:spPr>
            <a:xfrm rot="5400000">
              <a:off x="7918767" y="4410664"/>
              <a:ext cx="1366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C2835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New Orleans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B59CF335-AD1C-454F-97A3-11B303409528}"/>
                </a:ext>
              </a:extLst>
            </p:cNvPr>
            <p:cNvCxnSpPr>
              <a:stCxn id="26" idx="1"/>
            </p:cNvCxnSpPr>
            <p:nvPr/>
          </p:nvCxnSpPr>
          <p:spPr>
            <a:xfrm flipV="1">
              <a:off x="6331769" y="3822584"/>
              <a:ext cx="507131" cy="785049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A74B7F5C-A0F0-4DA9-B65F-D466B9BF7E2D}"/>
                </a:ext>
              </a:extLst>
            </p:cNvPr>
            <p:cNvCxnSpPr>
              <a:stCxn id="27" idx="1"/>
            </p:cNvCxnSpPr>
            <p:nvPr/>
          </p:nvCxnSpPr>
          <p:spPr>
            <a:xfrm flipH="1" flipV="1">
              <a:off x="6838901" y="3822585"/>
              <a:ext cx="462588" cy="79310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4B800819-C322-49A6-80D6-C36B6D86CDE3}"/>
                </a:ext>
              </a:extLst>
            </p:cNvPr>
            <p:cNvCxnSpPr>
              <a:stCxn id="28" idx="1"/>
            </p:cNvCxnSpPr>
            <p:nvPr/>
          </p:nvCxnSpPr>
          <p:spPr>
            <a:xfrm flipH="1" flipV="1">
              <a:off x="7470766" y="2735264"/>
              <a:ext cx="1131467" cy="1161212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9EC786E0-4C47-4A43-9B51-E0BFCDC8C628}"/>
                </a:ext>
              </a:extLst>
            </p:cNvPr>
            <p:cNvCxnSpPr/>
            <p:nvPr/>
          </p:nvCxnSpPr>
          <p:spPr>
            <a:xfrm flipV="1">
              <a:off x="6838900" y="2735264"/>
              <a:ext cx="631866" cy="108732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0A89C0DF-0B8F-4EFD-909E-70EDD00D765D}"/>
                </a:ext>
              </a:extLst>
            </p:cNvPr>
            <p:cNvCxnSpPr/>
            <p:nvPr/>
          </p:nvCxnSpPr>
          <p:spPr>
            <a:xfrm flipV="1">
              <a:off x="5944228" y="2735264"/>
              <a:ext cx="0" cy="1880421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F2C0F779-1EF3-45FB-BBE4-336B5AC2B2C0}"/>
                </a:ext>
              </a:extLst>
            </p:cNvPr>
            <p:cNvCxnSpPr/>
            <p:nvPr/>
          </p:nvCxnSpPr>
          <p:spPr>
            <a:xfrm>
              <a:off x="5846529" y="2735264"/>
              <a:ext cx="195398" cy="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9E059EA0-D32B-47D3-A834-27E63151EC4A}"/>
                </a:ext>
              </a:extLst>
            </p:cNvPr>
            <p:cNvCxnSpPr/>
            <p:nvPr/>
          </p:nvCxnSpPr>
          <p:spPr>
            <a:xfrm>
              <a:off x="5846529" y="3828454"/>
              <a:ext cx="195398" cy="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92CA6445-8623-4C2C-9BE8-9E22F8284B8E}"/>
                </a:ext>
              </a:extLst>
            </p:cNvPr>
            <p:cNvSpPr txBox="1"/>
            <p:nvPr/>
          </p:nvSpPr>
          <p:spPr>
            <a:xfrm>
              <a:off x="5953048" y="3691779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B6FF05DC-D840-4D92-B3CB-395B42AF6689}"/>
                </a:ext>
              </a:extLst>
            </p:cNvPr>
            <p:cNvSpPr txBox="1"/>
            <p:nvPr/>
          </p:nvSpPr>
          <p:spPr>
            <a:xfrm>
              <a:off x="5958588" y="2604459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2181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393C0304-8F33-4982-A48C-60D5F6286BE4}"/>
              </a:ext>
            </a:extLst>
          </p:cNvPr>
          <p:cNvGrpSpPr/>
          <p:nvPr/>
        </p:nvGrpSpPr>
        <p:grpSpPr>
          <a:xfrm>
            <a:off x="512916" y="1656073"/>
            <a:ext cx="8118168" cy="3545855"/>
            <a:chOff x="-1520190" y="1128174"/>
            <a:chExt cx="8118168" cy="3545855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C246B7D1-453D-487B-B491-889C15C460F6}"/>
                </a:ext>
              </a:extLst>
            </p:cNvPr>
            <p:cNvSpPr/>
            <p:nvPr/>
          </p:nvSpPr>
          <p:spPr>
            <a:xfrm>
              <a:off x="-1520190" y="1497177"/>
              <a:ext cx="8118168" cy="31768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t" anchorCtr="0"/>
            <a:lstStyle/>
            <a:p>
              <a:pPr defTabSz="457200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2C95F845-8979-407C-9F4E-6FBCB9476B2D}"/>
                </a:ext>
              </a:extLst>
            </p:cNvPr>
            <p:cNvSpPr/>
            <p:nvPr/>
          </p:nvSpPr>
          <p:spPr>
            <a:xfrm>
              <a:off x="-1520190" y="1128174"/>
              <a:ext cx="8118168" cy="3657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Fake TDM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CD0CBEA-84E2-4F32-BD89-3B292979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7FE965E-D86E-43E3-8C61-DE170FF2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Matrix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1353EE-337A-4B32-B894-32B8CAB8B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8905E-55FD-45C9-BD1A-93960551C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336878" y="5630543"/>
            <a:ext cx="840994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default is to use the Euclidean distance although others i.e. </a:t>
            </a:r>
            <a:r>
              <a:rPr lang="en-US" sz="1600" kern="12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Manhattan 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can be explored.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59B79D2-08EB-443A-9259-61C40194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24" y="2914643"/>
            <a:ext cx="4632433" cy="139771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9D3EA9E-5A03-4B56-86D7-1344B3C9A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16" y="2109395"/>
            <a:ext cx="41624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36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393C0304-8F33-4982-A48C-60D5F6286BE4}"/>
              </a:ext>
            </a:extLst>
          </p:cNvPr>
          <p:cNvGrpSpPr/>
          <p:nvPr/>
        </p:nvGrpSpPr>
        <p:grpSpPr>
          <a:xfrm>
            <a:off x="512916" y="1656073"/>
            <a:ext cx="8118168" cy="3545855"/>
            <a:chOff x="-1520190" y="1128174"/>
            <a:chExt cx="8118168" cy="3545855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C246B7D1-453D-487B-B491-889C15C460F6}"/>
                </a:ext>
              </a:extLst>
            </p:cNvPr>
            <p:cNvSpPr/>
            <p:nvPr/>
          </p:nvSpPr>
          <p:spPr>
            <a:xfrm>
              <a:off x="-1520190" y="1497177"/>
              <a:ext cx="8118168" cy="31768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t" anchorCtr="0"/>
            <a:lstStyle/>
            <a:p>
              <a:pPr defTabSz="457200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2C95F845-8979-407C-9F4E-6FBCB9476B2D}"/>
                </a:ext>
              </a:extLst>
            </p:cNvPr>
            <p:cNvSpPr/>
            <p:nvPr/>
          </p:nvSpPr>
          <p:spPr>
            <a:xfrm>
              <a:off x="-1520190" y="1128174"/>
              <a:ext cx="8118168" cy="3657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Fake TDM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CD0CBEA-84E2-4F32-BD89-3B292979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7FE965E-D86E-43E3-8C61-DE170FF2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Matrix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1353EE-337A-4B32-B894-32B8CAB8B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8905E-55FD-45C9-BD1A-93960551C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336878" y="5630543"/>
            <a:ext cx="840994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result is a symmetrical matrix of distances (1/2) is blank 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bc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redundant.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59B79D2-08EB-443A-9259-61C40194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3130039"/>
            <a:ext cx="3245260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0F24A08-722D-4855-9D50-5EE001569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4" y="2113392"/>
            <a:ext cx="982217" cy="216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FF123A2-F53A-4863-9351-F8070A239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012" y="3203057"/>
            <a:ext cx="4329337" cy="83313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4" name="Isosceles Triangle 13">
            <a:extLst>
              <a:ext uri="{FF2B5EF4-FFF2-40B4-BE49-F238E27FC236}">
                <a16:creationId xmlns="" xmlns:a16="http://schemas.microsoft.com/office/drawing/2014/main" id="{B2D7C819-E267-4899-9936-3C1DF99DC1B8}"/>
              </a:ext>
            </a:extLst>
          </p:cNvPr>
          <p:cNvSpPr/>
          <p:nvPr/>
        </p:nvSpPr>
        <p:spPr>
          <a:xfrm rot="5400000">
            <a:off x="3695664" y="3500431"/>
            <a:ext cx="668594" cy="2261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23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393C0304-8F33-4982-A48C-60D5F6286BE4}"/>
              </a:ext>
            </a:extLst>
          </p:cNvPr>
          <p:cNvGrpSpPr/>
          <p:nvPr/>
        </p:nvGrpSpPr>
        <p:grpSpPr>
          <a:xfrm>
            <a:off x="512916" y="1656073"/>
            <a:ext cx="8118168" cy="3545855"/>
            <a:chOff x="-1520190" y="1128174"/>
            <a:chExt cx="8118168" cy="3545855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C246B7D1-453D-487B-B491-889C15C460F6}"/>
                </a:ext>
              </a:extLst>
            </p:cNvPr>
            <p:cNvSpPr/>
            <p:nvPr/>
          </p:nvSpPr>
          <p:spPr>
            <a:xfrm>
              <a:off x="-1520190" y="1497177"/>
              <a:ext cx="8118168" cy="31768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t" anchorCtr="0"/>
            <a:lstStyle/>
            <a:p>
              <a:pPr defTabSz="457200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2C95F845-8979-407C-9F4E-6FBCB9476B2D}"/>
                </a:ext>
              </a:extLst>
            </p:cNvPr>
            <p:cNvSpPr/>
            <p:nvPr/>
          </p:nvSpPr>
          <p:spPr>
            <a:xfrm>
              <a:off x="-1520190" y="1128174"/>
              <a:ext cx="8118168" cy="3657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Fake TDM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CD0CBEA-84E2-4F32-BD89-3B292979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7FE965E-D86E-43E3-8C61-DE170FF2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Matrix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1353EE-337A-4B32-B894-32B8CAB8B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8905E-55FD-45C9-BD1A-93960551C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59B79D2-08EB-443A-9259-61C40194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2363126"/>
            <a:ext cx="3245260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0F24A08-722D-4855-9D50-5EE001569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4" y="2113392"/>
            <a:ext cx="982217" cy="216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FF123A2-F53A-4863-9351-F8070A239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012" y="2436144"/>
            <a:ext cx="4329337" cy="83313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4" name="Isosceles Triangle 13">
            <a:extLst>
              <a:ext uri="{FF2B5EF4-FFF2-40B4-BE49-F238E27FC236}">
                <a16:creationId xmlns="" xmlns:a16="http://schemas.microsoft.com/office/drawing/2014/main" id="{B2D7C819-E267-4899-9936-3C1DF99DC1B8}"/>
              </a:ext>
            </a:extLst>
          </p:cNvPr>
          <p:cNvSpPr/>
          <p:nvPr/>
        </p:nvSpPr>
        <p:spPr>
          <a:xfrm rot="5400000">
            <a:off x="3695664" y="2733518"/>
            <a:ext cx="668594" cy="2261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2C80CD4-B12A-46A0-A59F-9D79F8DCD3E9}"/>
              </a:ext>
            </a:extLst>
          </p:cNvPr>
          <p:cNvSpPr/>
          <p:nvPr/>
        </p:nvSpPr>
        <p:spPr>
          <a:xfrm>
            <a:off x="722671" y="3544887"/>
            <a:ext cx="65925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Tweet1: </a:t>
            </a:r>
            <a:r>
              <a:rPr lang="en-US" dirty="0"/>
              <a:t>“thealetrail” = 1; “lost” = 3; (3-1) = 2</a:t>
            </a:r>
          </a:p>
          <a:p>
            <a:r>
              <a:rPr lang="en-US" b="1" dirty="0"/>
              <a:t>Tweet2: </a:t>
            </a:r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= </a:t>
            </a:r>
            <a:r>
              <a:rPr lang="en-US" dirty="0" smtClean="0"/>
              <a:t>0; </a:t>
            </a:r>
            <a:r>
              <a:rPr lang="en-US" dirty="0"/>
              <a:t>“lost” = </a:t>
            </a:r>
            <a:r>
              <a:rPr lang="en-US" dirty="0" smtClean="0"/>
              <a:t>0; (0-0</a:t>
            </a:r>
            <a:r>
              <a:rPr lang="en-US" dirty="0"/>
              <a:t>) </a:t>
            </a:r>
            <a:r>
              <a:rPr lang="en-US" dirty="0" smtClean="0"/>
              <a:t>= 0</a:t>
            </a:r>
          </a:p>
          <a:p>
            <a:r>
              <a:rPr lang="en-US" b="1" dirty="0" smtClean="0"/>
              <a:t>Tweet3</a:t>
            </a:r>
            <a:r>
              <a:rPr lang="en-US" dirty="0" smtClean="0"/>
              <a:t>: “</a:t>
            </a:r>
            <a:r>
              <a:rPr lang="en-US" dirty="0" err="1" smtClean="0"/>
              <a:t>thealetrail</a:t>
            </a:r>
            <a:r>
              <a:rPr lang="en-US" dirty="0" smtClean="0"/>
              <a:t>” = 2; “lost” = 0; (2-0) = 2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Calculation:</a:t>
            </a:r>
          </a:p>
          <a:p>
            <a:r>
              <a:rPr lang="en-US" dirty="0" err="1" smtClean="0"/>
              <a:t>Sqrt</a:t>
            </a:r>
            <a:r>
              <a:rPr lang="en-US" dirty="0" smtClean="0"/>
              <a:t>((2^2)+(0^2)+(2^2)) = </a:t>
            </a:r>
            <a:r>
              <a:rPr lang="en-US" dirty="0" err="1" smtClean="0"/>
              <a:t>sqrt</a:t>
            </a:r>
            <a:r>
              <a:rPr lang="en-US" dirty="0" smtClean="0"/>
              <a:t>((4+0+4)) = </a:t>
            </a:r>
            <a:r>
              <a:rPr lang="en-US" dirty="0" err="1" smtClean="0"/>
              <a:t>sqrt</a:t>
            </a:r>
            <a:r>
              <a:rPr lang="en-US" dirty="0" smtClean="0"/>
              <a:t>(8) = 2.82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504387" y="2948151"/>
            <a:ext cx="1087821" cy="37837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8" idx="6"/>
            <a:endCxn id="7" idx="4"/>
          </p:cNvCxnSpPr>
          <p:nvPr/>
        </p:nvCxnSpPr>
        <p:spPr>
          <a:xfrm flipV="1">
            <a:off x="6254390" y="3326524"/>
            <a:ext cx="1793908" cy="1786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166569" y="4923852"/>
            <a:ext cx="1087821" cy="37837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705" y="5233433"/>
            <a:ext cx="41052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B8CC223-FEE8-4103-90AC-A6CC1BDF351C}"/>
              </a:ext>
            </a:extLst>
          </p:cNvPr>
          <p:cNvSpPr/>
          <p:nvPr/>
        </p:nvSpPr>
        <p:spPr>
          <a:xfrm>
            <a:off x="512916" y="3064577"/>
            <a:ext cx="8118168" cy="250065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393C0304-8F33-4982-A48C-60D5F6286BE4}"/>
              </a:ext>
            </a:extLst>
          </p:cNvPr>
          <p:cNvGrpSpPr/>
          <p:nvPr/>
        </p:nvGrpSpPr>
        <p:grpSpPr>
          <a:xfrm>
            <a:off x="512916" y="1174293"/>
            <a:ext cx="8118168" cy="1804881"/>
            <a:chOff x="-1520190" y="1128174"/>
            <a:chExt cx="8118168" cy="1804881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C246B7D1-453D-487B-B491-889C15C460F6}"/>
                </a:ext>
              </a:extLst>
            </p:cNvPr>
            <p:cNvSpPr/>
            <p:nvPr/>
          </p:nvSpPr>
          <p:spPr>
            <a:xfrm>
              <a:off x="-1520190" y="1497177"/>
              <a:ext cx="8118168" cy="143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t" anchorCtr="0"/>
            <a:lstStyle/>
            <a:p>
              <a:pPr defTabSz="457200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2C95F845-8979-407C-9F4E-6FBCB9476B2D}"/>
                </a:ext>
              </a:extLst>
            </p:cNvPr>
            <p:cNvSpPr/>
            <p:nvPr/>
          </p:nvSpPr>
          <p:spPr>
            <a:xfrm>
              <a:off x="-1520190" y="1128174"/>
              <a:ext cx="8118168" cy="3657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Fake TDM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CD0CBEA-84E2-4F32-BD89-3B292979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7FE965E-D86E-43E3-8C61-DE170FF2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Matrix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1353EE-337A-4B32-B894-32B8CAB8B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8905E-55FD-45C9-BD1A-93960551C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59B79D2-08EB-443A-9259-61C40194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881346"/>
            <a:ext cx="3245260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0F24A08-722D-4855-9D50-5EE001569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4" y="1631612"/>
            <a:ext cx="982217" cy="216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FF123A2-F53A-4863-9351-F8070A239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012" y="1954364"/>
            <a:ext cx="4329337" cy="83313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4" name="Isosceles Triangle 13">
            <a:extLst>
              <a:ext uri="{FF2B5EF4-FFF2-40B4-BE49-F238E27FC236}">
                <a16:creationId xmlns="" xmlns:a16="http://schemas.microsoft.com/office/drawing/2014/main" id="{B2D7C819-E267-4899-9936-3C1DF99DC1B8}"/>
              </a:ext>
            </a:extLst>
          </p:cNvPr>
          <p:cNvSpPr/>
          <p:nvPr/>
        </p:nvSpPr>
        <p:spPr>
          <a:xfrm rot="5400000">
            <a:off x="3695664" y="2251738"/>
            <a:ext cx="668594" cy="2261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0BCD855-1E9B-4B8E-8D79-CDE688C9C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048" y="3271587"/>
            <a:ext cx="5049725" cy="23229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6013434-F25C-4C0C-ABE7-9D1E05E85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244" y="3235997"/>
            <a:ext cx="2095500" cy="4095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520262" y="5630543"/>
            <a:ext cx="81192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Lost &amp; luggage have a smaller distance so are a cluster.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59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9210D5C-D4DA-42F2-9C4A-993DFC77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2C34DE6-46FB-47F0-9733-C3D27E9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3" y="365126"/>
            <a:ext cx="8278867" cy="591477"/>
          </a:xfrm>
        </p:spPr>
        <p:txBody>
          <a:bodyPr/>
          <a:lstStyle/>
          <a:p>
            <a:r>
              <a:rPr lang="en-US" smtClean="0"/>
              <a:t>B_Associations_Dendrogram_WordNetworks.R</a:t>
            </a:r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EE3C996D-351A-43BF-A702-6FD7D9095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E6123B4-98F7-4DC5-97DE-E4E47071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074" name="Picture 2" descr="Image result for going back meme">
            <a:extLst>
              <a:ext uri="{FF2B5EF4-FFF2-40B4-BE49-F238E27FC236}">
                <a16:creationId xmlns="" xmlns:a16="http://schemas.microsoft.com/office/drawing/2014/main" id="{730B51A6-948A-4318-92F8-7466BD626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1657350"/>
            <a:ext cx="42195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7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Getting a Word Frequency Matrix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831F0EBF-9545-4BDE-B6B2-0D32BABD5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&lt;-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colSums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=""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552522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62071" y="2844349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478589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650" y="2844349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2464118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76D46C0-8E38-4AF9-91A2-C689E49D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05B1280-9F0B-4734-877D-4543DC21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Word Networks…Social Network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1516D7-7888-4F45-A1B0-1C20F6AB8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1D2FCAD-13C0-46BA-8BB3-D4DF932DC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52" y="1072056"/>
            <a:ext cx="5092866" cy="4651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512380" y="5725136"/>
            <a:ext cx="8119241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Always hard to interpret, what terms are associated with the initial string at varying degrees of separation.  </a:t>
            </a:r>
            <a:r>
              <a:rPr lang="en-US" sz="1600" dirty="0" err="1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Ie</a:t>
            </a:r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associations of associations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74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</a:t>
            </a:r>
            <a:r>
              <a:rPr lang="en-US" i="1" smtClean="0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762179"/>
              </p:ext>
            </p:extLst>
          </p:nvPr>
        </p:nvGraphicFramePr>
        <p:xfrm>
          <a:off x="628650" y="1111250"/>
          <a:ext cx="7887506" cy="3712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Visualization &amp;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Zipf’s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Law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Charts, Word Associations,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Dendrograms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Networks, Tokenization/Word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Commonality, Comparison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TF-IDF, Pyramid,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bar bell plots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43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AB0A2C0-2F79-4BE6-A8AF-9D639D6D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5805BFB-6AF4-49B0-A5E2-D24E36A9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Break!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C066B5-A460-4AD1-84C6-3BA32767F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DC8224D-1655-4A64-B17E-366FD2B8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122" name="Picture 2" descr="Image result for take a break meme">
            <a:extLst>
              <a:ext uri="{FF2B5EF4-FFF2-40B4-BE49-F238E27FC236}">
                <a16:creationId xmlns="" xmlns:a16="http://schemas.microsoft.com/office/drawing/2014/main" id="{A4C288B1-0386-4337-9697-0CD681861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48" y="1817687"/>
            <a:ext cx="4910842" cy="326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E8AE9F0-F985-425A-B35E-8D5C78140C9B}"/>
              </a:ext>
            </a:extLst>
          </p:cNvPr>
          <p:cNvSpPr txBox="1"/>
          <p:nvPr/>
        </p:nvSpPr>
        <p:spPr>
          <a:xfrm>
            <a:off x="5230762" y="1753670"/>
            <a:ext cx="3652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want to practice build a frequency </a:t>
            </a:r>
            <a:r>
              <a:rPr lang="en-US" dirty="0" err="1"/>
              <a:t>barplot</a:t>
            </a:r>
            <a:r>
              <a:rPr lang="en-US" dirty="0"/>
              <a:t> with the “beer.csv”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associations with “zombie” in “beer.csv”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dendrogram to identify any phrases in “beer.csv”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6264" y="433551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56434" y="4713882"/>
            <a:ext cx="320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a break, get some coffee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46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</a:t>
            </a:r>
            <a:r>
              <a:rPr lang="en-US" i="1" smtClean="0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075007"/>
              </p:ext>
            </p:extLst>
          </p:nvPr>
        </p:nvGraphicFramePr>
        <p:xfrm>
          <a:off x="628650" y="1111250"/>
          <a:ext cx="7887506" cy="3712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Visualization &amp;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Zipf’s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Law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Charts, Word Associations,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Dendrograms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Networks, Tokenization/Word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Commonality, Comparison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TF-IDF, Pyramid,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bar bell plots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92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512916" y="2025076"/>
            <a:ext cx="8118168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512916" y="1656073"/>
            <a:ext cx="8118168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“Text mining is so fun.  So do text mining!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Unigram Tokenization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99349F3-A8F2-4D17-B849-7F8115A13DC7}"/>
              </a:ext>
            </a:extLst>
          </p:cNvPr>
          <p:cNvSpPr txBox="1"/>
          <p:nvPr/>
        </p:nvSpPr>
        <p:spPr>
          <a:xfrm>
            <a:off x="6814546" y="5222548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*with common </a:t>
            </a:r>
            <a:r>
              <a:rPr lang="en-US" sz="1200" i="1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stopwords</a:t>
            </a:r>
            <a:endParaRPr lang="en-US" sz="1200" i="1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52C3F10-AE75-4FEA-BD93-24F01EF1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22" y="2513577"/>
            <a:ext cx="2644556" cy="18308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512380" y="5677838"/>
            <a:ext cx="81192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Thus far, we have performed unigram tokenization of terms.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5044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Within 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Tokenization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create a function defining tokenization then add as a control parameter to TDM or DTM.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197069" y="2097871"/>
            <a:ext cx="874986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197069" y="2946446"/>
            <a:ext cx="701725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6" name="Picture 2" descr="Image result for NLP  meme">
            <a:extLst>
              <a:ext uri="{FF2B5EF4-FFF2-40B4-BE49-F238E27FC236}">
                <a16:creationId xmlns="" xmlns:a16="http://schemas.microsoft.com/office/drawing/2014/main" id="{8F8F3932-9559-4796-94CE-420F11DB6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54" y="3334794"/>
            <a:ext cx="2238292" cy="22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443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Tokenization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5265683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Now the TDM has two terms instead of one.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254028" y="2977985"/>
            <a:ext cx="779603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578A2A16-CCBE-454A-AF89-90B40E93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45" y="3340734"/>
            <a:ext cx="1913831" cy="18459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5670332"/>
            <a:ext cx="8828688" cy="34080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Tokenization is the process of chopping up a string into predefined units called tokens.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266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word cloud?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6" t="8799" r="12302" b="10606"/>
          <a:stretch/>
        </p:blipFill>
        <p:spPr bwMode="auto">
          <a:xfrm>
            <a:off x="2306121" y="1052994"/>
            <a:ext cx="4532664" cy="47329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Maligned and overused, a word cloud is a frequency visualization.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9361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24CE201F-5128-4231-9B1E-A4D42C29C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176817"/>
              </p:ext>
            </p:extLst>
          </p:nvPr>
        </p:nvGraphicFramePr>
        <p:xfrm>
          <a:off x="533464" y="3494946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make a wordcloud start with a WFM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 R…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organize</a:t>
            </a: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441293" y="3258925"/>
            <a:ext cx="15552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Term Document Matrix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=""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4878720" y="4382855"/>
            <a:ext cx="1339350" cy="40247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667"/>
              </p:ext>
            </p:extLst>
          </p:nvPr>
        </p:nvGraphicFramePr>
        <p:xfrm>
          <a:off x="6101536" y="3494946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6017031" y="3285201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 </a:t>
            </a:r>
            <a:r>
              <a:rPr lang="en-US" sz="1050" i="1" dirty="0" err="1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Freq</a:t>
            </a:r>
            <a:r>
              <a:rPr lang="en-US" sz="1050" i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050" i="1" kern="12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Matrix</a:t>
            </a:r>
            <a:endParaRPr lang="en-US" sz="1050" i="1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2573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sort it decreasing = TRUE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 R…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organize</a:t>
            </a: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=""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3651509" y="4256727"/>
            <a:ext cx="1339350" cy="4024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223291"/>
              </p:ext>
            </p:extLst>
          </p:nvPr>
        </p:nvGraphicFramePr>
        <p:xfrm>
          <a:off x="5092539" y="3368818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…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5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Term3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3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Term2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2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2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Term1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1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15630"/>
              </p:ext>
            </p:extLst>
          </p:nvPr>
        </p:nvGraphicFramePr>
        <p:xfrm>
          <a:off x="1492746" y="3379329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42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FBA1056-19FF-48BC-9CC7-3D40BDA5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434F8DF-F554-433A-8EE5-4F16800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A_text_organization_REVIEW.R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CE5D42-20B5-4E71-B2A5-D0861AA68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0D746E4-0630-4728-A9B3-035C2C96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DE617B1-ABCB-4F13-8496-D34B559E009A}"/>
              </a:ext>
            </a:extLst>
          </p:cNvPr>
          <p:cNvSpPr/>
          <p:nvPr/>
        </p:nvSpPr>
        <p:spPr>
          <a:xfrm>
            <a:off x="179917" y="3133261"/>
            <a:ext cx="8784167" cy="59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Objective: Review text cleaning, organization and the word frequency matrix.</a:t>
            </a:r>
          </a:p>
        </p:txBody>
      </p:sp>
    </p:spTree>
    <p:extLst>
      <p:ext uri="{BB962C8B-B14F-4D97-AF65-F5344CB8AC3E}">
        <p14:creationId xmlns:p14="http://schemas.microsoft.com/office/powerpoint/2010/main" val="2262306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a pre-made color palette for your WC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 R…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Review 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Pallettes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display.brewer.all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Choose a color &amp; drop light ones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 &lt;-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brewer.pal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(8, "Blues")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 &lt;- pal[-(1:2)]</a:t>
            </a:r>
          </a:p>
        </p:txBody>
      </p:sp>
    </p:spTree>
    <p:extLst>
      <p:ext uri="{BB962C8B-B14F-4D97-AF65-F5344CB8AC3E}">
        <p14:creationId xmlns:p14="http://schemas.microsoft.com/office/powerpoint/2010/main" val="1679631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a pre-made color palette for your WC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 R…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Screen Shot 2015-05-28 at 7.25.09 PM.png">
            <a:extLst>
              <a:ext uri="{FF2B5EF4-FFF2-40B4-BE49-F238E27FC236}">
                <a16:creationId xmlns="" xmlns:a16="http://schemas.microsoft.com/office/drawing/2014/main" id="{52DB3460-B2F3-4D1D-B3EF-20DB130B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4" b="50542"/>
          <a:stretch/>
        </p:blipFill>
        <p:spPr>
          <a:xfrm>
            <a:off x="311150" y="1767278"/>
            <a:ext cx="8659429" cy="352993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3064" y="5060730"/>
            <a:ext cx="394138" cy="141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87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8026619" cy="19010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C_SimpleWordCloud.R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577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C_SimpleWordCloud.R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428430"/>
            <a:ext cx="4121624" cy="40478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6592" y="2056363"/>
            <a:ext cx="45174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Bigram Tokenization has captured “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marvin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gaye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word cloud is a frequency visualization.  The larger the term (or bigram here) the more frequent the term.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may get warnings if certain tokens are to large to be plotted in the graphics device.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careful 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your preprocessing steps!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443663" y="134630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90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C_SimpleWordCloud.R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846754"/>
            <a:ext cx="4121624" cy="40478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6397" y="1124908"/>
            <a:ext cx="851084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the function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replace_symbol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changes numeric with the generic string “number” so be careful with your preprocessing steps!</a:t>
            </a:r>
          </a:p>
        </p:txBody>
      </p:sp>
      <p:sp>
        <p:nvSpPr>
          <p:cNvPr id="8" name="Oval 7"/>
          <p:cNvSpPr/>
          <p:nvPr/>
        </p:nvSpPr>
        <p:spPr>
          <a:xfrm>
            <a:off x="3232497" y="1113186"/>
            <a:ext cx="1937380" cy="437258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6119" t="11075" r="27165" b="9931"/>
          <a:stretch/>
        </p:blipFill>
        <p:spPr>
          <a:xfrm>
            <a:off x="4812612" y="1914992"/>
            <a:ext cx="3914627" cy="388961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4443663" y="179671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68173" y="3384198"/>
            <a:ext cx="2142535" cy="358963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8187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WC package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8026619" cy="19010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D_d3_wordcloud.R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99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WCs are boring with a single corpus.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25804" y="1171402"/>
            <a:ext cx="2295922" cy="4825781"/>
            <a:chOff x="225365" y="447850"/>
            <a:chExt cx="2295922" cy="48257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4491" t="2469" r="5086" b="4019"/>
            <a:stretch/>
          </p:blipFill>
          <p:spPr>
            <a:xfrm>
              <a:off x="660400" y="3885361"/>
              <a:ext cx="1402665" cy="13882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Oval 7"/>
            <p:cNvSpPr/>
            <p:nvPr/>
          </p:nvSpPr>
          <p:spPr>
            <a:xfrm>
              <a:off x="225365" y="851615"/>
              <a:ext cx="2295922" cy="2295922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800" kern="1200" dirty="0" err="1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wordcloud</a:t>
              </a:r>
              <a:r>
                <a: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0458" y="447850"/>
              <a:ext cx="1625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Single Corpus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365833" y="2194560"/>
              <a:ext cx="0" cy="165007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word cloud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82" y="1743348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44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 2+ Corpora, WCs are more insightful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152414" y="1089254"/>
            <a:ext cx="4839173" cy="4894072"/>
            <a:chOff x="4063632" y="447850"/>
            <a:chExt cx="4839173" cy="4894072"/>
          </a:xfrm>
        </p:grpSpPr>
        <p:sp>
          <p:nvSpPr>
            <p:cNvPr id="7" name="Oval 6"/>
            <p:cNvSpPr/>
            <p:nvPr/>
          </p:nvSpPr>
          <p:spPr>
            <a:xfrm>
              <a:off x="4063632" y="159051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14265" y="1561976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688515" y="80125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3430" y="447850"/>
              <a:ext cx="1942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Multiple Corpora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9803" y="1189008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3836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l="19795" t="15431" r="18889" b="16741"/>
            <a:stretch/>
          </p:blipFill>
          <p:spPr>
            <a:xfrm>
              <a:off x="5161865" y="3957072"/>
              <a:ext cx="1308096" cy="13848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3027" y="3965029"/>
              <a:ext cx="1629778" cy="1359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094112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cxnSp>
          <p:nvCxnSpPr>
            <p:cNvPr id="16" name="Elbow Connector 15"/>
            <p:cNvCxnSpPr>
              <a:stCxn id="12" idx="3"/>
              <a:endCxn id="14" idx="0"/>
            </p:cNvCxnSpPr>
            <p:nvPr/>
          </p:nvCxnSpPr>
          <p:spPr>
            <a:xfrm>
              <a:off x="7589693" y="3188177"/>
              <a:ext cx="498223" cy="776852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1" idx="3"/>
              <a:endCxn id="14" idx="0"/>
            </p:cNvCxnSpPr>
            <p:nvPr/>
          </p:nvCxnSpPr>
          <p:spPr>
            <a:xfrm>
              <a:off x="6505660" y="1319813"/>
              <a:ext cx="1582256" cy="2645216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0"/>
            </p:cNvCxnSpPr>
            <p:nvPr/>
          </p:nvCxnSpPr>
          <p:spPr>
            <a:xfrm>
              <a:off x="5815913" y="2905760"/>
              <a:ext cx="0" cy="105131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6200000">
              <a:off x="5128545" y="2242846"/>
              <a:ext cx="13586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commonality.cloud</a:t>
              </a:r>
              <a:r>
                <a:rPr lang="en-US" sz="10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23244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Dealing with many text files is tricky.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Option 1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in multiple files as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individuals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list.files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dir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('chardonnay.csv','coffee.csv','beer.csv') 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in 1:length(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)){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assign(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 read.csv(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]))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cat(paste('read completed:',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],'\n'))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a loop each file is an individual object.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88862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Dealing with many text files is tricky.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Option 2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in multiple files as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individuals;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list.files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();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dir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c('chardonnay.csv','coffee.csv','beer.csv') </a:t>
            </a:r>
          </a:p>
          <a:p>
            <a:pPr defTabSz="457200"/>
            <a:endParaRPr lang="en-US" dirty="0" smtClean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Read them into a single list with individual elements</a:t>
            </a: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allDocs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pblapply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(txtFiles,read.csv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With </a:t>
            </a:r>
            <a:r>
              <a:rPr lang="en-US" sz="1600" dirty="0" err="1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lapply</a:t>
            </a:r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functions each document is a list element of a single object.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720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</a:t>
            </a:r>
            <a:r>
              <a:rPr lang="en-US" i="1" smtClean="0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462899"/>
              </p:ext>
            </p:extLst>
          </p:nvPr>
        </p:nvGraphicFramePr>
        <p:xfrm>
          <a:off x="628650" y="1111250"/>
          <a:ext cx="7887506" cy="3712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Visualization &amp;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Zipf’s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Law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Charts, Word Associations,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Dendrograms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Networks, Tokenization/Word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Commonality, Comparison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TF-IDF, Pyramid,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bar bell plots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98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Manipulating multiple corpora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231876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8" y="1319046"/>
            <a:ext cx="26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Combined/Collapsed </a:t>
            </a:r>
          </a:p>
          <a:p>
            <a:pPr algn="ctr"/>
            <a:r>
              <a:rPr lang="en-US" b="1" u="sng" dirty="0" smtClean="0"/>
              <a:t>into a 2 document corpus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88146" y="1602826"/>
            <a:ext cx="240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CorpusA</a:t>
            </a:r>
            <a:r>
              <a:rPr lang="en-US" b="1" u="sng" dirty="0" smtClean="0"/>
              <a:t> – 1000 Tweets</a:t>
            </a:r>
            <a:endParaRPr lang="en-US" b="1" u="sng" dirty="0"/>
          </a:p>
        </p:txBody>
      </p:sp>
      <p:grpSp>
        <p:nvGrpSpPr>
          <p:cNvPr id="9" name="Group 8"/>
          <p:cNvGrpSpPr/>
          <p:nvPr/>
        </p:nvGrpSpPr>
        <p:grpSpPr>
          <a:xfrm>
            <a:off x="617720" y="2129660"/>
            <a:ext cx="1749972" cy="1450427"/>
            <a:chOff x="3011215" y="2948152"/>
            <a:chExt cx="1749972" cy="1450427"/>
          </a:xfrm>
        </p:grpSpPr>
        <p:grpSp>
          <p:nvGrpSpPr>
            <p:cNvPr id="10" name="Group 9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757446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CorpusB</a:t>
            </a:r>
            <a:r>
              <a:rPr lang="en-US" b="1" u="sng" dirty="0" smtClean="0"/>
              <a:t> – 1000 Tweets</a:t>
            </a:r>
            <a:endParaRPr lang="en-US" b="1" u="sng" dirty="0"/>
          </a:p>
        </p:txBody>
      </p:sp>
      <p:grpSp>
        <p:nvGrpSpPr>
          <p:cNvPr id="18" name="Group 17"/>
          <p:cNvGrpSpPr/>
          <p:nvPr/>
        </p:nvGrpSpPr>
        <p:grpSpPr>
          <a:xfrm>
            <a:off x="617720" y="4284280"/>
            <a:ext cx="1749972" cy="1450427"/>
            <a:chOff x="3011215" y="2948152"/>
            <a:chExt cx="1749972" cy="1450427"/>
          </a:xfrm>
        </p:grpSpPr>
        <p:grpSp>
          <p:nvGrpSpPr>
            <p:cNvPr id="19" name="Group 18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Rounded Rectangle 19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740575" y="2522483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&amp; Collapse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2740575" y="4614041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&amp; Collapse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738823" y="2155936"/>
            <a:ext cx="1749972" cy="364577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4394555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9238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new WC will examine inner and disjoins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99259" y="2281575"/>
            <a:ext cx="3545483" cy="2294850"/>
            <a:chOff x="4469945" y="1539730"/>
            <a:chExt cx="3545483" cy="2294850"/>
          </a:xfrm>
        </p:grpSpPr>
        <p:sp>
          <p:nvSpPr>
            <p:cNvPr id="9" name="Oval 8"/>
            <p:cNvSpPr/>
            <p:nvPr/>
          </p:nvSpPr>
          <p:spPr>
            <a:xfrm>
              <a:off x="4469945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20578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11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5271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582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17627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E6FFA28-2AFC-46BA-97EC-72EA43A5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A28C5AC-3677-4E2E-BC72-2BFCF0C6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Lets make some improved word clouds</a:t>
            </a:r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="" xmlns:a16="http://schemas.microsoft.com/office/drawing/2014/main" id="{53F5E589-703C-43D9-B204-17A2B658F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12D24EB-6B7F-42DA-A05B-461AF508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0F8E680-27F4-40BF-A3FC-AF16D46EC879}"/>
              </a:ext>
            </a:extLst>
          </p:cNvPr>
          <p:cNvSpPr txBox="1"/>
          <p:nvPr/>
        </p:nvSpPr>
        <p:spPr>
          <a:xfrm>
            <a:off x="660181" y="1699846"/>
            <a:ext cx="361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E_CommonalityCloud.R</a:t>
            </a:r>
            <a:endParaRPr lang="en-US" sz="2800" dirty="0"/>
          </a:p>
        </p:txBody>
      </p:sp>
      <p:pic>
        <p:nvPicPr>
          <p:cNvPr id="12290" name="Picture 2" descr="Image result for nlp  meme">
            <a:extLst>
              <a:ext uri="{FF2B5EF4-FFF2-40B4-BE49-F238E27FC236}">
                <a16:creationId xmlns="" xmlns:a16="http://schemas.microsoft.com/office/drawing/2014/main" id="{E084A14F-187D-4780-97E6-5521F3FF9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9" y="1660142"/>
            <a:ext cx="3889320" cy="38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432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tokens are in common?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67" y="1852284"/>
            <a:ext cx="3333750" cy="32480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87135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7768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3"/>
          <p:cNvSpPr/>
          <p:nvPr/>
        </p:nvSpPr>
        <p:spPr>
          <a:xfrm>
            <a:off x="1648279" y="2478196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16625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185" y="97108"/>
            <a:ext cx="8734097" cy="591477"/>
          </a:xfrm>
        </p:spPr>
        <p:txBody>
          <a:bodyPr/>
          <a:lstStyle/>
          <a:p>
            <a:r>
              <a:rPr lang="en-US" dirty="0" smtClean="0"/>
              <a:t>Introducing TF-IDF Term Frequency Inverse Document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Chardonnay is highly frequent in the tweets, but since it appears in all documents it isn’t informative.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29855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So far, you have used simple term frequency to identify informative words.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5666" y="1749966"/>
            <a:ext cx="459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Term frequency * inverse-document-frequency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08994" y="2827276"/>
            <a:ext cx="2569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 term appears often, it must be important to the corpus.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14042" y="2827276"/>
            <a:ext cx="2953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But, if a term appear in many documents, it can’t be distinctive or informative</a:t>
            </a:r>
            <a:endParaRPr lang="en-US" dirty="0"/>
          </a:p>
        </p:txBody>
      </p:sp>
      <p:sp>
        <p:nvSpPr>
          <p:cNvPr id="18" name="Up Arrow 17"/>
          <p:cNvSpPr/>
          <p:nvPr/>
        </p:nvSpPr>
        <p:spPr>
          <a:xfrm>
            <a:off x="1939158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1" idx="0"/>
          </p:cNvCxnSpPr>
          <p:nvPr/>
        </p:nvCxnSpPr>
        <p:spPr>
          <a:xfrm flipH="1">
            <a:off x="2293884" y="2159869"/>
            <a:ext cx="843454" cy="6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flipV="1">
            <a:off x="5764923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5" idx="0"/>
          </p:cNvCxnSpPr>
          <p:nvPr/>
        </p:nvCxnSpPr>
        <p:spPr>
          <a:xfrm>
            <a:off x="5376041" y="2081042"/>
            <a:ext cx="714704" cy="74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Increasing</a:t>
            </a:r>
          </a:p>
          <a:p>
            <a:pPr algn="ctr"/>
            <a:r>
              <a:rPr lang="en-US" sz="1400" dirty="0" smtClean="0"/>
              <a:t>importance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51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Offsetting</a:t>
            </a:r>
          </a:p>
          <a:p>
            <a:r>
              <a:rPr lang="en-US" sz="1400" dirty="0" smtClean="0"/>
              <a:t>importance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76242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TF of TF-IDF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89187" y="5423338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Term Frequency isn’t just a count.  It is normalized because unique  terms will naturally increase </a:t>
            </a:r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with longer documents.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941" y="2932378"/>
            <a:ext cx="759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Term frequency = Term Occurrence / total unique terms in a document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9670929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Inverse Document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89187" y="5423338"/>
            <a:ext cx="882868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IDF is the natural log of total documents divided by the number of documents containing a specific token.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256" y="2932378"/>
            <a:ext cx="8669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Inverse Document Frequency = </a:t>
            </a:r>
          </a:p>
          <a:p>
            <a:r>
              <a:rPr lang="en-US" sz="2000" b="1" i="1" dirty="0"/>
              <a:t>	</a:t>
            </a:r>
            <a:r>
              <a:rPr lang="en-US" sz="2000" b="1" i="1" dirty="0" smtClean="0"/>
              <a:t>log(total documents in corpus) / number of documents with term in it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2539099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Original Term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5221" y="3059668"/>
            <a:ext cx="5973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 1000 documents suppose token “coffee” occurs 1000 times</a:t>
            </a:r>
            <a:endParaRPr lang="en-US" sz="2400" b="1" i="1" dirty="0" smtClean="0"/>
          </a:p>
          <a:p>
            <a:pPr algn="ctr"/>
            <a:r>
              <a:rPr lang="en-US" sz="2400" b="1" i="1" dirty="0" smtClean="0"/>
              <a:t>TF = 1000 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5334288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TF-IDF Simple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4856" y="1623849"/>
            <a:ext cx="7857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1000 documents each of 10 words suppose token “coffee” occurs 1000 times</a:t>
            </a:r>
            <a:endParaRPr lang="en-US" sz="2400" b="1" i="1" dirty="0" smtClean="0"/>
          </a:p>
          <a:p>
            <a:r>
              <a:rPr lang="en-US" sz="2400" b="1" i="1" dirty="0" smtClean="0"/>
              <a:t>TF = 1000 </a:t>
            </a:r>
            <a:r>
              <a:rPr lang="en-US" sz="2400" b="1" i="1" dirty="0" smtClean="0">
                <a:solidFill>
                  <a:srgbClr val="FF0000"/>
                </a:solidFill>
              </a:rPr>
              <a:t>/ 10 </a:t>
            </a:r>
            <a:r>
              <a:rPr lang="en-US" sz="1600" i="1" dirty="0" smtClean="0"/>
              <a:t>#normalizes to doc length</a:t>
            </a:r>
          </a:p>
          <a:p>
            <a:r>
              <a:rPr lang="en-US" sz="2400" b="1" i="1" dirty="0" smtClean="0"/>
              <a:t>TF = 100</a:t>
            </a:r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14856" y="2993952"/>
            <a:ext cx="2999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IDF = log(1000) / 1000</a:t>
            </a:r>
          </a:p>
          <a:p>
            <a:r>
              <a:rPr lang="en-US" sz="2400" b="1" i="1" dirty="0" smtClean="0"/>
              <a:t>IDF = 6.90 /1000</a:t>
            </a:r>
          </a:p>
          <a:p>
            <a:r>
              <a:rPr lang="en-US" sz="2400" b="1" i="1" dirty="0" smtClean="0"/>
              <a:t>IDF = .0069</a:t>
            </a:r>
            <a:endParaRPr lang="en-US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14856" y="4456387"/>
            <a:ext cx="2880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TF-IDF  = 100 * .0069 </a:t>
            </a:r>
          </a:p>
          <a:p>
            <a:r>
              <a:rPr lang="en-US" sz="2400" b="1" i="1" dirty="0" smtClean="0"/>
              <a:t>TF-IDF = .69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63063" y="5707120"/>
            <a:ext cx="9017875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Coffee TF = 1000  will look VERY important but  TFIDF = 0.69 will correctly have minimal impact for analysis. 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8385" y="3846787"/>
            <a:ext cx="3153104" cy="7252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*Caveat – the results in R are normalized/scaled by default.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736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Applying TF-IDF to a DTM/TDM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 R…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Control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Paramter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ctrl     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list(weighting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weightTfIdf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endParaRPr lang="en-US" dirty="0" smtClean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Apply in TDM/DTM construction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allDrinks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 = ctrl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endParaRPr lang="en-US" dirty="0" smtClean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Change to a simple matrix</a:t>
            </a: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drinkTDMm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as.matrix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You can pass in more than one control parameter like tokenization &amp; weighting.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266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AAF5771-B35D-48F0-A28C-C4C25504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0305F6F-3594-4B08-9795-F573A3B3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CFD30B-27DE-41D3-A458-E7DAF56D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273F46B-C5EC-4EE1-A910-C4D3B251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236558CE-E1C9-4FC3-B1BA-AEE7B52A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21032"/>
            <a:ext cx="4257675" cy="263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="" xmlns:a16="http://schemas.microsoft.com/office/drawing/2014/main" id="{7693E49B-DFB8-4430-AE8B-129A5819C4E0}"/>
              </a:ext>
            </a:extLst>
          </p:cNvPr>
          <p:cNvSpPr/>
          <p:nvPr/>
        </p:nvSpPr>
        <p:spPr>
          <a:xfrm rot="5400000">
            <a:off x="3130800" y="3236273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46885211-A7A4-4ACC-A3CE-396B10F4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04876"/>
              </p:ext>
            </p:extLst>
          </p:nvPr>
        </p:nvGraphicFramePr>
        <p:xfrm>
          <a:off x="971867" y="25589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A43C334-E1CB-40E7-A933-85F785969827}"/>
              </a:ext>
            </a:extLst>
          </p:cNvPr>
          <p:cNvSpPr/>
          <p:nvPr/>
        </p:nvSpPr>
        <p:spPr>
          <a:xfrm>
            <a:off x="971867" y="2222938"/>
            <a:ext cx="2039347" cy="31531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C1615A4-7D78-40B9-8D26-9E13A200687F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Rectangles are representative of frequency of term</a:t>
            </a:r>
          </a:p>
        </p:txBody>
      </p:sp>
    </p:spTree>
    <p:extLst>
      <p:ext uri="{BB962C8B-B14F-4D97-AF65-F5344CB8AC3E}">
        <p14:creationId xmlns:p14="http://schemas.microsoft.com/office/powerpoint/2010/main" val="4713504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about disjoint tokens?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7104" y="171844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F_ComparisonCloud.R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36591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tokens are in not in common (disjoint)?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37769" y="2467685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  <a:gd name="connsiteX8" fmla="*/ 522109 w 1044217"/>
              <a:gd name="connsiteY8" fmla="*/ 0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lnTo>
                  <a:pt x="522109" y="0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87135" y="2281575"/>
            <a:ext cx="1772742" cy="2294850"/>
          </a:xfrm>
          <a:custGeom>
            <a:avLst/>
            <a:gdLst>
              <a:gd name="connsiteX0" fmla="*/ 1147425 w 1772742"/>
              <a:gd name="connsiteY0" fmla="*/ 0 h 2294850"/>
              <a:gd name="connsiteX1" fmla="*/ 1694356 w 1772742"/>
              <a:gd name="connsiteY1" fmla="*/ 138488 h 2294850"/>
              <a:gd name="connsiteX2" fmla="*/ 1772742 w 1772742"/>
              <a:gd name="connsiteY2" fmla="*/ 186109 h 2294850"/>
              <a:gd name="connsiteX3" fmla="*/ 1756522 w 1772742"/>
              <a:gd name="connsiteY3" fmla="*/ 195962 h 2294850"/>
              <a:gd name="connsiteX4" fmla="*/ 1250633 w 1772742"/>
              <a:gd name="connsiteY4" fmla="*/ 1147425 h 2294850"/>
              <a:gd name="connsiteX5" fmla="*/ 1756522 w 1772742"/>
              <a:gd name="connsiteY5" fmla="*/ 2098888 h 2294850"/>
              <a:gd name="connsiteX6" fmla="*/ 1772742 w 1772742"/>
              <a:gd name="connsiteY6" fmla="*/ 2108742 h 2294850"/>
              <a:gd name="connsiteX7" fmla="*/ 1694356 w 1772742"/>
              <a:gd name="connsiteY7" fmla="*/ 2156362 h 2294850"/>
              <a:gd name="connsiteX8" fmla="*/ 1147425 w 1772742"/>
              <a:gd name="connsiteY8" fmla="*/ 2294850 h 2294850"/>
              <a:gd name="connsiteX9" fmla="*/ 0 w 1772742"/>
              <a:gd name="connsiteY9" fmla="*/ 1147425 h 2294850"/>
              <a:gd name="connsiteX10" fmla="*/ 1147425 w 1772742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2" h="2294850">
                <a:moveTo>
                  <a:pt x="1147425" y="0"/>
                </a:moveTo>
                <a:cubicBezTo>
                  <a:pt x="1345458" y="0"/>
                  <a:pt x="1531773" y="50168"/>
                  <a:pt x="1694356" y="138488"/>
                </a:cubicBezTo>
                <a:lnTo>
                  <a:pt x="1772742" y="186109"/>
                </a:lnTo>
                <a:lnTo>
                  <a:pt x="1756522" y="195962"/>
                </a:lnTo>
                <a:cubicBezTo>
                  <a:pt x="1451305" y="402163"/>
                  <a:pt x="1250633" y="751360"/>
                  <a:pt x="1250633" y="1147425"/>
                </a:cubicBezTo>
                <a:cubicBezTo>
                  <a:pt x="1250633" y="1543491"/>
                  <a:pt x="1451305" y="1892687"/>
                  <a:pt x="1756522" y="2098888"/>
                </a:cubicBezTo>
                <a:lnTo>
                  <a:pt x="1772742" y="2108742"/>
                </a:lnTo>
                <a:lnTo>
                  <a:pt x="1694356" y="2156362"/>
                </a:lnTo>
                <a:cubicBezTo>
                  <a:pt x="1531773" y="2244682"/>
                  <a:pt x="1345458" y="2294850"/>
                  <a:pt x="1147425" y="2294850"/>
                </a:cubicBezTo>
                <a:cubicBezTo>
                  <a:pt x="513720" y="2294850"/>
                  <a:pt x="0" y="1781130"/>
                  <a:pt x="0" y="1147425"/>
                </a:cubicBezTo>
                <a:cubicBezTo>
                  <a:pt x="0" y="513720"/>
                  <a:pt x="513720" y="0"/>
                  <a:pt x="1147425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59878" y="2281575"/>
            <a:ext cx="1772741" cy="2294850"/>
          </a:xfrm>
          <a:custGeom>
            <a:avLst/>
            <a:gdLst>
              <a:gd name="connsiteX0" fmla="*/ 625316 w 1772741"/>
              <a:gd name="connsiteY0" fmla="*/ 0 h 2294850"/>
              <a:gd name="connsiteX1" fmla="*/ 1772741 w 1772741"/>
              <a:gd name="connsiteY1" fmla="*/ 1147425 h 2294850"/>
              <a:gd name="connsiteX2" fmla="*/ 625316 w 1772741"/>
              <a:gd name="connsiteY2" fmla="*/ 2294850 h 2294850"/>
              <a:gd name="connsiteX3" fmla="*/ 78385 w 1772741"/>
              <a:gd name="connsiteY3" fmla="*/ 2156362 h 2294850"/>
              <a:gd name="connsiteX4" fmla="*/ 0 w 1772741"/>
              <a:gd name="connsiteY4" fmla="*/ 2108742 h 2294850"/>
              <a:gd name="connsiteX5" fmla="*/ 16219 w 1772741"/>
              <a:gd name="connsiteY5" fmla="*/ 2098888 h 2294850"/>
              <a:gd name="connsiteX6" fmla="*/ 522108 w 1772741"/>
              <a:gd name="connsiteY6" fmla="*/ 1147425 h 2294850"/>
              <a:gd name="connsiteX7" fmla="*/ 16219 w 1772741"/>
              <a:gd name="connsiteY7" fmla="*/ 195962 h 2294850"/>
              <a:gd name="connsiteX8" fmla="*/ 0 w 1772741"/>
              <a:gd name="connsiteY8" fmla="*/ 186109 h 2294850"/>
              <a:gd name="connsiteX9" fmla="*/ 78385 w 1772741"/>
              <a:gd name="connsiteY9" fmla="*/ 138488 h 2294850"/>
              <a:gd name="connsiteX10" fmla="*/ 625316 w 1772741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1" h="2294850">
                <a:moveTo>
                  <a:pt x="625316" y="0"/>
                </a:moveTo>
                <a:cubicBezTo>
                  <a:pt x="1259021" y="0"/>
                  <a:pt x="1772741" y="513720"/>
                  <a:pt x="1772741" y="1147425"/>
                </a:cubicBezTo>
                <a:cubicBezTo>
                  <a:pt x="1772741" y="1781130"/>
                  <a:pt x="1259021" y="2294850"/>
                  <a:pt x="625316" y="2294850"/>
                </a:cubicBezTo>
                <a:cubicBezTo>
                  <a:pt x="427283" y="2294850"/>
                  <a:pt x="240968" y="2244682"/>
                  <a:pt x="78385" y="2156362"/>
                </a:cubicBezTo>
                <a:lnTo>
                  <a:pt x="0" y="2108742"/>
                </a:lnTo>
                <a:lnTo>
                  <a:pt x="16219" y="2098888"/>
                </a:lnTo>
                <a:cubicBezTo>
                  <a:pt x="321436" y="1892687"/>
                  <a:pt x="522108" y="1543491"/>
                  <a:pt x="522108" y="1147425"/>
                </a:cubicBezTo>
                <a:cubicBezTo>
                  <a:pt x="522108" y="751360"/>
                  <a:pt x="321436" y="402163"/>
                  <a:pt x="16219" y="195962"/>
                </a:cubicBezTo>
                <a:lnTo>
                  <a:pt x="0" y="186109"/>
                </a:lnTo>
                <a:lnTo>
                  <a:pt x="78385" y="138488"/>
                </a:lnTo>
                <a:cubicBezTo>
                  <a:pt x="240968" y="50168"/>
                  <a:pt x="427283" y="0"/>
                  <a:pt x="625316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72" y="1652423"/>
            <a:ext cx="3935851" cy="378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227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</a:t>
            </a:r>
            <a:r>
              <a:rPr lang="en-US" i="1" smtClean="0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821608"/>
              </p:ext>
            </p:extLst>
          </p:nvPr>
        </p:nvGraphicFramePr>
        <p:xfrm>
          <a:off x="628650" y="1111250"/>
          <a:ext cx="7887506" cy="3712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Visualization &amp;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Zipf’s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Law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Charts, Word Associations,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Dendrograms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Networks, Tokenization/Word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Commonality, Comparison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TF-IDF, Pyramid,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bar bell plots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357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proportional similarities?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67" y="1852284"/>
            <a:ext cx="3333750" cy="324802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87135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37768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8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19"/>
          <p:cNvSpPr/>
          <p:nvPr/>
        </p:nvSpPr>
        <p:spPr>
          <a:xfrm>
            <a:off x="1648279" y="2478196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problem is that if </a:t>
            </a:r>
            <a:r>
              <a:rPr lang="en-US" sz="1600" dirty="0" err="1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corpusA</a:t>
            </a:r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has 1 instance &amp; corpus has 1000 they appear as shared.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44317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a pyramid plot…collapse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231876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8" y="1319046"/>
            <a:ext cx="26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Combined/Collapsed </a:t>
            </a:r>
          </a:p>
          <a:p>
            <a:pPr algn="ctr"/>
            <a:r>
              <a:rPr lang="en-US" b="1" u="sng" dirty="0" smtClean="0"/>
              <a:t>into a 2 document corpus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88146" y="1602826"/>
            <a:ext cx="240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CorpusA</a:t>
            </a:r>
            <a:r>
              <a:rPr lang="en-US" b="1" u="sng" dirty="0" smtClean="0"/>
              <a:t> – 1000 Tweets</a:t>
            </a:r>
            <a:endParaRPr lang="en-US" b="1" u="sng" dirty="0"/>
          </a:p>
        </p:txBody>
      </p:sp>
      <p:grpSp>
        <p:nvGrpSpPr>
          <p:cNvPr id="9" name="Group 8"/>
          <p:cNvGrpSpPr/>
          <p:nvPr/>
        </p:nvGrpSpPr>
        <p:grpSpPr>
          <a:xfrm>
            <a:off x="617720" y="2129660"/>
            <a:ext cx="1749972" cy="1450427"/>
            <a:chOff x="3011215" y="2948152"/>
            <a:chExt cx="1749972" cy="1450427"/>
          </a:xfrm>
        </p:grpSpPr>
        <p:grpSp>
          <p:nvGrpSpPr>
            <p:cNvPr id="10" name="Group 9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757446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CorpusB</a:t>
            </a:r>
            <a:r>
              <a:rPr lang="en-US" b="1" u="sng" dirty="0" smtClean="0"/>
              <a:t> – 1000 Tweets</a:t>
            </a:r>
            <a:endParaRPr lang="en-US" b="1" u="sng" dirty="0"/>
          </a:p>
        </p:txBody>
      </p:sp>
      <p:grpSp>
        <p:nvGrpSpPr>
          <p:cNvPr id="18" name="Group 17"/>
          <p:cNvGrpSpPr/>
          <p:nvPr/>
        </p:nvGrpSpPr>
        <p:grpSpPr>
          <a:xfrm>
            <a:off x="617720" y="4284280"/>
            <a:ext cx="1749972" cy="1450427"/>
            <a:chOff x="3011215" y="2948152"/>
            <a:chExt cx="1749972" cy="1450427"/>
          </a:xfrm>
        </p:grpSpPr>
        <p:grpSp>
          <p:nvGrpSpPr>
            <p:cNvPr id="19" name="Group 18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Rounded Rectangle 19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740575" y="2522483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&amp; Collapse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2740575" y="4614041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&amp; Collapse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738823" y="2155936"/>
            <a:ext cx="1749972" cy="364577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4394555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3333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634030" y="3639590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23520" y="1421907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013" y="112876"/>
            <a:ext cx="8576441" cy="591477"/>
          </a:xfrm>
        </p:spPr>
        <p:txBody>
          <a:bodyPr/>
          <a:lstStyle/>
          <a:p>
            <a:r>
              <a:rPr lang="en-US" dirty="0"/>
              <a:t>Steps for a pyramid </a:t>
            </a:r>
            <a:r>
              <a:rPr lang="en-US" dirty="0" smtClean="0"/>
              <a:t>plot…ID common tokens &amp; </a:t>
            </a:r>
            <a:r>
              <a:rPr lang="en-US" dirty="0" smtClean="0"/>
              <a:t>individual document frequency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66" y="1826011"/>
            <a:ext cx="4848225" cy="1114425"/>
          </a:xfrm>
          <a:prstGeom prst="rect">
            <a:avLst/>
          </a:prstGeom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98" y="1910175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642" y="4127858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541" y="4038931"/>
            <a:ext cx="48672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297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“pyramid plot” of frequencies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546622" y="3094638"/>
            <a:ext cx="4848225" cy="1114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45758" y="3089875"/>
            <a:ext cx="4867275" cy="112395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160832" y="3074277"/>
            <a:ext cx="836871" cy="1144753"/>
            <a:chOff x="514446" y="2588556"/>
            <a:chExt cx="1405539" cy="1922633"/>
          </a:xfrm>
        </p:grpSpPr>
        <p:sp>
          <p:nvSpPr>
            <p:cNvPr id="8" name="Freeform 7"/>
            <p:cNvSpPr/>
            <p:nvPr/>
          </p:nvSpPr>
          <p:spPr>
            <a:xfrm>
              <a:off x="875768" y="2588556"/>
              <a:ext cx="1044217" cy="1922633"/>
            </a:xfrm>
            <a:custGeom>
              <a:avLst/>
              <a:gdLst>
                <a:gd name="connsiteX0" fmla="*/ 522109 w 1044217"/>
                <a:gd name="connsiteY0" fmla="*/ 0 h 1922633"/>
                <a:gd name="connsiteX1" fmla="*/ 538328 w 1044217"/>
                <a:gd name="connsiteY1" fmla="*/ 9853 h 1922633"/>
                <a:gd name="connsiteX2" fmla="*/ 1044217 w 1044217"/>
                <a:gd name="connsiteY2" fmla="*/ 961316 h 1922633"/>
                <a:gd name="connsiteX3" fmla="*/ 538328 w 1044217"/>
                <a:gd name="connsiteY3" fmla="*/ 1912779 h 1922633"/>
                <a:gd name="connsiteX4" fmla="*/ 522109 w 1044217"/>
                <a:gd name="connsiteY4" fmla="*/ 1922633 h 1922633"/>
                <a:gd name="connsiteX5" fmla="*/ 505889 w 1044217"/>
                <a:gd name="connsiteY5" fmla="*/ 1912779 h 1922633"/>
                <a:gd name="connsiteX6" fmla="*/ 0 w 1044217"/>
                <a:gd name="connsiteY6" fmla="*/ 961316 h 1922633"/>
                <a:gd name="connsiteX7" fmla="*/ 505889 w 1044217"/>
                <a:gd name="connsiteY7" fmla="*/ 9853 h 1922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4217" h="1922633">
                  <a:moveTo>
                    <a:pt x="522109" y="0"/>
                  </a:moveTo>
                  <a:lnTo>
                    <a:pt x="538328" y="9853"/>
                  </a:lnTo>
                  <a:cubicBezTo>
                    <a:pt x="843545" y="216054"/>
                    <a:pt x="1044217" y="565251"/>
                    <a:pt x="1044217" y="961316"/>
                  </a:cubicBezTo>
                  <a:cubicBezTo>
                    <a:pt x="1044217" y="1357382"/>
                    <a:pt x="843545" y="1706578"/>
                    <a:pt x="538328" y="1912779"/>
                  </a:cubicBezTo>
                  <a:lnTo>
                    <a:pt x="522109" y="1922633"/>
                  </a:lnTo>
                  <a:lnTo>
                    <a:pt x="505889" y="1912779"/>
                  </a:lnTo>
                  <a:cubicBezTo>
                    <a:pt x="200672" y="1706578"/>
                    <a:pt x="0" y="1357382"/>
                    <a:pt x="0" y="961316"/>
                  </a:cubicBezTo>
                  <a:cubicBezTo>
                    <a:pt x="0" y="565251"/>
                    <a:pt x="200672" y="216054"/>
                    <a:pt x="505889" y="9853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9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446" y="3076824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6451506" y="3090042"/>
            <a:ext cx="911397" cy="1144753"/>
            <a:chOff x="6025837" y="2283756"/>
            <a:chExt cx="1530708" cy="1922633"/>
          </a:xfrm>
        </p:grpSpPr>
        <p:sp>
          <p:nvSpPr>
            <p:cNvPr id="10" name="Freeform 9"/>
            <p:cNvSpPr/>
            <p:nvPr/>
          </p:nvSpPr>
          <p:spPr>
            <a:xfrm>
              <a:off x="6025837" y="2283756"/>
              <a:ext cx="1044217" cy="1922633"/>
            </a:xfrm>
            <a:custGeom>
              <a:avLst/>
              <a:gdLst>
                <a:gd name="connsiteX0" fmla="*/ 522109 w 1044217"/>
                <a:gd name="connsiteY0" fmla="*/ 0 h 1922633"/>
                <a:gd name="connsiteX1" fmla="*/ 538328 w 1044217"/>
                <a:gd name="connsiteY1" fmla="*/ 9853 h 1922633"/>
                <a:gd name="connsiteX2" fmla="*/ 1044217 w 1044217"/>
                <a:gd name="connsiteY2" fmla="*/ 961316 h 1922633"/>
                <a:gd name="connsiteX3" fmla="*/ 538328 w 1044217"/>
                <a:gd name="connsiteY3" fmla="*/ 1912779 h 1922633"/>
                <a:gd name="connsiteX4" fmla="*/ 522109 w 1044217"/>
                <a:gd name="connsiteY4" fmla="*/ 1922633 h 1922633"/>
                <a:gd name="connsiteX5" fmla="*/ 505889 w 1044217"/>
                <a:gd name="connsiteY5" fmla="*/ 1912779 h 1922633"/>
                <a:gd name="connsiteX6" fmla="*/ 0 w 1044217"/>
                <a:gd name="connsiteY6" fmla="*/ 961316 h 1922633"/>
                <a:gd name="connsiteX7" fmla="*/ 505889 w 1044217"/>
                <a:gd name="connsiteY7" fmla="*/ 9853 h 1922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4217" h="1922633">
                  <a:moveTo>
                    <a:pt x="522109" y="0"/>
                  </a:moveTo>
                  <a:lnTo>
                    <a:pt x="538328" y="9853"/>
                  </a:lnTo>
                  <a:cubicBezTo>
                    <a:pt x="843545" y="216054"/>
                    <a:pt x="1044217" y="565251"/>
                    <a:pt x="1044217" y="961316"/>
                  </a:cubicBezTo>
                  <a:cubicBezTo>
                    <a:pt x="1044217" y="1357382"/>
                    <a:pt x="843545" y="1706578"/>
                    <a:pt x="538328" y="1912779"/>
                  </a:cubicBezTo>
                  <a:lnTo>
                    <a:pt x="522109" y="1922633"/>
                  </a:lnTo>
                  <a:lnTo>
                    <a:pt x="505889" y="1912779"/>
                  </a:lnTo>
                  <a:cubicBezTo>
                    <a:pt x="200672" y="1706578"/>
                    <a:pt x="0" y="1357382"/>
                    <a:pt x="0" y="961316"/>
                  </a:cubicBezTo>
                  <a:cubicBezTo>
                    <a:pt x="0" y="565251"/>
                    <a:pt x="200672" y="216054"/>
                    <a:pt x="505889" y="9853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11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449" y="2772024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ight Brace 13"/>
          <p:cNvSpPr/>
          <p:nvPr/>
        </p:nvSpPr>
        <p:spPr>
          <a:xfrm>
            <a:off x="5627118" y="1507740"/>
            <a:ext cx="693682" cy="4288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2176816" y="1436795"/>
            <a:ext cx="441434" cy="44301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58321" y="118241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termA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62329" y="3021724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termB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72674" y="43723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41682" y="5628290"/>
            <a:ext cx="80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TermN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870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 smtClean="0"/>
              <a:t>G_Pyramid_BarBell_plots.R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479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Lab/Homework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099" y="2413338"/>
            <a:ext cx="64962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30Min : Create Tesco &amp; Carrefour or other corpus visuals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Wordcloud</a:t>
            </a:r>
            <a:r>
              <a:rPr lang="en-US" dirty="0" smtClean="0"/>
              <a:t>, </a:t>
            </a:r>
            <a:r>
              <a:rPr lang="en-US" dirty="0" err="1" smtClean="0"/>
              <a:t>comparison.cloud</a:t>
            </a:r>
            <a:r>
              <a:rPr lang="en-US" dirty="0" smtClean="0"/>
              <a:t>(), </a:t>
            </a:r>
            <a:r>
              <a:rPr lang="en-US" dirty="0" err="1" smtClean="0"/>
              <a:t>dendrogram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30Min: Read parts of Chapters 4/5 of Text Mining in Practice w/R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sections &amp; subsections within 4.1, 4.2, 4.3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sections &amp; subsections within 5.1</a:t>
            </a:r>
            <a:r>
              <a:rPr lang="en-US" dirty="0" smtClean="0"/>
              <a:t>, 5.3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4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57B443-9142-4AAE-B588-62F14411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10CCF3-C862-49D6-924F-A6817132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5EE7B4-1BDD-443B-AACB-4CD383F9A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64A4C85-9C36-4C31-98DD-184F2BE8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A1AB944-CD57-4BCD-8927-ADAFAA8C82F2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by Side bar charts </a:t>
            </a:r>
            <a:r>
              <a:rPr lang="en-US" dirty="0" smtClean="0"/>
              <a:t>let </a:t>
            </a:r>
            <a:r>
              <a:rPr lang="en-US" dirty="0"/>
              <a:t>you compare frequency by category</a:t>
            </a: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1611"/>
            <a:ext cx="65532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94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6F8B3E3-365C-48CC-ACC2-5A49D428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1198A7C-9056-41AA-81EE-0A923F1F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3115E9-36AC-4130-B5E5-0233B14BC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56858DC-289D-4205-97DF-6D198382A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Stacked bar charts lets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within</a:t>
            </a:r>
            <a:r>
              <a:rPr lang="en-US" dirty="0"/>
              <a:t> a category</a:t>
            </a:r>
          </a:p>
        </p:txBody>
      </p:sp>
      <p:pic>
        <p:nvPicPr>
          <p:cNvPr id="2050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61" y="1502445"/>
            <a:ext cx="5137478" cy="385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77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Stacked Bar Charts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Proportional stacked </a:t>
            </a:r>
            <a:r>
              <a:rPr lang="en-US" dirty="0"/>
              <a:t>bar charts </a:t>
            </a:r>
            <a:r>
              <a:rPr lang="en-US" dirty="0" smtClean="0"/>
              <a:t>let </a:t>
            </a:r>
            <a:r>
              <a:rPr lang="en-US" dirty="0"/>
              <a:t>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 smtClean="0"/>
              <a:t>across </a:t>
            </a:r>
            <a:r>
              <a:rPr lang="en-US" dirty="0" smtClean="0"/>
              <a:t>categories</a:t>
            </a:r>
            <a:endParaRPr lang="en-US" dirty="0"/>
          </a:p>
        </p:txBody>
      </p:sp>
      <p:pic>
        <p:nvPicPr>
          <p:cNvPr id="3074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1" y="1430392"/>
            <a:ext cx="4796659" cy="39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4549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5903</TotalTime>
  <Words>2631</Words>
  <Application>Microsoft Office PowerPoint</Application>
  <PresentationFormat>On-screen Show (4:3)</PresentationFormat>
  <Paragraphs>826</Paragraphs>
  <Slides>68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 Unicode MS</vt:lpstr>
      <vt:lpstr>Arial</vt:lpstr>
      <vt:lpstr>Calibri</vt:lpstr>
      <vt:lpstr>Calibri Light</vt:lpstr>
      <vt:lpstr>Consolas</vt:lpstr>
      <vt:lpstr>Wingdings</vt:lpstr>
      <vt:lpstr>1_Office Theme</vt:lpstr>
      <vt:lpstr>GSERM: Text Mining &amp; NLP Common TM Visuals</vt:lpstr>
      <vt:lpstr>Agenda – all times are suggested</vt:lpstr>
      <vt:lpstr>PowerPoint Presentation</vt:lpstr>
      <vt:lpstr>Open A_text_organization_REVIEW.R</vt:lpstr>
      <vt:lpstr>Agenda – all times are suggested</vt:lpstr>
      <vt:lpstr>Basic Bar Charts</vt:lpstr>
      <vt:lpstr>Side by Side Charts</vt:lpstr>
      <vt:lpstr>Stacked Bar Charts</vt:lpstr>
      <vt:lpstr>Proportional Stacked Bar Charts</vt:lpstr>
      <vt:lpstr>What frequency distribution should we expect?</vt:lpstr>
      <vt:lpstr>Top 100 terms</vt:lpstr>
      <vt:lpstr>Zipf’s Law is observed in human behavior</vt:lpstr>
      <vt:lpstr>Not quite Zipf’s Distribution but close.</vt:lpstr>
      <vt:lpstr>Zipf’s Law is observed in business</vt:lpstr>
      <vt:lpstr>Zipf’s Law</vt:lpstr>
      <vt:lpstr>PowerPoint Presentation</vt:lpstr>
      <vt:lpstr>PowerPoint Presentation</vt:lpstr>
      <vt:lpstr>PowerPoint Presentation</vt:lpstr>
      <vt:lpstr>Back to B_Associations_Dendrogram_WordNetworks.R</vt:lpstr>
      <vt:lpstr>Association is NOT frequency.</vt:lpstr>
      <vt:lpstr>PowerPoint Presentation</vt:lpstr>
      <vt:lpstr>PowerPoint Presentation</vt:lpstr>
      <vt:lpstr>PowerPoint Presentation</vt:lpstr>
      <vt:lpstr>PowerPoint Presentation</vt:lpstr>
      <vt:lpstr>Distance Matrix</vt:lpstr>
      <vt:lpstr>Distance Matrix</vt:lpstr>
      <vt:lpstr>Distance Matrix</vt:lpstr>
      <vt:lpstr>Distance Matrix</vt:lpstr>
      <vt:lpstr>B_Associations_Dendrogram_WordNetworks.R</vt:lpstr>
      <vt:lpstr>Word Networks…Social Network Analysis</vt:lpstr>
      <vt:lpstr>Agenda – all times are suggested</vt:lpstr>
      <vt:lpstr>Break!</vt:lpstr>
      <vt:lpstr>Agenda – all times are suggested</vt:lpstr>
      <vt:lpstr>Unigram Tokenization</vt:lpstr>
      <vt:lpstr>Changing Tokenization Schema</vt:lpstr>
      <vt:lpstr>Changing Tokenization Schema</vt:lpstr>
      <vt:lpstr>What is a word cloud?</vt:lpstr>
      <vt:lpstr>To make a wordcloud start with a WFM</vt:lpstr>
      <vt:lpstr>Then sort it decreasing = TRUE</vt:lpstr>
      <vt:lpstr>Setting a pre-made color palette for your WC</vt:lpstr>
      <vt:lpstr>Setting a pre-made color palette for your WC</vt:lpstr>
      <vt:lpstr>Let’s practice!</vt:lpstr>
      <vt:lpstr>C_SimpleWordCloud.R</vt:lpstr>
      <vt:lpstr>C_SimpleWordCloud.R</vt:lpstr>
      <vt:lpstr>Another WC package</vt:lpstr>
      <vt:lpstr>WCs are boring with a single corpus.</vt:lpstr>
      <vt:lpstr>With 2+ Corpora, WCs are more insightful</vt:lpstr>
      <vt:lpstr>Dealing with many text files is tricky.</vt:lpstr>
      <vt:lpstr>Dealing with many text files is tricky.</vt:lpstr>
      <vt:lpstr>Manipulating multiple corpora</vt:lpstr>
      <vt:lpstr>The new WC will examine inner and disjoins</vt:lpstr>
      <vt:lpstr>Lets make some improved word clouds</vt:lpstr>
      <vt:lpstr>What tokens are in common?</vt:lpstr>
      <vt:lpstr>Introducing TF-IDF Term Frequency Inverse Document Frequency</vt:lpstr>
      <vt:lpstr>The TF of TF-IDF</vt:lpstr>
      <vt:lpstr>Inverse Document Frequency</vt:lpstr>
      <vt:lpstr>Original Term Frequency</vt:lpstr>
      <vt:lpstr>TF-IDF Simple Example</vt:lpstr>
      <vt:lpstr>Applying TF-IDF to a DTM/TDM</vt:lpstr>
      <vt:lpstr>What about disjoint tokens?</vt:lpstr>
      <vt:lpstr>What tokens are in not in common (disjoint)?</vt:lpstr>
      <vt:lpstr>Agenda – all times are suggested</vt:lpstr>
      <vt:lpstr>What about proportional similarities?</vt:lpstr>
      <vt:lpstr>Steps for a pyramid plot…collapse</vt:lpstr>
      <vt:lpstr>Steps for a pyramid plot…ID common tokens &amp; individual document frequency</vt:lpstr>
      <vt:lpstr>Build a “pyramid plot” of frequencies</vt:lpstr>
      <vt:lpstr>Open G_Pyramid_BarBell_plots.R</vt:lpstr>
      <vt:lpstr>Lab/Homework</vt:lpstr>
    </vt:vector>
  </TitlesOfParts>
  <Company>Liberty Mutual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336</cp:revision>
  <dcterms:created xsi:type="dcterms:W3CDTF">2018-05-23T17:24:59Z</dcterms:created>
  <dcterms:modified xsi:type="dcterms:W3CDTF">2019-08-26T21:11:15Z</dcterms:modified>
</cp:coreProperties>
</file>