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593" r:id="rId2"/>
    <p:sldId id="833" r:id="rId3"/>
    <p:sldId id="299" r:id="rId4"/>
    <p:sldId id="327" r:id="rId5"/>
    <p:sldId id="812" r:id="rId6"/>
    <p:sldId id="813" r:id="rId7"/>
    <p:sldId id="814" r:id="rId8"/>
    <p:sldId id="815" r:id="rId9"/>
    <p:sldId id="397" r:id="rId10"/>
    <p:sldId id="447" r:id="rId11"/>
    <p:sldId id="400" r:id="rId12"/>
    <p:sldId id="809" r:id="rId13"/>
    <p:sldId id="810" r:id="rId14"/>
    <p:sldId id="350" r:id="rId15"/>
    <p:sldId id="383" r:id="rId16"/>
    <p:sldId id="384" r:id="rId17"/>
    <p:sldId id="357" r:id="rId18"/>
    <p:sldId id="816" r:id="rId19"/>
    <p:sldId id="444" r:id="rId20"/>
    <p:sldId id="372" r:id="rId21"/>
    <p:sldId id="392" r:id="rId22"/>
    <p:sldId id="450" r:id="rId23"/>
    <p:sldId id="386" r:id="rId24"/>
    <p:sldId id="817" r:id="rId25"/>
    <p:sldId id="423" r:id="rId26"/>
    <p:sldId id="424" r:id="rId27"/>
    <p:sldId id="425" r:id="rId28"/>
    <p:sldId id="808" r:id="rId29"/>
    <p:sldId id="365" r:id="rId30"/>
    <p:sldId id="355" r:id="rId31"/>
    <p:sldId id="349" r:id="rId32"/>
    <p:sldId id="366" r:id="rId33"/>
    <p:sldId id="358" r:id="rId34"/>
    <p:sldId id="537" r:id="rId35"/>
    <p:sldId id="534" r:id="rId36"/>
    <p:sldId id="818" r:id="rId37"/>
    <p:sldId id="834" r:id="rId38"/>
    <p:sldId id="820" r:id="rId39"/>
    <p:sldId id="821" r:id="rId40"/>
    <p:sldId id="822" r:id="rId41"/>
    <p:sldId id="827" r:id="rId42"/>
    <p:sldId id="823" r:id="rId43"/>
    <p:sldId id="824" r:id="rId44"/>
    <p:sldId id="829" r:id="rId45"/>
    <p:sldId id="828" r:id="rId46"/>
    <p:sldId id="830" r:id="rId47"/>
    <p:sldId id="831" r:id="rId48"/>
    <p:sldId id="819" r:id="rId49"/>
    <p:sldId id="825" r:id="rId50"/>
    <p:sldId id="826" r:id="rId51"/>
    <p:sldId id="83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414" autoAdjust="0"/>
  </p:normalViewPr>
  <p:slideViewPr>
    <p:cSldViewPr snapToGrid="0">
      <p:cViewPr varScale="1">
        <p:scale>
          <a:sx n="53" d="100"/>
          <a:sy n="53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 smtClean="0"/>
            <a:t>Best Possible Model</a:t>
          </a:r>
          <a:endParaRPr lang="en-US" dirty="0"/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Patient Factor Information</a:t>
          </a:r>
          <a:endParaRPr lang="en-US" dirty="0"/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Numeric Information</a:t>
          </a:r>
          <a:endParaRPr lang="en-US" dirty="0"/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Information from text</a:t>
          </a:r>
          <a:endParaRPr lang="en-US" dirty="0"/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266CC23F-8EE7-4220-A778-40047914545C}" type="pres">
      <dgm:prSet presAssocID="{49654E44-832B-48D8-8A88-7432BEEA0E73}" presName="Name56" presStyleLbl="parChTrans1D2" presStyleIdx="0" presStyleCnt="3"/>
      <dgm:spPr/>
      <dgm:t>
        <a:bodyPr/>
        <a:lstStyle/>
        <a:p>
          <a:endParaRPr lang="en-US"/>
        </a:p>
      </dgm:t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EB7C8-4F12-44FC-8F53-5AADCCEF3A7B}" type="pres">
      <dgm:prSet presAssocID="{59C22A17-0850-49C4-8783-ED057382F21E}" presName="Name56" presStyleLbl="parChTrans1D2" presStyleIdx="1" presStyleCnt="3"/>
      <dgm:spPr/>
      <dgm:t>
        <a:bodyPr/>
        <a:lstStyle/>
        <a:p>
          <a:endParaRPr lang="en-US"/>
        </a:p>
      </dgm:t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5E4B8-67AF-4B74-B4DC-BE28DDEAAE6F}" type="pres">
      <dgm:prSet presAssocID="{6DE10D35-E2C0-4531-B887-4F26096BB81C}" presName="Name56" presStyleLbl="parChTrans1D2" presStyleIdx="2" presStyleCnt="3"/>
      <dgm:spPr/>
      <dgm:t>
        <a:bodyPr/>
        <a:lstStyle/>
        <a:p>
          <a:endParaRPr lang="en-US"/>
        </a:p>
      </dgm:t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Best Possible Model</a:t>
          </a:r>
          <a:endParaRPr lang="en-US" sz="2300" kern="1200" dirty="0"/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Patient Factor Information</a:t>
          </a:r>
          <a:endParaRPr lang="en-US" sz="2200" kern="1200" dirty="0"/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Numeric Information</a:t>
          </a:r>
          <a:endParaRPr lang="en-US" sz="2200" kern="1200" dirty="0"/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Information from text</a:t>
          </a:r>
          <a:endParaRPr lang="en-US" sz="2200" kern="1200" dirty="0"/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7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6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8/29/2019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8/29/2019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8/29/2019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8/29/2019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8/29/2019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8/29/2019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ElasticNet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Ted </a:t>
            </a:r>
            <a:r>
              <a:rPr lang="en-US" dirty="0"/>
              <a:t>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=""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=""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=""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=""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=""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=""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1C84E3-1F3D-4C86-A58B-30722E8E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468662B-EBAE-4D88-9D66-7D29AC86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BAC1C3-AD39-412A-BF73-8858DEF08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043C3B8-CC28-4794-849F-9420A4DC1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Image result for overfitting meme">
            <a:extLst>
              <a:ext uri="{FF2B5EF4-FFF2-40B4-BE49-F238E27FC236}">
                <a16:creationId xmlns="" xmlns:a16="http://schemas.microsoft.com/office/drawing/2014/main" id="{03CF62D9-8329-41BA-80A4-8051394B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9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31767" y="5519650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=""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Practice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1506" name="Picture 2" descr="Image result for diamond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77" y="1849957"/>
            <a:ext cx="4857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7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847801"/>
              </p:ext>
            </p:extLst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Reflection Time 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start your reflection paper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methods for text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48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=""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007" y="5203768"/>
            <a:ext cx="8512233" cy="96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24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B_Regression_v1.R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1306930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3064042" y="2011680"/>
            <a:ext cx="4882925" cy="19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80" y="2826327"/>
            <a:ext cx="1966762" cy="2242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344780" y="2011680"/>
            <a:ext cx="3602187" cy="168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14502" y="2537569"/>
            <a:ext cx="1230278" cy="232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7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604084" y="2011680"/>
            <a:ext cx="316831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945178"/>
            <a:ext cx="3506805" cy="631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A53CFAE-EEED-446B-A092-4331B16A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CA9E5E-FF6A-479E-BE28-0287B9A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592735-A0D6-4362-95F6-F32CB940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1E0AE7-CAC9-47B9-A274-B44A13B5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Image result for regression meme">
            <a:extLst>
              <a:ext uri="{FF2B5EF4-FFF2-40B4-BE49-F238E27FC236}">
                <a16:creationId xmlns="" xmlns:a16="http://schemas.microsoft.com/office/drawing/2014/main" id="{2F1D0213-E5E0-4BFE-84DE-1A11D92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=""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=""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=""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8071339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390423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=""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=""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=""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=""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=""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=""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2005227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643074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7425" y="1443049"/>
            <a:ext cx="5029200" cy="3286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143" y="5200649"/>
            <a:ext cx="8441714" cy="1171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data only has two values, 0/1 but the regression equation goes to infinity. </a:t>
            </a:r>
          </a:p>
          <a:p>
            <a:pPr algn="ctr"/>
            <a:r>
              <a:rPr lang="en-US" dirty="0"/>
              <a:t> </a:t>
            </a:r>
            <a:r>
              <a:rPr lang="en-US" b="1" u="sng" dirty="0"/>
              <a:t>This  makes no sense!  </a:t>
            </a:r>
          </a:p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=""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D_fullyMarchMadnessREVISED.R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="" xmlns:a16="http://schemas.microsoft.com/office/drawing/2014/main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7321"/>
              </p:ext>
            </p:extLst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Reflection Time 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start your reflection paper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methods for text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00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Readmissions is a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Additional patient hardship, stress &amp; strain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966872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Minimizes sum of squared errors  </a:t>
            </a:r>
            <a:r>
              <a:rPr lang="en-US" b="1" dirty="0" smtClean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slope^2 = penalty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“L2” penalty: alpha = 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Ordinary Least </a:t>
            </a:r>
            <a:r>
              <a:rPr lang="en-US" u="sng" dirty="0" err="1" smtClean="0"/>
              <a:t>Sq</a:t>
            </a:r>
            <a:r>
              <a:rPr lang="en-US" u="sng" dirty="0" smtClean="0"/>
              <a:t> Fit = 0 Error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4377559" y="3605042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Biased Fit generalizes to new data points better therefore less variance</a:t>
            </a:r>
            <a:endParaRPr lang="en-US" u="sng" dirty="0"/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Test Data Pt</a:t>
            </a:r>
            <a:endParaRPr lang="en-US" sz="105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50525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6290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13131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47945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897821" y="4645572"/>
            <a:ext cx="2984938" cy="12822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299434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10400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Test Data Pt</a:t>
            </a:r>
            <a:endParaRPr lang="en-US" sz="105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934607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 smtClean="0"/>
              <a:t>|slope</a:t>
            </a:r>
            <a:r>
              <a:rPr lang="en-US" b="1" dirty="0"/>
              <a:t>|</a:t>
            </a:r>
            <a:r>
              <a:rPr lang="en-US" b="1" dirty="0" smtClean="0"/>
              <a:t>)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smtClean="0"/>
              <a:t>L1” </a:t>
            </a:r>
            <a:r>
              <a:rPr lang="en-US" dirty="0"/>
              <a:t>penalty: alpha 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9567" y="298125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</a:t>
            </a:r>
            <a:r>
              <a:rPr lang="en-US" b="1" dirty="0" smtClean="0"/>
              <a:t>|)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8031" y="298125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(“</a:t>
            </a:r>
            <a:r>
              <a:rPr lang="en-US" b="1" dirty="0"/>
              <a:t>lambda” * </a:t>
            </a:r>
            <a:r>
              <a:rPr lang="en-US" b="1" dirty="0" smtClean="0"/>
              <a:t>slope^2)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55779" y="3504148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lambda will reduce slope to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463" y="350414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lambda will shrink slopes but not remove them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Test Data Pt</a:t>
            </a:r>
            <a:endParaRPr lang="en-US" sz="105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91791" y="4863977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34256" y="4700016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 smtClean="0">
                <a:solidFill>
                  <a:schemeClr val="bg1"/>
                </a:solidFill>
              </a:rPr>
              <a:t>ie</a:t>
            </a:r>
            <a:r>
              <a:rPr lang="en-US" dirty="0" smtClean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 smtClean="0">
                <a:solidFill>
                  <a:schemeClr val="bg1"/>
                </a:solidFill>
              </a:rPr>
              <a:t>xValue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3803904" y="5047488"/>
            <a:ext cx="530352" cy="11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Matching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records &amp; test set could have less than full X terms and/or new terms 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model will expect the same matrix X-variables </a:t>
            </a:r>
            <a:r>
              <a:rPr lang="en-US" sz="1600" dirty="0" err="1" smtClean="0"/>
              <a:t>ie</a:t>
            </a:r>
            <a:r>
              <a:rPr lang="en-US" sz="1600" dirty="0" smtClean="0"/>
              <a:t> same number of columns as the training set.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14789" y="2496212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Identify terms in new </a:t>
              </a:r>
            </a:p>
            <a:p>
              <a:pPr algn="ctr"/>
              <a:r>
                <a:rPr lang="en-US" sz="1200" dirty="0" smtClean="0"/>
                <a:t>records shared in the training set.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2496212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Fill in 0s for terms in </a:t>
              </a:r>
            </a:p>
            <a:p>
              <a:pPr algn="ctr"/>
              <a:r>
                <a:rPr lang="en-US" sz="1200" dirty="0" smtClean="0"/>
                <a:t>training not in new records</a:t>
              </a:r>
              <a:endParaRPr 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4483608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Training Words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505712" y="4483608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New Words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6790944" y="4434840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Training Words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754624" y="4434840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New Words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578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7587"/>
              </p:ext>
            </p:extLst>
          </p:nvPr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Probabilities are 0-1 so a “cutoff threshold” is used to classify into 1 or 0 in the matrix.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2948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2670"/>
              </p:ext>
            </p:extLst>
          </p:nvPr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Adjusting the cutoff impacts the numbers in the confusion matrix.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98246"/>
              </p:ext>
            </p:extLst>
          </p:nvPr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/>
                <a:gridCol w="998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0.01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16536"/>
              </p:ext>
            </p:extLst>
          </p:nvPr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0.75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2601"/>
              </p:ext>
            </p:extLst>
          </p:nvPr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0.99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92441"/>
              </p:ext>
            </p:extLst>
          </p:nvPr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04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True/False Positive Rates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7364"/>
              </p:ext>
            </p:extLst>
          </p:nvPr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Sensitivity or </a:t>
            </a:r>
          </a:p>
          <a:p>
            <a:r>
              <a:rPr lang="en-US" sz="2000" dirty="0" smtClean="0"/>
              <a:t>True Positive Rate = </a:t>
            </a:r>
            <a:r>
              <a:rPr lang="en-US" sz="2000" dirty="0" err="1" smtClean="0"/>
              <a:t>TruePos</a:t>
            </a:r>
            <a:r>
              <a:rPr lang="en-US" sz="2000" dirty="0" smtClean="0"/>
              <a:t> / (</a:t>
            </a:r>
            <a:r>
              <a:rPr lang="en-US" sz="2000" dirty="0" err="1" smtClean="0"/>
              <a:t>TruePos</a:t>
            </a:r>
            <a:r>
              <a:rPr lang="en-US" sz="2000" dirty="0" smtClean="0"/>
              <a:t> + </a:t>
            </a:r>
            <a:r>
              <a:rPr lang="en-US" sz="2000" dirty="0" err="1" smtClean="0"/>
              <a:t>FalseNeg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This is the proportion of the correct “1” classifications among all “1” actuals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15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Specificity</a:t>
            </a:r>
          </a:p>
          <a:p>
            <a:r>
              <a:rPr lang="en-US" sz="2000" dirty="0" smtClean="0"/>
              <a:t>False Positive Rate = </a:t>
            </a:r>
            <a:r>
              <a:rPr lang="en-US" sz="2000" dirty="0" err="1" smtClean="0"/>
              <a:t>FalsePos</a:t>
            </a:r>
            <a:r>
              <a:rPr lang="en-US" sz="2000" dirty="0" smtClean="0"/>
              <a:t> / (</a:t>
            </a:r>
            <a:r>
              <a:rPr lang="en-US" sz="2000" dirty="0" err="1" smtClean="0"/>
              <a:t>FalsePos</a:t>
            </a:r>
            <a:r>
              <a:rPr lang="en-US" sz="2000" dirty="0" smtClean="0"/>
              <a:t> + </a:t>
            </a:r>
            <a:r>
              <a:rPr lang="en-US" sz="2000" dirty="0" err="1" smtClean="0"/>
              <a:t>TrueNeg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This is the proportion of the correct “0” classifications among all “0” actuals.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FalsePosRate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2396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different cutoff thresholds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2377440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3499945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06662" y="4981904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Positive Rate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 Rate = 2/ 3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 Rate = 1/2</a:t>
            </a:r>
            <a:endParaRPr lang="en-US" sz="16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90680"/>
              </p:ext>
            </p:extLst>
          </p:nvPr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2790492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 Rate = 0/ 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 Rate = 0/2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4918838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61591"/>
              </p:ext>
            </p:extLst>
          </p:nvPr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95984"/>
              </p:ext>
            </p:extLst>
          </p:nvPr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 Rate = 3/ 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 Rate = 2/2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2469921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9" idx="0"/>
            <a:endCxn id="6" idx="1"/>
          </p:cNvCxnSpPr>
          <p:nvPr/>
        </p:nvCxnSpPr>
        <p:spPr>
          <a:xfrm flipV="1">
            <a:off x="5139559" y="2813580"/>
            <a:ext cx="1300095" cy="21052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0"/>
            <a:endCxn id="35" idx="1"/>
          </p:cNvCxnSpPr>
          <p:nvPr/>
        </p:nvCxnSpPr>
        <p:spPr>
          <a:xfrm flipV="1">
            <a:off x="6495394" y="2493009"/>
            <a:ext cx="1011060" cy="2974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7168" y="59070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Highly Sensitive not specific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1552" y="4029456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Not sensitive or specific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3760" y="5321808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*not proportional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54224" y="2261616"/>
            <a:ext cx="2434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More balanced, optimizing accuracy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05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Conceptually ROC &amp; AUC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Diagonal Line: flipping a coin 50/50</a:t>
            </a:r>
            <a:endParaRPr lang="en-US" dirty="0"/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“lift” better than random chance w/different cutoffs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binary classification the AUC (area under the curve) is a KPI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6655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=""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7408513"/>
              </p:ext>
            </p:extLst>
          </p:nvPr>
        </p:nvGraphicFramePr>
        <p:xfrm>
          <a:off x="189186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 you would likely make an ensemble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2178418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Lab/Homework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07" y="1686910"/>
            <a:ext cx="543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Continue your ethics reflection paper </a:t>
            </a:r>
            <a:r>
              <a:rPr lang="en-US" i="1" dirty="0" smtClean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 clickbait classifier with “all_3k_headlines.csv”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07" y="3389586"/>
            <a:ext cx="8671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for the 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may handwrite a notecard as a refresher, no </a:t>
            </a:r>
            <a:r>
              <a:rPr lang="en-US" dirty="0" smtClean="0"/>
              <a:t>phones except as calculator, no books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Sections: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30 multiple choice ; 2pts </a:t>
            </a:r>
            <a:r>
              <a:rPr lang="en-US" dirty="0" err="1" smtClean="0"/>
              <a:t>ea</a:t>
            </a:r>
            <a:r>
              <a:rPr lang="en-US" dirty="0" smtClean="0"/>
              <a:t>  = 60pts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4 short response (1-2 sentences);  5pts </a:t>
            </a:r>
            <a:r>
              <a:rPr lang="en-US" dirty="0" err="1" smtClean="0"/>
              <a:t>ea</a:t>
            </a:r>
            <a:r>
              <a:rPr lang="en-US" dirty="0" smtClean="0"/>
              <a:t> = 20pts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 Code review sections (code is done, you explain steps being taken) = 20pts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30449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0745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 regression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73180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49814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750858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We will use simple accuracy but there are other KPI covered in more traditional ML courses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0745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 regression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73180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=""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Step: Basic </a:t>
            </a:r>
            <a:r>
              <a:rPr lang="en-US" dirty="0"/>
              <a:t>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=""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=""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6648</TotalTime>
  <Words>2396</Words>
  <Application>Microsoft Office PowerPoint</Application>
  <PresentationFormat>On-screen Show (4:3)</PresentationFormat>
  <Paragraphs>633</Paragraphs>
  <Slides>51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GSERM: Text Mining &amp; NLP ElasticNet Regression</vt:lpstr>
      <vt:lpstr>Agenda – all times are suggested</vt:lpstr>
      <vt:lpstr>Supervised Learning</vt:lpstr>
      <vt:lpstr>Modeling Process</vt:lpstr>
      <vt:lpstr>Modeling Process</vt:lpstr>
      <vt:lpstr>Modeling Process</vt:lpstr>
      <vt:lpstr>Modeling Process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PowerPoint Presentation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  <vt:lpstr>PowerPoint Presentation</vt:lpstr>
      <vt:lpstr>Linear Regression</vt:lpstr>
      <vt:lpstr>Minimizing the Sum of Ordinary Least Squared Errors</vt:lpstr>
      <vt:lpstr>Big Errors</vt:lpstr>
      <vt:lpstr>So what is really going on?</vt:lpstr>
      <vt:lpstr>Open B_Regression_v1.R</vt:lpstr>
      <vt:lpstr>Highlights of a fit summary</vt:lpstr>
      <vt:lpstr>Highlights of a fit summary</vt:lpstr>
      <vt:lpstr>Highlights of a fit summary</vt:lpstr>
      <vt:lpstr>Open C_lm_for classes.R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D_fullyMarchMadnessREVISED.R</vt:lpstr>
      <vt:lpstr>Agenda – all times are suggested</vt:lpstr>
      <vt:lpstr>Applying these concepts to text</vt:lpstr>
      <vt:lpstr>Hospital Readmissions is a problem</vt:lpstr>
      <vt:lpstr>Lasso/Ridge Regression</vt:lpstr>
      <vt:lpstr>Lasso/Ridge Regression slide</vt:lpstr>
      <vt:lpstr>Matrix Matching</vt:lpstr>
      <vt:lpstr>The confusion matrix</vt:lpstr>
      <vt:lpstr>The confusion matrix</vt:lpstr>
      <vt:lpstr>True/False Positive Rates</vt:lpstr>
      <vt:lpstr>Plotting the different cutoff thresholds</vt:lpstr>
      <vt:lpstr>Conceptually ROC &amp; AUC</vt:lpstr>
      <vt:lpstr>E_ElasticNetExample.R</vt:lpstr>
      <vt:lpstr>In reality you would likely make an ensemble</vt:lpstr>
      <vt:lpstr>F_ElasticNetExample_ensemble.R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400</cp:revision>
  <dcterms:created xsi:type="dcterms:W3CDTF">2018-05-23T17:24:59Z</dcterms:created>
  <dcterms:modified xsi:type="dcterms:W3CDTF">2019-08-29T05:11:45Z</dcterms:modified>
</cp:coreProperties>
</file>