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9"/>
  </p:notesMasterIdLst>
  <p:sldIdLst>
    <p:sldId id="593" r:id="rId2"/>
    <p:sldId id="815" r:id="rId3"/>
    <p:sldId id="678" r:id="rId4"/>
    <p:sldId id="752" r:id="rId5"/>
    <p:sldId id="804" r:id="rId6"/>
    <p:sldId id="751" r:id="rId7"/>
    <p:sldId id="754" r:id="rId8"/>
    <p:sldId id="755" r:id="rId9"/>
    <p:sldId id="814" r:id="rId10"/>
    <p:sldId id="756" r:id="rId11"/>
    <p:sldId id="757" r:id="rId12"/>
    <p:sldId id="758" r:id="rId13"/>
    <p:sldId id="759" r:id="rId14"/>
    <p:sldId id="760" r:id="rId15"/>
    <p:sldId id="679" r:id="rId16"/>
    <p:sldId id="681" r:id="rId17"/>
    <p:sldId id="761" r:id="rId18"/>
    <p:sldId id="682" r:id="rId19"/>
    <p:sldId id="762" r:id="rId20"/>
    <p:sldId id="684" r:id="rId21"/>
    <p:sldId id="764" r:id="rId22"/>
    <p:sldId id="765" r:id="rId23"/>
    <p:sldId id="763" r:id="rId24"/>
    <p:sldId id="766" r:id="rId25"/>
    <p:sldId id="768" r:id="rId26"/>
    <p:sldId id="769" r:id="rId27"/>
    <p:sldId id="770" r:id="rId28"/>
    <p:sldId id="685" r:id="rId29"/>
    <p:sldId id="771" r:id="rId30"/>
    <p:sldId id="816" r:id="rId31"/>
    <p:sldId id="773" r:id="rId32"/>
    <p:sldId id="817" r:id="rId33"/>
    <p:sldId id="775" r:id="rId34"/>
    <p:sldId id="776" r:id="rId35"/>
    <p:sldId id="777" r:id="rId36"/>
    <p:sldId id="778" r:id="rId37"/>
    <p:sldId id="779" r:id="rId38"/>
    <p:sldId id="780" r:id="rId39"/>
    <p:sldId id="781" r:id="rId40"/>
    <p:sldId id="782" r:id="rId41"/>
    <p:sldId id="800" r:id="rId42"/>
    <p:sldId id="801" r:id="rId43"/>
    <p:sldId id="802" r:id="rId44"/>
    <p:sldId id="803" r:id="rId45"/>
    <p:sldId id="783" r:id="rId46"/>
    <p:sldId id="784" r:id="rId47"/>
    <p:sldId id="786" r:id="rId48"/>
    <p:sldId id="787" r:id="rId49"/>
    <p:sldId id="788" r:id="rId50"/>
    <p:sldId id="789" r:id="rId51"/>
    <p:sldId id="733" r:id="rId52"/>
    <p:sldId id="790" r:id="rId53"/>
    <p:sldId id="792" r:id="rId54"/>
    <p:sldId id="793" r:id="rId55"/>
    <p:sldId id="794" r:id="rId56"/>
    <p:sldId id="797" r:id="rId57"/>
    <p:sldId id="796" r:id="rId58"/>
    <p:sldId id="795" r:id="rId59"/>
    <p:sldId id="791" r:id="rId60"/>
    <p:sldId id="798" r:id="rId61"/>
    <p:sldId id="818" r:id="rId62"/>
    <p:sldId id="808" r:id="rId63"/>
    <p:sldId id="813" r:id="rId64"/>
    <p:sldId id="809" r:id="rId65"/>
    <p:sldId id="810" r:id="rId66"/>
    <p:sldId id="811" r:id="rId67"/>
    <p:sldId id="812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1525" autoAdjust="0"/>
  </p:normalViewPr>
  <p:slideViewPr>
    <p:cSldViewPr snapToGrid="0">
      <p:cViewPr varScale="1">
        <p:scale>
          <a:sx n="61" d="100"/>
          <a:sy n="61" d="100"/>
        </p:scale>
        <p:origin x="87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</a:t>
            </a:r>
            <a:r>
              <a:rPr lang="en-US" baseline="0" dirty="0"/>
              <a:t> 35 terms from 3m </a:t>
            </a:r>
            <a:r>
              <a:rPr lang="en-US" baseline="0" dirty="0" smtClean="0"/>
              <a:t>Super Bowl 50 </a:t>
            </a:r>
            <a:r>
              <a:rPr lang="en-US" baseline="0" dirty="0"/>
              <a:t>Tweets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freq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Sheet1!$B$2:$B$36</c:f>
              <c:strCache>
                <c:ptCount val="35"/>
                <c:pt idx="0">
                  <c:v>rt</c:v>
                </c:pt>
                <c:pt idx="1">
                  <c:v>i</c:v>
                </c:pt>
                <c:pt idx="2">
                  <c:v>the</c:v>
                </c:pt>
                <c:pt idx="3">
                  <c:v>to</c:v>
                </c:pt>
                <c:pt idx="4">
                  <c:v>you</c:v>
                </c:pt>
                <c:pt idx="5">
                  <c:v>a</c:v>
                </c:pt>
                <c:pt idx="6">
                  <c:v>and</c:v>
                </c:pt>
                <c:pt idx="7">
                  <c:v>my</c:v>
                </c:pt>
                <c:pt idx="8">
                  <c:v>is</c:v>
                </c:pt>
                <c:pt idx="9">
                  <c:v>in</c:v>
                </c:pt>
                <c:pt idx="10">
                  <c:v>me</c:v>
                </c:pt>
                <c:pt idx="11">
                  <c:v>of</c:v>
                </c:pt>
                <c:pt idx="12">
                  <c:v>for</c:v>
                </c:pt>
                <c:pt idx="13">
                  <c:v>it</c:v>
                </c:pt>
                <c:pt idx="14">
                  <c:v>on</c:v>
                </c:pt>
                <c:pt idx="15">
                  <c:v>that</c:v>
                </c:pt>
                <c:pt idx="16">
                  <c:v>this</c:v>
                </c:pt>
                <c:pt idx="17">
                  <c:v>be</c:v>
                </c:pt>
                <c:pt idx="18">
                  <c:v>so</c:v>
                </c:pt>
                <c:pt idx="19">
                  <c:v>i'm</c:v>
                </c:pt>
                <c:pt idx="20">
                  <c:v>with</c:v>
                </c:pt>
                <c:pt idx="21">
                  <c:v>just</c:v>
                </c:pt>
                <c:pt idx="22">
                  <c:v>your</c:v>
                </c:pt>
                <c:pt idx="23">
                  <c:v>like</c:v>
                </c:pt>
                <c:pt idx="24">
                  <c:v>at</c:v>
                </c:pt>
                <c:pt idx="25">
                  <c:v>have</c:v>
                </c:pt>
                <c:pt idx="26">
                  <c:v>are</c:v>
                </c:pt>
                <c:pt idx="27">
                  <c:v>if</c:v>
                </c:pt>
                <c:pt idx="28">
                  <c:v>love</c:v>
                </c:pt>
                <c:pt idx="29">
                  <c:v>not</c:v>
                </c:pt>
                <c:pt idx="30">
                  <c:v>but</c:v>
                </c:pt>
                <c:pt idx="31">
                  <c:v>all</c:v>
                </c:pt>
                <c:pt idx="32">
                  <c:v>up</c:v>
                </c:pt>
                <c:pt idx="33">
                  <c:v>don't</c:v>
                </c:pt>
                <c:pt idx="34">
                  <c:v>get</c:v>
                </c:pt>
              </c:strCache>
            </c:strRef>
          </c:cat>
          <c:val>
            <c:numRef>
              <c:f>Sheet1!$C$2:$C$36</c:f>
              <c:numCache>
                <c:formatCode>#,##0</c:formatCode>
                <c:ptCount val="35"/>
                <c:pt idx="0">
                  <c:v>833389</c:v>
                </c:pt>
                <c:pt idx="1">
                  <c:v>775401</c:v>
                </c:pt>
                <c:pt idx="2">
                  <c:v>647319</c:v>
                </c:pt>
                <c:pt idx="3">
                  <c:v>598258</c:v>
                </c:pt>
                <c:pt idx="4">
                  <c:v>553918</c:v>
                </c:pt>
                <c:pt idx="5">
                  <c:v>513428</c:v>
                </c:pt>
                <c:pt idx="6">
                  <c:v>355281</c:v>
                </c:pt>
                <c:pt idx="7">
                  <c:v>326127</c:v>
                </c:pt>
                <c:pt idx="8">
                  <c:v>291574</c:v>
                </c:pt>
                <c:pt idx="9">
                  <c:v>288630</c:v>
                </c:pt>
                <c:pt idx="10">
                  <c:v>283898</c:v>
                </c:pt>
                <c:pt idx="11">
                  <c:v>260236</c:v>
                </c:pt>
                <c:pt idx="12">
                  <c:v>256208</c:v>
                </c:pt>
                <c:pt idx="13">
                  <c:v>224443</c:v>
                </c:pt>
                <c:pt idx="14">
                  <c:v>208352</c:v>
                </c:pt>
                <c:pt idx="15">
                  <c:v>184942</c:v>
                </c:pt>
                <c:pt idx="16">
                  <c:v>172278</c:v>
                </c:pt>
                <c:pt idx="17">
                  <c:v>164978</c:v>
                </c:pt>
                <c:pt idx="18">
                  <c:v>161463</c:v>
                </c:pt>
                <c:pt idx="19">
                  <c:v>155037</c:v>
                </c:pt>
                <c:pt idx="20">
                  <c:v>150378</c:v>
                </c:pt>
                <c:pt idx="21">
                  <c:v>147041</c:v>
                </c:pt>
                <c:pt idx="22">
                  <c:v>139756</c:v>
                </c:pt>
                <c:pt idx="23">
                  <c:v>134321</c:v>
                </c:pt>
                <c:pt idx="24">
                  <c:v>131796</c:v>
                </c:pt>
                <c:pt idx="25">
                  <c:v>128607</c:v>
                </c:pt>
                <c:pt idx="26">
                  <c:v>119199</c:v>
                </c:pt>
                <c:pt idx="27">
                  <c:v>117897</c:v>
                </c:pt>
                <c:pt idx="28">
                  <c:v>116478</c:v>
                </c:pt>
                <c:pt idx="29">
                  <c:v>113745</c:v>
                </c:pt>
                <c:pt idx="30">
                  <c:v>112588</c:v>
                </c:pt>
                <c:pt idx="31">
                  <c:v>108893</c:v>
                </c:pt>
                <c:pt idx="32">
                  <c:v>105797</c:v>
                </c:pt>
                <c:pt idx="33">
                  <c:v>102665</c:v>
                </c:pt>
                <c:pt idx="34">
                  <c:v>99674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A4A-4697-82AD-214C30CE3E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9361800"/>
        <c:axId val="319357488"/>
      </c:barChart>
      <c:catAx>
        <c:axId val="319361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9357488"/>
        <c:crosses val="autoZero"/>
        <c:auto val="1"/>
        <c:lblAlgn val="ctr"/>
        <c:lblOffset val="100"/>
        <c:noMultiLvlLbl val="0"/>
      </c:catAx>
      <c:valAx>
        <c:axId val="3193574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9361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freq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Sheet1!$B$2:$B$51</c:f>
              <c:strCache>
                <c:ptCount val="50"/>
                <c:pt idx="0">
                  <c:v>rt</c:v>
                </c:pt>
                <c:pt idx="1">
                  <c:v>i</c:v>
                </c:pt>
                <c:pt idx="2">
                  <c:v>the</c:v>
                </c:pt>
                <c:pt idx="3">
                  <c:v>to</c:v>
                </c:pt>
                <c:pt idx="4">
                  <c:v>you</c:v>
                </c:pt>
                <c:pt idx="5">
                  <c:v>a</c:v>
                </c:pt>
                <c:pt idx="6">
                  <c:v>and</c:v>
                </c:pt>
                <c:pt idx="7">
                  <c:v>my</c:v>
                </c:pt>
                <c:pt idx="8">
                  <c:v>is</c:v>
                </c:pt>
                <c:pt idx="9">
                  <c:v>in</c:v>
                </c:pt>
                <c:pt idx="10">
                  <c:v>me</c:v>
                </c:pt>
                <c:pt idx="11">
                  <c:v>of</c:v>
                </c:pt>
                <c:pt idx="12">
                  <c:v>for</c:v>
                </c:pt>
                <c:pt idx="13">
                  <c:v>it</c:v>
                </c:pt>
                <c:pt idx="14">
                  <c:v>on</c:v>
                </c:pt>
                <c:pt idx="15">
                  <c:v>that</c:v>
                </c:pt>
                <c:pt idx="16">
                  <c:v>this</c:v>
                </c:pt>
                <c:pt idx="17">
                  <c:v>be</c:v>
                </c:pt>
                <c:pt idx="18">
                  <c:v>so</c:v>
                </c:pt>
                <c:pt idx="19">
                  <c:v>i'm</c:v>
                </c:pt>
                <c:pt idx="20">
                  <c:v>with</c:v>
                </c:pt>
                <c:pt idx="21">
                  <c:v>just</c:v>
                </c:pt>
                <c:pt idx="22">
                  <c:v>your</c:v>
                </c:pt>
                <c:pt idx="23">
                  <c:v>like</c:v>
                </c:pt>
                <c:pt idx="24">
                  <c:v>at</c:v>
                </c:pt>
                <c:pt idx="25">
                  <c:v>have</c:v>
                </c:pt>
                <c:pt idx="26">
                  <c:v>are</c:v>
                </c:pt>
                <c:pt idx="27">
                  <c:v>if</c:v>
                </c:pt>
                <c:pt idx="28">
                  <c:v>love</c:v>
                </c:pt>
                <c:pt idx="29">
                  <c:v>not</c:v>
                </c:pt>
                <c:pt idx="30">
                  <c:v>but</c:v>
                </c:pt>
                <c:pt idx="31">
                  <c:v>all</c:v>
                </c:pt>
                <c:pt idx="32">
                  <c:v>up</c:v>
                </c:pt>
                <c:pt idx="33">
                  <c:v>don't</c:v>
                </c:pt>
                <c:pt idx="34">
                  <c:v>get</c:v>
                </c:pt>
                <c:pt idx="35">
                  <c:v>do</c:v>
                </c:pt>
                <c:pt idx="36">
                  <c:v>what</c:v>
                </c:pt>
                <c:pt idx="37">
                  <c:v>no</c:v>
                </c:pt>
                <c:pt idx="38">
                  <c:v>when</c:v>
                </c:pt>
                <c:pt idx="39">
                  <c:v>lol</c:v>
                </c:pt>
                <c:pt idx="40">
                  <c:v>we</c:v>
                </c:pt>
                <c:pt idx="41">
                  <c:v>was</c:v>
                </c:pt>
                <c:pt idx="42">
                  <c:v>new</c:v>
                </c:pt>
                <c:pt idx="43">
                  <c:v>one</c:v>
                </c:pt>
                <c:pt idx="44">
                  <c:v>follow</c:v>
                </c:pt>
                <c:pt idx="45">
                  <c:v>out</c:v>
                </c:pt>
                <c:pt idx="46">
                  <c:v>can</c:v>
                </c:pt>
                <c:pt idx="47">
                  <c:v>u</c:v>
                </c:pt>
                <c:pt idx="48">
                  <c:v>now</c:v>
                </c:pt>
                <c:pt idx="49">
                  <c:v>go</c:v>
                </c:pt>
              </c:strCache>
            </c:strRef>
          </c:cat>
          <c:val>
            <c:numRef>
              <c:f>Sheet1!$C$2:$C$51</c:f>
              <c:numCache>
                <c:formatCode>#,##0</c:formatCode>
                <c:ptCount val="50"/>
                <c:pt idx="0">
                  <c:v>833389</c:v>
                </c:pt>
                <c:pt idx="1">
                  <c:v>775401</c:v>
                </c:pt>
                <c:pt idx="2">
                  <c:v>647319</c:v>
                </c:pt>
                <c:pt idx="3">
                  <c:v>598258</c:v>
                </c:pt>
                <c:pt idx="4">
                  <c:v>553918</c:v>
                </c:pt>
                <c:pt idx="5">
                  <c:v>513428</c:v>
                </c:pt>
                <c:pt idx="6">
                  <c:v>355281</c:v>
                </c:pt>
                <c:pt idx="7">
                  <c:v>326127</c:v>
                </c:pt>
                <c:pt idx="8">
                  <c:v>291574</c:v>
                </c:pt>
                <c:pt idx="9">
                  <c:v>288630</c:v>
                </c:pt>
                <c:pt idx="10">
                  <c:v>283898</c:v>
                </c:pt>
                <c:pt idx="11">
                  <c:v>260236</c:v>
                </c:pt>
                <c:pt idx="12">
                  <c:v>256208</c:v>
                </c:pt>
                <c:pt idx="13">
                  <c:v>224443</c:v>
                </c:pt>
                <c:pt idx="14">
                  <c:v>208352</c:v>
                </c:pt>
                <c:pt idx="15">
                  <c:v>184942</c:v>
                </c:pt>
                <c:pt idx="16">
                  <c:v>172278</c:v>
                </c:pt>
                <c:pt idx="17">
                  <c:v>164978</c:v>
                </c:pt>
                <c:pt idx="18">
                  <c:v>161463</c:v>
                </c:pt>
                <c:pt idx="19">
                  <c:v>155037</c:v>
                </c:pt>
                <c:pt idx="20">
                  <c:v>150378</c:v>
                </c:pt>
                <c:pt idx="21">
                  <c:v>147041</c:v>
                </c:pt>
                <c:pt idx="22">
                  <c:v>139756</c:v>
                </c:pt>
                <c:pt idx="23">
                  <c:v>134321</c:v>
                </c:pt>
                <c:pt idx="24">
                  <c:v>131796</c:v>
                </c:pt>
                <c:pt idx="25">
                  <c:v>128607</c:v>
                </c:pt>
                <c:pt idx="26">
                  <c:v>119199</c:v>
                </c:pt>
                <c:pt idx="27">
                  <c:v>117897</c:v>
                </c:pt>
                <c:pt idx="28">
                  <c:v>116478</c:v>
                </c:pt>
                <c:pt idx="29">
                  <c:v>113745</c:v>
                </c:pt>
                <c:pt idx="30">
                  <c:v>112588</c:v>
                </c:pt>
                <c:pt idx="31">
                  <c:v>108893</c:v>
                </c:pt>
                <c:pt idx="32">
                  <c:v>105797</c:v>
                </c:pt>
                <c:pt idx="33">
                  <c:v>102665</c:v>
                </c:pt>
                <c:pt idx="34">
                  <c:v>99674</c:v>
                </c:pt>
                <c:pt idx="35">
                  <c:v>98616</c:v>
                </c:pt>
                <c:pt idx="36">
                  <c:v>95867</c:v>
                </c:pt>
                <c:pt idx="37">
                  <c:v>94985</c:v>
                </c:pt>
                <c:pt idx="38">
                  <c:v>94474</c:v>
                </c:pt>
                <c:pt idx="39">
                  <c:v>91682</c:v>
                </c:pt>
                <c:pt idx="40">
                  <c:v>91550</c:v>
                </c:pt>
                <c:pt idx="41">
                  <c:v>90482</c:v>
                </c:pt>
                <c:pt idx="42">
                  <c:v>90468</c:v>
                </c:pt>
                <c:pt idx="43">
                  <c:v>88664</c:v>
                </c:pt>
                <c:pt idx="44">
                  <c:v>85160</c:v>
                </c:pt>
                <c:pt idx="45">
                  <c:v>84773</c:v>
                </c:pt>
                <c:pt idx="46">
                  <c:v>82708</c:v>
                </c:pt>
                <c:pt idx="47">
                  <c:v>78822</c:v>
                </c:pt>
                <c:pt idx="48">
                  <c:v>76780</c:v>
                </c:pt>
                <c:pt idx="49">
                  <c:v>73745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299-485F-9662-189C20C06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27"/>
        <c:axId val="319357880"/>
        <c:axId val="319355528"/>
      </c:barChart>
      <c:catAx>
        <c:axId val="3193578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19355528"/>
        <c:crosses val="autoZero"/>
        <c:auto val="1"/>
        <c:lblAlgn val="ctr"/>
        <c:lblOffset val="100"/>
        <c:noMultiLvlLbl val="0"/>
      </c:catAx>
      <c:valAx>
        <c:axId val="31935552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9357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Sheet2!$B$1:$B$10</c:f>
              <c:strCache>
                <c:ptCount val="10"/>
                <c:pt idx="0">
                  <c:v>Zurich</c:v>
                </c:pt>
                <c:pt idx="1">
                  <c:v>Geneva</c:v>
                </c:pt>
                <c:pt idx="2">
                  <c:v>Basel</c:v>
                </c:pt>
                <c:pt idx="3">
                  <c:v>Bern</c:v>
                </c:pt>
                <c:pt idx="4">
                  <c:v>Lausanne</c:v>
                </c:pt>
                <c:pt idx="5">
                  <c:v>Lucerne</c:v>
                </c:pt>
                <c:pt idx="6">
                  <c:v>St. Gallen</c:v>
                </c:pt>
                <c:pt idx="7">
                  <c:v>Lugano</c:v>
                </c:pt>
                <c:pt idx="8">
                  <c:v>Fribourg</c:v>
                </c:pt>
                <c:pt idx="9">
                  <c:v>Thun</c:v>
                </c:pt>
              </c:strCache>
            </c:strRef>
          </c:cat>
          <c:val>
            <c:numRef>
              <c:f>Sheet2!$C$1:$C$10</c:f>
              <c:numCache>
                <c:formatCode>#,##0</c:formatCode>
                <c:ptCount val="10"/>
                <c:pt idx="0">
                  <c:v>366445</c:v>
                </c:pt>
                <c:pt idx="1">
                  <c:v>177500</c:v>
                </c:pt>
                <c:pt idx="2">
                  <c:v>165000</c:v>
                </c:pt>
                <c:pt idx="3">
                  <c:v>140228</c:v>
                </c:pt>
                <c:pt idx="4">
                  <c:v>129273</c:v>
                </c:pt>
                <c:pt idx="5">
                  <c:v>77491</c:v>
                </c:pt>
                <c:pt idx="6">
                  <c:v>70000</c:v>
                </c:pt>
                <c:pt idx="7">
                  <c:v>68500</c:v>
                </c:pt>
                <c:pt idx="8">
                  <c:v>32000</c:v>
                </c:pt>
                <c:pt idx="9">
                  <c:v>40000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919-4F60-9501-665F188D8F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5190576"/>
        <c:axId val="395191360"/>
      </c:barChart>
      <c:catAx>
        <c:axId val="395190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191360"/>
        <c:crosses val="autoZero"/>
        <c:auto val="1"/>
        <c:lblAlgn val="ctr"/>
        <c:lblOffset val="100"/>
        <c:noMultiLvlLbl val="0"/>
      </c:catAx>
      <c:valAx>
        <c:axId val="395191360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190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city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Sheet4!$B$2:$B$9</c:f>
              <c:strCache>
                <c:ptCount val="8"/>
                <c:pt idx="0">
                  <c:v>Greater London</c:v>
                </c:pt>
                <c:pt idx="1">
                  <c:v>Birmingham (West Midlands)</c:v>
                </c:pt>
                <c:pt idx="2">
                  <c:v>Greater Manchester</c:v>
                </c:pt>
                <c:pt idx="3">
                  <c:v>West Yorkshire</c:v>
                </c:pt>
                <c:pt idx="4">
                  <c:v>North East</c:v>
                </c:pt>
                <c:pt idx="5">
                  <c:v>Liverpool</c:v>
                </c:pt>
                <c:pt idx="6">
                  <c:v>Sheffield</c:v>
                </c:pt>
                <c:pt idx="7">
                  <c:v>Bristol</c:v>
                </c:pt>
              </c:strCache>
            </c:strRef>
          </c:cat>
          <c:val>
            <c:numRef>
              <c:f>Sheet4!$C$2:$C$9</c:f>
              <c:numCache>
                <c:formatCode>#,##0</c:formatCode>
                <c:ptCount val="8"/>
                <c:pt idx="0">
                  <c:v>8674000</c:v>
                </c:pt>
                <c:pt idx="1">
                  <c:v>2834000</c:v>
                </c:pt>
                <c:pt idx="2" formatCode="General">
                  <c:v>2756000</c:v>
                </c:pt>
                <c:pt idx="3">
                  <c:v>2282000</c:v>
                </c:pt>
                <c:pt idx="4" formatCode="General">
                  <c:v>1957000</c:v>
                </c:pt>
                <c:pt idx="5">
                  <c:v>1525000</c:v>
                </c:pt>
                <c:pt idx="6" formatCode="General">
                  <c:v>1375000</c:v>
                </c:pt>
                <c:pt idx="7">
                  <c:v>1119000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CD4-4634-9BD0-2AEC477210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5185872"/>
        <c:axId val="395188616"/>
      </c:barChart>
      <c:catAx>
        <c:axId val="395185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188616"/>
        <c:crosses val="autoZero"/>
        <c:auto val="1"/>
        <c:lblAlgn val="ctr"/>
        <c:lblOffset val="100"/>
        <c:noMultiLvlLbl val="0"/>
      </c:catAx>
      <c:valAx>
        <c:axId val="39518861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18587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Sheet2!$C$1</c:f>
              <c:strCache>
                <c:ptCount val="1"/>
                <c:pt idx="0">
                  <c:v>2016 Direct Premiums Written ($)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Sheet2!$C$2:$C$26</c:f>
              <c:numCache>
                <c:formatCode>_("$"* #,##0_);_("$"* \(#,##0\);_("$"* "-"??_);_(@_)</c:formatCode>
                <c:ptCount val="25"/>
                <c:pt idx="0">
                  <c:v>39195117</c:v>
                </c:pt>
                <c:pt idx="1">
                  <c:v>25532051</c:v>
                </c:pt>
                <c:pt idx="2">
                  <c:v>20813858</c:v>
                </c:pt>
                <c:pt idx="3">
                  <c:v>19611981</c:v>
                </c:pt>
                <c:pt idx="4">
                  <c:v>11668187</c:v>
                </c:pt>
                <c:pt idx="5">
                  <c:v>10774426</c:v>
                </c:pt>
                <c:pt idx="6">
                  <c:v>10304622</c:v>
                </c:pt>
                <c:pt idx="7">
                  <c:v>7640558</c:v>
                </c:pt>
                <c:pt idx="8">
                  <c:v>4005549</c:v>
                </c:pt>
                <c:pt idx="9">
                  <c:v>3896786</c:v>
                </c:pt>
                <c:pt idx="10">
                  <c:v>2725033</c:v>
                </c:pt>
                <c:pt idx="11">
                  <c:v>2641336</c:v>
                </c:pt>
                <c:pt idx="12">
                  <c:v>2523701</c:v>
                </c:pt>
                <c:pt idx="13">
                  <c:v>2484129</c:v>
                </c:pt>
                <c:pt idx="14">
                  <c:v>2423830</c:v>
                </c:pt>
                <c:pt idx="15">
                  <c:v>2339246</c:v>
                </c:pt>
                <c:pt idx="16">
                  <c:v>2236697</c:v>
                </c:pt>
                <c:pt idx="17">
                  <c:v>2127640</c:v>
                </c:pt>
                <c:pt idx="18">
                  <c:v>1663843</c:v>
                </c:pt>
                <c:pt idx="19">
                  <c:v>1658119</c:v>
                </c:pt>
                <c:pt idx="20">
                  <c:v>1256106</c:v>
                </c:pt>
                <c:pt idx="21">
                  <c:v>1241752</c:v>
                </c:pt>
                <c:pt idx="22">
                  <c:v>1210728</c:v>
                </c:pt>
                <c:pt idx="23">
                  <c:v>1035499</c:v>
                </c:pt>
                <c:pt idx="24">
                  <c:v>1013636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8829376"/>
        <c:axId val="478836432"/>
      </c:barChart>
      <c:catAx>
        <c:axId val="478829376"/>
        <c:scaling>
          <c:orientation val="minMax"/>
        </c:scaling>
        <c:delete val="1"/>
        <c:axPos val="b"/>
        <c:majorTickMark val="none"/>
        <c:minorTickMark val="none"/>
        <c:tickLblPos val="nextTo"/>
        <c:crossAx val="478836432"/>
        <c:crosses val="autoZero"/>
        <c:auto val="1"/>
        <c:lblAlgn val="ctr"/>
        <c:lblOffset val="100"/>
        <c:noMultiLvlLbl val="0"/>
      </c:catAx>
      <c:valAx>
        <c:axId val="478836432"/>
        <c:scaling>
          <c:orientation val="minMax"/>
        </c:scaling>
        <c:delete val="0"/>
        <c:axPos val="l"/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8829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US_Cloud_Mkt_share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AWS</c:v>
                </c:pt>
                <c:pt idx="1">
                  <c:v>MSFT</c:v>
                </c:pt>
                <c:pt idx="2">
                  <c:v>Goog</c:v>
                </c:pt>
                <c:pt idx="3">
                  <c:v>Others</c:v>
                </c:pt>
                <c:pt idx="4">
                  <c:v>Alibaba</c:v>
                </c:pt>
                <c:pt idx="5">
                  <c:v>GOOG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0.32</c:v>
                </c:pt>
                <c:pt idx="1">
                  <c:v>0.16500000000000001</c:v>
                </c:pt>
                <c:pt idx="2">
                  <c:v>9.5000000000000001E-2</c:v>
                </c:pt>
                <c:pt idx="3">
                  <c:v>7.6999999999999999E-2</c:v>
                </c:pt>
                <c:pt idx="4">
                  <c:v>4.2000000000000003E-2</c:v>
                </c:pt>
                <c:pt idx="5">
                  <c:v>3.5999999999999997E-2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Zipf'sExpected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AWS</c:v>
                </c:pt>
                <c:pt idx="1">
                  <c:v>MSFT</c:v>
                </c:pt>
                <c:pt idx="2">
                  <c:v>Goog</c:v>
                </c:pt>
                <c:pt idx="3">
                  <c:v>Others</c:v>
                </c:pt>
                <c:pt idx="4">
                  <c:v>Alibaba</c:v>
                </c:pt>
                <c:pt idx="5">
                  <c:v>GOOG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0.32</c:v>
                </c:pt>
                <c:pt idx="1">
                  <c:v>0.16</c:v>
                </c:pt>
                <c:pt idx="2">
                  <c:v>0.10666666666666667</c:v>
                </c:pt>
                <c:pt idx="3">
                  <c:v>0.08</c:v>
                </c:pt>
                <c:pt idx="4">
                  <c:v>6.4000000000000001E-2</c:v>
                </c:pt>
                <c:pt idx="5">
                  <c:v>5.3333333333333337E-2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8854856"/>
        <c:axId val="478857600"/>
      </c:barChart>
      <c:catAx>
        <c:axId val="478854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8857600"/>
        <c:crosses val="autoZero"/>
        <c:auto val="1"/>
        <c:lblAlgn val="ctr"/>
        <c:lblOffset val="100"/>
        <c:noMultiLvlLbl val="0"/>
      </c:catAx>
      <c:valAx>
        <c:axId val="4788576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8854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Sheet5!$F$2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Sheet5!$E$3:$E$27</c:f>
              <c:strCache>
                <c:ptCount val="25"/>
                <c:pt idx="0">
                  <c:v>Monaco</c:v>
                </c:pt>
                <c:pt idx="1">
                  <c:v>Liechtenstein</c:v>
                </c:pt>
                <c:pt idx="2">
                  <c:v>Bermuda</c:v>
                </c:pt>
                <c:pt idx="3">
                  <c:v>Switzerland</c:v>
                </c:pt>
                <c:pt idx="4">
                  <c:v>Norway</c:v>
                </c:pt>
                <c:pt idx="5">
                  <c:v>Macao</c:v>
                </c:pt>
                <c:pt idx="6">
                  <c:v>Luxembourg</c:v>
                </c:pt>
                <c:pt idx="7">
                  <c:v>Iceland</c:v>
                </c:pt>
                <c:pt idx="8">
                  <c:v>United States</c:v>
                </c:pt>
                <c:pt idx="9">
                  <c:v>Denmark</c:v>
                </c:pt>
                <c:pt idx="10">
                  <c:v>Singapore</c:v>
                </c:pt>
                <c:pt idx="11">
                  <c:v>Ireland</c:v>
                </c:pt>
                <c:pt idx="12">
                  <c:v>Sweden</c:v>
                </c:pt>
                <c:pt idx="13">
                  <c:v>Australia</c:v>
                </c:pt>
                <c:pt idx="14">
                  <c:v>Netherlands</c:v>
                </c:pt>
                <c:pt idx="15">
                  <c:v>Hong Kong</c:v>
                </c:pt>
                <c:pt idx="16">
                  <c:v>Austria</c:v>
                </c:pt>
                <c:pt idx="17">
                  <c:v>Finland</c:v>
                </c:pt>
                <c:pt idx="18">
                  <c:v>Germany</c:v>
                </c:pt>
                <c:pt idx="19">
                  <c:v>Canada</c:v>
                </c:pt>
                <c:pt idx="20">
                  <c:v>Belgium</c:v>
                </c:pt>
                <c:pt idx="21">
                  <c:v>United Kingdom</c:v>
                </c:pt>
                <c:pt idx="22">
                  <c:v>United Arab Emirates</c:v>
                </c:pt>
                <c:pt idx="23">
                  <c:v>New Zealand</c:v>
                </c:pt>
                <c:pt idx="24">
                  <c:v>Japan</c:v>
                </c:pt>
              </c:strCache>
            </c:strRef>
          </c:cat>
          <c:val>
            <c:numRef>
              <c:f>Sheet5!$F$3:$F$27</c:f>
              <c:numCache>
                <c:formatCode>General</c:formatCode>
                <c:ptCount val="25"/>
                <c:pt idx="0">
                  <c:v>186080</c:v>
                </c:pt>
                <c:pt idx="1">
                  <c:v>116300</c:v>
                </c:pt>
                <c:pt idx="2">
                  <c:v>106140</c:v>
                </c:pt>
                <c:pt idx="3">
                  <c:v>81130</c:v>
                </c:pt>
                <c:pt idx="4">
                  <c:v>76160</c:v>
                </c:pt>
                <c:pt idx="5">
                  <c:v>72050</c:v>
                </c:pt>
                <c:pt idx="6">
                  <c:v>70790</c:v>
                </c:pt>
                <c:pt idx="7">
                  <c:v>60500</c:v>
                </c:pt>
                <c:pt idx="8">
                  <c:v>59160</c:v>
                </c:pt>
                <c:pt idx="9">
                  <c:v>55330</c:v>
                </c:pt>
                <c:pt idx="10">
                  <c:v>54530</c:v>
                </c:pt>
                <c:pt idx="11">
                  <c:v>53370</c:v>
                </c:pt>
                <c:pt idx="12">
                  <c:v>52270</c:v>
                </c:pt>
                <c:pt idx="13">
                  <c:v>51360</c:v>
                </c:pt>
                <c:pt idx="14">
                  <c:v>46910</c:v>
                </c:pt>
                <c:pt idx="15">
                  <c:v>46310</c:v>
                </c:pt>
                <c:pt idx="16">
                  <c:v>45360</c:v>
                </c:pt>
                <c:pt idx="17">
                  <c:v>44760</c:v>
                </c:pt>
                <c:pt idx="18">
                  <c:v>43700</c:v>
                </c:pt>
                <c:pt idx="19">
                  <c:v>42790</c:v>
                </c:pt>
                <c:pt idx="20">
                  <c:v>42050</c:v>
                </c:pt>
                <c:pt idx="21">
                  <c:v>40600</c:v>
                </c:pt>
                <c:pt idx="22">
                  <c:v>39130</c:v>
                </c:pt>
                <c:pt idx="23">
                  <c:v>38780</c:v>
                </c:pt>
                <c:pt idx="24">
                  <c:v>38520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E8B-4DD6-A392-91384B65F1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5185480"/>
        <c:axId val="395191752"/>
      </c:barChart>
      <c:catAx>
        <c:axId val="395185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191752"/>
        <c:crosses val="autoZero"/>
        <c:auto val="1"/>
        <c:lblAlgn val="ctr"/>
        <c:lblOffset val="100"/>
        <c:noMultiLvlLbl val="0"/>
      </c:catAx>
      <c:valAx>
        <c:axId val="3951917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185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45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28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16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59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Pg</a:t>
            </a:r>
            <a:r>
              <a:rPr lang="en-US" dirty="0" smtClean="0"/>
              <a:t> 101 in book</a:t>
            </a:r>
            <a:r>
              <a:rPr lang="en-US" baseline="0" dirty="0" smtClean="0"/>
              <a:t> has explanation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25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61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6/7/2019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6/7/2019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6/7/2019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6/7/2019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6/7/2019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6/7/2019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6/7/2019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pic>
        <p:nvPicPr>
          <p:cNvPr id="7" name="Picture 4" descr="Image result for gserm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13"/>
          <a:stretch/>
        </p:blipFill>
        <p:spPr bwMode="auto">
          <a:xfrm>
            <a:off x="8182940" y="6288258"/>
            <a:ext cx="961060" cy="53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alys.com/newsroom/cloud-market-share-q4-2018-and-full-year-2018" TargetMode="External"/><Relationship Id="rId2" Type="http://schemas.openxmlformats.org/officeDocument/2006/relationships/hyperlink" Target="https://www.insure.com/car-insurance/largest-auto-insurance-companies-by-market-share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hyperlink" Target="https://www.worlddata.info/average-income.php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GSERM: Text Mining &amp; NLP</a:t>
            </a:r>
            <a:br>
              <a:rPr lang="en-US" smtClean="0"/>
            </a:br>
            <a:r>
              <a:rPr lang="en-US" smtClean="0"/>
              <a:t>Common TM Visuals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June </a:t>
            </a:r>
            <a:r>
              <a:rPr lang="en-US" dirty="0" smtClean="0"/>
              <a:t>18, </a:t>
            </a:r>
            <a:r>
              <a:rPr lang="en-US" dirty="0" smtClean="0"/>
              <a:t>2019</a:t>
            </a:r>
          </a:p>
          <a:p>
            <a:r>
              <a:rPr lang="en-US" dirty="0" smtClean="0"/>
              <a:t> Ted Kwartler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pPr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3CAEBDC-A022-42FC-8B92-BDD83F96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37B78173-5947-4F35-9667-F563D71FF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 frequency distribution should we expect?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="" xmlns:a16="http://schemas.microsoft.com/office/drawing/2014/main" id="{545F3542-284F-40CB-AA56-2D2C37D0A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93F5FA2-CF1A-47D7-B82C-0D8B23383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333D30C-20D1-44FC-B08B-ACA17FBC705D}"/>
              </a:ext>
            </a:extLst>
          </p:cNvPr>
          <p:cNvSpPr/>
          <p:nvPr/>
        </p:nvSpPr>
        <p:spPr>
          <a:xfrm>
            <a:off x="240631" y="5769227"/>
            <a:ext cx="8651575" cy="3120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words in natural language but also a steep decline in actual usage.  Follows a predictable pattern.  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="" xmlns:a16="http://schemas.microsoft.com/office/drawing/2014/main" id="{46136ABA-20CD-447A-86B8-098953EDEA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9716283"/>
              </p:ext>
            </p:extLst>
          </p:nvPr>
        </p:nvGraphicFramePr>
        <p:xfrm>
          <a:off x="284194" y="1231643"/>
          <a:ext cx="8608011" cy="4119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074" name="Picture 2" descr="Image result for super bowl 50">
            <a:extLst>
              <a:ext uri="{FF2B5EF4-FFF2-40B4-BE49-F238E27FC236}">
                <a16:creationId xmlns="" xmlns:a16="http://schemas.microsoft.com/office/drawing/2014/main" id="{B3B529D3-42E8-4F1B-B80F-271ECB39D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898" y="1763183"/>
            <a:ext cx="2961452" cy="1665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2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416430C-E508-4238-883B-1D404A3A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ECC61181-812B-460C-9982-78B0E319C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100 terms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E6557E7-740F-4E78-9E5A-BC2F6699C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3D6AB63-6B8D-4C52-88BF-3ED38FA26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="" xmlns:a16="http://schemas.microsoft.com/office/drawing/2014/main" id="{8CF6CE9C-A57B-4745-A109-34703F38C5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9484206"/>
              </p:ext>
            </p:extLst>
          </p:nvPr>
        </p:nvGraphicFramePr>
        <p:xfrm>
          <a:off x="364067" y="1111050"/>
          <a:ext cx="8415866" cy="4080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2D70CB0-BE1E-4D83-B964-8AD7B68B9253}"/>
              </a:ext>
            </a:extLst>
          </p:cNvPr>
          <p:cNvSpPr/>
          <p:nvPr/>
        </p:nvSpPr>
        <p:spPr>
          <a:xfrm>
            <a:off x="179917" y="5709547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predictable pattern is called “</a:t>
            </a:r>
            <a:r>
              <a:rPr lang="en-US" dirty="0" err="1"/>
              <a:t>Zipf’s</a:t>
            </a:r>
            <a:r>
              <a:rPr lang="en-US" dirty="0"/>
              <a:t> Law”</a:t>
            </a:r>
          </a:p>
        </p:txBody>
      </p:sp>
    </p:spTree>
    <p:extLst>
      <p:ext uri="{BB962C8B-B14F-4D97-AF65-F5344CB8AC3E}">
        <p14:creationId xmlns:p14="http://schemas.microsoft.com/office/powerpoint/2010/main" val="1544906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B5D32A2-4747-4EC1-8212-CD2AC569D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912BA66A-B598-4C74-880F-8FB36469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 is observed in human behavior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5253794-E996-4868-8202-CB70CE854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2524991-A1DD-4F6F-B22D-447575F98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="" xmlns:a16="http://schemas.microsoft.com/office/drawing/2014/main" id="{31872CF9-5105-4657-A448-B564310706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1733506"/>
              </p:ext>
            </p:extLst>
          </p:nvPr>
        </p:nvGraphicFramePr>
        <p:xfrm>
          <a:off x="285135" y="1624780"/>
          <a:ext cx="416634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9430CCE-28C5-4B42-9F1B-6EEFBF06FD81}"/>
              </a:ext>
            </a:extLst>
          </p:cNvPr>
          <p:cNvSpPr/>
          <p:nvPr/>
        </p:nvSpPr>
        <p:spPr>
          <a:xfrm>
            <a:off x="179917" y="5709547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Population density often falls into this type of distribution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2BDF6AF-90EE-4B7B-A53D-4D976C0A68FA}"/>
              </a:ext>
            </a:extLst>
          </p:cNvPr>
          <p:cNvSpPr txBox="1"/>
          <p:nvPr/>
        </p:nvSpPr>
        <p:spPr>
          <a:xfrm flipH="1">
            <a:off x="292786" y="1222970"/>
            <a:ext cx="4166349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Swiss Cities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="" xmlns:a16="http://schemas.microsoft.com/office/drawing/2014/main" id="{C77E2C32-B628-4375-B13A-838877BF2C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4044273"/>
              </p:ext>
            </p:extLst>
          </p:nvPr>
        </p:nvGraphicFramePr>
        <p:xfrm>
          <a:off x="4571999" y="1655465"/>
          <a:ext cx="4392085" cy="3378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F9D35EB-DDAD-4E92-B07D-2646799116DE}"/>
              </a:ext>
            </a:extLst>
          </p:cNvPr>
          <p:cNvSpPr txBox="1"/>
          <p:nvPr/>
        </p:nvSpPr>
        <p:spPr>
          <a:xfrm flipH="1">
            <a:off x="4571998" y="1222970"/>
            <a:ext cx="4392085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UK Cities</a:t>
            </a:r>
          </a:p>
        </p:txBody>
      </p:sp>
    </p:spTree>
    <p:extLst>
      <p:ext uri="{BB962C8B-B14F-4D97-AF65-F5344CB8AC3E}">
        <p14:creationId xmlns:p14="http://schemas.microsoft.com/office/powerpoint/2010/main" val="232068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C3CAA6D-9B22-4025-A828-540F80A2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37AB7D3-98B7-4934-90CE-E060474A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 is observed in business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500B84D-8A02-420F-A059-837051A1B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449A6EF-1CB8-497B-AFD9-B8CCDE555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57CAD2F-D46D-42EA-945D-4E82BBA60CCC}"/>
              </a:ext>
            </a:extLst>
          </p:cNvPr>
          <p:cNvSpPr txBox="1"/>
          <p:nvPr/>
        </p:nvSpPr>
        <p:spPr>
          <a:xfrm>
            <a:off x="0" y="5964077"/>
            <a:ext cx="54825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hlinkClick r:id="rId2"/>
              </a:rPr>
              <a:t>https://www.insure.com/car-insurance/largest-auto-insurance-companies-by-market-share.html</a:t>
            </a:r>
            <a:endParaRPr lang="en-US" sz="1050" dirty="0"/>
          </a:p>
          <a:p>
            <a:r>
              <a:rPr lang="en-US" sz="1050" dirty="0">
                <a:hlinkClick r:id="rId3"/>
              </a:rPr>
              <a:t>https://www.canalys.com/newsroom/cloud-market-share-q4-2018-and-full-year-2018</a:t>
            </a:r>
            <a:endParaRPr lang="en-US" sz="105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63081DC-3AE3-4F43-AEDB-B75090970E2C}"/>
              </a:ext>
            </a:extLst>
          </p:cNvPr>
          <p:cNvSpPr txBox="1"/>
          <p:nvPr/>
        </p:nvSpPr>
        <p:spPr>
          <a:xfrm flipH="1">
            <a:off x="208937" y="1322335"/>
            <a:ext cx="436306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Insurance </a:t>
            </a:r>
            <a:r>
              <a:rPr lang="en-US" sz="1600" dirty="0" smtClean="0">
                <a:solidFill>
                  <a:schemeClr val="bg1"/>
                </a:solidFill>
              </a:rPr>
              <a:t>- </a:t>
            </a:r>
            <a:r>
              <a:rPr lang="en-US" sz="1600" dirty="0">
                <a:solidFill>
                  <a:schemeClr val="bg1"/>
                </a:solidFill>
              </a:rPr>
              <a:t>2016 Direct Premiums Written </a:t>
            </a:r>
            <a:r>
              <a:rPr lang="en-US" sz="1600" dirty="0" smtClean="0">
                <a:solidFill>
                  <a:schemeClr val="bg1"/>
                </a:solidFill>
              </a:rPr>
              <a:t>($)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A31F90A-215F-43E0-B2C9-11BCB424422E}"/>
              </a:ext>
            </a:extLst>
          </p:cNvPr>
          <p:cNvSpPr txBox="1"/>
          <p:nvPr/>
        </p:nvSpPr>
        <p:spPr>
          <a:xfrm flipH="1">
            <a:off x="4768714" y="1322335"/>
            <a:ext cx="4166349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Tech – </a:t>
            </a:r>
            <a:r>
              <a:rPr lang="en-US" sz="1600" dirty="0" smtClean="0">
                <a:solidFill>
                  <a:schemeClr val="bg1"/>
                </a:solidFill>
              </a:rPr>
              <a:t>2018 US Cloud Compute Mkt Share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8E57DA10-90FE-48D3-A387-2CA0E4D140D4}"/>
              </a:ext>
            </a:extLst>
          </p:cNvPr>
          <p:cNvSpPr/>
          <p:nvPr/>
        </p:nvSpPr>
        <p:spPr>
          <a:xfrm>
            <a:off x="179913" y="5324520"/>
            <a:ext cx="8784167" cy="6161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Many industries become natural monopolies.  Without this </a:t>
            </a:r>
            <a:r>
              <a:rPr lang="en-US" dirty="0" smtClean="0"/>
              <a:t>natural </a:t>
            </a:r>
            <a:r>
              <a:rPr lang="en-US" dirty="0"/>
              <a:t>maturing the </a:t>
            </a:r>
            <a:r>
              <a:rPr lang="en-US" dirty="0" smtClean="0"/>
              <a:t>industry </a:t>
            </a:r>
            <a:r>
              <a:rPr lang="en-US" dirty="0"/>
              <a:t>is hyper competitive “Coke vs Pepsi” </a:t>
            </a: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070573"/>
              </p:ext>
            </p:extLst>
          </p:nvPr>
        </p:nvGraphicFramePr>
        <p:xfrm>
          <a:off x="0" y="199433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6505012"/>
              </p:ext>
            </p:extLst>
          </p:nvPr>
        </p:nvGraphicFramePr>
        <p:xfrm>
          <a:off x="4572000" y="213622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56008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CC1C347-821A-4A53-BE6F-AA598F2BC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07B611A7-1CF9-40F4-B19C-B798B0C8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B678605-D47F-487D-B818-864942717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22089D5-76B3-4F96-8A7C-A58AB148B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E05F16E-B7E1-4316-A709-6BF9303EDE99}"/>
              </a:ext>
            </a:extLst>
          </p:cNvPr>
          <p:cNvSpPr/>
          <p:nvPr/>
        </p:nvSpPr>
        <p:spPr>
          <a:xfrm>
            <a:off x="179913" y="5686723"/>
            <a:ext cx="8784167" cy="2539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language this means we should expect coming words to dominate.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425B208-7BF4-4D83-84BC-616DCCF96F9A}"/>
              </a:ext>
            </a:extLst>
          </p:cNvPr>
          <p:cNvSpPr txBox="1"/>
          <p:nvPr/>
        </p:nvSpPr>
        <p:spPr>
          <a:xfrm>
            <a:off x="628650" y="1504335"/>
            <a:ext cx="7839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frequency of a word is inversely related to its rank in a word frequency matrix.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FD79347-3F95-4D61-A765-8971986126DA}"/>
              </a:ext>
            </a:extLst>
          </p:cNvPr>
          <p:cNvSpPr txBox="1"/>
          <p:nvPr/>
        </p:nvSpPr>
        <p:spPr>
          <a:xfrm>
            <a:off x="459955" y="2644170"/>
            <a:ext cx="39918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Observation or Word A appears N times</a:t>
            </a:r>
          </a:p>
          <a:p>
            <a:pPr marL="342900" indent="-342900">
              <a:buAutoNum type="arabicPeriod"/>
            </a:pPr>
            <a:r>
              <a:rPr lang="en-US" sz="1600" dirty="0"/>
              <a:t>Word B is expected to appear N/2</a:t>
            </a:r>
          </a:p>
          <a:p>
            <a:pPr marL="342900" indent="-342900">
              <a:buAutoNum type="arabicPeriod"/>
            </a:pPr>
            <a:r>
              <a:rPr lang="en-US" sz="1600" dirty="0"/>
              <a:t>Word C is expected to appear N/3</a:t>
            </a:r>
          </a:p>
          <a:p>
            <a:pPr marL="342900" indent="-342900">
              <a:buAutoNum type="arabicPeriod"/>
            </a:pPr>
            <a:r>
              <a:rPr lang="en-US" sz="1600" dirty="0"/>
              <a:t>Word D is expected to appear N/4</a:t>
            </a:r>
          </a:p>
          <a:p>
            <a:pPr marL="342900" indent="-342900">
              <a:buAutoNum type="arabicPeriod"/>
            </a:pPr>
            <a:r>
              <a:rPr lang="en-US" sz="1600" dirty="0"/>
              <a:t>…</a:t>
            </a:r>
          </a:p>
          <a:p>
            <a:pPr marL="342900" indent="-342900">
              <a:buAutoNum type="arabicPeriod"/>
            </a:pPr>
            <a:r>
              <a:rPr lang="en-US" sz="1600" dirty="0"/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61B53F2-E7B8-45E4-87B0-2426B549AAFE}"/>
              </a:ext>
            </a:extLst>
          </p:cNvPr>
          <p:cNvSpPr txBox="1"/>
          <p:nvPr/>
        </p:nvSpPr>
        <p:spPr>
          <a:xfrm rot="16200000">
            <a:off x="-370032" y="3343501"/>
            <a:ext cx="117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Term Rank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E2300B3-1357-4B03-A779-79D15FB87EE3}"/>
              </a:ext>
            </a:extLst>
          </p:cNvPr>
          <p:cNvSpPr txBox="1"/>
          <p:nvPr/>
        </p:nvSpPr>
        <p:spPr>
          <a:xfrm>
            <a:off x="119179" y="6114626"/>
            <a:ext cx="29097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hlinkClick r:id="rId2"/>
              </a:rPr>
              <a:t>https://www.worlddata.info/average-income.php</a:t>
            </a:r>
            <a:endParaRPr lang="en-US" sz="1050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="" xmlns:a16="http://schemas.microsoft.com/office/drawing/2014/main" id="{8652AAF0-C231-4BF5-ACB1-A81F25076C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3951777"/>
              </p:ext>
            </p:extLst>
          </p:nvPr>
        </p:nvGraphicFramePr>
        <p:xfrm>
          <a:off x="4385186" y="1968886"/>
          <a:ext cx="4578893" cy="3118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7119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191729" y="136524"/>
            <a:ext cx="8760542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Open </a:t>
            </a:r>
            <a:r>
              <a:rPr lang="en-US" sz="2800" dirty="0" err="1"/>
              <a:t>B_Associations_Dendrogram_WordNetworks.R</a:t>
            </a:r>
            <a:r>
              <a:rPr lang="en-US" sz="2800" dirty="0"/>
              <a:t> </a:t>
            </a:r>
          </a:p>
          <a:p>
            <a:r>
              <a:rPr lang="en-US" sz="2800" dirty="0"/>
              <a:t>Visualizing the WFM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=""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="" xmlns:a16="http://schemas.microsoft.com/office/drawing/2014/main" id="{93E54B3B-632C-44FD-A3F2-BCFDAA237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=""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FB9ABC04-8095-4A7B-86D4-FCBAC5A44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6832"/>
            <a:ext cx="9144000" cy="44843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19F375A7-365D-4D80-BBA7-9EF1E12B6151}"/>
              </a:ext>
            </a:extLst>
          </p:cNvPr>
          <p:cNvSpPr/>
          <p:nvPr/>
        </p:nvSpPr>
        <p:spPr>
          <a:xfrm>
            <a:off x="179913" y="5759656"/>
            <a:ext cx="8784167" cy="2694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Brewdog</a:t>
            </a:r>
            <a:r>
              <a:rPr lang="en-US" dirty="0"/>
              <a:t>?!  Let’s investigate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="" xmlns:a16="http://schemas.microsoft.com/office/drawing/2014/main" id="{C541EB3F-668A-42CC-B792-CE11CB57A701}"/>
              </a:ext>
            </a:extLst>
          </p:cNvPr>
          <p:cNvSpPr/>
          <p:nvPr/>
        </p:nvSpPr>
        <p:spPr>
          <a:xfrm>
            <a:off x="98322" y="4788308"/>
            <a:ext cx="353962" cy="127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Image result for beer dog">
            <a:extLst>
              <a:ext uri="{FF2B5EF4-FFF2-40B4-BE49-F238E27FC236}">
                <a16:creationId xmlns="" xmlns:a16="http://schemas.microsoft.com/office/drawing/2014/main" id="{6775A2DB-0BFB-448A-9254-DB26E7876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2356874"/>
            <a:ext cx="1608189" cy="214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58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BrewDog</a:t>
            </a:r>
            <a:r>
              <a:rPr lang="en-US" dirty="0"/>
              <a:t>!!  Word Association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=""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="" xmlns:a16="http://schemas.microsoft.com/office/drawing/2014/main" id="{FD3090C5-5CE1-4A44-97C8-EB0484952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=""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A5C07CD-04D0-4BD9-BE39-864FC85CDE83}"/>
              </a:ext>
            </a:extLst>
          </p:cNvPr>
          <p:cNvSpPr/>
          <p:nvPr/>
        </p:nvSpPr>
        <p:spPr>
          <a:xfrm>
            <a:off x="286600" y="5532798"/>
            <a:ext cx="8611737" cy="5232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</a:rPr>
              <a:t>Word Association is similar to correlation.  Unlike correlation, terms can only be positively associated.  This is because there are so many terms that most everything would be negatively “correlated” ( actually associated). 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EB6AEF77-A24C-45ED-A28A-80640EF08A83}"/>
              </a:ext>
            </a:extLst>
          </p:cNvPr>
          <p:cNvGrpSpPr/>
          <p:nvPr/>
        </p:nvGrpSpPr>
        <p:grpSpPr>
          <a:xfrm>
            <a:off x="259305" y="3107117"/>
            <a:ext cx="8611738" cy="584775"/>
            <a:chOff x="259307" y="1102102"/>
            <a:chExt cx="8611738" cy="584775"/>
          </a:xfrm>
        </p:grpSpPr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36A3BFF8-5C6D-4FAD-980D-98BA8B6D4B46}"/>
                </a:ext>
              </a:extLst>
            </p:cNvPr>
            <p:cNvSpPr/>
            <p:nvPr/>
          </p:nvSpPr>
          <p:spPr>
            <a:xfrm>
              <a:off x="259307" y="1102102"/>
              <a:ext cx="8611738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defTabSz="457200"/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# Inspect word associations</a:t>
              </a:r>
            </a:p>
            <a:p>
              <a:pPr defTabSz="457200"/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associations&lt;-</a:t>
              </a:r>
              <a:r>
                <a:rPr lang="en-US" sz="1600" kern="1200" dirty="0" err="1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findAssocs</a:t>
              </a:r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(</a:t>
              </a:r>
              <a:r>
                <a:rPr lang="en-US" sz="1600" kern="1200" dirty="0" err="1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beerTDM</a:t>
              </a:r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, </a:t>
              </a:r>
              <a:r>
                <a:rPr lang="en-US" sz="16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'</a:t>
              </a:r>
              <a:r>
                <a:rPr lang="en-US" sz="1600" dirty="0" err="1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brewdog</a:t>
              </a:r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', 0.30)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C57E16E0-0E42-427E-A641-3FD778FEFA8D}"/>
                </a:ext>
              </a:extLst>
            </p:cNvPr>
            <p:cNvSpPr/>
            <p:nvPr/>
          </p:nvSpPr>
          <p:spPr>
            <a:xfrm>
              <a:off x="4105701" y="1317234"/>
              <a:ext cx="973540" cy="369058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7A7185D-FC3A-4F10-8DE7-174F92904FA2}"/>
              </a:ext>
            </a:extLst>
          </p:cNvPr>
          <p:cNvSpPr txBox="1"/>
          <p:nvPr/>
        </p:nvSpPr>
        <p:spPr>
          <a:xfrm>
            <a:off x="259306" y="1319240"/>
            <a:ext cx="8611737" cy="58477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Tuning Parameter: Adjust 0.30  to get the terms that are associated .30 or more with the unexpected term term</a:t>
            </a:r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s.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D4763B-7D08-4C14-A8ED-25C6AD97BD71}"/>
              </a:ext>
            </a:extLst>
          </p:cNvPr>
          <p:cNvSpPr txBox="1"/>
          <p:nvPr/>
        </p:nvSpPr>
        <p:spPr>
          <a:xfrm>
            <a:off x="266132" y="3722529"/>
            <a:ext cx="769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Any word that appears at least 30% of the time with “</a:t>
            </a:r>
            <a:r>
              <a:rPr lang="en-US" i="1" dirty="0" err="1"/>
              <a:t>brewdog</a:t>
            </a:r>
            <a:r>
              <a:rPr lang="en-US" i="1" dirty="0"/>
              <a:t>” will be returned.</a:t>
            </a:r>
          </a:p>
        </p:txBody>
      </p:sp>
    </p:spTree>
    <p:extLst>
      <p:ext uri="{BB962C8B-B14F-4D97-AF65-F5344CB8AC3E}">
        <p14:creationId xmlns:p14="http://schemas.microsoft.com/office/powerpoint/2010/main" val="4123884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Brewdog</a:t>
            </a:r>
            <a:r>
              <a:rPr lang="en-US" dirty="0"/>
              <a:t>!!  Word Association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=""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="" xmlns:a16="http://schemas.microsoft.com/office/drawing/2014/main" id="{FD3090C5-5CE1-4A44-97C8-EB0484952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=""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6A3BFF8-5C6D-4FAD-980D-98BA8B6D4B46}"/>
              </a:ext>
            </a:extLst>
          </p:cNvPr>
          <p:cNvSpPr/>
          <p:nvPr/>
        </p:nvSpPr>
        <p:spPr>
          <a:xfrm>
            <a:off x="266131" y="1859185"/>
            <a:ext cx="8611738" cy="28007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Make a dot plot</a:t>
            </a:r>
          </a:p>
          <a:p>
            <a:pPr defTabSz="457200"/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   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 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(terms=names(associations[[1]]),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                         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value=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unlist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(associations))</a:t>
            </a:r>
          </a:p>
          <a:p>
            <a:pPr defTabSz="457200"/>
            <a:endParaRPr lang="en-US" sz="1600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assocDF$</a:t>
            </a:r>
            <a:r>
              <a:rPr lang="en-US" sz="1600" kern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terms</a:t>
            </a:r>
            <a:r>
              <a:rPr lang="en-US" sz="16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factor(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sz="16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$terms, levels=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sz="16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$terms)</a:t>
            </a:r>
          </a:p>
          <a:p>
            <a:pPr defTabSz="457200"/>
            <a:endParaRPr lang="en-US" sz="1600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ggplot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(y=terms)) +  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geom_point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(x=value), data=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col='#c00c00') +  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theme_gdocs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() + 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geom_text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(x=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value,label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=value), 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			 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colour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="red",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hjust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="inward",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vjust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="inward" , size=3)</a:t>
            </a:r>
            <a:endParaRPr lang="en-US" sz="1600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247FB40-E1FC-465B-8AC4-135E069F6E7A}"/>
              </a:ext>
            </a:extLst>
          </p:cNvPr>
          <p:cNvSpPr/>
          <p:nvPr/>
        </p:nvSpPr>
        <p:spPr>
          <a:xfrm>
            <a:off x="179913" y="5686723"/>
            <a:ext cx="8784167" cy="2539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Changing terms into factors lets ggplot2 order them</a:t>
            </a:r>
          </a:p>
        </p:txBody>
      </p:sp>
    </p:spTree>
    <p:extLst>
      <p:ext uri="{BB962C8B-B14F-4D97-AF65-F5344CB8AC3E}">
        <p14:creationId xmlns:p14="http://schemas.microsoft.com/office/powerpoint/2010/main" val="325872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9210D5C-D4DA-42F2-9C4A-993DFC77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82C34DE6-46FB-47F0-9733-C3D27E997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2873"/>
            <a:ext cx="7886700" cy="591477"/>
          </a:xfrm>
        </p:spPr>
        <p:txBody>
          <a:bodyPr/>
          <a:lstStyle/>
          <a:p>
            <a:r>
              <a:rPr lang="en-US" sz="3200" dirty="0"/>
              <a:t>Back to </a:t>
            </a:r>
            <a:r>
              <a:rPr lang="en-US" sz="3200" dirty="0" err="1"/>
              <a:t>B_Associations_Dendrogram_WordNetworks.R</a:t>
            </a:r>
            <a:endParaRPr lang="en-US" sz="32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AEE3B0A-243D-4D84-82C8-9D7223818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E6123B4-98F7-4DC5-97DE-E4E470717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E9534B7-F364-47E6-9599-C508EA823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67" y="1542282"/>
            <a:ext cx="8249265" cy="4069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D38C65D-DB44-46A4-800F-3896BD9C6EA5}"/>
              </a:ext>
            </a:extLst>
          </p:cNvPr>
          <p:cNvSpPr txBox="1"/>
          <p:nvPr/>
        </p:nvSpPr>
        <p:spPr>
          <a:xfrm>
            <a:off x="447367" y="1203728"/>
            <a:ext cx="8249265" cy="33855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r>
              <a:rPr lang="en-US" sz="1600" kern="1200" dirty="0" err="1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thealetrail</a:t>
            </a:r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” has the highest word association with “</a:t>
            </a:r>
            <a:r>
              <a:rPr lang="en-US" sz="1600" kern="1200" dirty="0" err="1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brewdog</a:t>
            </a:r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818B2B5F-FBAE-46E5-B78D-7D5A889CD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0" y="6136010"/>
            <a:ext cx="404901" cy="32918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EE08D283-37B7-4151-B8D2-962905F1A10E}"/>
              </a:ext>
            </a:extLst>
          </p:cNvPr>
          <p:cNvSpPr/>
          <p:nvPr/>
        </p:nvSpPr>
        <p:spPr>
          <a:xfrm>
            <a:off x="1283108" y="5654272"/>
            <a:ext cx="676951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@</a:t>
            </a:r>
            <a:r>
              <a:rPr lang="en-US" sz="1100" dirty="0" err="1"/>
              <a:t>TheAleTrail</a:t>
            </a:r>
            <a:r>
              <a:rPr lang="en-US" sz="1100" dirty="0"/>
              <a:t>: Worth the wait. This is excellent. @</a:t>
            </a:r>
            <a:r>
              <a:rPr lang="en-US" sz="1100" dirty="0" err="1"/>
              <a:t>brewdog</a:t>
            </a:r>
            <a:r>
              <a:rPr lang="en-US" sz="1100" dirty="0"/>
              <a:t> @</a:t>
            </a:r>
            <a:r>
              <a:rPr lang="en-US" sz="1100" dirty="0" err="1"/>
              <a:t>British_Airways</a:t>
            </a:r>
            <a:r>
              <a:rPr lang="en-US" sz="1100" dirty="0"/>
              <a:t>  #Speedbird100  balanced juicy hops with a tang of bitterness…</a:t>
            </a:r>
          </a:p>
        </p:txBody>
      </p:sp>
      <p:sp>
        <p:nvSpPr>
          <p:cNvPr id="19" name="Speech Bubble: Oval 18">
            <a:extLst>
              <a:ext uri="{FF2B5EF4-FFF2-40B4-BE49-F238E27FC236}">
                <a16:creationId xmlns="" xmlns:a16="http://schemas.microsoft.com/office/drawing/2014/main" id="{E1250D65-B07D-4E55-86C7-7CA38B54CFFD}"/>
              </a:ext>
            </a:extLst>
          </p:cNvPr>
          <p:cNvSpPr/>
          <p:nvPr/>
        </p:nvSpPr>
        <p:spPr>
          <a:xfrm>
            <a:off x="613901" y="5486400"/>
            <a:ext cx="7969660" cy="649610"/>
          </a:xfrm>
          <a:prstGeom prst="wedgeEllipseCallout">
            <a:avLst>
              <a:gd name="adj1" fmla="val -49331"/>
              <a:gd name="adj2" fmla="val 54336"/>
            </a:avLst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9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EA1E927-42A1-4F18-98B4-B2286686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9E9892C0-018C-4DD0-97A5-7FC4FD6E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Association is NOT frequency.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A2500E2-DA47-4E11-95C9-97ABE6F85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30852DE-7F9F-4D93-B347-B6A4CEFF2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050" name="Picture 2" descr="Image result for trap meme">
            <a:extLst>
              <a:ext uri="{FF2B5EF4-FFF2-40B4-BE49-F238E27FC236}">
                <a16:creationId xmlns="" xmlns:a16="http://schemas.microsoft.com/office/drawing/2014/main" id="{EDF7E365-FED3-4323-966C-BAFC885B1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046954"/>
            <a:ext cx="4257368" cy="239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816C205-326A-44F0-9783-879DB3FC3CCD}"/>
              </a:ext>
            </a:extLst>
          </p:cNvPr>
          <p:cNvSpPr txBox="1"/>
          <p:nvPr/>
        </p:nvSpPr>
        <p:spPr>
          <a:xfrm>
            <a:off x="5126600" y="2046954"/>
            <a:ext cx="3519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brewdog</a:t>
            </a:r>
            <a:r>
              <a:rPr lang="en-US" dirty="0"/>
              <a:t>” appears 16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thealetrail</a:t>
            </a:r>
            <a:r>
              <a:rPr lang="en-US" dirty="0"/>
              <a:t>” is the most associated term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948CBF8-7AD5-452D-AE91-266CDE3F3E88}"/>
              </a:ext>
            </a:extLst>
          </p:cNvPr>
          <p:cNvSpPr/>
          <p:nvPr/>
        </p:nvSpPr>
        <p:spPr>
          <a:xfrm>
            <a:off x="5201265" y="3244339"/>
            <a:ext cx="3086100" cy="4989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en-US" dirty="0" err="1"/>
              <a:t>thealetrail</a:t>
            </a:r>
            <a:r>
              <a:rPr lang="en-US" dirty="0"/>
              <a:t>” appears 5 times.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EB5EF2F-FF80-494A-A0D1-F2D3D3C883DB}"/>
              </a:ext>
            </a:extLst>
          </p:cNvPr>
          <p:cNvSpPr/>
          <p:nvPr/>
        </p:nvSpPr>
        <p:spPr>
          <a:xfrm>
            <a:off x="179913" y="5349162"/>
            <a:ext cx="8784167" cy="5914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“</a:t>
            </a:r>
            <a:r>
              <a:rPr lang="en-US" sz="1400" dirty="0" err="1"/>
              <a:t>thealetrail</a:t>
            </a:r>
            <a:r>
              <a:rPr lang="en-US" sz="1400" dirty="0"/>
              <a:t>” is NOT frequent within the corpus.  Instead given a search term “</a:t>
            </a:r>
            <a:r>
              <a:rPr lang="en-US" sz="1400" dirty="0" err="1"/>
              <a:t>brewdog</a:t>
            </a:r>
            <a:r>
              <a:rPr lang="en-US" sz="1400" dirty="0"/>
              <a:t>” it is highly </a:t>
            </a:r>
            <a:r>
              <a:rPr lang="en-US" sz="1400" i="1" dirty="0"/>
              <a:t>associated</a:t>
            </a:r>
            <a:r>
              <a:rPr lang="en-US" sz="1400" dirty="0"/>
              <a:t>.  “</a:t>
            </a:r>
            <a:r>
              <a:rPr lang="en-US" sz="1400" dirty="0" err="1"/>
              <a:t>thealetrail</a:t>
            </a:r>
            <a:r>
              <a:rPr lang="en-US" sz="1400" dirty="0"/>
              <a:t>” in the context of “</a:t>
            </a:r>
            <a:r>
              <a:rPr lang="en-US" sz="1400" dirty="0" err="1"/>
              <a:t>brewdog</a:t>
            </a:r>
            <a:r>
              <a:rPr lang="en-US" sz="1400" dirty="0"/>
              <a:t>” is frequently associated but still seldom used in the grander context.</a:t>
            </a:r>
          </a:p>
        </p:txBody>
      </p:sp>
    </p:spTree>
    <p:extLst>
      <p:ext uri="{BB962C8B-B14F-4D97-AF65-F5344CB8AC3E}">
        <p14:creationId xmlns:p14="http://schemas.microsoft.com/office/powerpoint/2010/main" val="14183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 </a:t>
            </a:r>
            <a:r>
              <a:rPr lang="en-US" i="1" smtClean="0"/>
              <a:t>– all times are suggested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111250"/>
          <a:ext cx="7887506" cy="37128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84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82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907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Tuesday - June 18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8:45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Coffee</a:t>
                      </a:r>
                    </a:p>
                  </a:txBody>
                  <a:tcPr marL="8776" marR="8776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10:00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Basic Visualization &amp; 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Zipf’s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Law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 Charts, Word Associations,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Dendrograms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Word Networks, Tokenization/Word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Clouds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Lunch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Commonality, Comparison Clouds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TF-IDF, Pyramid,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bar bell plots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02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Dendrograms: Hierarchical Clusters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=""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6/7/2019</a:t>
            </a:fld>
            <a:endParaRPr lang="en-US"/>
          </a:p>
        </p:txBody>
      </p:sp>
      <p:sp>
        <p:nvSpPr>
          <p:cNvPr id="39" name="Footer Placeholder 5">
            <a:extLst>
              <a:ext uri="{FF2B5EF4-FFF2-40B4-BE49-F238E27FC236}">
                <a16:creationId xmlns="" xmlns:a16="http://schemas.microsoft.com/office/drawing/2014/main" id="{D1D3783E-01A5-469C-B82C-CDF73DEAF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=""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8EBEC10D-BA36-46F0-9B26-B7041C9D73F1}"/>
              </a:ext>
            </a:extLst>
          </p:cNvPr>
          <p:cNvSpPr/>
          <p:nvPr/>
        </p:nvSpPr>
        <p:spPr>
          <a:xfrm>
            <a:off x="2514600" y="2323087"/>
            <a:ext cx="4114800" cy="192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6B2FAC6F-EF38-48BA-860E-5A21249ABE98}"/>
              </a:ext>
            </a:extLst>
          </p:cNvPr>
          <p:cNvSpPr/>
          <p:nvPr/>
        </p:nvSpPr>
        <p:spPr>
          <a:xfrm>
            <a:off x="2514600" y="1954084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Real Rainfall Data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="" xmlns:a16="http://schemas.microsoft.com/office/drawing/2014/main" id="{96BC8BFB-0E3D-472B-BA07-1DD44E0CF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389741"/>
              </p:ext>
            </p:extLst>
          </p:nvPr>
        </p:nvGraphicFramePr>
        <p:xfrm>
          <a:off x="2686050" y="2538389"/>
          <a:ext cx="3771900" cy="14833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758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960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City</a:t>
                      </a:r>
                      <a:endParaRPr lang="en-US" sz="1800" kern="1200" dirty="0">
                        <a:solidFill>
                          <a:srgbClr val="FFFFFF"/>
                        </a:solidFill>
                        <a:latin typeface="+mj-lt"/>
                        <a:ea typeface="+mn-ea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Annual Rainfall (in)</a:t>
                      </a:r>
                      <a:endParaRPr lang="en-US" sz="1800" dirty="0">
                        <a:latin typeface="+mj-lt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Portland</a:t>
                      </a:r>
                      <a:endParaRPr lang="en-US" sz="1800" dirty="0">
                        <a:solidFill>
                          <a:srgbClr val="FFFFFF"/>
                        </a:solidFill>
                        <a:latin typeface="+mj-lt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43.5</a:t>
                      </a:r>
                      <a:endParaRPr lang="en-US" sz="1800" dirty="0">
                        <a:solidFill>
                          <a:schemeClr val="bg1"/>
                        </a:solidFill>
                        <a:latin typeface="+mj-lt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Boston</a:t>
                      </a:r>
                      <a:endParaRPr lang="en-US" sz="1800" dirty="0">
                        <a:solidFill>
                          <a:srgbClr val="FFFFFF"/>
                        </a:solidFill>
                        <a:latin typeface="+mj-lt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43.8</a:t>
                      </a:r>
                      <a:endParaRPr lang="en-US" sz="1800" dirty="0">
                        <a:solidFill>
                          <a:schemeClr val="bg1"/>
                        </a:solidFill>
                        <a:latin typeface="+mj-lt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New Orleans</a:t>
                      </a:r>
                      <a:endParaRPr lang="en-US" sz="1800" dirty="0">
                        <a:solidFill>
                          <a:srgbClr val="FFFFFF"/>
                        </a:solidFill>
                        <a:latin typeface="+mj-lt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62.7</a:t>
                      </a:r>
                      <a:endParaRPr lang="en-US" sz="1800" dirty="0">
                        <a:solidFill>
                          <a:schemeClr val="bg1"/>
                        </a:solidFill>
                        <a:latin typeface="+mj-lt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81012F0F-BB26-479E-89B7-89A1CF7DC8BD}"/>
              </a:ext>
            </a:extLst>
          </p:cNvPr>
          <p:cNvSpPr/>
          <p:nvPr/>
        </p:nvSpPr>
        <p:spPr>
          <a:xfrm>
            <a:off x="179913" y="5643716"/>
            <a:ext cx="8784167" cy="2969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Which two are most similar?  What approximate value would “connect” the two?</a:t>
            </a:r>
          </a:p>
        </p:txBody>
      </p:sp>
    </p:spTree>
    <p:extLst>
      <p:ext uri="{BB962C8B-B14F-4D97-AF65-F5344CB8AC3E}">
        <p14:creationId xmlns:p14="http://schemas.microsoft.com/office/powerpoint/2010/main" val="688201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Dendrograms: Hierarchical Clusters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=""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6/7/2019</a:t>
            </a:fld>
            <a:endParaRPr lang="en-US"/>
          </a:p>
        </p:txBody>
      </p:sp>
      <p:sp>
        <p:nvSpPr>
          <p:cNvPr id="39" name="Footer Placeholder 5">
            <a:extLst>
              <a:ext uri="{FF2B5EF4-FFF2-40B4-BE49-F238E27FC236}">
                <a16:creationId xmlns="" xmlns:a16="http://schemas.microsoft.com/office/drawing/2014/main" id="{D1D3783E-01A5-469C-B82C-CDF73DEAF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=""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4B40F18D-38DC-4DA2-9A3A-80D0075E556D}"/>
              </a:ext>
            </a:extLst>
          </p:cNvPr>
          <p:cNvGrpSpPr/>
          <p:nvPr/>
        </p:nvGrpSpPr>
        <p:grpSpPr>
          <a:xfrm>
            <a:off x="2514600" y="1128174"/>
            <a:ext cx="4114800" cy="4750503"/>
            <a:chOff x="4660900" y="1128174"/>
            <a:chExt cx="4114800" cy="4750503"/>
          </a:xfrm>
        </p:grpSpPr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7197406C-DFBC-4F87-B64C-5BFAB29DF079}"/>
                </a:ext>
              </a:extLst>
            </p:cNvPr>
            <p:cNvSpPr/>
            <p:nvPr/>
          </p:nvSpPr>
          <p:spPr>
            <a:xfrm>
              <a:off x="4660900" y="1497176"/>
              <a:ext cx="4114800" cy="43815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900" tIns="88900" rIns="88900" bIns="88900" rtlCol="0" anchor="t" anchorCtr="0"/>
            <a:lstStyle/>
            <a:p>
              <a:pPr marL="114300" lvl="1" indent="-114300">
                <a:spcBef>
                  <a:spcPts val="600"/>
                </a:spcBef>
                <a:buSzPct val="100000"/>
                <a:buFont typeface="Arial"/>
                <a:buChar char="•"/>
              </a:pPr>
              <a:endParaRPr lang="en-US" sz="1100" dirty="0">
                <a:solidFill>
                  <a:schemeClr val="tx2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FEE6A673-DE2C-4210-A54A-DC994611B17B}"/>
                </a:ext>
              </a:extLst>
            </p:cNvPr>
            <p:cNvSpPr/>
            <p:nvPr/>
          </p:nvSpPr>
          <p:spPr>
            <a:xfrm>
              <a:off x="4660900" y="1128174"/>
              <a:ext cx="4114800" cy="36576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900" tIns="88900" rIns="88900" bIns="88900" rtlCol="0" anchor="ctr"/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Rainfall Data as a Dendrogram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="" xmlns:a16="http://schemas.microsoft.com/office/drawing/2014/main" id="{1FC863D7-E617-4659-9D8A-5FABFA4A07BF}"/>
                </a:ext>
              </a:extLst>
            </p:cNvPr>
            <p:cNvGrpSpPr/>
            <p:nvPr/>
          </p:nvGrpSpPr>
          <p:grpSpPr>
            <a:xfrm>
              <a:off x="5255809" y="1706449"/>
              <a:ext cx="2924981" cy="2967580"/>
              <a:chOff x="5846529" y="2604459"/>
              <a:chExt cx="2924981" cy="2967580"/>
            </a:xfrm>
          </p:grpSpPr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id="{AA5D650F-D200-4398-957F-57CC08202615}"/>
                  </a:ext>
                </a:extLst>
              </p:cNvPr>
              <p:cNvSpPr txBox="1"/>
              <p:nvPr/>
            </p:nvSpPr>
            <p:spPr>
              <a:xfrm rot="5400000">
                <a:off x="5918018" y="4852106"/>
                <a:ext cx="827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:r>
                  <a:rPr lang="en-US" sz="1600" kern="1200" dirty="0">
                    <a:solidFill>
                      <a:srgbClr val="13705B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Boston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id="{1E8F3D48-AD55-4711-98A2-828AF2F18BB7}"/>
                  </a:ext>
                </a:extLst>
              </p:cNvPr>
              <p:cNvSpPr txBox="1"/>
              <p:nvPr/>
            </p:nvSpPr>
            <p:spPr>
              <a:xfrm rot="5400000">
                <a:off x="6823312" y="4924585"/>
                <a:ext cx="9563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:r>
                  <a:rPr lang="en-US" sz="1600" kern="1200" dirty="0">
                    <a:solidFill>
                      <a:srgbClr val="13705B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Portland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5AD15AC0-0BF8-4BAC-8A1F-77E63D3E5E5E}"/>
                  </a:ext>
                </a:extLst>
              </p:cNvPr>
              <p:cNvSpPr txBox="1"/>
              <p:nvPr/>
            </p:nvSpPr>
            <p:spPr>
              <a:xfrm rot="5400000">
                <a:off x="7918767" y="4410664"/>
                <a:ext cx="13669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:r>
                  <a:rPr lang="en-US" sz="1600" kern="1200" dirty="0">
                    <a:solidFill>
                      <a:srgbClr val="1C2835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New Orleans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="" xmlns:a16="http://schemas.microsoft.com/office/drawing/2014/main" id="{B59CF335-AD1C-454F-97A3-11B303409528}"/>
                  </a:ext>
                </a:extLst>
              </p:cNvPr>
              <p:cNvCxnSpPr>
                <a:stCxn id="26" idx="1"/>
              </p:cNvCxnSpPr>
              <p:nvPr/>
            </p:nvCxnSpPr>
            <p:spPr>
              <a:xfrm flipV="1">
                <a:off x="6331769" y="3822584"/>
                <a:ext cx="507131" cy="785049"/>
              </a:xfrm>
              <a:prstGeom prst="line">
                <a:avLst/>
              </a:prstGeom>
              <a:ln>
                <a:solidFill>
                  <a:srgbClr val="F0951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="" xmlns:a16="http://schemas.microsoft.com/office/drawing/2014/main" id="{A74B7F5C-A0F0-4DA9-B65F-D466B9BF7E2D}"/>
                  </a:ext>
                </a:extLst>
              </p:cNvPr>
              <p:cNvCxnSpPr>
                <a:stCxn id="27" idx="1"/>
              </p:cNvCxnSpPr>
              <p:nvPr/>
            </p:nvCxnSpPr>
            <p:spPr>
              <a:xfrm flipH="1" flipV="1">
                <a:off x="6838901" y="3822585"/>
                <a:ext cx="462588" cy="793100"/>
              </a:xfrm>
              <a:prstGeom prst="line">
                <a:avLst/>
              </a:prstGeom>
              <a:ln>
                <a:solidFill>
                  <a:srgbClr val="F0951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="" xmlns:a16="http://schemas.microsoft.com/office/drawing/2014/main" id="{4B800819-C322-49A6-80D6-C36B6D86CDE3}"/>
                  </a:ext>
                </a:extLst>
              </p:cNvPr>
              <p:cNvCxnSpPr>
                <a:stCxn id="28" idx="1"/>
              </p:cNvCxnSpPr>
              <p:nvPr/>
            </p:nvCxnSpPr>
            <p:spPr>
              <a:xfrm flipH="1" flipV="1">
                <a:off x="7470766" y="2735264"/>
                <a:ext cx="1131467" cy="1161212"/>
              </a:xfrm>
              <a:prstGeom prst="line">
                <a:avLst/>
              </a:prstGeom>
              <a:ln>
                <a:solidFill>
                  <a:srgbClr val="F0951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="" xmlns:a16="http://schemas.microsoft.com/office/drawing/2014/main" id="{9EC786E0-4C47-4A43-9B51-E0BFCDC8C628}"/>
                  </a:ext>
                </a:extLst>
              </p:cNvPr>
              <p:cNvCxnSpPr/>
              <p:nvPr/>
            </p:nvCxnSpPr>
            <p:spPr>
              <a:xfrm flipV="1">
                <a:off x="6838900" y="2735264"/>
                <a:ext cx="631866" cy="1087320"/>
              </a:xfrm>
              <a:prstGeom prst="line">
                <a:avLst/>
              </a:prstGeom>
              <a:ln>
                <a:solidFill>
                  <a:srgbClr val="F0951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="" xmlns:a16="http://schemas.microsoft.com/office/drawing/2014/main" id="{0A89C0DF-0B8F-4EFD-909E-70EDD00D765D}"/>
                  </a:ext>
                </a:extLst>
              </p:cNvPr>
              <p:cNvCxnSpPr/>
              <p:nvPr/>
            </p:nvCxnSpPr>
            <p:spPr>
              <a:xfrm flipV="1">
                <a:off x="5944228" y="2735264"/>
                <a:ext cx="0" cy="1880421"/>
              </a:xfrm>
              <a:prstGeom prst="line">
                <a:avLst/>
              </a:prstGeom>
              <a:ln>
                <a:solidFill>
                  <a:srgbClr val="F0951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="" xmlns:a16="http://schemas.microsoft.com/office/drawing/2014/main" id="{F2C0F779-1EF3-45FB-BBE4-336B5AC2B2C0}"/>
                  </a:ext>
                </a:extLst>
              </p:cNvPr>
              <p:cNvCxnSpPr/>
              <p:nvPr/>
            </p:nvCxnSpPr>
            <p:spPr>
              <a:xfrm>
                <a:off x="5846529" y="2735264"/>
                <a:ext cx="195398" cy="0"/>
              </a:xfrm>
              <a:prstGeom prst="line">
                <a:avLst/>
              </a:prstGeom>
              <a:ln>
                <a:solidFill>
                  <a:srgbClr val="F0951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="" xmlns:a16="http://schemas.microsoft.com/office/drawing/2014/main" id="{9E059EA0-D32B-47D3-A834-27E63151EC4A}"/>
                  </a:ext>
                </a:extLst>
              </p:cNvPr>
              <p:cNvCxnSpPr/>
              <p:nvPr/>
            </p:nvCxnSpPr>
            <p:spPr>
              <a:xfrm>
                <a:off x="5846529" y="3828454"/>
                <a:ext cx="195398" cy="0"/>
              </a:xfrm>
              <a:prstGeom prst="line">
                <a:avLst/>
              </a:prstGeom>
              <a:ln>
                <a:solidFill>
                  <a:srgbClr val="F0951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="" xmlns:a16="http://schemas.microsoft.com/office/drawing/2014/main" id="{92CA6445-8623-4C2C-9BE8-9E22F8284B8E}"/>
                  </a:ext>
                </a:extLst>
              </p:cNvPr>
              <p:cNvSpPr txBox="1"/>
              <p:nvPr/>
            </p:nvSpPr>
            <p:spPr>
              <a:xfrm>
                <a:off x="5953048" y="3691779"/>
                <a:ext cx="3385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:r>
                  <a:rPr lang="en-US" sz="1050" kern="1200" dirty="0">
                    <a:solidFill>
                      <a:prstClr val="black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44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="" xmlns:a16="http://schemas.microsoft.com/office/drawing/2014/main" id="{B6FF05DC-D840-4D92-B3CB-395B42AF6689}"/>
                  </a:ext>
                </a:extLst>
              </p:cNvPr>
              <p:cNvSpPr txBox="1"/>
              <p:nvPr/>
            </p:nvSpPr>
            <p:spPr>
              <a:xfrm>
                <a:off x="5958588" y="2604459"/>
                <a:ext cx="3353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:r>
                  <a:rPr lang="en-US" sz="1050" kern="1200" dirty="0">
                    <a:solidFill>
                      <a:prstClr val="black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63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DDE5F1E5-302B-4125-9DFA-549BF3D63329}"/>
                </a:ext>
              </a:extLst>
            </p:cNvPr>
            <p:cNvSpPr txBox="1"/>
            <p:nvPr/>
          </p:nvSpPr>
          <p:spPr>
            <a:xfrm>
              <a:off x="4896751" y="5077411"/>
              <a:ext cx="3643099" cy="584775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 kern="1200" dirty="0">
                  <a:solidFill>
                    <a:prstClr val="black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Boston &amp; Portland are a cluster at height ~45, losing precision to create the cluster.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7031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Dendrograms: Hierarchical Clusters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=""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6/7/2019</a:t>
            </a:fld>
            <a:endParaRPr lang="en-US"/>
          </a:p>
        </p:txBody>
      </p:sp>
      <p:sp>
        <p:nvSpPr>
          <p:cNvPr id="39" name="Footer Placeholder 5">
            <a:extLst>
              <a:ext uri="{FF2B5EF4-FFF2-40B4-BE49-F238E27FC236}">
                <a16:creationId xmlns="" xmlns:a16="http://schemas.microsoft.com/office/drawing/2014/main" id="{D1D3783E-01A5-469C-B82C-CDF73DEAF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=""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36488C7-5828-42B9-B9EA-E3E1326F4AA7}"/>
              </a:ext>
            </a:extLst>
          </p:cNvPr>
          <p:cNvSpPr txBox="1"/>
          <p:nvPr/>
        </p:nvSpPr>
        <p:spPr>
          <a:xfrm>
            <a:off x="336878" y="5630543"/>
            <a:ext cx="8409940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Visualizes hierarchical data.  For text, the frequency distances are calculated to create the </a:t>
            </a:r>
            <a:r>
              <a:rPr lang="en-US" sz="1600" kern="1200" dirty="0" err="1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hc</a:t>
            </a:r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object.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8EBEC10D-BA36-46F0-9B26-B7041C9D73F1}"/>
              </a:ext>
            </a:extLst>
          </p:cNvPr>
          <p:cNvSpPr/>
          <p:nvPr/>
        </p:nvSpPr>
        <p:spPr>
          <a:xfrm>
            <a:off x="365760" y="1497177"/>
            <a:ext cx="4114800" cy="317685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197406C-DFBC-4F87-B64C-5BFAB29DF079}"/>
              </a:ext>
            </a:extLst>
          </p:cNvPr>
          <p:cNvSpPr/>
          <p:nvPr/>
        </p:nvSpPr>
        <p:spPr>
          <a:xfrm>
            <a:off x="4660900" y="1497176"/>
            <a:ext cx="4114800" cy="31768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114300" lvl="1" indent="-114300">
              <a:spcBef>
                <a:spcPts val="600"/>
              </a:spcBef>
              <a:buSzPct val="100000"/>
              <a:buFont typeface="Arial"/>
              <a:buChar char="•"/>
            </a:pP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6B2FAC6F-EF38-48BA-860E-5A21249ABE98}"/>
              </a:ext>
            </a:extLst>
          </p:cNvPr>
          <p:cNvSpPr/>
          <p:nvPr/>
        </p:nvSpPr>
        <p:spPr>
          <a:xfrm>
            <a:off x="365760" y="1128174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Real Rainfall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FEE6A673-DE2C-4210-A54A-DC994611B17B}"/>
              </a:ext>
            </a:extLst>
          </p:cNvPr>
          <p:cNvSpPr/>
          <p:nvPr/>
        </p:nvSpPr>
        <p:spPr>
          <a:xfrm>
            <a:off x="4660900" y="1128174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Rainfall Data as a Dendrogram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="" xmlns:a16="http://schemas.microsoft.com/office/drawing/2014/main" id="{96BC8BFB-0E3D-472B-BA07-1DD44E0CF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289846"/>
              </p:ext>
            </p:extLst>
          </p:nvPr>
        </p:nvGraphicFramePr>
        <p:xfrm>
          <a:off x="743136" y="2226262"/>
          <a:ext cx="3186200" cy="14833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000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861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City</a:t>
                      </a:r>
                      <a:endParaRPr lang="en-US" sz="1800" kern="1200" dirty="0">
                        <a:solidFill>
                          <a:srgbClr val="FFFFFF"/>
                        </a:solidFill>
                        <a:latin typeface="+mj-lt"/>
                        <a:ea typeface="+mn-ea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Annual Rainfall</a:t>
                      </a:r>
                      <a:endParaRPr lang="en-US" sz="1800" dirty="0">
                        <a:latin typeface="+mj-lt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Portland</a:t>
                      </a:r>
                      <a:endParaRPr lang="en-US" sz="1800" dirty="0">
                        <a:solidFill>
                          <a:srgbClr val="FFFFFF"/>
                        </a:solidFill>
                        <a:latin typeface="+mj-lt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43.5</a:t>
                      </a:r>
                      <a:endParaRPr lang="en-US" sz="1800" dirty="0">
                        <a:solidFill>
                          <a:schemeClr val="bg1"/>
                        </a:solidFill>
                        <a:latin typeface="+mj-lt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Boston</a:t>
                      </a:r>
                      <a:endParaRPr lang="en-US" sz="1800" dirty="0">
                        <a:solidFill>
                          <a:srgbClr val="FFFFFF"/>
                        </a:solidFill>
                        <a:latin typeface="+mj-lt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43.8</a:t>
                      </a:r>
                      <a:endParaRPr lang="en-US" sz="1800" dirty="0">
                        <a:solidFill>
                          <a:schemeClr val="bg1"/>
                        </a:solidFill>
                        <a:latin typeface="+mj-lt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New Orleans</a:t>
                      </a:r>
                      <a:endParaRPr lang="en-US" sz="1800" dirty="0">
                        <a:solidFill>
                          <a:srgbClr val="FFFFFF"/>
                        </a:solidFill>
                        <a:latin typeface="+mj-lt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62.7</a:t>
                      </a:r>
                      <a:endParaRPr lang="en-US" sz="1800" dirty="0">
                        <a:solidFill>
                          <a:schemeClr val="bg1"/>
                        </a:solidFill>
                        <a:latin typeface="+mj-lt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1FC863D7-E617-4659-9D8A-5FABFA4A07BF}"/>
              </a:ext>
            </a:extLst>
          </p:cNvPr>
          <p:cNvGrpSpPr/>
          <p:nvPr/>
        </p:nvGrpSpPr>
        <p:grpSpPr>
          <a:xfrm>
            <a:off x="5255809" y="1706449"/>
            <a:ext cx="2924981" cy="2967580"/>
            <a:chOff x="5846529" y="2604459"/>
            <a:chExt cx="2924981" cy="2967580"/>
          </a:xfrm>
        </p:grpSpPr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AA5D650F-D200-4398-957F-57CC08202615}"/>
                </a:ext>
              </a:extLst>
            </p:cNvPr>
            <p:cNvSpPr txBox="1"/>
            <p:nvPr/>
          </p:nvSpPr>
          <p:spPr>
            <a:xfrm rot="5400000">
              <a:off x="5918018" y="4852106"/>
              <a:ext cx="8275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kern="1200" dirty="0">
                  <a:solidFill>
                    <a:srgbClr val="13705B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Boston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1E8F3D48-AD55-4711-98A2-828AF2F18BB7}"/>
                </a:ext>
              </a:extLst>
            </p:cNvPr>
            <p:cNvSpPr txBox="1"/>
            <p:nvPr/>
          </p:nvSpPr>
          <p:spPr>
            <a:xfrm rot="5400000">
              <a:off x="6823312" y="4924585"/>
              <a:ext cx="9563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kern="1200" dirty="0">
                  <a:solidFill>
                    <a:srgbClr val="13705B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Portland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5AD15AC0-0BF8-4BAC-8A1F-77E63D3E5E5E}"/>
                </a:ext>
              </a:extLst>
            </p:cNvPr>
            <p:cNvSpPr txBox="1"/>
            <p:nvPr/>
          </p:nvSpPr>
          <p:spPr>
            <a:xfrm rot="5400000">
              <a:off x="7918767" y="4410664"/>
              <a:ext cx="13669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kern="1200" dirty="0">
                  <a:solidFill>
                    <a:srgbClr val="1C2835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New Orleans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B59CF335-AD1C-454F-97A3-11B303409528}"/>
                </a:ext>
              </a:extLst>
            </p:cNvPr>
            <p:cNvCxnSpPr>
              <a:stCxn id="26" idx="1"/>
            </p:cNvCxnSpPr>
            <p:nvPr/>
          </p:nvCxnSpPr>
          <p:spPr>
            <a:xfrm flipV="1">
              <a:off x="6331769" y="3822584"/>
              <a:ext cx="507131" cy="785049"/>
            </a:xfrm>
            <a:prstGeom prst="line">
              <a:avLst/>
            </a:prstGeom>
            <a:ln>
              <a:solidFill>
                <a:srgbClr val="F0951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A74B7F5C-A0F0-4DA9-B65F-D466B9BF7E2D}"/>
                </a:ext>
              </a:extLst>
            </p:cNvPr>
            <p:cNvCxnSpPr>
              <a:stCxn id="27" idx="1"/>
            </p:cNvCxnSpPr>
            <p:nvPr/>
          </p:nvCxnSpPr>
          <p:spPr>
            <a:xfrm flipH="1" flipV="1">
              <a:off x="6838901" y="3822585"/>
              <a:ext cx="462588" cy="793100"/>
            </a:xfrm>
            <a:prstGeom prst="line">
              <a:avLst/>
            </a:prstGeom>
            <a:ln>
              <a:solidFill>
                <a:srgbClr val="F0951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4B800819-C322-49A6-80D6-C36B6D86CDE3}"/>
                </a:ext>
              </a:extLst>
            </p:cNvPr>
            <p:cNvCxnSpPr>
              <a:stCxn id="28" idx="1"/>
            </p:cNvCxnSpPr>
            <p:nvPr/>
          </p:nvCxnSpPr>
          <p:spPr>
            <a:xfrm flipH="1" flipV="1">
              <a:off x="7470766" y="2735264"/>
              <a:ext cx="1131467" cy="1161212"/>
            </a:xfrm>
            <a:prstGeom prst="line">
              <a:avLst/>
            </a:prstGeom>
            <a:ln>
              <a:solidFill>
                <a:srgbClr val="F0951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9EC786E0-4C47-4A43-9B51-E0BFCDC8C628}"/>
                </a:ext>
              </a:extLst>
            </p:cNvPr>
            <p:cNvCxnSpPr/>
            <p:nvPr/>
          </p:nvCxnSpPr>
          <p:spPr>
            <a:xfrm flipV="1">
              <a:off x="6838900" y="2735264"/>
              <a:ext cx="631866" cy="1087320"/>
            </a:xfrm>
            <a:prstGeom prst="line">
              <a:avLst/>
            </a:prstGeom>
            <a:ln>
              <a:solidFill>
                <a:srgbClr val="F0951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0A89C0DF-0B8F-4EFD-909E-70EDD00D765D}"/>
                </a:ext>
              </a:extLst>
            </p:cNvPr>
            <p:cNvCxnSpPr/>
            <p:nvPr/>
          </p:nvCxnSpPr>
          <p:spPr>
            <a:xfrm flipV="1">
              <a:off x="5944228" y="2735264"/>
              <a:ext cx="0" cy="1880421"/>
            </a:xfrm>
            <a:prstGeom prst="line">
              <a:avLst/>
            </a:prstGeom>
            <a:ln>
              <a:solidFill>
                <a:srgbClr val="F0951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F2C0F779-1EF3-45FB-BBE4-336B5AC2B2C0}"/>
                </a:ext>
              </a:extLst>
            </p:cNvPr>
            <p:cNvCxnSpPr/>
            <p:nvPr/>
          </p:nvCxnSpPr>
          <p:spPr>
            <a:xfrm>
              <a:off x="5846529" y="2735264"/>
              <a:ext cx="195398" cy="0"/>
            </a:xfrm>
            <a:prstGeom prst="line">
              <a:avLst/>
            </a:prstGeom>
            <a:ln>
              <a:solidFill>
                <a:srgbClr val="F0951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9E059EA0-D32B-47D3-A834-27E63151EC4A}"/>
                </a:ext>
              </a:extLst>
            </p:cNvPr>
            <p:cNvCxnSpPr/>
            <p:nvPr/>
          </p:nvCxnSpPr>
          <p:spPr>
            <a:xfrm>
              <a:off x="5846529" y="3828454"/>
              <a:ext cx="195398" cy="0"/>
            </a:xfrm>
            <a:prstGeom prst="line">
              <a:avLst/>
            </a:prstGeom>
            <a:ln>
              <a:solidFill>
                <a:srgbClr val="F0951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92CA6445-8623-4C2C-9BE8-9E22F8284B8E}"/>
                </a:ext>
              </a:extLst>
            </p:cNvPr>
            <p:cNvSpPr txBox="1"/>
            <p:nvPr/>
          </p:nvSpPr>
          <p:spPr>
            <a:xfrm>
              <a:off x="5953048" y="3691779"/>
              <a:ext cx="3385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05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44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B6FF05DC-D840-4D92-B3CB-395B42AF6689}"/>
                </a:ext>
              </a:extLst>
            </p:cNvPr>
            <p:cNvSpPr txBox="1"/>
            <p:nvPr/>
          </p:nvSpPr>
          <p:spPr>
            <a:xfrm>
              <a:off x="5958588" y="2604459"/>
              <a:ext cx="3353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05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63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436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Dendrograms: Hierarchical Clusters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=""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6/7/2019</a:t>
            </a:fld>
            <a:endParaRPr lang="en-US"/>
          </a:p>
        </p:txBody>
      </p:sp>
      <p:sp>
        <p:nvSpPr>
          <p:cNvPr id="39" name="Footer Placeholder 5">
            <a:extLst>
              <a:ext uri="{FF2B5EF4-FFF2-40B4-BE49-F238E27FC236}">
                <a16:creationId xmlns="" xmlns:a16="http://schemas.microsoft.com/office/drawing/2014/main" id="{D1D3783E-01A5-469C-B82C-CDF73DEAF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=""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197406C-DFBC-4F87-B64C-5BFAB29DF079}"/>
              </a:ext>
            </a:extLst>
          </p:cNvPr>
          <p:cNvSpPr/>
          <p:nvPr/>
        </p:nvSpPr>
        <p:spPr>
          <a:xfrm>
            <a:off x="4660900" y="1497176"/>
            <a:ext cx="4114800" cy="4381501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114300" lvl="1" indent="-114300">
              <a:spcBef>
                <a:spcPts val="600"/>
              </a:spcBef>
              <a:buSzPct val="100000"/>
              <a:buFont typeface="Arial"/>
              <a:buChar char="•"/>
            </a:pP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FEE6A673-DE2C-4210-A54A-DC994611B17B}"/>
              </a:ext>
            </a:extLst>
          </p:cNvPr>
          <p:cNvSpPr/>
          <p:nvPr/>
        </p:nvSpPr>
        <p:spPr>
          <a:xfrm>
            <a:off x="4660900" y="1128174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Rainfall Data as a Dendrogram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667B539A-F57E-4022-A051-60008C85B04B}"/>
              </a:ext>
            </a:extLst>
          </p:cNvPr>
          <p:cNvSpPr/>
          <p:nvPr/>
        </p:nvSpPr>
        <p:spPr>
          <a:xfrm>
            <a:off x="365760" y="1493934"/>
            <a:ext cx="4114800" cy="438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117475" indent="-117475" defTabSz="457200">
              <a:buFont typeface="Arial"/>
              <a:buChar char="•"/>
            </a:pPr>
            <a:r>
              <a:rPr lang="en-US" dirty="0">
                <a:solidFill>
                  <a:prstClr val="black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Reduces information much like average is a reduction of many observations’ values</a:t>
            </a:r>
          </a:p>
          <a:p>
            <a:pPr marL="117475" indent="-117475" defTabSz="457200">
              <a:buFont typeface="Arial"/>
              <a:buChar char="•"/>
            </a:pPr>
            <a:endParaRPr lang="en-US" sz="1400" dirty="0">
              <a:solidFill>
                <a:prstClr val="black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17475" indent="-117475" defTabSz="457200">
              <a:buFont typeface="Arial"/>
              <a:buChar char="•"/>
            </a:pPr>
            <a:endParaRPr lang="en-US" sz="1400" dirty="0">
              <a:solidFill>
                <a:prstClr val="black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17475" indent="-117475" defTabSz="457200">
              <a:buFont typeface="Arial"/>
              <a:buChar char="•"/>
            </a:pPr>
            <a:r>
              <a:rPr lang="en-US" sz="1600" dirty="0">
                <a:solidFill>
                  <a:prstClr val="black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Word clusters emerge often showing related terms/phrases</a:t>
            </a:r>
          </a:p>
          <a:p>
            <a:pPr marL="117475" indent="-117475" defTabSz="457200">
              <a:buFont typeface="Arial"/>
              <a:buChar char="•"/>
            </a:pPr>
            <a:endParaRPr lang="en-US" sz="1400" dirty="0">
              <a:solidFill>
                <a:prstClr val="black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17475" indent="-117475" defTabSz="457200">
              <a:buFont typeface="Arial"/>
              <a:buChar char="•"/>
            </a:pPr>
            <a:r>
              <a:rPr lang="en-US" dirty="0">
                <a:solidFill>
                  <a:prstClr val="black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Term frequency is used to construct the word cluster.  Put another way, term A &amp; term B have similar freq. distances &amp; are considered a cluster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428A96B2-C9E8-4690-9E7E-137E9BECBA01}"/>
              </a:ext>
            </a:extLst>
          </p:cNvPr>
          <p:cNvSpPr/>
          <p:nvPr/>
        </p:nvSpPr>
        <p:spPr>
          <a:xfrm>
            <a:off x="365760" y="1128174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Keep in Mind a Dendrogram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1FC863D7-E617-4659-9D8A-5FABFA4A07BF}"/>
              </a:ext>
            </a:extLst>
          </p:cNvPr>
          <p:cNvGrpSpPr/>
          <p:nvPr/>
        </p:nvGrpSpPr>
        <p:grpSpPr>
          <a:xfrm>
            <a:off x="5255809" y="2089907"/>
            <a:ext cx="2924981" cy="2967580"/>
            <a:chOff x="5846529" y="2604459"/>
            <a:chExt cx="2924981" cy="2967580"/>
          </a:xfrm>
        </p:grpSpPr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AA5D650F-D200-4398-957F-57CC08202615}"/>
                </a:ext>
              </a:extLst>
            </p:cNvPr>
            <p:cNvSpPr txBox="1"/>
            <p:nvPr/>
          </p:nvSpPr>
          <p:spPr>
            <a:xfrm rot="5400000">
              <a:off x="5918018" y="4852106"/>
              <a:ext cx="8275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kern="1200" dirty="0">
                  <a:solidFill>
                    <a:srgbClr val="13705B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Boston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1E8F3D48-AD55-4711-98A2-828AF2F18BB7}"/>
                </a:ext>
              </a:extLst>
            </p:cNvPr>
            <p:cNvSpPr txBox="1"/>
            <p:nvPr/>
          </p:nvSpPr>
          <p:spPr>
            <a:xfrm rot="5400000">
              <a:off x="6823312" y="4924585"/>
              <a:ext cx="9563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kern="1200" dirty="0">
                  <a:solidFill>
                    <a:srgbClr val="13705B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Portland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5AD15AC0-0BF8-4BAC-8A1F-77E63D3E5E5E}"/>
                </a:ext>
              </a:extLst>
            </p:cNvPr>
            <p:cNvSpPr txBox="1"/>
            <p:nvPr/>
          </p:nvSpPr>
          <p:spPr>
            <a:xfrm rot="5400000">
              <a:off x="7918767" y="4410664"/>
              <a:ext cx="13669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kern="1200" dirty="0">
                  <a:solidFill>
                    <a:srgbClr val="1C2835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New Orleans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B59CF335-AD1C-454F-97A3-11B303409528}"/>
                </a:ext>
              </a:extLst>
            </p:cNvPr>
            <p:cNvCxnSpPr>
              <a:stCxn id="26" idx="1"/>
            </p:cNvCxnSpPr>
            <p:nvPr/>
          </p:nvCxnSpPr>
          <p:spPr>
            <a:xfrm flipV="1">
              <a:off x="6331769" y="3822584"/>
              <a:ext cx="507131" cy="785049"/>
            </a:xfrm>
            <a:prstGeom prst="line">
              <a:avLst/>
            </a:prstGeom>
            <a:ln>
              <a:solidFill>
                <a:srgbClr val="F0951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A74B7F5C-A0F0-4DA9-B65F-D466B9BF7E2D}"/>
                </a:ext>
              </a:extLst>
            </p:cNvPr>
            <p:cNvCxnSpPr>
              <a:stCxn id="27" idx="1"/>
            </p:cNvCxnSpPr>
            <p:nvPr/>
          </p:nvCxnSpPr>
          <p:spPr>
            <a:xfrm flipH="1" flipV="1">
              <a:off x="6838901" y="3822585"/>
              <a:ext cx="462588" cy="793100"/>
            </a:xfrm>
            <a:prstGeom prst="line">
              <a:avLst/>
            </a:prstGeom>
            <a:ln>
              <a:solidFill>
                <a:srgbClr val="F0951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4B800819-C322-49A6-80D6-C36B6D86CDE3}"/>
                </a:ext>
              </a:extLst>
            </p:cNvPr>
            <p:cNvCxnSpPr>
              <a:stCxn id="28" idx="1"/>
            </p:cNvCxnSpPr>
            <p:nvPr/>
          </p:nvCxnSpPr>
          <p:spPr>
            <a:xfrm flipH="1" flipV="1">
              <a:off x="7470766" y="2735264"/>
              <a:ext cx="1131467" cy="1161212"/>
            </a:xfrm>
            <a:prstGeom prst="line">
              <a:avLst/>
            </a:prstGeom>
            <a:ln>
              <a:solidFill>
                <a:srgbClr val="F0951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9EC786E0-4C47-4A43-9B51-E0BFCDC8C628}"/>
                </a:ext>
              </a:extLst>
            </p:cNvPr>
            <p:cNvCxnSpPr/>
            <p:nvPr/>
          </p:nvCxnSpPr>
          <p:spPr>
            <a:xfrm flipV="1">
              <a:off x="6838900" y="2735264"/>
              <a:ext cx="631866" cy="1087320"/>
            </a:xfrm>
            <a:prstGeom prst="line">
              <a:avLst/>
            </a:prstGeom>
            <a:ln>
              <a:solidFill>
                <a:srgbClr val="F0951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0A89C0DF-0B8F-4EFD-909E-70EDD00D765D}"/>
                </a:ext>
              </a:extLst>
            </p:cNvPr>
            <p:cNvCxnSpPr/>
            <p:nvPr/>
          </p:nvCxnSpPr>
          <p:spPr>
            <a:xfrm flipV="1">
              <a:off x="5944228" y="2735264"/>
              <a:ext cx="0" cy="1880421"/>
            </a:xfrm>
            <a:prstGeom prst="line">
              <a:avLst/>
            </a:prstGeom>
            <a:ln>
              <a:solidFill>
                <a:srgbClr val="F0951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F2C0F779-1EF3-45FB-BBE4-336B5AC2B2C0}"/>
                </a:ext>
              </a:extLst>
            </p:cNvPr>
            <p:cNvCxnSpPr/>
            <p:nvPr/>
          </p:nvCxnSpPr>
          <p:spPr>
            <a:xfrm>
              <a:off x="5846529" y="2735264"/>
              <a:ext cx="195398" cy="0"/>
            </a:xfrm>
            <a:prstGeom prst="line">
              <a:avLst/>
            </a:prstGeom>
            <a:ln>
              <a:solidFill>
                <a:srgbClr val="F0951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9E059EA0-D32B-47D3-A834-27E63151EC4A}"/>
                </a:ext>
              </a:extLst>
            </p:cNvPr>
            <p:cNvCxnSpPr/>
            <p:nvPr/>
          </p:nvCxnSpPr>
          <p:spPr>
            <a:xfrm>
              <a:off x="5846529" y="3828454"/>
              <a:ext cx="195398" cy="0"/>
            </a:xfrm>
            <a:prstGeom prst="line">
              <a:avLst/>
            </a:prstGeom>
            <a:ln>
              <a:solidFill>
                <a:srgbClr val="F0951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92CA6445-8623-4C2C-9BE8-9E22F8284B8E}"/>
                </a:ext>
              </a:extLst>
            </p:cNvPr>
            <p:cNvSpPr txBox="1"/>
            <p:nvPr/>
          </p:nvSpPr>
          <p:spPr>
            <a:xfrm>
              <a:off x="5953048" y="3691779"/>
              <a:ext cx="3385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05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44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B6FF05DC-D840-4D92-B3CB-395B42AF6689}"/>
                </a:ext>
              </a:extLst>
            </p:cNvPr>
            <p:cNvSpPr txBox="1"/>
            <p:nvPr/>
          </p:nvSpPr>
          <p:spPr>
            <a:xfrm>
              <a:off x="5958588" y="2604459"/>
              <a:ext cx="3353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05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63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2181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393C0304-8F33-4982-A48C-60D5F6286BE4}"/>
              </a:ext>
            </a:extLst>
          </p:cNvPr>
          <p:cNvGrpSpPr/>
          <p:nvPr/>
        </p:nvGrpSpPr>
        <p:grpSpPr>
          <a:xfrm>
            <a:off x="512916" y="1656073"/>
            <a:ext cx="8118168" cy="3545855"/>
            <a:chOff x="-1520190" y="1128174"/>
            <a:chExt cx="8118168" cy="3545855"/>
          </a:xfrm>
        </p:grpSpPr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C246B7D1-453D-487B-B491-889C15C460F6}"/>
                </a:ext>
              </a:extLst>
            </p:cNvPr>
            <p:cNvSpPr/>
            <p:nvPr/>
          </p:nvSpPr>
          <p:spPr>
            <a:xfrm>
              <a:off x="-1520190" y="1497177"/>
              <a:ext cx="8118168" cy="31768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900" tIns="88900" rIns="88900" bIns="88900" rtlCol="0" anchor="t" anchorCtr="0"/>
            <a:lstStyle/>
            <a:p>
              <a:pPr defTabSz="457200"/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2C95F845-8979-407C-9F4E-6FBCB9476B2D}"/>
                </a:ext>
              </a:extLst>
            </p:cNvPr>
            <p:cNvSpPr/>
            <p:nvPr/>
          </p:nvSpPr>
          <p:spPr>
            <a:xfrm>
              <a:off x="-1520190" y="1128174"/>
              <a:ext cx="8118168" cy="36576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900" tIns="88900" rIns="88900" bIns="88900" rtlCol="0" anchor="ctr"/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Fake TDM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CD0CBEA-84E2-4F32-BD89-3B2929796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E7FE965E-D86E-43E3-8C61-DE170FF2E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Distance Matrix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1353EE-337A-4B32-B894-32B8CAB8B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218905E-55FD-45C9-BD1A-93960551C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336878" y="5630543"/>
            <a:ext cx="8409940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The default is to use the Euclidean distance although others i.e. </a:t>
            </a:r>
            <a:r>
              <a:rPr lang="en-US" sz="1600" kern="1200" dirty="0" err="1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Mahattan</a:t>
            </a:r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can be explored.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59B79D2-08EB-443A-9259-61C40194B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124" y="2914643"/>
            <a:ext cx="4632433" cy="1397717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F9D3EA9E-5A03-4B56-86D7-1344B3C9A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16" y="2109395"/>
            <a:ext cx="41624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36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393C0304-8F33-4982-A48C-60D5F6286BE4}"/>
              </a:ext>
            </a:extLst>
          </p:cNvPr>
          <p:cNvGrpSpPr/>
          <p:nvPr/>
        </p:nvGrpSpPr>
        <p:grpSpPr>
          <a:xfrm>
            <a:off x="512916" y="1656073"/>
            <a:ext cx="8118168" cy="3545855"/>
            <a:chOff x="-1520190" y="1128174"/>
            <a:chExt cx="8118168" cy="3545855"/>
          </a:xfrm>
        </p:grpSpPr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C246B7D1-453D-487B-B491-889C15C460F6}"/>
                </a:ext>
              </a:extLst>
            </p:cNvPr>
            <p:cNvSpPr/>
            <p:nvPr/>
          </p:nvSpPr>
          <p:spPr>
            <a:xfrm>
              <a:off x="-1520190" y="1497177"/>
              <a:ext cx="8118168" cy="31768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900" tIns="88900" rIns="88900" bIns="88900" rtlCol="0" anchor="t" anchorCtr="0"/>
            <a:lstStyle/>
            <a:p>
              <a:pPr defTabSz="457200"/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2C95F845-8979-407C-9F4E-6FBCB9476B2D}"/>
                </a:ext>
              </a:extLst>
            </p:cNvPr>
            <p:cNvSpPr/>
            <p:nvPr/>
          </p:nvSpPr>
          <p:spPr>
            <a:xfrm>
              <a:off x="-1520190" y="1128174"/>
              <a:ext cx="8118168" cy="36576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900" tIns="88900" rIns="88900" bIns="88900" rtlCol="0" anchor="ctr"/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Fake TDM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CD0CBEA-84E2-4F32-BD89-3B2929796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E7FE965E-D86E-43E3-8C61-DE170FF2E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Distance Matrix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1353EE-337A-4B32-B894-32B8CAB8B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218905E-55FD-45C9-BD1A-93960551C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336878" y="5630543"/>
            <a:ext cx="8409940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The result is a symmetrical matrix of distances (1/2) is blank </a:t>
            </a:r>
            <a:r>
              <a:rPr lang="en-US" sz="1600" kern="1200" dirty="0" err="1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bc</a:t>
            </a:r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redundant.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59B79D2-08EB-443A-9259-61C40194B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3130039"/>
            <a:ext cx="3245260" cy="979173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0F24A08-722D-4855-9D50-5EE001569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44" y="2113392"/>
            <a:ext cx="982217" cy="2168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8FF123A2-F53A-4863-9351-F8070A239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012" y="3203057"/>
            <a:ext cx="4329337" cy="833137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14" name="Isosceles Triangle 13">
            <a:extLst>
              <a:ext uri="{FF2B5EF4-FFF2-40B4-BE49-F238E27FC236}">
                <a16:creationId xmlns="" xmlns:a16="http://schemas.microsoft.com/office/drawing/2014/main" id="{B2D7C819-E267-4899-9936-3C1DF99DC1B8}"/>
              </a:ext>
            </a:extLst>
          </p:cNvPr>
          <p:cNvSpPr/>
          <p:nvPr/>
        </p:nvSpPr>
        <p:spPr>
          <a:xfrm rot="5400000">
            <a:off x="3695664" y="3500431"/>
            <a:ext cx="668594" cy="22614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23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393C0304-8F33-4982-A48C-60D5F6286BE4}"/>
              </a:ext>
            </a:extLst>
          </p:cNvPr>
          <p:cNvGrpSpPr/>
          <p:nvPr/>
        </p:nvGrpSpPr>
        <p:grpSpPr>
          <a:xfrm>
            <a:off x="512916" y="1656073"/>
            <a:ext cx="8118168" cy="3545855"/>
            <a:chOff x="-1520190" y="1128174"/>
            <a:chExt cx="8118168" cy="3545855"/>
          </a:xfrm>
        </p:grpSpPr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C246B7D1-453D-487B-B491-889C15C460F6}"/>
                </a:ext>
              </a:extLst>
            </p:cNvPr>
            <p:cNvSpPr/>
            <p:nvPr/>
          </p:nvSpPr>
          <p:spPr>
            <a:xfrm>
              <a:off x="-1520190" y="1497177"/>
              <a:ext cx="8118168" cy="31768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900" tIns="88900" rIns="88900" bIns="88900" rtlCol="0" anchor="t" anchorCtr="0"/>
            <a:lstStyle/>
            <a:p>
              <a:pPr defTabSz="457200"/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2C95F845-8979-407C-9F4E-6FBCB9476B2D}"/>
                </a:ext>
              </a:extLst>
            </p:cNvPr>
            <p:cNvSpPr/>
            <p:nvPr/>
          </p:nvSpPr>
          <p:spPr>
            <a:xfrm>
              <a:off x="-1520190" y="1128174"/>
              <a:ext cx="8118168" cy="36576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900" tIns="88900" rIns="88900" bIns="88900" rtlCol="0" anchor="ctr"/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Fake TDM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CD0CBEA-84E2-4F32-BD89-3B2929796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E7FE965E-D86E-43E3-8C61-DE170FF2E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Distance Matrix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1353EE-337A-4B32-B894-32B8CAB8B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218905E-55FD-45C9-BD1A-93960551C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59B79D2-08EB-443A-9259-61C40194B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2363126"/>
            <a:ext cx="3245260" cy="979173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0F24A08-722D-4855-9D50-5EE001569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44" y="2113392"/>
            <a:ext cx="982217" cy="2168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8FF123A2-F53A-4863-9351-F8070A239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012" y="2436144"/>
            <a:ext cx="4329337" cy="833137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14" name="Isosceles Triangle 13">
            <a:extLst>
              <a:ext uri="{FF2B5EF4-FFF2-40B4-BE49-F238E27FC236}">
                <a16:creationId xmlns="" xmlns:a16="http://schemas.microsoft.com/office/drawing/2014/main" id="{B2D7C819-E267-4899-9936-3C1DF99DC1B8}"/>
              </a:ext>
            </a:extLst>
          </p:cNvPr>
          <p:cNvSpPr/>
          <p:nvPr/>
        </p:nvSpPr>
        <p:spPr>
          <a:xfrm rot="5400000">
            <a:off x="3695664" y="2733518"/>
            <a:ext cx="668594" cy="22614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F2C80CD4-B12A-46A0-A59F-9D79F8DCD3E9}"/>
              </a:ext>
            </a:extLst>
          </p:cNvPr>
          <p:cNvSpPr/>
          <p:nvPr/>
        </p:nvSpPr>
        <p:spPr>
          <a:xfrm>
            <a:off x="722671" y="3544887"/>
            <a:ext cx="65925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Tweet1: </a:t>
            </a:r>
            <a:r>
              <a:rPr lang="en-US" dirty="0"/>
              <a:t>“thealetrail” = 1; “lost” = 3; (3-1) = 2</a:t>
            </a:r>
          </a:p>
          <a:p>
            <a:r>
              <a:rPr lang="en-US" b="1" dirty="0"/>
              <a:t>Tweet2: </a:t>
            </a:r>
            <a:r>
              <a:rPr lang="en-US" dirty="0"/>
              <a:t>“</a:t>
            </a:r>
            <a:r>
              <a:rPr lang="en-US" dirty="0" err="1"/>
              <a:t>thealetrail</a:t>
            </a:r>
            <a:r>
              <a:rPr lang="en-US" dirty="0"/>
              <a:t>” = 2; “lost” = 2; (2-0) =2</a:t>
            </a:r>
          </a:p>
          <a:p>
            <a:endParaRPr lang="en-US" dirty="0"/>
          </a:p>
          <a:p>
            <a:r>
              <a:rPr lang="en-US" b="1" dirty="0"/>
              <a:t>Calculation:</a:t>
            </a:r>
          </a:p>
          <a:p>
            <a:r>
              <a:rPr lang="en-US" dirty="0"/>
              <a:t>sqrt(2) + sqrt(2) = 1.41 +1.41 = 2.82</a:t>
            </a:r>
          </a:p>
        </p:txBody>
      </p:sp>
      <p:sp>
        <p:nvSpPr>
          <p:cNvPr id="7" name="Oval 6"/>
          <p:cNvSpPr/>
          <p:nvPr/>
        </p:nvSpPr>
        <p:spPr>
          <a:xfrm>
            <a:off x="7504387" y="2948151"/>
            <a:ext cx="1087821" cy="37837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/>
          <p:cNvCxnSpPr>
            <a:stCxn id="18" idx="6"/>
            <a:endCxn id="7" idx="4"/>
          </p:cNvCxnSpPr>
          <p:nvPr/>
        </p:nvCxnSpPr>
        <p:spPr>
          <a:xfrm flipV="1">
            <a:off x="4472153" y="3326524"/>
            <a:ext cx="3576145" cy="14924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384332" y="4629807"/>
            <a:ext cx="1087821" cy="37837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3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9B8CC223-FEE8-4103-90AC-A6CC1BDF351C}"/>
              </a:ext>
            </a:extLst>
          </p:cNvPr>
          <p:cNvSpPr/>
          <p:nvPr/>
        </p:nvSpPr>
        <p:spPr>
          <a:xfrm>
            <a:off x="512916" y="3064577"/>
            <a:ext cx="8118168" cy="2500651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393C0304-8F33-4982-A48C-60D5F6286BE4}"/>
              </a:ext>
            </a:extLst>
          </p:cNvPr>
          <p:cNvGrpSpPr/>
          <p:nvPr/>
        </p:nvGrpSpPr>
        <p:grpSpPr>
          <a:xfrm>
            <a:off x="512916" y="1174293"/>
            <a:ext cx="8118168" cy="1804881"/>
            <a:chOff x="-1520190" y="1128174"/>
            <a:chExt cx="8118168" cy="1804881"/>
          </a:xfrm>
        </p:grpSpPr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C246B7D1-453D-487B-B491-889C15C460F6}"/>
                </a:ext>
              </a:extLst>
            </p:cNvPr>
            <p:cNvSpPr/>
            <p:nvPr/>
          </p:nvSpPr>
          <p:spPr>
            <a:xfrm>
              <a:off x="-1520190" y="1497177"/>
              <a:ext cx="8118168" cy="14358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900" tIns="88900" rIns="88900" bIns="88900" rtlCol="0" anchor="t" anchorCtr="0"/>
            <a:lstStyle/>
            <a:p>
              <a:pPr defTabSz="457200"/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2C95F845-8979-407C-9F4E-6FBCB9476B2D}"/>
                </a:ext>
              </a:extLst>
            </p:cNvPr>
            <p:cNvSpPr/>
            <p:nvPr/>
          </p:nvSpPr>
          <p:spPr>
            <a:xfrm>
              <a:off x="-1520190" y="1128174"/>
              <a:ext cx="8118168" cy="36576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900" tIns="88900" rIns="88900" bIns="88900" rtlCol="0" anchor="ctr"/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Fake TDM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CD0CBEA-84E2-4F32-BD89-3B2929796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E7FE965E-D86E-43E3-8C61-DE170FF2E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Distance Matrix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1353EE-337A-4B32-B894-32B8CAB8B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218905E-55FD-45C9-BD1A-93960551C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59B79D2-08EB-443A-9259-61C40194B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1881346"/>
            <a:ext cx="3245260" cy="979173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0F24A08-722D-4855-9D50-5EE001569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44" y="1631612"/>
            <a:ext cx="982217" cy="2168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8FF123A2-F53A-4863-9351-F8070A239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012" y="1954364"/>
            <a:ext cx="4329337" cy="833137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14" name="Isosceles Triangle 13">
            <a:extLst>
              <a:ext uri="{FF2B5EF4-FFF2-40B4-BE49-F238E27FC236}">
                <a16:creationId xmlns="" xmlns:a16="http://schemas.microsoft.com/office/drawing/2014/main" id="{B2D7C819-E267-4899-9936-3C1DF99DC1B8}"/>
              </a:ext>
            </a:extLst>
          </p:cNvPr>
          <p:cNvSpPr/>
          <p:nvPr/>
        </p:nvSpPr>
        <p:spPr>
          <a:xfrm rot="5400000">
            <a:off x="3695664" y="2251738"/>
            <a:ext cx="668594" cy="22614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0BCD855-1E9B-4B8E-8D79-CDE688C9C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1048" y="3271587"/>
            <a:ext cx="5049725" cy="23229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6013434-F25C-4C0C-ABE7-9D1E05E859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244" y="3235997"/>
            <a:ext cx="2095500" cy="4095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520262" y="5630543"/>
            <a:ext cx="811924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kern="12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Lost luggage has low distances meaning they are together a lot.  Thus lower is smaller distances.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593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9210D5C-D4DA-42F2-9C4A-993DFC77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82C34DE6-46FB-47F0-9733-C3D27E997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83" y="365126"/>
            <a:ext cx="8278867" cy="591477"/>
          </a:xfrm>
        </p:spPr>
        <p:txBody>
          <a:bodyPr/>
          <a:lstStyle/>
          <a:p>
            <a:r>
              <a:rPr lang="en-US" smtClean="0"/>
              <a:t>B_Associations_Dendrogram_WordNetworks.R</a:t>
            </a:r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="" xmlns:a16="http://schemas.microsoft.com/office/drawing/2014/main" id="{EE3C996D-351A-43BF-A702-6FD7D9095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E6123B4-98F7-4DC5-97DE-E4E470717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3074" name="Picture 2" descr="Image result for going back meme">
            <a:extLst>
              <a:ext uri="{FF2B5EF4-FFF2-40B4-BE49-F238E27FC236}">
                <a16:creationId xmlns="" xmlns:a16="http://schemas.microsoft.com/office/drawing/2014/main" id="{730B51A6-948A-4318-92F8-7466BD626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213" y="1657350"/>
            <a:ext cx="4219575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77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76D46C0-8E38-4AF9-91A2-C689E49D4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B05B1280-9F0B-4734-877D-4543DC21C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Word Networks…Social Network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11516D7-7888-4F45-A1B0-1C20F6AB89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1D2FCAD-13C0-46BA-8BB3-D4DF932DC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452" y="1072056"/>
            <a:ext cx="5092866" cy="46514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512380" y="5725136"/>
            <a:ext cx="8119241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kern="12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Always hard to interpret, what terms are associated with the initial string at varying degrees of separation.  </a:t>
            </a:r>
            <a:r>
              <a:rPr lang="en-US" sz="1600" dirty="0" err="1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Ie</a:t>
            </a:r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associations of associations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7453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Getting a Word Frequency Matrix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=""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831F0EBF-9545-4BDE-B6B2-0D32BABD5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=""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5CD4F4D-781D-474A-9BAC-BB83839CDCE1}"/>
              </a:ext>
            </a:extLst>
          </p:cNvPr>
          <p:cNvSpPr/>
          <p:nvPr/>
        </p:nvSpPr>
        <p:spPr>
          <a:xfrm>
            <a:off x="365758" y="1357837"/>
            <a:ext cx="765339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</a:rPr>
              <a:t>&lt;-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</a:rPr>
              <a:t>colSums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beerDTMm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(word=names(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),frequency=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="" xmlns:a16="http://schemas.microsoft.com/office/drawing/2014/main" id="{86C9C44B-67F3-4E36-8102-211D5F3F934C}"/>
              </a:ext>
            </a:extLst>
          </p:cNvPr>
          <p:cNvSpPr/>
          <p:nvPr/>
        </p:nvSpPr>
        <p:spPr>
          <a:xfrm rot="5400000">
            <a:off x="4382414" y="3552522"/>
            <a:ext cx="1339350" cy="40247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="" xmlns:a16="http://schemas.microsoft.com/office/drawing/2014/main" id="{88D87AD9-BE81-4811-80B4-0B3567211CA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62071" y="2844349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143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381F82B2-C164-4D27-B9E8-F79273567423}"/>
              </a:ext>
            </a:extLst>
          </p:cNvPr>
          <p:cNvSpPr/>
          <p:nvPr/>
        </p:nvSpPr>
        <p:spPr>
          <a:xfrm>
            <a:off x="5962071" y="2478589"/>
            <a:ext cx="2057083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Word Frequency Matrix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="" xmlns:a16="http://schemas.microsoft.com/office/drawing/2014/main" id="{4C4D17DA-10C0-4D66-98BE-6ADB82890F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8650" y="2844349"/>
          <a:ext cx="3513457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72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72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721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4480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7500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Arial Unicode MS" panose="020B0604020202020204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954BE713-5D5B-4EF8-BA05-3C4EC246EE00}"/>
              </a:ext>
            </a:extLst>
          </p:cNvPr>
          <p:cNvSpPr/>
          <p:nvPr/>
        </p:nvSpPr>
        <p:spPr>
          <a:xfrm>
            <a:off x="628650" y="2464118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Document Term Matrix</a:t>
            </a:r>
          </a:p>
        </p:txBody>
      </p:sp>
    </p:spTree>
    <p:extLst>
      <p:ext uri="{BB962C8B-B14F-4D97-AF65-F5344CB8AC3E}">
        <p14:creationId xmlns:p14="http://schemas.microsoft.com/office/powerpoint/2010/main" val="30780575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 </a:t>
            </a:r>
            <a:r>
              <a:rPr lang="en-US" i="1" smtClean="0"/>
              <a:t>– all times are suggested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111250"/>
          <a:ext cx="7887506" cy="37128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84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82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907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Tuesday - June 18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8:45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Coffee</a:t>
                      </a:r>
                    </a:p>
                  </a:txBody>
                  <a:tcPr marL="8776" marR="8776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10:00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Basic Visualization &amp; 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Zipf’s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Law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 Charts, Word Associations,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Dendrograms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Word Networks, Tokenization/Word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Clouds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Lunch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Commonality, Comparison Clouds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TF-IDF, Pyramid,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bar bell plots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431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AB0A2C0-2F79-4BE6-A8AF-9D639D6DF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85805BFB-6AF4-49B0-A5E2-D24E36A9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Break!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0C066B5-A460-4AD1-84C6-3BA32767F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DC8224D-1655-4A64-B17E-366FD2B8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122" name="Picture 2" descr="Image result for take a break meme">
            <a:extLst>
              <a:ext uri="{FF2B5EF4-FFF2-40B4-BE49-F238E27FC236}">
                <a16:creationId xmlns="" xmlns:a16="http://schemas.microsoft.com/office/drawing/2014/main" id="{A4C288B1-0386-4337-9697-0CD681861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48" y="1817687"/>
            <a:ext cx="4910842" cy="326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E8AE9F0-F985-425A-B35E-8D5C78140C9B}"/>
              </a:ext>
            </a:extLst>
          </p:cNvPr>
          <p:cNvSpPr txBox="1"/>
          <p:nvPr/>
        </p:nvSpPr>
        <p:spPr>
          <a:xfrm>
            <a:off x="5230762" y="1753670"/>
            <a:ext cx="36529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want to practice build a frequency </a:t>
            </a:r>
            <a:r>
              <a:rPr lang="en-US" dirty="0" err="1"/>
              <a:t>barplot</a:t>
            </a:r>
            <a:r>
              <a:rPr lang="en-US" dirty="0"/>
              <a:t> with the “beer.csv”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associations with “zombie” in “beer.csv”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dendrogram to identify any phrases in “beer.csv”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26264" y="433551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456434" y="4713882"/>
            <a:ext cx="320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 a break, get some coffee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5461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 </a:t>
            </a:r>
            <a:r>
              <a:rPr lang="en-US" i="1" smtClean="0"/>
              <a:t>– all times are suggested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111250"/>
          <a:ext cx="7887506" cy="37128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84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82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907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Tuesday - June 18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8:45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Coffee</a:t>
                      </a:r>
                    </a:p>
                  </a:txBody>
                  <a:tcPr marL="8776" marR="8776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10:00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Basic Visualization &amp; 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Zipf’s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Law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 Charts, Word Associations,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Dendrograms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Word Networks, Tokenization/Word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Clouds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Lunch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Commonality, Comparison Clouds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TF-IDF, Pyramid,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bar bell plots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929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512916" y="2025076"/>
            <a:ext cx="8118168" cy="317685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512916" y="1656073"/>
            <a:ext cx="8118168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“Text mining is so fun.  So do text mining!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Unigram Tokenization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99349F3-A8F2-4D17-B849-7F8115A13DC7}"/>
              </a:ext>
            </a:extLst>
          </p:cNvPr>
          <p:cNvSpPr txBox="1"/>
          <p:nvPr/>
        </p:nvSpPr>
        <p:spPr>
          <a:xfrm>
            <a:off x="6814546" y="5222548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200" i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*with common </a:t>
            </a:r>
            <a:r>
              <a:rPr lang="en-US" sz="1200" i="1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stopwords</a:t>
            </a:r>
            <a:endParaRPr lang="en-US" sz="1200" i="1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52C3F10-AE75-4FEA-BD93-24F01EF1F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722" y="2513577"/>
            <a:ext cx="2644556" cy="18308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512380" y="5677838"/>
            <a:ext cx="811924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Thus far, we have performed unigram tokenization of terms.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5044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2025076"/>
            <a:ext cx="8860219" cy="317685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671145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Within R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Changing Tokenization Schema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73422" y="5675586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First create a function defining tokenization then add as a control parameter to TDM or DTM.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197069" y="2097871"/>
            <a:ext cx="874986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#bigram token maker</a:t>
            </a:r>
          </a:p>
          <a:p>
            <a:pPr defTabSz="457200"/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bigramTokens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&lt;-function(x)</a:t>
            </a:r>
          </a:p>
          <a:p>
            <a:pPr defTabSz="457200"/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unlist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lapply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(NLP::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ngrams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(words(x), 2), paste, collapse = " "), 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use.names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FALSE)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527D424-4DA2-4B6A-970C-CF74FF337084}"/>
              </a:ext>
            </a:extLst>
          </p:cNvPr>
          <p:cNvSpPr/>
          <p:nvPr/>
        </p:nvSpPr>
        <p:spPr>
          <a:xfrm>
            <a:off x="197069" y="2946446"/>
            <a:ext cx="701725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TermDocumentMatrix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control=list(tokenize=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bigramTokens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</a:t>
            </a:r>
          </a:p>
        </p:txBody>
      </p:sp>
      <p:pic>
        <p:nvPicPr>
          <p:cNvPr id="16" name="Picture 2" descr="Image result for NLP  meme">
            <a:extLst>
              <a:ext uri="{FF2B5EF4-FFF2-40B4-BE49-F238E27FC236}">
                <a16:creationId xmlns="" xmlns:a16="http://schemas.microsoft.com/office/drawing/2014/main" id="{8F8F3932-9559-4796-94CE-420F11DB6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54" y="3334794"/>
            <a:ext cx="2238292" cy="222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4433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2025076"/>
            <a:ext cx="8860219" cy="317685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671145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“Text mining is so fun.  So do text mining!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Changing Tokenization Schema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5265683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Now the TDM has two terms instead of one.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2129410"/>
            <a:ext cx="863301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#bigram token maker</a:t>
            </a:r>
          </a:p>
          <a:p>
            <a:pPr defTabSz="457200"/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bigramTokens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&lt;-function(x)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unlist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lapply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(NLP::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ngrams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(words(x), 2), paste, collapse = " "),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use.names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FALSE)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527D424-4DA2-4B6A-970C-CF74FF337084}"/>
              </a:ext>
            </a:extLst>
          </p:cNvPr>
          <p:cNvSpPr/>
          <p:nvPr/>
        </p:nvSpPr>
        <p:spPr>
          <a:xfrm>
            <a:off x="254028" y="2977985"/>
            <a:ext cx="7796033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TermDocumentMatrix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control=list(tokenize=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bigramTokens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578A2A16-CCBE-454A-AF89-90B40E937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945" y="3340734"/>
            <a:ext cx="1913831" cy="184596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5670332"/>
            <a:ext cx="8828688" cy="34080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Tokenization is the process of chopping up a string into predefined units called tokens.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2661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word cloud?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6" t="8799" r="12302" b="10606"/>
          <a:stretch/>
        </p:blipFill>
        <p:spPr bwMode="auto">
          <a:xfrm>
            <a:off x="2306121" y="1052994"/>
            <a:ext cx="4532664" cy="473295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73422" y="5675586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Maligned and overused, a word cloud is a frequency visualization.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93612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2025076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="" xmlns:a16="http://schemas.microsoft.com/office/drawing/2014/main" id="{24CE201F-5128-4231-9B1E-A4D42C29C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176817"/>
              </p:ext>
            </p:extLst>
          </p:nvPr>
        </p:nvGraphicFramePr>
        <p:xfrm>
          <a:off x="533464" y="3494946"/>
          <a:ext cx="4453647" cy="22504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665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4643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940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6068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7978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 make a wordcloud start with a WFM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671145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In R…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2129410"/>
            <a:ext cx="863301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Get Row Sums &amp;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organize</a:t>
            </a:r>
          </a:p>
          <a:p>
            <a:pPr defTabSz="457200"/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 sort(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rowSums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 decreasing = TRUE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wineDF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 = names(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freq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424BF5E-7E73-42C2-8E87-C2BA20C0EACF}"/>
              </a:ext>
            </a:extLst>
          </p:cNvPr>
          <p:cNvSpPr txBox="1"/>
          <p:nvPr/>
        </p:nvSpPr>
        <p:spPr>
          <a:xfrm>
            <a:off x="441293" y="3258925"/>
            <a:ext cx="15552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050" i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Term Document Matrix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="" xmlns:a16="http://schemas.microsoft.com/office/drawing/2014/main" id="{FE9613A4-ECF0-4D0F-9696-5C023D56C131}"/>
              </a:ext>
            </a:extLst>
          </p:cNvPr>
          <p:cNvSpPr/>
          <p:nvPr/>
        </p:nvSpPr>
        <p:spPr>
          <a:xfrm rot="5400000">
            <a:off x="4878720" y="4382855"/>
            <a:ext cx="1339350" cy="402476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="" xmlns:a16="http://schemas.microsoft.com/office/drawing/2014/main" id="{48162493-A50D-45FF-960A-0540DF735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0667"/>
              </p:ext>
            </p:extLst>
          </p:nvPr>
        </p:nvGraphicFramePr>
        <p:xfrm>
          <a:off x="6101536" y="3494946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4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76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25736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Then sort it decreasing = TRUE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2025076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671145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In R…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2129410"/>
            <a:ext cx="863301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Get Row Sums &amp;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organize</a:t>
            </a:r>
          </a:p>
          <a:p>
            <a:pPr defTabSz="457200"/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 sort(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rowSums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 decreasing = TRUE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wineDF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 = names(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freq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="" xmlns:a16="http://schemas.microsoft.com/office/drawing/2014/main" id="{FE9613A4-ECF0-4D0F-9696-5C023D56C131}"/>
              </a:ext>
            </a:extLst>
          </p:cNvPr>
          <p:cNvSpPr/>
          <p:nvPr/>
        </p:nvSpPr>
        <p:spPr>
          <a:xfrm rot="5400000">
            <a:off x="3651509" y="4256727"/>
            <a:ext cx="1339350" cy="402476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="" xmlns:a16="http://schemas.microsoft.com/office/drawing/2014/main" id="{48162493-A50D-45FF-960A-0540DF735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223291"/>
              </p:ext>
            </p:extLst>
          </p:nvPr>
        </p:nvGraphicFramePr>
        <p:xfrm>
          <a:off x="5092539" y="3368818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4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76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Unicode MS" panose="020B0604020202020204" pitchFamily="34" charset="-128"/>
                        </a:rPr>
                        <a:t>…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Unicode MS" panose="020B0604020202020204" pitchFamily="34" charset="-128"/>
                        </a:rPr>
                        <a:t>5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Unicode MS" panose="020B0604020202020204" pitchFamily="34" charset="-128"/>
                        </a:rPr>
                        <a:t>Term3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Unicode MS" panose="020B0604020202020204" pitchFamily="34" charset="-128"/>
                        </a:rPr>
                        <a:t>3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Unicode MS" panose="020B0604020202020204" pitchFamily="34" charset="-128"/>
                        </a:rPr>
                        <a:t>Term2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Unicode MS" panose="020B0604020202020204" pitchFamily="34" charset="-128"/>
                        </a:rPr>
                        <a:t>2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Unicode MS" panose="020B0604020202020204" pitchFamily="34" charset="-128"/>
                        </a:rPr>
                        <a:t>2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Unicode MS" panose="020B0604020202020204" pitchFamily="34" charset="-128"/>
                        </a:rPr>
                        <a:t>Term1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Unicode MS" panose="020B0604020202020204" pitchFamily="34" charset="-128"/>
                        </a:rPr>
                        <a:t>1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="" xmlns:a16="http://schemas.microsoft.com/office/drawing/2014/main" id="{48162493-A50D-45FF-960A-0540DF735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915630"/>
              </p:ext>
            </p:extLst>
          </p:nvPr>
        </p:nvGraphicFramePr>
        <p:xfrm>
          <a:off x="1492746" y="3379329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4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76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4293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Setting a pre-made color palette for your WC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599398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245467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In R…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703732"/>
            <a:ext cx="8633011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Review all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Pallettes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display.brewer.all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Choose a color &amp; drop light ones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pal &lt;-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brewer.pal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(8, "Blues")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pal &lt;- pal[-(1:2)]</a:t>
            </a:r>
          </a:p>
        </p:txBody>
      </p:sp>
    </p:spTree>
    <p:extLst>
      <p:ext uri="{BB962C8B-B14F-4D97-AF65-F5344CB8AC3E}">
        <p14:creationId xmlns:p14="http://schemas.microsoft.com/office/powerpoint/2010/main" val="1679631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FBA1056-19FF-48BC-9CC7-3D40BDA50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434F8DF-F554-433A-8EE5-4F16800D1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A_text_organization_REVIEW.R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ACE5D42-20B5-4E71-B2A5-D0861AA68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0D746E4-0630-4728-A9B3-035C2C963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DE617B1-ABCB-4F13-8496-D34B559E009A}"/>
              </a:ext>
            </a:extLst>
          </p:cNvPr>
          <p:cNvSpPr/>
          <p:nvPr/>
        </p:nvSpPr>
        <p:spPr>
          <a:xfrm>
            <a:off x="179917" y="3133261"/>
            <a:ext cx="8784167" cy="5914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Learning Objective: Review text cleaning, organization and the word frequency matrix.</a:t>
            </a:r>
          </a:p>
        </p:txBody>
      </p:sp>
    </p:spTree>
    <p:extLst>
      <p:ext uri="{BB962C8B-B14F-4D97-AF65-F5344CB8AC3E}">
        <p14:creationId xmlns:p14="http://schemas.microsoft.com/office/powerpoint/2010/main" val="22623068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Setting a pre-made color palette for your WC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599398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245467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In R…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10" name="Picture 9" descr="Screen Shot 2015-05-28 at 7.25.09 PM.png">
            <a:extLst>
              <a:ext uri="{FF2B5EF4-FFF2-40B4-BE49-F238E27FC236}">
                <a16:creationId xmlns="" xmlns:a16="http://schemas.microsoft.com/office/drawing/2014/main" id="{52DB3460-B2F3-4D1D-B3EF-20DB130BE3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4" b="50542"/>
          <a:stretch/>
        </p:blipFill>
        <p:spPr>
          <a:xfrm>
            <a:off x="311150" y="1767278"/>
            <a:ext cx="8659429" cy="3529936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63064" y="5060730"/>
            <a:ext cx="394138" cy="141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878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practice!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E8480011-97CA-4140-B847-37A78687DD1B}"/>
              </a:ext>
            </a:extLst>
          </p:cNvPr>
          <p:cNvSpPr txBox="1">
            <a:spLocks/>
          </p:cNvSpPr>
          <p:nvPr/>
        </p:nvSpPr>
        <p:spPr>
          <a:xfrm>
            <a:off x="628650" y="1725003"/>
            <a:ext cx="8026619" cy="190106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C_SimpleWordCloud.R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57737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C_SimpleWordCloud.R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4178" t="7772" r="25822" b="8662"/>
          <a:stretch/>
        </p:blipFill>
        <p:spPr>
          <a:xfrm>
            <a:off x="300251" y="1428430"/>
            <a:ext cx="4121624" cy="40478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26592" y="2056363"/>
            <a:ext cx="45174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 defTabSz="457200">
              <a:buFont typeface="Arial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Bigram Tokenization has captured “</a:t>
            </a:r>
            <a:r>
              <a:rPr lang="en-US" sz="16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marvin</a:t>
            </a: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6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gaye</a:t>
            </a: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”</a:t>
            </a:r>
          </a:p>
          <a:p>
            <a:pPr marL="109538" indent="-109538" defTabSz="457200">
              <a:buFont typeface="Arial"/>
              <a:buChar char="•"/>
            </a:pPr>
            <a:endParaRPr lang="en-US" sz="16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09538" indent="-109538" defTabSz="457200">
              <a:buFont typeface="Arial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word cloud is a frequency visualization.  The larger the term (or bigram here) the more frequent the term.</a:t>
            </a:r>
          </a:p>
          <a:p>
            <a:pPr marL="109538" indent="-109538" defTabSz="457200">
              <a:buFont typeface="Arial"/>
              <a:buChar char="•"/>
            </a:pPr>
            <a:endParaRPr lang="en-US" sz="16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09538" indent="-109538" defTabSz="457200">
              <a:buFont typeface="Arial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You may get warnings if certain tokens are to large to be plotted in the graphics device.</a:t>
            </a:r>
          </a:p>
          <a:p>
            <a:pPr marL="109538" indent="-109538" defTabSz="457200">
              <a:buFont typeface="Arial"/>
              <a:buChar char="•"/>
            </a:pPr>
            <a:endParaRPr lang="en-US" sz="16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09538" indent="-109538" defTabSz="457200">
              <a:buFont typeface="Arial"/>
              <a:buChar char="•"/>
            </a:pPr>
            <a:r>
              <a:rPr lang="en-US" sz="1600" kern="1200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 careful </a:t>
            </a: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with your preprocessing steps!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443663" y="1346307"/>
            <a:ext cx="0" cy="450783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2908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C_SimpleWordCloud.R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4178" t="7772" r="25822" b="8662"/>
          <a:stretch/>
        </p:blipFill>
        <p:spPr>
          <a:xfrm>
            <a:off x="300251" y="1846754"/>
            <a:ext cx="4121624" cy="404780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6397" y="1124908"/>
            <a:ext cx="851084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</a:t>
            </a:r>
            <a:r>
              <a:rPr lang="en-US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cleanCorpus</a:t>
            </a: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 the function </a:t>
            </a:r>
            <a:r>
              <a:rPr lang="en-US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replace_symbol</a:t>
            </a: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 changes numeric with the generic string “number” so be careful with your preprocessing steps!</a:t>
            </a:r>
          </a:p>
        </p:txBody>
      </p:sp>
      <p:sp>
        <p:nvSpPr>
          <p:cNvPr id="8" name="Oval 7"/>
          <p:cNvSpPr/>
          <p:nvPr/>
        </p:nvSpPr>
        <p:spPr>
          <a:xfrm>
            <a:off x="3232497" y="1113186"/>
            <a:ext cx="1937380" cy="437258"/>
          </a:xfrm>
          <a:prstGeom prst="ellipse">
            <a:avLst/>
          </a:prstGeom>
          <a:noFill/>
          <a:ln w="28575" cmpd="sng">
            <a:solidFill>
              <a:srgbClr val="BA2D2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6119" t="11075" r="27165" b="9931"/>
          <a:stretch/>
        </p:blipFill>
        <p:spPr>
          <a:xfrm>
            <a:off x="4812612" y="1914992"/>
            <a:ext cx="3914627" cy="388961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4443663" y="1796717"/>
            <a:ext cx="0" cy="450783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468173" y="3384198"/>
            <a:ext cx="2142535" cy="358963"/>
          </a:xfrm>
          <a:prstGeom prst="ellipse">
            <a:avLst/>
          </a:prstGeom>
          <a:noFill/>
          <a:ln w="28575" cmpd="sng">
            <a:solidFill>
              <a:srgbClr val="BA2D2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81872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WC package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E8480011-97CA-4140-B847-37A78687DD1B}"/>
              </a:ext>
            </a:extLst>
          </p:cNvPr>
          <p:cNvSpPr txBox="1">
            <a:spLocks/>
          </p:cNvSpPr>
          <p:nvPr/>
        </p:nvSpPr>
        <p:spPr>
          <a:xfrm>
            <a:off x="628650" y="1725003"/>
            <a:ext cx="8026619" cy="190106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D_d3_wordcloud.R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6992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WCs are boring with a single corpus.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725804" y="1171402"/>
            <a:ext cx="2295922" cy="4825781"/>
            <a:chOff x="225365" y="447850"/>
            <a:chExt cx="2295922" cy="482578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4491" t="2469" r="5086" b="4019"/>
            <a:stretch/>
          </p:blipFill>
          <p:spPr>
            <a:xfrm>
              <a:off x="660400" y="3885361"/>
              <a:ext cx="1402665" cy="13882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Oval 7"/>
            <p:cNvSpPr/>
            <p:nvPr/>
          </p:nvSpPr>
          <p:spPr>
            <a:xfrm>
              <a:off x="225365" y="851615"/>
              <a:ext cx="2295922" cy="2295922"/>
            </a:xfrm>
            <a:prstGeom prst="ellipse">
              <a:avLst/>
            </a:prstGeom>
            <a:solidFill>
              <a:srgbClr val="2776B2">
                <a:alpha val="53000"/>
              </a:srgbClr>
            </a:solidFill>
            <a:ln>
              <a:solidFill>
                <a:srgbClr val="1C283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800" kern="1200" dirty="0" err="1">
                  <a:solidFill>
                    <a:prstClr val="white"/>
                  </a:solidFill>
                  <a:latin typeface="Arial Unicode MS" panose="020B0604020202020204" pitchFamily="34" charset="-128"/>
                  <a:cs typeface="Arial Unicode MS" panose="020B0604020202020204" pitchFamily="34" charset="-128"/>
                </a:rPr>
                <a:t>wordcloud</a:t>
              </a:r>
              <a:r>
                <a:rPr lang="en-US" sz="1800" kern="1200" dirty="0">
                  <a:solidFill>
                    <a:prstClr val="white"/>
                  </a:solidFill>
                  <a:latin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0458" y="447850"/>
              <a:ext cx="1625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Single Corpus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365833" y="2194560"/>
              <a:ext cx="0" cy="165007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Image result for word cloud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82" y="1743348"/>
            <a:ext cx="4572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448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With 2+ Corpora, WCs are more insightful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152414" y="1089254"/>
            <a:ext cx="4839173" cy="4894072"/>
            <a:chOff x="4063632" y="447850"/>
            <a:chExt cx="4839173" cy="4894072"/>
          </a:xfrm>
        </p:grpSpPr>
        <p:sp>
          <p:nvSpPr>
            <p:cNvPr id="7" name="Oval 6"/>
            <p:cNvSpPr/>
            <p:nvPr/>
          </p:nvSpPr>
          <p:spPr>
            <a:xfrm>
              <a:off x="4063632" y="1590511"/>
              <a:ext cx="2294850" cy="2294850"/>
            </a:xfrm>
            <a:prstGeom prst="ellipse">
              <a:avLst/>
            </a:prstGeom>
            <a:solidFill>
              <a:srgbClr val="2776B2">
                <a:alpha val="53000"/>
              </a:srgbClr>
            </a:solidFill>
            <a:ln>
              <a:solidFill>
                <a:srgbClr val="1C283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314265" y="1561976"/>
              <a:ext cx="2294850" cy="2294850"/>
            </a:xfrm>
            <a:prstGeom prst="ellipse">
              <a:avLst/>
            </a:prstGeom>
            <a:solidFill>
              <a:srgbClr val="2776B2">
                <a:alpha val="53000"/>
              </a:srgbClr>
            </a:solidFill>
            <a:ln>
              <a:solidFill>
                <a:srgbClr val="1C283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688515" y="801251"/>
              <a:ext cx="2294850" cy="2294850"/>
            </a:xfrm>
            <a:prstGeom prst="ellipse">
              <a:avLst/>
            </a:prstGeom>
            <a:solidFill>
              <a:srgbClr val="2776B2">
                <a:alpha val="53000"/>
              </a:srgbClr>
            </a:solidFill>
            <a:ln>
              <a:solidFill>
                <a:srgbClr val="1C283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23430" y="447850"/>
              <a:ext cx="1942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Multiple Corpora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89803" y="1189008"/>
              <a:ext cx="14158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100" kern="1200" dirty="0" err="1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comparison.cloud</a:t>
              </a:r>
              <a:r>
                <a:rPr lang="en-US" sz="11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73836" y="3057372"/>
              <a:ext cx="14158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100" kern="1200" dirty="0" err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comparison.cloud</a:t>
              </a:r>
              <a:r>
                <a:rPr lang="en-US" sz="1100" kern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/>
            <a:srcRect l="19795" t="15431" r="18889" b="16741"/>
            <a:stretch/>
          </p:blipFill>
          <p:spPr>
            <a:xfrm>
              <a:off x="5161865" y="3957072"/>
              <a:ext cx="1308096" cy="13848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73027" y="3965029"/>
              <a:ext cx="1629778" cy="13590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4094112" y="3057372"/>
              <a:ext cx="14158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100" kern="1200" dirty="0" err="1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comparison.cloud</a:t>
              </a:r>
              <a:r>
                <a:rPr lang="en-US" sz="11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  <p:cxnSp>
          <p:nvCxnSpPr>
            <p:cNvPr id="16" name="Elbow Connector 15"/>
            <p:cNvCxnSpPr>
              <a:stCxn id="12" idx="3"/>
              <a:endCxn id="14" idx="0"/>
            </p:cNvCxnSpPr>
            <p:nvPr/>
          </p:nvCxnSpPr>
          <p:spPr>
            <a:xfrm>
              <a:off x="7589693" y="3188177"/>
              <a:ext cx="498223" cy="776852"/>
            </a:xfrm>
            <a:prstGeom prst="bentConnector2">
              <a:avLst/>
            </a:prstGeom>
            <a:ln>
              <a:solidFill>
                <a:schemeClr val="accent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1" idx="3"/>
              <a:endCxn id="14" idx="0"/>
            </p:cNvCxnSpPr>
            <p:nvPr/>
          </p:nvCxnSpPr>
          <p:spPr>
            <a:xfrm>
              <a:off x="6505660" y="1319813"/>
              <a:ext cx="1582256" cy="2645216"/>
            </a:xfrm>
            <a:prstGeom prst="bentConnector2">
              <a:avLst/>
            </a:prstGeom>
            <a:ln>
              <a:solidFill>
                <a:schemeClr val="accent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13" idx="0"/>
            </p:cNvCxnSpPr>
            <p:nvPr/>
          </p:nvCxnSpPr>
          <p:spPr>
            <a:xfrm>
              <a:off x="5815913" y="2905760"/>
              <a:ext cx="0" cy="105131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6200000">
              <a:off x="5128545" y="2242846"/>
              <a:ext cx="13586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000" kern="1200" dirty="0" err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commonality.cloud</a:t>
              </a:r>
              <a:r>
                <a:rPr lang="en-US" sz="1000" kern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23244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Dealing with many text files is tricky.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599398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245467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Option 1 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703732"/>
            <a:ext cx="8633011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Read in multiple files as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individuals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list.files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();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dir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()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c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('chardonnay.csv','coffee.csv','beer.csv') </a:t>
            </a:r>
            <a:endParaRPr lang="en-US" dirty="0" smtClean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endParaRPr lang="en-US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for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in 1:length(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)){</a:t>
            </a: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assign(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], read.csv(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]))</a:t>
            </a: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cat(paste('read completed:',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],'\n'))</a:t>
            </a: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73422" y="5675586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Using a loop each file is an individual object.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88862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Dealing with many text files is tricky.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599398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245467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Option 2 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703732"/>
            <a:ext cx="8633011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Read in multiple files as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individuals; 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list.files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(); 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dir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()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c('chardonnay.csv','coffee.csv','beer.csv') </a:t>
            </a:r>
          </a:p>
          <a:p>
            <a:pPr defTabSz="457200"/>
            <a:endParaRPr lang="en-US" dirty="0" smtClean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Read them into a single list with individual elements</a:t>
            </a:r>
          </a:p>
          <a:p>
            <a:pPr defTabSz="457200"/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allDocs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pblapply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(txtFiles,read.csv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73422" y="5675586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With </a:t>
            </a:r>
            <a:r>
              <a:rPr lang="en-US" sz="1600" dirty="0" err="1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lapply</a:t>
            </a:r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functions each document is a list element of a single object.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72066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Manipulating multiple corpora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6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761" y="231876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06208" y="1319046"/>
            <a:ext cx="2615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 smtClean="0"/>
              <a:t>Combined/Collapsed </a:t>
            </a:r>
          </a:p>
          <a:p>
            <a:pPr algn="ctr"/>
            <a:r>
              <a:rPr lang="en-US" b="1" u="sng" dirty="0" smtClean="0"/>
              <a:t>into a 2 document corpus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88146" y="1602826"/>
            <a:ext cx="2409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 smtClean="0"/>
              <a:t>CorpusA</a:t>
            </a:r>
            <a:r>
              <a:rPr lang="en-US" b="1" u="sng" dirty="0" smtClean="0"/>
              <a:t> – 1000 Tweets</a:t>
            </a:r>
            <a:endParaRPr lang="en-US" b="1" u="sng" dirty="0"/>
          </a:p>
        </p:txBody>
      </p:sp>
      <p:grpSp>
        <p:nvGrpSpPr>
          <p:cNvPr id="9" name="Group 8"/>
          <p:cNvGrpSpPr/>
          <p:nvPr/>
        </p:nvGrpSpPr>
        <p:grpSpPr>
          <a:xfrm>
            <a:off x="617720" y="2129660"/>
            <a:ext cx="1749972" cy="1450427"/>
            <a:chOff x="3011215" y="2948152"/>
            <a:chExt cx="1749972" cy="1450427"/>
          </a:xfrm>
        </p:grpSpPr>
        <p:grpSp>
          <p:nvGrpSpPr>
            <p:cNvPr id="10" name="Group 9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12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Rounded Rectangle 10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92955" y="3757446"/>
            <a:ext cx="2399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 smtClean="0"/>
              <a:t>CorpusB</a:t>
            </a:r>
            <a:r>
              <a:rPr lang="en-US" b="1" u="sng" dirty="0" smtClean="0"/>
              <a:t> – 1000 Tweets</a:t>
            </a:r>
            <a:endParaRPr lang="en-US" b="1" u="sng" dirty="0"/>
          </a:p>
        </p:txBody>
      </p:sp>
      <p:grpSp>
        <p:nvGrpSpPr>
          <p:cNvPr id="18" name="Group 17"/>
          <p:cNvGrpSpPr/>
          <p:nvPr/>
        </p:nvGrpSpPr>
        <p:grpSpPr>
          <a:xfrm>
            <a:off x="617720" y="4284280"/>
            <a:ext cx="1749972" cy="1450427"/>
            <a:chOff x="3011215" y="2948152"/>
            <a:chExt cx="1749972" cy="1450427"/>
          </a:xfrm>
        </p:grpSpPr>
        <p:grpSp>
          <p:nvGrpSpPr>
            <p:cNvPr id="19" name="Group 18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21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Rounded Rectangle 19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ight Arrow 26"/>
          <p:cNvSpPr/>
          <p:nvPr/>
        </p:nvSpPr>
        <p:spPr>
          <a:xfrm>
            <a:off x="2740575" y="2522483"/>
            <a:ext cx="3058511" cy="69368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 &amp; Collapse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>
            <a:off x="2740575" y="4614041"/>
            <a:ext cx="3058511" cy="69368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 &amp; Collapse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738823" y="2155936"/>
            <a:ext cx="1749972" cy="364577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761" y="4394555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923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 </a:t>
            </a:r>
            <a:r>
              <a:rPr lang="en-US" i="1" smtClean="0"/>
              <a:t>– all times are suggested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2687919"/>
              </p:ext>
            </p:extLst>
          </p:nvPr>
        </p:nvGraphicFramePr>
        <p:xfrm>
          <a:off x="628650" y="1111250"/>
          <a:ext cx="7887506" cy="37128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84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82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907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Tuesday - June 18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8:45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Coffee</a:t>
                      </a:r>
                    </a:p>
                  </a:txBody>
                  <a:tcPr marL="8776" marR="8776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10:00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Basic Visualization &amp; 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Zipf’s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Law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 Charts, Word Associations,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Dendrograms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Word Networks, Tokenization/Word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Clouds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Lunch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Commonality, Comparison Clouds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TF-IDF, Pyramid,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bar bell plots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981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new WC will examine inner and disjoins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50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799259" y="2281575"/>
            <a:ext cx="3545483" cy="2294850"/>
            <a:chOff x="4469945" y="1539730"/>
            <a:chExt cx="3545483" cy="2294850"/>
          </a:xfrm>
        </p:grpSpPr>
        <p:sp>
          <p:nvSpPr>
            <p:cNvPr id="9" name="Oval 8"/>
            <p:cNvSpPr/>
            <p:nvPr/>
          </p:nvSpPr>
          <p:spPr>
            <a:xfrm>
              <a:off x="4469945" y="1539730"/>
              <a:ext cx="2294850" cy="229485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720578" y="1539730"/>
              <a:ext cx="2294850" cy="229485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pic>
          <p:nvPicPr>
            <p:cNvPr id="11" name="Picture 2" descr="Image result for document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5271" y="2214107"/>
              <a:ext cx="946096" cy="946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Image result for document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4582" y="2214107"/>
              <a:ext cx="946096" cy="946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717627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E6FFA28-2AFC-46BA-97EC-72EA43A5F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1A28C5AC-3677-4E2E-BC72-2BFCF0C6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Lets make some improved word clouds</a:t>
            </a:r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="" xmlns:a16="http://schemas.microsoft.com/office/drawing/2014/main" id="{53F5E589-703C-43D9-B204-17A2B658F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12D24EB-6B7F-42DA-A05B-461AF5085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0F8E680-27F4-40BF-A3FC-AF16D46EC879}"/>
              </a:ext>
            </a:extLst>
          </p:cNvPr>
          <p:cNvSpPr txBox="1"/>
          <p:nvPr/>
        </p:nvSpPr>
        <p:spPr>
          <a:xfrm>
            <a:off x="660181" y="1699846"/>
            <a:ext cx="3615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E_CommonalityCloud.R</a:t>
            </a:r>
            <a:endParaRPr lang="en-US" sz="2800" dirty="0"/>
          </a:p>
        </p:txBody>
      </p:sp>
      <p:pic>
        <p:nvPicPr>
          <p:cNvPr id="12290" name="Picture 2" descr="Image result for nlp  meme">
            <a:extLst>
              <a:ext uri="{FF2B5EF4-FFF2-40B4-BE49-F238E27FC236}">
                <a16:creationId xmlns="" xmlns:a16="http://schemas.microsoft.com/office/drawing/2014/main" id="{E084A14F-187D-4780-97E6-5521F3FF9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009" y="1660142"/>
            <a:ext cx="3889320" cy="388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4329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tokens are in common?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767" y="1852284"/>
            <a:ext cx="3333750" cy="324802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387135" y="2281575"/>
            <a:ext cx="2294850" cy="2294850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9" name="Oval 8"/>
          <p:cNvSpPr/>
          <p:nvPr/>
        </p:nvSpPr>
        <p:spPr>
          <a:xfrm>
            <a:off x="1637768" y="2281575"/>
            <a:ext cx="2294850" cy="2294850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10" name="Picture 2" descr="Image result for docum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61" y="295595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docum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772" y="295595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reeform 13"/>
          <p:cNvSpPr/>
          <p:nvPr/>
        </p:nvSpPr>
        <p:spPr>
          <a:xfrm>
            <a:off x="1648279" y="2478196"/>
            <a:ext cx="1044217" cy="1922633"/>
          </a:xfrm>
          <a:custGeom>
            <a:avLst/>
            <a:gdLst>
              <a:gd name="connsiteX0" fmla="*/ 522109 w 1044217"/>
              <a:gd name="connsiteY0" fmla="*/ 0 h 1922633"/>
              <a:gd name="connsiteX1" fmla="*/ 538328 w 1044217"/>
              <a:gd name="connsiteY1" fmla="*/ 9853 h 1922633"/>
              <a:gd name="connsiteX2" fmla="*/ 1044217 w 1044217"/>
              <a:gd name="connsiteY2" fmla="*/ 961316 h 1922633"/>
              <a:gd name="connsiteX3" fmla="*/ 538328 w 1044217"/>
              <a:gd name="connsiteY3" fmla="*/ 1912779 h 1922633"/>
              <a:gd name="connsiteX4" fmla="*/ 522109 w 1044217"/>
              <a:gd name="connsiteY4" fmla="*/ 1922633 h 1922633"/>
              <a:gd name="connsiteX5" fmla="*/ 505889 w 1044217"/>
              <a:gd name="connsiteY5" fmla="*/ 1912779 h 1922633"/>
              <a:gd name="connsiteX6" fmla="*/ 0 w 1044217"/>
              <a:gd name="connsiteY6" fmla="*/ 961316 h 1922633"/>
              <a:gd name="connsiteX7" fmla="*/ 505889 w 1044217"/>
              <a:gd name="connsiteY7" fmla="*/ 9853 h 192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4217" h="1922633">
                <a:moveTo>
                  <a:pt x="522109" y="0"/>
                </a:moveTo>
                <a:lnTo>
                  <a:pt x="538328" y="9853"/>
                </a:lnTo>
                <a:cubicBezTo>
                  <a:pt x="843545" y="216054"/>
                  <a:pt x="1044217" y="565251"/>
                  <a:pt x="1044217" y="961316"/>
                </a:cubicBezTo>
                <a:cubicBezTo>
                  <a:pt x="1044217" y="1357382"/>
                  <a:pt x="843545" y="1706578"/>
                  <a:pt x="538328" y="1912779"/>
                </a:cubicBezTo>
                <a:lnTo>
                  <a:pt x="522109" y="1922633"/>
                </a:lnTo>
                <a:lnTo>
                  <a:pt x="505889" y="1912779"/>
                </a:lnTo>
                <a:cubicBezTo>
                  <a:pt x="200672" y="1706578"/>
                  <a:pt x="0" y="1357382"/>
                  <a:pt x="0" y="961316"/>
                </a:cubicBezTo>
                <a:cubicBezTo>
                  <a:pt x="0" y="565251"/>
                  <a:pt x="200672" y="216054"/>
                  <a:pt x="505889" y="9853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16625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9185" y="97108"/>
            <a:ext cx="8734097" cy="591477"/>
          </a:xfrm>
        </p:spPr>
        <p:txBody>
          <a:bodyPr/>
          <a:lstStyle/>
          <a:p>
            <a:r>
              <a:rPr lang="en-US" dirty="0" smtClean="0"/>
              <a:t>Introducing TF-IDF Term Frequency Inverse Document Frequency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73422" y="5675586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Chardonnay is highly frequent in the tweets, but since it appears in all documents it isn’t informative.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129855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So far, you have used simple term frequency to identify informative words.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75666" y="1749966"/>
            <a:ext cx="459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Term frequency * inverse-document-frequency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08994" y="2827276"/>
            <a:ext cx="2569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a term appears often, it must be important to the corpus.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14042" y="2827276"/>
            <a:ext cx="2953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But, if a term appear in many documents, it can’t be distinctive or informative</a:t>
            </a:r>
            <a:endParaRPr lang="en-US" dirty="0"/>
          </a:p>
        </p:txBody>
      </p:sp>
      <p:sp>
        <p:nvSpPr>
          <p:cNvPr id="18" name="Up Arrow 17"/>
          <p:cNvSpPr/>
          <p:nvPr/>
        </p:nvSpPr>
        <p:spPr>
          <a:xfrm>
            <a:off x="1939158" y="3678614"/>
            <a:ext cx="457200" cy="1103586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endCxn id="11" idx="0"/>
          </p:cNvCxnSpPr>
          <p:nvPr/>
        </p:nvCxnSpPr>
        <p:spPr>
          <a:xfrm flipH="1">
            <a:off x="2293884" y="2159869"/>
            <a:ext cx="843454" cy="667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 Arrow 20"/>
          <p:cNvSpPr/>
          <p:nvPr/>
        </p:nvSpPr>
        <p:spPr>
          <a:xfrm flipV="1">
            <a:off x="5764923" y="3678614"/>
            <a:ext cx="457200" cy="1103586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endCxn id="15" idx="0"/>
          </p:cNvCxnSpPr>
          <p:nvPr/>
        </p:nvCxnSpPr>
        <p:spPr>
          <a:xfrm>
            <a:off x="5376041" y="2081042"/>
            <a:ext cx="714704" cy="746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02677" y="4411717"/>
            <a:ext cx="1025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Increasing</a:t>
            </a:r>
          </a:p>
          <a:p>
            <a:pPr algn="ctr"/>
            <a:r>
              <a:rPr lang="en-US" sz="1400" dirty="0" smtClean="0"/>
              <a:t>importance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5512677" y="4411717"/>
            <a:ext cx="1025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Offsetting</a:t>
            </a:r>
          </a:p>
          <a:p>
            <a:r>
              <a:rPr lang="en-US" sz="1400" dirty="0" smtClean="0"/>
              <a:t>importance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676242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TF of TF-IDF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89187" y="5423338"/>
            <a:ext cx="8828688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Term Frequency isn’t just a count.  It is normalized because unique  terms will naturally increase the longer the document.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3941" y="2932378"/>
            <a:ext cx="7596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Term frequency = Term Occurrence / total unique terms in a document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9670929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Inverse Document Frequency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89187" y="5423338"/>
            <a:ext cx="882868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IDF is the natural log of total documents divided by the number of documents containing a specific token.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256" y="2932378"/>
            <a:ext cx="8669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Inverse Document Frequency = </a:t>
            </a:r>
          </a:p>
          <a:p>
            <a:r>
              <a:rPr lang="en-US" sz="2000" b="1" i="1" dirty="0"/>
              <a:t>	</a:t>
            </a:r>
            <a:r>
              <a:rPr lang="en-US" sz="2000" b="1" i="1" dirty="0" smtClean="0"/>
              <a:t>log(total documents in corpus) / number of documents with term in it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42539099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Original Term Frequency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85221" y="3059668"/>
            <a:ext cx="59735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 1000 documents suppose token “coffee” occurs 1000 times</a:t>
            </a:r>
            <a:endParaRPr lang="en-US" sz="2400" b="1" i="1" dirty="0" smtClean="0"/>
          </a:p>
          <a:p>
            <a:pPr algn="ctr"/>
            <a:r>
              <a:rPr lang="en-US" sz="2400" b="1" i="1" dirty="0" smtClean="0"/>
              <a:t>TF = 1000 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5334288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TF-IDF Simple Example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4856" y="1623849"/>
            <a:ext cx="7857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1000 documents each of 10 words suppose token “coffee” occurs 1000 times</a:t>
            </a:r>
            <a:endParaRPr lang="en-US" sz="2400" b="1" i="1" dirty="0" smtClean="0"/>
          </a:p>
          <a:p>
            <a:r>
              <a:rPr lang="en-US" sz="2400" b="1" i="1" dirty="0" smtClean="0"/>
              <a:t>TF = 1000 </a:t>
            </a:r>
            <a:r>
              <a:rPr lang="en-US" sz="2400" b="1" i="1" dirty="0" smtClean="0">
                <a:solidFill>
                  <a:srgbClr val="FF0000"/>
                </a:solidFill>
              </a:rPr>
              <a:t>/ 10 </a:t>
            </a:r>
            <a:r>
              <a:rPr lang="en-US" sz="1600" i="1" dirty="0" smtClean="0"/>
              <a:t>#normalizes to doc length</a:t>
            </a:r>
          </a:p>
          <a:p>
            <a:r>
              <a:rPr lang="en-US" sz="2400" b="1" i="1" dirty="0" smtClean="0"/>
              <a:t>TF = 100</a:t>
            </a:r>
            <a:endParaRPr lang="en-US" sz="24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14856" y="2993952"/>
            <a:ext cx="29995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IDF = log(1000) / 1000</a:t>
            </a:r>
          </a:p>
          <a:p>
            <a:r>
              <a:rPr lang="en-US" sz="2400" b="1" i="1" dirty="0" smtClean="0"/>
              <a:t>IDF = 6.90 /1000</a:t>
            </a:r>
          </a:p>
          <a:p>
            <a:r>
              <a:rPr lang="en-US" sz="2400" b="1" i="1" dirty="0" smtClean="0"/>
              <a:t>IDF = .0069</a:t>
            </a:r>
            <a:endParaRPr lang="en-US" sz="24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614856" y="4456387"/>
            <a:ext cx="28809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TF-IDF  = 100 * .0069 </a:t>
            </a:r>
          </a:p>
          <a:p>
            <a:r>
              <a:rPr lang="en-US" sz="2400" b="1" i="1" dirty="0" smtClean="0"/>
              <a:t>TF-IDF = .69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89187" y="5707120"/>
            <a:ext cx="882868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TF = 1000 compared to TFIDF = 0.69 will have a large impact to analysis.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53736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Applying TF-IDF to a DTM/TDM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599398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245467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In R…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703732"/>
            <a:ext cx="8633011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Control 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Paramter</a:t>
            </a:r>
            <a:endParaRPr lang="en-US" dirty="0" smtClean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ctrl     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 list(weighting 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weightTfIdf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endParaRPr lang="en-US" dirty="0" smtClean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Apply in TDM/DTM construction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drinkTDM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TermDocumentMatrix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allDrinks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control = ctrl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endParaRPr lang="en-US" dirty="0" smtClean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Change to a simple matrix</a:t>
            </a:r>
          </a:p>
          <a:p>
            <a:pPr defTabSz="457200"/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drinkTDMm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as.matrix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drinkTDM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73422" y="5675586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You can pass in more than one control parameter.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26664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about disjoint tokens?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67104" y="1718442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F_ComparisonCloud.R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3659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AAF5771-B35D-48F0-A28C-C4C255046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50305F6F-3594-4B08-9795-F573A3B3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Bar Charts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6CFD30B-27DE-41D3-A458-E7DAF56D7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273F46B-C5EC-4EE1-A910-C4D3B2512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236558CE-E1C9-4FC3-B1BA-AEE7B52A0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21032"/>
            <a:ext cx="4257675" cy="263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sosceles Triangle 6">
            <a:extLst>
              <a:ext uri="{FF2B5EF4-FFF2-40B4-BE49-F238E27FC236}">
                <a16:creationId xmlns="" xmlns:a16="http://schemas.microsoft.com/office/drawing/2014/main" id="{7693E49B-DFB8-4430-AE8B-129A5819C4E0}"/>
              </a:ext>
            </a:extLst>
          </p:cNvPr>
          <p:cNvSpPr/>
          <p:nvPr/>
        </p:nvSpPr>
        <p:spPr>
          <a:xfrm rot="5400000">
            <a:off x="3130800" y="3236273"/>
            <a:ext cx="1339350" cy="40247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46885211-A7A4-4ACC-A3CE-396B10F4E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804876"/>
              </p:ext>
            </p:extLst>
          </p:nvPr>
        </p:nvGraphicFramePr>
        <p:xfrm>
          <a:off x="971867" y="2558964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143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A43C334-E1CB-40E7-A933-85F785969827}"/>
              </a:ext>
            </a:extLst>
          </p:cNvPr>
          <p:cNvSpPr/>
          <p:nvPr/>
        </p:nvSpPr>
        <p:spPr>
          <a:xfrm>
            <a:off x="971867" y="2222938"/>
            <a:ext cx="2039347" cy="31531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Word Frequency Matrix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C1615A4-7D78-40B9-8D26-9E13A200687F}"/>
              </a:ext>
            </a:extLst>
          </p:cNvPr>
          <p:cNvSpPr/>
          <p:nvPr/>
        </p:nvSpPr>
        <p:spPr>
          <a:xfrm>
            <a:off x="179917" y="5709547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Rectangles are representative of frequency of term</a:t>
            </a:r>
          </a:p>
        </p:txBody>
      </p:sp>
    </p:spTree>
    <p:extLst>
      <p:ext uri="{BB962C8B-B14F-4D97-AF65-F5344CB8AC3E}">
        <p14:creationId xmlns:p14="http://schemas.microsoft.com/office/powerpoint/2010/main" val="4713504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tokens are in not in common (disjoint)?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637769" y="2467685"/>
            <a:ext cx="1044217" cy="1922633"/>
          </a:xfrm>
          <a:custGeom>
            <a:avLst/>
            <a:gdLst>
              <a:gd name="connsiteX0" fmla="*/ 522109 w 1044217"/>
              <a:gd name="connsiteY0" fmla="*/ 0 h 1922633"/>
              <a:gd name="connsiteX1" fmla="*/ 538328 w 1044217"/>
              <a:gd name="connsiteY1" fmla="*/ 9853 h 1922633"/>
              <a:gd name="connsiteX2" fmla="*/ 1044217 w 1044217"/>
              <a:gd name="connsiteY2" fmla="*/ 961316 h 1922633"/>
              <a:gd name="connsiteX3" fmla="*/ 538328 w 1044217"/>
              <a:gd name="connsiteY3" fmla="*/ 1912779 h 1922633"/>
              <a:gd name="connsiteX4" fmla="*/ 522109 w 1044217"/>
              <a:gd name="connsiteY4" fmla="*/ 1922633 h 1922633"/>
              <a:gd name="connsiteX5" fmla="*/ 505889 w 1044217"/>
              <a:gd name="connsiteY5" fmla="*/ 1912779 h 1922633"/>
              <a:gd name="connsiteX6" fmla="*/ 0 w 1044217"/>
              <a:gd name="connsiteY6" fmla="*/ 961316 h 1922633"/>
              <a:gd name="connsiteX7" fmla="*/ 505889 w 1044217"/>
              <a:gd name="connsiteY7" fmla="*/ 9853 h 1922633"/>
              <a:gd name="connsiteX8" fmla="*/ 522109 w 1044217"/>
              <a:gd name="connsiteY8" fmla="*/ 0 h 192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4217" h="1922633">
                <a:moveTo>
                  <a:pt x="522109" y="0"/>
                </a:moveTo>
                <a:lnTo>
                  <a:pt x="538328" y="9853"/>
                </a:lnTo>
                <a:cubicBezTo>
                  <a:pt x="843545" y="216054"/>
                  <a:pt x="1044217" y="565251"/>
                  <a:pt x="1044217" y="961316"/>
                </a:cubicBezTo>
                <a:cubicBezTo>
                  <a:pt x="1044217" y="1357382"/>
                  <a:pt x="843545" y="1706578"/>
                  <a:pt x="538328" y="1912779"/>
                </a:cubicBezTo>
                <a:lnTo>
                  <a:pt x="522109" y="1922633"/>
                </a:lnTo>
                <a:lnTo>
                  <a:pt x="505889" y="1912779"/>
                </a:lnTo>
                <a:cubicBezTo>
                  <a:pt x="200672" y="1706578"/>
                  <a:pt x="0" y="1357382"/>
                  <a:pt x="0" y="961316"/>
                </a:cubicBezTo>
                <a:cubicBezTo>
                  <a:pt x="0" y="565251"/>
                  <a:pt x="200672" y="216054"/>
                  <a:pt x="505889" y="9853"/>
                </a:cubicBezTo>
                <a:lnTo>
                  <a:pt x="522109" y="0"/>
                </a:lnTo>
                <a:close/>
              </a:path>
            </a:pathLst>
          </a:cu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387135" y="2281575"/>
            <a:ext cx="1772742" cy="2294850"/>
          </a:xfrm>
          <a:custGeom>
            <a:avLst/>
            <a:gdLst>
              <a:gd name="connsiteX0" fmla="*/ 1147425 w 1772742"/>
              <a:gd name="connsiteY0" fmla="*/ 0 h 2294850"/>
              <a:gd name="connsiteX1" fmla="*/ 1694356 w 1772742"/>
              <a:gd name="connsiteY1" fmla="*/ 138488 h 2294850"/>
              <a:gd name="connsiteX2" fmla="*/ 1772742 w 1772742"/>
              <a:gd name="connsiteY2" fmla="*/ 186109 h 2294850"/>
              <a:gd name="connsiteX3" fmla="*/ 1756522 w 1772742"/>
              <a:gd name="connsiteY3" fmla="*/ 195962 h 2294850"/>
              <a:gd name="connsiteX4" fmla="*/ 1250633 w 1772742"/>
              <a:gd name="connsiteY4" fmla="*/ 1147425 h 2294850"/>
              <a:gd name="connsiteX5" fmla="*/ 1756522 w 1772742"/>
              <a:gd name="connsiteY5" fmla="*/ 2098888 h 2294850"/>
              <a:gd name="connsiteX6" fmla="*/ 1772742 w 1772742"/>
              <a:gd name="connsiteY6" fmla="*/ 2108742 h 2294850"/>
              <a:gd name="connsiteX7" fmla="*/ 1694356 w 1772742"/>
              <a:gd name="connsiteY7" fmla="*/ 2156362 h 2294850"/>
              <a:gd name="connsiteX8" fmla="*/ 1147425 w 1772742"/>
              <a:gd name="connsiteY8" fmla="*/ 2294850 h 2294850"/>
              <a:gd name="connsiteX9" fmla="*/ 0 w 1772742"/>
              <a:gd name="connsiteY9" fmla="*/ 1147425 h 2294850"/>
              <a:gd name="connsiteX10" fmla="*/ 1147425 w 1772742"/>
              <a:gd name="connsiteY10" fmla="*/ 0 h 229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72742" h="2294850">
                <a:moveTo>
                  <a:pt x="1147425" y="0"/>
                </a:moveTo>
                <a:cubicBezTo>
                  <a:pt x="1345458" y="0"/>
                  <a:pt x="1531773" y="50168"/>
                  <a:pt x="1694356" y="138488"/>
                </a:cubicBezTo>
                <a:lnTo>
                  <a:pt x="1772742" y="186109"/>
                </a:lnTo>
                <a:lnTo>
                  <a:pt x="1756522" y="195962"/>
                </a:lnTo>
                <a:cubicBezTo>
                  <a:pt x="1451305" y="402163"/>
                  <a:pt x="1250633" y="751360"/>
                  <a:pt x="1250633" y="1147425"/>
                </a:cubicBezTo>
                <a:cubicBezTo>
                  <a:pt x="1250633" y="1543491"/>
                  <a:pt x="1451305" y="1892687"/>
                  <a:pt x="1756522" y="2098888"/>
                </a:cubicBezTo>
                <a:lnTo>
                  <a:pt x="1772742" y="2108742"/>
                </a:lnTo>
                <a:lnTo>
                  <a:pt x="1694356" y="2156362"/>
                </a:lnTo>
                <a:cubicBezTo>
                  <a:pt x="1531773" y="2244682"/>
                  <a:pt x="1345458" y="2294850"/>
                  <a:pt x="1147425" y="2294850"/>
                </a:cubicBezTo>
                <a:cubicBezTo>
                  <a:pt x="513720" y="2294850"/>
                  <a:pt x="0" y="1781130"/>
                  <a:pt x="0" y="1147425"/>
                </a:cubicBezTo>
                <a:cubicBezTo>
                  <a:pt x="0" y="513720"/>
                  <a:pt x="513720" y="0"/>
                  <a:pt x="1147425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159878" y="2281575"/>
            <a:ext cx="1772741" cy="2294850"/>
          </a:xfrm>
          <a:custGeom>
            <a:avLst/>
            <a:gdLst>
              <a:gd name="connsiteX0" fmla="*/ 625316 w 1772741"/>
              <a:gd name="connsiteY0" fmla="*/ 0 h 2294850"/>
              <a:gd name="connsiteX1" fmla="*/ 1772741 w 1772741"/>
              <a:gd name="connsiteY1" fmla="*/ 1147425 h 2294850"/>
              <a:gd name="connsiteX2" fmla="*/ 625316 w 1772741"/>
              <a:gd name="connsiteY2" fmla="*/ 2294850 h 2294850"/>
              <a:gd name="connsiteX3" fmla="*/ 78385 w 1772741"/>
              <a:gd name="connsiteY3" fmla="*/ 2156362 h 2294850"/>
              <a:gd name="connsiteX4" fmla="*/ 0 w 1772741"/>
              <a:gd name="connsiteY4" fmla="*/ 2108742 h 2294850"/>
              <a:gd name="connsiteX5" fmla="*/ 16219 w 1772741"/>
              <a:gd name="connsiteY5" fmla="*/ 2098888 h 2294850"/>
              <a:gd name="connsiteX6" fmla="*/ 522108 w 1772741"/>
              <a:gd name="connsiteY6" fmla="*/ 1147425 h 2294850"/>
              <a:gd name="connsiteX7" fmla="*/ 16219 w 1772741"/>
              <a:gd name="connsiteY7" fmla="*/ 195962 h 2294850"/>
              <a:gd name="connsiteX8" fmla="*/ 0 w 1772741"/>
              <a:gd name="connsiteY8" fmla="*/ 186109 h 2294850"/>
              <a:gd name="connsiteX9" fmla="*/ 78385 w 1772741"/>
              <a:gd name="connsiteY9" fmla="*/ 138488 h 2294850"/>
              <a:gd name="connsiteX10" fmla="*/ 625316 w 1772741"/>
              <a:gd name="connsiteY10" fmla="*/ 0 h 229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72741" h="2294850">
                <a:moveTo>
                  <a:pt x="625316" y="0"/>
                </a:moveTo>
                <a:cubicBezTo>
                  <a:pt x="1259021" y="0"/>
                  <a:pt x="1772741" y="513720"/>
                  <a:pt x="1772741" y="1147425"/>
                </a:cubicBezTo>
                <a:cubicBezTo>
                  <a:pt x="1772741" y="1781130"/>
                  <a:pt x="1259021" y="2294850"/>
                  <a:pt x="625316" y="2294850"/>
                </a:cubicBezTo>
                <a:cubicBezTo>
                  <a:pt x="427283" y="2294850"/>
                  <a:pt x="240968" y="2244682"/>
                  <a:pt x="78385" y="2156362"/>
                </a:cubicBezTo>
                <a:lnTo>
                  <a:pt x="0" y="2108742"/>
                </a:lnTo>
                <a:lnTo>
                  <a:pt x="16219" y="2098888"/>
                </a:lnTo>
                <a:cubicBezTo>
                  <a:pt x="321436" y="1892687"/>
                  <a:pt x="522108" y="1543491"/>
                  <a:pt x="522108" y="1147425"/>
                </a:cubicBezTo>
                <a:cubicBezTo>
                  <a:pt x="522108" y="751360"/>
                  <a:pt x="321436" y="402163"/>
                  <a:pt x="16219" y="195962"/>
                </a:cubicBezTo>
                <a:lnTo>
                  <a:pt x="0" y="186109"/>
                </a:lnTo>
                <a:lnTo>
                  <a:pt x="78385" y="138488"/>
                </a:lnTo>
                <a:cubicBezTo>
                  <a:pt x="240968" y="50168"/>
                  <a:pt x="427283" y="0"/>
                  <a:pt x="625316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10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61" y="295595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772" y="295595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672" y="1652423"/>
            <a:ext cx="3935851" cy="378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227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 </a:t>
            </a:r>
            <a:r>
              <a:rPr lang="en-US" i="1" smtClean="0"/>
              <a:t>– all times are suggested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111250"/>
          <a:ext cx="7887506" cy="37128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84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82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907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Tuesday - June 18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8:45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Coffee</a:t>
                      </a:r>
                    </a:p>
                  </a:txBody>
                  <a:tcPr marL="8776" marR="8776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10:00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Basic Visualization &amp; 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Zipf’s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Law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 Charts, Word Associations,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Dendrograms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Word Networks, Tokenization/Word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Clouds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Lunch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Commonality, Comparison Clouds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TF-IDF, Pyramid,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bar bell plots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357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proportional similarities?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62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767" y="1852284"/>
            <a:ext cx="3333750" cy="3248025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387135" y="2281575"/>
            <a:ext cx="2294850" cy="2294850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637768" y="2281575"/>
            <a:ext cx="2294850" cy="2294850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18" name="Picture 2" descr="Image result for docum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61" y="295595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docum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772" y="295595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reeform 19"/>
          <p:cNvSpPr/>
          <p:nvPr/>
        </p:nvSpPr>
        <p:spPr>
          <a:xfrm>
            <a:off x="1648279" y="2478196"/>
            <a:ext cx="1044217" cy="1922633"/>
          </a:xfrm>
          <a:custGeom>
            <a:avLst/>
            <a:gdLst>
              <a:gd name="connsiteX0" fmla="*/ 522109 w 1044217"/>
              <a:gd name="connsiteY0" fmla="*/ 0 h 1922633"/>
              <a:gd name="connsiteX1" fmla="*/ 538328 w 1044217"/>
              <a:gd name="connsiteY1" fmla="*/ 9853 h 1922633"/>
              <a:gd name="connsiteX2" fmla="*/ 1044217 w 1044217"/>
              <a:gd name="connsiteY2" fmla="*/ 961316 h 1922633"/>
              <a:gd name="connsiteX3" fmla="*/ 538328 w 1044217"/>
              <a:gd name="connsiteY3" fmla="*/ 1912779 h 1922633"/>
              <a:gd name="connsiteX4" fmla="*/ 522109 w 1044217"/>
              <a:gd name="connsiteY4" fmla="*/ 1922633 h 1922633"/>
              <a:gd name="connsiteX5" fmla="*/ 505889 w 1044217"/>
              <a:gd name="connsiteY5" fmla="*/ 1912779 h 1922633"/>
              <a:gd name="connsiteX6" fmla="*/ 0 w 1044217"/>
              <a:gd name="connsiteY6" fmla="*/ 961316 h 1922633"/>
              <a:gd name="connsiteX7" fmla="*/ 505889 w 1044217"/>
              <a:gd name="connsiteY7" fmla="*/ 9853 h 192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4217" h="1922633">
                <a:moveTo>
                  <a:pt x="522109" y="0"/>
                </a:moveTo>
                <a:lnTo>
                  <a:pt x="538328" y="9853"/>
                </a:lnTo>
                <a:cubicBezTo>
                  <a:pt x="843545" y="216054"/>
                  <a:pt x="1044217" y="565251"/>
                  <a:pt x="1044217" y="961316"/>
                </a:cubicBezTo>
                <a:cubicBezTo>
                  <a:pt x="1044217" y="1357382"/>
                  <a:pt x="843545" y="1706578"/>
                  <a:pt x="538328" y="1912779"/>
                </a:cubicBezTo>
                <a:lnTo>
                  <a:pt x="522109" y="1922633"/>
                </a:lnTo>
                <a:lnTo>
                  <a:pt x="505889" y="1912779"/>
                </a:lnTo>
                <a:cubicBezTo>
                  <a:pt x="200672" y="1706578"/>
                  <a:pt x="0" y="1357382"/>
                  <a:pt x="0" y="961316"/>
                </a:cubicBezTo>
                <a:cubicBezTo>
                  <a:pt x="0" y="565251"/>
                  <a:pt x="200672" y="216054"/>
                  <a:pt x="505889" y="9853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73422" y="5675586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The problem is that if </a:t>
            </a:r>
            <a:r>
              <a:rPr lang="en-US" sz="1600" dirty="0" err="1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corpusA</a:t>
            </a:r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has 1 instance &amp; corpus has 1000 they appear as shared.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44317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for a pyramid plot…collapse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6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761" y="231876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06208" y="1319046"/>
            <a:ext cx="2615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 smtClean="0"/>
              <a:t>Combined/Collapsed </a:t>
            </a:r>
          </a:p>
          <a:p>
            <a:pPr algn="ctr"/>
            <a:r>
              <a:rPr lang="en-US" b="1" u="sng" dirty="0" smtClean="0"/>
              <a:t>into a 2 document corpus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88146" y="1602826"/>
            <a:ext cx="2409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 smtClean="0"/>
              <a:t>CorpusA</a:t>
            </a:r>
            <a:r>
              <a:rPr lang="en-US" b="1" u="sng" dirty="0" smtClean="0"/>
              <a:t> – 1000 Tweets</a:t>
            </a:r>
            <a:endParaRPr lang="en-US" b="1" u="sng" dirty="0"/>
          </a:p>
        </p:txBody>
      </p:sp>
      <p:grpSp>
        <p:nvGrpSpPr>
          <p:cNvPr id="9" name="Group 8"/>
          <p:cNvGrpSpPr/>
          <p:nvPr/>
        </p:nvGrpSpPr>
        <p:grpSpPr>
          <a:xfrm>
            <a:off x="617720" y="2129660"/>
            <a:ext cx="1749972" cy="1450427"/>
            <a:chOff x="3011215" y="2948152"/>
            <a:chExt cx="1749972" cy="1450427"/>
          </a:xfrm>
        </p:grpSpPr>
        <p:grpSp>
          <p:nvGrpSpPr>
            <p:cNvPr id="10" name="Group 9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12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Rounded Rectangle 10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92955" y="3757446"/>
            <a:ext cx="2399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 smtClean="0"/>
              <a:t>CorpusB</a:t>
            </a:r>
            <a:r>
              <a:rPr lang="en-US" b="1" u="sng" dirty="0" smtClean="0"/>
              <a:t> – 1000 Tweets</a:t>
            </a:r>
            <a:endParaRPr lang="en-US" b="1" u="sng" dirty="0"/>
          </a:p>
        </p:txBody>
      </p:sp>
      <p:grpSp>
        <p:nvGrpSpPr>
          <p:cNvPr id="18" name="Group 17"/>
          <p:cNvGrpSpPr/>
          <p:nvPr/>
        </p:nvGrpSpPr>
        <p:grpSpPr>
          <a:xfrm>
            <a:off x="617720" y="4284280"/>
            <a:ext cx="1749972" cy="1450427"/>
            <a:chOff x="3011215" y="2948152"/>
            <a:chExt cx="1749972" cy="1450427"/>
          </a:xfrm>
        </p:grpSpPr>
        <p:grpSp>
          <p:nvGrpSpPr>
            <p:cNvPr id="19" name="Group 18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21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Rounded Rectangle 19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ight Arrow 26"/>
          <p:cNvSpPr/>
          <p:nvPr/>
        </p:nvSpPr>
        <p:spPr>
          <a:xfrm>
            <a:off x="2740575" y="2522483"/>
            <a:ext cx="3058511" cy="69368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 &amp; Collapse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>
            <a:off x="2740575" y="4614041"/>
            <a:ext cx="3058511" cy="69368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 &amp; Collapse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738823" y="2155936"/>
            <a:ext cx="1749972" cy="364577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761" y="4394555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3333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>
          <a:xfrm>
            <a:off x="634030" y="3639590"/>
            <a:ext cx="1044217" cy="1922633"/>
          </a:xfrm>
          <a:custGeom>
            <a:avLst/>
            <a:gdLst>
              <a:gd name="connsiteX0" fmla="*/ 522109 w 1044217"/>
              <a:gd name="connsiteY0" fmla="*/ 0 h 1922633"/>
              <a:gd name="connsiteX1" fmla="*/ 538328 w 1044217"/>
              <a:gd name="connsiteY1" fmla="*/ 9853 h 1922633"/>
              <a:gd name="connsiteX2" fmla="*/ 1044217 w 1044217"/>
              <a:gd name="connsiteY2" fmla="*/ 961316 h 1922633"/>
              <a:gd name="connsiteX3" fmla="*/ 538328 w 1044217"/>
              <a:gd name="connsiteY3" fmla="*/ 1912779 h 1922633"/>
              <a:gd name="connsiteX4" fmla="*/ 522109 w 1044217"/>
              <a:gd name="connsiteY4" fmla="*/ 1922633 h 1922633"/>
              <a:gd name="connsiteX5" fmla="*/ 505889 w 1044217"/>
              <a:gd name="connsiteY5" fmla="*/ 1912779 h 1922633"/>
              <a:gd name="connsiteX6" fmla="*/ 0 w 1044217"/>
              <a:gd name="connsiteY6" fmla="*/ 961316 h 1922633"/>
              <a:gd name="connsiteX7" fmla="*/ 505889 w 1044217"/>
              <a:gd name="connsiteY7" fmla="*/ 9853 h 192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4217" h="1922633">
                <a:moveTo>
                  <a:pt x="522109" y="0"/>
                </a:moveTo>
                <a:lnTo>
                  <a:pt x="538328" y="9853"/>
                </a:lnTo>
                <a:cubicBezTo>
                  <a:pt x="843545" y="216054"/>
                  <a:pt x="1044217" y="565251"/>
                  <a:pt x="1044217" y="961316"/>
                </a:cubicBezTo>
                <a:cubicBezTo>
                  <a:pt x="1044217" y="1357382"/>
                  <a:pt x="843545" y="1706578"/>
                  <a:pt x="538328" y="1912779"/>
                </a:cubicBezTo>
                <a:lnTo>
                  <a:pt x="522109" y="1922633"/>
                </a:lnTo>
                <a:lnTo>
                  <a:pt x="505889" y="1912779"/>
                </a:lnTo>
                <a:cubicBezTo>
                  <a:pt x="200672" y="1706578"/>
                  <a:pt x="0" y="1357382"/>
                  <a:pt x="0" y="961316"/>
                </a:cubicBezTo>
                <a:cubicBezTo>
                  <a:pt x="0" y="565251"/>
                  <a:pt x="200672" y="216054"/>
                  <a:pt x="505889" y="9853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623520" y="1421907"/>
            <a:ext cx="1044217" cy="1922633"/>
          </a:xfrm>
          <a:custGeom>
            <a:avLst/>
            <a:gdLst>
              <a:gd name="connsiteX0" fmla="*/ 522109 w 1044217"/>
              <a:gd name="connsiteY0" fmla="*/ 0 h 1922633"/>
              <a:gd name="connsiteX1" fmla="*/ 538328 w 1044217"/>
              <a:gd name="connsiteY1" fmla="*/ 9853 h 1922633"/>
              <a:gd name="connsiteX2" fmla="*/ 1044217 w 1044217"/>
              <a:gd name="connsiteY2" fmla="*/ 961316 h 1922633"/>
              <a:gd name="connsiteX3" fmla="*/ 538328 w 1044217"/>
              <a:gd name="connsiteY3" fmla="*/ 1912779 h 1922633"/>
              <a:gd name="connsiteX4" fmla="*/ 522109 w 1044217"/>
              <a:gd name="connsiteY4" fmla="*/ 1922633 h 1922633"/>
              <a:gd name="connsiteX5" fmla="*/ 505889 w 1044217"/>
              <a:gd name="connsiteY5" fmla="*/ 1912779 h 1922633"/>
              <a:gd name="connsiteX6" fmla="*/ 0 w 1044217"/>
              <a:gd name="connsiteY6" fmla="*/ 961316 h 1922633"/>
              <a:gd name="connsiteX7" fmla="*/ 505889 w 1044217"/>
              <a:gd name="connsiteY7" fmla="*/ 9853 h 192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4217" h="1922633">
                <a:moveTo>
                  <a:pt x="522109" y="0"/>
                </a:moveTo>
                <a:lnTo>
                  <a:pt x="538328" y="9853"/>
                </a:lnTo>
                <a:cubicBezTo>
                  <a:pt x="843545" y="216054"/>
                  <a:pt x="1044217" y="565251"/>
                  <a:pt x="1044217" y="961316"/>
                </a:cubicBezTo>
                <a:cubicBezTo>
                  <a:pt x="1044217" y="1357382"/>
                  <a:pt x="843545" y="1706578"/>
                  <a:pt x="538328" y="1912779"/>
                </a:cubicBezTo>
                <a:lnTo>
                  <a:pt x="522109" y="1922633"/>
                </a:lnTo>
                <a:lnTo>
                  <a:pt x="505889" y="1912779"/>
                </a:lnTo>
                <a:cubicBezTo>
                  <a:pt x="200672" y="1706578"/>
                  <a:pt x="0" y="1357382"/>
                  <a:pt x="0" y="961316"/>
                </a:cubicBezTo>
                <a:cubicBezTo>
                  <a:pt x="0" y="565251"/>
                  <a:pt x="200672" y="216054"/>
                  <a:pt x="505889" y="9853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8013" y="112876"/>
            <a:ext cx="8576441" cy="591477"/>
          </a:xfrm>
        </p:spPr>
        <p:txBody>
          <a:bodyPr/>
          <a:lstStyle/>
          <a:p>
            <a:r>
              <a:rPr lang="en-US" dirty="0"/>
              <a:t>Steps for a pyramid </a:t>
            </a:r>
            <a:r>
              <a:rPr lang="en-US" dirty="0" smtClean="0"/>
              <a:t>plot…ID common tokens &amp; frequency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066" y="1826011"/>
            <a:ext cx="4848225" cy="1114425"/>
          </a:xfrm>
          <a:prstGeom prst="rect">
            <a:avLst/>
          </a:prstGeom>
        </p:spPr>
      </p:pic>
      <p:pic>
        <p:nvPicPr>
          <p:cNvPr id="11" name="Picture 2" descr="Image result for docum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98" y="1910175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docum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642" y="4127858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541" y="4038931"/>
            <a:ext cx="48672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297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“pyramid plot” of frequencies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546622" y="3094638"/>
            <a:ext cx="4848225" cy="1114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45758" y="3089875"/>
            <a:ext cx="4867275" cy="112395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160832" y="3074277"/>
            <a:ext cx="836871" cy="1144753"/>
            <a:chOff x="514446" y="2588556"/>
            <a:chExt cx="1405539" cy="1922633"/>
          </a:xfrm>
        </p:grpSpPr>
        <p:sp>
          <p:nvSpPr>
            <p:cNvPr id="8" name="Freeform 7"/>
            <p:cNvSpPr/>
            <p:nvPr/>
          </p:nvSpPr>
          <p:spPr>
            <a:xfrm>
              <a:off x="875768" y="2588556"/>
              <a:ext cx="1044217" cy="1922633"/>
            </a:xfrm>
            <a:custGeom>
              <a:avLst/>
              <a:gdLst>
                <a:gd name="connsiteX0" fmla="*/ 522109 w 1044217"/>
                <a:gd name="connsiteY0" fmla="*/ 0 h 1922633"/>
                <a:gd name="connsiteX1" fmla="*/ 538328 w 1044217"/>
                <a:gd name="connsiteY1" fmla="*/ 9853 h 1922633"/>
                <a:gd name="connsiteX2" fmla="*/ 1044217 w 1044217"/>
                <a:gd name="connsiteY2" fmla="*/ 961316 h 1922633"/>
                <a:gd name="connsiteX3" fmla="*/ 538328 w 1044217"/>
                <a:gd name="connsiteY3" fmla="*/ 1912779 h 1922633"/>
                <a:gd name="connsiteX4" fmla="*/ 522109 w 1044217"/>
                <a:gd name="connsiteY4" fmla="*/ 1922633 h 1922633"/>
                <a:gd name="connsiteX5" fmla="*/ 505889 w 1044217"/>
                <a:gd name="connsiteY5" fmla="*/ 1912779 h 1922633"/>
                <a:gd name="connsiteX6" fmla="*/ 0 w 1044217"/>
                <a:gd name="connsiteY6" fmla="*/ 961316 h 1922633"/>
                <a:gd name="connsiteX7" fmla="*/ 505889 w 1044217"/>
                <a:gd name="connsiteY7" fmla="*/ 9853 h 1922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4217" h="1922633">
                  <a:moveTo>
                    <a:pt x="522109" y="0"/>
                  </a:moveTo>
                  <a:lnTo>
                    <a:pt x="538328" y="9853"/>
                  </a:lnTo>
                  <a:cubicBezTo>
                    <a:pt x="843545" y="216054"/>
                    <a:pt x="1044217" y="565251"/>
                    <a:pt x="1044217" y="961316"/>
                  </a:cubicBezTo>
                  <a:cubicBezTo>
                    <a:pt x="1044217" y="1357382"/>
                    <a:pt x="843545" y="1706578"/>
                    <a:pt x="538328" y="1912779"/>
                  </a:cubicBezTo>
                  <a:lnTo>
                    <a:pt x="522109" y="1922633"/>
                  </a:lnTo>
                  <a:lnTo>
                    <a:pt x="505889" y="1912779"/>
                  </a:lnTo>
                  <a:cubicBezTo>
                    <a:pt x="200672" y="1706578"/>
                    <a:pt x="0" y="1357382"/>
                    <a:pt x="0" y="961316"/>
                  </a:cubicBezTo>
                  <a:cubicBezTo>
                    <a:pt x="0" y="565251"/>
                    <a:pt x="200672" y="216054"/>
                    <a:pt x="505889" y="9853"/>
                  </a:cubicBez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pic>
          <p:nvPicPr>
            <p:cNvPr id="9" name="Picture 2" descr="Image result for document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446" y="3076824"/>
              <a:ext cx="946096" cy="946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6451506" y="3090042"/>
            <a:ext cx="911397" cy="1144753"/>
            <a:chOff x="6025837" y="2283756"/>
            <a:chExt cx="1530708" cy="1922633"/>
          </a:xfrm>
        </p:grpSpPr>
        <p:sp>
          <p:nvSpPr>
            <p:cNvPr id="10" name="Freeform 9"/>
            <p:cNvSpPr/>
            <p:nvPr/>
          </p:nvSpPr>
          <p:spPr>
            <a:xfrm>
              <a:off x="6025837" y="2283756"/>
              <a:ext cx="1044217" cy="1922633"/>
            </a:xfrm>
            <a:custGeom>
              <a:avLst/>
              <a:gdLst>
                <a:gd name="connsiteX0" fmla="*/ 522109 w 1044217"/>
                <a:gd name="connsiteY0" fmla="*/ 0 h 1922633"/>
                <a:gd name="connsiteX1" fmla="*/ 538328 w 1044217"/>
                <a:gd name="connsiteY1" fmla="*/ 9853 h 1922633"/>
                <a:gd name="connsiteX2" fmla="*/ 1044217 w 1044217"/>
                <a:gd name="connsiteY2" fmla="*/ 961316 h 1922633"/>
                <a:gd name="connsiteX3" fmla="*/ 538328 w 1044217"/>
                <a:gd name="connsiteY3" fmla="*/ 1912779 h 1922633"/>
                <a:gd name="connsiteX4" fmla="*/ 522109 w 1044217"/>
                <a:gd name="connsiteY4" fmla="*/ 1922633 h 1922633"/>
                <a:gd name="connsiteX5" fmla="*/ 505889 w 1044217"/>
                <a:gd name="connsiteY5" fmla="*/ 1912779 h 1922633"/>
                <a:gd name="connsiteX6" fmla="*/ 0 w 1044217"/>
                <a:gd name="connsiteY6" fmla="*/ 961316 h 1922633"/>
                <a:gd name="connsiteX7" fmla="*/ 505889 w 1044217"/>
                <a:gd name="connsiteY7" fmla="*/ 9853 h 1922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4217" h="1922633">
                  <a:moveTo>
                    <a:pt x="522109" y="0"/>
                  </a:moveTo>
                  <a:lnTo>
                    <a:pt x="538328" y="9853"/>
                  </a:lnTo>
                  <a:cubicBezTo>
                    <a:pt x="843545" y="216054"/>
                    <a:pt x="1044217" y="565251"/>
                    <a:pt x="1044217" y="961316"/>
                  </a:cubicBezTo>
                  <a:cubicBezTo>
                    <a:pt x="1044217" y="1357382"/>
                    <a:pt x="843545" y="1706578"/>
                    <a:pt x="538328" y="1912779"/>
                  </a:cubicBezTo>
                  <a:lnTo>
                    <a:pt x="522109" y="1922633"/>
                  </a:lnTo>
                  <a:lnTo>
                    <a:pt x="505889" y="1912779"/>
                  </a:lnTo>
                  <a:cubicBezTo>
                    <a:pt x="200672" y="1706578"/>
                    <a:pt x="0" y="1357382"/>
                    <a:pt x="0" y="961316"/>
                  </a:cubicBezTo>
                  <a:cubicBezTo>
                    <a:pt x="0" y="565251"/>
                    <a:pt x="200672" y="216054"/>
                    <a:pt x="505889" y="9853"/>
                  </a:cubicBez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pic>
          <p:nvPicPr>
            <p:cNvPr id="11" name="Picture 2" descr="Image result for document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0449" y="2772024"/>
              <a:ext cx="946096" cy="946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Right Brace 13"/>
          <p:cNvSpPr/>
          <p:nvPr/>
        </p:nvSpPr>
        <p:spPr>
          <a:xfrm>
            <a:off x="5627118" y="1507740"/>
            <a:ext cx="693682" cy="42882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>
            <a:off x="2176816" y="1436795"/>
            <a:ext cx="441434" cy="44301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758321" y="1182414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termA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62329" y="3021724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termB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72674" y="437230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41682" y="5628290"/>
            <a:ext cx="80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TermN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3870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 smtClean="0"/>
              <a:t>G_Pyramid_BarBell_plots.R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479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Lab/Homework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7099" y="2413338"/>
            <a:ext cx="64962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30Min : Create Tesco &amp; Carrefour or other corpus visuals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Wordcloud</a:t>
            </a:r>
            <a:r>
              <a:rPr lang="en-US" dirty="0" smtClean="0"/>
              <a:t>, </a:t>
            </a:r>
            <a:r>
              <a:rPr lang="en-US" dirty="0" err="1" smtClean="0"/>
              <a:t>comparison.cloud</a:t>
            </a:r>
            <a:r>
              <a:rPr lang="en-US" dirty="0" smtClean="0"/>
              <a:t>(), </a:t>
            </a:r>
            <a:r>
              <a:rPr lang="en-US" dirty="0" err="1" smtClean="0"/>
              <a:t>dendrogram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30Min: Read parts of Chapters 4/5 of Text Mining in Practice w/R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sections &amp; subsections within 4.1, 4.2, 4.3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 sections &amp; subsections within 5.1</a:t>
            </a:r>
            <a:r>
              <a:rPr lang="en-US" dirty="0" smtClean="0"/>
              <a:t>, 5.3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4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057B443-9142-4AAE-B588-62F14411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9B10CCF3-C862-49D6-924F-A68171325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by Side Charts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25EE7B4-1BDD-443B-AACB-4CD383F9A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64A4C85-9C36-4C31-98DD-184F2BE82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A1AB944-CD57-4BCD-8927-ADAFAA8C82F2}"/>
              </a:ext>
            </a:extLst>
          </p:cNvPr>
          <p:cNvSpPr/>
          <p:nvPr/>
        </p:nvSpPr>
        <p:spPr>
          <a:xfrm>
            <a:off x="179917" y="5709547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 by Side bar charts </a:t>
            </a:r>
            <a:r>
              <a:rPr lang="en-US" dirty="0" smtClean="0"/>
              <a:t>let </a:t>
            </a:r>
            <a:r>
              <a:rPr lang="en-US" dirty="0"/>
              <a:t>you compare frequency by category</a:t>
            </a:r>
          </a:p>
        </p:txBody>
      </p:sp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01611"/>
            <a:ext cx="6553200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943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6F8B3E3-365C-48CC-ACC2-5A49D428A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41198A7C-9056-41AA-81EE-0A923F1F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Charts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43115E9-36AC-4130-B5E5-0233B14BC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56858DC-289D-4205-97DF-6D198382A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2B0F298-4595-4EDA-9FF2-6C47C2C2404E}"/>
              </a:ext>
            </a:extLst>
          </p:cNvPr>
          <p:cNvSpPr/>
          <p:nvPr/>
        </p:nvSpPr>
        <p:spPr>
          <a:xfrm>
            <a:off x="179917" y="5709547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Stacked bar charts lets you compare </a:t>
            </a:r>
            <a:r>
              <a:rPr lang="en-US" i="1" dirty="0"/>
              <a:t>proportion</a:t>
            </a:r>
            <a:r>
              <a:rPr lang="en-US" dirty="0"/>
              <a:t> </a:t>
            </a:r>
            <a:r>
              <a:rPr lang="en-US" b="1" u="sng" dirty="0"/>
              <a:t>within</a:t>
            </a:r>
            <a:r>
              <a:rPr lang="en-US" dirty="0"/>
              <a:t> a category</a:t>
            </a:r>
          </a:p>
        </p:txBody>
      </p:sp>
      <p:pic>
        <p:nvPicPr>
          <p:cNvPr id="2050" name="Picture 2" descr="Image result for ggplot2 stacked bar 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261" y="1502445"/>
            <a:ext cx="5137478" cy="385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779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Proportional Stacked Bar Charts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2B0F298-4595-4EDA-9FF2-6C47C2C2404E}"/>
              </a:ext>
            </a:extLst>
          </p:cNvPr>
          <p:cNvSpPr/>
          <p:nvPr/>
        </p:nvSpPr>
        <p:spPr>
          <a:xfrm>
            <a:off x="179917" y="5709547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Proportional st</a:t>
            </a:r>
            <a:r>
              <a:rPr lang="en-US" dirty="0" smtClean="0"/>
              <a:t>acked </a:t>
            </a:r>
            <a:r>
              <a:rPr lang="en-US" dirty="0"/>
              <a:t>bar charts </a:t>
            </a:r>
            <a:r>
              <a:rPr lang="en-US" dirty="0" smtClean="0"/>
              <a:t>let </a:t>
            </a:r>
            <a:r>
              <a:rPr lang="en-US" dirty="0"/>
              <a:t>you compare </a:t>
            </a:r>
            <a:r>
              <a:rPr lang="en-US" i="1" dirty="0"/>
              <a:t>proportion</a:t>
            </a:r>
            <a:r>
              <a:rPr lang="en-US" dirty="0"/>
              <a:t> </a:t>
            </a:r>
            <a:r>
              <a:rPr lang="en-US" b="1" u="sng" dirty="0" smtClean="0"/>
              <a:t>across </a:t>
            </a:r>
            <a:r>
              <a:rPr lang="en-US" dirty="0" smtClean="0"/>
              <a:t>categories</a:t>
            </a:r>
            <a:endParaRPr lang="en-US" dirty="0"/>
          </a:p>
        </p:txBody>
      </p:sp>
      <p:pic>
        <p:nvPicPr>
          <p:cNvPr id="3074" name="Picture 2" descr="Image result for ggplot2 stacked bar 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671" y="1430392"/>
            <a:ext cx="4796659" cy="399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45491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5819</TotalTime>
  <Words>2583</Words>
  <Application>Microsoft Office PowerPoint</Application>
  <PresentationFormat>On-screen Show (4:3)</PresentationFormat>
  <Paragraphs>813</Paragraphs>
  <Slides>67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4" baseType="lpstr">
      <vt:lpstr>Arial Unicode MS</vt:lpstr>
      <vt:lpstr>Arial</vt:lpstr>
      <vt:lpstr>Calibri</vt:lpstr>
      <vt:lpstr>Calibri Light</vt:lpstr>
      <vt:lpstr>Consolas</vt:lpstr>
      <vt:lpstr>Wingdings</vt:lpstr>
      <vt:lpstr>1_Office Theme</vt:lpstr>
      <vt:lpstr>GSERM: Text Mining &amp; NLP Common TM Visuals</vt:lpstr>
      <vt:lpstr>Agenda – all times are suggested</vt:lpstr>
      <vt:lpstr>PowerPoint Presentation</vt:lpstr>
      <vt:lpstr>Open A_text_organization_REVIEW.R</vt:lpstr>
      <vt:lpstr>Agenda – all times are suggested</vt:lpstr>
      <vt:lpstr>Basic Bar Charts</vt:lpstr>
      <vt:lpstr>Side by Side Charts</vt:lpstr>
      <vt:lpstr>Stacked Bar Charts</vt:lpstr>
      <vt:lpstr>Proportional Stacked Bar Charts</vt:lpstr>
      <vt:lpstr>What frequency distribution should we expect?</vt:lpstr>
      <vt:lpstr>Top 100 terms</vt:lpstr>
      <vt:lpstr>Zipf’s Law is observed in human behavior</vt:lpstr>
      <vt:lpstr>Zipf’s Law is observed in business</vt:lpstr>
      <vt:lpstr>Zipf’s Law</vt:lpstr>
      <vt:lpstr>PowerPoint Presentation</vt:lpstr>
      <vt:lpstr>PowerPoint Presentation</vt:lpstr>
      <vt:lpstr>PowerPoint Presentation</vt:lpstr>
      <vt:lpstr>Back to B_Associations_Dendrogram_WordNetworks.R</vt:lpstr>
      <vt:lpstr>Association is NOT frequency.</vt:lpstr>
      <vt:lpstr>PowerPoint Presentation</vt:lpstr>
      <vt:lpstr>PowerPoint Presentation</vt:lpstr>
      <vt:lpstr>PowerPoint Presentation</vt:lpstr>
      <vt:lpstr>PowerPoint Presentation</vt:lpstr>
      <vt:lpstr>Distance Matrix</vt:lpstr>
      <vt:lpstr>Distance Matrix</vt:lpstr>
      <vt:lpstr>Distance Matrix</vt:lpstr>
      <vt:lpstr>Distance Matrix</vt:lpstr>
      <vt:lpstr>B_Associations_Dendrogram_WordNetworks.R</vt:lpstr>
      <vt:lpstr>Word Networks…Social Network Analysis</vt:lpstr>
      <vt:lpstr>Agenda – all times are suggested</vt:lpstr>
      <vt:lpstr>Break!</vt:lpstr>
      <vt:lpstr>Agenda – all times are suggested</vt:lpstr>
      <vt:lpstr>Unigram Tokenization</vt:lpstr>
      <vt:lpstr>Changing Tokenization Schema</vt:lpstr>
      <vt:lpstr>Changing Tokenization Schema</vt:lpstr>
      <vt:lpstr>What is a word cloud?</vt:lpstr>
      <vt:lpstr>To make a wordcloud start with a WFM</vt:lpstr>
      <vt:lpstr>Then sort it decreasing = TRUE</vt:lpstr>
      <vt:lpstr>Setting a pre-made color palette for your WC</vt:lpstr>
      <vt:lpstr>Setting a pre-made color palette for your WC</vt:lpstr>
      <vt:lpstr>Let’s practice!</vt:lpstr>
      <vt:lpstr>C_SimpleWordCloud.R</vt:lpstr>
      <vt:lpstr>C_SimpleWordCloud.R</vt:lpstr>
      <vt:lpstr>Another WC package</vt:lpstr>
      <vt:lpstr>WCs are boring with a single corpus.</vt:lpstr>
      <vt:lpstr>With 2+ Corpora, WCs are more insightful</vt:lpstr>
      <vt:lpstr>Dealing with many text files is tricky.</vt:lpstr>
      <vt:lpstr>Dealing with many text files is tricky.</vt:lpstr>
      <vt:lpstr>Manipulating multiple corpora</vt:lpstr>
      <vt:lpstr>The new WC will examine inner and disjoins</vt:lpstr>
      <vt:lpstr>Lets make some improved word clouds</vt:lpstr>
      <vt:lpstr>What tokens are in common?</vt:lpstr>
      <vt:lpstr>Introducing TF-IDF Term Frequency Inverse Document Frequency</vt:lpstr>
      <vt:lpstr>The TF of TF-IDF</vt:lpstr>
      <vt:lpstr>Inverse Document Frequency</vt:lpstr>
      <vt:lpstr>Original Term Frequency</vt:lpstr>
      <vt:lpstr>TF-IDF Simple Example</vt:lpstr>
      <vt:lpstr>Applying TF-IDF to a DTM/TDM</vt:lpstr>
      <vt:lpstr>What about disjoint tokens?</vt:lpstr>
      <vt:lpstr>What tokens are in not in common (disjoint)?</vt:lpstr>
      <vt:lpstr>Agenda – all times are suggested</vt:lpstr>
      <vt:lpstr>What about proportional similarities?</vt:lpstr>
      <vt:lpstr>Steps for a pyramid plot…collapse</vt:lpstr>
      <vt:lpstr>Steps for a pyramid plot…ID common tokens &amp; frequency</vt:lpstr>
      <vt:lpstr>Build a “pyramid plot” of frequencies</vt:lpstr>
      <vt:lpstr>Open G_Pyramid_BarBell_plots.R</vt:lpstr>
      <vt:lpstr>Lab/Homework</vt:lpstr>
    </vt:vector>
  </TitlesOfParts>
  <Company>Liberty Mutual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Edward Kwartler</cp:lastModifiedBy>
  <cp:revision>325</cp:revision>
  <dcterms:created xsi:type="dcterms:W3CDTF">2018-05-23T17:24:59Z</dcterms:created>
  <dcterms:modified xsi:type="dcterms:W3CDTF">2019-06-07T04:39:25Z</dcterms:modified>
</cp:coreProperties>
</file>