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593" r:id="rId2"/>
    <p:sldId id="833" r:id="rId3"/>
    <p:sldId id="299" r:id="rId4"/>
    <p:sldId id="327" r:id="rId5"/>
    <p:sldId id="812" r:id="rId6"/>
    <p:sldId id="813" r:id="rId7"/>
    <p:sldId id="814" r:id="rId8"/>
    <p:sldId id="815" r:id="rId9"/>
    <p:sldId id="397" r:id="rId10"/>
    <p:sldId id="447" r:id="rId11"/>
    <p:sldId id="400" r:id="rId12"/>
    <p:sldId id="809" r:id="rId13"/>
    <p:sldId id="810" r:id="rId14"/>
    <p:sldId id="350" r:id="rId15"/>
    <p:sldId id="383" r:id="rId16"/>
    <p:sldId id="384" r:id="rId17"/>
    <p:sldId id="357" r:id="rId18"/>
    <p:sldId id="816" r:id="rId19"/>
    <p:sldId id="444" r:id="rId20"/>
    <p:sldId id="372" r:id="rId21"/>
    <p:sldId id="392" r:id="rId22"/>
    <p:sldId id="450" r:id="rId23"/>
    <p:sldId id="386" r:id="rId24"/>
    <p:sldId id="817" r:id="rId25"/>
    <p:sldId id="423" r:id="rId26"/>
    <p:sldId id="424" r:id="rId27"/>
    <p:sldId id="425" r:id="rId28"/>
    <p:sldId id="808" r:id="rId29"/>
    <p:sldId id="365" r:id="rId30"/>
    <p:sldId id="355" r:id="rId31"/>
    <p:sldId id="349" r:id="rId32"/>
    <p:sldId id="366" r:id="rId33"/>
    <p:sldId id="358" r:id="rId34"/>
    <p:sldId id="537" r:id="rId35"/>
    <p:sldId id="534" r:id="rId36"/>
    <p:sldId id="818" r:id="rId37"/>
    <p:sldId id="834" r:id="rId38"/>
    <p:sldId id="820" r:id="rId39"/>
    <p:sldId id="821" r:id="rId40"/>
    <p:sldId id="822" r:id="rId41"/>
    <p:sldId id="827" r:id="rId42"/>
    <p:sldId id="823" r:id="rId43"/>
    <p:sldId id="824" r:id="rId44"/>
    <p:sldId id="829" r:id="rId45"/>
    <p:sldId id="828" r:id="rId46"/>
    <p:sldId id="830" r:id="rId47"/>
    <p:sldId id="831" r:id="rId48"/>
    <p:sldId id="819" r:id="rId49"/>
    <p:sldId id="825" r:id="rId50"/>
    <p:sldId id="826" r:id="rId51"/>
    <p:sldId id="832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1525" autoAdjust="0"/>
  </p:normalViewPr>
  <p:slideViewPr>
    <p:cSldViewPr snapToGrid="0">
      <p:cViewPr varScale="1">
        <p:scale>
          <a:sx n="61" d="100"/>
          <a:sy n="61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5EBEA-1279-4717-BD27-C7EE495077BF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297FBB-70E8-484D-ADDA-349C5C5EC0DA}">
      <dgm:prSet phldrT="[Text]"/>
      <dgm:spPr/>
      <dgm:t>
        <a:bodyPr/>
        <a:lstStyle/>
        <a:p>
          <a:r>
            <a:rPr lang="en-US" dirty="0" smtClean="0"/>
            <a:t>Best Possible Model</a:t>
          </a:r>
          <a:endParaRPr lang="en-US" dirty="0"/>
        </a:p>
      </dgm:t>
    </dgm:pt>
    <dgm:pt modelId="{23DED236-7B76-43EA-AFA6-B4812BAB3BCB}" type="parTrans" cxnId="{A7002C5F-88B1-4ACC-8329-9D655579EE97}">
      <dgm:prSet/>
      <dgm:spPr/>
      <dgm:t>
        <a:bodyPr/>
        <a:lstStyle/>
        <a:p>
          <a:endParaRPr lang="en-US"/>
        </a:p>
      </dgm:t>
    </dgm:pt>
    <dgm:pt modelId="{B9E7B344-52DB-41A9-AAEF-106B6B018EB2}" type="sibTrans" cxnId="{A7002C5F-88B1-4ACC-8329-9D655579EE97}">
      <dgm:prSet/>
      <dgm:spPr/>
      <dgm:t>
        <a:bodyPr/>
        <a:lstStyle/>
        <a:p>
          <a:endParaRPr lang="en-US"/>
        </a:p>
      </dgm:t>
    </dgm:pt>
    <dgm:pt modelId="{F0C3C22E-A72F-42E3-A5D8-EAA1324E493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Patient Factor Information</a:t>
          </a:r>
          <a:endParaRPr lang="en-US" dirty="0"/>
        </a:p>
      </dgm:t>
    </dgm:pt>
    <dgm:pt modelId="{49654E44-832B-48D8-8A88-7432BEEA0E73}" type="parTrans" cxnId="{69AC3E77-ABAE-45D3-84D5-F50844D5597C}">
      <dgm:prSet/>
      <dgm:spPr/>
      <dgm:t>
        <a:bodyPr/>
        <a:lstStyle/>
        <a:p>
          <a:endParaRPr lang="en-US"/>
        </a:p>
      </dgm:t>
    </dgm:pt>
    <dgm:pt modelId="{4B9BB6FB-1477-4FDE-A007-2D1D941AEBFD}" type="sibTrans" cxnId="{69AC3E77-ABAE-45D3-84D5-F50844D5597C}">
      <dgm:prSet/>
      <dgm:spPr/>
      <dgm:t>
        <a:bodyPr/>
        <a:lstStyle/>
        <a:p>
          <a:endParaRPr lang="en-US"/>
        </a:p>
      </dgm:t>
    </dgm:pt>
    <dgm:pt modelId="{76C31FE6-5829-4489-A402-945C32DE4741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Numeric Information</a:t>
          </a:r>
          <a:endParaRPr lang="en-US" dirty="0"/>
        </a:p>
      </dgm:t>
    </dgm:pt>
    <dgm:pt modelId="{59C22A17-0850-49C4-8783-ED057382F21E}" type="parTrans" cxnId="{2F432543-80D3-497D-A9EB-2FAF5BB3BCF1}">
      <dgm:prSet/>
      <dgm:spPr/>
      <dgm:t>
        <a:bodyPr/>
        <a:lstStyle/>
        <a:p>
          <a:endParaRPr lang="en-US"/>
        </a:p>
      </dgm:t>
    </dgm:pt>
    <dgm:pt modelId="{F2B9525B-0B5E-4B84-A400-C71062C12E54}" type="sibTrans" cxnId="{2F432543-80D3-497D-A9EB-2FAF5BB3BCF1}">
      <dgm:prSet/>
      <dgm:spPr/>
      <dgm:t>
        <a:bodyPr/>
        <a:lstStyle/>
        <a:p>
          <a:endParaRPr lang="en-US"/>
        </a:p>
      </dgm:t>
    </dgm:pt>
    <dgm:pt modelId="{F315DE48-E7DC-4B9D-AA90-BEEB45CC9F8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Information from text</a:t>
          </a:r>
          <a:endParaRPr lang="en-US" dirty="0"/>
        </a:p>
      </dgm:t>
    </dgm:pt>
    <dgm:pt modelId="{6DE10D35-E2C0-4531-B887-4F26096BB81C}" type="parTrans" cxnId="{26E6FA02-9B15-4A58-94D1-3CB65B58C195}">
      <dgm:prSet/>
      <dgm:spPr/>
      <dgm:t>
        <a:bodyPr/>
        <a:lstStyle/>
        <a:p>
          <a:endParaRPr lang="en-US"/>
        </a:p>
      </dgm:t>
    </dgm:pt>
    <dgm:pt modelId="{4453BA22-6599-45AB-8D06-B14386241D2E}" type="sibTrans" cxnId="{26E6FA02-9B15-4A58-94D1-3CB65B58C195}">
      <dgm:prSet/>
      <dgm:spPr/>
      <dgm:t>
        <a:bodyPr/>
        <a:lstStyle/>
        <a:p>
          <a:endParaRPr lang="en-US"/>
        </a:p>
      </dgm:t>
    </dgm:pt>
    <dgm:pt modelId="{A5FC397E-4FE7-4D3A-AB2C-094C077EECF4}" type="pres">
      <dgm:prSet presAssocID="{1465EBEA-1279-4717-BD27-C7EE495077B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A9081B5-F627-460B-B42D-CA1BBAC2009F}" type="pres">
      <dgm:prSet presAssocID="{8E297FBB-70E8-484D-ADDA-349C5C5EC0DA}" presName="singleCycle" presStyleCnt="0"/>
      <dgm:spPr/>
    </dgm:pt>
    <dgm:pt modelId="{999BCBA0-BD09-4951-8BEA-D7F0F8386C69}" type="pres">
      <dgm:prSet presAssocID="{8E297FBB-70E8-484D-ADDA-349C5C5EC0DA}" presName="singleCenter" presStyleLbl="node1" presStyleIdx="0" presStyleCnt="4" custScaleX="149068" custLinFactNeighborX="0" custLinFactNeighborY="-13800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266CC23F-8EE7-4220-A778-40047914545C}" type="pres">
      <dgm:prSet presAssocID="{49654E44-832B-48D8-8A88-7432BEEA0E73}" presName="Name56" presStyleLbl="parChTrans1D2" presStyleIdx="0" presStyleCnt="3"/>
      <dgm:spPr/>
      <dgm:t>
        <a:bodyPr/>
        <a:lstStyle/>
        <a:p>
          <a:endParaRPr lang="en-US"/>
        </a:p>
      </dgm:t>
    </dgm:pt>
    <dgm:pt modelId="{27261355-E33A-4B4A-B454-3F0124F10E10}" type="pres">
      <dgm:prSet presAssocID="{F0C3C22E-A72F-42E3-A5D8-EAA1324E493B}" presName="text0" presStyleLbl="node1" presStyleIdx="1" presStyleCnt="4" custScaleX="2224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EB7C8-4F12-44FC-8F53-5AADCCEF3A7B}" type="pres">
      <dgm:prSet presAssocID="{59C22A17-0850-49C4-8783-ED057382F21E}" presName="Name56" presStyleLbl="parChTrans1D2" presStyleIdx="1" presStyleCnt="3"/>
      <dgm:spPr/>
      <dgm:t>
        <a:bodyPr/>
        <a:lstStyle/>
        <a:p>
          <a:endParaRPr lang="en-US"/>
        </a:p>
      </dgm:t>
    </dgm:pt>
    <dgm:pt modelId="{8EFE59FE-7F14-4698-9B8A-BE834E15010C}" type="pres">
      <dgm:prSet presAssocID="{76C31FE6-5829-4489-A402-945C32DE4741}" presName="text0" presStyleLbl="node1" presStyleIdx="2" presStyleCnt="4" custScaleX="2224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5E4B8-67AF-4B74-B4DC-BE28DDEAAE6F}" type="pres">
      <dgm:prSet presAssocID="{6DE10D35-E2C0-4531-B887-4F26096BB81C}" presName="Name56" presStyleLbl="parChTrans1D2" presStyleIdx="2" presStyleCnt="3"/>
      <dgm:spPr/>
      <dgm:t>
        <a:bodyPr/>
        <a:lstStyle/>
        <a:p>
          <a:endParaRPr lang="en-US"/>
        </a:p>
      </dgm:t>
    </dgm:pt>
    <dgm:pt modelId="{795AE095-0DDB-495C-B54B-B3F2F1A07408}" type="pres">
      <dgm:prSet presAssocID="{F315DE48-E7DC-4B9D-AA90-BEEB45CC9F8B}" presName="text0" presStyleLbl="node1" presStyleIdx="3" presStyleCnt="4" custScaleX="2224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447430-E18B-473F-9087-B013AEE0E78A}" type="presOf" srcId="{76C31FE6-5829-4489-A402-945C32DE4741}" destId="{8EFE59FE-7F14-4698-9B8A-BE834E15010C}" srcOrd="0" destOrd="0" presId="urn:microsoft.com/office/officeart/2008/layout/RadialCluster"/>
    <dgm:cxn modelId="{A7002C5F-88B1-4ACC-8329-9D655579EE97}" srcId="{1465EBEA-1279-4717-BD27-C7EE495077BF}" destId="{8E297FBB-70E8-484D-ADDA-349C5C5EC0DA}" srcOrd="0" destOrd="0" parTransId="{23DED236-7B76-43EA-AFA6-B4812BAB3BCB}" sibTransId="{B9E7B344-52DB-41A9-AAEF-106B6B018EB2}"/>
    <dgm:cxn modelId="{69AC3E77-ABAE-45D3-84D5-F50844D5597C}" srcId="{8E297FBB-70E8-484D-ADDA-349C5C5EC0DA}" destId="{F0C3C22E-A72F-42E3-A5D8-EAA1324E493B}" srcOrd="0" destOrd="0" parTransId="{49654E44-832B-48D8-8A88-7432BEEA0E73}" sibTransId="{4B9BB6FB-1477-4FDE-A007-2D1D941AEBFD}"/>
    <dgm:cxn modelId="{26E6FA02-9B15-4A58-94D1-3CB65B58C195}" srcId="{8E297FBB-70E8-484D-ADDA-349C5C5EC0DA}" destId="{F315DE48-E7DC-4B9D-AA90-BEEB45CC9F8B}" srcOrd="2" destOrd="0" parTransId="{6DE10D35-E2C0-4531-B887-4F26096BB81C}" sibTransId="{4453BA22-6599-45AB-8D06-B14386241D2E}"/>
    <dgm:cxn modelId="{EBF33CBE-17BB-4239-85E4-990CC6B9B202}" type="presOf" srcId="{1465EBEA-1279-4717-BD27-C7EE495077BF}" destId="{A5FC397E-4FE7-4D3A-AB2C-094C077EECF4}" srcOrd="0" destOrd="0" presId="urn:microsoft.com/office/officeart/2008/layout/RadialCluster"/>
    <dgm:cxn modelId="{C29415E2-9021-4BD8-9D56-9D9659A59193}" type="presOf" srcId="{49654E44-832B-48D8-8A88-7432BEEA0E73}" destId="{266CC23F-8EE7-4220-A778-40047914545C}" srcOrd="0" destOrd="0" presId="urn:microsoft.com/office/officeart/2008/layout/RadialCluster"/>
    <dgm:cxn modelId="{4C0C4893-76A7-413C-A1E4-D6DA7F0ACC7D}" type="presOf" srcId="{59C22A17-0850-49C4-8783-ED057382F21E}" destId="{C61EB7C8-4F12-44FC-8F53-5AADCCEF3A7B}" srcOrd="0" destOrd="0" presId="urn:microsoft.com/office/officeart/2008/layout/RadialCluster"/>
    <dgm:cxn modelId="{EAB95AC5-33EC-4191-823A-8FDF69FC2220}" type="presOf" srcId="{6DE10D35-E2C0-4531-B887-4F26096BB81C}" destId="{7365E4B8-67AF-4B74-B4DC-BE28DDEAAE6F}" srcOrd="0" destOrd="0" presId="urn:microsoft.com/office/officeart/2008/layout/RadialCluster"/>
    <dgm:cxn modelId="{72FA942B-9893-486D-8C58-9313F146ED56}" type="presOf" srcId="{8E297FBB-70E8-484D-ADDA-349C5C5EC0DA}" destId="{999BCBA0-BD09-4951-8BEA-D7F0F8386C69}" srcOrd="0" destOrd="0" presId="urn:microsoft.com/office/officeart/2008/layout/RadialCluster"/>
    <dgm:cxn modelId="{2F432543-80D3-497D-A9EB-2FAF5BB3BCF1}" srcId="{8E297FBB-70E8-484D-ADDA-349C5C5EC0DA}" destId="{76C31FE6-5829-4489-A402-945C32DE4741}" srcOrd="1" destOrd="0" parTransId="{59C22A17-0850-49C4-8783-ED057382F21E}" sibTransId="{F2B9525B-0B5E-4B84-A400-C71062C12E54}"/>
    <dgm:cxn modelId="{6DF40F96-250F-4D3C-8A46-52C9DAAF41A6}" type="presOf" srcId="{F0C3C22E-A72F-42E3-A5D8-EAA1324E493B}" destId="{27261355-E33A-4B4A-B454-3F0124F10E10}" srcOrd="0" destOrd="0" presId="urn:microsoft.com/office/officeart/2008/layout/RadialCluster"/>
    <dgm:cxn modelId="{D5622825-0DB4-48EA-AEB5-BCFA2E942A6E}" type="presOf" srcId="{F315DE48-E7DC-4B9D-AA90-BEEB45CC9F8B}" destId="{795AE095-0DDB-495C-B54B-B3F2F1A07408}" srcOrd="0" destOrd="0" presId="urn:microsoft.com/office/officeart/2008/layout/RadialCluster"/>
    <dgm:cxn modelId="{8E748920-5F9C-40B9-A725-24CB01F8D230}" type="presParOf" srcId="{A5FC397E-4FE7-4D3A-AB2C-094C077EECF4}" destId="{1A9081B5-F627-460B-B42D-CA1BBAC2009F}" srcOrd="0" destOrd="0" presId="urn:microsoft.com/office/officeart/2008/layout/RadialCluster"/>
    <dgm:cxn modelId="{A4881FDB-E024-4F0D-B153-A3A8CB63E71F}" type="presParOf" srcId="{1A9081B5-F627-460B-B42D-CA1BBAC2009F}" destId="{999BCBA0-BD09-4951-8BEA-D7F0F8386C69}" srcOrd="0" destOrd="0" presId="urn:microsoft.com/office/officeart/2008/layout/RadialCluster"/>
    <dgm:cxn modelId="{715DA0BF-6C85-417D-B0C1-6F21BA85770D}" type="presParOf" srcId="{1A9081B5-F627-460B-B42D-CA1BBAC2009F}" destId="{266CC23F-8EE7-4220-A778-40047914545C}" srcOrd="1" destOrd="0" presId="urn:microsoft.com/office/officeart/2008/layout/RadialCluster"/>
    <dgm:cxn modelId="{3CA38A3A-CC1E-4592-B99A-315BCC40B75D}" type="presParOf" srcId="{1A9081B5-F627-460B-B42D-CA1BBAC2009F}" destId="{27261355-E33A-4B4A-B454-3F0124F10E10}" srcOrd="2" destOrd="0" presId="urn:microsoft.com/office/officeart/2008/layout/RadialCluster"/>
    <dgm:cxn modelId="{B9442AF5-10F2-402E-8424-5EE17CC689CA}" type="presParOf" srcId="{1A9081B5-F627-460B-B42D-CA1BBAC2009F}" destId="{C61EB7C8-4F12-44FC-8F53-5AADCCEF3A7B}" srcOrd="3" destOrd="0" presId="urn:microsoft.com/office/officeart/2008/layout/RadialCluster"/>
    <dgm:cxn modelId="{0871B468-957F-4D2D-A675-4F8B88818FB3}" type="presParOf" srcId="{1A9081B5-F627-460B-B42D-CA1BBAC2009F}" destId="{8EFE59FE-7F14-4698-9B8A-BE834E15010C}" srcOrd="4" destOrd="0" presId="urn:microsoft.com/office/officeart/2008/layout/RadialCluster"/>
    <dgm:cxn modelId="{CAD9DC6E-A4B6-459B-9F78-5536343C94F6}" type="presParOf" srcId="{1A9081B5-F627-460B-B42D-CA1BBAC2009F}" destId="{7365E4B8-67AF-4B74-B4DC-BE28DDEAAE6F}" srcOrd="5" destOrd="0" presId="urn:microsoft.com/office/officeart/2008/layout/RadialCluster"/>
    <dgm:cxn modelId="{AD1090A9-D1B1-4068-83BC-FA0A2AE4232D}" type="presParOf" srcId="{1A9081B5-F627-460B-B42D-CA1BBAC2009F}" destId="{795AE095-0DDB-495C-B54B-B3F2F1A07408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3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6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expect the</a:t>
            </a:r>
            <a:r>
              <a:rPr lang="en-US" baseline="0" dirty="0"/>
              <a:t> beta signs to be?  </a:t>
            </a:r>
            <a:r>
              <a:rPr lang="en-US" baseline="0" dirty="0" err="1"/>
              <a:t>Whats</a:t>
            </a:r>
            <a:r>
              <a:rPr lang="en-US" baseline="0" dirty="0"/>
              <a:t> the relationship the information has with ice cream sales?</a:t>
            </a:r>
          </a:p>
          <a:p>
            <a:r>
              <a:rPr lang="en-US" baseline="0" dirty="0"/>
              <a:t>Temp goes up? Sales go up.  Temp goes down? Sales go down.  Positive relationship</a:t>
            </a:r>
          </a:p>
          <a:p>
            <a:r>
              <a:rPr lang="en-US" baseline="0" dirty="0"/>
              <a:t>Price goes up?  Sales go down.  Price goes down?  Sales go up.  Negative 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3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1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94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45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10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27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62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02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804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69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51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  <a:p>
            <a:r>
              <a:rPr lang="en-US" dirty="0"/>
              <a:t>For large</a:t>
            </a:r>
            <a:r>
              <a:rPr lang="en-US" baseline="0" dirty="0"/>
              <a:t> data – production, 10% improvement = $500M; 10% overfitting = $-500m</a:t>
            </a:r>
          </a:p>
          <a:p>
            <a:r>
              <a:rPr lang="en-US" baseline="0" dirty="0"/>
              <a:t>Additional layer of </a:t>
            </a:r>
            <a:r>
              <a:rPr lang="en-US" baseline="0" dirty="0" err="1"/>
              <a:t>partitionoing</a:t>
            </a:r>
            <a:r>
              <a:rPr lang="en-US" baseline="0" dirty="0"/>
              <a:t> CV discussed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0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6/6/2019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6/6/2019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6/6/2019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6/6/2019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6/6/2019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6/6/2019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6/6/2019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6/6/2019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fivethirtyeight.com/features/how-a-data-scientist-whod-never-heard-of-basketball-mastered-march-madness/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GSERM: Text Mining &amp; NLP</a:t>
            </a:r>
            <a:br>
              <a:rPr lang="en-US"/>
            </a:br>
            <a:r>
              <a:rPr lang="en-US"/>
              <a:t>ElasticNet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June 20, 2019</a:t>
            </a:r>
          </a:p>
          <a:p>
            <a:r>
              <a:rPr lang="en-US"/>
              <a:t> Ted Kwartler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4">
            <a:extLst>
              <a:ext uri="{FF2B5EF4-FFF2-40B4-BE49-F238E27FC236}">
                <a16:creationId xmlns="" xmlns:a16="http://schemas.microsoft.com/office/drawing/2014/main" id="{48AD8924-F799-462A-8F21-C03801A5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for prod deployments</a:t>
            </a:r>
          </a:p>
        </p:txBody>
      </p:sp>
      <p:sp>
        <p:nvSpPr>
          <p:cNvPr id="34" name="Footer Placeholder 5">
            <a:extLst>
              <a:ext uri="{FF2B5EF4-FFF2-40B4-BE49-F238E27FC236}">
                <a16:creationId xmlns="" xmlns:a16="http://schemas.microsoft.com/office/drawing/2014/main" id="{B38A4CE5-E84E-4B34-BAB1-8021C5ADF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5" name="Slide Number Placeholder 6">
            <a:extLst>
              <a:ext uri="{FF2B5EF4-FFF2-40B4-BE49-F238E27FC236}">
                <a16:creationId xmlns="" xmlns:a16="http://schemas.microsoft.com/office/drawing/2014/main" id="{6234B450-33F5-4610-8807-E214E859A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042980"/>
            <a:ext cx="7772400" cy="98584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1800" dirty="0"/>
              <a:t>Divide data into training portion , validation &amp; test portions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Tune a model and/or compare models with the a validation portion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The “true” way a model will behave when launched on new data.</a:t>
            </a:r>
          </a:p>
          <a:p>
            <a:pPr>
              <a:buFont typeface="Wingdings 2" pitchFamily="18" charset="2"/>
              <a:buNone/>
            </a:pPr>
            <a:endParaRPr lang="en-US" sz="1800" dirty="0"/>
          </a:p>
          <a:p>
            <a:pPr>
              <a:buFont typeface="Wingdings 2" pitchFamily="18" charset="2"/>
              <a:buNone/>
            </a:pPr>
            <a:endParaRPr lang="en-US" sz="1800" b="1" dirty="0"/>
          </a:p>
          <a:p>
            <a:pPr>
              <a:buFont typeface="Wingdings 2" pitchFamily="18" charset="2"/>
              <a:buNone/>
            </a:pP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2028825"/>
            <a:ext cx="4567238" cy="43005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91900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351230" y="5157001"/>
            <a:ext cx="1123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594842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Magnetic Disk 27"/>
          <p:cNvSpPr/>
          <p:nvPr/>
        </p:nvSpPr>
        <p:spPr>
          <a:xfrm>
            <a:off x="4852409" y="226271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4852409" y="1838325"/>
            <a:ext cx="2000250" cy="609601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2244" y="1853569"/>
            <a:ext cx="2120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Feature Engineering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5" name="Date Placeholder 4">
            <a:extLst>
              <a:ext uri="{FF2B5EF4-FFF2-40B4-BE49-F238E27FC236}">
                <a16:creationId xmlns="" xmlns:a16="http://schemas.microsoft.com/office/drawing/2014/main" id="{FD08C2AC-0E28-4A96-AA74-5306E7FF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when doing very robust analysis</a:t>
            </a:r>
          </a:p>
        </p:txBody>
      </p:sp>
      <p:sp>
        <p:nvSpPr>
          <p:cNvPr id="36" name="Footer Placeholder 5">
            <a:extLst>
              <a:ext uri="{FF2B5EF4-FFF2-40B4-BE49-F238E27FC236}">
                <a16:creationId xmlns="" xmlns:a16="http://schemas.microsoft.com/office/drawing/2014/main" id="{7D5631CB-9987-4DB0-821A-02DFE7F69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7" name="Slide Number Placeholder 6">
            <a:extLst>
              <a:ext uri="{FF2B5EF4-FFF2-40B4-BE49-F238E27FC236}">
                <a16:creationId xmlns="" xmlns:a16="http://schemas.microsoft.com/office/drawing/2014/main" id="{0A87C1F3-9045-4B4B-B1F4-6F059431F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4691" y="1114421"/>
            <a:ext cx="8894618" cy="59800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2" pitchFamily="18" charset="2"/>
              <a:buNone/>
            </a:pPr>
            <a:r>
              <a:rPr lang="en-US" dirty="0"/>
              <a:t>If you have enough data and the model impact is large, this is a good partitioning schema </a:t>
            </a:r>
          </a:p>
          <a:p>
            <a:pPr algn="ctr">
              <a:buFont typeface="Wingdings 2" pitchFamily="18" charset="2"/>
              <a:buNone/>
            </a:pPr>
            <a:r>
              <a:rPr lang="en-US" sz="1700" i="1" dirty="0"/>
              <a:t>However, this much effort is seldom undertaken</a:t>
            </a:r>
            <a:r>
              <a:rPr lang="en-US" dirty="0"/>
              <a:t>.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2288381" y="571977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2288381" y="529538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2288381" y="487098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2288381" y="4446595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2288381" y="402220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2288381" y="3597809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2288381" y="3173416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2288381" y="274902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288381" y="232463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2288381" y="190023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67024" y="4043363"/>
            <a:ext cx="9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Data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3009900" y="4071937"/>
            <a:ext cx="3186112" cy="30003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4852409" y="5657860"/>
            <a:ext cx="2000250" cy="609601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4852409" y="5233469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4852409" y="4809076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4852409" y="438468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4852409" y="396029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4852409" y="353589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4852409" y="3111504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4852409" y="268711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18167" y="3895726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30179" y="5919001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46384" y="5273379"/>
            <a:ext cx="16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1815501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2FC8292-8044-437F-8196-3A4E6FB3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D9A768F-B0FE-409E-A172-AB83EB95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perform sampling?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C20BC96-3351-4904-A20A-CA87B459B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5BA0072-4294-40BF-B8D4-5068C6DB8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35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31C84E3-1F3D-4C86-A58B-30722E8E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468662B-EBAE-4D88-9D66-7D29AC86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ABAC1C3-AD39-412A-BF73-8858DEF08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043C3B8-CC28-4794-849F-9420A4DC1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074" name="Picture 2" descr="Image result for overfitting meme">
            <a:extLst>
              <a:ext uri="{FF2B5EF4-FFF2-40B4-BE49-F238E27FC236}">
                <a16:creationId xmlns="" xmlns:a16="http://schemas.microsoft.com/office/drawing/2014/main" id="{03CF62D9-8329-41BA-80A4-8051394B4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843088"/>
            <a:ext cx="47339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996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pic>
        <p:nvPicPr>
          <p:cNvPr id="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50" y="3015925"/>
            <a:ext cx="867523" cy="188447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319"/>
          <p:cNvSpPr txBox="1"/>
          <p:nvPr/>
        </p:nvSpPr>
        <p:spPr>
          <a:xfrm>
            <a:off x="2066775" y="3844762"/>
            <a:ext cx="14472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3000"/>
              <a:t>ƒ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(…)</a:t>
            </a:r>
          </a:p>
        </p:txBody>
      </p:sp>
      <p:sp>
        <p:nvSpPr>
          <p:cNvPr id="10" name="Shape 320"/>
          <p:cNvSpPr txBox="1"/>
          <p:nvPr/>
        </p:nvSpPr>
        <p:spPr>
          <a:xfrm>
            <a:off x="878875" y="3844762"/>
            <a:ext cx="4125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#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70269" y="3192087"/>
            <a:ext cx="2676698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impacts ice cream sales?</a:t>
            </a:r>
          </a:p>
        </p:txBody>
      </p:sp>
    </p:spTree>
    <p:extLst>
      <p:ext uri="{BB962C8B-B14F-4D97-AF65-F5344CB8AC3E}">
        <p14:creationId xmlns:p14="http://schemas.microsoft.com/office/powerpoint/2010/main" val="77581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for continuous outcomes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497" y="2101524"/>
            <a:ext cx="7699860" cy="1884473"/>
            <a:chOff x="629493" y="1419881"/>
            <a:chExt cx="7699860" cy="1884473"/>
          </a:xfrm>
        </p:grpSpPr>
        <p:pic>
          <p:nvPicPr>
            <p:cNvPr id="6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2168" y="1419881"/>
              <a:ext cx="867523" cy="188447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Shape 319"/>
                <p:cNvSpPr txBox="1"/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*price) + error</a:t>
                  </a:r>
                </a:p>
              </p:txBody>
            </p:sp>
          </mc:Choice>
          <mc:Fallback xmlns="">
            <p:sp>
              <p:nvSpPr>
                <p:cNvPr id="7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blipFill>
                  <a:blip r:embed="rId4"/>
                  <a:stretch>
                    <a:fillRect l="-1030" b="-97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Shape 320"/>
            <p:cNvSpPr txBox="1"/>
            <p:nvPr/>
          </p:nvSpPr>
          <p:spPr>
            <a:xfrm>
              <a:off x="629493" y="2248718"/>
              <a:ext cx="4125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3000">
                  <a:latin typeface="Open Sans"/>
                  <a:ea typeface="Open Sans"/>
                  <a:cs typeface="Open Sans"/>
                  <a:sym typeface="Open Sans"/>
                </a:rPr>
                <a:t># 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631767" y="5519650"/>
            <a:ext cx="7730837" cy="565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linear combination of temperature values, day of the week dummy variables and price estimate the number of cones that will sell.</a:t>
            </a:r>
          </a:p>
        </p:txBody>
      </p:sp>
    </p:spTree>
    <p:extLst>
      <p:ext uri="{BB962C8B-B14F-4D97-AF65-F5344CB8AC3E}">
        <p14:creationId xmlns:p14="http://schemas.microsoft.com/office/powerpoint/2010/main" val="3556059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94623"/>
            <a:ext cx="9144000" cy="591477"/>
          </a:xfrm>
        </p:spPr>
        <p:txBody>
          <a:bodyPr/>
          <a:lstStyle/>
          <a:p>
            <a:r>
              <a:rPr lang="en-US" sz="3200"/>
              <a:t>The linear combination equation captures information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6251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27432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outcome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0" y="266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coefficients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3000" y="4114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constant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733800" y="48006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predictors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781800" y="41910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error (noise)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47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24200" y="31242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14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76800" y="31242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52800" y="38100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67200" y="3810000"/>
            <a:ext cx="76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00600" y="38100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9812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7818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153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 Equation Review</a:t>
            </a:r>
            <a:endParaRPr lang="en-US" alt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="" xmlns:a16="http://schemas.microsoft.com/office/drawing/2014/main" id="{63BE0015-3669-4B61-838B-4CD1B6B7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="" xmlns:a16="http://schemas.microsoft.com/office/drawing/2014/main" id="{25041F19-D13B-42E7-BAA8-42A5CD271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="" xmlns:a16="http://schemas.microsoft.com/office/drawing/2014/main" id="{57FD63EC-965B-4FC7-B0F9-A4AECBAF0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2746056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</p:spTree>
    <p:extLst>
      <p:ext uri="{BB962C8B-B14F-4D97-AF65-F5344CB8AC3E}">
        <p14:creationId xmlns:p14="http://schemas.microsoft.com/office/powerpoint/2010/main" val="809811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Let’s Practice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350" y="6356350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6" name="Picture 2" descr="Image result for cart before the hors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50" y="1740694"/>
            <a:ext cx="4845300" cy="337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1" y="1185863"/>
            <a:ext cx="2861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Open </a:t>
            </a:r>
            <a:r>
              <a:rPr lang="en-US" sz="2400" u="sng" dirty="0" err="1"/>
              <a:t>A_Regression.R</a:t>
            </a:r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322538" y="5619404"/>
            <a:ext cx="449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Diamond Prices with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685633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350" y="6356350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1506" name="Picture 2" descr="Image result for diamond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77" y="1849957"/>
            <a:ext cx="48577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17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</a:t>
            </a:r>
            <a:r>
              <a:rPr lang="en-US" i="1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194724"/>
              </p:ext>
            </p:extLst>
          </p:nvPr>
        </p:nvGraphicFramePr>
        <p:xfrm>
          <a:off x="628650" y="1111250"/>
          <a:ext cx="7887506" cy="29711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Thursday- </a:t>
                      </a:r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June </a:t>
                      </a:r>
                      <a:r>
                        <a:rPr lang="en-US" sz="2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Ethics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 Reflection Time </a:t>
                      </a:r>
                      <a:r>
                        <a:rPr lang="en-US" sz="18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 start your reflection paper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Classification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methods for text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48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217"/>
          <a:stretch/>
        </p:blipFill>
        <p:spPr>
          <a:xfrm>
            <a:off x="256675" y="2051512"/>
            <a:ext cx="4919624" cy="3355674"/>
          </a:xfrm>
          <a:prstGeom prst="rect">
            <a:avLst/>
          </a:prstGeom>
        </p:spPr>
      </p:pic>
      <p:sp>
        <p:nvSpPr>
          <p:cNvPr id="8" name="Date Placeholder 4">
            <a:extLst>
              <a:ext uri="{FF2B5EF4-FFF2-40B4-BE49-F238E27FC236}">
                <a16:creationId xmlns="" xmlns:a16="http://schemas.microsoft.com/office/drawing/2014/main" id="{426A7D0B-55AC-40B0-AF34-184DF41C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="" xmlns:a16="http://schemas.microsoft.com/office/drawing/2014/main" id="{7882EB1D-E4F6-43E0-AE5A-D73ABBA4A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="" xmlns:a16="http://schemas.microsoft.com/office/drawing/2014/main" id="{E4654999-DD13-4EEC-8244-871A04999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9651" y="2377439"/>
            <a:ext cx="324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predictions is continuous…it continues forever.</a:t>
            </a:r>
          </a:p>
        </p:txBody>
      </p:sp>
    </p:spTree>
    <p:extLst>
      <p:ext uri="{BB962C8B-B14F-4D97-AF65-F5344CB8AC3E}">
        <p14:creationId xmlns:p14="http://schemas.microsoft.com/office/powerpoint/2010/main" val="3985714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Minimizing the Sum of Ordinary Least Squared Errors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74" y="1421129"/>
            <a:ext cx="4942950" cy="35997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5287" y="1961805"/>
            <a:ext cx="22081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Equation:</a:t>
            </a:r>
          </a:p>
          <a:p>
            <a:r>
              <a:rPr lang="en-US" dirty="0"/>
              <a:t>Y= 0 +(0*x)</a:t>
            </a:r>
          </a:p>
          <a:p>
            <a:endParaRPr lang="en-US" dirty="0"/>
          </a:p>
          <a:p>
            <a:r>
              <a:rPr lang="en-US" dirty="0"/>
              <a:t>Beta “Naught” = 0 </a:t>
            </a:r>
          </a:p>
          <a:p>
            <a:r>
              <a:rPr lang="en-US" i="1" dirty="0"/>
              <a:t>Intercept is 0</a:t>
            </a:r>
          </a:p>
          <a:p>
            <a:endParaRPr lang="en-US" dirty="0"/>
          </a:p>
          <a:p>
            <a:r>
              <a:rPr lang="en-US" dirty="0"/>
              <a:t>X beta coefficient = 0 </a:t>
            </a:r>
          </a:p>
          <a:p>
            <a:r>
              <a:rPr lang="en-US" i="1" dirty="0"/>
              <a:t>No slope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532" y="5311831"/>
            <a:ext cx="3192087" cy="515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Red line is the predicted outcome</a:t>
            </a:r>
          </a:p>
        </p:txBody>
      </p:sp>
      <p:sp>
        <p:nvSpPr>
          <p:cNvPr id="9" name="Rectangle 8"/>
          <p:cNvSpPr/>
          <p:nvPr/>
        </p:nvSpPr>
        <p:spPr>
          <a:xfrm>
            <a:off x="99750" y="5313217"/>
            <a:ext cx="3192087" cy="5126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Blue points Y Values represent actual outcome.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4803" y="5400249"/>
            <a:ext cx="769763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MINUS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2584" y="5400249"/>
            <a:ext cx="1516825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Equals the Error</a:t>
            </a:r>
          </a:p>
        </p:txBody>
      </p:sp>
    </p:spTree>
    <p:extLst>
      <p:ext uri="{BB962C8B-B14F-4D97-AF65-F5344CB8AC3E}">
        <p14:creationId xmlns:p14="http://schemas.microsoft.com/office/powerpoint/2010/main" val="4065359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Errors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74" y="1421129"/>
            <a:ext cx="4942950" cy="35997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5287" y="1961805"/>
            <a:ext cx="22081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Equation:</a:t>
            </a:r>
          </a:p>
          <a:p>
            <a:r>
              <a:rPr lang="en-US" dirty="0"/>
              <a:t>Y= 0 +(0*x)</a:t>
            </a:r>
          </a:p>
          <a:p>
            <a:endParaRPr lang="en-US" dirty="0"/>
          </a:p>
          <a:p>
            <a:r>
              <a:rPr lang="en-US" dirty="0"/>
              <a:t>Beta “Naught” = 0 </a:t>
            </a:r>
          </a:p>
          <a:p>
            <a:r>
              <a:rPr lang="en-US" i="1" dirty="0"/>
              <a:t>Intercept is 0</a:t>
            </a:r>
          </a:p>
          <a:p>
            <a:endParaRPr lang="en-US" dirty="0"/>
          </a:p>
          <a:p>
            <a:r>
              <a:rPr lang="en-US" dirty="0"/>
              <a:t>X beta coefficient = 0 </a:t>
            </a:r>
          </a:p>
          <a:p>
            <a:r>
              <a:rPr lang="en-US" i="1" dirty="0"/>
              <a:t>No slope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532" y="5311831"/>
            <a:ext cx="3192087" cy="515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Red line is the predicted outcome</a:t>
            </a:r>
          </a:p>
        </p:txBody>
      </p:sp>
      <p:sp>
        <p:nvSpPr>
          <p:cNvPr id="9" name="Rectangle 8"/>
          <p:cNvSpPr/>
          <p:nvPr/>
        </p:nvSpPr>
        <p:spPr>
          <a:xfrm>
            <a:off x="99750" y="5313217"/>
            <a:ext cx="3192087" cy="5126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Blue points Y Values represent actual outcome.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4803" y="5400249"/>
            <a:ext cx="769763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MINUS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2584" y="5400249"/>
            <a:ext cx="1516825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Equals the Error</a:t>
            </a:r>
          </a:p>
        </p:txBody>
      </p:sp>
      <p:sp>
        <p:nvSpPr>
          <p:cNvPr id="19" name="Oval 18"/>
          <p:cNvSpPr/>
          <p:nvPr/>
        </p:nvSpPr>
        <p:spPr>
          <a:xfrm>
            <a:off x="4203349" y="2067339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277080" y="2219862"/>
            <a:ext cx="0" cy="2199738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71810" y="3086100"/>
            <a:ext cx="13317" cy="137160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96076" y="3005511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412401" y="2902557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476500" y="3009900"/>
            <a:ext cx="1" cy="142875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98374" y="4438650"/>
            <a:ext cx="0" cy="210326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814976" y="4615236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9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what is really going on?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 descr="Image result for linear regression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100" y="1081289"/>
            <a:ext cx="5353801" cy="401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6007" y="5203768"/>
            <a:ext cx="8512233" cy="9642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 algorithm is optimizing the inputs and weights (beta’s) to </a:t>
            </a:r>
            <a:r>
              <a:rPr lang="en-US" sz="2400" b="1" dirty="0">
                <a:solidFill>
                  <a:schemeClr val="accent1"/>
                </a:solidFill>
              </a:rPr>
              <a:t>minimize the sum of squared errors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This is called “ordinary least squares (OLS).</a:t>
            </a:r>
          </a:p>
        </p:txBody>
      </p:sp>
    </p:spTree>
    <p:extLst>
      <p:ext uri="{BB962C8B-B14F-4D97-AF65-F5344CB8AC3E}">
        <p14:creationId xmlns:p14="http://schemas.microsoft.com/office/powerpoint/2010/main" val="2724888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AC338A7-2631-4CAB-8FD1-FA2B9EFB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ED96815-0C83-42CE-AC07-527ACA7F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B_Regression_v1.R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712987C-E3A6-42DD-AFFF-EB8A2EBC4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FAE7633-B0A8-4E26-B238-66B7D58C3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78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15" y="1306930"/>
            <a:ext cx="6315075" cy="46291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a fit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25</a:t>
            </a:fld>
            <a:endParaRPr lang="en-US"/>
          </a:p>
        </p:txBody>
      </p:sp>
      <p:cxnSp>
        <p:nvCxnSpPr>
          <p:cNvPr id="10" name="Straight Arrow Connector 9"/>
          <p:cNvCxnSpPr>
            <a:stCxn id="16" idx="3"/>
            <a:endCxn id="13" idx="2"/>
          </p:cNvCxnSpPr>
          <p:nvPr/>
        </p:nvCxnSpPr>
        <p:spPr>
          <a:xfrm flipV="1">
            <a:off x="3064042" y="2011680"/>
            <a:ext cx="4882925" cy="193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065818" y="1496291"/>
            <a:ext cx="1762298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Treated Variable Names i.e. informative features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97280" y="2826327"/>
            <a:ext cx="1966762" cy="22429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85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114425"/>
            <a:ext cx="6315075" cy="46291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a fit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cxnSp>
        <p:nvCxnSpPr>
          <p:cNvPr id="10" name="Straight Arrow Connector 9"/>
          <p:cNvCxnSpPr>
            <a:stCxn id="16" idx="3"/>
            <a:endCxn id="13" idx="2"/>
          </p:cNvCxnSpPr>
          <p:nvPr/>
        </p:nvCxnSpPr>
        <p:spPr>
          <a:xfrm flipV="1">
            <a:off x="4344780" y="2011680"/>
            <a:ext cx="3602187" cy="168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065818" y="1496291"/>
            <a:ext cx="1762298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Coefficients or Beta values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14502" y="2537569"/>
            <a:ext cx="1230278" cy="23275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47" y="1355057"/>
            <a:ext cx="6315075" cy="46291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a fit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cxnSp>
        <p:nvCxnSpPr>
          <p:cNvPr id="10" name="Straight Arrow Connector 9"/>
          <p:cNvCxnSpPr>
            <a:stCxn id="16" idx="3"/>
            <a:endCxn id="13" idx="2"/>
          </p:cNvCxnSpPr>
          <p:nvPr/>
        </p:nvCxnSpPr>
        <p:spPr>
          <a:xfrm flipV="1">
            <a:off x="4604084" y="2011680"/>
            <a:ext cx="3168316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716684" y="1496291"/>
            <a:ext cx="2111432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Another name for errors.</a:t>
            </a:r>
          </a:p>
          <a:p>
            <a:pPr algn="ctr"/>
            <a:r>
              <a:rPr lang="en-US" sz="1200" dirty="0"/>
              <a:t>Summary stats for the errors.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97279" y="1945178"/>
            <a:ext cx="3506805" cy="6317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02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A53CFAE-EEED-446B-A092-4331B16A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2CA9E5E-FF6A-479E-BE28-0287B9A6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C_lm_for</a:t>
            </a:r>
            <a:r>
              <a:rPr lang="en-US" dirty="0"/>
              <a:t> </a:t>
            </a:r>
            <a:r>
              <a:rPr lang="en-US" dirty="0" err="1"/>
              <a:t>classes.R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9592735-A0D6-4362-95F6-F32CB9403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C1E0AE7-CAC9-47B9-A274-B44A13B54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050" name="Picture 2" descr="Image result for regression meme">
            <a:extLst>
              <a:ext uri="{FF2B5EF4-FFF2-40B4-BE49-F238E27FC236}">
                <a16:creationId xmlns="" xmlns:a16="http://schemas.microsoft.com/office/drawing/2014/main" id="{2F1D0213-E5E0-4BFE-84DE-1A11D9255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833563"/>
            <a:ext cx="54102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95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1: Logistic Response Function</a:t>
            </a:r>
          </a:p>
        </p:txBody>
      </p:sp>
      <p:sp>
        <p:nvSpPr>
          <p:cNvPr id="27" name="Date Placeholder 4">
            <a:extLst>
              <a:ext uri="{FF2B5EF4-FFF2-40B4-BE49-F238E27FC236}">
                <a16:creationId xmlns="" xmlns:a16="http://schemas.microsoft.com/office/drawing/2014/main" id="{BF6F864E-EC48-4E08-B7F3-6E907D5C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28" name="Footer Placeholder 5">
            <a:extLst>
              <a:ext uri="{FF2B5EF4-FFF2-40B4-BE49-F238E27FC236}">
                <a16:creationId xmlns="" xmlns:a16="http://schemas.microsoft.com/office/drawing/2014/main" id="{A23A7B91-306A-41EF-AC4A-BFA66F36C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29" name="Slide Number Placeholder 6">
            <a:extLst>
              <a:ext uri="{FF2B5EF4-FFF2-40B4-BE49-F238E27FC236}">
                <a16:creationId xmlns="" xmlns:a16="http://schemas.microsoft.com/office/drawing/2014/main" id="{7E8E2364-DAEF-4A72-9EA2-853378EC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1585871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116623" y="3042080"/>
            <a:ext cx="691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-44337" y="3806986"/>
            <a:ext cx="9007268" cy="1166855"/>
            <a:chOff x="-759635" y="2037702"/>
            <a:chExt cx="8178676" cy="1166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Shape 319"/>
                <p:cNvSpPr txBox="1"/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9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blipFill>
                  <a:blip r:embed="rId5"/>
                  <a:stretch>
                    <a:fillRect l="-1097" b="-84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Shape 320"/>
            <p:cNvSpPr txBox="1"/>
            <p:nvPr/>
          </p:nvSpPr>
          <p:spPr>
            <a:xfrm>
              <a:off x="-759635" y="2037702"/>
              <a:ext cx="803673" cy="11668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Logit of </a:t>
              </a:r>
            </a:p>
          </p:txBody>
        </p:sp>
      </p:grpSp>
      <p:pic>
        <p:nvPicPr>
          <p:cNvPr id="21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585" y="3766365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6846" y="3391225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pic>
        <p:nvPicPr>
          <p:cNvPr id="24" name="Picture 2" descr="Image result for log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11" y="4012549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40344" y="338756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they buy a cone Y/N?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7538" y="5518312"/>
            <a:ext cx="8071339" cy="495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will let R handle calculating the equation output </a:t>
            </a:r>
            <a:r>
              <a:rPr lang="en-US" dirty="0" err="1"/>
              <a:t>logOdds</a:t>
            </a:r>
            <a:r>
              <a:rPr lang="en-US" dirty="0"/>
              <a:t> to the more understandable probability of an event.</a:t>
            </a:r>
          </a:p>
        </p:txBody>
      </p:sp>
    </p:spTree>
    <p:extLst>
      <p:ext uri="{BB962C8B-B14F-4D97-AF65-F5344CB8AC3E}">
        <p14:creationId xmlns:p14="http://schemas.microsoft.com/office/powerpoint/2010/main" val="41213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/>
          <p:cNvGrpSpPr/>
          <p:nvPr/>
        </p:nvGrpSpPr>
        <p:grpSpPr>
          <a:xfrm>
            <a:off x="3168253" y="3206413"/>
            <a:ext cx="980217" cy="916620"/>
            <a:chOff x="4044175" y="930800"/>
            <a:chExt cx="806099" cy="730199"/>
          </a:xfrm>
        </p:grpSpPr>
        <p:sp>
          <p:nvSpPr>
            <p:cNvPr id="9" name="Shape 281"/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/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/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/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/>
          <p:cNvSpPr txBox="1"/>
          <p:nvPr/>
        </p:nvSpPr>
        <p:spPr>
          <a:xfrm>
            <a:off x="3217045" y="2180174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/>
          <p:cNvSpPr txBox="1"/>
          <p:nvPr/>
        </p:nvSpPr>
        <p:spPr>
          <a:xfrm>
            <a:off x="5133549" y="2305933"/>
            <a:ext cx="1403458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Algorithm</a:t>
            </a:r>
          </a:p>
        </p:txBody>
      </p:sp>
      <p:sp>
        <p:nvSpPr>
          <p:cNvPr id="15" name="Shape 287"/>
          <p:cNvSpPr txBox="1"/>
          <p:nvPr/>
        </p:nvSpPr>
        <p:spPr>
          <a:xfrm>
            <a:off x="2843237" y="4507849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/>
          <p:cNvSpPr txBox="1"/>
          <p:nvPr/>
        </p:nvSpPr>
        <p:spPr>
          <a:xfrm>
            <a:off x="5053179" y="450785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/>
          <p:cNvSpPr txBox="1"/>
          <p:nvPr/>
        </p:nvSpPr>
        <p:spPr>
          <a:xfrm>
            <a:off x="7154613" y="4507850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Use the model to make predictions for the target label on the new data.  </a:t>
            </a:r>
          </a:p>
        </p:txBody>
      </p:sp>
      <p:sp>
        <p:nvSpPr>
          <p:cNvPr id="18" name="Shape 290"/>
          <p:cNvSpPr txBox="1"/>
          <p:nvPr/>
        </p:nvSpPr>
        <p:spPr>
          <a:xfrm>
            <a:off x="7133564" y="2319692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24" name="Shape 296"/>
          <p:cNvSpPr/>
          <p:nvPr/>
        </p:nvSpPr>
        <p:spPr>
          <a:xfrm>
            <a:off x="4287424" y="3206513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5" name="Shape 2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94086" y="3347602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483" y="3125850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Shape 299"/>
          <p:cNvGrpSpPr/>
          <p:nvPr/>
        </p:nvGrpSpPr>
        <p:grpSpPr>
          <a:xfrm>
            <a:off x="7001844" y="2971801"/>
            <a:ext cx="1869736" cy="1124344"/>
            <a:chOff x="7143751" y="2114551"/>
            <a:chExt cx="1869736" cy="1124344"/>
          </a:xfrm>
        </p:grpSpPr>
        <p:grpSp>
          <p:nvGrpSpPr>
            <p:cNvPr id="28" name="Shape 300"/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2" name="Shape 301"/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2"/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4" name="Shape 303"/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5" name="Shape 304"/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9" name="Shape 30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" name="Shape 306"/>
            <p:cNvCxnSpPr>
              <a:endCxn id="31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1" name="Shape 307"/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6" name="Shape 308"/>
          <p:cNvCxnSpPr/>
          <p:nvPr/>
        </p:nvCxnSpPr>
        <p:spPr>
          <a:xfrm>
            <a:off x="334750" y="4499899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" name="Shape 292"/>
          <p:cNvSpPr txBox="1"/>
          <p:nvPr/>
        </p:nvSpPr>
        <p:spPr>
          <a:xfrm>
            <a:off x="144127" y="2319691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Context</a:t>
            </a:r>
          </a:p>
        </p:txBody>
      </p:sp>
      <p:sp>
        <p:nvSpPr>
          <p:cNvPr id="38" name="Shape 293"/>
          <p:cNvSpPr txBox="1"/>
          <p:nvPr/>
        </p:nvSpPr>
        <p:spPr>
          <a:xfrm>
            <a:off x="188827" y="2748906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39" name="Shape 294"/>
          <p:cNvSpPr txBox="1"/>
          <p:nvPr/>
        </p:nvSpPr>
        <p:spPr>
          <a:xfrm>
            <a:off x="188827" y="3156119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40" name="Shape 295"/>
          <p:cNvSpPr txBox="1"/>
          <p:nvPr/>
        </p:nvSpPr>
        <p:spPr>
          <a:xfrm>
            <a:off x="188827" y="378706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Sports Analytics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How many points will the Bears’ QB score?  What is the Bears’ probability of winning? </a:t>
            </a:r>
          </a:p>
        </p:txBody>
      </p:sp>
      <p:sp>
        <p:nvSpPr>
          <p:cNvPr id="41" name="Shape 288"/>
          <p:cNvSpPr txBox="1"/>
          <p:nvPr/>
        </p:nvSpPr>
        <p:spPr>
          <a:xfrm>
            <a:off x="635781" y="4574525"/>
            <a:ext cx="172629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Requires expertise and stakeholder buy in</a:t>
            </a:r>
          </a:p>
        </p:txBody>
      </p:sp>
    </p:spTree>
    <p:extLst>
      <p:ext uri="{BB962C8B-B14F-4D97-AF65-F5344CB8AC3E}">
        <p14:creationId xmlns:p14="http://schemas.microsoft.com/office/powerpoint/2010/main" val="3904230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>
            <a:extLst>
              <a:ext uri="{FF2B5EF4-FFF2-40B4-BE49-F238E27FC236}">
                <a16:creationId xmlns="" xmlns:a16="http://schemas.microsoft.com/office/drawing/2014/main" id="{2A65B911-9982-4A89-9B53-F535584E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="" xmlns:a16="http://schemas.microsoft.com/office/drawing/2014/main" id="{A380AF3B-4CCA-4756-901C-4F89996B3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="" xmlns:a16="http://schemas.microsoft.com/office/drawing/2014/main" id="{3CA6B3B4-818A-47FC-85CE-C6388340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38554" y="1453662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Extends idea of linear regression to situation where outcome variable is </a:t>
            </a:r>
            <a:r>
              <a:rPr lang="en-US" altLang="en-US" b="1" dirty="0"/>
              <a:t>categorical</a:t>
            </a:r>
          </a:p>
          <a:p>
            <a:endParaRPr lang="en-US" altLang="en-US" dirty="0"/>
          </a:p>
          <a:p>
            <a:r>
              <a:rPr lang="en-US" altLang="en-US" dirty="0"/>
              <a:t>Instead of ordinary least squares, </a:t>
            </a:r>
            <a:r>
              <a:rPr lang="en-US" altLang="en-US" i="1" dirty="0">
                <a:latin typeface="Symbol" panose="05050102010706020507" pitchFamily="18" charset="2"/>
              </a:rPr>
              <a:t>b </a:t>
            </a:r>
            <a:r>
              <a:rPr lang="en-US" altLang="en-US" dirty="0"/>
              <a:t>are derived through an iterative process called </a:t>
            </a:r>
            <a:r>
              <a:rPr lang="en-US" altLang="en-US" i="1" dirty="0"/>
              <a:t>maximum likelihood estimation</a:t>
            </a:r>
          </a:p>
          <a:p>
            <a:endParaRPr lang="en-US" altLang="en-US" dirty="0"/>
          </a:p>
          <a:p>
            <a:r>
              <a:rPr lang="en-US" altLang="en-US" dirty="0"/>
              <a:t>We focus on binary classification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dirty="0"/>
              <a:t>i.e.  </a:t>
            </a:r>
            <a:r>
              <a:rPr lang="en-US" altLang="en-US" i="1" dirty="0"/>
              <a:t>Y</a:t>
            </a:r>
            <a:r>
              <a:rPr lang="en-US" altLang="en-US" dirty="0"/>
              <a:t>=0 or </a:t>
            </a:r>
            <a:r>
              <a:rPr lang="en-US" altLang="en-US" i="1" dirty="0"/>
              <a:t>Y</a:t>
            </a:r>
            <a:r>
              <a:rPr lang="en-US" altLang="en-US" dirty="0"/>
              <a:t>=1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2039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>
            <a:extLst>
              <a:ext uri="{FF2B5EF4-FFF2-40B4-BE49-F238E27FC236}">
                <a16:creationId xmlns="" xmlns:a16="http://schemas.microsoft.com/office/drawing/2014/main" id="{D4843871-DD57-49EE-8EA2-9C7012BE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binary relationship between carat and price</a:t>
            </a:r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="" xmlns:a16="http://schemas.microsoft.com/office/drawing/2014/main" id="{4DBA96E0-A9ED-461D-BA8F-0898E3B96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="" xmlns:a16="http://schemas.microsoft.com/office/drawing/2014/main" id="{79FF8EFC-2D5B-483F-B22E-995CB252A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86" y="1690891"/>
            <a:ext cx="5492029" cy="30954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95767" y="1328738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 above or below $11K</a:t>
            </a:r>
          </a:p>
        </p:txBody>
      </p:sp>
    </p:spTree>
    <p:extLst>
      <p:ext uri="{BB962C8B-B14F-4D97-AF65-F5344CB8AC3E}">
        <p14:creationId xmlns:p14="http://schemas.microsoft.com/office/powerpoint/2010/main" val="30145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4">
            <a:extLst>
              <a:ext uri="{FF2B5EF4-FFF2-40B4-BE49-F238E27FC236}">
                <a16:creationId xmlns="" xmlns:a16="http://schemas.microsoft.com/office/drawing/2014/main" id="{62125963-ACAB-4657-A16F-BEB01B8C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binary relationship between carat and price</a:t>
            </a:r>
            <a:endParaRPr lang="en-US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="" xmlns:a16="http://schemas.microsoft.com/office/drawing/2014/main" id="{E1DE0E99-225C-41F0-8428-177D6B604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="" xmlns:a16="http://schemas.microsoft.com/office/drawing/2014/main" id="{55B7368E-28D8-4125-9A7F-3CBA8ABD9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86" y="2005227"/>
            <a:ext cx="5492029" cy="30954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95767" y="1643074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 above or below $11K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57425" y="1443049"/>
            <a:ext cx="5029200" cy="32861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1143" y="5200649"/>
            <a:ext cx="8441714" cy="1171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the data only has two values, 0/1 but the regression equation goes to infinity. </a:t>
            </a:r>
          </a:p>
          <a:p>
            <a:pPr algn="ctr"/>
            <a:r>
              <a:rPr lang="en-US" dirty="0"/>
              <a:t> </a:t>
            </a:r>
            <a:r>
              <a:rPr lang="en-US" b="1" u="sng" dirty="0"/>
              <a:t>This  makes no sense!  </a:t>
            </a:r>
          </a:p>
          <a:p>
            <a:pPr algn="ctr"/>
            <a:r>
              <a:rPr lang="en-US" dirty="0"/>
              <a:t>“is this diamond worth more than $11K or not.”   Predicting 2 means 2 </a:t>
            </a:r>
            <a:r>
              <a:rPr lang="en-US" dirty="0" err="1"/>
              <a:t>yes’es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50343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4">
            <a:extLst>
              <a:ext uri="{FF2B5EF4-FFF2-40B4-BE49-F238E27FC236}">
                <a16:creationId xmlns="" xmlns:a16="http://schemas.microsoft.com/office/drawing/2014/main" id="{6C57D140-CB2D-43E9-B930-4847B406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5D31558E-2632-44A4-A6D7-C3BB76AF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="" xmlns:a16="http://schemas.microsoft.com/office/drawing/2014/main" id="{CC962340-904A-4174-837D-ADE8E072F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="" xmlns:a16="http://schemas.microsoft.com/office/drawing/2014/main" id="{A9AC2CB2-130D-485E-9A4E-D6F286DCA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3442093"/>
            <a:ext cx="4662488" cy="2696770"/>
          </a:xfrm>
          <a:prstGeom prst="rect">
            <a:avLst/>
          </a:prstGeom>
        </p:spPr>
      </p:pic>
      <p:pic>
        <p:nvPicPr>
          <p:cNvPr id="8" name="Picture 2" descr="Image result for log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48" y="1155044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14551" y="1300163"/>
            <a:ext cx="641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log-odds of the price above $11K? = Beta + Beta*Carat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27158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1" y="2057400"/>
            <a:ext cx="664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Convert to </a:t>
            </a:r>
            <a:r>
              <a:rPr lang="en-US" b="1" u="sng" dirty="0"/>
              <a:t>probability</a:t>
            </a:r>
            <a:r>
              <a:rPr lang="en-US" dirty="0"/>
              <a:t> with logistic response function (</a:t>
            </a:r>
            <a:r>
              <a:rPr lang="en-US" dirty="0" err="1"/>
              <a:t>e^l</a:t>
            </a:r>
            <a:r>
              <a:rPr lang="en-US" dirty="0"/>
              <a:t> / (1+e^l)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857500"/>
            <a:ext cx="719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The probabilities are more intuitive than the log-odds from the equation.</a:t>
            </a:r>
          </a:p>
        </p:txBody>
      </p:sp>
    </p:spTree>
    <p:extLst>
      <p:ext uri="{BB962C8B-B14F-4D97-AF65-F5344CB8AC3E}">
        <p14:creationId xmlns:p14="http://schemas.microsoft.com/office/powerpoint/2010/main" val="3382246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NCAA Classification Madness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809120" y="1522390"/>
            <a:ext cx="2714964" cy="362990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College Basketball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Annual 64 team tournament</a:t>
            </a:r>
          </a:p>
          <a:p>
            <a:pPr marL="0" indent="0">
              <a:buNone/>
            </a:pPr>
            <a:endParaRPr lang="en-US" sz="20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sz="20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Business Impact: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$1B wagered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$2B in lost productivity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Bragging Rights</a:t>
            </a:r>
          </a:p>
        </p:txBody>
      </p:sp>
      <p:pic>
        <p:nvPicPr>
          <p:cNvPr id="7" name="Picture 2" descr="http://ll-media.tmz.com/2013/02/28/0228-adidas-ncaa-jerseys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29" y="1452131"/>
            <a:ext cx="5029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27538" y="5609492"/>
            <a:ext cx="8071339" cy="404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Objective: Identify the probability of a team winning in Round 1.</a:t>
            </a:r>
          </a:p>
        </p:txBody>
      </p:sp>
    </p:spTree>
    <p:extLst>
      <p:ext uri="{BB962C8B-B14F-4D97-AF65-F5344CB8AC3E}">
        <p14:creationId xmlns:p14="http://schemas.microsoft.com/office/powerpoint/2010/main" val="3191210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friend Mandy is next level.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2658" y="5833633"/>
            <a:ext cx="8818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https://fivethirtyeight.com/features/how-a-data-scientist-whod-never-heard-of-basketball-mastered-march-madness/</a:t>
            </a:r>
            <a:endParaRPr lang="en-US" sz="1400" dirty="0"/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23" y="1479982"/>
            <a:ext cx="6910754" cy="389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36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84AB8AA-287A-4F43-B280-22ADBC0B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A91EA20-A3BE-4327-B75E-B8492FAC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D_fullyMarchMadnessREVISED.R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D119BF5-385F-4EE6-8C99-0D051D044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3901687-B018-483D-AFD3-D8B5D669E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4100" name="Picture 4" descr="Image result for logistic regression meme">
            <a:extLst>
              <a:ext uri="{FF2B5EF4-FFF2-40B4-BE49-F238E27FC236}">
                <a16:creationId xmlns="" xmlns:a16="http://schemas.microsoft.com/office/drawing/2014/main" id="{C6366623-2697-4C05-99E4-C1A7E38B2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202" y="1568245"/>
            <a:ext cx="3795596" cy="372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167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</a:t>
            </a:r>
            <a:r>
              <a:rPr lang="en-US" i="1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111250"/>
          <a:ext cx="7887506" cy="29711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Thursday- </a:t>
                      </a:r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June </a:t>
                      </a:r>
                      <a:r>
                        <a:rPr lang="en-US" sz="2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Ethics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 Reflection Time </a:t>
                      </a:r>
                      <a:r>
                        <a:rPr lang="en-US" sz="18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 start your reflection paper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Classification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methods for text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00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72DAF68-B4C5-4D69-ACE4-452A6ACB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2D1F69B-21CE-4D6E-89A5-02C6ED01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these concepts to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6AF423E-4F2F-4588-9135-C2A5917EC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C4BCF21-A0BB-4E8F-8938-9E3E7D0E0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8FF8A2F-2916-4367-A5DA-51726A6A39C1}"/>
              </a:ext>
            </a:extLst>
          </p:cNvPr>
          <p:cNvSpPr txBox="1"/>
          <p:nvPr/>
        </p:nvSpPr>
        <p:spPr>
          <a:xfrm>
            <a:off x="2063044" y="2271252"/>
            <a:ext cx="50179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Spam vs non-spam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forum posts to predict stock/bitcoin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reviews to predict online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to classify fraud/non-fraud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Text to classify hospital readmission</a:t>
            </a:r>
          </a:p>
        </p:txBody>
      </p:sp>
    </p:spTree>
    <p:extLst>
      <p:ext uri="{BB962C8B-B14F-4D97-AF65-F5344CB8AC3E}">
        <p14:creationId xmlns:p14="http://schemas.microsoft.com/office/powerpoint/2010/main" val="532215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2B22776-A38F-49A5-BB26-5D9674C1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9988D48-8216-465C-83C2-8A7495E7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Hospital Readmissions is a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CD156DB-1790-45BC-B356-942101765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13E6CFE-F5DD-4A8C-A9F2-13B5C9079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2238704"/>
            <a:ext cx="86552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$41B spent annually treating patients within 30 days of their initial discharge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Government programs Medicare/Medicaid fine hospitals for readmissions driving up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Additional patient hardship, stress &amp; strain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09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=""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2193392"/>
            <a:ext cx="3857625" cy="5715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831567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46974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4107917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74609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73631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2131483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</p:spTree>
    <p:extLst>
      <p:ext uri="{BB962C8B-B14F-4D97-AF65-F5344CB8AC3E}">
        <p14:creationId xmlns:p14="http://schemas.microsoft.com/office/powerpoint/2010/main" val="1966872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Lasso/Ridge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58" y="1019492"/>
            <a:ext cx="85501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Ridge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 high variance data (few data points or in our case sparse language) we introduce a bias when fitting a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Increasing Bias will decrease the accuracy of the least squared line fit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Increasing Bias will reduce the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Minimizes sum of squared errors  </a:t>
            </a:r>
            <a:r>
              <a:rPr lang="en-US" b="1" dirty="0" smtClean="0"/>
              <a:t>+ (“lambda” * slope^2)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slope^2 = penalty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“L2” penalty: alpha = 0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67559" y="4430110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3324" y="6101255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30165" y="4713890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64979" y="5244662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14855" y="4635062"/>
            <a:ext cx="2869324" cy="12454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138" y="4020206"/>
            <a:ext cx="297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Ordinary Least </a:t>
            </a:r>
            <a:r>
              <a:rPr lang="en-US" u="sng" dirty="0" err="1" smtClean="0"/>
              <a:t>Sq</a:t>
            </a:r>
            <a:r>
              <a:rPr lang="en-US" u="sng" dirty="0" smtClean="0"/>
              <a:t> Fit = 0 Error</a:t>
            </a:r>
            <a:endParaRPr lang="en-US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4377559" y="3605042"/>
            <a:ext cx="3946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Biased Fit generalized to new data points better therefore less variance</a:t>
            </a:r>
            <a:endParaRPr lang="en-US" u="sng" dirty="0"/>
          </a:p>
        </p:txBody>
      </p:sp>
      <p:sp>
        <p:nvSpPr>
          <p:cNvPr id="31" name="Oval 30"/>
          <p:cNvSpPr/>
          <p:nvPr/>
        </p:nvSpPr>
        <p:spPr>
          <a:xfrm>
            <a:off x="3016468" y="5065986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27434" y="5060731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Test Data Pt</a:t>
            </a:r>
            <a:endParaRPr lang="en-US" sz="105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850525" y="4440620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866290" y="6111765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213131" y="4724400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547945" y="5255172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4897821" y="4645572"/>
            <a:ext cx="2984938" cy="128226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299434" y="5076496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010400" y="5071241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Test Data Pt</a:t>
            </a:r>
            <a:endParaRPr lang="en-US" sz="105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4934607" y="4918841"/>
            <a:ext cx="2932386" cy="5360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70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Lasso/Ridge Regression slide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013" y="1418897"/>
            <a:ext cx="79967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LASSO – Least Absolute Shrinkage Selection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Sum of beta coefficients  less than a fixed amount, forcing some coefficients to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Minimizes sum of squared errors  + (“lambda” * </a:t>
            </a:r>
            <a:r>
              <a:rPr lang="en-US" b="1" dirty="0" smtClean="0"/>
              <a:t>|slope</a:t>
            </a:r>
            <a:r>
              <a:rPr lang="en-US" b="1" dirty="0"/>
              <a:t>|</a:t>
            </a:r>
            <a:r>
              <a:rPr lang="en-US" b="1" dirty="0" smtClean="0"/>
              <a:t>)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|slope| </a:t>
            </a:r>
            <a:r>
              <a:rPr lang="en-US" dirty="0"/>
              <a:t>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“L2” penalty: alpha =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9567" y="4169979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(“lambda” * |slope</a:t>
            </a:r>
            <a:r>
              <a:rPr lang="en-US" b="1" dirty="0" smtClean="0"/>
              <a:t>|)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38031" y="4169979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(“</a:t>
            </a:r>
            <a:r>
              <a:rPr lang="en-US" b="1" dirty="0"/>
              <a:t>lambda” * </a:t>
            </a:r>
            <a:r>
              <a:rPr lang="en-US" b="1" dirty="0" smtClean="0"/>
              <a:t>slope^2)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55779" y="4692868"/>
            <a:ext cx="39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Higher lambda will reduce slope to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5463" y="469286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Higher lambda will shrink slopes but not remove them</a:t>
            </a:r>
          </a:p>
        </p:txBody>
      </p:sp>
    </p:spTree>
    <p:extLst>
      <p:ext uri="{BB962C8B-B14F-4D97-AF65-F5344CB8AC3E}">
        <p14:creationId xmlns:p14="http://schemas.microsoft.com/office/powerpoint/2010/main" val="1690675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4BA9DE6-3EE3-4485-A9AB-D058E33E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443A4F-FBD6-4F42-BFF8-8F4DE125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Matching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624CF68-A7CB-43D7-9D1B-B883D62E7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91F7682-34A6-48C8-97CC-C2D3BD2B3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8334" y="1119345"/>
            <a:ext cx="7587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Training set will have a vocabulary of X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records &amp; test set could have less than full X terms and/or new terms 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3765" y="5659821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 model will expect the same matrix X-variables </a:t>
            </a:r>
            <a:r>
              <a:rPr lang="en-US" sz="1600" dirty="0" err="1" smtClean="0"/>
              <a:t>ie</a:t>
            </a:r>
            <a:r>
              <a:rPr lang="en-US" sz="1600" dirty="0" smtClean="0"/>
              <a:t> same number of columns as the training set.</a:t>
            </a:r>
            <a:endParaRPr lang="en-US" sz="1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14789" y="2496212"/>
            <a:ext cx="2277931" cy="1910251"/>
            <a:chOff x="1004876" y="2701168"/>
            <a:chExt cx="2277931" cy="1910251"/>
          </a:xfrm>
        </p:grpSpPr>
        <p:grpSp>
          <p:nvGrpSpPr>
            <p:cNvPr id="18" name="Group 17"/>
            <p:cNvGrpSpPr/>
            <p:nvPr/>
          </p:nvGrpSpPr>
          <p:grpSpPr>
            <a:xfrm>
              <a:off x="1027118" y="3276605"/>
              <a:ext cx="2233446" cy="1334814"/>
              <a:chOff x="2112580" y="2995449"/>
              <a:chExt cx="2233446" cy="1334814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3021723" y="3183391"/>
                <a:ext cx="415161" cy="958933"/>
              </a:xfrm>
              <a:custGeom>
                <a:avLst/>
                <a:gdLst>
                  <a:gd name="connsiteX0" fmla="*/ 213950 w 415161"/>
                  <a:gd name="connsiteY0" fmla="*/ 0 h 958933"/>
                  <a:gd name="connsiteX1" fmla="*/ 221221 w 415161"/>
                  <a:gd name="connsiteY1" fmla="*/ 5999 h 958933"/>
                  <a:gd name="connsiteX2" fmla="*/ 415161 w 415161"/>
                  <a:gd name="connsiteY2" fmla="*/ 474211 h 958933"/>
                  <a:gd name="connsiteX3" fmla="*/ 221221 w 415161"/>
                  <a:gd name="connsiteY3" fmla="*/ 942423 h 958933"/>
                  <a:gd name="connsiteX4" fmla="*/ 201212 w 415161"/>
                  <a:gd name="connsiteY4" fmla="*/ 958933 h 958933"/>
                  <a:gd name="connsiteX5" fmla="*/ 193940 w 415161"/>
                  <a:gd name="connsiteY5" fmla="*/ 952933 h 958933"/>
                  <a:gd name="connsiteX6" fmla="*/ 0 w 415161"/>
                  <a:gd name="connsiteY6" fmla="*/ 484721 h 958933"/>
                  <a:gd name="connsiteX7" fmla="*/ 193940 w 415161"/>
                  <a:gd name="connsiteY7" fmla="*/ 16509 h 958933"/>
                  <a:gd name="connsiteX8" fmla="*/ 213950 w 415161"/>
                  <a:gd name="connsiteY8" fmla="*/ 0 h 95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61" h="958933">
                    <a:moveTo>
                      <a:pt x="213950" y="0"/>
                    </a:moveTo>
                    <a:lnTo>
                      <a:pt x="221221" y="5999"/>
                    </a:lnTo>
                    <a:cubicBezTo>
                      <a:pt x="341047" y="125825"/>
                      <a:pt x="415161" y="291363"/>
                      <a:pt x="415161" y="474211"/>
                    </a:cubicBezTo>
                    <a:cubicBezTo>
                      <a:pt x="415161" y="657059"/>
                      <a:pt x="341047" y="822597"/>
                      <a:pt x="221221" y="942423"/>
                    </a:cubicBezTo>
                    <a:lnTo>
                      <a:pt x="201212" y="958933"/>
                    </a:lnTo>
                    <a:lnTo>
                      <a:pt x="193940" y="952933"/>
                    </a:lnTo>
                    <a:cubicBezTo>
                      <a:pt x="74114" y="833107"/>
                      <a:pt x="0" y="667569"/>
                      <a:pt x="0" y="484721"/>
                    </a:cubicBezTo>
                    <a:cubicBezTo>
                      <a:pt x="0" y="301873"/>
                      <a:pt x="74114" y="136335"/>
                      <a:pt x="193940" y="16509"/>
                    </a:cubicBezTo>
                    <a:lnTo>
                      <a:pt x="21395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2112580" y="2995449"/>
                <a:ext cx="1123093" cy="1324304"/>
              </a:xfrm>
              <a:custGeom>
                <a:avLst/>
                <a:gdLst>
                  <a:gd name="connsiteX0" fmla="*/ 662152 w 1123093"/>
                  <a:gd name="connsiteY0" fmla="*/ 0 h 1324304"/>
                  <a:gd name="connsiteX1" fmla="*/ 1032367 w 1123093"/>
                  <a:gd name="connsiteY1" fmla="*/ 113085 h 1324304"/>
                  <a:gd name="connsiteX2" fmla="*/ 1123093 w 1123093"/>
                  <a:gd name="connsiteY2" fmla="*/ 187941 h 1324304"/>
                  <a:gd name="connsiteX3" fmla="*/ 1103083 w 1123093"/>
                  <a:gd name="connsiteY3" fmla="*/ 204450 h 1324304"/>
                  <a:gd name="connsiteX4" fmla="*/ 909143 w 1123093"/>
                  <a:gd name="connsiteY4" fmla="*/ 672662 h 1324304"/>
                  <a:gd name="connsiteX5" fmla="*/ 1103083 w 1123093"/>
                  <a:gd name="connsiteY5" fmla="*/ 1140874 h 1324304"/>
                  <a:gd name="connsiteX6" fmla="*/ 1110355 w 1123093"/>
                  <a:gd name="connsiteY6" fmla="*/ 1146874 h 1324304"/>
                  <a:gd name="connsiteX7" fmla="*/ 1032367 w 1123093"/>
                  <a:gd name="connsiteY7" fmla="*/ 1211219 h 1324304"/>
                  <a:gd name="connsiteX8" fmla="*/ 662152 w 1123093"/>
                  <a:gd name="connsiteY8" fmla="*/ 1324304 h 1324304"/>
                  <a:gd name="connsiteX9" fmla="*/ 0 w 1123093"/>
                  <a:gd name="connsiteY9" fmla="*/ 662152 h 1324304"/>
                  <a:gd name="connsiteX10" fmla="*/ 662152 w 1123093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3" h="1324304">
                    <a:moveTo>
                      <a:pt x="662152" y="0"/>
                    </a:moveTo>
                    <a:cubicBezTo>
                      <a:pt x="799288" y="0"/>
                      <a:pt x="926687" y="41689"/>
                      <a:pt x="1032367" y="113085"/>
                    </a:cubicBezTo>
                    <a:lnTo>
                      <a:pt x="1123093" y="187941"/>
                    </a:lnTo>
                    <a:lnTo>
                      <a:pt x="1103083" y="204450"/>
                    </a:lnTo>
                    <a:cubicBezTo>
                      <a:pt x="983257" y="324276"/>
                      <a:pt x="909143" y="489814"/>
                      <a:pt x="909143" y="672662"/>
                    </a:cubicBezTo>
                    <a:cubicBezTo>
                      <a:pt x="909143" y="855510"/>
                      <a:pt x="983257" y="1021048"/>
                      <a:pt x="1103083" y="1140874"/>
                    </a:cubicBezTo>
                    <a:lnTo>
                      <a:pt x="1110355" y="1146874"/>
                    </a:lnTo>
                    <a:lnTo>
                      <a:pt x="1032367" y="1211219"/>
                    </a:lnTo>
                    <a:cubicBezTo>
                      <a:pt x="926687" y="1282615"/>
                      <a:pt x="799288" y="1324304"/>
                      <a:pt x="662152" y="1324304"/>
                    </a:cubicBezTo>
                    <a:cubicBezTo>
                      <a:pt x="296456" y="1324304"/>
                      <a:pt x="0" y="1027848"/>
                      <a:pt x="0" y="662152"/>
                    </a:cubicBezTo>
                    <a:cubicBezTo>
                      <a:pt x="0" y="296456"/>
                      <a:pt x="296456" y="0"/>
                      <a:pt x="662152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222934" y="3005959"/>
                <a:ext cx="1123092" cy="1324304"/>
              </a:xfrm>
              <a:custGeom>
                <a:avLst/>
                <a:gdLst>
                  <a:gd name="connsiteX0" fmla="*/ 460940 w 1123092"/>
                  <a:gd name="connsiteY0" fmla="*/ 0 h 1324304"/>
                  <a:gd name="connsiteX1" fmla="*/ 1123092 w 1123092"/>
                  <a:gd name="connsiteY1" fmla="*/ 662152 h 1324304"/>
                  <a:gd name="connsiteX2" fmla="*/ 460940 w 1123092"/>
                  <a:gd name="connsiteY2" fmla="*/ 1324304 h 1324304"/>
                  <a:gd name="connsiteX3" fmla="*/ 90725 w 1123092"/>
                  <a:gd name="connsiteY3" fmla="*/ 1211219 h 1324304"/>
                  <a:gd name="connsiteX4" fmla="*/ 0 w 1123092"/>
                  <a:gd name="connsiteY4" fmla="*/ 1136364 h 1324304"/>
                  <a:gd name="connsiteX5" fmla="*/ 20009 w 1123092"/>
                  <a:gd name="connsiteY5" fmla="*/ 1119854 h 1324304"/>
                  <a:gd name="connsiteX6" fmla="*/ 213949 w 1123092"/>
                  <a:gd name="connsiteY6" fmla="*/ 651642 h 1324304"/>
                  <a:gd name="connsiteX7" fmla="*/ 20009 w 1123092"/>
                  <a:gd name="connsiteY7" fmla="*/ 183430 h 1324304"/>
                  <a:gd name="connsiteX8" fmla="*/ 12738 w 1123092"/>
                  <a:gd name="connsiteY8" fmla="*/ 177431 h 1324304"/>
                  <a:gd name="connsiteX9" fmla="*/ 90725 w 1123092"/>
                  <a:gd name="connsiteY9" fmla="*/ 113085 h 1324304"/>
                  <a:gd name="connsiteX10" fmla="*/ 460940 w 1123092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2" h="1324304">
                    <a:moveTo>
                      <a:pt x="460940" y="0"/>
                    </a:moveTo>
                    <a:cubicBezTo>
                      <a:pt x="826636" y="0"/>
                      <a:pt x="1123092" y="296456"/>
                      <a:pt x="1123092" y="662152"/>
                    </a:cubicBezTo>
                    <a:cubicBezTo>
                      <a:pt x="1123092" y="1027848"/>
                      <a:pt x="826636" y="1324304"/>
                      <a:pt x="460940" y="1324304"/>
                    </a:cubicBezTo>
                    <a:cubicBezTo>
                      <a:pt x="323804" y="1324304"/>
                      <a:pt x="196405" y="1282615"/>
                      <a:pt x="90725" y="1211219"/>
                    </a:cubicBezTo>
                    <a:lnTo>
                      <a:pt x="0" y="1136364"/>
                    </a:lnTo>
                    <a:lnTo>
                      <a:pt x="20009" y="1119854"/>
                    </a:lnTo>
                    <a:cubicBezTo>
                      <a:pt x="139835" y="1000028"/>
                      <a:pt x="213949" y="834490"/>
                      <a:pt x="213949" y="651642"/>
                    </a:cubicBezTo>
                    <a:cubicBezTo>
                      <a:pt x="213949" y="468794"/>
                      <a:pt x="139835" y="303256"/>
                      <a:pt x="20009" y="183430"/>
                    </a:cubicBezTo>
                    <a:lnTo>
                      <a:pt x="12738" y="177431"/>
                    </a:lnTo>
                    <a:lnTo>
                      <a:pt x="90725" y="113085"/>
                    </a:lnTo>
                    <a:cubicBezTo>
                      <a:pt x="196405" y="41689"/>
                      <a:pt x="323804" y="0"/>
                      <a:pt x="460940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004876" y="2701168"/>
              <a:ext cx="2277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Identify terms in new </a:t>
              </a:r>
            </a:p>
            <a:p>
              <a:pPr algn="ctr"/>
              <a:r>
                <a:rPr lang="en-US" sz="1200" dirty="0" smtClean="0"/>
                <a:t>records shared in the training set.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96921" y="2496212"/>
            <a:ext cx="2233446" cy="1910251"/>
            <a:chOff x="5087008" y="2701168"/>
            <a:chExt cx="2233446" cy="1910251"/>
          </a:xfrm>
        </p:grpSpPr>
        <p:grpSp>
          <p:nvGrpSpPr>
            <p:cNvPr id="17" name="Group 16"/>
            <p:cNvGrpSpPr/>
            <p:nvPr/>
          </p:nvGrpSpPr>
          <p:grpSpPr>
            <a:xfrm>
              <a:off x="5087008" y="3276605"/>
              <a:ext cx="2233446" cy="1334814"/>
              <a:chOff x="5087008" y="2927132"/>
              <a:chExt cx="2233446" cy="1334814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5996151" y="3115074"/>
                <a:ext cx="415161" cy="958933"/>
              </a:xfrm>
              <a:custGeom>
                <a:avLst/>
                <a:gdLst>
                  <a:gd name="connsiteX0" fmla="*/ 213950 w 415161"/>
                  <a:gd name="connsiteY0" fmla="*/ 0 h 958933"/>
                  <a:gd name="connsiteX1" fmla="*/ 221221 w 415161"/>
                  <a:gd name="connsiteY1" fmla="*/ 5999 h 958933"/>
                  <a:gd name="connsiteX2" fmla="*/ 415161 w 415161"/>
                  <a:gd name="connsiteY2" fmla="*/ 474211 h 958933"/>
                  <a:gd name="connsiteX3" fmla="*/ 221221 w 415161"/>
                  <a:gd name="connsiteY3" fmla="*/ 942423 h 958933"/>
                  <a:gd name="connsiteX4" fmla="*/ 201212 w 415161"/>
                  <a:gd name="connsiteY4" fmla="*/ 958933 h 958933"/>
                  <a:gd name="connsiteX5" fmla="*/ 193940 w 415161"/>
                  <a:gd name="connsiteY5" fmla="*/ 952933 h 958933"/>
                  <a:gd name="connsiteX6" fmla="*/ 0 w 415161"/>
                  <a:gd name="connsiteY6" fmla="*/ 484721 h 958933"/>
                  <a:gd name="connsiteX7" fmla="*/ 193940 w 415161"/>
                  <a:gd name="connsiteY7" fmla="*/ 16509 h 958933"/>
                  <a:gd name="connsiteX8" fmla="*/ 213950 w 415161"/>
                  <a:gd name="connsiteY8" fmla="*/ 0 h 95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61" h="958933">
                    <a:moveTo>
                      <a:pt x="213950" y="0"/>
                    </a:moveTo>
                    <a:lnTo>
                      <a:pt x="221221" y="5999"/>
                    </a:lnTo>
                    <a:cubicBezTo>
                      <a:pt x="341047" y="125825"/>
                      <a:pt x="415161" y="291363"/>
                      <a:pt x="415161" y="474211"/>
                    </a:cubicBezTo>
                    <a:cubicBezTo>
                      <a:pt x="415161" y="657059"/>
                      <a:pt x="341047" y="822597"/>
                      <a:pt x="221221" y="942423"/>
                    </a:cubicBezTo>
                    <a:lnTo>
                      <a:pt x="201212" y="958933"/>
                    </a:lnTo>
                    <a:lnTo>
                      <a:pt x="193940" y="952933"/>
                    </a:lnTo>
                    <a:cubicBezTo>
                      <a:pt x="74114" y="833107"/>
                      <a:pt x="0" y="667569"/>
                      <a:pt x="0" y="484721"/>
                    </a:cubicBezTo>
                    <a:cubicBezTo>
                      <a:pt x="0" y="301873"/>
                      <a:pt x="74114" y="136335"/>
                      <a:pt x="193940" y="16509"/>
                    </a:cubicBezTo>
                    <a:lnTo>
                      <a:pt x="21395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5087008" y="2927132"/>
                <a:ext cx="1123093" cy="1324304"/>
              </a:xfrm>
              <a:custGeom>
                <a:avLst/>
                <a:gdLst>
                  <a:gd name="connsiteX0" fmla="*/ 662152 w 1123093"/>
                  <a:gd name="connsiteY0" fmla="*/ 0 h 1324304"/>
                  <a:gd name="connsiteX1" fmla="*/ 1032367 w 1123093"/>
                  <a:gd name="connsiteY1" fmla="*/ 113085 h 1324304"/>
                  <a:gd name="connsiteX2" fmla="*/ 1123093 w 1123093"/>
                  <a:gd name="connsiteY2" fmla="*/ 187941 h 1324304"/>
                  <a:gd name="connsiteX3" fmla="*/ 1103083 w 1123093"/>
                  <a:gd name="connsiteY3" fmla="*/ 204450 h 1324304"/>
                  <a:gd name="connsiteX4" fmla="*/ 909143 w 1123093"/>
                  <a:gd name="connsiteY4" fmla="*/ 672662 h 1324304"/>
                  <a:gd name="connsiteX5" fmla="*/ 1103083 w 1123093"/>
                  <a:gd name="connsiteY5" fmla="*/ 1140874 h 1324304"/>
                  <a:gd name="connsiteX6" fmla="*/ 1110355 w 1123093"/>
                  <a:gd name="connsiteY6" fmla="*/ 1146874 h 1324304"/>
                  <a:gd name="connsiteX7" fmla="*/ 1032367 w 1123093"/>
                  <a:gd name="connsiteY7" fmla="*/ 1211219 h 1324304"/>
                  <a:gd name="connsiteX8" fmla="*/ 662152 w 1123093"/>
                  <a:gd name="connsiteY8" fmla="*/ 1324304 h 1324304"/>
                  <a:gd name="connsiteX9" fmla="*/ 0 w 1123093"/>
                  <a:gd name="connsiteY9" fmla="*/ 662152 h 1324304"/>
                  <a:gd name="connsiteX10" fmla="*/ 662152 w 1123093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3" h="1324304">
                    <a:moveTo>
                      <a:pt x="662152" y="0"/>
                    </a:moveTo>
                    <a:cubicBezTo>
                      <a:pt x="799288" y="0"/>
                      <a:pt x="926687" y="41689"/>
                      <a:pt x="1032367" y="113085"/>
                    </a:cubicBezTo>
                    <a:lnTo>
                      <a:pt x="1123093" y="187941"/>
                    </a:lnTo>
                    <a:lnTo>
                      <a:pt x="1103083" y="204450"/>
                    </a:lnTo>
                    <a:cubicBezTo>
                      <a:pt x="983257" y="324276"/>
                      <a:pt x="909143" y="489814"/>
                      <a:pt x="909143" y="672662"/>
                    </a:cubicBezTo>
                    <a:cubicBezTo>
                      <a:pt x="909143" y="855510"/>
                      <a:pt x="983257" y="1021048"/>
                      <a:pt x="1103083" y="1140874"/>
                    </a:cubicBezTo>
                    <a:lnTo>
                      <a:pt x="1110355" y="1146874"/>
                    </a:lnTo>
                    <a:lnTo>
                      <a:pt x="1032367" y="1211219"/>
                    </a:lnTo>
                    <a:cubicBezTo>
                      <a:pt x="926687" y="1282615"/>
                      <a:pt x="799288" y="1324304"/>
                      <a:pt x="662152" y="1324304"/>
                    </a:cubicBezTo>
                    <a:cubicBezTo>
                      <a:pt x="296456" y="1324304"/>
                      <a:pt x="0" y="1027848"/>
                      <a:pt x="0" y="662152"/>
                    </a:cubicBezTo>
                    <a:cubicBezTo>
                      <a:pt x="0" y="296456"/>
                      <a:pt x="296456" y="0"/>
                      <a:pt x="662152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197362" y="2937642"/>
                <a:ext cx="1123092" cy="1324304"/>
              </a:xfrm>
              <a:custGeom>
                <a:avLst/>
                <a:gdLst>
                  <a:gd name="connsiteX0" fmla="*/ 460940 w 1123092"/>
                  <a:gd name="connsiteY0" fmla="*/ 0 h 1324304"/>
                  <a:gd name="connsiteX1" fmla="*/ 1123092 w 1123092"/>
                  <a:gd name="connsiteY1" fmla="*/ 662152 h 1324304"/>
                  <a:gd name="connsiteX2" fmla="*/ 460940 w 1123092"/>
                  <a:gd name="connsiteY2" fmla="*/ 1324304 h 1324304"/>
                  <a:gd name="connsiteX3" fmla="*/ 90725 w 1123092"/>
                  <a:gd name="connsiteY3" fmla="*/ 1211219 h 1324304"/>
                  <a:gd name="connsiteX4" fmla="*/ 0 w 1123092"/>
                  <a:gd name="connsiteY4" fmla="*/ 1136364 h 1324304"/>
                  <a:gd name="connsiteX5" fmla="*/ 20009 w 1123092"/>
                  <a:gd name="connsiteY5" fmla="*/ 1119854 h 1324304"/>
                  <a:gd name="connsiteX6" fmla="*/ 213949 w 1123092"/>
                  <a:gd name="connsiteY6" fmla="*/ 651642 h 1324304"/>
                  <a:gd name="connsiteX7" fmla="*/ 20009 w 1123092"/>
                  <a:gd name="connsiteY7" fmla="*/ 183430 h 1324304"/>
                  <a:gd name="connsiteX8" fmla="*/ 12738 w 1123092"/>
                  <a:gd name="connsiteY8" fmla="*/ 177431 h 1324304"/>
                  <a:gd name="connsiteX9" fmla="*/ 90725 w 1123092"/>
                  <a:gd name="connsiteY9" fmla="*/ 113085 h 1324304"/>
                  <a:gd name="connsiteX10" fmla="*/ 460940 w 1123092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2" h="1324304">
                    <a:moveTo>
                      <a:pt x="460940" y="0"/>
                    </a:moveTo>
                    <a:cubicBezTo>
                      <a:pt x="826636" y="0"/>
                      <a:pt x="1123092" y="296456"/>
                      <a:pt x="1123092" y="662152"/>
                    </a:cubicBezTo>
                    <a:cubicBezTo>
                      <a:pt x="1123092" y="1027848"/>
                      <a:pt x="826636" y="1324304"/>
                      <a:pt x="460940" y="1324304"/>
                    </a:cubicBezTo>
                    <a:cubicBezTo>
                      <a:pt x="323804" y="1324304"/>
                      <a:pt x="196405" y="1282615"/>
                      <a:pt x="90725" y="1211219"/>
                    </a:cubicBezTo>
                    <a:lnTo>
                      <a:pt x="0" y="1136364"/>
                    </a:lnTo>
                    <a:lnTo>
                      <a:pt x="20009" y="1119854"/>
                    </a:lnTo>
                    <a:cubicBezTo>
                      <a:pt x="139835" y="1000028"/>
                      <a:pt x="213949" y="834490"/>
                      <a:pt x="213949" y="651642"/>
                    </a:cubicBezTo>
                    <a:cubicBezTo>
                      <a:pt x="213949" y="468794"/>
                      <a:pt x="139835" y="303256"/>
                      <a:pt x="20009" y="183430"/>
                    </a:cubicBezTo>
                    <a:lnTo>
                      <a:pt x="12738" y="177431"/>
                    </a:lnTo>
                    <a:lnTo>
                      <a:pt x="90725" y="113085"/>
                    </a:lnTo>
                    <a:cubicBezTo>
                      <a:pt x="196405" y="41689"/>
                      <a:pt x="323804" y="0"/>
                      <a:pt x="460940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271297" y="2701168"/>
              <a:ext cx="18648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Fill in 0s for terms in </a:t>
              </a:r>
            </a:p>
            <a:p>
              <a:pPr algn="ctr"/>
              <a:r>
                <a:rPr lang="en-US" sz="1200" dirty="0" smtClean="0"/>
                <a:t>training not in new records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78342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confusion matrix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57587"/>
              </p:ext>
            </p:extLst>
          </p:nvPr>
        </p:nvGraphicFramePr>
        <p:xfrm>
          <a:off x="2553803" y="1855952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/>
                <a:gridCol w="1289431"/>
                <a:gridCol w="1250125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Negatives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Negatives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93765" y="5659821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Probabilities are 0-1 so a “cutoff threshold” is used to classify into 1 or 0 in the matrix.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29489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confusion matrix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052670"/>
              </p:ext>
            </p:extLst>
          </p:nvPr>
        </p:nvGraphicFramePr>
        <p:xfrm>
          <a:off x="2995457" y="208358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/>
                <a:gridCol w="798830"/>
                <a:gridCol w="79883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93765" y="5659821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Adjusting the cutoff impacts the numbers in the confusion matrix.</a:t>
            </a:r>
            <a:endParaRPr lang="en-US" sz="1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998246"/>
              </p:ext>
            </p:extLst>
          </p:nvPr>
        </p:nvGraphicFramePr>
        <p:xfrm>
          <a:off x="341586" y="2248337"/>
          <a:ext cx="1671765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3418"/>
                <a:gridCol w="9983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95457" y="171844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Cutoff 0.01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216536"/>
              </p:ext>
            </p:extLst>
          </p:nvPr>
        </p:nvGraphicFramePr>
        <p:xfrm>
          <a:off x="3005967" y="360758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/>
                <a:gridCol w="798830"/>
                <a:gridCol w="79883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05967" y="324244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Cutoff 0.75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242601"/>
              </p:ext>
            </p:extLst>
          </p:nvPr>
        </p:nvGraphicFramePr>
        <p:xfrm>
          <a:off x="6032946" y="3623355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/>
                <a:gridCol w="798830"/>
                <a:gridCol w="79883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32946" y="3258213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Cutoff 0.99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92441"/>
              </p:ext>
            </p:extLst>
          </p:nvPr>
        </p:nvGraphicFramePr>
        <p:xfrm>
          <a:off x="5985650" y="209409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/>
                <a:gridCol w="798830"/>
                <a:gridCol w="79883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985650" y="172895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Cutoff 0.50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041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True/False Positive Rates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57364"/>
              </p:ext>
            </p:extLst>
          </p:nvPr>
        </p:nvGraphicFramePr>
        <p:xfrm>
          <a:off x="2806100" y="1382986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/>
                <a:gridCol w="1289431"/>
                <a:gridCol w="1250125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Negatives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Negatives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48406" y="3855408"/>
            <a:ext cx="8557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Sensitivity or </a:t>
            </a:r>
          </a:p>
          <a:p>
            <a:r>
              <a:rPr lang="en-US" sz="2000" dirty="0" smtClean="0"/>
              <a:t>True Positive Rate = </a:t>
            </a:r>
            <a:r>
              <a:rPr lang="en-US" sz="2000" dirty="0" err="1" smtClean="0"/>
              <a:t>TruePos</a:t>
            </a:r>
            <a:r>
              <a:rPr lang="en-US" sz="2000" dirty="0" smtClean="0"/>
              <a:t> / (</a:t>
            </a:r>
            <a:r>
              <a:rPr lang="en-US" sz="2000" dirty="0" err="1" smtClean="0"/>
              <a:t>TruePos</a:t>
            </a:r>
            <a:r>
              <a:rPr lang="en-US" sz="2000" dirty="0" smtClean="0"/>
              <a:t> + </a:t>
            </a:r>
            <a:r>
              <a:rPr lang="en-US" sz="2000" dirty="0" err="1" smtClean="0"/>
              <a:t>FalseNeg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148406" y="4497170"/>
            <a:ext cx="6473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This is the proportion of the correct “1” classifications among all “1” actuals</a:t>
            </a:r>
            <a:endParaRPr lang="en-US" sz="16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148406" y="5486614"/>
            <a:ext cx="5615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False Positive Rate = </a:t>
            </a:r>
            <a:r>
              <a:rPr lang="en-US" sz="2000" dirty="0" err="1" smtClean="0"/>
              <a:t>FalsePos</a:t>
            </a:r>
            <a:r>
              <a:rPr lang="en-US" sz="2000" dirty="0" smtClean="0"/>
              <a:t> / (</a:t>
            </a:r>
            <a:r>
              <a:rPr lang="en-US" sz="2000" dirty="0" err="1" smtClean="0"/>
              <a:t>FalsePos</a:t>
            </a:r>
            <a:r>
              <a:rPr lang="en-US" sz="2000" dirty="0" smtClean="0"/>
              <a:t> + </a:t>
            </a:r>
            <a:r>
              <a:rPr lang="en-US" sz="2000" dirty="0" err="1" smtClean="0"/>
              <a:t>TrueNeg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48406" y="5842704"/>
            <a:ext cx="6524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This is the proportion of the correct “0” classifications among all “0” actuals.</a:t>
            </a:r>
            <a:endParaRPr lang="en-US" sz="1600" i="1" dirty="0"/>
          </a:p>
        </p:txBody>
      </p:sp>
      <p:sp>
        <p:nvSpPr>
          <p:cNvPr id="6" name="Rectangle 5"/>
          <p:cNvSpPr/>
          <p:nvPr/>
        </p:nvSpPr>
        <p:spPr>
          <a:xfrm>
            <a:off x="3831021" y="1324303"/>
            <a:ext cx="1340069" cy="14188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65835" y="1319048"/>
            <a:ext cx="1340069" cy="14188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09849" y="2409497"/>
            <a:ext cx="1094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TruePosRate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228898" y="2409497"/>
            <a:ext cx="113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FalsePosRate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92396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the different cutoff thresholds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14334" y="2468880"/>
            <a:ext cx="3389586" cy="2550861"/>
            <a:chOff x="725214" y="3108960"/>
            <a:chExt cx="3389586" cy="255086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40979" y="3108960"/>
              <a:ext cx="0" cy="251933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25214" y="5659821"/>
              <a:ext cx="338958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740979" y="3236976"/>
              <a:ext cx="2422845" cy="2422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 rot="16200000">
            <a:off x="3957147" y="3499945"/>
            <a:ext cx="185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Positive Rate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06662" y="4981904"/>
            <a:ext cx="190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 Positive Rate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8883" y="2089648"/>
            <a:ext cx="2199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 Positive Rate = 2/ 3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88883" y="2333488"/>
            <a:ext cx="226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 Positive Rate = 1/2</a:t>
            </a:r>
            <a:endParaRPr lang="en-US" sz="16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990680"/>
              </p:ext>
            </p:extLst>
          </p:nvPr>
        </p:nvGraphicFramePr>
        <p:xfrm>
          <a:off x="388883" y="1137635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/>
                <a:gridCol w="1289431"/>
                <a:gridCol w="1250125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416566" y="2790492"/>
            <a:ext cx="157655" cy="157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7141" y="2264960"/>
            <a:ext cx="157655" cy="157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8883" y="3928965"/>
            <a:ext cx="2199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 Positive Rate = 0/ 3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88883" y="4141280"/>
            <a:ext cx="2199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 Positive Rate = 0/2</a:t>
            </a:r>
            <a:endParaRPr lang="en-US" sz="1600" dirty="0"/>
          </a:p>
        </p:txBody>
      </p:sp>
      <p:sp>
        <p:nvSpPr>
          <p:cNvPr id="28" name="Oval 27"/>
          <p:cNvSpPr/>
          <p:nvPr/>
        </p:nvSpPr>
        <p:spPr>
          <a:xfrm>
            <a:off x="147141" y="4104279"/>
            <a:ext cx="157655" cy="1576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60731" y="4918838"/>
            <a:ext cx="157655" cy="1576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161591"/>
              </p:ext>
            </p:extLst>
          </p:nvPr>
        </p:nvGraphicFramePr>
        <p:xfrm>
          <a:off x="388883" y="2945425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/>
                <a:gridCol w="1289431"/>
                <a:gridCol w="1250125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195984"/>
              </p:ext>
            </p:extLst>
          </p:nvPr>
        </p:nvGraphicFramePr>
        <p:xfrm>
          <a:off x="352096" y="4768977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/>
                <a:gridCol w="1289431"/>
                <a:gridCol w="1250125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89035" y="5784041"/>
            <a:ext cx="2199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 Positive Rate = 3/ 3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89035" y="5996356"/>
            <a:ext cx="2199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 Positive Rate = 2/2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147141" y="5959355"/>
            <a:ext cx="157655" cy="1576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483366" y="2469921"/>
            <a:ext cx="157655" cy="1576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29" idx="0"/>
            <a:endCxn id="6" idx="1"/>
          </p:cNvCxnSpPr>
          <p:nvPr/>
        </p:nvCxnSpPr>
        <p:spPr>
          <a:xfrm flipV="1">
            <a:off x="5139559" y="2813580"/>
            <a:ext cx="1300095" cy="210525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0"/>
            <a:endCxn id="35" idx="1"/>
          </p:cNvCxnSpPr>
          <p:nvPr/>
        </p:nvCxnSpPr>
        <p:spPr>
          <a:xfrm flipV="1">
            <a:off x="6495394" y="2493009"/>
            <a:ext cx="1011060" cy="29748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0053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Conceptually ROC &amp; AUC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45931" y="2216632"/>
            <a:ext cx="3443189" cy="2607614"/>
            <a:chOff x="5060731" y="2468880"/>
            <a:chExt cx="3443189" cy="2607614"/>
          </a:xfrm>
        </p:grpSpPr>
        <p:grpSp>
          <p:nvGrpSpPr>
            <p:cNvPr id="16" name="Group 15"/>
            <p:cNvGrpSpPr/>
            <p:nvPr/>
          </p:nvGrpSpPr>
          <p:grpSpPr>
            <a:xfrm>
              <a:off x="5114334" y="2468880"/>
              <a:ext cx="3389586" cy="2550861"/>
              <a:chOff x="725214" y="3108960"/>
              <a:chExt cx="3389586" cy="2550861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740979" y="3108960"/>
                <a:ext cx="0" cy="251933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725214" y="5659821"/>
                <a:ext cx="338958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740979" y="3236976"/>
                <a:ext cx="2422845" cy="24228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6416566" y="2790492"/>
              <a:ext cx="157655" cy="1576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60731" y="4918838"/>
              <a:ext cx="157655" cy="15765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483366" y="2469921"/>
              <a:ext cx="157655" cy="1576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29" idx="0"/>
              <a:endCxn id="6" idx="1"/>
            </p:cNvCxnSpPr>
            <p:nvPr/>
          </p:nvCxnSpPr>
          <p:spPr>
            <a:xfrm flipV="1">
              <a:off x="5139559" y="2813580"/>
              <a:ext cx="1300095" cy="210525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6" idx="0"/>
              <a:endCxn id="35" idx="1"/>
            </p:cNvCxnSpPr>
            <p:nvPr/>
          </p:nvCxnSpPr>
          <p:spPr>
            <a:xfrm flipV="1">
              <a:off x="6495394" y="2493009"/>
              <a:ext cx="1011060" cy="29748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256690" y="3153104"/>
            <a:ext cx="348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Diagonal Line: flipping a coin 50/50</a:t>
            </a:r>
            <a:endParaRPr lang="en-US" dirty="0"/>
          </a:p>
        </p:txBody>
      </p:sp>
      <p:cxnSp>
        <p:nvCxnSpPr>
          <p:cNvPr id="20" name="Curved Connector 19"/>
          <p:cNvCxnSpPr>
            <a:stCxn id="13" idx="1"/>
          </p:cNvCxnSpPr>
          <p:nvPr/>
        </p:nvCxnSpPr>
        <p:spPr>
          <a:xfrm rot="10800000">
            <a:off x="3216166" y="2648660"/>
            <a:ext cx="1040524" cy="689111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14497" y="3636578"/>
            <a:ext cx="434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“lift” better than random chance w/different cutoffs</a:t>
            </a:r>
            <a:endParaRPr lang="en-US" dirty="0"/>
          </a:p>
        </p:txBody>
      </p:sp>
      <p:sp>
        <p:nvSpPr>
          <p:cNvPr id="22" name="Right Brace 21"/>
          <p:cNvSpPr/>
          <p:nvPr/>
        </p:nvSpPr>
        <p:spPr>
          <a:xfrm>
            <a:off x="2617076" y="2490952"/>
            <a:ext cx="78827" cy="63062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>
            <a:off x="1933903" y="3132083"/>
            <a:ext cx="78827" cy="63062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urved Connector 38"/>
          <p:cNvCxnSpPr>
            <a:stCxn id="37" idx="1"/>
          </p:cNvCxnSpPr>
          <p:nvPr/>
        </p:nvCxnSpPr>
        <p:spPr>
          <a:xfrm rot="10800000">
            <a:off x="2822029" y="2790498"/>
            <a:ext cx="1492469" cy="1169247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7" idx="1"/>
          </p:cNvCxnSpPr>
          <p:nvPr/>
        </p:nvCxnSpPr>
        <p:spPr>
          <a:xfrm rot="10800000">
            <a:off x="2207173" y="3452648"/>
            <a:ext cx="2107325" cy="507096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3765" y="5659821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 binary classification the AUC (area under the curve) is a KPI based on the ROC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66551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CC9EAEF-AC39-4F46-A876-835A218C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C68D9455-329F-447E-98A3-DD3FB111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E_ElasticNetExample.R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AF96DF4-DEB8-4A32-97BF-72315D909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96BF0B2-5E54-4380-8ECC-7D4A0500B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5122" name="Picture 2" descr="Image result for hospital  meme">
            <a:extLst>
              <a:ext uri="{FF2B5EF4-FFF2-40B4-BE49-F238E27FC236}">
                <a16:creationId xmlns="" xmlns:a16="http://schemas.microsoft.com/office/drawing/2014/main" id="{51CC7F37-F786-4DE2-91E8-A86E347DE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15" y="1815818"/>
            <a:ext cx="3276171" cy="322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1742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17408513"/>
              </p:ext>
            </p:extLst>
          </p:nvPr>
        </p:nvGraphicFramePr>
        <p:xfrm>
          <a:off x="189186" y="1371600"/>
          <a:ext cx="8639504" cy="408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reality you would likely make an ensemble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8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=""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219339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831567"/>
            <a:ext cx="3857625" cy="5715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46974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4107917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74609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73631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757485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Very basic EDA to get familiar w/data but more needs to be done in reality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43164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2131483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</p:spTree>
    <p:extLst>
      <p:ext uri="{BB962C8B-B14F-4D97-AF65-F5344CB8AC3E}">
        <p14:creationId xmlns:p14="http://schemas.microsoft.com/office/powerpoint/2010/main" val="21784182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F_ElasticNetExample_ensemble.R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1026" name="Picture 2" descr="Image result for ensemble model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714" y="1296714"/>
            <a:ext cx="4264573" cy="426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7061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Lab/Homework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007" y="1686910"/>
            <a:ext cx="5430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Continue your ethics reflection paper </a:t>
            </a:r>
            <a:r>
              <a:rPr lang="en-US" i="1" dirty="0" smtClean="0"/>
              <a:t>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a clickbait classifier with “all_3k_headlines.csv”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8007" y="3389586"/>
            <a:ext cx="8671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Study for the final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may handwrite a notecard as a refresher, no phones, books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 smtClean="0"/>
              <a:t>Sections: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30 multiple choice ~ 2pts </a:t>
            </a:r>
            <a:r>
              <a:rPr lang="en-US" dirty="0" err="1" smtClean="0"/>
              <a:t>ea</a:t>
            </a:r>
            <a:r>
              <a:rPr lang="en-US" dirty="0" smtClean="0"/>
              <a:t>  = 60pts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4 short response (1-2 sentences)  ~ 5pts </a:t>
            </a:r>
            <a:r>
              <a:rPr lang="en-US" dirty="0" err="1" smtClean="0"/>
              <a:t>ea</a:t>
            </a:r>
            <a:r>
              <a:rPr lang="en-US" dirty="0" smtClean="0"/>
              <a:t> = 20pts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2 Code review sections (code is done, you explain steps being taken) ~ 10pts </a:t>
            </a:r>
            <a:r>
              <a:rPr lang="en-US" dirty="0" err="1" smtClean="0"/>
              <a:t>ea</a:t>
            </a:r>
            <a:r>
              <a:rPr lang="en-US" dirty="0" smtClean="0"/>
              <a:t> = 20pts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6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403069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Bag of Words organization as a modeling matrix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=""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219339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831567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469742"/>
            <a:ext cx="3857625" cy="5715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4107917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74609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73631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757485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Very basic EDA to get familiar w/data but more needs to be done in reality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43164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4074582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2131483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</p:spTree>
    <p:extLst>
      <p:ext uri="{BB962C8B-B14F-4D97-AF65-F5344CB8AC3E}">
        <p14:creationId xmlns:p14="http://schemas.microsoft.com/office/powerpoint/2010/main" val="304498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403069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Bag of Words organization as a modeling matrix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=""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219339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831567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46974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4107917"/>
            <a:ext cx="3857625" cy="5715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74609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73631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757485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Very basic EDA to get familiar w/data but more needs to be done in reality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43164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4074582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4074583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Other methods exist but we only use LASSO regression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73180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2131483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</p:spTree>
    <p:extLst>
      <p:ext uri="{BB962C8B-B14F-4D97-AF65-F5344CB8AC3E}">
        <p14:creationId xmlns:p14="http://schemas.microsoft.com/office/powerpoint/2010/main" val="149814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403069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Bag of Words organization as a modeling matrix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=""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219339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831567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469742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4107917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746092"/>
            <a:ext cx="3857625" cy="5715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750858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We will use simple accuracy but there are other KPI covered in more traditional ML courses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73631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757485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Very basic EDA to get familiar w/data but more needs to be done in reality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43164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4074582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4074583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Other methods exist but we only use LASSO regression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73180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2131483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583789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</p:spTree>
    <p:extLst>
      <p:ext uri="{BB962C8B-B14F-4D97-AF65-F5344CB8AC3E}">
        <p14:creationId xmlns:p14="http://schemas.microsoft.com/office/powerpoint/2010/main" val="197711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4">
            <a:extLst>
              <a:ext uri="{FF2B5EF4-FFF2-40B4-BE49-F238E27FC236}">
                <a16:creationId xmlns="" xmlns:a16="http://schemas.microsoft.com/office/drawing/2014/main" id="{85B66C39-0CE5-450D-9865-91A8C3D2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Step: Basic </a:t>
            </a:r>
            <a:r>
              <a:rPr lang="en-US" dirty="0"/>
              <a:t>Partitioning Schema</a:t>
            </a:r>
          </a:p>
        </p:txBody>
      </p:sp>
      <p:sp>
        <p:nvSpPr>
          <p:cNvPr id="33" name="Footer Placeholder 5">
            <a:extLst>
              <a:ext uri="{FF2B5EF4-FFF2-40B4-BE49-F238E27FC236}">
                <a16:creationId xmlns="" xmlns:a16="http://schemas.microsoft.com/office/drawing/2014/main" id="{34025AF9-D517-4374-858B-15C7F77DA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4" name="Slide Number Placeholder 6">
            <a:extLst>
              <a:ext uri="{FF2B5EF4-FFF2-40B4-BE49-F238E27FC236}">
                <a16:creationId xmlns="" xmlns:a16="http://schemas.microsoft.com/office/drawing/2014/main" id="{49EBAA47-39C6-4528-94CE-7B820D1C7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114420"/>
            <a:ext cx="7772400" cy="68580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/>
              <a:t>Divide data into training portion and validation portion</a:t>
            </a:r>
          </a:p>
          <a:p>
            <a:pPr>
              <a:buFont typeface="Wingdings 2" pitchFamily="18" charset="2"/>
              <a:buNone/>
            </a:pPr>
            <a:r>
              <a:rPr lang="en-US"/>
              <a:t>Test model on the validation portion</a:t>
            </a:r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 b="1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11316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6600</TotalTime>
  <Words>2310</Words>
  <Application>Microsoft Office PowerPoint</Application>
  <PresentationFormat>On-screen Show (4:3)</PresentationFormat>
  <Paragraphs>614</Paragraphs>
  <Slides>51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Franklin Gothic Book</vt:lpstr>
      <vt:lpstr>Open Sans</vt:lpstr>
      <vt:lpstr>Symbol</vt:lpstr>
      <vt:lpstr>Wingdings 2</vt:lpstr>
      <vt:lpstr>1_Office Theme</vt:lpstr>
      <vt:lpstr>GSERM: Text Mining &amp; NLP ElasticNet Regression</vt:lpstr>
      <vt:lpstr>Agenda – all times are suggested</vt:lpstr>
      <vt:lpstr>Supervised Learning</vt:lpstr>
      <vt:lpstr>Modeling Process</vt:lpstr>
      <vt:lpstr>Modeling Process</vt:lpstr>
      <vt:lpstr>Modeling Process</vt:lpstr>
      <vt:lpstr>Modeling Process</vt:lpstr>
      <vt:lpstr>Modeling Process</vt:lpstr>
      <vt:lpstr>Sampling Step: Basic Partitioning Schema</vt:lpstr>
      <vt:lpstr>Good for prod deployments</vt:lpstr>
      <vt:lpstr>Best Practice when doing very robust analysis</vt:lpstr>
      <vt:lpstr>Why perform sampling?</vt:lpstr>
      <vt:lpstr>PowerPoint Presentation</vt:lpstr>
      <vt:lpstr>Supervised Learning Example</vt:lpstr>
      <vt:lpstr>Linear Regression for continuous outcomes</vt:lpstr>
      <vt:lpstr>The linear combination equation captures information</vt:lpstr>
      <vt:lpstr>Regression Equation Review</vt:lpstr>
      <vt:lpstr>Let’s Practice</vt:lpstr>
      <vt:lpstr>PowerPoint Presentation</vt:lpstr>
      <vt:lpstr>Linear Regression</vt:lpstr>
      <vt:lpstr>Minimizing the Sum of Ordinary Least Squared Errors</vt:lpstr>
      <vt:lpstr>Big Errors</vt:lpstr>
      <vt:lpstr>So what is really going on?</vt:lpstr>
      <vt:lpstr>Open B_Regression_v1.R</vt:lpstr>
      <vt:lpstr>Highlights of a fit summary</vt:lpstr>
      <vt:lpstr>Highlights of a fit summary</vt:lpstr>
      <vt:lpstr>Highlights of a fit summary</vt:lpstr>
      <vt:lpstr>Open C_lm_for classes.R</vt:lpstr>
      <vt:lpstr>Step 1: Logistic Response Function</vt:lpstr>
      <vt:lpstr>Logistic Regression</vt:lpstr>
      <vt:lpstr>A binary relationship between carat and price</vt:lpstr>
      <vt:lpstr>A binary relationship between carat and price</vt:lpstr>
      <vt:lpstr>PowerPoint Presentation</vt:lpstr>
      <vt:lpstr>NCAA Classification Madness</vt:lpstr>
      <vt:lpstr>My friend Mandy is next level.</vt:lpstr>
      <vt:lpstr>D_fullyMarchMadnessREVISED.R</vt:lpstr>
      <vt:lpstr>Agenda – all times are suggested</vt:lpstr>
      <vt:lpstr>Applying these concepts to text</vt:lpstr>
      <vt:lpstr>Hospital Readmissions is a problem</vt:lpstr>
      <vt:lpstr>Lasso/Ridge Regression</vt:lpstr>
      <vt:lpstr>Lasso/Ridge Regression slide</vt:lpstr>
      <vt:lpstr>Matrix Matching</vt:lpstr>
      <vt:lpstr>The confusion matrix</vt:lpstr>
      <vt:lpstr>The confusion matrix</vt:lpstr>
      <vt:lpstr>True/False Positive Rates</vt:lpstr>
      <vt:lpstr>Plotting the different cutoff thresholds</vt:lpstr>
      <vt:lpstr>Conceptually ROC &amp; AUC</vt:lpstr>
      <vt:lpstr>E_ElasticNetExample.R</vt:lpstr>
      <vt:lpstr>In reality you would likely make an ensemble</vt:lpstr>
      <vt:lpstr>F_ElasticNetExample_ensemble.R</vt:lpstr>
      <vt:lpstr>Lab/Homework</vt:lpstr>
    </vt:vector>
  </TitlesOfParts>
  <Company>Liberty Mutual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394</cp:revision>
  <dcterms:created xsi:type="dcterms:W3CDTF">2018-05-23T17:24:59Z</dcterms:created>
  <dcterms:modified xsi:type="dcterms:W3CDTF">2019-06-07T04:00:01Z</dcterms:modified>
</cp:coreProperties>
</file>