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593" r:id="rId2"/>
    <p:sldId id="807" r:id="rId3"/>
    <p:sldId id="808" r:id="rId4"/>
    <p:sldId id="260" r:id="rId5"/>
    <p:sldId id="271" r:id="rId6"/>
    <p:sldId id="261" r:id="rId7"/>
    <p:sldId id="273" r:id="rId8"/>
    <p:sldId id="274" r:id="rId9"/>
    <p:sldId id="268" r:id="rId10"/>
    <p:sldId id="266" r:id="rId11"/>
    <p:sldId id="284" r:id="rId12"/>
    <p:sldId id="285" r:id="rId13"/>
    <p:sldId id="267" r:id="rId14"/>
    <p:sldId id="286" r:id="rId15"/>
    <p:sldId id="287" r:id="rId16"/>
    <p:sldId id="288" r:id="rId17"/>
    <p:sldId id="810" r:id="rId18"/>
    <p:sldId id="811" r:id="rId19"/>
    <p:sldId id="812" r:id="rId20"/>
    <p:sldId id="813" r:id="rId21"/>
    <p:sldId id="814" r:id="rId22"/>
    <p:sldId id="815" r:id="rId23"/>
    <p:sldId id="262" r:id="rId24"/>
    <p:sldId id="290" r:id="rId25"/>
    <p:sldId id="289" r:id="rId26"/>
    <p:sldId id="292" r:id="rId27"/>
    <p:sldId id="291" r:id="rId28"/>
    <p:sldId id="272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6/6/2019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6/6/2019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6/6/2019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6/6/2019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6/6/2019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ethic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Data Science/NLP 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20, 2019</a:t>
            </a:r>
          </a:p>
          <a:p>
            <a:r>
              <a:rPr lang="en-US" dirty="0"/>
              <a:t> 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Watson’s Cancer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Watson amazing technology free from moral obligation?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02FF512D-7716-46E2-85E6-738C48EBB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61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Watson’s Cancer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A1551EBE-9A50-4CB3-B046-9FD4A5862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74EF09B-2AFB-4134-9C50-10320BA3DFF9}"/>
              </a:ext>
            </a:extLst>
          </p:cNvPr>
          <p:cNvSpPr/>
          <p:nvPr/>
        </p:nvSpPr>
        <p:spPr>
          <a:xfrm>
            <a:off x="423858" y="4836255"/>
            <a:ext cx="8086725" cy="140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Is there bias in the text mining project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duty do the technical folks have to inform of limitations to sales, business and customers?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5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Watson’s Cancer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3858" y="4836255"/>
            <a:ext cx="8086725" cy="140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Was it marketing ignorance, merely aspirational claims, or truly conscience deceptive?  Does that matter to patients?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 business leaders have a duty to question the choices and practices of technical creators?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duty do the customers have to thoroughly review the underlying technology?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="" xmlns:a16="http://schemas.microsoft.com/office/drawing/2014/main" id="{B221EDD7-9063-4A19-AF11-D78825D64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551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1ADEA009-AD41-43CD-8E9D-E24FE0726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1740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5332491"/>
            <a:ext cx="8086725" cy="739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Harmless marketing stunt that turned ugly?  If we have to filter the training data and provide guardrails do we invite censorship &amp; bias?  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="" xmlns:a16="http://schemas.microsoft.com/office/drawing/2014/main" id="{35C4EC0D-BE2F-4C7C-86BB-1170018A5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95988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5368413"/>
            <a:ext cx="8086725" cy="70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What if Tay was supposed to make cancer recommendations,  pick stocks for your retirement, recommend purchases, or schedule an appointment?  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="" xmlns:a16="http://schemas.microsoft.com/office/drawing/2014/main" id="{2A6E8A58-D68B-4D4F-B2A2-9BC1A623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4856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5486400"/>
            <a:ext cx="8086725" cy="585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Letting it loose with public info allowed the technology to be corrupted almost immediately.  However, once the scientist applies limitations to inputs, bias is introduced.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="" xmlns:a16="http://schemas.microsoft.com/office/drawing/2014/main" id="{E5E2CF44-7F02-47A7-9C96-18C1087D3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2541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5B2D573-BCA0-417E-8B5F-B395AA1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AC4D537-8506-450A-834E-A352DA5B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AMZN Alexa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96963A-E8BA-49A8-B52F-79164B65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EC2459-A410-4ACC-837E-1A38F413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7551EC-DCF7-406E-9D4F-F6E0900C20D5}"/>
              </a:ext>
            </a:extLst>
          </p:cNvPr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humans are listening in some cases to Alexa utterances…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43C0CF9-0477-431C-993E-DBAD1CC81D3E}"/>
              </a:ext>
            </a:extLst>
          </p:cNvPr>
          <p:cNvGrpSpPr/>
          <p:nvPr/>
        </p:nvGrpSpPr>
        <p:grpSpPr>
          <a:xfrm>
            <a:off x="2453922" y="2920181"/>
            <a:ext cx="4236157" cy="1413156"/>
            <a:chOff x="817624" y="2920181"/>
            <a:chExt cx="4236157" cy="1413156"/>
          </a:xfrm>
        </p:grpSpPr>
        <p:pic>
          <p:nvPicPr>
            <p:cNvPr id="2050" name="Picture 2" descr="Image result for alexa">
              <a:extLst>
                <a:ext uri="{FF2B5EF4-FFF2-40B4-BE49-F238E27FC236}">
                  <a16:creationId xmlns="" xmlns:a16="http://schemas.microsoft.com/office/drawing/2014/main" id="{34AD15EB-9CDD-44A0-B557-1B01C270B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662" y="2947218"/>
              <a:ext cx="1386119" cy="1386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32">
              <a:extLst>
                <a:ext uri="{FF2B5EF4-FFF2-40B4-BE49-F238E27FC236}">
                  <a16:creationId xmlns="" xmlns:a16="http://schemas.microsoft.com/office/drawing/2014/main" id="{785DFD1F-904E-4014-9E49-331FB58CF8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7624" y="3334749"/>
              <a:ext cx="1037544" cy="998587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="" xmlns:a16="http://schemas.microsoft.com/office/drawing/2014/main" id="{AAFE54FA-7E4A-403F-B265-462E42414671}"/>
                </a:ext>
              </a:extLst>
            </p:cNvPr>
            <p:cNvSpPr/>
            <p:nvPr/>
          </p:nvSpPr>
          <p:spPr>
            <a:xfrm>
              <a:off x="1907458" y="2920181"/>
              <a:ext cx="629265" cy="285135"/>
            </a:xfrm>
            <a:prstGeom prst="wedgeRoundRectCallout">
              <a:avLst>
                <a:gd name="adj1" fmla="val -84895"/>
                <a:gd name="adj2" fmla="val 162500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="" xmlns:a16="http://schemas.microsoft.com/office/drawing/2014/main" id="{2EFDFC29-D8E1-4615-AB05-9E62451FFD2E}"/>
                </a:ext>
              </a:extLst>
            </p:cNvPr>
            <p:cNvSpPr/>
            <p:nvPr/>
          </p:nvSpPr>
          <p:spPr>
            <a:xfrm>
              <a:off x="2787560" y="2945462"/>
              <a:ext cx="629265" cy="285135"/>
            </a:xfrm>
            <a:prstGeom prst="wedgeRoundRectCallout">
              <a:avLst>
                <a:gd name="adj1" fmla="val 68230"/>
                <a:gd name="adj2" fmla="val 193534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80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5B2D573-BCA0-417E-8B5F-B395AA1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AC4D537-8506-450A-834E-A352DA5B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AMZN Alexa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96963A-E8BA-49A8-B52F-79164B65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EC2459-A410-4ACC-837E-1A38F413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7551EC-DCF7-406E-9D4F-F6E0900C20D5}"/>
              </a:ext>
            </a:extLst>
          </p:cNvPr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humans are listening in some cases to Alexa utterances…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D3F7EDC-F0B0-43E9-9A29-F142DD878020}"/>
              </a:ext>
            </a:extLst>
          </p:cNvPr>
          <p:cNvGrpSpPr/>
          <p:nvPr/>
        </p:nvGrpSpPr>
        <p:grpSpPr>
          <a:xfrm>
            <a:off x="1008760" y="3086888"/>
            <a:ext cx="1067040" cy="1303423"/>
            <a:chOff x="1416378" y="4134698"/>
            <a:chExt cx="1067040" cy="1303423"/>
          </a:xfrm>
        </p:grpSpPr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E1552CDC-4587-4F02-AA4B-1E2053FF80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45874" y="4252222"/>
              <a:ext cx="1037544" cy="1175423"/>
            </a:xfrm>
            <a:custGeom>
              <a:avLst/>
              <a:gdLst>
                <a:gd name="T0" fmla="*/ 2836 w 5674"/>
                <a:gd name="T1" fmla="*/ 3332 h 6428"/>
                <a:gd name="T2" fmla="*/ 4284 w 5674"/>
                <a:gd name="T3" fmla="*/ 6428 h 6428"/>
                <a:gd name="T4" fmla="*/ 2497 w 5674"/>
                <a:gd name="T5" fmla="*/ 2739 h 6428"/>
                <a:gd name="T6" fmla="*/ 3208 w 5674"/>
                <a:gd name="T7" fmla="*/ 1460 h 6428"/>
                <a:gd name="T8" fmla="*/ 3403 w 5674"/>
                <a:gd name="T9" fmla="*/ 1887 h 6428"/>
                <a:gd name="T10" fmla="*/ 3208 w 5674"/>
                <a:gd name="T11" fmla="*/ 2316 h 6428"/>
                <a:gd name="T12" fmla="*/ 2752 w 5674"/>
                <a:gd name="T13" fmla="*/ 2449 h 6428"/>
                <a:gd name="T14" fmla="*/ 2360 w 5674"/>
                <a:gd name="T15" fmla="*/ 2197 h 6428"/>
                <a:gd name="T16" fmla="*/ 2294 w 5674"/>
                <a:gd name="T17" fmla="*/ 1723 h 6428"/>
                <a:gd name="T18" fmla="*/ 2598 w 5674"/>
                <a:gd name="T19" fmla="*/ 1372 h 6428"/>
                <a:gd name="T20" fmla="*/ 4093 w 5674"/>
                <a:gd name="T21" fmla="*/ 821 h 6428"/>
                <a:gd name="T22" fmla="*/ 4370 w 5674"/>
                <a:gd name="T23" fmla="*/ 1148 h 6428"/>
                <a:gd name="T24" fmla="*/ 4540 w 5674"/>
                <a:gd name="T25" fmla="*/ 1887 h 6428"/>
                <a:gd name="T26" fmla="*/ 4370 w 5674"/>
                <a:gd name="T27" fmla="*/ 2628 h 6428"/>
                <a:gd name="T28" fmla="*/ 4105 w 5674"/>
                <a:gd name="T29" fmla="*/ 2952 h 6428"/>
                <a:gd name="T30" fmla="*/ 3834 w 5674"/>
                <a:gd name="T31" fmla="*/ 2889 h 6428"/>
                <a:gd name="T32" fmla="*/ 3764 w 5674"/>
                <a:gd name="T33" fmla="*/ 2636 h 6428"/>
                <a:gd name="T34" fmla="*/ 3969 w 5674"/>
                <a:gd name="T35" fmla="*/ 2187 h 6428"/>
                <a:gd name="T36" fmla="*/ 3969 w 5674"/>
                <a:gd name="T37" fmla="*/ 1589 h 6428"/>
                <a:gd name="T38" fmla="*/ 3764 w 5674"/>
                <a:gd name="T39" fmla="*/ 1140 h 6428"/>
                <a:gd name="T40" fmla="*/ 3836 w 5674"/>
                <a:gd name="T41" fmla="*/ 887 h 6428"/>
                <a:gd name="T42" fmla="*/ 1715 w 5674"/>
                <a:gd name="T43" fmla="*/ 819 h 6428"/>
                <a:gd name="T44" fmla="*/ 1908 w 5674"/>
                <a:gd name="T45" fmla="*/ 1006 h 6428"/>
                <a:gd name="T46" fmla="*/ 1817 w 5674"/>
                <a:gd name="T47" fmla="*/ 1312 h 6428"/>
                <a:gd name="T48" fmla="*/ 1667 w 5674"/>
                <a:gd name="T49" fmla="*/ 1887 h 6428"/>
                <a:gd name="T50" fmla="*/ 1817 w 5674"/>
                <a:gd name="T51" fmla="*/ 2464 h 6428"/>
                <a:gd name="T52" fmla="*/ 1908 w 5674"/>
                <a:gd name="T53" fmla="*/ 2770 h 6428"/>
                <a:gd name="T54" fmla="*/ 1704 w 5674"/>
                <a:gd name="T55" fmla="*/ 2961 h 6428"/>
                <a:gd name="T56" fmla="*/ 1460 w 5674"/>
                <a:gd name="T57" fmla="*/ 2885 h 6428"/>
                <a:gd name="T58" fmla="*/ 1177 w 5674"/>
                <a:gd name="T59" fmla="*/ 2269 h 6428"/>
                <a:gd name="T60" fmla="*/ 1177 w 5674"/>
                <a:gd name="T61" fmla="*/ 1507 h 6428"/>
                <a:gd name="T62" fmla="*/ 1462 w 5674"/>
                <a:gd name="T63" fmla="*/ 889 h 6428"/>
                <a:gd name="T64" fmla="*/ 4838 w 5674"/>
                <a:gd name="T65" fmla="*/ 0 h 6428"/>
                <a:gd name="T66" fmla="*/ 5138 w 5674"/>
                <a:gd name="T67" fmla="*/ 228 h 6428"/>
                <a:gd name="T68" fmla="*/ 5559 w 5674"/>
                <a:gd name="T69" fmla="*/ 1092 h 6428"/>
                <a:gd name="T70" fmla="*/ 5668 w 5674"/>
                <a:gd name="T71" fmla="*/ 2051 h 6428"/>
                <a:gd name="T72" fmla="*/ 5452 w 5674"/>
                <a:gd name="T73" fmla="*/ 2989 h 6428"/>
                <a:gd name="T74" fmla="*/ 5006 w 5674"/>
                <a:gd name="T75" fmla="*/ 3712 h 6428"/>
                <a:gd name="T76" fmla="*/ 4744 w 5674"/>
                <a:gd name="T77" fmla="*/ 3761 h 6428"/>
                <a:gd name="T78" fmla="*/ 4571 w 5674"/>
                <a:gd name="T79" fmla="*/ 3558 h 6428"/>
                <a:gd name="T80" fmla="*/ 4721 w 5674"/>
                <a:gd name="T81" fmla="*/ 3215 h 6428"/>
                <a:gd name="T82" fmla="*/ 5093 w 5674"/>
                <a:gd name="T83" fmla="*/ 2357 h 6428"/>
                <a:gd name="T84" fmla="*/ 5093 w 5674"/>
                <a:gd name="T85" fmla="*/ 1415 h 6428"/>
                <a:gd name="T86" fmla="*/ 4723 w 5674"/>
                <a:gd name="T87" fmla="*/ 561 h 6428"/>
                <a:gd name="T88" fmla="*/ 4573 w 5674"/>
                <a:gd name="T89" fmla="*/ 216 h 6428"/>
                <a:gd name="T90" fmla="*/ 4748 w 5674"/>
                <a:gd name="T91" fmla="*/ 15 h 6428"/>
                <a:gd name="T92" fmla="*/ 969 w 5674"/>
                <a:gd name="T93" fmla="*/ 33 h 6428"/>
                <a:gd name="T94" fmla="*/ 1105 w 5674"/>
                <a:gd name="T95" fmla="*/ 263 h 6428"/>
                <a:gd name="T96" fmla="*/ 864 w 5674"/>
                <a:gd name="T97" fmla="*/ 694 h 6428"/>
                <a:gd name="T98" fmla="*/ 554 w 5674"/>
                <a:gd name="T99" fmla="*/ 1571 h 6428"/>
                <a:gd name="T100" fmla="*/ 618 w 5674"/>
                <a:gd name="T101" fmla="*/ 2511 h 6428"/>
                <a:gd name="T102" fmla="*/ 1047 w 5674"/>
                <a:gd name="T103" fmla="*/ 3342 h 6428"/>
                <a:gd name="T104" fmla="*/ 1090 w 5674"/>
                <a:gd name="T105" fmla="*/ 3603 h 6428"/>
                <a:gd name="T106" fmla="*/ 885 w 5674"/>
                <a:gd name="T107" fmla="*/ 3771 h 6428"/>
                <a:gd name="T108" fmla="*/ 633 w 5674"/>
                <a:gd name="T109" fmla="*/ 3677 h 6428"/>
                <a:gd name="T110" fmla="*/ 164 w 5674"/>
                <a:gd name="T111" fmla="*/ 2839 h 6428"/>
                <a:gd name="T112" fmla="*/ 0 w 5674"/>
                <a:gd name="T113" fmla="*/ 1887 h 6428"/>
                <a:gd name="T114" fmla="*/ 164 w 5674"/>
                <a:gd name="T115" fmla="*/ 938 h 6428"/>
                <a:gd name="T116" fmla="*/ 633 w 5674"/>
                <a:gd name="T117" fmla="*/ 99 h 6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74" h="6428">
                  <a:moveTo>
                    <a:pt x="2419" y="4726"/>
                  </a:moveTo>
                  <a:lnTo>
                    <a:pt x="2249" y="5293"/>
                  </a:lnTo>
                  <a:lnTo>
                    <a:pt x="3425" y="5293"/>
                  </a:lnTo>
                  <a:lnTo>
                    <a:pt x="3255" y="4726"/>
                  </a:lnTo>
                  <a:lnTo>
                    <a:pt x="2419" y="4726"/>
                  </a:lnTo>
                  <a:close/>
                  <a:moveTo>
                    <a:pt x="2836" y="3332"/>
                  </a:moveTo>
                  <a:lnTo>
                    <a:pt x="2589" y="4159"/>
                  </a:lnTo>
                  <a:lnTo>
                    <a:pt x="3084" y="4159"/>
                  </a:lnTo>
                  <a:lnTo>
                    <a:pt x="2836" y="3332"/>
                  </a:lnTo>
                  <a:close/>
                  <a:moveTo>
                    <a:pt x="2497" y="2739"/>
                  </a:moveTo>
                  <a:lnTo>
                    <a:pt x="3177" y="2739"/>
                  </a:lnTo>
                  <a:lnTo>
                    <a:pt x="4284" y="6428"/>
                  </a:lnTo>
                  <a:lnTo>
                    <a:pt x="3766" y="6428"/>
                  </a:lnTo>
                  <a:lnTo>
                    <a:pt x="3594" y="5861"/>
                  </a:lnTo>
                  <a:lnTo>
                    <a:pt x="2078" y="5861"/>
                  </a:lnTo>
                  <a:lnTo>
                    <a:pt x="1908" y="6428"/>
                  </a:lnTo>
                  <a:lnTo>
                    <a:pt x="1390" y="6428"/>
                  </a:lnTo>
                  <a:lnTo>
                    <a:pt x="2497" y="2739"/>
                  </a:lnTo>
                  <a:close/>
                  <a:moveTo>
                    <a:pt x="2836" y="1320"/>
                  </a:moveTo>
                  <a:lnTo>
                    <a:pt x="2920" y="1326"/>
                  </a:lnTo>
                  <a:lnTo>
                    <a:pt x="3000" y="1345"/>
                  </a:lnTo>
                  <a:lnTo>
                    <a:pt x="3076" y="1372"/>
                  </a:lnTo>
                  <a:lnTo>
                    <a:pt x="3146" y="1411"/>
                  </a:lnTo>
                  <a:lnTo>
                    <a:pt x="3208" y="1460"/>
                  </a:lnTo>
                  <a:lnTo>
                    <a:pt x="3265" y="1515"/>
                  </a:lnTo>
                  <a:lnTo>
                    <a:pt x="3314" y="1579"/>
                  </a:lnTo>
                  <a:lnTo>
                    <a:pt x="3351" y="1649"/>
                  </a:lnTo>
                  <a:lnTo>
                    <a:pt x="3380" y="1723"/>
                  </a:lnTo>
                  <a:lnTo>
                    <a:pt x="3397" y="1803"/>
                  </a:lnTo>
                  <a:lnTo>
                    <a:pt x="3403" y="1887"/>
                  </a:lnTo>
                  <a:lnTo>
                    <a:pt x="3397" y="1971"/>
                  </a:lnTo>
                  <a:lnTo>
                    <a:pt x="3380" y="2051"/>
                  </a:lnTo>
                  <a:lnTo>
                    <a:pt x="3351" y="2127"/>
                  </a:lnTo>
                  <a:lnTo>
                    <a:pt x="3314" y="2197"/>
                  </a:lnTo>
                  <a:lnTo>
                    <a:pt x="3265" y="2260"/>
                  </a:lnTo>
                  <a:lnTo>
                    <a:pt x="3208" y="2316"/>
                  </a:lnTo>
                  <a:lnTo>
                    <a:pt x="3146" y="2365"/>
                  </a:lnTo>
                  <a:lnTo>
                    <a:pt x="3076" y="2402"/>
                  </a:lnTo>
                  <a:lnTo>
                    <a:pt x="3000" y="2431"/>
                  </a:lnTo>
                  <a:lnTo>
                    <a:pt x="2920" y="2449"/>
                  </a:lnTo>
                  <a:lnTo>
                    <a:pt x="2836" y="2455"/>
                  </a:lnTo>
                  <a:lnTo>
                    <a:pt x="2752" y="2449"/>
                  </a:lnTo>
                  <a:lnTo>
                    <a:pt x="2672" y="2431"/>
                  </a:lnTo>
                  <a:lnTo>
                    <a:pt x="2598" y="2402"/>
                  </a:lnTo>
                  <a:lnTo>
                    <a:pt x="2528" y="2365"/>
                  </a:lnTo>
                  <a:lnTo>
                    <a:pt x="2464" y="2316"/>
                  </a:lnTo>
                  <a:lnTo>
                    <a:pt x="2409" y="2260"/>
                  </a:lnTo>
                  <a:lnTo>
                    <a:pt x="2360" y="2197"/>
                  </a:lnTo>
                  <a:lnTo>
                    <a:pt x="2322" y="2127"/>
                  </a:lnTo>
                  <a:lnTo>
                    <a:pt x="2294" y="2051"/>
                  </a:lnTo>
                  <a:lnTo>
                    <a:pt x="2275" y="1971"/>
                  </a:lnTo>
                  <a:lnTo>
                    <a:pt x="2269" y="1887"/>
                  </a:lnTo>
                  <a:lnTo>
                    <a:pt x="2275" y="1803"/>
                  </a:lnTo>
                  <a:lnTo>
                    <a:pt x="2294" y="1723"/>
                  </a:lnTo>
                  <a:lnTo>
                    <a:pt x="2322" y="1649"/>
                  </a:lnTo>
                  <a:lnTo>
                    <a:pt x="2360" y="1579"/>
                  </a:lnTo>
                  <a:lnTo>
                    <a:pt x="2409" y="1515"/>
                  </a:lnTo>
                  <a:lnTo>
                    <a:pt x="2464" y="1460"/>
                  </a:lnTo>
                  <a:lnTo>
                    <a:pt x="2528" y="1411"/>
                  </a:lnTo>
                  <a:lnTo>
                    <a:pt x="2598" y="1372"/>
                  </a:lnTo>
                  <a:lnTo>
                    <a:pt x="2672" y="1345"/>
                  </a:lnTo>
                  <a:lnTo>
                    <a:pt x="2752" y="1326"/>
                  </a:lnTo>
                  <a:lnTo>
                    <a:pt x="2836" y="1320"/>
                  </a:lnTo>
                  <a:close/>
                  <a:moveTo>
                    <a:pt x="4004" y="811"/>
                  </a:moveTo>
                  <a:lnTo>
                    <a:pt x="4049" y="813"/>
                  </a:lnTo>
                  <a:lnTo>
                    <a:pt x="4093" y="821"/>
                  </a:lnTo>
                  <a:lnTo>
                    <a:pt x="4136" y="836"/>
                  </a:lnTo>
                  <a:lnTo>
                    <a:pt x="4175" y="860"/>
                  </a:lnTo>
                  <a:lnTo>
                    <a:pt x="4212" y="889"/>
                  </a:lnTo>
                  <a:lnTo>
                    <a:pt x="4241" y="926"/>
                  </a:lnTo>
                  <a:lnTo>
                    <a:pt x="4310" y="1035"/>
                  </a:lnTo>
                  <a:lnTo>
                    <a:pt x="4370" y="1148"/>
                  </a:lnTo>
                  <a:lnTo>
                    <a:pt x="4421" y="1263"/>
                  </a:lnTo>
                  <a:lnTo>
                    <a:pt x="4464" y="1384"/>
                  </a:lnTo>
                  <a:lnTo>
                    <a:pt x="4497" y="1507"/>
                  </a:lnTo>
                  <a:lnTo>
                    <a:pt x="4520" y="1632"/>
                  </a:lnTo>
                  <a:lnTo>
                    <a:pt x="4534" y="1759"/>
                  </a:lnTo>
                  <a:lnTo>
                    <a:pt x="4540" y="1887"/>
                  </a:lnTo>
                  <a:lnTo>
                    <a:pt x="4534" y="2016"/>
                  </a:lnTo>
                  <a:lnTo>
                    <a:pt x="4520" y="2145"/>
                  </a:lnTo>
                  <a:lnTo>
                    <a:pt x="4497" y="2269"/>
                  </a:lnTo>
                  <a:lnTo>
                    <a:pt x="4464" y="2392"/>
                  </a:lnTo>
                  <a:lnTo>
                    <a:pt x="4421" y="2511"/>
                  </a:lnTo>
                  <a:lnTo>
                    <a:pt x="4370" y="2628"/>
                  </a:lnTo>
                  <a:lnTo>
                    <a:pt x="4310" y="2741"/>
                  </a:lnTo>
                  <a:lnTo>
                    <a:pt x="4241" y="2850"/>
                  </a:lnTo>
                  <a:lnTo>
                    <a:pt x="4212" y="2885"/>
                  </a:lnTo>
                  <a:lnTo>
                    <a:pt x="4181" y="2913"/>
                  </a:lnTo>
                  <a:lnTo>
                    <a:pt x="4144" y="2936"/>
                  </a:lnTo>
                  <a:lnTo>
                    <a:pt x="4105" y="2952"/>
                  </a:lnTo>
                  <a:lnTo>
                    <a:pt x="4064" y="2961"/>
                  </a:lnTo>
                  <a:lnTo>
                    <a:pt x="4021" y="2965"/>
                  </a:lnTo>
                  <a:lnTo>
                    <a:pt x="3971" y="2961"/>
                  </a:lnTo>
                  <a:lnTo>
                    <a:pt x="3920" y="2946"/>
                  </a:lnTo>
                  <a:lnTo>
                    <a:pt x="3871" y="2919"/>
                  </a:lnTo>
                  <a:lnTo>
                    <a:pt x="3834" y="2889"/>
                  </a:lnTo>
                  <a:lnTo>
                    <a:pt x="3805" y="2852"/>
                  </a:lnTo>
                  <a:lnTo>
                    <a:pt x="3781" y="2813"/>
                  </a:lnTo>
                  <a:lnTo>
                    <a:pt x="3766" y="2770"/>
                  </a:lnTo>
                  <a:lnTo>
                    <a:pt x="3758" y="2726"/>
                  </a:lnTo>
                  <a:lnTo>
                    <a:pt x="3756" y="2681"/>
                  </a:lnTo>
                  <a:lnTo>
                    <a:pt x="3764" y="2636"/>
                  </a:lnTo>
                  <a:lnTo>
                    <a:pt x="3780" y="2591"/>
                  </a:lnTo>
                  <a:lnTo>
                    <a:pt x="3803" y="2550"/>
                  </a:lnTo>
                  <a:lnTo>
                    <a:pt x="3856" y="2464"/>
                  </a:lnTo>
                  <a:lnTo>
                    <a:pt x="3902" y="2375"/>
                  </a:lnTo>
                  <a:lnTo>
                    <a:pt x="3939" y="2281"/>
                  </a:lnTo>
                  <a:lnTo>
                    <a:pt x="3969" y="2187"/>
                  </a:lnTo>
                  <a:lnTo>
                    <a:pt x="3990" y="2088"/>
                  </a:lnTo>
                  <a:lnTo>
                    <a:pt x="4002" y="1989"/>
                  </a:lnTo>
                  <a:lnTo>
                    <a:pt x="4008" y="1887"/>
                  </a:lnTo>
                  <a:lnTo>
                    <a:pt x="4002" y="1786"/>
                  </a:lnTo>
                  <a:lnTo>
                    <a:pt x="3990" y="1686"/>
                  </a:lnTo>
                  <a:lnTo>
                    <a:pt x="3969" y="1589"/>
                  </a:lnTo>
                  <a:lnTo>
                    <a:pt x="3939" y="1493"/>
                  </a:lnTo>
                  <a:lnTo>
                    <a:pt x="3902" y="1402"/>
                  </a:lnTo>
                  <a:lnTo>
                    <a:pt x="3856" y="1312"/>
                  </a:lnTo>
                  <a:lnTo>
                    <a:pt x="3803" y="1226"/>
                  </a:lnTo>
                  <a:lnTo>
                    <a:pt x="3780" y="1185"/>
                  </a:lnTo>
                  <a:lnTo>
                    <a:pt x="3764" y="1140"/>
                  </a:lnTo>
                  <a:lnTo>
                    <a:pt x="3758" y="1096"/>
                  </a:lnTo>
                  <a:lnTo>
                    <a:pt x="3758" y="1051"/>
                  </a:lnTo>
                  <a:lnTo>
                    <a:pt x="3766" y="1006"/>
                  </a:lnTo>
                  <a:lnTo>
                    <a:pt x="3781" y="963"/>
                  </a:lnTo>
                  <a:lnTo>
                    <a:pt x="3805" y="924"/>
                  </a:lnTo>
                  <a:lnTo>
                    <a:pt x="3836" y="887"/>
                  </a:lnTo>
                  <a:lnTo>
                    <a:pt x="3873" y="858"/>
                  </a:lnTo>
                  <a:lnTo>
                    <a:pt x="3914" y="834"/>
                  </a:lnTo>
                  <a:lnTo>
                    <a:pt x="3959" y="819"/>
                  </a:lnTo>
                  <a:lnTo>
                    <a:pt x="4004" y="811"/>
                  </a:lnTo>
                  <a:close/>
                  <a:moveTo>
                    <a:pt x="1670" y="811"/>
                  </a:moveTo>
                  <a:lnTo>
                    <a:pt x="1715" y="819"/>
                  </a:lnTo>
                  <a:lnTo>
                    <a:pt x="1760" y="834"/>
                  </a:lnTo>
                  <a:lnTo>
                    <a:pt x="1801" y="858"/>
                  </a:lnTo>
                  <a:lnTo>
                    <a:pt x="1838" y="887"/>
                  </a:lnTo>
                  <a:lnTo>
                    <a:pt x="1869" y="924"/>
                  </a:lnTo>
                  <a:lnTo>
                    <a:pt x="1891" y="963"/>
                  </a:lnTo>
                  <a:lnTo>
                    <a:pt x="1908" y="1006"/>
                  </a:lnTo>
                  <a:lnTo>
                    <a:pt x="1916" y="1051"/>
                  </a:lnTo>
                  <a:lnTo>
                    <a:pt x="1916" y="1096"/>
                  </a:lnTo>
                  <a:lnTo>
                    <a:pt x="1908" y="1140"/>
                  </a:lnTo>
                  <a:lnTo>
                    <a:pt x="1895" y="1185"/>
                  </a:lnTo>
                  <a:lnTo>
                    <a:pt x="1871" y="1226"/>
                  </a:lnTo>
                  <a:lnTo>
                    <a:pt x="1817" y="1312"/>
                  </a:lnTo>
                  <a:lnTo>
                    <a:pt x="1772" y="1402"/>
                  </a:lnTo>
                  <a:lnTo>
                    <a:pt x="1735" y="1493"/>
                  </a:lnTo>
                  <a:lnTo>
                    <a:pt x="1706" y="1589"/>
                  </a:lnTo>
                  <a:lnTo>
                    <a:pt x="1684" y="1686"/>
                  </a:lnTo>
                  <a:lnTo>
                    <a:pt x="1670" y="1786"/>
                  </a:lnTo>
                  <a:lnTo>
                    <a:pt x="1667" y="1887"/>
                  </a:lnTo>
                  <a:lnTo>
                    <a:pt x="1670" y="1989"/>
                  </a:lnTo>
                  <a:lnTo>
                    <a:pt x="1684" y="2088"/>
                  </a:lnTo>
                  <a:lnTo>
                    <a:pt x="1706" y="2187"/>
                  </a:lnTo>
                  <a:lnTo>
                    <a:pt x="1735" y="2281"/>
                  </a:lnTo>
                  <a:lnTo>
                    <a:pt x="1772" y="2375"/>
                  </a:lnTo>
                  <a:lnTo>
                    <a:pt x="1817" y="2464"/>
                  </a:lnTo>
                  <a:lnTo>
                    <a:pt x="1871" y="2550"/>
                  </a:lnTo>
                  <a:lnTo>
                    <a:pt x="1895" y="2591"/>
                  </a:lnTo>
                  <a:lnTo>
                    <a:pt x="1910" y="2636"/>
                  </a:lnTo>
                  <a:lnTo>
                    <a:pt x="1916" y="2681"/>
                  </a:lnTo>
                  <a:lnTo>
                    <a:pt x="1916" y="2726"/>
                  </a:lnTo>
                  <a:lnTo>
                    <a:pt x="1908" y="2770"/>
                  </a:lnTo>
                  <a:lnTo>
                    <a:pt x="1893" y="2813"/>
                  </a:lnTo>
                  <a:lnTo>
                    <a:pt x="1869" y="2852"/>
                  </a:lnTo>
                  <a:lnTo>
                    <a:pt x="1838" y="2889"/>
                  </a:lnTo>
                  <a:lnTo>
                    <a:pt x="1801" y="2919"/>
                  </a:lnTo>
                  <a:lnTo>
                    <a:pt x="1754" y="2946"/>
                  </a:lnTo>
                  <a:lnTo>
                    <a:pt x="1704" y="2961"/>
                  </a:lnTo>
                  <a:lnTo>
                    <a:pt x="1651" y="2965"/>
                  </a:lnTo>
                  <a:lnTo>
                    <a:pt x="1610" y="2961"/>
                  </a:lnTo>
                  <a:lnTo>
                    <a:pt x="1569" y="2952"/>
                  </a:lnTo>
                  <a:lnTo>
                    <a:pt x="1530" y="2936"/>
                  </a:lnTo>
                  <a:lnTo>
                    <a:pt x="1493" y="2913"/>
                  </a:lnTo>
                  <a:lnTo>
                    <a:pt x="1460" y="2885"/>
                  </a:lnTo>
                  <a:lnTo>
                    <a:pt x="1433" y="2850"/>
                  </a:lnTo>
                  <a:lnTo>
                    <a:pt x="1362" y="2741"/>
                  </a:lnTo>
                  <a:lnTo>
                    <a:pt x="1304" y="2628"/>
                  </a:lnTo>
                  <a:lnTo>
                    <a:pt x="1253" y="2511"/>
                  </a:lnTo>
                  <a:lnTo>
                    <a:pt x="1210" y="2392"/>
                  </a:lnTo>
                  <a:lnTo>
                    <a:pt x="1177" y="2269"/>
                  </a:lnTo>
                  <a:lnTo>
                    <a:pt x="1154" y="2145"/>
                  </a:lnTo>
                  <a:lnTo>
                    <a:pt x="1140" y="2016"/>
                  </a:lnTo>
                  <a:lnTo>
                    <a:pt x="1134" y="1887"/>
                  </a:lnTo>
                  <a:lnTo>
                    <a:pt x="1140" y="1759"/>
                  </a:lnTo>
                  <a:lnTo>
                    <a:pt x="1154" y="1632"/>
                  </a:lnTo>
                  <a:lnTo>
                    <a:pt x="1177" y="1507"/>
                  </a:lnTo>
                  <a:lnTo>
                    <a:pt x="1210" y="1384"/>
                  </a:lnTo>
                  <a:lnTo>
                    <a:pt x="1251" y="1263"/>
                  </a:lnTo>
                  <a:lnTo>
                    <a:pt x="1304" y="1148"/>
                  </a:lnTo>
                  <a:lnTo>
                    <a:pt x="1362" y="1035"/>
                  </a:lnTo>
                  <a:lnTo>
                    <a:pt x="1431" y="926"/>
                  </a:lnTo>
                  <a:lnTo>
                    <a:pt x="1462" y="889"/>
                  </a:lnTo>
                  <a:lnTo>
                    <a:pt x="1497" y="860"/>
                  </a:lnTo>
                  <a:lnTo>
                    <a:pt x="1538" y="836"/>
                  </a:lnTo>
                  <a:lnTo>
                    <a:pt x="1581" y="821"/>
                  </a:lnTo>
                  <a:lnTo>
                    <a:pt x="1624" y="813"/>
                  </a:lnTo>
                  <a:lnTo>
                    <a:pt x="1670" y="811"/>
                  </a:lnTo>
                  <a:close/>
                  <a:moveTo>
                    <a:pt x="4838" y="0"/>
                  </a:moveTo>
                  <a:lnTo>
                    <a:pt x="4883" y="6"/>
                  </a:lnTo>
                  <a:lnTo>
                    <a:pt x="4928" y="17"/>
                  </a:lnTo>
                  <a:lnTo>
                    <a:pt x="4969" y="37"/>
                  </a:lnTo>
                  <a:lnTo>
                    <a:pt x="5006" y="64"/>
                  </a:lnTo>
                  <a:lnTo>
                    <a:pt x="5041" y="99"/>
                  </a:lnTo>
                  <a:lnTo>
                    <a:pt x="5138" y="228"/>
                  </a:lnTo>
                  <a:lnTo>
                    <a:pt x="5228" y="361"/>
                  </a:lnTo>
                  <a:lnTo>
                    <a:pt x="5312" y="499"/>
                  </a:lnTo>
                  <a:lnTo>
                    <a:pt x="5386" y="641"/>
                  </a:lnTo>
                  <a:lnTo>
                    <a:pt x="5452" y="788"/>
                  </a:lnTo>
                  <a:lnTo>
                    <a:pt x="5510" y="938"/>
                  </a:lnTo>
                  <a:lnTo>
                    <a:pt x="5559" y="1092"/>
                  </a:lnTo>
                  <a:lnTo>
                    <a:pt x="5600" y="1248"/>
                  </a:lnTo>
                  <a:lnTo>
                    <a:pt x="5631" y="1406"/>
                  </a:lnTo>
                  <a:lnTo>
                    <a:pt x="5655" y="1564"/>
                  </a:lnTo>
                  <a:lnTo>
                    <a:pt x="5668" y="1725"/>
                  </a:lnTo>
                  <a:lnTo>
                    <a:pt x="5674" y="1887"/>
                  </a:lnTo>
                  <a:lnTo>
                    <a:pt x="5668" y="2051"/>
                  </a:lnTo>
                  <a:lnTo>
                    <a:pt x="5655" y="2211"/>
                  </a:lnTo>
                  <a:lnTo>
                    <a:pt x="5631" y="2371"/>
                  </a:lnTo>
                  <a:lnTo>
                    <a:pt x="5600" y="2529"/>
                  </a:lnTo>
                  <a:lnTo>
                    <a:pt x="5559" y="2685"/>
                  </a:lnTo>
                  <a:lnTo>
                    <a:pt x="5510" y="2839"/>
                  </a:lnTo>
                  <a:lnTo>
                    <a:pt x="5452" y="2989"/>
                  </a:lnTo>
                  <a:lnTo>
                    <a:pt x="5386" y="3135"/>
                  </a:lnTo>
                  <a:lnTo>
                    <a:pt x="5312" y="3277"/>
                  </a:lnTo>
                  <a:lnTo>
                    <a:pt x="5228" y="3416"/>
                  </a:lnTo>
                  <a:lnTo>
                    <a:pt x="5138" y="3548"/>
                  </a:lnTo>
                  <a:lnTo>
                    <a:pt x="5039" y="3677"/>
                  </a:lnTo>
                  <a:lnTo>
                    <a:pt x="5006" y="3712"/>
                  </a:lnTo>
                  <a:lnTo>
                    <a:pt x="4967" y="3739"/>
                  </a:lnTo>
                  <a:lnTo>
                    <a:pt x="4924" y="3759"/>
                  </a:lnTo>
                  <a:lnTo>
                    <a:pt x="4879" y="3771"/>
                  </a:lnTo>
                  <a:lnTo>
                    <a:pt x="4832" y="3774"/>
                  </a:lnTo>
                  <a:lnTo>
                    <a:pt x="4789" y="3771"/>
                  </a:lnTo>
                  <a:lnTo>
                    <a:pt x="4744" y="3761"/>
                  </a:lnTo>
                  <a:lnTo>
                    <a:pt x="4703" y="3741"/>
                  </a:lnTo>
                  <a:lnTo>
                    <a:pt x="4664" y="3716"/>
                  </a:lnTo>
                  <a:lnTo>
                    <a:pt x="4631" y="3683"/>
                  </a:lnTo>
                  <a:lnTo>
                    <a:pt x="4604" y="3644"/>
                  </a:lnTo>
                  <a:lnTo>
                    <a:pt x="4585" y="3603"/>
                  </a:lnTo>
                  <a:lnTo>
                    <a:pt x="4571" y="3558"/>
                  </a:lnTo>
                  <a:lnTo>
                    <a:pt x="4567" y="3513"/>
                  </a:lnTo>
                  <a:lnTo>
                    <a:pt x="4571" y="3468"/>
                  </a:lnTo>
                  <a:lnTo>
                    <a:pt x="4581" y="3424"/>
                  </a:lnTo>
                  <a:lnTo>
                    <a:pt x="4600" y="3381"/>
                  </a:lnTo>
                  <a:lnTo>
                    <a:pt x="4627" y="3342"/>
                  </a:lnTo>
                  <a:lnTo>
                    <a:pt x="4721" y="3215"/>
                  </a:lnTo>
                  <a:lnTo>
                    <a:pt x="4807" y="3084"/>
                  </a:lnTo>
                  <a:lnTo>
                    <a:pt x="4885" y="2948"/>
                  </a:lnTo>
                  <a:lnTo>
                    <a:pt x="4951" y="2805"/>
                  </a:lnTo>
                  <a:lnTo>
                    <a:pt x="5009" y="2659"/>
                  </a:lnTo>
                  <a:lnTo>
                    <a:pt x="5056" y="2511"/>
                  </a:lnTo>
                  <a:lnTo>
                    <a:pt x="5093" y="2357"/>
                  </a:lnTo>
                  <a:lnTo>
                    <a:pt x="5121" y="2203"/>
                  </a:lnTo>
                  <a:lnTo>
                    <a:pt x="5136" y="2045"/>
                  </a:lnTo>
                  <a:lnTo>
                    <a:pt x="5142" y="1887"/>
                  </a:lnTo>
                  <a:lnTo>
                    <a:pt x="5136" y="1727"/>
                  </a:lnTo>
                  <a:lnTo>
                    <a:pt x="5121" y="1571"/>
                  </a:lnTo>
                  <a:lnTo>
                    <a:pt x="5093" y="1415"/>
                  </a:lnTo>
                  <a:lnTo>
                    <a:pt x="5058" y="1263"/>
                  </a:lnTo>
                  <a:lnTo>
                    <a:pt x="5011" y="1115"/>
                  </a:lnTo>
                  <a:lnTo>
                    <a:pt x="4953" y="971"/>
                  </a:lnTo>
                  <a:lnTo>
                    <a:pt x="4887" y="830"/>
                  </a:lnTo>
                  <a:lnTo>
                    <a:pt x="4811" y="694"/>
                  </a:lnTo>
                  <a:lnTo>
                    <a:pt x="4723" y="561"/>
                  </a:lnTo>
                  <a:lnTo>
                    <a:pt x="4627" y="435"/>
                  </a:lnTo>
                  <a:lnTo>
                    <a:pt x="4600" y="396"/>
                  </a:lnTo>
                  <a:lnTo>
                    <a:pt x="4581" y="353"/>
                  </a:lnTo>
                  <a:lnTo>
                    <a:pt x="4571" y="308"/>
                  </a:lnTo>
                  <a:lnTo>
                    <a:pt x="4567" y="263"/>
                  </a:lnTo>
                  <a:lnTo>
                    <a:pt x="4573" y="216"/>
                  </a:lnTo>
                  <a:lnTo>
                    <a:pt x="4585" y="173"/>
                  </a:lnTo>
                  <a:lnTo>
                    <a:pt x="4604" y="132"/>
                  </a:lnTo>
                  <a:lnTo>
                    <a:pt x="4631" y="93"/>
                  </a:lnTo>
                  <a:lnTo>
                    <a:pt x="4666" y="60"/>
                  </a:lnTo>
                  <a:lnTo>
                    <a:pt x="4705" y="33"/>
                  </a:lnTo>
                  <a:lnTo>
                    <a:pt x="4748" y="15"/>
                  </a:lnTo>
                  <a:lnTo>
                    <a:pt x="4793" y="4"/>
                  </a:lnTo>
                  <a:lnTo>
                    <a:pt x="4838" y="0"/>
                  </a:lnTo>
                  <a:close/>
                  <a:moveTo>
                    <a:pt x="836" y="0"/>
                  </a:moveTo>
                  <a:lnTo>
                    <a:pt x="881" y="4"/>
                  </a:lnTo>
                  <a:lnTo>
                    <a:pt x="926" y="15"/>
                  </a:lnTo>
                  <a:lnTo>
                    <a:pt x="969" y="33"/>
                  </a:lnTo>
                  <a:lnTo>
                    <a:pt x="1008" y="60"/>
                  </a:lnTo>
                  <a:lnTo>
                    <a:pt x="1043" y="93"/>
                  </a:lnTo>
                  <a:lnTo>
                    <a:pt x="1070" y="132"/>
                  </a:lnTo>
                  <a:lnTo>
                    <a:pt x="1090" y="173"/>
                  </a:lnTo>
                  <a:lnTo>
                    <a:pt x="1101" y="216"/>
                  </a:lnTo>
                  <a:lnTo>
                    <a:pt x="1105" y="263"/>
                  </a:lnTo>
                  <a:lnTo>
                    <a:pt x="1103" y="308"/>
                  </a:lnTo>
                  <a:lnTo>
                    <a:pt x="1092" y="353"/>
                  </a:lnTo>
                  <a:lnTo>
                    <a:pt x="1074" y="396"/>
                  </a:lnTo>
                  <a:lnTo>
                    <a:pt x="1047" y="435"/>
                  </a:lnTo>
                  <a:lnTo>
                    <a:pt x="949" y="561"/>
                  </a:lnTo>
                  <a:lnTo>
                    <a:pt x="864" y="694"/>
                  </a:lnTo>
                  <a:lnTo>
                    <a:pt x="787" y="830"/>
                  </a:lnTo>
                  <a:lnTo>
                    <a:pt x="719" y="971"/>
                  </a:lnTo>
                  <a:lnTo>
                    <a:pt x="663" y="1115"/>
                  </a:lnTo>
                  <a:lnTo>
                    <a:pt x="616" y="1263"/>
                  </a:lnTo>
                  <a:lnTo>
                    <a:pt x="579" y="1415"/>
                  </a:lnTo>
                  <a:lnTo>
                    <a:pt x="554" y="1571"/>
                  </a:lnTo>
                  <a:lnTo>
                    <a:pt x="538" y="1727"/>
                  </a:lnTo>
                  <a:lnTo>
                    <a:pt x="532" y="1887"/>
                  </a:lnTo>
                  <a:lnTo>
                    <a:pt x="538" y="2045"/>
                  </a:lnTo>
                  <a:lnTo>
                    <a:pt x="554" y="2203"/>
                  </a:lnTo>
                  <a:lnTo>
                    <a:pt x="581" y="2357"/>
                  </a:lnTo>
                  <a:lnTo>
                    <a:pt x="618" y="2511"/>
                  </a:lnTo>
                  <a:lnTo>
                    <a:pt x="665" y="2659"/>
                  </a:lnTo>
                  <a:lnTo>
                    <a:pt x="721" y="2805"/>
                  </a:lnTo>
                  <a:lnTo>
                    <a:pt x="789" y="2948"/>
                  </a:lnTo>
                  <a:lnTo>
                    <a:pt x="865" y="3084"/>
                  </a:lnTo>
                  <a:lnTo>
                    <a:pt x="951" y="3215"/>
                  </a:lnTo>
                  <a:lnTo>
                    <a:pt x="1047" y="3342"/>
                  </a:lnTo>
                  <a:lnTo>
                    <a:pt x="1074" y="3381"/>
                  </a:lnTo>
                  <a:lnTo>
                    <a:pt x="1094" y="3424"/>
                  </a:lnTo>
                  <a:lnTo>
                    <a:pt x="1103" y="3468"/>
                  </a:lnTo>
                  <a:lnTo>
                    <a:pt x="1107" y="3513"/>
                  </a:lnTo>
                  <a:lnTo>
                    <a:pt x="1101" y="3558"/>
                  </a:lnTo>
                  <a:lnTo>
                    <a:pt x="1090" y="3603"/>
                  </a:lnTo>
                  <a:lnTo>
                    <a:pt x="1070" y="3644"/>
                  </a:lnTo>
                  <a:lnTo>
                    <a:pt x="1043" y="3683"/>
                  </a:lnTo>
                  <a:lnTo>
                    <a:pt x="1008" y="3716"/>
                  </a:lnTo>
                  <a:lnTo>
                    <a:pt x="971" y="3741"/>
                  </a:lnTo>
                  <a:lnTo>
                    <a:pt x="928" y="3761"/>
                  </a:lnTo>
                  <a:lnTo>
                    <a:pt x="885" y="3771"/>
                  </a:lnTo>
                  <a:lnTo>
                    <a:pt x="840" y="3774"/>
                  </a:lnTo>
                  <a:lnTo>
                    <a:pt x="795" y="3771"/>
                  </a:lnTo>
                  <a:lnTo>
                    <a:pt x="750" y="3759"/>
                  </a:lnTo>
                  <a:lnTo>
                    <a:pt x="708" y="3739"/>
                  </a:lnTo>
                  <a:lnTo>
                    <a:pt x="669" y="3712"/>
                  </a:lnTo>
                  <a:lnTo>
                    <a:pt x="633" y="3677"/>
                  </a:lnTo>
                  <a:lnTo>
                    <a:pt x="536" y="3548"/>
                  </a:lnTo>
                  <a:lnTo>
                    <a:pt x="444" y="3416"/>
                  </a:lnTo>
                  <a:lnTo>
                    <a:pt x="363" y="3277"/>
                  </a:lnTo>
                  <a:lnTo>
                    <a:pt x="288" y="3135"/>
                  </a:lnTo>
                  <a:lnTo>
                    <a:pt x="222" y="2989"/>
                  </a:lnTo>
                  <a:lnTo>
                    <a:pt x="164" y="2839"/>
                  </a:lnTo>
                  <a:lnTo>
                    <a:pt x="115" y="2685"/>
                  </a:lnTo>
                  <a:lnTo>
                    <a:pt x="74" y="2529"/>
                  </a:lnTo>
                  <a:lnTo>
                    <a:pt x="41" y="2371"/>
                  </a:lnTo>
                  <a:lnTo>
                    <a:pt x="18" y="2211"/>
                  </a:lnTo>
                  <a:lnTo>
                    <a:pt x="4" y="2051"/>
                  </a:lnTo>
                  <a:lnTo>
                    <a:pt x="0" y="1887"/>
                  </a:lnTo>
                  <a:lnTo>
                    <a:pt x="4" y="1725"/>
                  </a:lnTo>
                  <a:lnTo>
                    <a:pt x="18" y="1564"/>
                  </a:lnTo>
                  <a:lnTo>
                    <a:pt x="41" y="1406"/>
                  </a:lnTo>
                  <a:lnTo>
                    <a:pt x="74" y="1248"/>
                  </a:lnTo>
                  <a:lnTo>
                    <a:pt x="115" y="1092"/>
                  </a:lnTo>
                  <a:lnTo>
                    <a:pt x="164" y="938"/>
                  </a:lnTo>
                  <a:lnTo>
                    <a:pt x="222" y="788"/>
                  </a:lnTo>
                  <a:lnTo>
                    <a:pt x="288" y="641"/>
                  </a:lnTo>
                  <a:lnTo>
                    <a:pt x="363" y="499"/>
                  </a:lnTo>
                  <a:lnTo>
                    <a:pt x="444" y="361"/>
                  </a:lnTo>
                  <a:lnTo>
                    <a:pt x="536" y="228"/>
                  </a:lnTo>
                  <a:lnTo>
                    <a:pt x="633" y="99"/>
                  </a:lnTo>
                  <a:lnTo>
                    <a:pt x="667" y="64"/>
                  </a:lnTo>
                  <a:lnTo>
                    <a:pt x="706" y="37"/>
                  </a:lnTo>
                  <a:lnTo>
                    <a:pt x="747" y="17"/>
                  </a:lnTo>
                  <a:lnTo>
                    <a:pt x="789" y="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D3C67CF-2D57-4C00-B68F-1BF31C151A8F}"/>
                </a:ext>
              </a:extLst>
            </p:cNvPr>
            <p:cNvSpPr/>
            <p:nvPr/>
          </p:nvSpPr>
          <p:spPr>
            <a:xfrm>
              <a:off x="1641987" y="5072996"/>
              <a:ext cx="609599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D9AFC5A2-D2B0-4C68-9C07-2FD378AD278E}"/>
                </a:ext>
              </a:extLst>
            </p:cNvPr>
            <p:cNvSpPr/>
            <p:nvPr/>
          </p:nvSpPr>
          <p:spPr>
            <a:xfrm>
              <a:off x="1416378" y="4134698"/>
              <a:ext cx="382925" cy="998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13DE83A-E563-458A-B3B1-11467EF68EC0}"/>
                </a:ext>
              </a:extLst>
            </p:cNvPr>
            <p:cNvSpPr/>
            <p:nvPr/>
          </p:nvSpPr>
          <p:spPr>
            <a:xfrm>
              <a:off x="1743687" y="4743398"/>
              <a:ext cx="3829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43C0CF9-0477-431C-993E-DBAD1CC81D3E}"/>
              </a:ext>
            </a:extLst>
          </p:cNvPr>
          <p:cNvGrpSpPr/>
          <p:nvPr/>
        </p:nvGrpSpPr>
        <p:grpSpPr>
          <a:xfrm>
            <a:off x="585794" y="2945462"/>
            <a:ext cx="8001914" cy="1387875"/>
            <a:chOff x="-1050504" y="2945462"/>
            <a:chExt cx="8001914" cy="1387875"/>
          </a:xfrm>
        </p:grpSpPr>
        <p:pic>
          <p:nvPicPr>
            <p:cNvPr id="2050" name="Picture 2" descr="Image result for alexa">
              <a:extLst>
                <a:ext uri="{FF2B5EF4-FFF2-40B4-BE49-F238E27FC236}">
                  <a16:creationId xmlns="" xmlns:a16="http://schemas.microsoft.com/office/drawing/2014/main" id="{34AD15EB-9CDD-44A0-B557-1B01C270B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291" y="2947218"/>
              <a:ext cx="1386119" cy="1386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Speech Bubble: Rectangle with Corners Rounded 10">
              <a:extLst>
                <a:ext uri="{FF2B5EF4-FFF2-40B4-BE49-F238E27FC236}">
                  <a16:creationId xmlns="" xmlns:a16="http://schemas.microsoft.com/office/drawing/2014/main" id="{2EFDFC29-D8E1-4615-AB05-9E62451FFD2E}"/>
                </a:ext>
              </a:extLst>
            </p:cNvPr>
            <p:cNvSpPr/>
            <p:nvPr/>
          </p:nvSpPr>
          <p:spPr>
            <a:xfrm>
              <a:off x="4685189" y="2945462"/>
              <a:ext cx="629265" cy="285135"/>
            </a:xfrm>
            <a:prstGeom prst="wedgeRoundRectCallout">
              <a:avLst>
                <a:gd name="adj1" fmla="val 68230"/>
                <a:gd name="adj2" fmla="val 193534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" name="Freeform 32">
              <a:extLst>
                <a:ext uri="{FF2B5EF4-FFF2-40B4-BE49-F238E27FC236}">
                  <a16:creationId xmlns="" xmlns:a16="http://schemas.microsoft.com/office/drawing/2014/main" id="{785DFD1F-904E-4014-9E49-331FB58CF8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050504" y="3334749"/>
              <a:ext cx="1037544" cy="998587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62E5E9-BA6E-4DE9-BC5A-96FCF3826A63}"/>
              </a:ext>
            </a:extLst>
          </p:cNvPr>
          <p:cNvSpPr/>
          <p:nvPr/>
        </p:nvSpPr>
        <p:spPr>
          <a:xfrm>
            <a:off x="500064" y="5686430"/>
            <a:ext cx="8086725" cy="45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Alexa is a natural language understanding problem.</a:t>
            </a:r>
          </a:p>
        </p:txBody>
      </p:sp>
      <p:sp>
        <p:nvSpPr>
          <p:cNvPr id="18" name="Freeform 80">
            <a:extLst>
              <a:ext uri="{FF2B5EF4-FFF2-40B4-BE49-F238E27FC236}">
                <a16:creationId xmlns="" xmlns:a16="http://schemas.microsoft.com/office/drawing/2014/main" id="{3FA60C8A-9948-4AB6-9FD3-6F9A2BD89E4D}"/>
              </a:ext>
            </a:extLst>
          </p:cNvPr>
          <p:cNvSpPr>
            <a:spLocks noChangeAspect="1"/>
          </p:cNvSpPr>
          <p:nvPr/>
        </p:nvSpPr>
        <p:spPr bwMode="auto">
          <a:xfrm>
            <a:off x="2750725" y="3344647"/>
            <a:ext cx="1138341" cy="740828"/>
          </a:xfrm>
          <a:custGeom>
            <a:avLst/>
            <a:gdLst>
              <a:gd name="T0" fmla="*/ 113 w 148"/>
              <a:gd name="T1" fmla="*/ 27 h 96"/>
              <a:gd name="T2" fmla="*/ 107 w 148"/>
              <a:gd name="T3" fmla="*/ 27 h 96"/>
              <a:gd name="T4" fmla="*/ 69 w 148"/>
              <a:gd name="T5" fmla="*/ 0 h 96"/>
              <a:gd name="T6" fmla="*/ 30 w 148"/>
              <a:gd name="T7" fmla="*/ 38 h 96"/>
              <a:gd name="T8" fmla="*/ 30 w 148"/>
              <a:gd name="T9" fmla="*/ 44 h 96"/>
              <a:gd name="T10" fmla="*/ 27 w 148"/>
              <a:gd name="T11" fmla="*/ 43 h 96"/>
              <a:gd name="T12" fmla="*/ 0 w 148"/>
              <a:gd name="T13" fmla="*/ 70 h 96"/>
              <a:gd name="T14" fmla="*/ 27 w 148"/>
              <a:gd name="T15" fmla="*/ 96 h 96"/>
              <a:gd name="T16" fmla="*/ 113 w 148"/>
              <a:gd name="T17" fmla="*/ 96 h 96"/>
              <a:gd name="T18" fmla="*/ 148 w 148"/>
              <a:gd name="T19" fmla="*/ 61 h 96"/>
              <a:gd name="T20" fmla="*/ 113 w 148"/>
              <a:gd name="T21" fmla="*/ 2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96">
                <a:moveTo>
                  <a:pt x="113" y="27"/>
                </a:moveTo>
                <a:cubicBezTo>
                  <a:pt x="111" y="27"/>
                  <a:pt x="109" y="27"/>
                  <a:pt x="107" y="27"/>
                </a:cubicBezTo>
                <a:cubicBezTo>
                  <a:pt x="102" y="11"/>
                  <a:pt x="87" y="0"/>
                  <a:pt x="69" y="0"/>
                </a:cubicBezTo>
                <a:cubicBezTo>
                  <a:pt x="47" y="0"/>
                  <a:pt x="30" y="17"/>
                  <a:pt x="30" y="38"/>
                </a:cubicBezTo>
                <a:cubicBezTo>
                  <a:pt x="30" y="40"/>
                  <a:pt x="30" y="42"/>
                  <a:pt x="30" y="44"/>
                </a:cubicBezTo>
                <a:cubicBezTo>
                  <a:pt x="29" y="44"/>
                  <a:pt x="28" y="43"/>
                  <a:pt x="27" y="43"/>
                </a:cubicBezTo>
                <a:cubicBezTo>
                  <a:pt x="12" y="43"/>
                  <a:pt x="0" y="55"/>
                  <a:pt x="0" y="70"/>
                </a:cubicBezTo>
                <a:cubicBezTo>
                  <a:pt x="0" y="84"/>
                  <a:pt x="12" y="96"/>
                  <a:pt x="27" y="9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32" y="96"/>
                  <a:pt x="148" y="80"/>
                  <a:pt x="148" y="61"/>
                </a:cubicBezTo>
                <a:cubicBezTo>
                  <a:pt x="148" y="42"/>
                  <a:pt x="132" y="27"/>
                  <a:pt x="113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5BE98AF-7066-4607-A4B7-C81E441FA032}"/>
              </a:ext>
            </a:extLst>
          </p:cNvPr>
          <p:cNvSpPr txBox="1"/>
          <p:nvPr/>
        </p:nvSpPr>
        <p:spPr>
          <a:xfrm>
            <a:off x="736516" y="44211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870BA00-FCFC-4ABB-AFE1-47086F5B28EF}"/>
              </a:ext>
            </a:extLst>
          </p:cNvPr>
          <p:cNvSpPr txBox="1"/>
          <p:nvPr/>
        </p:nvSpPr>
        <p:spPr>
          <a:xfrm>
            <a:off x="2123766" y="4421130"/>
            <a:ext cx="23922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Phonemes Identified </a:t>
            </a:r>
          </a:p>
          <a:p>
            <a:pPr algn="ctr"/>
            <a:r>
              <a:rPr lang="en-US" sz="1400" dirty="0"/>
              <a:t>&amp; </a:t>
            </a:r>
          </a:p>
          <a:p>
            <a:pPr algn="ctr"/>
            <a:r>
              <a:rPr lang="en-US" sz="1400" dirty="0"/>
              <a:t>matched to existing dictionary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B72621D-273A-49AF-BD35-9B27590740AE}"/>
              </a:ext>
            </a:extLst>
          </p:cNvPr>
          <p:cNvSpPr txBox="1"/>
          <p:nvPr/>
        </p:nvSpPr>
        <p:spPr>
          <a:xfrm>
            <a:off x="4862376" y="4421130"/>
            <a:ext cx="1413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Customer Intent </a:t>
            </a:r>
          </a:p>
          <a:p>
            <a:pPr algn="ctr"/>
            <a:r>
              <a:rPr lang="en-US" sz="1400" dirty="0"/>
              <a:t>&amp; </a:t>
            </a:r>
          </a:p>
          <a:p>
            <a:pPr algn="ctr"/>
            <a:r>
              <a:rPr lang="en-US" sz="1400" dirty="0"/>
              <a:t>Response </a:t>
            </a:r>
            <a:r>
              <a:rPr lang="en-US" sz="1400" dirty="0" err="1"/>
              <a:t>ID’ed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EF45B34-9BA1-46A6-BAF6-00B3D92859E2}"/>
              </a:ext>
            </a:extLst>
          </p:cNvPr>
          <p:cNvSpPr txBox="1"/>
          <p:nvPr/>
        </p:nvSpPr>
        <p:spPr>
          <a:xfrm>
            <a:off x="7231534" y="4421130"/>
            <a:ext cx="1353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Audio Response</a:t>
            </a:r>
          </a:p>
        </p:txBody>
      </p:sp>
      <p:sp>
        <p:nvSpPr>
          <p:cNvPr id="24" name="Freeform 29">
            <a:extLst>
              <a:ext uri="{FF2B5EF4-FFF2-40B4-BE49-F238E27FC236}">
                <a16:creationId xmlns="" xmlns:a16="http://schemas.microsoft.com/office/drawing/2014/main" id="{2224EE83-C91C-4C21-8F6D-6B9F3BF00B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04887" y="3363990"/>
            <a:ext cx="728184" cy="735809"/>
          </a:xfrm>
          <a:custGeom>
            <a:avLst/>
            <a:gdLst>
              <a:gd name="T0" fmla="*/ 175 w 181"/>
              <a:gd name="T1" fmla="*/ 150 h 182"/>
              <a:gd name="T2" fmla="*/ 109 w 181"/>
              <a:gd name="T3" fmla="*/ 84 h 182"/>
              <a:gd name="T4" fmla="*/ 109 w 181"/>
              <a:gd name="T5" fmla="*/ 84 h 182"/>
              <a:gd name="T6" fmla="*/ 115 w 181"/>
              <a:gd name="T7" fmla="*/ 58 h 182"/>
              <a:gd name="T8" fmla="*/ 98 w 181"/>
              <a:gd name="T9" fmla="*/ 17 h 182"/>
              <a:gd name="T10" fmla="*/ 57 w 181"/>
              <a:gd name="T11" fmla="*/ 0 h 182"/>
              <a:gd name="T12" fmla="*/ 17 w 181"/>
              <a:gd name="T13" fmla="*/ 17 h 182"/>
              <a:gd name="T14" fmla="*/ 0 w 181"/>
              <a:gd name="T15" fmla="*/ 58 h 182"/>
              <a:gd name="T16" fmla="*/ 17 w 181"/>
              <a:gd name="T17" fmla="*/ 99 h 182"/>
              <a:gd name="T18" fmla="*/ 57 w 181"/>
              <a:gd name="T19" fmla="*/ 116 h 182"/>
              <a:gd name="T20" fmla="*/ 57 w 181"/>
              <a:gd name="T21" fmla="*/ 116 h 182"/>
              <a:gd name="T22" fmla="*/ 83 w 181"/>
              <a:gd name="T23" fmla="*/ 109 h 182"/>
              <a:gd name="T24" fmla="*/ 83 w 181"/>
              <a:gd name="T25" fmla="*/ 109 h 182"/>
              <a:gd name="T26" fmla="*/ 150 w 181"/>
              <a:gd name="T27" fmla="*/ 176 h 182"/>
              <a:gd name="T28" fmla="*/ 171 w 181"/>
              <a:gd name="T29" fmla="*/ 173 h 182"/>
              <a:gd name="T30" fmla="*/ 173 w 181"/>
              <a:gd name="T31" fmla="*/ 171 h 182"/>
              <a:gd name="T32" fmla="*/ 175 w 181"/>
              <a:gd name="T33" fmla="*/ 150 h 182"/>
              <a:gd name="T34" fmla="*/ 57 w 181"/>
              <a:gd name="T35" fmla="*/ 99 h 182"/>
              <a:gd name="T36" fmla="*/ 28 w 181"/>
              <a:gd name="T37" fmla="*/ 87 h 182"/>
              <a:gd name="T38" fmla="*/ 16 w 181"/>
              <a:gd name="T39" fmla="*/ 58 h 182"/>
              <a:gd name="T40" fmla="*/ 28 w 181"/>
              <a:gd name="T41" fmla="*/ 29 h 182"/>
              <a:gd name="T42" fmla="*/ 57 w 181"/>
              <a:gd name="T43" fmla="*/ 17 h 182"/>
              <a:gd name="T44" fmla="*/ 87 w 181"/>
              <a:gd name="T45" fmla="*/ 29 h 182"/>
              <a:gd name="T46" fmla="*/ 99 w 181"/>
              <a:gd name="T47" fmla="*/ 58 h 182"/>
              <a:gd name="T48" fmla="*/ 87 w 181"/>
              <a:gd name="T49" fmla="*/ 87 h 182"/>
              <a:gd name="T50" fmla="*/ 57 w 181"/>
              <a:gd name="T51" fmla="*/ 9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1" h="182">
                <a:moveTo>
                  <a:pt x="175" y="150"/>
                </a:move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13" y="76"/>
                  <a:pt x="115" y="67"/>
                  <a:pt x="115" y="58"/>
                </a:cubicBezTo>
                <a:cubicBezTo>
                  <a:pt x="115" y="43"/>
                  <a:pt x="109" y="28"/>
                  <a:pt x="98" y="17"/>
                </a:cubicBezTo>
                <a:cubicBezTo>
                  <a:pt x="87" y="6"/>
                  <a:pt x="72" y="0"/>
                  <a:pt x="57" y="0"/>
                </a:cubicBezTo>
                <a:cubicBezTo>
                  <a:pt x="43" y="0"/>
                  <a:pt x="28" y="6"/>
                  <a:pt x="17" y="17"/>
                </a:cubicBezTo>
                <a:cubicBezTo>
                  <a:pt x="5" y="28"/>
                  <a:pt x="0" y="43"/>
                  <a:pt x="0" y="58"/>
                </a:cubicBezTo>
                <a:cubicBezTo>
                  <a:pt x="0" y="73"/>
                  <a:pt x="5" y="88"/>
                  <a:pt x="17" y="99"/>
                </a:cubicBezTo>
                <a:cubicBezTo>
                  <a:pt x="28" y="110"/>
                  <a:pt x="43" y="116"/>
                  <a:pt x="57" y="116"/>
                </a:cubicBezTo>
                <a:cubicBezTo>
                  <a:pt x="57" y="116"/>
                  <a:pt x="57" y="116"/>
                  <a:pt x="57" y="116"/>
                </a:cubicBezTo>
                <a:cubicBezTo>
                  <a:pt x="66" y="116"/>
                  <a:pt x="75" y="114"/>
                  <a:pt x="83" y="109"/>
                </a:cubicBezTo>
                <a:cubicBezTo>
                  <a:pt x="83" y="109"/>
                  <a:pt x="83" y="109"/>
                  <a:pt x="83" y="109"/>
                </a:cubicBezTo>
                <a:cubicBezTo>
                  <a:pt x="150" y="176"/>
                  <a:pt x="150" y="176"/>
                  <a:pt x="150" y="176"/>
                </a:cubicBezTo>
                <a:cubicBezTo>
                  <a:pt x="156" y="182"/>
                  <a:pt x="164" y="180"/>
                  <a:pt x="171" y="173"/>
                </a:cubicBezTo>
                <a:cubicBezTo>
                  <a:pt x="173" y="171"/>
                  <a:pt x="173" y="171"/>
                  <a:pt x="173" y="171"/>
                </a:cubicBezTo>
                <a:cubicBezTo>
                  <a:pt x="179" y="165"/>
                  <a:pt x="181" y="157"/>
                  <a:pt x="175" y="150"/>
                </a:cubicBezTo>
                <a:close/>
                <a:moveTo>
                  <a:pt x="57" y="99"/>
                </a:moveTo>
                <a:cubicBezTo>
                  <a:pt x="47" y="99"/>
                  <a:pt x="36" y="95"/>
                  <a:pt x="28" y="87"/>
                </a:cubicBezTo>
                <a:cubicBezTo>
                  <a:pt x="20" y="79"/>
                  <a:pt x="16" y="69"/>
                  <a:pt x="16" y="58"/>
                </a:cubicBezTo>
                <a:cubicBezTo>
                  <a:pt x="16" y="47"/>
                  <a:pt x="20" y="37"/>
                  <a:pt x="28" y="29"/>
                </a:cubicBezTo>
                <a:cubicBezTo>
                  <a:pt x="36" y="21"/>
                  <a:pt x="47" y="17"/>
                  <a:pt x="57" y="17"/>
                </a:cubicBezTo>
                <a:cubicBezTo>
                  <a:pt x="68" y="17"/>
                  <a:pt x="78" y="21"/>
                  <a:pt x="87" y="29"/>
                </a:cubicBezTo>
                <a:cubicBezTo>
                  <a:pt x="95" y="37"/>
                  <a:pt x="99" y="47"/>
                  <a:pt x="99" y="58"/>
                </a:cubicBezTo>
                <a:cubicBezTo>
                  <a:pt x="99" y="69"/>
                  <a:pt x="95" y="79"/>
                  <a:pt x="87" y="87"/>
                </a:cubicBezTo>
                <a:cubicBezTo>
                  <a:pt x="78" y="95"/>
                  <a:pt x="68" y="99"/>
                  <a:pt x="57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A129DAD-B6A4-4128-9FD4-7FB188E97030}"/>
              </a:ext>
            </a:extLst>
          </p:cNvPr>
          <p:cNvGrpSpPr/>
          <p:nvPr/>
        </p:nvGrpSpPr>
        <p:grpSpPr>
          <a:xfrm>
            <a:off x="4872709" y="3461897"/>
            <a:ext cx="791387" cy="966704"/>
            <a:chOff x="1416378" y="4134698"/>
            <a:chExt cx="1067040" cy="1303423"/>
          </a:xfrm>
        </p:grpSpPr>
        <p:sp>
          <p:nvSpPr>
            <p:cNvPr id="16" name="Freeform 33">
              <a:extLst>
                <a:ext uri="{FF2B5EF4-FFF2-40B4-BE49-F238E27FC236}">
                  <a16:creationId xmlns="" xmlns:a16="http://schemas.microsoft.com/office/drawing/2014/main" id="{0D26BC9A-862F-4632-BB4C-970DC48EFF5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45874" y="4252222"/>
              <a:ext cx="1037544" cy="1175423"/>
            </a:xfrm>
            <a:custGeom>
              <a:avLst/>
              <a:gdLst>
                <a:gd name="T0" fmla="*/ 2836 w 5674"/>
                <a:gd name="T1" fmla="*/ 3332 h 6428"/>
                <a:gd name="T2" fmla="*/ 4284 w 5674"/>
                <a:gd name="T3" fmla="*/ 6428 h 6428"/>
                <a:gd name="T4" fmla="*/ 2497 w 5674"/>
                <a:gd name="T5" fmla="*/ 2739 h 6428"/>
                <a:gd name="T6" fmla="*/ 3208 w 5674"/>
                <a:gd name="T7" fmla="*/ 1460 h 6428"/>
                <a:gd name="T8" fmla="*/ 3403 w 5674"/>
                <a:gd name="T9" fmla="*/ 1887 h 6428"/>
                <a:gd name="T10" fmla="*/ 3208 w 5674"/>
                <a:gd name="T11" fmla="*/ 2316 h 6428"/>
                <a:gd name="T12" fmla="*/ 2752 w 5674"/>
                <a:gd name="T13" fmla="*/ 2449 h 6428"/>
                <a:gd name="T14" fmla="*/ 2360 w 5674"/>
                <a:gd name="T15" fmla="*/ 2197 h 6428"/>
                <a:gd name="T16" fmla="*/ 2294 w 5674"/>
                <a:gd name="T17" fmla="*/ 1723 h 6428"/>
                <a:gd name="T18" fmla="*/ 2598 w 5674"/>
                <a:gd name="T19" fmla="*/ 1372 h 6428"/>
                <a:gd name="T20" fmla="*/ 4093 w 5674"/>
                <a:gd name="T21" fmla="*/ 821 h 6428"/>
                <a:gd name="T22" fmla="*/ 4370 w 5674"/>
                <a:gd name="T23" fmla="*/ 1148 h 6428"/>
                <a:gd name="T24" fmla="*/ 4540 w 5674"/>
                <a:gd name="T25" fmla="*/ 1887 h 6428"/>
                <a:gd name="T26" fmla="*/ 4370 w 5674"/>
                <a:gd name="T27" fmla="*/ 2628 h 6428"/>
                <a:gd name="T28" fmla="*/ 4105 w 5674"/>
                <a:gd name="T29" fmla="*/ 2952 h 6428"/>
                <a:gd name="T30" fmla="*/ 3834 w 5674"/>
                <a:gd name="T31" fmla="*/ 2889 h 6428"/>
                <a:gd name="T32" fmla="*/ 3764 w 5674"/>
                <a:gd name="T33" fmla="*/ 2636 h 6428"/>
                <a:gd name="T34" fmla="*/ 3969 w 5674"/>
                <a:gd name="T35" fmla="*/ 2187 h 6428"/>
                <a:gd name="T36" fmla="*/ 3969 w 5674"/>
                <a:gd name="T37" fmla="*/ 1589 h 6428"/>
                <a:gd name="T38" fmla="*/ 3764 w 5674"/>
                <a:gd name="T39" fmla="*/ 1140 h 6428"/>
                <a:gd name="T40" fmla="*/ 3836 w 5674"/>
                <a:gd name="T41" fmla="*/ 887 h 6428"/>
                <a:gd name="T42" fmla="*/ 1715 w 5674"/>
                <a:gd name="T43" fmla="*/ 819 h 6428"/>
                <a:gd name="T44" fmla="*/ 1908 w 5674"/>
                <a:gd name="T45" fmla="*/ 1006 h 6428"/>
                <a:gd name="T46" fmla="*/ 1817 w 5674"/>
                <a:gd name="T47" fmla="*/ 1312 h 6428"/>
                <a:gd name="T48" fmla="*/ 1667 w 5674"/>
                <a:gd name="T49" fmla="*/ 1887 h 6428"/>
                <a:gd name="T50" fmla="*/ 1817 w 5674"/>
                <a:gd name="T51" fmla="*/ 2464 h 6428"/>
                <a:gd name="T52" fmla="*/ 1908 w 5674"/>
                <a:gd name="T53" fmla="*/ 2770 h 6428"/>
                <a:gd name="T54" fmla="*/ 1704 w 5674"/>
                <a:gd name="T55" fmla="*/ 2961 h 6428"/>
                <a:gd name="T56" fmla="*/ 1460 w 5674"/>
                <a:gd name="T57" fmla="*/ 2885 h 6428"/>
                <a:gd name="T58" fmla="*/ 1177 w 5674"/>
                <a:gd name="T59" fmla="*/ 2269 h 6428"/>
                <a:gd name="T60" fmla="*/ 1177 w 5674"/>
                <a:gd name="T61" fmla="*/ 1507 h 6428"/>
                <a:gd name="T62" fmla="*/ 1462 w 5674"/>
                <a:gd name="T63" fmla="*/ 889 h 6428"/>
                <a:gd name="T64" fmla="*/ 4838 w 5674"/>
                <a:gd name="T65" fmla="*/ 0 h 6428"/>
                <a:gd name="T66" fmla="*/ 5138 w 5674"/>
                <a:gd name="T67" fmla="*/ 228 h 6428"/>
                <a:gd name="T68" fmla="*/ 5559 w 5674"/>
                <a:gd name="T69" fmla="*/ 1092 h 6428"/>
                <a:gd name="T70" fmla="*/ 5668 w 5674"/>
                <a:gd name="T71" fmla="*/ 2051 h 6428"/>
                <a:gd name="T72" fmla="*/ 5452 w 5674"/>
                <a:gd name="T73" fmla="*/ 2989 h 6428"/>
                <a:gd name="T74" fmla="*/ 5006 w 5674"/>
                <a:gd name="T75" fmla="*/ 3712 h 6428"/>
                <a:gd name="T76" fmla="*/ 4744 w 5674"/>
                <a:gd name="T77" fmla="*/ 3761 h 6428"/>
                <a:gd name="T78" fmla="*/ 4571 w 5674"/>
                <a:gd name="T79" fmla="*/ 3558 h 6428"/>
                <a:gd name="T80" fmla="*/ 4721 w 5674"/>
                <a:gd name="T81" fmla="*/ 3215 h 6428"/>
                <a:gd name="T82" fmla="*/ 5093 w 5674"/>
                <a:gd name="T83" fmla="*/ 2357 h 6428"/>
                <a:gd name="T84" fmla="*/ 5093 w 5674"/>
                <a:gd name="T85" fmla="*/ 1415 h 6428"/>
                <a:gd name="T86" fmla="*/ 4723 w 5674"/>
                <a:gd name="T87" fmla="*/ 561 h 6428"/>
                <a:gd name="T88" fmla="*/ 4573 w 5674"/>
                <a:gd name="T89" fmla="*/ 216 h 6428"/>
                <a:gd name="T90" fmla="*/ 4748 w 5674"/>
                <a:gd name="T91" fmla="*/ 15 h 6428"/>
                <a:gd name="T92" fmla="*/ 969 w 5674"/>
                <a:gd name="T93" fmla="*/ 33 h 6428"/>
                <a:gd name="T94" fmla="*/ 1105 w 5674"/>
                <a:gd name="T95" fmla="*/ 263 h 6428"/>
                <a:gd name="T96" fmla="*/ 864 w 5674"/>
                <a:gd name="T97" fmla="*/ 694 h 6428"/>
                <a:gd name="T98" fmla="*/ 554 w 5674"/>
                <a:gd name="T99" fmla="*/ 1571 h 6428"/>
                <a:gd name="T100" fmla="*/ 618 w 5674"/>
                <a:gd name="T101" fmla="*/ 2511 h 6428"/>
                <a:gd name="T102" fmla="*/ 1047 w 5674"/>
                <a:gd name="T103" fmla="*/ 3342 h 6428"/>
                <a:gd name="T104" fmla="*/ 1090 w 5674"/>
                <a:gd name="T105" fmla="*/ 3603 h 6428"/>
                <a:gd name="T106" fmla="*/ 885 w 5674"/>
                <a:gd name="T107" fmla="*/ 3771 h 6428"/>
                <a:gd name="T108" fmla="*/ 633 w 5674"/>
                <a:gd name="T109" fmla="*/ 3677 h 6428"/>
                <a:gd name="T110" fmla="*/ 164 w 5674"/>
                <a:gd name="T111" fmla="*/ 2839 h 6428"/>
                <a:gd name="T112" fmla="*/ 0 w 5674"/>
                <a:gd name="T113" fmla="*/ 1887 h 6428"/>
                <a:gd name="T114" fmla="*/ 164 w 5674"/>
                <a:gd name="T115" fmla="*/ 938 h 6428"/>
                <a:gd name="T116" fmla="*/ 633 w 5674"/>
                <a:gd name="T117" fmla="*/ 99 h 6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74" h="6428">
                  <a:moveTo>
                    <a:pt x="2419" y="4726"/>
                  </a:moveTo>
                  <a:lnTo>
                    <a:pt x="2249" y="5293"/>
                  </a:lnTo>
                  <a:lnTo>
                    <a:pt x="3425" y="5293"/>
                  </a:lnTo>
                  <a:lnTo>
                    <a:pt x="3255" y="4726"/>
                  </a:lnTo>
                  <a:lnTo>
                    <a:pt x="2419" y="4726"/>
                  </a:lnTo>
                  <a:close/>
                  <a:moveTo>
                    <a:pt x="2836" y="3332"/>
                  </a:moveTo>
                  <a:lnTo>
                    <a:pt x="2589" y="4159"/>
                  </a:lnTo>
                  <a:lnTo>
                    <a:pt x="3084" y="4159"/>
                  </a:lnTo>
                  <a:lnTo>
                    <a:pt x="2836" y="3332"/>
                  </a:lnTo>
                  <a:close/>
                  <a:moveTo>
                    <a:pt x="2497" y="2739"/>
                  </a:moveTo>
                  <a:lnTo>
                    <a:pt x="3177" y="2739"/>
                  </a:lnTo>
                  <a:lnTo>
                    <a:pt x="4284" y="6428"/>
                  </a:lnTo>
                  <a:lnTo>
                    <a:pt x="3766" y="6428"/>
                  </a:lnTo>
                  <a:lnTo>
                    <a:pt x="3594" y="5861"/>
                  </a:lnTo>
                  <a:lnTo>
                    <a:pt x="2078" y="5861"/>
                  </a:lnTo>
                  <a:lnTo>
                    <a:pt x="1908" y="6428"/>
                  </a:lnTo>
                  <a:lnTo>
                    <a:pt x="1390" y="6428"/>
                  </a:lnTo>
                  <a:lnTo>
                    <a:pt x="2497" y="2739"/>
                  </a:lnTo>
                  <a:close/>
                  <a:moveTo>
                    <a:pt x="2836" y="1320"/>
                  </a:moveTo>
                  <a:lnTo>
                    <a:pt x="2920" y="1326"/>
                  </a:lnTo>
                  <a:lnTo>
                    <a:pt x="3000" y="1345"/>
                  </a:lnTo>
                  <a:lnTo>
                    <a:pt x="3076" y="1372"/>
                  </a:lnTo>
                  <a:lnTo>
                    <a:pt x="3146" y="1411"/>
                  </a:lnTo>
                  <a:lnTo>
                    <a:pt x="3208" y="1460"/>
                  </a:lnTo>
                  <a:lnTo>
                    <a:pt x="3265" y="1515"/>
                  </a:lnTo>
                  <a:lnTo>
                    <a:pt x="3314" y="1579"/>
                  </a:lnTo>
                  <a:lnTo>
                    <a:pt x="3351" y="1649"/>
                  </a:lnTo>
                  <a:lnTo>
                    <a:pt x="3380" y="1723"/>
                  </a:lnTo>
                  <a:lnTo>
                    <a:pt x="3397" y="1803"/>
                  </a:lnTo>
                  <a:lnTo>
                    <a:pt x="3403" y="1887"/>
                  </a:lnTo>
                  <a:lnTo>
                    <a:pt x="3397" y="1971"/>
                  </a:lnTo>
                  <a:lnTo>
                    <a:pt x="3380" y="2051"/>
                  </a:lnTo>
                  <a:lnTo>
                    <a:pt x="3351" y="2127"/>
                  </a:lnTo>
                  <a:lnTo>
                    <a:pt x="3314" y="2197"/>
                  </a:lnTo>
                  <a:lnTo>
                    <a:pt x="3265" y="2260"/>
                  </a:lnTo>
                  <a:lnTo>
                    <a:pt x="3208" y="2316"/>
                  </a:lnTo>
                  <a:lnTo>
                    <a:pt x="3146" y="2365"/>
                  </a:lnTo>
                  <a:lnTo>
                    <a:pt x="3076" y="2402"/>
                  </a:lnTo>
                  <a:lnTo>
                    <a:pt x="3000" y="2431"/>
                  </a:lnTo>
                  <a:lnTo>
                    <a:pt x="2920" y="2449"/>
                  </a:lnTo>
                  <a:lnTo>
                    <a:pt x="2836" y="2455"/>
                  </a:lnTo>
                  <a:lnTo>
                    <a:pt x="2752" y="2449"/>
                  </a:lnTo>
                  <a:lnTo>
                    <a:pt x="2672" y="2431"/>
                  </a:lnTo>
                  <a:lnTo>
                    <a:pt x="2598" y="2402"/>
                  </a:lnTo>
                  <a:lnTo>
                    <a:pt x="2528" y="2365"/>
                  </a:lnTo>
                  <a:lnTo>
                    <a:pt x="2464" y="2316"/>
                  </a:lnTo>
                  <a:lnTo>
                    <a:pt x="2409" y="2260"/>
                  </a:lnTo>
                  <a:lnTo>
                    <a:pt x="2360" y="2197"/>
                  </a:lnTo>
                  <a:lnTo>
                    <a:pt x="2322" y="2127"/>
                  </a:lnTo>
                  <a:lnTo>
                    <a:pt x="2294" y="2051"/>
                  </a:lnTo>
                  <a:lnTo>
                    <a:pt x="2275" y="1971"/>
                  </a:lnTo>
                  <a:lnTo>
                    <a:pt x="2269" y="1887"/>
                  </a:lnTo>
                  <a:lnTo>
                    <a:pt x="2275" y="1803"/>
                  </a:lnTo>
                  <a:lnTo>
                    <a:pt x="2294" y="1723"/>
                  </a:lnTo>
                  <a:lnTo>
                    <a:pt x="2322" y="1649"/>
                  </a:lnTo>
                  <a:lnTo>
                    <a:pt x="2360" y="1579"/>
                  </a:lnTo>
                  <a:lnTo>
                    <a:pt x="2409" y="1515"/>
                  </a:lnTo>
                  <a:lnTo>
                    <a:pt x="2464" y="1460"/>
                  </a:lnTo>
                  <a:lnTo>
                    <a:pt x="2528" y="1411"/>
                  </a:lnTo>
                  <a:lnTo>
                    <a:pt x="2598" y="1372"/>
                  </a:lnTo>
                  <a:lnTo>
                    <a:pt x="2672" y="1345"/>
                  </a:lnTo>
                  <a:lnTo>
                    <a:pt x="2752" y="1326"/>
                  </a:lnTo>
                  <a:lnTo>
                    <a:pt x="2836" y="1320"/>
                  </a:lnTo>
                  <a:close/>
                  <a:moveTo>
                    <a:pt x="4004" y="811"/>
                  </a:moveTo>
                  <a:lnTo>
                    <a:pt x="4049" y="813"/>
                  </a:lnTo>
                  <a:lnTo>
                    <a:pt x="4093" y="821"/>
                  </a:lnTo>
                  <a:lnTo>
                    <a:pt x="4136" y="836"/>
                  </a:lnTo>
                  <a:lnTo>
                    <a:pt x="4175" y="860"/>
                  </a:lnTo>
                  <a:lnTo>
                    <a:pt x="4212" y="889"/>
                  </a:lnTo>
                  <a:lnTo>
                    <a:pt x="4241" y="926"/>
                  </a:lnTo>
                  <a:lnTo>
                    <a:pt x="4310" y="1035"/>
                  </a:lnTo>
                  <a:lnTo>
                    <a:pt x="4370" y="1148"/>
                  </a:lnTo>
                  <a:lnTo>
                    <a:pt x="4421" y="1263"/>
                  </a:lnTo>
                  <a:lnTo>
                    <a:pt x="4464" y="1384"/>
                  </a:lnTo>
                  <a:lnTo>
                    <a:pt x="4497" y="1507"/>
                  </a:lnTo>
                  <a:lnTo>
                    <a:pt x="4520" y="1632"/>
                  </a:lnTo>
                  <a:lnTo>
                    <a:pt x="4534" y="1759"/>
                  </a:lnTo>
                  <a:lnTo>
                    <a:pt x="4540" y="1887"/>
                  </a:lnTo>
                  <a:lnTo>
                    <a:pt x="4534" y="2016"/>
                  </a:lnTo>
                  <a:lnTo>
                    <a:pt x="4520" y="2145"/>
                  </a:lnTo>
                  <a:lnTo>
                    <a:pt x="4497" y="2269"/>
                  </a:lnTo>
                  <a:lnTo>
                    <a:pt x="4464" y="2392"/>
                  </a:lnTo>
                  <a:lnTo>
                    <a:pt x="4421" y="2511"/>
                  </a:lnTo>
                  <a:lnTo>
                    <a:pt x="4370" y="2628"/>
                  </a:lnTo>
                  <a:lnTo>
                    <a:pt x="4310" y="2741"/>
                  </a:lnTo>
                  <a:lnTo>
                    <a:pt x="4241" y="2850"/>
                  </a:lnTo>
                  <a:lnTo>
                    <a:pt x="4212" y="2885"/>
                  </a:lnTo>
                  <a:lnTo>
                    <a:pt x="4181" y="2913"/>
                  </a:lnTo>
                  <a:lnTo>
                    <a:pt x="4144" y="2936"/>
                  </a:lnTo>
                  <a:lnTo>
                    <a:pt x="4105" y="2952"/>
                  </a:lnTo>
                  <a:lnTo>
                    <a:pt x="4064" y="2961"/>
                  </a:lnTo>
                  <a:lnTo>
                    <a:pt x="4021" y="2965"/>
                  </a:lnTo>
                  <a:lnTo>
                    <a:pt x="3971" y="2961"/>
                  </a:lnTo>
                  <a:lnTo>
                    <a:pt x="3920" y="2946"/>
                  </a:lnTo>
                  <a:lnTo>
                    <a:pt x="3871" y="2919"/>
                  </a:lnTo>
                  <a:lnTo>
                    <a:pt x="3834" y="2889"/>
                  </a:lnTo>
                  <a:lnTo>
                    <a:pt x="3805" y="2852"/>
                  </a:lnTo>
                  <a:lnTo>
                    <a:pt x="3781" y="2813"/>
                  </a:lnTo>
                  <a:lnTo>
                    <a:pt x="3766" y="2770"/>
                  </a:lnTo>
                  <a:lnTo>
                    <a:pt x="3758" y="2726"/>
                  </a:lnTo>
                  <a:lnTo>
                    <a:pt x="3756" y="2681"/>
                  </a:lnTo>
                  <a:lnTo>
                    <a:pt x="3764" y="2636"/>
                  </a:lnTo>
                  <a:lnTo>
                    <a:pt x="3780" y="2591"/>
                  </a:lnTo>
                  <a:lnTo>
                    <a:pt x="3803" y="2550"/>
                  </a:lnTo>
                  <a:lnTo>
                    <a:pt x="3856" y="2464"/>
                  </a:lnTo>
                  <a:lnTo>
                    <a:pt x="3902" y="2375"/>
                  </a:lnTo>
                  <a:lnTo>
                    <a:pt x="3939" y="2281"/>
                  </a:lnTo>
                  <a:lnTo>
                    <a:pt x="3969" y="2187"/>
                  </a:lnTo>
                  <a:lnTo>
                    <a:pt x="3990" y="2088"/>
                  </a:lnTo>
                  <a:lnTo>
                    <a:pt x="4002" y="1989"/>
                  </a:lnTo>
                  <a:lnTo>
                    <a:pt x="4008" y="1887"/>
                  </a:lnTo>
                  <a:lnTo>
                    <a:pt x="4002" y="1786"/>
                  </a:lnTo>
                  <a:lnTo>
                    <a:pt x="3990" y="1686"/>
                  </a:lnTo>
                  <a:lnTo>
                    <a:pt x="3969" y="1589"/>
                  </a:lnTo>
                  <a:lnTo>
                    <a:pt x="3939" y="1493"/>
                  </a:lnTo>
                  <a:lnTo>
                    <a:pt x="3902" y="1402"/>
                  </a:lnTo>
                  <a:lnTo>
                    <a:pt x="3856" y="1312"/>
                  </a:lnTo>
                  <a:lnTo>
                    <a:pt x="3803" y="1226"/>
                  </a:lnTo>
                  <a:lnTo>
                    <a:pt x="3780" y="1185"/>
                  </a:lnTo>
                  <a:lnTo>
                    <a:pt x="3764" y="1140"/>
                  </a:lnTo>
                  <a:lnTo>
                    <a:pt x="3758" y="1096"/>
                  </a:lnTo>
                  <a:lnTo>
                    <a:pt x="3758" y="1051"/>
                  </a:lnTo>
                  <a:lnTo>
                    <a:pt x="3766" y="1006"/>
                  </a:lnTo>
                  <a:lnTo>
                    <a:pt x="3781" y="963"/>
                  </a:lnTo>
                  <a:lnTo>
                    <a:pt x="3805" y="924"/>
                  </a:lnTo>
                  <a:lnTo>
                    <a:pt x="3836" y="887"/>
                  </a:lnTo>
                  <a:lnTo>
                    <a:pt x="3873" y="858"/>
                  </a:lnTo>
                  <a:lnTo>
                    <a:pt x="3914" y="834"/>
                  </a:lnTo>
                  <a:lnTo>
                    <a:pt x="3959" y="819"/>
                  </a:lnTo>
                  <a:lnTo>
                    <a:pt x="4004" y="811"/>
                  </a:lnTo>
                  <a:close/>
                  <a:moveTo>
                    <a:pt x="1670" y="811"/>
                  </a:moveTo>
                  <a:lnTo>
                    <a:pt x="1715" y="819"/>
                  </a:lnTo>
                  <a:lnTo>
                    <a:pt x="1760" y="834"/>
                  </a:lnTo>
                  <a:lnTo>
                    <a:pt x="1801" y="858"/>
                  </a:lnTo>
                  <a:lnTo>
                    <a:pt x="1838" y="887"/>
                  </a:lnTo>
                  <a:lnTo>
                    <a:pt x="1869" y="924"/>
                  </a:lnTo>
                  <a:lnTo>
                    <a:pt x="1891" y="963"/>
                  </a:lnTo>
                  <a:lnTo>
                    <a:pt x="1908" y="1006"/>
                  </a:lnTo>
                  <a:lnTo>
                    <a:pt x="1916" y="1051"/>
                  </a:lnTo>
                  <a:lnTo>
                    <a:pt x="1916" y="1096"/>
                  </a:lnTo>
                  <a:lnTo>
                    <a:pt x="1908" y="1140"/>
                  </a:lnTo>
                  <a:lnTo>
                    <a:pt x="1895" y="1185"/>
                  </a:lnTo>
                  <a:lnTo>
                    <a:pt x="1871" y="1226"/>
                  </a:lnTo>
                  <a:lnTo>
                    <a:pt x="1817" y="1312"/>
                  </a:lnTo>
                  <a:lnTo>
                    <a:pt x="1772" y="1402"/>
                  </a:lnTo>
                  <a:lnTo>
                    <a:pt x="1735" y="1493"/>
                  </a:lnTo>
                  <a:lnTo>
                    <a:pt x="1706" y="1589"/>
                  </a:lnTo>
                  <a:lnTo>
                    <a:pt x="1684" y="1686"/>
                  </a:lnTo>
                  <a:lnTo>
                    <a:pt x="1670" y="1786"/>
                  </a:lnTo>
                  <a:lnTo>
                    <a:pt x="1667" y="1887"/>
                  </a:lnTo>
                  <a:lnTo>
                    <a:pt x="1670" y="1989"/>
                  </a:lnTo>
                  <a:lnTo>
                    <a:pt x="1684" y="2088"/>
                  </a:lnTo>
                  <a:lnTo>
                    <a:pt x="1706" y="2187"/>
                  </a:lnTo>
                  <a:lnTo>
                    <a:pt x="1735" y="2281"/>
                  </a:lnTo>
                  <a:lnTo>
                    <a:pt x="1772" y="2375"/>
                  </a:lnTo>
                  <a:lnTo>
                    <a:pt x="1817" y="2464"/>
                  </a:lnTo>
                  <a:lnTo>
                    <a:pt x="1871" y="2550"/>
                  </a:lnTo>
                  <a:lnTo>
                    <a:pt x="1895" y="2591"/>
                  </a:lnTo>
                  <a:lnTo>
                    <a:pt x="1910" y="2636"/>
                  </a:lnTo>
                  <a:lnTo>
                    <a:pt x="1916" y="2681"/>
                  </a:lnTo>
                  <a:lnTo>
                    <a:pt x="1916" y="2726"/>
                  </a:lnTo>
                  <a:lnTo>
                    <a:pt x="1908" y="2770"/>
                  </a:lnTo>
                  <a:lnTo>
                    <a:pt x="1893" y="2813"/>
                  </a:lnTo>
                  <a:lnTo>
                    <a:pt x="1869" y="2852"/>
                  </a:lnTo>
                  <a:lnTo>
                    <a:pt x="1838" y="2889"/>
                  </a:lnTo>
                  <a:lnTo>
                    <a:pt x="1801" y="2919"/>
                  </a:lnTo>
                  <a:lnTo>
                    <a:pt x="1754" y="2946"/>
                  </a:lnTo>
                  <a:lnTo>
                    <a:pt x="1704" y="2961"/>
                  </a:lnTo>
                  <a:lnTo>
                    <a:pt x="1651" y="2965"/>
                  </a:lnTo>
                  <a:lnTo>
                    <a:pt x="1610" y="2961"/>
                  </a:lnTo>
                  <a:lnTo>
                    <a:pt x="1569" y="2952"/>
                  </a:lnTo>
                  <a:lnTo>
                    <a:pt x="1530" y="2936"/>
                  </a:lnTo>
                  <a:lnTo>
                    <a:pt x="1493" y="2913"/>
                  </a:lnTo>
                  <a:lnTo>
                    <a:pt x="1460" y="2885"/>
                  </a:lnTo>
                  <a:lnTo>
                    <a:pt x="1433" y="2850"/>
                  </a:lnTo>
                  <a:lnTo>
                    <a:pt x="1362" y="2741"/>
                  </a:lnTo>
                  <a:lnTo>
                    <a:pt x="1304" y="2628"/>
                  </a:lnTo>
                  <a:lnTo>
                    <a:pt x="1253" y="2511"/>
                  </a:lnTo>
                  <a:lnTo>
                    <a:pt x="1210" y="2392"/>
                  </a:lnTo>
                  <a:lnTo>
                    <a:pt x="1177" y="2269"/>
                  </a:lnTo>
                  <a:lnTo>
                    <a:pt x="1154" y="2145"/>
                  </a:lnTo>
                  <a:lnTo>
                    <a:pt x="1140" y="2016"/>
                  </a:lnTo>
                  <a:lnTo>
                    <a:pt x="1134" y="1887"/>
                  </a:lnTo>
                  <a:lnTo>
                    <a:pt x="1140" y="1759"/>
                  </a:lnTo>
                  <a:lnTo>
                    <a:pt x="1154" y="1632"/>
                  </a:lnTo>
                  <a:lnTo>
                    <a:pt x="1177" y="1507"/>
                  </a:lnTo>
                  <a:lnTo>
                    <a:pt x="1210" y="1384"/>
                  </a:lnTo>
                  <a:lnTo>
                    <a:pt x="1251" y="1263"/>
                  </a:lnTo>
                  <a:lnTo>
                    <a:pt x="1304" y="1148"/>
                  </a:lnTo>
                  <a:lnTo>
                    <a:pt x="1362" y="1035"/>
                  </a:lnTo>
                  <a:lnTo>
                    <a:pt x="1431" y="926"/>
                  </a:lnTo>
                  <a:lnTo>
                    <a:pt x="1462" y="889"/>
                  </a:lnTo>
                  <a:lnTo>
                    <a:pt x="1497" y="860"/>
                  </a:lnTo>
                  <a:lnTo>
                    <a:pt x="1538" y="836"/>
                  </a:lnTo>
                  <a:lnTo>
                    <a:pt x="1581" y="821"/>
                  </a:lnTo>
                  <a:lnTo>
                    <a:pt x="1624" y="813"/>
                  </a:lnTo>
                  <a:lnTo>
                    <a:pt x="1670" y="811"/>
                  </a:lnTo>
                  <a:close/>
                  <a:moveTo>
                    <a:pt x="4838" y="0"/>
                  </a:moveTo>
                  <a:lnTo>
                    <a:pt x="4883" y="6"/>
                  </a:lnTo>
                  <a:lnTo>
                    <a:pt x="4928" y="17"/>
                  </a:lnTo>
                  <a:lnTo>
                    <a:pt x="4969" y="37"/>
                  </a:lnTo>
                  <a:lnTo>
                    <a:pt x="5006" y="64"/>
                  </a:lnTo>
                  <a:lnTo>
                    <a:pt x="5041" y="99"/>
                  </a:lnTo>
                  <a:lnTo>
                    <a:pt x="5138" y="228"/>
                  </a:lnTo>
                  <a:lnTo>
                    <a:pt x="5228" y="361"/>
                  </a:lnTo>
                  <a:lnTo>
                    <a:pt x="5312" y="499"/>
                  </a:lnTo>
                  <a:lnTo>
                    <a:pt x="5386" y="641"/>
                  </a:lnTo>
                  <a:lnTo>
                    <a:pt x="5452" y="788"/>
                  </a:lnTo>
                  <a:lnTo>
                    <a:pt x="5510" y="938"/>
                  </a:lnTo>
                  <a:lnTo>
                    <a:pt x="5559" y="1092"/>
                  </a:lnTo>
                  <a:lnTo>
                    <a:pt x="5600" y="1248"/>
                  </a:lnTo>
                  <a:lnTo>
                    <a:pt x="5631" y="1406"/>
                  </a:lnTo>
                  <a:lnTo>
                    <a:pt x="5655" y="1564"/>
                  </a:lnTo>
                  <a:lnTo>
                    <a:pt x="5668" y="1725"/>
                  </a:lnTo>
                  <a:lnTo>
                    <a:pt x="5674" y="1887"/>
                  </a:lnTo>
                  <a:lnTo>
                    <a:pt x="5668" y="2051"/>
                  </a:lnTo>
                  <a:lnTo>
                    <a:pt x="5655" y="2211"/>
                  </a:lnTo>
                  <a:lnTo>
                    <a:pt x="5631" y="2371"/>
                  </a:lnTo>
                  <a:lnTo>
                    <a:pt x="5600" y="2529"/>
                  </a:lnTo>
                  <a:lnTo>
                    <a:pt x="5559" y="2685"/>
                  </a:lnTo>
                  <a:lnTo>
                    <a:pt x="5510" y="2839"/>
                  </a:lnTo>
                  <a:lnTo>
                    <a:pt x="5452" y="2989"/>
                  </a:lnTo>
                  <a:lnTo>
                    <a:pt x="5386" y="3135"/>
                  </a:lnTo>
                  <a:lnTo>
                    <a:pt x="5312" y="3277"/>
                  </a:lnTo>
                  <a:lnTo>
                    <a:pt x="5228" y="3416"/>
                  </a:lnTo>
                  <a:lnTo>
                    <a:pt x="5138" y="3548"/>
                  </a:lnTo>
                  <a:lnTo>
                    <a:pt x="5039" y="3677"/>
                  </a:lnTo>
                  <a:lnTo>
                    <a:pt x="5006" y="3712"/>
                  </a:lnTo>
                  <a:lnTo>
                    <a:pt x="4967" y="3739"/>
                  </a:lnTo>
                  <a:lnTo>
                    <a:pt x="4924" y="3759"/>
                  </a:lnTo>
                  <a:lnTo>
                    <a:pt x="4879" y="3771"/>
                  </a:lnTo>
                  <a:lnTo>
                    <a:pt x="4832" y="3774"/>
                  </a:lnTo>
                  <a:lnTo>
                    <a:pt x="4789" y="3771"/>
                  </a:lnTo>
                  <a:lnTo>
                    <a:pt x="4744" y="3761"/>
                  </a:lnTo>
                  <a:lnTo>
                    <a:pt x="4703" y="3741"/>
                  </a:lnTo>
                  <a:lnTo>
                    <a:pt x="4664" y="3716"/>
                  </a:lnTo>
                  <a:lnTo>
                    <a:pt x="4631" y="3683"/>
                  </a:lnTo>
                  <a:lnTo>
                    <a:pt x="4604" y="3644"/>
                  </a:lnTo>
                  <a:lnTo>
                    <a:pt x="4585" y="3603"/>
                  </a:lnTo>
                  <a:lnTo>
                    <a:pt x="4571" y="3558"/>
                  </a:lnTo>
                  <a:lnTo>
                    <a:pt x="4567" y="3513"/>
                  </a:lnTo>
                  <a:lnTo>
                    <a:pt x="4571" y="3468"/>
                  </a:lnTo>
                  <a:lnTo>
                    <a:pt x="4581" y="3424"/>
                  </a:lnTo>
                  <a:lnTo>
                    <a:pt x="4600" y="3381"/>
                  </a:lnTo>
                  <a:lnTo>
                    <a:pt x="4627" y="3342"/>
                  </a:lnTo>
                  <a:lnTo>
                    <a:pt x="4721" y="3215"/>
                  </a:lnTo>
                  <a:lnTo>
                    <a:pt x="4807" y="3084"/>
                  </a:lnTo>
                  <a:lnTo>
                    <a:pt x="4885" y="2948"/>
                  </a:lnTo>
                  <a:lnTo>
                    <a:pt x="4951" y="2805"/>
                  </a:lnTo>
                  <a:lnTo>
                    <a:pt x="5009" y="2659"/>
                  </a:lnTo>
                  <a:lnTo>
                    <a:pt x="5056" y="2511"/>
                  </a:lnTo>
                  <a:lnTo>
                    <a:pt x="5093" y="2357"/>
                  </a:lnTo>
                  <a:lnTo>
                    <a:pt x="5121" y="2203"/>
                  </a:lnTo>
                  <a:lnTo>
                    <a:pt x="5136" y="2045"/>
                  </a:lnTo>
                  <a:lnTo>
                    <a:pt x="5142" y="1887"/>
                  </a:lnTo>
                  <a:lnTo>
                    <a:pt x="5136" y="1727"/>
                  </a:lnTo>
                  <a:lnTo>
                    <a:pt x="5121" y="1571"/>
                  </a:lnTo>
                  <a:lnTo>
                    <a:pt x="5093" y="1415"/>
                  </a:lnTo>
                  <a:lnTo>
                    <a:pt x="5058" y="1263"/>
                  </a:lnTo>
                  <a:lnTo>
                    <a:pt x="5011" y="1115"/>
                  </a:lnTo>
                  <a:lnTo>
                    <a:pt x="4953" y="971"/>
                  </a:lnTo>
                  <a:lnTo>
                    <a:pt x="4887" y="830"/>
                  </a:lnTo>
                  <a:lnTo>
                    <a:pt x="4811" y="694"/>
                  </a:lnTo>
                  <a:lnTo>
                    <a:pt x="4723" y="561"/>
                  </a:lnTo>
                  <a:lnTo>
                    <a:pt x="4627" y="435"/>
                  </a:lnTo>
                  <a:lnTo>
                    <a:pt x="4600" y="396"/>
                  </a:lnTo>
                  <a:lnTo>
                    <a:pt x="4581" y="353"/>
                  </a:lnTo>
                  <a:lnTo>
                    <a:pt x="4571" y="308"/>
                  </a:lnTo>
                  <a:lnTo>
                    <a:pt x="4567" y="263"/>
                  </a:lnTo>
                  <a:lnTo>
                    <a:pt x="4573" y="216"/>
                  </a:lnTo>
                  <a:lnTo>
                    <a:pt x="4585" y="173"/>
                  </a:lnTo>
                  <a:lnTo>
                    <a:pt x="4604" y="132"/>
                  </a:lnTo>
                  <a:lnTo>
                    <a:pt x="4631" y="93"/>
                  </a:lnTo>
                  <a:lnTo>
                    <a:pt x="4666" y="60"/>
                  </a:lnTo>
                  <a:lnTo>
                    <a:pt x="4705" y="33"/>
                  </a:lnTo>
                  <a:lnTo>
                    <a:pt x="4748" y="15"/>
                  </a:lnTo>
                  <a:lnTo>
                    <a:pt x="4793" y="4"/>
                  </a:lnTo>
                  <a:lnTo>
                    <a:pt x="4838" y="0"/>
                  </a:lnTo>
                  <a:close/>
                  <a:moveTo>
                    <a:pt x="836" y="0"/>
                  </a:moveTo>
                  <a:lnTo>
                    <a:pt x="881" y="4"/>
                  </a:lnTo>
                  <a:lnTo>
                    <a:pt x="926" y="15"/>
                  </a:lnTo>
                  <a:lnTo>
                    <a:pt x="969" y="33"/>
                  </a:lnTo>
                  <a:lnTo>
                    <a:pt x="1008" y="60"/>
                  </a:lnTo>
                  <a:lnTo>
                    <a:pt x="1043" y="93"/>
                  </a:lnTo>
                  <a:lnTo>
                    <a:pt x="1070" y="132"/>
                  </a:lnTo>
                  <a:lnTo>
                    <a:pt x="1090" y="173"/>
                  </a:lnTo>
                  <a:lnTo>
                    <a:pt x="1101" y="216"/>
                  </a:lnTo>
                  <a:lnTo>
                    <a:pt x="1105" y="263"/>
                  </a:lnTo>
                  <a:lnTo>
                    <a:pt x="1103" y="308"/>
                  </a:lnTo>
                  <a:lnTo>
                    <a:pt x="1092" y="353"/>
                  </a:lnTo>
                  <a:lnTo>
                    <a:pt x="1074" y="396"/>
                  </a:lnTo>
                  <a:lnTo>
                    <a:pt x="1047" y="435"/>
                  </a:lnTo>
                  <a:lnTo>
                    <a:pt x="949" y="561"/>
                  </a:lnTo>
                  <a:lnTo>
                    <a:pt x="864" y="694"/>
                  </a:lnTo>
                  <a:lnTo>
                    <a:pt x="787" y="830"/>
                  </a:lnTo>
                  <a:lnTo>
                    <a:pt x="719" y="971"/>
                  </a:lnTo>
                  <a:lnTo>
                    <a:pt x="663" y="1115"/>
                  </a:lnTo>
                  <a:lnTo>
                    <a:pt x="616" y="1263"/>
                  </a:lnTo>
                  <a:lnTo>
                    <a:pt x="579" y="1415"/>
                  </a:lnTo>
                  <a:lnTo>
                    <a:pt x="554" y="1571"/>
                  </a:lnTo>
                  <a:lnTo>
                    <a:pt x="538" y="1727"/>
                  </a:lnTo>
                  <a:lnTo>
                    <a:pt x="532" y="1887"/>
                  </a:lnTo>
                  <a:lnTo>
                    <a:pt x="538" y="2045"/>
                  </a:lnTo>
                  <a:lnTo>
                    <a:pt x="554" y="2203"/>
                  </a:lnTo>
                  <a:lnTo>
                    <a:pt x="581" y="2357"/>
                  </a:lnTo>
                  <a:lnTo>
                    <a:pt x="618" y="2511"/>
                  </a:lnTo>
                  <a:lnTo>
                    <a:pt x="665" y="2659"/>
                  </a:lnTo>
                  <a:lnTo>
                    <a:pt x="721" y="2805"/>
                  </a:lnTo>
                  <a:lnTo>
                    <a:pt x="789" y="2948"/>
                  </a:lnTo>
                  <a:lnTo>
                    <a:pt x="865" y="3084"/>
                  </a:lnTo>
                  <a:lnTo>
                    <a:pt x="951" y="3215"/>
                  </a:lnTo>
                  <a:lnTo>
                    <a:pt x="1047" y="3342"/>
                  </a:lnTo>
                  <a:lnTo>
                    <a:pt x="1074" y="3381"/>
                  </a:lnTo>
                  <a:lnTo>
                    <a:pt x="1094" y="3424"/>
                  </a:lnTo>
                  <a:lnTo>
                    <a:pt x="1103" y="3468"/>
                  </a:lnTo>
                  <a:lnTo>
                    <a:pt x="1107" y="3513"/>
                  </a:lnTo>
                  <a:lnTo>
                    <a:pt x="1101" y="3558"/>
                  </a:lnTo>
                  <a:lnTo>
                    <a:pt x="1090" y="3603"/>
                  </a:lnTo>
                  <a:lnTo>
                    <a:pt x="1070" y="3644"/>
                  </a:lnTo>
                  <a:lnTo>
                    <a:pt x="1043" y="3683"/>
                  </a:lnTo>
                  <a:lnTo>
                    <a:pt x="1008" y="3716"/>
                  </a:lnTo>
                  <a:lnTo>
                    <a:pt x="971" y="3741"/>
                  </a:lnTo>
                  <a:lnTo>
                    <a:pt x="928" y="3761"/>
                  </a:lnTo>
                  <a:lnTo>
                    <a:pt x="885" y="3771"/>
                  </a:lnTo>
                  <a:lnTo>
                    <a:pt x="840" y="3774"/>
                  </a:lnTo>
                  <a:lnTo>
                    <a:pt x="795" y="3771"/>
                  </a:lnTo>
                  <a:lnTo>
                    <a:pt x="750" y="3759"/>
                  </a:lnTo>
                  <a:lnTo>
                    <a:pt x="708" y="3739"/>
                  </a:lnTo>
                  <a:lnTo>
                    <a:pt x="669" y="3712"/>
                  </a:lnTo>
                  <a:lnTo>
                    <a:pt x="633" y="3677"/>
                  </a:lnTo>
                  <a:lnTo>
                    <a:pt x="536" y="3548"/>
                  </a:lnTo>
                  <a:lnTo>
                    <a:pt x="444" y="3416"/>
                  </a:lnTo>
                  <a:lnTo>
                    <a:pt x="363" y="3277"/>
                  </a:lnTo>
                  <a:lnTo>
                    <a:pt x="288" y="3135"/>
                  </a:lnTo>
                  <a:lnTo>
                    <a:pt x="222" y="2989"/>
                  </a:lnTo>
                  <a:lnTo>
                    <a:pt x="164" y="2839"/>
                  </a:lnTo>
                  <a:lnTo>
                    <a:pt x="115" y="2685"/>
                  </a:lnTo>
                  <a:lnTo>
                    <a:pt x="74" y="2529"/>
                  </a:lnTo>
                  <a:lnTo>
                    <a:pt x="41" y="2371"/>
                  </a:lnTo>
                  <a:lnTo>
                    <a:pt x="18" y="2211"/>
                  </a:lnTo>
                  <a:lnTo>
                    <a:pt x="4" y="2051"/>
                  </a:lnTo>
                  <a:lnTo>
                    <a:pt x="0" y="1887"/>
                  </a:lnTo>
                  <a:lnTo>
                    <a:pt x="4" y="1725"/>
                  </a:lnTo>
                  <a:lnTo>
                    <a:pt x="18" y="1564"/>
                  </a:lnTo>
                  <a:lnTo>
                    <a:pt x="41" y="1406"/>
                  </a:lnTo>
                  <a:lnTo>
                    <a:pt x="74" y="1248"/>
                  </a:lnTo>
                  <a:lnTo>
                    <a:pt x="115" y="1092"/>
                  </a:lnTo>
                  <a:lnTo>
                    <a:pt x="164" y="938"/>
                  </a:lnTo>
                  <a:lnTo>
                    <a:pt x="222" y="788"/>
                  </a:lnTo>
                  <a:lnTo>
                    <a:pt x="288" y="641"/>
                  </a:lnTo>
                  <a:lnTo>
                    <a:pt x="363" y="499"/>
                  </a:lnTo>
                  <a:lnTo>
                    <a:pt x="444" y="361"/>
                  </a:lnTo>
                  <a:lnTo>
                    <a:pt x="536" y="228"/>
                  </a:lnTo>
                  <a:lnTo>
                    <a:pt x="633" y="99"/>
                  </a:lnTo>
                  <a:lnTo>
                    <a:pt x="667" y="64"/>
                  </a:lnTo>
                  <a:lnTo>
                    <a:pt x="706" y="37"/>
                  </a:lnTo>
                  <a:lnTo>
                    <a:pt x="747" y="17"/>
                  </a:lnTo>
                  <a:lnTo>
                    <a:pt x="789" y="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76F5699F-419D-4868-A1B6-505779740044}"/>
                </a:ext>
              </a:extLst>
            </p:cNvPr>
            <p:cNvSpPr/>
            <p:nvPr/>
          </p:nvSpPr>
          <p:spPr>
            <a:xfrm>
              <a:off x="1641987" y="5072996"/>
              <a:ext cx="609599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710A304D-6E48-4B62-8EF6-EC192A217461}"/>
                </a:ext>
              </a:extLst>
            </p:cNvPr>
            <p:cNvSpPr/>
            <p:nvPr/>
          </p:nvSpPr>
          <p:spPr>
            <a:xfrm>
              <a:off x="1416378" y="4134698"/>
              <a:ext cx="382925" cy="998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8CFFA92-CA80-4EA1-9152-C731FCA346FA}"/>
                </a:ext>
              </a:extLst>
            </p:cNvPr>
            <p:cNvSpPr/>
            <p:nvPr/>
          </p:nvSpPr>
          <p:spPr>
            <a:xfrm>
              <a:off x="1743687" y="4743398"/>
              <a:ext cx="3829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5B2D573-BCA0-417E-8B5F-B395AA1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AC4D537-8506-450A-834E-A352DA5B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AMZN Alexa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96963A-E8BA-49A8-B52F-79164B65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EC2459-A410-4ACC-837E-1A38F413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7551EC-DCF7-406E-9D4F-F6E0900C20D5}"/>
              </a:ext>
            </a:extLst>
          </p:cNvPr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humans are listening in some cases to Alexa utterances…</a:t>
            </a:r>
          </a:p>
        </p:txBody>
      </p:sp>
      <p:pic>
        <p:nvPicPr>
          <p:cNvPr id="2050" name="Picture 2" descr="Image result for alexa">
            <a:extLst>
              <a:ext uri="{FF2B5EF4-FFF2-40B4-BE49-F238E27FC236}">
                <a16:creationId xmlns="" xmlns:a16="http://schemas.microsoft.com/office/drawing/2014/main" id="{34AD15EB-9CDD-44A0-B557-1B01C270B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86" y="3272859"/>
            <a:ext cx="1067208" cy="106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32">
            <a:extLst>
              <a:ext uri="{FF2B5EF4-FFF2-40B4-BE49-F238E27FC236}">
                <a16:creationId xmlns="" xmlns:a16="http://schemas.microsoft.com/office/drawing/2014/main" id="{785DFD1F-904E-4014-9E49-331FB58CF803}"/>
              </a:ext>
            </a:extLst>
          </p:cNvPr>
          <p:cNvSpPr>
            <a:spLocks noChangeAspect="1"/>
          </p:cNvSpPr>
          <p:nvPr/>
        </p:nvSpPr>
        <p:spPr bwMode="auto">
          <a:xfrm>
            <a:off x="185431" y="3334749"/>
            <a:ext cx="1037544" cy="998587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AAFE54FA-7E4A-403F-B265-462E42414671}"/>
              </a:ext>
            </a:extLst>
          </p:cNvPr>
          <p:cNvSpPr/>
          <p:nvPr/>
        </p:nvSpPr>
        <p:spPr>
          <a:xfrm>
            <a:off x="1275265" y="2920181"/>
            <a:ext cx="629265" cy="285135"/>
          </a:xfrm>
          <a:prstGeom prst="wedgeRoundRectCallout">
            <a:avLst>
              <a:gd name="adj1" fmla="val -84895"/>
              <a:gd name="adj2" fmla="val 162500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2EFDFC29-D8E1-4615-AB05-9E62451FFD2E}"/>
              </a:ext>
            </a:extLst>
          </p:cNvPr>
          <p:cNvSpPr/>
          <p:nvPr/>
        </p:nvSpPr>
        <p:spPr>
          <a:xfrm>
            <a:off x="3236916" y="2945462"/>
            <a:ext cx="629265" cy="285135"/>
          </a:xfrm>
          <a:prstGeom prst="wedgeRoundRectCallout">
            <a:avLst>
              <a:gd name="adj1" fmla="val 68230"/>
              <a:gd name="adj2" fmla="val 19353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="" xmlns:a16="http://schemas.microsoft.com/office/drawing/2014/main" id="{DA7F7A5E-F4CE-4108-B358-24BEDE3EFE69}"/>
              </a:ext>
            </a:extLst>
          </p:cNvPr>
          <p:cNvSpPr/>
          <p:nvPr/>
        </p:nvSpPr>
        <p:spPr>
          <a:xfrm>
            <a:off x="1293555" y="3367550"/>
            <a:ext cx="629265" cy="285135"/>
          </a:xfrm>
          <a:prstGeom prst="wedgeRoundRectCallout">
            <a:avLst>
              <a:gd name="adj1" fmla="val -98957"/>
              <a:gd name="adj2" fmla="val 5215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!@?</a:t>
            </a:r>
          </a:p>
        </p:txBody>
      </p:sp>
      <p:sp>
        <p:nvSpPr>
          <p:cNvPr id="13" name="Freeform 80">
            <a:extLst>
              <a:ext uri="{FF2B5EF4-FFF2-40B4-BE49-F238E27FC236}">
                <a16:creationId xmlns="" xmlns:a16="http://schemas.microsoft.com/office/drawing/2014/main" id="{3737A588-28C3-4864-9927-8FDE72CE2141}"/>
              </a:ext>
            </a:extLst>
          </p:cNvPr>
          <p:cNvSpPr>
            <a:spLocks noChangeAspect="1"/>
          </p:cNvSpPr>
          <p:nvPr/>
        </p:nvSpPr>
        <p:spPr bwMode="auto">
          <a:xfrm>
            <a:off x="2257156" y="3618071"/>
            <a:ext cx="710420" cy="462339"/>
          </a:xfrm>
          <a:custGeom>
            <a:avLst/>
            <a:gdLst>
              <a:gd name="T0" fmla="*/ 113 w 148"/>
              <a:gd name="T1" fmla="*/ 27 h 96"/>
              <a:gd name="T2" fmla="*/ 107 w 148"/>
              <a:gd name="T3" fmla="*/ 27 h 96"/>
              <a:gd name="T4" fmla="*/ 69 w 148"/>
              <a:gd name="T5" fmla="*/ 0 h 96"/>
              <a:gd name="T6" fmla="*/ 30 w 148"/>
              <a:gd name="T7" fmla="*/ 38 h 96"/>
              <a:gd name="T8" fmla="*/ 30 w 148"/>
              <a:gd name="T9" fmla="*/ 44 h 96"/>
              <a:gd name="T10" fmla="*/ 27 w 148"/>
              <a:gd name="T11" fmla="*/ 43 h 96"/>
              <a:gd name="T12" fmla="*/ 0 w 148"/>
              <a:gd name="T13" fmla="*/ 70 h 96"/>
              <a:gd name="T14" fmla="*/ 27 w 148"/>
              <a:gd name="T15" fmla="*/ 96 h 96"/>
              <a:gd name="T16" fmla="*/ 113 w 148"/>
              <a:gd name="T17" fmla="*/ 96 h 96"/>
              <a:gd name="T18" fmla="*/ 148 w 148"/>
              <a:gd name="T19" fmla="*/ 61 h 96"/>
              <a:gd name="T20" fmla="*/ 113 w 148"/>
              <a:gd name="T21" fmla="*/ 2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96">
                <a:moveTo>
                  <a:pt x="113" y="27"/>
                </a:moveTo>
                <a:cubicBezTo>
                  <a:pt x="111" y="27"/>
                  <a:pt x="109" y="27"/>
                  <a:pt x="107" y="27"/>
                </a:cubicBezTo>
                <a:cubicBezTo>
                  <a:pt x="102" y="11"/>
                  <a:pt x="87" y="0"/>
                  <a:pt x="69" y="0"/>
                </a:cubicBezTo>
                <a:cubicBezTo>
                  <a:pt x="47" y="0"/>
                  <a:pt x="30" y="17"/>
                  <a:pt x="30" y="38"/>
                </a:cubicBezTo>
                <a:cubicBezTo>
                  <a:pt x="30" y="40"/>
                  <a:pt x="30" y="42"/>
                  <a:pt x="30" y="44"/>
                </a:cubicBezTo>
                <a:cubicBezTo>
                  <a:pt x="29" y="44"/>
                  <a:pt x="28" y="43"/>
                  <a:pt x="27" y="43"/>
                </a:cubicBezTo>
                <a:cubicBezTo>
                  <a:pt x="12" y="43"/>
                  <a:pt x="0" y="55"/>
                  <a:pt x="0" y="70"/>
                </a:cubicBezTo>
                <a:cubicBezTo>
                  <a:pt x="0" y="84"/>
                  <a:pt x="12" y="96"/>
                  <a:pt x="27" y="9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32" y="96"/>
                  <a:pt x="148" y="80"/>
                  <a:pt x="148" y="61"/>
                </a:cubicBezTo>
                <a:cubicBezTo>
                  <a:pt x="148" y="42"/>
                  <a:pt x="132" y="27"/>
                  <a:pt x="113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CC35E6A-D5DB-4D14-A06D-ADB760AD5B64}"/>
              </a:ext>
            </a:extLst>
          </p:cNvPr>
          <p:cNvSpPr txBox="1"/>
          <p:nvPr/>
        </p:nvSpPr>
        <p:spPr>
          <a:xfrm>
            <a:off x="2185334" y="4333336"/>
            <a:ext cx="8540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 Match </a:t>
            </a:r>
          </a:p>
          <a:p>
            <a:pPr algn="ctr"/>
            <a:r>
              <a:rPr lang="en-US" sz="1100" dirty="0"/>
              <a:t>to Phonemes or intent </a:t>
            </a:r>
            <a:r>
              <a:rPr lang="en-US" sz="1100" dirty="0" err="1"/>
              <a:t>ID’ed</a:t>
            </a:r>
            <a:endParaRPr lang="en-US" sz="1100" dirty="0"/>
          </a:p>
        </p:txBody>
      </p:sp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0A82FC7E-843A-4211-BD28-8C85049D39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57250" y="3772137"/>
            <a:ext cx="490249" cy="451452"/>
          </a:xfrm>
          <a:custGeom>
            <a:avLst/>
            <a:gdLst>
              <a:gd name="T0" fmla="*/ 630 w 676"/>
              <a:gd name="T1" fmla="*/ 155 h 627"/>
              <a:gd name="T2" fmla="*/ 520 w 676"/>
              <a:gd name="T3" fmla="*/ 160 h 627"/>
              <a:gd name="T4" fmla="*/ 378 w 676"/>
              <a:gd name="T5" fmla="*/ 135 h 627"/>
              <a:gd name="T6" fmla="*/ 299 w 676"/>
              <a:gd name="T7" fmla="*/ 128 h 627"/>
              <a:gd name="T8" fmla="*/ 153 w 676"/>
              <a:gd name="T9" fmla="*/ 171 h 627"/>
              <a:gd name="T10" fmla="*/ 45 w 676"/>
              <a:gd name="T11" fmla="*/ 166 h 627"/>
              <a:gd name="T12" fmla="*/ 0 w 676"/>
              <a:gd name="T13" fmla="*/ 349 h 627"/>
              <a:gd name="T14" fmla="*/ 30 w 676"/>
              <a:gd name="T15" fmla="*/ 349 h 627"/>
              <a:gd name="T16" fmla="*/ 50 w 676"/>
              <a:gd name="T17" fmla="*/ 211 h 627"/>
              <a:gd name="T18" fmla="*/ 81 w 676"/>
              <a:gd name="T19" fmla="*/ 581 h 627"/>
              <a:gd name="T20" fmla="*/ 131 w 676"/>
              <a:gd name="T21" fmla="*/ 541 h 627"/>
              <a:gd name="T22" fmla="*/ 150 w 676"/>
              <a:gd name="T23" fmla="*/ 211 h 627"/>
              <a:gd name="T24" fmla="*/ 165 w 676"/>
              <a:gd name="T25" fmla="*/ 370 h 627"/>
              <a:gd name="T26" fmla="*/ 179 w 676"/>
              <a:gd name="T27" fmla="*/ 187 h 627"/>
              <a:gd name="T28" fmla="*/ 198 w 676"/>
              <a:gd name="T29" fmla="*/ 579 h 627"/>
              <a:gd name="T30" fmla="*/ 271 w 676"/>
              <a:gd name="T31" fmla="*/ 627 h 627"/>
              <a:gd name="T32" fmla="*/ 304 w 676"/>
              <a:gd name="T33" fmla="*/ 187 h 627"/>
              <a:gd name="T34" fmla="*/ 323 w 676"/>
              <a:gd name="T35" fmla="*/ 347 h 627"/>
              <a:gd name="T36" fmla="*/ 350 w 676"/>
              <a:gd name="T37" fmla="*/ 348 h 627"/>
              <a:gd name="T38" fmla="*/ 369 w 676"/>
              <a:gd name="T39" fmla="*/ 196 h 627"/>
              <a:gd name="T40" fmla="*/ 408 w 676"/>
              <a:gd name="T41" fmla="*/ 623 h 627"/>
              <a:gd name="T42" fmla="*/ 479 w 676"/>
              <a:gd name="T43" fmla="*/ 568 h 627"/>
              <a:gd name="T44" fmla="*/ 498 w 676"/>
              <a:gd name="T45" fmla="*/ 196 h 627"/>
              <a:gd name="T46" fmla="*/ 511 w 676"/>
              <a:gd name="T47" fmla="*/ 370 h 627"/>
              <a:gd name="T48" fmla="*/ 528 w 676"/>
              <a:gd name="T49" fmla="*/ 211 h 627"/>
              <a:gd name="T50" fmla="*/ 546 w 676"/>
              <a:gd name="T51" fmla="*/ 529 h 627"/>
              <a:gd name="T52" fmla="*/ 604 w 676"/>
              <a:gd name="T53" fmla="*/ 570 h 627"/>
              <a:gd name="T54" fmla="*/ 628 w 676"/>
              <a:gd name="T55" fmla="*/ 211 h 627"/>
              <a:gd name="T56" fmla="*/ 647 w 676"/>
              <a:gd name="T57" fmla="*/ 352 h 627"/>
              <a:gd name="T58" fmla="*/ 676 w 676"/>
              <a:gd name="T59" fmla="*/ 353 h 627"/>
              <a:gd name="T60" fmla="*/ 630 w 676"/>
              <a:gd name="T61" fmla="*/ 155 h 627"/>
              <a:gd name="T62" fmla="*/ 584 w 676"/>
              <a:gd name="T63" fmla="*/ 135 h 627"/>
              <a:gd name="T64" fmla="*/ 584 w 676"/>
              <a:gd name="T65" fmla="*/ 52 h 627"/>
              <a:gd name="T66" fmla="*/ 584 w 676"/>
              <a:gd name="T67" fmla="*/ 135 h 627"/>
              <a:gd name="T68" fmla="*/ 88 w 676"/>
              <a:gd name="T69" fmla="*/ 147 h 627"/>
              <a:gd name="T70" fmla="*/ 88 w 676"/>
              <a:gd name="T71" fmla="*/ 64 h 627"/>
              <a:gd name="T72" fmla="*/ 88 w 676"/>
              <a:gd name="T73" fmla="*/ 147 h 627"/>
              <a:gd name="T74" fmla="*/ 423 w 676"/>
              <a:gd name="T75" fmla="*/ 115 h 627"/>
              <a:gd name="T76" fmla="*/ 423 w 676"/>
              <a:gd name="T77" fmla="*/ 15 h 627"/>
              <a:gd name="T78" fmla="*/ 423 w 676"/>
              <a:gd name="T79" fmla="*/ 115 h 627"/>
              <a:gd name="T80" fmla="*/ 250 w 676"/>
              <a:gd name="T81" fmla="*/ 100 h 627"/>
              <a:gd name="T82" fmla="*/ 250 w 676"/>
              <a:gd name="T83" fmla="*/ 0 h 627"/>
              <a:gd name="T84" fmla="*/ 250 w 676"/>
              <a:gd name="T85" fmla="*/ 10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6" h="627">
                <a:moveTo>
                  <a:pt x="630" y="155"/>
                </a:moveTo>
                <a:lnTo>
                  <a:pt x="630" y="155"/>
                </a:lnTo>
                <a:lnTo>
                  <a:pt x="538" y="155"/>
                </a:lnTo>
                <a:cubicBezTo>
                  <a:pt x="532" y="155"/>
                  <a:pt x="525" y="157"/>
                  <a:pt x="520" y="160"/>
                </a:cubicBezTo>
                <a:cubicBezTo>
                  <a:pt x="510" y="141"/>
                  <a:pt x="492" y="135"/>
                  <a:pt x="472" y="135"/>
                </a:cubicBezTo>
                <a:lnTo>
                  <a:pt x="378" y="135"/>
                </a:lnTo>
                <a:cubicBezTo>
                  <a:pt x="362" y="135"/>
                  <a:pt x="348" y="135"/>
                  <a:pt x="338" y="148"/>
                </a:cubicBezTo>
                <a:cubicBezTo>
                  <a:pt x="328" y="135"/>
                  <a:pt x="314" y="128"/>
                  <a:pt x="299" y="128"/>
                </a:cubicBezTo>
                <a:lnTo>
                  <a:pt x="204" y="128"/>
                </a:lnTo>
                <a:cubicBezTo>
                  <a:pt x="180" y="128"/>
                  <a:pt x="160" y="146"/>
                  <a:pt x="153" y="171"/>
                </a:cubicBezTo>
                <a:cubicBezTo>
                  <a:pt x="147" y="168"/>
                  <a:pt x="130" y="166"/>
                  <a:pt x="124" y="166"/>
                </a:cubicBezTo>
                <a:lnTo>
                  <a:pt x="45" y="166"/>
                </a:lnTo>
                <a:cubicBezTo>
                  <a:pt x="20" y="166"/>
                  <a:pt x="0" y="190"/>
                  <a:pt x="0" y="220"/>
                </a:cubicBezTo>
                <a:lnTo>
                  <a:pt x="0" y="349"/>
                </a:lnTo>
                <a:cubicBezTo>
                  <a:pt x="0" y="359"/>
                  <a:pt x="2" y="369"/>
                  <a:pt x="15" y="369"/>
                </a:cubicBezTo>
                <a:cubicBezTo>
                  <a:pt x="28" y="369"/>
                  <a:pt x="30" y="359"/>
                  <a:pt x="30" y="349"/>
                </a:cubicBezTo>
                <a:cubicBezTo>
                  <a:pt x="30" y="337"/>
                  <a:pt x="31" y="211"/>
                  <a:pt x="31" y="211"/>
                </a:cubicBezTo>
                <a:lnTo>
                  <a:pt x="50" y="211"/>
                </a:lnTo>
                <a:cubicBezTo>
                  <a:pt x="50" y="211"/>
                  <a:pt x="49" y="530"/>
                  <a:pt x="49" y="546"/>
                </a:cubicBezTo>
                <a:cubicBezTo>
                  <a:pt x="50" y="580"/>
                  <a:pt x="69" y="581"/>
                  <a:pt x="81" y="581"/>
                </a:cubicBezTo>
                <a:lnTo>
                  <a:pt x="101" y="581"/>
                </a:lnTo>
                <a:cubicBezTo>
                  <a:pt x="112" y="581"/>
                  <a:pt x="129" y="580"/>
                  <a:pt x="131" y="541"/>
                </a:cubicBezTo>
                <a:cubicBezTo>
                  <a:pt x="131" y="524"/>
                  <a:pt x="131" y="211"/>
                  <a:pt x="131" y="211"/>
                </a:cubicBezTo>
                <a:lnTo>
                  <a:pt x="150" y="211"/>
                </a:lnTo>
                <a:lnTo>
                  <a:pt x="150" y="353"/>
                </a:lnTo>
                <a:cubicBezTo>
                  <a:pt x="150" y="367"/>
                  <a:pt x="155" y="370"/>
                  <a:pt x="165" y="370"/>
                </a:cubicBezTo>
                <a:cubicBezTo>
                  <a:pt x="175" y="370"/>
                  <a:pt x="180" y="363"/>
                  <a:pt x="180" y="351"/>
                </a:cubicBezTo>
                <a:cubicBezTo>
                  <a:pt x="180" y="344"/>
                  <a:pt x="179" y="187"/>
                  <a:pt x="179" y="187"/>
                </a:cubicBezTo>
                <a:lnTo>
                  <a:pt x="198" y="187"/>
                </a:lnTo>
                <a:cubicBezTo>
                  <a:pt x="198" y="187"/>
                  <a:pt x="198" y="555"/>
                  <a:pt x="198" y="579"/>
                </a:cubicBezTo>
                <a:cubicBezTo>
                  <a:pt x="199" y="620"/>
                  <a:pt x="221" y="627"/>
                  <a:pt x="235" y="627"/>
                </a:cubicBezTo>
                <a:lnTo>
                  <a:pt x="271" y="627"/>
                </a:lnTo>
                <a:cubicBezTo>
                  <a:pt x="285" y="627"/>
                  <a:pt x="303" y="620"/>
                  <a:pt x="305" y="573"/>
                </a:cubicBezTo>
                <a:cubicBezTo>
                  <a:pt x="306" y="554"/>
                  <a:pt x="304" y="187"/>
                  <a:pt x="304" y="187"/>
                </a:cubicBezTo>
                <a:lnTo>
                  <a:pt x="323" y="187"/>
                </a:lnTo>
                <a:lnTo>
                  <a:pt x="323" y="347"/>
                </a:lnTo>
                <a:cubicBezTo>
                  <a:pt x="323" y="363"/>
                  <a:pt x="325" y="369"/>
                  <a:pt x="338" y="369"/>
                </a:cubicBezTo>
                <a:cubicBezTo>
                  <a:pt x="348" y="369"/>
                  <a:pt x="350" y="362"/>
                  <a:pt x="350" y="348"/>
                </a:cubicBezTo>
                <a:cubicBezTo>
                  <a:pt x="350" y="338"/>
                  <a:pt x="351" y="196"/>
                  <a:pt x="351" y="196"/>
                </a:cubicBezTo>
                <a:lnTo>
                  <a:pt x="369" y="196"/>
                </a:lnTo>
                <a:cubicBezTo>
                  <a:pt x="369" y="196"/>
                  <a:pt x="370" y="551"/>
                  <a:pt x="370" y="575"/>
                </a:cubicBezTo>
                <a:cubicBezTo>
                  <a:pt x="371" y="615"/>
                  <a:pt x="395" y="623"/>
                  <a:pt x="408" y="623"/>
                </a:cubicBezTo>
                <a:lnTo>
                  <a:pt x="445" y="623"/>
                </a:lnTo>
                <a:cubicBezTo>
                  <a:pt x="458" y="623"/>
                  <a:pt x="477" y="615"/>
                  <a:pt x="479" y="568"/>
                </a:cubicBezTo>
                <a:cubicBezTo>
                  <a:pt x="480" y="546"/>
                  <a:pt x="479" y="196"/>
                  <a:pt x="479" y="196"/>
                </a:cubicBezTo>
                <a:lnTo>
                  <a:pt x="498" y="196"/>
                </a:lnTo>
                <a:cubicBezTo>
                  <a:pt x="498" y="196"/>
                  <a:pt x="498" y="333"/>
                  <a:pt x="498" y="348"/>
                </a:cubicBezTo>
                <a:cubicBezTo>
                  <a:pt x="498" y="360"/>
                  <a:pt x="501" y="370"/>
                  <a:pt x="511" y="370"/>
                </a:cubicBezTo>
                <a:cubicBezTo>
                  <a:pt x="523" y="370"/>
                  <a:pt x="526" y="365"/>
                  <a:pt x="527" y="354"/>
                </a:cubicBezTo>
                <a:cubicBezTo>
                  <a:pt x="527" y="372"/>
                  <a:pt x="528" y="211"/>
                  <a:pt x="528" y="211"/>
                </a:cubicBezTo>
                <a:lnTo>
                  <a:pt x="546" y="211"/>
                </a:lnTo>
                <a:cubicBezTo>
                  <a:pt x="546" y="211"/>
                  <a:pt x="546" y="524"/>
                  <a:pt x="546" y="529"/>
                </a:cubicBezTo>
                <a:cubicBezTo>
                  <a:pt x="547" y="563"/>
                  <a:pt x="558" y="570"/>
                  <a:pt x="569" y="570"/>
                </a:cubicBezTo>
                <a:lnTo>
                  <a:pt x="604" y="570"/>
                </a:lnTo>
                <a:cubicBezTo>
                  <a:pt x="615" y="570"/>
                  <a:pt x="627" y="563"/>
                  <a:pt x="628" y="524"/>
                </a:cubicBezTo>
                <a:cubicBezTo>
                  <a:pt x="629" y="504"/>
                  <a:pt x="628" y="211"/>
                  <a:pt x="628" y="211"/>
                </a:cubicBezTo>
                <a:lnTo>
                  <a:pt x="647" y="211"/>
                </a:lnTo>
                <a:lnTo>
                  <a:pt x="647" y="352"/>
                </a:lnTo>
                <a:cubicBezTo>
                  <a:pt x="647" y="362"/>
                  <a:pt x="653" y="369"/>
                  <a:pt x="662" y="369"/>
                </a:cubicBezTo>
                <a:cubicBezTo>
                  <a:pt x="671" y="369"/>
                  <a:pt x="676" y="363"/>
                  <a:pt x="676" y="353"/>
                </a:cubicBezTo>
                <a:lnTo>
                  <a:pt x="676" y="215"/>
                </a:lnTo>
                <a:cubicBezTo>
                  <a:pt x="676" y="186"/>
                  <a:pt x="655" y="155"/>
                  <a:pt x="630" y="155"/>
                </a:cubicBezTo>
                <a:close/>
                <a:moveTo>
                  <a:pt x="584" y="135"/>
                </a:moveTo>
                <a:lnTo>
                  <a:pt x="584" y="135"/>
                </a:lnTo>
                <a:cubicBezTo>
                  <a:pt x="607" y="135"/>
                  <a:pt x="626" y="116"/>
                  <a:pt x="626" y="93"/>
                </a:cubicBezTo>
                <a:cubicBezTo>
                  <a:pt x="626" y="70"/>
                  <a:pt x="607" y="52"/>
                  <a:pt x="584" y="52"/>
                </a:cubicBezTo>
                <a:cubicBezTo>
                  <a:pt x="562" y="52"/>
                  <a:pt x="543" y="70"/>
                  <a:pt x="543" y="93"/>
                </a:cubicBezTo>
                <a:cubicBezTo>
                  <a:pt x="543" y="116"/>
                  <a:pt x="562" y="135"/>
                  <a:pt x="584" y="135"/>
                </a:cubicBezTo>
                <a:close/>
                <a:moveTo>
                  <a:pt x="88" y="147"/>
                </a:moveTo>
                <a:lnTo>
                  <a:pt x="88" y="147"/>
                </a:lnTo>
                <a:cubicBezTo>
                  <a:pt x="111" y="147"/>
                  <a:pt x="130" y="128"/>
                  <a:pt x="130" y="105"/>
                </a:cubicBezTo>
                <a:cubicBezTo>
                  <a:pt x="130" y="82"/>
                  <a:pt x="111" y="64"/>
                  <a:pt x="88" y="64"/>
                </a:cubicBezTo>
                <a:cubicBezTo>
                  <a:pt x="65" y="64"/>
                  <a:pt x="47" y="82"/>
                  <a:pt x="47" y="105"/>
                </a:cubicBezTo>
                <a:cubicBezTo>
                  <a:pt x="47" y="128"/>
                  <a:pt x="65" y="147"/>
                  <a:pt x="88" y="147"/>
                </a:cubicBezTo>
                <a:close/>
                <a:moveTo>
                  <a:pt x="423" y="115"/>
                </a:moveTo>
                <a:lnTo>
                  <a:pt x="423" y="115"/>
                </a:lnTo>
                <a:cubicBezTo>
                  <a:pt x="451" y="115"/>
                  <a:pt x="473" y="93"/>
                  <a:pt x="473" y="65"/>
                </a:cubicBezTo>
                <a:cubicBezTo>
                  <a:pt x="473" y="37"/>
                  <a:pt x="451" y="15"/>
                  <a:pt x="423" y="15"/>
                </a:cubicBezTo>
                <a:cubicBezTo>
                  <a:pt x="396" y="15"/>
                  <a:pt x="373" y="37"/>
                  <a:pt x="373" y="65"/>
                </a:cubicBezTo>
                <a:cubicBezTo>
                  <a:pt x="373" y="93"/>
                  <a:pt x="396" y="115"/>
                  <a:pt x="423" y="115"/>
                </a:cubicBezTo>
                <a:close/>
                <a:moveTo>
                  <a:pt x="250" y="100"/>
                </a:moveTo>
                <a:lnTo>
                  <a:pt x="250" y="100"/>
                </a:lnTo>
                <a:cubicBezTo>
                  <a:pt x="277" y="100"/>
                  <a:pt x="300" y="77"/>
                  <a:pt x="300" y="49"/>
                </a:cubicBezTo>
                <a:cubicBezTo>
                  <a:pt x="300" y="22"/>
                  <a:pt x="277" y="0"/>
                  <a:pt x="250" y="0"/>
                </a:cubicBezTo>
                <a:cubicBezTo>
                  <a:pt x="222" y="0"/>
                  <a:pt x="200" y="22"/>
                  <a:pt x="200" y="49"/>
                </a:cubicBezTo>
                <a:cubicBezTo>
                  <a:pt x="200" y="77"/>
                  <a:pt x="222" y="100"/>
                  <a:pt x="250" y="10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3D48823-7ABB-44C6-87DB-612FAE11926B}"/>
              </a:ext>
            </a:extLst>
          </p:cNvPr>
          <p:cNvSpPr txBox="1"/>
          <p:nvPr/>
        </p:nvSpPr>
        <p:spPr>
          <a:xfrm>
            <a:off x="5492154" y="4333336"/>
            <a:ext cx="10204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annotations</a:t>
            </a:r>
          </a:p>
          <a:p>
            <a:pPr algn="ctr"/>
            <a:r>
              <a:rPr lang="en-US" sz="1100" dirty="0"/>
              <a:t>Audio transcription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F7CFCAD-2E96-4AC2-AF21-07A7E1687B27}"/>
              </a:ext>
            </a:extLst>
          </p:cNvPr>
          <p:cNvSpPr txBox="1"/>
          <p:nvPr/>
        </p:nvSpPr>
        <p:spPr>
          <a:xfrm>
            <a:off x="6689637" y="3406463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Boston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="" xmlns:a16="http://schemas.microsoft.com/office/drawing/2014/main" id="{3CF8E1E4-0E00-4224-A8D1-025F976654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19589" y="3778868"/>
            <a:ext cx="490249" cy="451452"/>
          </a:xfrm>
          <a:custGeom>
            <a:avLst/>
            <a:gdLst>
              <a:gd name="T0" fmla="*/ 630 w 676"/>
              <a:gd name="T1" fmla="*/ 155 h 627"/>
              <a:gd name="T2" fmla="*/ 520 w 676"/>
              <a:gd name="T3" fmla="*/ 160 h 627"/>
              <a:gd name="T4" fmla="*/ 378 w 676"/>
              <a:gd name="T5" fmla="*/ 135 h 627"/>
              <a:gd name="T6" fmla="*/ 299 w 676"/>
              <a:gd name="T7" fmla="*/ 128 h 627"/>
              <a:gd name="T8" fmla="*/ 153 w 676"/>
              <a:gd name="T9" fmla="*/ 171 h 627"/>
              <a:gd name="T10" fmla="*/ 45 w 676"/>
              <a:gd name="T11" fmla="*/ 166 h 627"/>
              <a:gd name="T12" fmla="*/ 0 w 676"/>
              <a:gd name="T13" fmla="*/ 349 h 627"/>
              <a:gd name="T14" fmla="*/ 30 w 676"/>
              <a:gd name="T15" fmla="*/ 349 h 627"/>
              <a:gd name="T16" fmla="*/ 50 w 676"/>
              <a:gd name="T17" fmla="*/ 211 h 627"/>
              <a:gd name="T18" fmla="*/ 81 w 676"/>
              <a:gd name="T19" fmla="*/ 581 h 627"/>
              <a:gd name="T20" fmla="*/ 131 w 676"/>
              <a:gd name="T21" fmla="*/ 541 h 627"/>
              <a:gd name="T22" fmla="*/ 150 w 676"/>
              <a:gd name="T23" fmla="*/ 211 h 627"/>
              <a:gd name="T24" fmla="*/ 165 w 676"/>
              <a:gd name="T25" fmla="*/ 370 h 627"/>
              <a:gd name="T26" fmla="*/ 179 w 676"/>
              <a:gd name="T27" fmla="*/ 187 h 627"/>
              <a:gd name="T28" fmla="*/ 198 w 676"/>
              <a:gd name="T29" fmla="*/ 579 h 627"/>
              <a:gd name="T30" fmla="*/ 271 w 676"/>
              <a:gd name="T31" fmla="*/ 627 h 627"/>
              <a:gd name="T32" fmla="*/ 304 w 676"/>
              <a:gd name="T33" fmla="*/ 187 h 627"/>
              <a:gd name="T34" fmla="*/ 323 w 676"/>
              <a:gd name="T35" fmla="*/ 347 h 627"/>
              <a:gd name="T36" fmla="*/ 350 w 676"/>
              <a:gd name="T37" fmla="*/ 348 h 627"/>
              <a:gd name="T38" fmla="*/ 369 w 676"/>
              <a:gd name="T39" fmla="*/ 196 h 627"/>
              <a:gd name="T40" fmla="*/ 408 w 676"/>
              <a:gd name="T41" fmla="*/ 623 h 627"/>
              <a:gd name="T42" fmla="*/ 479 w 676"/>
              <a:gd name="T43" fmla="*/ 568 h 627"/>
              <a:gd name="T44" fmla="*/ 498 w 676"/>
              <a:gd name="T45" fmla="*/ 196 h 627"/>
              <a:gd name="T46" fmla="*/ 511 w 676"/>
              <a:gd name="T47" fmla="*/ 370 h 627"/>
              <a:gd name="T48" fmla="*/ 528 w 676"/>
              <a:gd name="T49" fmla="*/ 211 h 627"/>
              <a:gd name="T50" fmla="*/ 546 w 676"/>
              <a:gd name="T51" fmla="*/ 529 h 627"/>
              <a:gd name="T52" fmla="*/ 604 w 676"/>
              <a:gd name="T53" fmla="*/ 570 h 627"/>
              <a:gd name="T54" fmla="*/ 628 w 676"/>
              <a:gd name="T55" fmla="*/ 211 h 627"/>
              <a:gd name="T56" fmla="*/ 647 w 676"/>
              <a:gd name="T57" fmla="*/ 352 h 627"/>
              <a:gd name="T58" fmla="*/ 676 w 676"/>
              <a:gd name="T59" fmla="*/ 353 h 627"/>
              <a:gd name="T60" fmla="*/ 630 w 676"/>
              <a:gd name="T61" fmla="*/ 155 h 627"/>
              <a:gd name="T62" fmla="*/ 584 w 676"/>
              <a:gd name="T63" fmla="*/ 135 h 627"/>
              <a:gd name="T64" fmla="*/ 584 w 676"/>
              <a:gd name="T65" fmla="*/ 52 h 627"/>
              <a:gd name="T66" fmla="*/ 584 w 676"/>
              <a:gd name="T67" fmla="*/ 135 h 627"/>
              <a:gd name="T68" fmla="*/ 88 w 676"/>
              <a:gd name="T69" fmla="*/ 147 h 627"/>
              <a:gd name="T70" fmla="*/ 88 w 676"/>
              <a:gd name="T71" fmla="*/ 64 h 627"/>
              <a:gd name="T72" fmla="*/ 88 w 676"/>
              <a:gd name="T73" fmla="*/ 147 h 627"/>
              <a:gd name="T74" fmla="*/ 423 w 676"/>
              <a:gd name="T75" fmla="*/ 115 h 627"/>
              <a:gd name="T76" fmla="*/ 423 w 676"/>
              <a:gd name="T77" fmla="*/ 15 h 627"/>
              <a:gd name="T78" fmla="*/ 423 w 676"/>
              <a:gd name="T79" fmla="*/ 115 h 627"/>
              <a:gd name="T80" fmla="*/ 250 w 676"/>
              <a:gd name="T81" fmla="*/ 100 h 627"/>
              <a:gd name="T82" fmla="*/ 250 w 676"/>
              <a:gd name="T83" fmla="*/ 0 h 627"/>
              <a:gd name="T84" fmla="*/ 250 w 676"/>
              <a:gd name="T85" fmla="*/ 10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6" h="627">
                <a:moveTo>
                  <a:pt x="630" y="155"/>
                </a:moveTo>
                <a:lnTo>
                  <a:pt x="630" y="155"/>
                </a:lnTo>
                <a:lnTo>
                  <a:pt x="538" y="155"/>
                </a:lnTo>
                <a:cubicBezTo>
                  <a:pt x="532" y="155"/>
                  <a:pt x="525" y="157"/>
                  <a:pt x="520" y="160"/>
                </a:cubicBezTo>
                <a:cubicBezTo>
                  <a:pt x="510" y="141"/>
                  <a:pt x="492" y="135"/>
                  <a:pt x="472" y="135"/>
                </a:cubicBezTo>
                <a:lnTo>
                  <a:pt x="378" y="135"/>
                </a:lnTo>
                <a:cubicBezTo>
                  <a:pt x="362" y="135"/>
                  <a:pt x="348" y="135"/>
                  <a:pt x="338" y="148"/>
                </a:cubicBezTo>
                <a:cubicBezTo>
                  <a:pt x="328" y="135"/>
                  <a:pt x="314" y="128"/>
                  <a:pt x="299" y="128"/>
                </a:cubicBezTo>
                <a:lnTo>
                  <a:pt x="204" y="128"/>
                </a:lnTo>
                <a:cubicBezTo>
                  <a:pt x="180" y="128"/>
                  <a:pt x="160" y="146"/>
                  <a:pt x="153" y="171"/>
                </a:cubicBezTo>
                <a:cubicBezTo>
                  <a:pt x="147" y="168"/>
                  <a:pt x="130" y="166"/>
                  <a:pt x="124" y="166"/>
                </a:cubicBezTo>
                <a:lnTo>
                  <a:pt x="45" y="166"/>
                </a:lnTo>
                <a:cubicBezTo>
                  <a:pt x="20" y="166"/>
                  <a:pt x="0" y="190"/>
                  <a:pt x="0" y="220"/>
                </a:cubicBezTo>
                <a:lnTo>
                  <a:pt x="0" y="349"/>
                </a:lnTo>
                <a:cubicBezTo>
                  <a:pt x="0" y="359"/>
                  <a:pt x="2" y="369"/>
                  <a:pt x="15" y="369"/>
                </a:cubicBezTo>
                <a:cubicBezTo>
                  <a:pt x="28" y="369"/>
                  <a:pt x="30" y="359"/>
                  <a:pt x="30" y="349"/>
                </a:cubicBezTo>
                <a:cubicBezTo>
                  <a:pt x="30" y="337"/>
                  <a:pt x="31" y="211"/>
                  <a:pt x="31" y="211"/>
                </a:cubicBezTo>
                <a:lnTo>
                  <a:pt x="50" y="211"/>
                </a:lnTo>
                <a:cubicBezTo>
                  <a:pt x="50" y="211"/>
                  <a:pt x="49" y="530"/>
                  <a:pt x="49" y="546"/>
                </a:cubicBezTo>
                <a:cubicBezTo>
                  <a:pt x="50" y="580"/>
                  <a:pt x="69" y="581"/>
                  <a:pt x="81" y="581"/>
                </a:cubicBezTo>
                <a:lnTo>
                  <a:pt x="101" y="581"/>
                </a:lnTo>
                <a:cubicBezTo>
                  <a:pt x="112" y="581"/>
                  <a:pt x="129" y="580"/>
                  <a:pt x="131" y="541"/>
                </a:cubicBezTo>
                <a:cubicBezTo>
                  <a:pt x="131" y="524"/>
                  <a:pt x="131" y="211"/>
                  <a:pt x="131" y="211"/>
                </a:cubicBezTo>
                <a:lnTo>
                  <a:pt x="150" y="211"/>
                </a:lnTo>
                <a:lnTo>
                  <a:pt x="150" y="353"/>
                </a:lnTo>
                <a:cubicBezTo>
                  <a:pt x="150" y="367"/>
                  <a:pt x="155" y="370"/>
                  <a:pt x="165" y="370"/>
                </a:cubicBezTo>
                <a:cubicBezTo>
                  <a:pt x="175" y="370"/>
                  <a:pt x="180" y="363"/>
                  <a:pt x="180" y="351"/>
                </a:cubicBezTo>
                <a:cubicBezTo>
                  <a:pt x="180" y="344"/>
                  <a:pt x="179" y="187"/>
                  <a:pt x="179" y="187"/>
                </a:cubicBezTo>
                <a:lnTo>
                  <a:pt x="198" y="187"/>
                </a:lnTo>
                <a:cubicBezTo>
                  <a:pt x="198" y="187"/>
                  <a:pt x="198" y="555"/>
                  <a:pt x="198" y="579"/>
                </a:cubicBezTo>
                <a:cubicBezTo>
                  <a:pt x="199" y="620"/>
                  <a:pt x="221" y="627"/>
                  <a:pt x="235" y="627"/>
                </a:cubicBezTo>
                <a:lnTo>
                  <a:pt x="271" y="627"/>
                </a:lnTo>
                <a:cubicBezTo>
                  <a:pt x="285" y="627"/>
                  <a:pt x="303" y="620"/>
                  <a:pt x="305" y="573"/>
                </a:cubicBezTo>
                <a:cubicBezTo>
                  <a:pt x="306" y="554"/>
                  <a:pt x="304" y="187"/>
                  <a:pt x="304" y="187"/>
                </a:cubicBezTo>
                <a:lnTo>
                  <a:pt x="323" y="187"/>
                </a:lnTo>
                <a:lnTo>
                  <a:pt x="323" y="347"/>
                </a:lnTo>
                <a:cubicBezTo>
                  <a:pt x="323" y="363"/>
                  <a:pt x="325" y="369"/>
                  <a:pt x="338" y="369"/>
                </a:cubicBezTo>
                <a:cubicBezTo>
                  <a:pt x="348" y="369"/>
                  <a:pt x="350" y="362"/>
                  <a:pt x="350" y="348"/>
                </a:cubicBezTo>
                <a:cubicBezTo>
                  <a:pt x="350" y="338"/>
                  <a:pt x="351" y="196"/>
                  <a:pt x="351" y="196"/>
                </a:cubicBezTo>
                <a:lnTo>
                  <a:pt x="369" y="196"/>
                </a:lnTo>
                <a:cubicBezTo>
                  <a:pt x="369" y="196"/>
                  <a:pt x="370" y="551"/>
                  <a:pt x="370" y="575"/>
                </a:cubicBezTo>
                <a:cubicBezTo>
                  <a:pt x="371" y="615"/>
                  <a:pt x="395" y="623"/>
                  <a:pt x="408" y="623"/>
                </a:cubicBezTo>
                <a:lnTo>
                  <a:pt x="445" y="623"/>
                </a:lnTo>
                <a:cubicBezTo>
                  <a:pt x="458" y="623"/>
                  <a:pt x="477" y="615"/>
                  <a:pt x="479" y="568"/>
                </a:cubicBezTo>
                <a:cubicBezTo>
                  <a:pt x="480" y="546"/>
                  <a:pt x="479" y="196"/>
                  <a:pt x="479" y="196"/>
                </a:cubicBezTo>
                <a:lnTo>
                  <a:pt x="498" y="196"/>
                </a:lnTo>
                <a:cubicBezTo>
                  <a:pt x="498" y="196"/>
                  <a:pt x="498" y="333"/>
                  <a:pt x="498" y="348"/>
                </a:cubicBezTo>
                <a:cubicBezTo>
                  <a:pt x="498" y="360"/>
                  <a:pt x="501" y="370"/>
                  <a:pt x="511" y="370"/>
                </a:cubicBezTo>
                <a:cubicBezTo>
                  <a:pt x="523" y="370"/>
                  <a:pt x="526" y="365"/>
                  <a:pt x="527" y="354"/>
                </a:cubicBezTo>
                <a:cubicBezTo>
                  <a:pt x="527" y="372"/>
                  <a:pt x="528" y="211"/>
                  <a:pt x="528" y="211"/>
                </a:cubicBezTo>
                <a:lnTo>
                  <a:pt x="546" y="211"/>
                </a:lnTo>
                <a:cubicBezTo>
                  <a:pt x="546" y="211"/>
                  <a:pt x="546" y="524"/>
                  <a:pt x="546" y="529"/>
                </a:cubicBezTo>
                <a:cubicBezTo>
                  <a:pt x="547" y="563"/>
                  <a:pt x="558" y="570"/>
                  <a:pt x="569" y="570"/>
                </a:cubicBezTo>
                <a:lnTo>
                  <a:pt x="604" y="570"/>
                </a:lnTo>
                <a:cubicBezTo>
                  <a:pt x="615" y="570"/>
                  <a:pt x="627" y="563"/>
                  <a:pt x="628" y="524"/>
                </a:cubicBezTo>
                <a:cubicBezTo>
                  <a:pt x="629" y="504"/>
                  <a:pt x="628" y="211"/>
                  <a:pt x="628" y="211"/>
                </a:cubicBezTo>
                <a:lnTo>
                  <a:pt x="647" y="211"/>
                </a:lnTo>
                <a:lnTo>
                  <a:pt x="647" y="352"/>
                </a:lnTo>
                <a:cubicBezTo>
                  <a:pt x="647" y="362"/>
                  <a:pt x="653" y="369"/>
                  <a:pt x="662" y="369"/>
                </a:cubicBezTo>
                <a:cubicBezTo>
                  <a:pt x="671" y="369"/>
                  <a:pt x="676" y="363"/>
                  <a:pt x="676" y="353"/>
                </a:cubicBezTo>
                <a:lnTo>
                  <a:pt x="676" y="215"/>
                </a:lnTo>
                <a:cubicBezTo>
                  <a:pt x="676" y="186"/>
                  <a:pt x="655" y="155"/>
                  <a:pt x="630" y="155"/>
                </a:cubicBezTo>
                <a:close/>
                <a:moveTo>
                  <a:pt x="584" y="135"/>
                </a:moveTo>
                <a:lnTo>
                  <a:pt x="584" y="135"/>
                </a:lnTo>
                <a:cubicBezTo>
                  <a:pt x="607" y="135"/>
                  <a:pt x="626" y="116"/>
                  <a:pt x="626" y="93"/>
                </a:cubicBezTo>
                <a:cubicBezTo>
                  <a:pt x="626" y="70"/>
                  <a:pt x="607" y="52"/>
                  <a:pt x="584" y="52"/>
                </a:cubicBezTo>
                <a:cubicBezTo>
                  <a:pt x="562" y="52"/>
                  <a:pt x="543" y="70"/>
                  <a:pt x="543" y="93"/>
                </a:cubicBezTo>
                <a:cubicBezTo>
                  <a:pt x="543" y="116"/>
                  <a:pt x="562" y="135"/>
                  <a:pt x="584" y="135"/>
                </a:cubicBezTo>
                <a:close/>
                <a:moveTo>
                  <a:pt x="88" y="147"/>
                </a:moveTo>
                <a:lnTo>
                  <a:pt x="88" y="147"/>
                </a:lnTo>
                <a:cubicBezTo>
                  <a:pt x="111" y="147"/>
                  <a:pt x="130" y="128"/>
                  <a:pt x="130" y="105"/>
                </a:cubicBezTo>
                <a:cubicBezTo>
                  <a:pt x="130" y="82"/>
                  <a:pt x="111" y="64"/>
                  <a:pt x="88" y="64"/>
                </a:cubicBezTo>
                <a:cubicBezTo>
                  <a:pt x="65" y="64"/>
                  <a:pt x="47" y="82"/>
                  <a:pt x="47" y="105"/>
                </a:cubicBezTo>
                <a:cubicBezTo>
                  <a:pt x="47" y="128"/>
                  <a:pt x="65" y="147"/>
                  <a:pt x="88" y="147"/>
                </a:cubicBezTo>
                <a:close/>
                <a:moveTo>
                  <a:pt x="423" y="115"/>
                </a:moveTo>
                <a:lnTo>
                  <a:pt x="423" y="115"/>
                </a:lnTo>
                <a:cubicBezTo>
                  <a:pt x="451" y="115"/>
                  <a:pt x="473" y="93"/>
                  <a:pt x="473" y="65"/>
                </a:cubicBezTo>
                <a:cubicBezTo>
                  <a:pt x="473" y="37"/>
                  <a:pt x="451" y="15"/>
                  <a:pt x="423" y="15"/>
                </a:cubicBezTo>
                <a:cubicBezTo>
                  <a:pt x="396" y="15"/>
                  <a:pt x="373" y="37"/>
                  <a:pt x="373" y="65"/>
                </a:cubicBezTo>
                <a:cubicBezTo>
                  <a:pt x="373" y="93"/>
                  <a:pt x="396" y="115"/>
                  <a:pt x="423" y="115"/>
                </a:cubicBezTo>
                <a:close/>
                <a:moveTo>
                  <a:pt x="250" y="100"/>
                </a:moveTo>
                <a:lnTo>
                  <a:pt x="250" y="100"/>
                </a:lnTo>
                <a:cubicBezTo>
                  <a:pt x="277" y="100"/>
                  <a:pt x="300" y="77"/>
                  <a:pt x="300" y="49"/>
                </a:cubicBezTo>
                <a:cubicBezTo>
                  <a:pt x="300" y="22"/>
                  <a:pt x="277" y="0"/>
                  <a:pt x="250" y="0"/>
                </a:cubicBezTo>
                <a:cubicBezTo>
                  <a:pt x="222" y="0"/>
                  <a:pt x="200" y="22"/>
                  <a:pt x="200" y="49"/>
                </a:cubicBezTo>
                <a:cubicBezTo>
                  <a:pt x="200" y="77"/>
                  <a:pt x="222" y="100"/>
                  <a:pt x="250" y="10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E8CA4DA-64AC-4A33-8151-6202DF5E2C5A}"/>
              </a:ext>
            </a:extLst>
          </p:cNvPr>
          <p:cNvSpPr txBox="1"/>
          <p:nvPr/>
        </p:nvSpPr>
        <p:spPr>
          <a:xfrm>
            <a:off x="6454493" y="4333336"/>
            <a:ext cx="1020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 Intent Labeled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CC363AF6-6959-45F0-9AE4-B3CC287175D6}"/>
              </a:ext>
            </a:extLst>
          </p:cNvPr>
          <p:cNvSpPr/>
          <p:nvPr/>
        </p:nvSpPr>
        <p:spPr>
          <a:xfrm>
            <a:off x="6327143" y="3960174"/>
            <a:ext cx="312802" cy="1005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gnetic Disk 25">
            <a:extLst>
              <a:ext uri="{FF2B5EF4-FFF2-40B4-BE49-F238E27FC236}">
                <a16:creationId xmlns="" xmlns:a16="http://schemas.microsoft.com/office/drawing/2014/main" id="{28823080-8432-41C3-95F6-CD81BA123FD1}"/>
              </a:ext>
            </a:extLst>
          </p:cNvPr>
          <p:cNvSpPr/>
          <p:nvPr/>
        </p:nvSpPr>
        <p:spPr>
          <a:xfrm>
            <a:off x="7729982" y="3781732"/>
            <a:ext cx="717755" cy="41111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4D1D5287-B8C2-40C9-A096-065ACE22F5EB}"/>
              </a:ext>
            </a:extLst>
          </p:cNvPr>
          <p:cNvSpPr/>
          <p:nvPr/>
        </p:nvSpPr>
        <p:spPr>
          <a:xfrm>
            <a:off x="7286970" y="3954319"/>
            <a:ext cx="312802" cy="1005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E51654C-757C-4ABD-8BA6-6DF94BADD0A0}"/>
              </a:ext>
            </a:extLst>
          </p:cNvPr>
          <p:cNvSpPr txBox="1"/>
          <p:nvPr/>
        </p:nvSpPr>
        <p:spPr>
          <a:xfrm>
            <a:off x="7563674" y="4350707"/>
            <a:ext cx="1020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Added to training 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A21CFEC-C217-4B23-ACCD-49890DCD63B3}"/>
              </a:ext>
            </a:extLst>
          </p:cNvPr>
          <p:cNvSpPr txBox="1"/>
          <p:nvPr/>
        </p:nvSpPr>
        <p:spPr>
          <a:xfrm>
            <a:off x="5624706" y="3406464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Hyderabad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7170DDC-CB38-4A2F-8B2E-69FD7F55BDA7}"/>
              </a:ext>
            </a:extLst>
          </p:cNvPr>
          <p:cNvSpPr/>
          <p:nvPr/>
        </p:nvSpPr>
        <p:spPr>
          <a:xfrm>
            <a:off x="500064" y="5686430"/>
            <a:ext cx="8086725" cy="45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Buried Terms of Service? Do people know? Do people care?  Is there an ethical consideration?</a:t>
            </a:r>
          </a:p>
        </p:txBody>
      </p:sp>
    </p:spTree>
    <p:extLst>
      <p:ext uri="{BB962C8B-B14F-4D97-AF65-F5344CB8AC3E}">
        <p14:creationId xmlns:p14="http://schemas.microsoft.com/office/powerpoint/2010/main" val="392294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765968"/>
              </p:ext>
            </p:extLst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Thursday- </a:t>
                      </a: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June </a:t>
                      </a:r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Reflection Time 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start your reflection paper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methods for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0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7">
            <a:extLst>
              <a:ext uri="{FF2B5EF4-FFF2-40B4-BE49-F238E27FC236}">
                <a16:creationId xmlns="" xmlns:a16="http://schemas.microsoft.com/office/drawing/2014/main" id="{9C8E0813-2E88-477D-B0C4-C9CD54B8856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129" y="1041096"/>
            <a:ext cx="4941764" cy="5152495"/>
          </a:xfrm>
          <a:custGeom>
            <a:avLst/>
            <a:gdLst>
              <a:gd name="T0" fmla="*/ 2675 w 3750"/>
              <a:gd name="T1" fmla="*/ 2455 h 3910"/>
              <a:gd name="T2" fmla="*/ 3335 w 3750"/>
              <a:gd name="T3" fmla="*/ 3467 h 3910"/>
              <a:gd name="T4" fmla="*/ 3325 w 3750"/>
              <a:gd name="T5" fmla="*/ 3488 h 3910"/>
              <a:gd name="T6" fmla="*/ 3307 w 3750"/>
              <a:gd name="T7" fmla="*/ 3495 h 3910"/>
              <a:gd name="T8" fmla="*/ 433 w 3750"/>
              <a:gd name="T9" fmla="*/ 3493 h 3910"/>
              <a:gd name="T10" fmla="*/ 418 w 3750"/>
              <a:gd name="T11" fmla="*/ 3480 h 3910"/>
              <a:gd name="T12" fmla="*/ 417 w 3750"/>
              <a:gd name="T13" fmla="*/ 3456 h 3910"/>
              <a:gd name="T14" fmla="*/ 1536 w 3750"/>
              <a:gd name="T15" fmla="*/ 337 h 3910"/>
              <a:gd name="T16" fmla="*/ 297 w 3750"/>
              <a:gd name="T17" fmla="*/ 3384 h 3910"/>
              <a:gd name="T18" fmla="*/ 278 w 3750"/>
              <a:gd name="T19" fmla="*/ 3439 h 3910"/>
              <a:gd name="T20" fmla="*/ 278 w 3750"/>
              <a:gd name="T21" fmla="*/ 3496 h 3910"/>
              <a:gd name="T22" fmla="*/ 298 w 3750"/>
              <a:gd name="T23" fmla="*/ 3549 h 3910"/>
              <a:gd name="T24" fmla="*/ 336 w 3750"/>
              <a:gd name="T25" fmla="*/ 3594 h 3910"/>
              <a:gd name="T26" fmla="*/ 386 w 3750"/>
              <a:gd name="T27" fmla="*/ 3623 h 3910"/>
              <a:gd name="T28" fmla="*/ 443 w 3750"/>
              <a:gd name="T29" fmla="*/ 3634 h 3910"/>
              <a:gd name="T30" fmla="*/ 3336 w 3750"/>
              <a:gd name="T31" fmla="*/ 3630 h 3910"/>
              <a:gd name="T32" fmla="*/ 3390 w 3750"/>
              <a:gd name="T33" fmla="*/ 3611 h 3910"/>
              <a:gd name="T34" fmla="*/ 3435 w 3750"/>
              <a:gd name="T35" fmla="*/ 3574 h 3910"/>
              <a:gd name="T36" fmla="*/ 3463 w 3750"/>
              <a:gd name="T37" fmla="*/ 3523 h 3910"/>
              <a:gd name="T38" fmla="*/ 3474 w 3750"/>
              <a:gd name="T39" fmla="*/ 3467 h 3910"/>
              <a:gd name="T40" fmla="*/ 3465 w 3750"/>
              <a:gd name="T41" fmla="*/ 3410 h 3910"/>
              <a:gd name="T42" fmla="*/ 2214 w 3750"/>
              <a:gd name="T43" fmla="*/ 1400 h 3910"/>
              <a:gd name="T44" fmla="*/ 1536 w 3750"/>
              <a:gd name="T45" fmla="*/ 337 h 3910"/>
              <a:gd name="T46" fmla="*/ 2662 w 3750"/>
              <a:gd name="T47" fmla="*/ 0 h 3910"/>
              <a:gd name="T48" fmla="*/ 2490 w 3750"/>
              <a:gd name="T49" fmla="*/ 276 h 3910"/>
              <a:gd name="T50" fmla="*/ 3691 w 3750"/>
              <a:gd name="T51" fmla="*/ 3244 h 3910"/>
              <a:gd name="T52" fmla="*/ 3732 w 3750"/>
              <a:gd name="T53" fmla="*/ 3339 h 3910"/>
              <a:gd name="T54" fmla="*/ 3750 w 3750"/>
              <a:gd name="T55" fmla="*/ 3440 h 3910"/>
              <a:gd name="T56" fmla="*/ 3744 w 3750"/>
              <a:gd name="T57" fmla="*/ 3542 h 3910"/>
              <a:gd name="T58" fmla="*/ 3715 w 3750"/>
              <a:gd name="T59" fmla="*/ 3641 h 3910"/>
              <a:gd name="T60" fmla="*/ 3663 w 3750"/>
              <a:gd name="T61" fmla="*/ 3732 h 3910"/>
              <a:gd name="T62" fmla="*/ 3592 w 3750"/>
              <a:gd name="T63" fmla="*/ 3807 h 3910"/>
              <a:gd name="T64" fmla="*/ 3506 w 3750"/>
              <a:gd name="T65" fmla="*/ 3863 h 3910"/>
              <a:gd name="T66" fmla="*/ 3410 w 3750"/>
              <a:gd name="T67" fmla="*/ 3898 h 3910"/>
              <a:gd name="T68" fmla="*/ 3307 w 3750"/>
              <a:gd name="T69" fmla="*/ 3910 h 3910"/>
              <a:gd name="T70" fmla="*/ 391 w 3750"/>
              <a:gd name="T71" fmla="*/ 3906 h 3910"/>
              <a:gd name="T72" fmla="*/ 291 w 3750"/>
              <a:gd name="T73" fmla="*/ 3883 h 3910"/>
              <a:gd name="T74" fmla="*/ 200 w 3750"/>
              <a:gd name="T75" fmla="*/ 3836 h 3910"/>
              <a:gd name="T76" fmla="*/ 120 w 3750"/>
              <a:gd name="T77" fmla="*/ 3771 h 3910"/>
              <a:gd name="T78" fmla="*/ 58 w 3750"/>
              <a:gd name="T79" fmla="*/ 3688 h 3910"/>
              <a:gd name="T80" fmla="*/ 17 w 3750"/>
              <a:gd name="T81" fmla="*/ 3592 h 3910"/>
              <a:gd name="T82" fmla="*/ 0 w 3750"/>
              <a:gd name="T83" fmla="*/ 3491 h 3910"/>
              <a:gd name="T84" fmla="*/ 6 w 3750"/>
              <a:gd name="T85" fmla="*/ 3389 h 3910"/>
              <a:gd name="T86" fmla="*/ 35 w 3750"/>
              <a:gd name="T87" fmla="*/ 3291 h 3910"/>
              <a:gd name="T88" fmla="*/ 61 w 3750"/>
              <a:gd name="T89" fmla="*/ 3240 h 3910"/>
              <a:gd name="T90" fmla="*/ 1258 w 3750"/>
              <a:gd name="T91" fmla="*/ 276 h 3910"/>
              <a:gd name="T92" fmla="*/ 1087 w 3750"/>
              <a:gd name="T93" fmla="*/ 0 h 3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50" h="3910">
                <a:moveTo>
                  <a:pt x="1074" y="2455"/>
                </a:moveTo>
                <a:lnTo>
                  <a:pt x="2675" y="2455"/>
                </a:lnTo>
                <a:lnTo>
                  <a:pt x="3333" y="3454"/>
                </a:lnTo>
                <a:lnTo>
                  <a:pt x="3335" y="3467"/>
                </a:lnTo>
                <a:lnTo>
                  <a:pt x="3332" y="3480"/>
                </a:lnTo>
                <a:lnTo>
                  <a:pt x="3325" y="3488"/>
                </a:lnTo>
                <a:lnTo>
                  <a:pt x="3316" y="3493"/>
                </a:lnTo>
                <a:lnTo>
                  <a:pt x="3307" y="3495"/>
                </a:lnTo>
                <a:lnTo>
                  <a:pt x="443" y="3495"/>
                </a:lnTo>
                <a:lnTo>
                  <a:pt x="433" y="3493"/>
                </a:lnTo>
                <a:lnTo>
                  <a:pt x="425" y="3488"/>
                </a:lnTo>
                <a:lnTo>
                  <a:pt x="418" y="3480"/>
                </a:lnTo>
                <a:lnTo>
                  <a:pt x="414" y="3467"/>
                </a:lnTo>
                <a:lnTo>
                  <a:pt x="417" y="3456"/>
                </a:lnTo>
                <a:lnTo>
                  <a:pt x="1074" y="2455"/>
                </a:lnTo>
                <a:close/>
                <a:moveTo>
                  <a:pt x="1536" y="337"/>
                </a:moveTo>
                <a:lnTo>
                  <a:pt x="1536" y="1400"/>
                </a:lnTo>
                <a:lnTo>
                  <a:pt x="297" y="3384"/>
                </a:lnTo>
                <a:lnTo>
                  <a:pt x="285" y="3410"/>
                </a:lnTo>
                <a:lnTo>
                  <a:pt x="278" y="3439"/>
                </a:lnTo>
                <a:lnTo>
                  <a:pt x="276" y="3467"/>
                </a:lnTo>
                <a:lnTo>
                  <a:pt x="278" y="3496"/>
                </a:lnTo>
                <a:lnTo>
                  <a:pt x="286" y="3523"/>
                </a:lnTo>
                <a:lnTo>
                  <a:pt x="298" y="3549"/>
                </a:lnTo>
                <a:lnTo>
                  <a:pt x="315" y="3574"/>
                </a:lnTo>
                <a:lnTo>
                  <a:pt x="336" y="3594"/>
                </a:lnTo>
                <a:lnTo>
                  <a:pt x="360" y="3611"/>
                </a:lnTo>
                <a:lnTo>
                  <a:pt x="386" y="3623"/>
                </a:lnTo>
                <a:lnTo>
                  <a:pt x="413" y="3630"/>
                </a:lnTo>
                <a:lnTo>
                  <a:pt x="443" y="3634"/>
                </a:lnTo>
                <a:lnTo>
                  <a:pt x="3307" y="3634"/>
                </a:lnTo>
                <a:lnTo>
                  <a:pt x="3336" y="3630"/>
                </a:lnTo>
                <a:lnTo>
                  <a:pt x="3364" y="3623"/>
                </a:lnTo>
                <a:lnTo>
                  <a:pt x="3390" y="3611"/>
                </a:lnTo>
                <a:lnTo>
                  <a:pt x="3414" y="3594"/>
                </a:lnTo>
                <a:lnTo>
                  <a:pt x="3435" y="3574"/>
                </a:lnTo>
                <a:lnTo>
                  <a:pt x="3452" y="3549"/>
                </a:lnTo>
                <a:lnTo>
                  <a:pt x="3463" y="3523"/>
                </a:lnTo>
                <a:lnTo>
                  <a:pt x="3472" y="3496"/>
                </a:lnTo>
                <a:lnTo>
                  <a:pt x="3474" y="3467"/>
                </a:lnTo>
                <a:lnTo>
                  <a:pt x="3472" y="3439"/>
                </a:lnTo>
                <a:lnTo>
                  <a:pt x="3465" y="3410"/>
                </a:lnTo>
                <a:lnTo>
                  <a:pt x="3453" y="3384"/>
                </a:lnTo>
                <a:lnTo>
                  <a:pt x="2214" y="1400"/>
                </a:lnTo>
                <a:lnTo>
                  <a:pt x="2214" y="337"/>
                </a:lnTo>
                <a:lnTo>
                  <a:pt x="1536" y="337"/>
                </a:lnTo>
                <a:close/>
                <a:moveTo>
                  <a:pt x="1087" y="0"/>
                </a:moveTo>
                <a:lnTo>
                  <a:pt x="2662" y="0"/>
                </a:lnTo>
                <a:lnTo>
                  <a:pt x="2662" y="276"/>
                </a:lnTo>
                <a:lnTo>
                  <a:pt x="2490" y="276"/>
                </a:lnTo>
                <a:lnTo>
                  <a:pt x="2490" y="1321"/>
                </a:lnTo>
                <a:lnTo>
                  <a:pt x="3691" y="3244"/>
                </a:lnTo>
                <a:lnTo>
                  <a:pt x="3715" y="3291"/>
                </a:lnTo>
                <a:lnTo>
                  <a:pt x="3732" y="3339"/>
                </a:lnTo>
                <a:lnTo>
                  <a:pt x="3744" y="3389"/>
                </a:lnTo>
                <a:lnTo>
                  <a:pt x="3750" y="3440"/>
                </a:lnTo>
                <a:lnTo>
                  <a:pt x="3750" y="3491"/>
                </a:lnTo>
                <a:lnTo>
                  <a:pt x="3744" y="3542"/>
                </a:lnTo>
                <a:lnTo>
                  <a:pt x="3732" y="3592"/>
                </a:lnTo>
                <a:lnTo>
                  <a:pt x="3715" y="3641"/>
                </a:lnTo>
                <a:lnTo>
                  <a:pt x="3691" y="3688"/>
                </a:lnTo>
                <a:lnTo>
                  <a:pt x="3663" y="3732"/>
                </a:lnTo>
                <a:lnTo>
                  <a:pt x="3630" y="3771"/>
                </a:lnTo>
                <a:lnTo>
                  <a:pt x="3592" y="3807"/>
                </a:lnTo>
                <a:lnTo>
                  <a:pt x="3550" y="3836"/>
                </a:lnTo>
                <a:lnTo>
                  <a:pt x="3506" y="3863"/>
                </a:lnTo>
                <a:lnTo>
                  <a:pt x="3459" y="3883"/>
                </a:lnTo>
                <a:lnTo>
                  <a:pt x="3410" y="3898"/>
                </a:lnTo>
                <a:lnTo>
                  <a:pt x="3359" y="3906"/>
                </a:lnTo>
                <a:lnTo>
                  <a:pt x="3307" y="3910"/>
                </a:lnTo>
                <a:lnTo>
                  <a:pt x="443" y="3910"/>
                </a:lnTo>
                <a:lnTo>
                  <a:pt x="391" y="3906"/>
                </a:lnTo>
                <a:lnTo>
                  <a:pt x="340" y="3898"/>
                </a:lnTo>
                <a:lnTo>
                  <a:pt x="291" y="3883"/>
                </a:lnTo>
                <a:lnTo>
                  <a:pt x="243" y="3863"/>
                </a:lnTo>
                <a:lnTo>
                  <a:pt x="200" y="3836"/>
                </a:lnTo>
                <a:lnTo>
                  <a:pt x="158" y="3807"/>
                </a:lnTo>
                <a:lnTo>
                  <a:pt x="120" y="3771"/>
                </a:lnTo>
                <a:lnTo>
                  <a:pt x="87" y="3732"/>
                </a:lnTo>
                <a:lnTo>
                  <a:pt x="58" y="3688"/>
                </a:lnTo>
                <a:lnTo>
                  <a:pt x="35" y="3641"/>
                </a:lnTo>
                <a:lnTo>
                  <a:pt x="17" y="3592"/>
                </a:lnTo>
                <a:lnTo>
                  <a:pt x="6" y="3542"/>
                </a:lnTo>
                <a:lnTo>
                  <a:pt x="0" y="3491"/>
                </a:lnTo>
                <a:lnTo>
                  <a:pt x="0" y="3440"/>
                </a:lnTo>
                <a:lnTo>
                  <a:pt x="6" y="3389"/>
                </a:lnTo>
                <a:lnTo>
                  <a:pt x="17" y="3339"/>
                </a:lnTo>
                <a:lnTo>
                  <a:pt x="35" y="3291"/>
                </a:lnTo>
                <a:lnTo>
                  <a:pt x="58" y="3244"/>
                </a:lnTo>
                <a:lnTo>
                  <a:pt x="61" y="3240"/>
                </a:lnTo>
                <a:lnTo>
                  <a:pt x="1258" y="1321"/>
                </a:lnTo>
                <a:lnTo>
                  <a:pt x="1258" y="276"/>
                </a:lnTo>
                <a:lnTo>
                  <a:pt x="1087" y="276"/>
                </a:lnTo>
                <a:lnTo>
                  <a:pt x="1087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FB56E88-E4D3-44ED-B0BE-48DBFC8C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7E47BA-5606-47DC-A056-C21C8A5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Researchers &amp; Social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7935381-85EF-47CB-AFD8-E04E538ED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4BC590-39B4-448C-AE6A-0254FB78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reeform 181">
            <a:extLst>
              <a:ext uri="{FF2B5EF4-FFF2-40B4-BE49-F238E27FC236}">
                <a16:creationId xmlns="" xmlns:a16="http://schemas.microsoft.com/office/drawing/2014/main" id="{2231FEE8-515F-443F-A000-1CF4D8643519}"/>
              </a:ext>
            </a:extLst>
          </p:cNvPr>
          <p:cNvSpPr>
            <a:spLocks noChangeAspect="1"/>
          </p:cNvSpPr>
          <p:nvPr/>
        </p:nvSpPr>
        <p:spPr bwMode="auto">
          <a:xfrm>
            <a:off x="4093807" y="3724883"/>
            <a:ext cx="371048" cy="365120"/>
          </a:xfrm>
          <a:custGeom>
            <a:avLst/>
            <a:gdLst>
              <a:gd name="T0" fmla="*/ 139 w 147"/>
              <a:gd name="T1" fmla="*/ 44 h 144"/>
              <a:gd name="T2" fmla="*/ 75 w 147"/>
              <a:gd name="T3" fmla="*/ 135 h 144"/>
              <a:gd name="T4" fmla="*/ 45 w 147"/>
              <a:gd name="T5" fmla="*/ 123 h 144"/>
              <a:gd name="T6" fmla="*/ 22 w 147"/>
              <a:gd name="T7" fmla="*/ 51 h 144"/>
              <a:gd name="T8" fmla="*/ 6 w 147"/>
              <a:gd name="T9" fmla="*/ 56 h 144"/>
              <a:gd name="T10" fmla="*/ 0 w 147"/>
              <a:gd name="T11" fmla="*/ 48 h 144"/>
              <a:gd name="T12" fmla="*/ 42 w 147"/>
              <a:gd name="T13" fmla="*/ 16 h 144"/>
              <a:gd name="T14" fmla="*/ 66 w 147"/>
              <a:gd name="T15" fmla="*/ 65 h 144"/>
              <a:gd name="T16" fmla="*/ 77 w 147"/>
              <a:gd name="T17" fmla="*/ 93 h 144"/>
              <a:gd name="T18" fmla="*/ 97 w 147"/>
              <a:gd name="T19" fmla="*/ 67 h 144"/>
              <a:gd name="T20" fmla="*/ 80 w 147"/>
              <a:gd name="T21" fmla="*/ 48 h 144"/>
              <a:gd name="T22" fmla="*/ 139 w 147"/>
              <a:gd name="T23" fmla="*/ 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44">
                <a:moveTo>
                  <a:pt x="139" y="44"/>
                </a:moveTo>
                <a:cubicBezTo>
                  <a:pt x="131" y="89"/>
                  <a:pt x="88" y="127"/>
                  <a:pt x="75" y="135"/>
                </a:cubicBezTo>
                <a:cubicBezTo>
                  <a:pt x="62" y="144"/>
                  <a:pt x="50" y="132"/>
                  <a:pt x="45" y="123"/>
                </a:cubicBezTo>
                <a:cubicBezTo>
                  <a:pt x="40" y="112"/>
                  <a:pt x="25" y="56"/>
                  <a:pt x="22" y="51"/>
                </a:cubicBezTo>
                <a:cubicBezTo>
                  <a:pt x="18" y="47"/>
                  <a:pt x="6" y="56"/>
                  <a:pt x="6" y="5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24" y="19"/>
                  <a:pt x="42" y="16"/>
                </a:cubicBezTo>
                <a:cubicBezTo>
                  <a:pt x="61" y="12"/>
                  <a:pt x="61" y="46"/>
                  <a:pt x="66" y="65"/>
                </a:cubicBezTo>
                <a:cubicBezTo>
                  <a:pt x="70" y="83"/>
                  <a:pt x="73" y="93"/>
                  <a:pt x="77" y="93"/>
                </a:cubicBezTo>
                <a:cubicBezTo>
                  <a:pt x="81" y="93"/>
                  <a:pt x="88" y="83"/>
                  <a:pt x="97" y="67"/>
                </a:cubicBezTo>
                <a:cubicBezTo>
                  <a:pt x="105" y="52"/>
                  <a:pt x="96" y="38"/>
                  <a:pt x="80" y="48"/>
                </a:cubicBezTo>
                <a:cubicBezTo>
                  <a:pt x="87" y="9"/>
                  <a:pt x="147" y="0"/>
                  <a:pt x="139" y="4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82">
            <a:extLst>
              <a:ext uri="{FF2B5EF4-FFF2-40B4-BE49-F238E27FC236}">
                <a16:creationId xmlns="" xmlns:a16="http://schemas.microsoft.com/office/drawing/2014/main" id="{37A4C6F3-4D66-478A-AEEC-F8E1C0F88D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6482" y="1920014"/>
            <a:ext cx="365120" cy="161591"/>
          </a:xfrm>
          <a:custGeom>
            <a:avLst/>
            <a:gdLst>
              <a:gd name="T0" fmla="*/ 30 w 139"/>
              <a:gd name="T1" fmla="*/ 61 h 61"/>
              <a:gd name="T2" fmla="*/ 0 w 139"/>
              <a:gd name="T3" fmla="*/ 31 h 61"/>
              <a:gd name="T4" fmla="*/ 30 w 139"/>
              <a:gd name="T5" fmla="*/ 0 h 61"/>
              <a:gd name="T6" fmla="*/ 60 w 139"/>
              <a:gd name="T7" fmla="*/ 31 h 61"/>
              <a:gd name="T8" fmla="*/ 30 w 139"/>
              <a:gd name="T9" fmla="*/ 61 h 61"/>
              <a:gd name="T10" fmla="*/ 109 w 139"/>
              <a:gd name="T11" fmla="*/ 61 h 61"/>
              <a:gd name="T12" fmla="*/ 78 w 139"/>
              <a:gd name="T13" fmla="*/ 31 h 61"/>
              <a:gd name="T14" fmla="*/ 109 w 139"/>
              <a:gd name="T15" fmla="*/ 0 h 61"/>
              <a:gd name="T16" fmla="*/ 139 w 139"/>
              <a:gd name="T17" fmla="*/ 31 h 61"/>
              <a:gd name="T18" fmla="*/ 109 w 139"/>
              <a:gd name="T19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0" y="13"/>
                  <a:pt x="60" y="31"/>
                </a:cubicBezTo>
                <a:cubicBezTo>
                  <a:pt x="60" y="48"/>
                  <a:pt x="47" y="61"/>
                  <a:pt x="30" y="61"/>
                </a:cubicBezTo>
                <a:close/>
                <a:moveTo>
                  <a:pt x="109" y="61"/>
                </a:moveTo>
                <a:cubicBezTo>
                  <a:pt x="92" y="61"/>
                  <a:pt x="78" y="48"/>
                  <a:pt x="78" y="31"/>
                </a:cubicBezTo>
                <a:cubicBezTo>
                  <a:pt x="78" y="13"/>
                  <a:pt x="92" y="0"/>
                  <a:pt x="109" y="0"/>
                </a:cubicBezTo>
                <a:cubicBezTo>
                  <a:pt x="125" y="0"/>
                  <a:pt x="139" y="13"/>
                  <a:pt x="139" y="31"/>
                </a:cubicBezTo>
                <a:cubicBezTo>
                  <a:pt x="139" y="48"/>
                  <a:pt x="125" y="61"/>
                  <a:pt x="109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84">
            <a:extLst>
              <a:ext uri="{FF2B5EF4-FFF2-40B4-BE49-F238E27FC236}">
                <a16:creationId xmlns="" xmlns:a16="http://schemas.microsoft.com/office/drawing/2014/main" id="{82E50900-1B5C-4AE0-AC3B-67C5F78150BC}"/>
              </a:ext>
            </a:extLst>
          </p:cNvPr>
          <p:cNvSpPr>
            <a:spLocks noChangeAspect="1"/>
          </p:cNvSpPr>
          <p:nvPr/>
        </p:nvSpPr>
        <p:spPr bwMode="auto">
          <a:xfrm>
            <a:off x="3014004" y="4820708"/>
            <a:ext cx="204074" cy="365120"/>
          </a:xfrm>
          <a:custGeom>
            <a:avLst/>
            <a:gdLst>
              <a:gd name="T0" fmla="*/ 78 w 78"/>
              <a:gd name="T1" fmla="*/ 24 h 139"/>
              <a:gd name="T2" fmla="*/ 56 w 78"/>
              <a:gd name="T3" fmla="*/ 24 h 139"/>
              <a:gd name="T4" fmla="*/ 50 w 78"/>
              <a:gd name="T5" fmla="*/ 32 h 139"/>
              <a:gd name="T6" fmla="*/ 50 w 78"/>
              <a:gd name="T7" fmla="*/ 48 h 139"/>
              <a:gd name="T8" fmla="*/ 78 w 78"/>
              <a:gd name="T9" fmla="*/ 48 h 139"/>
              <a:gd name="T10" fmla="*/ 78 w 78"/>
              <a:gd name="T11" fmla="*/ 71 h 139"/>
              <a:gd name="T12" fmla="*/ 50 w 78"/>
              <a:gd name="T13" fmla="*/ 71 h 139"/>
              <a:gd name="T14" fmla="*/ 50 w 78"/>
              <a:gd name="T15" fmla="*/ 139 h 139"/>
              <a:gd name="T16" fmla="*/ 24 w 78"/>
              <a:gd name="T17" fmla="*/ 139 h 139"/>
              <a:gd name="T18" fmla="*/ 24 w 78"/>
              <a:gd name="T19" fmla="*/ 71 h 139"/>
              <a:gd name="T20" fmla="*/ 0 w 78"/>
              <a:gd name="T21" fmla="*/ 71 h 139"/>
              <a:gd name="T22" fmla="*/ 0 w 78"/>
              <a:gd name="T23" fmla="*/ 48 h 139"/>
              <a:gd name="T24" fmla="*/ 24 w 78"/>
              <a:gd name="T25" fmla="*/ 48 h 139"/>
              <a:gd name="T26" fmla="*/ 24 w 78"/>
              <a:gd name="T27" fmla="*/ 35 h 139"/>
              <a:gd name="T28" fmla="*/ 56 w 78"/>
              <a:gd name="T29" fmla="*/ 0 h 139"/>
              <a:gd name="T30" fmla="*/ 78 w 78"/>
              <a:gd name="T31" fmla="*/ 0 h 139"/>
              <a:gd name="T32" fmla="*/ 78 w 78"/>
              <a:gd name="T33" fmla="*/ 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" h="139">
                <a:moveTo>
                  <a:pt x="78" y="24"/>
                </a:moveTo>
                <a:cubicBezTo>
                  <a:pt x="56" y="24"/>
                  <a:pt x="56" y="24"/>
                  <a:pt x="56" y="24"/>
                </a:cubicBezTo>
                <a:cubicBezTo>
                  <a:pt x="53" y="24"/>
                  <a:pt x="50" y="28"/>
                  <a:pt x="50" y="32"/>
                </a:cubicBezTo>
                <a:cubicBezTo>
                  <a:pt x="50" y="48"/>
                  <a:pt x="50" y="48"/>
                  <a:pt x="50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78" y="71"/>
                  <a:pt x="78" y="71"/>
                  <a:pt x="78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4" y="71"/>
                  <a:pt x="24" y="71"/>
                  <a:pt x="24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48"/>
                  <a:pt x="0" y="48"/>
                  <a:pt x="0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16"/>
                  <a:pt x="37" y="0"/>
                  <a:pt x="56" y="0"/>
                </a:cubicBezTo>
                <a:cubicBezTo>
                  <a:pt x="78" y="0"/>
                  <a:pt x="78" y="0"/>
                  <a:pt x="78" y="0"/>
                </a:cubicBezTo>
                <a:lnTo>
                  <a:pt x="78" y="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5">
            <a:extLst>
              <a:ext uri="{FF2B5EF4-FFF2-40B4-BE49-F238E27FC236}">
                <a16:creationId xmlns="" xmlns:a16="http://schemas.microsoft.com/office/drawing/2014/main" id="{838B901B-7E5D-48C4-9D1B-82CF156150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0648" y="4854398"/>
            <a:ext cx="368858" cy="365120"/>
          </a:xfrm>
          <a:custGeom>
            <a:avLst/>
            <a:gdLst>
              <a:gd name="T0" fmla="*/ 8 w 139"/>
              <a:gd name="T1" fmla="*/ 34 h 137"/>
              <a:gd name="T2" fmla="*/ 19 w 139"/>
              <a:gd name="T3" fmla="*/ 59 h 137"/>
              <a:gd name="T4" fmla="*/ 36 w 139"/>
              <a:gd name="T5" fmla="*/ 64 h 137"/>
              <a:gd name="T6" fmla="*/ 39 w 139"/>
              <a:gd name="T7" fmla="*/ 64 h 137"/>
              <a:gd name="T8" fmla="*/ 43 w 139"/>
              <a:gd name="T9" fmla="*/ 79 h 137"/>
              <a:gd name="T10" fmla="*/ 43 w 139"/>
              <a:gd name="T11" fmla="*/ 79 h 137"/>
              <a:gd name="T12" fmla="*/ 0 w 139"/>
              <a:gd name="T13" fmla="*/ 108 h 137"/>
              <a:gd name="T14" fmla="*/ 36 w 139"/>
              <a:gd name="T15" fmla="*/ 137 h 137"/>
              <a:gd name="T16" fmla="*/ 37 w 139"/>
              <a:gd name="T17" fmla="*/ 137 h 137"/>
              <a:gd name="T18" fmla="*/ 38 w 139"/>
              <a:gd name="T19" fmla="*/ 137 h 137"/>
              <a:gd name="T20" fmla="*/ 61 w 139"/>
              <a:gd name="T21" fmla="*/ 132 h 137"/>
              <a:gd name="T22" fmla="*/ 79 w 139"/>
              <a:gd name="T23" fmla="*/ 102 h 137"/>
              <a:gd name="T24" fmla="*/ 63 w 139"/>
              <a:gd name="T25" fmla="*/ 74 h 137"/>
              <a:gd name="T26" fmla="*/ 56 w 139"/>
              <a:gd name="T27" fmla="*/ 64 h 137"/>
              <a:gd name="T28" fmla="*/ 62 w 139"/>
              <a:gd name="T29" fmla="*/ 56 h 137"/>
              <a:gd name="T30" fmla="*/ 72 w 139"/>
              <a:gd name="T31" fmla="*/ 31 h 137"/>
              <a:gd name="T32" fmla="*/ 61 w 139"/>
              <a:gd name="T33" fmla="*/ 8 h 137"/>
              <a:gd name="T34" fmla="*/ 67 w 139"/>
              <a:gd name="T35" fmla="*/ 7 h 137"/>
              <a:gd name="T36" fmla="*/ 79 w 139"/>
              <a:gd name="T37" fmla="*/ 1 h 137"/>
              <a:gd name="T38" fmla="*/ 79 w 139"/>
              <a:gd name="T39" fmla="*/ 0 h 137"/>
              <a:gd name="T40" fmla="*/ 44 w 139"/>
              <a:gd name="T41" fmla="*/ 0 h 137"/>
              <a:gd name="T42" fmla="*/ 8 w 139"/>
              <a:gd name="T43" fmla="*/ 34 h 137"/>
              <a:gd name="T44" fmla="*/ 65 w 139"/>
              <a:gd name="T45" fmla="*/ 104 h 137"/>
              <a:gd name="T46" fmla="*/ 43 w 139"/>
              <a:gd name="T47" fmla="*/ 124 h 137"/>
              <a:gd name="T48" fmla="*/ 16 w 139"/>
              <a:gd name="T49" fmla="*/ 108 h 137"/>
              <a:gd name="T50" fmla="*/ 23 w 139"/>
              <a:gd name="T51" fmla="*/ 93 h 137"/>
              <a:gd name="T52" fmla="*/ 40 w 139"/>
              <a:gd name="T53" fmla="*/ 86 h 137"/>
              <a:gd name="T54" fmla="*/ 43 w 139"/>
              <a:gd name="T55" fmla="*/ 86 h 137"/>
              <a:gd name="T56" fmla="*/ 65 w 139"/>
              <a:gd name="T57" fmla="*/ 104 h 137"/>
              <a:gd name="T58" fmla="*/ 56 w 139"/>
              <a:gd name="T59" fmla="*/ 27 h 137"/>
              <a:gd name="T60" fmla="*/ 46 w 139"/>
              <a:gd name="T61" fmla="*/ 54 h 137"/>
              <a:gd name="T62" fmla="*/ 43 w 139"/>
              <a:gd name="T63" fmla="*/ 55 h 137"/>
              <a:gd name="T64" fmla="*/ 25 w 139"/>
              <a:gd name="T65" fmla="*/ 36 h 137"/>
              <a:gd name="T66" fmla="*/ 25 w 139"/>
              <a:gd name="T67" fmla="*/ 20 h 137"/>
              <a:gd name="T68" fmla="*/ 34 w 139"/>
              <a:gd name="T69" fmla="*/ 11 h 137"/>
              <a:gd name="T70" fmla="*/ 37 w 139"/>
              <a:gd name="T71" fmla="*/ 10 h 137"/>
              <a:gd name="T72" fmla="*/ 56 w 139"/>
              <a:gd name="T73" fmla="*/ 27 h 137"/>
              <a:gd name="T74" fmla="*/ 116 w 139"/>
              <a:gd name="T75" fmla="*/ 54 h 137"/>
              <a:gd name="T76" fmla="*/ 116 w 139"/>
              <a:gd name="T77" fmla="*/ 30 h 137"/>
              <a:gd name="T78" fmla="*/ 101 w 139"/>
              <a:gd name="T79" fmla="*/ 30 h 137"/>
              <a:gd name="T80" fmla="*/ 101 w 139"/>
              <a:gd name="T81" fmla="*/ 54 h 137"/>
              <a:gd name="T82" fmla="*/ 78 w 139"/>
              <a:gd name="T83" fmla="*/ 54 h 137"/>
              <a:gd name="T84" fmla="*/ 78 w 139"/>
              <a:gd name="T85" fmla="*/ 68 h 137"/>
              <a:gd name="T86" fmla="*/ 101 w 139"/>
              <a:gd name="T87" fmla="*/ 68 h 137"/>
              <a:gd name="T88" fmla="*/ 101 w 139"/>
              <a:gd name="T89" fmla="*/ 92 h 137"/>
              <a:gd name="T90" fmla="*/ 116 w 139"/>
              <a:gd name="T91" fmla="*/ 92 h 137"/>
              <a:gd name="T92" fmla="*/ 116 w 139"/>
              <a:gd name="T93" fmla="*/ 68 h 137"/>
              <a:gd name="T94" fmla="*/ 139 w 139"/>
              <a:gd name="T95" fmla="*/ 68 h 137"/>
              <a:gd name="T96" fmla="*/ 139 w 139"/>
              <a:gd name="T97" fmla="*/ 54 h 137"/>
              <a:gd name="T98" fmla="*/ 116 w 139"/>
              <a:gd name="T99" fmla="*/ 5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9" h="137">
                <a:moveTo>
                  <a:pt x="8" y="34"/>
                </a:moveTo>
                <a:cubicBezTo>
                  <a:pt x="8" y="46"/>
                  <a:pt x="12" y="54"/>
                  <a:pt x="19" y="59"/>
                </a:cubicBezTo>
                <a:cubicBezTo>
                  <a:pt x="25" y="63"/>
                  <a:pt x="33" y="64"/>
                  <a:pt x="36" y="64"/>
                </a:cubicBezTo>
                <a:cubicBezTo>
                  <a:pt x="37" y="64"/>
                  <a:pt x="38" y="64"/>
                  <a:pt x="39" y="64"/>
                </a:cubicBezTo>
                <a:cubicBezTo>
                  <a:pt x="39" y="64"/>
                  <a:pt x="37" y="72"/>
                  <a:pt x="43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33" y="79"/>
                  <a:pt x="0" y="81"/>
                  <a:pt x="0" y="108"/>
                </a:cubicBezTo>
                <a:cubicBezTo>
                  <a:pt x="0" y="135"/>
                  <a:pt x="30" y="137"/>
                  <a:pt x="36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8" y="137"/>
                  <a:pt x="38" y="137"/>
                </a:cubicBezTo>
                <a:cubicBezTo>
                  <a:pt x="42" y="137"/>
                  <a:pt x="52" y="136"/>
                  <a:pt x="61" y="132"/>
                </a:cubicBezTo>
                <a:cubicBezTo>
                  <a:pt x="73" y="126"/>
                  <a:pt x="79" y="116"/>
                  <a:pt x="79" y="102"/>
                </a:cubicBezTo>
                <a:cubicBezTo>
                  <a:pt x="79" y="88"/>
                  <a:pt x="70" y="80"/>
                  <a:pt x="63" y="74"/>
                </a:cubicBezTo>
                <a:cubicBezTo>
                  <a:pt x="59" y="70"/>
                  <a:pt x="56" y="67"/>
                  <a:pt x="56" y="64"/>
                </a:cubicBezTo>
                <a:cubicBezTo>
                  <a:pt x="56" y="61"/>
                  <a:pt x="58" y="59"/>
                  <a:pt x="62" y="56"/>
                </a:cubicBezTo>
                <a:cubicBezTo>
                  <a:pt x="67" y="51"/>
                  <a:pt x="72" y="44"/>
                  <a:pt x="72" y="31"/>
                </a:cubicBezTo>
                <a:cubicBezTo>
                  <a:pt x="72" y="20"/>
                  <a:pt x="70" y="12"/>
                  <a:pt x="61" y="8"/>
                </a:cubicBezTo>
                <a:cubicBezTo>
                  <a:pt x="62" y="7"/>
                  <a:pt x="66" y="7"/>
                  <a:pt x="67" y="7"/>
                </a:cubicBezTo>
                <a:cubicBezTo>
                  <a:pt x="72" y="6"/>
                  <a:pt x="79" y="5"/>
                  <a:pt x="79" y="1"/>
                </a:cubicBezTo>
                <a:cubicBezTo>
                  <a:pt x="79" y="0"/>
                  <a:pt x="79" y="0"/>
                  <a:pt x="7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8" y="2"/>
                  <a:pt x="8" y="34"/>
                </a:cubicBezTo>
                <a:close/>
                <a:moveTo>
                  <a:pt x="65" y="104"/>
                </a:moveTo>
                <a:cubicBezTo>
                  <a:pt x="66" y="115"/>
                  <a:pt x="57" y="123"/>
                  <a:pt x="43" y="124"/>
                </a:cubicBezTo>
                <a:cubicBezTo>
                  <a:pt x="28" y="125"/>
                  <a:pt x="17" y="119"/>
                  <a:pt x="16" y="108"/>
                </a:cubicBezTo>
                <a:cubicBezTo>
                  <a:pt x="16" y="103"/>
                  <a:pt x="18" y="98"/>
                  <a:pt x="23" y="93"/>
                </a:cubicBezTo>
                <a:cubicBezTo>
                  <a:pt x="27" y="89"/>
                  <a:pt x="33" y="87"/>
                  <a:pt x="40" y="86"/>
                </a:cubicBezTo>
                <a:cubicBezTo>
                  <a:pt x="41" y="86"/>
                  <a:pt x="42" y="86"/>
                  <a:pt x="43" y="86"/>
                </a:cubicBezTo>
                <a:cubicBezTo>
                  <a:pt x="56" y="86"/>
                  <a:pt x="65" y="94"/>
                  <a:pt x="65" y="104"/>
                </a:cubicBezTo>
                <a:close/>
                <a:moveTo>
                  <a:pt x="56" y="27"/>
                </a:moveTo>
                <a:cubicBezTo>
                  <a:pt x="59" y="39"/>
                  <a:pt x="54" y="52"/>
                  <a:pt x="46" y="54"/>
                </a:cubicBezTo>
                <a:cubicBezTo>
                  <a:pt x="45" y="55"/>
                  <a:pt x="44" y="55"/>
                  <a:pt x="43" y="55"/>
                </a:cubicBezTo>
                <a:cubicBezTo>
                  <a:pt x="35" y="55"/>
                  <a:pt x="27" y="47"/>
                  <a:pt x="25" y="36"/>
                </a:cubicBezTo>
                <a:cubicBezTo>
                  <a:pt x="23" y="30"/>
                  <a:pt x="23" y="25"/>
                  <a:pt x="25" y="20"/>
                </a:cubicBezTo>
                <a:cubicBezTo>
                  <a:pt x="27" y="15"/>
                  <a:pt x="30" y="12"/>
                  <a:pt x="34" y="11"/>
                </a:cubicBezTo>
                <a:cubicBezTo>
                  <a:pt x="35" y="10"/>
                  <a:pt x="36" y="10"/>
                  <a:pt x="37" y="10"/>
                </a:cubicBezTo>
                <a:cubicBezTo>
                  <a:pt x="46" y="10"/>
                  <a:pt x="52" y="14"/>
                  <a:pt x="56" y="27"/>
                </a:cubicBezTo>
                <a:close/>
                <a:moveTo>
                  <a:pt x="116" y="54"/>
                </a:moveTo>
                <a:cubicBezTo>
                  <a:pt x="116" y="30"/>
                  <a:pt x="116" y="30"/>
                  <a:pt x="116" y="30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68"/>
                  <a:pt x="78" y="68"/>
                  <a:pt x="78" y="68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1" y="92"/>
                  <a:pt x="101" y="92"/>
                  <a:pt x="101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39" y="68"/>
                  <a:pt x="139" y="68"/>
                  <a:pt x="139" y="68"/>
                </a:cubicBezTo>
                <a:cubicBezTo>
                  <a:pt x="139" y="54"/>
                  <a:pt x="139" y="54"/>
                  <a:pt x="139" y="54"/>
                </a:cubicBezTo>
                <a:lnTo>
                  <a:pt x="116" y="5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6">
            <a:extLst>
              <a:ext uri="{FF2B5EF4-FFF2-40B4-BE49-F238E27FC236}">
                <a16:creationId xmlns="" xmlns:a16="http://schemas.microsoft.com/office/drawing/2014/main" id="{408635E5-BF4E-4711-AC2C-3A5FD7430C41}"/>
              </a:ext>
            </a:extLst>
          </p:cNvPr>
          <p:cNvSpPr>
            <a:spLocks noChangeAspect="1"/>
          </p:cNvSpPr>
          <p:nvPr/>
        </p:nvSpPr>
        <p:spPr bwMode="auto">
          <a:xfrm>
            <a:off x="4056055" y="4844056"/>
            <a:ext cx="288195" cy="365120"/>
          </a:xfrm>
          <a:custGeom>
            <a:avLst/>
            <a:gdLst>
              <a:gd name="T0" fmla="*/ 50 w 125"/>
              <a:gd name="T1" fmla="*/ 106 h 158"/>
              <a:gd name="T2" fmla="*/ 26 w 125"/>
              <a:gd name="T3" fmla="*/ 158 h 158"/>
              <a:gd name="T4" fmla="*/ 38 w 125"/>
              <a:gd name="T5" fmla="*/ 76 h 158"/>
              <a:gd name="T6" fmla="*/ 58 w 125"/>
              <a:gd name="T7" fmla="*/ 38 h 158"/>
              <a:gd name="T8" fmla="*/ 67 w 125"/>
              <a:gd name="T9" fmla="*/ 100 h 158"/>
              <a:gd name="T10" fmla="*/ 90 w 125"/>
              <a:gd name="T11" fmla="*/ 28 h 158"/>
              <a:gd name="T12" fmla="*/ 18 w 125"/>
              <a:gd name="T13" fmla="*/ 67 h 158"/>
              <a:gd name="T14" fmla="*/ 22 w 125"/>
              <a:gd name="T15" fmla="*/ 93 h 158"/>
              <a:gd name="T16" fmla="*/ 0 w 125"/>
              <a:gd name="T17" fmla="*/ 57 h 158"/>
              <a:gd name="T18" fmla="*/ 53 w 125"/>
              <a:gd name="T19" fmla="*/ 4 h 158"/>
              <a:gd name="T20" fmla="*/ 120 w 125"/>
              <a:gd name="T21" fmla="*/ 46 h 158"/>
              <a:gd name="T22" fmla="*/ 71 w 125"/>
              <a:gd name="T23" fmla="*/ 115 h 158"/>
              <a:gd name="T24" fmla="*/ 50 w 125"/>
              <a:gd name="T25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158">
                <a:moveTo>
                  <a:pt x="50" y="106"/>
                </a:moveTo>
                <a:cubicBezTo>
                  <a:pt x="46" y="127"/>
                  <a:pt x="41" y="147"/>
                  <a:pt x="26" y="158"/>
                </a:cubicBezTo>
                <a:cubicBezTo>
                  <a:pt x="22" y="126"/>
                  <a:pt x="33" y="102"/>
                  <a:pt x="38" y="76"/>
                </a:cubicBezTo>
                <a:cubicBezTo>
                  <a:pt x="29" y="61"/>
                  <a:pt x="39" y="31"/>
                  <a:pt x="58" y="38"/>
                </a:cubicBezTo>
                <a:cubicBezTo>
                  <a:pt x="81" y="47"/>
                  <a:pt x="38" y="94"/>
                  <a:pt x="67" y="100"/>
                </a:cubicBezTo>
                <a:cubicBezTo>
                  <a:pt x="97" y="106"/>
                  <a:pt x="109" y="47"/>
                  <a:pt x="90" y="28"/>
                </a:cubicBezTo>
                <a:cubicBezTo>
                  <a:pt x="63" y="1"/>
                  <a:pt x="12" y="28"/>
                  <a:pt x="18" y="67"/>
                </a:cubicBezTo>
                <a:cubicBezTo>
                  <a:pt x="20" y="77"/>
                  <a:pt x="30" y="79"/>
                  <a:pt x="22" y="93"/>
                </a:cubicBezTo>
                <a:cubicBezTo>
                  <a:pt x="5" y="89"/>
                  <a:pt x="0" y="75"/>
                  <a:pt x="0" y="57"/>
                </a:cubicBezTo>
                <a:cubicBezTo>
                  <a:pt x="1" y="27"/>
                  <a:pt x="27" y="7"/>
                  <a:pt x="53" y="4"/>
                </a:cubicBezTo>
                <a:cubicBezTo>
                  <a:pt x="85" y="0"/>
                  <a:pt x="116" y="16"/>
                  <a:pt x="120" y="46"/>
                </a:cubicBezTo>
                <a:cubicBezTo>
                  <a:pt x="125" y="81"/>
                  <a:pt x="105" y="118"/>
                  <a:pt x="71" y="115"/>
                </a:cubicBezTo>
                <a:cubicBezTo>
                  <a:pt x="61" y="115"/>
                  <a:pt x="57" y="110"/>
                  <a:pt x="50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87">
            <a:extLst>
              <a:ext uri="{FF2B5EF4-FFF2-40B4-BE49-F238E27FC236}">
                <a16:creationId xmlns="" xmlns:a16="http://schemas.microsoft.com/office/drawing/2014/main" id="{34DBA75F-FA45-4BC3-BDC2-985CD2509AF9}"/>
              </a:ext>
            </a:extLst>
          </p:cNvPr>
          <p:cNvSpPr>
            <a:spLocks noChangeAspect="1"/>
          </p:cNvSpPr>
          <p:nvPr/>
        </p:nvSpPr>
        <p:spPr bwMode="auto">
          <a:xfrm>
            <a:off x="4568026" y="4833429"/>
            <a:ext cx="219073" cy="365120"/>
          </a:xfrm>
          <a:custGeom>
            <a:avLst/>
            <a:gdLst>
              <a:gd name="T0" fmla="*/ 86 w 86"/>
              <a:gd name="T1" fmla="*/ 135 h 143"/>
              <a:gd name="T2" fmla="*/ 70 w 86"/>
              <a:gd name="T3" fmla="*/ 141 h 143"/>
              <a:gd name="T4" fmla="*/ 54 w 86"/>
              <a:gd name="T5" fmla="*/ 143 h 143"/>
              <a:gd name="T6" fmla="*/ 37 w 86"/>
              <a:gd name="T7" fmla="*/ 140 h 143"/>
              <a:gd name="T8" fmla="*/ 25 w 86"/>
              <a:gd name="T9" fmla="*/ 133 h 143"/>
              <a:gd name="T10" fmla="*/ 17 w 86"/>
              <a:gd name="T11" fmla="*/ 124 h 143"/>
              <a:gd name="T12" fmla="*/ 15 w 86"/>
              <a:gd name="T13" fmla="*/ 109 h 143"/>
              <a:gd name="T14" fmla="*/ 15 w 86"/>
              <a:gd name="T15" fmla="*/ 59 h 143"/>
              <a:gd name="T16" fmla="*/ 0 w 86"/>
              <a:gd name="T17" fmla="*/ 59 h 143"/>
              <a:gd name="T18" fmla="*/ 0 w 86"/>
              <a:gd name="T19" fmla="*/ 39 h 143"/>
              <a:gd name="T20" fmla="*/ 14 w 86"/>
              <a:gd name="T21" fmla="*/ 31 h 143"/>
              <a:gd name="T22" fmla="*/ 23 w 86"/>
              <a:gd name="T23" fmla="*/ 19 h 143"/>
              <a:gd name="T24" fmla="*/ 28 w 86"/>
              <a:gd name="T25" fmla="*/ 0 h 143"/>
              <a:gd name="T26" fmla="*/ 48 w 86"/>
              <a:gd name="T27" fmla="*/ 0 h 143"/>
              <a:gd name="T28" fmla="*/ 48 w 86"/>
              <a:gd name="T29" fmla="*/ 36 h 143"/>
              <a:gd name="T30" fmla="*/ 82 w 86"/>
              <a:gd name="T31" fmla="*/ 36 h 143"/>
              <a:gd name="T32" fmla="*/ 82 w 86"/>
              <a:gd name="T33" fmla="*/ 59 h 143"/>
              <a:gd name="T34" fmla="*/ 48 w 86"/>
              <a:gd name="T35" fmla="*/ 59 h 143"/>
              <a:gd name="T36" fmla="*/ 48 w 86"/>
              <a:gd name="T37" fmla="*/ 95 h 143"/>
              <a:gd name="T38" fmla="*/ 50 w 86"/>
              <a:gd name="T39" fmla="*/ 111 h 143"/>
              <a:gd name="T40" fmla="*/ 54 w 86"/>
              <a:gd name="T41" fmla="*/ 117 h 143"/>
              <a:gd name="T42" fmla="*/ 65 w 86"/>
              <a:gd name="T43" fmla="*/ 120 h 143"/>
              <a:gd name="T44" fmla="*/ 86 w 86"/>
              <a:gd name="T45" fmla="*/ 113 h 143"/>
              <a:gd name="T46" fmla="*/ 86 w 86"/>
              <a:gd name="T47" fmla="*/ 13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" h="143">
                <a:moveTo>
                  <a:pt x="86" y="135"/>
                </a:moveTo>
                <a:cubicBezTo>
                  <a:pt x="80" y="138"/>
                  <a:pt x="75" y="140"/>
                  <a:pt x="70" y="141"/>
                </a:cubicBezTo>
                <a:cubicBezTo>
                  <a:pt x="65" y="142"/>
                  <a:pt x="60" y="143"/>
                  <a:pt x="54" y="143"/>
                </a:cubicBezTo>
                <a:cubicBezTo>
                  <a:pt x="48" y="143"/>
                  <a:pt x="42" y="142"/>
                  <a:pt x="37" y="140"/>
                </a:cubicBezTo>
                <a:cubicBezTo>
                  <a:pt x="32" y="139"/>
                  <a:pt x="28" y="136"/>
                  <a:pt x="25" y="133"/>
                </a:cubicBezTo>
                <a:cubicBezTo>
                  <a:pt x="21" y="130"/>
                  <a:pt x="19" y="127"/>
                  <a:pt x="17" y="124"/>
                </a:cubicBezTo>
                <a:cubicBezTo>
                  <a:pt x="16" y="120"/>
                  <a:pt x="15" y="115"/>
                  <a:pt x="15" y="109"/>
                </a:cubicBezTo>
                <a:cubicBezTo>
                  <a:pt x="15" y="59"/>
                  <a:pt x="15" y="59"/>
                  <a:pt x="15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7"/>
                  <a:pt x="10" y="34"/>
                  <a:pt x="14" y="31"/>
                </a:cubicBezTo>
                <a:cubicBezTo>
                  <a:pt x="18" y="27"/>
                  <a:pt x="21" y="23"/>
                  <a:pt x="23" y="19"/>
                </a:cubicBezTo>
                <a:cubicBezTo>
                  <a:pt x="26" y="14"/>
                  <a:pt x="27" y="8"/>
                  <a:pt x="2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36"/>
                  <a:pt x="48" y="36"/>
                  <a:pt x="48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59"/>
                  <a:pt x="82" y="59"/>
                  <a:pt x="82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8" y="95"/>
                  <a:pt x="48" y="95"/>
                  <a:pt x="48" y="95"/>
                </a:cubicBezTo>
                <a:cubicBezTo>
                  <a:pt x="48" y="103"/>
                  <a:pt x="49" y="109"/>
                  <a:pt x="50" y="111"/>
                </a:cubicBezTo>
                <a:cubicBezTo>
                  <a:pt x="50" y="113"/>
                  <a:pt x="52" y="115"/>
                  <a:pt x="54" y="117"/>
                </a:cubicBezTo>
                <a:cubicBezTo>
                  <a:pt x="58" y="119"/>
                  <a:pt x="61" y="120"/>
                  <a:pt x="65" y="120"/>
                </a:cubicBezTo>
                <a:cubicBezTo>
                  <a:pt x="72" y="120"/>
                  <a:pt x="79" y="117"/>
                  <a:pt x="86" y="113"/>
                </a:cubicBezTo>
                <a:lnTo>
                  <a:pt x="86" y="1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2AADD22-DEF9-4E6F-B213-4FFA78B52EAA}"/>
              </a:ext>
            </a:extLst>
          </p:cNvPr>
          <p:cNvGrpSpPr>
            <a:grpSpLocks noChangeAspect="1"/>
          </p:cNvGrpSpPr>
          <p:nvPr/>
        </p:nvGrpSpPr>
        <p:grpSpPr>
          <a:xfrm>
            <a:off x="4366388" y="2074369"/>
            <a:ext cx="368858" cy="365120"/>
            <a:chOff x="7546975" y="2074863"/>
            <a:chExt cx="469900" cy="465138"/>
          </a:xfrm>
          <a:solidFill>
            <a:schemeClr val="accent4"/>
          </a:solidFill>
        </p:grpSpPr>
        <p:sp>
          <p:nvSpPr>
            <p:cNvPr id="13" name="Freeform 188">
              <a:extLst>
                <a:ext uri="{FF2B5EF4-FFF2-40B4-BE49-F238E27FC236}">
                  <a16:creationId xmlns="" xmlns:a16="http://schemas.microsoft.com/office/drawing/2014/main" id="{63DFA5AF-71A7-4094-8E60-4B7E249E6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6975" y="2074863"/>
              <a:ext cx="107950" cy="465138"/>
            </a:xfrm>
            <a:custGeom>
              <a:avLst/>
              <a:gdLst>
                <a:gd name="T0" fmla="*/ 32 w 32"/>
                <a:gd name="T1" fmla="*/ 15 h 137"/>
                <a:gd name="T2" fmla="*/ 16 w 32"/>
                <a:gd name="T3" fmla="*/ 30 h 137"/>
                <a:gd name="T4" fmla="*/ 0 w 32"/>
                <a:gd name="T5" fmla="*/ 15 h 137"/>
                <a:gd name="T6" fmla="*/ 16 w 32"/>
                <a:gd name="T7" fmla="*/ 0 h 137"/>
                <a:gd name="T8" fmla="*/ 32 w 32"/>
                <a:gd name="T9" fmla="*/ 15 h 137"/>
                <a:gd name="T10" fmla="*/ 1 w 32"/>
                <a:gd name="T11" fmla="*/ 137 h 137"/>
                <a:gd name="T12" fmla="*/ 1 w 32"/>
                <a:gd name="T13" fmla="*/ 41 h 137"/>
                <a:gd name="T14" fmla="*/ 31 w 32"/>
                <a:gd name="T15" fmla="*/ 41 h 137"/>
                <a:gd name="T16" fmla="*/ 31 w 32"/>
                <a:gd name="T17" fmla="*/ 137 h 137"/>
                <a:gd name="T18" fmla="*/ 1 w 32"/>
                <a:gd name="T1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7">
                  <a:moveTo>
                    <a:pt x="32" y="15"/>
                  </a:moveTo>
                  <a:cubicBezTo>
                    <a:pt x="32" y="23"/>
                    <a:pt x="26" y="30"/>
                    <a:pt x="16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6"/>
                    <a:pt x="6" y="0"/>
                    <a:pt x="16" y="0"/>
                  </a:cubicBezTo>
                  <a:cubicBezTo>
                    <a:pt x="26" y="0"/>
                    <a:pt x="31" y="6"/>
                    <a:pt x="32" y="15"/>
                  </a:cubicBezTo>
                  <a:close/>
                  <a:moveTo>
                    <a:pt x="1" y="137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137"/>
                    <a:pt x="31" y="137"/>
                    <a:pt x="31" y="137"/>
                  </a:cubicBezTo>
                  <a:lnTo>
                    <a:pt x="1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9">
              <a:extLst>
                <a:ext uri="{FF2B5EF4-FFF2-40B4-BE49-F238E27FC236}">
                  <a16:creationId xmlns="" xmlns:a16="http://schemas.microsoft.com/office/drawing/2014/main" id="{5F244291-BAF4-4D0D-BE36-848A42604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8900" y="2208213"/>
              <a:ext cx="307975" cy="331788"/>
            </a:xfrm>
            <a:custGeom>
              <a:avLst/>
              <a:gdLst>
                <a:gd name="T0" fmla="*/ 0 w 91"/>
                <a:gd name="T1" fmla="*/ 33 h 98"/>
                <a:gd name="T2" fmla="*/ 0 w 91"/>
                <a:gd name="T3" fmla="*/ 2 h 98"/>
                <a:gd name="T4" fmla="*/ 26 w 91"/>
                <a:gd name="T5" fmla="*/ 2 h 98"/>
                <a:gd name="T6" fmla="*/ 27 w 91"/>
                <a:gd name="T7" fmla="*/ 16 h 98"/>
                <a:gd name="T8" fmla="*/ 28 w 91"/>
                <a:gd name="T9" fmla="*/ 16 h 98"/>
                <a:gd name="T10" fmla="*/ 57 w 91"/>
                <a:gd name="T11" fmla="*/ 0 h 98"/>
                <a:gd name="T12" fmla="*/ 91 w 91"/>
                <a:gd name="T13" fmla="*/ 42 h 98"/>
                <a:gd name="T14" fmla="*/ 91 w 91"/>
                <a:gd name="T15" fmla="*/ 98 h 98"/>
                <a:gd name="T16" fmla="*/ 62 w 91"/>
                <a:gd name="T17" fmla="*/ 98 h 98"/>
                <a:gd name="T18" fmla="*/ 62 w 91"/>
                <a:gd name="T19" fmla="*/ 45 h 98"/>
                <a:gd name="T20" fmla="*/ 46 w 91"/>
                <a:gd name="T21" fmla="*/ 24 h 98"/>
                <a:gd name="T22" fmla="*/ 31 w 91"/>
                <a:gd name="T23" fmla="*/ 36 h 98"/>
                <a:gd name="T24" fmla="*/ 30 w 91"/>
                <a:gd name="T25" fmla="*/ 43 h 98"/>
                <a:gd name="T26" fmla="*/ 30 w 91"/>
                <a:gd name="T27" fmla="*/ 98 h 98"/>
                <a:gd name="T28" fmla="*/ 0 w 91"/>
                <a:gd name="T29" fmla="*/ 98 h 98"/>
                <a:gd name="T30" fmla="*/ 0 w 91"/>
                <a:gd name="T31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8">
                  <a:moveTo>
                    <a:pt x="0" y="33"/>
                  </a:moveTo>
                  <a:cubicBezTo>
                    <a:pt x="0" y="21"/>
                    <a:pt x="0" y="11"/>
                    <a:pt x="0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1" y="9"/>
                    <a:pt x="41" y="0"/>
                    <a:pt x="57" y="0"/>
                  </a:cubicBezTo>
                  <a:cubicBezTo>
                    <a:pt x="77" y="0"/>
                    <a:pt x="91" y="13"/>
                    <a:pt x="91" y="42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33"/>
                    <a:pt x="57" y="24"/>
                    <a:pt x="46" y="24"/>
                  </a:cubicBezTo>
                  <a:cubicBezTo>
                    <a:pt x="38" y="24"/>
                    <a:pt x="33" y="30"/>
                    <a:pt x="31" y="36"/>
                  </a:cubicBezTo>
                  <a:cubicBezTo>
                    <a:pt x="30" y="37"/>
                    <a:pt x="30" y="40"/>
                    <a:pt x="30" y="43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0" y="98"/>
                    <a:pt x="0" y="98"/>
                    <a:pt x="0" y="98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90">
            <a:extLst>
              <a:ext uri="{FF2B5EF4-FFF2-40B4-BE49-F238E27FC236}">
                <a16:creationId xmlns="" xmlns:a16="http://schemas.microsoft.com/office/drawing/2014/main" id="{3F9B4A63-C252-48CA-9AC4-9A4364FE05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35210" y="2291309"/>
            <a:ext cx="363927" cy="365120"/>
          </a:xfrm>
          <a:custGeom>
            <a:avLst/>
            <a:gdLst>
              <a:gd name="T0" fmla="*/ 68 w 143"/>
              <a:gd name="T1" fmla="*/ 51 h 143"/>
              <a:gd name="T2" fmla="*/ 46 w 143"/>
              <a:gd name="T3" fmla="*/ 16 h 143"/>
              <a:gd name="T4" fmla="*/ 12 w 143"/>
              <a:gd name="T5" fmla="*/ 59 h 143"/>
              <a:gd name="T6" fmla="*/ 68 w 143"/>
              <a:gd name="T7" fmla="*/ 51 h 143"/>
              <a:gd name="T8" fmla="*/ 76 w 143"/>
              <a:gd name="T9" fmla="*/ 72 h 143"/>
              <a:gd name="T10" fmla="*/ 78 w 143"/>
              <a:gd name="T11" fmla="*/ 71 h 143"/>
              <a:gd name="T12" fmla="*/ 73 w 143"/>
              <a:gd name="T13" fmla="*/ 61 h 143"/>
              <a:gd name="T14" fmla="*/ 11 w 143"/>
              <a:gd name="T15" fmla="*/ 69 h 143"/>
              <a:gd name="T16" fmla="*/ 11 w 143"/>
              <a:gd name="T17" fmla="*/ 71 h 143"/>
              <a:gd name="T18" fmla="*/ 26 w 143"/>
              <a:gd name="T19" fmla="*/ 112 h 143"/>
              <a:gd name="T20" fmla="*/ 26 w 143"/>
              <a:gd name="T21" fmla="*/ 112 h 143"/>
              <a:gd name="T22" fmla="*/ 76 w 143"/>
              <a:gd name="T23" fmla="*/ 72 h 143"/>
              <a:gd name="T24" fmla="*/ 34 w 143"/>
              <a:gd name="T25" fmla="*/ 119 h 143"/>
              <a:gd name="T26" fmla="*/ 34 w 143"/>
              <a:gd name="T27" fmla="*/ 119 h 143"/>
              <a:gd name="T28" fmla="*/ 33 w 143"/>
              <a:gd name="T29" fmla="*/ 118 h 143"/>
              <a:gd name="T30" fmla="*/ 34 w 143"/>
              <a:gd name="T31" fmla="*/ 119 h 143"/>
              <a:gd name="T32" fmla="*/ 57 w 143"/>
              <a:gd name="T33" fmla="*/ 12 h 143"/>
              <a:gd name="T34" fmla="*/ 57 w 143"/>
              <a:gd name="T35" fmla="*/ 12 h 143"/>
              <a:gd name="T36" fmla="*/ 57 w 143"/>
              <a:gd name="T37" fmla="*/ 12 h 143"/>
              <a:gd name="T38" fmla="*/ 112 w 143"/>
              <a:gd name="T39" fmla="*/ 26 h 143"/>
              <a:gd name="T40" fmla="*/ 72 w 143"/>
              <a:gd name="T41" fmla="*/ 11 h 143"/>
              <a:gd name="T42" fmla="*/ 57 w 143"/>
              <a:gd name="T43" fmla="*/ 12 h 143"/>
              <a:gd name="T44" fmla="*/ 80 w 143"/>
              <a:gd name="T45" fmla="*/ 48 h 143"/>
              <a:gd name="T46" fmla="*/ 112 w 143"/>
              <a:gd name="T47" fmla="*/ 26 h 143"/>
              <a:gd name="T48" fmla="*/ 72 w 143"/>
              <a:gd name="T49" fmla="*/ 143 h 143"/>
              <a:gd name="T50" fmla="*/ 0 w 143"/>
              <a:gd name="T51" fmla="*/ 71 h 143"/>
              <a:gd name="T52" fmla="*/ 72 w 143"/>
              <a:gd name="T53" fmla="*/ 0 h 143"/>
              <a:gd name="T54" fmla="*/ 143 w 143"/>
              <a:gd name="T55" fmla="*/ 71 h 143"/>
              <a:gd name="T56" fmla="*/ 72 w 143"/>
              <a:gd name="T57" fmla="*/ 143 h 143"/>
              <a:gd name="T58" fmla="*/ 82 w 143"/>
              <a:gd name="T59" fmla="*/ 81 h 143"/>
              <a:gd name="T60" fmla="*/ 34 w 143"/>
              <a:gd name="T61" fmla="*/ 119 h 143"/>
              <a:gd name="T62" fmla="*/ 72 w 143"/>
              <a:gd name="T63" fmla="*/ 132 h 143"/>
              <a:gd name="T64" fmla="*/ 95 w 143"/>
              <a:gd name="T65" fmla="*/ 127 h 143"/>
              <a:gd name="T66" fmla="*/ 82 w 143"/>
              <a:gd name="T67" fmla="*/ 81 h 143"/>
              <a:gd name="T68" fmla="*/ 82 w 143"/>
              <a:gd name="T69" fmla="*/ 81 h 143"/>
              <a:gd name="T70" fmla="*/ 85 w 143"/>
              <a:gd name="T71" fmla="*/ 57 h 143"/>
              <a:gd name="T72" fmla="*/ 89 w 143"/>
              <a:gd name="T73" fmla="*/ 66 h 143"/>
              <a:gd name="T74" fmla="*/ 90 w 143"/>
              <a:gd name="T75" fmla="*/ 69 h 143"/>
              <a:gd name="T76" fmla="*/ 132 w 143"/>
              <a:gd name="T77" fmla="*/ 71 h 143"/>
              <a:gd name="T78" fmla="*/ 119 w 143"/>
              <a:gd name="T79" fmla="*/ 33 h 143"/>
              <a:gd name="T80" fmla="*/ 85 w 143"/>
              <a:gd name="T81" fmla="*/ 57 h 143"/>
              <a:gd name="T82" fmla="*/ 94 w 143"/>
              <a:gd name="T83" fmla="*/ 78 h 143"/>
              <a:gd name="T84" fmla="*/ 106 w 143"/>
              <a:gd name="T85" fmla="*/ 122 h 143"/>
              <a:gd name="T86" fmla="*/ 132 w 143"/>
              <a:gd name="T87" fmla="*/ 81 h 143"/>
              <a:gd name="T88" fmla="*/ 94 w 143"/>
              <a:gd name="T89" fmla="*/ 7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3" h="143">
                <a:moveTo>
                  <a:pt x="68" y="51"/>
                </a:moveTo>
                <a:cubicBezTo>
                  <a:pt x="58" y="33"/>
                  <a:pt x="47" y="17"/>
                  <a:pt x="46" y="16"/>
                </a:cubicBezTo>
                <a:cubicBezTo>
                  <a:pt x="29" y="24"/>
                  <a:pt x="16" y="40"/>
                  <a:pt x="12" y="59"/>
                </a:cubicBezTo>
                <a:cubicBezTo>
                  <a:pt x="14" y="59"/>
                  <a:pt x="39" y="59"/>
                  <a:pt x="68" y="51"/>
                </a:cubicBezTo>
                <a:close/>
                <a:moveTo>
                  <a:pt x="76" y="72"/>
                </a:moveTo>
                <a:cubicBezTo>
                  <a:pt x="77" y="72"/>
                  <a:pt x="77" y="71"/>
                  <a:pt x="78" y="71"/>
                </a:cubicBezTo>
                <a:cubicBezTo>
                  <a:pt x="77" y="68"/>
                  <a:pt x="75" y="64"/>
                  <a:pt x="73" y="61"/>
                </a:cubicBezTo>
                <a:cubicBezTo>
                  <a:pt x="42" y="70"/>
                  <a:pt x="12" y="69"/>
                  <a:pt x="11" y="69"/>
                </a:cubicBezTo>
                <a:cubicBezTo>
                  <a:pt x="11" y="70"/>
                  <a:pt x="11" y="71"/>
                  <a:pt x="11" y="71"/>
                </a:cubicBezTo>
                <a:cubicBezTo>
                  <a:pt x="11" y="87"/>
                  <a:pt x="17" y="101"/>
                  <a:pt x="26" y="112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6" y="112"/>
                  <a:pt x="43" y="82"/>
                  <a:pt x="76" y="72"/>
                </a:cubicBezTo>
                <a:close/>
                <a:moveTo>
                  <a:pt x="34" y="119"/>
                </a:moveTo>
                <a:cubicBezTo>
                  <a:pt x="34" y="119"/>
                  <a:pt x="34" y="119"/>
                  <a:pt x="34" y="119"/>
                </a:cubicBezTo>
                <a:cubicBezTo>
                  <a:pt x="34" y="119"/>
                  <a:pt x="33" y="119"/>
                  <a:pt x="33" y="118"/>
                </a:cubicBezTo>
                <a:cubicBezTo>
                  <a:pt x="34" y="119"/>
                  <a:pt x="34" y="119"/>
                  <a:pt x="34" y="119"/>
                </a:cubicBezTo>
                <a:close/>
                <a:moveTo>
                  <a:pt x="57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7" y="12"/>
                  <a:pt x="57" y="12"/>
                  <a:pt x="57" y="12"/>
                </a:cubicBezTo>
                <a:close/>
                <a:moveTo>
                  <a:pt x="112" y="26"/>
                </a:moveTo>
                <a:cubicBezTo>
                  <a:pt x="101" y="16"/>
                  <a:pt x="87" y="11"/>
                  <a:pt x="72" y="11"/>
                </a:cubicBezTo>
                <a:cubicBezTo>
                  <a:pt x="67" y="11"/>
                  <a:pt x="62" y="11"/>
                  <a:pt x="57" y="12"/>
                </a:cubicBezTo>
                <a:cubicBezTo>
                  <a:pt x="58" y="13"/>
                  <a:pt x="70" y="29"/>
                  <a:pt x="80" y="48"/>
                </a:cubicBezTo>
                <a:cubicBezTo>
                  <a:pt x="103" y="39"/>
                  <a:pt x="112" y="26"/>
                  <a:pt x="112" y="26"/>
                </a:cubicBezTo>
                <a:close/>
                <a:moveTo>
                  <a:pt x="72" y="143"/>
                </a:moveTo>
                <a:cubicBezTo>
                  <a:pt x="32" y="143"/>
                  <a:pt x="0" y="111"/>
                  <a:pt x="0" y="71"/>
                </a:cubicBezTo>
                <a:cubicBezTo>
                  <a:pt x="0" y="32"/>
                  <a:pt x="32" y="0"/>
                  <a:pt x="72" y="0"/>
                </a:cubicBezTo>
                <a:cubicBezTo>
                  <a:pt x="111" y="0"/>
                  <a:pt x="143" y="32"/>
                  <a:pt x="143" y="71"/>
                </a:cubicBezTo>
                <a:cubicBezTo>
                  <a:pt x="143" y="111"/>
                  <a:pt x="111" y="143"/>
                  <a:pt x="72" y="143"/>
                </a:cubicBezTo>
                <a:close/>
                <a:moveTo>
                  <a:pt x="82" y="81"/>
                </a:moveTo>
                <a:cubicBezTo>
                  <a:pt x="46" y="94"/>
                  <a:pt x="35" y="119"/>
                  <a:pt x="34" y="119"/>
                </a:cubicBezTo>
                <a:cubicBezTo>
                  <a:pt x="45" y="127"/>
                  <a:pt x="58" y="132"/>
                  <a:pt x="72" y="132"/>
                </a:cubicBezTo>
                <a:cubicBezTo>
                  <a:pt x="80" y="132"/>
                  <a:pt x="88" y="130"/>
                  <a:pt x="95" y="127"/>
                </a:cubicBezTo>
                <a:cubicBezTo>
                  <a:pt x="94" y="122"/>
                  <a:pt x="91" y="103"/>
                  <a:pt x="82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85" y="57"/>
                </a:moveTo>
                <a:cubicBezTo>
                  <a:pt x="86" y="60"/>
                  <a:pt x="87" y="63"/>
                  <a:pt x="89" y="66"/>
                </a:cubicBezTo>
                <a:cubicBezTo>
                  <a:pt x="89" y="67"/>
                  <a:pt x="90" y="68"/>
                  <a:pt x="90" y="69"/>
                </a:cubicBezTo>
                <a:cubicBezTo>
                  <a:pt x="111" y="66"/>
                  <a:pt x="132" y="71"/>
                  <a:pt x="132" y="71"/>
                </a:cubicBezTo>
                <a:cubicBezTo>
                  <a:pt x="132" y="56"/>
                  <a:pt x="127" y="43"/>
                  <a:pt x="119" y="33"/>
                </a:cubicBezTo>
                <a:cubicBezTo>
                  <a:pt x="118" y="33"/>
                  <a:pt x="109" y="47"/>
                  <a:pt x="85" y="57"/>
                </a:cubicBezTo>
                <a:close/>
                <a:moveTo>
                  <a:pt x="94" y="78"/>
                </a:moveTo>
                <a:cubicBezTo>
                  <a:pt x="102" y="100"/>
                  <a:pt x="105" y="118"/>
                  <a:pt x="106" y="122"/>
                </a:cubicBezTo>
                <a:cubicBezTo>
                  <a:pt x="119" y="113"/>
                  <a:pt x="129" y="98"/>
                  <a:pt x="132" y="81"/>
                </a:cubicBezTo>
                <a:cubicBezTo>
                  <a:pt x="130" y="81"/>
                  <a:pt x="113" y="75"/>
                  <a:pt x="94" y="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1">
            <a:extLst>
              <a:ext uri="{FF2B5EF4-FFF2-40B4-BE49-F238E27FC236}">
                <a16:creationId xmlns="" xmlns:a16="http://schemas.microsoft.com/office/drawing/2014/main" id="{EE8C6ABB-000B-4384-B166-65FA7FA934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5660" y="4833429"/>
            <a:ext cx="346807" cy="365120"/>
          </a:xfrm>
          <a:custGeom>
            <a:avLst/>
            <a:gdLst>
              <a:gd name="T0" fmla="*/ 138 w 142"/>
              <a:gd name="T1" fmla="*/ 90 h 149"/>
              <a:gd name="T2" fmla="*/ 140 w 142"/>
              <a:gd name="T3" fmla="*/ 75 h 149"/>
              <a:gd name="T4" fmla="*/ 72 w 142"/>
              <a:gd name="T5" fmla="*/ 5 h 149"/>
              <a:gd name="T6" fmla="*/ 60 w 142"/>
              <a:gd name="T7" fmla="*/ 6 h 149"/>
              <a:gd name="T8" fmla="*/ 39 w 142"/>
              <a:gd name="T9" fmla="*/ 0 h 149"/>
              <a:gd name="T10" fmla="*/ 0 w 142"/>
              <a:gd name="T11" fmla="*/ 41 h 149"/>
              <a:gd name="T12" fmla="*/ 5 w 142"/>
              <a:gd name="T13" fmla="*/ 61 h 149"/>
              <a:gd name="T14" fmla="*/ 4 w 142"/>
              <a:gd name="T15" fmla="*/ 75 h 149"/>
              <a:gd name="T16" fmla="*/ 72 w 142"/>
              <a:gd name="T17" fmla="*/ 145 h 149"/>
              <a:gd name="T18" fmla="*/ 84 w 142"/>
              <a:gd name="T19" fmla="*/ 144 h 149"/>
              <a:gd name="T20" fmla="*/ 103 w 142"/>
              <a:gd name="T21" fmla="*/ 149 h 149"/>
              <a:gd name="T22" fmla="*/ 142 w 142"/>
              <a:gd name="T23" fmla="*/ 108 h 149"/>
              <a:gd name="T24" fmla="*/ 138 w 142"/>
              <a:gd name="T25" fmla="*/ 90 h 149"/>
              <a:gd name="T26" fmla="*/ 107 w 142"/>
              <a:gd name="T27" fmla="*/ 108 h 149"/>
              <a:gd name="T28" fmla="*/ 93 w 142"/>
              <a:gd name="T29" fmla="*/ 119 h 149"/>
              <a:gd name="T30" fmla="*/ 72 w 142"/>
              <a:gd name="T31" fmla="*/ 123 h 149"/>
              <a:gd name="T32" fmla="*/ 47 w 142"/>
              <a:gd name="T33" fmla="*/ 118 h 149"/>
              <a:gd name="T34" fmla="*/ 36 w 142"/>
              <a:gd name="T35" fmla="*/ 108 h 149"/>
              <a:gd name="T36" fmla="*/ 32 w 142"/>
              <a:gd name="T37" fmla="*/ 95 h 149"/>
              <a:gd name="T38" fmla="*/ 35 w 142"/>
              <a:gd name="T39" fmla="*/ 88 h 149"/>
              <a:gd name="T40" fmla="*/ 42 w 142"/>
              <a:gd name="T41" fmla="*/ 86 h 149"/>
              <a:gd name="T42" fmla="*/ 48 w 142"/>
              <a:gd name="T43" fmla="*/ 88 h 149"/>
              <a:gd name="T44" fmla="*/ 52 w 142"/>
              <a:gd name="T45" fmla="*/ 94 h 149"/>
              <a:gd name="T46" fmla="*/ 56 w 142"/>
              <a:gd name="T47" fmla="*/ 101 h 149"/>
              <a:gd name="T48" fmla="*/ 61 w 142"/>
              <a:gd name="T49" fmla="*/ 105 h 149"/>
              <a:gd name="T50" fmla="*/ 71 w 142"/>
              <a:gd name="T51" fmla="*/ 107 h 149"/>
              <a:gd name="T52" fmla="*/ 85 w 142"/>
              <a:gd name="T53" fmla="*/ 104 h 149"/>
              <a:gd name="T54" fmla="*/ 90 w 142"/>
              <a:gd name="T55" fmla="*/ 95 h 149"/>
              <a:gd name="T56" fmla="*/ 87 w 142"/>
              <a:gd name="T57" fmla="*/ 88 h 149"/>
              <a:gd name="T58" fmla="*/ 80 w 142"/>
              <a:gd name="T59" fmla="*/ 84 h 149"/>
              <a:gd name="T60" fmla="*/ 67 w 142"/>
              <a:gd name="T61" fmla="*/ 81 h 149"/>
              <a:gd name="T62" fmla="*/ 50 w 142"/>
              <a:gd name="T63" fmla="*/ 75 h 149"/>
              <a:gd name="T64" fmla="*/ 38 w 142"/>
              <a:gd name="T65" fmla="*/ 67 h 149"/>
              <a:gd name="T66" fmla="*/ 34 w 142"/>
              <a:gd name="T67" fmla="*/ 53 h 149"/>
              <a:gd name="T68" fmla="*/ 38 w 142"/>
              <a:gd name="T69" fmla="*/ 39 h 149"/>
              <a:gd name="T70" fmla="*/ 51 w 142"/>
              <a:gd name="T71" fmla="*/ 29 h 149"/>
              <a:gd name="T72" fmla="*/ 71 w 142"/>
              <a:gd name="T73" fmla="*/ 26 h 149"/>
              <a:gd name="T74" fmla="*/ 87 w 142"/>
              <a:gd name="T75" fmla="*/ 28 h 149"/>
              <a:gd name="T76" fmla="*/ 98 w 142"/>
              <a:gd name="T77" fmla="*/ 34 h 149"/>
              <a:gd name="T78" fmla="*/ 105 w 142"/>
              <a:gd name="T79" fmla="*/ 41 h 149"/>
              <a:gd name="T80" fmla="*/ 107 w 142"/>
              <a:gd name="T81" fmla="*/ 49 h 149"/>
              <a:gd name="T82" fmla="*/ 104 w 142"/>
              <a:gd name="T83" fmla="*/ 56 h 149"/>
              <a:gd name="T84" fmla="*/ 97 w 142"/>
              <a:gd name="T85" fmla="*/ 59 h 149"/>
              <a:gd name="T86" fmla="*/ 92 w 142"/>
              <a:gd name="T87" fmla="*/ 57 h 149"/>
              <a:gd name="T88" fmla="*/ 87 w 142"/>
              <a:gd name="T89" fmla="*/ 52 h 149"/>
              <a:gd name="T90" fmla="*/ 81 w 142"/>
              <a:gd name="T91" fmla="*/ 44 h 149"/>
              <a:gd name="T92" fmla="*/ 70 w 142"/>
              <a:gd name="T93" fmla="*/ 41 h 149"/>
              <a:gd name="T94" fmla="*/ 58 w 142"/>
              <a:gd name="T95" fmla="*/ 44 h 149"/>
              <a:gd name="T96" fmla="*/ 54 w 142"/>
              <a:gd name="T97" fmla="*/ 51 h 149"/>
              <a:gd name="T98" fmla="*/ 55 w 142"/>
              <a:gd name="T99" fmla="*/ 55 h 149"/>
              <a:gd name="T100" fmla="*/ 59 w 142"/>
              <a:gd name="T101" fmla="*/ 58 h 149"/>
              <a:gd name="T102" fmla="*/ 65 w 142"/>
              <a:gd name="T103" fmla="*/ 60 h 149"/>
              <a:gd name="T104" fmla="*/ 74 w 142"/>
              <a:gd name="T105" fmla="*/ 63 h 149"/>
              <a:gd name="T106" fmla="*/ 89 w 142"/>
              <a:gd name="T107" fmla="*/ 67 h 149"/>
              <a:gd name="T108" fmla="*/ 101 w 142"/>
              <a:gd name="T109" fmla="*/ 72 h 149"/>
              <a:gd name="T110" fmla="*/ 109 w 142"/>
              <a:gd name="T111" fmla="*/ 81 h 149"/>
              <a:gd name="T112" fmla="*/ 111 w 142"/>
              <a:gd name="T113" fmla="*/ 93 h 149"/>
              <a:gd name="T114" fmla="*/ 107 w 142"/>
              <a:gd name="T115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2" h="149">
                <a:moveTo>
                  <a:pt x="138" y="90"/>
                </a:moveTo>
                <a:cubicBezTo>
                  <a:pt x="139" y="85"/>
                  <a:pt x="140" y="80"/>
                  <a:pt x="140" y="75"/>
                </a:cubicBezTo>
                <a:cubicBezTo>
                  <a:pt x="140" y="37"/>
                  <a:pt x="109" y="5"/>
                  <a:pt x="72" y="5"/>
                </a:cubicBezTo>
                <a:cubicBezTo>
                  <a:pt x="68" y="5"/>
                  <a:pt x="64" y="6"/>
                  <a:pt x="60" y="6"/>
                </a:cubicBezTo>
                <a:cubicBezTo>
                  <a:pt x="54" y="2"/>
                  <a:pt x="47" y="0"/>
                  <a:pt x="39" y="0"/>
                </a:cubicBezTo>
                <a:cubicBezTo>
                  <a:pt x="17" y="0"/>
                  <a:pt x="0" y="18"/>
                  <a:pt x="0" y="41"/>
                </a:cubicBezTo>
                <a:cubicBezTo>
                  <a:pt x="0" y="48"/>
                  <a:pt x="2" y="55"/>
                  <a:pt x="5" y="61"/>
                </a:cubicBezTo>
                <a:cubicBezTo>
                  <a:pt x="4" y="66"/>
                  <a:pt x="4" y="70"/>
                  <a:pt x="4" y="75"/>
                </a:cubicBezTo>
                <a:cubicBezTo>
                  <a:pt x="4" y="114"/>
                  <a:pt x="34" y="145"/>
                  <a:pt x="72" y="145"/>
                </a:cubicBezTo>
                <a:cubicBezTo>
                  <a:pt x="76" y="145"/>
                  <a:pt x="80" y="145"/>
                  <a:pt x="84" y="144"/>
                </a:cubicBezTo>
                <a:cubicBezTo>
                  <a:pt x="90" y="147"/>
                  <a:pt x="96" y="149"/>
                  <a:pt x="103" y="149"/>
                </a:cubicBezTo>
                <a:cubicBezTo>
                  <a:pt x="125" y="149"/>
                  <a:pt x="142" y="130"/>
                  <a:pt x="142" y="108"/>
                </a:cubicBezTo>
                <a:cubicBezTo>
                  <a:pt x="142" y="102"/>
                  <a:pt x="141" y="96"/>
                  <a:pt x="138" y="90"/>
                </a:cubicBezTo>
                <a:close/>
                <a:moveTo>
                  <a:pt x="107" y="108"/>
                </a:moveTo>
                <a:cubicBezTo>
                  <a:pt x="103" y="113"/>
                  <a:pt x="99" y="117"/>
                  <a:pt x="93" y="119"/>
                </a:cubicBezTo>
                <a:cubicBezTo>
                  <a:pt x="87" y="122"/>
                  <a:pt x="80" y="123"/>
                  <a:pt x="72" y="123"/>
                </a:cubicBezTo>
                <a:cubicBezTo>
                  <a:pt x="62" y="123"/>
                  <a:pt x="54" y="121"/>
                  <a:pt x="47" y="118"/>
                </a:cubicBezTo>
                <a:cubicBezTo>
                  <a:pt x="43" y="115"/>
                  <a:pt x="39" y="112"/>
                  <a:pt x="36" y="108"/>
                </a:cubicBezTo>
                <a:cubicBezTo>
                  <a:pt x="33" y="103"/>
                  <a:pt x="32" y="99"/>
                  <a:pt x="32" y="95"/>
                </a:cubicBezTo>
                <a:cubicBezTo>
                  <a:pt x="32" y="92"/>
                  <a:pt x="33" y="90"/>
                  <a:pt x="35" y="88"/>
                </a:cubicBezTo>
                <a:cubicBezTo>
                  <a:pt x="36" y="87"/>
                  <a:pt x="39" y="86"/>
                  <a:pt x="42" y="86"/>
                </a:cubicBezTo>
                <a:cubicBezTo>
                  <a:pt x="44" y="86"/>
                  <a:pt x="46" y="86"/>
                  <a:pt x="48" y="88"/>
                </a:cubicBezTo>
                <a:cubicBezTo>
                  <a:pt x="49" y="89"/>
                  <a:pt x="51" y="91"/>
                  <a:pt x="52" y="94"/>
                </a:cubicBezTo>
                <a:cubicBezTo>
                  <a:pt x="53" y="97"/>
                  <a:pt x="54" y="99"/>
                  <a:pt x="56" y="101"/>
                </a:cubicBezTo>
                <a:cubicBezTo>
                  <a:pt x="57" y="103"/>
                  <a:pt x="59" y="104"/>
                  <a:pt x="61" y="105"/>
                </a:cubicBezTo>
                <a:cubicBezTo>
                  <a:pt x="64" y="107"/>
                  <a:pt x="67" y="107"/>
                  <a:pt x="71" y="107"/>
                </a:cubicBezTo>
                <a:cubicBezTo>
                  <a:pt x="77" y="107"/>
                  <a:pt x="81" y="106"/>
                  <a:pt x="85" y="104"/>
                </a:cubicBezTo>
                <a:cubicBezTo>
                  <a:pt x="88" y="101"/>
                  <a:pt x="90" y="98"/>
                  <a:pt x="90" y="95"/>
                </a:cubicBezTo>
                <a:cubicBezTo>
                  <a:pt x="90" y="92"/>
                  <a:pt x="89" y="90"/>
                  <a:pt x="87" y="88"/>
                </a:cubicBezTo>
                <a:cubicBezTo>
                  <a:pt x="85" y="86"/>
                  <a:pt x="83" y="85"/>
                  <a:pt x="80" y="84"/>
                </a:cubicBezTo>
                <a:cubicBezTo>
                  <a:pt x="77" y="83"/>
                  <a:pt x="73" y="82"/>
                  <a:pt x="67" y="81"/>
                </a:cubicBezTo>
                <a:cubicBezTo>
                  <a:pt x="60" y="79"/>
                  <a:pt x="54" y="78"/>
                  <a:pt x="50" y="75"/>
                </a:cubicBezTo>
                <a:cubicBezTo>
                  <a:pt x="45" y="73"/>
                  <a:pt x="41" y="70"/>
                  <a:pt x="38" y="67"/>
                </a:cubicBezTo>
                <a:cubicBezTo>
                  <a:pt x="35" y="63"/>
                  <a:pt x="34" y="58"/>
                  <a:pt x="34" y="53"/>
                </a:cubicBezTo>
                <a:cubicBezTo>
                  <a:pt x="34" y="47"/>
                  <a:pt x="35" y="43"/>
                  <a:pt x="38" y="39"/>
                </a:cubicBezTo>
                <a:cubicBezTo>
                  <a:pt x="41" y="34"/>
                  <a:pt x="46" y="31"/>
                  <a:pt x="51" y="29"/>
                </a:cubicBezTo>
                <a:cubicBezTo>
                  <a:pt x="57" y="27"/>
                  <a:pt x="64" y="26"/>
                  <a:pt x="71" y="26"/>
                </a:cubicBezTo>
                <a:cubicBezTo>
                  <a:pt x="77" y="26"/>
                  <a:pt x="83" y="27"/>
                  <a:pt x="87" y="28"/>
                </a:cubicBezTo>
                <a:cubicBezTo>
                  <a:pt x="92" y="30"/>
                  <a:pt x="95" y="31"/>
                  <a:pt x="98" y="34"/>
                </a:cubicBezTo>
                <a:cubicBezTo>
                  <a:pt x="101" y="36"/>
                  <a:pt x="104" y="39"/>
                  <a:pt x="105" y="41"/>
                </a:cubicBezTo>
                <a:cubicBezTo>
                  <a:pt x="106" y="44"/>
                  <a:pt x="107" y="47"/>
                  <a:pt x="107" y="49"/>
                </a:cubicBezTo>
                <a:cubicBezTo>
                  <a:pt x="107" y="52"/>
                  <a:pt x="106" y="54"/>
                  <a:pt x="104" y="56"/>
                </a:cubicBezTo>
                <a:cubicBezTo>
                  <a:pt x="102" y="58"/>
                  <a:pt x="100" y="59"/>
                  <a:pt x="97" y="59"/>
                </a:cubicBezTo>
                <a:cubicBezTo>
                  <a:pt x="95" y="59"/>
                  <a:pt x="93" y="59"/>
                  <a:pt x="92" y="57"/>
                </a:cubicBezTo>
                <a:cubicBezTo>
                  <a:pt x="90" y="56"/>
                  <a:pt x="89" y="54"/>
                  <a:pt x="87" y="52"/>
                </a:cubicBezTo>
                <a:cubicBezTo>
                  <a:pt x="86" y="48"/>
                  <a:pt x="84" y="46"/>
                  <a:pt x="81" y="44"/>
                </a:cubicBezTo>
                <a:cubicBezTo>
                  <a:pt x="79" y="42"/>
                  <a:pt x="75" y="41"/>
                  <a:pt x="70" y="41"/>
                </a:cubicBezTo>
                <a:cubicBezTo>
                  <a:pt x="65" y="41"/>
                  <a:pt x="61" y="42"/>
                  <a:pt x="58" y="44"/>
                </a:cubicBezTo>
                <a:cubicBezTo>
                  <a:pt x="55" y="46"/>
                  <a:pt x="54" y="48"/>
                  <a:pt x="54" y="51"/>
                </a:cubicBezTo>
                <a:cubicBezTo>
                  <a:pt x="54" y="53"/>
                  <a:pt x="55" y="54"/>
                  <a:pt x="55" y="55"/>
                </a:cubicBezTo>
                <a:cubicBezTo>
                  <a:pt x="56" y="56"/>
                  <a:pt x="58" y="57"/>
                  <a:pt x="59" y="58"/>
                </a:cubicBezTo>
                <a:cubicBezTo>
                  <a:pt x="61" y="59"/>
                  <a:pt x="63" y="60"/>
                  <a:pt x="65" y="60"/>
                </a:cubicBezTo>
                <a:cubicBezTo>
                  <a:pt x="67" y="61"/>
                  <a:pt x="70" y="62"/>
                  <a:pt x="74" y="63"/>
                </a:cubicBezTo>
                <a:cubicBezTo>
                  <a:pt x="80" y="64"/>
                  <a:pt x="85" y="65"/>
                  <a:pt x="89" y="67"/>
                </a:cubicBezTo>
                <a:cubicBezTo>
                  <a:pt x="94" y="68"/>
                  <a:pt x="98" y="70"/>
                  <a:pt x="101" y="72"/>
                </a:cubicBezTo>
                <a:cubicBezTo>
                  <a:pt x="104" y="74"/>
                  <a:pt x="107" y="77"/>
                  <a:pt x="109" y="81"/>
                </a:cubicBezTo>
                <a:cubicBezTo>
                  <a:pt x="110" y="84"/>
                  <a:pt x="111" y="88"/>
                  <a:pt x="111" y="93"/>
                </a:cubicBezTo>
                <a:cubicBezTo>
                  <a:pt x="111" y="99"/>
                  <a:pt x="110" y="104"/>
                  <a:pt x="107" y="108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92">
            <a:extLst>
              <a:ext uri="{FF2B5EF4-FFF2-40B4-BE49-F238E27FC236}">
                <a16:creationId xmlns="" xmlns:a16="http://schemas.microsoft.com/office/drawing/2014/main" id="{053D0ED3-57E7-4084-8CF1-43D0A9B59F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07839" y="5290454"/>
            <a:ext cx="363927" cy="365120"/>
          </a:xfrm>
          <a:custGeom>
            <a:avLst/>
            <a:gdLst>
              <a:gd name="T0" fmla="*/ 86 w 143"/>
              <a:gd name="T1" fmla="*/ 0 h 143"/>
              <a:gd name="T2" fmla="*/ 30 w 143"/>
              <a:gd name="T3" fmla="*/ 52 h 143"/>
              <a:gd name="T4" fmla="*/ 0 w 143"/>
              <a:gd name="T5" fmla="*/ 96 h 143"/>
              <a:gd name="T6" fmla="*/ 47 w 143"/>
              <a:gd name="T7" fmla="*/ 143 h 143"/>
              <a:gd name="T8" fmla="*/ 91 w 143"/>
              <a:gd name="T9" fmla="*/ 112 h 143"/>
              <a:gd name="T10" fmla="*/ 143 w 143"/>
              <a:gd name="T11" fmla="*/ 56 h 143"/>
              <a:gd name="T12" fmla="*/ 86 w 143"/>
              <a:gd name="T13" fmla="*/ 0 h 143"/>
              <a:gd name="T14" fmla="*/ 47 w 143"/>
              <a:gd name="T15" fmla="*/ 127 h 143"/>
              <a:gd name="T16" fmla="*/ 16 w 143"/>
              <a:gd name="T17" fmla="*/ 96 h 143"/>
              <a:gd name="T18" fmla="*/ 31 w 143"/>
              <a:gd name="T19" fmla="*/ 69 h 143"/>
              <a:gd name="T20" fmla="*/ 74 w 143"/>
              <a:gd name="T21" fmla="*/ 111 h 143"/>
              <a:gd name="T22" fmla="*/ 47 w 143"/>
              <a:gd name="T23" fmla="*/ 127 h 143"/>
              <a:gd name="T24" fmla="*/ 48 w 143"/>
              <a:gd name="T25" fmla="*/ 64 h 143"/>
              <a:gd name="T26" fmla="*/ 79 w 143"/>
              <a:gd name="T27" fmla="*/ 95 h 143"/>
              <a:gd name="T28" fmla="*/ 48 w 143"/>
              <a:gd name="T29" fmla="*/ 64 h 143"/>
              <a:gd name="T30" fmla="*/ 94 w 143"/>
              <a:gd name="T31" fmla="*/ 95 h 143"/>
              <a:gd name="T32" fmla="*/ 48 w 143"/>
              <a:gd name="T33" fmla="*/ 49 h 143"/>
              <a:gd name="T34" fmla="*/ 86 w 143"/>
              <a:gd name="T35" fmla="*/ 17 h 143"/>
              <a:gd name="T36" fmla="*/ 126 w 143"/>
              <a:gd name="T37" fmla="*/ 56 h 143"/>
              <a:gd name="T38" fmla="*/ 94 w 143"/>
              <a:gd name="T39" fmla="*/ 95 h 143"/>
              <a:gd name="T40" fmla="*/ 16 w 143"/>
              <a:gd name="T41" fmla="*/ 34 h 143"/>
              <a:gd name="T42" fmla="*/ 32 w 143"/>
              <a:gd name="T43" fmla="*/ 17 h 143"/>
              <a:gd name="T44" fmla="*/ 16 w 143"/>
              <a:gd name="T45" fmla="*/ 1 h 143"/>
              <a:gd name="T46" fmla="*/ 0 w 143"/>
              <a:gd name="T47" fmla="*/ 17 h 143"/>
              <a:gd name="T48" fmla="*/ 16 w 143"/>
              <a:gd name="T49" fmla="*/ 34 h 143"/>
              <a:gd name="T50" fmla="*/ 16 w 143"/>
              <a:gd name="T51" fmla="*/ 9 h 143"/>
              <a:gd name="T52" fmla="*/ 25 w 143"/>
              <a:gd name="T53" fmla="*/ 17 h 143"/>
              <a:gd name="T54" fmla="*/ 16 w 143"/>
              <a:gd name="T55" fmla="*/ 26 h 143"/>
              <a:gd name="T56" fmla="*/ 7 w 143"/>
              <a:gd name="T57" fmla="*/ 17 h 143"/>
              <a:gd name="T58" fmla="*/ 16 w 143"/>
              <a:gd name="T59" fmla="*/ 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3" h="143">
                <a:moveTo>
                  <a:pt x="86" y="0"/>
                </a:moveTo>
                <a:cubicBezTo>
                  <a:pt x="57" y="0"/>
                  <a:pt x="33" y="23"/>
                  <a:pt x="30" y="52"/>
                </a:cubicBezTo>
                <a:cubicBezTo>
                  <a:pt x="13" y="59"/>
                  <a:pt x="0" y="76"/>
                  <a:pt x="0" y="96"/>
                </a:cubicBezTo>
                <a:cubicBezTo>
                  <a:pt x="0" y="121"/>
                  <a:pt x="21" y="143"/>
                  <a:pt x="47" y="143"/>
                </a:cubicBezTo>
                <a:cubicBezTo>
                  <a:pt x="67" y="143"/>
                  <a:pt x="84" y="130"/>
                  <a:pt x="91" y="112"/>
                </a:cubicBezTo>
                <a:cubicBezTo>
                  <a:pt x="120" y="110"/>
                  <a:pt x="143" y="86"/>
                  <a:pt x="143" y="56"/>
                </a:cubicBezTo>
                <a:cubicBezTo>
                  <a:pt x="143" y="25"/>
                  <a:pt x="117" y="0"/>
                  <a:pt x="86" y="0"/>
                </a:cubicBezTo>
                <a:close/>
                <a:moveTo>
                  <a:pt x="47" y="127"/>
                </a:moveTo>
                <a:cubicBezTo>
                  <a:pt x="30" y="127"/>
                  <a:pt x="16" y="113"/>
                  <a:pt x="16" y="96"/>
                </a:cubicBezTo>
                <a:cubicBezTo>
                  <a:pt x="16" y="84"/>
                  <a:pt x="22" y="74"/>
                  <a:pt x="31" y="69"/>
                </a:cubicBezTo>
                <a:cubicBezTo>
                  <a:pt x="36" y="90"/>
                  <a:pt x="53" y="107"/>
                  <a:pt x="74" y="111"/>
                </a:cubicBezTo>
                <a:cubicBezTo>
                  <a:pt x="69" y="121"/>
                  <a:pt x="59" y="127"/>
                  <a:pt x="47" y="127"/>
                </a:cubicBezTo>
                <a:close/>
                <a:moveTo>
                  <a:pt x="48" y="64"/>
                </a:moveTo>
                <a:cubicBezTo>
                  <a:pt x="65" y="65"/>
                  <a:pt x="78" y="78"/>
                  <a:pt x="79" y="95"/>
                </a:cubicBezTo>
                <a:cubicBezTo>
                  <a:pt x="63" y="92"/>
                  <a:pt x="51" y="80"/>
                  <a:pt x="48" y="64"/>
                </a:cubicBezTo>
                <a:close/>
                <a:moveTo>
                  <a:pt x="94" y="95"/>
                </a:moveTo>
                <a:cubicBezTo>
                  <a:pt x="94" y="69"/>
                  <a:pt x="73" y="49"/>
                  <a:pt x="48" y="49"/>
                </a:cubicBezTo>
                <a:cubicBezTo>
                  <a:pt x="51" y="31"/>
                  <a:pt x="67" y="17"/>
                  <a:pt x="86" y="17"/>
                </a:cubicBezTo>
                <a:cubicBezTo>
                  <a:pt x="108" y="17"/>
                  <a:pt x="126" y="35"/>
                  <a:pt x="126" y="56"/>
                </a:cubicBezTo>
                <a:cubicBezTo>
                  <a:pt x="126" y="75"/>
                  <a:pt x="112" y="91"/>
                  <a:pt x="94" y="95"/>
                </a:cubicBezTo>
                <a:close/>
                <a:moveTo>
                  <a:pt x="16" y="34"/>
                </a:moveTo>
                <a:cubicBezTo>
                  <a:pt x="25" y="34"/>
                  <a:pt x="32" y="26"/>
                  <a:pt x="32" y="17"/>
                </a:cubicBezTo>
                <a:cubicBezTo>
                  <a:pt x="32" y="9"/>
                  <a:pt x="25" y="1"/>
                  <a:pt x="16" y="1"/>
                </a:cubicBezTo>
                <a:cubicBezTo>
                  <a:pt x="7" y="1"/>
                  <a:pt x="0" y="9"/>
                  <a:pt x="0" y="17"/>
                </a:cubicBezTo>
                <a:cubicBezTo>
                  <a:pt x="0" y="26"/>
                  <a:pt x="7" y="34"/>
                  <a:pt x="16" y="34"/>
                </a:cubicBezTo>
                <a:close/>
                <a:moveTo>
                  <a:pt x="16" y="9"/>
                </a:moveTo>
                <a:cubicBezTo>
                  <a:pt x="21" y="9"/>
                  <a:pt x="25" y="13"/>
                  <a:pt x="25" y="17"/>
                </a:cubicBezTo>
                <a:cubicBezTo>
                  <a:pt x="25" y="22"/>
                  <a:pt x="21" y="26"/>
                  <a:pt x="16" y="26"/>
                </a:cubicBezTo>
                <a:cubicBezTo>
                  <a:pt x="11" y="26"/>
                  <a:pt x="7" y="22"/>
                  <a:pt x="7" y="17"/>
                </a:cubicBezTo>
                <a:cubicBezTo>
                  <a:pt x="7" y="13"/>
                  <a:pt x="11" y="9"/>
                  <a:pt x="16" y="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93">
            <a:extLst>
              <a:ext uri="{FF2B5EF4-FFF2-40B4-BE49-F238E27FC236}">
                <a16:creationId xmlns="" xmlns:a16="http://schemas.microsoft.com/office/drawing/2014/main" id="{3AAAEBD3-6D39-4C2C-94AC-8A120E5AE8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9530" y="3229272"/>
            <a:ext cx="366329" cy="365120"/>
          </a:xfrm>
          <a:custGeom>
            <a:avLst/>
            <a:gdLst>
              <a:gd name="T0" fmla="*/ 59 w 142"/>
              <a:gd name="T1" fmla="*/ 0 h 141"/>
              <a:gd name="T2" fmla="*/ 0 w 142"/>
              <a:gd name="T3" fmla="*/ 70 h 141"/>
              <a:gd name="T4" fmla="*/ 16 w 142"/>
              <a:gd name="T5" fmla="*/ 116 h 141"/>
              <a:gd name="T6" fmla="*/ 59 w 142"/>
              <a:gd name="T7" fmla="*/ 45 h 141"/>
              <a:gd name="T8" fmla="*/ 59 w 142"/>
              <a:gd name="T9" fmla="*/ 0 h 141"/>
              <a:gd name="T10" fmla="*/ 71 w 142"/>
              <a:gd name="T11" fmla="*/ 88 h 141"/>
              <a:gd name="T12" fmla="*/ 37 w 142"/>
              <a:gd name="T13" fmla="*/ 132 h 141"/>
              <a:gd name="T14" fmla="*/ 71 w 142"/>
              <a:gd name="T15" fmla="*/ 141 h 141"/>
              <a:gd name="T16" fmla="*/ 105 w 142"/>
              <a:gd name="T17" fmla="*/ 132 h 141"/>
              <a:gd name="T18" fmla="*/ 71 w 142"/>
              <a:gd name="T19" fmla="*/ 88 h 141"/>
              <a:gd name="T20" fmla="*/ 83 w 142"/>
              <a:gd name="T21" fmla="*/ 44 h 141"/>
              <a:gd name="T22" fmla="*/ 125 w 142"/>
              <a:gd name="T23" fmla="*/ 116 h 141"/>
              <a:gd name="T24" fmla="*/ 142 w 142"/>
              <a:gd name="T25" fmla="*/ 70 h 141"/>
              <a:gd name="T26" fmla="*/ 83 w 142"/>
              <a:gd name="T27" fmla="*/ 0 h 141"/>
              <a:gd name="T28" fmla="*/ 83 w 142"/>
              <a:gd name="T29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2" h="141">
                <a:moveTo>
                  <a:pt x="59" y="0"/>
                </a:moveTo>
                <a:cubicBezTo>
                  <a:pt x="25" y="5"/>
                  <a:pt x="0" y="35"/>
                  <a:pt x="0" y="70"/>
                </a:cubicBezTo>
                <a:cubicBezTo>
                  <a:pt x="0" y="87"/>
                  <a:pt x="6" y="103"/>
                  <a:pt x="16" y="116"/>
                </a:cubicBezTo>
                <a:cubicBezTo>
                  <a:pt x="41" y="104"/>
                  <a:pt x="59" y="76"/>
                  <a:pt x="59" y="45"/>
                </a:cubicBezTo>
                <a:lnTo>
                  <a:pt x="59" y="0"/>
                </a:lnTo>
                <a:close/>
                <a:moveTo>
                  <a:pt x="71" y="88"/>
                </a:moveTo>
                <a:cubicBezTo>
                  <a:pt x="66" y="106"/>
                  <a:pt x="53" y="122"/>
                  <a:pt x="37" y="132"/>
                </a:cubicBezTo>
                <a:cubicBezTo>
                  <a:pt x="47" y="138"/>
                  <a:pt x="58" y="141"/>
                  <a:pt x="71" y="141"/>
                </a:cubicBezTo>
                <a:cubicBezTo>
                  <a:pt x="83" y="141"/>
                  <a:pt x="95" y="138"/>
                  <a:pt x="105" y="132"/>
                </a:cubicBezTo>
                <a:cubicBezTo>
                  <a:pt x="88" y="122"/>
                  <a:pt x="75" y="106"/>
                  <a:pt x="71" y="88"/>
                </a:cubicBezTo>
                <a:close/>
                <a:moveTo>
                  <a:pt x="83" y="44"/>
                </a:moveTo>
                <a:cubicBezTo>
                  <a:pt x="83" y="76"/>
                  <a:pt x="100" y="104"/>
                  <a:pt x="125" y="116"/>
                </a:cubicBezTo>
                <a:cubicBezTo>
                  <a:pt x="136" y="103"/>
                  <a:pt x="142" y="87"/>
                  <a:pt x="142" y="70"/>
                </a:cubicBezTo>
                <a:cubicBezTo>
                  <a:pt x="142" y="35"/>
                  <a:pt x="116" y="5"/>
                  <a:pt x="83" y="0"/>
                </a:cubicBezTo>
                <a:lnTo>
                  <a:pt x="83" y="4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94">
            <a:extLst>
              <a:ext uri="{FF2B5EF4-FFF2-40B4-BE49-F238E27FC236}">
                <a16:creationId xmlns="" xmlns:a16="http://schemas.microsoft.com/office/drawing/2014/main" id="{67CDD8B7-745E-4389-A7E4-C03F0BC67E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82391" y="3232445"/>
            <a:ext cx="392419" cy="365120"/>
          </a:xfrm>
          <a:custGeom>
            <a:avLst/>
            <a:gdLst>
              <a:gd name="T0" fmla="*/ 77 w 162"/>
              <a:gd name="T1" fmla="*/ 133 h 150"/>
              <a:gd name="T2" fmla="*/ 85 w 162"/>
              <a:gd name="T3" fmla="*/ 133 h 150"/>
              <a:gd name="T4" fmla="*/ 85 w 162"/>
              <a:gd name="T5" fmla="*/ 150 h 150"/>
              <a:gd name="T6" fmla="*/ 158 w 162"/>
              <a:gd name="T7" fmla="*/ 60 h 150"/>
              <a:gd name="T8" fmla="*/ 73 w 162"/>
              <a:gd name="T9" fmla="*/ 5 h 150"/>
              <a:gd name="T10" fmla="*/ 4 w 162"/>
              <a:gd name="T11" fmla="*/ 78 h 150"/>
              <a:gd name="T12" fmla="*/ 77 w 162"/>
              <a:gd name="T13" fmla="*/ 133 h 150"/>
              <a:gd name="T14" fmla="*/ 125 w 162"/>
              <a:gd name="T15" fmla="*/ 99 h 150"/>
              <a:gd name="T16" fmla="*/ 111 w 162"/>
              <a:gd name="T17" fmla="*/ 99 h 150"/>
              <a:gd name="T18" fmla="*/ 111 w 162"/>
              <a:gd name="T19" fmla="*/ 61 h 150"/>
              <a:gd name="T20" fmla="*/ 110 w 162"/>
              <a:gd name="T21" fmla="*/ 57 h 150"/>
              <a:gd name="T22" fmla="*/ 109 w 162"/>
              <a:gd name="T23" fmla="*/ 54 h 150"/>
              <a:gd name="T24" fmla="*/ 106 w 162"/>
              <a:gd name="T25" fmla="*/ 52 h 150"/>
              <a:gd name="T26" fmla="*/ 102 w 162"/>
              <a:gd name="T27" fmla="*/ 51 h 150"/>
              <a:gd name="T28" fmla="*/ 92 w 162"/>
              <a:gd name="T29" fmla="*/ 54 h 150"/>
              <a:gd name="T30" fmla="*/ 89 w 162"/>
              <a:gd name="T31" fmla="*/ 63 h 150"/>
              <a:gd name="T32" fmla="*/ 89 w 162"/>
              <a:gd name="T33" fmla="*/ 99 h 150"/>
              <a:gd name="T34" fmla="*/ 74 w 162"/>
              <a:gd name="T35" fmla="*/ 99 h 150"/>
              <a:gd name="T36" fmla="*/ 74 w 162"/>
              <a:gd name="T37" fmla="*/ 61 h 150"/>
              <a:gd name="T38" fmla="*/ 74 w 162"/>
              <a:gd name="T39" fmla="*/ 57 h 150"/>
              <a:gd name="T40" fmla="*/ 73 w 162"/>
              <a:gd name="T41" fmla="*/ 54 h 150"/>
              <a:gd name="T42" fmla="*/ 70 w 162"/>
              <a:gd name="T43" fmla="*/ 52 h 150"/>
              <a:gd name="T44" fmla="*/ 66 w 162"/>
              <a:gd name="T45" fmla="*/ 51 h 150"/>
              <a:gd name="T46" fmla="*/ 60 w 162"/>
              <a:gd name="T47" fmla="*/ 53 h 150"/>
              <a:gd name="T48" fmla="*/ 55 w 162"/>
              <a:gd name="T49" fmla="*/ 56 h 150"/>
              <a:gd name="T50" fmla="*/ 53 w 162"/>
              <a:gd name="T51" fmla="*/ 60 h 150"/>
              <a:gd name="T52" fmla="*/ 52 w 162"/>
              <a:gd name="T53" fmla="*/ 63 h 150"/>
              <a:gd name="T54" fmla="*/ 52 w 162"/>
              <a:gd name="T55" fmla="*/ 99 h 150"/>
              <a:gd name="T56" fmla="*/ 38 w 162"/>
              <a:gd name="T57" fmla="*/ 99 h 150"/>
              <a:gd name="T58" fmla="*/ 38 w 162"/>
              <a:gd name="T59" fmla="*/ 40 h 150"/>
              <a:gd name="T60" fmla="*/ 52 w 162"/>
              <a:gd name="T61" fmla="*/ 40 h 150"/>
              <a:gd name="T62" fmla="*/ 52 w 162"/>
              <a:gd name="T63" fmla="*/ 45 h 150"/>
              <a:gd name="T64" fmla="*/ 69 w 162"/>
              <a:gd name="T65" fmla="*/ 39 h 150"/>
              <a:gd name="T66" fmla="*/ 80 w 162"/>
              <a:gd name="T67" fmla="*/ 41 h 150"/>
              <a:gd name="T68" fmla="*/ 85 w 162"/>
              <a:gd name="T69" fmla="*/ 46 h 150"/>
              <a:gd name="T70" fmla="*/ 92 w 162"/>
              <a:gd name="T71" fmla="*/ 41 h 150"/>
              <a:gd name="T72" fmla="*/ 103 w 162"/>
              <a:gd name="T73" fmla="*/ 39 h 150"/>
              <a:gd name="T74" fmla="*/ 112 w 162"/>
              <a:gd name="T75" fmla="*/ 40 h 150"/>
              <a:gd name="T76" fmla="*/ 119 w 162"/>
              <a:gd name="T77" fmla="*/ 43 h 150"/>
              <a:gd name="T78" fmla="*/ 123 w 162"/>
              <a:gd name="T79" fmla="*/ 49 h 150"/>
              <a:gd name="T80" fmla="*/ 125 w 162"/>
              <a:gd name="T81" fmla="*/ 57 h 150"/>
              <a:gd name="T82" fmla="*/ 125 w 162"/>
              <a:gd name="T83" fmla="*/ 9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50">
                <a:moveTo>
                  <a:pt x="77" y="133"/>
                </a:moveTo>
                <a:cubicBezTo>
                  <a:pt x="85" y="133"/>
                  <a:pt x="85" y="133"/>
                  <a:pt x="85" y="133"/>
                </a:cubicBezTo>
                <a:cubicBezTo>
                  <a:pt x="85" y="150"/>
                  <a:pt x="85" y="150"/>
                  <a:pt x="85" y="150"/>
                </a:cubicBezTo>
                <a:cubicBezTo>
                  <a:pt x="135" y="145"/>
                  <a:pt x="162" y="95"/>
                  <a:pt x="158" y="60"/>
                </a:cubicBezTo>
                <a:cubicBezTo>
                  <a:pt x="153" y="24"/>
                  <a:pt x="115" y="0"/>
                  <a:pt x="73" y="5"/>
                </a:cubicBezTo>
                <a:cubicBezTo>
                  <a:pt x="30" y="10"/>
                  <a:pt x="0" y="43"/>
                  <a:pt x="4" y="78"/>
                </a:cubicBezTo>
                <a:cubicBezTo>
                  <a:pt x="8" y="111"/>
                  <a:pt x="40" y="134"/>
                  <a:pt x="77" y="133"/>
                </a:cubicBezTo>
                <a:close/>
                <a:moveTo>
                  <a:pt x="125" y="99"/>
                </a:moveTo>
                <a:cubicBezTo>
                  <a:pt x="111" y="99"/>
                  <a:pt x="111" y="99"/>
                  <a:pt x="111" y="99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0"/>
                  <a:pt x="111" y="58"/>
                  <a:pt x="110" y="57"/>
                </a:cubicBezTo>
                <a:cubicBezTo>
                  <a:pt x="110" y="56"/>
                  <a:pt x="110" y="55"/>
                  <a:pt x="109" y="54"/>
                </a:cubicBezTo>
                <a:cubicBezTo>
                  <a:pt x="108" y="53"/>
                  <a:pt x="108" y="52"/>
                  <a:pt x="106" y="52"/>
                </a:cubicBezTo>
                <a:cubicBezTo>
                  <a:pt x="105" y="51"/>
                  <a:pt x="104" y="51"/>
                  <a:pt x="102" y="51"/>
                </a:cubicBezTo>
                <a:cubicBezTo>
                  <a:pt x="98" y="51"/>
                  <a:pt x="94" y="52"/>
                  <a:pt x="92" y="54"/>
                </a:cubicBezTo>
                <a:cubicBezTo>
                  <a:pt x="90" y="57"/>
                  <a:pt x="89" y="59"/>
                  <a:pt x="89" y="63"/>
                </a:cubicBezTo>
                <a:cubicBezTo>
                  <a:pt x="89" y="99"/>
                  <a:pt x="89" y="99"/>
                  <a:pt x="89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61"/>
                  <a:pt x="74" y="61"/>
                  <a:pt x="74" y="61"/>
                </a:cubicBezTo>
                <a:cubicBezTo>
                  <a:pt x="74" y="60"/>
                  <a:pt x="74" y="58"/>
                  <a:pt x="74" y="57"/>
                </a:cubicBezTo>
                <a:cubicBezTo>
                  <a:pt x="74" y="56"/>
                  <a:pt x="73" y="55"/>
                  <a:pt x="73" y="54"/>
                </a:cubicBezTo>
                <a:cubicBezTo>
                  <a:pt x="72" y="53"/>
                  <a:pt x="71" y="52"/>
                  <a:pt x="70" y="52"/>
                </a:cubicBezTo>
                <a:cubicBezTo>
                  <a:pt x="69" y="51"/>
                  <a:pt x="68" y="51"/>
                  <a:pt x="66" y="51"/>
                </a:cubicBezTo>
                <a:cubicBezTo>
                  <a:pt x="63" y="51"/>
                  <a:pt x="61" y="52"/>
                  <a:pt x="60" y="53"/>
                </a:cubicBezTo>
                <a:cubicBezTo>
                  <a:pt x="58" y="53"/>
                  <a:pt x="56" y="55"/>
                  <a:pt x="55" y="56"/>
                </a:cubicBezTo>
                <a:cubicBezTo>
                  <a:pt x="54" y="57"/>
                  <a:pt x="54" y="58"/>
                  <a:pt x="53" y="60"/>
                </a:cubicBezTo>
                <a:cubicBezTo>
                  <a:pt x="53" y="61"/>
                  <a:pt x="52" y="62"/>
                  <a:pt x="52" y="63"/>
                </a:cubicBezTo>
                <a:cubicBezTo>
                  <a:pt x="52" y="99"/>
                  <a:pt x="52" y="99"/>
                  <a:pt x="52" y="99"/>
                </a:cubicBezTo>
                <a:cubicBezTo>
                  <a:pt x="38" y="99"/>
                  <a:pt x="38" y="99"/>
                  <a:pt x="38" y="99"/>
                </a:cubicBezTo>
                <a:cubicBezTo>
                  <a:pt x="38" y="40"/>
                  <a:pt x="38" y="40"/>
                  <a:pt x="38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45"/>
                  <a:pt x="52" y="45"/>
                  <a:pt x="52" y="45"/>
                </a:cubicBezTo>
                <a:cubicBezTo>
                  <a:pt x="56" y="41"/>
                  <a:pt x="62" y="39"/>
                  <a:pt x="69" y="39"/>
                </a:cubicBezTo>
                <a:cubicBezTo>
                  <a:pt x="73" y="39"/>
                  <a:pt x="76" y="39"/>
                  <a:pt x="80" y="41"/>
                </a:cubicBezTo>
                <a:cubicBezTo>
                  <a:pt x="82" y="42"/>
                  <a:pt x="84" y="44"/>
                  <a:pt x="85" y="46"/>
                </a:cubicBezTo>
                <a:cubicBezTo>
                  <a:pt x="87" y="44"/>
                  <a:pt x="89" y="43"/>
                  <a:pt x="92" y="41"/>
                </a:cubicBezTo>
                <a:cubicBezTo>
                  <a:pt x="95" y="40"/>
                  <a:pt x="99" y="39"/>
                  <a:pt x="103" y="39"/>
                </a:cubicBezTo>
                <a:cubicBezTo>
                  <a:pt x="106" y="39"/>
                  <a:pt x="109" y="39"/>
                  <a:pt x="112" y="40"/>
                </a:cubicBezTo>
                <a:cubicBezTo>
                  <a:pt x="114" y="40"/>
                  <a:pt x="117" y="41"/>
                  <a:pt x="119" y="43"/>
                </a:cubicBezTo>
                <a:cubicBezTo>
                  <a:pt x="121" y="44"/>
                  <a:pt x="122" y="46"/>
                  <a:pt x="123" y="49"/>
                </a:cubicBezTo>
                <a:cubicBezTo>
                  <a:pt x="124" y="51"/>
                  <a:pt x="125" y="54"/>
                  <a:pt x="125" y="57"/>
                </a:cubicBezTo>
                <a:lnTo>
                  <a:pt x="125" y="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5">
            <a:extLst>
              <a:ext uri="{FF2B5EF4-FFF2-40B4-BE49-F238E27FC236}">
                <a16:creationId xmlns="" xmlns:a16="http://schemas.microsoft.com/office/drawing/2014/main" id="{DEADBD28-04BF-4C9A-9317-149412569C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45712" y="4245446"/>
            <a:ext cx="361541" cy="365120"/>
          </a:xfrm>
          <a:custGeom>
            <a:avLst/>
            <a:gdLst>
              <a:gd name="T0" fmla="*/ 38 w 142"/>
              <a:gd name="T1" fmla="*/ 8 h 143"/>
              <a:gd name="T2" fmla="*/ 0 w 142"/>
              <a:gd name="T3" fmla="*/ 71 h 143"/>
              <a:gd name="T4" fmla="*/ 1 w 142"/>
              <a:gd name="T5" fmla="*/ 86 h 143"/>
              <a:gd name="T6" fmla="*/ 63 w 142"/>
              <a:gd name="T7" fmla="*/ 30 h 143"/>
              <a:gd name="T8" fmla="*/ 38 w 142"/>
              <a:gd name="T9" fmla="*/ 8 h 143"/>
              <a:gd name="T10" fmla="*/ 100 w 142"/>
              <a:gd name="T11" fmla="*/ 7 h 143"/>
              <a:gd name="T12" fmla="*/ 71 w 142"/>
              <a:gd name="T13" fmla="*/ 0 h 143"/>
              <a:gd name="T14" fmla="*/ 49 w 142"/>
              <a:gd name="T15" fmla="*/ 4 h 143"/>
              <a:gd name="T16" fmla="*/ 100 w 142"/>
              <a:gd name="T17" fmla="*/ 50 h 143"/>
              <a:gd name="T18" fmla="*/ 100 w 142"/>
              <a:gd name="T19" fmla="*/ 7 h 143"/>
              <a:gd name="T20" fmla="*/ 111 w 142"/>
              <a:gd name="T21" fmla="*/ 13 h 143"/>
              <a:gd name="T22" fmla="*/ 111 w 142"/>
              <a:gd name="T23" fmla="*/ 95 h 143"/>
              <a:gd name="T24" fmla="*/ 138 w 142"/>
              <a:gd name="T25" fmla="*/ 95 h 143"/>
              <a:gd name="T26" fmla="*/ 142 w 142"/>
              <a:gd name="T27" fmla="*/ 71 h 143"/>
              <a:gd name="T28" fmla="*/ 111 w 142"/>
              <a:gd name="T29" fmla="*/ 13 h 143"/>
              <a:gd name="T30" fmla="*/ 5 w 142"/>
              <a:gd name="T31" fmla="*/ 98 h 143"/>
              <a:gd name="T32" fmla="*/ 31 w 142"/>
              <a:gd name="T33" fmla="*/ 130 h 143"/>
              <a:gd name="T34" fmla="*/ 31 w 142"/>
              <a:gd name="T35" fmla="*/ 74 h 143"/>
              <a:gd name="T36" fmla="*/ 15 w 142"/>
              <a:gd name="T37" fmla="*/ 89 h 143"/>
              <a:gd name="T38" fmla="*/ 5 w 142"/>
              <a:gd name="T39" fmla="*/ 98 h 143"/>
              <a:gd name="T40" fmla="*/ 42 w 142"/>
              <a:gd name="T41" fmla="*/ 137 h 143"/>
              <a:gd name="T42" fmla="*/ 64 w 142"/>
              <a:gd name="T43" fmla="*/ 143 h 143"/>
              <a:gd name="T44" fmla="*/ 77 w 142"/>
              <a:gd name="T45" fmla="*/ 143 h 143"/>
              <a:gd name="T46" fmla="*/ 133 w 142"/>
              <a:gd name="T47" fmla="*/ 106 h 143"/>
              <a:gd name="T48" fmla="*/ 42 w 142"/>
              <a:gd name="T49" fmla="*/ 106 h 143"/>
              <a:gd name="T50" fmla="*/ 42 w 142"/>
              <a:gd name="T51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2" h="143">
                <a:moveTo>
                  <a:pt x="38" y="8"/>
                </a:moveTo>
                <a:cubicBezTo>
                  <a:pt x="14" y="20"/>
                  <a:pt x="0" y="45"/>
                  <a:pt x="0" y="71"/>
                </a:cubicBezTo>
                <a:cubicBezTo>
                  <a:pt x="0" y="76"/>
                  <a:pt x="0" y="81"/>
                  <a:pt x="1" y="86"/>
                </a:cubicBezTo>
                <a:cubicBezTo>
                  <a:pt x="63" y="30"/>
                  <a:pt x="63" y="30"/>
                  <a:pt x="63" y="30"/>
                </a:cubicBezTo>
                <a:cubicBezTo>
                  <a:pt x="56" y="24"/>
                  <a:pt x="39" y="9"/>
                  <a:pt x="38" y="8"/>
                </a:cubicBezTo>
                <a:close/>
                <a:moveTo>
                  <a:pt x="100" y="7"/>
                </a:moveTo>
                <a:cubicBezTo>
                  <a:pt x="91" y="2"/>
                  <a:pt x="81" y="0"/>
                  <a:pt x="71" y="0"/>
                </a:cubicBezTo>
                <a:cubicBezTo>
                  <a:pt x="64" y="0"/>
                  <a:pt x="56" y="1"/>
                  <a:pt x="49" y="4"/>
                </a:cubicBezTo>
                <a:cubicBezTo>
                  <a:pt x="100" y="50"/>
                  <a:pt x="100" y="50"/>
                  <a:pt x="100" y="50"/>
                </a:cubicBezTo>
                <a:lnTo>
                  <a:pt x="100" y="7"/>
                </a:lnTo>
                <a:close/>
                <a:moveTo>
                  <a:pt x="111" y="13"/>
                </a:moveTo>
                <a:cubicBezTo>
                  <a:pt x="111" y="95"/>
                  <a:pt x="111" y="95"/>
                  <a:pt x="111" y="95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41" y="87"/>
                  <a:pt x="142" y="79"/>
                  <a:pt x="142" y="71"/>
                </a:cubicBezTo>
                <a:cubicBezTo>
                  <a:pt x="142" y="48"/>
                  <a:pt x="130" y="26"/>
                  <a:pt x="111" y="13"/>
                </a:cubicBezTo>
                <a:close/>
                <a:moveTo>
                  <a:pt x="5" y="98"/>
                </a:moveTo>
                <a:cubicBezTo>
                  <a:pt x="10" y="111"/>
                  <a:pt x="19" y="122"/>
                  <a:pt x="31" y="130"/>
                </a:cubicBezTo>
                <a:cubicBezTo>
                  <a:pt x="31" y="74"/>
                  <a:pt x="31" y="74"/>
                  <a:pt x="31" y="74"/>
                </a:cubicBezTo>
                <a:cubicBezTo>
                  <a:pt x="15" y="89"/>
                  <a:pt x="15" y="89"/>
                  <a:pt x="15" y="89"/>
                </a:cubicBezTo>
                <a:cubicBezTo>
                  <a:pt x="10" y="93"/>
                  <a:pt x="5" y="98"/>
                  <a:pt x="5" y="98"/>
                </a:cubicBezTo>
                <a:close/>
                <a:moveTo>
                  <a:pt x="42" y="137"/>
                </a:moveTo>
                <a:cubicBezTo>
                  <a:pt x="49" y="140"/>
                  <a:pt x="56" y="142"/>
                  <a:pt x="64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101" y="140"/>
                  <a:pt x="122" y="126"/>
                  <a:pt x="133" y="106"/>
                </a:cubicBezTo>
                <a:cubicBezTo>
                  <a:pt x="42" y="106"/>
                  <a:pt x="42" y="106"/>
                  <a:pt x="42" y="106"/>
                </a:cubicBezTo>
                <a:lnTo>
                  <a:pt x="42" y="1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6">
            <a:extLst>
              <a:ext uri="{FF2B5EF4-FFF2-40B4-BE49-F238E27FC236}">
                <a16:creationId xmlns="" xmlns:a16="http://schemas.microsoft.com/office/drawing/2014/main" id="{829EB93D-E6D4-45B1-84E3-578432F7B5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5660" y="4279237"/>
            <a:ext cx="560836" cy="365120"/>
          </a:xfrm>
          <a:custGeom>
            <a:avLst/>
            <a:gdLst>
              <a:gd name="T0" fmla="*/ 62 w 160"/>
              <a:gd name="T1" fmla="*/ 46 h 104"/>
              <a:gd name="T2" fmla="*/ 77 w 160"/>
              <a:gd name="T3" fmla="*/ 27 h 104"/>
              <a:gd name="T4" fmla="*/ 50 w 160"/>
              <a:gd name="T5" fmla="*/ 0 h 104"/>
              <a:gd name="T6" fmla="*/ 0 w 160"/>
              <a:gd name="T7" fmla="*/ 0 h 104"/>
              <a:gd name="T8" fmla="*/ 0 w 160"/>
              <a:gd name="T9" fmla="*/ 100 h 104"/>
              <a:gd name="T10" fmla="*/ 50 w 160"/>
              <a:gd name="T11" fmla="*/ 100 h 104"/>
              <a:gd name="T12" fmla="*/ 80 w 160"/>
              <a:gd name="T13" fmla="*/ 71 h 104"/>
              <a:gd name="T14" fmla="*/ 62 w 160"/>
              <a:gd name="T15" fmla="*/ 46 h 104"/>
              <a:gd name="T16" fmla="*/ 22 w 160"/>
              <a:gd name="T17" fmla="*/ 18 h 104"/>
              <a:gd name="T18" fmla="*/ 50 w 160"/>
              <a:gd name="T19" fmla="*/ 18 h 104"/>
              <a:gd name="T20" fmla="*/ 57 w 160"/>
              <a:gd name="T21" fmla="*/ 28 h 104"/>
              <a:gd name="T22" fmla="*/ 48 w 160"/>
              <a:gd name="T23" fmla="*/ 40 h 104"/>
              <a:gd name="T24" fmla="*/ 22 w 160"/>
              <a:gd name="T25" fmla="*/ 40 h 104"/>
              <a:gd name="T26" fmla="*/ 22 w 160"/>
              <a:gd name="T27" fmla="*/ 18 h 104"/>
              <a:gd name="T28" fmla="*/ 49 w 160"/>
              <a:gd name="T29" fmla="*/ 82 h 104"/>
              <a:gd name="T30" fmla="*/ 22 w 160"/>
              <a:gd name="T31" fmla="*/ 82 h 104"/>
              <a:gd name="T32" fmla="*/ 22 w 160"/>
              <a:gd name="T33" fmla="*/ 56 h 104"/>
              <a:gd name="T34" fmla="*/ 50 w 160"/>
              <a:gd name="T35" fmla="*/ 56 h 104"/>
              <a:gd name="T36" fmla="*/ 60 w 160"/>
              <a:gd name="T37" fmla="*/ 69 h 104"/>
              <a:gd name="T38" fmla="*/ 49 w 160"/>
              <a:gd name="T39" fmla="*/ 82 h 104"/>
              <a:gd name="T40" fmla="*/ 121 w 160"/>
              <a:gd name="T41" fmla="*/ 26 h 104"/>
              <a:gd name="T42" fmla="*/ 84 w 160"/>
              <a:gd name="T43" fmla="*/ 64 h 104"/>
              <a:gd name="T44" fmla="*/ 121 w 160"/>
              <a:gd name="T45" fmla="*/ 102 h 104"/>
              <a:gd name="T46" fmla="*/ 154 w 160"/>
              <a:gd name="T47" fmla="*/ 76 h 104"/>
              <a:gd name="T48" fmla="*/ 137 w 160"/>
              <a:gd name="T49" fmla="*/ 76 h 104"/>
              <a:gd name="T50" fmla="*/ 122 w 160"/>
              <a:gd name="T51" fmla="*/ 87 h 104"/>
              <a:gd name="T52" fmla="*/ 105 w 160"/>
              <a:gd name="T53" fmla="*/ 69 h 104"/>
              <a:gd name="T54" fmla="*/ 154 w 160"/>
              <a:gd name="T55" fmla="*/ 69 h 104"/>
              <a:gd name="T56" fmla="*/ 121 w 160"/>
              <a:gd name="T57" fmla="*/ 26 h 104"/>
              <a:gd name="T58" fmla="*/ 136 w 160"/>
              <a:gd name="T59" fmla="*/ 56 h 104"/>
              <a:gd name="T60" fmla="*/ 105 w 160"/>
              <a:gd name="T61" fmla="*/ 56 h 104"/>
              <a:gd name="T62" fmla="*/ 121 w 160"/>
              <a:gd name="T63" fmla="*/ 40 h 104"/>
              <a:gd name="T64" fmla="*/ 136 w 160"/>
              <a:gd name="T65" fmla="*/ 56 h 104"/>
              <a:gd name="T66" fmla="*/ 140 w 160"/>
              <a:gd name="T67" fmla="*/ 6 h 104"/>
              <a:gd name="T68" fmla="*/ 100 w 160"/>
              <a:gd name="T69" fmla="*/ 6 h 104"/>
              <a:gd name="T70" fmla="*/ 100 w 160"/>
              <a:gd name="T71" fmla="*/ 18 h 104"/>
              <a:gd name="T72" fmla="*/ 140 w 160"/>
              <a:gd name="T73" fmla="*/ 18 h 104"/>
              <a:gd name="T74" fmla="*/ 140 w 160"/>
              <a:gd name="T75" fmla="*/ 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04">
                <a:moveTo>
                  <a:pt x="62" y="46"/>
                </a:moveTo>
                <a:cubicBezTo>
                  <a:pt x="62" y="46"/>
                  <a:pt x="77" y="45"/>
                  <a:pt x="77" y="27"/>
                </a:cubicBezTo>
                <a:cubicBezTo>
                  <a:pt x="77" y="9"/>
                  <a:pt x="65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0"/>
                  <a:pt x="0" y="100"/>
                  <a:pt x="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0"/>
                  <a:pt x="80" y="101"/>
                  <a:pt x="80" y="71"/>
                </a:cubicBezTo>
                <a:cubicBezTo>
                  <a:pt x="80" y="71"/>
                  <a:pt x="82" y="46"/>
                  <a:pt x="62" y="46"/>
                </a:cubicBezTo>
                <a:close/>
                <a:moveTo>
                  <a:pt x="22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8"/>
                  <a:pt x="57" y="18"/>
                  <a:pt x="57" y="28"/>
                </a:cubicBezTo>
                <a:cubicBezTo>
                  <a:pt x="57" y="39"/>
                  <a:pt x="53" y="40"/>
                  <a:pt x="48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18"/>
                </a:lnTo>
                <a:close/>
                <a:moveTo>
                  <a:pt x="49" y="82"/>
                </a:moveTo>
                <a:cubicBezTo>
                  <a:pt x="22" y="82"/>
                  <a:pt x="22" y="82"/>
                  <a:pt x="22" y="82"/>
                </a:cubicBezTo>
                <a:cubicBezTo>
                  <a:pt x="22" y="56"/>
                  <a:pt x="22" y="56"/>
                  <a:pt x="22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60" y="56"/>
                  <a:pt x="60" y="69"/>
                </a:cubicBezTo>
                <a:cubicBezTo>
                  <a:pt x="60" y="81"/>
                  <a:pt x="52" y="82"/>
                  <a:pt x="49" y="82"/>
                </a:cubicBezTo>
                <a:close/>
                <a:moveTo>
                  <a:pt x="121" y="26"/>
                </a:moveTo>
                <a:cubicBezTo>
                  <a:pt x="84" y="26"/>
                  <a:pt x="84" y="64"/>
                  <a:pt x="84" y="64"/>
                </a:cubicBezTo>
                <a:cubicBezTo>
                  <a:pt x="84" y="64"/>
                  <a:pt x="82" y="102"/>
                  <a:pt x="121" y="102"/>
                </a:cubicBezTo>
                <a:cubicBezTo>
                  <a:pt x="121" y="102"/>
                  <a:pt x="154" y="104"/>
                  <a:pt x="154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8" y="87"/>
                  <a:pt x="122" y="87"/>
                </a:cubicBezTo>
                <a:cubicBezTo>
                  <a:pt x="122" y="87"/>
                  <a:pt x="105" y="88"/>
                  <a:pt x="105" y="69"/>
                </a:cubicBezTo>
                <a:cubicBezTo>
                  <a:pt x="154" y="69"/>
                  <a:pt x="154" y="69"/>
                  <a:pt x="154" y="69"/>
                </a:cubicBezTo>
                <a:cubicBezTo>
                  <a:pt x="154" y="69"/>
                  <a:pt x="160" y="26"/>
                  <a:pt x="121" y="26"/>
                </a:cubicBezTo>
                <a:close/>
                <a:moveTo>
                  <a:pt x="136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7" y="40"/>
                  <a:pt x="121" y="40"/>
                </a:cubicBezTo>
                <a:cubicBezTo>
                  <a:pt x="136" y="40"/>
                  <a:pt x="136" y="56"/>
                  <a:pt x="136" y="56"/>
                </a:cubicBezTo>
                <a:close/>
                <a:moveTo>
                  <a:pt x="140" y="6"/>
                </a:moveTo>
                <a:cubicBezTo>
                  <a:pt x="100" y="6"/>
                  <a:pt x="100" y="6"/>
                  <a:pt x="100" y="6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140" y="18"/>
                  <a:pt x="140" y="18"/>
                  <a:pt x="140" y="18"/>
                </a:cubicBezTo>
                <a:lnTo>
                  <a:pt x="14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7">
            <a:extLst>
              <a:ext uri="{FF2B5EF4-FFF2-40B4-BE49-F238E27FC236}">
                <a16:creationId xmlns="" xmlns:a16="http://schemas.microsoft.com/office/drawing/2014/main" id="{E95A8F1D-21ED-42C9-A25B-50A379DE94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12700" y="4334037"/>
            <a:ext cx="553212" cy="244755"/>
          </a:xfrm>
          <a:custGeom>
            <a:avLst/>
            <a:gdLst>
              <a:gd name="T0" fmla="*/ 5 w 155"/>
              <a:gd name="T1" fmla="*/ 61 h 68"/>
              <a:gd name="T2" fmla="*/ 8 w 155"/>
              <a:gd name="T3" fmla="*/ 50 h 68"/>
              <a:gd name="T4" fmla="*/ 5 w 155"/>
              <a:gd name="T5" fmla="*/ 39 h 68"/>
              <a:gd name="T6" fmla="*/ 4 w 155"/>
              <a:gd name="T7" fmla="*/ 38 h 68"/>
              <a:gd name="T8" fmla="*/ 2 w 155"/>
              <a:gd name="T9" fmla="*/ 39 h 68"/>
              <a:gd name="T10" fmla="*/ 0 w 155"/>
              <a:gd name="T11" fmla="*/ 50 h 68"/>
              <a:gd name="T12" fmla="*/ 2 w 155"/>
              <a:gd name="T13" fmla="*/ 61 h 68"/>
              <a:gd name="T14" fmla="*/ 4 w 155"/>
              <a:gd name="T15" fmla="*/ 62 h 68"/>
              <a:gd name="T16" fmla="*/ 5 w 155"/>
              <a:gd name="T17" fmla="*/ 61 h 68"/>
              <a:gd name="T18" fmla="*/ 21 w 155"/>
              <a:gd name="T19" fmla="*/ 67 h 68"/>
              <a:gd name="T20" fmla="*/ 23 w 155"/>
              <a:gd name="T21" fmla="*/ 50 h 68"/>
              <a:gd name="T22" fmla="*/ 21 w 155"/>
              <a:gd name="T23" fmla="*/ 24 h 68"/>
              <a:gd name="T24" fmla="*/ 19 w 155"/>
              <a:gd name="T25" fmla="*/ 23 h 68"/>
              <a:gd name="T26" fmla="*/ 17 w 155"/>
              <a:gd name="T27" fmla="*/ 24 h 68"/>
              <a:gd name="T28" fmla="*/ 15 w 155"/>
              <a:gd name="T29" fmla="*/ 50 h 68"/>
              <a:gd name="T30" fmla="*/ 17 w 155"/>
              <a:gd name="T31" fmla="*/ 67 h 68"/>
              <a:gd name="T32" fmla="*/ 19 w 155"/>
              <a:gd name="T33" fmla="*/ 68 h 68"/>
              <a:gd name="T34" fmla="*/ 21 w 155"/>
              <a:gd name="T35" fmla="*/ 67 h 68"/>
              <a:gd name="T36" fmla="*/ 37 w 155"/>
              <a:gd name="T37" fmla="*/ 67 h 68"/>
              <a:gd name="T38" fmla="*/ 39 w 155"/>
              <a:gd name="T39" fmla="*/ 50 h 68"/>
              <a:gd name="T40" fmla="*/ 37 w 155"/>
              <a:gd name="T41" fmla="*/ 16 h 68"/>
              <a:gd name="T42" fmla="*/ 35 w 155"/>
              <a:gd name="T43" fmla="*/ 14 h 68"/>
              <a:gd name="T44" fmla="*/ 32 w 155"/>
              <a:gd name="T45" fmla="*/ 16 h 68"/>
              <a:gd name="T46" fmla="*/ 31 w 155"/>
              <a:gd name="T47" fmla="*/ 50 h 68"/>
              <a:gd name="T48" fmla="*/ 32 w 155"/>
              <a:gd name="T49" fmla="*/ 67 h 68"/>
              <a:gd name="T50" fmla="*/ 35 w 155"/>
              <a:gd name="T51" fmla="*/ 68 h 68"/>
              <a:gd name="T52" fmla="*/ 37 w 155"/>
              <a:gd name="T53" fmla="*/ 67 h 68"/>
              <a:gd name="T54" fmla="*/ 53 w 155"/>
              <a:gd name="T55" fmla="*/ 67 h 68"/>
              <a:gd name="T56" fmla="*/ 54 w 155"/>
              <a:gd name="T57" fmla="*/ 50 h 68"/>
              <a:gd name="T58" fmla="*/ 53 w 155"/>
              <a:gd name="T59" fmla="*/ 16 h 68"/>
              <a:gd name="T60" fmla="*/ 50 w 155"/>
              <a:gd name="T61" fmla="*/ 14 h 68"/>
              <a:gd name="T62" fmla="*/ 48 w 155"/>
              <a:gd name="T63" fmla="*/ 16 h 68"/>
              <a:gd name="T64" fmla="*/ 46 w 155"/>
              <a:gd name="T65" fmla="*/ 50 h 68"/>
              <a:gd name="T66" fmla="*/ 48 w 155"/>
              <a:gd name="T67" fmla="*/ 67 h 68"/>
              <a:gd name="T68" fmla="*/ 50 w 155"/>
              <a:gd name="T69" fmla="*/ 68 h 68"/>
              <a:gd name="T70" fmla="*/ 53 w 155"/>
              <a:gd name="T71" fmla="*/ 67 h 68"/>
              <a:gd name="T72" fmla="*/ 68 w 155"/>
              <a:gd name="T73" fmla="*/ 66 h 68"/>
              <a:gd name="T74" fmla="*/ 70 w 155"/>
              <a:gd name="T75" fmla="*/ 50 h 68"/>
              <a:gd name="T76" fmla="*/ 68 w 155"/>
              <a:gd name="T77" fmla="*/ 11 h 68"/>
              <a:gd name="T78" fmla="*/ 66 w 155"/>
              <a:gd name="T79" fmla="*/ 9 h 68"/>
              <a:gd name="T80" fmla="*/ 63 w 155"/>
              <a:gd name="T81" fmla="*/ 11 h 68"/>
              <a:gd name="T82" fmla="*/ 62 w 155"/>
              <a:gd name="T83" fmla="*/ 50 h 68"/>
              <a:gd name="T84" fmla="*/ 63 w 155"/>
              <a:gd name="T85" fmla="*/ 66 h 68"/>
              <a:gd name="T86" fmla="*/ 66 w 155"/>
              <a:gd name="T87" fmla="*/ 68 h 68"/>
              <a:gd name="T88" fmla="*/ 68 w 155"/>
              <a:gd name="T89" fmla="*/ 66 h 68"/>
              <a:gd name="T90" fmla="*/ 79 w 155"/>
              <a:gd name="T91" fmla="*/ 68 h 68"/>
              <a:gd name="T92" fmla="*/ 135 w 155"/>
              <a:gd name="T93" fmla="*/ 68 h 68"/>
              <a:gd name="T94" fmla="*/ 155 w 155"/>
              <a:gd name="T95" fmla="*/ 49 h 68"/>
              <a:gd name="T96" fmla="*/ 135 w 155"/>
              <a:gd name="T97" fmla="*/ 30 h 68"/>
              <a:gd name="T98" fmla="*/ 127 w 155"/>
              <a:gd name="T99" fmla="*/ 31 h 68"/>
              <a:gd name="T100" fmla="*/ 92 w 155"/>
              <a:gd name="T101" fmla="*/ 0 h 68"/>
              <a:gd name="T102" fmla="*/ 79 w 155"/>
              <a:gd name="T103" fmla="*/ 3 h 68"/>
              <a:gd name="T104" fmla="*/ 77 w 155"/>
              <a:gd name="T105" fmla="*/ 5 h 68"/>
              <a:gd name="T106" fmla="*/ 77 w 155"/>
              <a:gd name="T107" fmla="*/ 66 h 68"/>
              <a:gd name="T108" fmla="*/ 79 w 155"/>
              <a:gd name="T10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5" h="68">
                <a:moveTo>
                  <a:pt x="5" y="61"/>
                </a:moveTo>
                <a:cubicBezTo>
                  <a:pt x="8" y="50"/>
                  <a:pt x="8" y="50"/>
                  <a:pt x="8" y="50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4" y="38"/>
                  <a:pt x="4" y="38"/>
                </a:cubicBezTo>
                <a:cubicBezTo>
                  <a:pt x="3" y="38"/>
                  <a:pt x="2" y="39"/>
                  <a:pt x="2" y="39"/>
                </a:cubicBezTo>
                <a:cubicBezTo>
                  <a:pt x="0" y="50"/>
                  <a:pt x="0" y="50"/>
                  <a:pt x="0" y="50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1"/>
                  <a:pt x="3" y="62"/>
                  <a:pt x="4" y="62"/>
                </a:cubicBezTo>
                <a:cubicBezTo>
                  <a:pt x="4" y="62"/>
                  <a:pt x="5" y="61"/>
                  <a:pt x="5" y="61"/>
                </a:cubicBezTo>
                <a:close/>
                <a:moveTo>
                  <a:pt x="21" y="67"/>
                </a:moveTo>
                <a:cubicBezTo>
                  <a:pt x="23" y="50"/>
                  <a:pt x="23" y="50"/>
                  <a:pt x="23" y="50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0" y="23"/>
                  <a:pt x="19" y="23"/>
                </a:cubicBezTo>
                <a:cubicBezTo>
                  <a:pt x="18" y="23"/>
                  <a:pt x="17" y="24"/>
                  <a:pt x="17" y="24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67"/>
                  <a:pt x="17" y="67"/>
                  <a:pt x="17" y="67"/>
                </a:cubicBezTo>
                <a:cubicBezTo>
                  <a:pt x="17" y="68"/>
                  <a:pt x="18" y="68"/>
                  <a:pt x="19" y="68"/>
                </a:cubicBezTo>
                <a:cubicBezTo>
                  <a:pt x="20" y="68"/>
                  <a:pt x="21" y="68"/>
                  <a:pt x="21" y="67"/>
                </a:cubicBezTo>
                <a:close/>
                <a:moveTo>
                  <a:pt x="37" y="67"/>
                </a:moveTo>
                <a:cubicBezTo>
                  <a:pt x="39" y="50"/>
                  <a:pt x="39" y="50"/>
                  <a:pt x="39" y="50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5"/>
                  <a:pt x="36" y="14"/>
                  <a:pt x="35" y="14"/>
                </a:cubicBezTo>
                <a:cubicBezTo>
                  <a:pt x="33" y="14"/>
                  <a:pt x="33" y="15"/>
                  <a:pt x="32" y="16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67"/>
                  <a:pt x="32" y="67"/>
                  <a:pt x="32" y="67"/>
                </a:cubicBezTo>
                <a:cubicBezTo>
                  <a:pt x="33" y="68"/>
                  <a:pt x="33" y="68"/>
                  <a:pt x="35" y="68"/>
                </a:cubicBezTo>
                <a:cubicBezTo>
                  <a:pt x="36" y="68"/>
                  <a:pt x="37" y="68"/>
                  <a:pt x="37" y="67"/>
                </a:cubicBezTo>
                <a:close/>
                <a:moveTo>
                  <a:pt x="53" y="67"/>
                </a:moveTo>
                <a:cubicBezTo>
                  <a:pt x="54" y="50"/>
                  <a:pt x="54" y="50"/>
                  <a:pt x="54" y="50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5"/>
                  <a:pt x="52" y="14"/>
                  <a:pt x="50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8"/>
                  <a:pt x="49" y="68"/>
                  <a:pt x="50" y="68"/>
                </a:cubicBezTo>
                <a:cubicBezTo>
                  <a:pt x="52" y="68"/>
                  <a:pt x="53" y="68"/>
                  <a:pt x="53" y="67"/>
                </a:cubicBezTo>
                <a:close/>
                <a:moveTo>
                  <a:pt x="68" y="66"/>
                </a:moveTo>
                <a:cubicBezTo>
                  <a:pt x="70" y="50"/>
                  <a:pt x="70" y="50"/>
                  <a:pt x="70" y="50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9"/>
                  <a:pt x="67" y="9"/>
                  <a:pt x="66" y="9"/>
                </a:cubicBezTo>
                <a:cubicBezTo>
                  <a:pt x="64" y="9"/>
                  <a:pt x="63" y="9"/>
                  <a:pt x="63" y="11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50"/>
                  <a:pt x="63" y="66"/>
                  <a:pt x="63" y="66"/>
                </a:cubicBezTo>
                <a:cubicBezTo>
                  <a:pt x="63" y="67"/>
                  <a:pt x="64" y="68"/>
                  <a:pt x="66" y="68"/>
                </a:cubicBezTo>
                <a:cubicBezTo>
                  <a:pt x="67" y="68"/>
                  <a:pt x="68" y="67"/>
                  <a:pt x="68" y="66"/>
                </a:cubicBezTo>
                <a:close/>
                <a:moveTo>
                  <a:pt x="79" y="68"/>
                </a:moveTo>
                <a:cubicBezTo>
                  <a:pt x="80" y="68"/>
                  <a:pt x="134" y="68"/>
                  <a:pt x="135" y="68"/>
                </a:cubicBezTo>
                <a:cubicBezTo>
                  <a:pt x="146" y="68"/>
                  <a:pt x="155" y="60"/>
                  <a:pt x="155" y="49"/>
                </a:cubicBezTo>
                <a:cubicBezTo>
                  <a:pt x="155" y="38"/>
                  <a:pt x="146" y="30"/>
                  <a:pt x="135" y="30"/>
                </a:cubicBezTo>
                <a:cubicBezTo>
                  <a:pt x="132" y="30"/>
                  <a:pt x="129" y="30"/>
                  <a:pt x="127" y="31"/>
                </a:cubicBezTo>
                <a:cubicBezTo>
                  <a:pt x="125" y="14"/>
                  <a:pt x="110" y="0"/>
                  <a:pt x="92" y="0"/>
                </a:cubicBezTo>
                <a:cubicBezTo>
                  <a:pt x="88" y="0"/>
                  <a:pt x="83" y="1"/>
                  <a:pt x="79" y="3"/>
                </a:cubicBezTo>
                <a:cubicBezTo>
                  <a:pt x="78" y="3"/>
                  <a:pt x="77" y="4"/>
                  <a:pt x="77" y="5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8" y="68"/>
                  <a:pt x="79" y="6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8">
            <a:extLst>
              <a:ext uri="{FF2B5EF4-FFF2-40B4-BE49-F238E27FC236}">
                <a16:creationId xmlns="" xmlns:a16="http://schemas.microsoft.com/office/drawing/2014/main" id="{86F60C3E-6AE7-42DC-9135-13AADAA77C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70435" y="2819189"/>
            <a:ext cx="362831" cy="365120"/>
          </a:xfrm>
          <a:custGeom>
            <a:avLst/>
            <a:gdLst>
              <a:gd name="T0" fmla="*/ 83 w 149"/>
              <a:gd name="T1" fmla="*/ 82 h 149"/>
              <a:gd name="T2" fmla="*/ 74 w 149"/>
              <a:gd name="T3" fmla="*/ 81 h 149"/>
              <a:gd name="T4" fmla="*/ 65 w 149"/>
              <a:gd name="T5" fmla="*/ 81 h 149"/>
              <a:gd name="T6" fmla="*/ 65 w 149"/>
              <a:gd name="T7" fmla="*/ 99 h 149"/>
              <a:gd name="T8" fmla="*/ 74 w 149"/>
              <a:gd name="T9" fmla="*/ 99 h 149"/>
              <a:gd name="T10" fmla="*/ 83 w 149"/>
              <a:gd name="T11" fmla="*/ 98 h 149"/>
              <a:gd name="T12" fmla="*/ 87 w 149"/>
              <a:gd name="T13" fmla="*/ 90 h 149"/>
              <a:gd name="T14" fmla="*/ 83 w 149"/>
              <a:gd name="T15" fmla="*/ 82 h 149"/>
              <a:gd name="T16" fmla="*/ 79 w 149"/>
              <a:gd name="T17" fmla="*/ 67 h 149"/>
              <a:gd name="T18" fmla="*/ 82 w 149"/>
              <a:gd name="T19" fmla="*/ 60 h 149"/>
              <a:gd name="T20" fmla="*/ 79 w 149"/>
              <a:gd name="T21" fmla="*/ 54 h 149"/>
              <a:gd name="T22" fmla="*/ 69 w 149"/>
              <a:gd name="T23" fmla="*/ 52 h 149"/>
              <a:gd name="T24" fmla="*/ 65 w 149"/>
              <a:gd name="T25" fmla="*/ 52 h 149"/>
              <a:gd name="T26" fmla="*/ 65 w 149"/>
              <a:gd name="T27" fmla="*/ 68 h 149"/>
              <a:gd name="T28" fmla="*/ 71 w 149"/>
              <a:gd name="T29" fmla="*/ 68 h 149"/>
              <a:gd name="T30" fmla="*/ 79 w 149"/>
              <a:gd name="T31" fmla="*/ 67 h 149"/>
              <a:gd name="T32" fmla="*/ 123 w 149"/>
              <a:gd name="T33" fmla="*/ 0 h 149"/>
              <a:gd name="T34" fmla="*/ 26 w 149"/>
              <a:gd name="T35" fmla="*/ 0 h 149"/>
              <a:gd name="T36" fmla="*/ 0 w 149"/>
              <a:gd name="T37" fmla="*/ 27 h 149"/>
              <a:gd name="T38" fmla="*/ 0 w 149"/>
              <a:gd name="T39" fmla="*/ 123 h 149"/>
              <a:gd name="T40" fmla="*/ 26 w 149"/>
              <a:gd name="T41" fmla="*/ 149 h 149"/>
              <a:gd name="T42" fmla="*/ 123 w 149"/>
              <a:gd name="T43" fmla="*/ 149 h 149"/>
              <a:gd name="T44" fmla="*/ 149 w 149"/>
              <a:gd name="T45" fmla="*/ 123 h 149"/>
              <a:gd name="T46" fmla="*/ 149 w 149"/>
              <a:gd name="T47" fmla="*/ 27 h 149"/>
              <a:gd name="T48" fmla="*/ 123 w 149"/>
              <a:gd name="T49" fmla="*/ 0 h 149"/>
              <a:gd name="T50" fmla="*/ 79 w 149"/>
              <a:gd name="T51" fmla="*/ 113 h 149"/>
              <a:gd name="T52" fmla="*/ 48 w 149"/>
              <a:gd name="T53" fmla="*/ 113 h 149"/>
              <a:gd name="T54" fmla="*/ 48 w 149"/>
              <a:gd name="T55" fmla="*/ 39 h 149"/>
              <a:gd name="T56" fmla="*/ 81 w 149"/>
              <a:gd name="T57" fmla="*/ 39 h 149"/>
              <a:gd name="T58" fmla="*/ 100 w 149"/>
              <a:gd name="T59" fmla="*/ 56 h 149"/>
              <a:gd name="T60" fmla="*/ 89 w 149"/>
              <a:gd name="T61" fmla="*/ 72 h 149"/>
              <a:gd name="T62" fmla="*/ 89 w 149"/>
              <a:gd name="T63" fmla="*/ 72 h 149"/>
              <a:gd name="T64" fmla="*/ 104 w 149"/>
              <a:gd name="T65" fmla="*/ 90 h 149"/>
              <a:gd name="T66" fmla="*/ 79 w 149"/>
              <a:gd name="T6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9" h="149">
                <a:moveTo>
                  <a:pt x="83" y="82"/>
                </a:moveTo>
                <a:cubicBezTo>
                  <a:pt x="80" y="81"/>
                  <a:pt x="77" y="81"/>
                  <a:pt x="74" y="81"/>
                </a:cubicBezTo>
                <a:cubicBezTo>
                  <a:pt x="65" y="81"/>
                  <a:pt x="65" y="81"/>
                  <a:pt x="65" y="81"/>
                </a:cubicBezTo>
                <a:cubicBezTo>
                  <a:pt x="65" y="99"/>
                  <a:pt x="65" y="99"/>
                  <a:pt x="65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7" y="99"/>
                  <a:pt x="80" y="99"/>
                  <a:pt x="83" y="98"/>
                </a:cubicBezTo>
                <a:cubicBezTo>
                  <a:pt x="85" y="96"/>
                  <a:pt x="87" y="93"/>
                  <a:pt x="87" y="90"/>
                </a:cubicBezTo>
                <a:cubicBezTo>
                  <a:pt x="87" y="87"/>
                  <a:pt x="85" y="84"/>
                  <a:pt x="83" y="82"/>
                </a:cubicBezTo>
                <a:close/>
                <a:moveTo>
                  <a:pt x="79" y="67"/>
                </a:moveTo>
                <a:cubicBezTo>
                  <a:pt x="81" y="65"/>
                  <a:pt x="82" y="63"/>
                  <a:pt x="82" y="60"/>
                </a:cubicBezTo>
                <a:cubicBezTo>
                  <a:pt x="82" y="57"/>
                  <a:pt x="81" y="55"/>
                  <a:pt x="79" y="54"/>
                </a:cubicBezTo>
                <a:cubicBezTo>
                  <a:pt x="76" y="52"/>
                  <a:pt x="72" y="52"/>
                  <a:pt x="69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68"/>
                  <a:pt x="65" y="68"/>
                  <a:pt x="65" y="68"/>
                </a:cubicBezTo>
                <a:cubicBezTo>
                  <a:pt x="71" y="68"/>
                  <a:pt x="71" y="68"/>
                  <a:pt x="71" y="68"/>
                </a:cubicBezTo>
                <a:cubicBezTo>
                  <a:pt x="73" y="68"/>
                  <a:pt x="77" y="69"/>
                  <a:pt x="79" y="67"/>
                </a:cubicBezTo>
                <a:close/>
                <a:moveTo>
                  <a:pt x="12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37"/>
                  <a:pt x="12" y="149"/>
                  <a:pt x="26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37" y="149"/>
                  <a:pt x="149" y="137"/>
                  <a:pt x="149" y="123"/>
                </a:cubicBezTo>
                <a:cubicBezTo>
                  <a:pt x="149" y="27"/>
                  <a:pt x="149" y="27"/>
                  <a:pt x="149" y="27"/>
                </a:cubicBezTo>
                <a:cubicBezTo>
                  <a:pt x="149" y="12"/>
                  <a:pt x="137" y="0"/>
                  <a:pt x="123" y="0"/>
                </a:cubicBezTo>
                <a:close/>
                <a:moveTo>
                  <a:pt x="79" y="113"/>
                </a:moveTo>
                <a:cubicBezTo>
                  <a:pt x="48" y="113"/>
                  <a:pt x="48" y="113"/>
                  <a:pt x="48" y="113"/>
                </a:cubicBezTo>
                <a:cubicBezTo>
                  <a:pt x="48" y="39"/>
                  <a:pt x="48" y="39"/>
                  <a:pt x="48" y="39"/>
                </a:cubicBezTo>
                <a:cubicBezTo>
                  <a:pt x="81" y="39"/>
                  <a:pt x="81" y="39"/>
                  <a:pt x="81" y="39"/>
                </a:cubicBezTo>
                <a:cubicBezTo>
                  <a:pt x="91" y="39"/>
                  <a:pt x="100" y="46"/>
                  <a:pt x="100" y="56"/>
                </a:cubicBezTo>
                <a:cubicBezTo>
                  <a:pt x="100" y="65"/>
                  <a:pt x="95" y="70"/>
                  <a:pt x="89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8" y="74"/>
                  <a:pt x="104" y="79"/>
                  <a:pt x="104" y="90"/>
                </a:cubicBezTo>
                <a:cubicBezTo>
                  <a:pt x="104" y="101"/>
                  <a:pt x="97" y="113"/>
                  <a:pt x="79" y="1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99">
            <a:extLst>
              <a:ext uri="{FF2B5EF4-FFF2-40B4-BE49-F238E27FC236}">
                <a16:creationId xmlns="" xmlns:a16="http://schemas.microsoft.com/office/drawing/2014/main" id="{CF1800AE-C35E-4E1C-B13C-A1EEB87142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21301" y="4225338"/>
            <a:ext cx="421687" cy="365120"/>
          </a:xfrm>
          <a:custGeom>
            <a:avLst/>
            <a:gdLst>
              <a:gd name="T0" fmla="*/ 114 w 154"/>
              <a:gd name="T1" fmla="*/ 67 h 133"/>
              <a:gd name="T2" fmla="*/ 111 w 154"/>
              <a:gd name="T3" fmla="*/ 63 h 133"/>
              <a:gd name="T4" fmla="*/ 111 w 154"/>
              <a:gd name="T5" fmla="*/ 48 h 133"/>
              <a:gd name="T6" fmla="*/ 78 w 154"/>
              <a:gd name="T7" fmla="*/ 47 h 133"/>
              <a:gd name="T8" fmla="*/ 74 w 154"/>
              <a:gd name="T9" fmla="*/ 46 h 133"/>
              <a:gd name="T10" fmla="*/ 72 w 154"/>
              <a:gd name="T11" fmla="*/ 28 h 133"/>
              <a:gd name="T12" fmla="*/ 23 w 154"/>
              <a:gd name="T13" fmla="*/ 47 h 133"/>
              <a:gd name="T14" fmla="*/ 0 w 154"/>
              <a:gd name="T15" fmla="*/ 91 h 133"/>
              <a:gd name="T16" fmla="*/ 64 w 154"/>
              <a:gd name="T17" fmla="*/ 133 h 133"/>
              <a:gd name="T18" fmla="*/ 132 w 154"/>
              <a:gd name="T19" fmla="*/ 88 h 133"/>
              <a:gd name="T20" fmla="*/ 114 w 154"/>
              <a:gd name="T21" fmla="*/ 67 h 133"/>
              <a:gd name="T22" fmla="*/ 64 w 154"/>
              <a:gd name="T23" fmla="*/ 121 h 133"/>
              <a:gd name="T24" fmla="*/ 16 w 154"/>
              <a:gd name="T25" fmla="*/ 96 h 133"/>
              <a:gd name="T26" fmla="*/ 58 w 154"/>
              <a:gd name="T27" fmla="*/ 62 h 133"/>
              <a:gd name="T28" fmla="*/ 106 w 154"/>
              <a:gd name="T29" fmla="*/ 87 h 133"/>
              <a:gd name="T30" fmla="*/ 64 w 154"/>
              <a:gd name="T31" fmla="*/ 121 h 133"/>
              <a:gd name="T32" fmla="*/ 154 w 154"/>
              <a:gd name="T33" fmla="*/ 46 h 133"/>
              <a:gd name="T34" fmla="*/ 108 w 154"/>
              <a:gd name="T35" fmla="*/ 0 h 133"/>
              <a:gd name="T36" fmla="*/ 102 w 154"/>
              <a:gd name="T37" fmla="*/ 5 h 133"/>
              <a:gd name="T38" fmla="*/ 108 w 154"/>
              <a:gd name="T39" fmla="*/ 11 h 133"/>
              <a:gd name="T40" fmla="*/ 143 w 154"/>
              <a:gd name="T41" fmla="*/ 46 h 133"/>
              <a:gd name="T42" fmla="*/ 149 w 154"/>
              <a:gd name="T43" fmla="*/ 52 h 133"/>
              <a:gd name="T44" fmla="*/ 154 w 154"/>
              <a:gd name="T45" fmla="*/ 46 h 133"/>
              <a:gd name="T46" fmla="*/ 133 w 154"/>
              <a:gd name="T47" fmla="*/ 45 h 133"/>
              <a:gd name="T48" fmla="*/ 109 w 154"/>
              <a:gd name="T49" fmla="*/ 21 h 133"/>
              <a:gd name="T50" fmla="*/ 102 w 154"/>
              <a:gd name="T51" fmla="*/ 26 h 133"/>
              <a:gd name="T52" fmla="*/ 107 w 154"/>
              <a:gd name="T53" fmla="*/ 32 h 133"/>
              <a:gd name="T54" fmla="*/ 122 w 154"/>
              <a:gd name="T55" fmla="*/ 48 h 133"/>
              <a:gd name="T56" fmla="*/ 129 w 154"/>
              <a:gd name="T57" fmla="*/ 52 h 133"/>
              <a:gd name="T58" fmla="*/ 133 w 154"/>
              <a:gd name="T59" fmla="*/ 45 h 133"/>
              <a:gd name="T60" fmla="*/ 51 w 154"/>
              <a:gd name="T61" fmla="*/ 78 h 133"/>
              <a:gd name="T62" fmla="*/ 36 w 154"/>
              <a:gd name="T63" fmla="*/ 97 h 133"/>
              <a:gd name="T64" fmla="*/ 57 w 154"/>
              <a:gd name="T65" fmla="*/ 108 h 133"/>
              <a:gd name="T66" fmla="*/ 72 w 154"/>
              <a:gd name="T67" fmla="*/ 89 h 133"/>
              <a:gd name="T68" fmla="*/ 51 w 154"/>
              <a:gd name="T69" fmla="*/ 7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133">
                <a:moveTo>
                  <a:pt x="114" y="67"/>
                </a:moveTo>
                <a:cubicBezTo>
                  <a:pt x="111" y="66"/>
                  <a:pt x="110" y="66"/>
                  <a:pt x="111" y="63"/>
                </a:cubicBezTo>
                <a:cubicBezTo>
                  <a:pt x="114" y="57"/>
                  <a:pt x="114" y="51"/>
                  <a:pt x="111" y="48"/>
                </a:cubicBezTo>
                <a:cubicBezTo>
                  <a:pt x="106" y="41"/>
                  <a:pt x="93" y="41"/>
                  <a:pt x="78" y="47"/>
                </a:cubicBezTo>
                <a:cubicBezTo>
                  <a:pt x="78" y="47"/>
                  <a:pt x="73" y="50"/>
                  <a:pt x="74" y="46"/>
                </a:cubicBezTo>
                <a:cubicBezTo>
                  <a:pt x="76" y="38"/>
                  <a:pt x="76" y="31"/>
                  <a:pt x="72" y="28"/>
                </a:cubicBezTo>
                <a:cubicBezTo>
                  <a:pt x="64" y="19"/>
                  <a:pt x="42" y="28"/>
                  <a:pt x="23" y="47"/>
                </a:cubicBezTo>
                <a:cubicBezTo>
                  <a:pt x="9" y="62"/>
                  <a:pt x="0" y="77"/>
                  <a:pt x="0" y="91"/>
                </a:cubicBezTo>
                <a:cubicBezTo>
                  <a:pt x="0" y="116"/>
                  <a:pt x="32" y="133"/>
                  <a:pt x="64" y="133"/>
                </a:cubicBezTo>
                <a:cubicBezTo>
                  <a:pt x="105" y="133"/>
                  <a:pt x="132" y="107"/>
                  <a:pt x="132" y="88"/>
                </a:cubicBezTo>
                <a:cubicBezTo>
                  <a:pt x="132" y="76"/>
                  <a:pt x="122" y="70"/>
                  <a:pt x="114" y="67"/>
                </a:cubicBezTo>
                <a:close/>
                <a:moveTo>
                  <a:pt x="64" y="121"/>
                </a:moveTo>
                <a:cubicBezTo>
                  <a:pt x="39" y="124"/>
                  <a:pt x="17" y="113"/>
                  <a:pt x="16" y="96"/>
                </a:cubicBezTo>
                <a:cubicBezTo>
                  <a:pt x="14" y="80"/>
                  <a:pt x="33" y="64"/>
                  <a:pt x="58" y="62"/>
                </a:cubicBezTo>
                <a:cubicBezTo>
                  <a:pt x="83" y="59"/>
                  <a:pt x="104" y="71"/>
                  <a:pt x="106" y="87"/>
                </a:cubicBezTo>
                <a:cubicBezTo>
                  <a:pt x="108" y="104"/>
                  <a:pt x="89" y="119"/>
                  <a:pt x="64" y="121"/>
                </a:cubicBezTo>
                <a:close/>
                <a:moveTo>
                  <a:pt x="154" y="46"/>
                </a:moveTo>
                <a:cubicBezTo>
                  <a:pt x="154" y="21"/>
                  <a:pt x="134" y="0"/>
                  <a:pt x="108" y="0"/>
                </a:cubicBezTo>
                <a:cubicBezTo>
                  <a:pt x="105" y="0"/>
                  <a:pt x="102" y="2"/>
                  <a:pt x="102" y="5"/>
                </a:cubicBezTo>
                <a:cubicBezTo>
                  <a:pt x="102" y="8"/>
                  <a:pt x="105" y="11"/>
                  <a:pt x="108" y="11"/>
                </a:cubicBezTo>
                <a:cubicBezTo>
                  <a:pt x="128" y="11"/>
                  <a:pt x="143" y="27"/>
                  <a:pt x="143" y="46"/>
                </a:cubicBezTo>
                <a:cubicBezTo>
                  <a:pt x="143" y="49"/>
                  <a:pt x="146" y="52"/>
                  <a:pt x="149" y="52"/>
                </a:cubicBezTo>
                <a:cubicBezTo>
                  <a:pt x="152" y="52"/>
                  <a:pt x="154" y="49"/>
                  <a:pt x="154" y="46"/>
                </a:cubicBezTo>
                <a:close/>
                <a:moveTo>
                  <a:pt x="133" y="45"/>
                </a:moveTo>
                <a:cubicBezTo>
                  <a:pt x="130" y="33"/>
                  <a:pt x="121" y="24"/>
                  <a:pt x="109" y="21"/>
                </a:cubicBezTo>
                <a:cubicBezTo>
                  <a:pt x="106" y="21"/>
                  <a:pt x="103" y="23"/>
                  <a:pt x="102" y="26"/>
                </a:cubicBezTo>
                <a:cubicBezTo>
                  <a:pt x="102" y="28"/>
                  <a:pt x="104" y="31"/>
                  <a:pt x="107" y="32"/>
                </a:cubicBezTo>
                <a:cubicBezTo>
                  <a:pt x="114" y="34"/>
                  <a:pt x="121" y="40"/>
                  <a:pt x="122" y="48"/>
                </a:cubicBezTo>
                <a:cubicBezTo>
                  <a:pt x="123" y="50"/>
                  <a:pt x="126" y="52"/>
                  <a:pt x="129" y="52"/>
                </a:cubicBezTo>
                <a:cubicBezTo>
                  <a:pt x="132" y="51"/>
                  <a:pt x="133" y="48"/>
                  <a:pt x="133" y="45"/>
                </a:cubicBezTo>
                <a:close/>
                <a:moveTo>
                  <a:pt x="51" y="78"/>
                </a:moveTo>
                <a:cubicBezTo>
                  <a:pt x="41" y="80"/>
                  <a:pt x="34" y="88"/>
                  <a:pt x="36" y="97"/>
                </a:cubicBezTo>
                <a:cubicBezTo>
                  <a:pt x="37" y="105"/>
                  <a:pt x="47" y="110"/>
                  <a:pt x="57" y="108"/>
                </a:cubicBezTo>
                <a:cubicBezTo>
                  <a:pt x="67" y="106"/>
                  <a:pt x="74" y="98"/>
                  <a:pt x="72" y="89"/>
                </a:cubicBezTo>
                <a:cubicBezTo>
                  <a:pt x="70" y="81"/>
                  <a:pt x="61" y="76"/>
                  <a:pt x="51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3">
            <a:extLst>
              <a:ext uri="{FF2B5EF4-FFF2-40B4-BE49-F238E27FC236}">
                <a16:creationId xmlns="" xmlns:a16="http://schemas.microsoft.com/office/drawing/2014/main" id="{7D04151F-336E-4CAA-AE5A-BE628B09AE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6583" y="5290454"/>
            <a:ext cx="168517" cy="365120"/>
          </a:xfrm>
          <a:custGeom>
            <a:avLst/>
            <a:gdLst>
              <a:gd name="T0" fmla="*/ 52 w 68"/>
              <a:gd name="T1" fmla="*/ 0 h 147"/>
              <a:gd name="T2" fmla="*/ 67 w 68"/>
              <a:gd name="T3" fmla="*/ 14 h 147"/>
              <a:gd name="T4" fmla="*/ 47 w 68"/>
              <a:gd name="T5" fmla="*/ 33 h 147"/>
              <a:gd name="T6" fmla="*/ 33 w 68"/>
              <a:gd name="T7" fmla="*/ 18 h 147"/>
              <a:gd name="T8" fmla="*/ 52 w 68"/>
              <a:gd name="T9" fmla="*/ 0 h 147"/>
              <a:gd name="T10" fmla="*/ 22 w 68"/>
              <a:gd name="T11" fmla="*/ 147 h 147"/>
              <a:gd name="T12" fmla="*/ 14 w 68"/>
              <a:gd name="T13" fmla="*/ 121 h 147"/>
              <a:gd name="T14" fmla="*/ 23 w 68"/>
              <a:gd name="T15" fmla="*/ 84 h 147"/>
              <a:gd name="T16" fmla="*/ 23 w 68"/>
              <a:gd name="T17" fmla="*/ 75 h 147"/>
              <a:gd name="T18" fmla="*/ 4 w 68"/>
              <a:gd name="T19" fmla="*/ 84 h 147"/>
              <a:gd name="T20" fmla="*/ 0 w 68"/>
              <a:gd name="T21" fmla="*/ 77 h 147"/>
              <a:gd name="T22" fmla="*/ 51 w 68"/>
              <a:gd name="T23" fmla="*/ 51 h 147"/>
              <a:gd name="T24" fmla="*/ 56 w 68"/>
              <a:gd name="T25" fmla="*/ 75 h 147"/>
              <a:gd name="T26" fmla="*/ 46 w 68"/>
              <a:gd name="T27" fmla="*/ 115 h 147"/>
              <a:gd name="T28" fmla="*/ 46 w 68"/>
              <a:gd name="T29" fmla="*/ 124 h 147"/>
              <a:gd name="T30" fmla="*/ 64 w 68"/>
              <a:gd name="T31" fmla="*/ 115 h 147"/>
              <a:gd name="T32" fmla="*/ 68 w 68"/>
              <a:gd name="T33" fmla="*/ 121 h 147"/>
              <a:gd name="T34" fmla="*/ 22 w 68"/>
              <a:gd name="T3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147">
                <a:moveTo>
                  <a:pt x="52" y="0"/>
                </a:moveTo>
                <a:cubicBezTo>
                  <a:pt x="62" y="0"/>
                  <a:pt x="67" y="6"/>
                  <a:pt x="67" y="14"/>
                </a:cubicBezTo>
                <a:cubicBezTo>
                  <a:pt x="67" y="24"/>
                  <a:pt x="59" y="33"/>
                  <a:pt x="47" y="33"/>
                </a:cubicBezTo>
                <a:cubicBezTo>
                  <a:pt x="38" y="33"/>
                  <a:pt x="33" y="27"/>
                  <a:pt x="33" y="18"/>
                </a:cubicBezTo>
                <a:cubicBezTo>
                  <a:pt x="33" y="10"/>
                  <a:pt x="39" y="0"/>
                  <a:pt x="52" y="0"/>
                </a:cubicBezTo>
                <a:close/>
                <a:moveTo>
                  <a:pt x="22" y="147"/>
                </a:moveTo>
                <a:cubicBezTo>
                  <a:pt x="14" y="147"/>
                  <a:pt x="8" y="142"/>
                  <a:pt x="14" y="121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78"/>
                  <a:pt x="25" y="75"/>
                  <a:pt x="23" y="75"/>
                </a:cubicBezTo>
                <a:cubicBezTo>
                  <a:pt x="20" y="75"/>
                  <a:pt x="10" y="79"/>
                  <a:pt x="4" y="84"/>
                </a:cubicBezTo>
                <a:cubicBezTo>
                  <a:pt x="0" y="77"/>
                  <a:pt x="0" y="77"/>
                  <a:pt x="0" y="77"/>
                </a:cubicBezTo>
                <a:cubicBezTo>
                  <a:pt x="19" y="61"/>
                  <a:pt x="41" y="51"/>
                  <a:pt x="51" y="51"/>
                </a:cubicBezTo>
                <a:cubicBezTo>
                  <a:pt x="58" y="51"/>
                  <a:pt x="60" y="61"/>
                  <a:pt x="56" y="7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4" y="122"/>
                  <a:pt x="45" y="124"/>
                  <a:pt x="46" y="124"/>
                </a:cubicBezTo>
                <a:cubicBezTo>
                  <a:pt x="49" y="124"/>
                  <a:pt x="56" y="121"/>
                  <a:pt x="64" y="115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50" y="140"/>
                  <a:pt x="30" y="147"/>
                  <a:pt x="22" y="147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71">
            <a:extLst>
              <a:ext uri="{FF2B5EF4-FFF2-40B4-BE49-F238E27FC236}">
                <a16:creationId xmlns="" xmlns:a16="http://schemas.microsoft.com/office/drawing/2014/main" id="{7E56E5D5-8995-4691-8066-7986FBBBFB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91179" y="5290454"/>
            <a:ext cx="483419" cy="365120"/>
          </a:xfrm>
          <a:custGeom>
            <a:avLst/>
            <a:gdLst>
              <a:gd name="T0" fmla="*/ 86 w 155"/>
              <a:gd name="T1" fmla="*/ 43 h 117"/>
              <a:gd name="T2" fmla="*/ 96 w 155"/>
              <a:gd name="T3" fmla="*/ 48 h 117"/>
              <a:gd name="T4" fmla="*/ 112 w 155"/>
              <a:gd name="T5" fmla="*/ 43 h 117"/>
              <a:gd name="T6" fmla="*/ 112 w 155"/>
              <a:gd name="T7" fmla="*/ 34 h 117"/>
              <a:gd name="T8" fmla="*/ 78 w 155"/>
              <a:gd name="T9" fmla="*/ 0 h 117"/>
              <a:gd name="T10" fmla="*/ 43 w 155"/>
              <a:gd name="T11" fmla="*/ 34 h 117"/>
              <a:gd name="T12" fmla="*/ 43 w 155"/>
              <a:gd name="T13" fmla="*/ 83 h 117"/>
              <a:gd name="T14" fmla="*/ 35 w 155"/>
              <a:gd name="T15" fmla="*/ 91 h 117"/>
              <a:gd name="T16" fmla="*/ 27 w 155"/>
              <a:gd name="T17" fmla="*/ 83 h 117"/>
              <a:gd name="T18" fmla="*/ 27 w 155"/>
              <a:gd name="T19" fmla="*/ 62 h 117"/>
              <a:gd name="T20" fmla="*/ 0 w 155"/>
              <a:gd name="T21" fmla="*/ 62 h 117"/>
              <a:gd name="T22" fmla="*/ 0 w 155"/>
              <a:gd name="T23" fmla="*/ 83 h 117"/>
              <a:gd name="T24" fmla="*/ 35 w 155"/>
              <a:gd name="T25" fmla="*/ 117 h 117"/>
              <a:gd name="T26" fmla="*/ 69 w 155"/>
              <a:gd name="T27" fmla="*/ 83 h 117"/>
              <a:gd name="T28" fmla="*/ 69 w 155"/>
              <a:gd name="T29" fmla="*/ 34 h 117"/>
              <a:gd name="T30" fmla="*/ 78 w 155"/>
              <a:gd name="T31" fmla="*/ 26 h 117"/>
              <a:gd name="T32" fmla="*/ 86 w 155"/>
              <a:gd name="T33" fmla="*/ 34 h 117"/>
              <a:gd name="T34" fmla="*/ 86 w 155"/>
              <a:gd name="T35" fmla="*/ 43 h 117"/>
              <a:gd name="T36" fmla="*/ 128 w 155"/>
              <a:gd name="T37" fmla="*/ 62 h 117"/>
              <a:gd name="T38" fmla="*/ 128 w 155"/>
              <a:gd name="T39" fmla="*/ 83 h 117"/>
              <a:gd name="T40" fmla="*/ 120 w 155"/>
              <a:gd name="T41" fmla="*/ 91 h 117"/>
              <a:gd name="T42" fmla="*/ 112 w 155"/>
              <a:gd name="T43" fmla="*/ 83 h 117"/>
              <a:gd name="T44" fmla="*/ 112 w 155"/>
              <a:gd name="T45" fmla="*/ 62 h 117"/>
              <a:gd name="T46" fmla="*/ 96 w 155"/>
              <a:gd name="T47" fmla="*/ 67 h 117"/>
              <a:gd name="T48" fmla="*/ 86 w 155"/>
              <a:gd name="T49" fmla="*/ 62 h 117"/>
              <a:gd name="T50" fmla="*/ 86 w 155"/>
              <a:gd name="T51" fmla="*/ 83 h 117"/>
              <a:gd name="T52" fmla="*/ 120 w 155"/>
              <a:gd name="T53" fmla="*/ 117 h 117"/>
              <a:gd name="T54" fmla="*/ 155 w 155"/>
              <a:gd name="T55" fmla="*/ 83 h 117"/>
              <a:gd name="T56" fmla="*/ 155 w 155"/>
              <a:gd name="T57" fmla="*/ 62 h 117"/>
              <a:gd name="T58" fmla="*/ 128 w 155"/>
              <a:gd name="T59" fmla="*/ 6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5" h="117">
                <a:moveTo>
                  <a:pt x="86" y="43"/>
                </a:moveTo>
                <a:cubicBezTo>
                  <a:pt x="96" y="48"/>
                  <a:pt x="96" y="48"/>
                  <a:pt x="96" y="48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12" y="15"/>
                  <a:pt x="97" y="0"/>
                  <a:pt x="78" y="0"/>
                </a:cubicBezTo>
                <a:cubicBezTo>
                  <a:pt x="58" y="0"/>
                  <a:pt x="43" y="15"/>
                  <a:pt x="43" y="34"/>
                </a:cubicBezTo>
                <a:cubicBezTo>
                  <a:pt x="43" y="83"/>
                  <a:pt x="43" y="83"/>
                  <a:pt x="43" y="83"/>
                </a:cubicBezTo>
                <a:cubicBezTo>
                  <a:pt x="43" y="87"/>
                  <a:pt x="39" y="91"/>
                  <a:pt x="35" y="91"/>
                </a:cubicBezTo>
                <a:cubicBezTo>
                  <a:pt x="30" y="91"/>
                  <a:pt x="27" y="87"/>
                  <a:pt x="27" y="83"/>
                </a:cubicBezTo>
                <a:cubicBezTo>
                  <a:pt x="27" y="62"/>
                  <a:pt x="27" y="62"/>
                  <a:pt x="27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02"/>
                  <a:pt x="16" y="117"/>
                  <a:pt x="35" y="117"/>
                </a:cubicBezTo>
                <a:cubicBezTo>
                  <a:pt x="54" y="117"/>
                  <a:pt x="69" y="102"/>
                  <a:pt x="69" y="8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0"/>
                  <a:pt x="73" y="26"/>
                  <a:pt x="78" y="26"/>
                </a:cubicBezTo>
                <a:cubicBezTo>
                  <a:pt x="82" y="26"/>
                  <a:pt x="86" y="30"/>
                  <a:pt x="86" y="34"/>
                </a:cubicBezTo>
                <a:lnTo>
                  <a:pt x="86" y="43"/>
                </a:lnTo>
                <a:close/>
                <a:moveTo>
                  <a:pt x="128" y="62"/>
                </a:moveTo>
                <a:cubicBezTo>
                  <a:pt x="128" y="83"/>
                  <a:pt x="128" y="83"/>
                  <a:pt x="128" y="83"/>
                </a:cubicBezTo>
                <a:cubicBezTo>
                  <a:pt x="128" y="87"/>
                  <a:pt x="125" y="91"/>
                  <a:pt x="120" y="91"/>
                </a:cubicBezTo>
                <a:cubicBezTo>
                  <a:pt x="116" y="91"/>
                  <a:pt x="112" y="87"/>
                  <a:pt x="112" y="83"/>
                </a:cubicBezTo>
                <a:cubicBezTo>
                  <a:pt x="112" y="62"/>
                  <a:pt x="112" y="62"/>
                  <a:pt x="112" y="62"/>
                </a:cubicBezTo>
                <a:cubicBezTo>
                  <a:pt x="96" y="67"/>
                  <a:pt x="96" y="67"/>
                  <a:pt x="96" y="67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102"/>
                  <a:pt x="101" y="117"/>
                  <a:pt x="120" y="117"/>
                </a:cubicBezTo>
                <a:cubicBezTo>
                  <a:pt x="139" y="117"/>
                  <a:pt x="155" y="102"/>
                  <a:pt x="155" y="83"/>
                </a:cubicBezTo>
                <a:cubicBezTo>
                  <a:pt x="155" y="62"/>
                  <a:pt x="155" y="62"/>
                  <a:pt x="155" y="62"/>
                </a:cubicBezTo>
                <a:lnTo>
                  <a:pt x="128" y="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2">
            <a:extLst>
              <a:ext uri="{FF2B5EF4-FFF2-40B4-BE49-F238E27FC236}">
                <a16:creationId xmlns="" xmlns:a16="http://schemas.microsoft.com/office/drawing/2014/main" id="{71191A1B-1C2B-4968-969D-B4251D10162A}"/>
              </a:ext>
            </a:extLst>
          </p:cNvPr>
          <p:cNvSpPr>
            <a:spLocks noChangeAspect="1"/>
          </p:cNvSpPr>
          <p:nvPr/>
        </p:nvSpPr>
        <p:spPr bwMode="auto">
          <a:xfrm>
            <a:off x="4239687" y="2674067"/>
            <a:ext cx="467102" cy="260444"/>
          </a:xfrm>
          <a:custGeom>
            <a:avLst/>
            <a:gdLst>
              <a:gd name="T0" fmla="*/ 61 w 155"/>
              <a:gd name="T1" fmla="*/ 63 h 86"/>
              <a:gd name="T2" fmla="*/ 41 w 155"/>
              <a:gd name="T3" fmla="*/ 72 h 86"/>
              <a:gd name="T4" fmla="*/ 17 w 155"/>
              <a:gd name="T5" fmla="*/ 44 h 86"/>
              <a:gd name="T6" fmla="*/ 42 w 155"/>
              <a:gd name="T7" fmla="*/ 15 h 86"/>
              <a:gd name="T8" fmla="*/ 65 w 155"/>
              <a:gd name="T9" fmla="*/ 37 h 86"/>
              <a:gd name="T10" fmla="*/ 71 w 155"/>
              <a:gd name="T11" fmla="*/ 55 h 86"/>
              <a:gd name="T12" fmla="*/ 118 w 155"/>
              <a:gd name="T13" fmla="*/ 86 h 86"/>
              <a:gd name="T14" fmla="*/ 155 w 155"/>
              <a:gd name="T15" fmla="*/ 62 h 86"/>
              <a:gd name="T16" fmla="*/ 131 w 155"/>
              <a:gd name="T17" fmla="*/ 36 h 86"/>
              <a:gd name="T18" fmla="*/ 120 w 155"/>
              <a:gd name="T19" fmla="*/ 34 h 86"/>
              <a:gd name="T20" fmla="*/ 110 w 155"/>
              <a:gd name="T21" fmla="*/ 23 h 86"/>
              <a:gd name="T22" fmla="*/ 122 w 155"/>
              <a:gd name="T23" fmla="*/ 14 h 86"/>
              <a:gd name="T24" fmla="*/ 136 w 155"/>
              <a:gd name="T25" fmla="*/ 24 h 86"/>
              <a:gd name="T26" fmla="*/ 154 w 155"/>
              <a:gd name="T27" fmla="*/ 22 h 86"/>
              <a:gd name="T28" fmla="*/ 123 w 155"/>
              <a:gd name="T29" fmla="*/ 0 h 86"/>
              <a:gd name="T30" fmla="*/ 92 w 155"/>
              <a:gd name="T31" fmla="*/ 25 h 86"/>
              <a:gd name="T32" fmla="*/ 112 w 155"/>
              <a:gd name="T33" fmla="*/ 49 h 86"/>
              <a:gd name="T34" fmla="*/ 125 w 155"/>
              <a:gd name="T35" fmla="*/ 51 h 86"/>
              <a:gd name="T36" fmla="*/ 137 w 155"/>
              <a:gd name="T37" fmla="*/ 63 h 86"/>
              <a:gd name="T38" fmla="*/ 118 w 155"/>
              <a:gd name="T39" fmla="*/ 72 h 86"/>
              <a:gd name="T40" fmla="*/ 87 w 155"/>
              <a:gd name="T41" fmla="*/ 49 h 86"/>
              <a:gd name="T42" fmla="*/ 81 w 155"/>
              <a:gd name="T43" fmla="*/ 31 h 86"/>
              <a:gd name="T44" fmla="*/ 41 w 155"/>
              <a:gd name="T45" fmla="*/ 0 h 86"/>
              <a:gd name="T46" fmla="*/ 0 w 155"/>
              <a:gd name="T47" fmla="*/ 44 h 86"/>
              <a:gd name="T48" fmla="*/ 40 w 155"/>
              <a:gd name="T49" fmla="*/ 86 h 86"/>
              <a:gd name="T50" fmla="*/ 66 w 155"/>
              <a:gd name="T51" fmla="*/ 78 h 86"/>
              <a:gd name="T52" fmla="*/ 61 w 155"/>
              <a:gd name="T53" fmla="*/ 6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5" h="86">
                <a:moveTo>
                  <a:pt x="61" y="63"/>
                </a:moveTo>
                <a:cubicBezTo>
                  <a:pt x="58" y="66"/>
                  <a:pt x="51" y="72"/>
                  <a:pt x="41" y="72"/>
                </a:cubicBezTo>
                <a:cubicBezTo>
                  <a:pt x="29" y="72"/>
                  <a:pt x="17" y="61"/>
                  <a:pt x="17" y="44"/>
                </a:cubicBezTo>
                <a:cubicBezTo>
                  <a:pt x="17" y="22"/>
                  <a:pt x="31" y="15"/>
                  <a:pt x="42" y="15"/>
                </a:cubicBezTo>
                <a:cubicBezTo>
                  <a:pt x="57" y="15"/>
                  <a:pt x="61" y="24"/>
                  <a:pt x="65" y="37"/>
                </a:cubicBezTo>
                <a:cubicBezTo>
                  <a:pt x="71" y="55"/>
                  <a:pt x="71" y="55"/>
                  <a:pt x="71" y="55"/>
                </a:cubicBezTo>
                <a:cubicBezTo>
                  <a:pt x="77" y="72"/>
                  <a:pt x="87" y="86"/>
                  <a:pt x="118" y="86"/>
                </a:cubicBezTo>
                <a:cubicBezTo>
                  <a:pt x="140" y="86"/>
                  <a:pt x="155" y="79"/>
                  <a:pt x="155" y="62"/>
                </a:cubicBezTo>
                <a:cubicBezTo>
                  <a:pt x="155" y="47"/>
                  <a:pt x="147" y="40"/>
                  <a:pt x="131" y="36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12" y="32"/>
                  <a:pt x="110" y="29"/>
                  <a:pt x="110" y="23"/>
                </a:cubicBezTo>
                <a:cubicBezTo>
                  <a:pt x="110" y="17"/>
                  <a:pt x="115" y="14"/>
                  <a:pt x="122" y="14"/>
                </a:cubicBezTo>
                <a:cubicBezTo>
                  <a:pt x="131" y="14"/>
                  <a:pt x="136" y="17"/>
                  <a:pt x="136" y="24"/>
                </a:cubicBezTo>
                <a:cubicBezTo>
                  <a:pt x="154" y="22"/>
                  <a:pt x="154" y="22"/>
                  <a:pt x="154" y="22"/>
                </a:cubicBezTo>
                <a:cubicBezTo>
                  <a:pt x="153" y="6"/>
                  <a:pt x="142" y="0"/>
                  <a:pt x="123" y="0"/>
                </a:cubicBezTo>
                <a:cubicBezTo>
                  <a:pt x="108" y="0"/>
                  <a:pt x="92" y="6"/>
                  <a:pt x="92" y="25"/>
                </a:cubicBezTo>
                <a:cubicBezTo>
                  <a:pt x="92" y="37"/>
                  <a:pt x="98" y="45"/>
                  <a:pt x="112" y="49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34" y="54"/>
                  <a:pt x="137" y="57"/>
                  <a:pt x="137" y="63"/>
                </a:cubicBezTo>
                <a:cubicBezTo>
                  <a:pt x="137" y="69"/>
                  <a:pt x="130" y="72"/>
                  <a:pt x="118" y="72"/>
                </a:cubicBezTo>
                <a:cubicBezTo>
                  <a:pt x="100" y="72"/>
                  <a:pt x="91" y="62"/>
                  <a:pt x="87" y="49"/>
                </a:cubicBezTo>
                <a:cubicBezTo>
                  <a:pt x="81" y="31"/>
                  <a:pt x="81" y="31"/>
                  <a:pt x="81" y="31"/>
                </a:cubicBezTo>
                <a:cubicBezTo>
                  <a:pt x="74" y="8"/>
                  <a:pt x="65" y="0"/>
                  <a:pt x="41" y="0"/>
                </a:cubicBezTo>
                <a:cubicBezTo>
                  <a:pt x="20" y="0"/>
                  <a:pt x="0" y="16"/>
                  <a:pt x="0" y="44"/>
                </a:cubicBezTo>
                <a:cubicBezTo>
                  <a:pt x="0" y="72"/>
                  <a:pt x="20" y="86"/>
                  <a:pt x="40" y="86"/>
                </a:cubicBezTo>
                <a:cubicBezTo>
                  <a:pt x="55" y="86"/>
                  <a:pt x="63" y="81"/>
                  <a:pt x="66" y="78"/>
                </a:cubicBezTo>
                <a:lnTo>
                  <a:pt x="61" y="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73">
            <a:extLst>
              <a:ext uri="{FF2B5EF4-FFF2-40B4-BE49-F238E27FC236}">
                <a16:creationId xmlns="" xmlns:a16="http://schemas.microsoft.com/office/drawing/2014/main" id="{6AB34B48-861F-4B4D-9F08-E3C81FF894A9}"/>
              </a:ext>
            </a:extLst>
          </p:cNvPr>
          <p:cNvSpPr>
            <a:spLocks noChangeAspect="1"/>
          </p:cNvSpPr>
          <p:nvPr/>
        </p:nvSpPr>
        <p:spPr bwMode="auto">
          <a:xfrm>
            <a:off x="4312700" y="1593875"/>
            <a:ext cx="441245" cy="365120"/>
          </a:xfrm>
          <a:custGeom>
            <a:avLst/>
            <a:gdLst>
              <a:gd name="T0" fmla="*/ 118 w 147"/>
              <a:gd name="T1" fmla="*/ 52 h 121"/>
              <a:gd name="T2" fmla="*/ 140 w 147"/>
              <a:gd name="T3" fmla="*/ 27 h 121"/>
              <a:gd name="T4" fmla="*/ 92 w 147"/>
              <a:gd name="T5" fmla="*/ 10 h 121"/>
              <a:gd name="T6" fmla="*/ 88 w 147"/>
              <a:gd name="T7" fmla="*/ 7 h 121"/>
              <a:gd name="T8" fmla="*/ 88 w 147"/>
              <a:gd name="T9" fmla="*/ 52 h 121"/>
              <a:gd name="T10" fmla="*/ 69 w 147"/>
              <a:gd name="T11" fmla="*/ 83 h 121"/>
              <a:gd name="T12" fmla="*/ 33 w 147"/>
              <a:gd name="T13" fmla="*/ 73 h 121"/>
              <a:gd name="T14" fmla="*/ 49 w 147"/>
              <a:gd name="T15" fmla="*/ 38 h 121"/>
              <a:gd name="T16" fmla="*/ 73 w 147"/>
              <a:gd name="T17" fmla="*/ 36 h 121"/>
              <a:gd name="T18" fmla="*/ 73 w 147"/>
              <a:gd name="T19" fmla="*/ 2 h 121"/>
              <a:gd name="T20" fmla="*/ 59 w 147"/>
              <a:gd name="T21" fmla="*/ 0 h 121"/>
              <a:gd name="T22" fmla="*/ 0 w 147"/>
              <a:gd name="T23" fmla="*/ 60 h 121"/>
              <a:gd name="T24" fmla="*/ 59 w 147"/>
              <a:gd name="T25" fmla="*/ 121 h 121"/>
              <a:gd name="T26" fmla="*/ 119 w 147"/>
              <a:gd name="T27" fmla="*/ 60 h 121"/>
              <a:gd name="T28" fmla="*/ 118 w 147"/>
              <a:gd name="T29" fmla="*/ 5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7" h="121">
                <a:moveTo>
                  <a:pt x="118" y="52"/>
                </a:moveTo>
                <a:cubicBezTo>
                  <a:pt x="137" y="47"/>
                  <a:pt x="147" y="28"/>
                  <a:pt x="140" y="27"/>
                </a:cubicBezTo>
                <a:cubicBezTo>
                  <a:pt x="120" y="26"/>
                  <a:pt x="103" y="17"/>
                  <a:pt x="92" y="10"/>
                </a:cubicBezTo>
                <a:cubicBezTo>
                  <a:pt x="91" y="9"/>
                  <a:pt x="89" y="8"/>
                  <a:pt x="88" y="7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66"/>
                  <a:pt x="79" y="78"/>
                  <a:pt x="69" y="83"/>
                </a:cubicBezTo>
                <a:cubicBezTo>
                  <a:pt x="55" y="90"/>
                  <a:pt x="38" y="86"/>
                  <a:pt x="33" y="73"/>
                </a:cubicBezTo>
                <a:cubicBezTo>
                  <a:pt x="27" y="61"/>
                  <a:pt x="35" y="45"/>
                  <a:pt x="49" y="38"/>
                </a:cubicBezTo>
                <a:cubicBezTo>
                  <a:pt x="57" y="34"/>
                  <a:pt x="66" y="33"/>
                  <a:pt x="73" y="36"/>
                </a:cubicBezTo>
                <a:cubicBezTo>
                  <a:pt x="73" y="2"/>
                  <a:pt x="73" y="2"/>
                  <a:pt x="73" y="2"/>
                </a:cubicBezTo>
                <a:cubicBezTo>
                  <a:pt x="69" y="1"/>
                  <a:pt x="64" y="0"/>
                  <a:pt x="59" y="0"/>
                </a:cubicBezTo>
                <a:cubicBezTo>
                  <a:pt x="26" y="0"/>
                  <a:pt x="0" y="27"/>
                  <a:pt x="0" y="60"/>
                </a:cubicBezTo>
                <a:cubicBezTo>
                  <a:pt x="0" y="94"/>
                  <a:pt x="26" y="121"/>
                  <a:pt x="59" y="121"/>
                </a:cubicBezTo>
                <a:cubicBezTo>
                  <a:pt x="92" y="121"/>
                  <a:pt x="119" y="94"/>
                  <a:pt x="119" y="60"/>
                </a:cubicBezTo>
                <a:cubicBezTo>
                  <a:pt x="119" y="58"/>
                  <a:pt x="119" y="55"/>
                  <a:pt x="118" y="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74">
            <a:extLst>
              <a:ext uri="{FF2B5EF4-FFF2-40B4-BE49-F238E27FC236}">
                <a16:creationId xmlns="" xmlns:a16="http://schemas.microsoft.com/office/drawing/2014/main" id="{EDBF8775-110C-4757-B4C5-346D98E1C6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0109" y="3742593"/>
            <a:ext cx="366373" cy="365120"/>
          </a:xfrm>
          <a:custGeom>
            <a:avLst/>
            <a:gdLst>
              <a:gd name="T0" fmla="*/ 69 w 137"/>
              <a:gd name="T1" fmla="*/ 0 h 136"/>
              <a:gd name="T2" fmla="*/ 0 w 137"/>
              <a:gd name="T3" fmla="*/ 68 h 136"/>
              <a:gd name="T4" fmla="*/ 17 w 137"/>
              <a:gd name="T5" fmla="*/ 113 h 136"/>
              <a:gd name="T6" fmla="*/ 59 w 137"/>
              <a:gd name="T7" fmla="*/ 97 h 136"/>
              <a:gd name="T8" fmla="*/ 107 w 137"/>
              <a:gd name="T9" fmla="*/ 124 h 136"/>
              <a:gd name="T10" fmla="*/ 137 w 137"/>
              <a:gd name="T11" fmla="*/ 68 h 136"/>
              <a:gd name="T12" fmla="*/ 69 w 137"/>
              <a:gd name="T13" fmla="*/ 0 h 136"/>
              <a:gd name="T14" fmla="*/ 102 w 137"/>
              <a:gd name="T15" fmla="*/ 92 h 136"/>
              <a:gd name="T16" fmla="*/ 96 w 137"/>
              <a:gd name="T17" fmla="*/ 94 h 136"/>
              <a:gd name="T18" fmla="*/ 37 w 137"/>
              <a:gd name="T19" fmla="*/ 87 h 136"/>
              <a:gd name="T20" fmla="*/ 32 w 137"/>
              <a:gd name="T21" fmla="*/ 84 h 136"/>
              <a:gd name="T22" fmla="*/ 35 w 137"/>
              <a:gd name="T23" fmla="*/ 79 h 136"/>
              <a:gd name="T24" fmla="*/ 100 w 137"/>
              <a:gd name="T25" fmla="*/ 86 h 136"/>
              <a:gd name="T26" fmla="*/ 102 w 137"/>
              <a:gd name="T27" fmla="*/ 92 h 136"/>
              <a:gd name="T28" fmla="*/ 110 w 137"/>
              <a:gd name="T29" fmla="*/ 73 h 136"/>
              <a:gd name="T30" fmla="*/ 103 w 137"/>
              <a:gd name="T31" fmla="*/ 75 h 136"/>
              <a:gd name="T32" fmla="*/ 36 w 137"/>
              <a:gd name="T33" fmla="*/ 67 h 136"/>
              <a:gd name="T34" fmla="*/ 29 w 137"/>
              <a:gd name="T35" fmla="*/ 63 h 136"/>
              <a:gd name="T36" fmla="*/ 33 w 137"/>
              <a:gd name="T37" fmla="*/ 57 h 136"/>
              <a:gd name="T38" fmla="*/ 108 w 137"/>
              <a:gd name="T39" fmla="*/ 66 h 136"/>
              <a:gd name="T40" fmla="*/ 110 w 137"/>
              <a:gd name="T41" fmla="*/ 73 h 136"/>
              <a:gd name="T42" fmla="*/ 111 w 137"/>
              <a:gd name="T43" fmla="*/ 53 h 136"/>
              <a:gd name="T44" fmla="*/ 33 w 137"/>
              <a:gd name="T45" fmla="*/ 45 h 136"/>
              <a:gd name="T46" fmla="*/ 25 w 137"/>
              <a:gd name="T47" fmla="*/ 41 h 136"/>
              <a:gd name="T48" fmla="*/ 29 w 137"/>
              <a:gd name="T49" fmla="*/ 33 h 136"/>
              <a:gd name="T50" fmla="*/ 117 w 137"/>
              <a:gd name="T51" fmla="*/ 42 h 136"/>
              <a:gd name="T52" fmla="*/ 119 w 137"/>
              <a:gd name="T53" fmla="*/ 51 h 136"/>
              <a:gd name="T54" fmla="*/ 111 w 137"/>
              <a:gd name="T55" fmla="*/ 53 h 136"/>
              <a:gd name="T56" fmla="*/ 59 w 137"/>
              <a:gd name="T57" fmla="*/ 117 h 136"/>
              <a:gd name="T58" fmla="*/ 36 w 137"/>
              <a:gd name="T59" fmla="*/ 128 h 136"/>
              <a:gd name="T60" fmla="*/ 69 w 137"/>
              <a:gd name="T61" fmla="*/ 136 h 136"/>
              <a:gd name="T62" fmla="*/ 85 w 137"/>
              <a:gd name="T63" fmla="*/ 134 h 136"/>
              <a:gd name="T64" fmla="*/ 59 w 137"/>
              <a:gd name="T65" fmla="*/ 11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7" h="136">
                <a:moveTo>
                  <a:pt x="69" y="0"/>
                </a:moveTo>
                <a:cubicBezTo>
                  <a:pt x="31" y="0"/>
                  <a:pt x="0" y="30"/>
                  <a:pt x="0" y="68"/>
                </a:cubicBezTo>
                <a:cubicBezTo>
                  <a:pt x="0" y="85"/>
                  <a:pt x="7" y="101"/>
                  <a:pt x="17" y="113"/>
                </a:cubicBezTo>
                <a:cubicBezTo>
                  <a:pt x="28" y="102"/>
                  <a:pt x="43" y="96"/>
                  <a:pt x="59" y="97"/>
                </a:cubicBezTo>
                <a:cubicBezTo>
                  <a:pt x="81" y="97"/>
                  <a:pt x="98" y="108"/>
                  <a:pt x="107" y="124"/>
                </a:cubicBezTo>
                <a:cubicBezTo>
                  <a:pt x="125" y="112"/>
                  <a:pt x="137" y="91"/>
                  <a:pt x="137" y="68"/>
                </a:cubicBezTo>
                <a:cubicBezTo>
                  <a:pt x="137" y="30"/>
                  <a:pt x="106" y="0"/>
                  <a:pt x="69" y="0"/>
                </a:cubicBezTo>
                <a:close/>
                <a:moveTo>
                  <a:pt x="102" y="92"/>
                </a:moveTo>
                <a:cubicBezTo>
                  <a:pt x="101" y="94"/>
                  <a:pt x="98" y="95"/>
                  <a:pt x="96" y="94"/>
                </a:cubicBezTo>
                <a:cubicBezTo>
                  <a:pt x="80" y="84"/>
                  <a:pt x="61" y="82"/>
                  <a:pt x="37" y="87"/>
                </a:cubicBezTo>
                <a:cubicBezTo>
                  <a:pt x="35" y="88"/>
                  <a:pt x="33" y="86"/>
                  <a:pt x="32" y="84"/>
                </a:cubicBezTo>
                <a:cubicBezTo>
                  <a:pt x="32" y="82"/>
                  <a:pt x="33" y="79"/>
                  <a:pt x="35" y="79"/>
                </a:cubicBezTo>
                <a:cubicBezTo>
                  <a:pt x="61" y="73"/>
                  <a:pt x="83" y="76"/>
                  <a:pt x="100" y="86"/>
                </a:cubicBezTo>
                <a:cubicBezTo>
                  <a:pt x="102" y="88"/>
                  <a:pt x="103" y="90"/>
                  <a:pt x="102" y="92"/>
                </a:cubicBezTo>
                <a:close/>
                <a:moveTo>
                  <a:pt x="110" y="73"/>
                </a:moveTo>
                <a:cubicBezTo>
                  <a:pt x="109" y="75"/>
                  <a:pt x="105" y="76"/>
                  <a:pt x="103" y="75"/>
                </a:cubicBezTo>
                <a:cubicBezTo>
                  <a:pt x="85" y="64"/>
                  <a:pt x="57" y="60"/>
                  <a:pt x="36" y="67"/>
                </a:cubicBezTo>
                <a:cubicBezTo>
                  <a:pt x="33" y="68"/>
                  <a:pt x="30" y="66"/>
                  <a:pt x="29" y="63"/>
                </a:cubicBezTo>
                <a:cubicBezTo>
                  <a:pt x="29" y="61"/>
                  <a:pt x="30" y="58"/>
                  <a:pt x="33" y="57"/>
                </a:cubicBezTo>
                <a:cubicBezTo>
                  <a:pt x="57" y="49"/>
                  <a:pt x="88" y="53"/>
                  <a:pt x="108" y="66"/>
                </a:cubicBezTo>
                <a:cubicBezTo>
                  <a:pt x="111" y="67"/>
                  <a:pt x="112" y="70"/>
                  <a:pt x="110" y="73"/>
                </a:cubicBezTo>
                <a:close/>
                <a:moveTo>
                  <a:pt x="111" y="53"/>
                </a:moveTo>
                <a:cubicBezTo>
                  <a:pt x="89" y="40"/>
                  <a:pt x="53" y="39"/>
                  <a:pt x="33" y="45"/>
                </a:cubicBezTo>
                <a:cubicBezTo>
                  <a:pt x="29" y="46"/>
                  <a:pt x="26" y="44"/>
                  <a:pt x="25" y="41"/>
                </a:cubicBezTo>
                <a:cubicBezTo>
                  <a:pt x="24" y="38"/>
                  <a:pt x="26" y="34"/>
                  <a:pt x="29" y="33"/>
                </a:cubicBezTo>
                <a:cubicBezTo>
                  <a:pt x="53" y="26"/>
                  <a:pt x="92" y="27"/>
                  <a:pt x="117" y="42"/>
                </a:cubicBezTo>
                <a:cubicBezTo>
                  <a:pt x="120" y="44"/>
                  <a:pt x="121" y="48"/>
                  <a:pt x="119" y="51"/>
                </a:cubicBezTo>
                <a:cubicBezTo>
                  <a:pt x="118" y="54"/>
                  <a:pt x="114" y="55"/>
                  <a:pt x="111" y="53"/>
                </a:cubicBezTo>
                <a:close/>
                <a:moveTo>
                  <a:pt x="59" y="117"/>
                </a:moveTo>
                <a:cubicBezTo>
                  <a:pt x="49" y="117"/>
                  <a:pt x="41" y="121"/>
                  <a:pt x="36" y="128"/>
                </a:cubicBezTo>
                <a:cubicBezTo>
                  <a:pt x="45" y="133"/>
                  <a:pt x="57" y="136"/>
                  <a:pt x="69" y="136"/>
                </a:cubicBezTo>
                <a:cubicBezTo>
                  <a:pt x="74" y="136"/>
                  <a:pt x="80" y="135"/>
                  <a:pt x="85" y="134"/>
                </a:cubicBezTo>
                <a:cubicBezTo>
                  <a:pt x="80" y="123"/>
                  <a:pt x="71" y="117"/>
                  <a:pt x="59" y="1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75">
            <a:extLst>
              <a:ext uri="{FF2B5EF4-FFF2-40B4-BE49-F238E27FC236}">
                <a16:creationId xmlns="" xmlns:a16="http://schemas.microsoft.com/office/drawing/2014/main" id="{16895527-A354-43DC-B294-61BC13B117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38444" y="5345951"/>
            <a:ext cx="371883" cy="365120"/>
          </a:xfrm>
          <a:custGeom>
            <a:avLst/>
            <a:gdLst>
              <a:gd name="T0" fmla="*/ 135 w 155"/>
              <a:gd name="T1" fmla="*/ 95 h 152"/>
              <a:gd name="T2" fmla="*/ 117 w 155"/>
              <a:gd name="T3" fmla="*/ 97 h 152"/>
              <a:gd name="T4" fmla="*/ 34 w 155"/>
              <a:gd name="T5" fmla="*/ 125 h 152"/>
              <a:gd name="T6" fmla="*/ 40 w 155"/>
              <a:gd name="T7" fmla="*/ 129 h 152"/>
              <a:gd name="T8" fmla="*/ 139 w 155"/>
              <a:gd name="T9" fmla="*/ 112 h 152"/>
              <a:gd name="T10" fmla="*/ 135 w 155"/>
              <a:gd name="T11" fmla="*/ 95 h 152"/>
              <a:gd name="T12" fmla="*/ 40 w 155"/>
              <a:gd name="T13" fmla="*/ 90 h 152"/>
              <a:gd name="T14" fmla="*/ 58 w 155"/>
              <a:gd name="T15" fmla="*/ 4 h 152"/>
              <a:gd name="T16" fmla="*/ 51 w 155"/>
              <a:gd name="T17" fmla="*/ 7 h 152"/>
              <a:gd name="T18" fmla="*/ 16 w 155"/>
              <a:gd name="T19" fmla="*/ 101 h 152"/>
              <a:gd name="T20" fmla="*/ 33 w 155"/>
              <a:gd name="T21" fmla="*/ 106 h 152"/>
              <a:gd name="T22" fmla="*/ 40 w 155"/>
              <a:gd name="T23" fmla="*/ 90 h 152"/>
              <a:gd name="T24" fmla="*/ 87 w 155"/>
              <a:gd name="T25" fmla="*/ 0 h 152"/>
              <a:gd name="T26" fmla="*/ 74 w 155"/>
              <a:gd name="T27" fmla="*/ 13 h 152"/>
              <a:gd name="T28" fmla="*/ 85 w 155"/>
              <a:gd name="T29" fmla="*/ 27 h 152"/>
              <a:gd name="T30" fmla="*/ 151 w 155"/>
              <a:gd name="T31" fmla="*/ 85 h 152"/>
              <a:gd name="T32" fmla="*/ 152 w 155"/>
              <a:gd name="T33" fmla="*/ 78 h 152"/>
              <a:gd name="T34" fmla="*/ 87 w 155"/>
              <a:gd name="T35" fmla="*/ 0 h 152"/>
              <a:gd name="T36" fmla="*/ 57 w 155"/>
              <a:gd name="T37" fmla="*/ 75 h 152"/>
              <a:gd name="T38" fmla="*/ 56 w 155"/>
              <a:gd name="T39" fmla="*/ 86 h 152"/>
              <a:gd name="T40" fmla="*/ 61 w 155"/>
              <a:gd name="T41" fmla="*/ 82 h 152"/>
              <a:gd name="T42" fmla="*/ 65 w 155"/>
              <a:gd name="T43" fmla="*/ 90 h 152"/>
              <a:gd name="T44" fmla="*/ 61 w 155"/>
              <a:gd name="T45" fmla="*/ 94 h 152"/>
              <a:gd name="T46" fmla="*/ 71 w 155"/>
              <a:gd name="T47" fmla="*/ 98 h 152"/>
              <a:gd name="T48" fmla="*/ 80 w 155"/>
              <a:gd name="T49" fmla="*/ 94 h 152"/>
              <a:gd name="T50" fmla="*/ 81 w 155"/>
              <a:gd name="T51" fmla="*/ 94 h 152"/>
              <a:gd name="T52" fmla="*/ 91 w 155"/>
              <a:gd name="T53" fmla="*/ 98 h 152"/>
              <a:gd name="T54" fmla="*/ 100 w 155"/>
              <a:gd name="T55" fmla="*/ 94 h 152"/>
              <a:gd name="T56" fmla="*/ 96 w 155"/>
              <a:gd name="T57" fmla="*/ 90 h 152"/>
              <a:gd name="T58" fmla="*/ 101 w 155"/>
              <a:gd name="T59" fmla="*/ 82 h 152"/>
              <a:gd name="T60" fmla="*/ 106 w 155"/>
              <a:gd name="T61" fmla="*/ 86 h 152"/>
              <a:gd name="T62" fmla="*/ 105 w 155"/>
              <a:gd name="T63" fmla="*/ 75 h 152"/>
              <a:gd name="T64" fmla="*/ 99 w 155"/>
              <a:gd name="T65" fmla="*/ 68 h 152"/>
              <a:gd name="T66" fmla="*/ 99 w 155"/>
              <a:gd name="T67" fmla="*/ 68 h 152"/>
              <a:gd name="T68" fmla="*/ 98 w 155"/>
              <a:gd name="T69" fmla="*/ 64 h 152"/>
              <a:gd name="T70" fmla="*/ 98 w 155"/>
              <a:gd name="T71" fmla="*/ 63 h 152"/>
              <a:gd name="T72" fmla="*/ 98 w 155"/>
              <a:gd name="T73" fmla="*/ 62 h 152"/>
              <a:gd name="T74" fmla="*/ 81 w 155"/>
              <a:gd name="T75" fmla="*/ 44 h 152"/>
              <a:gd name="T76" fmla="*/ 64 w 155"/>
              <a:gd name="T77" fmla="*/ 62 h 152"/>
              <a:gd name="T78" fmla="*/ 63 w 155"/>
              <a:gd name="T79" fmla="*/ 63 h 152"/>
              <a:gd name="T80" fmla="*/ 63 w 155"/>
              <a:gd name="T81" fmla="*/ 64 h 152"/>
              <a:gd name="T82" fmla="*/ 62 w 155"/>
              <a:gd name="T83" fmla="*/ 68 h 152"/>
              <a:gd name="T84" fmla="*/ 62 w 155"/>
              <a:gd name="T85" fmla="*/ 68 h 152"/>
              <a:gd name="T86" fmla="*/ 57 w 155"/>
              <a:gd name="T87" fmla="*/ 7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5" h="152">
                <a:moveTo>
                  <a:pt x="135" y="95"/>
                </a:moveTo>
                <a:cubicBezTo>
                  <a:pt x="129" y="90"/>
                  <a:pt x="121" y="91"/>
                  <a:pt x="117" y="97"/>
                </a:cubicBezTo>
                <a:cubicBezTo>
                  <a:pt x="113" y="103"/>
                  <a:pt x="83" y="140"/>
                  <a:pt x="34" y="125"/>
                </a:cubicBezTo>
                <a:cubicBezTo>
                  <a:pt x="36" y="126"/>
                  <a:pt x="38" y="128"/>
                  <a:pt x="40" y="129"/>
                </a:cubicBezTo>
                <a:cubicBezTo>
                  <a:pt x="72" y="152"/>
                  <a:pt x="116" y="144"/>
                  <a:pt x="139" y="112"/>
                </a:cubicBezTo>
                <a:cubicBezTo>
                  <a:pt x="143" y="106"/>
                  <a:pt x="141" y="99"/>
                  <a:pt x="135" y="95"/>
                </a:cubicBezTo>
                <a:close/>
                <a:moveTo>
                  <a:pt x="40" y="90"/>
                </a:moveTo>
                <a:cubicBezTo>
                  <a:pt x="37" y="83"/>
                  <a:pt x="20" y="39"/>
                  <a:pt x="58" y="4"/>
                </a:cubicBezTo>
                <a:cubicBezTo>
                  <a:pt x="56" y="5"/>
                  <a:pt x="53" y="6"/>
                  <a:pt x="51" y="7"/>
                </a:cubicBezTo>
                <a:cubicBezTo>
                  <a:pt x="15" y="23"/>
                  <a:pt x="0" y="65"/>
                  <a:pt x="16" y="101"/>
                </a:cubicBezTo>
                <a:cubicBezTo>
                  <a:pt x="19" y="108"/>
                  <a:pt x="27" y="110"/>
                  <a:pt x="33" y="106"/>
                </a:cubicBezTo>
                <a:cubicBezTo>
                  <a:pt x="40" y="103"/>
                  <a:pt x="44" y="97"/>
                  <a:pt x="40" y="90"/>
                </a:cubicBezTo>
                <a:close/>
                <a:moveTo>
                  <a:pt x="87" y="0"/>
                </a:moveTo>
                <a:cubicBezTo>
                  <a:pt x="80" y="0"/>
                  <a:pt x="75" y="5"/>
                  <a:pt x="74" y="13"/>
                </a:cubicBezTo>
                <a:cubicBezTo>
                  <a:pt x="73" y="20"/>
                  <a:pt x="77" y="26"/>
                  <a:pt x="85" y="27"/>
                </a:cubicBezTo>
                <a:cubicBezTo>
                  <a:pt x="92" y="28"/>
                  <a:pt x="140" y="35"/>
                  <a:pt x="151" y="85"/>
                </a:cubicBezTo>
                <a:cubicBezTo>
                  <a:pt x="151" y="83"/>
                  <a:pt x="152" y="80"/>
                  <a:pt x="152" y="78"/>
                </a:cubicBezTo>
                <a:cubicBezTo>
                  <a:pt x="155" y="38"/>
                  <a:pt x="126" y="4"/>
                  <a:pt x="87" y="0"/>
                </a:cubicBezTo>
                <a:close/>
                <a:moveTo>
                  <a:pt x="57" y="75"/>
                </a:moveTo>
                <a:cubicBezTo>
                  <a:pt x="55" y="80"/>
                  <a:pt x="54" y="85"/>
                  <a:pt x="56" y="86"/>
                </a:cubicBezTo>
                <a:cubicBezTo>
                  <a:pt x="57" y="86"/>
                  <a:pt x="59" y="85"/>
                  <a:pt x="61" y="82"/>
                </a:cubicBezTo>
                <a:cubicBezTo>
                  <a:pt x="61" y="85"/>
                  <a:pt x="63" y="88"/>
                  <a:pt x="65" y="90"/>
                </a:cubicBezTo>
                <a:cubicBezTo>
                  <a:pt x="63" y="90"/>
                  <a:pt x="61" y="92"/>
                  <a:pt x="61" y="94"/>
                </a:cubicBezTo>
                <a:cubicBezTo>
                  <a:pt x="61" y="96"/>
                  <a:pt x="65" y="98"/>
                  <a:pt x="71" y="98"/>
                </a:cubicBezTo>
                <a:cubicBezTo>
                  <a:pt x="76" y="98"/>
                  <a:pt x="80" y="97"/>
                  <a:pt x="80" y="94"/>
                </a:cubicBezTo>
                <a:cubicBezTo>
                  <a:pt x="80" y="94"/>
                  <a:pt x="81" y="94"/>
                  <a:pt x="81" y="94"/>
                </a:cubicBezTo>
                <a:cubicBezTo>
                  <a:pt x="82" y="97"/>
                  <a:pt x="86" y="98"/>
                  <a:pt x="91" y="98"/>
                </a:cubicBezTo>
                <a:cubicBezTo>
                  <a:pt x="96" y="98"/>
                  <a:pt x="100" y="96"/>
                  <a:pt x="100" y="94"/>
                </a:cubicBezTo>
                <a:cubicBezTo>
                  <a:pt x="100" y="92"/>
                  <a:pt x="99" y="90"/>
                  <a:pt x="96" y="90"/>
                </a:cubicBezTo>
                <a:cubicBezTo>
                  <a:pt x="99" y="88"/>
                  <a:pt x="100" y="85"/>
                  <a:pt x="101" y="82"/>
                </a:cubicBezTo>
                <a:cubicBezTo>
                  <a:pt x="103" y="85"/>
                  <a:pt x="104" y="86"/>
                  <a:pt x="106" y="86"/>
                </a:cubicBezTo>
                <a:cubicBezTo>
                  <a:pt x="107" y="85"/>
                  <a:pt x="107" y="80"/>
                  <a:pt x="105" y="75"/>
                </a:cubicBezTo>
                <a:cubicBezTo>
                  <a:pt x="103" y="72"/>
                  <a:pt x="101" y="69"/>
                  <a:pt x="99" y="68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66"/>
                  <a:pt x="99" y="65"/>
                  <a:pt x="98" y="64"/>
                </a:cubicBezTo>
                <a:cubicBezTo>
                  <a:pt x="98" y="64"/>
                  <a:pt x="98" y="63"/>
                  <a:pt x="98" y="63"/>
                </a:cubicBezTo>
                <a:cubicBezTo>
                  <a:pt x="98" y="63"/>
                  <a:pt x="98" y="62"/>
                  <a:pt x="98" y="62"/>
                </a:cubicBezTo>
                <a:cubicBezTo>
                  <a:pt x="98" y="52"/>
                  <a:pt x="91" y="44"/>
                  <a:pt x="81" y="44"/>
                </a:cubicBezTo>
                <a:cubicBezTo>
                  <a:pt x="71" y="44"/>
                  <a:pt x="64" y="52"/>
                  <a:pt x="64" y="62"/>
                </a:cubicBezTo>
                <a:cubicBezTo>
                  <a:pt x="63" y="62"/>
                  <a:pt x="63" y="63"/>
                  <a:pt x="63" y="63"/>
                </a:cubicBezTo>
                <a:cubicBezTo>
                  <a:pt x="63" y="63"/>
                  <a:pt x="63" y="64"/>
                  <a:pt x="63" y="64"/>
                </a:cubicBezTo>
                <a:cubicBezTo>
                  <a:pt x="63" y="65"/>
                  <a:pt x="62" y="66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1" y="69"/>
                  <a:pt x="58" y="72"/>
                  <a:pt x="57" y="7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76">
            <a:extLst>
              <a:ext uri="{FF2B5EF4-FFF2-40B4-BE49-F238E27FC236}">
                <a16:creationId xmlns="" xmlns:a16="http://schemas.microsoft.com/office/drawing/2014/main" id="{DB77B68C-035E-4499-BD3B-9588968F70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37427" y="5350680"/>
            <a:ext cx="382103" cy="365120"/>
          </a:xfrm>
          <a:custGeom>
            <a:avLst/>
            <a:gdLst>
              <a:gd name="T0" fmla="*/ 44 w 148"/>
              <a:gd name="T1" fmla="*/ 0 h 141"/>
              <a:gd name="T2" fmla="*/ 0 w 148"/>
              <a:gd name="T3" fmla="*/ 27 h 141"/>
              <a:gd name="T4" fmla="*/ 30 w 148"/>
              <a:gd name="T5" fmla="*/ 53 h 141"/>
              <a:gd name="T6" fmla="*/ 74 w 148"/>
              <a:gd name="T7" fmla="*/ 24 h 141"/>
              <a:gd name="T8" fmla="*/ 44 w 148"/>
              <a:gd name="T9" fmla="*/ 0 h 141"/>
              <a:gd name="T10" fmla="*/ 101 w 148"/>
              <a:gd name="T11" fmla="*/ 117 h 141"/>
              <a:gd name="T12" fmla="*/ 99 w 148"/>
              <a:gd name="T13" fmla="*/ 116 h 141"/>
              <a:gd name="T14" fmla="*/ 74 w 148"/>
              <a:gd name="T15" fmla="*/ 96 h 141"/>
              <a:gd name="T16" fmla="*/ 50 w 148"/>
              <a:gd name="T17" fmla="*/ 116 h 141"/>
              <a:gd name="T18" fmla="*/ 47 w 148"/>
              <a:gd name="T19" fmla="*/ 117 h 141"/>
              <a:gd name="T20" fmla="*/ 45 w 148"/>
              <a:gd name="T21" fmla="*/ 116 h 141"/>
              <a:gd name="T22" fmla="*/ 27 w 148"/>
              <a:gd name="T23" fmla="*/ 104 h 141"/>
              <a:gd name="T24" fmla="*/ 27 w 148"/>
              <a:gd name="T25" fmla="*/ 111 h 141"/>
              <a:gd name="T26" fmla="*/ 74 w 148"/>
              <a:gd name="T27" fmla="*/ 141 h 141"/>
              <a:gd name="T28" fmla="*/ 121 w 148"/>
              <a:gd name="T29" fmla="*/ 111 h 141"/>
              <a:gd name="T30" fmla="*/ 121 w 148"/>
              <a:gd name="T31" fmla="*/ 104 h 141"/>
              <a:gd name="T32" fmla="*/ 103 w 148"/>
              <a:gd name="T33" fmla="*/ 116 h 141"/>
              <a:gd name="T34" fmla="*/ 101 w 148"/>
              <a:gd name="T35" fmla="*/ 117 h 141"/>
              <a:gd name="T36" fmla="*/ 148 w 148"/>
              <a:gd name="T37" fmla="*/ 27 h 141"/>
              <a:gd name="T38" fmla="*/ 104 w 148"/>
              <a:gd name="T39" fmla="*/ 0 h 141"/>
              <a:gd name="T40" fmla="*/ 74 w 148"/>
              <a:gd name="T41" fmla="*/ 24 h 141"/>
              <a:gd name="T42" fmla="*/ 118 w 148"/>
              <a:gd name="T43" fmla="*/ 53 h 141"/>
              <a:gd name="T44" fmla="*/ 148 w 148"/>
              <a:gd name="T45" fmla="*/ 27 h 141"/>
              <a:gd name="T46" fmla="*/ 74 w 148"/>
              <a:gd name="T47" fmla="*/ 80 h 141"/>
              <a:gd name="T48" fmla="*/ 101 w 148"/>
              <a:gd name="T49" fmla="*/ 103 h 141"/>
              <a:gd name="T50" fmla="*/ 145 w 148"/>
              <a:gd name="T51" fmla="*/ 74 h 141"/>
              <a:gd name="T52" fmla="*/ 118 w 148"/>
              <a:gd name="T53" fmla="*/ 53 h 141"/>
              <a:gd name="T54" fmla="*/ 74 w 148"/>
              <a:gd name="T55" fmla="*/ 80 h 141"/>
              <a:gd name="T56" fmla="*/ 47 w 148"/>
              <a:gd name="T57" fmla="*/ 103 h 141"/>
              <a:gd name="T58" fmla="*/ 74 w 148"/>
              <a:gd name="T59" fmla="*/ 80 h 141"/>
              <a:gd name="T60" fmla="*/ 30 w 148"/>
              <a:gd name="T61" fmla="*/ 53 h 141"/>
              <a:gd name="T62" fmla="*/ 3 w 148"/>
              <a:gd name="T63" fmla="*/ 74 h 141"/>
              <a:gd name="T64" fmla="*/ 47 w 148"/>
              <a:gd name="T65" fmla="*/ 10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8" h="141">
                <a:moveTo>
                  <a:pt x="44" y="0"/>
                </a:moveTo>
                <a:cubicBezTo>
                  <a:pt x="0" y="27"/>
                  <a:pt x="0" y="27"/>
                  <a:pt x="0" y="27"/>
                </a:cubicBezTo>
                <a:cubicBezTo>
                  <a:pt x="30" y="53"/>
                  <a:pt x="30" y="53"/>
                  <a:pt x="30" y="53"/>
                </a:cubicBezTo>
                <a:cubicBezTo>
                  <a:pt x="74" y="24"/>
                  <a:pt x="74" y="24"/>
                  <a:pt x="74" y="24"/>
                </a:cubicBezTo>
                <a:lnTo>
                  <a:pt x="44" y="0"/>
                </a:lnTo>
                <a:close/>
                <a:moveTo>
                  <a:pt x="101" y="117"/>
                </a:moveTo>
                <a:cubicBezTo>
                  <a:pt x="100" y="117"/>
                  <a:pt x="99" y="116"/>
                  <a:pt x="99" y="116"/>
                </a:cubicBezTo>
                <a:cubicBezTo>
                  <a:pt x="74" y="96"/>
                  <a:pt x="74" y="96"/>
                  <a:pt x="74" y="9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49" y="116"/>
                  <a:pt x="48" y="117"/>
                  <a:pt x="47" y="117"/>
                </a:cubicBezTo>
                <a:cubicBezTo>
                  <a:pt x="47" y="117"/>
                  <a:pt x="46" y="117"/>
                  <a:pt x="45" y="116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2" y="117"/>
                  <a:pt x="101" y="117"/>
                  <a:pt x="101" y="117"/>
                </a:cubicBezTo>
                <a:close/>
                <a:moveTo>
                  <a:pt x="148" y="27"/>
                </a:moveTo>
                <a:cubicBezTo>
                  <a:pt x="104" y="0"/>
                  <a:pt x="104" y="0"/>
                  <a:pt x="104" y="0"/>
                </a:cubicBezTo>
                <a:cubicBezTo>
                  <a:pt x="74" y="24"/>
                  <a:pt x="74" y="24"/>
                  <a:pt x="74" y="24"/>
                </a:cubicBezTo>
                <a:cubicBezTo>
                  <a:pt x="118" y="53"/>
                  <a:pt x="118" y="53"/>
                  <a:pt x="118" y="53"/>
                </a:cubicBezTo>
                <a:lnTo>
                  <a:pt x="148" y="27"/>
                </a:lnTo>
                <a:close/>
                <a:moveTo>
                  <a:pt x="74" y="80"/>
                </a:moveTo>
                <a:cubicBezTo>
                  <a:pt x="101" y="103"/>
                  <a:pt x="101" y="103"/>
                  <a:pt x="101" y="103"/>
                </a:cubicBezTo>
                <a:cubicBezTo>
                  <a:pt x="145" y="74"/>
                  <a:pt x="145" y="74"/>
                  <a:pt x="145" y="74"/>
                </a:cubicBezTo>
                <a:cubicBezTo>
                  <a:pt x="118" y="53"/>
                  <a:pt x="118" y="53"/>
                  <a:pt x="118" y="53"/>
                </a:cubicBezTo>
                <a:lnTo>
                  <a:pt x="74" y="80"/>
                </a:lnTo>
                <a:close/>
                <a:moveTo>
                  <a:pt x="47" y="103"/>
                </a:moveTo>
                <a:cubicBezTo>
                  <a:pt x="74" y="80"/>
                  <a:pt x="74" y="80"/>
                  <a:pt x="74" y="80"/>
                </a:cubicBezTo>
                <a:cubicBezTo>
                  <a:pt x="30" y="53"/>
                  <a:pt x="30" y="53"/>
                  <a:pt x="30" y="53"/>
                </a:cubicBezTo>
                <a:cubicBezTo>
                  <a:pt x="3" y="74"/>
                  <a:pt x="3" y="74"/>
                  <a:pt x="3" y="74"/>
                </a:cubicBezTo>
                <a:lnTo>
                  <a:pt x="47" y="10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C7D2DB93-8644-4294-B58F-FFE92A564A42}"/>
              </a:ext>
            </a:extLst>
          </p:cNvPr>
          <p:cNvGrpSpPr>
            <a:grpSpLocks noChangeAspect="1"/>
          </p:cNvGrpSpPr>
          <p:nvPr/>
        </p:nvGrpSpPr>
        <p:grpSpPr>
          <a:xfrm>
            <a:off x="4030575" y="5336263"/>
            <a:ext cx="335813" cy="365120"/>
            <a:chOff x="7642225" y="3163888"/>
            <a:chExt cx="436563" cy="474663"/>
          </a:xfrm>
          <a:solidFill>
            <a:schemeClr val="accent3"/>
          </a:solidFill>
        </p:grpSpPr>
        <p:sp>
          <p:nvSpPr>
            <p:cNvPr id="33" name="Freeform 177">
              <a:extLst>
                <a:ext uri="{FF2B5EF4-FFF2-40B4-BE49-F238E27FC236}">
                  <a16:creationId xmlns="" xmlns:a16="http://schemas.microsoft.com/office/drawing/2014/main" id="{3CDEA777-9BB1-43F6-B8E6-C13CB2B16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5400" y="3163888"/>
              <a:ext cx="433388" cy="474663"/>
            </a:xfrm>
            <a:custGeom>
              <a:avLst/>
              <a:gdLst>
                <a:gd name="T0" fmla="*/ 115 w 128"/>
                <a:gd name="T1" fmla="*/ 26 h 140"/>
                <a:gd name="T2" fmla="*/ 102 w 128"/>
                <a:gd name="T3" fmla="*/ 16 h 140"/>
                <a:gd name="T4" fmla="*/ 70 w 128"/>
                <a:gd name="T5" fmla="*/ 14 h 140"/>
                <a:gd name="T6" fmla="*/ 63 w 128"/>
                <a:gd name="T7" fmla="*/ 2 h 140"/>
                <a:gd name="T8" fmla="*/ 45 w 128"/>
                <a:gd name="T9" fmla="*/ 0 h 140"/>
                <a:gd name="T10" fmla="*/ 39 w 128"/>
                <a:gd name="T11" fmla="*/ 13 h 140"/>
                <a:gd name="T12" fmla="*/ 39 w 128"/>
                <a:gd name="T13" fmla="*/ 30 h 140"/>
                <a:gd name="T14" fmla="*/ 27 w 128"/>
                <a:gd name="T15" fmla="*/ 42 h 140"/>
                <a:gd name="T16" fmla="*/ 9 w 128"/>
                <a:gd name="T17" fmla="*/ 42 h 140"/>
                <a:gd name="T18" fmla="*/ 0 w 128"/>
                <a:gd name="T19" fmla="*/ 46 h 140"/>
                <a:gd name="T20" fmla="*/ 14 w 128"/>
                <a:gd name="T21" fmla="*/ 93 h 140"/>
                <a:gd name="T22" fmla="*/ 53 w 128"/>
                <a:gd name="T23" fmla="*/ 100 h 140"/>
                <a:gd name="T24" fmla="*/ 59 w 128"/>
                <a:gd name="T25" fmla="*/ 83 h 140"/>
                <a:gd name="T26" fmla="*/ 72 w 128"/>
                <a:gd name="T27" fmla="*/ 95 h 140"/>
                <a:gd name="T28" fmla="*/ 95 w 128"/>
                <a:gd name="T29" fmla="*/ 104 h 140"/>
                <a:gd name="T30" fmla="*/ 91 w 128"/>
                <a:gd name="T31" fmla="*/ 125 h 140"/>
                <a:gd name="T32" fmla="*/ 77 w 128"/>
                <a:gd name="T33" fmla="*/ 126 h 140"/>
                <a:gd name="T34" fmla="*/ 75 w 128"/>
                <a:gd name="T35" fmla="*/ 115 h 140"/>
                <a:gd name="T36" fmla="*/ 81 w 128"/>
                <a:gd name="T37" fmla="*/ 115 h 140"/>
                <a:gd name="T38" fmla="*/ 81 w 128"/>
                <a:gd name="T39" fmla="*/ 104 h 140"/>
                <a:gd name="T40" fmla="*/ 59 w 128"/>
                <a:gd name="T41" fmla="*/ 115 h 140"/>
                <a:gd name="T42" fmla="*/ 62 w 128"/>
                <a:gd name="T43" fmla="*/ 136 h 140"/>
                <a:gd name="T44" fmla="*/ 92 w 128"/>
                <a:gd name="T45" fmla="*/ 140 h 140"/>
                <a:gd name="T46" fmla="*/ 115 w 128"/>
                <a:gd name="T47" fmla="*/ 26 h 140"/>
                <a:gd name="T48" fmla="*/ 101 w 128"/>
                <a:gd name="T49" fmla="*/ 72 h 140"/>
                <a:gd name="T50" fmla="*/ 89 w 128"/>
                <a:gd name="T51" fmla="*/ 70 h 140"/>
                <a:gd name="T52" fmla="*/ 78 w 128"/>
                <a:gd name="T53" fmla="*/ 71 h 140"/>
                <a:gd name="T54" fmla="*/ 88 w 128"/>
                <a:gd name="T55" fmla="*/ 55 h 140"/>
                <a:gd name="T56" fmla="*/ 101 w 128"/>
                <a:gd name="T57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40">
                  <a:moveTo>
                    <a:pt x="115" y="26"/>
                  </a:moveTo>
                  <a:cubicBezTo>
                    <a:pt x="115" y="17"/>
                    <a:pt x="102" y="16"/>
                    <a:pt x="102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70" y="5"/>
                    <a:pt x="63" y="2"/>
                  </a:cubicBezTo>
                  <a:cubicBezTo>
                    <a:pt x="57" y="0"/>
                    <a:pt x="50" y="0"/>
                    <a:pt x="45" y="0"/>
                  </a:cubicBezTo>
                  <a:cubicBezTo>
                    <a:pt x="40" y="1"/>
                    <a:pt x="39" y="7"/>
                    <a:pt x="39" y="13"/>
                  </a:cubicBezTo>
                  <a:cubicBezTo>
                    <a:pt x="39" y="19"/>
                    <a:pt x="39" y="26"/>
                    <a:pt x="39" y="30"/>
                  </a:cubicBezTo>
                  <a:cubicBezTo>
                    <a:pt x="39" y="38"/>
                    <a:pt x="35" y="42"/>
                    <a:pt x="27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4" y="41"/>
                    <a:pt x="0" y="42"/>
                    <a:pt x="0" y="46"/>
                  </a:cubicBezTo>
                  <a:cubicBezTo>
                    <a:pt x="0" y="50"/>
                    <a:pt x="6" y="85"/>
                    <a:pt x="14" y="93"/>
                  </a:cubicBezTo>
                  <a:cubicBezTo>
                    <a:pt x="19" y="97"/>
                    <a:pt x="47" y="100"/>
                    <a:pt x="53" y="100"/>
                  </a:cubicBezTo>
                  <a:cubicBezTo>
                    <a:pt x="59" y="100"/>
                    <a:pt x="57" y="83"/>
                    <a:pt x="59" y="83"/>
                  </a:cubicBezTo>
                  <a:cubicBezTo>
                    <a:pt x="61" y="83"/>
                    <a:pt x="62" y="93"/>
                    <a:pt x="72" y="95"/>
                  </a:cubicBezTo>
                  <a:cubicBezTo>
                    <a:pt x="81" y="97"/>
                    <a:pt x="94" y="97"/>
                    <a:pt x="95" y="104"/>
                  </a:cubicBezTo>
                  <a:cubicBezTo>
                    <a:pt x="96" y="113"/>
                    <a:pt x="96" y="124"/>
                    <a:pt x="91" y="125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68" y="125"/>
                    <a:pt x="71" y="115"/>
                    <a:pt x="75" y="115"/>
                  </a:cubicBezTo>
                  <a:cubicBezTo>
                    <a:pt x="79" y="115"/>
                    <a:pt x="81" y="115"/>
                    <a:pt x="81" y="11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104"/>
                    <a:pt x="60" y="101"/>
                    <a:pt x="59" y="115"/>
                  </a:cubicBezTo>
                  <a:cubicBezTo>
                    <a:pt x="59" y="128"/>
                    <a:pt x="61" y="134"/>
                    <a:pt x="62" y="136"/>
                  </a:cubicBezTo>
                  <a:cubicBezTo>
                    <a:pt x="64" y="137"/>
                    <a:pt x="67" y="140"/>
                    <a:pt x="92" y="140"/>
                  </a:cubicBezTo>
                  <a:cubicBezTo>
                    <a:pt x="128" y="140"/>
                    <a:pt x="115" y="35"/>
                    <a:pt x="115" y="26"/>
                  </a:cubicBezTo>
                  <a:close/>
                  <a:moveTo>
                    <a:pt x="101" y="72"/>
                  </a:moveTo>
                  <a:cubicBezTo>
                    <a:pt x="99" y="74"/>
                    <a:pt x="94" y="70"/>
                    <a:pt x="89" y="70"/>
                  </a:cubicBezTo>
                  <a:cubicBezTo>
                    <a:pt x="84" y="70"/>
                    <a:pt x="79" y="73"/>
                    <a:pt x="78" y="71"/>
                  </a:cubicBezTo>
                  <a:cubicBezTo>
                    <a:pt x="77" y="69"/>
                    <a:pt x="79" y="55"/>
                    <a:pt x="88" y="55"/>
                  </a:cubicBezTo>
                  <a:cubicBezTo>
                    <a:pt x="97" y="55"/>
                    <a:pt x="102" y="71"/>
                    <a:pt x="10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8">
              <a:extLst>
                <a:ext uri="{FF2B5EF4-FFF2-40B4-BE49-F238E27FC236}">
                  <a16:creationId xmlns="" xmlns:a16="http://schemas.microsoft.com/office/drawing/2014/main" id="{5E0E3FB3-CC9B-4542-8F4E-3BD0F475B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225" y="3170238"/>
              <a:ext cx="90488" cy="88900"/>
            </a:xfrm>
            <a:custGeom>
              <a:avLst/>
              <a:gdLst>
                <a:gd name="T0" fmla="*/ 27 w 27"/>
                <a:gd name="T1" fmla="*/ 23 h 26"/>
                <a:gd name="T2" fmla="*/ 27 w 27"/>
                <a:gd name="T3" fmla="*/ 0 h 26"/>
                <a:gd name="T4" fmla="*/ 0 w 27"/>
                <a:gd name="T5" fmla="*/ 26 h 26"/>
                <a:gd name="T6" fmla="*/ 23 w 27"/>
                <a:gd name="T7" fmla="*/ 26 h 26"/>
                <a:gd name="T8" fmla="*/ 27 w 27"/>
                <a:gd name="T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23"/>
                  </a:moveTo>
                  <a:cubicBezTo>
                    <a:pt x="27" y="21"/>
                    <a:pt x="27" y="0"/>
                    <a:pt x="27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9" y="26"/>
                    <a:pt x="23" y="26"/>
                  </a:cubicBezTo>
                  <a:cubicBezTo>
                    <a:pt x="26" y="26"/>
                    <a:pt x="27" y="25"/>
                    <a:pt x="2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179">
            <a:extLst>
              <a:ext uri="{FF2B5EF4-FFF2-40B4-BE49-F238E27FC236}">
                <a16:creationId xmlns="" xmlns:a16="http://schemas.microsoft.com/office/drawing/2014/main" id="{4446E083-184A-43D3-B878-FE19F4BF89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1918" y="5300898"/>
            <a:ext cx="363742" cy="365120"/>
          </a:xfrm>
          <a:custGeom>
            <a:avLst/>
            <a:gdLst>
              <a:gd name="T0" fmla="*/ 28 w 124"/>
              <a:gd name="T1" fmla="*/ 51 h 124"/>
              <a:gd name="T2" fmla="*/ 43 w 124"/>
              <a:gd name="T3" fmla="*/ 28 h 124"/>
              <a:gd name="T4" fmla="*/ 60 w 124"/>
              <a:gd name="T5" fmla="*/ 28 h 124"/>
              <a:gd name="T6" fmla="*/ 60 w 124"/>
              <a:gd name="T7" fmla="*/ 47 h 124"/>
              <a:gd name="T8" fmla="*/ 60 w 124"/>
              <a:gd name="T9" fmla="*/ 48 h 124"/>
              <a:gd name="T10" fmla="*/ 62 w 124"/>
              <a:gd name="T11" fmla="*/ 49 h 124"/>
              <a:gd name="T12" fmla="*/ 63 w 124"/>
              <a:gd name="T13" fmla="*/ 48 h 124"/>
              <a:gd name="T14" fmla="*/ 111 w 124"/>
              <a:gd name="T15" fmla="*/ 0 h 124"/>
              <a:gd name="T16" fmla="*/ 79 w 124"/>
              <a:gd name="T17" fmla="*/ 0 h 124"/>
              <a:gd name="T18" fmla="*/ 43 w 124"/>
              <a:gd name="T19" fmla="*/ 0 h 124"/>
              <a:gd name="T20" fmla="*/ 0 w 124"/>
              <a:gd name="T21" fmla="*/ 47 h 124"/>
              <a:gd name="T22" fmla="*/ 0 w 124"/>
              <a:gd name="T23" fmla="*/ 111 h 124"/>
              <a:gd name="T24" fmla="*/ 28 w 124"/>
              <a:gd name="T25" fmla="*/ 83 h 124"/>
              <a:gd name="T26" fmla="*/ 28 w 124"/>
              <a:gd name="T27" fmla="*/ 51 h 124"/>
              <a:gd name="T28" fmla="*/ 96 w 124"/>
              <a:gd name="T29" fmla="*/ 41 h 124"/>
              <a:gd name="T30" fmla="*/ 96 w 124"/>
              <a:gd name="T31" fmla="*/ 73 h 124"/>
              <a:gd name="T32" fmla="*/ 81 w 124"/>
              <a:gd name="T33" fmla="*/ 96 h 124"/>
              <a:gd name="T34" fmla="*/ 64 w 124"/>
              <a:gd name="T35" fmla="*/ 96 h 124"/>
              <a:gd name="T36" fmla="*/ 64 w 124"/>
              <a:gd name="T37" fmla="*/ 77 h 124"/>
              <a:gd name="T38" fmla="*/ 64 w 124"/>
              <a:gd name="T39" fmla="*/ 76 h 124"/>
              <a:gd name="T40" fmla="*/ 62 w 124"/>
              <a:gd name="T41" fmla="*/ 75 h 124"/>
              <a:gd name="T42" fmla="*/ 61 w 124"/>
              <a:gd name="T43" fmla="*/ 76 h 124"/>
              <a:gd name="T44" fmla="*/ 13 w 124"/>
              <a:gd name="T45" fmla="*/ 124 h 124"/>
              <a:gd name="T46" fmla="*/ 45 w 124"/>
              <a:gd name="T47" fmla="*/ 124 h 124"/>
              <a:gd name="T48" fmla="*/ 81 w 124"/>
              <a:gd name="T49" fmla="*/ 124 h 124"/>
              <a:gd name="T50" fmla="*/ 124 w 124"/>
              <a:gd name="T51" fmla="*/ 77 h 124"/>
              <a:gd name="T52" fmla="*/ 124 w 124"/>
              <a:gd name="T53" fmla="*/ 13 h 124"/>
              <a:gd name="T54" fmla="*/ 96 w 124"/>
              <a:gd name="T55" fmla="*/ 4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4" h="124">
                <a:moveTo>
                  <a:pt x="28" y="51"/>
                </a:moveTo>
                <a:cubicBezTo>
                  <a:pt x="28" y="38"/>
                  <a:pt x="31" y="30"/>
                  <a:pt x="43" y="28"/>
                </a:cubicBezTo>
                <a:cubicBezTo>
                  <a:pt x="47" y="27"/>
                  <a:pt x="55" y="28"/>
                  <a:pt x="60" y="28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8"/>
                </a:cubicBezTo>
                <a:cubicBezTo>
                  <a:pt x="60" y="48"/>
                  <a:pt x="61" y="49"/>
                  <a:pt x="62" y="49"/>
                </a:cubicBezTo>
                <a:cubicBezTo>
                  <a:pt x="62" y="49"/>
                  <a:pt x="63" y="49"/>
                  <a:pt x="63" y="48"/>
                </a:cubicBezTo>
                <a:cubicBezTo>
                  <a:pt x="111" y="0"/>
                  <a:pt x="111" y="0"/>
                  <a:pt x="11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5" y="0"/>
                  <a:pt x="0" y="16"/>
                  <a:pt x="0" y="47"/>
                </a:cubicBezTo>
                <a:cubicBezTo>
                  <a:pt x="0" y="111"/>
                  <a:pt x="0" y="111"/>
                  <a:pt x="0" y="111"/>
                </a:cubicBezTo>
                <a:cubicBezTo>
                  <a:pt x="28" y="83"/>
                  <a:pt x="28" y="83"/>
                  <a:pt x="28" y="83"/>
                </a:cubicBezTo>
                <a:lnTo>
                  <a:pt x="28" y="51"/>
                </a:lnTo>
                <a:close/>
                <a:moveTo>
                  <a:pt x="96" y="41"/>
                </a:moveTo>
                <a:cubicBezTo>
                  <a:pt x="96" y="73"/>
                  <a:pt x="96" y="73"/>
                  <a:pt x="96" y="73"/>
                </a:cubicBezTo>
                <a:cubicBezTo>
                  <a:pt x="96" y="86"/>
                  <a:pt x="93" y="94"/>
                  <a:pt x="81" y="96"/>
                </a:cubicBezTo>
                <a:cubicBezTo>
                  <a:pt x="78" y="97"/>
                  <a:pt x="69" y="96"/>
                  <a:pt x="64" y="96"/>
                </a:cubicBezTo>
                <a:cubicBezTo>
                  <a:pt x="64" y="77"/>
                  <a:pt x="64" y="77"/>
                  <a:pt x="64" y="77"/>
                </a:cubicBezTo>
                <a:cubicBezTo>
                  <a:pt x="64" y="77"/>
                  <a:pt x="64" y="76"/>
                  <a:pt x="64" y="76"/>
                </a:cubicBezTo>
                <a:cubicBezTo>
                  <a:pt x="64" y="75"/>
                  <a:pt x="63" y="75"/>
                  <a:pt x="62" y="75"/>
                </a:cubicBezTo>
                <a:cubicBezTo>
                  <a:pt x="62" y="75"/>
                  <a:pt x="61" y="75"/>
                  <a:pt x="61" y="76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109" y="124"/>
                  <a:pt x="124" y="107"/>
                  <a:pt x="124" y="77"/>
                </a:cubicBezTo>
                <a:cubicBezTo>
                  <a:pt x="124" y="13"/>
                  <a:pt x="124" y="13"/>
                  <a:pt x="124" y="13"/>
                </a:cubicBezTo>
                <a:lnTo>
                  <a:pt x="96" y="4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80">
            <a:extLst>
              <a:ext uri="{FF2B5EF4-FFF2-40B4-BE49-F238E27FC236}">
                <a16:creationId xmlns="" xmlns:a16="http://schemas.microsoft.com/office/drawing/2014/main" id="{5E717D27-3BA5-4578-82BE-C72A07D92D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06789" y="3714280"/>
            <a:ext cx="363835" cy="365120"/>
          </a:xfrm>
          <a:custGeom>
            <a:avLst/>
            <a:gdLst>
              <a:gd name="T0" fmla="*/ 107 w 133"/>
              <a:gd name="T1" fmla="*/ 66 h 133"/>
              <a:gd name="T2" fmla="*/ 67 w 133"/>
              <a:gd name="T3" fmla="*/ 107 h 133"/>
              <a:gd name="T4" fmla="*/ 26 w 133"/>
              <a:gd name="T5" fmla="*/ 66 h 133"/>
              <a:gd name="T6" fmla="*/ 27 w 133"/>
              <a:gd name="T7" fmla="*/ 59 h 133"/>
              <a:gd name="T8" fmla="*/ 0 w 133"/>
              <a:gd name="T9" fmla="*/ 59 h 133"/>
              <a:gd name="T10" fmla="*/ 0 w 133"/>
              <a:gd name="T11" fmla="*/ 112 h 133"/>
              <a:gd name="T12" fmla="*/ 21 w 133"/>
              <a:gd name="T13" fmla="*/ 133 h 133"/>
              <a:gd name="T14" fmla="*/ 112 w 133"/>
              <a:gd name="T15" fmla="*/ 133 h 133"/>
              <a:gd name="T16" fmla="*/ 133 w 133"/>
              <a:gd name="T17" fmla="*/ 112 h 133"/>
              <a:gd name="T18" fmla="*/ 133 w 133"/>
              <a:gd name="T19" fmla="*/ 59 h 133"/>
              <a:gd name="T20" fmla="*/ 106 w 133"/>
              <a:gd name="T21" fmla="*/ 59 h 133"/>
              <a:gd name="T22" fmla="*/ 107 w 133"/>
              <a:gd name="T23" fmla="*/ 66 h 133"/>
              <a:gd name="T24" fmla="*/ 112 w 133"/>
              <a:gd name="T25" fmla="*/ 0 h 133"/>
              <a:gd name="T26" fmla="*/ 21 w 133"/>
              <a:gd name="T27" fmla="*/ 0 h 133"/>
              <a:gd name="T28" fmla="*/ 0 w 133"/>
              <a:gd name="T29" fmla="*/ 21 h 133"/>
              <a:gd name="T30" fmla="*/ 0 w 133"/>
              <a:gd name="T31" fmla="*/ 43 h 133"/>
              <a:gd name="T32" fmla="*/ 34 w 133"/>
              <a:gd name="T33" fmla="*/ 43 h 133"/>
              <a:gd name="T34" fmla="*/ 67 w 133"/>
              <a:gd name="T35" fmla="*/ 26 h 133"/>
              <a:gd name="T36" fmla="*/ 99 w 133"/>
              <a:gd name="T37" fmla="*/ 43 h 133"/>
              <a:gd name="T38" fmla="*/ 133 w 133"/>
              <a:gd name="T39" fmla="*/ 43 h 133"/>
              <a:gd name="T40" fmla="*/ 133 w 133"/>
              <a:gd name="T41" fmla="*/ 21 h 133"/>
              <a:gd name="T42" fmla="*/ 112 w 133"/>
              <a:gd name="T43" fmla="*/ 0 h 133"/>
              <a:gd name="T44" fmla="*/ 122 w 133"/>
              <a:gd name="T45" fmla="*/ 25 h 133"/>
              <a:gd name="T46" fmla="*/ 119 w 133"/>
              <a:gd name="T47" fmla="*/ 29 h 133"/>
              <a:gd name="T48" fmla="*/ 108 w 133"/>
              <a:gd name="T49" fmla="*/ 29 h 133"/>
              <a:gd name="T50" fmla="*/ 104 w 133"/>
              <a:gd name="T51" fmla="*/ 25 h 133"/>
              <a:gd name="T52" fmla="*/ 104 w 133"/>
              <a:gd name="T53" fmla="*/ 14 h 133"/>
              <a:gd name="T54" fmla="*/ 108 w 133"/>
              <a:gd name="T55" fmla="*/ 11 h 133"/>
              <a:gd name="T56" fmla="*/ 119 w 133"/>
              <a:gd name="T57" fmla="*/ 11 h 133"/>
              <a:gd name="T58" fmla="*/ 122 w 133"/>
              <a:gd name="T59" fmla="*/ 14 h 133"/>
              <a:gd name="T60" fmla="*/ 122 w 133"/>
              <a:gd name="T61" fmla="*/ 25 h 133"/>
              <a:gd name="T62" fmla="*/ 91 w 133"/>
              <a:gd name="T63" fmla="*/ 66 h 133"/>
              <a:gd name="T64" fmla="*/ 67 w 133"/>
              <a:gd name="T65" fmla="*/ 42 h 133"/>
              <a:gd name="T66" fmla="*/ 42 w 133"/>
              <a:gd name="T67" fmla="*/ 66 h 133"/>
              <a:gd name="T68" fmla="*/ 67 w 133"/>
              <a:gd name="T69" fmla="*/ 91 h 133"/>
              <a:gd name="T70" fmla="*/ 91 w 133"/>
              <a:gd name="T71" fmla="*/ 6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3" h="133">
                <a:moveTo>
                  <a:pt x="107" y="66"/>
                </a:moveTo>
                <a:cubicBezTo>
                  <a:pt x="107" y="89"/>
                  <a:pt x="89" y="107"/>
                  <a:pt x="67" y="107"/>
                </a:cubicBezTo>
                <a:cubicBezTo>
                  <a:pt x="44" y="107"/>
                  <a:pt x="26" y="89"/>
                  <a:pt x="26" y="66"/>
                </a:cubicBezTo>
                <a:cubicBezTo>
                  <a:pt x="26" y="64"/>
                  <a:pt x="27" y="61"/>
                  <a:pt x="27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4"/>
                  <a:pt x="9" y="133"/>
                  <a:pt x="21" y="133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24" y="133"/>
                  <a:pt x="133" y="124"/>
                  <a:pt x="133" y="112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07" y="61"/>
                  <a:pt x="107" y="64"/>
                  <a:pt x="107" y="66"/>
                </a:cubicBezTo>
                <a:close/>
                <a:moveTo>
                  <a:pt x="11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43"/>
                  <a:pt x="0" y="43"/>
                  <a:pt x="0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33"/>
                  <a:pt x="53" y="26"/>
                  <a:pt x="67" y="26"/>
                </a:cubicBezTo>
                <a:cubicBezTo>
                  <a:pt x="80" y="26"/>
                  <a:pt x="92" y="33"/>
                  <a:pt x="99" y="43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3" y="21"/>
                  <a:pt x="133" y="21"/>
                  <a:pt x="133" y="21"/>
                </a:cubicBezTo>
                <a:cubicBezTo>
                  <a:pt x="133" y="9"/>
                  <a:pt x="124" y="0"/>
                  <a:pt x="112" y="0"/>
                </a:cubicBezTo>
                <a:close/>
                <a:moveTo>
                  <a:pt x="122" y="25"/>
                </a:moveTo>
                <a:cubicBezTo>
                  <a:pt x="122" y="28"/>
                  <a:pt x="121" y="29"/>
                  <a:pt x="119" y="29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106" y="29"/>
                  <a:pt x="104" y="28"/>
                  <a:pt x="104" y="2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2"/>
                  <a:pt x="106" y="11"/>
                  <a:pt x="108" y="11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21" y="11"/>
                  <a:pt x="122" y="12"/>
                  <a:pt x="122" y="14"/>
                </a:cubicBezTo>
                <a:lnTo>
                  <a:pt x="122" y="25"/>
                </a:lnTo>
                <a:close/>
                <a:moveTo>
                  <a:pt x="91" y="66"/>
                </a:moveTo>
                <a:cubicBezTo>
                  <a:pt x="91" y="53"/>
                  <a:pt x="80" y="42"/>
                  <a:pt x="67" y="42"/>
                </a:cubicBezTo>
                <a:cubicBezTo>
                  <a:pt x="53" y="42"/>
                  <a:pt x="42" y="53"/>
                  <a:pt x="42" y="66"/>
                </a:cubicBezTo>
                <a:cubicBezTo>
                  <a:pt x="42" y="80"/>
                  <a:pt x="53" y="91"/>
                  <a:pt x="67" y="91"/>
                </a:cubicBezTo>
                <a:cubicBezTo>
                  <a:pt x="80" y="91"/>
                  <a:pt x="91" y="80"/>
                  <a:pt x="91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83">
            <a:extLst>
              <a:ext uri="{FF2B5EF4-FFF2-40B4-BE49-F238E27FC236}">
                <a16:creationId xmlns="" xmlns:a16="http://schemas.microsoft.com/office/drawing/2014/main" id="{29AA7E78-9629-4C0C-B3AB-6978895BEB85}"/>
              </a:ext>
            </a:extLst>
          </p:cNvPr>
          <p:cNvSpPr>
            <a:spLocks noChangeAspect="1"/>
          </p:cNvSpPr>
          <p:nvPr/>
        </p:nvSpPr>
        <p:spPr bwMode="auto">
          <a:xfrm>
            <a:off x="5482821" y="4844056"/>
            <a:ext cx="450067" cy="365120"/>
          </a:xfrm>
          <a:custGeom>
            <a:avLst/>
            <a:gdLst>
              <a:gd name="T0" fmla="*/ 142 w 142"/>
              <a:gd name="T1" fmla="*/ 13 h 115"/>
              <a:gd name="T2" fmla="*/ 125 w 142"/>
              <a:gd name="T3" fmla="*/ 18 h 115"/>
              <a:gd name="T4" fmla="*/ 138 w 142"/>
              <a:gd name="T5" fmla="*/ 2 h 115"/>
              <a:gd name="T6" fmla="*/ 120 w 142"/>
              <a:gd name="T7" fmla="*/ 9 h 115"/>
              <a:gd name="T8" fmla="*/ 98 w 142"/>
              <a:gd name="T9" fmla="*/ 0 h 115"/>
              <a:gd name="T10" fmla="*/ 69 w 142"/>
              <a:gd name="T11" fmla="*/ 29 h 115"/>
              <a:gd name="T12" fmla="*/ 70 w 142"/>
              <a:gd name="T13" fmla="*/ 36 h 115"/>
              <a:gd name="T14" fmla="*/ 10 w 142"/>
              <a:gd name="T15" fmla="*/ 5 h 115"/>
              <a:gd name="T16" fmla="*/ 6 w 142"/>
              <a:gd name="T17" fmla="*/ 20 h 115"/>
              <a:gd name="T18" fmla="*/ 19 w 142"/>
              <a:gd name="T19" fmla="*/ 44 h 115"/>
              <a:gd name="T20" fmla="*/ 5 w 142"/>
              <a:gd name="T21" fmla="*/ 40 h 115"/>
              <a:gd name="T22" fmla="*/ 5 w 142"/>
              <a:gd name="T23" fmla="*/ 41 h 115"/>
              <a:gd name="T24" fmla="*/ 29 w 142"/>
              <a:gd name="T25" fmla="*/ 69 h 115"/>
              <a:gd name="T26" fmla="*/ 21 w 142"/>
              <a:gd name="T27" fmla="*/ 70 h 115"/>
              <a:gd name="T28" fmla="*/ 16 w 142"/>
              <a:gd name="T29" fmla="*/ 70 h 115"/>
              <a:gd name="T30" fmla="*/ 43 w 142"/>
              <a:gd name="T31" fmla="*/ 90 h 115"/>
              <a:gd name="T32" fmla="*/ 7 w 142"/>
              <a:gd name="T33" fmla="*/ 103 h 115"/>
              <a:gd name="T34" fmla="*/ 0 w 142"/>
              <a:gd name="T35" fmla="*/ 102 h 115"/>
              <a:gd name="T36" fmla="*/ 44 w 142"/>
              <a:gd name="T37" fmla="*/ 115 h 115"/>
              <a:gd name="T38" fmla="*/ 128 w 142"/>
              <a:gd name="T39" fmla="*/ 32 h 115"/>
              <a:gd name="T40" fmla="*/ 127 w 142"/>
              <a:gd name="T41" fmla="*/ 28 h 115"/>
              <a:gd name="T42" fmla="*/ 142 w 142"/>
              <a:gd name="T43" fmla="*/ 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15">
                <a:moveTo>
                  <a:pt x="142" y="13"/>
                </a:moveTo>
                <a:cubicBezTo>
                  <a:pt x="137" y="16"/>
                  <a:pt x="131" y="17"/>
                  <a:pt x="125" y="18"/>
                </a:cubicBezTo>
                <a:cubicBezTo>
                  <a:pt x="131" y="14"/>
                  <a:pt x="136" y="9"/>
                  <a:pt x="138" y="2"/>
                </a:cubicBezTo>
                <a:cubicBezTo>
                  <a:pt x="132" y="5"/>
                  <a:pt x="126" y="8"/>
                  <a:pt x="120" y="9"/>
                </a:cubicBezTo>
                <a:cubicBezTo>
                  <a:pt x="114" y="3"/>
                  <a:pt x="107" y="0"/>
                  <a:pt x="98" y="0"/>
                </a:cubicBezTo>
                <a:cubicBezTo>
                  <a:pt x="82" y="0"/>
                  <a:pt x="69" y="13"/>
                  <a:pt x="69" y="29"/>
                </a:cubicBezTo>
                <a:cubicBezTo>
                  <a:pt x="69" y="31"/>
                  <a:pt x="69" y="33"/>
                  <a:pt x="70" y="36"/>
                </a:cubicBezTo>
                <a:cubicBezTo>
                  <a:pt x="46" y="34"/>
                  <a:pt x="24" y="23"/>
                  <a:pt x="10" y="5"/>
                </a:cubicBezTo>
                <a:cubicBezTo>
                  <a:pt x="7" y="9"/>
                  <a:pt x="6" y="14"/>
                  <a:pt x="6" y="20"/>
                </a:cubicBezTo>
                <a:cubicBezTo>
                  <a:pt x="6" y="30"/>
                  <a:pt x="11" y="39"/>
                  <a:pt x="19" y="44"/>
                </a:cubicBezTo>
                <a:cubicBezTo>
                  <a:pt x="14" y="44"/>
                  <a:pt x="9" y="43"/>
                  <a:pt x="5" y="40"/>
                </a:cubicBezTo>
                <a:cubicBezTo>
                  <a:pt x="5" y="40"/>
                  <a:pt x="5" y="41"/>
                  <a:pt x="5" y="41"/>
                </a:cubicBezTo>
                <a:cubicBezTo>
                  <a:pt x="5" y="55"/>
                  <a:pt x="15" y="67"/>
                  <a:pt x="29" y="69"/>
                </a:cubicBezTo>
                <a:cubicBezTo>
                  <a:pt x="26" y="70"/>
                  <a:pt x="24" y="70"/>
                  <a:pt x="21" y="70"/>
                </a:cubicBezTo>
                <a:cubicBezTo>
                  <a:pt x="19" y="70"/>
                  <a:pt x="17" y="70"/>
                  <a:pt x="16" y="70"/>
                </a:cubicBezTo>
                <a:cubicBezTo>
                  <a:pt x="19" y="81"/>
                  <a:pt x="30" y="90"/>
                  <a:pt x="43" y="90"/>
                </a:cubicBezTo>
                <a:cubicBezTo>
                  <a:pt x="33" y="98"/>
                  <a:pt x="20" y="103"/>
                  <a:pt x="7" y="103"/>
                </a:cubicBezTo>
                <a:cubicBezTo>
                  <a:pt x="4" y="103"/>
                  <a:pt x="2" y="103"/>
                  <a:pt x="0" y="102"/>
                </a:cubicBezTo>
                <a:cubicBezTo>
                  <a:pt x="13" y="111"/>
                  <a:pt x="28" y="115"/>
                  <a:pt x="44" y="115"/>
                </a:cubicBezTo>
                <a:cubicBezTo>
                  <a:pt x="98" y="115"/>
                  <a:pt x="128" y="71"/>
                  <a:pt x="128" y="32"/>
                </a:cubicBezTo>
                <a:cubicBezTo>
                  <a:pt x="128" y="31"/>
                  <a:pt x="128" y="30"/>
                  <a:pt x="127" y="28"/>
                </a:cubicBezTo>
                <a:cubicBezTo>
                  <a:pt x="133" y="24"/>
                  <a:pt x="138" y="19"/>
                  <a:pt x="142" y="13"/>
                </a:cubicBezTo>
                <a:close/>
              </a:path>
            </a:pathLst>
          </a:custGeom>
          <a:solidFill>
            <a:srgbClr val="55AC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91FB931-F997-46A7-93DE-9A3EE174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B9ADBA8-E110-4FE6-8A76-79A4A67F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Researchers &amp; Social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0FF3FD3-ADE3-47F9-AA41-38FF76CFF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C91A25-B311-4041-859E-BEF81832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A12B022-21E3-42A7-92E9-EDC2AD50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72969">
            <a:off x="-6761" y="2039852"/>
            <a:ext cx="4257670" cy="49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64CED04-C4EE-4670-917C-509E2A73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63121">
            <a:off x="3476459" y="2948959"/>
            <a:ext cx="5761545" cy="7895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67279BA-F8E3-425D-8675-F75C7973865A}"/>
              </a:ext>
            </a:extLst>
          </p:cNvPr>
          <p:cNvSpPr/>
          <p:nvPr/>
        </p:nvSpPr>
        <p:spPr>
          <a:xfrm>
            <a:off x="500064" y="5686430"/>
            <a:ext cx="8086725" cy="45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“for some researchers, whether the data is public is the only thing that matters”</a:t>
            </a:r>
          </a:p>
        </p:txBody>
      </p:sp>
      <p:sp>
        <p:nvSpPr>
          <p:cNvPr id="9" name="Freeform 183">
            <a:extLst>
              <a:ext uri="{FF2B5EF4-FFF2-40B4-BE49-F238E27FC236}">
                <a16:creationId xmlns="" xmlns:a16="http://schemas.microsoft.com/office/drawing/2014/main" id="{1AA04D65-B8D2-4923-B60C-5DF9E6C56841}"/>
              </a:ext>
            </a:extLst>
          </p:cNvPr>
          <p:cNvSpPr>
            <a:spLocks noChangeAspect="1"/>
          </p:cNvSpPr>
          <p:nvPr/>
        </p:nvSpPr>
        <p:spPr bwMode="auto">
          <a:xfrm>
            <a:off x="2392751" y="3309756"/>
            <a:ext cx="1272398" cy="1032242"/>
          </a:xfrm>
          <a:custGeom>
            <a:avLst/>
            <a:gdLst>
              <a:gd name="T0" fmla="*/ 142 w 142"/>
              <a:gd name="T1" fmla="*/ 13 h 115"/>
              <a:gd name="T2" fmla="*/ 125 w 142"/>
              <a:gd name="T3" fmla="*/ 18 h 115"/>
              <a:gd name="T4" fmla="*/ 138 w 142"/>
              <a:gd name="T5" fmla="*/ 2 h 115"/>
              <a:gd name="T6" fmla="*/ 120 w 142"/>
              <a:gd name="T7" fmla="*/ 9 h 115"/>
              <a:gd name="T8" fmla="*/ 98 w 142"/>
              <a:gd name="T9" fmla="*/ 0 h 115"/>
              <a:gd name="T10" fmla="*/ 69 w 142"/>
              <a:gd name="T11" fmla="*/ 29 h 115"/>
              <a:gd name="T12" fmla="*/ 70 w 142"/>
              <a:gd name="T13" fmla="*/ 36 h 115"/>
              <a:gd name="T14" fmla="*/ 10 w 142"/>
              <a:gd name="T15" fmla="*/ 5 h 115"/>
              <a:gd name="T16" fmla="*/ 6 w 142"/>
              <a:gd name="T17" fmla="*/ 20 h 115"/>
              <a:gd name="T18" fmla="*/ 19 w 142"/>
              <a:gd name="T19" fmla="*/ 44 h 115"/>
              <a:gd name="T20" fmla="*/ 5 w 142"/>
              <a:gd name="T21" fmla="*/ 40 h 115"/>
              <a:gd name="T22" fmla="*/ 5 w 142"/>
              <a:gd name="T23" fmla="*/ 41 h 115"/>
              <a:gd name="T24" fmla="*/ 29 w 142"/>
              <a:gd name="T25" fmla="*/ 69 h 115"/>
              <a:gd name="T26" fmla="*/ 21 w 142"/>
              <a:gd name="T27" fmla="*/ 70 h 115"/>
              <a:gd name="T28" fmla="*/ 16 w 142"/>
              <a:gd name="T29" fmla="*/ 70 h 115"/>
              <a:gd name="T30" fmla="*/ 43 w 142"/>
              <a:gd name="T31" fmla="*/ 90 h 115"/>
              <a:gd name="T32" fmla="*/ 7 w 142"/>
              <a:gd name="T33" fmla="*/ 103 h 115"/>
              <a:gd name="T34" fmla="*/ 0 w 142"/>
              <a:gd name="T35" fmla="*/ 102 h 115"/>
              <a:gd name="T36" fmla="*/ 44 w 142"/>
              <a:gd name="T37" fmla="*/ 115 h 115"/>
              <a:gd name="T38" fmla="*/ 128 w 142"/>
              <a:gd name="T39" fmla="*/ 32 h 115"/>
              <a:gd name="T40" fmla="*/ 127 w 142"/>
              <a:gd name="T41" fmla="*/ 28 h 115"/>
              <a:gd name="T42" fmla="*/ 142 w 142"/>
              <a:gd name="T43" fmla="*/ 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15">
                <a:moveTo>
                  <a:pt x="142" y="13"/>
                </a:moveTo>
                <a:cubicBezTo>
                  <a:pt x="137" y="16"/>
                  <a:pt x="131" y="17"/>
                  <a:pt x="125" y="18"/>
                </a:cubicBezTo>
                <a:cubicBezTo>
                  <a:pt x="131" y="14"/>
                  <a:pt x="136" y="9"/>
                  <a:pt x="138" y="2"/>
                </a:cubicBezTo>
                <a:cubicBezTo>
                  <a:pt x="132" y="5"/>
                  <a:pt x="126" y="8"/>
                  <a:pt x="120" y="9"/>
                </a:cubicBezTo>
                <a:cubicBezTo>
                  <a:pt x="114" y="3"/>
                  <a:pt x="107" y="0"/>
                  <a:pt x="98" y="0"/>
                </a:cubicBezTo>
                <a:cubicBezTo>
                  <a:pt x="82" y="0"/>
                  <a:pt x="69" y="13"/>
                  <a:pt x="69" y="29"/>
                </a:cubicBezTo>
                <a:cubicBezTo>
                  <a:pt x="69" y="31"/>
                  <a:pt x="69" y="33"/>
                  <a:pt x="70" y="36"/>
                </a:cubicBezTo>
                <a:cubicBezTo>
                  <a:pt x="46" y="34"/>
                  <a:pt x="24" y="23"/>
                  <a:pt x="10" y="5"/>
                </a:cubicBezTo>
                <a:cubicBezTo>
                  <a:pt x="7" y="9"/>
                  <a:pt x="6" y="14"/>
                  <a:pt x="6" y="20"/>
                </a:cubicBezTo>
                <a:cubicBezTo>
                  <a:pt x="6" y="30"/>
                  <a:pt x="11" y="39"/>
                  <a:pt x="19" y="44"/>
                </a:cubicBezTo>
                <a:cubicBezTo>
                  <a:pt x="14" y="44"/>
                  <a:pt x="9" y="43"/>
                  <a:pt x="5" y="40"/>
                </a:cubicBezTo>
                <a:cubicBezTo>
                  <a:pt x="5" y="40"/>
                  <a:pt x="5" y="41"/>
                  <a:pt x="5" y="41"/>
                </a:cubicBezTo>
                <a:cubicBezTo>
                  <a:pt x="5" y="55"/>
                  <a:pt x="15" y="67"/>
                  <a:pt x="29" y="69"/>
                </a:cubicBezTo>
                <a:cubicBezTo>
                  <a:pt x="26" y="70"/>
                  <a:pt x="24" y="70"/>
                  <a:pt x="21" y="70"/>
                </a:cubicBezTo>
                <a:cubicBezTo>
                  <a:pt x="19" y="70"/>
                  <a:pt x="17" y="70"/>
                  <a:pt x="16" y="70"/>
                </a:cubicBezTo>
                <a:cubicBezTo>
                  <a:pt x="19" y="81"/>
                  <a:pt x="30" y="90"/>
                  <a:pt x="43" y="90"/>
                </a:cubicBezTo>
                <a:cubicBezTo>
                  <a:pt x="33" y="98"/>
                  <a:pt x="20" y="103"/>
                  <a:pt x="7" y="103"/>
                </a:cubicBezTo>
                <a:cubicBezTo>
                  <a:pt x="4" y="103"/>
                  <a:pt x="2" y="103"/>
                  <a:pt x="0" y="102"/>
                </a:cubicBezTo>
                <a:cubicBezTo>
                  <a:pt x="13" y="111"/>
                  <a:pt x="28" y="115"/>
                  <a:pt x="44" y="115"/>
                </a:cubicBezTo>
                <a:cubicBezTo>
                  <a:pt x="98" y="115"/>
                  <a:pt x="128" y="71"/>
                  <a:pt x="128" y="32"/>
                </a:cubicBezTo>
                <a:cubicBezTo>
                  <a:pt x="128" y="31"/>
                  <a:pt x="128" y="30"/>
                  <a:pt x="127" y="28"/>
                </a:cubicBezTo>
                <a:cubicBezTo>
                  <a:pt x="133" y="24"/>
                  <a:pt x="138" y="19"/>
                  <a:pt x="142" y="13"/>
                </a:cubicBezTo>
                <a:close/>
              </a:path>
            </a:pathLst>
          </a:custGeom>
          <a:solidFill>
            <a:srgbClr val="55AC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3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60E709-04B5-4B6E-AEBF-5F946CF9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E3A13F0-F177-4DC1-82CE-70C14FA1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Researchers &amp; Social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5894009-A226-40D3-9F1B-30557AFAA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7B5AED-77A3-48F9-845B-CAD51BC2D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BB203A-3342-4BB0-B915-AD10CFD27B57}"/>
              </a:ext>
            </a:extLst>
          </p:cNvPr>
          <p:cNvSpPr txBox="1"/>
          <p:nvPr/>
        </p:nvSpPr>
        <p:spPr>
          <a:xfrm>
            <a:off x="5344" y="1789471"/>
            <a:ext cx="8097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 context: “breakfast” vs “medical”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Amplification: to followers, to scientists, to academic papers, to journalists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context/Safety: “public” figures, at-risk populations (LGBTQ), protester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 context: “spot the trans” person technology, state-sponsored spying/persecution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4FEFBB-0471-4C3A-B8AA-674A9D6D37A3}"/>
              </a:ext>
            </a:extLst>
          </p:cNvPr>
          <p:cNvSpPr/>
          <p:nvPr/>
        </p:nvSpPr>
        <p:spPr>
          <a:xfrm>
            <a:off x="500064" y="5686430"/>
            <a:ext cx="8086725" cy="45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the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sentiment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“they should have known” good enough to meet an ethical threshold?</a:t>
            </a:r>
          </a:p>
        </p:txBody>
      </p:sp>
    </p:spTree>
    <p:extLst>
      <p:ext uri="{BB962C8B-B14F-4D97-AF65-F5344CB8AC3E}">
        <p14:creationId xmlns:p14="http://schemas.microsoft.com/office/powerpoint/2010/main" val="211858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0036" y="1139817"/>
          <a:ext cx="84867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 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your action a</a:t>
                      </a:r>
                      <a:r>
                        <a:rPr lang="en-US" baseline="0" dirty="0"/>
                        <a:t> universal law to see if it is ethical.  </a:t>
                      </a:r>
                      <a:r>
                        <a:rPr lang="en-US" dirty="0"/>
                        <a:t>Taken to an extreme, if</a:t>
                      </a:r>
                      <a:r>
                        <a:rPr lang="en-US" baseline="0" dirty="0"/>
                        <a:t> the action becomes illogical, then it is immoral.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stealing property…if everyone stole all property whenever they wanted then property itself loses all value making your act illogical.  Therefore stealing is unethical.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Popular Ethical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Image result for immanuel kant meme">
            <a:extLst>
              <a:ext uri="{FF2B5EF4-FFF2-40B4-BE49-F238E27FC236}">
                <a16:creationId xmlns="" xmlns:a16="http://schemas.microsoft.com/office/drawing/2014/main" id="{BE394D6C-2838-4D91-9E93-4BE2E356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19" y="2546351"/>
            <a:ext cx="2829962" cy="296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915FD13C-8B11-48B9-AB7B-E0B6B6FC0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65161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0036" y="1139817"/>
          <a:ext cx="8486778" cy="149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Golden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Plato/Socrates/Aristotle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Virtuous</a:t>
                      </a:r>
                      <a:r>
                        <a:rPr lang="en-US" baseline="0" dirty="0"/>
                        <a:t> actions are between two extremes, deficiency and excess.  At times, extremities are needed but mostly the middle (mean) is the moral choice.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Sometimes you should be courageous but not always…that would lead to a reckless death.  Sometimes you need to be fearful but not always that would lead to unfulfilled opportunity as a coward.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Popular Ethical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 descr="Image result for aristotle meme">
            <a:extLst>
              <a:ext uri="{FF2B5EF4-FFF2-40B4-BE49-F238E27FC236}">
                <a16:creationId xmlns="" xmlns:a16="http://schemas.microsoft.com/office/drawing/2014/main" id="{CC754B6F-F4B5-4872-95BA-5A217B87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42" y="3056418"/>
            <a:ext cx="1889115" cy="28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AB207111-28FA-4D88-9181-45C9E98D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055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0036" y="1139817"/>
          <a:ext cx="8486778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Utilitarianism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Self –interest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Common</a:t>
                      </a:r>
                      <a:r>
                        <a:rPr lang="en-US" baseline="0" dirty="0"/>
                        <a:t> Good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Ethical</a:t>
                      </a:r>
                      <a:r>
                        <a:rPr lang="en-US" baseline="0" dirty="0"/>
                        <a:t> decisions are those that maximize happiness and minimize pain.</a:t>
                      </a:r>
                      <a:r>
                        <a:rPr lang="en-US" dirty="0"/>
                        <a:t> “it’s ok to hurt a small group to maximize the gain for the larger group.”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 can cause significant problems so the government set up a fund to help victims of vaccine</a:t>
                      </a:r>
                      <a:r>
                        <a:rPr lang="en-US" baseline="0" dirty="0"/>
                        <a:t> side affects.  Vaccines benefit society by eradicating disease.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Popular Ethical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 descr="Image result for utilitarianism meme">
            <a:extLst>
              <a:ext uri="{FF2B5EF4-FFF2-40B4-BE49-F238E27FC236}">
                <a16:creationId xmlns="" xmlns:a16="http://schemas.microsoft.com/office/drawing/2014/main" id="{40E72E3C-DD01-4152-9782-CB4F429E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" y="3316510"/>
            <a:ext cx="3400180" cy="255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utilitarianism meme">
            <a:extLst>
              <a:ext uri="{FF2B5EF4-FFF2-40B4-BE49-F238E27FC236}">
                <a16:creationId xmlns="" xmlns:a16="http://schemas.microsoft.com/office/drawing/2014/main" id="{89B3A293-572E-4065-A7A9-29027565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4" y="3316510"/>
            <a:ext cx="3649786" cy="258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5">
            <a:extLst>
              <a:ext uri="{FF2B5EF4-FFF2-40B4-BE49-F238E27FC236}">
                <a16:creationId xmlns="" xmlns:a16="http://schemas.microsoft.com/office/drawing/2014/main" id="{0F12456C-D4E7-4493-989F-6060F4FF2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70935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0036" y="1139817"/>
          <a:ext cx="8486778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4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Rights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Humans beings are an</a:t>
                      </a:r>
                      <a:r>
                        <a:rPr lang="en-US" baseline="0" dirty="0"/>
                        <a:t> “end” not a “means”  and should be treated that way.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human being have the right to dignity and other debated rights.  Does this extend to animals?  Conscience robots?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Popular Ethical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 descr="Image result for locke meme">
            <a:extLst>
              <a:ext uri="{FF2B5EF4-FFF2-40B4-BE49-F238E27FC236}">
                <a16:creationId xmlns="" xmlns:a16="http://schemas.microsoft.com/office/drawing/2014/main" id="{C0A8D927-5BEC-4157-8A95-C82F3568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5" y="3007306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ocke meme">
            <a:extLst>
              <a:ext uri="{FF2B5EF4-FFF2-40B4-BE49-F238E27FC236}">
                <a16:creationId xmlns="" xmlns:a16="http://schemas.microsoft.com/office/drawing/2014/main" id="{DA0FA8E0-E054-4D51-8B6F-A70A317D6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007306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john locke meme">
            <a:extLst>
              <a:ext uri="{FF2B5EF4-FFF2-40B4-BE49-F238E27FC236}">
                <a16:creationId xmlns="" xmlns:a16="http://schemas.microsoft.com/office/drawing/2014/main" id="{27FE87DB-80E7-4198-84C7-6F35B146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67" y="2513562"/>
            <a:ext cx="2110851" cy="26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5">
            <a:extLst>
              <a:ext uri="{FF2B5EF4-FFF2-40B4-BE49-F238E27FC236}">
                <a16:creationId xmlns="" xmlns:a16="http://schemas.microsoft.com/office/drawing/2014/main" id="{DBF6068C-0252-46FB-9FA7-33B0873C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53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Popular Ethical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1E3EC4-5611-4241-B153-0FD4799CC6FC}"/>
              </a:ext>
            </a:extLst>
          </p:cNvPr>
          <p:cNvSpPr/>
          <p:nvPr/>
        </p:nvSpPr>
        <p:spPr>
          <a:xfrm>
            <a:off x="423858" y="5595042"/>
            <a:ext cx="8086725" cy="477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some time to reflect on how you would react and which of these (and others perspectives) resonate with you.</a:t>
            </a:r>
          </a:p>
        </p:txBody>
      </p:sp>
      <p:pic>
        <p:nvPicPr>
          <p:cNvPr id="4098" name="Picture 2" descr="Image result for philosophy  meme">
            <a:extLst>
              <a:ext uri="{FF2B5EF4-FFF2-40B4-BE49-F238E27FC236}">
                <a16:creationId xmlns="" xmlns:a16="http://schemas.microsoft.com/office/drawing/2014/main" id="{70EDCE4F-1B77-4CD6-8D40-AF9F8E20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4" y="1149934"/>
            <a:ext cx="1410034" cy="1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hilosophy  meme">
            <a:extLst>
              <a:ext uri="{FF2B5EF4-FFF2-40B4-BE49-F238E27FC236}">
                <a16:creationId xmlns="" xmlns:a16="http://schemas.microsoft.com/office/drawing/2014/main" id="{AE371A6C-DE6B-4141-B9B9-4CC3A80B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58" y="1149934"/>
            <a:ext cx="2664273" cy="17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hilosophy  meme">
            <a:extLst>
              <a:ext uri="{FF2B5EF4-FFF2-40B4-BE49-F238E27FC236}">
                <a16:creationId xmlns="" xmlns:a16="http://schemas.microsoft.com/office/drawing/2014/main" id="{FA22FEE3-5F52-4CB5-9867-43D66C013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91" y="1149934"/>
            <a:ext cx="2072587" cy="164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philosophy  meme">
            <a:extLst>
              <a:ext uri="{FF2B5EF4-FFF2-40B4-BE49-F238E27FC236}">
                <a16:creationId xmlns="" xmlns:a16="http://schemas.microsoft.com/office/drawing/2014/main" id="{A5BB52CE-B849-4DF1-A8F7-CE02563C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3" y="3120948"/>
            <a:ext cx="1962056" cy="215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philosophy  meme">
            <a:extLst>
              <a:ext uri="{FF2B5EF4-FFF2-40B4-BE49-F238E27FC236}">
                <a16:creationId xmlns="" xmlns:a16="http://schemas.microsoft.com/office/drawing/2014/main" id="{FE25D894-4569-4BB7-9CED-24D6E823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91" y="3184982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philosophy  meme">
            <a:extLst>
              <a:ext uri="{FF2B5EF4-FFF2-40B4-BE49-F238E27FC236}">
                <a16:creationId xmlns="" xmlns:a16="http://schemas.microsoft.com/office/drawing/2014/main" id="{005FC18C-7CB4-4673-A741-C7CF2050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70" y="3011788"/>
            <a:ext cx="1849600" cy="232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5">
            <a:extLst>
              <a:ext uri="{FF2B5EF4-FFF2-40B4-BE49-F238E27FC236}">
                <a16:creationId xmlns="" xmlns:a16="http://schemas.microsoft.com/office/drawing/2014/main" id="{951674F2-5FD2-40D2-9A66-C3AEC2473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261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Ethical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 descr="Image result for business ethics mem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2043114"/>
            <a:ext cx="4682825" cy="20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8626" y="5229225"/>
            <a:ext cx="8086725" cy="828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you become a business leader or researcher or technician, having predefined values will help you in the moment.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2DB72CA9-F7AD-44D8-B42D-35731DF54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78843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2" descr="Image result for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960008"/>
            <a:ext cx="4662488" cy="274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0092" y="5343522"/>
            <a:ext cx="7386638" cy="91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Technology is a means to an end.  Stating data mining of any kind represents progress is misleading.  What </a:t>
            </a:r>
            <a:r>
              <a:rPr lang="en-US" dirty="0" smtClean="0"/>
              <a:t>end is ultimately achieved</a:t>
            </a:r>
            <a:r>
              <a:rPr lang="en-US" dirty="0"/>
              <a:t>?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014FC933-BEAE-4714-81FB-6B6EFBB54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CCC681A3-63D3-4571-8E58-7BF9C6BB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1AFFF3-89B0-4769-AEDD-23638022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1B8BB4E-D859-4F83-A200-38256CB9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Ethics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795DCA-1B54-498D-B310-4CEF8F528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25913-91B2-404C-9E72-F4A2B48A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13EF94E-0454-43B6-B5BC-D17A1FA86ED8}"/>
              </a:ext>
            </a:extLst>
          </p:cNvPr>
          <p:cNvSpPr txBox="1"/>
          <p:nvPr/>
        </p:nvSpPr>
        <p:spPr>
          <a:xfrm>
            <a:off x="318565" y="2828836"/>
            <a:ext cx="850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ethics</a:t>
            </a:r>
            <a:r>
              <a:rPr lang="en-US" i="1" dirty="0"/>
              <a:t> plural in form but singular or plural in construction</a:t>
            </a:r>
            <a:r>
              <a:rPr lang="en-US" dirty="0"/>
              <a:t> </a:t>
            </a:r>
            <a:r>
              <a:rPr lang="en-US" b="1" dirty="0"/>
              <a:t>: </a:t>
            </a:r>
            <a:r>
              <a:rPr lang="en-US" dirty="0">
                <a:highlight>
                  <a:srgbClr val="FFFF00"/>
                </a:highlight>
              </a:rPr>
              <a:t>the discipline dealing with what is good and bad and with moral duty and obligation; a guiding philosophy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BB00E4-CA90-43C0-9FA4-DB3021015AF6}"/>
              </a:ext>
            </a:extLst>
          </p:cNvPr>
          <p:cNvSpPr txBox="1"/>
          <p:nvPr/>
        </p:nvSpPr>
        <p:spPr>
          <a:xfrm>
            <a:off x="119909" y="6229393"/>
            <a:ext cx="30748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https://www.merriam-webster.com/dictionary/ethic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5105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57" y="365126"/>
            <a:ext cx="8957187" cy="591477"/>
          </a:xfrm>
        </p:spPr>
        <p:txBody>
          <a:bodyPr/>
          <a:lstStyle/>
          <a:p>
            <a:r>
              <a:rPr lang="en-US" dirty="0"/>
              <a:t>Within a business context</a:t>
            </a:r>
          </a:p>
        </p:txBody>
      </p:sp>
      <p:pic>
        <p:nvPicPr>
          <p:cNvPr id="2052" name="Picture 4" descr="Image result for business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497012"/>
            <a:ext cx="29622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8626" y="5172075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1970, Milton Friedman famously argued that the only social responsibility of business was to maximize profits. </a:t>
            </a:r>
          </a:p>
          <a:p>
            <a:pPr algn="ctr"/>
            <a:r>
              <a:rPr lang="en-US" dirty="0"/>
              <a:t>“The only business of business is business” -President </a:t>
            </a:r>
            <a:r>
              <a:rPr lang="en-US" b="1" dirty="0"/>
              <a:t>Calvin Coolidge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2CE3D52C-7306-45AB-96D7-4AC1C08CB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6CE3B916-F6BB-4AE5-81B2-8A875577D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316" y="365126"/>
            <a:ext cx="8819536" cy="591477"/>
          </a:xfrm>
        </p:spPr>
        <p:txBody>
          <a:bodyPr/>
          <a:lstStyle/>
          <a:p>
            <a:r>
              <a:rPr lang="en-US" dirty="0"/>
              <a:t>My definition…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926" y="2971800"/>
            <a:ext cx="8086725" cy="542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set of behavioral standards informing and justifying your actions while transacting business, performing duties etc.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="" xmlns:a16="http://schemas.microsoft.com/office/drawing/2014/main" id="{3E7EDFEE-64DB-48E0-B12C-81A92F1C1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="" xmlns:a16="http://schemas.microsoft.com/office/drawing/2014/main" id="{B404EE98-43BC-4A87-864C-FD85B435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="" xmlns:a16="http://schemas.microsoft.com/office/drawing/2014/main" id="{F93B8616-1595-4D69-BFD7-9AA9B2366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3417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187" y="3000376"/>
            <a:ext cx="8429626" cy="842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using data and algorithms justify all actions since the underlying operations are just math?  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28B249F0-410F-4EFC-A4BE-5AD088F14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8" name="Title 2">
            <a:extLst>
              <a:ext uri="{FF2B5EF4-FFF2-40B4-BE49-F238E27FC236}">
                <a16:creationId xmlns="" xmlns:a16="http://schemas.microsoft.com/office/drawing/2014/main" id="{400ED130-B37C-4831-B8DF-169DB8A4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</p:spTree>
    <p:extLst>
      <p:ext uri="{BB962C8B-B14F-4D97-AF65-F5344CB8AC3E}">
        <p14:creationId xmlns:p14="http://schemas.microsoft.com/office/powerpoint/2010/main" val="416395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187" y="3000376"/>
            <a:ext cx="8429626" cy="842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use of data and mining approaches can be audited, so are the outcomes of those efforts justified?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1BBFC74A-C2DF-4B22-BCD9-37D8C016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7" name="Title 2">
            <a:extLst>
              <a:ext uri="{FF2B5EF4-FFF2-40B4-BE49-F238E27FC236}">
                <a16:creationId xmlns="" xmlns:a16="http://schemas.microsoft.com/office/drawing/2014/main" id="{82B7B2F8-2046-431F-B851-C092063A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</p:spTree>
    <p:extLst>
      <p:ext uri="{BB962C8B-B14F-4D97-AF65-F5344CB8AC3E}">
        <p14:creationId xmlns:p14="http://schemas.microsoft.com/office/powerpoint/2010/main" val="375757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Image result for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290645"/>
            <a:ext cx="71342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5538FB48-CAF0-460A-8AD3-294D5AFB4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8" name="Title 2">
            <a:extLst>
              <a:ext uri="{FF2B5EF4-FFF2-40B4-BE49-F238E27FC236}">
                <a16:creationId xmlns="" xmlns:a16="http://schemas.microsoft.com/office/drawing/2014/main" id="{612E0A65-AE20-41C0-83C4-BBFE25CF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</p:spTree>
    <p:extLst>
      <p:ext uri="{BB962C8B-B14F-4D97-AF65-F5344CB8AC3E}">
        <p14:creationId xmlns:p14="http://schemas.microsoft.com/office/powerpoint/2010/main" val="2632561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6374</TotalTime>
  <Words>1224</Words>
  <Application>Microsoft Office PowerPoint</Application>
  <PresentationFormat>On-screen Show (4:3)</PresentationFormat>
  <Paragraphs>249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1_Office Theme</vt:lpstr>
      <vt:lpstr>GSERM: Text Mining &amp; NLP Data Science/NLP Ethics</vt:lpstr>
      <vt:lpstr>Agenda – all times are suggested</vt:lpstr>
      <vt:lpstr>Definition of Ethics</vt:lpstr>
      <vt:lpstr>Within a business context</vt:lpstr>
      <vt:lpstr>My definition…</vt:lpstr>
      <vt:lpstr>What about in the context of data, machine learning &amp; AI?</vt:lpstr>
      <vt:lpstr>What about in the context of data, machine learning &amp; AI?</vt:lpstr>
      <vt:lpstr>What about in the context of data, machine learning &amp; AI?</vt:lpstr>
      <vt:lpstr>What about in the context of data, machine learning &amp; AI?</vt:lpstr>
      <vt:lpstr>IBM Watson’s Cancer Recommendations</vt:lpstr>
      <vt:lpstr>IBM Watson’s Cancer Recommendations</vt:lpstr>
      <vt:lpstr>IBM Watson’s Cancer Recommendations</vt:lpstr>
      <vt:lpstr>MSFT Tay</vt:lpstr>
      <vt:lpstr>MSFT Tay</vt:lpstr>
      <vt:lpstr>MSFT Tay</vt:lpstr>
      <vt:lpstr>MSFT Tay</vt:lpstr>
      <vt:lpstr>AMZN Alexa</vt:lpstr>
      <vt:lpstr>AMZN Alexa</vt:lpstr>
      <vt:lpstr>AMZN Alexa</vt:lpstr>
      <vt:lpstr>Researchers &amp; Social Media</vt:lpstr>
      <vt:lpstr>Researchers &amp; Social Media</vt:lpstr>
      <vt:lpstr>Researchers &amp; Social Media</vt:lpstr>
      <vt:lpstr>Some Popular Ethical Paradigms</vt:lpstr>
      <vt:lpstr>Some Popular Ethical Paradigms</vt:lpstr>
      <vt:lpstr>Some Popular Ethical Paradigms</vt:lpstr>
      <vt:lpstr>Some Popular Ethical Paradigms</vt:lpstr>
      <vt:lpstr>Some Popular Ethical Paradigms</vt:lpstr>
      <vt:lpstr>Popular Ethical Paradigms</vt:lpstr>
      <vt:lpstr>PowerPoint Presentation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376</cp:revision>
  <dcterms:created xsi:type="dcterms:W3CDTF">2018-05-23T17:24:59Z</dcterms:created>
  <dcterms:modified xsi:type="dcterms:W3CDTF">2019-06-07T03:49:27Z</dcterms:modified>
</cp:coreProperties>
</file>