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593" r:id="rId2"/>
    <p:sldId id="668" r:id="rId3"/>
    <p:sldId id="644" r:id="rId4"/>
    <p:sldId id="645" r:id="rId5"/>
    <p:sldId id="660" r:id="rId6"/>
    <p:sldId id="647" r:id="rId7"/>
    <p:sldId id="648" r:id="rId8"/>
    <p:sldId id="649" r:id="rId9"/>
    <p:sldId id="650" r:id="rId10"/>
    <p:sldId id="654" r:id="rId11"/>
    <p:sldId id="655" r:id="rId12"/>
    <p:sldId id="656" r:id="rId13"/>
    <p:sldId id="657" r:id="rId14"/>
    <p:sldId id="658" r:id="rId15"/>
    <p:sldId id="659" r:id="rId16"/>
    <p:sldId id="661" r:id="rId17"/>
    <p:sldId id="669" r:id="rId18"/>
    <p:sldId id="670" r:id="rId19"/>
    <p:sldId id="671" r:id="rId20"/>
    <p:sldId id="672" r:id="rId21"/>
    <p:sldId id="673" r:id="rId22"/>
    <p:sldId id="674" r:id="rId23"/>
    <p:sldId id="675" r:id="rId24"/>
    <p:sldId id="676" r:id="rId25"/>
    <p:sldId id="677" r:id="rId26"/>
    <p:sldId id="678" r:id="rId27"/>
    <p:sldId id="679" r:id="rId28"/>
    <p:sldId id="6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525" autoAdjust="0"/>
  </p:normalViewPr>
  <p:slideViewPr>
    <p:cSldViewPr snapToGrid="0">
      <p:cViewPr varScale="1">
        <p:scale>
          <a:sx n="61" d="100"/>
          <a:sy n="61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13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Kwartler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6/7/2019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6/7/2019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6/7/2019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Kwartler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40" y="6049108"/>
            <a:ext cx="961060" cy="8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VShkZgXznc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niversaldependencies.org/introduction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ufal.mff.cuni.cz/udpipe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pubs.com/lmullen/nlp-chapter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dwardkwartler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GSERM: Text Mining &amp; NLP</a:t>
            </a:r>
            <a:br>
              <a:rPr lang="en-US" dirty="0" smtClean="0"/>
            </a:br>
            <a:r>
              <a:rPr lang="en-US" sz="2400" i="1" dirty="0" smtClean="0"/>
              <a:t>APIs, File Sources, </a:t>
            </a:r>
            <a:r>
              <a:rPr lang="en-US" sz="2400" i="1" dirty="0" err="1" smtClean="0"/>
              <a:t>WebScraping</a:t>
            </a:r>
            <a:r>
              <a:rPr lang="en-US" sz="2400" i="1" dirty="0" smtClean="0"/>
              <a:t>, &amp; Syntactic Parsing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21, 2019</a:t>
            </a:r>
          </a:p>
          <a:p>
            <a:r>
              <a:rPr lang="en-US" dirty="0" smtClean="0"/>
              <a:t> Ted Kwartler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Grab</a:t>
            </a:r>
            <a:r>
              <a:rPr lang="en-US" dirty="0" smtClean="0"/>
              <a:t> what?  </a:t>
            </a:r>
            <a:r>
              <a:rPr lang="en-US" b="1" dirty="0" smtClean="0"/>
              <a:t>Coffee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ear </a:t>
            </a:r>
            <a:endParaRPr lang="en-US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97279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Grab</a:t>
            </a:r>
            <a:r>
              <a:rPr lang="en-US" dirty="0" smtClean="0"/>
              <a:t> what?  </a:t>
            </a:r>
            <a:r>
              <a:rPr lang="en-US" b="1" dirty="0" smtClean="0"/>
              <a:t>Coffee</a:t>
            </a:r>
          </a:p>
          <a:p>
            <a:r>
              <a:rPr lang="en-US" dirty="0" smtClean="0"/>
              <a:t>What about the coffee? It’s </a:t>
            </a:r>
            <a:r>
              <a:rPr lang="en-US" b="1" dirty="0" smtClean="0"/>
              <a:t>the large </a:t>
            </a:r>
            <a:r>
              <a:rPr lang="en-US" dirty="0" smtClean="0"/>
              <a:t>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ear </a:t>
            </a:r>
            <a:endParaRPr lang="en-US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xmlns="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127520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166BA9-E4BA-4E03-B3A1-2F8F1953074A}"/>
              </a:ext>
            </a:extLst>
          </p:cNvPr>
          <p:cNvSpPr txBox="1"/>
          <p:nvPr/>
        </p:nvSpPr>
        <p:spPr>
          <a:xfrm>
            <a:off x="945931" y="4130565"/>
            <a:ext cx="404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Grab</a:t>
            </a:r>
            <a:r>
              <a:rPr lang="en-US" dirty="0" smtClean="0"/>
              <a:t> what?  </a:t>
            </a:r>
            <a:r>
              <a:rPr lang="en-US" b="1" dirty="0" smtClean="0"/>
              <a:t>Coffee</a:t>
            </a:r>
          </a:p>
          <a:p>
            <a:r>
              <a:rPr lang="en-US" dirty="0" smtClean="0"/>
              <a:t>What about the coffee? It’s </a:t>
            </a:r>
            <a:r>
              <a:rPr lang="en-US" b="1" dirty="0" smtClean="0"/>
              <a:t>the large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on the counter</a:t>
            </a:r>
            <a:r>
              <a:rPr lang="en-US" dirty="0" smtClean="0"/>
              <a:t>? </a:t>
            </a:r>
            <a:r>
              <a:rPr lang="en-US" b="1" dirty="0" smtClean="0"/>
              <a:t>Coffee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xmlns="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381655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Grab</a:t>
            </a:r>
            <a:r>
              <a:rPr lang="en-US" dirty="0" smtClean="0"/>
              <a:t> what?  </a:t>
            </a:r>
            <a:r>
              <a:rPr lang="en-US" b="1" dirty="0" smtClean="0"/>
              <a:t>Coffee</a:t>
            </a:r>
          </a:p>
          <a:p>
            <a:r>
              <a:rPr lang="en-US" dirty="0" smtClean="0"/>
              <a:t>What about the coffee? It’s </a:t>
            </a:r>
            <a:r>
              <a:rPr lang="en-US" b="1" dirty="0" smtClean="0"/>
              <a:t>the large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on the counter</a:t>
            </a:r>
            <a:r>
              <a:rPr lang="en-US" dirty="0" smtClean="0"/>
              <a:t>? </a:t>
            </a:r>
            <a:r>
              <a:rPr lang="en-US" b="1" dirty="0" smtClean="0"/>
              <a:t>Coffee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On the</a:t>
            </a:r>
            <a:r>
              <a:rPr lang="en-US" dirty="0" smtClean="0"/>
              <a:t>” is context for what?  </a:t>
            </a:r>
            <a:r>
              <a:rPr lang="en-US" b="1" dirty="0" smtClean="0"/>
              <a:t>Counter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xmlns="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xmlns="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xmlns="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00769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Grab</a:t>
            </a:r>
            <a:r>
              <a:rPr lang="en-US" dirty="0" smtClean="0"/>
              <a:t> what?  </a:t>
            </a:r>
            <a:r>
              <a:rPr lang="en-US" b="1" dirty="0" smtClean="0"/>
              <a:t>Coffee</a:t>
            </a:r>
          </a:p>
          <a:p>
            <a:r>
              <a:rPr lang="en-US" dirty="0" smtClean="0"/>
              <a:t>What about the coffee? It’s </a:t>
            </a:r>
            <a:r>
              <a:rPr lang="en-US" b="1" dirty="0" smtClean="0"/>
              <a:t>the large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on the counter</a:t>
            </a:r>
            <a:r>
              <a:rPr lang="en-US" dirty="0" smtClean="0"/>
              <a:t>? </a:t>
            </a:r>
            <a:r>
              <a:rPr lang="en-US" b="1" dirty="0" smtClean="0"/>
              <a:t>Coffee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On the</a:t>
            </a:r>
            <a:r>
              <a:rPr lang="en-US" dirty="0" smtClean="0"/>
              <a:t>” is context for what?  </a:t>
            </a:r>
            <a:r>
              <a:rPr lang="en-US" b="1" dirty="0"/>
              <a:t>C</a:t>
            </a:r>
            <a:r>
              <a:rPr lang="en-US" b="1" dirty="0" smtClean="0"/>
              <a:t>ounter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near the pot</a:t>
            </a:r>
            <a:r>
              <a:rPr lang="en-US" dirty="0" smtClean="0"/>
              <a:t>? </a:t>
            </a:r>
            <a:r>
              <a:rPr lang="en-US" b="1" dirty="0" smtClean="0"/>
              <a:t>Coffee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xmlns="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xmlns="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4E8C07D6-E4D2-43A7-9C15-BA59D4549DDD}"/>
              </a:ext>
            </a:extLst>
          </p:cNvPr>
          <p:cNvCxnSpPr>
            <a:stCxn id="10" idx="0"/>
            <a:endCxn id="21" idx="0"/>
          </p:cNvCxnSpPr>
          <p:nvPr/>
        </p:nvCxnSpPr>
        <p:spPr>
          <a:xfrm rot="16200000" flipH="1">
            <a:off x="6176366" y="738728"/>
            <a:ext cx="20879" cy="4700814"/>
          </a:xfrm>
          <a:prstGeom prst="bentConnector3">
            <a:avLst>
              <a:gd name="adj1" fmla="val -1774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xmlns="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82613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101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Grab</a:t>
            </a:r>
            <a:r>
              <a:rPr lang="en-US" dirty="0" smtClean="0"/>
              <a:t> what?  </a:t>
            </a:r>
            <a:r>
              <a:rPr lang="en-US" b="1" dirty="0" smtClean="0"/>
              <a:t>Coffee </a:t>
            </a:r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What about the coffee? It’s </a:t>
            </a:r>
            <a:r>
              <a:rPr lang="en-US" b="1" dirty="0" smtClean="0"/>
              <a:t>the large </a:t>
            </a:r>
            <a:r>
              <a:rPr lang="en-US" dirty="0" smtClean="0"/>
              <a:t>one 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on the counter</a:t>
            </a:r>
            <a:r>
              <a:rPr lang="en-US" dirty="0" smtClean="0"/>
              <a:t>? </a:t>
            </a:r>
            <a:r>
              <a:rPr lang="en-US" b="1" dirty="0" smtClean="0"/>
              <a:t>Coffee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On the</a:t>
            </a:r>
            <a:r>
              <a:rPr lang="en-US" dirty="0" smtClean="0"/>
              <a:t>” is context for what?  </a:t>
            </a:r>
            <a:r>
              <a:rPr lang="en-US" b="1" dirty="0"/>
              <a:t>C</a:t>
            </a:r>
            <a:r>
              <a:rPr lang="en-US" b="1" dirty="0" smtClean="0"/>
              <a:t>ounter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near the pot</a:t>
            </a:r>
            <a:r>
              <a:rPr lang="en-US" dirty="0" smtClean="0"/>
              <a:t>? </a:t>
            </a:r>
            <a:r>
              <a:rPr lang="en-US" b="1" dirty="0"/>
              <a:t>C</a:t>
            </a:r>
            <a:r>
              <a:rPr lang="en-US" b="1" dirty="0" smtClean="0"/>
              <a:t>offee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near the</a:t>
            </a:r>
            <a:r>
              <a:rPr lang="en-US" dirty="0" smtClean="0"/>
              <a:t>” is context for what? </a:t>
            </a:r>
            <a:r>
              <a:rPr lang="en-US" b="1" dirty="0" smtClean="0"/>
              <a:t>Pot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xmlns="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xmlns="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4E8C07D6-E4D2-43A7-9C15-BA59D4549DDD}"/>
              </a:ext>
            </a:extLst>
          </p:cNvPr>
          <p:cNvCxnSpPr>
            <a:stCxn id="10" idx="0"/>
            <a:endCxn id="21" idx="0"/>
          </p:cNvCxnSpPr>
          <p:nvPr/>
        </p:nvCxnSpPr>
        <p:spPr>
          <a:xfrm rot="16200000" flipH="1">
            <a:off x="6176366" y="738728"/>
            <a:ext cx="20879" cy="4700814"/>
          </a:xfrm>
          <a:prstGeom prst="bentConnector3">
            <a:avLst>
              <a:gd name="adj1" fmla="val -177446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xmlns="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xmlns="" id="{DF641FE3-2D45-4D42-8ABE-9D028DA73919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5400000">
            <a:off x="8222131" y="3175703"/>
            <a:ext cx="21879" cy="608286"/>
          </a:xfrm>
          <a:prstGeom prst="bentConnector3">
            <a:avLst>
              <a:gd name="adj1" fmla="val 1937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xmlns="" id="{1313A731-7E2F-4956-9335-415E879EBC06}"/>
              </a:ext>
            </a:extLst>
          </p:cNvPr>
          <p:cNvCxnSpPr>
            <a:cxnSpLocks/>
            <a:stCxn id="21" idx="2"/>
            <a:endCxn id="23" idx="2"/>
          </p:cNvCxnSpPr>
          <p:nvPr/>
        </p:nvCxnSpPr>
        <p:spPr>
          <a:xfrm rot="5400000">
            <a:off x="7971749" y="2911575"/>
            <a:ext cx="8133" cy="1122797"/>
          </a:xfrm>
          <a:prstGeom prst="bentConnector3">
            <a:avLst>
              <a:gd name="adj1" fmla="val 2910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2DAD4D3-678E-41C2-A4ED-46209F4C5436}"/>
              </a:ext>
            </a:extLst>
          </p:cNvPr>
          <p:cNvSpPr txBox="1"/>
          <p:nvPr/>
        </p:nvSpPr>
        <p:spPr>
          <a:xfrm>
            <a:off x="8045669" y="2054772"/>
            <a:ext cx="488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https://www.youtube.com/watch?v=PVShkZgXznc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75DF8E9-CC7A-4B47-AF7F-BF5FD47FEC14}"/>
              </a:ext>
            </a:extLst>
          </p:cNvPr>
          <p:cNvSpPr txBox="1"/>
          <p:nvPr/>
        </p:nvSpPr>
        <p:spPr>
          <a:xfrm>
            <a:off x="6858000" y="17526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12:15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1787765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966" y="1371601"/>
            <a:ext cx="7777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Source Project w/200 Contributors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annotated texts to parse to learn these tree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100 treebanks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70 languages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“universal” in label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Best interactive graphic: </a:t>
            </a:r>
            <a:r>
              <a:rPr lang="en-US" dirty="0">
                <a:hlinkClick r:id="rId2"/>
              </a:rPr>
              <a:t>https://universaldependencies.org/introduction.html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3053747"/>
            <a:ext cx="48577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2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smtClean="0"/>
              <a:t>Institute of formal &amp; applies linguistics: UDPipe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4" y="1970690"/>
            <a:ext cx="86552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Ported the use of UD into multiple software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UDPipe</a:t>
            </a:r>
            <a:r>
              <a:rPr lang="en-US" dirty="0"/>
              <a:t> is a trainable pipeline for tokenization, tagging, lemmatization and dependency parsing of </a:t>
            </a:r>
            <a:r>
              <a:rPr lang="en-US" dirty="0" err="1" smtClean="0"/>
              <a:t>CoNLL</a:t>
            </a:r>
            <a:r>
              <a:rPr lang="en-US" dirty="0" smtClean="0"/>
              <a:t>-U (universal dependency format) </a:t>
            </a:r>
            <a:r>
              <a:rPr lang="en-US" dirty="0"/>
              <a:t>files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of the UD treebanks are supported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software languages: Linux, Window, OS X, C++, Python, Perl, Java, C#, API service and R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ufal.mff.cuni.cz/udpipe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8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 smtClean="0"/>
              <a:t>G_UD_syntacticParsing.R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450427"/>
            <a:ext cx="849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Great use of lemmatization as a preprocessing step even if you don’t use the POS tags</a:t>
            </a:r>
            <a:endParaRPr lang="en-US" dirty="0"/>
          </a:p>
        </p:txBody>
      </p:sp>
      <p:pic>
        <p:nvPicPr>
          <p:cNvPr id="1026" name="Picture 2" descr="Image result for pipe 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349062"/>
            <a:ext cx="31813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34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Instead of manually annotated tree files…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8897" y="2971800"/>
            <a:ext cx="63062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you use machine learning to learn language heuristics?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2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111250"/>
          <a:ext cx="7887506" cy="29711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Friday- </a:t>
                      </a:r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June </a:t>
                      </a:r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  <a:endParaRPr lang="pt-BR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APIs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Reading in different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file types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WebScraping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Syntactic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Parsing, Named Entity Recognition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NLP is a java ML open source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103"/>
          <a:stretch/>
        </p:blipFill>
        <p:spPr>
          <a:xfrm>
            <a:off x="0" y="1513494"/>
            <a:ext cx="9144000" cy="3674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149" y="5422869"/>
            <a:ext cx="8375702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R’s </a:t>
            </a:r>
            <a:r>
              <a:rPr lang="en-US" sz="1600" dirty="0" err="1" smtClean="0">
                <a:solidFill>
                  <a:schemeClr val="bg1"/>
                </a:solidFill>
              </a:rPr>
              <a:t>OpenNLP</a:t>
            </a:r>
            <a:r>
              <a:rPr lang="en-US" sz="1600" dirty="0" smtClean="0">
                <a:solidFill>
                  <a:schemeClr val="bg1"/>
                </a:solidFill>
              </a:rPr>
              <a:t> package wraps the Apache </a:t>
            </a:r>
            <a:r>
              <a:rPr lang="en-US" sz="1600" dirty="0" err="1" smtClean="0">
                <a:solidFill>
                  <a:schemeClr val="bg1"/>
                </a:solidFill>
              </a:rPr>
              <a:t>OpenNLP</a:t>
            </a:r>
            <a:r>
              <a:rPr lang="en-US" sz="1600" dirty="0" smtClean="0">
                <a:solidFill>
                  <a:schemeClr val="bg1"/>
                </a:solidFill>
              </a:rPr>
              <a:t> project.  However, documentation &amp; examples can be hard to come by.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142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0719" y="1087820"/>
            <a:ext cx="678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Mix of Machine Learning &amp;</a:t>
            </a:r>
          </a:p>
          <a:p>
            <a:pPr algn="ctr"/>
            <a:r>
              <a:rPr lang="en-US" dirty="0" smtClean="0"/>
              <a:t> Heuristics (2 words starting with capital letters may be a proper noun)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302" y="2701432"/>
            <a:ext cx="4525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/>
              <a:buChar char="•"/>
            </a:pPr>
            <a:r>
              <a:rPr lang="en-US" dirty="0" smtClean="0">
                <a:latin typeface="Avenir Light"/>
                <a:cs typeface="Avenir Light"/>
              </a:rPr>
              <a:t>Grammatical or POS (Part of Speech)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 smtClean="0">
                <a:latin typeface="Avenir Light"/>
                <a:cs typeface="Avenir Light"/>
              </a:rPr>
              <a:t>Sentence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 smtClean="0">
                <a:latin typeface="Avenir Light"/>
                <a:cs typeface="Avenir Light"/>
              </a:rPr>
              <a:t>Word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 smtClean="0">
                <a:latin typeface="Avenir Light"/>
                <a:cs typeface="Avenir Light"/>
              </a:rPr>
              <a:t>Named Entity Recognition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 smtClean="0">
                <a:latin typeface="Avenir Light"/>
                <a:cs typeface="Avenir Light"/>
              </a:rPr>
              <a:t>Persons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 smtClean="0">
                <a:latin typeface="Avenir Light"/>
                <a:cs typeface="Avenir Light"/>
              </a:rPr>
              <a:t>Locations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 smtClean="0">
                <a:latin typeface="Avenir Light"/>
                <a:cs typeface="Avenir Light"/>
              </a:rPr>
              <a:t>Organizations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784"/>
          <a:stretch/>
        </p:blipFill>
        <p:spPr>
          <a:xfrm>
            <a:off x="5241711" y="2459420"/>
            <a:ext cx="3902289" cy="316886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380593" y="3704897"/>
            <a:ext cx="3421117" cy="252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95903" y="3263462"/>
            <a:ext cx="3310759" cy="189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59876" y="4256690"/>
            <a:ext cx="3326524" cy="835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731" y="2349062"/>
            <a:ext cx="135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Annotations</a:t>
            </a:r>
            <a:endParaRPr lang="en-US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415680" y="5738180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Each Annotation is a model so this is slower than a treebank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11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5680" y="5738180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Without the “sentence” annotation “George Washington” could be incorrectly identified.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562" y="3167390"/>
            <a:ext cx="791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His name is </a:t>
            </a:r>
            <a:r>
              <a:rPr lang="en-US" sz="2800" dirty="0" smtClean="0">
                <a:solidFill>
                  <a:srgbClr val="FF0000"/>
                </a:solidFill>
              </a:rPr>
              <a:t>George</a:t>
            </a:r>
            <a:r>
              <a:rPr lang="en-US" sz="2800" dirty="0" smtClean="0"/>
              <a:t>.  </a:t>
            </a:r>
            <a:r>
              <a:rPr lang="en-US" sz="2800" dirty="0" smtClean="0">
                <a:solidFill>
                  <a:srgbClr val="FF0000"/>
                </a:solidFill>
              </a:rPr>
              <a:t>Washington</a:t>
            </a:r>
            <a:r>
              <a:rPr lang="en-US" sz="2800" dirty="0" smtClean="0"/>
              <a:t> is where he is from.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94659" y="1192456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Since each is a model, the output of 1 is used in the next.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231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library(</a:t>
            </a:r>
            <a:r>
              <a:rPr lang="en-US" dirty="0" err="1" smtClean="0"/>
              <a:t>openNLP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497724"/>
            <a:ext cx="63722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Examples are hard to come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Documentation is not good either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Light"/>
                <a:cs typeface="Avenir Light"/>
                <a:hlinkClick r:id="rId2"/>
              </a:rPr>
              <a:t>https://</a:t>
            </a:r>
            <a:r>
              <a:rPr lang="en-US" sz="2800" dirty="0" smtClean="0">
                <a:latin typeface="Avenir Light"/>
                <a:cs typeface="Avenir Light"/>
                <a:hlinkClick r:id="rId2"/>
              </a:rPr>
              <a:t>rpubs.com/lmullen/nlp-chapter</a:t>
            </a:r>
            <a:endParaRPr lang="en-US" sz="2800" dirty="0">
              <a:latin typeface="Avenir Light"/>
              <a:cs typeface="Avenir Light"/>
            </a:endParaRPr>
          </a:p>
        </p:txBody>
      </p:sp>
      <p:pic>
        <p:nvPicPr>
          <p:cNvPr id="2050" name="Picture 2" descr="Image result for documentation 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95"/>
          <a:stretch/>
        </p:blipFill>
        <p:spPr bwMode="auto">
          <a:xfrm>
            <a:off x="2190750" y="3325265"/>
            <a:ext cx="4762500" cy="26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74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Nuances of </a:t>
            </a:r>
            <a:r>
              <a:rPr lang="en-US" dirty="0" err="1" smtClean="0"/>
              <a:t>openNLP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27" y="1664904"/>
            <a:ext cx="6391275" cy="1352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4139" y="1261241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Load the ML models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118" y="3242441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A new class “String” (mind the caps)</a:t>
            </a:r>
            <a:endParaRPr lang="en-US" b="1" u="sng" dirty="0">
              <a:solidFill>
                <a:srgbClr val="FFC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63" y="3636251"/>
            <a:ext cx="1733550" cy="247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85" y="4743122"/>
            <a:ext cx="6191250" cy="1123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2098" y="4372303"/>
            <a:ext cx="51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Annotate the text with the models (mind the order)</a:t>
            </a:r>
            <a:endParaRPr lang="en-US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38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TRAP!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pic>
        <p:nvPicPr>
          <p:cNvPr id="3074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5" y="2002221"/>
            <a:ext cx="3178211" cy="304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2249" y="1232337"/>
            <a:ext cx="8560676" cy="6122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Annotate is used in ggplot2 SO you must  declare a namespace  NLP::annotate(…) or ensure ggplot2 is not loaded in your environment!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972911" y="2371637"/>
            <a:ext cx="50134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 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(x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y = mpg)) +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 +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("text", x = 4, y = 25, label = "Some text")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6160" y="4004442"/>
            <a:ext cx="50545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annotations &lt;-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allEmails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]], 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list(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sentTokenAnnotator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wordTokenAnnotator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posTagAnnotator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locations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organizations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65424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perform Named Entity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399" y="2096814"/>
            <a:ext cx="2522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H_NER_syntaticParsing.R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14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77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FF84193-872B-4739-9DD7-CA9224B83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691"/>
          <a:stretch/>
        </p:blipFill>
        <p:spPr>
          <a:xfrm>
            <a:off x="272161" y="1145386"/>
            <a:ext cx="2557587" cy="21023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994E50C-2AEA-4636-89B8-18B8A03C097F}"/>
              </a:ext>
            </a:extLst>
          </p:cNvPr>
          <p:cNvSpPr/>
          <p:nvPr/>
        </p:nvSpPr>
        <p:spPr>
          <a:xfrm>
            <a:off x="251134" y="3409872"/>
            <a:ext cx="3600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https://www.linkedin.com/in/edwardkwartler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20717" y="5548994"/>
            <a:ext cx="8665258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Keep in touch.  I often help prior students with coding, career advice &amp; even helped them get jobs.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0" name="Picture 2" descr="Image result for thank you me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839" y="1160243"/>
            <a:ext cx="2442486" cy="144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hank you mem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738" y="1160243"/>
            <a:ext cx="1799349" cy="187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hank you mem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636" y="3068033"/>
            <a:ext cx="3123653" cy="221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5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this?!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85" y="1173079"/>
            <a:ext cx="8686800" cy="4571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Lebron</a:t>
            </a:r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 James hit a tough shot.”</a:t>
            </a:r>
          </a:p>
        </p:txBody>
      </p:sp>
      <p:pic>
        <p:nvPicPr>
          <p:cNvPr id="7" name="Picture 6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377439"/>
            <a:ext cx="4029717" cy="3063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/>
          <p:cNvGrpSpPr/>
          <p:nvPr/>
        </p:nvGrpSpPr>
        <p:grpSpPr>
          <a:xfrm>
            <a:off x="5400674" y="2245672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0038" y="1800225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52963" y="1795463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86288" y="2271713"/>
            <a:ext cx="0" cy="3400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8261" y="5803084"/>
            <a:ext cx="5175741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*There are other approaches usually based on DNN, that I refer to “abstractive”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xmlns="" id="{400668B5-1689-45BD-A3E9-6F4F8F3839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385374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85130A-DDAC-431A-99E7-E6F18A49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Within Syntactic Parsing, 2 example methods.</a:t>
            </a:r>
            <a:endParaRPr lang="en-US" dirty="0"/>
          </a:p>
        </p:txBody>
      </p:sp>
      <p:pic>
        <p:nvPicPr>
          <p:cNvPr id="3" name="Picture 2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377439"/>
            <a:ext cx="4029717" cy="30632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00038" y="1800225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4869" y="2380593"/>
            <a:ext cx="272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Universal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StanfordOpenNLP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5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Noun Phrase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609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E50053A-985D-4630-B0A6-E9D07ABF3571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2087358" y="2579132"/>
            <a:ext cx="1939704" cy="42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41A54E53-0E80-4C3D-B5B6-2C759760C223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3694342" y="2579132"/>
            <a:ext cx="332720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Noun Phrase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4553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coffee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6" y="2579132"/>
            <a:ext cx="236338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801794" y="2579132"/>
            <a:ext cx="7500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11074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Noun Phrase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597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coffee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6" y="2579132"/>
            <a:ext cx="236338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801794" y="2579132"/>
            <a:ext cx="7500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11074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D43BBEA-0480-4A3E-9268-E3B90D1DADEB}"/>
              </a:ext>
            </a:extLst>
          </p:cNvPr>
          <p:cNvSpPr txBox="1"/>
          <p:nvPr/>
        </p:nvSpPr>
        <p:spPr>
          <a:xfrm>
            <a:off x="3923306" y="424660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5A87132-B6CA-4226-877F-0BF350552696}"/>
              </a:ext>
            </a:extLst>
          </p:cNvPr>
          <p:cNvSpPr txBox="1"/>
          <p:nvPr/>
        </p:nvSpPr>
        <p:spPr>
          <a:xfrm>
            <a:off x="5029200" y="4246602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5FB6EE0-953A-476A-9138-366D67607D49}"/>
              </a:ext>
            </a:extLst>
          </p:cNvPr>
          <p:cNvSpPr txBox="1"/>
          <p:nvPr/>
        </p:nvSpPr>
        <p:spPr>
          <a:xfrm>
            <a:off x="6096000" y="4246602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ED63F79-B537-416C-BB6C-8C5CCF44E35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496372" y="3493532"/>
            <a:ext cx="1493302" cy="50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244D8DC6-E7E3-40ED-A4D4-7984795D213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5405588" y="3493532"/>
            <a:ext cx="90784" cy="5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08E83694-2714-4B7A-B0AC-8A4F9FCB5AD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4001680" y="3493532"/>
            <a:ext cx="1494692" cy="54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73E18EC-F907-4A4E-81E2-813501680909}"/>
              </a:ext>
            </a:extLst>
          </p:cNvPr>
          <p:cNvSpPr txBox="1"/>
          <p:nvPr/>
        </p:nvSpPr>
        <p:spPr>
          <a:xfrm>
            <a:off x="3434056" y="4038666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C36BFDA-4F63-4EB1-802F-2444D699623C}"/>
              </a:ext>
            </a:extLst>
          </p:cNvPr>
          <p:cNvSpPr txBox="1"/>
          <p:nvPr/>
        </p:nvSpPr>
        <p:spPr>
          <a:xfrm>
            <a:off x="4765028" y="402685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adjective constituent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62ECF0B-19E4-4709-A964-BA2D802A32D0}"/>
              </a:ext>
            </a:extLst>
          </p:cNvPr>
          <p:cNvSpPr txBox="1"/>
          <p:nvPr/>
        </p:nvSpPr>
        <p:spPr>
          <a:xfrm>
            <a:off x="6221675" y="3999508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697DCC4-7B25-4CF9-A572-8FAB029D4CCD}"/>
              </a:ext>
            </a:extLst>
          </p:cNvPr>
          <p:cNvSpPr txBox="1"/>
          <p:nvPr/>
        </p:nvSpPr>
        <p:spPr>
          <a:xfrm>
            <a:off x="596618" y="5943600"/>
            <a:ext cx="765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constituents are optional </a:t>
            </a:r>
            <a:r>
              <a:rPr lang="en-US" dirty="0" err="1"/>
              <a:t>ie</a:t>
            </a:r>
            <a:r>
              <a:rPr lang="en-US" dirty="0"/>
              <a:t> noun constituent starts the process over again…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Noun Phrase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982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9B9087-EA30-4D22-B780-6F586CA1CE02}"/>
              </a:ext>
            </a:extLst>
          </p:cNvPr>
          <p:cNvSpPr txBox="1"/>
          <p:nvPr/>
        </p:nvSpPr>
        <p:spPr>
          <a:xfrm>
            <a:off x="2277269" y="2209800"/>
            <a:ext cx="458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hot coffee with cream.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9" y="2579132"/>
            <a:ext cx="2133591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572000" y="2579132"/>
            <a:ext cx="304803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87765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D43BBEA-0480-4A3E-9268-E3B90D1DADEB}"/>
              </a:ext>
            </a:extLst>
          </p:cNvPr>
          <p:cNvSpPr txBox="1"/>
          <p:nvPr/>
        </p:nvSpPr>
        <p:spPr>
          <a:xfrm>
            <a:off x="3923306" y="424660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5A87132-B6CA-4226-877F-0BF350552696}"/>
              </a:ext>
            </a:extLst>
          </p:cNvPr>
          <p:cNvSpPr txBox="1"/>
          <p:nvPr/>
        </p:nvSpPr>
        <p:spPr>
          <a:xfrm>
            <a:off x="5029200" y="4246602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5FB6EE0-953A-476A-9138-366D67607D49}"/>
              </a:ext>
            </a:extLst>
          </p:cNvPr>
          <p:cNvSpPr txBox="1"/>
          <p:nvPr/>
        </p:nvSpPr>
        <p:spPr>
          <a:xfrm>
            <a:off x="7239000" y="4284887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ED63F79-B537-416C-BB6C-8C5CCF44E35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496372" y="3493532"/>
            <a:ext cx="2636302" cy="54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244D8DC6-E7E3-40ED-A4D4-7984795D213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5405588" y="3493532"/>
            <a:ext cx="90784" cy="5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08E83694-2714-4B7A-B0AC-8A4F9FCB5AD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4001680" y="3493532"/>
            <a:ext cx="1494692" cy="54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73E18EC-F907-4A4E-81E2-813501680909}"/>
              </a:ext>
            </a:extLst>
          </p:cNvPr>
          <p:cNvSpPr txBox="1"/>
          <p:nvPr/>
        </p:nvSpPr>
        <p:spPr>
          <a:xfrm>
            <a:off x="3434056" y="4038666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C36BFDA-4F63-4EB1-802F-2444D699623C}"/>
              </a:ext>
            </a:extLst>
          </p:cNvPr>
          <p:cNvSpPr txBox="1"/>
          <p:nvPr/>
        </p:nvSpPr>
        <p:spPr>
          <a:xfrm>
            <a:off x="4765028" y="402685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adjective constituent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62ECF0B-19E4-4709-A964-BA2D802A32D0}"/>
              </a:ext>
            </a:extLst>
          </p:cNvPr>
          <p:cNvSpPr txBox="1"/>
          <p:nvPr/>
        </p:nvSpPr>
        <p:spPr>
          <a:xfrm>
            <a:off x="7364675" y="4037793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697DCC4-7B25-4CF9-A572-8FAB029D4CCD}"/>
              </a:ext>
            </a:extLst>
          </p:cNvPr>
          <p:cNvSpPr txBox="1"/>
          <p:nvPr/>
        </p:nvSpPr>
        <p:spPr>
          <a:xfrm>
            <a:off x="596618" y="5943600"/>
            <a:ext cx="765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constituents are optional </a:t>
            </a:r>
            <a:r>
              <a:rPr lang="en-US" dirty="0" err="1"/>
              <a:t>ie</a:t>
            </a:r>
            <a:r>
              <a:rPr lang="en-US" dirty="0"/>
              <a:t> noun constituent starts the process over again…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149FB03-2246-44E7-AE43-748F710ED3CA}"/>
              </a:ext>
            </a:extLst>
          </p:cNvPr>
          <p:cNvSpPr txBox="1"/>
          <p:nvPr/>
        </p:nvSpPr>
        <p:spPr>
          <a:xfrm>
            <a:off x="5377673" y="5562454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 noun constituent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FCFB595-A406-498D-A14E-D8AFCD89566A}"/>
              </a:ext>
            </a:extLst>
          </p:cNvPr>
          <p:cNvSpPr txBox="1"/>
          <p:nvPr/>
        </p:nvSpPr>
        <p:spPr>
          <a:xfrm>
            <a:off x="5656745" y="52416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9D52926A-DB97-42BE-8B67-1A57ECA03CD0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5909379" y="4654219"/>
            <a:ext cx="1712739" cy="58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237DE49-CF44-49A9-B14E-82F8B779E5BF}"/>
              </a:ext>
            </a:extLst>
          </p:cNvPr>
          <p:cNvSpPr txBox="1"/>
          <p:nvPr/>
        </p:nvSpPr>
        <p:spPr>
          <a:xfrm>
            <a:off x="7487832" y="557339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DBE4C30-FE5A-4400-A54B-FA0B3153E1DB}"/>
              </a:ext>
            </a:extLst>
          </p:cNvPr>
          <p:cNvSpPr txBox="1"/>
          <p:nvPr/>
        </p:nvSpPr>
        <p:spPr>
          <a:xfrm>
            <a:off x="7766904" y="5252634"/>
            <a:ext cx="123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cream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16355941-69BF-4840-BA60-A74A3D9A470A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>
            <a:off x="7622118" y="4654219"/>
            <a:ext cx="764604" cy="59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0F158D-78E4-4AE9-B6F3-23C672AE9B08}"/>
              </a:ext>
            </a:extLst>
          </p:cNvPr>
          <p:cNvSpPr txBox="1"/>
          <p:nvPr/>
        </p:nvSpPr>
        <p:spPr>
          <a:xfrm>
            <a:off x="257654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Noun Phrase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622183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5580</TotalTime>
  <Words>1066</Words>
  <Application>Microsoft Office PowerPoint</Application>
  <PresentationFormat>On-screen Show (4:3)</PresentationFormat>
  <Paragraphs>307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 Unicode MS</vt:lpstr>
      <vt:lpstr>Arial</vt:lpstr>
      <vt:lpstr>Avenir Light</vt:lpstr>
      <vt:lpstr>Calibri</vt:lpstr>
      <vt:lpstr>Calibri Light</vt:lpstr>
      <vt:lpstr>Consolas</vt:lpstr>
      <vt:lpstr>1_Office Theme</vt:lpstr>
      <vt:lpstr>GSERM: Text Mining &amp; NLP APIs, File Sources, WebScraping, &amp; Syntactic Parsing</vt:lpstr>
      <vt:lpstr>Agenda – all times are suggested</vt:lpstr>
      <vt:lpstr>Remember this?!</vt:lpstr>
      <vt:lpstr>Within Syntactic Parsing, 2 example methods.</vt:lpstr>
      <vt:lpstr>Context Free Grammars</vt:lpstr>
      <vt:lpstr>Context Free Grammars</vt:lpstr>
      <vt:lpstr>Context Free Grammars</vt:lpstr>
      <vt:lpstr>Context Free Grammars</vt:lpstr>
      <vt:lpstr>Context Free Grammars</vt:lpstr>
      <vt:lpstr>Dependency View</vt:lpstr>
      <vt:lpstr>Dependency View</vt:lpstr>
      <vt:lpstr>Dependency View</vt:lpstr>
      <vt:lpstr>Dependency View</vt:lpstr>
      <vt:lpstr>Dependency View</vt:lpstr>
      <vt:lpstr>Dependency View</vt:lpstr>
      <vt:lpstr>Universal Dependencies</vt:lpstr>
      <vt:lpstr>Institute of formal &amp; applies linguistics: UDPipe</vt:lpstr>
      <vt:lpstr>Open G_UD_syntacticParsing.R</vt:lpstr>
      <vt:lpstr>Instead of manually annotated tree files…</vt:lpstr>
      <vt:lpstr>Apache NLP is a java ML open source project</vt:lpstr>
      <vt:lpstr>Annotation Models</vt:lpstr>
      <vt:lpstr>PowerPoint Presentation</vt:lpstr>
      <vt:lpstr>library(openNLP)</vt:lpstr>
      <vt:lpstr>Nuances of openNLP</vt:lpstr>
      <vt:lpstr>Another TRAP!</vt:lpstr>
      <vt:lpstr>Let’s perform Named Entity Recognition</vt:lpstr>
      <vt:lpstr>PowerPoint Presentation</vt:lpstr>
      <vt:lpstr>Thank you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298</cp:revision>
  <dcterms:created xsi:type="dcterms:W3CDTF">2018-05-23T17:24:59Z</dcterms:created>
  <dcterms:modified xsi:type="dcterms:W3CDTF">2019-06-07T04:57:01Z</dcterms:modified>
</cp:coreProperties>
</file>