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593" r:id="rId2"/>
    <p:sldId id="807" r:id="rId3"/>
    <p:sldId id="810" r:id="rId4"/>
    <p:sldId id="811" r:id="rId5"/>
    <p:sldId id="812" r:id="rId6"/>
    <p:sldId id="813" r:id="rId7"/>
    <p:sldId id="814" r:id="rId8"/>
    <p:sldId id="822" r:id="rId9"/>
    <p:sldId id="823" r:id="rId10"/>
    <p:sldId id="824" r:id="rId11"/>
    <p:sldId id="815" r:id="rId12"/>
    <p:sldId id="816" r:id="rId13"/>
    <p:sldId id="818" r:id="rId14"/>
    <p:sldId id="819" r:id="rId15"/>
    <p:sldId id="817" r:id="rId16"/>
    <p:sldId id="820" r:id="rId17"/>
    <p:sldId id="821" r:id="rId18"/>
    <p:sldId id="809" r:id="rId19"/>
    <p:sldId id="826" r:id="rId20"/>
    <p:sldId id="827" r:id="rId21"/>
    <p:sldId id="825" r:id="rId22"/>
    <p:sldId id="828" r:id="rId23"/>
    <p:sldId id="829" r:id="rId24"/>
    <p:sldId id="836" r:id="rId25"/>
    <p:sldId id="837" r:id="rId26"/>
    <p:sldId id="831" r:id="rId27"/>
    <p:sldId id="838" r:id="rId28"/>
    <p:sldId id="839" r:id="rId29"/>
    <p:sldId id="840" r:id="rId30"/>
    <p:sldId id="842" r:id="rId31"/>
    <p:sldId id="846" r:id="rId32"/>
    <p:sldId id="849" r:id="rId33"/>
    <p:sldId id="850" r:id="rId34"/>
    <p:sldId id="851" r:id="rId35"/>
    <p:sldId id="845" r:id="rId36"/>
    <p:sldId id="844" r:id="rId37"/>
    <p:sldId id="853" r:id="rId38"/>
    <p:sldId id="833" r:id="rId39"/>
    <p:sldId id="854" r:id="rId40"/>
    <p:sldId id="857" r:id="rId41"/>
    <p:sldId id="858" r:id="rId42"/>
    <p:sldId id="859" r:id="rId43"/>
    <p:sldId id="832" r:id="rId44"/>
    <p:sldId id="855" r:id="rId45"/>
    <p:sldId id="856" r:id="rId46"/>
    <p:sldId id="83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6/18/2019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6/18/2019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6/18/2019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6/18/2019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6/18/2019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6/18/2019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6/18/2019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19, 2019</a:t>
            </a:r>
          </a:p>
          <a:p>
            <a:r>
              <a:rPr lang="en-US" dirty="0"/>
              <a:t> 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=""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11" y="2720974"/>
            <a:ext cx="2991139" cy="29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 smtClean="0"/>
              <a:t>Unsupervised </a:t>
            </a:r>
            <a:r>
              <a:rPr lang="en-US" dirty="0"/>
              <a:t>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22220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382462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</a:t>
            </a:r>
            <a:r>
              <a:rPr lang="en-US" dirty="0" smtClean="0"/>
              <a:t>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=""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</a:t>
            </a:r>
            <a:r>
              <a:rPr lang="en-US" sz="2800" dirty="0" smtClean="0"/>
              <a:t>Three vectors </a:t>
            </a:r>
            <a:r>
              <a:rPr lang="en-US" sz="2800" dirty="0"/>
              <a:t>&amp; </a:t>
            </a:r>
            <a:r>
              <a:rPr lang="en-US" sz="2800" dirty="0" smtClean="0"/>
              <a:t>Three </a:t>
            </a:r>
            <a:r>
              <a:rPr lang="en-US" sz="2800" dirty="0"/>
              <a:t>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=""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=""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=""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=""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233488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6444562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6415742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003988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– June 19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/>
              <a:t>: Interactie </a:t>
            </a:r>
            <a:r>
              <a:rPr lang="en-US" dirty="0"/>
              <a:t>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073934"/>
            <a:ext cx="8924925" cy="3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847624"/>
            <a:ext cx="7223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 black lines: LDA defined Topic; text is top 5 typical terms in each topic</a:t>
            </a:r>
          </a:p>
          <a:p>
            <a:r>
              <a:rPr lang="en-US" dirty="0"/>
              <a:t>Color: Polarity</a:t>
            </a:r>
          </a:p>
          <a:p>
            <a:r>
              <a:rPr lang="en-US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8" y="5885412"/>
            <a:ext cx="8924925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shows the Guardian write positive and longer articles about Pakistan related to cricket than other topics.</a:t>
            </a:r>
          </a:p>
        </p:txBody>
      </p: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r>
              <a:rPr lang="en-US" i="1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392634"/>
              </p:ext>
            </p:extLst>
          </p:nvPr>
        </p:nvGraphicFramePr>
        <p:xfrm>
          <a:off x="628650" y="1111250"/>
          <a:ext cx="7887506" cy="334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– June 19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Q/A from yesterday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Polarity &amp; Sentiment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Modeling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K-Means, Spherical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K-Mean, K-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Clustering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F190EE-92E3-4313-92EF-4C495CE5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AD8170E-B4B0-4284-8636-D6CCC59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8FA931-BB9C-48A1-AE45-F4359BFB5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1FE6D3-DBEB-484F-A373-86A1AD977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Image result for after lunch meme">
            <a:extLst>
              <a:ext uri="{FF2B5EF4-FFF2-40B4-BE49-F238E27FC236}">
                <a16:creationId xmlns="" xmlns:a16="http://schemas.microsoft.com/office/drawing/2014/main" id="{DA7178C5-ED14-4BAE-99EA-602851F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95475"/>
            <a:ext cx="3810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3 Clusters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961576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3 clusters…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85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104615">
            <a:off x="1302943" y="2097811"/>
            <a:ext cx="3388612" cy="1622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2454577" y="3364960"/>
            <a:ext cx="3388612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cost &amp; </a:t>
            </a:r>
          </a:p>
          <a:p>
            <a:pPr algn="ctr"/>
            <a:r>
              <a:rPr lang="en-US" sz="1200" dirty="0" smtClean="0"/>
              <a:t>high sales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742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cost &amp; </a:t>
            </a:r>
          </a:p>
          <a:p>
            <a:pPr algn="ctr"/>
            <a:r>
              <a:rPr lang="en-US" sz="1200" dirty="0" smtClean="0"/>
              <a:t>high sales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256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Mid cost &amp; </a:t>
            </a:r>
          </a:p>
          <a:p>
            <a:pPr algn="ctr"/>
            <a:r>
              <a:rPr lang="en-US" sz="1200" dirty="0" smtClean="0"/>
              <a:t>Mid sales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Scale each vector to so one unit of measure doesn’t dominate </a:t>
            </a:r>
            <a:r>
              <a:rPr lang="en-US" sz="1600" dirty="0" err="1" smtClean="0"/>
              <a:t>ie</a:t>
            </a:r>
            <a:r>
              <a:rPr lang="en-US" sz="1600" dirty="0" smtClean="0"/>
              <a:t> # of rooms in a house vs </a:t>
            </a:r>
            <a:r>
              <a:rPr lang="en-US" sz="1600" dirty="0" err="1" smtClean="0"/>
              <a:t>sq</a:t>
            </a:r>
            <a:r>
              <a:rPr lang="en-US" sz="1600" dirty="0" smtClean="0"/>
              <a:t>-Meter of house</a:t>
            </a:r>
            <a:endParaRPr lang="en-US" sz="16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90" y="3353304"/>
            <a:ext cx="2355176" cy="26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Refresher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957144" cy="291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7166068" y="3433136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340" y="3689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2849" y="40391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9302" y="35546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4783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Remember Pythagorean Theorem?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</a:t>
            </a:r>
            <a:r>
              <a:rPr lang="en-US" baseline="30000" smtClean="0"/>
              <a:t>2</a:t>
            </a:r>
            <a:r>
              <a:rPr lang="en-US" smtClean="0"/>
              <a:t>+B</a:t>
            </a:r>
            <a:r>
              <a:rPr lang="en-US" baseline="30000" smtClean="0"/>
              <a:t>2</a:t>
            </a:r>
            <a:r>
              <a:rPr lang="en-US" smtClean="0"/>
              <a:t>=C</a:t>
            </a:r>
            <a:r>
              <a:rPr lang="en-US" baseline="30000" smtClean="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26814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Example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centroid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distance from each point to each centroid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Pts assigned to closest centroid.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“3”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Cluster “1”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MEAN AVERAGE distance among assigned pts to centroid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“2”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Cluster “3”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the centroid to the average distance among all assigned points 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 smtClean="0"/>
              <a:t>K Means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Since “3” moved, this </a:t>
            </a:r>
            <a:r>
              <a:rPr lang="en-US" sz="1400" dirty="0" err="1" smtClean="0"/>
              <a:t>pt</a:t>
            </a:r>
            <a:r>
              <a:rPr lang="en-US" sz="1400" dirty="0" smtClean="0"/>
              <a:t> is assigned to “2” 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 State Fuel Cost (x) vs Sales (y)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new </a:t>
            </a:r>
            <a:r>
              <a:rPr lang="en-US" sz="1600" dirty="0" err="1" smtClean="0"/>
              <a:t>pt</a:t>
            </a:r>
            <a:r>
              <a:rPr lang="en-US" sz="1600" dirty="0" smtClean="0"/>
              <a:t> assignments again moves the centroid.  The process repeats until no reassignments occur after moving the centroids (convergence).</a:t>
            </a:r>
            <a:endParaRPr lang="en-US" sz="1600" dirty="0"/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51283" y="3121573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88221" y="3736428"/>
            <a:ext cx="425669" cy="299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</a:t>
            </a:r>
            <a:r>
              <a:rPr lang="en-US" dirty="0" smtClean="0"/>
              <a:t>clustering </a:t>
            </a:r>
            <a:r>
              <a:rPr lang="en-US" dirty="0"/>
              <a:t>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</a:t>
            </a:r>
            <a:r>
              <a:rPr lang="en-US" sz="1600" dirty="0" smtClean="0"/>
              <a:t># of </a:t>
            </a:r>
            <a:r>
              <a:rPr lang="en-US" sz="1600" dirty="0"/>
              <a:t>rooms in a house vs </a:t>
            </a:r>
            <a:r>
              <a:rPr lang="en-US" sz="1600" dirty="0" err="1"/>
              <a:t>sq</a:t>
            </a:r>
            <a:r>
              <a:rPr lang="en-US" sz="1600" dirty="0"/>
              <a:t>-Meter of </a:t>
            </a:r>
            <a:r>
              <a:rPr lang="en-US" sz="1600" dirty="0" smtClean="0"/>
              <a:t>house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 smtClean="0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Open </a:t>
            </a:r>
            <a:r>
              <a:rPr lang="en-US" sz="3200" dirty="0" err="1" smtClean="0"/>
              <a:t>D_kmeans.R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Centroid </a:t>
            </a:r>
            <a:r>
              <a:rPr lang="en-US" dirty="0"/>
              <a:t>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this example a centroid would be “pulled” away from the actual cluster D1,D4 &amp; D3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Mean of 1,2,3,4,5,</a:t>
            </a:r>
            <a:r>
              <a:rPr lang="en-US" u="sng" dirty="0" smtClean="0"/>
              <a:t>60</a:t>
            </a:r>
            <a:r>
              <a:rPr lang="en-US" dirty="0" smtClean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Median of 1,2,3,4,5,</a:t>
            </a:r>
            <a:r>
              <a:rPr lang="en-US" u="sng" dirty="0" smtClean="0"/>
              <a:t>60</a:t>
            </a:r>
            <a:r>
              <a:rPr lang="en-US" dirty="0" smtClean="0"/>
              <a:t> = 3.5 (closer to more points in vector space)</a:t>
            </a:r>
            <a:endParaRPr lang="en-US" dirty="0"/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41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 smtClean="0"/>
              <a:t>E_kmediods.R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Vs Spherical </a:t>
            </a:r>
            <a:r>
              <a:rPr lang="en-US" dirty="0"/>
              <a:t>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D3 refers to “mining” </a:t>
            </a:r>
            <a:r>
              <a:rPr lang="en-US" dirty="0" err="1" smtClean="0"/>
              <a:t>ie</a:t>
            </a:r>
            <a:r>
              <a:rPr lang="en-US" dirty="0" smtClean="0"/>
              <a:t> minerals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D1, D4, D3 probably appear as 1 cluster w/D2 standing alone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=""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=""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=""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3206413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=""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=""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=""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=""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=""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231969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=""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2319692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=""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=""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=""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=""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=""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=""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3061733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=""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468946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=""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=""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=""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=""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=""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=""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=""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=""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=""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=""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=""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=""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=""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to measure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Euclidean</a:t>
            </a:r>
            <a:r>
              <a:rPr lang="en-US" dirty="0" smtClean="0"/>
              <a:t>: How dissimilar are documents?</a:t>
            </a:r>
          </a:p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0,1,2,6,1,0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309" y="3058517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167113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Doc1: 1,0,3,6,7,0</a:t>
            </a:r>
          </a:p>
          <a:p>
            <a:r>
              <a:rPr lang="en-US" dirty="0" smtClean="0"/>
              <a:t>Doc2: 0,1,2,6,1,0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309" y="1418887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a numeric Vector Representation from tokens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076" y="2480430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(1*0) + (0*1) + (3*2) + (6*6) + (7*1) + (0*0)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1076" y="2790485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+ 0 + 6+ 36+ 7+ 0 = 49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076" y="2170376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Calculate the “dot product” of the vectors: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310" y="3673366"/>
            <a:ext cx="4881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 smtClean="0">
                <a:solidFill>
                  <a:srgbClr val="FFC000"/>
                </a:solidFill>
              </a:rPr>
              <a:t>63.1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040520"/>
            <a:ext cx="360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1545007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Doc1: 1,0,3,6,7,0</a:t>
            </a:r>
          </a:p>
          <a:p>
            <a:r>
              <a:rPr lang="en-US" dirty="0" smtClean="0"/>
              <a:t>Doc2: 0,1,2,6,1,0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309" y="1292759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with a numeric Vector Representation from tokens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076" y="2638087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(1*0) + (0*1) + (3*2) + (6*6) + (7*1) + (0*0)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1076" y="2948142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+ 0 + 6+ 36+ 7+ 0 = 49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1076" y="232803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Calculate the “dot product” of the vectors: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310" y="3405344"/>
            <a:ext cx="4881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Calculate the magnitude for a document</a:t>
            </a:r>
          </a:p>
          <a:p>
            <a:r>
              <a:rPr lang="en-US" dirty="0" smtClean="0"/>
              <a:t>Doc1: (1*1) + (0*0 )+ (3*3) + (6*6) + (7*7 )+ (0*0) </a:t>
            </a:r>
          </a:p>
          <a:p>
            <a:r>
              <a:rPr lang="en-US" dirty="0" smtClean="0"/>
              <a:t>1 + 0 + 9 + 36 + 49 + 0 = 95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(95) = 9.7</a:t>
            </a:r>
          </a:p>
          <a:p>
            <a:r>
              <a:rPr lang="en-US" dirty="0" smtClean="0"/>
              <a:t>Doc2: (0*0)+(1*1)+(2*2)+(6*6)+(1*1) + (0*0)</a:t>
            </a:r>
          </a:p>
          <a:p>
            <a:r>
              <a:rPr lang="en-US" dirty="0" smtClean="0"/>
              <a:t>0 + 1 + 4 + 36 + 1 + 0 = 42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(42) = 6.4 </a:t>
            </a:r>
          </a:p>
          <a:p>
            <a:r>
              <a:rPr lang="en-US" dirty="0"/>
              <a:t>9.7 * 6.4 = </a:t>
            </a:r>
            <a:r>
              <a:rPr lang="en-US" dirty="0"/>
              <a:t>63.1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013" y="5754415"/>
            <a:ext cx="367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 smtClean="0">
                <a:solidFill>
                  <a:srgbClr val="FFC000"/>
                </a:solidFill>
              </a:rPr>
              <a:t>= 0.77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10" y="1170918"/>
            <a:ext cx="237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</a:t>
            </a:r>
            <a:r>
              <a:rPr lang="en-US" dirty="0" smtClean="0"/>
              <a:t>0,1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" y="5969877"/>
            <a:ext cx="8823960" cy="32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cosines now D4, D2 represent a cluster as expected and you may have to declare add another K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641835" cy="3668843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Euclidean</a:t>
            </a:r>
            <a:r>
              <a:rPr lang="en-US" dirty="0" smtClean="0"/>
              <a:t>: How dissimilar are documents?</a:t>
            </a:r>
          </a:p>
          <a:p>
            <a:r>
              <a:rPr lang="en-US" b="1" dirty="0" smtClean="0"/>
              <a:t>Cosine</a:t>
            </a:r>
            <a:r>
              <a:rPr lang="en-US" dirty="0" smtClean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53959" y="31688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similar to the cosine similarity is closer to 1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0" idx="6"/>
          </p:cNvCxnSpPr>
          <p:nvPr/>
        </p:nvCxnSpPr>
        <p:spPr>
          <a:xfrm flipH="1">
            <a:off x="5294413" y="3515710"/>
            <a:ext cx="743780" cy="19973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763900" y="1594579"/>
            <a:ext cx="7616201" cy="36688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51339" y="5102772"/>
            <a:ext cx="338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Big distance D4 to D2 means they are far apart.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0428" y="5102772"/>
            <a:ext cx="312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D4:D1  Small angle distance so the cosine similarity will get closer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 smtClean="0"/>
              <a:t>F_spherical_kmeans.R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542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Prework, you should have read the ethics articles provided but if you haven’t please 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 : Perform a clustering technique on Jeopardy data &amp; construct one visual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30Min: Read chapter 6 on document classification using elastic net.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218" name="Picture 2" descr="Image result for professor meme">
            <a:extLst>
              <a:ext uri="{FF2B5EF4-FFF2-40B4-BE49-F238E27FC236}">
                <a16:creationId xmlns="" xmlns:a16="http://schemas.microsoft.com/office/drawing/2014/main" id="{5D0EA8E1-0165-4C0D-911D-97F50C9A0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166284"/>
            <a:ext cx="4057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</a:t>
            </a:r>
            <a:r>
              <a:rPr lang="en-US" altLang="en-US" dirty="0" smtClean="0">
                <a:latin typeface="Franklin Gothic Book" pitchFamily="34" charset="0"/>
              </a:rPr>
              <a:t>clustering, data </a:t>
            </a:r>
            <a:r>
              <a:rPr lang="en-US" altLang="en-US" dirty="0">
                <a:latin typeface="Franklin Gothic Book" pitchFamily="34" charset="0"/>
              </a:rPr>
              <a:t>reduction &amp; exploration,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=""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=""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=""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3000376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=""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=""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=""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=""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=""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971800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=""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=""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=""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=""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=""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3287149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=""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227683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=""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2276831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=""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893485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=""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=""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=""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=""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=""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=""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=""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=""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=""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5840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=""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584050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In new data find the customers/observations that most likely are part of a particular cluster.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=""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2276832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=""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3398995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=""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227683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=""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748906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=""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3203743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=""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=""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636616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=""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741422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=""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=""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6" y="3117194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6/18/2019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282633" y="3056312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observed customer personas exist in our customer data?</a:t>
            </a:r>
            <a:endParaRPr lang="en-US" dirty="0"/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=""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54" y="2966485"/>
            <a:ext cx="3029931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6327</TotalTime>
  <Words>2099</Words>
  <Application>Microsoft Office PowerPoint</Application>
  <PresentationFormat>On-screen Show (4:3)</PresentationFormat>
  <Paragraphs>477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Document</vt:lpstr>
      <vt:lpstr>GSERM: Text Mining &amp; NLP Sentiment Analysis</vt:lpstr>
      <vt:lpstr>Agenda – all times are suggested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Interactie to show term distribution</vt:lpstr>
      <vt:lpstr>Interpreting a TreeMap: Multi-dimensional</vt:lpstr>
      <vt:lpstr>Agenda – all times are suggested</vt:lpstr>
      <vt:lpstr>PowerPoint Presentation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Cosine</vt:lpstr>
      <vt:lpstr>Cosine</vt:lpstr>
      <vt:lpstr>Spherical K-Means</vt:lpstr>
      <vt:lpstr>Side by Side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373</cp:revision>
  <dcterms:created xsi:type="dcterms:W3CDTF">2018-05-23T17:24:59Z</dcterms:created>
  <dcterms:modified xsi:type="dcterms:W3CDTF">2019-06-19T00:45:28Z</dcterms:modified>
</cp:coreProperties>
</file>