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593" r:id="rId2"/>
    <p:sldId id="815" r:id="rId3"/>
    <p:sldId id="678" r:id="rId4"/>
    <p:sldId id="752" r:id="rId5"/>
    <p:sldId id="804" r:id="rId6"/>
    <p:sldId id="751" r:id="rId7"/>
    <p:sldId id="754" r:id="rId8"/>
    <p:sldId id="755" r:id="rId9"/>
    <p:sldId id="814" r:id="rId10"/>
    <p:sldId id="756" r:id="rId11"/>
    <p:sldId id="757" r:id="rId12"/>
    <p:sldId id="758" r:id="rId13"/>
    <p:sldId id="759" r:id="rId14"/>
    <p:sldId id="760" r:id="rId15"/>
    <p:sldId id="679" r:id="rId16"/>
    <p:sldId id="681" r:id="rId17"/>
    <p:sldId id="761" r:id="rId18"/>
    <p:sldId id="682" r:id="rId19"/>
    <p:sldId id="762" r:id="rId20"/>
    <p:sldId id="684" r:id="rId21"/>
    <p:sldId id="764" r:id="rId22"/>
    <p:sldId id="765" r:id="rId23"/>
    <p:sldId id="763" r:id="rId24"/>
    <p:sldId id="766" r:id="rId25"/>
    <p:sldId id="768" r:id="rId26"/>
    <p:sldId id="769" r:id="rId27"/>
    <p:sldId id="770" r:id="rId28"/>
    <p:sldId id="685" r:id="rId29"/>
    <p:sldId id="771" r:id="rId30"/>
    <p:sldId id="816" r:id="rId31"/>
    <p:sldId id="773" r:id="rId32"/>
    <p:sldId id="817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800" r:id="rId42"/>
    <p:sldId id="801" r:id="rId43"/>
    <p:sldId id="802" r:id="rId44"/>
    <p:sldId id="803" r:id="rId45"/>
    <p:sldId id="783" r:id="rId46"/>
    <p:sldId id="784" r:id="rId47"/>
    <p:sldId id="786" r:id="rId48"/>
    <p:sldId id="787" r:id="rId49"/>
    <p:sldId id="788" r:id="rId50"/>
    <p:sldId id="789" r:id="rId51"/>
    <p:sldId id="733" r:id="rId52"/>
    <p:sldId id="790" r:id="rId53"/>
    <p:sldId id="792" r:id="rId54"/>
    <p:sldId id="793" r:id="rId55"/>
    <p:sldId id="794" r:id="rId56"/>
    <p:sldId id="797" r:id="rId57"/>
    <p:sldId id="796" r:id="rId58"/>
    <p:sldId id="795" r:id="rId59"/>
    <p:sldId id="791" r:id="rId60"/>
    <p:sldId id="798" r:id="rId61"/>
    <p:sldId id="818" r:id="rId62"/>
    <p:sldId id="808" r:id="rId63"/>
    <p:sldId id="813" r:id="rId64"/>
    <p:sldId id="809" r:id="rId65"/>
    <p:sldId id="810" r:id="rId66"/>
    <p:sldId id="811" r:id="rId67"/>
    <p:sldId id="81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</a:t>
            </a:r>
            <a:r>
              <a:rPr lang="en-US" baseline="0" dirty="0" smtClean="0"/>
              <a:t>Super Bowl 50 </a:t>
            </a:r>
            <a:r>
              <a:rPr lang="en-US" baseline="0" dirty="0"/>
              <a:t>Tweets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12688"/>
        <c:axId val="486310728"/>
      </c:barChart>
      <c:catAx>
        <c:axId val="48631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10728"/>
        <c:crosses val="autoZero"/>
        <c:auto val="1"/>
        <c:lblAlgn val="ctr"/>
        <c:lblOffset val="100"/>
        <c:noMultiLvlLbl val="0"/>
      </c:catAx>
      <c:valAx>
        <c:axId val="4863107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1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486312296"/>
        <c:axId val="486313472"/>
      </c:barChart>
      <c:catAx>
        <c:axId val="486312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6313472"/>
        <c:crosses val="autoZero"/>
        <c:auto val="1"/>
        <c:lblAlgn val="ctr"/>
        <c:lblOffset val="100"/>
        <c:noMultiLvlLbl val="0"/>
      </c:catAx>
      <c:valAx>
        <c:axId val="48631347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1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13080"/>
        <c:axId val="486306024"/>
      </c:barChart>
      <c:catAx>
        <c:axId val="48631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06024"/>
        <c:crosses val="autoZero"/>
        <c:auto val="1"/>
        <c:lblAlgn val="ctr"/>
        <c:lblOffset val="100"/>
        <c:noMultiLvlLbl val="0"/>
      </c:catAx>
      <c:valAx>
        <c:axId val="48630602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1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05240"/>
        <c:axId val="486304456"/>
      </c:barChart>
      <c:catAx>
        <c:axId val="486305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04456"/>
        <c:crosses val="autoZero"/>
        <c:auto val="1"/>
        <c:lblAlgn val="ctr"/>
        <c:lblOffset val="100"/>
        <c:noMultiLvlLbl val="0"/>
      </c:catAx>
      <c:valAx>
        <c:axId val="4863044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052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14256"/>
        <c:axId val="486314648"/>
      </c:barChart>
      <c:catAx>
        <c:axId val="486314256"/>
        <c:scaling>
          <c:orientation val="minMax"/>
        </c:scaling>
        <c:delete val="1"/>
        <c:axPos val="b"/>
        <c:majorTickMark val="none"/>
        <c:minorTickMark val="none"/>
        <c:tickLblPos val="nextTo"/>
        <c:crossAx val="486314648"/>
        <c:crosses val="autoZero"/>
        <c:auto val="1"/>
        <c:lblAlgn val="ctr"/>
        <c:lblOffset val="100"/>
        <c:noMultiLvlLbl val="0"/>
      </c:catAx>
      <c:valAx>
        <c:axId val="48631464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1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Zipf'sExpected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0.32</c:v>
                </c:pt>
                <c:pt idx="1">
                  <c:v>0.16</c:v>
                </c:pt>
                <c:pt idx="2">
                  <c:v>0.10666666666666667</c:v>
                </c:pt>
                <c:pt idx="3">
                  <c:v>0.08</c:v>
                </c:pt>
                <c:pt idx="4">
                  <c:v>6.4000000000000001E-2</c:v>
                </c:pt>
                <c:pt idx="5">
                  <c:v>5.3333333333333337E-2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07200"/>
        <c:axId val="486315040"/>
      </c:barChart>
      <c:catAx>
        <c:axId val="48630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15040"/>
        <c:crosses val="autoZero"/>
        <c:auto val="1"/>
        <c:lblAlgn val="ctr"/>
        <c:lblOffset val="100"/>
        <c:noMultiLvlLbl val="0"/>
      </c:catAx>
      <c:valAx>
        <c:axId val="486315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0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326016"/>
        <c:axId val="486326800"/>
      </c:barChart>
      <c:catAx>
        <c:axId val="48632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26800"/>
        <c:crosses val="autoZero"/>
        <c:auto val="1"/>
        <c:lblAlgn val="ctr"/>
        <c:lblOffset val="100"/>
        <c:noMultiLvlLbl val="0"/>
      </c:catAx>
      <c:valAx>
        <c:axId val="486326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2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101 in book</a:t>
            </a:r>
            <a:r>
              <a:rPr lang="en-US" baseline="0" dirty="0" smtClean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6/16/2019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6/16/2019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6/16/2019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6/16/2019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6/16/2019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6/16/2019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GSERM: Text Mining &amp; NLP</a:t>
            </a:r>
            <a:br>
              <a:rPr lang="en-US" smtClean="0"/>
            </a:br>
            <a:r>
              <a:rPr lang="en-US" smtClean="0"/>
              <a:t>Common TM Visuals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18, 2019</a:t>
            </a:r>
          </a:p>
          <a:p>
            <a:r>
              <a:rPr lang="en-US" dirty="0" smtClean="0"/>
              <a:t> Ted Kwartler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0631" y="576922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=""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716283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=""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98" y="1763183"/>
            <a:ext cx="2961452" cy="166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84206"/>
              </p:ext>
            </p:extLst>
          </p:nvPr>
        </p:nvGraphicFramePr>
        <p:xfrm>
          <a:off x="364067" y="1111050"/>
          <a:ext cx="8415866" cy="408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733506"/>
              </p:ext>
            </p:extLst>
          </p:nvPr>
        </p:nvGraphicFramePr>
        <p:xfrm>
          <a:off x="285135" y="1624780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222970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4044273"/>
              </p:ext>
            </p:extLst>
          </p:nvPr>
        </p:nvGraphicFramePr>
        <p:xfrm>
          <a:off x="4571999" y="1655465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222970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322335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 smtClean="0">
                <a:solidFill>
                  <a:schemeClr val="bg1"/>
                </a:solidFill>
              </a:rPr>
              <a:t>- </a:t>
            </a:r>
            <a:r>
              <a:rPr lang="en-US" sz="1600" dirty="0">
                <a:solidFill>
                  <a:schemeClr val="bg1"/>
                </a:solidFill>
              </a:rPr>
              <a:t>2016 Direct Premiums Written </a:t>
            </a:r>
            <a:r>
              <a:rPr lang="en-US" sz="1600" dirty="0" smtClean="0">
                <a:solidFill>
                  <a:schemeClr val="bg1"/>
                </a:solidFill>
              </a:rPr>
              <a:t>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322335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 – </a:t>
            </a:r>
            <a:r>
              <a:rPr lang="en-US" sz="1600" dirty="0" smtClean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3" y="5324520"/>
            <a:ext cx="8784167" cy="616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industries become natural monopolies.  Without this </a:t>
            </a:r>
            <a:r>
              <a:rPr lang="en-US" dirty="0" smtClean="0"/>
              <a:t>natural </a:t>
            </a:r>
            <a:r>
              <a:rPr lang="en-US" dirty="0"/>
              <a:t>maturing the </a:t>
            </a:r>
            <a:r>
              <a:rPr lang="en-US" dirty="0" smtClean="0"/>
              <a:t>industry </a:t>
            </a:r>
            <a:r>
              <a:rPr lang="en-US" dirty="0"/>
              <a:t>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0573"/>
              </p:ext>
            </p:extLst>
          </p:nvPr>
        </p:nvGraphicFramePr>
        <p:xfrm>
          <a:off x="0" y="19943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505012"/>
              </p:ext>
            </p:extLst>
          </p:nvPr>
        </p:nvGraphicFramePr>
        <p:xfrm>
          <a:off x="4572000" y="21362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25B208-7BF4-4D83-84BC-616DCCF96F9A}"/>
              </a:ext>
            </a:extLst>
          </p:cNvPr>
          <p:cNvSpPr txBox="1"/>
          <p:nvPr/>
        </p:nvSpPr>
        <p:spPr>
          <a:xfrm>
            <a:off x="628650" y="1504335"/>
            <a:ext cx="783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frequency of a word is inversely related to its rank in a word frequency matrix.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=""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B_Associations_Dendrogram_WordNetworks.R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=""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86600" y="5532798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similar to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3107117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722529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</a:t>
            </a:r>
            <a:r>
              <a:rPr lang="en-US" i="1" dirty="0" smtClean="0"/>
              <a:t>in  document will </a:t>
            </a:r>
            <a:r>
              <a:rPr lang="en-US" i="1" dirty="0"/>
              <a:t>be returned.</a:t>
            </a:r>
          </a:p>
        </p:txBody>
      </p: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=""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      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3" y="5686723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B_Associations_Dendrogram_WordNetworks.R</a:t>
            </a:r>
            <a:endParaRPr lang="en-US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8" y="5654272"/>
            <a:ext cx="67695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=""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7969660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=""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498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appears 5 times.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EB5EF2F-FF80-494A-A0D1-F2D3D3C883DB}"/>
              </a:ext>
            </a:extLst>
          </p:cNvPr>
          <p:cNvSpPr/>
          <p:nvPr/>
        </p:nvSpPr>
        <p:spPr>
          <a:xfrm>
            <a:off x="179913" y="5349162"/>
            <a:ext cx="8784167" cy="591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thealetrail</a:t>
            </a:r>
            <a:r>
              <a:rPr lang="en-US" sz="1400" dirty="0"/>
              <a:t>” is NOT frequent within the corpus.  Instead given a search term “</a:t>
            </a:r>
            <a:r>
              <a:rPr lang="en-US" sz="1400" dirty="0" err="1"/>
              <a:t>brewdog</a:t>
            </a:r>
            <a:r>
              <a:rPr lang="en-US" sz="1400" dirty="0"/>
              <a:t>” it is highly </a:t>
            </a:r>
            <a:r>
              <a:rPr lang="en-US" sz="1400" i="1" dirty="0"/>
              <a:t>associated</a:t>
            </a:r>
            <a:r>
              <a:rPr lang="en-US" sz="1400" dirty="0"/>
              <a:t>.  “</a:t>
            </a:r>
            <a:r>
              <a:rPr lang="en-US" sz="1400" dirty="0" err="1"/>
              <a:t>thealetrail</a:t>
            </a:r>
            <a:r>
              <a:rPr lang="en-US" sz="1400" dirty="0"/>
              <a:t>” in the context of “</a:t>
            </a:r>
            <a:r>
              <a:rPr lang="en-US" sz="1400" dirty="0" err="1"/>
              <a:t>brewdog</a:t>
            </a:r>
            <a:r>
              <a:rPr lang="en-US" sz="1400" dirty="0"/>
              <a:t>” is frequently associated but still seldom used in the grander context.</a:t>
            </a:r>
          </a:p>
        </p:txBody>
      </p: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2514600" y="232308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2514600" y="195408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9741"/>
              </p:ext>
            </p:extLst>
          </p:nvPr>
        </p:nvGraphicFramePr>
        <p:xfrm>
          <a:off x="2686050" y="2538389"/>
          <a:ext cx="37719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75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6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 (in)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1012F0F-BB26-479E-89B7-89A1CF7DC8BD}"/>
              </a:ext>
            </a:extLst>
          </p:cNvPr>
          <p:cNvSpPr/>
          <p:nvPr/>
        </p:nvSpPr>
        <p:spPr>
          <a:xfrm>
            <a:off x="179913" y="5643716"/>
            <a:ext cx="8784167" cy="296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 two are most similar?  What approximate value would “connect” the two?</a:t>
            </a:r>
          </a:p>
        </p:txBody>
      </p:sp>
    </p:spTree>
    <p:extLst>
      <p:ext uri="{BB962C8B-B14F-4D97-AF65-F5344CB8AC3E}">
        <p14:creationId xmlns:p14="http://schemas.microsoft.com/office/powerpoint/2010/main" val="68820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B40F18D-38DC-4DA2-9A3A-80D0075E556D}"/>
              </a:ext>
            </a:extLst>
          </p:cNvPr>
          <p:cNvGrpSpPr/>
          <p:nvPr/>
        </p:nvGrpSpPr>
        <p:grpSpPr>
          <a:xfrm>
            <a:off x="2514600" y="1128174"/>
            <a:ext cx="4114800" cy="4750503"/>
            <a:chOff x="4660900" y="1128174"/>
            <a:chExt cx="4114800" cy="4750503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197406C-DFBC-4F87-B64C-5BFAB29DF079}"/>
                </a:ext>
              </a:extLst>
            </p:cNvPr>
            <p:cNvSpPr/>
            <p:nvPr/>
          </p:nvSpPr>
          <p:spPr>
            <a:xfrm>
              <a:off x="4660900" y="1497176"/>
              <a:ext cx="4114800" cy="4381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marL="114300" lvl="1" indent="-114300">
                <a:spcBef>
                  <a:spcPts val="600"/>
                </a:spcBef>
                <a:buSzPct val="100000"/>
                <a:buFont typeface="Arial"/>
                <a:buChar char="•"/>
              </a:pP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EE6A673-DE2C-4210-A54A-DC994611B17B}"/>
                </a:ext>
              </a:extLst>
            </p:cNvPr>
            <p:cNvSpPr/>
            <p:nvPr/>
          </p:nvSpPr>
          <p:spPr>
            <a:xfrm>
              <a:off x="4660900" y="1128174"/>
              <a:ext cx="4114800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Rainfall Data as a Dendrogram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1FC863D7-E617-4659-9D8A-5FABFA4A07BF}"/>
                </a:ext>
              </a:extLst>
            </p:cNvPr>
            <p:cNvGrpSpPr/>
            <p:nvPr/>
          </p:nvGrpSpPr>
          <p:grpSpPr>
            <a:xfrm>
              <a:off x="5255809" y="1706449"/>
              <a:ext cx="2924981" cy="2967580"/>
              <a:chOff x="5846529" y="2604459"/>
              <a:chExt cx="2924981" cy="2967580"/>
            </a:xfrm>
          </p:grpSpPr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A5D650F-D200-4398-957F-57CC08202615}"/>
                  </a:ext>
                </a:extLst>
              </p:cNvPr>
              <p:cNvSpPr txBox="1"/>
              <p:nvPr/>
            </p:nvSpPr>
            <p:spPr>
              <a:xfrm rot="5400000">
                <a:off x="5918018" y="4852106"/>
                <a:ext cx="827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Boston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1E8F3D48-AD55-4711-98A2-828AF2F18BB7}"/>
                  </a:ext>
                </a:extLst>
              </p:cNvPr>
              <p:cNvSpPr txBox="1"/>
              <p:nvPr/>
            </p:nvSpPr>
            <p:spPr>
              <a:xfrm rot="5400000">
                <a:off x="6823312" y="4924585"/>
                <a:ext cx="9563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3705B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Portland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5AD15AC0-0BF8-4BAC-8A1F-77E63D3E5E5E}"/>
                  </a:ext>
                </a:extLst>
              </p:cNvPr>
              <p:cNvSpPr txBox="1"/>
              <p:nvPr/>
            </p:nvSpPr>
            <p:spPr>
              <a:xfrm rot="5400000">
                <a:off x="7918767" y="4410664"/>
                <a:ext cx="13669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600" kern="1200" dirty="0">
                    <a:solidFill>
                      <a:srgbClr val="1C2835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New Orleans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B59CF335-AD1C-454F-97A3-11B303409528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V="1">
                <a:off x="6331769" y="3822584"/>
                <a:ext cx="507131" cy="785049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A74B7F5C-A0F0-4DA9-B65F-D466B9BF7E2D}"/>
                  </a:ext>
                </a:extLst>
              </p:cNvPr>
              <p:cNvCxnSpPr>
                <a:stCxn id="27" idx="1"/>
              </p:cNvCxnSpPr>
              <p:nvPr/>
            </p:nvCxnSpPr>
            <p:spPr>
              <a:xfrm flipH="1" flipV="1">
                <a:off x="6838901" y="3822585"/>
                <a:ext cx="462588" cy="79310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4B800819-C322-49A6-80D6-C36B6D86CDE3}"/>
                  </a:ext>
                </a:extLst>
              </p:cNvPr>
              <p:cNvCxnSpPr>
                <a:stCxn id="28" idx="1"/>
              </p:cNvCxnSpPr>
              <p:nvPr/>
            </p:nvCxnSpPr>
            <p:spPr>
              <a:xfrm flipH="1" flipV="1">
                <a:off x="7470766" y="2735264"/>
                <a:ext cx="1131467" cy="1161212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9EC786E0-4C47-4A43-9B51-E0BFCDC8C628}"/>
                  </a:ext>
                </a:extLst>
              </p:cNvPr>
              <p:cNvCxnSpPr/>
              <p:nvPr/>
            </p:nvCxnSpPr>
            <p:spPr>
              <a:xfrm flipV="1">
                <a:off x="6838900" y="2735264"/>
                <a:ext cx="631866" cy="108732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0A89C0DF-0B8F-4EFD-909E-70EDD00D765D}"/>
                  </a:ext>
                </a:extLst>
              </p:cNvPr>
              <p:cNvCxnSpPr/>
              <p:nvPr/>
            </p:nvCxnSpPr>
            <p:spPr>
              <a:xfrm flipV="1">
                <a:off x="5944228" y="2735264"/>
                <a:ext cx="0" cy="1880421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F2C0F779-1EF3-45FB-BBE4-336B5AC2B2C0}"/>
                  </a:ext>
                </a:extLst>
              </p:cNvPr>
              <p:cNvCxnSpPr/>
              <p:nvPr/>
            </p:nvCxnSpPr>
            <p:spPr>
              <a:xfrm>
                <a:off x="5846529" y="273526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9E059EA0-D32B-47D3-A834-27E63151EC4A}"/>
                  </a:ext>
                </a:extLst>
              </p:cNvPr>
              <p:cNvCxnSpPr/>
              <p:nvPr/>
            </p:nvCxnSpPr>
            <p:spPr>
              <a:xfrm>
                <a:off x="5846529" y="3828454"/>
                <a:ext cx="195398" cy="0"/>
              </a:xfrm>
              <a:prstGeom prst="line">
                <a:avLst/>
              </a:prstGeom>
              <a:ln>
                <a:solidFill>
                  <a:srgbClr val="F0951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92CA6445-8623-4C2C-9BE8-9E22F8284B8E}"/>
                  </a:ext>
                </a:extLst>
              </p:cNvPr>
              <p:cNvSpPr txBox="1"/>
              <p:nvPr/>
            </p:nvSpPr>
            <p:spPr>
              <a:xfrm>
                <a:off x="5953048" y="3691779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B6FF05DC-D840-4D92-B3CB-395B42AF6689}"/>
                  </a:ext>
                </a:extLst>
              </p:cNvPr>
              <p:cNvSpPr txBox="1"/>
              <p:nvPr/>
            </p:nvSpPr>
            <p:spPr>
              <a:xfrm>
                <a:off x="5958588" y="2604459"/>
                <a:ext cx="3353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en-US" sz="1050" kern="1200" dirty="0">
                    <a:solidFill>
                      <a:prstClr val="black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DE5F1E5-302B-4125-9DFA-549BF3D63329}"/>
                </a:ext>
              </a:extLst>
            </p:cNvPr>
            <p:cNvSpPr txBox="1"/>
            <p:nvPr/>
          </p:nvSpPr>
          <p:spPr>
            <a:xfrm>
              <a:off x="4896751" y="5077411"/>
              <a:ext cx="3643099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 &amp; Portland are a cluster at height ~</a:t>
              </a:r>
              <a:r>
                <a:rPr lang="en-US" sz="1600" kern="1200" dirty="0" smtClean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44, </a:t>
              </a:r>
              <a:r>
                <a:rPr lang="en-US" sz="1600" kern="1200" dirty="0">
                  <a:solidFill>
                    <a:prstClr val="black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losing precision to create the cluster.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03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36488C7-5828-42B9-B9EA-E3E1326F4AA7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Visualizes hierarchical data.  For text, the frequency distances are calculated to create the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hc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object.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EBEC10D-BA36-46F0-9B26-B7041C9D73F1}"/>
              </a:ext>
            </a:extLst>
          </p:cNvPr>
          <p:cNvSpPr/>
          <p:nvPr/>
        </p:nvSpPr>
        <p:spPr>
          <a:xfrm>
            <a:off x="365760" y="1497177"/>
            <a:ext cx="4114800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31768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B2FAC6F-EF38-48BA-860E-5A21249ABE98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Real Rainfall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6BC8BFB-0E3D-472B-BA07-1DD44E0CF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9846"/>
              </p:ext>
            </p:extLst>
          </p:nvPr>
        </p:nvGraphicFramePr>
        <p:xfrm>
          <a:off x="743136" y="2226262"/>
          <a:ext cx="31862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00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6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City</a:t>
                      </a:r>
                      <a:endParaRPr lang="en-US" sz="1800" kern="1200" dirty="0">
                        <a:solidFill>
                          <a:srgbClr val="FFFFFF"/>
                        </a:solidFill>
                        <a:latin typeface="+mj-lt"/>
                        <a:ea typeface="+mn-ea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Annual Rainfall</a:t>
                      </a:r>
                      <a:endParaRPr lang="en-US" sz="1800" dirty="0"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Portland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43.5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Boston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43.8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Orleans</a:t>
                      </a:r>
                      <a:endParaRPr lang="en-US" sz="1800" dirty="0">
                        <a:solidFill>
                          <a:srgbClr val="FFFFFF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62.7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1706449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3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Dendrograms: Hierarchical Clusters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="" xmlns:a16="http://schemas.microsoft.com/office/drawing/2014/main" id="{D1D3783E-01A5-469C-B82C-CDF73DEAF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197406C-DFBC-4F87-B64C-5BFAB29DF079}"/>
              </a:ext>
            </a:extLst>
          </p:cNvPr>
          <p:cNvSpPr/>
          <p:nvPr/>
        </p:nvSpPr>
        <p:spPr>
          <a:xfrm>
            <a:off x="4660900" y="1497176"/>
            <a:ext cx="4114800" cy="43815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E6A673-DE2C-4210-A54A-DC994611B17B}"/>
              </a:ext>
            </a:extLst>
          </p:cNvPr>
          <p:cNvSpPr/>
          <p:nvPr/>
        </p:nvSpPr>
        <p:spPr>
          <a:xfrm>
            <a:off x="466090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Rainfall Data as a Dendrogram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67B539A-F57E-4022-A051-60008C85B04B}"/>
              </a:ext>
            </a:extLst>
          </p:cNvPr>
          <p:cNvSpPr/>
          <p:nvPr/>
        </p:nvSpPr>
        <p:spPr>
          <a:xfrm>
            <a:off x="365760" y="1493934"/>
            <a:ext cx="4114800" cy="438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Reduces information much like average is a reduction of many observations’ values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sz="1600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Word clusters emerge often showing related terms/phrases</a:t>
            </a:r>
          </a:p>
          <a:p>
            <a:pPr marL="117475" indent="-117475" defTabSz="457200">
              <a:buFont typeface="Arial"/>
              <a:buChar char="•"/>
            </a:pPr>
            <a:endParaRPr lang="en-US" sz="1400" dirty="0">
              <a:solidFill>
                <a:prstClr val="black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17475" indent="-117475" defTabSz="457200"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 used to construct the word cluster.  Put another way, term A &amp; term B have similar freq. distances &amp; are considered a cluster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28A96B2-C9E8-4690-9E7E-137E9BECBA01}"/>
              </a:ext>
            </a:extLst>
          </p:cNvPr>
          <p:cNvSpPr/>
          <p:nvPr/>
        </p:nvSpPr>
        <p:spPr>
          <a:xfrm>
            <a:off x="365760" y="112817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Keep in Mind a Dendrogram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1FC863D7-E617-4659-9D8A-5FABFA4A07BF}"/>
              </a:ext>
            </a:extLst>
          </p:cNvPr>
          <p:cNvGrpSpPr/>
          <p:nvPr/>
        </p:nvGrpSpPr>
        <p:grpSpPr>
          <a:xfrm>
            <a:off x="5255809" y="2089907"/>
            <a:ext cx="2924981" cy="2967580"/>
            <a:chOff x="5846529" y="2604459"/>
            <a:chExt cx="2924981" cy="296758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AA5D650F-D200-4398-957F-57CC08202615}"/>
                </a:ext>
              </a:extLst>
            </p:cNvPr>
            <p:cNvSpPr txBox="1"/>
            <p:nvPr/>
          </p:nvSpPr>
          <p:spPr>
            <a:xfrm rot="5400000">
              <a:off x="5918018" y="4852106"/>
              <a:ext cx="827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Boston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E8F3D48-AD55-4711-98A2-828AF2F18BB7}"/>
                </a:ext>
              </a:extLst>
            </p:cNvPr>
            <p:cNvSpPr txBox="1"/>
            <p:nvPr/>
          </p:nvSpPr>
          <p:spPr>
            <a:xfrm rot="5400000">
              <a:off x="6823312" y="4924585"/>
              <a:ext cx="95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3705B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Portland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AD15AC0-0BF8-4BAC-8A1F-77E63D3E5E5E}"/>
                </a:ext>
              </a:extLst>
            </p:cNvPr>
            <p:cNvSpPr txBox="1"/>
            <p:nvPr/>
          </p:nvSpPr>
          <p:spPr>
            <a:xfrm rot="5400000">
              <a:off x="7918767" y="4410664"/>
              <a:ext cx="13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srgbClr val="1C2835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New Orleans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B59CF335-AD1C-454F-97A3-11B303409528}"/>
                </a:ext>
              </a:extLst>
            </p:cNvPr>
            <p:cNvCxnSpPr>
              <a:stCxn id="26" idx="1"/>
            </p:cNvCxnSpPr>
            <p:nvPr/>
          </p:nvCxnSpPr>
          <p:spPr>
            <a:xfrm flipV="1">
              <a:off x="6331769" y="3822584"/>
              <a:ext cx="507131" cy="785049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A74B7F5C-A0F0-4DA9-B65F-D466B9BF7E2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6838901" y="3822585"/>
              <a:ext cx="462588" cy="79310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B800819-C322-49A6-80D6-C36B6D86CDE3}"/>
                </a:ext>
              </a:extLst>
            </p:cNvPr>
            <p:cNvCxnSpPr>
              <a:stCxn id="28" idx="1"/>
            </p:cNvCxnSpPr>
            <p:nvPr/>
          </p:nvCxnSpPr>
          <p:spPr>
            <a:xfrm flipH="1" flipV="1">
              <a:off x="7470766" y="2735264"/>
              <a:ext cx="1131467" cy="1161212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9EC786E0-4C47-4A43-9B51-E0BFCDC8C628}"/>
                </a:ext>
              </a:extLst>
            </p:cNvPr>
            <p:cNvCxnSpPr/>
            <p:nvPr/>
          </p:nvCxnSpPr>
          <p:spPr>
            <a:xfrm flipV="1">
              <a:off x="6838900" y="2735264"/>
              <a:ext cx="631866" cy="108732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A89C0DF-0B8F-4EFD-909E-70EDD00D765D}"/>
                </a:ext>
              </a:extLst>
            </p:cNvPr>
            <p:cNvCxnSpPr/>
            <p:nvPr/>
          </p:nvCxnSpPr>
          <p:spPr>
            <a:xfrm flipV="1">
              <a:off x="5944228" y="2735264"/>
              <a:ext cx="0" cy="1880421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2C0F779-1EF3-45FB-BBE4-336B5AC2B2C0}"/>
                </a:ext>
              </a:extLst>
            </p:cNvPr>
            <p:cNvCxnSpPr/>
            <p:nvPr/>
          </p:nvCxnSpPr>
          <p:spPr>
            <a:xfrm>
              <a:off x="5846529" y="273526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9E059EA0-D32B-47D3-A834-27E63151EC4A}"/>
                </a:ext>
              </a:extLst>
            </p:cNvPr>
            <p:cNvCxnSpPr/>
            <p:nvPr/>
          </p:nvCxnSpPr>
          <p:spPr>
            <a:xfrm>
              <a:off x="5846529" y="3828454"/>
              <a:ext cx="195398" cy="0"/>
            </a:xfrm>
            <a:prstGeom prst="line">
              <a:avLst/>
            </a:prstGeom>
            <a:ln>
              <a:solidFill>
                <a:srgbClr val="F0951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2CA6445-8623-4C2C-9BE8-9E22F8284B8E}"/>
                </a:ext>
              </a:extLst>
            </p:cNvPr>
            <p:cNvSpPr txBox="1"/>
            <p:nvPr/>
          </p:nvSpPr>
          <p:spPr>
            <a:xfrm>
              <a:off x="5953048" y="3691779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6FF05DC-D840-4D92-B3CB-395B42AF6689}"/>
                </a:ext>
              </a:extLst>
            </p:cNvPr>
            <p:cNvSpPr txBox="1"/>
            <p:nvPr/>
          </p:nvSpPr>
          <p:spPr>
            <a:xfrm>
              <a:off x="5958588" y="2604459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5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18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default is to use the Euclidean distance although others i.e. </a:t>
            </a:r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Manhattan 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can be explored.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24" y="2914643"/>
            <a:ext cx="4632433" cy="139771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9D3EA9E-5A03-4B56-86D7-1344B3C9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6" y="2109395"/>
            <a:ext cx="41624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336878" y="5630543"/>
            <a:ext cx="8409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result is a symmetrical matrix of distances (1/2) is blank 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bc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redundant.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130039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3203057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3500431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656073"/>
            <a:ext cx="8118168" cy="3545855"/>
            <a:chOff x="-1520190" y="1128174"/>
            <a:chExt cx="8118168" cy="3545855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31768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36312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211339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243614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73351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2C80CD4-B12A-46A0-A59F-9D79F8DCD3E9}"/>
              </a:ext>
            </a:extLst>
          </p:cNvPr>
          <p:cNvSpPr/>
          <p:nvPr/>
        </p:nvSpPr>
        <p:spPr>
          <a:xfrm>
            <a:off x="722671" y="3544887"/>
            <a:ext cx="6592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Tweet1: </a:t>
            </a:r>
            <a:r>
              <a:rPr lang="en-US" dirty="0"/>
              <a:t>“thealetrail” = 1; “lost” = 3; (3-1) = 2</a:t>
            </a:r>
          </a:p>
          <a:p>
            <a:r>
              <a:rPr lang="en-US" b="1" dirty="0"/>
              <a:t>Tweet2: </a:t>
            </a: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= </a:t>
            </a:r>
            <a:r>
              <a:rPr lang="en-US" dirty="0" smtClean="0"/>
              <a:t>0; </a:t>
            </a:r>
            <a:r>
              <a:rPr lang="en-US" dirty="0"/>
              <a:t>“lost” = </a:t>
            </a:r>
            <a:r>
              <a:rPr lang="en-US" dirty="0" smtClean="0"/>
              <a:t>0; (0-0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b="1" dirty="0" smtClean="0"/>
              <a:t>Tweet3</a:t>
            </a:r>
            <a:r>
              <a:rPr lang="en-US" dirty="0" smtClean="0"/>
              <a:t>: “</a:t>
            </a:r>
            <a:r>
              <a:rPr lang="en-US" dirty="0" err="1" smtClean="0"/>
              <a:t>thealetrail</a:t>
            </a:r>
            <a:r>
              <a:rPr lang="en-US" dirty="0" smtClean="0"/>
              <a:t>” = 2; “lost” = 0; (2-0) = 2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Calculation:</a:t>
            </a:r>
          </a:p>
          <a:p>
            <a:r>
              <a:rPr lang="en-US" dirty="0"/>
              <a:t>sqrt(2) + </a:t>
            </a:r>
            <a:r>
              <a:rPr lang="en-US" dirty="0" err="1" smtClean="0"/>
              <a:t>sqrt</a:t>
            </a:r>
            <a:r>
              <a:rPr lang="en-US" dirty="0" smtClean="0"/>
              <a:t>(0) + </a:t>
            </a:r>
            <a:r>
              <a:rPr lang="en-US" dirty="0" err="1" smtClean="0"/>
              <a:t>sqrt</a:t>
            </a:r>
            <a:r>
              <a:rPr lang="en-US" dirty="0" smtClean="0"/>
              <a:t>(2</a:t>
            </a:r>
            <a:r>
              <a:rPr lang="en-US" dirty="0"/>
              <a:t>) = 1.41 </a:t>
            </a:r>
            <a:r>
              <a:rPr lang="en-US" dirty="0" smtClean="0"/>
              <a:t>+ 0 + 1.41 </a:t>
            </a:r>
            <a:r>
              <a:rPr lang="en-US" dirty="0"/>
              <a:t>= 2.82</a:t>
            </a:r>
          </a:p>
        </p:txBody>
      </p:sp>
      <p:sp>
        <p:nvSpPr>
          <p:cNvPr id="7" name="Oval 6"/>
          <p:cNvSpPr/>
          <p:nvPr/>
        </p:nvSpPr>
        <p:spPr>
          <a:xfrm>
            <a:off x="7504387" y="2948151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8" idx="6"/>
            <a:endCxn id="7" idx="4"/>
          </p:cNvCxnSpPr>
          <p:nvPr/>
        </p:nvCxnSpPr>
        <p:spPr>
          <a:xfrm flipV="1">
            <a:off x="5733394" y="3326524"/>
            <a:ext cx="2314904" cy="180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645573" y="4945117"/>
            <a:ext cx="1087821" cy="378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B8CC223-FEE8-4103-90AC-A6CC1BDF351C}"/>
              </a:ext>
            </a:extLst>
          </p:cNvPr>
          <p:cNvSpPr/>
          <p:nvPr/>
        </p:nvSpPr>
        <p:spPr>
          <a:xfrm>
            <a:off x="512916" y="3064577"/>
            <a:ext cx="8118168" cy="250065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93C0304-8F33-4982-A48C-60D5F6286BE4}"/>
              </a:ext>
            </a:extLst>
          </p:cNvPr>
          <p:cNvGrpSpPr/>
          <p:nvPr/>
        </p:nvGrpSpPr>
        <p:grpSpPr>
          <a:xfrm>
            <a:off x="512916" y="1174293"/>
            <a:ext cx="8118168" cy="1804881"/>
            <a:chOff x="-1520190" y="1128174"/>
            <a:chExt cx="8118168" cy="1804881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246B7D1-453D-487B-B491-889C15C460F6}"/>
                </a:ext>
              </a:extLst>
            </p:cNvPr>
            <p:cNvSpPr/>
            <p:nvPr/>
          </p:nvSpPr>
          <p:spPr>
            <a:xfrm>
              <a:off x="-1520190" y="1497177"/>
              <a:ext cx="8118168" cy="14358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t" anchorCtr="0"/>
            <a:lstStyle/>
            <a:p>
              <a:pPr defTabSz="457200"/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2C95F845-8979-407C-9F4E-6FBCB9476B2D}"/>
                </a:ext>
              </a:extLst>
            </p:cNvPr>
            <p:cNvSpPr/>
            <p:nvPr/>
          </p:nvSpPr>
          <p:spPr>
            <a:xfrm>
              <a:off x="-1520190" y="1128174"/>
              <a:ext cx="8118168" cy="3657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Fake TDM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CD0CBEA-84E2-4F32-BD89-3B292979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FE965E-D86E-43E3-8C61-DE170FF2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Matrix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1353EE-337A-4B32-B894-32B8CAB8B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8905E-55FD-45C9-BD1A-93960551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9B79D2-08EB-443A-9259-61C4019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81346"/>
            <a:ext cx="3245260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F24A08-722D-4855-9D50-5EE00156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4" y="1631612"/>
            <a:ext cx="982217" cy="216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F123A2-F53A-4863-9351-F8070A23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012" y="1954364"/>
            <a:ext cx="4329337" cy="83313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4" name="Isosceles Triangle 13">
            <a:extLst>
              <a:ext uri="{FF2B5EF4-FFF2-40B4-BE49-F238E27FC236}">
                <a16:creationId xmlns="" xmlns:a16="http://schemas.microsoft.com/office/drawing/2014/main" id="{B2D7C819-E267-4899-9936-3C1DF99DC1B8}"/>
              </a:ext>
            </a:extLst>
          </p:cNvPr>
          <p:cNvSpPr/>
          <p:nvPr/>
        </p:nvSpPr>
        <p:spPr>
          <a:xfrm rot="5400000">
            <a:off x="3695664" y="2251738"/>
            <a:ext cx="668594" cy="2261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0BCD855-1E9B-4B8E-8D79-CDE688C9C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048" y="3271587"/>
            <a:ext cx="5049725" cy="232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6013434-F25C-4C0C-ABE7-9D1E05E85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44" y="3235997"/>
            <a:ext cx="2095500" cy="409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20262" y="563054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Lost luggage has low distances meaning they are together a lot.  Thus lower is smaller distances.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9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3" y="365126"/>
            <a:ext cx="8278867" cy="591477"/>
          </a:xfrm>
        </p:spPr>
        <p:txBody>
          <a:bodyPr/>
          <a:lstStyle/>
          <a:p>
            <a:r>
              <a:rPr lang="en-US" smtClean="0"/>
              <a:t>B_Associations_Dendrogram_WordNetworks.R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EE3C996D-351A-43BF-A702-6FD7D909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 descr="Image result for going back meme">
            <a:extLst>
              <a:ext uri="{FF2B5EF4-FFF2-40B4-BE49-F238E27FC236}">
                <a16:creationId xmlns="" xmlns:a16="http://schemas.microsoft.com/office/drawing/2014/main" id="{730B51A6-948A-4318-92F8-7466BD626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657350"/>
            <a:ext cx="42195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7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6D46C0-8E38-4AF9-91A2-C689E49D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5B1280-9F0B-4734-877D-4543DC21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 Networks…Social Network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1516D7-7888-4F45-A1B0-1C20F6AB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D2FCAD-13C0-46BA-8BB3-D4DF932DC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52" y="1072056"/>
            <a:ext cx="5092866" cy="4651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725136"/>
            <a:ext cx="811924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kern="12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Always hard to interpret, what terms are associated with the initial string at varying degrees of separation. 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Ie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associations of associations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=""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552522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2071" y="284434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478589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650" y="2844349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464118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3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AB0A2C0-2F79-4BE6-A8AF-9D639D6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5805BFB-6AF4-49B0-A5E2-D24E36A9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Break!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C066B5-A460-4AD1-84C6-3BA32767F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DC8224D-1655-4A64-B17E-366FD2B8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122" name="Picture 2" descr="Image result for take a break meme">
            <a:extLst>
              <a:ext uri="{FF2B5EF4-FFF2-40B4-BE49-F238E27FC236}">
                <a16:creationId xmlns="" xmlns:a16="http://schemas.microsoft.com/office/drawing/2014/main" id="{A4C288B1-0386-4337-9697-0CD68186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8" y="1817687"/>
            <a:ext cx="4910842" cy="32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8AE9F0-F985-425A-B35E-8D5C78140C9B}"/>
              </a:ext>
            </a:extLst>
          </p:cNvPr>
          <p:cNvSpPr txBox="1"/>
          <p:nvPr/>
        </p:nvSpPr>
        <p:spPr>
          <a:xfrm>
            <a:off x="5230762" y="1753670"/>
            <a:ext cx="3652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practice build a frequency </a:t>
            </a:r>
            <a:r>
              <a:rPr lang="en-US" dirty="0" err="1"/>
              <a:t>barplot</a:t>
            </a:r>
            <a:r>
              <a:rPr lang="en-US" dirty="0"/>
              <a:t> with the “beer.csv”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associations with “zombie” in “beer.csv”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dendrogram to identify any phrases in “beer.csv”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6264" y="4335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6434" y="4713882"/>
            <a:ext cx="32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break, get some coffee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6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2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“Text mining is so fun.  So do text mining!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6814546" y="52225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2C3F10-AE75-4FEA-BD93-24F01EF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22" y="2513577"/>
            <a:ext cx="2644556" cy="18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5677838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Within 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=""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265683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78A2A16-CCBE-454A-AF89-90B40E93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45" y="3340734"/>
            <a:ext cx="1913831" cy="18459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670332"/>
            <a:ext cx="8828688" cy="34080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6121" y="105299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76817"/>
              </p:ext>
            </p:extLst>
          </p:nvPr>
        </p:nvGraphicFramePr>
        <p:xfrm>
          <a:off x="533464" y="3494946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3258925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Document 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4382855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667"/>
              </p:ext>
            </p:extLst>
          </p:nvPr>
        </p:nvGraphicFramePr>
        <p:xfrm>
          <a:off x="6101536" y="3494946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3285201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  <a:endParaRPr lang="en-US" sz="105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sort it decreasing = TRUE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organize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4256727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23291"/>
              </p:ext>
            </p:extLst>
          </p:nvPr>
        </p:nvGraphicFramePr>
        <p:xfrm>
          <a:off x="5092539" y="3368818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…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5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3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2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Term1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</a:rPr>
                        <a:t>1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5630"/>
              </p:ext>
            </p:extLst>
          </p:nvPr>
        </p:nvGraphicFramePr>
        <p:xfrm>
          <a:off x="1492746" y="3379329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Review 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Pallettes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display.brewer.all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Choose a color &amp; drop light ones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 &lt;-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brewer.pal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(8, "Blues")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pal &lt;- pal[-(1:2)]</a:t>
            </a:r>
          </a:p>
        </p:txBody>
      </p:sp>
    </p:spTree>
    <p:extLst>
      <p:ext uri="{BB962C8B-B14F-4D97-AF65-F5344CB8AC3E}">
        <p14:creationId xmlns:p14="http://schemas.microsoft.com/office/powerpoint/2010/main" val="16796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A_text_organization_REVIEW.R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a pre-made color palette for your WC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Screen Shot 2015-05-28 at 7.25.09 PM.png">
            <a:extLst>
              <a:ext uri="{FF2B5EF4-FFF2-40B4-BE49-F238E27FC236}">
                <a16:creationId xmlns="" xmlns:a16="http://schemas.microsoft.com/office/drawing/2014/main" id="{52DB3460-B2F3-4D1D-B3EF-20DB130BE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4" b="50542"/>
          <a:stretch/>
        </p:blipFill>
        <p:spPr>
          <a:xfrm>
            <a:off x="311150" y="1767278"/>
            <a:ext cx="8659429" cy="352993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64" y="5060730"/>
            <a:ext cx="394138" cy="141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C_SimpleWordCloud.R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77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592" y="2056363"/>
            <a:ext cx="45174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 smtClean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careful 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your preprocessing steps!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9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C_SimpleWordCloud.R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8" name="Oval 7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187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WC package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8026619" cy="19010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D_d3_wordcloud.R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9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25804" y="1171402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2" y="174334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52414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1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('chardonnay.csv','coffee.csv','beer.csv') 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read.csv(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Option 2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multiple files as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individuals;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list.files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();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dir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c('chardonnay.csv','coffee.csv','beer.csv') 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 them into a single list with individual elements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allDocs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pblapply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(txtFiles,read.csv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functions each document is a list element of a single object.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206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687919"/>
              </p:ext>
            </p:extLst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8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make some improved word clouds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="" xmlns:a16="http://schemas.microsoft.com/office/drawing/2014/main" id="{53F5E589-703C-43D9-B204-17A2B658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60181" y="169984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E_CommonalityCloud.R</a:t>
            </a:r>
            <a:endParaRPr lang="en-US" sz="2800" dirty="0"/>
          </a:p>
        </p:txBody>
      </p:sp>
      <p:pic>
        <p:nvPicPr>
          <p:cNvPr id="12290" name="Picture 2" descr="Image result for nlp  meme">
            <a:extLst>
              <a:ext uri="{FF2B5EF4-FFF2-40B4-BE49-F238E27FC236}">
                <a16:creationId xmlns="" xmlns:a16="http://schemas.microsoft.com/office/drawing/2014/main" id="{E084A14F-187D-4780-97E6-5521F3FF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9" y="1660142"/>
            <a:ext cx="3889320" cy="38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329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 smtClean="0"/>
              <a:t>Introducing TF-IDF Term Frequency 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Term frequency * inverse-document-frequency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term appears often, it must be important to the corpus.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But, if a term appear in many documents, it can’t be distinctive or informative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Increasing</a:t>
            </a:r>
          </a:p>
          <a:p>
            <a:pPr algn="ctr"/>
            <a:r>
              <a:rPr lang="en-US" sz="1400" dirty="0" smtClean="0"/>
              <a:t>importance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Offsetting</a:t>
            </a:r>
          </a:p>
          <a:p>
            <a:r>
              <a:rPr lang="en-US" sz="1400" dirty="0" smtClean="0"/>
              <a:t>importance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Term frequency = Term Occurrence / total unique terms in a document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89187" y="5423338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Inverse Document Frequency = 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log(total documents in corpus) / number of documents with term in it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 1000 documents suppose token “coffee” occurs 1000 times</a:t>
            </a:r>
            <a:endParaRPr lang="en-US" sz="2400" b="1" i="1" dirty="0" smtClean="0"/>
          </a:p>
          <a:p>
            <a:pPr algn="ctr"/>
            <a:r>
              <a:rPr lang="en-US" sz="2400" b="1" i="1" dirty="0" smtClean="0"/>
              <a:t>TF = 1000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1000 documents each of 10 words suppose token “coffee” occurs 1000 times</a:t>
            </a:r>
            <a:endParaRPr lang="en-US" sz="2400" b="1" i="1" dirty="0" smtClean="0"/>
          </a:p>
          <a:p>
            <a:r>
              <a:rPr lang="en-US" sz="2400" b="1" i="1" dirty="0" smtClean="0"/>
              <a:t>TF = 1000 </a:t>
            </a:r>
            <a:r>
              <a:rPr lang="en-US" sz="2400" b="1" i="1" dirty="0" smtClean="0">
                <a:solidFill>
                  <a:srgbClr val="FF0000"/>
                </a:solidFill>
              </a:rPr>
              <a:t>/ 10 </a:t>
            </a:r>
            <a:r>
              <a:rPr lang="en-US" sz="1600" i="1" dirty="0" smtClean="0"/>
              <a:t>#normalizes to doc length</a:t>
            </a:r>
          </a:p>
          <a:p>
            <a:r>
              <a:rPr lang="en-US" sz="2400" b="1" i="1" dirty="0" smtClean="0"/>
              <a:t>TF = 100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IDF = log(1000) / 1000</a:t>
            </a:r>
          </a:p>
          <a:p>
            <a:r>
              <a:rPr lang="en-US" sz="2400" b="1" i="1" dirty="0" smtClean="0"/>
              <a:t>IDF = 6.90 /1000</a:t>
            </a:r>
          </a:p>
          <a:p>
            <a:r>
              <a:rPr lang="en-US" sz="2400" b="1" i="1" dirty="0" smtClean="0"/>
              <a:t>IDF = .0069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80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TF-IDF  = 100 * .0069 </a:t>
            </a:r>
          </a:p>
          <a:p>
            <a:r>
              <a:rPr lang="en-US" sz="2400" b="1" i="1" dirty="0" smtClean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5707120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 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1000  will look VERY important but  TFIDF 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= 0.69 will 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8385" y="3846787"/>
            <a:ext cx="3153104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*Caveat – the results in R are normalized/scaled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In R…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 smtClean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F_ComparisonCloud.R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</a:t>
            </a:r>
            <a:r>
              <a:rPr lang="en-US" i="1" smtClean="0"/>
              <a:t>– all times are suggested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111250"/>
          <a:ext cx="7887506" cy="37128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8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8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Tuesday - June 18</a:t>
                      </a:r>
                    </a:p>
                  </a:txBody>
                  <a:tcPr marL="8776" marR="8776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8:45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8776" marR="8776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9:15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</a:t>
                      </a: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Visualization &amp;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Zipf’s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Law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Charts, Word Associations,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Dendrograms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Networks, Tokenization/Word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Commonality, Comparison Clouds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TF-IDF, Pyramid,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bar bell plots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6" marR="8776" marT="9525" marB="0" anchor="b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5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proportional similarities?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852284"/>
            <a:ext cx="3333750" cy="32480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7135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37768" y="2281575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8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19"/>
          <p:cNvSpPr/>
          <p:nvPr/>
        </p:nvSpPr>
        <p:spPr>
          <a:xfrm>
            <a:off x="1648279" y="2478196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73422" y="5675586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problem is that if </a:t>
            </a:r>
            <a:r>
              <a:rPr lang="en-US" sz="1600" dirty="0" err="1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corpusA</a:t>
            </a:r>
            <a:r>
              <a:rPr lang="en-US" sz="1600" dirty="0" smtClean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has 1 instance &amp; corpus has 1000 they appear as shared.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4431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 pyramid plot…collapse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231876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1319046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Combined/Collapsed </a:t>
            </a:r>
          </a:p>
          <a:p>
            <a:pPr algn="ctr"/>
            <a:r>
              <a:rPr lang="en-US" b="1" u="sng" dirty="0" smtClean="0"/>
              <a:t>into a 2 document corpus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88146" y="1602826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CorpusA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617720" y="2129660"/>
            <a:ext cx="1749972" cy="1450427"/>
            <a:chOff x="3011215" y="2948152"/>
            <a:chExt cx="1749972" cy="1450427"/>
          </a:xfrm>
        </p:grpSpPr>
        <p:grpSp>
          <p:nvGrpSpPr>
            <p:cNvPr id="10" name="Group 9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757446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CorpusB</a:t>
            </a:r>
            <a:r>
              <a:rPr lang="en-US" b="1" u="sng" dirty="0" smtClean="0"/>
              <a:t> – 1000 Tweets</a:t>
            </a:r>
            <a:endParaRPr lang="en-US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720" y="4284280"/>
            <a:ext cx="1749972" cy="1450427"/>
            <a:chOff x="3011215" y="2948152"/>
            <a:chExt cx="1749972" cy="1450427"/>
          </a:xfrm>
        </p:grpSpPr>
        <p:grpSp>
          <p:nvGrpSpPr>
            <p:cNvPr id="19" name="Group 18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ounded Rectangle 19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740575" y="2522483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2740575" y="4614041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&amp; Collapse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8823" y="2155936"/>
            <a:ext cx="1749972" cy="364577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439455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333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634030" y="3639590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23520" y="1421907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13" y="112876"/>
            <a:ext cx="8576441" cy="591477"/>
          </a:xfrm>
        </p:spPr>
        <p:txBody>
          <a:bodyPr/>
          <a:lstStyle/>
          <a:p>
            <a:r>
              <a:rPr lang="en-US" dirty="0"/>
              <a:t>Steps for a pyramid </a:t>
            </a:r>
            <a:r>
              <a:rPr lang="en-US" dirty="0" smtClean="0"/>
              <a:t>plot…ID common tokens &amp; frequency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66" y="1826011"/>
            <a:ext cx="4848225" cy="1114425"/>
          </a:xfrm>
          <a:prstGeom prst="rect">
            <a:avLst/>
          </a:prstGeom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8" y="191017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42" y="412785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541" y="4038931"/>
            <a:ext cx="4867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29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“pyramid plot” of frequencies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46622" y="3094638"/>
            <a:ext cx="48482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5758" y="3089875"/>
            <a:ext cx="4867275" cy="11239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160832" y="3074277"/>
            <a:ext cx="836871" cy="1144753"/>
            <a:chOff x="514446" y="2588556"/>
            <a:chExt cx="1405539" cy="1922633"/>
          </a:xfrm>
        </p:grpSpPr>
        <p:sp>
          <p:nvSpPr>
            <p:cNvPr id="8" name="Freeform 7"/>
            <p:cNvSpPr/>
            <p:nvPr/>
          </p:nvSpPr>
          <p:spPr>
            <a:xfrm>
              <a:off x="875768" y="25885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9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46" y="30768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451506" y="3090042"/>
            <a:ext cx="911397" cy="1144753"/>
            <a:chOff x="6025837" y="2283756"/>
            <a:chExt cx="1530708" cy="1922633"/>
          </a:xfrm>
        </p:grpSpPr>
        <p:sp>
          <p:nvSpPr>
            <p:cNvPr id="10" name="Freeform 9"/>
            <p:cNvSpPr/>
            <p:nvPr/>
          </p:nvSpPr>
          <p:spPr>
            <a:xfrm>
              <a:off x="6025837" y="2283756"/>
              <a:ext cx="1044217" cy="1922633"/>
            </a:xfrm>
            <a:custGeom>
              <a:avLst/>
              <a:gdLst>
                <a:gd name="connsiteX0" fmla="*/ 522109 w 1044217"/>
                <a:gd name="connsiteY0" fmla="*/ 0 h 1922633"/>
                <a:gd name="connsiteX1" fmla="*/ 538328 w 1044217"/>
                <a:gd name="connsiteY1" fmla="*/ 9853 h 1922633"/>
                <a:gd name="connsiteX2" fmla="*/ 1044217 w 1044217"/>
                <a:gd name="connsiteY2" fmla="*/ 961316 h 1922633"/>
                <a:gd name="connsiteX3" fmla="*/ 538328 w 1044217"/>
                <a:gd name="connsiteY3" fmla="*/ 1912779 h 1922633"/>
                <a:gd name="connsiteX4" fmla="*/ 522109 w 1044217"/>
                <a:gd name="connsiteY4" fmla="*/ 1922633 h 1922633"/>
                <a:gd name="connsiteX5" fmla="*/ 505889 w 1044217"/>
                <a:gd name="connsiteY5" fmla="*/ 1912779 h 1922633"/>
                <a:gd name="connsiteX6" fmla="*/ 0 w 1044217"/>
                <a:gd name="connsiteY6" fmla="*/ 961316 h 1922633"/>
                <a:gd name="connsiteX7" fmla="*/ 505889 w 1044217"/>
                <a:gd name="connsiteY7" fmla="*/ 9853 h 1922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4217" h="1922633">
                  <a:moveTo>
                    <a:pt x="522109" y="0"/>
                  </a:moveTo>
                  <a:lnTo>
                    <a:pt x="538328" y="9853"/>
                  </a:lnTo>
                  <a:cubicBezTo>
                    <a:pt x="843545" y="216054"/>
                    <a:pt x="1044217" y="565251"/>
                    <a:pt x="1044217" y="961316"/>
                  </a:cubicBezTo>
                  <a:cubicBezTo>
                    <a:pt x="1044217" y="1357382"/>
                    <a:pt x="843545" y="1706578"/>
                    <a:pt x="538328" y="1912779"/>
                  </a:cubicBezTo>
                  <a:lnTo>
                    <a:pt x="522109" y="1922633"/>
                  </a:lnTo>
                  <a:lnTo>
                    <a:pt x="505889" y="1912779"/>
                  </a:lnTo>
                  <a:cubicBezTo>
                    <a:pt x="200672" y="1706578"/>
                    <a:pt x="0" y="1357382"/>
                    <a:pt x="0" y="961316"/>
                  </a:cubicBezTo>
                  <a:cubicBezTo>
                    <a:pt x="0" y="565251"/>
                    <a:pt x="200672" y="216054"/>
                    <a:pt x="505889" y="9853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449" y="2772024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Brace 13"/>
          <p:cNvSpPr/>
          <p:nvPr/>
        </p:nvSpPr>
        <p:spPr>
          <a:xfrm>
            <a:off x="5627118" y="1507740"/>
            <a:ext cx="693682" cy="4288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2176816" y="1436795"/>
            <a:ext cx="441434" cy="4430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58321" y="11824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2329" y="3021724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2674" y="43723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41682" y="5628290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TermN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7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 smtClean="0"/>
              <a:t>G_Pyramid_BarBell_plots.R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479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Lab/Homework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64962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 : Create Tesco &amp; Carrefour or other corpus visuals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Wordcloud</a:t>
            </a:r>
            <a:r>
              <a:rPr lang="en-US" dirty="0" smtClean="0"/>
              <a:t>, </a:t>
            </a:r>
            <a:r>
              <a:rPr lang="en-US" dirty="0" err="1" smtClean="0"/>
              <a:t>comparison.cloud</a:t>
            </a:r>
            <a:r>
              <a:rPr lang="en-US" dirty="0" smtClean="0"/>
              <a:t>(),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30Min: Read parts of Chapters 4/5 of Text Mining in Practice w/R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sections &amp; subsections within 4.1, 4.2, 4.3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sections &amp; subsections within 5.1</a:t>
            </a:r>
            <a:r>
              <a:rPr lang="en-US" dirty="0" smtClean="0"/>
              <a:t>, 5.3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</a:t>
            </a:r>
            <a:r>
              <a:rPr lang="en-US" dirty="0" smtClean="0"/>
              <a:t>let </a:t>
            </a:r>
            <a:r>
              <a:rPr lang="en-US" dirty="0"/>
              <a:t>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6/16/2019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Stacked Bar Charts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5709547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Proportional stacked </a:t>
            </a:r>
            <a:r>
              <a:rPr lang="en-US" dirty="0"/>
              <a:t>bar charts </a:t>
            </a:r>
            <a:r>
              <a:rPr lang="en-US" dirty="0" smtClean="0"/>
              <a:t>let </a:t>
            </a:r>
            <a:r>
              <a:rPr lang="en-US" dirty="0"/>
              <a:t>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 smtClean="0"/>
              <a:t>across </a:t>
            </a:r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1" y="1430392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5846</TotalTime>
  <Words>2632</Words>
  <Application>Microsoft Office PowerPoint</Application>
  <PresentationFormat>On-screen Show (4:3)</PresentationFormat>
  <Paragraphs>816</Paragraphs>
  <Slides>67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 Unicode MS</vt:lpstr>
      <vt:lpstr>Arial</vt:lpstr>
      <vt:lpstr>Calibri</vt:lpstr>
      <vt:lpstr>Calibri Light</vt:lpstr>
      <vt:lpstr>Consolas</vt:lpstr>
      <vt:lpstr>Wingdings</vt:lpstr>
      <vt:lpstr>1_Office Theme</vt:lpstr>
      <vt:lpstr>GSERM: Text Mining &amp; NLP Common TM Visuals</vt:lpstr>
      <vt:lpstr>Agenda – all times are suggested</vt:lpstr>
      <vt:lpstr>PowerPoint Presentation</vt:lpstr>
      <vt:lpstr>Open A_text_organization_REVIEW.R</vt:lpstr>
      <vt:lpstr>Agenda – all times are suggested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</vt:lpstr>
      <vt:lpstr>PowerPoint Presentation</vt:lpstr>
      <vt:lpstr>PowerPoint Presentation</vt:lpstr>
      <vt:lpstr>PowerPoint Presentation</vt:lpstr>
      <vt:lpstr>Back to B_Associations_Dendrogram_WordNetworks.R</vt:lpstr>
      <vt:lpstr>Association is NOT frequency.</vt:lpstr>
      <vt:lpstr>PowerPoint Presentation</vt:lpstr>
      <vt:lpstr>PowerPoint Presentation</vt:lpstr>
      <vt:lpstr>PowerPoint Presentation</vt:lpstr>
      <vt:lpstr>PowerPoint Presentation</vt:lpstr>
      <vt:lpstr>Distance Matrix</vt:lpstr>
      <vt:lpstr>Distance Matrix</vt:lpstr>
      <vt:lpstr>Distance Matrix</vt:lpstr>
      <vt:lpstr>Distance Matrix</vt:lpstr>
      <vt:lpstr>B_Associations_Dendrogram_WordNetworks.R</vt:lpstr>
      <vt:lpstr>Word Networks…Social Network Analysis</vt:lpstr>
      <vt:lpstr>Agenda – all times are suggested</vt:lpstr>
      <vt:lpstr>Break!</vt:lpstr>
      <vt:lpstr>Agenda – all times are suggested</vt:lpstr>
      <vt:lpstr>Unigram Tokenization</vt:lpstr>
      <vt:lpstr>Changing Tokenization Schema</vt:lpstr>
      <vt:lpstr>Changing Tokenization Schema</vt:lpstr>
      <vt:lpstr>What is a word cloud?</vt:lpstr>
      <vt:lpstr>To make a wordcloud start with a WFM</vt:lpstr>
      <vt:lpstr>Then sort it decreasing = TRUE</vt:lpstr>
      <vt:lpstr>Setting a pre-made color palette for your WC</vt:lpstr>
      <vt:lpstr>Setting a pre-made color palette for your WC</vt:lpstr>
      <vt:lpstr>Let’s practice!</vt:lpstr>
      <vt:lpstr>C_SimpleWordCloud.R</vt:lpstr>
      <vt:lpstr>C_SimpleWordCloud.R</vt:lpstr>
      <vt:lpstr>Another WC package</vt:lpstr>
      <vt:lpstr>WCs are boring with a single corpus.</vt:lpstr>
      <vt:lpstr>With 2+ Corpora, WCs are more insightful</vt:lpstr>
      <vt:lpstr>Dealing with many text files is tricky.</vt:lpstr>
      <vt:lpstr>Dealing with many text files is tricky.</vt:lpstr>
      <vt:lpstr>Manipulating multiple corpora</vt:lpstr>
      <vt:lpstr>The new WC will examine inner and disjoins</vt:lpstr>
      <vt:lpstr>Lets make some improved word clouds</vt:lpstr>
      <vt:lpstr>What tokens are in common?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about disjoint tokens?</vt:lpstr>
      <vt:lpstr>What tokens are in not in common (disjoint)?</vt:lpstr>
      <vt:lpstr>Agenda – all times are suggested</vt:lpstr>
      <vt:lpstr>What about proportional similarities?</vt:lpstr>
      <vt:lpstr>Steps for a pyramid plot…collapse</vt:lpstr>
      <vt:lpstr>Steps for a pyramid plot…ID common tokens &amp; frequency</vt:lpstr>
      <vt:lpstr>Build a “pyramid plot” of frequencies</vt:lpstr>
      <vt:lpstr>Open G_Pyramid_BarBell_plots.R</vt:lpstr>
      <vt:lpstr>Lab/Homework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329</cp:revision>
  <dcterms:created xsi:type="dcterms:W3CDTF">2018-05-23T17:24:59Z</dcterms:created>
  <dcterms:modified xsi:type="dcterms:W3CDTF">2019-06-16T19:43:41Z</dcterms:modified>
</cp:coreProperties>
</file>