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462" r:id="rId2"/>
    <p:sldId id="361" r:id="rId3"/>
    <p:sldId id="373" r:id="rId4"/>
    <p:sldId id="375" r:id="rId5"/>
    <p:sldId id="376" r:id="rId6"/>
    <p:sldId id="3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525" autoAdjust="0"/>
  </p:normalViewPr>
  <p:slideViewPr>
    <p:cSldViewPr snapToGrid="0">
      <p:cViewPr varScale="1">
        <p:scale>
          <a:sx n="61" d="100"/>
          <a:sy n="61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3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Ordinal – is there an order to the factor, how does that factor level relate</a:t>
            </a:r>
            <a:r>
              <a:rPr lang="en-US" baseline="0" dirty="0" smtClean="0"/>
              <a:t> to other levels</a:t>
            </a:r>
            <a:endParaRPr lang="en-US" dirty="0" smtClean="0"/>
          </a:p>
          <a:p>
            <a:r>
              <a:rPr lang="en-US" dirty="0" smtClean="0"/>
              <a:t>Cardinality – number of distinct factor</a:t>
            </a:r>
            <a:r>
              <a:rPr lang="en-US" baseline="0" dirty="0" smtClean="0"/>
              <a:t> levels,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elements in a set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6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6/19/2019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6/19/2019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6/19/2019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6/19/2019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6/19/2019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6/19/2019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6/19/2019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7" name="Picture 2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105" y="2133599"/>
            <a:ext cx="3003047" cy="300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3348" y="2133599"/>
            <a:ext cx="4042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 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77784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973932D4-585F-4965-961B-74D6B944BB13}"/>
              </a:ext>
            </a:extLst>
          </p:cNvPr>
          <p:cNvSpPr/>
          <p:nvPr/>
        </p:nvSpPr>
        <p:spPr>
          <a:xfrm>
            <a:off x="4774509" y="3952199"/>
            <a:ext cx="3823108" cy="184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254A1D90-6197-49C9-B98B-8576097CEFE2}"/>
              </a:ext>
            </a:extLst>
          </p:cNvPr>
          <p:cNvSpPr/>
          <p:nvPr/>
        </p:nvSpPr>
        <p:spPr>
          <a:xfrm>
            <a:off x="560147" y="3952199"/>
            <a:ext cx="3823108" cy="184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2C7128A-12CD-48C7-BF7F-9449ADA925CB}"/>
              </a:ext>
            </a:extLst>
          </p:cNvPr>
          <p:cNvSpPr/>
          <p:nvPr/>
        </p:nvSpPr>
        <p:spPr>
          <a:xfrm>
            <a:off x="4774509" y="1620600"/>
            <a:ext cx="3823108" cy="2169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F1F5EDD1-3B50-4093-B499-0802BD0F0EB5}"/>
              </a:ext>
            </a:extLst>
          </p:cNvPr>
          <p:cNvSpPr/>
          <p:nvPr/>
        </p:nvSpPr>
        <p:spPr>
          <a:xfrm>
            <a:off x="560147" y="1620600"/>
            <a:ext cx="3823108" cy="2169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 Object Types - Vectors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6/19/2019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328E62-1946-4F9E-9D38-52B39F64001C}"/>
              </a:ext>
            </a:extLst>
          </p:cNvPr>
          <p:cNvSpPr txBox="1"/>
          <p:nvPr/>
        </p:nvSpPr>
        <p:spPr>
          <a:xfrm>
            <a:off x="628650" y="1031709"/>
            <a:ext cx="709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 in R can be various forms and even made to be “custom” types.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A571355B-F223-4EB9-ADE5-5CFA00FC9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38925"/>
              </p:ext>
            </p:extLst>
          </p:nvPr>
        </p:nvGraphicFramePr>
        <p:xfrm>
          <a:off x="1102891" y="2306053"/>
          <a:ext cx="609600" cy="952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8672524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58119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6440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837846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54054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91833029"/>
                  </a:ext>
                </a:extLst>
              </a:tr>
            </a:tbl>
          </a:graphicData>
        </a:graphic>
      </p:graphicFrame>
      <p:pic>
        <p:nvPicPr>
          <p:cNvPr id="1026" name="Picture 2" descr="R">
            <a:extLst>
              <a:ext uri="{FF2B5EF4-FFF2-40B4-BE49-F238E27FC236}">
                <a16:creationId xmlns:a16="http://schemas.microsoft.com/office/drawing/2014/main" xmlns="" id="{F55C34EE-562F-4967-9FE5-45BD25BB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78" y="2154419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C00517C6-F530-4DD9-A6C4-EE91B9638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253" y="2648272"/>
            <a:ext cx="133882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dirty="0">
                <a:latin typeface="Lucida Console" panose="020B0609040504020204" pitchFamily="49" charset="0"/>
              </a:rPr>
              <a:t>c(1,10,12,3.47)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AE36B7B-872E-45EE-9B94-1BE48A8FF678}"/>
              </a:ext>
            </a:extLst>
          </p:cNvPr>
          <p:cNvSpPr/>
          <p:nvPr/>
        </p:nvSpPr>
        <p:spPr>
          <a:xfrm>
            <a:off x="558769" y="5892475"/>
            <a:ext cx="8026463" cy="3342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R, a vector can be numeric, Boolean (T/F), factors, or contain strings.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7070C25-BF4A-4CD2-8E3D-39E6D3C32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487385"/>
              </p:ext>
            </p:extLst>
          </p:nvPr>
        </p:nvGraphicFramePr>
        <p:xfrm>
          <a:off x="958811" y="4641389"/>
          <a:ext cx="609600" cy="952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9682899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89803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88407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FALSE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40105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243233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FALSE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43457734"/>
                  </a:ext>
                </a:extLst>
              </a:tr>
            </a:tbl>
          </a:graphicData>
        </a:graphic>
      </p:graphicFrame>
      <p:sp>
        <p:nvSpPr>
          <p:cNvPr id="16" name="Rectangle 4">
            <a:extLst>
              <a:ext uri="{FF2B5EF4-FFF2-40B4-BE49-F238E27FC236}">
                <a16:creationId xmlns:a16="http://schemas.microsoft.com/office/drawing/2014/main" xmlns="" id="{B7C8CB1B-0649-4498-B4AB-EE7F50E87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14" y="4909040"/>
            <a:ext cx="2569934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dirty="0">
                <a:latin typeface="Lucida Console" panose="020B0609040504020204" pitchFamily="49" charset="0"/>
              </a:rPr>
              <a:t>c(T, T, F, T, F)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c(TRUE,TRUE, FALSE, TRUE,FALSE)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c(T,TRUE, F, TRUE,FALSE)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4B62FB6-14FB-4351-85BA-9580AE422321}"/>
              </a:ext>
            </a:extLst>
          </p:cNvPr>
          <p:cNvSpPr/>
          <p:nvPr/>
        </p:nvSpPr>
        <p:spPr>
          <a:xfrm>
            <a:off x="6001627" y="2151483"/>
            <a:ext cx="2560316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>
                <a:latin typeface="Lucida Console" panose="020B0609040504020204" pitchFamily="49" charset="0"/>
              </a:rPr>
              <a:t>as.factor</a:t>
            </a:r>
            <a:r>
              <a:rPr lang="en-US" sz="800" dirty="0">
                <a:latin typeface="Lucida Console" panose="020B0609040504020204" pitchFamily="49" charset="0"/>
              </a:rPr>
              <a:t>(c('MALE','FEMALE','FEMALE'))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xmlns="" id="{F5512CC3-E99D-4313-84BC-1A50DBA8C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100" y="2536993"/>
            <a:ext cx="158537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MALE FEMALE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Levels: FEMALE MALE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8CA62E7-E68E-4411-BBDA-4D879C18F6FF}"/>
              </a:ext>
            </a:extLst>
          </p:cNvPr>
          <p:cNvSpPr/>
          <p:nvPr/>
        </p:nvSpPr>
        <p:spPr>
          <a:xfrm>
            <a:off x="5491711" y="4681955"/>
            <a:ext cx="226215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c('MALE','FEMALE','FEMALE')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xmlns="" id="{EAF7FAC9-7A73-405A-B7C7-88DFF809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572" y="5006767"/>
            <a:ext cx="215443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"MALE" "FEMALE" "FEMALE"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 descr="Image result for excel logo">
            <a:extLst>
              <a:ext uri="{FF2B5EF4-FFF2-40B4-BE49-F238E27FC236}">
                <a16:creationId xmlns:a16="http://schemas.microsoft.com/office/drawing/2014/main" xmlns="" id="{D9164295-8471-40B1-9686-A9A160371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186" y="191617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A22419F-643E-432F-B1AF-B6A2CCED2A86}"/>
              </a:ext>
            </a:extLst>
          </p:cNvPr>
          <p:cNvSpPr/>
          <p:nvPr/>
        </p:nvSpPr>
        <p:spPr>
          <a:xfrm>
            <a:off x="560147" y="1401041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Numeric/Integer</a:t>
            </a:r>
          </a:p>
        </p:txBody>
      </p:sp>
      <p:pic>
        <p:nvPicPr>
          <p:cNvPr id="28" name="Picture 10" descr="Image result for excel logo">
            <a:extLst>
              <a:ext uri="{FF2B5EF4-FFF2-40B4-BE49-F238E27FC236}">
                <a16:creationId xmlns:a16="http://schemas.microsoft.com/office/drawing/2014/main" xmlns="" id="{8D733D74-2E64-46DE-B265-F8B82FC23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05" y="424889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">
            <a:extLst>
              <a:ext uri="{FF2B5EF4-FFF2-40B4-BE49-F238E27FC236}">
                <a16:creationId xmlns:a16="http://schemas.microsoft.com/office/drawing/2014/main" xmlns="" id="{24A82192-9718-4192-BC79-DE9B2C9A4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92" y="4459442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38696593-5A32-479D-9F8D-C91EA0F55256}"/>
              </a:ext>
            </a:extLst>
          </p:cNvPr>
          <p:cNvSpPr/>
          <p:nvPr/>
        </p:nvSpPr>
        <p:spPr>
          <a:xfrm>
            <a:off x="560147" y="3819403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Boolean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27812138-F705-4A0A-9EDC-538F81BD486C}"/>
              </a:ext>
            </a:extLst>
          </p:cNvPr>
          <p:cNvSpPr/>
          <p:nvPr/>
        </p:nvSpPr>
        <p:spPr>
          <a:xfrm>
            <a:off x="4774509" y="1401041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Factors (Distinct Classes)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xmlns="" id="{B6D4EF3B-B208-41E0-A7C9-B4B5BC16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51572"/>
              </p:ext>
            </p:extLst>
          </p:nvPr>
        </p:nvGraphicFramePr>
        <p:xfrm>
          <a:off x="4848705" y="2303645"/>
          <a:ext cx="609600" cy="571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17524376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51037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7539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68722079"/>
                  </a:ext>
                </a:extLst>
              </a:tr>
            </a:tbl>
          </a:graphicData>
        </a:graphic>
      </p:graphicFrame>
      <p:pic>
        <p:nvPicPr>
          <p:cNvPr id="35" name="Picture 2" descr="R">
            <a:extLst>
              <a:ext uri="{FF2B5EF4-FFF2-40B4-BE49-F238E27FC236}">
                <a16:creationId xmlns:a16="http://schemas.microsoft.com/office/drawing/2014/main" xmlns="" id="{46834B87-1D33-4AAA-979B-FBC0BF9BF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96" y="1740522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Image result for excel logo">
            <a:extLst>
              <a:ext uri="{FF2B5EF4-FFF2-40B4-BE49-F238E27FC236}">
                <a16:creationId xmlns:a16="http://schemas.microsoft.com/office/drawing/2014/main" xmlns="" id="{3AA4453C-EF18-4F3B-B837-B3110928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00" y="176112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F7343245-5A3F-4C8A-B3F3-F13DABCF060A}"/>
              </a:ext>
            </a:extLst>
          </p:cNvPr>
          <p:cNvSpPr/>
          <p:nvPr/>
        </p:nvSpPr>
        <p:spPr>
          <a:xfrm>
            <a:off x="4774509" y="3817576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(just text)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5385218" y="2359645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Unordered</a:t>
            </a:r>
            <a:endParaRPr lang="en-US" sz="1400" u="sng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5508310" y="3226419"/>
            <a:ext cx="722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Ordinal</a:t>
            </a:r>
            <a:endParaRPr lang="en-US" sz="1400" u="sn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4B62FB6-14FB-4351-85BA-9580AE422321}"/>
              </a:ext>
            </a:extLst>
          </p:cNvPr>
          <p:cNvSpPr/>
          <p:nvPr/>
        </p:nvSpPr>
        <p:spPr>
          <a:xfrm>
            <a:off x="6039727" y="3143994"/>
            <a:ext cx="2185214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>
                <a:latin typeface="Lucida Console" panose="020B0609040504020204" pitchFamily="49" charset="0"/>
              </a:rPr>
              <a:t>as.factor</a:t>
            </a:r>
            <a:r>
              <a:rPr lang="en-US" sz="800" dirty="0">
                <a:latin typeface="Lucida Console" panose="020B0609040504020204" pitchFamily="49" charset="0"/>
              </a:rPr>
              <a:t>(c</a:t>
            </a:r>
            <a:r>
              <a:rPr lang="en-US" sz="800" dirty="0" smtClean="0">
                <a:latin typeface="Lucida Console" panose="020B0609040504020204" pitchFamily="49" charset="0"/>
              </a:rPr>
              <a:t>(‘</a:t>
            </a:r>
            <a:r>
              <a:rPr lang="en-US" sz="800" dirty="0" err="1" smtClean="0">
                <a:latin typeface="Lucida Console" panose="020B0609040504020204" pitchFamily="49" charset="0"/>
              </a:rPr>
              <a:t>High',‘Med',‘Low</a:t>
            </a:r>
            <a:r>
              <a:rPr lang="en-US" sz="800" dirty="0" smtClean="0">
                <a:latin typeface="Lucida Console" panose="020B0609040504020204" pitchFamily="49" charset="0"/>
              </a:rPr>
              <a:t>'))</a:t>
            </a:r>
            <a:endParaRPr lang="en-US" sz="800" dirty="0">
              <a:latin typeface="Lucida Console" panose="020B060904050402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34375" r="37024"/>
          <a:stretch/>
        </p:blipFill>
        <p:spPr>
          <a:xfrm>
            <a:off x="6381741" y="3429005"/>
            <a:ext cx="1733551" cy="300038"/>
          </a:xfrm>
          <a:prstGeom prst="rect">
            <a:avLst/>
          </a:prstGeom>
        </p:spPr>
      </p:pic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xmlns="" id="{B6D4EF3B-B208-41E0-A7C9-B4B5BC16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0884"/>
              </p:ext>
            </p:extLst>
          </p:nvPr>
        </p:nvGraphicFramePr>
        <p:xfrm>
          <a:off x="4858230" y="3127557"/>
          <a:ext cx="609600" cy="571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17524376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51037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7539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6872207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8494050" y="2069485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Cardinality</a:t>
            </a:r>
          </a:p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8494050" y="303627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Cardinality</a:t>
            </a:r>
          </a:p>
          <a:p>
            <a:pPr algn="ctr"/>
            <a:r>
              <a:rPr lang="en-US" sz="11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789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dirty="0"/>
              <a:t>More Complex Common R Object Types -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8" name="Picture 2" descr="R">
            <a:extLst>
              <a:ext uri="{FF2B5EF4-FFF2-40B4-BE49-F238E27FC236}">
                <a16:creationId xmlns:a16="http://schemas.microsoft.com/office/drawing/2014/main" xmlns="" id="{11EF2ABC-BE3E-4FA6-BC36-D10C5F0C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0" y="1761239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C43EFFA9-F6F7-41FD-9E92-35864945C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28837"/>
              </p:ext>
            </p:extLst>
          </p:nvPr>
        </p:nvGraphicFramePr>
        <p:xfrm>
          <a:off x="1466850" y="2291092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:a16="http://schemas.microsoft.com/office/drawing/2014/main" xmlns="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44" y="1834691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Matrices are organized into rows and columns.  In R, the row names are not actually a vector of the matrix but are an attribute of the matrix.  In excel you would need a standalone vector to capture that information.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E03AA72-6817-4D67-8D8C-21E23A0DA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113" y="2291092"/>
            <a:ext cx="2457450" cy="1752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BF75034-7960-4D90-92F6-03555251D1D8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Matrices are 2 dimensional data (rows/columns).  Each column must be the same type.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3D248D2-A344-4958-A50B-A9E7590D792F}"/>
              </a:ext>
            </a:extLst>
          </p:cNvPr>
          <p:cNvSpPr/>
          <p:nvPr/>
        </p:nvSpPr>
        <p:spPr>
          <a:xfrm>
            <a:off x="5305331" y="4053267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strings</a:t>
            </a:r>
          </a:p>
        </p:txBody>
      </p:sp>
    </p:spTree>
    <p:extLst>
      <p:ext uri="{BB962C8B-B14F-4D97-AF65-F5344CB8AC3E}">
        <p14:creationId xmlns:p14="http://schemas.microsoft.com/office/powerpoint/2010/main" val="40617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8EE02185-F002-4823-8B99-0516B7EBE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73013"/>
              </p:ext>
            </p:extLst>
          </p:nvPr>
        </p:nvGraphicFramePr>
        <p:xfrm>
          <a:off x="1553085" y="2987455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6436266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8DBECDA4-91D9-4A98-96E9-5E9380641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032698"/>
              </p:ext>
            </p:extLst>
          </p:nvPr>
        </p:nvGraphicFramePr>
        <p:xfrm>
          <a:off x="1140141" y="2554582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tension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6436266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C43EFFA9-F6F7-41FD-9E92-35864945C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759607"/>
              </p:ext>
            </p:extLst>
          </p:nvPr>
        </p:nvGraphicFramePr>
        <p:xfrm>
          <a:off x="734257" y="2320705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:a16="http://schemas.microsoft.com/office/drawing/2014/main" xmlns="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81" y="1864304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380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Arrays can be thought of similar to Excel’s workbook which can contain multiple single sheet work books.</a:t>
            </a:r>
            <a:endParaRPr lang="en-US" sz="1400" b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Arrays aren’t widely used, except in image analysis (R,G,B matrices)</a:t>
            </a:r>
          </a:p>
        </p:txBody>
      </p:sp>
      <p:pic>
        <p:nvPicPr>
          <p:cNvPr id="21" name="Picture 2" descr="R">
            <a:extLst>
              <a:ext uri="{FF2B5EF4-FFF2-40B4-BE49-F238E27FC236}">
                <a16:creationId xmlns:a16="http://schemas.microsoft.com/office/drawing/2014/main" xmlns="" id="{26439E46-ED5B-417F-8557-F8973090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711" y="1931737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xmlns="" id="{C66B8CB8-4149-491F-99B4-2B40A5C71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47" y="2419289"/>
            <a:ext cx="1444306" cy="147732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ibrary(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EBImage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a &lt;-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r &lt;- a[,,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g &lt;- a[,,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b &lt;- a[,,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]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6B38F3A-DDD4-4863-B275-41891F777661}"/>
              </a:ext>
            </a:extLst>
          </p:cNvPr>
          <p:cNvSpPr/>
          <p:nvPr/>
        </p:nvSpPr>
        <p:spPr>
          <a:xfrm>
            <a:off x="5567882" y="4015697"/>
            <a:ext cx="2743200" cy="6268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This is an example of extracting RGB data from an image but is not covered in this course since arrays are seldom used.</a:t>
            </a:r>
          </a:p>
        </p:txBody>
      </p:sp>
    </p:spTree>
    <p:extLst>
      <p:ext uri="{BB962C8B-B14F-4D97-AF65-F5344CB8AC3E}">
        <p14:creationId xmlns:p14="http://schemas.microsoft.com/office/powerpoint/2010/main" val="23370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380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Lists are useful for data organization but can be complex and difficult to navigate to get specific information.</a:t>
            </a:r>
            <a:endParaRPr lang="en-US" sz="1400" b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Lists are multi-dimensional objects that can contain different data types of different lengths.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1746861-E717-43F6-85F0-A44C43B8DF26}"/>
              </a:ext>
            </a:extLst>
          </p:cNvPr>
          <p:cNvSpPr/>
          <p:nvPr/>
        </p:nvSpPr>
        <p:spPr>
          <a:xfrm>
            <a:off x="2906163" y="1758134"/>
            <a:ext cx="986827" cy="38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ListA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AFC4C44-3DF1-4CDE-973A-0DEA4B18F25B}"/>
              </a:ext>
            </a:extLst>
          </p:cNvPr>
          <p:cNvSpPr/>
          <p:nvPr/>
        </p:nvSpPr>
        <p:spPr>
          <a:xfrm>
            <a:off x="3502183" y="235383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value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5C28B87-B051-4F1A-B36B-4545BFE352A0}"/>
              </a:ext>
            </a:extLst>
          </p:cNvPr>
          <p:cNvSpPr/>
          <p:nvPr/>
        </p:nvSpPr>
        <p:spPr>
          <a:xfrm>
            <a:off x="3502183" y="2897288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Single data </a:t>
            </a:r>
            <a:r>
              <a:rPr lang="en-US" sz="1400" dirty="0" smtClean="0"/>
              <a:t>frame or matrix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01C95AC-3A9B-448B-B2C9-90AD5FBB19CF}"/>
              </a:ext>
            </a:extLst>
          </p:cNvPr>
          <p:cNvSpPr/>
          <p:nvPr/>
        </p:nvSpPr>
        <p:spPr>
          <a:xfrm>
            <a:off x="3502182" y="345250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vector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3AB62C3-BC85-43CA-BCEA-988483011741}"/>
              </a:ext>
            </a:extLst>
          </p:cNvPr>
          <p:cNvSpPr/>
          <p:nvPr/>
        </p:nvSpPr>
        <p:spPr>
          <a:xfrm>
            <a:off x="3502181" y="3969875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FD1A535-A6D0-482F-BB53-755F47846EDE}"/>
              </a:ext>
            </a:extLst>
          </p:cNvPr>
          <p:cNvSpPr/>
          <p:nvPr/>
        </p:nvSpPr>
        <p:spPr>
          <a:xfrm>
            <a:off x="4424129" y="4488060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Nested data frame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517992C-1230-4CBC-8D06-2AAF37A477B7}"/>
              </a:ext>
            </a:extLst>
          </p:cNvPr>
          <p:cNvSpPr/>
          <p:nvPr/>
        </p:nvSpPr>
        <p:spPr>
          <a:xfrm>
            <a:off x="4424129" y="497739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matrix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xmlns="" id="{9C2493B7-7CAB-4C6F-A336-F25270FCC1DB}"/>
              </a:ext>
            </a:extLst>
          </p:cNvPr>
          <p:cNvCxnSpPr>
            <a:cxnSpLocks/>
            <a:stCxn id="7" idx="2"/>
            <a:endCxn id="18" idx="1"/>
          </p:cNvCxnSpPr>
          <p:nvPr/>
        </p:nvCxnSpPr>
        <p:spPr>
          <a:xfrm rot="16200000" flipH="1">
            <a:off x="3248092" y="2289865"/>
            <a:ext cx="405577" cy="102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xmlns="" id="{486E3E9B-C4F1-4F42-A122-1E579EC0168D}"/>
              </a:ext>
            </a:extLst>
          </p:cNvPr>
          <p:cNvCxnSpPr>
            <a:cxnSpLocks/>
            <a:stCxn id="7" idx="2"/>
            <a:endCxn id="19" idx="1"/>
          </p:cNvCxnSpPr>
          <p:nvPr/>
        </p:nvCxnSpPr>
        <p:spPr>
          <a:xfrm rot="16200000" flipH="1">
            <a:off x="2976365" y="2561592"/>
            <a:ext cx="949031" cy="102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xmlns="" id="{E8D5980A-57D5-4507-977B-9AE839808831}"/>
              </a:ext>
            </a:extLst>
          </p:cNvPr>
          <p:cNvCxnSpPr>
            <a:cxnSpLocks/>
            <a:stCxn id="7" idx="2"/>
            <a:endCxn id="20" idx="1"/>
          </p:cNvCxnSpPr>
          <p:nvPr/>
        </p:nvCxnSpPr>
        <p:spPr>
          <a:xfrm rot="16200000" flipH="1">
            <a:off x="2698756" y="2839200"/>
            <a:ext cx="1504247" cy="102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31F98FFA-52EE-447C-BCFA-A447E46E580A}"/>
              </a:ext>
            </a:extLst>
          </p:cNvPr>
          <p:cNvCxnSpPr>
            <a:stCxn id="7" idx="2"/>
            <a:endCxn id="21" idx="1"/>
          </p:cNvCxnSpPr>
          <p:nvPr/>
        </p:nvCxnSpPr>
        <p:spPr>
          <a:xfrm rot="16200000" flipH="1">
            <a:off x="2440070" y="3097887"/>
            <a:ext cx="2021618" cy="102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xmlns="" id="{A1585D52-0ED8-42D6-B5B8-46832F608F1B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 rot="16200000" flipH="1">
            <a:off x="4190073" y="4444127"/>
            <a:ext cx="328062" cy="140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xmlns="" id="{59EC3A04-F241-4C4E-AF44-621C6F0C7D46}"/>
              </a:ext>
            </a:extLst>
          </p:cNvPr>
          <p:cNvCxnSpPr>
            <a:stCxn id="21" idx="2"/>
            <a:endCxn id="23" idx="1"/>
          </p:cNvCxnSpPr>
          <p:nvPr/>
        </p:nvCxnSpPr>
        <p:spPr>
          <a:xfrm rot="16200000" flipH="1">
            <a:off x="3945406" y="4688794"/>
            <a:ext cx="817396" cy="140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1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Data Frame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DC4A9FD-45F7-4DF6-BEE1-BADABFB89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432" y="2595880"/>
            <a:ext cx="1781175" cy="1714500"/>
          </a:xfrm>
          <a:prstGeom prst="rect">
            <a:avLst/>
          </a:prstGeom>
        </p:spPr>
      </p:pic>
      <p:pic>
        <p:nvPicPr>
          <p:cNvPr id="8" name="Picture 2" descr="R">
            <a:extLst>
              <a:ext uri="{FF2B5EF4-FFF2-40B4-BE49-F238E27FC236}">
                <a16:creationId xmlns:a16="http://schemas.microsoft.com/office/drawing/2014/main" xmlns="" id="{11EF2ABC-BE3E-4FA6-BC36-D10C5F0C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0" y="2066027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C43EFFA9-F6F7-41FD-9E92-35864945C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33921"/>
              </p:ext>
            </p:extLst>
          </p:nvPr>
        </p:nvGraphicFramePr>
        <p:xfrm>
          <a:off x="1466850" y="2595880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:a16="http://schemas.microsoft.com/office/drawing/2014/main" xmlns="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44" y="2139479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6352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frames are used often because they can hold different types of vectors, but can be switched back and forth with </a:t>
            </a:r>
            <a:r>
              <a:rPr lang="en-US" sz="1400" dirty="0" err="1"/>
              <a:t>as.matrix</a:t>
            </a:r>
            <a:r>
              <a:rPr lang="en-US" sz="1400" dirty="0"/>
              <a:t>() and </a:t>
            </a:r>
            <a:r>
              <a:rPr lang="en-US" sz="1400" dirty="0" err="1"/>
              <a:t>as.data.frame</a:t>
            </a:r>
            <a:r>
              <a:rPr lang="en-US" sz="1400" dirty="0"/>
              <a:t>().  </a:t>
            </a:r>
            <a:r>
              <a:rPr lang="en-US" sz="1400" b="1" u="sng" dirty="0"/>
              <a:t>Remember that the vector classes could change!!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Frames are like 2 dimensional data objects but can have mixed data types.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62546A3-C556-4DAB-9078-9782B76A248C}"/>
              </a:ext>
            </a:extLst>
          </p:cNvPr>
          <p:cNvSpPr/>
          <p:nvPr/>
        </p:nvSpPr>
        <p:spPr>
          <a:xfrm rot="5400000">
            <a:off x="515214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2740F87-A96B-41A9-91CF-23B2564C1B3F}"/>
              </a:ext>
            </a:extLst>
          </p:cNvPr>
          <p:cNvSpPr/>
          <p:nvPr/>
        </p:nvSpPr>
        <p:spPr>
          <a:xfrm rot="5400000">
            <a:off x="557636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948A15E-A7EF-4AC0-AC82-1BFA9E003D34}"/>
              </a:ext>
            </a:extLst>
          </p:cNvPr>
          <p:cNvSpPr/>
          <p:nvPr/>
        </p:nvSpPr>
        <p:spPr>
          <a:xfrm rot="5400000">
            <a:off x="613387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F0C1F6-5EBB-4C6C-BF68-DF830B15A0BD}"/>
              </a:ext>
            </a:extLst>
          </p:cNvPr>
          <p:cNvSpPr txBox="1"/>
          <p:nvPr/>
        </p:nvSpPr>
        <p:spPr>
          <a:xfrm>
            <a:off x="1816451" y="1475031"/>
            <a:ext cx="7213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 data frame is actually a named list but with equal length </a:t>
            </a:r>
            <a:r>
              <a:rPr lang="en-US" sz="1200" i="1" dirty="0" smtClean="0"/>
              <a:t>elements.  </a:t>
            </a:r>
            <a:r>
              <a:rPr lang="en-US" sz="1200" i="1" dirty="0"/>
              <a:t>Being a list lets it contain mixed data types.</a:t>
            </a:r>
          </a:p>
        </p:txBody>
      </p:sp>
    </p:spTree>
    <p:extLst>
      <p:ext uri="{BB962C8B-B14F-4D97-AF65-F5344CB8AC3E}">
        <p14:creationId xmlns:p14="http://schemas.microsoft.com/office/powerpoint/2010/main" val="10551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4467</TotalTime>
  <Words>743</Words>
  <Application>Microsoft Office PowerPoint</Application>
  <PresentationFormat>On-screen Show (4:3)</PresentationFormat>
  <Paragraphs>316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Lucida Console</vt:lpstr>
      <vt:lpstr>1_Office Theme</vt:lpstr>
      <vt:lpstr>Data Structures</vt:lpstr>
      <vt:lpstr>Common R Object Types - Vectors</vt:lpstr>
      <vt:lpstr>More Complex Common R Object Types - Matrix</vt:lpstr>
      <vt:lpstr>More Complex Common R Object Types – Array</vt:lpstr>
      <vt:lpstr>More Complex Common R Object Types – List</vt:lpstr>
      <vt:lpstr>More Complex Common R Object Types – Data Frame</vt:lpstr>
    </vt:vector>
  </TitlesOfParts>
  <Company>Liberty Mutual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248</cp:revision>
  <dcterms:created xsi:type="dcterms:W3CDTF">2018-05-23T17:24:59Z</dcterms:created>
  <dcterms:modified xsi:type="dcterms:W3CDTF">2019-06-19T08:47:53Z</dcterms:modified>
</cp:coreProperties>
</file>