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593" r:id="rId2"/>
    <p:sldId id="807" r:id="rId3"/>
    <p:sldId id="810" r:id="rId4"/>
    <p:sldId id="811" r:id="rId5"/>
    <p:sldId id="812" r:id="rId6"/>
    <p:sldId id="813" r:id="rId7"/>
    <p:sldId id="814" r:id="rId8"/>
    <p:sldId id="822" r:id="rId9"/>
    <p:sldId id="823" r:id="rId10"/>
    <p:sldId id="824" r:id="rId11"/>
    <p:sldId id="815" r:id="rId12"/>
    <p:sldId id="816" r:id="rId13"/>
    <p:sldId id="818" r:id="rId14"/>
    <p:sldId id="819" r:id="rId15"/>
    <p:sldId id="817" r:id="rId16"/>
    <p:sldId id="820" r:id="rId17"/>
    <p:sldId id="821" r:id="rId18"/>
    <p:sldId id="809" r:id="rId19"/>
    <p:sldId id="826" r:id="rId20"/>
    <p:sldId id="827" r:id="rId21"/>
    <p:sldId id="825" r:id="rId22"/>
    <p:sldId id="828" r:id="rId23"/>
    <p:sldId id="829" r:id="rId24"/>
    <p:sldId id="836" r:id="rId25"/>
    <p:sldId id="837" r:id="rId26"/>
    <p:sldId id="831" r:id="rId27"/>
    <p:sldId id="838" r:id="rId28"/>
    <p:sldId id="839" r:id="rId29"/>
    <p:sldId id="840" r:id="rId30"/>
    <p:sldId id="842" r:id="rId31"/>
    <p:sldId id="846" r:id="rId32"/>
    <p:sldId id="849" r:id="rId33"/>
    <p:sldId id="850" r:id="rId34"/>
    <p:sldId id="851" r:id="rId35"/>
    <p:sldId id="845" r:id="rId36"/>
    <p:sldId id="844" r:id="rId37"/>
    <p:sldId id="853" r:id="rId38"/>
    <p:sldId id="833" r:id="rId39"/>
    <p:sldId id="854" r:id="rId40"/>
    <p:sldId id="832" r:id="rId41"/>
    <p:sldId id="855" r:id="rId42"/>
    <p:sldId id="856" r:id="rId43"/>
    <p:sldId id="83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525" autoAdjust="0"/>
  </p:normalViewPr>
  <p:slideViewPr>
    <p:cSldViewPr snapToGrid="0">
      <p:cViewPr varScale="1">
        <p:scale>
          <a:sx n="61" d="100"/>
          <a:sy n="61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4305616"/>
        <c:axId val="294306400"/>
      </c:scatterChart>
      <c:valAx>
        <c:axId val="294305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306400"/>
        <c:crosses val="autoZero"/>
        <c:crossBetween val="midCat"/>
      </c:valAx>
      <c:valAx>
        <c:axId val="294306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305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4303656"/>
        <c:axId val="294300520"/>
      </c:scatterChart>
      <c:valAx>
        <c:axId val="2943036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300520"/>
        <c:crosses val="autoZero"/>
        <c:crossBetween val="midCat"/>
      </c:valAx>
      <c:valAx>
        <c:axId val="294300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303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4304048"/>
        <c:axId val="294300912"/>
      </c:scatterChart>
      <c:valAx>
        <c:axId val="2943040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300912"/>
        <c:crosses val="autoZero"/>
        <c:crossBetween val="midCat"/>
      </c:valAx>
      <c:valAx>
        <c:axId val="294300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304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4302088"/>
        <c:axId val="294302872"/>
      </c:scatterChart>
      <c:valAx>
        <c:axId val="2943020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302872"/>
        <c:crosses val="autoZero"/>
        <c:crossBetween val="midCat"/>
      </c:valAx>
      <c:valAx>
        <c:axId val="294302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302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784800"/>
        <c:axId val="364780488"/>
      </c:scatterChart>
      <c:valAx>
        <c:axId val="3647848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0488"/>
        <c:crosses val="autoZero"/>
        <c:crossBetween val="midCat"/>
      </c:valAx>
      <c:valAx>
        <c:axId val="364780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480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779704"/>
        <c:axId val="364782056"/>
      </c:scatterChart>
      <c:valAx>
        <c:axId val="3647797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2056"/>
        <c:crosses val="autoZero"/>
        <c:crossBetween val="midCat"/>
      </c:valAx>
      <c:valAx>
        <c:axId val="364782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79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781664"/>
        <c:axId val="364783232"/>
      </c:scatterChart>
      <c:valAx>
        <c:axId val="364781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3232"/>
        <c:crosses val="autoZero"/>
        <c:crossBetween val="midCat"/>
      </c:valAx>
      <c:valAx>
        <c:axId val="36478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1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783624"/>
        <c:axId val="364782448"/>
      </c:scatterChart>
      <c:valAx>
        <c:axId val="364783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2448"/>
        <c:crosses val="autoZero"/>
        <c:crossBetween val="midCat"/>
      </c:valAx>
      <c:valAx>
        <c:axId val="364782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3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786760"/>
        <c:axId val="364787152"/>
      </c:scatterChart>
      <c:valAx>
        <c:axId val="3647867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7152"/>
        <c:crosses val="autoZero"/>
        <c:crossBetween val="midCat"/>
      </c:valAx>
      <c:valAx>
        <c:axId val="364787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6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2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2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6/18/2019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6/18/2019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6/18/2019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6/18/2019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6/18/2019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6/18/2019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6/18/2019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Mining &amp; NLP</a:t>
            </a:r>
            <a:br>
              <a:rPr lang="en-US" dirty="0"/>
            </a:br>
            <a:r>
              <a:rPr lang="en-US" dirty="0"/>
              <a:t>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19, 2019</a:t>
            </a:r>
          </a:p>
          <a:p>
            <a:r>
              <a:rPr lang="en-US" dirty="0"/>
              <a:t> 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3AAA8F-CCD8-47AF-ACD5-9B3FE1A08D75}"/>
              </a:ext>
            </a:extLst>
          </p:cNvPr>
          <p:cNvSpPr txBox="1"/>
          <p:nvPr/>
        </p:nvSpPr>
        <p:spPr>
          <a:xfrm>
            <a:off x="282633" y="3056312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3A2CD2-CDC4-4055-BE5C-7ACF1E7F8744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patients should we expect in the urgent care tomorrow?</a:t>
            </a:r>
          </a:p>
        </p:txBody>
      </p:sp>
      <p:pic>
        <p:nvPicPr>
          <p:cNvPr id="14" name="Picture 2" descr="Image result for urgent care meme">
            <a:extLst>
              <a:ext uri="{FF2B5EF4-FFF2-40B4-BE49-F238E27FC236}">
                <a16:creationId xmlns:a16="http://schemas.microsoft.com/office/drawing/2014/main" xmlns="" id="{EC2819AE-2602-4F99-A8F9-D64374B3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11" y="2720974"/>
            <a:ext cx="2991139" cy="297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64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2F58142-1FC6-48E2-930A-1ABCA90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DCBF78D-BB30-4EA4-92FF-5894C071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2" y="365126"/>
            <a:ext cx="8923288" cy="591477"/>
          </a:xfrm>
        </p:spPr>
        <p:txBody>
          <a:bodyPr/>
          <a:lstStyle/>
          <a:p>
            <a:r>
              <a:rPr lang="en-US" dirty="0" smtClean="0"/>
              <a:t>Unsupervised </a:t>
            </a:r>
            <a:r>
              <a:rPr lang="en-US" dirty="0"/>
              <a:t>Learning: Latent Dirichlet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63754AC-4F6B-470A-A2CB-89FECF37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6D72EA-36BA-4EE2-AC65-5EEDC38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E747EA3-1AA2-44C7-B883-3A43CAA0B9EE}"/>
              </a:ext>
            </a:extLst>
          </p:cNvPr>
          <p:cNvSpPr txBox="1"/>
          <p:nvPr/>
        </p:nvSpPr>
        <p:spPr>
          <a:xfrm>
            <a:off x="220712" y="2493818"/>
            <a:ext cx="8702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term frequency within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“k” topics or clusters with similar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document may be more than one topic and is assigned to a cluster topic by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K= 4, each document would get 4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97260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3303AE-DC79-4075-87D8-B19C404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447F8C8-CE7F-43AE-BEA1-8436CB22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365126"/>
            <a:ext cx="8418934" cy="591477"/>
          </a:xfrm>
        </p:spPr>
        <p:txBody>
          <a:bodyPr/>
          <a:lstStyle/>
          <a:p>
            <a:r>
              <a:rPr lang="en-US" dirty="0"/>
              <a:t>Unsupervised: Latent Dirichlet Allocation (LDA)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BDC3D80-3A8C-4952-A46E-D5B8414D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C1B7AE3-7AE3-45B8-B0B3-1193239D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943204-89BF-4A6A-AA3F-6612D4C6618A}"/>
              </a:ext>
            </a:extLst>
          </p:cNvPr>
          <p:cNvSpPr txBox="1"/>
          <p:nvPr/>
        </p:nvSpPr>
        <p:spPr>
          <a:xfrm>
            <a:off x="96416" y="1423749"/>
            <a:ext cx="884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– identify concealed topics e.g. not explicitly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Dirichlet – used in stats to represent multi-variate (multi-word)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 of a actual values it’s a “beta” distribution of probabilities 0-1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“tails” values include 0 and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Beta distributions do not have to be symmetrical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Dirichlet will give k probabilities from beta distributions that generalize and sum to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6EC7DB-B710-4963-AD64-DBEFF31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22220"/>
            <a:ext cx="7891333" cy="1923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3B99C2F-44A4-47F7-B59A-FA519F8B32C1}"/>
              </a:ext>
            </a:extLst>
          </p:cNvPr>
          <p:cNvSpPr/>
          <p:nvPr/>
        </p:nvSpPr>
        <p:spPr>
          <a:xfrm rot="19487604">
            <a:off x="3028950" y="4382462"/>
            <a:ext cx="30861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</a:t>
            </a:r>
            <a:r>
              <a:rPr lang="en-US" dirty="0" smtClean="0"/>
              <a:t>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xmlns="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411" y="365125"/>
            <a:ext cx="82811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 = 3: </a:t>
            </a:r>
            <a:r>
              <a:rPr lang="en-US" sz="2800" dirty="0" smtClean="0"/>
              <a:t>Three vectors </a:t>
            </a:r>
            <a:r>
              <a:rPr lang="en-US" sz="2800" dirty="0"/>
              <a:t>&amp; </a:t>
            </a:r>
            <a:r>
              <a:rPr lang="en-US" sz="2800" dirty="0" smtClean="0"/>
              <a:t>Three </a:t>
            </a:r>
            <a:r>
              <a:rPr lang="en-US" sz="2800" dirty="0"/>
              <a:t>corresponding probabilities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DFAF5B9-53B8-43CC-8FDC-C9AD1C1AFDFE}"/>
              </a:ext>
            </a:extLst>
          </p:cNvPr>
          <p:cNvSpPr txBox="1"/>
          <p:nvPr/>
        </p:nvSpPr>
        <p:spPr>
          <a:xfrm>
            <a:off x="4147842" y="4645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{0,1,0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6E6C273-906A-46F4-AA13-4DA9F8AE5CCA}"/>
              </a:ext>
            </a:extLst>
          </p:cNvPr>
          <p:cNvSpPr txBox="1"/>
          <p:nvPr/>
        </p:nvSpPr>
        <p:spPr>
          <a:xfrm>
            <a:off x="2161214" y="19458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305ABF0-9764-4BC9-AFB1-61C7DC54FCDE}"/>
              </a:ext>
            </a:extLst>
          </p:cNvPr>
          <p:cNvSpPr txBox="1"/>
          <p:nvPr/>
        </p:nvSpPr>
        <p:spPr>
          <a:xfrm>
            <a:off x="6080839" y="188619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{0,0,1 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5035009E-8D02-43BD-8B4B-91651CACFE75}"/>
              </a:ext>
            </a:extLst>
          </p:cNvPr>
          <p:cNvSpPr/>
          <p:nvPr/>
        </p:nvSpPr>
        <p:spPr>
          <a:xfrm>
            <a:off x="3009523" y="194796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CDE8AAA5-77F6-4054-9B18-5D2F04908586}"/>
              </a:ext>
            </a:extLst>
          </p:cNvPr>
          <p:cNvSpPr/>
          <p:nvPr/>
        </p:nvSpPr>
        <p:spPr>
          <a:xfrm>
            <a:off x="4389435" y="420989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94E01DF5-0702-4F9D-99BE-16C86DDC4001}"/>
              </a:ext>
            </a:extLst>
          </p:cNvPr>
          <p:cNvSpPr/>
          <p:nvPr/>
        </p:nvSpPr>
        <p:spPr>
          <a:xfrm>
            <a:off x="5715714" y="188830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2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xmlns="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981865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3: vectors &amp; 3 corresponding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6E6C273-906A-46F4-AA13-4DA9F8AE5CCA}"/>
              </a:ext>
            </a:extLst>
          </p:cNvPr>
          <p:cNvSpPr txBox="1"/>
          <p:nvPr/>
        </p:nvSpPr>
        <p:spPr>
          <a:xfrm>
            <a:off x="2313049" y="30638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{0.50,0.50,0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305ABF0-9764-4BC9-AFB1-61C7DC54FCDE}"/>
              </a:ext>
            </a:extLst>
          </p:cNvPr>
          <p:cNvSpPr txBox="1"/>
          <p:nvPr/>
        </p:nvSpPr>
        <p:spPr>
          <a:xfrm>
            <a:off x="4679135" y="278117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{0.33, 0.33, 0.33}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B906B13D-5844-40B6-BCAB-011FB5C3D997}"/>
              </a:ext>
            </a:extLst>
          </p:cNvPr>
          <p:cNvSpPr/>
          <p:nvPr/>
        </p:nvSpPr>
        <p:spPr>
          <a:xfrm>
            <a:off x="3714176" y="306387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C1200B6D-C0CF-435D-9C0E-B289CA598BB6}"/>
              </a:ext>
            </a:extLst>
          </p:cNvPr>
          <p:cNvSpPr/>
          <p:nvPr/>
        </p:nvSpPr>
        <p:spPr>
          <a:xfrm>
            <a:off x="4376373" y="274873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E40CA8-E36E-4944-B913-427A3979C01B}"/>
              </a:ext>
            </a:extLst>
          </p:cNvPr>
          <p:cNvSpPr txBox="1"/>
          <p:nvPr/>
        </p:nvSpPr>
        <p:spPr>
          <a:xfrm>
            <a:off x="5375668" y="2779314"/>
            <a:ext cx="3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{0.33,0.33,0.33} each of the 3 vectors have equal likelihood among K represented as highest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can be more than 3 but can’t be visualized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63871AF-8798-4AE2-84AD-E116086D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" y="1561563"/>
            <a:ext cx="5198943" cy="465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2" descr="https://upload.wikimedia.org/wikipedia/commons/thumb/5/54/LogDirichletDensity-alpha_0.3_to_alpha_2.0.gif/250px-LogDirichletDensity-alpha_0.3_to_alpha_2.0.gif">
            <a:extLst>
              <a:ext uri="{FF2B5EF4-FFF2-40B4-BE49-F238E27FC236}">
                <a16:creationId xmlns:a16="http://schemas.microsoft.com/office/drawing/2014/main" xmlns="" id="{431EFBA7-B5DA-4972-BB79-4049700E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" y="1243237"/>
            <a:ext cx="4841125" cy="4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E40CA8-E36E-4944-B913-427A3979C01B}"/>
              </a:ext>
            </a:extLst>
          </p:cNvPr>
          <p:cNvSpPr txBox="1"/>
          <p:nvPr/>
        </p:nvSpPr>
        <p:spPr>
          <a:xfrm>
            <a:off x="5196759" y="2782669"/>
            <a:ext cx="394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is a parameter adjusts the probability distribution, adjusted through observed frequencies</a:t>
            </a:r>
          </a:p>
        </p:txBody>
      </p:sp>
    </p:spTree>
    <p:extLst>
      <p:ext uri="{BB962C8B-B14F-4D97-AF65-F5344CB8AC3E}">
        <p14:creationId xmlns:p14="http://schemas.microsoft.com/office/powerpoint/2010/main" val="24363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12AF962-D159-495F-94AE-9D1650A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E2336EF-9AF2-4CD8-ADF3-2AA1A46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Explanation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BC9103-9F85-4DF1-B87B-168EE8A47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06C221-C357-47E5-8219-724674D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4C1B3C6-29E0-460A-B856-5710DDE6EC4B}"/>
              </a:ext>
            </a:extLst>
          </p:cNvPr>
          <p:cNvSpPr txBox="1"/>
          <p:nvPr/>
        </p:nvSpPr>
        <p:spPr>
          <a:xfrm>
            <a:off x="74110" y="6215875"/>
            <a:ext cx="367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http://www.cs.columbia.edu/~blei/papers/Blei2012.pdf</a:t>
            </a:r>
            <a:endParaRPr lang="en-US" sz="1200" dirty="0"/>
          </a:p>
        </p:txBody>
      </p:sp>
      <p:pic>
        <p:nvPicPr>
          <p:cNvPr id="5122" name="Picture 2" descr="https://www.objectorientedsubject.net/wpdir/wp-content/uploads/2017/12/topicmodeling-lda-intuitions-700x449.png">
            <a:extLst>
              <a:ext uri="{FF2B5EF4-FFF2-40B4-BE49-F238E27FC236}">
                <a16:creationId xmlns:a16="http://schemas.microsoft.com/office/drawing/2014/main" xmlns="" id="{33C4A265-23B9-4A70-AA91-E67AB491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8" y="1097080"/>
            <a:ext cx="7980305" cy="51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72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D0FB113-F15D-425D-8FEB-E051306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FD3F5D3-1E38-4F52-8298-D78245B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9A779D-C17D-4BAD-9CB4-F6342171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9DEF9E-54AF-4FC4-A213-C24639AE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 descr="Image result for after lunch meme">
            <a:extLst>
              <a:ext uri="{FF2B5EF4-FFF2-40B4-BE49-F238E27FC236}">
                <a16:creationId xmlns:a16="http://schemas.microsoft.com/office/drawing/2014/main" xmlns="" id="{AD246B8A-E953-4FDC-916C-B60D048F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233488"/>
            <a:ext cx="56197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3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3710AC-7DD4-47F9-9E7C-2515755D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A4513BF-7E9B-49A2-A3AE-8CA02D2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PCA of topics need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10471F-BB86-4D1F-961D-76EF0B1C6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D1B1A1-237A-4A88-83EE-2540EC7B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93A5FBC-D708-427D-BF31-B80DEA2C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7767"/>
            <a:ext cx="3565813" cy="42974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3113C13-BEBD-4C74-8520-D10122A5DD1C}"/>
              </a:ext>
            </a:extLst>
          </p:cNvPr>
          <p:cNvCxnSpPr/>
          <p:nvPr/>
        </p:nvCxnSpPr>
        <p:spPr>
          <a:xfrm>
            <a:off x="5170516" y="3434615"/>
            <a:ext cx="3344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27AB6EB-0C39-4A7E-B2DA-029B2D27471D}"/>
              </a:ext>
            </a:extLst>
          </p:cNvPr>
          <p:cNvCxnSpPr/>
          <p:nvPr/>
        </p:nvCxnSpPr>
        <p:spPr>
          <a:xfrm>
            <a:off x="6842933" y="1446422"/>
            <a:ext cx="0" cy="3976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AB74F40-A16E-4329-9538-A52306AE0D35}"/>
              </a:ext>
            </a:extLst>
          </p:cNvPr>
          <p:cNvSpPr txBox="1"/>
          <p:nvPr/>
        </p:nvSpPr>
        <p:spPr>
          <a:xfrm>
            <a:off x="8240277" y="310247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Cricket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C5EB55-5408-49B4-9F17-1654637EA46C}"/>
              </a:ext>
            </a:extLst>
          </p:cNvPr>
          <p:cNvSpPr txBox="1"/>
          <p:nvPr/>
        </p:nvSpPr>
        <p:spPr>
          <a:xfrm>
            <a:off x="4576525" y="3121223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Non-Cricket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395135-E9A4-4370-94BA-E392EB89C420}"/>
              </a:ext>
            </a:extLst>
          </p:cNvPr>
          <p:cNvSpPr txBox="1"/>
          <p:nvPr/>
        </p:nvSpPr>
        <p:spPr>
          <a:xfrm rot="16200000">
            <a:off x="6444562" y="176466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England-ness?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B27258B-6F51-4225-A5C1-5E031308278F}"/>
              </a:ext>
            </a:extLst>
          </p:cNvPr>
          <p:cNvSpPr txBox="1"/>
          <p:nvPr/>
        </p:nvSpPr>
        <p:spPr>
          <a:xfrm rot="16200000">
            <a:off x="6415742" y="526569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Pakistan-ness?</a:t>
            </a:r>
          </a:p>
        </p:txBody>
      </p:sp>
    </p:spTree>
    <p:extLst>
      <p:ext uri="{BB962C8B-B14F-4D97-AF65-F5344CB8AC3E}">
        <p14:creationId xmlns:p14="http://schemas.microsoft.com/office/powerpoint/2010/main" val="9770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003988"/>
              </p:ext>
            </p:extLst>
          </p:nvPr>
        </p:nvGraphicFramePr>
        <p:xfrm>
          <a:off x="628650" y="1111250"/>
          <a:ext cx="7887506" cy="33420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  <a:r>
                        <a:rPr lang="en-US" sz="2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– June 19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Q/A from yesterday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Polarity &amp; Sentiment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Modeling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K-Means, Spherical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K-Mean, K-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Mediod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Clustering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0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9B4E7CC-AA1B-4156-9EE4-64316F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0518808-7363-4D87-A35D-6587D55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/>
              <a:t>: Interactie </a:t>
            </a:r>
            <a:r>
              <a:rPr lang="en-US" dirty="0"/>
              <a:t>to show term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DC7D7E-456C-4600-9038-F17E96DF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7EDC159-BE26-4478-8AF5-F405D818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6A1F8E6-766C-4F37-B944-3CF5627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228221"/>
            <a:ext cx="8279476" cy="487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BA4292B-986D-44A5-AC64-1181E2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3E5548B-DA7A-422C-B64C-7BC37E5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</a:t>
            </a:r>
            <a:r>
              <a:rPr lang="en-US" dirty="0" err="1"/>
              <a:t>TreeMap</a:t>
            </a:r>
            <a:r>
              <a:rPr lang="en-US" dirty="0"/>
              <a:t>: Multi-dimensional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A07C27-6293-49AD-8099-D3F50CA4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F40F8E2-C7CD-4446-BDBF-1668AED3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0CFDBC9-F6F2-483D-9295-01B03890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073934"/>
            <a:ext cx="8924925" cy="3790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7CEC70F-FD4B-4DCC-92E6-66BC30369DA1}"/>
              </a:ext>
            </a:extLst>
          </p:cNvPr>
          <p:cNvSpPr txBox="1"/>
          <p:nvPr/>
        </p:nvSpPr>
        <p:spPr>
          <a:xfrm>
            <a:off x="109537" y="4847624"/>
            <a:ext cx="7223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Thick black lines: LDA defined Topic; text is top 5 typical terms in each topic</a:t>
            </a:r>
          </a:p>
          <a:p>
            <a:r>
              <a:rPr lang="en-US" dirty="0"/>
              <a:t>Color: Polarity</a:t>
            </a:r>
          </a:p>
          <a:p>
            <a:r>
              <a:rPr lang="en-US" dirty="0"/>
              <a:t>Area: individual doc area is proportional to number of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7953C8-5097-4896-9433-C5729BC0F0A4}"/>
              </a:ext>
            </a:extLst>
          </p:cNvPr>
          <p:cNvSpPr/>
          <p:nvPr/>
        </p:nvSpPr>
        <p:spPr>
          <a:xfrm>
            <a:off x="109538" y="5885412"/>
            <a:ext cx="8924925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shows the Guardian write positive and longer articles about Pakistan related to cricket than other topics.</a:t>
            </a:r>
          </a:p>
        </p:txBody>
      </p:sp>
    </p:spTree>
    <p:extLst>
      <p:ext uri="{BB962C8B-B14F-4D97-AF65-F5344CB8AC3E}">
        <p14:creationId xmlns:p14="http://schemas.microsoft.com/office/powerpoint/2010/main" val="30463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392634"/>
              </p:ext>
            </p:extLst>
          </p:nvPr>
        </p:nvGraphicFramePr>
        <p:xfrm>
          <a:off x="628650" y="1111250"/>
          <a:ext cx="7887506" cy="33420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  <a:r>
                        <a:rPr lang="en-US" sz="2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– June 19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Q/A from yesterday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Polarity &amp; Sentiment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Modeling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K-Means, Spherical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K-Mean, K-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Mediod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Clustering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BF190EE-92E3-4313-92EF-4C495CE5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AD8170E-B4B0-4284-8636-D6CCC59E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8FA931-BB9C-48A1-AE45-F4359BFB5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1FE6D3-DBEB-484F-A373-86A1AD977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 descr="Image result for after lunch meme">
            <a:extLst>
              <a:ext uri="{FF2B5EF4-FFF2-40B4-BE49-F238E27FC236}">
                <a16:creationId xmlns:a16="http://schemas.microsoft.com/office/drawing/2014/main" xmlns="" id="{DA7178C5-ED14-4BAE-99EA-602851F9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95475"/>
            <a:ext cx="38100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75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3 Clusters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961576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for 3 clusters…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85378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104615">
            <a:off x="1302943" y="2097811"/>
            <a:ext cx="3388612" cy="16222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2454577" y="3364960"/>
            <a:ext cx="3388612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520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cost &amp; </a:t>
            </a:r>
          </a:p>
          <a:p>
            <a:pPr algn="ctr"/>
            <a:r>
              <a:rPr lang="en-US" sz="1200" dirty="0" smtClean="0"/>
              <a:t>high sales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9742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cost &amp; </a:t>
            </a:r>
          </a:p>
          <a:p>
            <a:pPr algn="ctr"/>
            <a:r>
              <a:rPr lang="en-US" sz="1200" dirty="0" smtClean="0"/>
              <a:t>high sales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89256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Mid cost &amp; </a:t>
            </a:r>
          </a:p>
          <a:p>
            <a:pPr algn="ctr"/>
            <a:r>
              <a:rPr lang="en-US" sz="1200" dirty="0" smtClean="0"/>
              <a:t>Mid sales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52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43793"/>
              </p:ext>
            </p:extLst>
          </p:nvPr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3" imgW="2858268" imgH="544757" progId="Word.Document.12">
                  <p:embed/>
                </p:oleObj>
              </mc:Choice>
              <mc:Fallback>
                <p:oleObj name="Document" r:id="rId3" imgW="2858268" imgH="5447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Scale each vector to so one unit of measure doesn’t dominate </a:t>
            </a:r>
            <a:r>
              <a:rPr lang="en-US" sz="1600" dirty="0" err="1" smtClean="0"/>
              <a:t>ie</a:t>
            </a:r>
            <a:r>
              <a:rPr lang="en-US" sz="1600" dirty="0" smtClean="0"/>
              <a:t> # of rooms in a house vs </a:t>
            </a:r>
            <a:r>
              <a:rPr lang="en-US" sz="1600" dirty="0" err="1" smtClean="0"/>
              <a:t>sq</a:t>
            </a:r>
            <a:r>
              <a:rPr lang="en-US" sz="1600" dirty="0" smtClean="0"/>
              <a:t>-Meter of house</a:t>
            </a:r>
            <a:endParaRPr lang="en-US" sz="16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 smtClean="0"/>
              <a:t> </a:t>
            </a:r>
            <a:endParaRPr lang="en-US" altLang="en-US"/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90" y="3353304"/>
            <a:ext cx="2355176" cy="26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0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Refresher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957144" cy="291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7166068" y="3433136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81340" y="36896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72849" y="403913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9302" y="35546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4783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Remember Pythagorean Theorem?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</a:t>
            </a:r>
            <a:r>
              <a:rPr lang="en-US" baseline="30000" smtClean="0"/>
              <a:t>2</a:t>
            </a:r>
            <a:r>
              <a:rPr lang="en-US" smtClean="0"/>
              <a:t>+B</a:t>
            </a:r>
            <a:r>
              <a:rPr lang="en-US" baseline="30000" smtClean="0"/>
              <a:t>2</a:t>
            </a:r>
            <a:r>
              <a:rPr lang="en-US" smtClean="0"/>
              <a:t>=C</a:t>
            </a:r>
            <a:r>
              <a:rPr lang="en-US" baseline="30000" smtClean="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26814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Example 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363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centroid 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104378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the distance from each point to each centroid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728DC17-3484-4A87-A056-F55CBA2C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0A1C8B0-E959-485F-8DF7-20C85B36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C170510-B545-44DA-B6F4-501A364A2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B04A1B-4969-4AB5-9F4D-39ECB9F30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91D4F80-9D6B-4F61-896F-18C90E064806}"/>
              </a:ext>
            </a:extLst>
          </p:cNvPr>
          <p:cNvSpPr txBox="1">
            <a:spLocks/>
          </p:cNvSpPr>
          <p:nvPr/>
        </p:nvSpPr>
        <p:spPr>
          <a:xfrm>
            <a:off x="685800" y="1425629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Goal: Predict a single “target” or “outcome” variable 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Training data, where target value is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Score to data where value is not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Methods: Classification and Prediction</a:t>
            </a:r>
          </a:p>
          <a:p>
            <a:endParaRPr lang="en-US" altLang="en-US">
              <a:latin typeface="Franklin Gothic Book" pitchFamily="34" charset="0"/>
            </a:endParaRPr>
          </a:p>
          <a:p>
            <a:pPr>
              <a:buFont typeface="Wingdings 2" pitchFamily="18" charset="2"/>
              <a:buNone/>
            </a:pPr>
            <a:endParaRPr lang="en-US" altLang="en-US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25987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Pts assigned to closest centroid.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Cluster “3”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Cluster “1”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3652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the MEAN AVERAGE distance among assigned pts to centroid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Cluster “2”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Cluster “2”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Cluster “2”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Cluster “3”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006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the centroid to the average distance among all assigned points </a:t>
            </a:r>
            <a:endParaRPr lang="en-US" dirty="0"/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51283" y="3121573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288221" y="3736428"/>
            <a:ext cx="425669" cy="2995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 smtClean="0"/>
              <a:t>K Means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42121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sp>
        <p:nvSpPr>
          <p:cNvPr id="27" name="5-Point Star 26"/>
          <p:cNvSpPr/>
          <p:nvPr/>
        </p:nvSpPr>
        <p:spPr>
          <a:xfrm>
            <a:off x="4351283" y="3121573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Since “3” moved, this </a:t>
            </a:r>
            <a:r>
              <a:rPr lang="en-US" sz="1400" dirty="0" err="1" smtClean="0"/>
              <a:t>pt</a:t>
            </a:r>
            <a:r>
              <a:rPr lang="en-US" sz="1400" dirty="0" smtClean="0"/>
              <a:t> is assigned to “2” 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81429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new </a:t>
            </a:r>
            <a:r>
              <a:rPr lang="en-US" sz="1600" dirty="0" err="1" smtClean="0"/>
              <a:t>pt</a:t>
            </a:r>
            <a:r>
              <a:rPr lang="en-US" sz="1600" dirty="0" smtClean="0"/>
              <a:t> assignments again moves the centroid.  The process repeats until </a:t>
            </a:r>
            <a:r>
              <a:rPr lang="en-US" sz="1600" dirty="0" smtClean="0"/>
              <a:t>no </a:t>
            </a:r>
            <a:r>
              <a:rPr lang="en-US" sz="1600" dirty="0" smtClean="0"/>
              <a:t>reassignments occur after moving the </a:t>
            </a:r>
            <a:r>
              <a:rPr lang="en-US" sz="1600" dirty="0" smtClean="0"/>
              <a:t>centroids (convergence).</a:t>
            </a:r>
            <a:endParaRPr lang="en-US" sz="1600" dirty="0"/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51283" y="3121573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288221" y="3736428"/>
            <a:ext cx="425669" cy="2995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7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</a:t>
            </a:r>
            <a:r>
              <a:rPr lang="en-US" dirty="0" smtClean="0"/>
              <a:t>clustering </a:t>
            </a:r>
            <a:r>
              <a:rPr lang="en-US" dirty="0"/>
              <a:t>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</a:t>
            </a:r>
            <a:r>
              <a:rPr lang="en-US" sz="1600" dirty="0" smtClean="0"/>
              <a:t># of </a:t>
            </a:r>
            <a:r>
              <a:rPr lang="en-US" sz="1600" dirty="0"/>
              <a:t>rooms in a house vs </a:t>
            </a:r>
            <a:r>
              <a:rPr lang="en-US" sz="1600" dirty="0" err="1"/>
              <a:t>sq</a:t>
            </a:r>
            <a:r>
              <a:rPr lang="en-US" sz="1600" dirty="0"/>
              <a:t>-Meter of </a:t>
            </a:r>
            <a:r>
              <a:rPr lang="en-US" sz="1600" dirty="0" smtClean="0"/>
              <a:t>house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numeric (non factor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Luckily w/text this is not an issue!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 smtClean="0"/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436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2262" y="2554014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Open </a:t>
            </a:r>
            <a:r>
              <a:rPr lang="en-US" sz="3200" dirty="0" err="1" smtClean="0"/>
              <a:t>D_kmeans.R</a:t>
            </a:r>
            <a:endParaRPr lang="en-US" sz="3200" dirty="0"/>
          </a:p>
        </p:txBody>
      </p:sp>
      <p:pic>
        <p:nvPicPr>
          <p:cNvPr id="2050" name="Picture 2" descr="Image result for k mean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" y="1497724"/>
            <a:ext cx="3079544" cy="451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223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Centroid </a:t>
            </a:r>
            <a:r>
              <a:rPr lang="en-US" dirty="0"/>
              <a:t>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 this example a centroid would be “pulled” away from the actual cluster D1,D4 &amp; D3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0953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</a:t>
            </a:r>
            <a:r>
              <a:rPr lang="en-US" dirty="0" err="1"/>
              <a:t>Mediod</a:t>
            </a:r>
            <a:r>
              <a:rPr lang="en-US" dirty="0"/>
              <a:t>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 </a:t>
            </a:r>
            <a:r>
              <a:rPr lang="en-US" dirty="0" smtClean="0"/>
              <a:t>impacted </a:t>
            </a:r>
            <a:r>
              <a:rPr lang="en-US" dirty="0" smtClean="0"/>
              <a:t>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Mean of 1,2,3,4,5,</a:t>
            </a:r>
            <a:r>
              <a:rPr lang="en-US" u="sng" dirty="0" smtClean="0"/>
              <a:t>60</a:t>
            </a:r>
            <a:r>
              <a:rPr lang="en-US" dirty="0" smtClean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Median of 1,2,3,4,5,</a:t>
            </a:r>
            <a:r>
              <a:rPr lang="en-US" u="sng" dirty="0" smtClean="0"/>
              <a:t>60</a:t>
            </a:r>
            <a:r>
              <a:rPr lang="en-US" dirty="0" smtClean="0"/>
              <a:t> = 3.5 (closer to more points in vector space)</a:t>
            </a:r>
            <a:endParaRPr lang="en-US" dirty="0"/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56234" y="3689131"/>
            <a:ext cx="3541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 smtClean="0"/>
              <a:t>E_kmediods.R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4056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Vs Spherical </a:t>
            </a:r>
            <a:r>
              <a:rPr lang="en-US" dirty="0"/>
              <a:t>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D2 &amp; D4 refer to “text” and “mining” in equal proportions like the course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D3 refers to “mining” </a:t>
            </a:r>
            <a:r>
              <a:rPr lang="en-US" dirty="0" err="1" smtClean="0"/>
              <a:t>ie</a:t>
            </a:r>
            <a:r>
              <a:rPr lang="en-US" dirty="0" smtClean="0"/>
              <a:t> minerals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D1, D4, D3 probably appear as 1 cluster w/D2 standing alone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9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xmlns="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xmlns="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xmlns="" id="{89D91387-F3AF-4970-B655-1BAB74AD1B9B}"/>
              </a:ext>
            </a:extLst>
          </p:cNvPr>
          <p:cNvGrpSpPr/>
          <p:nvPr/>
        </p:nvGrpSpPr>
        <p:grpSpPr>
          <a:xfrm>
            <a:off x="325016" y="3206413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xmlns="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xmlns="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xmlns="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xmlns="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xmlns="" id="{C4E3B576-7840-41EE-B54D-02E70DEFD9F5}"/>
              </a:ext>
            </a:extLst>
          </p:cNvPr>
          <p:cNvSpPr txBox="1"/>
          <p:nvPr/>
        </p:nvSpPr>
        <p:spPr>
          <a:xfrm>
            <a:off x="395900" y="2319692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xmlns="" id="{26E5CBC5-6D55-4FE8-AD6B-51D531BC4DAF}"/>
              </a:ext>
            </a:extLst>
          </p:cNvPr>
          <p:cNvSpPr txBox="1"/>
          <p:nvPr/>
        </p:nvSpPr>
        <p:spPr>
          <a:xfrm>
            <a:off x="2488678" y="2319692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xmlns="" id="{226197BF-BB15-426F-BE12-7DC2402E3B38}"/>
              </a:ext>
            </a:extLst>
          </p:cNvPr>
          <p:cNvSpPr txBox="1"/>
          <p:nvPr/>
        </p:nvSpPr>
        <p:spPr>
          <a:xfrm>
            <a:off x="0" y="4507849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xmlns="" id="{43814FBE-B194-497C-A05C-F36EF7B124A8}"/>
              </a:ext>
            </a:extLst>
          </p:cNvPr>
          <p:cNvSpPr txBox="1"/>
          <p:nvPr/>
        </p:nvSpPr>
        <p:spPr>
          <a:xfrm>
            <a:off x="2209942" y="45078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xmlns="" id="{0188B232-1AFD-4B8A-8E85-A505C81B5749}"/>
              </a:ext>
            </a:extLst>
          </p:cNvPr>
          <p:cNvSpPr txBox="1"/>
          <p:nvPr/>
        </p:nvSpPr>
        <p:spPr>
          <a:xfrm>
            <a:off x="7154613" y="4507850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Use the model to make predictions for the target label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xmlns="" id="{2D2EC717-53D3-4DED-ABBD-FBC1EAEE62D9}"/>
              </a:ext>
            </a:extLst>
          </p:cNvPr>
          <p:cNvSpPr txBox="1"/>
          <p:nvPr/>
        </p:nvSpPr>
        <p:spPr>
          <a:xfrm>
            <a:off x="7133564" y="2319692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xmlns="" id="{0656DA3D-C3E5-4017-85BF-E87801ABB5EC}"/>
              </a:ext>
            </a:extLst>
          </p:cNvPr>
          <p:cNvSpPr txBox="1"/>
          <p:nvPr/>
        </p:nvSpPr>
        <p:spPr>
          <a:xfrm>
            <a:off x="4073209" y="231969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xmlns="" id="{831C07E6-2935-43C3-9F17-8F771CA84AD0}"/>
              </a:ext>
            </a:extLst>
          </p:cNvPr>
          <p:cNvSpPr txBox="1"/>
          <p:nvPr/>
        </p:nvSpPr>
        <p:spPr>
          <a:xfrm>
            <a:off x="4117909" y="3061733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xmlns="" id="{0121AB00-D320-4AB1-818E-A9C81D4AC036}"/>
              </a:ext>
            </a:extLst>
          </p:cNvPr>
          <p:cNvSpPr txBox="1"/>
          <p:nvPr/>
        </p:nvSpPr>
        <p:spPr>
          <a:xfrm>
            <a:off x="4117909" y="3468946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xmlns="" id="{6445DD1F-C5F2-4A5C-96FC-AD9C6A057ACE}"/>
              </a:ext>
            </a:extLst>
          </p:cNvPr>
          <p:cNvSpPr/>
          <p:nvPr/>
        </p:nvSpPr>
        <p:spPr>
          <a:xfrm>
            <a:off x="1444187" y="3206513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xmlns="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3347602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xmlns="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3125850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xmlns="" id="{41316317-FC53-4748-95B7-8CC8A8532066}"/>
              </a:ext>
            </a:extLst>
          </p:cNvPr>
          <p:cNvGrpSpPr/>
          <p:nvPr/>
        </p:nvGrpSpPr>
        <p:grpSpPr>
          <a:xfrm>
            <a:off x="7001844" y="2971801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xmlns="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xmlns="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xmlns="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xmlns="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xmlns="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xmlns="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xmlns="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xmlns="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xmlns="" id="{AB810761-D369-4074-B6FA-C5064A740985}"/>
              </a:ext>
            </a:extLst>
          </p:cNvPr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0239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</a:t>
            </a:r>
            <a:r>
              <a:rPr lang="en-US" dirty="0" smtClean="0"/>
              <a:t>0,1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As documents become less similar their cosines decrease from 1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1" r="969"/>
          <a:stretch/>
        </p:blipFill>
        <p:spPr bwMode="auto">
          <a:xfrm>
            <a:off x="2427889" y="2087541"/>
            <a:ext cx="3641835" cy="3668843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60020" y="5969877"/>
            <a:ext cx="8823960" cy="320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Using cosines now D4, D2 represent a cluster as expected and you may have to declare add another K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 rot="19149861">
            <a:off x="4145360" y="3189565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0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763900" y="1594579"/>
            <a:ext cx="7616201" cy="36688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2218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78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</a:t>
            </a:r>
            <a:r>
              <a:rPr lang="en-US" sz="2400" dirty="0" err="1" smtClean="0"/>
              <a:t>F_spherical_kmeans.R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9834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52415D-80F9-4EB9-8BA7-C2A978A6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AD8764D-2274-4DF5-958E-CF9BB346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Lab/Homework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33D3F6-DAA2-438C-8852-DCC7AB6E9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33A2DF-7076-4BB0-8206-0B5053618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0B25324-6EF1-4D65-9C1A-DB49D24BFFAF}"/>
              </a:ext>
            </a:extLst>
          </p:cNvPr>
          <p:cNvSpPr txBox="1"/>
          <p:nvPr/>
        </p:nvSpPr>
        <p:spPr>
          <a:xfrm>
            <a:off x="300831" y="1397675"/>
            <a:ext cx="85423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Prework, you should have read the ethics articles provided but if you haven’t please do!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30Min : Perform a clustering technique on Jeopardy data &amp; construct one visual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30Min: Read chapter 6 on document classification using elastic net.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218" name="Picture 2" descr="Image result for professor meme">
            <a:extLst>
              <a:ext uri="{FF2B5EF4-FFF2-40B4-BE49-F238E27FC236}">
                <a16:creationId xmlns:a16="http://schemas.microsoft.com/office/drawing/2014/main" xmlns="" id="{5D0EA8E1-0165-4C0D-911D-97F50C9A0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3166284"/>
            <a:ext cx="4057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8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8B5C42E-683C-4425-ABD1-02308F60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11F6C59-D5C1-4C48-9CAE-313150C6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in NLP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6ABA55-77A2-4208-9C68-4EED6DAC5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5B6F0D-C07E-45D7-8154-18A7802F0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68324B-36C0-45B5-BD33-A444BB3D2561}"/>
              </a:ext>
            </a:extLst>
          </p:cNvPr>
          <p:cNvSpPr txBox="1"/>
          <p:nvPr/>
        </p:nvSpPr>
        <p:spPr>
          <a:xfrm>
            <a:off x="383995" y="2613392"/>
            <a:ext cx="83760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email SPAM Vs non-Spam?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document making fraudulent claims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tweet mentions or financial documents predict a company’s revenue?</a:t>
            </a:r>
          </a:p>
        </p:txBody>
      </p:sp>
    </p:spTree>
    <p:extLst>
      <p:ext uri="{BB962C8B-B14F-4D97-AF65-F5344CB8AC3E}">
        <p14:creationId xmlns:p14="http://schemas.microsoft.com/office/powerpoint/2010/main" val="79425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5374BC4-5CA7-41AE-A3FE-E7F6A16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EF1F1BE-EAA4-483B-AB28-0E98E01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8806BB-E54E-4349-A652-F45615C2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DB954FC-566C-4D1E-A2EC-9B04283D3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5FDA6E8-1A19-4845-BBF5-E31365C797B7}"/>
              </a:ext>
            </a:extLst>
          </p:cNvPr>
          <p:cNvSpPr txBox="1">
            <a:spLocks/>
          </p:cNvSpPr>
          <p:nvPr/>
        </p:nvSpPr>
        <p:spPr>
          <a:xfrm>
            <a:off x="685800" y="14478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Goal: Segment data into meaningful segments; detect patterns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There is no target (outcome) variable to predict or classify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Methods: Association rules, </a:t>
            </a:r>
            <a:r>
              <a:rPr lang="en-US" altLang="en-US" dirty="0" smtClean="0">
                <a:latin typeface="Franklin Gothic Book" pitchFamily="34" charset="0"/>
              </a:rPr>
              <a:t>clustering, data </a:t>
            </a:r>
            <a:r>
              <a:rPr lang="en-US" altLang="en-US" dirty="0">
                <a:latin typeface="Franklin Gothic Book" pitchFamily="34" charset="0"/>
              </a:rPr>
              <a:t>reduction &amp; exploration,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8280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xmlns="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xmlns="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xmlns="" id="{4330E06C-C231-49A3-AE30-EAAB1A8F08B6}"/>
              </a:ext>
            </a:extLst>
          </p:cNvPr>
          <p:cNvGrpSpPr/>
          <p:nvPr/>
        </p:nvGrpSpPr>
        <p:grpSpPr>
          <a:xfrm>
            <a:off x="7286625" y="3000376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xmlns="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xmlns="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xmlns="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xmlns="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xmlns="" id="{191C209D-41BE-445A-8F56-4606D5A5F0E9}"/>
              </a:ext>
            </a:extLst>
          </p:cNvPr>
          <p:cNvGrpSpPr/>
          <p:nvPr/>
        </p:nvGrpSpPr>
        <p:grpSpPr>
          <a:xfrm>
            <a:off x="325016" y="2971800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xmlns="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xmlns="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xmlns="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xmlns="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xmlns="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3287149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xmlns="" id="{990B4EA5-B321-4AA7-8C2D-916580BCABA2}"/>
              </a:ext>
            </a:extLst>
          </p:cNvPr>
          <p:cNvSpPr txBox="1"/>
          <p:nvPr/>
        </p:nvSpPr>
        <p:spPr>
          <a:xfrm>
            <a:off x="395900" y="2276832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xmlns="" id="{A11BC223-9284-41F0-A96F-9A020AF5F95C}"/>
              </a:ext>
            </a:extLst>
          </p:cNvPr>
          <p:cNvSpPr txBox="1"/>
          <p:nvPr/>
        </p:nvSpPr>
        <p:spPr>
          <a:xfrm>
            <a:off x="2436563" y="2276831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xmlns="" id="{541B85F8-23E7-474A-96C6-83F926E7EE39}"/>
              </a:ext>
            </a:extLst>
          </p:cNvPr>
          <p:cNvGrpSpPr/>
          <p:nvPr/>
        </p:nvGrpSpPr>
        <p:grpSpPr>
          <a:xfrm>
            <a:off x="2282220" y="2893485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xmlns="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xmlns="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xmlns="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xmlns="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xmlns="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xmlns="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xmlns="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xmlns="" id="{8DC23100-BB85-40BE-A7B5-3EFF49919F3D}"/>
              </a:ext>
            </a:extLst>
          </p:cNvPr>
          <p:cNvSpPr txBox="1"/>
          <p:nvPr/>
        </p:nvSpPr>
        <p:spPr>
          <a:xfrm>
            <a:off x="206001" y="45840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xmlns="" id="{561BA874-797E-4CEB-A1B9-506363DC3014}"/>
              </a:ext>
            </a:extLst>
          </p:cNvPr>
          <p:cNvSpPr txBox="1"/>
          <p:nvPr/>
        </p:nvSpPr>
        <p:spPr>
          <a:xfrm>
            <a:off x="2092313" y="45840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xmlns="" id="{93F8D1C2-AE0C-4DA2-A896-23C6E8BB8143}"/>
              </a:ext>
            </a:extLst>
          </p:cNvPr>
          <p:cNvSpPr txBox="1"/>
          <p:nvPr/>
        </p:nvSpPr>
        <p:spPr>
          <a:xfrm>
            <a:off x="7189076" y="4584050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In new data find the customers/observations that most likely are part of a particular cluster.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xmlns="" id="{EE20D621-FC4D-4C52-9244-70D750EF5BA8}"/>
              </a:ext>
            </a:extLst>
          </p:cNvPr>
          <p:cNvSpPr txBox="1"/>
          <p:nvPr/>
        </p:nvSpPr>
        <p:spPr>
          <a:xfrm>
            <a:off x="7343775" y="2276832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xmlns="" id="{0FC62B72-0FC7-44CD-8C71-2B73BA442E78}"/>
              </a:ext>
            </a:extLst>
          </p:cNvPr>
          <p:cNvSpPr/>
          <p:nvPr/>
        </p:nvSpPr>
        <p:spPr>
          <a:xfrm>
            <a:off x="7882924" y="3398995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xmlns="" id="{D6BE562C-8A03-4F70-98D8-03387C0D8B58}"/>
              </a:ext>
            </a:extLst>
          </p:cNvPr>
          <p:cNvSpPr txBox="1"/>
          <p:nvPr/>
        </p:nvSpPr>
        <p:spPr>
          <a:xfrm>
            <a:off x="4201801" y="227683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xmlns="" id="{D4038CA4-570B-4C36-8331-951AEC967B05}"/>
              </a:ext>
            </a:extLst>
          </p:cNvPr>
          <p:cNvSpPr txBox="1"/>
          <p:nvPr/>
        </p:nvSpPr>
        <p:spPr>
          <a:xfrm>
            <a:off x="4201801" y="2748906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xmlns="" id="{27DB466A-8EDA-423C-AB4A-4CE40C0B0E43}"/>
              </a:ext>
            </a:extLst>
          </p:cNvPr>
          <p:cNvSpPr txBox="1"/>
          <p:nvPr/>
        </p:nvSpPr>
        <p:spPr>
          <a:xfrm>
            <a:off x="4201801" y="3203743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xmlns="" id="{56FCF647-38C1-447C-B65D-D9C38693F062}"/>
              </a:ext>
            </a:extLst>
          </p:cNvPr>
          <p:cNvSpPr txBox="1"/>
          <p:nvPr/>
        </p:nvSpPr>
        <p:spPr>
          <a:xfrm>
            <a:off x="4201801" y="378706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xmlns="" id="{AD643205-7D80-417B-8C62-025D574035B3}"/>
              </a:ext>
            </a:extLst>
          </p:cNvPr>
          <p:cNvSpPr/>
          <p:nvPr/>
        </p:nvSpPr>
        <p:spPr>
          <a:xfrm>
            <a:off x="8082281" y="3636616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xmlns="" id="{20526A6F-5E4D-4F78-8F70-63773D75BDCB}"/>
              </a:ext>
            </a:extLst>
          </p:cNvPr>
          <p:cNvSpPr/>
          <p:nvPr/>
        </p:nvSpPr>
        <p:spPr>
          <a:xfrm>
            <a:off x="7602393" y="3741422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xmlns="" id="{04960449-D785-4670-BFFA-566822518620}"/>
              </a:ext>
            </a:extLst>
          </p:cNvPr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3AAA8F-CCD8-47AF-ACD5-9B3FE1A08D75}"/>
              </a:ext>
            </a:extLst>
          </p:cNvPr>
          <p:cNvSpPr txBox="1"/>
          <p:nvPr/>
        </p:nvSpPr>
        <p:spPr>
          <a:xfrm>
            <a:off x="282633" y="3056312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fish did each vessel catch?</a:t>
            </a:r>
          </a:p>
        </p:txBody>
      </p:sp>
      <p:pic>
        <p:nvPicPr>
          <p:cNvPr id="10" name="Picture 2" descr="Image result for fish meme">
            <a:extLst>
              <a:ext uri="{FF2B5EF4-FFF2-40B4-BE49-F238E27FC236}">
                <a16:creationId xmlns:a16="http://schemas.microsoft.com/office/drawing/2014/main" xmlns="" id="{D62B2144-0B9D-4419-B583-F2A5706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16" y="3117194"/>
            <a:ext cx="3621171" cy="239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3AAA8F-CCD8-47AF-ACD5-9B3FE1A08D75}"/>
              </a:ext>
            </a:extLst>
          </p:cNvPr>
          <p:cNvSpPr txBox="1"/>
          <p:nvPr/>
        </p:nvSpPr>
        <p:spPr>
          <a:xfrm>
            <a:off x="282633" y="3056312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observed </a:t>
            </a:r>
            <a:r>
              <a:rPr lang="en-US" dirty="0" smtClean="0"/>
              <a:t>customer personas exist in our customer data?</a:t>
            </a:r>
            <a:endParaRPr lang="en-US" dirty="0"/>
          </a:p>
        </p:txBody>
      </p:sp>
      <p:pic>
        <p:nvPicPr>
          <p:cNvPr id="12" name="Picture 2" descr="Image result for customer meme">
            <a:extLst>
              <a:ext uri="{FF2B5EF4-FFF2-40B4-BE49-F238E27FC236}">
                <a16:creationId xmlns:a16="http://schemas.microsoft.com/office/drawing/2014/main" xmlns="" id="{562B01F6-715B-4C68-B81A-9A9BB211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754" y="2966485"/>
            <a:ext cx="3029931" cy="231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6273</TotalTime>
  <Words>1632</Words>
  <Application>Microsoft Office PowerPoint</Application>
  <PresentationFormat>On-screen Show (4:3)</PresentationFormat>
  <Paragraphs>421</Paragraphs>
  <Slides>43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Franklin Gothic Book</vt:lpstr>
      <vt:lpstr>Open Sans</vt:lpstr>
      <vt:lpstr>Wingdings 2</vt:lpstr>
      <vt:lpstr>1_Office Theme</vt:lpstr>
      <vt:lpstr>Document</vt:lpstr>
      <vt:lpstr>GSERM: Text Mining &amp; NLP Sentiment Analysis</vt:lpstr>
      <vt:lpstr>Agenda – all times are suggested</vt:lpstr>
      <vt:lpstr>Machine Learning Supervised Learning</vt:lpstr>
      <vt:lpstr>Supervised Learning</vt:lpstr>
      <vt:lpstr>Supervised Learning in NLP</vt:lpstr>
      <vt:lpstr>Machine Learning: Unsupervised Learning</vt:lpstr>
      <vt:lpstr>Unsupervised Learning</vt:lpstr>
      <vt:lpstr>Your turn…</vt:lpstr>
      <vt:lpstr>Your turn…</vt:lpstr>
      <vt:lpstr>Your turn…</vt:lpstr>
      <vt:lpstr>Unsupervised Learning: Latent Dirichlet Allocation</vt:lpstr>
      <vt:lpstr>Unsupervised: Latent Dirichlet Allocation (LDA)</vt:lpstr>
      <vt:lpstr>K = 3: Three vectors &amp; Three corresponding probabilities</vt:lpstr>
      <vt:lpstr>K = 3: vectors &amp; 3 corresponding probabilities</vt:lpstr>
      <vt:lpstr>Dirichlet Function…</vt:lpstr>
      <vt:lpstr>Dirichlet Function…</vt:lpstr>
      <vt:lpstr>Common Sense Explanation</vt:lpstr>
      <vt:lpstr>Open C_topicModeling.R</vt:lpstr>
      <vt:lpstr>LDAvis: PCA of topics need to be interpreted</vt:lpstr>
      <vt:lpstr>LDAvis: Interactie to show term distribution</vt:lpstr>
      <vt:lpstr>Interpreting a TreeMap: Multi-dimensional</vt:lpstr>
      <vt:lpstr>Agenda – all times are suggested</vt:lpstr>
      <vt:lpstr>PowerPoint Presentation</vt:lpstr>
      <vt:lpstr>ID 3 Clusters</vt:lpstr>
      <vt:lpstr>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Try it out!</vt:lpstr>
      <vt:lpstr>K-Means Problems</vt:lpstr>
      <vt:lpstr>K- Mediod Clustering</vt:lpstr>
      <vt:lpstr>K Means Vs Spherical K-Means</vt:lpstr>
      <vt:lpstr>Spherical K-Means</vt:lpstr>
      <vt:lpstr>Side by Side</vt:lpstr>
      <vt:lpstr>PowerPoint Presentation</vt:lpstr>
      <vt:lpstr>Lab/Homework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367</cp:revision>
  <dcterms:created xsi:type="dcterms:W3CDTF">2018-05-23T17:24:59Z</dcterms:created>
  <dcterms:modified xsi:type="dcterms:W3CDTF">2019-06-18T19:53:19Z</dcterms:modified>
</cp:coreProperties>
</file>