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593" r:id="rId2"/>
    <p:sldId id="815" r:id="rId3"/>
    <p:sldId id="678" r:id="rId4"/>
    <p:sldId id="752" r:id="rId5"/>
    <p:sldId id="804" r:id="rId6"/>
    <p:sldId id="751" r:id="rId7"/>
    <p:sldId id="754" r:id="rId8"/>
    <p:sldId id="755" r:id="rId9"/>
    <p:sldId id="814" r:id="rId10"/>
    <p:sldId id="756" r:id="rId11"/>
    <p:sldId id="757" r:id="rId12"/>
    <p:sldId id="758" r:id="rId13"/>
    <p:sldId id="759" r:id="rId14"/>
    <p:sldId id="760" r:id="rId15"/>
    <p:sldId id="679" r:id="rId16"/>
    <p:sldId id="681" r:id="rId17"/>
    <p:sldId id="761" r:id="rId18"/>
    <p:sldId id="682" r:id="rId19"/>
    <p:sldId id="762" r:id="rId20"/>
    <p:sldId id="684" r:id="rId21"/>
    <p:sldId id="764" r:id="rId22"/>
    <p:sldId id="765" r:id="rId23"/>
    <p:sldId id="763" r:id="rId24"/>
    <p:sldId id="766" r:id="rId25"/>
    <p:sldId id="768" r:id="rId26"/>
    <p:sldId id="769" r:id="rId27"/>
    <p:sldId id="770" r:id="rId28"/>
    <p:sldId id="685" r:id="rId29"/>
    <p:sldId id="771" r:id="rId30"/>
    <p:sldId id="816" r:id="rId31"/>
    <p:sldId id="773" r:id="rId32"/>
    <p:sldId id="817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800" r:id="rId42"/>
    <p:sldId id="801" r:id="rId43"/>
    <p:sldId id="802" r:id="rId44"/>
    <p:sldId id="803" r:id="rId45"/>
    <p:sldId id="783" r:id="rId46"/>
    <p:sldId id="784" r:id="rId47"/>
    <p:sldId id="786" r:id="rId48"/>
    <p:sldId id="787" r:id="rId49"/>
    <p:sldId id="788" r:id="rId50"/>
    <p:sldId id="789" r:id="rId51"/>
    <p:sldId id="733" r:id="rId52"/>
    <p:sldId id="790" r:id="rId53"/>
    <p:sldId id="792" r:id="rId54"/>
    <p:sldId id="793" r:id="rId55"/>
    <p:sldId id="794" r:id="rId56"/>
    <p:sldId id="797" r:id="rId57"/>
    <p:sldId id="796" r:id="rId58"/>
    <p:sldId id="795" r:id="rId59"/>
    <p:sldId id="791" r:id="rId60"/>
    <p:sldId id="798" r:id="rId61"/>
    <p:sldId id="818" r:id="rId62"/>
    <p:sldId id="808" r:id="rId63"/>
    <p:sldId id="813" r:id="rId64"/>
    <p:sldId id="809" r:id="rId65"/>
    <p:sldId id="810" r:id="rId66"/>
    <p:sldId id="811" r:id="rId67"/>
    <p:sldId id="81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</a:t>
            </a:r>
            <a:r>
              <a:rPr lang="en-US" baseline="0" dirty="0" smtClean="0"/>
              <a:t>Super Bowl 50 </a:t>
            </a:r>
            <a:r>
              <a:rPr lang="en-US" baseline="0" dirty="0"/>
              <a:t>Tweets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306864"/>
        <c:axId val="298303336"/>
      </c:barChart>
      <c:catAx>
        <c:axId val="29830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03336"/>
        <c:crosses val="autoZero"/>
        <c:auto val="1"/>
        <c:lblAlgn val="ctr"/>
        <c:lblOffset val="100"/>
        <c:noMultiLvlLbl val="0"/>
      </c:catAx>
      <c:valAx>
        <c:axId val="2983033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0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298308040"/>
        <c:axId val="298308432"/>
      </c:barChart>
      <c:catAx>
        <c:axId val="298308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8308432"/>
        <c:crosses val="autoZero"/>
        <c:auto val="1"/>
        <c:lblAlgn val="ctr"/>
        <c:lblOffset val="100"/>
        <c:noMultiLvlLbl val="0"/>
      </c:catAx>
      <c:valAx>
        <c:axId val="2983084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08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308824"/>
        <c:axId val="298302160"/>
      </c:barChart>
      <c:catAx>
        <c:axId val="29830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02160"/>
        <c:crosses val="autoZero"/>
        <c:auto val="1"/>
        <c:lblAlgn val="ctr"/>
        <c:lblOffset val="100"/>
        <c:noMultiLvlLbl val="0"/>
      </c:catAx>
      <c:valAx>
        <c:axId val="29830216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08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201192"/>
        <c:axId val="367199624"/>
      </c:barChart>
      <c:catAx>
        <c:axId val="36720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99624"/>
        <c:crosses val="autoZero"/>
        <c:auto val="1"/>
        <c:lblAlgn val="ctr"/>
        <c:lblOffset val="100"/>
        <c:noMultiLvlLbl val="0"/>
      </c:catAx>
      <c:valAx>
        <c:axId val="36719962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201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198056"/>
        <c:axId val="367196488"/>
      </c:barChart>
      <c:catAx>
        <c:axId val="367198056"/>
        <c:scaling>
          <c:orientation val="minMax"/>
        </c:scaling>
        <c:delete val="1"/>
        <c:axPos val="b"/>
        <c:majorTickMark val="none"/>
        <c:minorTickMark val="none"/>
        <c:tickLblPos val="nextTo"/>
        <c:crossAx val="367196488"/>
        <c:crosses val="autoZero"/>
        <c:auto val="1"/>
        <c:lblAlgn val="ctr"/>
        <c:lblOffset val="100"/>
        <c:noMultiLvlLbl val="0"/>
      </c:catAx>
      <c:valAx>
        <c:axId val="36719648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9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Zipf'sExpected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0.32</c:v>
                </c:pt>
                <c:pt idx="1">
                  <c:v>0.16</c:v>
                </c:pt>
                <c:pt idx="2">
                  <c:v>0.10666666666666667</c:v>
                </c:pt>
                <c:pt idx="3">
                  <c:v>0.08</c:v>
                </c:pt>
                <c:pt idx="4">
                  <c:v>6.4000000000000001E-2</c:v>
                </c:pt>
                <c:pt idx="5">
                  <c:v>5.3333333333333337E-2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199232"/>
        <c:axId val="367194920"/>
      </c:barChart>
      <c:catAx>
        <c:axId val="367199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7194920"/>
        <c:crosses val="autoZero"/>
        <c:auto val="1"/>
        <c:lblAlgn val="ctr"/>
        <c:lblOffset val="100"/>
        <c:noMultiLvlLbl val="0"/>
      </c:catAx>
      <c:valAx>
        <c:axId val="36719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195312"/>
        <c:axId val="367195704"/>
      </c:barChart>
      <c:catAx>
        <c:axId val="36719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95704"/>
        <c:crosses val="autoZero"/>
        <c:auto val="1"/>
        <c:lblAlgn val="ctr"/>
        <c:lblOffset val="100"/>
        <c:noMultiLvlLbl val="0"/>
      </c:catAx>
      <c:valAx>
        <c:axId val="367195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9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101 in book</a:t>
            </a:r>
            <a:r>
              <a:rPr lang="en-US" baseline="0" dirty="0" smtClean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6/17/2019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GSERM: Text Mining &amp; NLP</a:t>
            </a:r>
            <a:br>
              <a:rPr lang="en-US" smtClean="0"/>
            </a:br>
            <a:r>
              <a:rPr lang="en-US" smtClean="0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18, 2019</a:t>
            </a:r>
          </a:p>
          <a:p>
            <a:r>
              <a:rPr lang="en-US" dirty="0" smtClean="0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16283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xmlns="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8" y="1763183"/>
            <a:ext cx="2961452" cy="16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84206"/>
              </p:ext>
            </p:extLst>
          </p:nvPr>
        </p:nvGraphicFramePr>
        <p:xfrm>
          <a:off x="364067" y="1111050"/>
          <a:ext cx="8415866" cy="408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D70CB0-BE1E-4D83-B964-8AD7B68B9253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33506"/>
              </p:ext>
            </p:extLst>
          </p:nvPr>
        </p:nvGraphicFramePr>
        <p:xfrm>
          <a:off x="285135" y="1624780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430CCE-28C5-4B42-9F1B-6EEFBF06FD81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BDF6AF-90EE-4B7B-A53D-4D976C0A68FA}"/>
              </a:ext>
            </a:extLst>
          </p:cNvPr>
          <p:cNvSpPr txBox="1"/>
          <p:nvPr/>
        </p:nvSpPr>
        <p:spPr>
          <a:xfrm flipH="1">
            <a:off x="292786" y="1222970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44273"/>
              </p:ext>
            </p:extLst>
          </p:nvPr>
        </p:nvGraphicFramePr>
        <p:xfrm>
          <a:off x="4571999" y="1655465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9D35EB-DDAD-4E92-B07D-2646799116DE}"/>
              </a:ext>
            </a:extLst>
          </p:cNvPr>
          <p:cNvSpPr txBox="1"/>
          <p:nvPr/>
        </p:nvSpPr>
        <p:spPr>
          <a:xfrm flipH="1">
            <a:off x="4571998" y="1222970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3081DC-3AE3-4F43-AEDB-B75090970E2C}"/>
              </a:ext>
            </a:extLst>
          </p:cNvPr>
          <p:cNvSpPr txBox="1"/>
          <p:nvPr/>
        </p:nvSpPr>
        <p:spPr>
          <a:xfrm flipH="1">
            <a:off x="208937" y="1322335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>
                <a:solidFill>
                  <a:schemeClr val="bg1"/>
                </a:solidFill>
              </a:rPr>
              <a:t>2016 Direct Premiums Written </a:t>
            </a:r>
            <a:r>
              <a:rPr lang="en-US" sz="1600" dirty="0" smtClean="0">
                <a:solidFill>
                  <a:schemeClr val="bg1"/>
                </a:solidFill>
              </a:rPr>
              <a:t>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31F90A-215F-43E0-B2C9-11BCB424422E}"/>
              </a:ext>
            </a:extLst>
          </p:cNvPr>
          <p:cNvSpPr txBox="1"/>
          <p:nvPr/>
        </p:nvSpPr>
        <p:spPr>
          <a:xfrm flipH="1">
            <a:off x="4768714" y="1322335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 – </a:t>
            </a:r>
            <a:r>
              <a:rPr lang="en-US" sz="1600" dirty="0" smtClean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E57DA10-90FE-48D3-A387-2CA0E4D140D4}"/>
              </a:ext>
            </a:extLst>
          </p:cNvPr>
          <p:cNvSpPr/>
          <p:nvPr/>
        </p:nvSpPr>
        <p:spPr>
          <a:xfrm>
            <a:off x="179913" y="5324520"/>
            <a:ext cx="8784167" cy="61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industries become natural monopolies.  Without this </a:t>
            </a:r>
            <a:r>
              <a:rPr lang="en-US" dirty="0" smtClean="0"/>
              <a:t>natural </a:t>
            </a:r>
            <a:r>
              <a:rPr lang="en-US" dirty="0"/>
              <a:t>maturing the </a:t>
            </a:r>
            <a:r>
              <a:rPr lang="en-US" dirty="0" smtClean="0"/>
              <a:t>industry </a:t>
            </a:r>
            <a:r>
              <a:rPr lang="en-US" dirty="0"/>
              <a:t>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0573"/>
              </p:ext>
            </p:extLst>
          </p:nvPr>
        </p:nvGraphicFramePr>
        <p:xfrm>
          <a:off x="0" y="1994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44977"/>
              </p:ext>
            </p:extLst>
          </p:nvPr>
        </p:nvGraphicFramePr>
        <p:xfrm>
          <a:off x="4572000" y="2041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497" y="4703376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AWS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733393" y="4703376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MSFT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6379777" y="470337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GOOG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052438" y="4703376"/>
            <a:ext cx="5565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Others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709336" y="4703376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Alibaba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8466083" y="4703376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IBM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05F16E-B7E1-4316-A709-6BF9303EDE99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25B208-7BF4-4D83-84BC-616DCCF96F9A}"/>
              </a:ext>
            </a:extLst>
          </p:cNvPr>
          <p:cNvSpPr txBox="1"/>
          <p:nvPr/>
        </p:nvSpPr>
        <p:spPr>
          <a:xfrm>
            <a:off x="628650" y="1504335"/>
            <a:ext cx="78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frequency of a word is inversely related to its rank in a word frequency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B_Associations_Dendrogram_WordNetworks.R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xmlns="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xmlns="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C07CD-04D0-4BD9-BE39-864FC85CDE83}"/>
              </a:ext>
            </a:extLst>
          </p:cNvPr>
          <p:cNvSpPr/>
          <p:nvPr/>
        </p:nvSpPr>
        <p:spPr>
          <a:xfrm>
            <a:off x="286600" y="5532798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similar to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B6AEF77-A24C-45ED-A28A-80640EF08A83}"/>
              </a:ext>
            </a:extLst>
          </p:cNvPr>
          <p:cNvGrpSpPr/>
          <p:nvPr/>
        </p:nvGrpSpPr>
        <p:grpSpPr>
          <a:xfrm>
            <a:off x="259305" y="3107117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D4763B-7D08-4C14-A8ED-25C6AD97BD71}"/>
              </a:ext>
            </a:extLst>
          </p:cNvPr>
          <p:cNvSpPr txBox="1"/>
          <p:nvPr/>
        </p:nvSpPr>
        <p:spPr>
          <a:xfrm>
            <a:off x="0" y="3722529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</a:t>
            </a:r>
            <a:r>
              <a:rPr lang="en-US" i="1" dirty="0" smtClean="0"/>
              <a:t>in  document will </a:t>
            </a:r>
            <a:r>
              <a:rPr lang="en-US" i="1" dirty="0"/>
              <a:t>be returned.</a:t>
            </a:r>
          </a:p>
        </p:txBody>
      </p: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xmlns="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47FB40-E1FC-465B-8AC4-135E069F6E7A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B_Associations_Dendrogram_WordNetworks.R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E08D283-37B7-4151-B8D2-962905F1A10E}"/>
              </a:ext>
            </a:extLst>
          </p:cNvPr>
          <p:cNvSpPr/>
          <p:nvPr/>
        </p:nvSpPr>
        <p:spPr>
          <a:xfrm>
            <a:off x="1283108" y="5654272"/>
            <a:ext cx="6769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xmlns="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7969660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xmlns="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49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B5EF2F-FF80-494A-A0D1-F2D3D3C883DB}"/>
              </a:ext>
            </a:extLst>
          </p:cNvPr>
          <p:cNvSpPr/>
          <p:nvPr/>
        </p:nvSpPr>
        <p:spPr>
          <a:xfrm>
            <a:off x="179913" y="5349162"/>
            <a:ext cx="8784167" cy="5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thealetrail</a:t>
            </a:r>
            <a:r>
              <a:rPr lang="en-US" sz="1400" dirty="0"/>
              <a:t>” is NOT frequent within the corpus.  Instead given a search term “</a:t>
            </a:r>
            <a:r>
              <a:rPr lang="en-US" sz="1400" dirty="0" err="1"/>
              <a:t>brewdog</a:t>
            </a:r>
            <a:r>
              <a:rPr lang="en-US" sz="1400" dirty="0"/>
              <a:t>” it is highly </a:t>
            </a:r>
            <a:r>
              <a:rPr lang="en-US" sz="1400" i="1" dirty="0"/>
              <a:t>associated</a:t>
            </a:r>
            <a:r>
              <a:rPr lang="en-US" sz="1400" dirty="0"/>
              <a:t>.  “</a:t>
            </a:r>
            <a:r>
              <a:rPr lang="en-US" sz="1400" dirty="0" err="1"/>
              <a:t>thealetrail</a:t>
            </a:r>
            <a:r>
              <a:rPr lang="en-US" sz="1400" dirty="0"/>
              <a:t>” in the context of “</a:t>
            </a:r>
            <a:r>
              <a:rPr lang="en-US" sz="1400" dirty="0" err="1"/>
              <a:t>brewdog</a:t>
            </a:r>
            <a:r>
              <a:rPr lang="en-US" sz="1400" dirty="0"/>
              <a:t>” is frequently associated but still seldom used in the grander context.</a:t>
            </a:r>
          </a:p>
        </p:txBody>
      </p: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xmlns="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BEC10D-BA36-46F0-9B26-B7041C9D73F1}"/>
              </a:ext>
            </a:extLst>
          </p:cNvPr>
          <p:cNvSpPr/>
          <p:nvPr/>
        </p:nvSpPr>
        <p:spPr>
          <a:xfrm>
            <a:off x="2514600" y="232308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B2FAC6F-EF38-48BA-860E-5A21249ABE98}"/>
              </a:ext>
            </a:extLst>
          </p:cNvPr>
          <p:cNvSpPr/>
          <p:nvPr/>
        </p:nvSpPr>
        <p:spPr>
          <a:xfrm>
            <a:off x="2514600" y="195408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9741"/>
              </p:ext>
            </p:extLst>
          </p:nvPr>
        </p:nvGraphicFramePr>
        <p:xfrm>
          <a:off x="2686050" y="2538389"/>
          <a:ext cx="37719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6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 (in)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1012F0F-BB26-479E-89B7-89A1CF7DC8BD}"/>
              </a:ext>
            </a:extLst>
          </p:cNvPr>
          <p:cNvSpPr/>
          <p:nvPr/>
        </p:nvSpPr>
        <p:spPr>
          <a:xfrm>
            <a:off x="179913" y="5643716"/>
            <a:ext cx="8784167" cy="29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two are most similar?  What approximate value would “connect” the two?</a:t>
            </a:r>
          </a:p>
        </p:txBody>
      </p:sp>
    </p:spTree>
    <p:extLst>
      <p:ext uri="{BB962C8B-B14F-4D97-AF65-F5344CB8AC3E}">
        <p14:creationId xmlns:p14="http://schemas.microsoft.com/office/powerpoint/2010/main" val="68820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xmlns="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B40F18D-38DC-4DA2-9A3A-80D0075E556D}"/>
              </a:ext>
            </a:extLst>
          </p:cNvPr>
          <p:cNvGrpSpPr/>
          <p:nvPr/>
        </p:nvGrpSpPr>
        <p:grpSpPr>
          <a:xfrm>
            <a:off x="2514600" y="1128174"/>
            <a:ext cx="4114800" cy="4750503"/>
            <a:chOff x="4660900" y="1128174"/>
            <a:chExt cx="4114800" cy="47505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197406C-DFBC-4F87-B64C-5BFAB29DF079}"/>
                </a:ext>
              </a:extLst>
            </p:cNvPr>
            <p:cNvSpPr/>
            <p:nvPr/>
          </p:nvSpPr>
          <p:spPr>
            <a:xfrm>
              <a:off x="4660900" y="1497176"/>
              <a:ext cx="4114800" cy="438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marL="114300" lvl="1" indent="-1143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FEE6A673-DE2C-4210-A54A-DC994611B17B}"/>
                </a:ext>
              </a:extLst>
            </p:cNvPr>
            <p:cNvSpPr/>
            <p:nvPr/>
          </p:nvSpPr>
          <p:spPr>
            <a:xfrm>
              <a:off x="4660900" y="1128174"/>
              <a:ext cx="4114800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Rainfall Data as a Dendrogram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1FC863D7-E617-4659-9D8A-5FABFA4A07BF}"/>
                </a:ext>
              </a:extLst>
            </p:cNvPr>
            <p:cNvGrpSpPr/>
            <p:nvPr/>
          </p:nvGrpSpPr>
          <p:grpSpPr>
            <a:xfrm>
              <a:off x="5255809" y="1706449"/>
              <a:ext cx="2924981" cy="2967580"/>
              <a:chOff x="5846529" y="2604459"/>
              <a:chExt cx="2924981" cy="296758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AA5D650F-D200-4398-957F-57CC08202615}"/>
                  </a:ext>
                </a:extLst>
              </p:cNvPr>
              <p:cNvSpPr txBox="1"/>
              <p:nvPr/>
            </p:nvSpPr>
            <p:spPr>
              <a:xfrm rot="5400000">
                <a:off x="5918018" y="4852106"/>
                <a:ext cx="827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Boston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1E8F3D48-AD55-4711-98A2-828AF2F18BB7}"/>
                  </a:ext>
                </a:extLst>
              </p:cNvPr>
              <p:cNvSpPr txBox="1"/>
              <p:nvPr/>
            </p:nvSpPr>
            <p:spPr>
              <a:xfrm rot="5400000">
                <a:off x="6823312" y="4924585"/>
                <a:ext cx="956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Portland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AD15AC0-0BF8-4BAC-8A1F-77E63D3E5E5E}"/>
                  </a:ext>
                </a:extLst>
              </p:cNvPr>
              <p:cNvSpPr txBox="1"/>
              <p:nvPr/>
            </p:nvSpPr>
            <p:spPr>
              <a:xfrm rot="5400000">
                <a:off x="7918767" y="4410664"/>
                <a:ext cx="1366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C2835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New Orleans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B59CF335-AD1C-454F-97A3-11B303409528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V="1">
                <a:off x="6331769" y="3822584"/>
                <a:ext cx="507131" cy="785049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A74B7F5C-A0F0-4DA9-B65F-D466B9BF7E2D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6838901" y="3822585"/>
                <a:ext cx="462588" cy="79310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4B800819-C322-49A6-80D6-C36B6D86CDE3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7470766" y="2735264"/>
                <a:ext cx="1131467" cy="1161212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9EC786E0-4C47-4A43-9B51-E0BFCDC8C628}"/>
                  </a:ext>
                </a:extLst>
              </p:cNvPr>
              <p:cNvCxnSpPr/>
              <p:nvPr/>
            </p:nvCxnSpPr>
            <p:spPr>
              <a:xfrm flipV="1">
                <a:off x="6838900" y="2735264"/>
                <a:ext cx="631866" cy="108732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0A89C0DF-0B8F-4EFD-909E-70EDD00D765D}"/>
                  </a:ext>
                </a:extLst>
              </p:cNvPr>
              <p:cNvCxnSpPr/>
              <p:nvPr/>
            </p:nvCxnSpPr>
            <p:spPr>
              <a:xfrm flipV="1">
                <a:off x="5944228" y="2735264"/>
                <a:ext cx="0" cy="1880421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F2C0F779-1EF3-45FB-BBE4-336B5AC2B2C0}"/>
                  </a:ext>
                </a:extLst>
              </p:cNvPr>
              <p:cNvCxnSpPr/>
              <p:nvPr/>
            </p:nvCxnSpPr>
            <p:spPr>
              <a:xfrm>
                <a:off x="5846529" y="273526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E059EA0-D32B-47D3-A834-27E63151EC4A}"/>
                  </a:ext>
                </a:extLst>
              </p:cNvPr>
              <p:cNvCxnSpPr/>
              <p:nvPr/>
            </p:nvCxnSpPr>
            <p:spPr>
              <a:xfrm>
                <a:off x="5846529" y="382845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92CA6445-8623-4C2C-9BE8-9E22F8284B8E}"/>
                  </a:ext>
                </a:extLst>
              </p:cNvPr>
              <p:cNvSpPr txBox="1"/>
              <p:nvPr/>
            </p:nvSpPr>
            <p:spPr>
              <a:xfrm>
                <a:off x="5953048" y="369177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B6FF05DC-D840-4D92-B3CB-395B42AF6689}"/>
                  </a:ext>
                </a:extLst>
              </p:cNvPr>
              <p:cNvSpPr txBox="1"/>
              <p:nvPr/>
            </p:nvSpPr>
            <p:spPr>
              <a:xfrm>
                <a:off x="5958588" y="2604459"/>
                <a:ext cx="335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DE5F1E5-302B-4125-9DFA-549BF3D63329}"/>
                </a:ext>
              </a:extLst>
            </p:cNvPr>
            <p:cNvSpPr txBox="1"/>
            <p:nvPr/>
          </p:nvSpPr>
          <p:spPr>
            <a:xfrm>
              <a:off x="4896751" y="5077411"/>
              <a:ext cx="3643099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 &amp; Portland are a cluster at height ~</a:t>
              </a:r>
              <a:r>
                <a:rPr lang="en-US" sz="1600" kern="1200" dirty="0" smtClean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44, </a:t>
              </a:r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losing precision to create the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xmlns="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6488C7-5828-42B9-B9EA-E3E1326F4AA7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Visualizes hierarchical data.  For text, the frequency distances are calculated to create the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BEC10D-BA36-46F0-9B26-B7041C9D73F1}"/>
              </a:ext>
            </a:extLst>
          </p:cNvPr>
          <p:cNvSpPr/>
          <p:nvPr/>
        </p:nvSpPr>
        <p:spPr>
          <a:xfrm>
            <a:off x="365760" y="1497177"/>
            <a:ext cx="4114800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31768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B2FAC6F-EF38-48BA-860E-5A21249ABE98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9846"/>
              </p:ext>
            </p:extLst>
          </p:nvPr>
        </p:nvGraphicFramePr>
        <p:xfrm>
          <a:off x="743136" y="2226262"/>
          <a:ext cx="31862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0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6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FC863D7-E617-4659-9D8A-5FABFA4A07BF}"/>
              </a:ext>
            </a:extLst>
          </p:cNvPr>
          <p:cNvGrpSpPr/>
          <p:nvPr/>
        </p:nvGrpSpPr>
        <p:grpSpPr>
          <a:xfrm>
            <a:off x="5255809" y="1706449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xmlns="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43815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67B539A-F57E-4022-A051-60008C85B04B}"/>
              </a:ext>
            </a:extLst>
          </p:cNvPr>
          <p:cNvSpPr/>
          <p:nvPr/>
        </p:nvSpPr>
        <p:spPr>
          <a:xfrm>
            <a:off x="365760" y="1493934"/>
            <a:ext cx="4114800" cy="438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Reduces information much like average is a reduction of many observations’ values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 clusters emerge often showing related terms/phrases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 used to construct the word cluster.  Put another way, term A &amp; term B have similar freq. distances &amp; are considered a cluster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8A96B2-C9E8-4690-9E7E-137E9BECBA01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Keep in Mind a Dendrogram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FC863D7-E617-4659-9D8A-5FABFA4A07BF}"/>
              </a:ext>
            </a:extLst>
          </p:cNvPr>
          <p:cNvGrpSpPr/>
          <p:nvPr/>
        </p:nvGrpSpPr>
        <p:grpSpPr>
          <a:xfrm>
            <a:off x="5255809" y="2089907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8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default is to use the Euclidean distance although others i.e. </a:t>
            </a:r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Manhattan 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can be explored.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2914643"/>
            <a:ext cx="4632433" cy="139771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9D3EA9E-5A03-4B56-86D7-1344B3C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" y="2109395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is a symmetrical matrix of distances (1/2) is blank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redundant.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30039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3203057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B2D7C819-E267-4899-9936-3C1DF99DC1B8}"/>
              </a:ext>
            </a:extLst>
          </p:cNvPr>
          <p:cNvSpPr/>
          <p:nvPr/>
        </p:nvSpPr>
        <p:spPr>
          <a:xfrm rot="5400000">
            <a:off x="3695664" y="3500431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6312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243614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B2D7C819-E267-4899-9936-3C1DF99DC1B8}"/>
              </a:ext>
            </a:extLst>
          </p:cNvPr>
          <p:cNvSpPr/>
          <p:nvPr/>
        </p:nvSpPr>
        <p:spPr>
          <a:xfrm rot="5400000">
            <a:off x="3695664" y="273351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C80CD4-B12A-46A0-A59F-9D79F8DCD3E9}"/>
              </a:ext>
            </a:extLst>
          </p:cNvPr>
          <p:cNvSpPr/>
          <p:nvPr/>
        </p:nvSpPr>
        <p:spPr>
          <a:xfrm>
            <a:off x="722671" y="3544887"/>
            <a:ext cx="6592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Tweet1: </a:t>
            </a:r>
            <a:r>
              <a:rPr lang="en-US" dirty="0"/>
              <a:t>“thealetrail” = 1; “lost” = 3; (3-1) = 2</a:t>
            </a:r>
          </a:p>
          <a:p>
            <a:r>
              <a:rPr lang="en-US" b="1" dirty="0"/>
              <a:t>Tweet2: </a:t>
            </a: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= </a:t>
            </a:r>
            <a:r>
              <a:rPr lang="en-US" dirty="0" smtClean="0"/>
              <a:t>0; </a:t>
            </a:r>
            <a:r>
              <a:rPr lang="en-US" dirty="0"/>
              <a:t>“lost” = </a:t>
            </a:r>
            <a:r>
              <a:rPr lang="en-US" dirty="0" smtClean="0"/>
              <a:t>0; (0-0</a:t>
            </a:r>
            <a:r>
              <a:rPr lang="en-US" dirty="0"/>
              <a:t>) </a:t>
            </a:r>
            <a:r>
              <a:rPr lang="en-US" dirty="0" smtClean="0"/>
              <a:t>= 0</a:t>
            </a:r>
          </a:p>
          <a:p>
            <a:r>
              <a:rPr lang="en-US" b="1" dirty="0" smtClean="0"/>
              <a:t>Tweet3</a:t>
            </a:r>
            <a:r>
              <a:rPr lang="en-US" dirty="0" smtClean="0"/>
              <a:t>: “</a:t>
            </a:r>
            <a:r>
              <a:rPr lang="en-US" dirty="0" err="1" smtClean="0"/>
              <a:t>thealetrail</a:t>
            </a:r>
            <a:r>
              <a:rPr lang="en-US" dirty="0" smtClean="0"/>
              <a:t>” = 2; “lost” = 0; (2-0) = 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Calculation:</a:t>
            </a:r>
          </a:p>
          <a:p>
            <a:r>
              <a:rPr lang="en-US" dirty="0"/>
              <a:t>sqrt(2) + </a:t>
            </a:r>
            <a:r>
              <a:rPr lang="en-US" dirty="0" err="1" smtClean="0"/>
              <a:t>sqrt</a:t>
            </a:r>
            <a:r>
              <a:rPr lang="en-US" dirty="0" smtClean="0"/>
              <a:t>(0) + </a:t>
            </a:r>
            <a:r>
              <a:rPr lang="en-US" dirty="0" err="1" smtClean="0"/>
              <a:t>sqrt</a:t>
            </a:r>
            <a:r>
              <a:rPr lang="en-US" dirty="0" smtClean="0"/>
              <a:t>(2</a:t>
            </a:r>
            <a:r>
              <a:rPr lang="en-US" dirty="0"/>
              <a:t>) = 1.41 </a:t>
            </a:r>
            <a:r>
              <a:rPr lang="en-US" dirty="0" smtClean="0"/>
              <a:t>+ 0 + 1.41 </a:t>
            </a:r>
            <a:r>
              <a:rPr lang="en-US" dirty="0"/>
              <a:t>= 2.82</a:t>
            </a:r>
          </a:p>
        </p:txBody>
      </p:sp>
      <p:sp>
        <p:nvSpPr>
          <p:cNvPr id="7" name="Oval 6"/>
          <p:cNvSpPr/>
          <p:nvPr/>
        </p:nvSpPr>
        <p:spPr>
          <a:xfrm>
            <a:off x="7504387" y="2948151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6"/>
            <a:endCxn id="7" idx="4"/>
          </p:cNvCxnSpPr>
          <p:nvPr/>
        </p:nvCxnSpPr>
        <p:spPr>
          <a:xfrm flipV="1">
            <a:off x="5733394" y="3326524"/>
            <a:ext cx="2314904" cy="18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45573" y="4945117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B8CC223-FEE8-4103-90AC-A6CC1BDF351C}"/>
              </a:ext>
            </a:extLst>
          </p:cNvPr>
          <p:cNvSpPr/>
          <p:nvPr/>
        </p:nvSpPr>
        <p:spPr>
          <a:xfrm>
            <a:off x="512916" y="3064577"/>
            <a:ext cx="8118168" cy="2500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93C0304-8F33-4982-A48C-60D5F6286BE4}"/>
              </a:ext>
            </a:extLst>
          </p:cNvPr>
          <p:cNvGrpSpPr/>
          <p:nvPr/>
        </p:nvGrpSpPr>
        <p:grpSpPr>
          <a:xfrm>
            <a:off x="512916" y="1174293"/>
            <a:ext cx="8118168" cy="1804881"/>
            <a:chOff x="-1520190" y="1128174"/>
            <a:chExt cx="8118168" cy="18048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143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134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163161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195436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B2D7C819-E267-4899-9936-3C1DF99DC1B8}"/>
              </a:ext>
            </a:extLst>
          </p:cNvPr>
          <p:cNvSpPr/>
          <p:nvPr/>
        </p:nvSpPr>
        <p:spPr>
          <a:xfrm rot="5400000">
            <a:off x="3695664" y="225173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BCD855-1E9B-4B8E-8D79-CDE688C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48" y="3271587"/>
            <a:ext cx="5049725" cy="232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6013434-F25C-4C0C-ABE7-9D1E05E8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44" y="3235997"/>
            <a:ext cx="209550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520262" y="563054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Lost luggage has low distances meaning they are together a lot.  Thus lower is smaller distances.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9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smtClean="0"/>
              <a:t>B_Associations_Dendrogram_WordNetworks.R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E3C996D-351A-43BF-A702-6FD7D90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Image result for going back meme">
            <a:extLst>
              <a:ext uri="{FF2B5EF4-FFF2-40B4-BE49-F238E27FC236}">
                <a16:creationId xmlns:a16="http://schemas.microsoft.com/office/drawing/2014/main" xmlns="" id="{730B51A6-948A-4318-92F8-7466BD62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57350"/>
            <a:ext cx="4219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6D46C0-8E38-4AF9-91A2-C689E49D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05B1280-9F0B-4734-877D-4543DC2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Networks…Social Network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1516D7-7888-4F45-A1B0-1C20F6AB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D2FCAD-13C0-46BA-8BB3-D4DF932D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1072056"/>
            <a:ext cx="5092866" cy="46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512380" y="5725136"/>
            <a:ext cx="811924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hard to interpret, what terms are associated with the initial string at varying degrees of separation. 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Ie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associations of associations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86C9C44B-67F3-4E36-8102-211D5F3F934C}"/>
              </a:ext>
            </a:extLst>
          </p:cNvPr>
          <p:cNvSpPr/>
          <p:nvPr/>
        </p:nvSpPr>
        <p:spPr>
          <a:xfrm rot="5400000">
            <a:off x="4382414" y="3552522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88D87AD9-BE81-4811-80B4-0B3567211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071" y="284434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81F82B2-C164-4D27-B9E8-F79273567423}"/>
              </a:ext>
            </a:extLst>
          </p:cNvPr>
          <p:cNvSpPr/>
          <p:nvPr/>
        </p:nvSpPr>
        <p:spPr>
          <a:xfrm>
            <a:off x="5962071" y="2478589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C4D17DA-10C0-4D66-98BE-6ADB82890F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2844349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54BE713-5D5B-4EF8-BA05-3C4EC246EE00}"/>
              </a:ext>
            </a:extLst>
          </p:cNvPr>
          <p:cNvSpPr/>
          <p:nvPr/>
        </p:nvSpPr>
        <p:spPr>
          <a:xfrm>
            <a:off x="628650" y="2464118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B0A2C0-2F79-4BE6-A8AF-9D639D6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5805BFB-6AF4-49B0-A5E2-D24E36A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C066B5-A460-4AD1-84C6-3BA32767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8224D-1655-4A64-B17E-366FD2B8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Image result for take a break meme">
            <a:extLst>
              <a:ext uri="{FF2B5EF4-FFF2-40B4-BE49-F238E27FC236}">
                <a16:creationId xmlns:a16="http://schemas.microsoft.com/office/drawing/2014/main" xmlns="" id="{A4C288B1-0386-4337-9697-0CD68186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" y="1817687"/>
            <a:ext cx="4910842" cy="3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AE9F0-F985-425A-B35E-8D5C78140C9B}"/>
              </a:ext>
            </a:extLst>
          </p:cNvPr>
          <p:cNvSpPr txBox="1"/>
          <p:nvPr/>
        </p:nvSpPr>
        <p:spPr>
          <a:xfrm>
            <a:off x="5230762" y="1753670"/>
            <a:ext cx="365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practice build a frequency </a:t>
            </a:r>
            <a:r>
              <a:rPr lang="en-US" dirty="0" err="1"/>
              <a:t>barplot</a:t>
            </a:r>
            <a:r>
              <a:rPr lang="en-US" dirty="0"/>
              <a:t> with the “beer.csv”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associations with “zombie” in “beer.csv”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dendrogram to identify any phrases in “beer.csv”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264" y="4335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6434" y="4713882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break, get some coffee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2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“Text mining is so fun.  So do text mining!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9349F3-A8F2-4D17-B849-7F8115A13DC7}"/>
              </a:ext>
            </a:extLst>
          </p:cNvPr>
          <p:cNvSpPr txBox="1"/>
          <p:nvPr/>
        </p:nvSpPr>
        <p:spPr>
          <a:xfrm>
            <a:off x="6814546" y="52225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512380" y="5677838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Within 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xmlns="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57656" y="5265683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57656" y="5670332"/>
            <a:ext cx="8828688" cy="3408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6121" y="105299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6817"/>
              </p:ext>
            </p:extLst>
          </p:nvPr>
        </p:nvGraphicFramePr>
        <p:xfrm>
          <a:off x="533464" y="3494946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24BF5E-7E73-42C2-8E87-C2BA20C0EACF}"/>
              </a:ext>
            </a:extLst>
          </p:cNvPr>
          <p:cNvSpPr txBox="1"/>
          <p:nvPr/>
        </p:nvSpPr>
        <p:spPr>
          <a:xfrm>
            <a:off x="441293" y="3258925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FE9613A4-ECF0-4D0F-9696-5C023D56C131}"/>
              </a:ext>
            </a:extLst>
          </p:cNvPr>
          <p:cNvSpPr/>
          <p:nvPr/>
        </p:nvSpPr>
        <p:spPr>
          <a:xfrm rot="5400000">
            <a:off x="4878720" y="4382855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67"/>
              </p:ext>
            </p:extLst>
          </p:nvPr>
        </p:nvGraphicFramePr>
        <p:xfrm>
          <a:off x="6101536" y="3494946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424BF5E-7E73-42C2-8E87-C2BA20C0EACF}"/>
              </a:ext>
            </a:extLst>
          </p:cNvPr>
          <p:cNvSpPr txBox="1"/>
          <p:nvPr/>
        </p:nvSpPr>
        <p:spPr>
          <a:xfrm>
            <a:off x="6017031" y="3285201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  <a:endParaRPr lang="en-US" sz="105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sort it decreasing = TRUE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FE9613A4-ECF0-4D0F-9696-5C023D56C131}"/>
              </a:ext>
            </a:extLst>
          </p:cNvPr>
          <p:cNvSpPr/>
          <p:nvPr/>
        </p:nvSpPr>
        <p:spPr>
          <a:xfrm rot="5400000">
            <a:off x="3651509" y="4256727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3291"/>
              </p:ext>
            </p:extLst>
          </p:nvPr>
        </p:nvGraphicFramePr>
        <p:xfrm>
          <a:off x="5092539" y="3368818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…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5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5630"/>
              </p:ext>
            </p:extLst>
          </p:nvPr>
        </p:nvGraphicFramePr>
        <p:xfrm>
          <a:off x="1492746" y="337932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xmlns="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C_SimpleWordCloud.R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2056363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WC package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D_d3_wordcloud.R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5804" y="1171402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17433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52414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1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('chardonnay.csv','coffee.csv','beer.csv')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2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 them into a single list with individual elements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87919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xmlns="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9" y="1660142"/>
            <a:ext cx="3889320" cy="38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 smtClean="0"/>
              <a:t>Introducing TF-IDF Term Frequency 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 frequency * inverse-document-frequency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term appears often, it must be important to the corpus.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if a term appear in many documents, it can’t be distinctive or informative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Increasing</a:t>
            </a:r>
          </a:p>
          <a:p>
            <a:pPr algn="ct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Offsetting</a:t>
            </a:r>
          </a:p>
          <a:p>
            <a:r>
              <a:rPr lang="en-US" sz="1400" dirty="0" smtClean="0"/>
              <a:t>importance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Term frequency = Term Occurrence / total unique terms in a document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Inverse Document Frequency = 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log(total documents in corpus) / number of documents with term in it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1000 documents suppose token “coffee” occurs 1000 times</a:t>
            </a:r>
            <a:endParaRPr lang="en-US" sz="2400" b="1" i="1" dirty="0" smtClean="0"/>
          </a:p>
          <a:p>
            <a:pPr algn="ctr"/>
            <a:r>
              <a:rPr lang="en-US" sz="2400" b="1" i="1" dirty="0" smtClean="0"/>
              <a:t>TF = 1000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1000 documents each of 10 words suppose token “coffee” occurs 1000 times</a:t>
            </a:r>
            <a:endParaRPr lang="en-US" sz="2400" b="1" i="1" dirty="0" smtClean="0"/>
          </a:p>
          <a:p>
            <a:r>
              <a:rPr lang="en-US" sz="2400" b="1" i="1" dirty="0" smtClean="0"/>
              <a:t>TF = 1000 </a:t>
            </a:r>
            <a:r>
              <a:rPr lang="en-US" sz="2400" b="1" i="1" dirty="0" smtClean="0">
                <a:solidFill>
                  <a:srgbClr val="FF0000"/>
                </a:solidFill>
              </a:rPr>
              <a:t>/ 10 </a:t>
            </a:r>
            <a:r>
              <a:rPr lang="en-US" sz="1600" i="1" dirty="0" smtClean="0"/>
              <a:t>#normalizes to doc length</a:t>
            </a:r>
          </a:p>
          <a:p>
            <a:r>
              <a:rPr lang="en-US" sz="2400" b="1" i="1" dirty="0" smtClean="0"/>
              <a:t>TF = 100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IDF = log(1000) / 1000</a:t>
            </a:r>
          </a:p>
          <a:p>
            <a:r>
              <a:rPr lang="en-US" sz="2400" b="1" i="1" dirty="0" smtClean="0"/>
              <a:t>IDF = 6.90 /1000</a:t>
            </a:r>
          </a:p>
          <a:p>
            <a:r>
              <a:rPr lang="en-US" sz="2400" b="1" i="1" dirty="0" smtClean="0"/>
              <a:t>IDF = .0069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TF-IDF  = 100 * .0069 </a:t>
            </a:r>
          </a:p>
          <a:p>
            <a:r>
              <a:rPr lang="en-US" sz="2400" b="1" i="1" dirty="0" smtClean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63063" y="5707120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*Caveat – the results in R are normalized/scaled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F_ComparisonCloud.R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1615A4-7D78-40B9-8D26-9E13A200687F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proportional similarities?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pyramid plot…collapse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33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4030" y="3639590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3520" y="1421907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3" y="112876"/>
            <a:ext cx="8576441" cy="591477"/>
          </a:xfrm>
        </p:spPr>
        <p:txBody>
          <a:bodyPr/>
          <a:lstStyle/>
          <a:p>
            <a:r>
              <a:rPr lang="en-US" dirty="0"/>
              <a:t>Steps for a pyramid </a:t>
            </a:r>
            <a:r>
              <a:rPr lang="en-US" dirty="0" smtClean="0"/>
              <a:t>plot…ID common tokens &amp; frequency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66" y="1826011"/>
            <a:ext cx="4848225" cy="1114425"/>
          </a:xfrm>
          <a:prstGeom prst="rect">
            <a:avLst/>
          </a:prstGeom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" y="191017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2" y="412785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1" y="4038931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9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“pyramid plot” of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46622" y="3094638"/>
            <a:ext cx="4848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5758" y="3089875"/>
            <a:ext cx="4867275" cy="1123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0832" y="3074277"/>
            <a:ext cx="836871" cy="1144753"/>
            <a:chOff x="514446" y="2588556"/>
            <a:chExt cx="1405539" cy="1922633"/>
          </a:xfrm>
        </p:grpSpPr>
        <p:sp>
          <p:nvSpPr>
            <p:cNvPr id="8" name="Freeform 7"/>
            <p:cNvSpPr/>
            <p:nvPr/>
          </p:nvSpPr>
          <p:spPr>
            <a:xfrm>
              <a:off x="875768" y="25885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9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46" y="30768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451506" y="3090042"/>
            <a:ext cx="911397" cy="1144753"/>
            <a:chOff x="6025837" y="2283756"/>
            <a:chExt cx="1530708" cy="1922633"/>
          </a:xfrm>
        </p:grpSpPr>
        <p:sp>
          <p:nvSpPr>
            <p:cNvPr id="10" name="Freeform 9"/>
            <p:cNvSpPr/>
            <p:nvPr/>
          </p:nvSpPr>
          <p:spPr>
            <a:xfrm>
              <a:off x="6025837" y="22837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449" y="27720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Brace 13"/>
          <p:cNvSpPr/>
          <p:nvPr/>
        </p:nvSpPr>
        <p:spPr>
          <a:xfrm>
            <a:off x="5627118" y="1507740"/>
            <a:ext cx="693682" cy="4288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176816" y="1436795"/>
            <a:ext cx="441434" cy="4430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8321" y="11824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29" y="3021724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674" y="4372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1682" y="5628290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G_Pyramid_BarBell_plots.R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7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496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 : Create Tesco &amp; Carrefour or other corpus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r>
              <a:rPr lang="en-US" dirty="0" smtClean="0"/>
              <a:t>, </a:t>
            </a:r>
            <a:r>
              <a:rPr lang="en-US" dirty="0" err="1" smtClean="0"/>
              <a:t>comparison.cloud</a:t>
            </a:r>
            <a:r>
              <a:rPr lang="en-US" dirty="0" smtClean="0"/>
              <a:t>(),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30Min: Read parts of Chapters 4/5 of Text Mining in Practice w/R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sections &amp; subsections within 4.1, 4.2, 4.3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5.1</a:t>
            </a:r>
            <a:r>
              <a:rPr lang="en-US" dirty="0" smtClean="0"/>
              <a:t>, 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1AB944-CD57-4BCD-8927-ADAFAA8C82F2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</a:t>
            </a:r>
            <a:r>
              <a:rPr lang="en-US" dirty="0" smtClean="0"/>
              <a:t>let </a:t>
            </a:r>
            <a:r>
              <a:rPr lang="en-US" dirty="0"/>
              <a:t>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Stacked Bar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Proportional stacked </a:t>
            </a:r>
            <a:r>
              <a:rPr lang="en-US" dirty="0"/>
              <a:t>bar charts </a:t>
            </a:r>
            <a:r>
              <a:rPr lang="en-US" dirty="0" smtClean="0"/>
              <a:t>let </a:t>
            </a:r>
            <a:r>
              <a:rPr lang="en-US" dirty="0"/>
              <a:t>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 smtClean="0"/>
              <a:t>across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5852</TotalTime>
  <Words>2639</Words>
  <Application>Microsoft Office PowerPoint</Application>
  <PresentationFormat>On-screen Show (4:3)</PresentationFormat>
  <Paragraphs>822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 Unicode MS</vt:lpstr>
      <vt:lpstr>Arial</vt:lpstr>
      <vt:lpstr>Calibri</vt:lpstr>
      <vt:lpstr>Calibri Light</vt:lpstr>
      <vt:lpstr>Consolas</vt:lpstr>
      <vt:lpstr>Wingdings</vt:lpstr>
      <vt:lpstr>1_Office Theme</vt:lpstr>
      <vt:lpstr>GSERM: Text Mining &amp; NLP Common TM Visuals</vt:lpstr>
      <vt:lpstr>Agenda – all times are suggested</vt:lpstr>
      <vt:lpstr>PowerPoint Presentation</vt:lpstr>
      <vt:lpstr>Open A_text_organization_REVIEW.R</vt:lpstr>
      <vt:lpstr>Agenda – all times are suggested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</vt:lpstr>
      <vt:lpstr>PowerPoint Presentation</vt:lpstr>
      <vt:lpstr>PowerPoint Presentation</vt:lpstr>
      <vt:lpstr>PowerPoint Presentation</vt:lpstr>
      <vt:lpstr>Back to B_Associations_Dendrogram_WordNetworks.R</vt:lpstr>
      <vt:lpstr>Association is NOT frequency.</vt:lpstr>
      <vt:lpstr>PowerPoint Presentation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Distance Matrix</vt:lpstr>
      <vt:lpstr>B_Associations_Dendrogram_WordNetworks.R</vt:lpstr>
      <vt:lpstr>Word Networks…Social Network Analysis</vt:lpstr>
      <vt:lpstr>Agenda – all times are suggested</vt:lpstr>
      <vt:lpstr>Break!</vt:lpstr>
      <vt:lpstr>Agenda – all times are suggested</vt:lpstr>
      <vt:lpstr>Unigram Tokenization</vt:lpstr>
      <vt:lpstr>Changing Tokenization Schema</vt:lpstr>
      <vt:lpstr>Changing Tokenization Schema</vt:lpstr>
      <vt:lpstr>What is a word cloud?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C_SimpleWordCloud.R</vt:lpstr>
      <vt:lpstr>C_SimpleWordCloud.R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about disjoint tokens?</vt:lpstr>
      <vt:lpstr>What tokens are in not in common (disjoint)?</vt:lpstr>
      <vt:lpstr>Agenda – all times are suggested</vt:lpstr>
      <vt:lpstr>What about proportional similarities?</vt:lpstr>
      <vt:lpstr>Steps for a pyramid plot…collapse</vt:lpstr>
      <vt:lpstr>Steps for a pyramid plot…ID common tokens &amp; frequency</vt:lpstr>
      <vt:lpstr>Build a “pyramid plot” of frequencies</vt:lpstr>
      <vt:lpstr>Open G_Pyramid_BarBell_plots.R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330</cp:revision>
  <dcterms:created xsi:type="dcterms:W3CDTF">2018-05-23T17:24:59Z</dcterms:created>
  <dcterms:modified xsi:type="dcterms:W3CDTF">2019-06-17T16:44:31Z</dcterms:modified>
</cp:coreProperties>
</file>