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39">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39"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9c3dae001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19c3dae001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9c3dae001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119c3dae001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9c3dae001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119c3dae001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21" name="Shape 21"/>
        <p:cNvGrpSpPr/>
        <p:nvPr/>
      </p:nvGrpSpPr>
      <p:grpSpPr>
        <a:xfrm>
          <a:off x="0" y="0"/>
          <a:ext cx="0" cy="0"/>
          <a:chOff x="0" y="0"/>
          <a:chExt cx="0" cy="0"/>
        </a:xfrm>
      </p:grpSpPr>
      <p:sp>
        <p:nvSpPr>
          <p:cNvPr id="22" name="Google Shape;2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02" name="Shape 102"/>
        <p:cNvGrpSpPr/>
        <p:nvPr/>
      </p:nvGrpSpPr>
      <p:grpSpPr>
        <a:xfrm>
          <a:off x="0" y="0"/>
          <a:ext cx="0" cy="0"/>
          <a:chOff x="0" y="0"/>
          <a:chExt cx="0" cy="0"/>
        </a:xfrm>
      </p:grpSpPr>
      <p:sp>
        <p:nvSpPr>
          <p:cNvPr id="103" name="Google Shape;10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06" name="Shape 106"/>
        <p:cNvGrpSpPr/>
        <p:nvPr/>
      </p:nvGrpSpPr>
      <p:grpSpPr>
        <a:xfrm>
          <a:off x="0" y="0"/>
          <a:ext cx="0" cy="0"/>
          <a:chOff x="0" y="0"/>
          <a:chExt cx="0" cy="0"/>
        </a:xfrm>
      </p:grpSpPr>
      <p:sp>
        <p:nvSpPr>
          <p:cNvPr id="107" name="Google Shape;107;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9" name="Google Shape;10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12" name="Shape 112"/>
        <p:cNvGrpSpPr/>
        <p:nvPr/>
      </p:nvGrpSpPr>
      <p:grpSpPr>
        <a:xfrm>
          <a:off x="0" y="0"/>
          <a:ext cx="0" cy="0"/>
          <a:chOff x="0" y="0"/>
          <a:chExt cx="0" cy="0"/>
        </a:xfrm>
      </p:grpSpPr>
      <p:sp>
        <p:nvSpPr>
          <p:cNvPr id="113" name="Google Shape;11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118" name="Shape 118"/>
        <p:cNvGrpSpPr/>
        <p:nvPr/>
      </p:nvGrpSpPr>
      <p:grpSpPr>
        <a:xfrm>
          <a:off x="0" y="0"/>
          <a:ext cx="0" cy="0"/>
          <a:chOff x="0" y="0"/>
          <a:chExt cx="0" cy="0"/>
        </a:xfrm>
      </p:grpSpPr>
      <p:sp>
        <p:nvSpPr>
          <p:cNvPr id="119" name="Google Shape;119;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1" name="Google Shape;12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124" name="Shape 124"/>
        <p:cNvGrpSpPr/>
        <p:nvPr/>
      </p:nvGrpSpPr>
      <p:grpSpPr>
        <a:xfrm>
          <a:off x="0" y="0"/>
          <a:ext cx="0" cy="0"/>
          <a:chOff x="0" y="0"/>
          <a:chExt cx="0" cy="0"/>
        </a:xfrm>
      </p:grpSpPr>
      <p:sp>
        <p:nvSpPr>
          <p:cNvPr id="125" name="Google Shape;12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131" name="Shape 131"/>
        <p:cNvGrpSpPr/>
        <p:nvPr/>
      </p:nvGrpSpPr>
      <p:grpSpPr>
        <a:xfrm>
          <a:off x="0" y="0"/>
          <a:ext cx="0" cy="0"/>
          <a:chOff x="0" y="0"/>
          <a:chExt cx="0" cy="0"/>
        </a:xfrm>
      </p:grpSpPr>
      <p:sp>
        <p:nvSpPr>
          <p:cNvPr id="132" name="Google Shape;132;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4" name="Google Shape;134;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6" name="Google Shape;136;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140" name="Shape 140"/>
        <p:cNvGrpSpPr/>
        <p:nvPr/>
      </p:nvGrpSpPr>
      <p:grpSpPr>
        <a:xfrm>
          <a:off x="0" y="0"/>
          <a:ext cx="0" cy="0"/>
          <a:chOff x="0" y="0"/>
          <a:chExt cx="0" cy="0"/>
        </a:xfrm>
      </p:grpSpPr>
      <p:sp>
        <p:nvSpPr>
          <p:cNvPr id="141" name="Google Shape;14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45" name="Shape 145"/>
        <p:cNvGrpSpPr/>
        <p:nvPr/>
      </p:nvGrpSpPr>
      <p:grpSpPr>
        <a:xfrm>
          <a:off x="0" y="0"/>
          <a:ext cx="0" cy="0"/>
          <a:chOff x="0" y="0"/>
          <a:chExt cx="0" cy="0"/>
        </a:xfrm>
      </p:grpSpPr>
      <p:sp>
        <p:nvSpPr>
          <p:cNvPr id="146" name="Google Shape;14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8" name="Google Shape;148;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9" name="Google Shape;14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25" name="Shape 25"/>
        <p:cNvGrpSpPr/>
        <p:nvPr/>
      </p:nvGrpSpPr>
      <p:grpSpPr>
        <a:xfrm>
          <a:off x="0" y="0"/>
          <a:ext cx="0" cy="0"/>
          <a:chOff x="0" y="0"/>
          <a:chExt cx="0" cy="0"/>
        </a:xfrm>
      </p:grpSpPr>
      <p:sp>
        <p:nvSpPr>
          <p:cNvPr id="26" name="Google Shape;2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52" name="Shape 152"/>
        <p:cNvGrpSpPr/>
        <p:nvPr/>
      </p:nvGrpSpPr>
      <p:grpSpPr>
        <a:xfrm>
          <a:off x="0" y="0"/>
          <a:ext cx="0" cy="0"/>
          <a:chOff x="0" y="0"/>
          <a:chExt cx="0" cy="0"/>
        </a:xfrm>
      </p:grpSpPr>
      <p:sp>
        <p:nvSpPr>
          <p:cNvPr id="153" name="Google Shape;153;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22"/>
          <p:cNvSpPr/>
          <p:nvPr>
            <p:ph idx="2" type="pic"/>
          </p:nvPr>
        </p:nvSpPr>
        <p:spPr>
          <a:xfrm>
            <a:off x="5183188" y="987425"/>
            <a:ext cx="6172200" cy="4873625"/>
          </a:xfrm>
          <a:prstGeom prst="rect">
            <a:avLst/>
          </a:prstGeom>
          <a:noFill/>
          <a:ln>
            <a:noFill/>
          </a:ln>
        </p:spPr>
      </p:sp>
      <p:sp>
        <p:nvSpPr>
          <p:cNvPr id="155" name="Google Shape;155;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6" name="Google Shape;15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59" name="Shape 159"/>
        <p:cNvGrpSpPr/>
        <p:nvPr/>
      </p:nvGrpSpPr>
      <p:grpSpPr>
        <a:xfrm>
          <a:off x="0" y="0"/>
          <a:ext cx="0" cy="0"/>
          <a:chOff x="0" y="0"/>
          <a:chExt cx="0" cy="0"/>
        </a:xfrm>
      </p:grpSpPr>
      <p:sp>
        <p:nvSpPr>
          <p:cNvPr id="160" name="Google Shape;16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65" name="Shape 165"/>
        <p:cNvGrpSpPr/>
        <p:nvPr/>
      </p:nvGrpSpPr>
      <p:grpSpPr>
        <a:xfrm>
          <a:off x="0" y="0"/>
          <a:ext cx="0" cy="0"/>
          <a:chOff x="0" y="0"/>
          <a:chExt cx="0" cy="0"/>
        </a:xfrm>
      </p:grpSpPr>
      <p:sp>
        <p:nvSpPr>
          <p:cNvPr id="166" name="Google Shape;166;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7" name="Shape 37"/>
        <p:cNvGrpSpPr/>
        <p:nvPr/>
      </p:nvGrpSpPr>
      <p:grpSpPr>
        <a:xfrm>
          <a:off x="0" y="0"/>
          <a:ext cx="0" cy="0"/>
          <a:chOff x="0" y="0"/>
          <a:chExt cx="0" cy="0"/>
        </a:xfrm>
      </p:grpSpPr>
      <p:sp>
        <p:nvSpPr>
          <p:cNvPr id="38" name="Google Shape;3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43" name="Shape 43"/>
        <p:cNvGrpSpPr/>
        <p:nvPr/>
      </p:nvGrpSpPr>
      <p:grpSpPr>
        <a:xfrm>
          <a:off x="0" y="0"/>
          <a:ext cx="0" cy="0"/>
          <a:chOff x="0" y="0"/>
          <a:chExt cx="0" cy="0"/>
        </a:xfrm>
      </p:grpSpPr>
      <p:sp>
        <p:nvSpPr>
          <p:cNvPr id="44" name="Google Shape;4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50" name="Shape 50"/>
        <p:cNvGrpSpPr/>
        <p:nvPr/>
      </p:nvGrpSpPr>
      <p:grpSpPr>
        <a:xfrm>
          <a:off x="0" y="0"/>
          <a:ext cx="0" cy="0"/>
          <a:chOff x="0" y="0"/>
          <a:chExt cx="0" cy="0"/>
        </a:xfrm>
      </p:grpSpPr>
      <p:sp>
        <p:nvSpPr>
          <p:cNvPr id="51" name="Google Shape;5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9" name="Shape 59"/>
        <p:cNvGrpSpPr/>
        <p:nvPr/>
      </p:nvGrpSpPr>
      <p:grpSpPr>
        <a:xfrm>
          <a:off x="0" y="0"/>
          <a:ext cx="0" cy="0"/>
          <a:chOff x="0" y="0"/>
          <a:chExt cx="0" cy="0"/>
        </a:xfrm>
      </p:grpSpPr>
      <p:sp>
        <p:nvSpPr>
          <p:cNvPr id="60" name="Google Shape;6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p:nvPr>
            <p:ph idx="2" type="pic"/>
          </p:nvPr>
        </p:nvSpPr>
        <p:spPr>
          <a:xfrm>
            <a:off x="5183188" y="987425"/>
            <a:ext cx="6172200" cy="4873625"/>
          </a:xfrm>
          <a:prstGeom prst="rect">
            <a:avLst/>
          </a:prstGeom>
          <a:noFill/>
          <a:ln>
            <a:noFill/>
          </a:ln>
        </p:spPr>
      </p:sp>
      <p:sp>
        <p:nvSpPr>
          <p:cNvPr id="74" name="Google Shape;7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7" l="0" r="27382" t="1"/>
          <a:stretch/>
        </p:blipFill>
        <p:spPr>
          <a:xfrm>
            <a:off x="-2254" y="0"/>
            <a:ext cx="12194254" cy="6858000"/>
          </a:xfrm>
          <a:prstGeom prst="rect">
            <a:avLst/>
          </a:prstGeom>
          <a:noFill/>
          <a:ln>
            <a:noFill/>
          </a:ln>
        </p:spPr>
      </p:pic>
      <p:grpSp>
        <p:nvGrpSpPr>
          <p:cNvPr id="16" name="Google Shape;16;p1"/>
          <p:cNvGrpSpPr/>
          <p:nvPr/>
        </p:nvGrpSpPr>
        <p:grpSpPr>
          <a:xfrm>
            <a:off x="371475" y="304801"/>
            <a:ext cx="11458575" cy="6286500"/>
            <a:chOff x="-2609147" y="-1363451"/>
            <a:chExt cx="8579152" cy="3130510"/>
          </a:xfrm>
        </p:grpSpPr>
        <p:cxnSp>
          <p:nvCxnSpPr>
            <p:cNvPr id="17" name="Google Shape;17;p1"/>
            <p:cNvCxnSpPr/>
            <p:nvPr/>
          </p:nvCxnSpPr>
          <p:spPr>
            <a:xfrm>
              <a:off x="-2595261" y="-1334957"/>
              <a:ext cx="8565266" cy="0"/>
            </a:xfrm>
            <a:prstGeom prst="straightConnector1">
              <a:avLst/>
            </a:prstGeom>
            <a:noFill/>
            <a:ln cap="flat" cmpd="sng" w="25400">
              <a:solidFill>
                <a:srgbClr val="595959"/>
              </a:solidFill>
              <a:prstDash val="dash"/>
              <a:miter lim="800000"/>
              <a:headEnd len="sm" w="sm" type="none"/>
              <a:tailEnd len="sm" w="sm" type="none"/>
            </a:ln>
          </p:spPr>
        </p:cxnSp>
        <p:cxnSp>
          <p:nvCxnSpPr>
            <p:cNvPr id="18" name="Google Shape;18;p1"/>
            <p:cNvCxnSpPr/>
            <p:nvPr/>
          </p:nvCxnSpPr>
          <p:spPr>
            <a:xfrm>
              <a:off x="-2609147" y="-1363451"/>
              <a:ext cx="0" cy="3102016"/>
            </a:xfrm>
            <a:prstGeom prst="straightConnector1">
              <a:avLst/>
            </a:prstGeom>
            <a:noFill/>
            <a:ln cap="flat" cmpd="sng" w="25400">
              <a:solidFill>
                <a:srgbClr val="595959"/>
              </a:solidFill>
              <a:prstDash val="dash"/>
              <a:miter lim="800000"/>
              <a:headEnd len="sm" w="sm" type="none"/>
              <a:tailEnd len="sm" w="sm" type="none"/>
            </a:ln>
          </p:spPr>
        </p:cxnSp>
        <p:cxnSp>
          <p:nvCxnSpPr>
            <p:cNvPr id="19" name="Google Shape;19;p1"/>
            <p:cNvCxnSpPr/>
            <p:nvPr/>
          </p:nvCxnSpPr>
          <p:spPr>
            <a:xfrm>
              <a:off x="-2609147" y="1727583"/>
              <a:ext cx="8565266" cy="0"/>
            </a:xfrm>
            <a:prstGeom prst="straightConnector1">
              <a:avLst/>
            </a:prstGeom>
            <a:noFill/>
            <a:ln cap="flat" cmpd="sng" w="25400">
              <a:solidFill>
                <a:srgbClr val="595959"/>
              </a:solidFill>
              <a:prstDash val="dash"/>
              <a:miter lim="800000"/>
              <a:headEnd len="sm" w="sm" type="none"/>
              <a:tailEnd len="sm" w="sm" type="none"/>
            </a:ln>
          </p:spPr>
        </p:cxnSp>
        <p:cxnSp>
          <p:nvCxnSpPr>
            <p:cNvPr id="20" name="Google Shape;20;p1"/>
            <p:cNvCxnSpPr/>
            <p:nvPr/>
          </p:nvCxnSpPr>
          <p:spPr>
            <a:xfrm>
              <a:off x="5956119" y="-1334957"/>
              <a:ext cx="0" cy="3102016"/>
            </a:xfrm>
            <a:prstGeom prst="straightConnector1">
              <a:avLst/>
            </a:prstGeom>
            <a:noFill/>
            <a:ln cap="flat" cmpd="sng" w="25400">
              <a:solidFill>
                <a:srgbClr val="595959"/>
              </a:solidFill>
              <a:prstDash val="dash"/>
              <a:miter lim="800000"/>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3" name="Google Shape;9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a:ea typeface="Arial"/>
                <a:cs typeface="Arial"/>
                <a:sym typeface="Arial"/>
              </a:defRPr>
            </a:lvl1pPr>
            <a:lvl2pPr indent="0" lvl="1" marL="0" marR="0" rtl="0" algn="r">
              <a:spcBef>
                <a:spcPts val="0"/>
              </a:spcBef>
              <a:buNone/>
              <a:defRPr sz="1200">
                <a:solidFill>
                  <a:srgbClr val="888888"/>
                </a:solidFill>
                <a:latin typeface="Arial"/>
                <a:ea typeface="Arial"/>
                <a:cs typeface="Arial"/>
                <a:sym typeface="Arial"/>
              </a:defRPr>
            </a:lvl2pPr>
            <a:lvl3pPr indent="0" lvl="2" marL="0" marR="0" rtl="0" algn="r">
              <a:spcBef>
                <a:spcPts val="0"/>
              </a:spcBef>
              <a:buNone/>
              <a:defRPr sz="1200">
                <a:solidFill>
                  <a:srgbClr val="888888"/>
                </a:solidFill>
                <a:latin typeface="Arial"/>
                <a:ea typeface="Arial"/>
                <a:cs typeface="Arial"/>
                <a:sym typeface="Arial"/>
              </a:defRPr>
            </a:lvl3pPr>
            <a:lvl4pPr indent="0" lvl="3" marL="0" marR="0" rtl="0" algn="r">
              <a:spcBef>
                <a:spcPts val="0"/>
              </a:spcBef>
              <a:buNone/>
              <a:defRPr sz="1200">
                <a:solidFill>
                  <a:srgbClr val="888888"/>
                </a:solidFill>
                <a:latin typeface="Arial"/>
                <a:ea typeface="Arial"/>
                <a:cs typeface="Arial"/>
                <a:sym typeface="Arial"/>
              </a:defRPr>
            </a:lvl4pPr>
            <a:lvl5pPr indent="0" lvl="4" marL="0" marR="0" rtl="0" algn="r">
              <a:spcBef>
                <a:spcPts val="0"/>
              </a:spcBef>
              <a:buNone/>
              <a:defRPr sz="1200">
                <a:solidFill>
                  <a:srgbClr val="888888"/>
                </a:solidFill>
                <a:latin typeface="Arial"/>
                <a:ea typeface="Arial"/>
                <a:cs typeface="Arial"/>
                <a:sym typeface="Arial"/>
              </a:defRPr>
            </a:lvl5pPr>
            <a:lvl6pPr indent="0" lvl="5" marL="0" marR="0" rtl="0" algn="r">
              <a:spcBef>
                <a:spcPts val="0"/>
              </a:spcBef>
              <a:buNone/>
              <a:defRPr sz="1200">
                <a:solidFill>
                  <a:srgbClr val="888888"/>
                </a:solidFill>
                <a:latin typeface="Arial"/>
                <a:ea typeface="Arial"/>
                <a:cs typeface="Arial"/>
                <a:sym typeface="Arial"/>
              </a:defRPr>
            </a:lvl6pPr>
            <a:lvl7pPr indent="0" lvl="6" marL="0" marR="0" rtl="0" algn="r">
              <a:spcBef>
                <a:spcPts val="0"/>
              </a:spcBef>
              <a:buNone/>
              <a:defRPr sz="1200">
                <a:solidFill>
                  <a:srgbClr val="888888"/>
                </a:solidFill>
                <a:latin typeface="Arial"/>
                <a:ea typeface="Arial"/>
                <a:cs typeface="Arial"/>
                <a:sym typeface="Arial"/>
              </a:defRPr>
            </a:lvl7pPr>
            <a:lvl8pPr indent="0" lvl="7" marL="0" marR="0" rtl="0" algn="r">
              <a:spcBef>
                <a:spcPts val="0"/>
              </a:spcBef>
              <a:buNone/>
              <a:defRPr sz="1200">
                <a:solidFill>
                  <a:srgbClr val="888888"/>
                </a:solidFill>
                <a:latin typeface="Arial"/>
                <a:ea typeface="Arial"/>
                <a:cs typeface="Arial"/>
                <a:sym typeface="Arial"/>
              </a:defRPr>
            </a:lvl8pPr>
            <a:lvl9pPr indent="0" lvl="8" marL="0" marR="0" rt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6" name="Google Shape;96;p13"/>
          <p:cNvPicPr preferRelativeResize="0"/>
          <p:nvPr/>
        </p:nvPicPr>
        <p:blipFill rotWithShape="1">
          <a:blip r:embed="rId1">
            <a:alphaModFix/>
          </a:blip>
          <a:srcRect b="7" l="0" r="27382" t="1"/>
          <a:stretch/>
        </p:blipFill>
        <p:spPr>
          <a:xfrm>
            <a:off x="-2254" y="0"/>
            <a:ext cx="12194254" cy="6858000"/>
          </a:xfrm>
          <a:prstGeom prst="rect">
            <a:avLst/>
          </a:prstGeom>
          <a:noFill/>
          <a:ln>
            <a:noFill/>
          </a:ln>
        </p:spPr>
      </p:pic>
      <p:grpSp>
        <p:nvGrpSpPr>
          <p:cNvPr id="97" name="Google Shape;97;p13"/>
          <p:cNvGrpSpPr/>
          <p:nvPr/>
        </p:nvGrpSpPr>
        <p:grpSpPr>
          <a:xfrm>
            <a:off x="371475" y="304801"/>
            <a:ext cx="11458575" cy="6286500"/>
            <a:chOff x="-2609147" y="-1363451"/>
            <a:chExt cx="8579152" cy="3130510"/>
          </a:xfrm>
        </p:grpSpPr>
        <p:cxnSp>
          <p:nvCxnSpPr>
            <p:cNvPr id="98" name="Google Shape;98;p13"/>
            <p:cNvCxnSpPr/>
            <p:nvPr/>
          </p:nvCxnSpPr>
          <p:spPr>
            <a:xfrm>
              <a:off x="-2595261" y="-1334957"/>
              <a:ext cx="8565266" cy="0"/>
            </a:xfrm>
            <a:prstGeom prst="straightConnector1">
              <a:avLst/>
            </a:prstGeom>
            <a:noFill/>
            <a:ln cap="flat" cmpd="sng" w="25400">
              <a:solidFill>
                <a:srgbClr val="595959"/>
              </a:solidFill>
              <a:prstDash val="dash"/>
              <a:miter lim="800000"/>
              <a:headEnd len="sm" w="sm" type="none"/>
              <a:tailEnd len="sm" w="sm" type="none"/>
            </a:ln>
          </p:spPr>
        </p:cxnSp>
        <p:cxnSp>
          <p:nvCxnSpPr>
            <p:cNvPr id="99" name="Google Shape;99;p13"/>
            <p:cNvCxnSpPr/>
            <p:nvPr/>
          </p:nvCxnSpPr>
          <p:spPr>
            <a:xfrm>
              <a:off x="-2609147" y="-1363451"/>
              <a:ext cx="0" cy="3102016"/>
            </a:xfrm>
            <a:prstGeom prst="straightConnector1">
              <a:avLst/>
            </a:prstGeom>
            <a:noFill/>
            <a:ln cap="flat" cmpd="sng" w="25400">
              <a:solidFill>
                <a:srgbClr val="595959"/>
              </a:solidFill>
              <a:prstDash val="dash"/>
              <a:miter lim="800000"/>
              <a:headEnd len="sm" w="sm" type="none"/>
              <a:tailEnd len="sm" w="sm" type="none"/>
            </a:ln>
          </p:spPr>
        </p:cxnSp>
        <p:cxnSp>
          <p:nvCxnSpPr>
            <p:cNvPr id="100" name="Google Shape;100;p13"/>
            <p:cNvCxnSpPr/>
            <p:nvPr/>
          </p:nvCxnSpPr>
          <p:spPr>
            <a:xfrm>
              <a:off x="-2609147" y="1727583"/>
              <a:ext cx="8565266" cy="0"/>
            </a:xfrm>
            <a:prstGeom prst="straightConnector1">
              <a:avLst/>
            </a:prstGeom>
            <a:noFill/>
            <a:ln cap="flat" cmpd="sng" w="25400">
              <a:solidFill>
                <a:srgbClr val="595959"/>
              </a:solidFill>
              <a:prstDash val="dash"/>
              <a:miter lim="800000"/>
              <a:headEnd len="sm" w="sm" type="none"/>
              <a:tailEnd len="sm" w="sm" type="none"/>
            </a:ln>
          </p:spPr>
        </p:cxnSp>
        <p:cxnSp>
          <p:nvCxnSpPr>
            <p:cNvPr id="101" name="Google Shape;101;p13"/>
            <p:cNvCxnSpPr/>
            <p:nvPr/>
          </p:nvCxnSpPr>
          <p:spPr>
            <a:xfrm>
              <a:off x="5956119" y="-1334957"/>
              <a:ext cx="0" cy="3102016"/>
            </a:xfrm>
            <a:prstGeom prst="straightConnector1">
              <a:avLst/>
            </a:prstGeom>
            <a:noFill/>
            <a:ln cap="flat" cmpd="sng" w="25400">
              <a:solidFill>
                <a:srgbClr val="595959"/>
              </a:solidFill>
              <a:prstDash val="dash"/>
              <a:miter lim="800000"/>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25"/>
          <p:cNvGrpSpPr/>
          <p:nvPr/>
        </p:nvGrpSpPr>
        <p:grpSpPr>
          <a:xfrm>
            <a:off x="8736520" y="4729679"/>
            <a:ext cx="3768790" cy="2241605"/>
            <a:chOff x="8736520" y="4729679"/>
            <a:chExt cx="3768790" cy="2241605"/>
          </a:xfrm>
        </p:grpSpPr>
        <p:pic>
          <p:nvPicPr>
            <p:cNvPr descr="图片包含 iPod, 台球&#10;&#10;已生成高可信度的说明" id="176" name="Google Shape;176;p25"/>
            <p:cNvPicPr preferRelativeResize="0"/>
            <p:nvPr/>
          </p:nvPicPr>
          <p:blipFill rotWithShape="1">
            <a:blip r:embed="rId3">
              <a:alphaModFix/>
            </a:blip>
            <a:srcRect b="38723" l="32786" r="46512" t="47156"/>
            <a:stretch/>
          </p:blipFill>
          <p:spPr>
            <a:xfrm>
              <a:off x="8736520" y="4729679"/>
              <a:ext cx="1512473" cy="1465009"/>
            </a:xfrm>
            <a:prstGeom prst="rect">
              <a:avLst/>
            </a:prstGeom>
            <a:noFill/>
            <a:ln>
              <a:noFill/>
            </a:ln>
          </p:spPr>
        </p:pic>
        <p:pic>
          <p:nvPicPr>
            <p:cNvPr descr="图片包含 iPod, 台球&#10;&#10;已生成高可信度的说明" id="177" name="Google Shape;177;p25"/>
            <p:cNvPicPr preferRelativeResize="0"/>
            <p:nvPr/>
          </p:nvPicPr>
          <p:blipFill rotWithShape="1">
            <a:blip r:embed="rId4">
              <a:alphaModFix/>
            </a:blip>
            <a:srcRect b="17550" l="43774" r="11270" t="65210"/>
            <a:stretch/>
          </p:blipFill>
          <p:spPr>
            <a:xfrm>
              <a:off x="9815051" y="5506275"/>
              <a:ext cx="2690259" cy="1465009"/>
            </a:xfrm>
            <a:prstGeom prst="rect">
              <a:avLst/>
            </a:prstGeom>
            <a:noFill/>
            <a:ln>
              <a:noFill/>
            </a:ln>
          </p:spPr>
        </p:pic>
        <p:sp>
          <p:nvSpPr>
            <p:cNvPr id="178" name="Google Shape;178;p25"/>
            <p:cNvSpPr/>
            <p:nvPr/>
          </p:nvSpPr>
          <p:spPr>
            <a:xfrm rot="487801">
              <a:off x="9543070" y="6337030"/>
              <a:ext cx="390108" cy="28327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9" name="Google Shape;179;p25"/>
            <p:cNvSpPr/>
            <p:nvPr/>
          </p:nvSpPr>
          <p:spPr>
            <a:xfrm rot="5400000">
              <a:off x="11601677" y="5567065"/>
              <a:ext cx="394284" cy="27270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80" name="Google Shape;180;p25"/>
          <p:cNvGrpSpPr/>
          <p:nvPr/>
        </p:nvGrpSpPr>
        <p:grpSpPr>
          <a:xfrm>
            <a:off x="-2254" y="-113284"/>
            <a:ext cx="2228668" cy="2367185"/>
            <a:chOff x="-2254" y="-113284"/>
            <a:chExt cx="2228668" cy="2367185"/>
          </a:xfrm>
        </p:grpSpPr>
        <p:sp>
          <p:nvSpPr>
            <p:cNvPr id="181" name="Google Shape;181;p25"/>
            <p:cNvSpPr/>
            <p:nvPr/>
          </p:nvSpPr>
          <p:spPr>
            <a:xfrm>
              <a:off x="1773529" y="295276"/>
              <a:ext cx="452885" cy="13635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2" name="Google Shape;182;p25"/>
            <p:cNvSpPr/>
            <p:nvPr/>
          </p:nvSpPr>
          <p:spPr>
            <a:xfrm rot="5400000">
              <a:off x="-64822" y="1655707"/>
              <a:ext cx="898140" cy="2982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图片包含 iPod, 台球&#10;&#10;已生成高可信度的说明" id="183" name="Google Shape;183;p25"/>
            <p:cNvPicPr preferRelativeResize="0"/>
            <p:nvPr/>
          </p:nvPicPr>
          <p:blipFill rotWithShape="1">
            <a:blip r:embed="rId5">
              <a:alphaModFix/>
            </a:blip>
            <a:srcRect b="52331" l="16837" r="24827" t="3481"/>
            <a:stretch/>
          </p:blipFill>
          <p:spPr>
            <a:xfrm>
              <a:off x="-2254" y="-113284"/>
              <a:ext cx="1917289" cy="2062382"/>
            </a:xfrm>
            <a:prstGeom prst="rect">
              <a:avLst/>
            </a:prstGeom>
            <a:noFill/>
            <a:ln>
              <a:noFill/>
            </a:ln>
          </p:spPr>
        </p:pic>
      </p:grpSp>
      <p:grpSp>
        <p:nvGrpSpPr>
          <p:cNvPr id="184" name="Google Shape;184;p25"/>
          <p:cNvGrpSpPr/>
          <p:nvPr/>
        </p:nvGrpSpPr>
        <p:grpSpPr>
          <a:xfrm>
            <a:off x="1830726" y="607082"/>
            <a:ext cx="8100029" cy="4730808"/>
            <a:chOff x="1830726" y="607082"/>
            <a:chExt cx="8100029" cy="4730808"/>
          </a:xfrm>
        </p:grpSpPr>
        <p:sp>
          <p:nvSpPr>
            <p:cNvPr id="185" name="Google Shape;185;p25"/>
            <p:cNvSpPr txBox="1"/>
            <p:nvPr/>
          </p:nvSpPr>
          <p:spPr>
            <a:xfrm>
              <a:off x="2261256" y="3029090"/>
              <a:ext cx="76695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200" u="none" cap="none" strike="noStrike">
                  <a:solidFill>
                    <a:schemeClr val="dk1"/>
                  </a:solidFill>
                  <a:latin typeface="Arial"/>
                  <a:ea typeface="Arial"/>
                  <a:cs typeface="Arial"/>
                  <a:sym typeface="Arial"/>
                </a:rPr>
                <a:t>Music </a:t>
              </a:r>
              <a:r>
                <a:rPr lang="en-US" sz="7200">
                  <a:solidFill>
                    <a:schemeClr val="dk1"/>
                  </a:solidFill>
                </a:rPr>
                <a:t>R</a:t>
              </a:r>
              <a:r>
                <a:rPr lang="en-US" sz="7200">
                  <a:solidFill>
                    <a:schemeClr val="dk1"/>
                  </a:solidFill>
                </a:rPr>
                <a:t>ecommendation</a:t>
              </a:r>
              <a:endParaRPr sz="7200">
                <a:solidFill>
                  <a:schemeClr val="dk1"/>
                </a:solidFill>
                <a:latin typeface="Arial"/>
                <a:ea typeface="Arial"/>
                <a:cs typeface="Arial"/>
                <a:sym typeface="Arial"/>
              </a:endParaRPr>
            </a:p>
          </p:txBody>
        </p:sp>
        <p:pic>
          <p:nvPicPr>
            <p:cNvPr id="186" name="Google Shape;186;p25"/>
            <p:cNvPicPr preferRelativeResize="0"/>
            <p:nvPr/>
          </p:nvPicPr>
          <p:blipFill rotWithShape="1">
            <a:blip r:embed="rId6">
              <a:alphaModFix/>
            </a:blip>
            <a:srcRect b="85560" l="2968" r="89804" t="7276"/>
            <a:stretch/>
          </p:blipFill>
          <p:spPr>
            <a:xfrm rot="493297">
              <a:off x="1917132" y="689340"/>
              <a:ext cx="1243712" cy="1297809"/>
            </a:xfrm>
            <a:prstGeom prst="rect">
              <a:avLst/>
            </a:prstGeom>
            <a:noFill/>
            <a:ln>
              <a:noFill/>
            </a:ln>
          </p:spPr>
        </p:pic>
      </p:grpSp>
      <p:grpSp>
        <p:nvGrpSpPr>
          <p:cNvPr id="187" name="Google Shape;187;p25"/>
          <p:cNvGrpSpPr/>
          <p:nvPr/>
        </p:nvGrpSpPr>
        <p:grpSpPr>
          <a:xfrm>
            <a:off x="7168515" y="1121410"/>
            <a:ext cx="4393565" cy="1555750"/>
            <a:chOff x="3468" y="1559"/>
            <a:chExt cx="6919" cy="2450"/>
          </a:xfrm>
        </p:grpSpPr>
        <p:sp>
          <p:nvSpPr>
            <p:cNvPr id="188" name="Google Shape;188;p25"/>
            <p:cNvSpPr txBox="1"/>
            <p:nvPr/>
          </p:nvSpPr>
          <p:spPr>
            <a:xfrm>
              <a:off x="3468" y="1607"/>
              <a:ext cx="3683" cy="9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3200" u="none">
                  <a:solidFill>
                    <a:schemeClr val="dk1"/>
                  </a:solidFill>
                  <a:latin typeface="Calibri"/>
                  <a:ea typeface="Calibri"/>
                  <a:cs typeface="Calibri"/>
                  <a:sym typeface="Calibri"/>
                </a:rPr>
                <a:t>Isabella Zhai </a:t>
              </a:r>
              <a:endParaRPr b="0" sz="3200" u="none">
                <a:solidFill>
                  <a:schemeClr val="dk1"/>
                </a:solidFill>
                <a:latin typeface="Calibri"/>
                <a:ea typeface="Calibri"/>
                <a:cs typeface="Calibri"/>
                <a:sym typeface="Calibri"/>
              </a:endParaRPr>
            </a:p>
          </p:txBody>
        </p:sp>
        <p:sp>
          <p:nvSpPr>
            <p:cNvPr id="189" name="Google Shape;189;p25"/>
            <p:cNvSpPr txBox="1"/>
            <p:nvPr/>
          </p:nvSpPr>
          <p:spPr>
            <a:xfrm>
              <a:off x="7850" y="1559"/>
              <a:ext cx="1800" cy="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900">
                  <a:solidFill>
                    <a:schemeClr val="dk1"/>
                  </a:solidFill>
                  <a:latin typeface="Calibri"/>
                  <a:ea typeface="Calibri"/>
                  <a:cs typeface="Calibri"/>
                  <a:sym typeface="Calibri"/>
                </a:rPr>
                <a:t>Fan </a:t>
              </a:r>
              <a:r>
                <a:rPr lang="en-US" sz="2900">
                  <a:solidFill>
                    <a:schemeClr val="dk1"/>
                  </a:solidFill>
                  <a:latin typeface="Arial"/>
                  <a:ea typeface="Arial"/>
                  <a:cs typeface="Arial"/>
                  <a:sym typeface="Arial"/>
                </a:rPr>
                <a:t>Li</a:t>
              </a:r>
              <a:endParaRPr sz="2900">
                <a:solidFill>
                  <a:schemeClr val="dk1"/>
                </a:solidFill>
                <a:latin typeface="Arial"/>
                <a:ea typeface="Arial"/>
                <a:cs typeface="Arial"/>
                <a:sym typeface="Arial"/>
              </a:endParaRPr>
            </a:p>
          </p:txBody>
        </p:sp>
        <p:sp>
          <p:nvSpPr>
            <p:cNvPr id="190" name="Google Shape;190;p25"/>
            <p:cNvSpPr txBox="1"/>
            <p:nvPr/>
          </p:nvSpPr>
          <p:spPr>
            <a:xfrm>
              <a:off x="3590" y="3109"/>
              <a:ext cx="2400" cy="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Calibri"/>
                  <a:ea typeface="Calibri"/>
                  <a:cs typeface="Calibri"/>
                  <a:sym typeface="Calibri"/>
                </a:rPr>
                <a:t>Jason Yu</a:t>
              </a:r>
              <a:endParaRPr sz="3400">
                <a:solidFill>
                  <a:schemeClr val="dk1"/>
                </a:solidFill>
                <a:latin typeface="Arial"/>
                <a:ea typeface="Arial"/>
                <a:cs typeface="Arial"/>
                <a:sym typeface="Arial"/>
              </a:endParaRPr>
            </a:p>
          </p:txBody>
        </p:sp>
        <p:sp>
          <p:nvSpPr>
            <p:cNvPr id="191" name="Google Shape;191;p25"/>
            <p:cNvSpPr txBox="1"/>
            <p:nvPr/>
          </p:nvSpPr>
          <p:spPr>
            <a:xfrm>
              <a:off x="7387" y="3069"/>
              <a:ext cx="3000" cy="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Calibri"/>
                  <a:ea typeface="Calibri"/>
                  <a:cs typeface="Calibri"/>
                  <a:sym typeface="Calibri"/>
                </a:rPr>
                <a:t>Jaysen Shi</a:t>
              </a:r>
              <a:endParaRPr sz="34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75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pSp>
        <p:nvGrpSpPr>
          <p:cNvPr id="351" name="Google Shape;351;p34"/>
          <p:cNvGrpSpPr/>
          <p:nvPr/>
        </p:nvGrpSpPr>
        <p:grpSpPr>
          <a:xfrm>
            <a:off x="482245" y="0"/>
            <a:ext cx="3085200" cy="6858000"/>
            <a:chOff x="1381995" y="0"/>
            <a:chExt cx="3085200" cy="6858000"/>
          </a:xfrm>
        </p:grpSpPr>
        <p:sp>
          <p:nvSpPr>
            <p:cNvPr id="352" name="Google Shape;352;p34"/>
            <p:cNvSpPr/>
            <p:nvPr/>
          </p:nvSpPr>
          <p:spPr>
            <a:xfrm>
              <a:off x="1381995" y="0"/>
              <a:ext cx="3085200" cy="6858000"/>
            </a:xfrm>
            <a:prstGeom prst="rect">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3" name="Google Shape;353;p34"/>
            <p:cNvPicPr preferRelativeResize="0"/>
            <p:nvPr/>
          </p:nvPicPr>
          <p:blipFill rotWithShape="1">
            <a:blip r:embed="rId3">
              <a:alphaModFix/>
            </a:blip>
            <a:srcRect b="47958" l="3055" r="69320" t="8601"/>
            <a:stretch/>
          </p:blipFill>
          <p:spPr>
            <a:xfrm>
              <a:off x="1701162" y="1352835"/>
              <a:ext cx="2320819" cy="3842666"/>
            </a:xfrm>
            <a:prstGeom prst="rect">
              <a:avLst/>
            </a:prstGeom>
            <a:noFill/>
            <a:ln>
              <a:noFill/>
            </a:ln>
          </p:spPr>
        </p:pic>
      </p:grpSp>
      <p:pic>
        <p:nvPicPr>
          <p:cNvPr id="354" name="Google Shape;354;p34"/>
          <p:cNvPicPr preferRelativeResize="0"/>
          <p:nvPr/>
        </p:nvPicPr>
        <p:blipFill rotWithShape="1">
          <a:blip r:embed="rId4">
            <a:alphaModFix/>
          </a:blip>
          <a:srcRect b="39757" l="30808" r="61892" t="54589"/>
          <a:stretch/>
        </p:blipFill>
        <p:spPr>
          <a:xfrm>
            <a:off x="1006384" y="5204126"/>
            <a:ext cx="751224" cy="612649"/>
          </a:xfrm>
          <a:prstGeom prst="rect">
            <a:avLst/>
          </a:prstGeom>
          <a:noFill/>
          <a:ln>
            <a:noFill/>
          </a:ln>
        </p:spPr>
      </p:pic>
      <p:pic>
        <p:nvPicPr>
          <p:cNvPr id="355" name="Google Shape;355;p34"/>
          <p:cNvPicPr preferRelativeResize="0"/>
          <p:nvPr/>
        </p:nvPicPr>
        <p:blipFill rotWithShape="1">
          <a:blip r:embed="rId4">
            <a:alphaModFix/>
          </a:blip>
          <a:srcRect b="61195" l="55882" r="39044" t="33930"/>
          <a:stretch/>
        </p:blipFill>
        <p:spPr>
          <a:xfrm>
            <a:off x="3955373" y="462785"/>
            <a:ext cx="855324" cy="865343"/>
          </a:xfrm>
          <a:prstGeom prst="rect">
            <a:avLst/>
          </a:prstGeom>
          <a:noFill/>
          <a:ln>
            <a:noFill/>
          </a:ln>
        </p:spPr>
      </p:pic>
      <p:sp>
        <p:nvSpPr>
          <p:cNvPr id="356" name="Google Shape;356;p34"/>
          <p:cNvSpPr txBox="1"/>
          <p:nvPr/>
        </p:nvSpPr>
        <p:spPr>
          <a:xfrm>
            <a:off x="5078725" y="758725"/>
            <a:ext cx="415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Random</a:t>
            </a:r>
            <a:r>
              <a:rPr lang="en-US" sz="2500"/>
              <a:t> Forest</a:t>
            </a:r>
            <a:endParaRPr sz="2500"/>
          </a:p>
        </p:txBody>
      </p:sp>
      <p:sp>
        <p:nvSpPr>
          <p:cNvPr id="357" name="Google Shape;357;p34"/>
          <p:cNvSpPr txBox="1"/>
          <p:nvPr/>
        </p:nvSpPr>
        <p:spPr>
          <a:xfrm>
            <a:off x="4247550" y="1968675"/>
            <a:ext cx="38673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US">
                <a:solidFill>
                  <a:schemeClr val="dk1"/>
                </a:solidFill>
              </a:rPr>
              <a:t>Trained </a:t>
            </a:r>
            <a:r>
              <a:rPr lang="en-US">
                <a:solidFill>
                  <a:schemeClr val="dk1"/>
                </a:solidFill>
              </a:rPr>
              <a:t>random</a:t>
            </a:r>
            <a:r>
              <a:rPr lang="en-US">
                <a:solidFill>
                  <a:schemeClr val="dk1"/>
                </a:solidFill>
              </a:rPr>
              <a:t> </a:t>
            </a:r>
            <a:r>
              <a:rPr lang="en-US">
                <a:solidFill>
                  <a:schemeClr val="dk1"/>
                </a:solidFill>
              </a:rPr>
              <a:t>forest</a:t>
            </a:r>
            <a:r>
              <a:rPr lang="en-US">
                <a:solidFill>
                  <a:schemeClr val="dk1"/>
                </a:solidFill>
              </a:rPr>
              <a:t> model using RandomForestClassifier()</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Hyperparameters used (</a:t>
            </a:r>
            <a:r>
              <a:rPr lang="en-US">
                <a:solidFill>
                  <a:schemeClr val="dk1"/>
                </a:solidFill>
              </a:rPr>
              <a:t>with</a:t>
            </a:r>
            <a:r>
              <a:rPr lang="en-US">
                <a:solidFill>
                  <a:schemeClr val="dk1"/>
                </a:solidFill>
              </a:rPr>
              <a:t> 3 fold cv)</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Max depth: 20</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Number of trees: 10</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Metrics Used</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MulticlassClassificationEvaluator()</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Accuracy</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F1 Score</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Training Results</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Accuracy: 0.325</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F1 Score: 0.199</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Test Results</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Accuracy: 0.320</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F1 Score: 0.194</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Overall notebook runtime</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4.49 hr</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pSp>
        <p:nvGrpSpPr>
          <p:cNvPr id="362" name="Google Shape;362;p35"/>
          <p:cNvGrpSpPr/>
          <p:nvPr/>
        </p:nvGrpSpPr>
        <p:grpSpPr>
          <a:xfrm>
            <a:off x="482245" y="0"/>
            <a:ext cx="3085200" cy="6858000"/>
            <a:chOff x="1381995" y="0"/>
            <a:chExt cx="3085200" cy="6858000"/>
          </a:xfrm>
        </p:grpSpPr>
        <p:sp>
          <p:nvSpPr>
            <p:cNvPr id="363" name="Google Shape;363;p35"/>
            <p:cNvSpPr/>
            <p:nvPr/>
          </p:nvSpPr>
          <p:spPr>
            <a:xfrm>
              <a:off x="1381995" y="0"/>
              <a:ext cx="3085200" cy="6858000"/>
            </a:xfrm>
            <a:prstGeom prst="rect">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4" name="Google Shape;364;p35"/>
            <p:cNvPicPr preferRelativeResize="0"/>
            <p:nvPr/>
          </p:nvPicPr>
          <p:blipFill rotWithShape="1">
            <a:blip r:embed="rId3">
              <a:alphaModFix/>
            </a:blip>
            <a:srcRect b="47958" l="3055" r="69320" t="8601"/>
            <a:stretch/>
          </p:blipFill>
          <p:spPr>
            <a:xfrm>
              <a:off x="1701162" y="1352835"/>
              <a:ext cx="2320819" cy="3842666"/>
            </a:xfrm>
            <a:prstGeom prst="rect">
              <a:avLst/>
            </a:prstGeom>
            <a:noFill/>
            <a:ln>
              <a:noFill/>
            </a:ln>
          </p:spPr>
        </p:pic>
      </p:grpSp>
      <p:pic>
        <p:nvPicPr>
          <p:cNvPr id="365" name="Google Shape;365;p35"/>
          <p:cNvPicPr preferRelativeResize="0"/>
          <p:nvPr/>
        </p:nvPicPr>
        <p:blipFill rotWithShape="1">
          <a:blip r:embed="rId4">
            <a:alphaModFix/>
          </a:blip>
          <a:srcRect b="39757" l="30808" r="61892" t="54589"/>
          <a:stretch/>
        </p:blipFill>
        <p:spPr>
          <a:xfrm>
            <a:off x="1006384" y="5204126"/>
            <a:ext cx="751224" cy="612649"/>
          </a:xfrm>
          <a:prstGeom prst="rect">
            <a:avLst/>
          </a:prstGeom>
          <a:noFill/>
          <a:ln>
            <a:noFill/>
          </a:ln>
        </p:spPr>
      </p:pic>
      <p:pic>
        <p:nvPicPr>
          <p:cNvPr id="366" name="Google Shape;366;p35"/>
          <p:cNvPicPr preferRelativeResize="0"/>
          <p:nvPr/>
        </p:nvPicPr>
        <p:blipFill rotWithShape="1">
          <a:blip r:embed="rId4">
            <a:alphaModFix/>
          </a:blip>
          <a:srcRect b="61195" l="55882" r="39044" t="33930"/>
          <a:stretch/>
        </p:blipFill>
        <p:spPr>
          <a:xfrm>
            <a:off x="3955373" y="462785"/>
            <a:ext cx="855324" cy="865343"/>
          </a:xfrm>
          <a:prstGeom prst="rect">
            <a:avLst/>
          </a:prstGeom>
          <a:noFill/>
          <a:ln>
            <a:noFill/>
          </a:ln>
        </p:spPr>
      </p:pic>
      <p:sp>
        <p:nvSpPr>
          <p:cNvPr id="367" name="Google Shape;367;p35"/>
          <p:cNvSpPr txBox="1"/>
          <p:nvPr/>
        </p:nvSpPr>
        <p:spPr>
          <a:xfrm>
            <a:off x="5078725" y="758725"/>
            <a:ext cx="415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Logistic Regression</a:t>
            </a:r>
            <a:endParaRPr sz="2500"/>
          </a:p>
        </p:txBody>
      </p:sp>
      <p:sp>
        <p:nvSpPr>
          <p:cNvPr id="368" name="Google Shape;368;p35"/>
          <p:cNvSpPr txBox="1"/>
          <p:nvPr/>
        </p:nvSpPr>
        <p:spPr>
          <a:xfrm>
            <a:off x="4088700" y="1652875"/>
            <a:ext cx="49587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US"/>
              <a:t>SparkML LogisticRegression</a:t>
            </a:r>
            <a:endParaRPr/>
          </a:p>
          <a:p>
            <a:pPr indent="-317500" lvl="0" marL="457200" rtl="0" algn="l">
              <a:lnSpc>
                <a:spcPct val="150000"/>
              </a:lnSpc>
              <a:spcBef>
                <a:spcPts val="0"/>
              </a:spcBef>
              <a:spcAft>
                <a:spcPts val="0"/>
              </a:spcAft>
              <a:buSzPts val="1400"/>
              <a:buChar char="●"/>
            </a:pPr>
            <a:r>
              <a:rPr lang="en-US"/>
              <a:t>5-fold cross-validation on even smaller subset of data with [0, 0.01, 0.1] regularization parameter</a:t>
            </a:r>
            <a:endParaRPr/>
          </a:p>
          <a:p>
            <a:pPr indent="-317500" lvl="0" marL="457200" rtl="0" algn="l">
              <a:lnSpc>
                <a:spcPct val="150000"/>
              </a:lnSpc>
              <a:spcBef>
                <a:spcPts val="0"/>
              </a:spcBef>
              <a:spcAft>
                <a:spcPts val="0"/>
              </a:spcAft>
              <a:buSzPts val="1400"/>
              <a:buChar char="●"/>
            </a:pPr>
            <a:r>
              <a:rPr lang="en-US"/>
              <a:t>The best model from cv had regParam = 0.01, but the result may be different for the original subset</a:t>
            </a:r>
            <a:endParaRPr/>
          </a:p>
          <a:p>
            <a:pPr indent="-317500" lvl="0" marL="457200" rtl="0" algn="l">
              <a:lnSpc>
                <a:spcPct val="150000"/>
              </a:lnSpc>
              <a:spcBef>
                <a:spcPts val="0"/>
              </a:spcBef>
              <a:spcAft>
                <a:spcPts val="0"/>
              </a:spcAft>
              <a:buSzPts val="1400"/>
              <a:buChar char="●"/>
            </a:pPr>
            <a:r>
              <a:rPr lang="en-US"/>
              <a:t>Trained 3 logistic regression models for each regParam in [0, 0.01, 0.1]</a:t>
            </a:r>
            <a:endParaRPr/>
          </a:p>
          <a:p>
            <a:pPr indent="-317500" lvl="0" marL="457200" rtl="0" algn="l">
              <a:lnSpc>
                <a:spcPct val="150000"/>
              </a:lnSpc>
              <a:spcBef>
                <a:spcPts val="0"/>
              </a:spcBef>
              <a:spcAft>
                <a:spcPts val="0"/>
              </a:spcAft>
              <a:buSzPts val="1400"/>
              <a:buChar char="●"/>
            </a:pPr>
            <a:r>
              <a:rPr lang="en-US"/>
              <a:t>Best model: regParam = 0.1</a:t>
            </a:r>
            <a:endParaRPr/>
          </a:p>
          <a:p>
            <a:pPr indent="-317500" lvl="0" marL="457200" rtl="0" algn="l">
              <a:lnSpc>
                <a:spcPct val="150000"/>
              </a:lnSpc>
              <a:spcBef>
                <a:spcPts val="0"/>
              </a:spcBef>
              <a:spcAft>
                <a:spcPts val="0"/>
              </a:spcAft>
              <a:buSzPts val="1400"/>
              <a:buChar char="●"/>
            </a:pPr>
            <a:r>
              <a:rPr lang="en-US"/>
              <a:t>Train, test accuracy: 0.396, 0.359</a:t>
            </a:r>
            <a:endParaRPr/>
          </a:p>
          <a:p>
            <a:pPr indent="-317500" lvl="0" marL="457200" rtl="0" algn="l">
              <a:lnSpc>
                <a:spcPct val="150000"/>
              </a:lnSpc>
              <a:spcBef>
                <a:spcPts val="0"/>
              </a:spcBef>
              <a:spcAft>
                <a:spcPts val="0"/>
              </a:spcAft>
              <a:buSzPts val="1400"/>
              <a:buChar char="●"/>
            </a:pPr>
            <a:r>
              <a:rPr lang="en-US"/>
              <a:t>Train, test f1: 0.307, 0.269</a:t>
            </a:r>
            <a:endParaRPr/>
          </a:p>
        </p:txBody>
      </p:sp>
      <p:pic>
        <p:nvPicPr>
          <p:cNvPr id="369" name="Google Shape;369;p35"/>
          <p:cNvPicPr preferRelativeResize="0"/>
          <p:nvPr/>
        </p:nvPicPr>
        <p:blipFill>
          <a:blip r:embed="rId5">
            <a:alphaModFix/>
          </a:blip>
          <a:stretch>
            <a:fillRect/>
          </a:stretch>
        </p:blipFill>
        <p:spPr>
          <a:xfrm>
            <a:off x="9119900" y="1580400"/>
            <a:ext cx="2153178" cy="1076600"/>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descr="图片包含 iPod, 台球&#10;&#10;已生成高可信度的说明" id="374" name="Google Shape;374;p36"/>
          <p:cNvPicPr preferRelativeResize="0"/>
          <p:nvPr/>
        </p:nvPicPr>
        <p:blipFill rotWithShape="1">
          <a:blip r:embed="rId3">
            <a:alphaModFix/>
          </a:blip>
          <a:srcRect b="52331" l="16837" r="24827" t="3481"/>
          <a:stretch/>
        </p:blipFill>
        <p:spPr>
          <a:xfrm rot="5978208">
            <a:off x="-2431056" y="502636"/>
            <a:ext cx="4891650" cy="5494252"/>
          </a:xfrm>
          <a:custGeom>
            <a:rect b="b" l="l" r="r" t="t"/>
            <a:pathLst>
              <a:path extrusionOk="0" h="1488468" w="1383751">
                <a:moveTo>
                  <a:pt x="0" y="0"/>
                </a:moveTo>
                <a:lnTo>
                  <a:pt x="1383751" y="0"/>
                </a:lnTo>
                <a:lnTo>
                  <a:pt x="1383751" y="1488468"/>
                </a:lnTo>
                <a:lnTo>
                  <a:pt x="653664" y="1488468"/>
                </a:lnTo>
                <a:lnTo>
                  <a:pt x="666414" y="1455003"/>
                </a:lnTo>
                <a:cubicBezTo>
                  <a:pt x="670241" y="1439762"/>
                  <a:pt x="672251" y="1423982"/>
                  <a:pt x="672251" y="1407819"/>
                </a:cubicBezTo>
                <a:cubicBezTo>
                  <a:pt x="672251" y="1278518"/>
                  <a:pt x="543605" y="1173699"/>
                  <a:pt x="384913" y="1173699"/>
                </a:cubicBezTo>
                <a:cubicBezTo>
                  <a:pt x="226221" y="1173699"/>
                  <a:pt x="97575" y="1278518"/>
                  <a:pt x="97575" y="1407819"/>
                </a:cubicBezTo>
                <a:cubicBezTo>
                  <a:pt x="97575" y="1423982"/>
                  <a:pt x="99585" y="1439762"/>
                  <a:pt x="103413" y="1455003"/>
                </a:cubicBezTo>
                <a:lnTo>
                  <a:pt x="116163" y="1488468"/>
                </a:lnTo>
                <a:lnTo>
                  <a:pt x="0" y="1488468"/>
                </a:lnTo>
                <a:close/>
              </a:path>
            </a:pathLst>
          </a:custGeom>
          <a:noFill/>
          <a:ln>
            <a:noFill/>
          </a:ln>
        </p:spPr>
      </p:pic>
      <p:grpSp>
        <p:nvGrpSpPr>
          <p:cNvPr id="375" name="Google Shape;375;p36"/>
          <p:cNvGrpSpPr/>
          <p:nvPr/>
        </p:nvGrpSpPr>
        <p:grpSpPr>
          <a:xfrm>
            <a:off x="2183627" y="1418410"/>
            <a:ext cx="8357888" cy="922318"/>
            <a:chOff x="2221852" y="760710"/>
            <a:chExt cx="8357888" cy="922318"/>
          </a:xfrm>
        </p:grpSpPr>
        <p:grpSp>
          <p:nvGrpSpPr>
            <p:cNvPr id="376" name="Google Shape;376;p36"/>
            <p:cNvGrpSpPr/>
            <p:nvPr/>
          </p:nvGrpSpPr>
          <p:grpSpPr>
            <a:xfrm>
              <a:off x="3140536" y="760710"/>
              <a:ext cx="7439204" cy="741919"/>
              <a:chOff x="3426286" y="760710"/>
              <a:chExt cx="7439204" cy="741919"/>
            </a:xfrm>
          </p:grpSpPr>
          <p:sp>
            <p:nvSpPr>
              <p:cNvPr id="377" name="Google Shape;377;p36"/>
              <p:cNvSpPr txBox="1"/>
              <p:nvPr/>
            </p:nvSpPr>
            <p:spPr>
              <a:xfrm>
                <a:off x="3426286" y="760710"/>
                <a:ext cx="2351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Cache</a:t>
                </a:r>
                <a:endParaRPr sz="2800">
                  <a:solidFill>
                    <a:schemeClr val="dk1"/>
                  </a:solidFill>
                  <a:latin typeface="Arial"/>
                  <a:ea typeface="Arial"/>
                  <a:cs typeface="Arial"/>
                  <a:sym typeface="Arial"/>
                </a:endParaRPr>
              </a:p>
            </p:txBody>
          </p:sp>
          <p:sp>
            <p:nvSpPr>
              <p:cNvPr id="378" name="Google Shape;378;p36"/>
              <p:cNvSpPr txBox="1"/>
              <p:nvPr/>
            </p:nvSpPr>
            <p:spPr>
              <a:xfrm>
                <a:off x="3478290" y="1194829"/>
                <a:ext cx="7387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1400">
                    <a:solidFill>
                      <a:srgbClr val="595959"/>
                    </a:solidFill>
                    <a:latin typeface="Arial"/>
                    <a:ea typeface="Arial"/>
                    <a:cs typeface="Arial"/>
                    <a:sym typeface="Arial"/>
                  </a:rPr>
                  <a:t>Using cache method wisely on frequently accessed dataframe can reduce processing time. </a:t>
                </a:r>
                <a:endParaRPr sz="1400">
                  <a:solidFill>
                    <a:srgbClr val="595959"/>
                  </a:solidFill>
                  <a:latin typeface="Arial"/>
                  <a:ea typeface="Arial"/>
                  <a:cs typeface="Arial"/>
                  <a:sym typeface="Arial"/>
                </a:endParaRPr>
              </a:p>
            </p:txBody>
          </p:sp>
        </p:grpSp>
        <p:pic>
          <p:nvPicPr>
            <p:cNvPr descr="图片包含 iPod, 台球&#10;&#10;已生成高可信度的说明" id="379" name="Google Shape;379;p36"/>
            <p:cNvPicPr preferRelativeResize="0"/>
            <p:nvPr/>
          </p:nvPicPr>
          <p:blipFill rotWithShape="1">
            <a:blip r:embed="rId3">
              <a:alphaModFix/>
            </a:blip>
            <a:srcRect b="52331" l="16837" r="24827" t="3481"/>
            <a:stretch/>
          </p:blipFill>
          <p:spPr>
            <a:xfrm>
              <a:off x="2221852" y="1184275"/>
              <a:ext cx="463665" cy="498753"/>
            </a:xfrm>
            <a:custGeom>
              <a:rect b="b" l="l" r="r" t="t"/>
              <a:pathLst>
                <a:path extrusionOk="0" h="1488468" w="1383751">
                  <a:moveTo>
                    <a:pt x="0" y="0"/>
                  </a:moveTo>
                  <a:lnTo>
                    <a:pt x="1383751" y="0"/>
                  </a:lnTo>
                  <a:lnTo>
                    <a:pt x="1383751" y="1488468"/>
                  </a:lnTo>
                  <a:lnTo>
                    <a:pt x="653664" y="1488468"/>
                  </a:lnTo>
                  <a:lnTo>
                    <a:pt x="666414" y="1455003"/>
                  </a:lnTo>
                  <a:cubicBezTo>
                    <a:pt x="670241" y="1439762"/>
                    <a:pt x="672251" y="1423982"/>
                    <a:pt x="672251" y="1407819"/>
                  </a:cubicBezTo>
                  <a:cubicBezTo>
                    <a:pt x="672251" y="1278518"/>
                    <a:pt x="543605" y="1173699"/>
                    <a:pt x="384913" y="1173699"/>
                  </a:cubicBezTo>
                  <a:cubicBezTo>
                    <a:pt x="226221" y="1173699"/>
                    <a:pt x="97575" y="1278518"/>
                    <a:pt x="97575" y="1407819"/>
                  </a:cubicBezTo>
                  <a:cubicBezTo>
                    <a:pt x="97575" y="1423982"/>
                    <a:pt x="99585" y="1439762"/>
                    <a:pt x="103413" y="1455003"/>
                  </a:cubicBezTo>
                  <a:lnTo>
                    <a:pt x="116163" y="1488468"/>
                  </a:lnTo>
                  <a:lnTo>
                    <a:pt x="0" y="1488468"/>
                  </a:lnTo>
                  <a:close/>
                </a:path>
              </a:pathLst>
            </a:custGeom>
            <a:noFill/>
            <a:ln>
              <a:noFill/>
            </a:ln>
          </p:spPr>
        </p:pic>
      </p:grpSp>
      <p:grpSp>
        <p:nvGrpSpPr>
          <p:cNvPr id="380" name="Google Shape;380;p36"/>
          <p:cNvGrpSpPr/>
          <p:nvPr/>
        </p:nvGrpSpPr>
        <p:grpSpPr>
          <a:xfrm>
            <a:off x="2828143" y="2567150"/>
            <a:ext cx="8401172" cy="1000516"/>
            <a:chOff x="2864368" y="2243250"/>
            <a:chExt cx="8401172" cy="1000516"/>
          </a:xfrm>
        </p:grpSpPr>
        <p:grpSp>
          <p:nvGrpSpPr>
            <p:cNvPr id="381" name="Google Shape;381;p36"/>
            <p:cNvGrpSpPr/>
            <p:nvPr/>
          </p:nvGrpSpPr>
          <p:grpSpPr>
            <a:xfrm>
              <a:off x="3826314" y="2243250"/>
              <a:ext cx="7439226" cy="1000516"/>
              <a:chOff x="3426264" y="760713"/>
              <a:chExt cx="7439226" cy="1000516"/>
            </a:xfrm>
          </p:grpSpPr>
          <p:sp>
            <p:nvSpPr>
              <p:cNvPr id="382" name="Google Shape;382;p36"/>
              <p:cNvSpPr txBox="1"/>
              <p:nvPr/>
            </p:nvSpPr>
            <p:spPr>
              <a:xfrm>
                <a:off x="3426264" y="760713"/>
                <a:ext cx="4677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rPr>
                  <a:t>Content based model</a:t>
                </a:r>
                <a:endParaRPr sz="2800">
                  <a:solidFill>
                    <a:schemeClr val="dk1"/>
                  </a:solidFill>
                  <a:latin typeface="Arial"/>
                  <a:ea typeface="Arial"/>
                  <a:cs typeface="Arial"/>
                  <a:sym typeface="Arial"/>
                </a:endParaRPr>
              </a:p>
            </p:txBody>
          </p:sp>
          <p:sp>
            <p:nvSpPr>
              <p:cNvPr id="383" name="Google Shape;383;p36"/>
              <p:cNvSpPr txBox="1"/>
              <p:nvPr/>
            </p:nvSpPr>
            <p:spPr>
              <a:xfrm>
                <a:off x="3478290" y="1194829"/>
                <a:ext cx="7387200" cy="5664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a:solidFill>
                      <a:srgbClr val="595959"/>
                    </a:solidFill>
                  </a:rPr>
                  <a:t>Using simple content based model (Eg. predict rating with </a:t>
                </a:r>
                <a:r>
                  <a:rPr lang="en-US">
                    <a:solidFill>
                      <a:srgbClr val="595959"/>
                    </a:solidFill>
                  </a:rPr>
                  <a:t>given</a:t>
                </a:r>
                <a:r>
                  <a:rPr lang="en-US">
                    <a:solidFill>
                      <a:srgbClr val="595959"/>
                    </a:solidFill>
                  </a:rPr>
                  <a:t> artist id or genre type) does not giving promising prediction results</a:t>
                </a:r>
                <a:endParaRPr sz="1400">
                  <a:solidFill>
                    <a:srgbClr val="595959"/>
                  </a:solidFill>
                  <a:latin typeface="Arial"/>
                  <a:ea typeface="Arial"/>
                  <a:cs typeface="Arial"/>
                  <a:sym typeface="Arial"/>
                </a:endParaRPr>
              </a:p>
            </p:txBody>
          </p:sp>
        </p:grpSp>
        <p:pic>
          <p:nvPicPr>
            <p:cNvPr descr="图片包含 iPod, 台球&#10;&#10;已生成高可信度的说明" id="384" name="Google Shape;384;p36"/>
            <p:cNvPicPr preferRelativeResize="0"/>
            <p:nvPr/>
          </p:nvPicPr>
          <p:blipFill rotWithShape="1">
            <a:blip r:embed="rId3">
              <a:alphaModFix/>
            </a:blip>
            <a:srcRect b="52331" l="16837" r="24827" t="3481"/>
            <a:stretch/>
          </p:blipFill>
          <p:spPr>
            <a:xfrm>
              <a:off x="2864368" y="2585263"/>
              <a:ext cx="463665" cy="498753"/>
            </a:xfrm>
            <a:custGeom>
              <a:rect b="b" l="l" r="r" t="t"/>
              <a:pathLst>
                <a:path extrusionOk="0" h="1488468" w="1383751">
                  <a:moveTo>
                    <a:pt x="0" y="0"/>
                  </a:moveTo>
                  <a:lnTo>
                    <a:pt x="1383751" y="0"/>
                  </a:lnTo>
                  <a:lnTo>
                    <a:pt x="1383751" y="1488468"/>
                  </a:lnTo>
                  <a:lnTo>
                    <a:pt x="653664" y="1488468"/>
                  </a:lnTo>
                  <a:lnTo>
                    <a:pt x="666414" y="1455003"/>
                  </a:lnTo>
                  <a:cubicBezTo>
                    <a:pt x="670241" y="1439762"/>
                    <a:pt x="672251" y="1423982"/>
                    <a:pt x="672251" y="1407819"/>
                  </a:cubicBezTo>
                  <a:cubicBezTo>
                    <a:pt x="672251" y="1278518"/>
                    <a:pt x="543605" y="1173699"/>
                    <a:pt x="384913" y="1173699"/>
                  </a:cubicBezTo>
                  <a:cubicBezTo>
                    <a:pt x="226221" y="1173699"/>
                    <a:pt x="97575" y="1278518"/>
                    <a:pt x="97575" y="1407819"/>
                  </a:cubicBezTo>
                  <a:cubicBezTo>
                    <a:pt x="97575" y="1423982"/>
                    <a:pt x="99585" y="1439762"/>
                    <a:pt x="103413" y="1455003"/>
                  </a:cubicBezTo>
                  <a:lnTo>
                    <a:pt x="116163" y="1488468"/>
                  </a:lnTo>
                  <a:lnTo>
                    <a:pt x="0" y="1488468"/>
                  </a:lnTo>
                  <a:close/>
                </a:path>
              </a:pathLst>
            </a:custGeom>
            <a:noFill/>
            <a:ln>
              <a:noFill/>
            </a:ln>
          </p:spPr>
        </p:pic>
      </p:grpSp>
      <p:grpSp>
        <p:nvGrpSpPr>
          <p:cNvPr id="385" name="Google Shape;385;p36"/>
          <p:cNvGrpSpPr/>
          <p:nvPr/>
        </p:nvGrpSpPr>
        <p:grpSpPr>
          <a:xfrm>
            <a:off x="2830252" y="4180475"/>
            <a:ext cx="8397062" cy="1259116"/>
            <a:chOff x="2868477" y="3656125"/>
            <a:chExt cx="8397062" cy="1259116"/>
          </a:xfrm>
        </p:grpSpPr>
        <p:grpSp>
          <p:nvGrpSpPr>
            <p:cNvPr id="386" name="Google Shape;386;p36"/>
            <p:cNvGrpSpPr/>
            <p:nvPr/>
          </p:nvGrpSpPr>
          <p:grpSpPr>
            <a:xfrm>
              <a:off x="3826325" y="3656125"/>
              <a:ext cx="7439214" cy="1259116"/>
              <a:chOff x="3426276" y="760713"/>
              <a:chExt cx="7439214" cy="1259116"/>
            </a:xfrm>
          </p:grpSpPr>
          <p:sp>
            <p:nvSpPr>
              <p:cNvPr id="387" name="Google Shape;387;p36"/>
              <p:cNvSpPr txBox="1"/>
              <p:nvPr/>
            </p:nvSpPr>
            <p:spPr>
              <a:xfrm>
                <a:off x="3426276" y="760713"/>
                <a:ext cx="407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rPr>
                  <a:t>One-hot vs Embeddings</a:t>
                </a:r>
                <a:endParaRPr sz="2800">
                  <a:solidFill>
                    <a:schemeClr val="dk1"/>
                  </a:solidFill>
                  <a:latin typeface="Arial"/>
                  <a:ea typeface="Arial"/>
                  <a:cs typeface="Arial"/>
                  <a:sym typeface="Arial"/>
                </a:endParaRPr>
              </a:p>
            </p:txBody>
          </p:sp>
          <p:sp>
            <p:nvSpPr>
              <p:cNvPr id="388" name="Google Shape;388;p36"/>
              <p:cNvSpPr txBox="1"/>
              <p:nvPr/>
            </p:nvSpPr>
            <p:spPr>
              <a:xfrm>
                <a:off x="3478290" y="1194829"/>
                <a:ext cx="7387200" cy="8250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a:solidFill>
                      <a:srgbClr val="595959"/>
                    </a:solidFill>
                  </a:rPr>
                  <a:t>The models we used to predict ratings used one-hot encoded features. We believe that models that can make use of feature embeddings i.e. matrix factorization, neural networks may be able to predict ratings better than the models we trained</a:t>
                </a:r>
                <a:endParaRPr sz="1400">
                  <a:solidFill>
                    <a:srgbClr val="595959"/>
                  </a:solidFill>
                  <a:latin typeface="Arial"/>
                  <a:ea typeface="Arial"/>
                  <a:cs typeface="Arial"/>
                  <a:sym typeface="Arial"/>
                </a:endParaRPr>
              </a:p>
            </p:txBody>
          </p:sp>
        </p:grpSp>
        <p:pic>
          <p:nvPicPr>
            <p:cNvPr descr="图片包含 iPod, 台球&#10;&#10;已生成高可信度的说明" id="389" name="Google Shape;389;p36"/>
            <p:cNvPicPr preferRelativeResize="0"/>
            <p:nvPr/>
          </p:nvPicPr>
          <p:blipFill rotWithShape="1">
            <a:blip r:embed="rId3">
              <a:alphaModFix/>
            </a:blip>
            <a:srcRect b="52331" l="16837" r="24827" t="3481"/>
            <a:stretch/>
          </p:blipFill>
          <p:spPr>
            <a:xfrm>
              <a:off x="2868477" y="4023360"/>
              <a:ext cx="463665" cy="498753"/>
            </a:xfrm>
            <a:custGeom>
              <a:rect b="b" l="l" r="r" t="t"/>
              <a:pathLst>
                <a:path extrusionOk="0" h="1488468" w="1383751">
                  <a:moveTo>
                    <a:pt x="0" y="0"/>
                  </a:moveTo>
                  <a:lnTo>
                    <a:pt x="1383751" y="0"/>
                  </a:lnTo>
                  <a:lnTo>
                    <a:pt x="1383751" y="1488468"/>
                  </a:lnTo>
                  <a:lnTo>
                    <a:pt x="653664" y="1488468"/>
                  </a:lnTo>
                  <a:lnTo>
                    <a:pt x="666414" y="1455003"/>
                  </a:lnTo>
                  <a:cubicBezTo>
                    <a:pt x="670241" y="1439762"/>
                    <a:pt x="672251" y="1423982"/>
                    <a:pt x="672251" y="1407819"/>
                  </a:cubicBezTo>
                  <a:cubicBezTo>
                    <a:pt x="672251" y="1278518"/>
                    <a:pt x="543605" y="1173699"/>
                    <a:pt x="384913" y="1173699"/>
                  </a:cubicBezTo>
                  <a:cubicBezTo>
                    <a:pt x="226221" y="1173699"/>
                    <a:pt x="97575" y="1278518"/>
                    <a:pt x="97575" y="1407819"/>
                  </a:cubicBezTo>
                  <a:cubicBezTo>
                    <a:pt x="97575" y="1423982"/>
                    <a:pt x="99585" y="1439762"/>
                    <a:pt x="103413" y="1455003"/>
                  </a:cubicBezTo>
                  <a:lnTo>
                    <a:pt x="116163" y="1488468"/>
                  </a:lnTo>
                  <a:lnTo>
                    <a:pt x="0" y="1488468"/>
                  </a:lnTo>
                  <a:close/>
                </a:path>
              </a:pathLst>
            </a:custGeom>
            <a:noFill/>
            <a:ln>
              <a:noFill/>
            </a:ln>
          </p:spPr>
        </p:pic>
      </p:grpSp>
      <p:sp>
        <p:nvSpPr>
          <p:cNvPr id="390" name="Google Shape;390;p36"/>
          <p:cNvSpPr txBox="1"/>
          <p:nvPr/>
        </p:nvSpPr>
        <p:spPr>
          <a:xfrm>
            <a:off x="761400" y="545475"/>
            <a:ext cx="6192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Lessons Learned</a:t>
            </a:r>
            <a:endParaRPr sz="30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2000" fill="hold"/>
                                        <p:tgtEl>
                                          <p:spTgt spid="374"/>
                                        </p:tgtEl>
                                        <p:attrNameLst>
                                          <p:attrName>r</p:attrName>
                                        </p:attrNameLst>
                                      </p:cBhvr>
                                    </p:animRo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750"/>
                                        <p:tgtEl>
                                          <p:spTgt spid="375"/>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750"/>
                                        <p:tgtEl>
                                          <p:spTgt spid="380"/>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75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pSp>
        <p:nvGrpSpPr>
          <p:cNvPr id="395" name="Google Shape;395;p37"/>
          <p:cNvGrpSpPr/>
          <p:nvPr/>
        </p:nvGrpSpPr>
        <p:grpSpPr>
          <a:xfrm>
            <a:off x="8768762" y="4931935"/>
            <a:ext cx="3736548" cy="2039349"/>
            <a:chOff x="8768762" y="4931935"/>
            <a:chExt cx="3736548" cy="2039349"/>
          </a:xfrm>
        </p:grpSpPr>
        <p:pic>
          <p:nvPicPr>
            <p:cNvPr descr="图片包含 iPod, 台球&#10;&#10;已生成高可信度的说明" id="396" name="Google Shape;396;p37"/>
            <p:cNvPicPr preferRelativeResize="0"/>
            <p:nvPr/>
          </p:nvPicPr>
          <p:blipFill rotWithShape="1">
            <a:blip r:embed="rId3">
              <a:alphaModFix/>
            </a:blip>
            <a:srcRect b="38723" l="32786" r="46512" t="47156"/>
            <a:stretch/>
          </p:blipFill>
          <p:spPr>
            <a:xfrm>
              <a:off x="8768762" y="4931935"/>
              <a:ext cx="1512473" cy="1465009"/>
            </a:xfrm>
            <a:prstGeom prst="rect">
              <a:avLst/>
            </a:prstGeom>
            <a:noFill/>
            <a:ln>
              <a:noFill/>
            </a:ln>
          </p:spPr>
        </p:pic>
        <p:pic>
          <p:nvPicPr>
            <p:cNvPr descr="图片包含 iPod, 台球&#10;&#10;已生成高可信度的说明" id="397" name="Google Shape;397;p37"/>
            <p:cNvPicPr preferRelativeResize="0"/>
            <p:nvPr/>
          </p:nvPicPr>
          <p:blipFill rotWithShape="1">
            <a:blip r:embed="rId3">
              <a:alphaModFix/>
            </a:blip>
            <a:srcRect b="17550" l="43774" r="11270" t="65210"/>
            <a:stretch/>
          </p:blipFill>
          <p:spPr>
            <a:xfrm>
              <a:off x="9815051" y="5506275"/>
              <a:ext cx="2690259" cy="1465009"/>
            </a:xfrm>
            <a:prstGeom prst="rect">
              <a:avLst/>
            </a:prstGeom>
            <a:noFill/>
            <a:ln>
              <a:noFill/>
            </a:ln>
          </p:spPr>
        </p:pic>
        <p:sp>
          <p:nvSpPr>
            <p:cNvPr id="398" name="Google Shape;398;p37"/>
            <p:cNvSpPr/>
            <p:nvPr/>
          </p:nvSpPr>
          <p:spPr>
            <a:xfrm rot="487801">
              <a:off x="9543070" y="6337030"/>
              <a:ext cx="390108" cy="28327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37"/>
            <p:cNvSpPr/>
            <p:nvPr/>
          </p:nvSpPr>
          <p:spPr>
            <a:xfrm rot="5400000">
              <a:off x="11601677" y="5567065"/>
              <a:ext cx="394284" cy="27270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00" name="Google Shape;400;p37"/>
          <p:cNvGrpSpPr/>
          <p:nvPr/>
        </p:nvGrpSpPr>
        <p:grpSpPr>
          <a:xfrm>
            <a:off x="-2254" y="-113284"/>
            <a:ext cx="2228668" cy="2367185"/>
            <a:chOff x="-2254" y="-113284"/>
            <a:chExt cx="2228668" cy="2367185"/>
          </a:xfrm>
        </p:grpSpPr>
        <p:sp>
          <p:nvSpPr>
            <p:cNvPr id="401" name="Google Shape;401;p37"/>
            <p:cNvSpPr/>
            <p:nvPr/>
          </p:nvSpPr>
          <p:spPr>
            <a:xfrm>
              <a:off x="1773529" y="295276"/>
              <a:ext cx="452885" cy="13635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37"/>
            <p:cNvSpPr/>
            <p:nvPr/>
          </p:nvSpPr>
          <p:spPr>
            <a:xfrm rot="5400000">
              <a:off x="-64822" y="1655707"/>
              <a:ext cx="898140" cy="2982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图片包含 iPod, 台球&#10;&#10;已生成高可信度的说明" id="403" name="Google Shape;403;p37"/>
            <p:cNvPicPr preferRelativeResize="0"/>
            <p:nvPr/>
          </p:nvPicPr>
          <p:blipFill rotWithShape="1">
            <a:blip r:embed="rId3">
              <a:alphaModFix/>
            </a:blip>
            <a:srcRect b="52331" l="16837" r="24827" t="3481"/>
            <a:stretch/>
          </p:blipFill>
          <p:spPr>
            <a:xfrm>
              <a:off x="-2254" y="-113284"/>
              <a:ext cx="1917289" cy="2062382"/>
            </a:xfrm>
            <a:prstGeom prst="rect">
              <a:avLst/>
            </a:prstGeom>
            <a:noFill/>
            <a:ln>
              <a:noFill/>
            </a:ln>
          </p:spPr>
        </p:pic>
      </p:grpSp>
      <p:sp>
        <p:nvSpPr>
          <p:cNvPr id="404" name="Google Shape;404;p37"/>
          <p:cNvSpPr txBox="1"/>
          <p:nvPr/>
        </p:nvSpPr>
        <p:spPr>
          <a:xfrm>
            <a:off x="2079525" y="785625"/>
            <a:ext cx="6192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Conclusion</a:t>
            </a:r>
            <a:endParaRPr sz="3000"/>
          </a:p>
        </p:txBody>
      </p:sp>
      <p:sp>
        <p:nvSpPr>
          <p:cNvPr id="405" name="Google Shape;405;p37"/>
          <p:cNvSpPr txBox="1"/>
          <p:nvPr/>
        </p:nvSpPr>
        <p:spPr>
          <a:xfrm>
            <a:off x="1490200" y="1758150"/>
            <a:ext cx="81378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The modeling results were not as good as we thought they would be.</a:t>
            </a:r>
            <a:r>
              <a:rPr lang="en-US" sz="1600"/>
              <a:t> </a:t>
            </a:r>
            <a:endParaRPr sz="2000"/>
          </a:p>
          <a:p>
            <a:pPr indent="0" lvl="0" marL="0" rtl="0" algn="l">
              <a:spcBef>
                <a:spcPts val="0"/>
              </a:spcBef>
              <a:spcAft>
                <a:spcPts val="0"/>
              </a:spcAft>
              <a:buNone/>
            </a:pPr>
            <a:r>
              <a:rPr lang="en-US" sz="2000"/>
              <a:t>From experience, we think embedding based </a:t>
            </a:r>
            <a:r>
              <a:rPr lang="en-US" sz="2000"/>
              <a:t>approach</a:t>
            </a:r>
            <a:r>
              <a:rPr lang="en-US" sz="2000"/>
              <a:t> would be better for generating more </a:t>
            </a:r>
            <a:r>
              <a:rPr lang="en-US" sz="2000"/>
              <a:t>precise</a:t>
            </a:r>
            <a:r>
              <a:rPr lang="en-US" sz="2000"/>
              <a:t> recommendations. In addition, it would be helpful if we have </a:t>
            </a:r>
            <a:r>
              <a:rPr lang="en-US" sz="2000"/>
              <a:t>more</a:t>
            </a:r>
            <a:r>
              <a:rPr lang="en-US" sz="2000"/>
              <a:t> feature from the dataset helping us to </a:t>
            </a:r>
            <a:r>
              <a:rPr lang="en-US" sz="2000"/>
              <a:t>identify</a:t>
            </a:r>
            <a:r>
              <a:rPr lang="en-US" sz="2000"/>
              <a:t> the user and item attributes. </a:t>
            </a:r>
            <a:r>
              <a:rPr lang="en-US" sz="2000"/>
              <a:t>Nevertheless</a:t>
            </a:r>
            <a:r>
              <a:rPr lang="en-US" sz="2000"/>
              <a:t>, it was a very rewarding experience.</a:t>
            </a:r>
            <a:endParaRPr sz="20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26"/>
          <p:cNvGrpSpPr/>
          <p:nvPr/>
        </p:nvGrpSpPr>
        <p:grpSpPr>
          <a:xfrm>
            <a:off x="1227748" y="3443473"/>
            <a:ext cx="2515268" cy="1437061"/>
            <a:chOff x="1227748" y="3157723"/>
            <a:chExt cx="2515268" cy="1437061"/>
          </a:xfrm>
        </p:grpSpPr>
        <p:sp>
          <p:nvSpPr>
            <p:cNvPr id="197" name="Google Shape;197;p26"/>
            <p:cNvSpPr txBox="1"/>
            <p:nvPr/>
          </p:nvSpPr>
          <p:spPr>
            <a:xfrm>
              <a:off x="2001516" y="3157723"/>
              <a:ext cx="1036516" cy="76944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400">
                  <a:solidFill>
                    <a:schemeClr val="dk1"/>
                  </a:solidFill>
                  <a:latin typeface="Arial"/>
                  <a:ea typeface="Arial"/>
                  <a:cs typeface="Arial"/>
                  <a:sym typeface="Arial"/>
                </a:rPr>
                <a:t>01</a:t>
              </a:r>
              <a:endParaRPr sz="4400">
                <a:solidFill>
                  <a:schemeClr val="dk1"/>
                </a:solidFill>
                <a:latin typeface="Arial"/>
                <a:ea typeface="Arial"/>
                <a:cs typeface="Arial"/>
                <a:sym typeface="Arial"/>
              </a:endParaRPr>
            </a:p>
          </p:txBody>
        </p:sp>
        <p:cxnSp>
          <p:nvCxnSpPr>
            <p:cNvPr id="198" name="Google Shape;198;p26"/>
            <p:cNvCxnSpPr/>
            <p:nvPr/>
          </p:nvCxnSpPr>
          <p:spPr>
            <a:xfrm>
              <a:off x="2201871" y="4187421"/>
              <a:ext cx="855431" cy="1"/>
            </a:xfrm>
            <a:prstGeom prst="straightConnector1">
              <a:avLst/>
            </a:prstGeom>
            <a:noFill/>
            <a:ln cap="flat" cmpd="sng" w="28575">
              <a:solidFill>
                <a:srgbClr val="FFFFFF"/>
              </a:solidFill>
              <a:prstDash val="solid"/>
              <a:miter lim="800000"/>
              <a:headEnd len="sm" w="sm" type="none"/>
              <a:tailEnd len="sm" w="sm" type="none"/>
            </a:ln>
          </p:spPr>
        </p:cxnSp>
        <p:sp>
          <p:nvSpPr>
            <p:cNvPr id="199" name="Google Shape;199;p26"/>
            <p:cNvSpPr txBox="1"/>
            <p:nvPr/>
          </p:nvSpPr>
          <p:spPr>
            <a:xfrm>
              <a:off x="1227748" y="4260774"/>
              <a:ext cx="2515268" cy="3340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62626"/>
                </a:buClr>
                <a:buSzPts val="1575"/>
                <a:buFont typeface="Arial"/>
                <a:buNone/>
              </a:pPr>
              <a:r>
                <a:rPr b="1" i="0" lang="en-US" sz="1575" u="none" cap="none" strike="noStrike">
                  <a:solidFill>
                    <a:srgbClr val="262626"/>
                  </a:solidFill>
                  <a:latin typeface="Arial"/>
                  <a:ea typeface="Arial"/>
                  <a:cs typeface="Arial"/>
                  <a:sym typeface="Arial"/>
                </a:rPr>
                <a:t>Dataset &amp; analytic goals</a:t>
              </a:r>
              <a:endParaRPr b="1" i="0" sz="1575" u="none" cap="none" strike="noStrike">
                <a:solidFill>
                  <a:srgbClr val="262626"/>
                </a:solidFill>
                <a:latin typeface="Arial"/>
                <a:ea typeface="Arial"/>
                <a:cs typeface="Arial"/>
                <a:sym typeface="Arial"/>
              </a:endParaRPr>
            </a:p>
          </p:txBody>
        </p:sp>
      </p:grpSp>
      <p:grpSp>
        <p:nvGrpSpPr>
          <p:cNvPr id="200" name="Google Shape;200;p26"/>
          <p:cNvGrpSpPr/>
          <p:nvPr/>
        </p:nvGrpSpPr>
        <p:grpSpPr>
          <a:xfrm>
            <a:off x="3610485" y="3443474"/>
            <a:ext cx="2515268" cy="1698282"/>
            <a:chOff x="3610485" y="3157724"/>
            <a:chExt cx="2515268" cy="1698282"/>
          </a:xfrm>
        </p:grpSpPr>
        <p:sp>
          <p:nvSpPr>
            <p:cNvPr id="201" name="Google Shape;201;p26"/>
            <p:cNvSpPr txBox="1"/>
            <p:nvPr/>
          </p:nvSpPr>
          <p:spPr>
            <a:xfrm>
              <a:off x="4381734" y="3157724"/>
              <a:ext cx="1043596"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400">
                  <a:solidFill>
                    <a:schemeClr val="dk1"/>
                  </a:solidFill>
                  <a:latin typeface="Arial"/>
                  <a:ea typeface="Arial"/>
                  <a:cs typeface="Arial"/>
                  <a:sym typeface="Arial"/>
                </a:rPr>
                <a:t>02</a:t>
              </a:r>
              <a:endParaRPr sz="4400">
                <a:solidFill>
                  <a:schemeClr val="dk1"/>
                </a:solidFill>
                <a:latin typeface="Arial"/>
                <a:ea typeface="Arial"/>
                <a:cs typeface="Arial"/>
                <a:sym typeface="Arial"/>
              </a:endParaRPr>
            </a:p>
          </p:txBody>
        </p:sp>
        <p:cxnSp>
          <p:nvCxnSpPr>
            <p:cNvPr id="202" name="Google Shape;202;p26"/>
            <p:cNvCxnSpPr/>
            <p:nvPr/>
          </p:nvCxnSpPr>
          <p:spPr>
            <a:xfrm>
              <a:off x="4518825" y="4215989"/>
              <a:ext cx="855431" cy="1"/>
            </a:xfrm>
            <a:prstGeom prst="straightConnector1">
              <a:avLst/>
            </a:prstGeom>
            <a:noFill/>
            <a:ln cap="flat" cmpd="sng" w="28575">
              <a:solidFill>
                <a:srgbClr val="FFFFFF"/>
              </a:solidFill>
              <a:prstDash val="solid"/>
              <a:miter lim="800000"/>
              <a:headEnd len="sm" w="sm" type="none"/>
              <a:tailEnd len="sm" w="sm" type="none"/>
            </a:ln>
          </p:spPr>
        </p:cxnSp>
        <p:sp>
          <p:nvSpPr>
            <p:cNvPr id="203" name="Google Shape;203;p26"/>
            <p:cNvSpPr txBox="1"/>
            <p:nvPr/>
          </p:nvSpPr>
          <p:spPr>
            <a:xfrm>
              <a:off x="3610485" y="4278791"/>
              <a:ext cx="2515268" cy="5772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62626"/>
                </a:buClr>
                <a:buSzPts val="1575"/>
                <a:buFont typeface="Arial"/>
                <a:buNone/>
              </a:pPr>
              <a:r>
                <a:rPr b="1" i="0" lang="en-US" sz="1575" u="none" cap="none" strike="noStrike">
                  <a:solidFill>
                    <a:srgbClr val="262626"/>
                  </a:solidFill>
                  <a:latin typeface="Arial"/>
                  <a:ea typeface="Arial"/>
                  <a:cs typeface="Arial"/>
                  <a:sym typeface="Arial"/>
                </a:rPr>
                <a:t>Preprocessing &amp;  time efficiency</a:t>
              </a:r>
              <a:endParaRPr b="1" i="0" sz="1575" u="none" cap="none" strike="noStrike">
                <a:solidFill>
                  <a:srgbClr val="262626"/>
                </a:solidFill>
                <a:latin typeface="Arial"/>
                <a:ea typeface="Arial"/>
                <a:cs typeface="Arial"/>
                <a:sym typeface="Arial"/>
              </a:endParaRPr>
            </a:p>
          </p:txBody>
        </p:sp>
      </p:grpSp>
      <p:grpSp>
        <p:nvGrpSpPr>
          <p:cNvPr id="204" name="Google Shape;204;p26"/>
          <p:cNvGrpSpPr/>
          <p:nvPr/>
        </p:nvGrpSpPr>
        <p:grpSpPr>
          <a:xfrm>
            <a:off x="5993222" y="3433153"/>
            <a:ext cx="2515268" cy="1708603"/>
            <a:chOff x="5993222" y="3147403"/>
            <a:chExt cx="2515268" cy="1708603"/>
          </a:xfrm>
        </p:grpSpPr>
        <p:grpSp>
          <p:nvGrpSpPr>
            <p:cNvPr id="205" name="Google Shape;205;p26"/>
            <p:cNvGrpSpPr/>
            <p:nvPr/>
          </p:nvGrpSpPr>
          <p:grpSpPr>
            <a:xfrm>
              <a:off x="6656823" y="3147403"/>
              <a:ext cx="1056942" cy="1073526"/>
              <a:chOff x="6656823" y="3147403"/>
              <a:chExt cx="1056942" cy="1073526"/>
            </a:xfrm>
          </p:grpSpPr>
          <p:sp>
            <p:nvSpPr>
              <p:cNvPr id="206" name="Google Shape;206;p26"/>
              <p:cNvSpPr txBox="1"/>
              <p:nvPr/>
            </p:nvSpPr>
            <p:spPr>
              <a:xfrm>
                <a:off x="6656823" y="3147403"/>
                <a:ext cx="1056942"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400">
                    <a:solidFill>
                      <a:schemeClr val="dk1"/>
                    </a:solidFill>
                    <a:latin typeface="Arial"/>
                    <a:ea typeface="Arial"/>
                    <a:cs typeface="Arial"/>
                    <a:sym typeface="Arial"/>
                  </a:rPr>
                  <a:t>03</a:t>
                </a:r>
                <a:endParaRPr sz="4400">
                  <a:solidFill>
                    <a:schemeClr val="dk1"/>
                  </a:solidFill>
                  <a:latin typeface="Arial"/>
                  <a:ea typeface="Arial"/>
                  <a:cs typeface="Arial"/>
                  <a:sym typeface="Arial"/>
                </a:endParaRPr>
              </a:p>
            </p:txBody>
          </p:sp>
          <p:cxnSp>
            <p:nvCxnSpPr>
              <p:cNvPr id="207" name="Google Shape;207;p26"/>
              <p:cNvCxnSpPr/>
              <p:nvPr/>
            </p:nvCxnSpPr>
            <p:spPr>
              <a:xfrm>
                <a:off x="6858334" y="4220928"/>
                <a:ext cx="855431" cy="1"/>
              </a:xfrm>
              <a:prstGeom prst="straightConnector1">
                <a:avLst/>
              </a:prstGeom>
              <a:noFill/>
              <a:ln cap="flat" cmpd="sng" w="28575">
                <a:solidFill>
                  <a:srgbClr val="FFFFFF"/>
                </a:solidFill>
                <a:prstDash val="solid"/>
                <a:miter lim="800000"/>
                <a:headEnd len="sm" w="sm" type="none"/>
                <a:tailEnd len="sm" w="sm" type="none"/>
              </a:ln>
            </p:spPr>
          </p:cxnSp>
        </p:grpSp>
        <p:sp>
          <p:nvSpPr>
            <p:cNvPr id="208" name="Google Shape;208;p26"/>
            <p:cNvSpPr txBox="1"/>
            <p:nvPr/>
          </p:nvSpPr>
          <p:spPr>
            <a:xfrm>
              <a:off x="5993222" y="4278791"/>
              <a:ext cx="2515268" cy="5772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62626"/>
                </a:buClr>
                <a:buSzPts val="1575"/>
                <a:buFont typeface="Arial"/>
                <a:buNone/>
              </a:pPr>
              <a:r>
                <a:rPr b="1" i="0" lang="en-US" sz="1575" u="none" cap="none" strike="noStrike">
                  <a:solidFill>
                    <a:srgbClr val="262626"/>
                  </a:solidFill>
                  <a:latin typeface="Arial"/>
                  <a:ea typeface="Arial"/>
                  <a:cs typeface="Arial"/>
                  <a:sym typeface="Arial"/>
                </a:rPr>
                <a:t>Machine learning outcome</a:t>
              </a:r>
              <a:endParaRPr b="1" i="0" sz="1575" u="none" cap="none" strike="noStrike">
                <a:solidFill>
                  <a:srgbClr val="262626"/>
                </a:solidFill>
                <a:latin typeface="Arial"/>
                <a:ea typeface="Arial"/>
                <a:cs typeface="Arial"/>
                <a:sym typeface="Arial"/>
              </a:endParaRPr>
            </a:p>
          </p:txBody>
        </p:sp>
      </p:grpSp>
      <p:grpSp>
        <p:nvGrpSpPr>
          <p:cNvPr id="209" name="Google Shape;209;p26"/>
          <p:cNvGrpSpPr/>
          <p:nvPr/>
        </p:nvGrpSpPr>
        <p:grpSpPr>
          <a:xfrm>
            <a:off x="8375960" y="3443475"/>
            <a:ext cx="2515268" cy="1455076"/>
            <a:chOff x="8375960" y="3157725"/>
            <a:chExt cx="2515268" cy="1455076"/>
          </a:xfrm>
        </p:grpSpPr>
        <p:sp>
          <p:nvSpPr>
            <p:cNvPr id="210" name="Google Shape;210;p26"/>
            <p:cNvSpPr txBox="1"/>
            <p:nvPr/>
          </p:nvSpPr>
          <p:spPr>
            <a:xfrm>
              <a:off x="9105122" y="3157725"/>
              <a:ext cx="1056942" cy="76944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400">
                  <a:solidFill>
                    <a:schemeClr val="dk1"/>
                  </a:solidFill>
                  <a:latin typeface="Arial"/>
                  <a:ea typeface="Arial"/>
                  <a:cs typeface="Arial"/>
                  <a:sym typeface="Arial"/>
                </a:rPr>
                <a:t>04</a:t>
              </a:r>
              <a:endParaRPr sz="4400">
                <a:solidFill>
                  <a:schemeClr val="dk1"/>
                </a:solidFill>
                <a:latin typeface="Arial"/>
                <a:ea typeface="Arial"/>
                <a:cs typeface="Arial"/>
                <a:sym typeface="Arial"/>
              </a:endParaRPr>
            </a:p>
          </p:txBody>
        </p:sp>
        <p:cxnSp>
          <p:nvCxnSpPr>
            <p:cNvPr id="211" name="Google Shape;211;p26"/>
            <p:cNvCxnSpPr/>
            <p:nvPr/>
          </p:nvCxnSpPr>
          <p:spPr>
            <a:xfrm>
              <a:off x="9186565" y="4231479"/>
              <a:ext cx="855431" cy="1"/>
            </a:xfrm>
            <a:prstGeom prst="straightConnector1">
              <a:avLst/>
            </a:prstGeom>
            <a:noFill/>
            <a:ln cap="flat" cmpd="sng" w="28575">
              <a:solidFill>
                <a:srgbClr val="FFFFFF"/>
              </a:solidFill>
              <a:prstDash val="solid"/>
              <a:miter lim="800000"/>
              <a:headEnd len="sm" w="sm" type="none"/>
              <a:tailEnd len="sm" w="sm" type="none"/>
            </a:ln>
          </p:spPr>
        </p:cxnSp>
        <p:sp>
          <p:nvSpPr>
            <p:cNvPr id="212" name="Google Shape;212;p26"/>
            <p:cNvSpPr txBox="1"/>
            <p:nvPr/>
          </p:nvSpPr>
          <p:spPr>
            <a:xfrm>
              <a:off x="8375960" y="4278791"/>
              <a:ext cx="2515268" cy="3340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62626"/>
                </a:buClr>
                <a:buSzPts val="1575"/>
                <a:buFont typeface="Arial"/>
                <a:buNone/>
              </a:pPr>
              <a:r>
                <a:rPr b="1" i="0" lang="en-US" sz="1575" u="none" cap="none" strike="noStrike">
                  <a:solidFill>
                    <a:srgbClr val="262626"/>
                  </a:solidFill>
                  <a:latin typeface="Arial"/>
                  <a:ea typeface="Arial"/>
                  <a:cs typeface="Arial"/>
                  <a:sym typeface="Arial"/>
                </a:rPr>
                <a:t>Lesson Learned</a:t>
              </a:r>
              <a:endParaRPr b="1" i="0" sz="1575" u="none" cap="none" strike="noStrike">
                <a:solidFill>
                  <a:srgbClr val="262626"/>
                </a:solidFill>
                <a:latin typeface="Arial"/>
                <a:ea typeface="Arial"/>
                <a:cs typeface="Arial"/>
                <a:sym typeface="Arial"/>
              </a:endParaRPr>
            </a:p>
          </p:txBody>
        </p:sp>
      </p:grpSp>
      <p:grpSp>
        <p:nvGrpSpPr>
          <p:cNvPr id="213" name="Google Shape;213;p26"/>
          <p:cNvGrpSpPr/>
          <p:nvPr/>
        </p:nvGrpSpPr>
        <p:grpSpPr>
          <a:xfrm>
            <a:off x="8768762" y="4931935"/>
            <a:ext cx="3736548" cy="2039349"/>
            <a:chOff x="8768762" y="4931935"/>
            <a:chExt cx="3736548" cy="2039349"/>
          </a:xfrm>
        </p:grpSpPr>
        <p:pic>
          <p:nvPicPr>
            <p:cNvPr descr="图片包含 iPod, 台球&#10;&#10;已生成高可信度的说明" id="214" name="Google Shape;214;p26"/>
            <p:cNvPicPr preferRelativeResize="0"/>
            <p:nvPr/>
          </p:nvPicPr>
          <p:blipFill rotWithShape="1">
            <a:blip r:embed="rId3">
              <a:alphaModFix/>
            </a:blip>
            <a:srcRect b="38723" l="32786" r="46512" t="47156"/>
            <a:stretch/>
          </p:blipFill>
          <p:spPr>
            <a:xfrm>
              <a:off x="8768762" y="4931935"/>
              <a:ext cx="1512473" cy="1465009"/>
            </a:xfrm>
            <a:prstGeom prst="rect">
              <a:avLst/>
            </a:prstGeom>
            <a:noFill/>
            <a:ln>
              <a:noFill/>
            </a:ln>
          </p:spPr>
        </p:pic>
        <p:pic>
          <p:nvPicPr>
            <p:cNvPr descr="图片包含 iPod, 台球&#10;&#10;已生成高可信度的说明" id="215" name="Google Shape;215;p26"/>
            <p:cNvPicPr preferRelativeResize="0"/>
            <p:nvPr/>
          </p:nvPicPr>
          <p:blipFill rotWithShape="1">
            <a:blip r:embed="rId3">
              <a:alphaModFix/>
            </a:blip>
            <a:srcRect b="17550" l="43774" r="11270" t="65210"/>
            <a:stretch/>
          </p:blipFill>
          <p:spPr>
            <a:xfrm>
              <a:off x="9815051" y="5506275"/>
              <a:ext cx="2690259" cy="1465009"/>
            </a:xfrm>
            <a:prstGeom prst="rect">
              <a:avLst/>
            </a:prstGeom>
            <a:noFill/>
            <a:ln>
              <a:noFill/>
            </a:ln>
          </p:spPr>
        </p:pic>
        <p:sp>
          <p:nvSpPr>
            <p:cNvPr id="216" name="Google Shape;216;p26"/>
            <p:cNvSpPr/>
            <p:nvPr/>
          </p:nvSpPr>
          <p:spPr>
            <a:xfrm rot="487801">
              <a:off x="9543070" y="6337030"/>
              <a:ext cx="390108" cy="28327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26"/>
            <p:cNvSpPr/>
            <p:nvPr/>
          </p:nvSpPr>
          <p:spPr>
            <a:xfrm rot="5400000">
              <a:off x="11601677" y="5567065"/>
              <a:ext cx="394284" cy="27270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8" name="Google Shape;218;p26"/>
          <p:cNvGrpSpPr/>
          <p:nvPr/>
        </p:nvGrpSpPr>
        <p:grpSpPr>
          <a:xfrm>
            <a:off x="-2254" y="-113284"/>
            <a:ext cx="2228668" cy="2367185"/>
            <a:chOff x="-2254" y="-113284"/>
            <a:chExt cx="2228668" cy="2367185"/>
          </a:xfrm>
        </p:grpSpPr>
        <p:sp>
          <p:nvSpPr>
            <p:cNvPr id="219" name="Google Shape;219;p26"/>
            <p:cNvSpPr/>
            <p:nvPr/>
          </p:nvSpPr>
          <p:spPr>
            <a:xfrm>
              <a:off x="1773529" y="295276"/>
              <a:ext cx="452885" cy="13635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26"/>
            <p:cNvSpPr/>
            <p:nvPr/>
          </p:nvSpPr>
          <p:spPr>
            <a:xfrm rot="5400000">
              <a:off x="-64822" y="1655707"/>
              <a:ext cx="898140" cy="2982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图片包含 iPod, 台球&#10;&#10;已生成高可信度的说明" id="221" name="Google Shape;221;p26"/>
            <p:cNvPicPr preferRelativeResize="0"/>
            <p:nvPr/>
          </p:nvPicPr>
          <p:blipFill rotWithShape="1">
            <a:blip r:embed="rId3">
              <a:alphaModFix/>
            </a:blip>
            <a:srcRect b="52331" l="16837" r="24827" t="3481"/>
            <a:stretch/>
          </p:blipFill>
          <p:spPr>
            <a:xfrm>
              <a:off x="-2254" y="-113284"/>
              <a:ext cx="1917289" cy="2062382"/>
            </a:xfrm>
            <a:prstGeom prst="rect">
              <a:avLst/>
            </a:prstGeom>
            <a:noFill/>
            <a:ln>
              <a:noFill/>
            </a:ln>
          </p:spPr>
        </p:pic>
      </p:grpSp>
      <p:sp>
        <p:nvSpPr>
          <p:cNvPr id="222" name="Google Shape;222;p26"/>
          <p:cNvSpPr txBox="1"/>
          <p:nvPr/>
        </p:nvSpPr>
        <p:spPr>
          <a:xfrm>
            <a:off x="3119297" y="1738625"/>
            <a:ext cx="4594800" cy="831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800">
                <a:solidFill>
                  <a:schemeClr val="dk1"/>
                </a:solidFill>
                <a:latin typeface="Arial"/>
                <a:ea typeface="Arial"/>
                <a:cs typeface="Arial"/>
                <a:sym typeface="Arial"/>
              </a:rPr>
              <a:t>CONTENT</a:t>
            </a:r>
            <a:endParaRPr sz="4800">
              <a:solidFill>
                <a:schemeClr val="dk1"/>
              </a:solidFill>
              <a:latin typeface="Arial"/>
              <a:ea typeface="Arial"/>
              <a:cs typeface="Arial"/>
              <a:sym typeface="Arial"/>
            </a:endParaRPr>
          </a:p>
        </p:txBody>
      </p:sp>
      <p:pic>
        <p:nvPicPr>
          <p:cNvPr id="223" name="Google Shape;223;p26"/>
          <p:cNvPicPr preferRelativeResize="0"/>
          <p:nvPr/>
        </p:nvPicPr>
        <p:blipFill rotWithShape="1">
          <a:blip r:embed="rId4">
            <a:alphaModFix/>
          </a:blip>
          <a:srcRect b="85560" l="2968" r="89804" t="7276"/>
          <a:stretch/>
        </p:blipFill>
        <p:spPr>
          <a:xfrm rot="543509">
            <a:off x="10015163" y="748639"/>
            <a:ext cx="1243715" cy="1297810"/>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75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nvSpPr>
        <p:spPr>
          <a:xfrm>
            <a:off x="1054718" y="618500"/>
            <a:ext cx="224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DATA</a:t>
            </a:r>
            <a:endParaRPr b="1" sz="3600">
              <a:solidFill>
                <a:schemeClr val="dk1"/>
              </a:solidFill>
              <a:latin typeface="Arial"/>
              <a:ea typeface="Arial"/>
              <a:cs typeface="Arial"/>
              <a:sym typeface="Arial"/>
            </a:endParaRPr>
          </a:p>
        </p:txBody>
      </p:sp>
      <p:sp>
        <p:nvSpPr>
          <p:cNvPr id="229" name="Google Shape;229;p27"/>
          <p:cNvSpPr txBox="1"/>
          <p:nvPr/>
        </p:nvSpPr>
        <p:spPr>
          <a:xfrm>
            <a:off x="902970" y="1329055"/>
            <a:ext cx="6062345" cy="507746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rgbClr val="595959"/>
                </a:solidFill>
                <a:latin typeface="Arial"/>
                <a:ea typeface="Arial"/>
                <a:cs typeface="Arial"/>
                <a:sym typeface="Arial"/>
              </a:rPr>
              <a:t>This dataset represents a snapshot of the Yahoo! Music community's preferences for various songs. The dataset contains over 717 million ratings of 136 thousand songs given by 1.8 million users of Yahoo! Music services. The data was collected between 2002 and 2006. Each song in the dataset is accompanied by artist, album, and genre attributes. The users, songs, artists, and albums are represented by randomly assigned numeric id's so that no identifying information is revealed. The mapping from genre id's to genre, as well as the genre hierarchy, is given. There are 2 sets in this dataset. Part one is 1.4 Gbytes and part 2 is 1.1 Gbytes.</a:t>
            </a:r>
            <a:endParaRPr sz="1800">
              <a:solidFill>
                <a:srgbClr val="595959"/>
              </a:solidFill>
              <a:latin typeface="Arial"/>
              <a:ea typeface="Arial"/>
              <a:cs typeface="Arial"/>
              <a:sym typeface="Arial"/>
            </a:endParaRPr>
          </a:p>
        </p:txBody>
      </p:sp>
      <p:grpSp>
        <p:nvGrpSpPr>
          <p:cNvPr id="230" name="Google Shape;230;p27"/>
          <p:cNvGrpSpPr/>
          <p:nvPr/>
        </p:nvGrpSpPr>
        <p:grpSpPr>
          <a:xfrm>
            <a:off x="8184916" y="-16510"/>
            <a:ext cx="3137661" cy="6857999"/>
            <a:chOff x="7396881" y="0"/>
            <a:chExt cx="3137661" cy="6857999"/>
          </a:xfrm>
        </p:grpSpPr>
        <p:sp>
          <p:nvSpPr>
            <p:cNvPr id="231" name="Google Shape;231;p27"/>
            <p:cNvSpPr/>
            <p:nvPr/>
          </p:nvSpPr>
          <p:spPr>
            <a:xfrm>
              <a:off x="7396881" y="0"/>
              <a:ext cx="3137661" cy="6857999"/>
            </a:xfrm>
            <a:prstGeom prst="rect">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32" name="Google Shape;232;p27"/>
            <p:cNvPicPr preferRelativeResize="0"/>
            <p:nvPr/>
          </p:nvPicPr>
          <p:blipFill rotWithShape="1">
            <a:blip r:embed="rId3">
              <a:alphaModFix/>
            </a:blip>
            <a:srcRect b="6434" l="35437" r="36939" t="23565"/>
            <a:stretch/>
          </p:blipFill>
          <p:spPr>
            <a:xfrm>
              <a:off x="8102651" y="1218868"/>
              <a:ext cx="1799304" cy="4800601"/>
            </a:xfrm>
            <a:prstGeom prst="rect">
              <a:avLst/>
            </a:prstGeom>
            <a:noFill/>
            <a:ln>
              <a:noFill/>
            </a:ln>
          </p:spPr>
        </p:pic>
      </p:grpSp>
      <p:pic>
        <p:nvPicPr>
          <p:cNvPr id="233" name="Google Shape;233;p27"/>
          <p:cNvPicPr preferRelativeResize="0"/>
          <p:nvPr/>
        </p:nvPicPr>
        <p:blipFill rotWithShape="1">
          <a:blip r:embed="rId4">
            <a:alphaModFix/>
          </a:blip>
          <a:srcRect b="39758" l="30808" r="61893" t="54589"/>
          <a:stretch/>
        </p:blipFill>
        <p:spPr>
          <a:xfrm>
            <a:off x="10158931" y="1983339"/>
            <a:ext cx="732226" cy="597155"/>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750"/>
                                        <p:tgtEl>
                                          <p:spTgt spid="228"/>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750"/>
                                        <p:tgtEl>
                                          <p:spTgt spid="22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p28"/>
          <p:cNvGrpSpPr/>
          <p:nvPr/>
        </p:nvGrpSpPr>
        <p:grpSpPr>
          <a:xfrm>
            <a:off x="4610731" y="2162561"/>
            <a:ext cx="2990854" cy="2990854"/>
            <a:chOff x="4610731" y="2162561"/>
            <a:chExt cx="2990854" cy="2990854"/>
          </a:xfrm>
        </p:grpSpPr>
        <p:sp>
          <p:nvSpPr>
            <p:cNvPr id="239" name="Google Shape;239;p28"/>
            <p:cNvSpPr/>
            <p:nvPr/>
          </p:nvSpPr>
          <p:spPr>
            <a:xfrm>
              <a:off x="4610731" y="2162561"/>
              <a:ext cx="2990854" cy="2990854"/>
            </a:xfrm>
            <a:prstGeom prst="ellipse">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GREEN</a:t>
              </a:r>
              <a:endParaRPr sz="1800">
                <a:solidFill>
                  <a:schemeClr val="lt1"/>
                </a:solidFill>
                <a:latin typeface="Arial"/>
                <a:ea typeface="Arial"/>
                <a:cs typeface="Arial"/>
                <a:sym typeface="Arial"/>
              </a:endParaRPr>
            </a:p>
          </p:txBody>
        </p:sp>
        <p:pic>
          <p:nvPicPr>
            <p:cNvPr descr="图片包含 iPod, 台球&#10;&#10;已生成高可信度的说明" id="240" name="Google Shape;240;p28"/>
            <p:cNvPicPr preferRelativeResize="0"/>
            <p:nvPr/>
          </p:nvPicPr>
          <p:blipFill rotWithShape="1">
            <a:blip r:embed="rId3">
              <a:alphaModFix/>
            </a:blip>
            <a:srcRect b="52331" l="16837" r="24827" t="3481"/>
            <a:stretch/>
          </p:blipFill>
          <p:spPr>
            <a:xfrm>
              <a:off x="5269348" y="2907790"/>
              <a:ext cx="1587394" cy="1707520"/>
            </a:xfrm>
            <a:custGeom>
              <a:rect b="b" l="l" r="r" t="t"/>
              <a:pathLst>
                <a:path extrusionOk="0" h="1488468" w="1383751">
                  <a:moveTo>
                    <a:pt x="0" y="0"/>
                  </a:moveTo>
                  <a:lnTo>
                    <a:pt x="1383751" y="0"/>
                  </a:lnTo>
                  <a:lnTo>
                    <a:pt x="1383751" y="1488468"/>
                  </a:lnTo>
                  <a:lnTo>
                    <a:pt x="653664" y="1488468"/>
                  </a:lnTo>
                  <a:lnTo>
                    <a:pt x="666414" y="1455003"/>
                  </a:lnTo>
                  <a:cubicBezTo>
                    <a:pt x="670241" y="1439762"/>
                    <a:pt x="672251" y="1423982"/>
                    <a:pt x="672251" y="1407819"/>
                  </a:cubicBezTo>
                  <a:cubicBezTo>
                    <a:pt x="672251" y="1278518"/>
                    <a:pt x="543605" y="1173699"/>
                    <a:pt x="384913" y="1173699"/>
                  </a:cubicBezTo>
                  <a:cubicBezTo>
                    <a:pt x="226221" y="1173699"/>
                    <a:pt x="97575" y="1278518"/>
                    <a:pt x="97575" y="1407819"/>
                  </a:cubicBezTo>
                  <a:cubicBezTo>
                    <a:pt x="97575" y="1423982"/>
                    <a:pt x="99585" y="1439762"/>
                    <a:pt x="103413" y="1455003"/>
                  </a:cubicBezTo>
                  <a:lnTo>
                    <a:pt x="116163" y="1488468"/>
                  </a:lnTo>
                  <a:lnTo>
                    <a:pt x="0" y="1488468"/>
                  </a:lnTo>
                  <a:close/>
                </a:path>
              </a:pathLst>
            </a:custGeom>
            <a:noFill/>
            <a:ln>
              <a:noFill/>
            </a:ln>
          </p:spPr>
        </p:pic>
      </p:grpSp>
      <p:grpSp>
        <p:nvGrpSpPr>
          <p:cNvPr id="241" name="Google Shape;241;p28"/>
          <p:cNvGrpSpPr/>
          <p:nvPr/>
        </p:nvGrpSpPr>
        <p:grpSpPr>
          <a:xfrm>
            <a:off x="1361153" y="1982118"/>
            <a:ext cx="3921828" cy="922020"/>
            <a:chOff x="1361153" y="1982118"/>
            <a:chExt cx="3921828" cy="922020"/>
          </a:xfrm>
        </p:grpSpPr>
        <p:sp>
          <p:nvSpPr>
            <p:cNvPr id="242" name="Google Shape;242;p28"/>
            <p:cNvSpPr txBox="1"/>
            <p:nvPr/>
          </p:nvSpPr>
          <p:spPr>
            <a:xfrm>
              <a:off x="1361153" y="1982118"/>
              <a:ext cx="3085346" cy="9220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95959"/>
                  </a:solidFill>
                  <a:latin typeface="Microsoft Yahei"/>
                  <a:ea typeface="Microsoft Yahei"/>
                  <a:cs typeface="Microsoft Yahei"/>
                  <a:sym typeface="Microsoft Yahei"/>
                </a:rPr>
                <a:t>Using content based method to predict music rating</a:t>
              </a:r>
              <a:endParaRPr sz="1800">
                <a:solidFill>
                  <a:srgbClr val="595959"/>
                </a:solidFill>
                <a:latin typeface="Microsoft Yahei"/>
                <a:ea typeface="Microsoft Yahei"/>
                <a:cs typeface="Microsoft Yahei"/>
                <a:sym typeface="Microsoft Yahei"/>
              </a:endParaRPr>
            </a:p>
          </p:txBody>
        </p:sp>
        <p:grpSp>
          <p:nvGrpSpPr>
            <p:cNvPr id="243" name="Google Shape;243;p28"/>
            <p:cNvGrpSpPr/>
            <p:nvPr/>
          </p:nvGrpSpPr>
          <p:grpSpPr>
            <a:xfrm>
              <a:off x="4538641" y="1991338"/>
              <a:ext cx="744340" cy="752879"/>
              <a:chOff x="4538641" y="1991338"/>
              <a:chExt cx="744340" cy="752879"/>
            </a:xfrm>
          </p:grpSpPr>
          <p:sp>
            <p:nvSpPr>
              <p:cNvPr id="244" name="Google Shape;244;p28"/>
              <p:cNvSpPr/>
              <p:nvPr/>
            </p:nvSpPr>
            <p:spPr>
              <a:xfrm>
                <a:off x="4538641" y="1999877"/>
                <a:ext cx="744340" cy="744340"/>
              </a:xfrm>
              <a:prstGeom prst="ellipse">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45" name="Google Shape;245;p28"/>
              <p:cNvPicPr preferRelativeResize="0"/>
              <p:nvPr/>
            </p:nvPicPr>
            <p:blipFill rotWithShape="1">
              <a:blip r:embed="rId4">
                <a:alphaModFix/>
              </a:blip>
              <a:srcRect b="61195" l="55882" r="39045" t="33931"/>
              <a:stretch/>
            </p:blipFill>
            <p:spPr>
              <a:xfrm>
                <a:off x="4580135" y="1991338"/>
                <a:ext cx="572671" cy="579382"/>
              </a:xfrm>
              <a:prstGeom prst="rect">
                <a:avLst/>
              </a:prstGeom>
              <a:noFill/>
              <a:ln>
                <a:noFill/>
              </a:ln>
            </p:spPr>
          </p:pic>
        </p:grpSp>
      </p:grpSp>
      <p:grpSp>
        <p:nvGrpSpPr>
          <p:cNvPr id="246" name="Google Shape;246;p28"/>
          <p:cNvGrpSpPr/>
          <p:nvPr/>
        </p:nvGrpSpPr>
        <p:grpSpPr>
          <a:xfrm>
            <a:off x="750727" y="3204288"/>
            <a:ext cx="3933411" cy="997823"/>
            <a:chOff x="750727" y="3204288"/>
            <a:chExt cx="3933411" cy="997823"/>
          </a:xfrm>
        </p:grpSpPr>
        <p:sp>
          <p:nvSpPr>
            <p:cNvPr id="247" name="Google Shape;247;p28"/>
            <p:cNvSpPr txBox="1"/>
            <p:nvPr/>
          </p:nvSpPr>
          <p:spPr>
            <a:xfrm>
              <a:off x="750727" y="3278711"/>
              <a:ext cx="30852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95959"/>
                  </a:solidFill>
                  <a:latin typeface="Microsoft Yahei"/>
                  <a:ea typeface="Microsoft Yahei"/>
                  <a:cs typeface="Microsoft Yahei"/>
                  <a:sym typeface="Microsoft Yahei"/>
                </a:rPr>
                <a:t>Using collaborative based method to recommend music</a:t>
              </a:r>
              <a:endParaRPr sz="1800">
                <a:solidFill>
                  <a:srgbClr val="595959"/>
                </a:solidFill>
                <a:latin typeface="Microsoft Yahei"/>
                <a:ea typeface="Microsoft Yahei"/>
                <a:cs typeface="Microsoft Yahei"/>
                <a:sym typeface="Microsoft Yahei"/>
              </a:endParaRPr>
            </a:p>
          </p:txBody>
        </p:sp>
        <p:grpSp>
          <p:nvGrpSpPr>
            <p:cNvPr id="248" name="Google Shape;248;p28"/>
            <p:cNvGrpSpPr/>
            <p:nvPr/>
          </p:nvGrpSpPr>
          <p:grpSpPr>
            <a:xfrm>
              <a:off x="3939798" y="3204288"/>
              <a:ext cx="744340" cy="825869"/>
              <a:chOff x="3939798" y="3204288"/>
              <a:chExt cx="744340" cy="825869"/>
            </a:xfrm>
          </p:grpSpPr>
          <p:sp>
            <p:nvSpPr>
              <p:cNvPr id="249" name="Google Shape;249;p28"/>
              <p:cNvSpPr/>
              <p:nvPr/>
            </p:nvSpPr>
            <p:spPr>
              <a:xfrm>
                <a:off x="3939798" y="3285817"/>
                <a:ext cx="744340" cy="744340"/>
              </a:xfrm>
              <a:prstGeom prst="ellipse">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50" name="Google Shape;250;p28"/>
              <p:cNvPicPr preferRelativeResize="0"/>
              <p:nvPr/>
            </p:nvPicPr>
            <p:blipFill rotWithShape="1">
              <a:blip r:embed="rId4">
                <a:alphaModFix/>
              </a:blip>
              <a:srcRect b="42605" l="7118" r="89658" t="50661"/>
              <a:stretch/>
            </p:blipFill>
            <p:spPr>
              <a:xfrm>
                <a:off x="4081644" y="3204288"/>
                <a:ext cx="375618" cy="825869"/>
              </a:xfrm>
              <a:prstGeom prst="rect">
                <a:avLst/>
              </a:prstGeom>
              <a:noFill/>
              <a:ln>
                <a:noFill/>
              </a:ln>
            </p:spPr>
          </p:pic>
        </p:grpSp>
      </p:grpSp>
      <p:pic>
        <p:nvPicPr>
          <p:cNvPr id="251" name="Google Shape;251;p28"/>
          <p:cNvPicPr preferRelativeResize="0"/>
          <p:nvPr/>
        </p:nvPicPr>
        <p:blipFill rotWithShape="1">
          <a:blip r:embed="rId4">
            <a:alphaModFix/>
          </a:blip>
          <a:srcRect b="49142" l="31717" r="58929" t="39550"/>
          <a:stretch/>
        </p:blipFill>
        <p:spPr>
          <a:xfrm>
            <a:off x="1680122" y="6267962"/>
            <a:ext cx="561208" cy="714265"/>
          </a:xfrm>
          <a:prstGeom prst="rect">
            <a:avLst/>
          </a:prstGeom>
          <a:noFill/>
          <a:ln>
            <a:noFill/>
          </a:ln>
        </p:spPr>
      </p:pic>
      <p:grpSp>
        <p:nvGrpSpPr>
          <p:cNvPr id="252" name="Google Shape;252;p28"/>
          <p:cNvGrpSpPr/>
          <p:nvPr/>
        </p:nvGrpSpPr>
        <p:grpSpPr>
          <a:xfrm>
            <a:off x="1417250" y="4429734"/>
            <a:ext cx="3865731" cy="1048179"/>
            <a:chOff x="1417250" y="4429734"/>
            <a:chExt cx="3865731" cy="1048179"/>
          </a:xfrm>
        </p:grpSpPr>
        <p:sp>
          <p:nvSpPr>
            <p:cNvPr id="253" name="Google Shape;253;p28"/>
            <p:cNvSpPr txBox="1"/>
            <p:nvPr/>
          </p:nvSpPr>
          <p:spPr>
            <a:xfrm>
              <a:off x="1417250" y="4554513"/>
              <a:ext cx="30852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95959"/>
                  </a:solidFill>
                  <a:latin typeface="Microsoft Yahei"/>
                  <a:ea typeface="Microsoft Yahei"/>
                  <a:cs typeface="Microsoft Yahei"/>
                  <a:sym typeface="Microsoft Yahei"/>
                </a:rPr>
                <a:t>Compare the results of different Recommendation methods</a:t>
              </a:r>
              <a:endParaRPr sz="1800">
                <a:solidFill>
                  <a:srgbClr val="595959"/>
                </a:solidFill>
                <a:latin typeface="Microsoft Yahei"/>
                <a:ea typeface="Microsoft Yahei"/>
                <a:cs typeface="Microsoft Yahei"/>
                <a:sym typeface="Microsoft Yahei"/>
              </a:endParaRPr>
            </a:p>
          </p:txBody>
        </p:sp>
        <p:grpSp>
          <p:nvGrpSpPr>
            <p:cNvPr id="254" name="Google Shape;254;p28"/>
            <p:cNvGrpSpPr/>
            <p:nvPr/>
          </p:nvGrpSpPr>
          <p:grpSpPr>
            <a:xfrm>
              <a:off x="4429950" y="4429734"/>
              <a:ext cx="853031" cy="886363"/>
              <a:chOff x="4429950" y="4429734"/>
              <a:chExt cx="853031" cy="886363"/>
            </a:xfrm>
          </p:grpSpPr>
          <p:sp>
            <p:nvSpPr>
              <p:cNvPr id="255" name="Google Shape;255;p28"/>
              <p:cNvSpPr/>
              <p:nvPr/>
            </p:nvSpPr>
            <p:spPr>
              <a:xfrm>
                <a:off x="4538641" y="4571757"/>
                <a:ext cx="744340" cy="744340"/>
              </a:xfrm>
              <a:prstGeom prst="ellipse">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56" name="Google Shape;256;p28"/>
              <p:cNvPicPr preferRelativeResize="0"/>
              <p:nvPr/>
            </p:nvPicPr>
            <p:blipFill rotWithShape="1">
              <a:blip r:embed="rId4">
                <a:alphaModFix/>
              </a:blip>
              <a:srcRect b="85560" l="2968" r="89804" t="7276"/>
              <a:stretch/>
            </p:blipFill>
            <p:spPr>
              <a:xfrm>
                <a:off x="4429950" y="4429734"/>
                <a:ext cx="832715" cy="868934"/>
              </a:xfrm>
              <a:prstGeom prst="rect">
                <a:avLst/>
              </a:prstGeom>
              <a:noFill/>
              <a:ln>
                <a:noFill/>
              </a:ln>
            </p:spPr>
          </p:pic>
        </p:grpSp>
      </p:grpSp>
      <p:sp>
        <p:nvSpPr>
          <p:cNvPr id="257" name="Google Shape;257;p28"/>
          <p:cNvSpPr txBox="1"/>
          <p:nvPr/>
        </p:nvSpPr>
        <p:spPr>
          <a:xfrm>
            <a:off x="540050" y="866775"/>
            <a:ext cx="4331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rPr>
              <a:t>ANALYTIC </a:t>
            </a:r>
            <a:r>
              <a:rPr b="1" lang="en-US" sz="3600">
                <a:solidFill>
                  <a:schemeClr val="dk1"/>
                </a:solidFill>
                <a:latin typeface="Arial"/>
                <a:ea typeface="Arial"/>
                <a:cs typeface="Arial"/>
                <a:sym typeface="Arial"/>
              </a:rPr>
              <a:t>GOALS</a:t>
            </a:r>
            <a:endParaRPr b="1" sz="3600">
              <a:solidFill>
                <a:schemeClr val="dk1"/>
              </a:solidFill>
              <a:latin typeface="Arial"/>
              <a:ea typeface="Arial"/>
              <a:cs typeface="Arial"/>
              <a:sym typeface="Aria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2000" fill="hold"/>
                                        <p:tgtEl>
                                          <p:spTgt spid="238"/>
                                        </p:tgtEl>
                                        <p:attrNameLst>
                                          <p:attrName>r</p:attrName>
                                        </p:attrNameLst>
                                      </p:cBhvr>
                                    </p:animRo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750"/>
                                        <p:tgtEl>
                                          <p:spTgt spid="241"/>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750"/>
                                        <p:tgtEl>
                                          <p:spTgt spid="246"/>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75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pSp>
        <p:nvGrpSpPr>
          <p:cNvPr id="262" name="Google Shape;262;p29"/>
          <p:cNvGrpSpPr/>
          <p:nvPr/>
        </p:nvGrpSpPr>
        <p:grpSpPr>
          <a:xfrm>
            <a:off x="8768762" y="4931935"/>
            <a:ext cx="3736548" cy="2039349"/>
            <a:chOff x="8768762" y="4931935"/>
            <a:chExt cx="3736548" cy="2039349"/>
          </a:xfrm>
        </p:grpSpPr>
        <p:pic>
          <p:nvPicPr>
            <p:cNvPr descr="图片包含 iPod, 台球&#10;&#10;已生成高可信度的说明" id="263" name="Google Shape;263;p29"/>
            <p:cNvPicPr preferRelativeResize="0"/>
            <p:nvPr/>
          </p:nvPicPr>
          <p:blipFill rotWithShape="1">
            <a:blip r:embed="rId3">
              <a:alphaModFix/>
            </a:blip>
            <a:srcRect b="38723" l="32786" r="46512" t="47156"/>
            <a:stretch/>
          </p:blipFill>
          <p:spPr>
            <a:xfrm>
              <a:off x="8768762" y="4931935"/>
              <a:ext cx="1512473" cy="1465009"/>
            </a:xfrm>
            <a:prstGeom prst="rect">
              <a:avLst/>
            </a:prstGeom>
            <a:noFill/>
            <a:ln>
              <a:noFill/>
            </a:ln>
          </p:spPr>
        </p:pic>
        <p:pic>
          <p:nvPicPr>
            <p:cNvPr descr="图片包含 iPod, 台球&#10;&#10;已生成高可信度的说明" id="264" name="Google Shape;264;p29"/>
            <p:cNvPicPr preferRelativeResize="0"/>
            <p:nvPr/>
          </p:nvPicPr>
          <p:blipFill rotWithShape="1">
            <a:blip r:embed="rId3">
              <a:alphaModFix/>
            </a:blip>
            <a:srcRect b="17550" l="43774" r="11270" t="65210"/>
            <a:stretch/>
          </p:blipFill>
          <p:spPr>
            <a:xfrm>
              <a:off x="9815051" y="5506275"/>
              <a:ext cx="2690259" cy="1465009"/>
            </a:xfrm>
            <a:prstGeom prst="rect">
              <a:avLst/>
            </a:prstGeom>
            <a:noFill/>
            <a:ln>
              <a:noFill/>
            </a:ln>
          </p:spPr>
        </p:pic>
        <p:sp>
          <p:nvSpPr>
            <p:cNvPr id="265" name="Google Shape;265;p29"/>
            <p:cNvSpPr/>
            <p:nvPr/>
          </p:nvSpPr>
          <p:spPr>
            <a:xfrm rot="487801">
              <a:off x="9543070" y="6337030"/>
              <a:ext cx="390108" cy="28327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p29"/>
            <p:cNvSpPr/>
            <p:nvPr/>
          </p:nvSpPr>
          <p:spPr>
            <a:xfrm rot="5400000">
              <a:off x="11601677" y="5567065"/>
              <a:ext cx="394284" cy="27270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67" name="Google Shape;267;p29"/>
          <p:cNvGrpSpPr/>
          <p:nvPr/>
        </p:nvGrpSpPr>
        <p:grpSpPr>
          <a:xfrm>
            <a:off x="-2254" y="-113284"/>
            <a:ext cx="2228668" cy="2367185"/>
            <a:chOff x="-2254" y="-113284"/>
            <a:chExt cx="2228668" cy="2367185"/>
          </a:xfrm>
        </p:grpSpPr>
        <p:sp>
          <p:nvSpPr>
            <p:cNvPr id="268" name="Google Shape;268;p29"/>
            <p:cNvSpPr/>
            <p:nvPr/>
          </p:nvSpPr>
          <p:spPr>
            <a:xfrm>
              <a:off x="1773529" y="295276"/>
              <a:ext cx="452885" cy="13635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29"/>
            <p:cNvSpPr/>
            <p:nvPr/>
          </p:nvSpPr>
          <p:spPr>
            <a:xfrm rot="5400000">
              <a:off x="-64822" y="1655707"/>
              <a:ext cx="898140" cy="2982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图片包含 iPod, 台球&#10;&#10;已生成高可信度的说明" id="270" name="Google Shape;270;p29"/>
            <p:cNvPicPr preferRelativeResize="0"/>
            <p:nvPr/>
          </p:nvPicPr>
          <p:blipFill rotWithShape="1">
            <a:blip r:embed="rId3">
              <a:alphaModFix/>
            </a:blip>
            <a:srcRect b="52331" l="16837" r="24827" t="3481"/>
            <a:stretch/>
          </p:blipFill>
          <p:spPr>
            <a:xfrm>
              <a:off x="-2254" y="-113284"/>
              <a:ext cx="1917289" cy="2062382"/>
            </a:xfrm>
            <a:prstGeom prst="rect">
              <a:avLst/>
            </a:prstGeom>
            <a:noFill/>
            <a:ln>
              <a:noFill/>
            </a:ln>
          </p:spPr>
        </p:pic>
      </p:grpSp>
      <p:pic>
        <p:nvPicPr>
          <p:cNvPr id="271" name="Google Shape;271;p29"/>
          <p:cNvPicPr preferRelativeResize="0"/>
          <p:nvPr/>
        </p:nvPicPr>
        <p:blipFill rotWithShape="1">
          <a:blip r:embed="rId4">
            <a:alphaModFix/>
          </a:blip>
          <a:srcRect b="0" l="0" r="0" t="0"/>
          <a:stretch/>
        </p:blipFill>
        <p:spPr>
          <a:xfrm>
            <a:off x="1618615" y="2779395"/>
            <a:ext cx="8954770" cy="1183640"/>
          </a:xfrm>
          <a:prstGeom prst="rect">
            <a:avLst/>
          </a:prstGeom>
          <a:noFill/>
          <a:ln>
            <a:noFill/>
          </a:ln>
        </p:spPr>
      </p:pic>
      <p:sp>
        <p:nvSpPr>
          <p:cNvPr id="272" name="Google Shape;272;p29"/>
          <p:cNvSpPr txBox="1"/>
          <p:nvPr/>
        </p:nvSpPr>
        <p:spPr>
          <a:xfrm>
            <a:off x="1814195" y="1088390"/>
            <a:ext cx="8270240"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Arial"/>
                <a:ea typeface="Arial"/>
                <a:cs typeface="Arial"/>
                <a:sym typeface="Arial"/>
              </a:rPr>
              <a:t>SPECIFICATIONS</a:t>
            </a:r>
            <a:endParaRPr sz="4800">
              <a:solidFill>
                <a:schemeClr val="dk1"/>
              </a:solidFill>
              <a:latin typeface="Arial"/>
              <a:ea typeface="Arial"/>
              <a:cs typeface="Arial"/>
              <a:sym typeface="Aria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grpSp>
        <p:nvGrpSpPr>
          <p:cNvPr id="277" name="Google Shape;277;p30"/>
          <p:cNvGrpSpPr/>
          <p:nvPr/>
        </p:nvGrpSpPr>
        <p:grpSpPr>
          <a:xfrm>
            <a:off x="5178966" y="0"/>
            <a:ext cx="2439288" cy="6858000"/>
            <a:chOff x="4860795" y="0"/>
            <a:chExt cx="2876858" cy="6858000"/>
          </a:xfrm>
        </p:grpSpPr>
        <p:grpSp>
          <p:nvGrpSpPr>
            <p:cNvPr id="278" name="Google Shape;278;p30"/>
            <p:cNvGrpSpPr/>
            <p:nvPr/>
          </p:nvGrpSpPr>
          <p:grpSpPr>
            <a:xfrm>
              <a:off x="4860795" y="0"/>
              <a:ext cx="2876858" cy="6858000"/>
              <a:chOff x="4860795" y="0"/>
              <a:chExt cx="2876858" cy="6858000"/>
            </a:xfrm>
          </p:grpSpPr>
          <p:sp>
            <p:nvSpPr>
              <p:cNvPr id="279" name="Google Shape;279;p30"/>
              <p:cNvSpPr/>
              <p:nvPr/>
            </p:nvSpPr>
            <p:spPr>
              <a:xfrm>
                <a:off x="4944561" y="0"/>
                <a:ext cx="2254315" cy="6858000"/>
              </a:xfrm>
              <a:prstGeom prst="rect">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80" name="Google Shape;280;p30"/>
              <p:cNvPicPr preferRelativeResize="0"/>
              <p:nvPr/>
            </p:nvPicPr>
            <p:blipFill rotWithShape="1">
              <a:blip r:embed="rId3">
                <a:alphaModFix/>
              </a:blip>
              <a:srcRect b="6434" l="35437" r="36939" t="23565"/>
              <a:stretch/>
            </p:blipFill>
            <p:spPr>
              <a:xfrm rot="815337">
                <a:off x="5399572" y="1195918"/>
                <a:ext cx="1799304" cy="4800601"/>
              </a:xfrm>
              <a:prstGeom prst="rect">
                <a:avLst/>
              </a:prstGeom>
              <a:noFill/>
              <a:ln>
                <a:noFill/>
              </a:ln>
            </p:spPr>
          </p:pic>
        </p:grpSp>
        <p:pic>
          <p:nvPicPr>
            <p:cNvPr id="281" name="Google Shape;281;p30"/>
            <p:cNvPicPr preferRelativeResize="0"/>
            <p:nvPr/>
          </p:nvPicPr>
          <p:blipFill rotWithShape="1">
            <a:blip r:embed="rId4">
              <a:alphaModFix/>
            </a:blip>
            <a:srcRect b="46094" l="13462" r="81219" t="48367"/>
            <a:stretch/>
          </p:blipFill>
          <p:spPr>
            <a:xfrm>
              <a:off x="6383485" y="5714105"/>
              <a:ext cx="389042" cy="426599"/>
            </a:xfrm>
            <a:prstGeom prst="rect">
              <a:avLst/>
            </a:prstGeom>
            <a:noFill/>
            <a:ln>
              <a:noFill/>
            </a:ln>
          </p:spPr>
        </p:pic>
        <p:pic>
          <p:nvPicPr>
            <p:cNvPr id="282" name="Google Shape;282;p30"/>
            <p:cNvPicPr preferRelativeResize="0"/>
            <p:nvPr/>
          </p:nvPicPr>
          <p:blipFill rotWithShape="1">
            <a:blip r:embed="rId4">
              <a:alphaModFix/>
            </a:blip>
            <a:srcRect b="61195" l="55882" r="39045" t="33931"/>
            <a:stretch/>
          </p:blipFill>
          <p:spPr>
            <a:xfrm>
              <a:off x="5901479" y="717296"/>
              <a:ext cx="389042" cy="393602"/>
            </a:xfrm>
            <a:prstGeom prst="rect">
              <a:avLst/>
            </a:prstGeom>
            <a:noFill/>
            <a:ln>
              <a:noFill/>
            </a:ln>
          </p:spPr>
        </p:pic>
      </p:grpSp>
      <p:pic>
        <p:nvPicPr>
          <p:cNvPr id="283" name="Google Shape;283;p30"/>
          <p:cNvPicPr preferRelativeResize="0"/>
          <p:nvPr/>
        </p:nvPicPr>
        <p:blipFill rotWithShape="1">
          <a:blip r:embed="rId4">
            <a:alphaModFix/>
          </a:blip>
          <a:srcRect b="39757" l="30808" r="61892" t="54589"/>
          <a:stretch/>
        </p:blipFill>
        <p:spPr>
          <a:xfrm>
            <a:off x="4536565" y="822538"/>
            <a:ext cx="732225" cy="597156"/>
          </a:xfrm>
          <a:prstGeom prst="rect">
            <a:avLst/>
          </a:prstGeom>
          <a:noFill/>
          <a:ln>
            <a:noFill/>
          </a:ln>
        </p:spPr>
      </p:pic>
      <p:sp>
        <p:nvSpPr>
          <p:cNvPr id="284" name="Google Shape;284;p30"/>
          <p:cNvSpPr txBox="1"/>
          <p:nvPr/>
        </p:nvSpPr>
        <p:spPr>
          <a:xfrm>
            <a:off x="475700" y="607725"/>
            <a:ext cx="4793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rPr>
              <a:t>Pre-</a:t>
            </a:r>
            <a:r>
              <a:rPr b="1" lang="en-US" sz="3600">
                <a:solidFill>
                  <a:schemeClr val="dk1"/>
                </a:solidFill>
              </a:rPr>
              <a:t>Processing</a:t>
            </a:r>
            <a:endParaRPr b="1" sz="3600">
              <a:solidFill>
                <a:schemeClr val="dk1"/>
              </a:solidFill>
              <a:latin typeface="Arial"/>
              <a:ea typeface="Arial"/>
              <a:cs typeface="Arial"/>
              <a:sym typeface="Arial"/>
            </a:endParaRPr>
          </a:p>
        </p:txBody>
      </p:sp>
      <p:sp>
        <p:nvSpPr>
          <p:cNvPr id="285" name="Google Shape;285;p30"/>
          <p:cNvSpPr txBox="1"/>
          <p:nvPr/>
        </p:nvSpPr>
        <p:spPr>
          <a:xfrm>
            <a:off x="475700" y="1927725"/>
            <a:ext cx="43677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Data Stored on AWS S3</a:t>
            </a:r>
            <a:endParaRPr sz="2000"/>
          </a:p>
          <a:p>
            <a:pPr indent="-355600" lvl="0" marL="457200" rtl="0" algn="l">
              <a:spcBef>
                <a:spcPts val="0"/>
              </a:spcBef>
              <a:spcAft>
                <a:spcPts val="0"/>
              </a:spcAft>
              <a:buSzPts val="2000"/>
              <a:buChar char="●"/>
            </a:pPr>
            <a:r>
              <a:rPr lang="en-US" sz="2000"/>
              <a:t>Data cleaning through Spark</a:t>
            </a:r>
            <a:endParaRPr sz="2000"/>
          </a:p>
          <a:p>
            <a:pPr indent="-355600" lvl="1" marL="914400" rtl="0" algn="l">
              <a:spcBef>
                <a:spcPts val="0"/>
              </a:spcBef>
              <a:spcAft>
                <a:spcPts val="0"/>
              </a:spcAft>
              <a:buSzPts val="2000"/>
              <a:buChar char="○"/>
            </a:pPr>
            <a:r>
              <a:rPr lang="en-US" sz="2000"/>
              <a:t>Concatenated</a:t>
            </a:r>
            <a:r>
              <a:rPr lang="en-US" sz="2000"/>
              <a:t> together all the ratings tables, which contain songid, userid, and ratings</a:t>
            </a:r>
            <a:endParaRPr sz="2000"/>
          </a:p>
          <a:p>
            <a:pPr indent="-355600" lvl="1" marL="914400" rtl="0" algn="l">
              <a:spcBef>
                <a:spcPts val="0"/>
              </a:spcBef>
              <a:spcAft>
                <a:spcPts val="0"/>
              </a:spcAft>
              <a:buSzPts val="2000"/>
              <a:buChar char="○"/>
            </a:pPr>
            <a:r>
              <a:rPr lang="en-US" sz="2000"/>
              <a:t>Conducted several stages of merge and groupby to add the song attributes information to the existing rating records</a:t>
            </a:r>
            <a:endParaRPr sz="2000"/>
          </a:p>
        </p:txBody>
      </p:sp>
      <p:sp>
        <p:nvSpPr>
          <p:cNvPr id="286" name="Google Shape;286;p30"/>
          <p:cNvSpPr txBox="1"/>
          <p:nvPr/>
        </p:nvSpPr>
        <p:spPr>
          <a:xfrm>
            <a:off x="7323375" y="1465875"/>
            <a:ext cx="4367700" cy="4494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Split the data into two slices: 80% of the data are using for training, and 20% of the data are using for validation</a:t>
            </a:r>
            <a:endParaRPr sz="2000"/>
          </a:p>
          <a:p>
            <a:pPr indent="-355600" lvl="0" marL="457200" rtl="0" algn="l">
              <a:spcBef>
                <a:spcPts val="0"/>
              </a:spcBef>
              <a:spcAft>
                <a:spcPts val="0"/>
              </a:spcAft>
              <a:buSzPts val="2000"/>
              <a:buChar char="●"/>
            </a:pPr>
            <a:r>
              <a:rPr lang="en-US" sz="2000"/>
              <a:t>For efficiency concerns, we further split the dataset by taking a subset of the data. </a:t>
            </a:r>
            <a:endParaRPr sz="2000"/>
          </a:p>
          <a:p>
            <a:pPr indent="-355600" lvl="1" marL="914400" rtl="0" algn="l">
              <a:spcBef>
                <a:spcPts val="0"/>
              </a:spcBef>
              <a:spcAft>
                <a:spcPts val="0"/>
              </a:spcAft>
              <a:buSzPts val="2000"/>
              <a:buChar char="○"/>
            </a:pPr>
            <a:r>
              <a:rPr lang="en-US" sz="2000"/>
              <a:t>We added this additional random sampling step because the original dataset was too big to process. For example, it took more than 3hrs originally to do cross validation.</a:t>
            </a:r>
            <a:endParaRPr sz="20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750"/>
                                        <p:tgtEl>
                                          <p:spTgt spid="27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25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grpSp>
        <p:nvGrpSpPr>
          <p:cNvPr id="291" name="Google Shape;291;p31"/>
          <p:cNvGrpSpPr/>
          <p:nvPr/>
        </p:nvGrpSpPr>
        <p:grpSpPr>
          <a:xfrm>
            <a:off x="455663" y="3869126"/>
            <a:ext cx="3162032" cy="2331025"/>
            <a:chOff x="1220000" y="3944712"/>
            <a:chExt cx="3162032" cy="1561094"/>
          </a:xfrm>
        </p:grpSpPr>
        <p:sp>
          <p:nvSpPr>
            <p:cNvPr id="292" name="Google Shape;292;p31"/>
            <p:cNvSpPr txBox="1"/>
            <p:nvPr/>
          </p:nvSpPr>
          <p:spPr>
            <a:xfrm>
              <a:off x="1297269" y="3944712"/>
              <a:ext cx="3046200" cy="31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chemeClr val="dk1"/>
                  </a:solidFill>
                  <a:latin typeface="Arial"/>
                  <a:ea typeface="Arial"/>
                  <a:cs typeface="Arial"/>
                  <a:sym typeface="Arial"/>
                </a:rPr>
                <a:t>Random </a:t>
              </a:r>
              <a:r>
                <a:rPr lang="en-US" sz="2500">
                  <a:solidFill>
                    <a:schemeClr val="dk1"/>
                  </a:solidFill>
                </a:rPr>
                <a:t>Forest</a:t>
              </a:r>
              <a:endParaRPr sz="2500">
                <a:solidFill>
                  <a:schemeClr val="dk1"/>
                </a:solidFill>
                <a:latin typeface="Arial"/>
                <a:ea typeface="Arial"/>
                <a:cs typeface="Arial"/>
                <a:sym typeface="Arial"/>
              </a:endParaRPr>
            </a:p>
          </p:txBody>
        </p:sp>
        <p:grpSp>
          <p:nvGrpSpPr>
            <p:cNvPr id="293" name="Google Shape;293;p31"/>
            <p:cNvGrpSpPr/>
            <p:nvPr/>
          </p:nvGrpSpPr>
          <p:grpSpPr>
            <a:xfrm>
              <a:off x="1220000" y="4447263"/>
              <a:ext cx="3162032" cy="1058543"/>
              <a:chOff x="583656" y="3070407"/>
              <a:chExt cx="3162032" cy="1058543"/>
            </a:xfrm>
          </p:grpSpPr>
          <p:sp>
            <p:nvSpPr>
              <p:cNvPr id="294" name="Google Shape;294;p31"/>
              <p:cNvSpPr txBox="1"/>
              <p:nvPr/>
            </p:nvSpPr>
            <p:spPr>
              <a:xfrm>
                <a:off x="583656" y="3070407"/>
                <a:ext cx="3085200" cy="267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Accuracy: 0.32</a:t>
                </a:r>
                <a:endParaRPr sz="2000">
                  <a:solidFill>
                    <a:srgbClr val="595959"/>
                  </a:solidFill>
                  <a:latin typeface="Arial"/>
                  <a:ea typeface="Arial"/>
                  <a:cs typeface="Arial"/>
                  <a:sym typeface="Arial"/>
                </a:endParaRPr>
              </a:p>
            </p:txBody>
          </p:sp>
          <p:sp>
            <p:nvSpPr>
              <p:cNvPr id="295" name="Google Shape;295;p31"/>
              <p:cNvSpPr txBox="1"/>
              <p:nvPr/>
            </p:nvSpPr>
            <p:spPr>
              <a:xfrm>
                <a:off x="660488" y="3654650"/>
                <a:ext cx="3085200" cy="47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Execution time: 04:56:07</a:t>
                </a:r>
                <a:endParaRPr sz="2000">
                  <a:solidFill>
                    <a:srgbClr val="595959"/>
                  </a:solidFill>
                  <a:latin typeface="Arial"/>
                  <a:ea typeface="Arial"/>
                  <a:cs typeface="Arial"/>
                  <a:sym typeface="Arial"/>
                </a:endParaRPr>
              </a:p>
              <a:p>
                <a:pPr indent="0" lvl="0" marL="0" marR="0" rtl="0" algn="l">
                  <a:spcBef>
                    <a:spcPts val="0"/>
                  </a:spcBef>
                  <a:spcAft>
                    <a:spcPts val="0"/>
                  </a:spcAft>
                  <a:buNone/>
                </a:pPr>
                <a:r>
                  <a:rPr lang="en-US" sz="2000">
                    <a:solidFill>
                      <a:srgbClr val="595959"/>
                    </a:solidFill>
                  </a:rPr>
                  <a:t>* N</a:t>
                </a:r>
                <a:r>
                  <a:rPr lang="en-US" sz="2000">
                    <a:solidFill>
                      <a:srgbClr val="595959"/>
                    </a:solidFill>
                  </a:rPr>
                  <a:t>ote: with cv</a:t>
                </a:r>
                <a:endParaRPr sz="2000">
                  <a:solidFill>
                    <a:srgbClr val="595959"/>
                  </a:solidFill>
                </a:endParaRPr>
              </a:p>
            </p:txBody>
          </p:sp>
        </p:grpSp>
      </p:grpSp>
      <p:grpSp>
        <p:nvGrpSpPr>
          <p:cNvPr id="296" name="Google Shape;296;p31"/>
          <p:cNvGrpSpPr/>
          <p:nvPr/>
        </p:nvGrpSpPr>
        <p:grpSpPr>
          <a:xfrm>
            <a:off x="894714" y="1534394"/>
            <a:ext cx="2322610" cy="2061433"/>
            <a:chOff x="1658839" y="1627894"/>
            <a:chExt cx="2322610" cy="2061433"/>
          </a:xfrm>
        </p:grpSpPr>
        <p:sp>
          <p:nvSpPr>
            <p:cNvPr id="297" name="Google Shape;297;p31"/>
            <p:cNvSpPr/>
            <p:nvPr/>
          </p:nvSpPr>
          <p:spPr>
            <a:xfrm rot="-5400000">
              <a:off x="1770378" y="1516355"/>
              <a:ext cx="2061433" cy="2284511"/>
            </a:xfrm>
            <a:prstGeom prst="rect">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98" name="Google Shape;298;p31"/>
            <p:cNvPicPr preferRelativeResize="0"/>
            <p:nvPr/>
          </p:nvPicPr>
          <p:blipFill rotWithShape="1">
            <a:blip r:embed="rId3">
              <a:alphaModFix/>
            </a:blip>
            <a:srcRect b="65054" l="53528" r="0" t="0"/>
            <a:stretch/>
          </p:blipFill>
          <p:spPr>
            <a:xfrm>
              <a:off x="1696938" y="1627895"/>
              <a:ext cx="2284511" cy="1808793"/>
            </a:xfrm>
            <a:prstGeom prst="rect">
              <a:avLst/>
            </a:prstGeom>
            <a:noFill/>
            <a:ln>
              <a:noFill/>
            </a:ln>
          </p:spPr>
        </p:pic>
      </p:grpSp>
      <p:grpSp>
        <p:nvGrpSpPr>
          <p:cNvPr id="299" name="Google Shape;299;p31"/>
          <p:cNvGrpSpPr/>
          <p:nvPr/>
        </p:nvGrpSpPr>
        <p:grpSpPr>
          <a:xfrm>
            <a:off x="3595793" y="1540432"/>
            <a:ext cx="2284511" cy="2061433"/>
            <a:chOff x="8024493" y="1604044"/>
            <a:chExt cx="2284511" cy="2061433"/>
          </a:xfrm>
        </p:grpSpPr>
        <p:sp>
          <p:nvSpPr>
            <p:cNvPr id="300" name="Google Shape;300;p31"/>
            <p:cNvSpPr/>
            <p:nvPr/>
          </p:nvSpPr>
          <p:spPr>
            <a:xfrm rot="-5400000">
              <a:off x="8136032" y="1492505"/>
              <a:ext cx="2061433" cy="2284511"/>
            </a:xfrm>
            <a:prstGeom prst="rect">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1" name="Google Shape;301;p31"/>
            <p:cNvPicPr preferRelativeResize="0"/>
            <p:nvPr/>
          </p:nvPicPr>
          <p:blipFill rotWithShape="1">
            <a:blip r:embed="rId4">
              <a:alphaModFix/>
            </a:blip>
            <a:srcRect b="4124" l="72376" r="3148" t="78797"/>
            <a:stretch/>
          </p:blipFill>
          <p:spPr>
            <a:xfrm>
              <a:off x="8203411" y="2013476"/>
              <a:ext cx="1926674" cy="1415524"/>
            </a:xfrm>
            <a:prstGeom prst="rect">
              <a:avLst/>
            </a:prstGeom>
            <a:noFill/>
            <a:ln>
              <a:noFill/>
            </a:ln>
          </p:spPr>
        </p:pic>
      </p:grpSp>
      <p:grpSp>
        <p:nvGrpSpPr>
          <p:cNvPr id="302" name="Google Shape;302;p31"/>
          <p:cNvGrpSpPr/>
          <p:nvPr/>
        </p:nvGrpSpPr>
        <p:grpSpPr>
          <a:xfrm>
            <a:off x="9263541" y="1516432"/>
            <a:ext cx="2284511" cy="2109452"/>
            <a:chOff x="4870241" y="1604045"/>
            <a:chExt cx="2284511" cy="2109452"/>
          </a:xfrm>
        </p:grpSpPr>
        <p:sp>
          <p:nvSpPr>
            <p:cNvPr id="303" name="Google Shape;303;p31"/>
            <p:cNvSpPr/>
            <p:nvPr/>
          </p:nvSpPr>
          <p:spPr>
            <a:xfrm rot="-5400000">
              <a:off x="4981780" y="1492506"/>
              <a:ext cx="2061433" cy="2284511"/>
            </a:xfrm>
            <a:prstGeom prst="rect">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4" name="Google Shape;304;p31"/>
            <p:cNvPicPr preferRelativeResize="0"/>
            <p:nvPr/>
          </p:nvPicPr>
          <p:blipFill rotWithShape="1">
            <a:blip r:embed="rId5">
              <a:alphaModFix/>
            </a:blip>
            <a:srcRect b="47957" l="3054" r="69321" t="8602"/>
            <a:stretch/>
          </p:blipFill>
          <p:spPr>
            <a:xfrm>
              <a:off x="5198318" y="1604045"/>
              <a:ext cx="1274026" cy="2109452"/>
            </a:xfrm>
            <a:prstGeom prst="rect">
              <a:avLst/>
            </a:prstGeom>
            <a:noFill/>
            <a:ln>
              <a:noFill/>
            </a:ln>
          </p:spPr>
        </p:pic>
      </p:grpSp>
      <p:sp>
        <p:nvSpPr>
          <p:cNvPr id="305" name="Google Shape;305;p31"/>
          <p:cNvSpPr txBox="1"/>
          <p:nvPr/>
        </p:nvSpPr>
        <p:spPr>
          <a:xfrm>
            <a:off x="1028700" y="647700"/>
            <a:ext cx="6749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OUTCOME &amp; COMPARISON</a:t>
            </a:r>
            <a:endParaRPr b="1" sz="3600">
              <a:solidFill>
                <a:schemeClr val="dk1"/>
              </a:solidFill>
              <a:latin typeface="Arial"/>
              <a:ea typeface="Arial"/>
              <a:cs typeface="Arial"/>
              <a:sym typeface="Arial"/>
            </a:endParaRPr>
          </a:p>
        </p:txBody>
      </p:sp>
      <p:sp>
        <p:nvSpPr>
          <p:cNvPr id="306" name="Google Shape;306;p31"/>
          <p:cNvSpPr txBox="1"/>
          <p:nvPr/>
        </p:nvSpPr>
        <p:spPr>
          <a:xfrm>
            <a:off x="487624" y="5055861"/>
            <a:ext cx="30852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F1 score:  0.19</a:t>
            </a:r>
            <a:endParaRPr sz="2000">
              <a:solidFill>
                <a:srgbClr val="595959"/>
              </a:solidFill>
              <a:latin typeface="Arial"/>
              <a:ea typeface="Arial"/>
              <a:cs typeface="Arial"/>
              <a:sym typeface="Arial"/>
            </a:endParaRPr>
          </a:p>
        </p:txBody>
      </p:sp>
      <p:sp>
        <p:nvSpPr>
          <p:cNvPr id="307" name="Google Shape;307;p31"/>
          <p:cNvSpPr txBox="1"/>
          <p:nvPr/>
        </p:nvSpPr>
        <p:spPr>
          <a:xfrm>
            <a:off x="8966632" y="3826001"/>
            <a:ext cx="3046200" cy="477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chemeClr val="dk1"/>
                </a:solidFill>
              </a:rPr>
              <a:t>SparkML ALS</a:t>
            </a:r>
            <a:endParaRPr sz="2500">
              <a:solidFill>
                <a:schemeClr val="dk1"/>
              </a:solidFill>
              <a:latin typeface="Arial"/>
              <a:ea typeface="Arial"/>
              <a:cs typeface="Arial"/>
              <a:sym typeface="Arial"/>
            </a:endParaRPr>
          </a:p>
        </p:txBody>
      </p:sp>
      <p:sp>
        <p:nvSpPr>
          <p:cNvPr id="308" name="Google Shape;308;p31"/>
          <p:cNvSpPr txBox="1"/>
          <p:nvPr/>
        </p:nvSpPr>
        <p:spPr>
          <a:xfrm>
            <a:off x="8947113" y="4503123"/>
            <a:ext cx="30852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rPr>
              <a:t>RMSE</a:t>
            </a:r>
            <a:r>
              <a:rPr lang="en-US" sz="2000">
                <a:solidFill>
                  <a:srgbClr val="595959"/>
                </a:solidFill>
                <a:latin typeface="Arial"/>
                <a:ea typeface="Arial"/>
                <a:cs typeface="Arial"/>
                <a:sym typeface="Arial"/>
              </a:rPr>
              <a:t>: </a:t>
            </a:r>
            <a:r>
              <a:rPr lang="en-US" sz="2000">
                <a:solidFill>
                  <a:srgbClr val="595959"/>
                </a:solidFill>
              </a:rPr>
              <a:t>1.098</a:t>
            </a:r>
            <a:endParaRPr sz="2000">
              <a:solidFill>
                <a:srgbClr val="595959"/>
              </a:solidFill>
              <a:latin typeface="Arial"/>
              <a:ea typeface="Arial"/>
              <a:cs typeface="Arial"/>
              <a:sym typeface="Arial"/>
            </a:endParaRPr>
          </a:p>
        </p:txBody>
      </p:sp>
      <p:sp>
        <p:nvSpPr>
          <p:cNvPr id="309" name="Google Shape;309;p31"/>
          <p:cNvSpPr txBox="1"/>
          <p:nvPr/>
        </p:nvSpPr>
        <p:spPr>
          <a:xfrm>
            <a:off x="8947120" y="5089202"/>
            <a:ext cx="30852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Execution time: </a:t>
            </a:r>
            <a:r>
              <a:rPr lang="en-US" sz="2000">
                <a:solidFill>
                  <a:srgbClr val="595959"/>
                </a:solidFill>
              </a:rPr>
              <a:t>about 100mins</a:t>
            </a:r>
            <a:endParaRPr sz="2000">
              <a:solidFill>
                <a:srgbClr val="595959"/>
              </a:solidFill>
              <a:latin typeface="Arial"/>
              <a:ea typeface="Arial"/>
              <a:cs typeface="Arial"/>
              <a:sym typeface="Arial"/>
            </a:endParaRPr>
          </a:p>
        </p:txBody>
      </p:sp>
      <p:grpSp>
        <p:nvGrpSpPr>
          <p:cNvPr id="310" name="Google Shape;310;p31"/>
          <p:cNvGrpSpPr/>
          <p:nvPr/>
        </p:nvGrpSpPr>
        <p:grpSpPr>
          <a:xfrm>
            <a:off x="2872412" y="3848089"/>
            <a:ext cx="3942072" cy="2037079"/>
            <a:chOff x="981015" y="3900579"/>
            <a:chExt cx="3119962" cy="1364237"/>
          </a:xfrm>
        </p:grpSpPr>
        <p:sp>
          <p:nvSpPr>
            <p:cNvPr id="311" name="Google Shape;311;p31"/>
            <p:cNvSpPr txBox="1"/>
            <p:nvPr/>
          </p:nvSpPr>
          <p:spPr>
            <a:xfrm>
              <a:off x="981015" y="3900579"/>
              <a:ext cx="3046200" cy="31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chemeClr val="dk1"/>
                  </a:solidFill>
                </a:rPr>
                <a:t>Decision Tree</a:t>
              </a:r>
              <a:endParaRPr sz="2500">
                <a:solidFill>
                  <a:schemeClr val="dk1"/>
                </a:solidFill>
                <a:latin typeface="Arial"/>
                <a:ea typeface="Arial"/>
                <a:cs typeface="Arial"/>
                <a:sym typeface="Arial"/>
              </a:endParaRPr>
            </a:p>
          </p:txBody>
        </p:sp>
        <p:grpSp>
          <p:nvGrpSpPr>
            <p:cNvPr id="312" name="Google Shape;312;p31"/>
            <p:cNvGrpSpPr/>
            <p:nvPr/>
          </p:nvGrpSpPr>
          <p:grpSpPr>
            <a:xfrm>
              <a:off x="1015766" y="4392833"/>
              <a:ext cx="3085212" cy="871983"/>
              <a:chOff x="379422" y="3015977"/>
              <a:chExt cx="3085212" cy="871983"/>
            </a:xfrm>
          </p:grpSpPr>
          <p:sp>
            <p:nvSpPr>
              <p:cNvPr id="313" name="Google Shape;313;p31"/>
              <p:cNvSpPr txBox="1"/>
              <p:nvPr/>
            </p:nvSpPr>
            <p:spPr>
              <a:xfrm>
                <a:off x="379422" y="3015977"/>
                <a:ext cx="3085200" cy="267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Accuracy: 0.3</a:t>
                </a:r>
                <a:r>
                  <a:rPr lang="en-US" sz="2000">
                    <a:solidFill>
                      <a:srgbClr val="595959"/>
                    </a:solidFill>
                  </a:rPr>
                  <a:t>2</a:t>
                </a:r>
                <a:endParaRPr sz="2000">
                  <a:solidFill>
                    <a:srgbClr val="595959"/>
                  </a:solidFill>
                  <a:latin typeface="Arial"/>
                  <a:ea typeface="Arial"/>
                  <a:cs typeface="Arial"/>
                  <a:sym typeface="Arial"/>
                </a:endParaRPr>
              </a:p>
            </p:txBody>
          </p:sp>
          <p:sp>
            <p:nvSpPr>
              <p:cNvPr id="314" name="Google Shape;314;p31"/>
              <p:cNvSpPr txBox="1"/>
              <p:nvPr/>
            </p:nvSpPr>
            <p:spPr>
              <a:xfrm>
                <a:off x="379433" y="3620060"/>
                <a:ext cx="3085200" cy="267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Execution time: </a:t>
                </a:r>
                <a:r>
                  <a:rPr lang="en-US" sz="2000">
                    <a:solidFill>
                      <a:srgbClr val="595959"/>
                    </a:solidFill>
                  </a:rPr>
                  <a:t>58:55</a:t>
                </a:r>
                <a:endParaRPr sz="2000">
                  <a:solidFill>
                    <a:srgbClr val="595959"/>
                  </a:solidFill>
                  <a:latin typeface="Arial"/>
                  <a:ea typeface="Arial"/>
                  <a:cs typeface="Arial"/>
                  <a:sym typeface="Arial"/>
                </a:endParaRPr>
              </a:p>
            </p:txBody>
          </p:sp>
        </p:grpSp>
      </p:grpSp>
      <p:sp>
        <p:nvSpPr>
          <p:cNvPr id="315" name="Google Shape;315;p31"/>
          <p:cNvSpPr txBox="1"/>
          <p:nvPr/>
        </p:nvSpPr>
        <p:spPr>
          <a:xfrm>
            <a:off x="3500249" y="4986599"/>
            <a:ext cx="30852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F1 score:  0.</a:t>
            </a:r>
            <a:r>
              <a:rPr lang="en-US" sz="2000">
                <a:solidFill>
                  <a:srgbClr val="595959"/>
                </a:solidFill>
              </a:rPr>
              <a:t>15</a:t>
            </a:r>
            <a:endParaRPr sz="2000">
              <a:solidFill>
                <a:srgbClr val="595959"/>
              </a:solidFill>
              <a:latin typeface="Arial"/>
              <a:ea typeface="Arial"/>
              <a:cs typeface="Arial"/>
              <a:sym typeface="Arial"/>
            </a:endParaRPr>
          </a:p>
        </p:txBody>
      </p:sp>
      <p:grpSp>
        <p:nvGrpSpPr>
          <p:cNvPr id="316" name="Google Shape;316;p31"/>
          <p:cNvGrpSpPr/>
          <p:nvPr/>
        </p:nvGrpSpPr>
        <p:grpSpPr>
          <a:xfrm>
            <a:off x="6406818" y="1516777"/>
            <a:ext cx="2284500" cy="2061300"/>
            <a:chOff x="8024493" y="1604177"/>
            <a:chExt cx="2284500" cy="2061300"/>
          </a:xfrm>
        </p:grpSpPr>
        <p:sp>
          <p:nvSpPr>
            <p:cNvPr id="317" name="Google Shape;317;p31"/>
            <p:cNvSpPr/>
            <p:nvPr/>
          </p:nvSpPr>
          <p:spPr>
            <a:xfrm rot="-5400000">
              <a:off x="8136093" y="1492577"/>
              <a:ext cx="2061300" cy="2284500"/>
            </a:xfrm>
            <a:prstGeom prst="rect">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18" name="Google Shape;318;p31"/>
            <p:cNvPicPr preferRelativeResize="0"/>
            <p:nvPr/>
          </p:nvPicPr>
          <p:blipFill rotWithShape="1">
            <a:blip r:embed="rId4">
              <a:alphaModFix/>
            </a:blip>
            <a:srcRect b="4122" l="72376" r="3147" t="78797"/>
            <a:stretch/>
          </p:blipFill>
          <p:spPr>
            <a:xfrm>
              <a:off x="8203411" y="2013476"/>
              <a:ext cx="1926677" cy="1415523"/>
            </a:xfrm>
            <a:prstGeom prst="rect">
              <a:avLst/>
            </a:prstGeom>
            <a:noFill/>
            <a:ln>
              <a:noFill/>
            </a:ln>
          </p:spPr>
        </p:pic>
      </p:grpSp>
      <p:grpSp>
        <p:nvGrpSpPr>
          <p:cNvPr id="319" name="Google Shape;319;p31"/>
          <p:cNvGrpSpPr/>
          <p:nvPr/>
        </p:nvGrpSpPr>
        <p:grpSpPr>
          <a:xfrm>
            <a:off x="5761807" y="3825964"/>
            <a:ext cx="3997441" cy="2132229"/>
            <a:chOff x="827341" y="3868383"/>
            <a:chExt cx="3163784" cy="1427959"/>
          </a:xfrm>
        </p:grpSpPr>
        <p:sp>
          <p:nvSpPr>
            <p:cNvPr id="320" name="Google Shape;320;p31"/>
            <p:cNvSpPr txBox="1"/>
            <p:nvPr/>
          </p:nvSpPr>
          <p:spPr>
            <a:xfrm>
              <a:off x="944925" y="3868383"/>
              <a:ext cx="3046200" cy="31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chemeClr val="dk1"/>
                  </a:solidFill>
                </a:rPr>
                <a:t>Logistic Regression</a:t>
              </a:r>
              <a:endParaRPr sz="2500">
                <a:solidFill>
                  <a:schemeClr val="dk1"/>
                </a:solidFill>
                <a:latin typeface="Arial"/>
                <a:ea typeface="Arial"/>
                <a:cs typeface="Arial"/>
                <a:sym typeface="Arial"/>
              </a:endParaRPr>
            </a:p>
          </p:txBody>
        </p:sp>
        <p:grpSp>
          <p:nvGrpSpPr>
            <p:cNvPr id="321" name="Google Shape;321;p31"/>
            <p:cNvGrpSpPr/>
            <p:nvPr/>
          </p:nvGrpSpPr>
          <p:grpSpPr>
            <a:xfrm>
              <a:off x="827341" y="4419303"/>
              <a:ext cx="3089505" cy="877039"/>
              <a:chOff x="190997" y="3042447"/>
              <a:chExt cx="3089505" cy="877039"/>
            </a:xfrm>
          </p:grpSpPr>
          <p:sp>
            <p:nvSpPr>
              <p:cNvPr id="322" name="Google Shape;322;p31"/>
              <p:cNvSpPr txBox="1"/>
              <p:nvPr/>
            </p:nvSpPr>
            <p:spPr>
              <a:xfrm>
                <a:off x="190997" y="3042447"/>
                <a:ext cx="3085200" cy="267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Accuracy: 0.3</a:t>
                </a:r>
                <a:r>
                  <a:rPr lang="en-US" sz="2000">
                    <a:solidFill>
                      <a:srgbClr val="595959"/>
                    </a:solidFill>
                  </a:rPr>
                  <a:t>6</a:t>
                </a:r>
                <a:endParaRPr sz="2000">
                  <a:solidFill>
                    <a:srgbClr val="595959"/>
                  </a:solidFill>
                  <a:latin typeface="Arial"/>
                  <a:ea typeface="Arial"/>
                  <a:cs typeface="Arial"/>
                  <a:sym typeface="Arial"/>
                </a:endParaRPr>
              </a:p>
            </p:txBody>
          </p:sp>
          <p:sp>
            <p:nvSpPr>
              <p:cNvPr id="323" name="Google Shape;323;p31"/>
              <p:cNvSpPr txBox="1"/>
              <p:nvPr/>
            </p:nvSpPr>
            <p:spPr>
              <a:xfrm>
                <a:off x="195302" y="3651586"/>
                <a:ext cx="3085200" cy="267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Execution time: </a:t>
                </a:r>
                <a:r>
                  <a:rPr lang="en-US" sz="2000">
                    <a:solidFill>
                      <a:srgbClr val="595959"/>
                    </a:solidFill>
                  </a:rPr>
                  <a:t>45:35</a:t>
                </a:r>
                <a:endParaRPr sz="2000">
                  <a:solidFill>
                    <a:srgbClr val="595959"/>
                  </a:solidFill>
                  <a:latin typeface="Arial"/>
                  <a:ea typeface="Arial"/>
                  <a:cs typeface="Arial"/>
                  <a:sym typeface="Arial"/>
                </a:endParaRPr>
              </a:p>
            </p:txBody>
          </p:sp>
        </p:grpSp>
      </p:grpSp>
      <p:sp>
        <p:nvSpPr>
          <p:cNvPr id="324" name="Google Shape;324;p31"/>
          <p:cNvSpPr txBox="1"/>
          <p:nvPr/>
        </p:nvSpPr>
        <p:spPr>
          <a:xfrm>
            <a:off x="6292211" y="5055849"/>
            <a:ext cx="30852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F1 score:  0.</a:t>
            </a:r>
            <a:r>
              <a:rPr lang="en-US" sz="2000">
                <a:solidFill>
                  <a:srgbClr val="595959"/>
                </a:solidFill>
              </a:rPr>
              <a:t>27</a:t>
            </a:r>
            <a:endParaRPr sz="2000">
              <a:solidFill>
                <a:srgbClr val="595959"/>
              </a:solidFill>
              <a:latin typeface="Arial"/>
              <a:ea typeface="Arial"/>
              <a:cs typeface="Arial"/>
              <a:sym typeface="Aria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32"/>
          <p:cNvGrpSpPr/>
          <p:nvPr/>
        </p:nvGrpSpPr>
        <p:grpSpPr>
          <a:xfrm>
            <a:off x="-32" y="0"/>
            <a:ext cx="3059430" cy="6858000"/>
            <a:chOff x="1381995" y="0"/>
            <a:chExt cx="3085347" cy="6858000"/>
          </a:xfrm>
        </p:grpSpPr>
        <p:sp>
          <p:nvSpPr>
            <p:cNvPr id="330" name="Google Shape;330;p32"/>
            <p:cNvSpPr/>
            <p:nvPr/>
          </p:nvSpPr>
          <p:spPr>
            <a:xfrm>
              <a:off x="1381995" y="0"/>
              <a:ext cx="3085347" cy="6858000"/>
            </a:xfrm>
            <a:prstGeom prst="rect">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31" name="Google Shape;331;p32"/>
            <p:cNvPicPr preferRelativeResize="0"/>
            <p:nvPr/>
          </p:nvPicPr>
          <p:blipFill rotWithShape="1">
            <a:blip r:embed="rId3">
              <a:alphaModFix/>
            </a:blip>
            <a:srcRect b="47957" l="3054" r="69321" t="8602"/>
            <a:stretch/>
          </p:blipFill>
          <p:spPr>
            <a:xfrm>
              <a:off x="1701162" y="1352835"/>
              <a:ext cx="2320818" cy="3842665"/>
            </a:xfrm>
            <a:prstGeom prst="rect">
              <a:avLst/>
            </a:prstGeom>
            <a:noFill/>
            <a:ln>
              <a:noFill/>
            </a:ln>
          </p:spPr>
        </p:pic>
      </p:grpSp>
      <p:pic>
        <p:nvPicPr>
          <p:cNvPr id="332" name="Google Shape;332;p32"/>
          <p:cNvPicPr preferRelativeResize="0"/>
          <p:nvPr/>
        </p:nvPicPr>
        <p:blipFill rotWithShape="1">
          <a:blip r:embed="rId4">
            <a:alphaModFix/>
          </a:blip>
          <a:srcRect b="39758" l="30808" r="61893" t="54589"/>
          <a:stretch/>
        </p:blipFill>
        <p:spPr>
          <a:xfrm>
            <a:off x="1006384" y="5204126"/>
            <a:ext cx="751222" cy="612647"/>
          </a:xfrm>
          <a:prstGeom prst="rect">
            <a:avLst/>
          </a:prstGeom>
          <a:noFill/>
          <a:ln>
            <a:noFill/>
          </a:ln>
        </p:spPr>
      </p:pic>
      <p:pic>
        <p:nvPicPr>
          <p:cNvPr id="333" name="Google Shape;333;p32"/>
          <p:cNvPicPr preferRelativeResize="0"/>
          <p:nvPr/>
        </p:nvPicPr>
        <p:blipFill rotWithShape="1">
          <a:blip r:embed="rId4">
            <a:alphaModFix/>
          </a:blip>
          <a:srcRect b="61195" l="55882" r="39044" t="33930"/>
          <a:stretch/>
        </p:blipFill>
        <p:spPr>
          <a:xfrm>
            <a:off x="3059398" y="342810"/>
            <a:ext cx="855324" cy="865343"/>
          </a:xfrm>
          <a:prstGeom prst="rect">
            <a:avLst/>
          </a:prstGeom>
          <a:noFill/>
          <a:ln>
            <a:noFill/>
          </a:ln>
        </p:spPr>
      </p:pic>
      <p:sp>
        <p:nvSpPr>
          <p:cNvPr id="334" name="Google Shape;334;p32"/>
          <p:cNvSpPr txBox="1"/>
          <p:nvPr/>
        </p:nvSpPr>
        <p:spPr>
          <a:xfrm>
            <a:off x="4016550" y="638750"/>
            <a:ext cx="415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Collaborative Filtering</a:t>
            </a:r>
            <a:endParaRPr sz="2500"/>
          </a:p>
        </p:txBody>
      </p:sp>
      <p:sp>
        <p:nvSpPr>
          <p:cNvPr id="335" name="Google Shape;335;p32"/>
          <p:cNvSpPr txBox="1"/>
          <p:nvPr/>
        </p:nvSpPr>
        <p:spPr>
          <a:xfrm>
            <a:off x="3419200" y="1328125"/>
            <a:ext cx="8337600" cy="51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t>Spark ML has a built in Collaborative Filtering method. The </a:t>
            </a:r>
            <a:r>
              <a:rPr lang="en-US" sz="1900">
                <a:solidFill>
                  <a:srgbClr val="292929"/>
                </a:solidFill>
                <a:highlight>
                  <a:srgbClr val="FFFFFF"/>
                </a:highlight>
              </a:rPr>
              <a:t>model based collaborative filtering learns the user and item embeddings through matrix factorization by minimizing the RMSE (Root Mean Square Error) between the available ratings and their predicted values.</a:t>
            </a:r>
            <a:endParaRPr sz="1900">
              <a:solidFill>
                <a:srgbClr val="292929"/>
              </a:solidFill>
              <a:highlight>
                <a:srgbClr val="FFFFFF"/>
              </a:highlight>
            </a:endParaRPr>
          </a:p>
          <a:p>
            <a:pPr indent="0" lvl="0" marL="0" rtl="0" algn="l">
              <a:spcBef>
                <a:spcPts val="0"/>
              </a:spcBef>
              <a:spcAft>
                <a:spcPts val="0"/>
              </a:spcAft>
              <a:buNone/>
            </a:pPr>
            <a:r>
              <a:t/>
            </a:r>
            <a:endParaRPr sz="1900">
              <a:solidFill>
                <a:srgbClr val="292929"/>
              </a:solidFill>
              <a:highlight>
                <a:srgbClr val="FFFFFF"/>
              </a:highlight>
            </a:endParaRPr>
          </a:p>
          <a:p>
            <a:pPr indent="0" lvl="0" marL="0" rtl="0" algn="l">
              <a:spcBef>
                <a:spcPts val="0"/>
              </a:spcBef>
              <a:spcAft>
                <a:spcPts val="0"/>
              </a:spcAft>
              <a:buNone/>
            </a:pPr>
            <a:r>
              <a:rPr lang="en-US" sz="1900">
                <a:solidFill>
                  <a:srgbClr val="292929"/>
                </a:solidFill>
                <a:highlight>
                  <a:srgbClr val="FFFFFF"/>
                </a:highlight>
              </a:rPr>
              <a:t>Alternating Least Squares (ALS) matrix factorization attempts to estimate the ratings matrix as the product of two lower-rank matrices. The general approach is iterative. During each iteration, one of the factor matrices is held constant, while the other is solved for using least squares. The newly-solved factor matrix is then held constant while solving for the other factor matrix.</a:t>
            </a:r>
            <a:endParaRPr sz="1900">
              <a:solidFill>
                <a:srgbClr val="292929"/>
              </a:solidFill>
              <a:highlight>
                <a:srgbClr val="FFFFFF"/>
              </a:highlight>
            </a:endParaRPr>
          </a:p>
          <a:p>
            <a:pPr indent="0" lvl="0" marL="0" rtl="0" algn="l">
              <a:spcBef>
                <a:spcPts val="0"/>
              </a:spcBef>
              <a:spcAft>
                <a:spcPts val="0"/>
              </a:spcAft>
              <a:buNone/>
            </a:pPr>
            <a:r>
              <a:t/>
            </a:r>
            <a:endParaRPr sz="1900">
              <a:solidFill>
                <a:srgbClr val="292929"/>
              </a:solidFill>
              <a:highlight>
                <a:srgbClr val="FFFFFF"/>
              </a:highlight>
            </a:endParaRPr>
          </a:p>
          <a:p>
            <a:pPr indent="0" lvl="0" marL="0" rtl="0" algn="l">
              <a:spcBef>
                <a:spcPts val="0"/>
              </a:spcBef>
              <a:spcAft>
                <a:spcPts val="0"/>
              </a:spcAft>
              <a:buNone/>
            </a:pPr>
            <a:r>
              <a:rPr b="1" lang="en-US" sz="1900">
                <a:solidFill>
                  <a:srgbClr val="292929"/>
                </a:solidFill>
                <a:highlight>
                  <a:schemeClr val="lt1"/>
                </a:highlight>
              </a:rPr>
              <a:t>ALS = ALS(userCol="userId",   itemCol="movieId",   ratingCol="rating",  nonnegative = True,   implicitPrefs = False,   coldStartStrategy="drop")</a:t>
            </a:r>
            <a:br>
              <a:rPr b="1" lang="en-US" sz="1900">
                <a:solidFill>
                  <a:srgbClr val="292929"/>
                </a:solidFill>
                <a:highlight>
                  <a:schemeClr val="lt1"/>
                </a:highlight>
              </a:rPr>
            </a:br>
            <a:endParaRPr b="1" sz="1900">
              <a:solidFill>
                <a:srgbClr val="292929"/>
              </a:solidFill>
              <a:highlight>
                <a:schemeClr val="lt1"/>
              </a:highlight>
            </a:endParaRPr>
          </a:p>
          <a:p>
            <a:pPr indent="0" lvl="0" marL="0" rtl="0" algn="l">
              <a:spcBef>
                <a:spcPts val="0"/>
              </a:spcBef>
              <a:spcAft>
                <a:spcPts val="0"/>
              </a:spcAft>
              <a:buNone/>
            </a:pPr>
            <a:r>
              <a:rPr b="1" lang="en-US" sz="1900">
                <a:solidFill>
                  <a:srgbClr val="292929"/>
                </a:solidFill>
                <a:highlight>
                  <a:schemeClr val="lt1"/>
                </a:highlight>
              </a:rPr>
              <a:t>Evaluator = RegressionEvaluator ( metricName="rmse", labelCol="label",   predictionCol="prediction")</a:t>
            </a:r>
            <a:endParaRPr b="1" sz="1900">
              <a:solidFill>
                <a:srgbClr val="292929"/>
              </a:solidFill>
              <a:highlight>
                <a:schemeClr val="lt1"/>
              </a:highlight>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grpSp>
        <p:nvGrpSpPr>
          <p:cNvPr id="340" name="Google Shape;340;p33"/>
          <p:cNvGrpSpPr/>
          <p:nvPr/>
        </p:nvGrpSpPr>
        <p:grpSpPr>
          <a:xfrm>
            <a:off x="482245" y="0"/>
            <a:ext cx="3085200" cy="6858000"/>
            <a:chOff x="1381995" y="0"/>
            <a:chExt cx="3085200" cy="6858000"/>
          </a:xfrm>
        </p:grpSpPr>
        <p:sp>
          <p:nvSpPr>
            <p:cNvPr id="341" name="Google Shape;341;p33"/>
            <p:cNvSpPr/>
            <p:nvPr/>
          </p:nvSpPr>
          <p:spPr>
            <a:xfrm>
              <a:off x="1381995" y="0"/>
              <a:ext cx="3085200" cy="6858000"/>
            </a:xfrm>
            <a:prstGeom prst="rect">
              <a:avLst/>
            </a:prstGeom>
            <a:solidFill>
              <a:schemeClr val="lt1"/>
            </a:solidFill>
            <a:ln>
              <a:noFill/>
            </a:ln>
            <a:effectLst>
              <a:outerShdw blurRad="190500" sx="101000" rotWithShape="0" algn="tl" dir="2700000" dist="25400" sy="101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2" name="Google Shape;342;p33"/>
            <p:cNvPicPr preferRelativeResize="0"/>
            <p:nvPr/>
          </p:nvPicPr>
          <p:blipFill rotWithShape="1">
            <a:blip r:embed="rId3">
              <a:alphaModFix/>
            </a:blip>
            <a:srcRect b="47958" l="3055" r="69320" t="8601"/>
            <a:stretch/>
          </p:blipFill>
          <p:spPr>
            <a:xfrm>
              <a:off x="1701162" y="1352835"/>
              <a:ext cx="2320819" cy="3842666"/>
            </a:xfrm>
            <a:prstGeom prst="rect">
              <a:avLst/>
            </a:prstGeom>
            <a:noFill/>
            <a:ln>
              <a:noFill/>
            </a:ln>
          </p:spPr>
        </p:pic>
      </p:grpSp>
      <p:pic>
        <p:nvPicPr>
          <p:cNvPr id="343" name="Google Shape;343;p33"/>
          <p:cNvPicPr preferRelativeResize="0"/>
          <p:nvPr/>
        </p:nvPicPr>
        <p:blipFill rotWithShape="1">
          <a:blip r:embed="rId4">
            <a:alphaModFix/>
          </a:blip>
          <a:srcRect b="39757" l="30808" r="61892" t="54589"/>
          <a:stretch/>
        </p:blipFill>
        <p:spPr>
          <a:xfrm>
            <a:off x="1006384" y="5204126"/>
            <a:ext cx="751224" cy="612649"/>
          </a:xfrm>
          <a:prstGeom prst="rect">
            <a:avLst/>
          </a:prstGeom>
          <a:noFill/>
          <a:ln>
            <a:noFill/>
          </a:ln>
        </p:spPr>
      </p:pic>
      <p:pic>
        <p:nvPicPr>
          <p:cNvPr id="344" name="Google Shape;344;p33"/>
          <p:cNvPicPr preferRelativeResize="0"/>
          <p:nvPr/>
        </p:nvPicPr>
        <p:blipFill rotWithShape="1">
          <a:blip r:embed="rId4">
            <a:alphaModFix/>
          </a:blip>
          <a:srcRect b="61195" l="55882" r="39044" t="33930"/>
          <a:stretch/>
        </p:blipFill>
        <p:spPr>
          <a:xfrm>
            <a:off x="3955373" y="462785"/>
            <a:ext cx="855324" cy="865343"/>
          </a:xfrm>
          <a:prstGeom prst="rect">
            <a:avLst/>
          </a:prstGeom>
          <a:noFill/>
          <a:ln>
            <a:noFill/>
          </a:ln>
        </p:spPr>
      </p:pic>
      <p:sp>
        <p:nvSpPr>
          <p:cNvPr id="345" name="Google Shape;345;p33"/>
          <p:cNvSpPr txBox="1"/>
          <p:nvPr/>
        </p:nvSpPr>
        <p:spPr>
          <a:xfrm>
            <a:off x="5078725" y="758725"/>
            <a:ext cx="415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Decision Tree</a:t>
            </a:r>
            <a:endParaRPr sz="2500"/>
          </a:p>
        </p:txBody>
      </p:sp>
      <p:sp>
        <p:nvSpPr>
          <p:cNvPr id="346" name="Google Shape;346;p33"/>
          <p:cNvSpPr txBox="1"/>
          <p:nvPr/>
        </p:nvSpPr>
        <p:spPr>
          <a:xfrm>
            <a:off x="3955375" y="2066400"/>
            <a:ext cx="74691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Trained decision tree model using DecisionTreeClassifier()</a:t>
            </a:r>
            <a:endParaRPr/>
          </a:p>
          <a:p>
            <a:pPr indent="-317500" lvl="0" marL="457200" rtl="0" algn="l">
              <a:spcBef>
                <a:spcPts val="0"/>
              </a:spcBef>
              <a:spcAft>
                <a:spcPts val="0"/>
              </a:spcAft>
              <a:buSzPts val="1400"/>
              <a:buChar char="●"/>
            </a:pPr>
            <a:r>
              <a:rPr lang="en-US"/>
              <a:t>Hyperparameters</a:t>
            </a:r>
            <a:r>
              <a:rPr lang="en-US"/>
              <a:t> used</a:t>
            </a:r>
            <a:endParaRPr/>
          </a:p>
          <a:p>
            <a:pPr indent="-317500" lvl="1" marL="914400" rtl="0" algn="l">
              <a:spcBef>
                <a:spcPts val="0"/>
              </a:spcBef>
              <a:spcAft>
                <a:spcPts val="0"/>
              </a:spcAft>
              <a:buSzPts val="1400"/>
              <a:buChar char="○"/>
            </a:pPr>
            <a:r>
              <a:rPr lang="en-US"/>
              <a:t>Max depth: 10</a:t>
            </a:r>
            <a:endParaRPr/>
          </a:p>
          <a:p>
            <a:pPr indent="-317500" lvl="1" marL="914400" rtl="0" algn="l">
              <a:spcBef>
                <a:spcPts val="0"/>
              </a:spcBef>
              <a:spcAft>
                <a:spcPts val="0"/>
              </a:spcAft>
              <a:buSzPts val="1400"/>
              <a:buChar char="○"/>
            </a:pPr>
            <a:r>
              <a:rPr lang="en-US"/>
              <a:t>Max bins: 32</a:t>
            </a:r>
            <a:endParaRPr/>
          </a:p>
          <a:p>
            <a:pPr indent="-317500" lvl="1" marL="914400" rtl="0" algn="l">
              <a:spcBef>
                <a:spcPts val="0"/>
              </a:spcBef>
              <a:spcAft>
                <a:spcPts val="0"/>
              </a:spcAft>
              <a:buSzPts val="1400"/>
              <a:buChar char="○"/>
            </a:pPr>
            <a:r>
              <a:rPr lang="en-US"/>
              <a:t>Min instances per node: 1</a:t>
            </a:r>
            <a:endParaRPr/>
          </a:p>
          <a:p>
            <a:pPr indent="-317500" lvl="0" marL="457200" rtl="0" algn="l">
              <a:spcBef>
                <a:spcPts val="0"/>
              </a:spcBef>
              <a:spcAft>
                <a:spcPts val="0"/>
              </a:spcAft>
              <a:buSzPts val="1400"/>
              <a:buChar char="●"/>
            </a:pPr>
            <a:r>
              <a:rPr lang="en-US"/>
              <a:t>Metrics Used</a:t>
            </a:r>
            <a:endParaRPr/>
          </a:p>
          <a:p>
            <a:pPr indent="-317500" lvl="1" marL="914400" rtl="0" algn="l">
              <a:spcBef>
                <a:spcPts val="0"/>
              </a:spcBef>
              <a:spcAft>
                <a:spcPts val="0"/>
              </a:spcAft>
              <a:buSzPts val="1400"/>
              <a:buChar char="○"/>
            </a:pPr>
            <a:r>
              <a:rPr lang="en-US"/>
              <a:t>MulticlassClassificationEvaluator()</a:t>
            </a:r>
            <a:endParaRPr/>
          </a:p>
          <a:p>
            <a:pPr indent="-317500" lvl="1" marL="914400" rtl="0" algn="l">
              <a:spcBef>
                <a:spcPts val="0"/>
              </a:spcBef>
              <a:spcAft>
                <a:spcPts val="0"/>
              </a:spcAft>
              <a:buSzPts val="1400"/>
              <a:buChar char="○"/>
            </a:pPr>
            <a:r>
              <a:rPr lang="en-US"/>
              <a:t>Accuracy</a:t>
            </a:r>
            <a:endParaRPr/>
          </a:p>
          <a:p>
            <a:pPr indent="-317500" lvl="1" marL="914400" rtl="0" algn="l">
              <a:spcBef>
                <a:spcPts val="0"/>
              </a:spcBef>
              <a:spcAft>
                <a:spcPts val="0"/>
              </a:spcAft>
              <a:buSzPts val="1400"/>
              <a:buChar char="○"/>
            </a:pPr>
            <a:r>
              <a:rPr lang="en-US"/>
              <a:t>F1 Score</a:t>
            </a:r>
            <a:endParaRPr/>
          </a:p>
          <a:p>
            <a:pPr indent="-317500" lvl="0" marL="457200" rtl="0" algn="l">
              <a:spcBef>
                <a:spcPts val="0"/>
              </a:spcBef>
              <a:spcAft>
                <a:spcPts val="0"/>
              </a:spcAft>
              <a:buSzPts val="1400"/>
              <a:buChar char="●"/>
            </a:pPr>
            <a:r>
              <a:rPr lang="en-US"/>
              <a:t>Training Results</a:t>
            </a:r>
            <a:endParaRPr/>
          </a:p>
          <a:p>
            <a:pPr indent="-317500" lvl="1" marL="914400" rtl="0" algn="l">
              <a:spcBef>
                <a:spcPts val="0"/>
              </a:spcBef>
              <a:spcAft>
                <a:spcPts val="0"/>
              </a:spcAft>
              <a:buSzPts val="1400"/>
              <a:buChar char="○"/>
            </a:pPr>
            <a:r>
              <a:rPr lang="en-US"/>
              <a:t>Accuracy: 0.31636</a:t>
            </a:r>
            <a:endParaRPr/>
          </a:p>
          <a:p>
            <a:pPr indent="-317500" lvl="1" marL="914400" rtl="0" algn="l">
              <a:spcBef>
                <a:spcPts val="0"/>
              </a:spcBef>
              <a:spcAft>
                <a:spcPts val="0"/>
              </a:spcAft>
              <a:buSzPts val="1400"/>
              <a:buChar char="○"/>
            </a:pPr>
            <a:r>
              <a:rPr lang="en-US"/>
              <a:t>F1 Score: 0.15288</a:t>
            </a:r>
            <a:endParaRPr/>
          </a:p>
          <a:p>
            <a:pPr indent="-317500" lvl="0" marL="457200" rtl="0" algn="l">
              <a:spcBef>
                <a:spcPts val="0"/>
              </a:spcBef>
              <a:spcAft>
                <a:spcPts val="0"/>
              </a:spcAft>
              <a:buSzPts val="1400"/>
              <a:buChar char="●"/>
            </a:pPr>
            <a:r>
              <a:rPr lang="en-US"/>
              <a:t>Test Results</a:t>
            </a:r>
            <a:endParaRPr/>
          </a:p>
          <a:p>
            <a:pPr indent="-317500" lvl="1" marL="914400" rtl="0" algn="l">
              <a:spcBef>
                <a:spcPts val="0"/>
              </a:spcBef>
              <a:spcAft>
                <a:spcPts val="0"/>
              </a:spcAft>
              <a:buSzPts val="1400"/>
              <a:buChar char="○"/>
            </a:pPr>
            <a:r>
              <a:rPr lang="en-US"/>
              <a:t>Accuracy: 0.31689</a:t>
            </a:r>
            <a:endParaRPr/>
          </a:p>
          <a:p>
            <a:pPr indent="-317500" lvl="1" marL="914400" rtl="0" algn="l">
              <a:spcBef>
                <a:spcPts val="0"/>
              </a:spcBef>
              <a:spcAft>
                <a:spcPts val="0"/>
              </a:spcAft>
              <a:buSzPts val="1400"/>
              <a:buChar char="○"/>
            </a:pPr>
            <a:r>
              <a:rPr lang="en-US"/>
              <a:t>F1 Score: 0.15330</a:t>
            </a:r>
            <a:endParaRPr/>
          </a:p>
          <a:p>
            <a:pPr indent="-317500" lvl="0" marL="457200" rtl="0" algn="l">
              <a:spcBef>
                <a:spcPts val="0"/>
              </a:spcBef>
              <a:spcAft>
                <a:spcPts val="0"/>
              </a:spcAft>
              <a:buSzPts val="1400"/>
              <a:buChar char="●"/>
            </a:pPr>
            <a:r>
              <a:rPr lang="en-US"/>
              <a:t>Overall notebook runtime</a:t>
            </a:r>
            <a:endParaRPr/>
          </a:p>
          <a:p>
            <a:pPr indent="-317500" lvl="1" marL="914400" rtl="0" algn="l">
              <a:spcBef>
                <a:spcPts val="0"/>
              </a:spcBef>
              <a:spcAft>
                <a:spcPts val="0"/>
              </a:spcAft>
              <a:buSzPts val="1400"/>
              <a:buChar char="○"/>
            </a:pPr>
            <a:r>
              <a:rPr lang="en-US"/>
              <a:t>58 minutes 55 seconds</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