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76"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1/4/2017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1480828-6983-48AD-9E27-CBD3696F837E}" type="datetimeFigureOut">
              <a:rPr lang="en-US" dirty="0"/>
              <a:t>1/4/2017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C5EFB91-0324-450E-B17F-36DC0ECCE413}" type="datetimeFigureOut">
              <a:rPr lang="en-US" dirty="0"/>
              <a:t>1/4/2017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1/4/2017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5500" dirty="0" smtClean="0">
                <a:solidFill>
                  <a:srgbClr val="0070C0"/>
                </a:solidFill>
              </a:rPr>
              <a:t>R</a:t>
            </a:r>
            <a:r>
              <a:rPr lang="zh-TW" altLang="en-US" sz="5500" dirty="0" smtClean="0">
                <a:solidFill>
                  <a:srgbClr val="0070C0"/>
                </a:solidFill>
              </a:rPr>
              <a:t>語言與資料科學導論</a:t>
            </a:r>
            <a:r>
              <a:rPr lang="en-US" altLang="zh-TW" sz="5500" dirty="0" smtClean="0">
                <a:solidFill>
                  <a:srgbClr val="0070C0"/>
                </a:solidFill>
              </a:rPr>
              <a:t/>
            </a:r>
            <a:br>
              <a:rPr lang="en-US" altLang="zh-TW" sz="5500" dirty="0" smtClean="0">
                <a:solidFill>
                  <a:srgbClr val="0070C0"/>
                </a:solidFill>
              </a:rPr>
            </a:br>
            <a:r>
              <a:rPr lang="en-US" altLang="zh-TW" sz="5500" dirty="0" smtClean="0">
                <a:solidFill>
                  <a:srgbClr val="0070C0"/>
                </a:solidFill>
              </a:rPr>
              <a:t>Term Project</a:t>
            </a:r>
            <a:br>
              <a:rPr lang="en-US" altLang="zh-TW" sz="5500" dirty="0" smtClean="0">
                <a:solidFill>
                  <a:srgbClr val="0070C0"/>
                </a:solidFill>
              </a:rPr>
            </a:br>
            <a:r>
              <a:rPr lang="en-US" altLang="zh-TW" sz="5500" dirty="0" smtClean="0">
                <a:solidFill>
                  <a:srgbClr val="FF0000"/>
                </a:solidFill>
              </a:rPr>
              <a:t>Team 9</a:t>
            </a:r>
            <a:r>
              <a:rPr lang="zh-TW" altLang="en-US" sz="5500" dirty="0" smtClean="0">
                <a:solidFill>
                  <a:srgbClr val="FF0000"/>
                </a:solidFill>
              </a:rPr>
              <a:t> </a:t>
            </a:r>
            <a:r>
              <a:rPr lang="en-US" altLang="zh-TW" sz="5500" dirty="0" smtClean="0">
                <a:solidFill>
                  <a:srgbClr val="FF0000"/>
                </a:solidFill>
              </a:rPr>
              <a:t>-</a:t>
            </a:r>
            <a:r>
              <a:rPr lang="zh-TW" altLang="en-US" sz="5500" dirty="0" smtClean="0">
                <a:solidFill>
                  <a:srgbClr val="FF0000"/>
                </a:solidFill>
              </a:rPr>
              <a:t> </a:t>
            </a:r>
            <a:r>
              <a:rPr lang="en-US" altLang="zh-TW" sz="5500" dirty="0" smtClean="0">
                <a:solidFill>
                  <a:srgbClr val="FF0000"/>
                </a:solidFill>
              </a:rPr>
              <a:t>Movie &amp; </a:t>
            </a:r>
            <a:r>
              <a:rPr lang="en-US" altLang="zh-TW" sz="5500" dirty="0" err="1" smtClean="0">
                <a:solidFill>
                  <a:srgbClr val="FF0000"/>
                </a:solidFill>
              </a:rPr>
              <a:t>Boxoffice</a:t>
            </a:r>
            <a:endParaRPr lang="zh-TW" altLang="en-US" sz="5500" dirty="0">
              <a:solidFill>
                <a:srgbClr val="FF0000"/>
              </a:solidFill>
            </a:endParaRPr>
          </a:p>
        </p:txBody>
      </p:sp>
      <p:sp>
        <p:nvSpPr>
          <p:cNvPr id="3" name="副標題 2"/>
          <p:cNvSpPr>
            <a:spLocks noGrp="1"/>
          </p:cNvSpPr>
          <p:nvPr>
            <p:ph type="subTitle" idx="1"/>
          </p:nvPr>
        </p:nvSpPr>
        <p:spPr>
          <a:xfrm>
            <a:off x="6968783" y="4548700"/>
            <a:ext cx="2787161" cy="2206870"/>
          </a:xfrm>
        </p:spPr>
        <p:txBody>
          <a:bodyPr>
            <a:noAutofit/>
          </a:bodyPr>
          <a:lstStyle/>
          <a:p>
            <a:r>
              <a:rPr lang="en-US" altLang="zh-TW" sz="2000" b="1" dirty="0" smtClean="0">
                <a:solidFill>
                  <a:srgbClr val="002060"/>
                </a:solidFill>
              </a:rPr>
              <a:t>B03901052 </a:t>
            </a:r>
            <a:r>
              <a:rPr lang="zh-TW" altLang="en-US" sz="2000" b="1" dirty="0" smtClean="0">
                <a:solidFill>
                  <a:srgbClr val="002060"/>
                </a:solidFill>
              </a:rPr>
              <a:t>王傑生</a:t>
            </a:r>
            <a:r>
              <a:rPr lang="zh-TW" altLang="en-US" sz="2000" dirty="0" smtClean="0">
                <a:solidFill>
                  <a:srgbClr val="002060"/>
                </a:solidFill>
              </a:rPr>
              <a:t> </a:t>
            </a:r>
            <a:endParaRPr lang="en-US" altLang="zh-TW" sz="2000" dirty="0" smtClean="0">
              <a:solidFill>
                <a:srgbClr val="002060"/>
              </a:solidFill>
            </a:endParaRPr>
          </a:p>
          <a:p>
            <a:r>
              <a:rPr lang="en-US" altLang="zh-TW" sz="2000" b="1" dirty="0" smtClean="0">
                <a:solidFill>
                  <a:srgbClr val="002060"/>
                </a:solidFill>
              </a:rPr>
              <a:t>B02901078 </a:t>
            </a:r>
            <a:r>
              <a:rPr lang="zh-TW" altLang="en-US" sz="2000" b="1" dirty="0">
                <a:solidFill>
                  <a:srgbClr val="002060"/>
                </a:solidFill>
              </a:rPr>
              <a:t>吳岳</a:t>
            </a:r>
            <a:r>
              <a:rPr lang="zh-TW" altLang="en-US" sz="2000" b="1" dirty="0" smtClean="0">
                <a:solidFill>
                  <a:srgbClr val="002060"/>
                </a:solidFill>
              </a:rPr>
              <a:t>樺 </a:t>
            </a:r>
            <a:endParaRPr lang="en-US" altLang="zh-TW" sz="2000" b="1" dirty="0" smtClean="0">
              <a:solidFill>
                <a:srgbClr val="002060"/>
              </a:solidFill>
            </a:endParaRPr>
          </a:p>
          <a:p>
            <a:r>
              <a:rPr lang="en-US" altLang="zh-TW" sz="2000" b="1" dirty="0">
                <a:solidFill>
                  <a:srgbClr val="002060"/>
                </a:solidFill>
              </a:rPr>
              <a:t>R04546001 </a:t>
            </a:r>
            <a:r>
              <a:rPr lang="zh-TW" altLang="en-US" sz="2000" b="1" dirty="0">
                <a:solidFill>
                  <a:srgbClr val="002060"/>
                </a:solidFill>
              </a:rPr>
              <a:t>陳彥</a:t>
            </a:r>
            <a:r>
              <a:rPr lang="zh-TW" altLang="en-US" sz="2000" b="1" dirty="0" smtClean="0">
                <a:solidFill>
                  <a:srgbClr val="002060"/>
                </a:solidFill>
              </a:rPr>
              <a:t>臻</a:t>
            </a:r>
            <a:endParaRPr lang="en-US" altLang="zh-TW" sz="2000" b="1" dirty="0" smtClean="0">
              <a:solidFill>
                <a:srgbClr val="002060"/>
              </a:solidFill>
            </a:endParaRPr>
          </a:p>
          <a:p>
            <a:r>
              <a:rPr lang="en-US" altLang="zh-TW" sz="2000" b="1" dirty="0" smtClean="0">
                <a:solidFill>
                  <a:srgbClr val="002060"/>
                </a:solidFill>
              </a:rPr>
              <a:t>R04546009 </a:t>
            </a:r>
            <a:r>
              <a:rPr lang="zh-TW" altLang="en-US" sz="2000" b="1" dirty="0">
                <a:solidFill>
                  <a:srgbClr val="002060"/>
                </a:solidFill>
              </a:rPr>
              <a:t>陳苗</a:t>
            </a:r>
            <a:r>
              <a:rPr lang="zh-TW" altLang="en-US" sz="2000" b="1" dirty="0" smtClean="0">
                <a:solidFill>
                  <a:srgbClr val="002060"/>
                </a:solidFill>
              </a:rPr>
              <a:t>霈 </a:t>
            </a:r>
            <a:endParaRPr lang="en-US" altLang="zh-TW" sz="2000" b="1" dirty="0" smtClean="0">
              <a:solidFill>
                <a:srgbClr val="002060"/>
              </a:solidFill>
            </a:endParaRPr>
          </a:p>
          <a:p>
            <a:r>
              <a:rPr lang="en-US" altLang="zh-TW" sz="2000" b="1" dirty="0" smtClean="0">
                <a:solidFill>
                  <a:srgbClr val="002060"/>
                </a:solidFill>
              </a:rPr>
              <a:t>R04546035 </a:t>
            </a:r>
            <a:r>
              <a:rPr lang="zh-TW" altLang="en-US" sz="2000" b="1" dirty="0">
                <a:solidFill>
                  <a:srgbClr val="002060"/>
                </a:solidFill>
              </a:rPr>
              <a:t>徐慶凱</a:t>
            </a:r>
            <a:endParaRPr lang="en-US" altLang="zh-TW" sz="2000" b="1" dirty="0" smtClean="0">
              <a:solidFill>
                <a:srgbClr val="002060"/>
              </a:solidFill>
            </a:endParaRPr>
          </a:p>
        </p:txBody>
      </p:sp>
    </p:spTree>
    <p:extLst>
      <p:ext uri="{BB962C8B-B14F-4D97-AF65-F5344CB8AC3E}">
        <p14:creationId xmlns:p14="http://schemas.microsoft.com/office/powerpoint/2010/main" val="310399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2320993" y="1746252"/>
            <a:ext cx="7359799" cy="4483097"/>
          </a:xfrm>
          <a:prstGeom prst="rect">
            <a:avLst/>
          </a:prstGeom>
        </p:spPr>
      </p:pic>
      <p:sp>
        <p:nvSpPr>
          <p:cNvPr id="5" name="矩形 4"/>
          <p:cNvSpPr/>
          <p:nvPr/>
        </p:nvSpPr>
        <p:spPr>
          <a:xfrm>
            <a:off x="2345085" y="1023544"/>
            <a:ext cx="7311617" cy="584775"/>
          </a:xfrm>
          <a:prstGeom prst="rect">
            <a:avLst/>
          </a:prstGeom>
        </p:spPr>
        <p:txBody>
          <a:bodyPr wrap="none">
            <a:spAutoFit/>
          </a:bodyPr>
          <a:lstStyle/>
          <a:p>
            <a:r>
              <a:rPr lang="zh-TW" altLang="en-US" sz="3200" b="1" dirty="0"/>
              <a:t>票房數字呈指數遞增故取</a:t>
            </a:r>
            <a:r>
              <a:rPr lang="en-US" altLang="zh-TW" sz="3200" b="1" dirty="0"/>
              <a:t>log</a:t>
            </a:r>
            <a:r>
              <a:rPr lang="zh-TW" altLang="en-US" sz="3200" b="1" dirty="0"/>
              <a:t>後再次繪圖</a:t>
            </a:r>
          </a:p>
        </p:txBody>
      </p:sp>
    </p:spTree>
    <p:extLst>
      <p:ext uri="{BB962C8B-B14F-4D97-AF65-F5344CB8AC3E}">
        <p14:creationId xmlns:p14="http://schemas.microsoft.com/office/powerpoint/2010/main" val="393038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28358" y="834301"/>
            <a:ext cx="10058400" cy="1010507"/>
          </a:xfrm>
        </p:spPr>
        <p:txBody>
          <a:bodyPr>
            <a:normAutofit/>
          </a:bodyPr>
          <a:lstStyle/>
          <a:p>
            <a:r>
              <a:rPr lang="zh-TW" altLang="en-US" sz="3200" b="1" dirty="0"/>
              <a:t>觀察電影的人氣衰減速度及其他參數間的關係 取次週與首週的人氣比及其他幾項參數計算</a:t>
            </a:r>
            <a:r>
              <a:rPr lang="en-US" altLang="zh-TW" sz="3200" b="1" dirty="0"/>
              <a:t>correlation</a:t>
            </a:r>
            <a:endParaRPr lang="zh-TW" altLang="en-US" sz="3200" b="1" dirty="0"/>
          </a:p>
        </p:txBody>
      </p:sp>
      <p:sp>
        <p:nvSpPr>
          <p:cNvPr id="6" name="Rectangle 2"/>
          <p:cNvSpPr>
            <a:spLocks noChangeArrowheads="1"/>
          </p:cNvSpPr>
          <p:nvPr/>
        </p:nvSpPr>
        <p:spPr bwMode="auto">
          <a:xfrm>
            <a:off x="1346688" y="2404581"/>
            <a:ext cx="3472962" cy="646331"/>
          </a:xfrm>
          <a:prstGeom prst="rect">
            <a:avLst/>
          </a:prstGeom>
        </p:spPr>
        <p:txBody>
          <a:bodyPr wrap="square">
            <a:spAutoFit/>
          </a:bodyPr>
          <a:lstStyle/>
          <a:p>
            <a:r>
              <a:rPr lang="zh-TW" altLang="zh-TW" dirty="0"/>
              <a:t>cor(movies[,c(2, 5, 8, 11, 12)], movies$ntitle2/movies$ntitle1) </a:t>
            </a:r>
          </a:p>
        </p:txBody>
      </p:sp>
      <p:sp>
        <p:nvSpPr>
          <p:cNvPr id="7" name="矩形 6"/>
          <p:cNvSpPr/>
          <p:nvPr/>
        </p:nvSpPr>
        <p:spPr>
          <a:xfrm>
            <a:off x="6257558" y="2404581"/>
            <a:ext cx="4438767" cy="646331"/>
          </a:xfrm>
          <a:prstGeom prst="rect">
            <a:avLst/>
          </a:prstGeom>
        </p:spPr>
        <p:txBody>
          <a:bodyPr wrap="square">
            <a:spAutoFit/>
          </a:bodyPr>
          <a:lstStyle/>
          <a:p>
            <a:r>
              <a:rPr lang="en-US" altLang="zh-TW" dirty="0" err="1"/>
              <a:t>cor</a:t>
            </a:r>
            <a:r>
              <a:rPr lang="en-US" altLang="zh-TW" dirty="0"/>
              <a:t>(movies[,c(2, 5, 8, </a:t>
            </a:r>
            <a:r>
              <a:rPr lang="en-US" altLang="zh-TW" dirty="0" smtClean="0"/>
              <a:t>11,12)]</a:t>
            </a:r>
          </a:p>
          <a:p>
            <a:r>
              <a:rPr lang="en-US" altLang="zh-TW" dirty="0" smtClean="0"/>
              <a:t>,movies$popularity2/movies$popularity1</a:t>
            </a:r>
            <a:r>
              <a:rPr lang="en-US" altLang="zh-TW" dirty="0"/>
              <a:t>)</a:t>
            </a:r>
            <a:endParaRPr lang="zh-TW" altLang="en-US" dirty="0"/>
          </a:p>
        </p:txBody>
      </p:sp>
      <p:pic>
        <p:nvPicPr>
          <p:cNvPr id="10" name="圖片 9"/>
          <p:cNvPicPr>
            <a:picLocks noChangeAspect="1"/>
          </p:cNvPicPr>
          <p:nvPr/>
        </p:nvPicPr>
        <p:blipFill>
          <a:blip r:embed="rId2"/>
          <a:stretch>
            <a:fillRect/>
          </a:stretch>
        </p:blipFill>
        <p:spPr>
          <a:xfrm>
            <a:off x="1346688" y="3229685"/>
            <a:ext cx="3254908" cy="1957419"/>
          </a:xfrm>
          <a:prstGeom prst="rect">
            <a:avLst/>
          </a:prstGeom>
        </p:spPr>
      </p:pic>
      <p:pic>
        <p:nvPicPr>
          <p:cNvPr id="11" name="圖片 10"/>
          <p:cNvPicPr>
            <a:picLocks noChangeAspect="1"/>
          </p:cNvPicPr>
          <p:nvPr/>
        </p:nvPicPr>
        <p:blipFill>
          <a:blip r:embed="rId3"/>
          <a:stretch>
            <a:fillRect/>
          </a:stretch>
        </p:blipFill>
        <p:spPr>
          <a:xfrm>
            <a:off x="6619508" y="3229685"/>
            <a:ext cx="3428379" cy="1957419"/>
          </a:xfrm>
          <a:prstGeom prst="rect">
            <a:avLst/>
          </a:prstGeom>
        </p:spPr>
      </p:pic>
      <p:sp>
        <p:nvSpPr>
          <p:cNvPr id="12" name="矩形 11"/>
          <p:cNvSpPr/>
          <p:nvPr/>
        </p:nvSpPr>
        <p:spPr>
          <a:xfrm>
            <a:off x="1346688" y="5601385"/>
            <a:ext cx="6096000" cy="923330"/>
          </a:xfrm>
          <a:prstGeom prst="rect">
            <a:avLst/>
          </a:prstGeom>
        </p:spPr>
        <p:txBody>
          <a:bodyPr>
            <a:spAutoFit/>
          </a:bodyPr>
          <a:lstStyle/>
          <a:p>
            <a:pPr>
              <a:buFont typeface="Arial" panose="020B0604020202020204" pitchFamily="34" charset="0"/>
              <a:buChar char="•"/>
            </a:pPr>
            <a:r>
              <a:rPr lang="zh-TW" altLang="en-US" dirty="0" smtClean="0"/>
              <a:t> 數字</a:t>
            </a:r>
            <a:r>
              <a:rPr lang="zh-TW" altLang="en-US" dirty="0"/>
              <a:t>越低代表衰減速度越快</a:t>
            </a:r>
          </a:p>
          <a:p>
            <a:pPr>
              <a:buFont typeface="Arial" panose="020B0604020202020204" pitchFamily="34" charset="0"/>
              <a:buChar char="•"/>
            </a:pPr>
            <a:r>
              <a:rPr lang="zh-TW" altLang="en-US" dirty="0" smtClean="0"/>
              <a:t> 上映</a:t>
            </a:r>
            <a:r>
              <a:rPr lang="zh-TW" altLang="en-US" dirty="0"/>
              <a:t>前人氣高的電影上映後人氣衰減較</a:t>
            </a:r>
            <a:r>
              <a:rPr lang="zh-TW" altLang="en-US" dirty="0" smtClean="0"/>
              <a:t>慢</a:t>
            </a:r>
            <a:endParaRPr lang="en-US" altLang="zh-TW" dirty="0" smtClean="0"/>
          </a:p>
          <a:p>
            <a:pPr>
              <a:buFont typeface="Arial" panose="020B0604020202020204" pitchFamily="34" charset="0"/>
              <a:buChar char="•"/>
            </a:pPr>
            <a:r>
              <a:rPr lang="zh-TW" altLang="en-US" dirty="0" smtClean="0"/>
              <a:t> 人</a:t>
            </a:r>
            <a:r>
              <a:rPr lang="zh-TW" altLang="en-US" dirty="0"/>
              <a:t>氣衰減速率與票房、評價等有著低度的正相關</a:t>
            </a:r>
          </a:p>
        </p:txBody>
      </p:sp>
    </p:spTree>
    <p:extLst>
      <p:ext uri="{BB962C8B-B14F-4D97-AF65-F5344CB8AC3E}">
        <p14:creationId xmlns:p14="http://schemas.microsoft.com/office/powerpoint/2010/main" val="126835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建立模型</a:t>
            </a:r>
            <a:endParaRPr lang="zh-TW" altLang="en-US" dirty="0"/>
          </a:p>
        </p:txBody>
      </p:sp>
      <p:sp>
        <p:nvSpPr>
          <p:cNvPr id="3" name="內容版面配置區 2"/>
          <p:cNvSpPr>
            <a:spLocks noGrp="1"/>
          </p:cNvSpPr>
          <p:nvPr>
            <p:ph idx="1"/>
          </p:nvPr>
        </p:nvSpPr>
        <p:spPr/>
        <p:txBody>
          <a:bodyPr/>
          <a:lstStyle/>
          <a:p>
            <a:r>
              <a:rPr lang="zh-TW" altLang="en-US" dirty="0"/>
              <a:t>使用</a:t>
            </a:r>
            <a:r>
              <a:rPr lang="en-US" altLang="zh-TW" dirty="0"/>
              <a:t>support vector regression(SVR)</a:t>
            </a:r>
            <a:r>
              <a:rPr lang="zh-TW" altLang="en-US" dirty="0"/>
              <a:t>的機器學習來建立模型，並選出約</a:t>
            </a:r>
            <a:r>
              <a:rPr lang="en-US" altLang="zh-TW" dirty="0"/>
              <a:t>30</a:t>
            </a:r>
            <a:r>
              <a:rPr lang="zh-TW" altLang="en-US" dirty="0"/>
              <a:t>部</a:t>
            </a:r>
            <a:r>
              <a:rPr lang="en-US" altLang="zh-TW" dirty="0"/>
              <a:t>2016</a:t>
            </a:r>
            <a:r>
              <a:rPr lang="zh-TW" altLang="en-US" dirty="0"/>
              <a:t>年的電影，以此模型預測票房作為驗證。在接下來的實驗中，我們使用不同的</a:t>
            </a:r>
            <a:r>
              <a:rPr lang="en-US" altLang="zh-TW" dirty="0"/>
              <a:t>features</a:t>
            </a:r>
            <a:r>
              <a:rPr lang="zh-TW" altLang="en-US" dirty="0"/>
              <a:t>組合來觀察這些</a:t>
            </a:r>
            <a:r>
              <a:rPr lang="en-US" altLang="zh-TW" dirty="0"/>
              <a:t>features</a:t>
            </a:r>
            <a:r>
              <a:rPr lang="zh-TW" altLang="en-US" dirty="0"/>
              <a:t>與票房的相關性</a:t>
            </a:r>
            <a:r>
              <a:rPr lang="zh-TW" altLang="en-US" dirty="0" smtClean="0"/>
              <a:t>。</a:t>
            </a:r>
            <a:endParaRPr lang="en-US" altLang="zh-TW" dirty="0" smtClean="0"/>
          </a:p>
          <a:p>
            <a:endParaRPr lang="en-US" altLang="zh-TW" dirty="0" smtClean="0"/>
          </a:p>
          <a:p>
            <a:r>
              <a:rPr lang="zh-TW" altLang="en-US" dirty="0"/>
              <a:t>使</a:t>
            </a:r>
            <a:r>
              <a:rPr lang="en-US" altLang="zh-TW" dirty="0"/>
              <a:t>model</a:t>
            </a:r>
            <a:r>
              <a:rPr lang="zh-TW" altLang="en-US" dirty="0"/>
              <a:t>有一致性，我們統一使用參數</a:t>
            </a:r>
            <a:r>
              <a:rPr lang="en-US" altLang="zh-TW" dirty="0"/>
              <a:t>C=1.1, </a:t>
            </a:r>
            <a:r>
              <a:rPr lang="en-US" altLang="zh-TW" dirty="0" smtClean="0"/>
              <a:t>epsilon=0.5</a:t>
            </a:r>
            <a:r>
              <a:rPr lang="zh-TW" altLang="en-US" dirty="0" smtClean="0"/>
              <a:t>。</a:t>
            </a:r>
            <a:endParaRPr lang="zh-TW" altLang="en-US" dirty="0"/>
          </a:p>
        </p:txBody>
      </p:sp>
    </p:spTree>
    <p:extLst>
      <p:ext uri="{BB962C8B-B14F-4D97-AF65-F5344CB8AC3E}">
        <p14:creationId xmlns:p14="http://schemas.microsoft.com/office/powerpoint/2010/main" val="41616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實驗數據</a:t>
            </a:r>
            <a:endParaRPr lang="zh-TW" altLang="en-US" dirty="0"/>
          </a:p>
        </p:txBody>
      </p:sp>
      <p:sp>
        <p:nvSpPr>
          <p:cNvPr id="3" name="內容版面配置區 2"/>
          <p:cNvSpPr>
            <a:spLocks noGrp="1"/>
          </p:cNvSpPr>
          <p:nvPr>
            <p:ph idx="1"/>
          </p:nvPr>
        </p:nvSpPr>
        <p:spPr/>
        <p:txBody>
          <a:bodyPr/>
          <a:lstStyle/>
          <a:p>
            <a:r>
              <a:rPr lang="zh-TW" altLang="en-US" dirty="0" smtClean="0"/>
              <a:t>以之前分所分析擁有最高</a:t>
            </a:r>
            <a:r>
              <a:rPr lang="en-US" altLang="zh-TW" dirty="0" smtClean="0"/>
              <a:t>correlation</a:t>
            </a:r>
            <a:r>
              <a:rPr lang="zh-TW" altLang="en-US" dirty="0" smtClean="0"/>
              <a:t>的</a:t>
            </a:r>
            <a:r>
              <a:rPr lang="en-US" altLang="zh-TW" dirty="0" smtClean="0"/>
              <a:t>ntitle1</a:t>
            </a:r>
            <a:r>
              <a:rPr lang="zh-TW" altLang="en-US" dirty="0" smtClean="0"/>
              <a:t>的線性回歸模型作為後續的比較基準 。下方各圖中橫軸代表第</a:t>
            </a:r>
            <a:r>
              <a:rPr lang="en-US" altLang="zh-TW" dirty="0" smtClean="0"/>
              <a:t>x</a:t>
            </a:r>
            <a:r>
              <a:rPr lang="zh-TW" altLang="en-US" dirty="0" smtClean="0"/>
              <a:t>部電影，縱軸為票房</a:t>
            </a:r>
            <a:r>
              <a:rPr lang="en-US" altLang="zh-TW" dirty="0" smtClean="0"/>
              <a:t>(</a:t>
            </a:r>
            <a:r>
              <a:rPr lang="zh-TW" altLang="en-US" dirty="0" smtClean="0"/>
              <a:t>萬</a:t>
            </a:r>
            <a:r>
              <a:rPr lang="en-US" altLang="zh-TW" dirty="0" smtClean="0"/>
              <a:t>)</a:t>
            </a:r>
            <a:r>
              <a:rPr lang="zh-TW" altLang="en-US" dirty="0" smtClean="0"/>
              <a:t>，紅線為實際票房，藍線為預測票房</a:t>
            </a:r>
            <a:endParaRPr lang="zh-TW" altLang="en-US" dirty="0"/>
          </a:p>
        </p:txBody>
      </p:sp>
      <p:pic>
        <p:nvPicPr>
          <p:cNvPr id="4" name="圖片 3"/>
          <p:cNvPicPr>
            <a:picLocks noChangeAspect="1"/>
          </p:cNvPicPr>
          <p:nvPr/>
        </p:nvPicPr>
        <p:blipFill>
          <a:blip r:embed="rId2"/>
          <a:stretch>
            <a:fillRect/>
          </a:stretch>
        </p:blipFill>
        <p:spPr>
          <a:xfrm>
            <a:off x="1220049" y="2847266"/>
            <a:ext cx="4782283" cy="3837820"/>
          </a:xfrm>
          <a:prstGeom prst="rect">
            <a:avLst/>
          </a:prstGeom>
        </p:spPr>
      </p:pic>
      <p:sp>
        <p:nvSpPr>
          <p:cNvPr id="5" name="矩形 4"/>
          <p:cNvSpPr/>
          <p:nvPr/>
        </p:nvSpPr>
        <p:spPr>
          <a:xfrm>
            <a:off x="6468208" y="5505313"/>
            <a:ext cx="3818792" cy="923330"/>
          </a:xfrm>
          <a:prstGeom prst="rect">
            <a:avLst/>
          </a:prstGeom>
        </p:spPr>
        <p:txBody>
          <a:bodyPr wrap="square">
            <a:spAutoFit/>
          </a:bodyPr>
          <a:lstStyle/>
          <a:p>
            <a:pPr>
              <a:buFont typeface="Arial" panose="020B0604020202020204" pitchFamily="34" charset="0"/>
              <a:buChar char="•"/>
            </a:pPr>
            <a:r>
              <a:rPr lang="en-US" altLang="zh-TW" dirty="0"/>
              <a:t>RMSE: 2334</a:t>
            </a:r>
          </a:p>
          <a:p>
            <a:pPr>
              <a:buFont typeface="Arial" panose="020B0604020202020204" pitchFamily="34" charset="0"/>
              <a:buChar char="•"/>
            </a:pPr>
            <a:r>
              <a:rPr lang="en-US" altLang="zh-TW" dirty="0"/>
              <a:t>average error: 1752</a:t>
            </a:r>
          </a:p>
          <a:p>
            <a:pPr>
              <a:buFont typeface="Arial" panose="020B0604020202020204" pitchFamily="34" charset="0"/>
              <a:buChar char="•"/>
            </a:pPr>
            <a:r>
              <a:rPr lang="en-US" altLang="zh-TW" dirty="0"/>
              <a:t>standard deviation of error: 1573</a:t>
            </a:r>
          </a:p>
        </p:txBody>
      </p:sp>
    </p:spTree>
    <p:extLst>
      <p:ext uri="{BB962C8B-B14F-4D97-AF65-F5344CB8AC3E}">
        <p14:creationId xmlns:p14="http://schemas.microsoft.com/office/powerpoint/2010/main" val="4173451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實驗數據</a:t>
            </a:r>
            <a:r>
              <a:rPr lang="en-US" altLang="zh-TW" dirty="0" smtClean="0"/>
              <a:t>-</a:t>
            </a:r>
            <a:r>
              <a:rPr lang="zh-TW" altLang="en-US" dirty="0" smtClean="0"/>
              <a:t>實驗一</a:t>
            </a:r>
            <a:endParaRPr lang="zh-TW" altLang="en-US" dirty="0"/>
          </a:p>
        </p:txBody>
      </p:sp>
      <p:sp>
        <p:nvSpPr>
          <p:cNvPr id="3" name="內容版面配置區 2"/>
          <p:cNvSpPr>
            <a:spLocks noGrp="1"/>
          </p:cNvSpPr>
          <p:nvPr>
            <p:ph idx="1"/>
          </p:nvPr>
        </p:nvSpPr>
        <p:spPr/>
        <p:txBody>
          <a:bodyPr/>
          <a:lstStyle/>
          <a:p>
            <a:r>
              <a:rPr lang="zh-TW" altLang="en-US" b="1" dirty="0"/>
              <a:t>將之前分析過程</a:t>
            </a:r>
            <a:r>
              <a:rPr lang="zh-TW" altLang="en-US" b="1" dirty="0" smtClean="0"/>
              <a:t>中所有</a:t>
            </a:r>
            <a:r>
              <a:rPr lang="zh-TW" altLang="en-US" b="1" dirty="0"/>
              <a:t>參數都設為</a:t>
            </a:r>
            <a:r>
              <a:rPr lang="en-US" altLang="zh-TW" b="1" dirty="0"/>
              <a:t>feature</a:t>
            </a:r>
            <a:r>
              <a:rPr lang="zh-TW" altLang="en-US" b="1" dirty="0"/>
              <a:t>，並使用</a:t>
            </a:r>
            <a:r>
              <a:rPr lang="en-US" altLang="zh-TW" b="1" dirty="0" err="1"/>
              <a:t>rbf</a:t>
            </a:r>
            <a:r>
              <a:rPr lang="en-US" altLang="zh-TW" b="1" dirty="0"/>
              <a:t> </a:t>
            </a:r>
            <a:r>
              <a:rPr lang="en-US" altLang="zh-TW" b="1" dirty="0" smtClean="0"/>
              <a:t>kernel</a:t>
            </a:r>
          </a:p>
          <a:p>
            <a:r>
              <a:rPr lang="en-US" altLang="zh-TW" dirty="0"/>
              <a:t>experiment 1 (</a:t>
            </a:r>
            <a:r>
              <a:rPr lang="en-US" altLang="zh-TW" dirty="0" smtClean="0"/>
              <a:t>kernel=“</a:t>
            </a:r>
            <a:r>
              <a:rPr lang="en-US" altLang="zh-TW" dirty="0" err="1" smtClean="0"/>
              <a:t>rbf</a:t>
            </a:r>
            <a:r>
              <a:rPr lang="en-US" altLang="zh-TW" dirty="0" smtClean="0"/>
              <a:t>”, </a:t>
            </a:r>
            <a:r>
              <a:rPr lang="en-US" altLang="zh-TW" dirty="0"/>
              <a:t>features=all)</a:t>
            </a:r>
            <a:endParaRPr lang="zh-TW" altLang="en-US" dirty="0"/>
          </a:p>
        </p:txBody>
      </p:sp>
      <p:pic>
        <p:nvPicPr>
          <p:cNvPr id="4" name="圖片 3"/>
          <p:cNvPicPr>
            <a:picLocks noChangeAspect="1"/>
          </p:cNvPicPr>
          <p:nvPr/>
        </p:nvPicPr>
        <p:blipFill>
          <a:blip r:embed="rId2"/>
          <a:stretch>
            <a:fillRect/>
          </a:stretch>
        </p:blipFill>
        <p:spPr>
          <a:xfrm>
            <a:off x="1178169" y="3044826"/>
            <a:ext cx="4602040" cy="3617911"/>
          </a:xfrm>
          <a:prstGeom prst="rect">
            <a:avLst/>
          </a:prstGeom>
        </p:spPr>
      </p:pic>
      <p:sp>
        <p:nvSpPr>
          <p:cNvPr id="5" name="矩形 4"/>
          <p:cNvSpPr/>
          <p:nvPr/>
        </p:nvSpPr>
        <p:spPr>
          <a:xfrm>
            <a:off x="6353908" y="5494139"/>
            <a:ext cx="3924300" cy="923330"/>
          </a:xfrm>
          <a:prstGeom prst="rect">
            <a:avLst/>
          </a:prstGeom>
        </p:spPr>
        <p:txBody>
          <a:bodyPr wrap="square">
            <a:spAutoFit/>
          </a:bodyPr>
          <a:lstStyle/>
          <a:p>
            <a:pPr>
              <a:buFont typeface="Arial" panose="020B0604020202020204" pitchFamily="34" charset="0"/>
              <a:buChar char="•"/>
            </a:pPr>
            <a:r>
              <a:rPr lang="en-US" altLang="zh-TW" dirty="0"/>
              <a:t>RMSE: 2669</a:t>
            </a:r>
          </a:p>
          <a:p>
            <a:pPr>
              <a:buFont typeface="Arial" panose="020B0604020202020204" pitchFamily="34" charset="0"/>
              <a:buChar char="•"/>
            </a:pPr>
            <a:r>
              <a:rPr lang="en-US" altLang="zh-TW" dirty="0"/>
              <a:t>average error: 1934</a:t>
            </a:r>
          </a:p>
          <a:p>
            <a:pPr>
              <a:buFont typeface="Arial" panose="020B0604020202020204" pitchFamily="34" charset="0"/>
              <a:buChar char="•"/>
            </a:pPr>
            <a:r>
              <a:rPr lang="en-US" altLang="zh-TW" dirty="0"/>
              <a:t>standard deviation of error: 1876</a:t>
            </a:r>
          </a:p>
        </p:txBody>
      </p:sp>
    </p:spTree>
    <p:extLst>
      <p:ext uri="{BB962C8B-B14F-4D97-AF65-F5344CB8AC3E}">
        <p14:creationId xmlns:p14="http://schemas.microsoft.com/office/powerpoint/2010/main" val="2093133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實驗數據</a:t>
            </a:r>
            <a:r>
              <a:rPr lang="en-US" altLang="zh-TW" dirty="0"/>
              <a:t>-</a:t>
            </a:r>
            <a:r>
              <a:rPr lang="zh-TW" altLang="en-US" dirty="0" smtClean="0"/>
              <a:t>實驗二</a:t>
            </a:r>
            <a:endParaRPr lang="zh-TW" altLang="en-US" dirty="0"/>
          </a:p>
        </p:txBody>
      </p:sp>
      <p:sp>
        <p:nvSpPr>
          <p:cNvPr id="3" name="內容版面配置區 2"/>
          <p:cNvSpPr>
            <a:spLocks noGrp="1"/>
          </p:cNvSpPr>
          <p:nvPr>
            <p:ph idx="1"/>
          </p:nvPr>
        </p:nvSpPr>
        <p:spPr/>
        <p:txBody>
          <a:bodyPr/>
          <a:lstStyle/>
          <a:p>
            <a:r>
              <a:rPr lang="zh-TW" altLang="en-US" b="1" dirty="0"/>
              <a:t>使用</a:t>
            </a:r>
            <a:r>
              <a:rPr lang="en-US" altLang="zh-TW" b="1" dirty="0"/>
              <a:t>ntitle0</a:t>
            </a:r>
            <a:r>
              <a:rPr lang="zh-TW" altLang="en-US" b="1" dirty="0"/>
              <a:t>、</a:t>
            </a:r>
            <a:r>
              <a:rPr lang="en-US" altLang="zh-TW" b="1" dirty="0"/>
              <a:t>ntitle1</a:t>
            </a:r>
            <a:r>
              <a:rPr lang="zh-TW" altLang="en-US" b="1" dirty="0"/>
              <a:t>、</a:t>
            </a:r>
            <a:r>
              <a:rPr lang="en-US" altLang="zh-TW" b="1" dirty="0"/>
              <a:t>ntitle2</a:t>
            </a:r>
            <a:r>
              <a:rPr lang="zh-TW" altLang="en-US" b="1" dirty="0"/>
              <a:t>作為</a:t>
            </a:r>
            <a:r>
              <a:rPr lang="en-US" altLang="zh-TW" b="1" dirty="0" smtClean="0"/>
              <a:t>feature</a:t>
            </a:r>
          </a:p>
          <a:p>
            <a:r>
              <a:rPr lang="en-US" altLang="zh-TW" dirty="0"/>
              <a:t>experiment 2 (</a:t>
            </a:r>
            <a:r>
              <a:rPr lang="en-US" altLang="zh-TW" dirty="0" smtClean="0"/>
              <a:t>kernel=“</a:t>
            </a:r>
            <a:r>
              <a:rPr lang="en-US" altLang="zh-TW" dirty="0" err="1" smtClean="0"/>
              <a:t>rbf</a:t>
            </a:r>
            <a:r>
              <a:rPr lang="en-US" altLang="zh-TW" dirty="0" smtClean="0"/>
              <a:t>”, </a:t>
            </a:r>
            <a:r>
              <a:rPr lang="en-US" altLang="zh-TW" dirty="0"/>
              <a:t>features=ntitle0, ntitle1, ntitle2) </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1195753" y="2952947"/>
            <a:ext cx="4755906" cy="3801743"/>
          </a:xfrm>
          <a:prstGeom prst="rect">
            <a:avLst/>
          </a:prstGeom>
        </p:spPr>
      </p:pic>
      <p:sp>
        <p:nvSpPr>
          <p:cNvPr id="5" name="矩形 4"/>
          <p:cNvSpPr/>
          <p:nvPr/>
        </p:nvSpPr>
        <p:spPr>
          <a:xfrm>
            <a:off x="6450623" y="5478072"/>
            <a:ext cx="3669323" cy="923330"/>
          </a:xfrm>
          <a:prstGeom prst="rect">
            <a:avLst/>
          </a:prstGeom>
        </p:spPr>
        <p:txBody>
          <a:bodyPr wrap="square">
            <a:spAutoFit/>
          </a:bodyPr>
          <a:lstStyle/>
          <a:p>
            <a:pPr>
              <a:buFont typeface="Arial" panose="020B0604020202020204" pitchFamily="34" charset="0"/>
              <a:buChar char="•"/>
            </a:pPr>
            <a:r>
              <a:rPr lang="en-US" altLang="zh-TW" dirty="0"/>
              <a:t>RMSE: 2267</a:t>
            </a:r>
          </a:p>
          <a:p>
            <a:pPr>
              <a:buFont typeface="Arial" panose="020B0604020202020204" pitchFamily="34" charset="0"/>
              <a:buChar char="•"/>
            </a:pPr>
            <a:r>
              <a:rPr lang="en-US" altLang="zh-TW" dirty="0"/>
              <a:t>average error: 1639</a:t>
            </a:r>
          </a:p>
          <a:p>
            <a:pPr>
              <a:buFont typeface="Arial" panose="020B0604020202020204" pitchFamily="34" charset="0"/>
              <a:buChar char="•"/>
            </a:pPr>
            <a:r>
              <a:rPr lang="en-US" altLang="zh-TW" dirty="0"/>
              <a:t>standard deviation of error: 1599</a:t>
            </a:r>
          </a:p>
        </p:txBody>
      </p:sp>
    </p:spTree>
    <p:extLst>
      <p:ext uri="{BB962C8B-B14F-4D97-AF65-F5344CB8AC3E}">
        <p14:creationId xmlns:p14="http://schemas.microsoft.com/office/powerpoint/2010/main" val="805062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實驗數據</a:t>
            </a:r>
            <a:r>
              <a:rPr lang="en-US" altLang="zh-TW" dirty="0"/>
              <a:t>-</a:t>
            </a:r>
            <a:r>
              <a:rPr lang="zh-TW" altLang="en-US" dirty="0" smtClean="0"/>
              <a:t>實驗三</a:t>
            </a:r>
            <a:endParaRPr lang="zh-TW" altLang="en-US" dirty="0"/>
          </a:p>
        </p:txBody>
      </p:sp>
      <p:sp>
        <p:nvSpPr>
          <p:cNvPr id="3" name="內容版面配置區 2"/>
          <p:cNvSpPr>
            <a:spLocks noGrp="1"/>
          </p:cNvSpPr>
          <p:nvPr>
            <p:ph idx="1"/>
          </p:nvPr>
        </p:nvSpPr>
        <p:spPr/>
        <p:txBody>
          <a:bodyPr/>
          <a:lstStyle/>
          <a:p>
            <a:r>
              <a:rPr lang="zh-TW" altLang="en-US" b="1" dirty="0"/>
              <a:t>使用</a:t>
            </a:r>
            <a:r>
              <a:rPr lang="en-US" altLang="zh-TW" b="1" dirty="0"/>
              <a:t>ntitle1</a:t>
            </a:r>
            <a:r>
              <a:rPr lang="zh-TW" altLang="en-US" b="1" dirty="0"/>
              <a:t>、</a:t>
            </a:r>
            <a:r>
              <a:rPr lang="en-US" altLang="zh-TW" b="1" dirty="0"/>
              <a:t>ntitle2</a:t>
            </a:r>
            <a:r>
              <a:rPr lang="zh-TW" altLang="en-US" b="1" dirty="0"/>
              <a:t>作為</a:t>
            </a:r>
            <a:r>
              <a:rPr lang="en-US" altLang="zh-TW" b="1" dirty="0" smtClean="0"/>
              <a:t>feature</a:t>
            </a:r>
          </a:p>
          <a:p>
            <a:r>
              <a:rPr lang="en-US" altLang="zh-TW" dirty="0"/>
              <a:t>experiment 3 (</a:t>
            </a:r>
            <a:r>
              <a:rPr lang="en-US" altLang="zh-TW" dirty="0" smtClean="0"/>
              <a:t>kernel=“</a:t>
            </a:r>
            <a:r>
              <a:rPr lang="en-US" altLang="zh-TW" dirty="0" err="1" smtClean="0"/>
              <a:t>rbf</a:t>
            </a:r>
            <a:r>
              <a:rPr lang="en-US" altLang="zh-TW" dirty="0" smtClean="0"/>
              <a:t>”, </a:t>
            </a:r>
            <a:r>
              <a:rPr lang="en-US" altLang="zh-TW" dirty="0"/>
              <a:t>features=ntitle1, ntitle2) </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1245994" y="2936629"/>
            <a:ext cx="4691743" cy="3789485"/>
          </a:xfrm>
          <a:prstGeom prst="rect">
            <a:avLst/>
          </a:prstGeom>
        </p:spPr>
      </p:pic>
      <p:sp>
        <p:nvSpPr>
          <p:cNvPr id="5" name="矩形 4"/>
          <p:cNvSpPr/>
          <p:nvPr/>
        </p:nvSpPr>
        <p:spPr>
          <a:xfrm>
            <a:off x="6575238" y="5525827"/>
            <a:ext cx="3915508" cy="923330"/>
          </a:xfrm>
          <a:prstGeom prst="rect">
            <a:avLst/>
          </a:prstGeom>
        </p:spPr>
        <p:txBody>
          <a:bodyPr wrap="square">
            <a:spAutoFit/>
          </a:bodyPr>
          <a:lstStyle/>
          <a:p>
            <a:pPr>
              <a:buFont typeface="Arial" panose="020B0604020202020204" pitchFamily="34" charset="0"/>
              <a:buChar char="•"/>
            </a:pPr>
            <a:r>
              <a:rPr lang="en-US" altLang="zh-TW" dirty="0"/>
              <a:t>RMSE: 2042</a:t>
            </a:r>
          </a:p>
          <a:p>
            <a:pPr>
              <a:buFont typeface="Arial" panose="020B0604020202020204" pitchFamily="34" charset="0"/>
              <a:buChar char="•"/>
            </a:pPr>
            <a:r>
              <a:rPr lang="en-US" altLang="zh-TW" dirty="0"/>
              <a:t>average error: 1523</a:t>
            </a:r>
          </a:p>
          <a:p>
            <a:pPr>
              <a:buFont typeface="Arial" panose="020B0604020202020204" pitchFamily="34" charset="0"/>
              <a:buChar char="•"/>
            </a:pPr>
            <a:r>
              <a:rPr lang="en-US" altLang="zh-TW" dirty="0"/>
              <a:t>standard deviation of error: 1388</a:t>
            </a:r>
          </a:p>
        </p:txBody>
      </p:sp>
    </p:spTree>
    <p:extLst>
      <p:ext uri="{BB962C8B-B14F-4D97-AF65-F5344CB8AC3E}">
        <p14:creationId xmlns:p14="http://schemas.microsoft.com/office/powerpoint/2010/main" val="3138305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實驗數據</a:t>
            </a:r>
            <a:r>
              <a:rPr lang="en-US" altLang="zh-TW" dirty="0"/>
              <a:t>-</a:t>
            </a:r>
            <a:r>
              <a:rPr lang="zh-TW" altLang="en-US" dirty="0" smtClean="0"/>
              <a:t>實驗四</a:t>
            </a:r>
            <a:endParaRPr lang="zh-TW" altLang="en-US" dirty="0"/>
          </a:p>
        </p:txBody>
      </p:sp>
      <p:sp>
        <p:nvSpPr>
          <p:cNvPr id="3" name="內容版面配置區 2"/>
          <p:cNvSpPr>
            <a:spLocks noGrp="1"/>
          </p:cNvSpPr>
          <p:nvPr>
            <p:ph idx="1"/>
          </p:nvPr>
        </p:nvSpPr>
        <p:spPr/>
        <p:txBody>
          <a:bodyPr/>
          <a:lstStyle/>
          <a:p>
            <a:r>
              <a:rPr lang="zh-TW" altLang="en-US" b="1" dirty="0"/>
              <a:t>使用</a:t>
            </a:r>
            <a:r>
              <a:rPr lang="en-US" altLang="zh-TW" b="1" dirty="0"/>
              <a:t>ntitle0</a:t>
            </a:r>
            <a:r>
              <a:rPr lang="zh-TW" altLang="en-US" b="1" dirty="0"/>
              <a:t>、</a:t>
            </a:r>
            <a:r>
              <a:rPr lang="en-US" altLang="zh-TW" b="1" dirty="0"/>
              <a:t>ntitle1</a:t>
            </a:r>
            <a:r>
              <a:rPr lang="zh-TW" altLang="en-US" b="1" dirty="0"/>
              <a:t>作為</a:t>
            </a:r>
            <a:r>
              <a:rPr lang="en-US" altLang="zh-TW" b="1" dirty="0" smtClean="0"/>
              <a:t>feature</a:t>
            </a:r>
          </a:p>
          <a:p>
            <a:r>
              <a:rPr lang="en-US" altLang="zh-TW" dirty="0"/>
              <a:t>experiment 4 (</a:t>
            </a:r>
            <a:r>
              <a:rPr lang="en-US" altLang="zh-TW" dirty="0" smtClean="0"/>
              <a:t>kernel=“</a:t>
            </a:r>
            <a:r>
              <a:rPr lang="en-US" altLang="zh-TW" dirty="0" err="1" smtClean="0"/>
              <a:t>rbf</a:t>
            </a:r>
            <a:r>
              <a:rPr lang="en-US" altLang="zh-TW" dirty="0" smtClean="0"/>
              <a:t>”, </a:t>
            </a:r>
            <a:r>
              <a:rPr lang="en-US" altLang="zh-TW" dirty="0"/>
              <a:t>features=ntitle0, ntitle1) </a:t>
            </a:r>
            <a:endParaRPr lang="zh-TW" altLang="en-US" dirty="0"/>
          </a:p>
        </p:txBody>
      </p:sp>
      <p:pic>
        <p:nvPicPr>
          <p:cNvPr id="4" name="圖片 3"/>
          <p:cNvPicPr>
            <a:picLocks noChangeAspect="1"/>
          </p:cNvPicPr>
          <p:nvPr/>
        </p:nvPicPr>
        <p:blipFill>
          <a:blip r:embed="rId2"/>
          <a:stretch>
            <a:fillRect/>
          </a:stretch>
        </p:blipFill>
        <p:spPr>
          <a:xfrm>
            <a:off x="1413318" y="3024554"/>
            <a:ext cx="4597806" cy="3701562"/>
          </a:xfrm>
          <a:prstGeom prst="rect">
            <a:avLst/>
          </a:prstGeom>
        </p:spPr>
      </p:pic>
      <p:sp>
        <p:nvSpPr>
          <p:cNvPr id="5" name="矩形 4"/>
          <p:cNvSpPr/>
          <p:nvPr/>
        </p:nvSpPr>
        <p:spPr>
          <a:xfrm>
            <a:off x="6539233" y="5525828"/>
            <a:ext cx="3853962" cy="923330"/>
          </a:xfrm>
          <a:prstGeom prst="rect">
            <a:avLst/>
          </a:prstGeom>
        </p:spPr>
        <p:txBody>
          <a:bodyPr wrap="square">
            <a:spAutoFit/>
          </a:bodyPr>
          <a:lstStyle/>
          <a:p>
            <a:pPr>
              <a:buFont typeface="Arial" panose="020B0604020202020204" pitchFamily="34" charset="0"/>
              <a:buChar char="•"/>
            </a:pPr>
            <a:r>
              <a:rPr lang="en-US" altLang="zh-TW" dirty="0"/>
              <a:t>RMSE: 2344</a:t>
            </a:r>
          </a:p>
          <a:p>
            <a:pPr>
              <a:buFont typeface="Arial" panose="020B0604020202020204" pitchFamily="34" charset="0"/>
              <a:buChar char="•"/>
            </a:pPr>
            <a:r>
              <a:rPr lang="en-US" altLang="zh-TW" dirty="0"/>
              <a:t>average error: 1743</a:t>
            </a:r>
          </a:p>
          <a:p>
            <a:pPr>
              <a:buFont typeface="Arial" panose="020B0604020202020204" pitchFamily="34" charset="0"/>
              <a:buChar char="•"/>
            </a:pPr>
            <a:r>
              <a:rPr lang="en-US" altLang="zh-TW" dirty="0"/>
              <a:t>standard deviation of error: 1599</a:t>
            </a:r>
          </a:p>
        </p:txBody>
      </p:sp>
    </p:spTree>
    <p:extLst>
      <p:ext uri="{BB962C8B-B14F-4D97-AF65-F5344CB8AC3E}">
        <p14:creationId xmlns:p14="http://schemas.microsoft.com/office/powerpoint/2010/main" val="3684599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結果分析</a:t>
            </a:r>
            <a:endParaRPr lang="zh-TW" altLang="en-US" dirty="0"/>
          </a:p>
        </p:txBody>
      </p:sp>
      <p:sp>
        <p:nvSpPr>
          <p:cNvPr id="3" name="內容版面配置區 2"/>
          <p:cNvSpPr>
            <a:spLocks noGrp="1"/>
          </p:cNvSpPr>
          <p:nvPr>
            <p:ph idx="1"/>
          </p:nvPr>
        </p:nvSpPr>
        <p:spPr/>
        <p:txBody>
          <a:bodyPr/>
          <a:lstStyle/>
          <a:p>
            <a:r>
              <a:rPr lang="zh-TW" altLang="en-US" dirty="0"/>
              <a:t>單純以上映首週文章總數</a:t>
            </a:r>
            <a:r>
              <a:rPr lang="en-US" altLang="zh-TW" dirty="0"/>
              <a:t>(ntitle1)</a:t>
            </a:r>
            <a:r>
              <a:rPr lang="zh-TW" altLang="en-US" dirty="0"/>
              <a:t>進行線性回歸即可得到不錯的</a:t>
            </a:r>
            <a:r>
              <a:rPr lang="zh-TW" altLang="en-US" dirty="0" smtClean="0"/>
              <a:t>結果。</a:t>
            </a:r>
            <a:endParaRPr lang="en-US" altLang="zh-TW" dirty="0" smtClean="0"/>
          </a:p>
          <a:p>
            <a:endParaRPr lang="zh-TW" altLang="en-US" dirty="0"/>
          </a:p>
          <a:p>
            <a:r>
              <a:rPr lang="zh-TW" altLang="en-US" dirty="0"/>
              <a:t>使用上映首週及次週文章總數</a:t>
            </a:r>
            <a:r>
              <a:rPr lang="en-US" altLang="zh-TW" dirty="0"/>
              <a:t>(ntitle1, ntitle2)</a:t>
            </a:r>
            <a:r>
              <a:rPr lang="zh-TW" altLang="en-US" dirty="0"/>
              <a:t>作為</a:t>
            </a:r>
            <a:r>
              <a:rPr lang="en-US" altLang="zh-TW" dirty="0"/>
              <a:t>feature</a:t>
            </a:r>
            <a:r>
              <a:rPr lang="zh-TW" altLang="en-US" dirty="0"/>
              <a:t>，並使用</a:t>
            </a:r>
            <a:r>
              <a:rPr lang="en-US" altLang="zh-TW" dirty="0"/>
              <a:t>non-linear</a:t>
            </a:r>
            <a:r>
              <a:rPr lang="zh-TW" altLang="en-US" dirty="0"/>
              <a:t>的</a:t>
            </a:r>
            <a:r>
              <a:rPr lang="en-US" altLang="zh-TW" dirty="0" err="1"/>
              <a:t>kernal</a:t>
            </a:r>
            <a:r>
              <a:rPr lang="zh-TW" altLang="en-US" dirty="0"/>
              <a:t>所得到的結果最佳，顯示票房可能與首兩週的熱度以及兩週間的變化有著較大的</a:t>
            </a:r>
            <a:r>
              <a:rPr lang="zh-TW" altLang="en-US" dirty="0" smtClean="0"/>
              <a:t>關連。</a:t>
            </a:r>
            <a:endParaRPr lang="en-US" altLang="zh-TW" dirty="0" smtClean="0"/>
          </a:p>
          <a:p>
            <a:endParaRPr lang="zh-TW" altLang="en-US" dirty="0"/>
          </a:p>
          <a:p>
            <a:r>
              <a:rPr lang="zh-TW" altLang="en-US" dirty="0"/>
              <a:t>上映前關於電影的討論</a:t>
            </a:r>
            <a:r>
              <a:rPr lang="en-US" altLang="zh-TW" dirty="0"/>
              <a:t>(ntilte0)</a:t>
            </a:r>
            <a:r>
              <a:rPr lang="zh-TW" altLang="en-US" dirty="0"/>
              <a:t>與票房的關連性相對較</a:t>
            </a:r>
            <a:r>
              <a:rPr lang="zh-TW" altLang="en-US" dirty="0" smtClean="0"/>
              <a:t>低。</a:t>
            </a:r>
            <a:endParaRPr lang="en-US" altLang="zh-TW" dirty="0" smtClean="0"/>
          </a:p>
          <a:p>
            <a:endParaRPr lang="zh-TW" altLang="en-US" dirty="0"/>
          </a:p>
          <a:p>
            <a:r>
              <a:rPr lang="zh-TW" altLang="en-US" dirty="0"/>
              <a:t>評價與票房間並無太大的相關性，將其作為</a:t>
            </a:r>
            <a:r>
              <a:rPr lang="en-US" altLang="zh-TW" dirty="0"/>
              <a:t>feature</a:t>
            </a:r>
            <a:r>
              <a:rPr lang="zh-TW" altLang="en-US" dirty="0"/>
              <a:t>會使得降低</a:t>
            </a:r>
            <a:r>
              <a:rPr lang="en-US" altLang="zh-TW" dirty="0"/>
              <a:t>model</a:t>
            </a:r>
            <a:r>
              <a:rPr lang="zh-TW" altLang="en-US" dirty="0"/>
              <a:t>的品質，有可能是在資料量不足的情況下使用過多</a:t>
            </a:r>
            <a:r>
              <a:rPr lang="en-US" altLang="zh-TW" dirty="0"/>
              <a:t>feature</a:t>
            </a:r>
            <a:r>
              <a:rPr lang="zh-TW" altLang="en-US" dirty="0"/>
              <a:t>導致</a:t>
            </a:r>
            <a:r>
              <a:rPr lang="en-US" altLang="zh-TW" dirty="0"/>
              <a:t>overfitting</a:t>
            </a:r>
            <a:r>
              <a:rPr lang="zh-TW" altLang="en-US" dirty="0"/>
              <a:t>，也可能是因為大眾喜歡看的爽片常常造成討論風潮，也會讓人放大檢視這部影片，導致類似樹大招風的效應。</a:t>
            </a:r>
          </a:p>
          <a:p>
            <a:endParaRPr lang="zh-TW" altLang="en-US" dirty="0"/>
          </a:p>
        </p:txBody>
      </p:sp>
    </p:spTree>
    <p:extLst>
      <p:ext uri="{BB962C8B-B14F-4D97-AF65-F5344CB8AC3E}">
        <p14:creationId xmlns:p14="http://schemas.microsoft.com/office/powerpoint/2010/main" val="191270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sp>
        <p:nvSpPr>
          <p:cNvPr id="3" name="內容版面配置區 2"/>
          <p:cNvSpPr>
            <a:spLocks noGrp="1"/>
          </p:cNvSpPr>
          <p:nvPr>
            <p:ph idx="1"/>
          </p:nvPr>
        </p:nvSpPr>
        <p:spPr/>
        <p:txBody>
          <a:bodyPr>
            <a:normAutofit/>
          </a:bodyPr>
          <a:lstStyle/>
          <a:p>
            <a:r>
              <a:rPr lang="zh-TW" altLang="en-US" dirty="0"/>
              <a:t>從分析中可以看出票房與討論熱度的正相關，符合一般的常理思考，且若將討論熱度按時間切割，可發現票房與電影上映首週的討論熱度相關性最高</a:t>
            </a:r>
            <a:r>
              <a:rPr lang="zh-TW" altLang="en-US" dirty="0" smtClean="0"/>
              <a:t>。</a:t>
            </a:r>
            <a:endParaRPr lang="en-US" altLang="zh-TW" dirty="0" smtClean="0"/>
          </a:p>
          <a:p>
            <a:endParaRPr lang="zh-TW" altLang="en-US" dirty="0"/>
          </a:p>
          <a:p>
            <a:r>
              <a:rPr lang="zh-TW" altLang="en-US" dirty="0"/>
              <a:t>評價與票房的相關性極低或幾乎無相關，顯示約有半數的電影為叫好不叫座及叫座不叫好的情況，現實情況中，大眾喜愛好萊塢特效大片，著重在觀影的感官體驗，而較不重視其劇情，使得此類電影即便因劇情得到不佳的評價仍然能有很好的票房，另一方面，有些電影可能因題材問題較小眾而票房不佳，但對於對其口味的觀眾而言能得到很高的評價</a:t>
            </a:r>
            <a:r>
              <a:rPr lang="zh-TW" altLang="en-US" dirty="0" smtClean="0"/>
              <a:t>。</a:t>
            </a:r>
            <a:endParaRPr lang="en-US" altLang="zh-TW" dirty="0" smtClean="0"/>
          </a:p>
          <a:p>
            <a:endParaRPr lang="zh-TW" altLang="en-US" dirty="0"/>
          </a:p>
          <a:p>
            <a:r>
              <a:rPr lang="zh-TW" altLang="en-US" dirty="0"/>
              <a:t>評價與討論熱度有著低度的正相關，顯示好的評價或許能促進網路上的討論，但此部分的討論卻難以反映至票房</a:t>
            </a:r>
            <a:r>
              <a:rPr lang="zh-TW" altLang="en-US" dirty="0" smtClean="0"/>
              <a:t>上。</a:t>
            </a:r>
            <a:endParaRPr lang="zh-TW" altLang="en-US" dirty="0"/>
          </a:p>
          <a:p>
            <a:endParaRPr lang="zh-TW" altLang="en-US" dirty="0"/>
          </a:p>
        </p:txBody>
      </p:sp>
    </p:spTree>
    <p:extLst>
      <p:ext uri="{BB962C8B-B14F-4D97-AF65-F5344CB8AC3E}">
        <p14:creationId xmlns:p14="http://schemas.microsoft.com/office/powerpoint/2010/main" val="425630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雲朵形圖說文字 6"/>
          <p:cNvSpPr/>
          <p:nvPr/>
        </p:nvSpPr>
        <p:spPr>
          <a:xfrm>
            <a:off x="7486650" y="2518438"/>
            <a:ext cx="4582324" cy="3566662"/>
          </a:xfrm>
          <a:prstGeom prst="cloudCallout">
            <a:avLst>
              <a:gd name="adj1" fmla="val -63164"/>
              <a:gd name="adj2" fmla="val 51654"/>
            </a:avLst>
          </a:prstGeom>
          <a:solidFill>
            <a:srgbClr val="00B0F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研究題目</a:t>
            </a:r>
          </a:p>
        </p:txBody>
      </p:sp>
      <p:sp>
        <p:nvSpPr>
          <p:cNvPr id="3" name="內容版面配置區 2"/>
          <p:cNvSpPr>
            <a:spLocks noGrp="1"/>
          </p:cNvSpPr>
          <p:nvPr>
            <p:ph idx="1"/>
          </p:nvPr>
        </p:nvSpPr>
        <p:spPr/>
        <p:txBody>
          <a:bodyPr/>
          <a:lstStyle/>
          <a:p>
            <a:r>
              <a:rPr lang="zh-TW" altLang="en-US" dirty="0"/>
              <a:t>探討台灣電影市場討論、評價、熱度、票房等之間的關係，進一步預測電影的票房。</a:t>
            </a:r>
          </a:p>
        </p:txBody>
      </p:sp>
      <p:grpSp>
        <p:nvGrpSpPr>
          <p:cNvPr id="6" name="群組 5"/>
          <p:cNvGrpSpPr/>
          <p:nvPr/>
        </p:nvGrpSpPr>
        <p:grpSpPr>
          <a:xfrm>
            <a:off x="1069848" y="2630050"/>
            <a:ext cx="4884988" cy="4158965"/>
            <a:chOff x="2167085" y="2603673"/>
            <a:chExt cx="4884988" cy="4158965"/>
          </a:xfrm>
        </p:grpSpPr>
        <p:sp>
          <p:nvSpPr>
            <p:cNvPr id="5" name="等腰三角形 4"/>
            <p:cNvSpPr/>
            <p:nvPr/>
          </p:nvSpPr>
          <p:spPr>
            <a:xfrm rot="10800000">
              <a:off x="2781581" y="3660385"/>
              <a:ext cx="3938954" cy="2248555"/>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0" name="Picture 2" descr="「討論」的圖片搜尋結果"/>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510495" y="5032579"/>
              <a:ext cx="2527940" cy="17300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電影圖」的圖片搜尋結果"/>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3658" y="2603673"/>
              <a:ext cx="2014797" cy="2113423"/>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4">
              <a:clrChange>
                <a:clrFrom>
                  <a:srgbClr val="FFFFFF"/>
                </a:clrFrom>
                <a:clrTo>
                  <a:srgbClr val="FFFFFF">
                    <a:alpha val="0"/>
                  </a:srgbClr>
                </a:clrTo>
              </a:clrChange>
            </a:blip>
            <a:stretch>
              <a:fillRect/>
            </a:stretch>
          </p:blipFill>
          <p:spPr>
            <a:xfrm rot="788882">
              <a:off x="6214462" y="2982436"/>
              <a:ext cx="837611" cy="1515839"/>
            </a:xfrm>
            <a:prstGeom prst="rect">
              <a:avLst/>
            </a:prstGeom>
          </p:spPr>
        </p:pic>
        <p:pic>
          <p:nvPicPr>
            <p:cNvPr id="2052" name="Picture 4" descr="「PTT 電影版」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7085" y="3344682"/>
              <a:ext cx="1228989" cy="1228989"/>
            </a:xfrm>
            <a:prstGeom prst="rect">
              <a:avLst/>
            </a:prstGeom>
            <a:noFill/>
            <a:extLst>
              <a:ext uri="{909E8E84-426E-40DD-AFC4-6F175D3DCCD1}">
                <a14:hiddenFill xmlns:a14="http://schemas.microsoft.com/office/drawing/2010/main">
                  <a:solidFill>
                    <a:srgbClr val="FFFFFF"/>
                  </a:solidFill>
                </a14:hiddenFill>
              </a:ext>
            </a:extLst>
          </p:spPr>
        </p:pic>
      </p:grpSp>
      <p:pic>
        <p:nvPicPr>
          <p:cNvPr id="2056" name="Picture 8" descr="「思考」的圖片搜尋結果"/>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82652" y="5033361"/>
            <a:ext cx="1803912" cy="18039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電影」的圖片搜尋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103522">
            <a:off x="8127825" y="2705484"/>
            <a:ext cx="1226996" cy="181595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電影」的圖片搜尋結果"/>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858145">
            <a:off x="10294836" y="2680647"/>
            <a:ext cx="1271985" cy="181611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錢」的圖片搜尋結果"/>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21238" y="3040378"/>
            <a:ext cx="2309589" cy="252278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電影」的圖片搜尋結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31003" y="5115544"/>
            <a:ext cx="1090057" cy="161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496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研究結果</a:t>
            </a:r>
          </a:p>
        </p:txBody>
      </p:sp>
      <p:sp>
        <p:nvSpPr>
          <p:cNvPr id="3" name="內容版面配置區 2"/>
          <p:cNvSpPr>
            <a:spLocks noGrp="1"/>
          </p:cNvSpPr>
          <p:nvPr>
            <p:ph idx="1"/>
          </p:nvPr>
        </p:nvSpPr>
        <p:spPr/>
        <p:txBody>
          <a:bodyPr/>
          <a:lstStyle/>
          <a:p>
            <a:r>
              <a:rPr lang="zh-TW" altLang="en-US" dirty="0"/>
              <a:t>評價與上映前的討論熱度有著一定程度的相關性，有可能為在國外有較佳口碑的電影在台上映前就促進網路上對此電影的</a:t>
            </a:r>
            <a:r>
              <a:rPr lang="zh-TW" altLang="en-US" dirty="0" smtClean="0"/>
              <a:t>討論。</a:t>
            </a:r>
            <a:endParaRPr lang="en-US" altLang="zh-TW" dirty="0" smtClean="0"/>
          </a:p>
          <a:p>
            <a:endParaRPr lang="zh-TW" altLang="en-US" dirty="0"/>
          </a:p>
          <a:p>
            <a:r>
              <a:rPr lang="zh-TW" altLang="en-US" dirty="0"/>
              <a:t>熱度高、評價佳的電影在熱度的衰減上也較慢，較無高流行度快速過氣的</a:t>
            </a:r>
            <a:r>
              <a:rPr lang="zh-TW" altLang="en-US" dirty="0" smtClean="0"/>
              <a:t>現象。</a:t>
            </a:r>
            <a:endParaRPr lang="en-US" altLang="zh-TW" dirty="0" smtClean="0"/>
          </a:p>
          <a:p>
            <a:endParaRPr lang="zh-TW" altLang="en-US" dirty="0"/>
          </a:p>
          <a:p>
            <a:r>
              <a:rPr lang="zh-TW" altLang="en-US" dirty="0"/>
              <a:t>利用首兩週的討論熱度進行機器學習建立模型，對於預測電影票房有著不錯的</a:t>
            </a:r>
            <a:r>
              <a:rPr lang="zh-TW" altLang="en-US" dirty="0" smtClean="0"/>
              <a:t>表現。</a:t>
            </a:r>
            <a:endParaRPr lang="zh-TW" altLang="en-US" dirty="0"/>
          </a:p>
          <a:p>
            <a:endParaRPr lang="zh-TW" altLang="en-US" dirty="0"/>
          </a:p>
        </p:txBody>
      </p:sp>
    </p:spTree>
    <p:extLst>
      <p:ext uri="{BB962C8B-B14F-4D97-AF65-F5344CB8AC3E}">
        <p14:creationId xmlns:p14="http://schemas.microsoft.com/office/powerpoint/2010/main" val="664370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未來展望</a:t>
            </a:r>
            <a:endParaRPr lang="zh-TW" altLang="en-US" dirty="0"/>
          </a:p>
        </p:txBody>
      </p:sp>
      <p:sp>
        <p:nvSpPr>
          <p:cNvPr id="3" name="內容版面配置區 2"/>
          <p:cNvSpPr>
            <a:spLocks noGrp="1"/>
          </p:cNvSpPr>
          <p:nvPr>
            <p:ph idx="1"/>
          </p:nvPr>
        </p:nvSpPr>
        <p:spPr/>
        <p:txBody>
          <a:bodyPr/>
          <a:lstStyle/>
          <a:p>
            <a:r>
              <a:rPr lang="zh-TW" altLang="en-US" dirty="0"/>
              <a:t>在這次的實驗以及建模中，我們可以用已知的資訊很好的預測總票房，惟資料量較為不足，未來也許可以使用更多的資料，如嘗試從</a:t>
            </a:r>
            <a:r>
              <a:rPr lang="en-US" altLang="zh-TW" dirty="0" err="1"/>
              <a:t>ptt</a:t>
            </a:r>
            <a:r>
              <a:rPr lang="zh-TW" altLang="en-US" dirty="0"/>
              <a:t>以外的網站尋找更多年份討論資料，或尋找其他的</a:t>
            </a:r>
            <a:r>
              <a:rPr lang="en-US" altLang="zh-TW" dirty="0"/>
              <a:t>feature</a:t>
            </a:r>
            <a:r>
              <a:rPr lang="zh-TW" altLang="en-US" dirty="0"/>
              <a:t>，如電影的製作公司或國家等，嘗試使得模型能夠變的更精準。此外，如果可以使用更少的資訊，如僅前三天的討論度就可以預測到很好的結果，也會增加這個</a:t>
            </a:r>
            <a:r>
              <a:rPr lang="en-US" altLang="zh-TW" dirty="0"/>
              <a:t>model</a:t>
            </a:r>
            <a:r>
              <a:rPr lang="zh-TW" altLang="en-US" dirty="0"/>
              <a:t>的實用性。</a:t>
            </a:r>
          </a:p>
        </p:txBody>
      </p:sp>
    </p:spTree>
    <p:extLst>
      <p:ext uri="{BB962C8B-B14F-4D97-AF65-F5344CB8AC3E}">
        <p14:creationId xmlns:p14="http://schemas.microsoft.com/office/powerpoint/2010/main" val="944631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電影在我們日常生活中可以說是無所不在，每當有新片即將上映，不管在電視廣 告、網路上、路上海報、甚至在公車的廣告上幾乎都可以看到強 打電影的預告片，在網路論壇上、</a:t>
            </a:r>
            <a:r>
              <a:rPr lang="en-US" altLang="zh-TW" dirty="0"/>
              <a:t>PTT </a:t>
            </a:r>
            <a:r>
              <a:rPr lang="zh-TW" altLang="en-US" dirty="0"/>
              <a:t>也都會針對這些電影進行 討論、評價</a:t>
            </a:r>
            <a:r>
              <a:rPr lang="zh-TW" altLang="en-US" dirty="0" smtClean="0"/>
              <a:t>。</a:t>
            </a:r>
            <a:endParaRPr lang="en-US" altLang="zh-TW" dirty="0" smtClean="0"/>
          </a:p>
          <a:p>
            <a:endParaRPr lang="en-US" altLang="zh-TW" dirty="0" smtClean="0"/>
          </a:p>
          <a:p>
            <a:r>
              <a:rPr lang="zh-TW" altLang="en-US" dirty="0"/>
              <a:t>因此，我們想要探討各電影的討論熱度、評價、票 房等指標之間的關連性，看其是否與我們的生或經驗相符，並進 一部建立模型，試圖透過各種其他參數來預測電影的票房。</a:t>
            </a:r>
          </a:p>
        </p:txBody>
      </p:sp>
      <p:pic>
        <p:nvPicPr>
          <p:cNvPr id="3074" name="Picture 2" descr="「電影宣傳」的圖片搜尋結果"/>
          <p:cNvPicPr>
            <a:picLocks noChangeAspect="1" noChangeArrowheads="1"/>
          </p:cNvPicPr>
          <p:nvPr/>
        </p:nvPicPr>
        <p:blipFill rotWithShape="1">
          <a:blip r:embed="rId2">
            <a:extLst>
              <a:ext uri="{28A0092B-C50C-407E-A947-70E740481C1C}">
                <a14:useLocalDpi xmlns:a14="http://schemas.microsoft.com/office/drawing/2010/main" val="0"/>
              </a:ext>
            </a:extLst>
          </a:blip>
          <a:srcRect t="44070" r="35888" b="8430"/>
          <a:stretch/>
        </p:blipFill>
        <p:spPr bwMode="auto">
          <a:xfrm>
            <a:off x="3175000" y="4830318"/>
            <a:ext cx="3663950" cy="18097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電影宣傳」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4343952"/>
            <a:ext cx="3565398" cy="22961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95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a:t>
            </a:r>
            <a:r>
              <a:rPr lang="zh-TW" altLang="en-US" dirty="0" smtClean="0"/>
              <a:t>方法</a:t>
            </a:r>
            <a:r>
              <a:rPr lang="en-US" altLang="zh-TW" dirty="0" smtClean="0"/>
              <a:t>-</a:t>
            </a:r>
            <a:r>
              <a:rPr lang="zh-TW" altLang="en-US" dirty="0"/>
              <a:t>資料蒐集</a:t>
            </a:r>
          </a:p>
        </p:txBody>
      </p:sp>
      <p:sp>
        <p:nvSpPr>
          <p:cNvPr id="3" name="內容版面配置區 2"/>
          <p:cNvSpPr>
            <a:spLocks noGrp="1"/>
          </p:cNvSpPr>
          <p:nvPr>
            <p:ph idx="1"/>
          </p:nvPr>
        </p:nvSpPr>
        <p:spPr/>
        <p:txBody>
          <a:bodyPr/>
          <a:lstStyle/>
          <a:p>
            <a:r>
              <a:rPr lang="zh-TW" altLang="en-US" dirty="0"/>
              <a:t>從</a:t>
            </a:r>
            <a:r>
              <a:rPr lang="en-US" altLang="zh-TW" dirty="0"/>
              <a:t>PTT </a:t>
            </a:r>
            <a:r>
              <a:rPr lang="en-US" altLang="zh-TW" dirty="0" err="1"/>
              <a:t>Boxoffice</a:t>
            </a:r>
            <a:r>
              <a:rPr lang="zh-TW" altLang="en-US" dirty="0"/>
              <a:t>取得</a:t>
            </a:r>
            <a:r>
              <a:rPr lang="en-US" altLang="zh-TW" dirty="0"/>
              <a:t>2015</a:t>
            </a:r>
            <a:r>
              <a:rPr lang="zh-TW" altLang="en-US" dirty="0"/>
              <a:t>年台北票房</a:t>
            </a:r>
            <a:r>
              <a:rPr lang="zh-TW" altLang="en-US" dirty="0" smtClean="0"/>
              <a:t>資料，其中挑選</a:t>
            </a:r>
            <a:r>
              <a:rPr lang="en-US" altLang="zh-TW" dirty="0" smtClean="0"/>
              <a:t>2015</a:t>
            </a:r>
            <a:r>
              <a:rPr lang="zh-TW" altLang="en-US" dirty="0" smtClean="0"/>
              <a:t>年票房前</a:t>
            </a:r>
            <a:r>
              <a:rPr lang="en-US" altLang="zh-TW" dirty="0" smtClean="0"/>
              <a:t>50</a:t>
            </a:r>
            <a:r>
              <a:rPr lang="zh-TW" altLang="en-US" dirty="0" smtClean="0"/>
              <a:t>名電影。</a:t>
            </a:r>
            <a:endParaRPr lang="zh-TW" altLang="en-US" dirty="0"/>
          </a:p>
          <a:p>
            <a:r>
              <a:rPr lang="zh-TW" altLang="en-US" dirty="0" smtClean="0"/>
              <a:t>以</a:t>
            </a:r>
            <a:r>
              <a:rPr lang="en-US" altLang="zh-TW" dirty="0"/>
              <a:t>R</a:t>
            </a:r>
            <a:r>
              <a:rPr lang="zh-TW" altLang="en-US" dirty="0"/>
              <a:t>語言爬</a:t>
            </a:r>
            <a:r>
              <a:rPr lang="zh-TW" altLang="en-US" dirty="0" smtClean="0"/>
              <a:t>取</a:t>
            </a:r>
            <a:r>
              <a:rPr lang="en-US" altLang="zh-TW" dirty="0" smtClean="0"/>
              <a:t>PTT Movie</a:t>
            </a:r>
            <a:r>
              <a:rPr lang="zh-TW" altLang="en-US" dirty="0"/>
              <a:t>版網頁版中</a:t>
            </a:r>
            <a:r>
              <a:rPr lang="en-US" altLang="zh-TW" dirty="0"/>
              <a:t>2015/01/01~2016/01/31</a:t>
            </a:r>
            <a:r>
              <a:rPr lang="zh-TW" altLang="en-US" dirty="0"/>
              <a:t>的資料作為分析</a:t>
            </a:r>
            <a:r>
              <a:rPr lang="zh-TW" altLang="en-US" dirty="0" smtClean="0"/>
              <a:t>對象。</a:t>
            </a:r>
            <a:endParaRPr lang="en-US" altLang="zh-TW" dirty="0" smtClean="0"/>
          </a:p>
        </p:txBody>
      </p:sp>
      <p:pic>
        <p:nvPicPr>
          <p:cNvPr id="4" name="圖片 3"/>
          <p:cNvPicPr>
            <a:picLocks noChangeAspect="1"/>
          </p:cNvPicPr>
          <p:nvPr/>
        </p:nvPicPr>
        <p:blipFill rotWithShape="1">
          <a:blip r:embed="rId2"/>
          <a:srcRect b="47647"/>
          <a:stretch/>
        </p:blipFill>
        <p:spPr>
          <a:xfrm>
            <a:off x="1343024" y="3253903"/>
            <a:ext cx="3962401" cy="2945729"/>
          </a:xfrm>
          <a:prstGeom prst="rect">
            <a:avLst/>
          </a:prstGeom>
        </p:spPr>
      </p:pic>
      <p:pic>
        <p:nvPicPr>
          <p:cNvPr id="5" name="圖片 4"/>
          <p:cNvPicPr>
            <a:picLocks noChangeAspect="1"/>
          </p:cNvPicPr>
          <p:nvPr/>
        </p:nvPicPr>
        <p:blipFill>
          <a:blip r:embed="rId3"/>
          <a:stretch>
            <a:fillRect/>
          </a:stretch>
        </p:blipFill>
        <p:spPr>
          <a:xfrm>
            <a:off x="5957887" y="3253903"/>
            <a:ext cx="4154233" cy="2945729"/>
          </a:xfrm>
          <a:prstGeom prst="rect">
            <a:avLst/>
          </a:prstGeom>
        </p:spPr>
      </p:pic>
    </p:spTree>
    <p:extLst>
      <p:ext uri="{BB962C8B-B14F-4D97-AF65-F5344CB8AC3E}">
        <p14:creationId xmlns:p14="http://schemas.microsoft.com/office/powerpoint/2010/main" val="4276058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a:t>
            </a:r>
            <a:r>
              <a:rPr lang="zh-TW" altLang="en-US" dirty="0" smtClean="0"/>
              <a:t>方法</a:t>
            </a:r>
            <a:r>
              <a:rPr lang="en-US" altLang="zh-TW" dirty="0" smtClean="0"/>
              <a:t>-</a:t>
            </a:r>
            <a:r>
              <a:rPr lang="zh-TW" altLang="en-US" dirty="0" smtClean="0"/>
              <a:t>資料整理</a:t>
            </a:r>
            <a:endParaRPr lang="zh-TW" altLang="en-US" dirty="0"/>
          </a:p>
        </p:txBody>
      </p:sp>
      <p:sp>
        <p:nvSpPr>
          <p:cNvPr id="3" name="內容版面配置區 2"/>
          <p:cNvSpPr>
            <a:spLocks noGrp="1"/>
          </p:cNvSpPr>
          <p:nvPr>
            <p:ph idx="1"/>
          </p:nvPr>
        </p:nvSpPr>
        <p:spPr/>
        <p:txBody>
          <a:bodyPr/>
          <a:lstStyle/>
          <a:p>
            <a:r>
              <a:rPr lang="zh-TW" altLang="en-US" dirty="0" smtClean="0"/>
              <a:t>將爬蟲下來的資料進行前處理，整理出每一部電影的資訊。</a:t>
            </a:r>
            <a:endParaRPr lang="zh-TW" altLang="en-US" dirty="0"/>
          </a:p>
        </p:txBody>
      </p:sp>
      <p:pic>
        <p:nvPicPr>
          <p:cNvPr id="4" name="圖片 3"/>
          <p:cNvPicPr>
            <a:picLocks noChangeAspect="1"/>
          </p:cNvPicPr>
          <p:nvPr/>
        </p:nvPicPr>
        <p:blipFill>
          <a:blip r:embed="rId2"/>
          <a:stretch>
            <a:fillRect/>
          </a:stretch>
        </p:blipFill>
        <p:spPr>
          <a:xfrm>
            <a:off x="1302360" y="2886076"/>
            <a:ext cx="2864846" cy="3313556"/>
          </a:xfrm>
          <a:prstGeom prst="rect">
            <a:avLst/>
          </a:prstGeom>
        </p:spPr>
      </p:pic>
      <p:grpSp>
        <p:nvGrpSpPr>
          <p:cNvPr id="8" name="群組 7"/>
          <p:cNvGrpSpPr/>
          <p:nvPr/>
        </p:nvGrpSpPr>
        <p:grpSpPr>
          <a:xfrm>
            <a:off x="4854945" y="2886076"/>
            <a:ext cx="6168528" cy="2794724"/>
            <a:chOff x="4959720" y="2781375"/>
            <a:chExt cx="6168528" cy="2794724"/>
          </a:xfrm>
        </p:grpSpPr>
        <p:sp>
          <p:nvSpPr>
            <p:cNvPr id="7" name="矩形圖說文字 6"/>
            <p:cNvSpPr/>
            <p:nvPr/>
          </p:nvSpPr>
          <p:spPr>
            <a:xfrm rot="5400000">
              <a:off x="6608522" y="1132573"/>
              <a:ext cx="2794724" cy="6092328"/>
            </a:xfrm>
            <a:prstGeom prst="wedgeRectCallout">
              <a:avLst/>
            </a:prstGeom>
            <a:solidFill>
              <a:srgbClr val="00B0F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5032248" y="2990776"/>
              <a:ext cx="6096000" cy="2585323"/>
            </a:xfrm>
            <a:prstGeom prst="rect">
              <a:avLst/>
            </a:prstGeom>
          </p:spPr>
          <p:txBody>
            <a:bodyPr>
              <a:spAutoFit/>
            </a:bodyPr>
            <a:lstStyle/>
            <a:p>
              <a:pPr>
                <a:buFont typeface="Arial" panose="020B0604020202020204" pitchFamily="34" charset="0"/>
                <a:buChar char="•"/>
              </a:pPr>
              <a:r>
                <a:rPr lang="en-US" altLang="zh-TW" dirty="0">
                  <a:latin typeface="Trebuchet MS" panose="020B0603020202020204" pitchFamily="34" charset="0"/>
                  <a:ea typeface="微軟正黑體" panose="020B0604030504040204" pitchFamily="34" charset="-120"/>
                </a:rPr>
                <a:t>tag</a:t>
              </a:r>
              <a:r>
                <a:rPr lang="zh-TW" altLang="en-US" dirty="0">
                  <a:latin typeface="Trebuchet MS" panose="020B0603020202020204" pitchFamily="34" charset="0"/>
                  <a:ea typeface="微軟正黑體" panose="020B0604030504040204" pitchFamily="34" charset="-120"/>
                </a:rPr>
                <a:t>為將原標題的標籤分類所得，分為</a:t>
              </a:r>
              <a:r>
                <a:rPr lang="en-US" altLang="zh-TW" dirty="0" err="1">
                  <a:latin typeface="Trebuchet MS" panose="020B0603020202020204" pitchFamily="34" charset="0"/>
                  <a:ea typeface="微軟正黑體" panose="020B0604030504040204" pitchFamily="34" charset="-120"/>
                </a:rPr>
                <a:t>pos</a:t>
              </a:r>
              <a:r>
                <a:rPr lang="en-US" altLang="zh-TW" dirty="0">
                  <a:latin typeface="Trebuchet MS" panose="020B0603020202020204" pitchFamily="34" charset="0"/>
                  <a:ea typeface="微軟正黑體" panose="020B0604030504040204" pitchFamily="34" charset="-120"/>
                </a:rPr>
                <a:t>(</a:t>
              </a:r>
              <a:r>
                <a:rPr lang="zh-TW" altLang="en-US" dirty="0">
                  <a:latin typeface="Trebuchet MS" panose="020B0603020202020204" pitchFamily="34" charset="0"/>
                  <a:ea typeface="微軟正黑體" panose="020B0604030504040204" pitchFamily="34" charset="-120"/>
                </a:rPr>
                <a:t>好評</a:t>
              </a:r>
              <a:r>
                <a:rPr lang="en-US" altLang="zh-TW" dirty="0">
                  <a:latin typeface="Trebuchet MS" panose="020B0603020202020204" pitchFamily="34" charset="0"/>
                  <a:ea typeface="微軟正黑體" panose="020B0604030504040204" pitchFamily="34" charset="-120"/>
                </a:rPr>
                <a:t>)</a:t>
              </a:r>
              <a:r>
                <a:rPr lang="zh-TW" altLang="en-US" dirty="0">
                  <a:latin typeface="Trebuchet MS" panose="020B0603020202020204" pitchFamily="34" charset="0"/>
                  <a:ea typeface="微軟正黑體" panose="020B0604030504040204" pitchFamily="34" charset="-120"/>
                </a:rPr>
                <a:t>、</a:t>
              </a:r>
              <a:r>
                <a:rPr lang="en-US" altLang="zh-TW" dirty="0" err="1">
                  <a:latin typeface="Trebuchet MS" panose="020B0603020202020204" pitchFamily="34" charset="0"/>
                  <a:ea typeface="微軟正黑體" panose="020B0604030504040204" pitchFamily="34" charset="-120"/>
                </a:rPr>
                <a:t>neg</a:t>
              </a:r>
              <a:r>
                <a:rPr lang="en-US" altLang="zh-TW" dirty="0">
                  <a:latin typeface="Trebuchet MS" panose="020B0603020202020204" pitchFamily="34" charset="0"/>
                  <a:ea typeface="微軟正黑體" panose="020B0604030504040204" pitchFamily="34" charset="-120"/>
                </a:rPr>
                <a:t>(</a:t>
              </a:r>
              <a:r>
                <a:rPr lang="zh-TW" altLang="en-US" dirty="0">
                  <a:latin typeface="Trebuchet MS" panose="020B0603020202020204" pitchFamily="34" charset="0"/>
                  <a:ea typeface="微軟正黑體" panose="020B0604030504040204" pitchFamily="34" charset="-120"/>
                </a:rPr>
                <a:t>負評</a:t>
              </a:r>
              <a:r>
                <a:rPr lang="en-US" altLang="zh-TW" dirty="0">
                  <a:latin typeface="Trebuchet MS" panose="020B0603020202020204" pitchFamily="34" charset="0"/>
                  <a:ea typeface="微軟正黑體" panose="020B0604030504040204" pitchFamily="34" charset="-120"/>
                </a:rPr>
                <a:t>)</a:t>
              </a:r>
              <a:r>
                <a:rPr lang="zh-TW" altLang="en-US" dirty="0">
                  <a:latin typeface="Trebuchet MS" panose="020B0603020202020204" pitchFamily="34" charset="0"/>
                  <a:ea typeface="微軟正黑體" panose="020B0604030504040204" pitchFamily="34" charset="-120"/>
                </a:rPr>
                <a:t>、</a:t>
              </a:r>
              <a:r>
                <a:rPr lang="en-US" altLang="zh-TW" dirty="0">
                  <a:latin typeface="Trebuchet MS" panose="020B0603020202020204" pitchFamily="34" charset="0"/>
                  <a:ea typeface="微軟正黑體" panose="020B0604030504040204" pitchFamily="34" charset="-120"/>
                </a:rPr>
                <a:t>poor(</a:t>
              </a:r>
              <a:r>
                <a:rPr lang="zh-TW" altLang="en-US" dirty="0">
                  <a:latin typeface="Trebuchet MS" panose="020B0603020202020204" pitchFamily="34" charset="0"/>
                  <a:ea typeface="微軟正黑體" panose="020B0604030504040204" pitchFamily="34" charset="-120"/>
                </a:rPr>
                <a:t>普評</a:t>
              </a:r>
              <a:r>
                <a:rPr lang="en-US" altLang="zh-TW" dirty="0">
                  <a:latin typeface="Trebuchet MS" panose="020B0603020202020204" pitchFamily="34" charset="0"/>
                  <a:ea typeface="微軟正黑體" panose="020B0604030504040204" pitchFamily="34" charset="-120"/>
                </a:rPr>
                <a:t>)</a:t>
              </a:r>
              <a:r>
                <a:rPr lang="zh-TW" altLang="en-US" dirty="0">
                  <a:latin typeface="Trebuchet MS" panose="020B0603020202020204" pitchFamily="34" charset="0"/>
                  <a:ea typeface="微軟正黑體" panose="020B0604030504040204" pitchFamily="34" charset="-120"/>
                </a:rPr>
                <a:t>、</a:t>
              </a:r>
              <a:r>
                <a:rPr lang="en-US" altLang="zh-TW" dirty="0">
                  <a:latin typeface="Trebuchet MS" panose="020B0603020202020204" pitchFamily="34" charset="0"/>
                  <a:ea typeface="微軟正黑體" panose="020B0604030504040204" pitchFamily="34" charset="-120"/>
                </a:rPr>
                <a:t>other(</a:t>
              </a:r>
              <a:r>
                <a:rPr lang="zh-TW" altLang="en-US" dirty="0">
                  <a:latin typeface="Trebuchet MS" panose="020B0603020202020204" pitchFamily="34" charset="0"/>
                  <a:ea typeface="微軟正黑體" panose="020B0604030504040204" pitchFamily="34" charset="-120"/>
                </a:rPr>
                <a:t>其他，非評價文或無法判斷評價</a:t>
              </a:r>
              <a:r>
                <a:rPr lang="en-US" altLang="zh-TW" dirty="0" smtClean="0">
                  <a:latin typeface="Trebuchet MS" panose="020B0603020202020204" pitchFamily="34" charset="0"/>
                  <a:ea typeface="微軟正黑體" panose="020B0604030504040204" pitchFamily="34" charset="-120"/>
                </a:rPr>
                <a:t>)</a:t>
              </a:r>
              <a:r>
                <a:rPr lang="zh-TW" altLang="en-US" dirty="0" smtClean="0">
                  <a:latin typeface="Trebuchet MS" panose="020B0603020202020204" pitchFamily="34" charset="0"/>
                  <a:ea typeface="微軟正黑體" panose="020B0604030504040204" pitchFamily="34" charset="-120"/>
                </a:rPr>
                <a:t>。</a:t>
              </a:r>
              <a:endParaRPr lang="en-US" altLang="zh-TW" dirty="0" smtClean="0">
                <a:latin typeface="Trebuchet MS" panose="020B0603020202020204" pitchFamily="34" charset="0"/>
                <a:ea typeface="微軟正黑體" panose="020B0604030504040204" pitchFamily="34" charset="-120"/>
              </a:endParaRPr>
            </a:p>
            <a:p>
              <a:endParaRPr lang="en-US" altLang="zh-TW" dirty="0">
                <a:latin typeface="Trebuchet MS" panose="020B0603020202020204" pitchFamily="34" charset="0"/>
                <a:ea typeface="微軟正黑體" panose="020B0604030504040204" pitchFamily="34" charset="-120"/>
              </a:endParaRPr>
            </a:p>
            <a:p>
              <a:pPr>
                <a:buFont typeface="Arial" panose="020B0604020202020204" pitchFamily="34" charset="0"/>
                <a:buChar char="•"/>
              </a:pPr>
              <a:r>
                <a:rPr lang="en-US" altLang="zh-TW" dirty="0">
                  <a:latin typeface="Trebuchet MS" panose="020B0603020202020204" pitchFamily="34" charset="0"/>
                  <a:ea typeface="微軟正黑體" panose="020B0604030504040204" pitchFamily="34" charset="-120"/>
                </a:rPr>
                <a:t>replies</a:t>
              </a:r>
              <a:r>
                <a:rPr lang="zh-TW" altLang="en-US" dirty="0">
                  <a:latin typeface="Trebuchet MS" panose="020B0603020202020204" pitchFamily="34" charset="0"/>
                  <a:ea typeface="微軟正黑體" panose="020B0604030504040204" pitchFamily="34" charset="-120"/>
                </a:rPr>
                <a:t>為將原本網頁上顯示的推噓文數轉換為整數，例如爆</a:t>
              </a:r>
              <a:r>
                <a:rPr lang="en-US" altLang="zh-TW" dirty="0">
                  <a:latin typeface="Trebuchet MS" panose="020B0603020202020204" pitchFamily="34" charset="0"/>
                  <a:ea typeface="微軟正黑體" panose="020B0604030504040204" pitchFamily="34" charset="-120"/>
                </a:rPr>
                <a:t>-&gt;100</a:t>
              </a:r>
              <a:r>
                <a:rPr lang="zh-TW" altLang="en-US" dirty="0">
                  <a:latin typeface="Trebuchet MS" panose="020B0603020202020204" pitchFamily="34" charset="0"/>
                  <a:ea typeface="微軟正黑體" panose="020B0604030504040204" pitchFamily="34" charset="-120"/>
                </a:rPr>
                <a:t>、</a:t>
              </a:r>
              <a:r>
                <a:rPr lang="en-US" altLang="zh-TW" dirty="0">
                  <a:latin typeface="Trebuchet MS" panose="020B0603020202020204" pitchFamily="34" charset="0"/>
                  <a:ea typeface="微軟正黑體" panose="020B0604030504040204" pitchFamily="34" charset="-120"/>
                </a:rPr>
                <a:t>X2-&gt;-20</a:t>
              </a:r>
              <a:r>
                <a:rPr lang="zh-TW" altLang="en-US" dirty="0" smtClean="0">
                  <a:latin typeface="Trebuchet MS" panose="020B0603020202020204" pitchFamily="34" charset="0"/>
                  <a:ea typeface="微軟正黑體" panose="020B0604030504040204" pitchFamily="34" charset="-120"/>
                </a:rPr>
                <a:t>等。</a:t>
              </a:r>
              <a:endParaRPr lang="en-US" altLang="zh-TW" dirty="0" smtClean="0">
                <a:latin typeface="Trebuchet MS" panose="020B0603020202020204" pitchFamily="34" charset="0"/>
                <a:ea typeface="微軟正黑體" panose="020B0604030504040204" pitchFamily="34" charset="-120"/>
              </a:endParaRPr>
            </a:p>
            <a:p>
              <a:endParaRPr lang="zh-TW" altLang="en-US" dirty="0">
                <a:latin typeface="Trebuchet MS" panose="020B0603020202020204" pitchFamily="34" charset="0"/>
                <a:ea typeface="微軟正黑體" panose="020B0604030504040204" pitchFamily="34" charset="-120"/>
              </a:endParaRPr>
            </a:p>
            <a:p>
              <a:pPr>
                <a:buFont typeface="Arial" panose="020B0604020202020204" pitchFamily="34" charset="0"/>
                <a:buChar char="•"/>
              </a:pPr>
              <a:r>
                <a:rPr lang="en-US" altLang="zh-TW" dirty="0">
                  <a:latin typeface="Trebuchet MS" panose="020B0603020202020204" pitchFamily="34" charset="0"/>
                  <a:ea typeface="微軟正黑體" panose="020B0604030504040204" pitchFamily="34" charset="-120"/>
                </a:rPr>
                <a:t>day</a:t>
              </a:r>
              <a:r>
                <a:rPr lang="zh-TW" altLang="en-US" dirty="0">
                  <a:latin typeface="Trebuchet MS" panose="020B0603020202020204" pitchFamily="34" charset="0"/>
                  <a:ea typeface="微軟正黑體" panose="020B0604030504040204" pitchFamily="34" charset="-120"/>
                </a:rPr>
                <a:t>為該篇文章日期與上映日期之差，若一部電影上映日期為</a:t>
              </a:r>
              <a:r>
                <a:rPr lang="en-US" altLang="zh-TW" dirty="0">
                  <a:latin typeface="Trebuchet MS" panose="020B0603020202020204" pitchFamily="34" charset="0"/>
                  <a:ea typeface="微軟正黑體" panose="020B0604030504040204" pitchFamily="34" charset="-120"/>
                </a:rPr>
                <a:t>12/31</a:t>
              </a:r>
              <a:r>
                <a:rPr lang="zh-TW" altLang="en-US" dirty="0">
                  <a:latin typeface="Trebuchet MS" panose="020B0603020202020204" pitchFamily="34" charset="0"/>
                  <a:ea typeface="微軟正黑體" panose="020B0604030504040204" pitchFamily="34" charset="-120"/>
                </a:rPr>
                <a:t>，則</a:t>
              </a:r>
              <a:r>
                <a:rPr lang="en-US" altLang="zh-TW" dirty="0">
                  <a:latin typeface="Trebuchet MS" panose="020B0603020202020204" pitchFamily="34" charset="0"/>
                  <a:ea typeface="微軟正黑體" panose="020B0604030504040204" pitchFamily="34" charset="-120"/>
                </a:rPr>
                <a:t>12/30</a:t>
              </a:r>
              <a:r>
                <a:rPr lang="zh-TW" altLang="en-US" dirty="0">
                  <a:latin typeface="Trebuchet MS" panose="020B0603020202020204" pitchFamily="34" charset="0"/>
                  <a:ea typeface="微軟正黑體" panose="020B0604030504040204" pitchFamily="34" charset="-120"/>
                </a:rPr>
                <a:t>為</a:t>
              </a:r>
              <a:r>
                <a:rPr lang="en-US" altLang="zh-TW" dirty="0">
                  <a:latin typeface="Trebuchet MS" panose="020B0603020202020204" pitchFamily="34" charset="0"/>
                  <a:ea typeface="微軟正黑體" panose="020B0604030504040204" pitchFamily="34" charset="-120"/>
                </a:rPr>
                <a:t>-1</a:t>
              </a:r>
              <a:r>
                <a:rPr lang="zh-TW" altLang="en-US" dirty="0">
                  <a:latin typeface="Trebuchet MS" panose="020B0603020202020204" pitchFamily="34" charset="0"/>
                  <a:ea typeface="微軟正黑體" panose="020B0604030504040204" pitchFamily="34" charset="-120"/>
                </a:rPr>
                <a:t>、</a:t>
              </a:r>
              <a:r>
                <a:rPr lang="en-US" altLang="zh-TW" dirty="0">
                  <a:latin typeface="Trebuchet MS" panose="020B0603020202020204" pitchFamily="34" charset="0"/>
                  <a:ea typeface="微軟正黑體" panose="020B0604030504040204" pitchFamily="34" charset="-120"/>
                </a:rPr>
                <a:t>12/31</a:t>
              </a:r>
              <a:r>
                <a:rPr lang="zh-TW" altLang="en-US" dirty="0">
                  <a:latin typeface="Trebuchet MS" panose="020B0603020202020204" pitchFamily="34" charset="0"/>
                  <a:ea typeface="微軟正黑體" panose="020B0604030504040204" pitchFamily="34" charset="-120"/>
                </a:rPr>
                <a:t>為</a:t>
              </a:r>
              <a:r>
                <a:rPr lang="en-US" altLang="zh-TW" dirty="0">
                  <a:latin typeface="Trebuchet MS" panose="020B0603020202020204" pitchFamily="34" charset="0"/>
                  <a:ea typeface="微軟正黑體" panose="020B0604030504040204" pitchFamily="34" charset="-120"/>
                </a:rPr>
                <a:t>0</a:t>
              </a:r>
              <a:r>
                <a:rPr lang="zh-TW" altLang="en-US" dirty="0">
                  <a:latin typeface="Trebuchet MS" panose="020B0603020202020204" pitchFamily="34" charset="0"/>
                  <a:ea typeface="微軟正黑體" panose="020B0604030504040204" pitchFamily="34" charset="-120"/>
                </a:rPr>
                <a:t>、</a:t>
              </a:r>
              <a:r>
                <a:rPr lang="en-US" altLang="zh-TW" dirty="0">
                  <a:latin typeface="Trebuchet MS" panose="020B0603020202020204" pitchFamily="34" charset="0"/>
                  <a:ea typeface="微軟正黑體" panose="020B0604030504040204" pitchFamily="34" charset="-120"/>
                </a:rPr>
                <a:t>01/01</a:t>
              </a:r>
              <a:r>
                <a:rPr lang="zh-TW" altLang="en-US" dirty="0">
                  <a:latin typeface="Trebuchet MS" panose="020B0603020202020204" pitchFamily="34" charset="0"/>
                  <a:ea typeface="微軟正黑體" panose="020B0604030504040204" pitchFamily="34" charset="-120"/>
                </a:rPr>
                <a:t>為</a:t>
              </a:r>
              <a:r>
                <a:rPr lang="en-US" altLang="zh-TW" dirty="0">
                  <a:latin typeface="Trebuchet MS" panose="020B0603020202020204" pitchFamily="34" charset="0"/>
                  <a:ea typeface="微軟正黑體" panose="020B0604030504040204" pitchFamily="34" charset="-120"/>
                </a:rPr>
                <a:t>1</a:t>
              </a:r>
              <a:r>
                <a:rPr lang="zh-TW" altLang="en-US" dirty="0">
                  <a:latin typeface="Trebuchet MS" panose="020B0603020202020204" pitchFamily="34" charset="0"/>
                  <a:ea typeface="微軟正黑體" panose="020B0604030504040204" pitchFamily="34" charset="-120"/>
                </a:rPr>
                <a:t>，</a:t>
              </a:r>
              <a:r>
                <a:rPr lang="zh-TW" altLang="en-US" dirty="0" smtClean="0">
                  <a:latin typeface="Trebuchet MS" panose="020B0603020202020204" pitchFamily="34" charset="0"/>
                  <a:ea typeface="微軟正黑體" panose="020B0604030504040204" pitchFamily="34" charset="-120"/>
                </a:rPr>
                <a:t>以此類推。</a:t>
              </a:r>
              <a:endParaRPr lang="zh-TW" altLang="en-US" dirty="0">
                <a:latin typeface="Trebuchet MS" panose="020B0603020202020204" pitchFamily="34" charset="0"/>
                <a:ea typeface="微軟正黑體" panose="020B0604030504040204" pitchFamily="34" charset="-120"/>
              </a:endParaRPr>
            </a:p>
          </p:txBody>
        </p:sp>
      </p:grpSp>
    </p:spTree>
    <p:extLst>
      <p:ext uri="{BB962C8B-B14F-4D97-AF65-F5344CB8AC3E}">
        <p14:creationId xmlns:p14="http://schemas.microsoft.com/office/powerpoint/2010/main" val="1217291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a:t>
            </a:r>
            <a:r>
              <a:rPr lang="zh-TW" altLang="en-US" dirty="0" smtClean="0"/>
              <a:t>方法</a:t>
            </a:r>
            <a:r>
              <a:rPr lang="en-US" altLang="zh-TW" dirty="0" smtClean="0"/>
              <a:t>-</a:t>
            </a:r>
            <a:r>
              <a:rPr lang="zh-TW" altLang="en-US" dirty="0" smtClean="0"/>
              <a:t>資料分析</a:t>
            </a:r>
            <a:r>
              <a:rPr lang="en-US" altLang="zh-TW" dirty="0" smtClean="0"/>
              <a:t>(EDA)</a:t>
            </a:r>
            <a:endParaRPr lang="zh-TW" altLang="en-US" dirty="0"/>
          </a:p>
        </p:txBody>
      </p:sp>
      <p:sp>
        <p:nvSpPr>
          <p:cNvPr id="3" name="內容版面配置區 2"/>
          <p:cNvSpPr>
            <a:spLocks noGrp="1"/>
          </p:cNvSpPr>
          <p:nvPr>
            <p:ph idx="1"/>
          </p:nvPr>
        </p:nvSpPr>
        <p:spPr/>
        <p:txBody>
          <a:bodyPr/>
          <a:lstStyle/>
          <a:p>
            <a:r>
              <a:rPr lang="zh-TW" altLang="en-US" dirty="0"/>
              <a:t>從上述處理過的資料統計每部電影的好評率，並且考量到平日及週末的差異，故以週為單位，統計總發文數、總推文量並與票房等資訊製作成表格進行</a:t>
            </a:r>
            <a:r>
              <a:rPr lang="zh-TW" altLang="en-US" dirty="0" smtClean="0"/>
              <a:t>分析。</a:t>
            </a:r>
            <a:endParaRPr lang="zh-TW" altLang="en-US" dirty="0"/>
          </a:p>
        </p:txBody>
      </p:sp>
      <p:grpSp>
        <p:nvGrpSpPr>
          <p:cNvPr id="6" name="群組 5"/>
          <p:cNvGrpSpPr/>
          <p:nvPr/>
        </p:nvGrpSpPr>
        <p:grpSpPr>
          <a:xfrm>
            <a:off x="618391" y="3421730"/>
            <a:ext cx="11119246" cy="2203147"/>
            <a:chOff x="351691" y="3421730"/>
            <a:chExt cx="11119246" cy="2203147"/>
          </a:xfrm>
        </p:grpSpPr>
        <p:pic>
          <p:nvPicPr>
            <p:cNvPr id="4" name="圖片 3"/>
            <p:cNvPicPr>
              <a:picLocks noChangeAspect="1"/>
            </p:cNvPicPr>
            <p:nvPr/>
          </p:nvPicPr>
          <p:blipFill>
            <a:blip r:embed="rId2"/>
            <a:stretch>
              <a:fillRect/>
            </a:stretch>
          </p:blipFill>
          <p:spPr>
            <a:xfrm>
              <a:off x="351691" y="3421730"/>
              <a:ext cx="7484451" cy="2203147"/>
            </a:xfrm>
            <a:prstGeom prst="rect">
              <a:avLst/>
            </a:prstGeom>
          </p:spPr>
        </p:pic>
        <p:pic>
          <p:nvPicPr>
            <p:cNvPr id="5" name="圖片 4"/>
            <p:cNvPicPr>
              <a:picLocks noChangeAspect="1"/>
            </p:cNvPicPr>
            <p:nvPr/>
          </p:nvPicPr>
          <p:blipFill>
            <a:blip r:embed="rId3"/>
            <a:stretch>
              <a:fillRect/>
            </a:stretch>
          </p:blipFill>
          <p:spPr>
            <a:xfrm>
              <a:off x="7836142" y="3421730"/>
              <a:ext cx="3634795" cy="2203147"/>
            </a:xfrm>
            <a:prstGeom prst="rect">
              <a:avLst/>
            </a:prstGeom>
          </p:spPr>
        </p:pic>
      </p:grpSp>
    </p:spTree>
    <p:extLst>
      <p:ext uri="{BB962C8B-B14F-4D97-AF65-F5344CB8AC3E}">
        <p14:creationId xmlns:p14="http://schemas.microsoft.com/office/powerpoint/2010/main" val="956329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l="27691" t="15605" r="16507"/>
          <a:stretch/>
        </p:blipFill>
        <p:spPr>
          <a:xfrm>
            <a:off x="650632" y="699438"/>
            <a:ext cx="6066690" cy="5395931"/>
          </a:xfrm>
          <a:prstGeom prst="rect">
            <a:avLst/>
          </a:prstGeom>
        </p:spPr>
      </p:pic>
      <p:sp>
        <p:nvSpPr>
          <p:cNvPr id="5" name="矩形 4"/>
          <p:cNvSpPr/>
          <p:nvPr/>
        </p:nvSpPr>
        <p:spPr>
          <a:xfrm>
            <a:off x="7154008" y="1426421"/>
            <a:ext cx="3845169" cy="3416320"/>
          </a:xfrm>
          <a:prstGeom prst="rect">
            <a:avLst/>
          </a:prstGeom>
        </p:spPr>
        <p:txBody>
          <a:bodyPr wrap="square">
            <a:spAutoFit/>
          </a:bodyPr>
          <a:lstStyle/>
          <a:p>
            <a:pPr>
              <a:buFont typeface="Arial" panose="020B0604020202020204" pitchFamily="34" charset="0"/>
              <a:buChar char="•"/>
            </a:pPr>
            <a:r>
              <a:rPr lang="en-US" altLang="zh-TW" dirty="0" err="1"/>
              <a:t>ntitle</a:t>
            </a:r>
            <a:r>
              <a:rPr lang="zh-TW" altLang="en-US" dirty="0"/>
              <a:t>為該時間區間內的總文章數，後標的</a:t>
            </a:r>
            <a:r>
              <a:rPr lang="en-US" altLang="zh-TW" dirty="0"/>
              <a:t>0</a:t>
            </a:r>
            <a:r>
              <a:rPr lang="zh-TW" altLang="en-US" dirty="0"/>
              <a:t>、</a:t>
            </a:r>
            <a:r>
              <a:rPr lang="en-US" altLang="zh-TW" dirty="0"/>
              <a:t>1</a:t>
            </a:r>
            <a:r>
              <a:rPr lang="zh-TW" altLang="en-US" dirty="0"/>
              <a:t>、</a:t>
            </a:r>
            <a:r>
              <a:rPr lang="en-US" altLang="zh-TW" dirty="0"/>
              <a:t>2</a:t>
            </a:r>
            <a:r>
              <a:rPr lang="zh-TW" altLang="en-US" dirty="0"/>
              <a:t>分別代表上映前一週、首週、次週的</a:t>
            </a:r>
            <a:r>
              <a:rPr lang="zh-TW" altLang="en-US" dirty="0" smtClean="0"/>
              <a:t>數據。</a:t>
            </a:r>
            <a:endParaRPr lang="en-US" altLang="zh-TW" dirty="0" smtClean="0"/>
          </a:p>
          <a:p>
            <a:pPr>
              <a:buFont typeface="Arial" panose="020B0604020202020204" pitchFamily="34" charset="0"/>
              <a:buChar char="•"/>
            </a:pPr>
            <a:endParaRPr lang="zh-TW" altLang="en-US" dirty="0"/>
          </a:p>
          <a:p>
            <a:pPr>
              <a:buFont typeface="Arial" panose="020B0604020202020204" pitchFamily="34" charset="0"/>
              <a:buChar char="•"/>
            </a:pPr>
            <a:r>
              <a:rPr lang="en-US" altLang="zh-TW" dirty="0"/>
              <a:t>popularity</a:t>
            </a:r>
            <a:r>
              <a:rPr lang="zh-TW" altLang="en-US" dirty="0"/>
              <a:t>為該時間區間內總推噓文數</a:t>
            </a:r>
            <a:r>
              <a:rPr lang="zh-TW" altLang="en-US" dirty="0"/>
              <a:t>，後標的</a:t>
            </a:r>
            <a:r>
              <a:rPr lang="en-US" altLang="zh-TW" dirty="0"/>
              <a:t>0</a:t>
            </a:r>
            <a:r>
              <a:rPr lang="zh-TW" altLang="en-US" dirty="0"/>
              <a:t>、</a:t>
            </a:r>
            <a:r>
              <a:rPr lang="en-US" altLang="zh-TW" dirty="0"/>
              <a:t>1</a:t>
            </a:r>
            <a:r>
              <a:rPr lang="zh-TW" altLang="en-US" dirty="0"/>
              <a:t>、</a:t>
            </a:r>
            <a:r>
              <a:rPr lang="en-US" altLang="zh-TW" dirty="0"/>
              <a:t>2</a:t>
            </a:r>
            <a:r>
              <a:rPr lang="zh-TW" altLang="en-US" dirty="0"/>
              <a:t>分別代表上映前一週、首週、次週的數據。</a:t>
            </a:r>
            <a:endParaRPr lang="en-US" altLang="zh-TW"/>
          </a:p>
          <a:p>
            <a:pPr>
              <a:buFont typeface="Arial" panose="020B0604020202020204" pitchFamily="34" charset="0"/>
              <a:buChar char="•"/>
            </a:pPr>
            <a:endParaRPr lang="zh-TW" altLang="en-US" dirty="0"/>
          </a:p>
          <a:p>
            <a:pPr>
              <a:buFont typeface="Arial" panose="020B0604020202020204" pitchFamily="34" charset="0"/>
              <a:buChar char="•"/>
            </a:pPr>
            <a:r>
              <a:rPr lang="en-US" altLang="zh-TW" dirty="0"/>
              <a:t>rating</a:t>
            </a:r>
            <a:r>
              <a:rPr lang="zh-TW" altLang="en-US" dirty="0"/>
              <a:t>為好評佔總評論文章的</a:t>
            </a:r>
            <a:r>
              <a:rPr lang="zh-TW" altLang="en-US" dirty="0" smtClean="0"/>
              <a:t>比例。</a:t>
            </a:r>
            <a:endParaRPr lang="en-US" altLang="zh-TW" dirty="0" smtClean="0"/>
          </a:p>
          <a:p>
            <a:pPr>
              <a:buFont typeface="Arial" panose="020B0604020202020204" pitchFamily="34" charset="0"/>
              <a:buChar char="•"/>
            </a:pPr>
            <a:endParaRPr lang="zh-TW" altLang="en-US" dirty="0"/>
          </a:p>
          <a:p>
            <a:pPr>
              <a:buFont typeface="Arial" panose="020B0604020202020204" pitchFamily="34" charset="0"/>
              <a:buChar char="•"/>
            </a:pPr>
            <a:r>
              <a:rPr lang="en-US" altLang="zh-TW" dirty="0" err="1"/>
              <a:t>weightedrating</a:t>
            </a:r>
            <a:r>
              <a:rPr lang="zh-TW" altLang="en-US" dirty="0"/>
              <a:t>為以推噓文數量加權後的評價，值落在</a:t>
            </a:r>
            <a:r>
              <a:rPr lang="en-US" altLang="zh-TW" dirty="0"/>
              <a:t>[-1,1]</a:t>
            </a:r>
            <a:r>
              <a:rPr lang="zh-TW" altLang="en-US" dirty="0" smtClean="0"/>
              <a:t>區間。</a:t>
            </a:r>
            <a:endParaRPr lang="zh-TW" altLang="en-US" dirty="0"/>
          </a:p>
        </p:txBody>
      </p:sp>
    </p:spTree>
    <p:extLst>
      <p:ext uri="{BB962C8B-B14F-4D97-AF65-F5344CB8AC3E}">
        <p14:creationId xmlns:p14="http://schemas.microsoft.com/office/powerpoint/2010/main" val="2581144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69848" y="1304925"/>
            <a:ext cx="10058400" cy="4867275"/>
          </a:xfrm>
        </p:spPr>
        <p:txBody>
          <a:bodyPr>
            <a:normAutofit lnSpcReduction="10000"/>
          </a:bodyPr>
          <a:lstStyle/>
          <a:p>
            <a:r>
              <a:rPr lang="zh-TW" altLang="en-US" dirty="0"/>
              <a:t>票房與文章數、總推噓文數等與討論熱度相關的指標都有著中度以上的正</a:t>
            </a:r>
            <a:r>
              <a:rPr lang="zh-TW" altLang="en-US" dirty="0" smtClean="0"/>
              <a:t>相關。</a:t>
            </a:r>
            <a:endParaRPr lang="en-US" altLang="zh-TW" dirty="0" smtClean="0"/>
          </a:p>
          <a:p>
            <a:endParaRPr lang="zh-TW" altLang="en-US" dirty="0"/>
          </a:p>
          <a:p>
            <a:r>
              <a:rPr lang="zh-TW" altLang="en-US" dirty="0"/>
              <a:t>票房與首週討論熱度的相關性大於上映前一週與次週人</a:t>
            </a:r>
            <a:r>
              <a:rPr lang="zh-TW" altLang="en-US" dirty="0" smtClean="0"/>
              <a:t>氣。</a:t>
            </a:r>
            <a:endParaRPr lang="en-US" altLang="zh-TW" dirty="0" smtClean="0"/>
          </a:p>
          <a:p>
            <a:endParaRPr lang="zh-TW" altLang="en-US" dirty="0"/>
          </a:p>
          <a:p>
            <a:r>
              <a:rPr lang="zh-TW" altLang="en-US" dirty="0"/>
              <a:t>票房與評價呈現幾乎無相關的</a:t>
            </a:r>
            <a:r>
              <a:rPr lang="zh-TW" altLang="en-US" dirty="0" smtClean="0"/>
              <a:t>狀態。</a:t>
            </a:r>
            <a:endParaRPr lang="en-US" altLang="zh-TW" dirty="0" smtClean="0"/>
          </a:p>
          <a:p>
            <a:endParaRPr lang="zh-TW" altLang="en-US" dirty="0"/>
          </a:p>
          <a:p>
            <a:r>
              <a:rPr lang="zh-TW" altLang="en-US" dirty="0"/>
              <a:t>探討該週討論熱度、與先前討論熱度的相關性，可發現不論是總文章數或總推噓文數皆是與先前的總推噓文數有較大的</a:t>
            </a:r>
            <a:r>
              <a:rPr lang="zh-TW" altLang="en-US" dirty="0" smtClean="0"/>
              <a:t>相關性。</a:t>
            </a:r>
            <a:endParaRPr lang="en-US" altLang="zh-TW" dirty="0" smtClean="0"/>
          </a:p>
          <a:p>
            <a:endParaRPr lang="zh-TW" altLang="en-US" dirty="0"/>
          </a:p>
          <a:p>
            <a:r>
              <a:rPr lang="zh-TW" altLang="en-US" dirty="0"/>
              <a:t>評價雖與票房幾乎無相關，但與討論熱度有著低度的</a:t>
            </a:r>
            <a:r>
              <a:rPr lang="zh-TW" altLang="en-US" dirty="0" smtClean="0"/>
              <a:t>相關性。</a:t>
            </a:r>
            <a:endParaRPr lang="en-US" altLang="zh-TW" dirty="0" smtClean="0"/>
          </a:p>
          <a:p>
            <a:endParaRPr lang="zh-TW" altLang="en-US" dirty="0"/>
          </a:p>
          <a:p>
            <a:r>
              <a:rPr lang="zh-TW" altLang="en-US" dirty="0"/>
              <a:t>評價與上映前一週討論熱度有最高的</a:t>
            </a:r>
            <a:r>
              <a:rPr lang="zh-TW" altLang="en-US" dirty="0" smtClean="0"/>
              <a:t>相關性。</a:t>
            </a:r>
            <a:endParaRPr lang="zh-TW" altLang="en-US" dirty="0"/>
          </a:p>
        </p:txBody>
      </p:sp>
    </p:spTree>
    <p:extLst>
      <p:ext uri="{BB962C8B-B14F-4D97-AF65-F5344CB8AC3E}">
        <p14:creationId xmlns:p14="http://schemas.microsoft.com/office/powerpoint/2010/main" val="2468198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2414538" y="1558191"/>
            <a:ext cx="7555208" cy="4521227"/>
          </a:xfrm>
          <a:prstGeom prst="rect">
            <a:avLst/>
          </a:prstGeom>
        </p:spPr>
      </p:pic>
      <p:sp>
        <p:nvSpPr>
          <p:cNvPr id="5" name="矩形 4"/>
          <p:cNvSpPr/>
          <p:nvPr/>
        </p:nvSpPr>
        <p:spPr>
          <a:xfrm>
            <a:off x="3637597" y="973416"/>
            <a:ext cx="5109091" cy="584775"/>
          </a:xfrm>
          <a:prstGeom prst="rect">
            <a:avLst/>
          </a:prstGeom>
        </p:spPr>
        <p:txBody>
          <a:bodyPr wrap="none">
            <a:spAutoFit/>
          </a:bodyPr>
          <a:lstStyle/>
          <a:p>
            <a:r>
              <a:rPr lang="zh-TW" altLang="en-US" sz="3200" b="1" dirty="0"/>
              <a:t>票房與首週文章數的散佈圖</a:t>
            </a:r>
          </a:p>
        </p:txBody>
      </p:sp>
    </p:spTree>
    <p:extLst>
      <p:ext uri="{BB962C8B-B14F-4D97-AF65-F5344CB8AC3E}">
        <p14:creationId xmlns:p14="http://schemas.microsoft.com/office/powerpoint/2010/main" val="25495656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TM03090434[[fn=木頭類型]]</Template>
  <TotalTime>351</TotalTime>
  <Words>1570</Words>
  <Application>Microsoft Office PowerPoint</Application>
  <PresentationFormat>寬螢幕</PresentationFormat>
  <Paragraphs>106</Paragraphs>
  <Slides>21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微軟正黑體</vt:lpstr>
      <vt:lpstr>Arial</vt:lpstr>
      <vt:lpstr>Georgia</vt:lpstr>
      <vt:lpstr>Trebuchet MS</vt:lpstr>
      <vt:lpstr>Wingdings</vt:lpstr>
      <vt:lpstr>木刻字型</vt:lpstr>
      <vt:lpstr>R語言與資料科學導論 Term Project Team 9 - Movie &amp; Boxoffice</vt:lpstr>
      <vt:lpstr>研究題目</vt:lpstr>
      <vt:lpstr>研究動機</vt:lpstr>
      <vt:lpstr>研究方法-資料蒐集</vt:lpstr>
      <vt:lpstr>研究方法-資料整理</vt:lpstr>
      <vt:lpstr>研究方法-資料分析(EDA)</vt:lpstr>
      <vt:lpstr>PowerPoint 簡報</vt:lpstr>
      <vt:lpstr>PowerPoint 簡報</vt:lpstr>
      <vt:lpstr>PowerPoint 簡報</vt:lpstr>
      <vt:lpstr>PowerPoint 簡報</vt:lpstr>
      <vt:lpstr>PowerPoint 簡報</vt:lpstr>
      <vt:lpstr>建立模型</vt:lpstr>
      <vt:lpstr>實驗數據</vt:lpstr>
      <vt:lpstr>實驗數據-實驗一</vt:lpstr>
      <vt:lpstr>實驗數據-實驗二</vt:lpstr>
      <vt:lpstr>實驗數據-實驗三</vt:lpstr>
      <vt:lpstr>實驗數據-實驗四</vt:lpstr>
      <vt:lpstr>結果分析</vt:lpstr>
      <vt:lpstr>研究結果</vt:lpstr>
      <vt:lpstr>研究結果</vt:lpstr>
      <vt:lpstr>未來展望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R語言與資料科學導論 Term Project Team 9 - Movie &amp; Boxoffice</dc:title>
  <dc:creator>user</dc:creator>
  <cp:lastModifiedBy>user</cp:lastModifiedBy>
  <cp:revision>36</cp:revision>
  <dcterms:created xsi:type="dcterms:W3CDTF">2017-01-04T07:12:54Z</dcterms:created>
  <dcterms:modified xsi:type="dcterms:W3CDTF">2017-01-04T13:31:28Z</dcterms:modified>
</cp:coreProperties>
</file>