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71" r:id="rId6"/>
    <p:sldId id="272" r:id="rId7"/>
    <p:sldId id="279" r:id="rId8"/>
    <p:sldId id="280" r:id="rId9"/>
    <p:sldId id="281" r:id="rId10"/>
    <p:sldId id="264" r:id="rId11"/>
    <p:sldId id="260" r:id="rId12"/>
    <p:sldId id="295" r:id="rId13"/>
    <p:sldId id="283" r:id="rId14"/>
    <p:sldId id="299" r:id="rId15"/>
    <p:sldId id="300" r:id="rId16"/>
    <p:sldId id="296" r:id="rId17"/>
    <p:sldId id="297" r:id="rId18"/>
    <p:sldId id="298" r:id="rId19"/>
    <p:sldId id="284" r:id="rId20"/>
    <p:sldId id="285" r:id="rId21"/>
    <p:sldId id="289" r:id="rId22"/>
    <p:sldId id="286" r:id="rId23"/>
    <p:sldId id="290" r:id="rId24"/>
    <p:sldId id="291" r:id="rId25"/>
    <p:sldId id="294" r:id="rId26"/>
    <p:sldId id="287" r:id="rId27"/>
    <p:sldId id="28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4CEC79-7C4F-44E6-CDC4-C580BA3F6657}" v="177" dt="2022-01-07T02:49:32.955"/>
    <p1510:client id="{1EA7EF5A-6FD2-4021-D0D1-1B37DC52B721}" v="187" dt="2022-01-08T09:14:14.441"/>
    <p1510:client id="{8AB4A68C-57EF-6D61-FD43-A56B312A840D}" v="1501" dt="2022-01-09T13:51:01.528"/>
    <p1510:client id="{962FC463-63EA-0B44-BB9F-14AEAABE69E2}" v="102" dt="2022-01-01T11:14:05.105"/>
    <p1510:client id="{C548D897-F387-41B0-B8F4-C82A6262AC15}" vWet="4" dt="2022-01-09T09:46:45.326"/>
    <p1510:client id="{D1C3585C-13A2-2405-9108-CC58546E9E3B}" v="34" dt="2022-01-06T14:43:15.4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08F991-B899-45D1-B522-B6BC54914DA7}"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87F3291F-4D3B-46CC-BADA-A796D9970027}">
      <dgm:prSet/>
      <dgm:spPr/>
      <dgm:t>
        <a:bodyPr/>
        <a:lstStyle/>
        <a:p>
          <a:r>
            <a:rPr lang="en-US">
              <a:latin typeface="Trebuchet MS" panose="020B0603020202020204"/>
            </a:rPr>
            <a:t>Motivation</a:t>
          </a:r>
          <a:endParaRPr lang="en-US"/>
        </a:p>
      </dgm:t>
    </dgm:pt>
    <dgm:pt modelId="{DD657238-2CB2-4CD0-A379-67936E8E1F8E}" type="parTrans" cxnId="{120E9645-6D8C-4C9F-BFAB-AC8BAB946926}">
      <dgm:prSet/>
      <dgm:spPr/>
      <dgm:t>
        <a:bodyPr/>
        <a:lstStyle/>
        <a:p>
          <a:endParaRPr lang="en-US"/>
        </a:p>
      </dgm:t>
    </dgm:pt>
    <dgm:pt modelId="{F8F399AC-E3D0-4385-A8CB-52D1EF315CEB}" type="sibTrans" cxnId="{120E9645-6D8C-4C9F-BFAB-AC8BAB946926}">
      <dgm:prSet/>
      <dgm:spPr/>
      <dgm:t>
        <a:bodyPr/>
        <a:lstStyle/>
        <a:p>
          <a:endParaRPr lang="en-US"/>
        </a:p>
      </dgm:t>
    </dgm:pt>
    <dgm:pt modelId="{94A8194A-3712-4BA9-912C-60B1B7F11890}">
      <dgm:prSet/>
      <dgm:spPr/>
      <dgm:t>
        <a:bodyPr/>
        <a:lstStyle/>
        <a:p>
          <a:pPr rtl="0"/>
          <a:r>
            <a:rPr lang="en-US">
              <a:latin typeface="Trebuchet MS" panose="020B0603020202020204"/>
            </a:rPr>
            <a:t>Performance table</a:t>
          </a:r>
          <a:endParaRPr lang="en-US"/>
        </a:p>
      </dgm:t>
    </dgm:pt>
    <dgm:pt modelId="{19A02B06-F5C7-4618-AB36-524F5AB0B4E7}" type="parTrans" cxnId="{CB19E15A-7D9B-432B-ACB8-FEF2E22F1356}">
      <dgm:prSet/>
      <dgm:spPr/>
      <dgm:t>
        <a:bodyPr/>
        <a:lstStyle/>
        <a:p>
          <a:endParaRPr lang="en-US"/>
        </a:p>
      </dgm:t>
    </dgm:pt>
    <dgm:pt modelId="{8FB405F8-DAF6-4504-BD72-CEEEA85D6BB0}" type="sibTrans" cxnId="{CB19E15A-7D9B-432B-ACB8-FEF2E22F1356}">
      <dgm:prSet/>
      <dgm:spPr/>
      <dgm:t>
        <a:bodyPr/>
        <a:lstStyle/>
        <a:p>
          <a:endParaRPr lang="en-US"/>
        </a:p>
      </dgm:t>
    </dgm:pt>
    <dgm:pt modelId="{7CC7FA0B-450A-4435-9081-3C03D9230CD8}">
      <dgm:prSet/>
      <dgm:spPr/>
      <dgm:t>
        <a:bodyPr/>
        <a:lstStyle/>
        <a:p>
          <a:pPr rtl="0"/>
          <a:r>
            <a:rPr lang="en-US">
              <a:latin typeface="Trebuchet MS" panose="020B0603020202020204"/>
            </a:rPr>
            <a:t>Principle</a:t>
          </a:r>
          <a:r>
            <a:rPr lang="en-US"/>
            <a:t> – </a:t>
          </a:r>
          <a:r>
            <a:rPr lang="en-US">
              <a:latin typeface="Trebuchet MS" panose="020B0603020202020204"/>
            </a:rPr>
            <a:t>Method – Algorithm</a:t>
          </a:r>
        </a:p>
      </dgm:t>
    </dgm:pt>
    <dgm:pt modelId="{B4158A5F-EFC8-4DBA-B31D-F3D7BB4BD859}" type="parTrans" cxnId="{E7C82D47-0309-4164-B5EC-C88302E6BF2D}">
      <dgm:prSet/>
      <dgm:spPr/>
      <dgm:t>
        <a:bodyPr/>
        <a:lstStyle/>
        <a:p>
          <a:endParaRPr lang="en-US"/>
        </a:p>
      </dgm:t>
    </dgm:pt>
    <dgm:pt modelId="{1C5E1D87-742F-455D-AC42-D0966D086328}" type="sibTrans" cxnId="{E7C82D47-0309-4164-B5EC-C88302E6BF2D}">
      <dgm:prSet/>
      <dgm:spPr/>
      <dgm:t>
        <a:bodyPr/>
        <a:lstStyle/>
        <a:p>
          <a:endParaRPr lang="en-US"/>
        </a:p>
      </dgm:t>
    </dgm:pt>
    <dgm:pt modelId="{C6070DA9-61A5-4E2D-B063-FF2F3D986D9E}">
      <dgm:prSet phldr="0"/>
      <dgm:spPr/>
      <dgm:t>
        <a:bodyPr/>
        <a:lstStyle/>
        <a:p>
          <a:pPr rtl="0"/>
          <a:r>
            <a:rPr lang="en-US">
              <a:latin typeface="Trebuchet MS" panose="020B0603020202020204"/>
            </a:rPr>
            <a:t>Problem statement</a:t>
          </a:r>
          <a:endParaRPr lang="en-US"/>
        </a:p>
      </dgm:t>
    </dgm:pt>
    <dgm:pt modelId="{73A46882-6E6A-4A35-A2D9-F8245C100129}" type="parTrans" cxnId="{694FD3A4-55ED-4472-98E8-BDB7ACBDCB30}">
      <dgm:prSet/>
      <dgm:spPr/>
    </dgm:pt>
    <dgm:pt modelId="{D218DA42-6EA9-485F-980A-82AC3BF8D0B2}" type="sibTrans" cxnId="{694FD3A4-55ED-4472-98E8-BDB7ACBDCB30}">
      <dgm:prSet/>
      <dgm:spPr/>
    </dgm:pt>
    <dgm:pt modelId="{C43FE47C-A74C-4534-9C6F-12B225C847F2}">
      <dgm:prSet phldr="0"/>
      <dgm:spPr/>
      <dgm:t>
        <a:bodyPr/>
        <a:lstStyle/>
        <a:p>
          <a:r>
            <a:rPr lang="en-US">
              <a:latin typeface="Trebuchet MS" panose="020B0603020202020204"/>
            </a:rPr>
            <a:t>Installation</a:t>
          </a:r>
          <a:endParaRPr lang="en-US"/>
        </a:p>
      </dgm:t>
    </dgm:pt>
    <dgm:pt modelId="{D0E87AAA-CC8E-4BB4-B2F8-A9AFCAFE5E42}" type="parTrans" cxnId="{2BA95E4C-3254-4991-B8F4-2C0914094DE1}">
      <dgm:prSet/>
      <dgm:spPr/>
    </dgm:pt>
    <dgm:pt modelId="{78AC3F3A-18D6-4A1C-B7B6-48FAE14A4BDA}" type="sibTrans" cxnId="{2BA95E4C-3254-4991-B8F4-2C0914094DE1}">
      <dgm:prSet/>
      <dgm:spPr/>
    </dgm:pt>
    <dgm:pt modelId="{379E8F3C-C81E-4175-9F85-761CF0117CC4}">
      <dgm:prSet phldr="0"/>
      <dgm:spPr/>
      <dgm:t>
        <a:bodyPr/>
        <a:lstStyle/>
        <a:p>
          <a:r>
            <a:rPr lang="en-US"/>
            <a:t>Challenges</a:t>
          </a:r>
        </a:p>
      </dgm:t>
    </dgm:pt>
    <dgm:pt modelId="{2F68D709-5A96-44F9-8F3E-369E4DCABA13}" type="parTrans" cxnId="{54DA3520-76F6-4A13-B4AD-408551997583}">
      <dgm:prSet/>
      <dgm:spPr/>
    </dgm:pt>
    <dgm:pt modelId="{FF2103B9-134A-49FA-8FFF-66DE66E642B4}" type="sibTrans" cxnId="{54DA3520-76F6-4A13-B4AD-408551997583}">
      <dgm:prSet/>
      <dgm:spPr/>
    </dgm:pt>
    <dgm:pt modelId="{43EB56DD-CF1E-44C2-8AEA-842FAAA7A79A}" type="pres">
      <dgm:prSet presAssocID="{DC08F991-B899-45D1-B522-B6BC54914DA7}" presName="vert0" presStyleCnt="0">
        <dgm:presLayoutVars>
          <dgm:dir/>
          <dgm:animOne val="branch"/>
          <dgm:animLvl val="lvl"/>
        </dgm:presLayoutVars>
      </dgm:prSet>
      <dgm:spPr/>
    </dgm:pt>
    <dgm:pt modelId="{5155D756-B1E9-477B-B1FF-FA061997BA2E}" type="pres">
      <dgm:prSet presAssocID="{87F3291F-4D3B-46CC-BADA-A796D9970027}" presName="thickLine" presStyleLbl="alignNode1" presStyleIdx="0" presStyleCnt="6"/>
      <dgm:spPr/>
    </dgm:pt>
    <dgm:pt modelId="{F3E343A7-9A93-421E-A706-DA88A8B860AB}" type="pres">
      <dgm:prSet presAssocID="{87F3291F-4D3B-46CC-BADA-A796D9970027}" presName="horz1" presStyleCnt="0"/>
      <dgm:spPr/>
    </dgm:pt>
    <dgm:pt modelId="{B573FE41-28CC-40CB-BEEF-CA63FF324C44}" type="pres">
      <dgm:prSet presAssocID="{87F3291F-4D3B-46CC-BADA-A796D9970027}" presName="tx1" presStyleLbl="revTx" presStyleIdx="0" presStyleCnt="6"/>
      <dgm:spPr/>
    </dgm:pt>
    <dgm:pt modelId="{0728B9EF-D6E5-4035-8694-6A3CF979BA0D}" type="pres">
      <dgm:prSet presAssocID="{87F3291F-4D3B-46CC-BADA-A796D9970027}" presName="vert1" presStyleCnt="0"/>
      <dgm:spPr/>
    </dgm:pt>
    <dgm:pt modelId="{137BF11C-2890-489E-902A-B770998AF8C6}" type="pres">
      <dgm:prSet presAssocID="{379E8F3C-C81E-4175-9F85-761CF0117CC4}" presName="thickLine" presStyleLbl="alignNode1" presStyleIdx="1" presStyleCnt="6"/>
      <dgm:spPr/>
    </dgm:pt>
    <dgm:pt modelId="{77365260-8836-4383-980A-FA68693B6FD1}" type="pres">
      <dgm:prSet presAssocID="{379E8F3C-C81E-4175-9F85-761CF0117CC4}" presName="horz1" presStyleCnt="0"/>
      <dgm:spPr/>
    </dgm:pt>
    <dgm:pt modelId="{9F8CB77F-31B3-48F2-AF00-5D6A8F1D7E80}" type="pres">
      <dgm:prSet presAssocID="{379E8F3C-C81E-4175-9F85-761CF0117CC4}" presName="tx1" presStyleLbl="revTx" presStyleIdx="1" presStyleCnt="6"/>
      <dgm:spPr/>
    </dgm:pt>
    <dgm:pt modelId="{C3509723-3569-4AED-930E-EFA13C58CA66}" type="pres">
      <dgm:prSet presAssocID="{379E8F3C-C81E-4175-9F85-761CF0117CC4}" presName="vert1" presStyleCnt="0"/>
      <dgm:spPr/>
    </dgm:pt>
    <dgm:pt modelId="{966EC20C-188A-4866-ADC0-E71F8201EDD4}" type="pres">
      <dgm:prSet presAssocID="{C6070DA9-61A5-4E2D-B063-FF2F3D986D9E}" presName="thickLine" presStyleLbl="alignNode1" presStyleIdx="2" presStyleCnt="6"/>
      <dgm:spPr/>
    </dgm:pt>
    <dgm:pt modelId="{56B9A92D-E09D-49B1-9E32-66AB9EC5A0A0}" type="pres">
      <dgm:prSet presAssocID="{C6070DA9-61A5-4E2D-B063-FF2F3D986D9E}" presName="horz1" presStyleCnt="0"/>
      <dgm:spPr/>
    </dgm:pt>
    <dgm:pt modelId="{217C3C56-C9C1-47F3-AC3B-C015E6BFE1C0}" type="pres">
      <dgm:prSet presAssocID="{C6070DA9-61A5-4E2D-B063-FF2F3D986D9E}" presName="tx1" presStyleLbl="revTx" presStyleIdx="2" presStyleCnt="6"/>
      <dgm:spPr/>
    </dgm:pt>
    <dgm:pt modelId="{0F3AC982-262E-4B40-8B8E-620DF51CD209}" type="pres">
      <dgm:prSet presAssocID="{C6070DA9-61A5-4E2D-B063-FF2F3D986D9E}" presName="vert1" presStyleCnt="0"/>
      <dgm:spPr/>
    </dgm:pt>
    <dgm:pt modelId="{C4B7D054-FD3F-4750-9525-0656DDE73BA8}" type="pres">
      <dgm:prSet presAssocID="{94A8194A-3712-4BA9-912C-60B1B7F11890}" presName="thickLine" presStyleLbl="alignNode1" presStyleIdx="3" presStyleCnt="6"/>
      <dgm:spPr/>
    </dgm:pt>
    <dgm:pt modelId="{4ADD2D72-C648-4C68-8FFA-7FC85A9D0B05}" type="pres">
      <dgm:prSet presAssocID="{94A8194A-3712-4BA9-912C-60B1B7F11890}" presName="horz1" presStyleCnt="0"/>
      <dgm:spPr/>
    </dgm:pt>
    <dgm:pt modelId="{46122D0A-A727-483F-9DED-1FBB4A301DB9}" type="pres">
      <dgm:prSet presAssocID="{94A8194A-3712-4BA9-912C-60B1B7F11890}" presName="tx1" presStyleLbl="revTx" presStyleIdx="3" presStyleCnt="6"/>
      <dgm:spPr/>
    </dgm:pt>
    <dgm:pt modelId="{2B5AB8BF-F232-47E8-BFAE-8F86D2AE8CBC}" type="pres">
      <dgm:prSet presAssocID="{94A8194A-3712-4BA9-912C-60B1B7F11890}" presName="vert1" presStyleCnt="0"/>
      <dgm:spPr/>
    </dgm:pt>
    <dgm:pt modelId="{4B3799F9-6D7E-4EDF-8825-814879F2AAA9}" type="pres">
      <dgm:prSet presAssocID="{7CC7FA0B-450A-4435-9081-3C03D9230CD8}" presName="thickLine" presStyleLbl="alignNode1" presStyleIdx="4" presStyleCnt="6"/>
      <dgm:spPr/>
    </dgm:pt>
    <dgm:pt modelId="{B0DF54CD-DB3A-4F32-AB4E-C18EEBD988C4}" type="pres">
      <dgm:prSet presAssocID="{7CC7FA0B-450A-4435-9081-3C03D9230CD8}" presName="horz1" presStyleCnt="0"/>
      <dgm:spPr/>
    </dgm:pt>
    <dgm:pt modelId="{472B91E7-E126-400A-A5DA-96A8B0765F97}" type="pres">
      <dgm:prSet presAssocID="{7CC7FA0B-450A-4435-9081-3C03D9230CD8}" presName="tx1" presStyleLbl="revTx" presStyleIdx="4" presStyleCnt="6"/>
      <dgm:spPr/>
    </dgm:pt>
    <dgm:pt modelId="{0AD9173C-4262-4558-B7A4-E3053D83618A}" type="pres">
      <dgm:prSet presAssocID="{7CC7FA0B-450A-4435-9081-3C03D9230CD8}" presName="vert1" presStyleCnt="0"/>
      <dgm:spPr/>
    </dgm:pt>
    <dgm:pt modelId="{D2E77266-2B1C-4DC3-8205-B025C89E6CCC}" type="pres">
      <dgm:prSet presAssocID="{C43FE47C-A74C-4534-9C6F-12B225C847F2}" presName="thickLine" presStyleLbl="alignNode1" presStyleIdx="5" presStyleCnt="6"/>
      <dgm:spPr/>
    </dgm:pt>
    <dgm:pt modelId="{6AF46788-4440-4030-B4FD-B40829DA3F82}" type="pres">
      <dgm:prSet presAssocID="{C43FE47C-A74C-4534-9C6F-12B225C847F2}" presName="horz1" presStyleCnt="0"/>
      <dgm:spPr/>
    </dgm:pt>
    <dgm:pt modelId="{1ACF7312-E94A-413C-8B3C-BE616F09E807}" type="pres">
      <dgm:prSet presAssocID="{C43FE47C-A74C-4534-9C6F-12B225C847F2}" presName="tx1" presStyleLbl="revTx" presStyleIdx="5" presStyleCnt="6"/>
      <dgm:spPr/>
    </dgm:pt>
    <dgm:pt modelId="{190591F5-EEC5-48A1-9FA0-1274D4578156}" type="pres">
      <dgm:prSet presAssocID="{C43FE47C-A74C-4534-9C6F-12B225C847F2}" presName="vert1" presStyleCnt="0"/>
      <dgm:spPr/>
    </dgm:pt>
  </dgm:ptLst>
  <dgm:cxnLst>
    <dgm:cxn modelId="{18798308-20BE-47E3-8DC6-5AD3B524274C}" type="presOf" srcId="{7CC7FA0B-450A-4435-9081-3C03D9230CD8}" destId="{472B91E7-E126-400A-A5DA-96A8B0765F97}" srcOrd="0" destOrd="0" presId="urn:microsoft.com/office/officeart/2008/layout/LinedList"/>
    <dgm:cxn modelId="{54DA3520-76F6-4A13-B4AD-408551997583}" srcId="{DC08F991-B899-45D1-B522-B6BC54914DA7}" destId="{379E8F3C-C81E-4175-9F85-761CF0117CC4}" srcOrd="1" destOrd="0" parTransId="{2F68D709-5A96-44F9-8F3E-369E4DCABA13}" sibTransId="{FF2103B9-134A-49FA-8FFF-66DE66E642B4}"/>
    <dgm:cxn modelId="{5895DF31-14B9-4C76-9A5B-6996893EDDD1}" type="presOf" srcId="{94A8194A-3712-4BA9-912C-60B1B7F11890}" destId="{46122D0A-A727-483F-9DED-1FBB4A301DB9}" srcOrd="0" destOrd="0" presId="urn:microsoft.com/office/officeart/2008/layout/LinedList"/>
    <dgm:cxn modelId="{120E9645-6D8C-4C9F-BFAB-AC8BAB946926}" srcId="{DC08F991-B899-45D1-B522-B6BC54914DA7}" destId="{87F3291F-4D3B-46CC-BADA-A796D9970027}" srcOrd="0" destOrd="0" parTransId="{DD657238-2CB2-4CD0-A379-67936E8E1F8E}" sibTransId="{F8F399AC-E3D0-4385-A8CB-52D1EF315CEB}"/>
    <dgm:cxn modelId="{E7C82D47-0309-4164-B5EC-C88302E6BF2D}" srcId="{DC08F991-B899-45D1-B522-B6BC54914DA7}" destId="{7CC7FA0B-450A-4435-9081-3C03D9230CD8}" srcOrd="4" destOrd="0" parTransId="{B4158A5F-EFC8-4DBA-B31D-F3D7BB4BD859}" sibTransId="{1C5E1D87-742F-455D-AC42-D0966D086328}"/>
    <dgm:cxn modelId="{CD2A9247-3A38-4D52-8A58-07D4F67571D1}" type="presOf" srcId="{DC08F991-B899-45D1-B522-B6BC54914DA7}" destId="{43EB56DD-CF1E-44C2-8AEA-842FAAA7A79A}" srcOrd="0" destOrd="0" presId="urn:microsoft.com/office/officeart/2008/layout/LinedList"/>
    <dgm:cxn modelId="{F6474B68-E92E-4890-9A0C-AB674CEF36F2}" type="presOf" srcId="{87F3291F-4D3B-46CC-BADA-A796D9970027}" destId="{B573FE41-28CC-40CB-BEEF-CA63FF324C44}" srcOrd="0" destOrd="0" presId="urn:microsoft.com/office/officeart/2008/layout/LinedList"/>
    <dgm:cxn modelId="{2BA95E4C-3254-4991-B8F4-2C0914094DE1}" srcId="{DC08F991-B899-45D1-B522-B6BC54914DA7}" destId="{C43FE47C-A74C-4534-9C6F-12B225C847F2}" srcOrd="5" destOrd="0" parTransId="{D0E87AAA-CC8E-4BB4-B2F8-A9AFCAFE5E42}" sibTransId="{78AC3F3A-18D6-4A1C-B7B6-48FAE14A4BDA}"/>
    <dgm:cxn modelId="{CB19E15A-7D9B-432B-ACB8-FEF2E22F1356}" srcId="{DC08F991-B899-45D1-B522-B6BC54914DA7}" destId="{94A8194A-3712-4BA9-912C-60B1B7F11890}" srcOrd="3" destOrd="0" parTransId="{19A02B06-F5C7-4618-AB36-524F5AB0B4E7}" sibTransId="{8FB405F8-DAF6-4504-BD72-CEEEA85D6BB0}"/>
    <dgm:cxn modelId="{BA7F927F-5436-407F-AB00-54BCEBACD654}" type="presOf" srcId="{C6070DA9-61A5-4E2D-B063-FF2F3D986D9E}" destId="{217C3C56-C9C1-47F3-AC3B-C015E6BFE1C0}" srcOrd="0" destOrd="0" presId="urn:microsoft.com/office/officeart/2008/layout/LinedList"/>
    <dgm:cxn modelId="{E98A408D-A340-42DD-9A87-C9D6915FA439}" type="presOf" srcId="{C43FE47C-A74C-4534-9C6F-12B225C847F2}" destId="{1ACF7312-E94A-413C-8B3C-BE616F09E807}" srcOrd="0" destOrd="0" presId="urn:microsoft.com/office/officeart/2008/layout/LinedList"/>
    <dgm:cxn modelId="{694FD3A4-55ED-4472-98E8-BDB7ACBDCB30}" srcId="{DC08F991-B899-45D1-B522-B6BC54914DA7}" destId="{C6070DA9-61A5-4E2D-B063-FF2F3D986D9E}" srcOrd="2" destOrd="0" parTransId="{73A46882-6E6A-4A35-A2D9-F8245C100129}" sibTransId="{D218DA42-6EA9-485F-980A-82AC3BF8D0B2}"/>
    <dgm:cxn modelId="{DD23FEAB-AF59-41A3-A292-5E0E3BA11BA6}" type="presOf" srcId="{379E8F3C-C81E-4175-9F85-761CF0117CC4}" destId="{9F8CB77F-31B3-48F2-AF00-5D6A8F1D7E80}" srcOrd="0" destOrd="0" presId="urn:microsoft.com/office/officeart/2008/layout/LinedList"/>
    <dgm:cxn modelId="{6B88059E-BE15-424D-86C0-1A5607DBF8E7}" type="presParOf" srcId="{43EB56DD-CF1E-44C2-8AEA-842FAAA7A79A}" destId="{5155D756-B1E9-477B-B1FF-FA061997BA2E}" srcOrd="0" destOrd="0" presId="urn:microsoft.com/office/officeart/2008/layout/LinedList"/>
    <dgm:cxn modelId="{225DFB0C-E874-44A2-9AEA-E30C191F9F12}" type="presParOf" srcId="{43EB56DD-CF1E-44C2-8AEA-842FAAA7A79A}" destId="{F3E343A7-9A93-421E-A706-DA88A8B860AB}" srcOrd="1" destOrd="0" presId="urn:microsoft.com/office/officeart/2008/layout/LinedList"/>
    <dgm:cxn modelId="{651FD669-1945-48FA-83C0-08AA65A23663}" type="presParOf" srcId="{F3E343A7-9A93-421E-A706-DA88A8B860AB}" destId="{B573FE41-28CC-40CB-BEEF-CA63FF324C44}" srcOrd="0" destOrd="0" presId="urn:microsoft.com/office/officeart/2008/layout/LinedList"/>
    <dgm:cxn modelId="{18AB2A46-90A5-4B92-9C43-2389568BCE30}" type="presParOf" srcId="{F3E343A7-9A93-421E-A706-DA88A8B860AB}" destId="{0728B9EF-D6E5-4035-8694-6A3CF979BA0D}" srcOrd="1" destOrd="0" presId="urn:microsoft.com/office/officeart/2008/layout/LinedList"/>
    <dgm:cxn modelId="{40FDB6CF-6514-4FB6-B847-C71A5F6815BD}" type="presParOf" srcId="{43EB56DD-CF1E-44C2-8AEA-842FAAA7A79A}" destId="{137BF11C-2890-489E-902A-B770998AF8C6}" srcOrd="2" destOrd="0" presId="urn:microsoft.com/office/officeart/2008/layout/LinedList"/>
    <dgm:cxn modelId="{6C6A9B09-BE8A-48BF-A8C3-30F6DADB84F9}" type="presParOf" srcId="{43EB56DD-CF1E-44C2-8AEA-842FAAA7A79A}" destId="{77365260-8836-4383-980A-FA68693B6FD1}" srcOrd="3" destOrd="0" presId="urn:microsoft.com/office/officeart/2008/layout/LinedList"/>
    <dgm:cxn modelId="{79CC267A-21B4-480C-AB0A-86B7BA175D33}" type="presParOf" srcId="{77365260-8836-4383-980A-FA68693B6FD1}" destId="{9F8CB77F-31B3-48F2-AF00-5D6A8F1D7E80}" srcOrd="0" destOrd="0" presId="urn:microsoft.com/office/officeart/2008/layout/LinedList"/>
    <dgm:cxn modelId="{35922B26-0F18-4395-9623-11E10430E092}" type="presParOf" srcId="{77365260-8836-4383-980A-FA68693B6FD1}" destId="{C3509723-3569-4AED-930E-EFA13C58CA66}" srcOrd="1" destOrd="0" presId="urn:microsoft.com/office/officeart/2008/layout/LinedList"/>
    <dgm:cxn modelId="{A3F85AA7-5B73-4A7C-86AE-90370BE7E811}" type="presParOf" srcId="{43EB56DD-CF1E-44C2-8AEA-842FAAA7A79A}" destId="{966EC20C-188A-4866-ADC0-E71F8201EDD4}" srcOrd="4" destOrd="0" presId="urn:microsoft.com/office/officeart/2008/layout/LinedList"/>
    <dgm:cxn modelId="{D0145B0A-3571-465B-8F06-39D110654922}" type="presParOf" srcId="{43EB56DD-CF1E-44C2-8AEA-842FAAA7A79A}" destId="{56B9A92D-E09D-49B1-9E32-66AB9EC5A0A0}" srcOrd="5" destOrd="0" presId="urn:microsoft.com/office/officeart/2008/layout/LinedList"/>
    <dgm:cxn modelId="{3537E512-B98F-4FA6-811C-2C160CEFD2A1}" type="presParOf" srcId="{56B9A92D-E09D-49B1-9E32-66AB9EC5A0A0}" destId="{217C3C56-C9C1-47F3-AC3B-C015E6BFE1C0}" srcOrd="0" destOrd="0" presId="urn:microsoft.com/office/officeart/2008/layout/LinedList"/>
    <dgm:cxn modelId="{C4FDF9E1-4E8C-42B0-9B3E-5AF7041E01DA}" type="presParOf" srcId="{56B9A92D-E09D-49B1-9E32-66AB9EC5A0A0}" destId="{0F3AC982-262E-4B40-8B8E-620DF51CD209}" srcOrd="1" destOrd="0" presId="urn:microsoft.com/office/officeart/2008/layout/LinedList"/>
    <dgm:cxn modelId="{A3EDD18F-57E0-409F-A28A-2EFE6FD8A4A8}" type="presParOf" srcId="{43EB56DD-CF1E-44C2-8AEA-842FAAA7A79A}" destId="{C4B7D054-FD3F-4750-9525-0656DDE73BA8}" srcOrd="6" destOrd="0" presId="urn:microsoft.com/office/officeart/2008/layout/LinedList"/>
    <dgm:cxn modelId="{A3C16317-87F7-4082-95D7-778351758FC7}" type="presParOf" srcId="{43EB56DD-CF1E-44C2-8AEA-842FAAA7A79A}" destId="{4ADD2D72-C648-4C68-8FFA-7FC85A9D0B05}" srcOrd="7" destOrd="0" presId="urn:microsoft.com/office/officeart/2008/layout/LinedList"/>
    <dgm:cxn modelId="{E445248B-2B6A-4C7E-8F5D-36231BC61FA7}" type="presParOf" srcId="{4ADD2D72-C648-4C68-8FFA-7FC85A9D0B05}" destId="{46122D0A-A727-483F-9DED-1FBB4A301DB9}" srcOrd="0" destOrd="0" presId="urn:microsoft.com/office/officeart/2008/layout/LinedList"/>
    <dgm:cxn modelId="{272E8393-605E-4C5D-9AD4-167A0B497AEC}" type="presParOf" srcId="{4ADD2D72-C648-4C68-8FFA-7FC85A9D0B05}" destId="{2B5AB8BF-F232-47E8-BFAE-8F86D2AE8CBC}" srcOrd="1" destOrd="0" presId="urn:microsoft.com/office/officeart/2008/layout/LinedList"/>
    <dgm:cxn modelId="{017F82DE-4D29-4FD7-8A1A-403F637C1EEB}" type="presParOf" srcId="{43EB56DD-CF1E-44C2-8AEA-842FAAA7A79A}" destId="{4B3799F9-6D7E-4EDF-8825-814879F2AAA9}" srcOrd="8" destOrd="0" presId="urn:microsoft.com/office/officeart/2008/layout/LinedList"/>
    <dgm:cxn modelId="{3F80546E-B6F2-4A71-A915-242E3AA3F92C}" type="presParOf" srcId="{43EB56DD-CF1E-44C2-8AEA-842FAAA7A79A}" destId="{B0DF54CD-DB3A-4F32-AB4E-C18EEBD988C4}" srcOrd="9" destOrd="0" presId="urn:microsoft.com/office/officeart/2008/layout/LinedList"/>
    <dgm:cxn modelId="{B237E829-B01C-498A-B317-525D70D33132}" type="presParOf" srcId="{B0DF54CD-DB3A-4F32-AB4E-C18EEBD988C4}" destId="{472B91E7-E126-400A-A5DA-96A8B0765F97}" srcOrd="0" destOrd="0" presId="urn:microsoft.com/office/officeart/2008/layout/LinedList"/>
    <dgm:cxn modelId="{456E46B9-AE05-40D8-8353-86506E9FD992}" type="presParOf" srcId="{B0DF54CD-DB3A-4F32-AB4E-C18EEBD988C4}" destId="{0AD9173C-4262-4558-B7A4-E3053D83618A}" srcOrd="1" destOrd="0" presId="urn:microsoft.com/office/officeart/2008/layout/LinedList"/>
    <dgm:cxn modelId="{4751D3C7-5B8C-43ED-A3F4-50BDE3414588}" type="presParOf" srcId="{43EB56DD-CF1E-44C2-8AEA-842FAAA7A79A}" destId="{D2E77266-2B1C-4DC3-8205-B025C89E6CCC}" srcOrd="10" destOrd="0" presId="urn:microsoft.com/office/officeart/2008/layout/LinedList"/>
    <dgm:cxn modelId="{41F85DE4-E29D-4775-8494-A33709315C0C}" type="presParOf" srcId="{43EB56DD-CF1E-44C2-8AEA-842FAAA7A79A}" destId="{6AF46788-4440-4030-B4FD-B40829DA3F82}" srcOrd="11" destOrd="0" presId="urn:microsoft.com/office/officeart/2008/layout/LinedList"/>
    <dgm:cxn modelId="{931D376B-78F1-4EB1-8C91-1BE5FBAF5B42}" type="presParOf" srcId="{6AF46788-4440-4030-B4FD-B40829DA3F82}" destId="{1ACF7312-E94A-413C-8B3C-BE616F09E807}" srcOrd="0" destOrd="0" presId="urn:microsoft.com/office/officeart/2008/layout/LinedList"/>
    <dgm:cxn modelId="{4A610948-9B58-49AA-9BE8-F9BB89E590A1}" type="presParOf" srcId="{6AF46788-4440-4030-B4FD-B40829DA3F82}" destId="{190591F5-EEC5-48A1-9FA0-1274D457815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522295-F528-4D33-95FD-1E36EDD6BE18}"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D56B5E46-3629-4F70-AF48-666A96D5463B}">
      <dgm:prSet/>
      <dgm:spPr/>
      <dgm:t>
        <a:bodyPr/>
        <a:lstStyle/>
        <a:p>
          <a:pPr rtl="0"/>
          <a:r>
            <a:rPr lang="en-US"/>
            <a:t>Input: </a:t>
          </a:r>
          <a:r>
            <a:rPr lang="en-US">
              <a:latin typeface="Trebuchet MS" panose="020B0603020202020204"/>
            </a:rPr>
            <a:t>a face image (an attribute vector)</a:t>
          </a:r>
        </a:p>
      </dgm:t>
    </dgm:pt>
    <dgm:pt modelId="{0091C4A5-A4D9-49A1-B456-E5BBACF764F9}" type="parTrans" cxnId="{2952D178-D101-4644-BE47-91A7F82CB114}">
      <dgm:prSet/>
      <dgm:spPr/>
      <dgm:t>
        <a:bodyPr/>
        <a:lstStyle/>
        <a:p>
          <a:endParaRPr lang="en-US"/>
        </a:p>
      </dgm:t>
    </dgm:pt>
    <dgm:pt modelId="{C58D603A-FA52-476B-9190-E737EA5BAB63}" type="sibTrans" cxnId="{2952D178-D101-4644-BE47-91A7F82CB114}">
      <dgm:prSet/>
      <dgm:spPr/>
      <dgm:t>
        <a:bodyPr/>
        <a:lstStyle/>
        <a:p>
          <a:endParaRPr lang="en-US"/>
        </a:p>
      </dgm:t>
    </dgm:pt>
    <dgm:pt modelId="{604FB271-6142-491E-8B36-32E9F9A05B4C}">
      <dgm:prSet/>
      <dgm:spPr/>
      <dgm:t>
        <a:bodyPr/>
        <a:lstStyle/>
        <a:p>
          <a:pPr rtl="0"/>
          <a:r>
            <a:rPr lang="en-US"/>
            <a:t>Output: </a:t>
          </a:r>
          <a:r>
            <a:rPr lang="en-US">
              <a:latin typeface="Trebuchet MS" panose="020B0603020202020204"/>
            </a:rPr>
            <a:t>set of </a:t>
          </a:r>
          <a:r>
            <a:rPr lang="en-US"/>
            <a:t>face </a:t>
          </a:r>
          <a:r>
            <a:rPr lang="en-US">
              <a:latin typeface="Trebuchet MS" panose="020B0603020202020204"/>
            </a:rPr>
            <a:t>images for each attribute</a:t>
          </a:r>
          <a:r>
            <a:rPr lang="en-US"/>
            <a:t> </a:t>
          </a:r>
          <a:r>
            <a:rPr lang="en-US">
              <a:latin typeface="Trebuchet MS" panose="020B0603020202020204"/>
            </a:rPr>
            <a:t>vectors which represent each images, are similar to </a:t>
          </a:r>
          <a:r>
            <a:rPr lang="en-US"/>
            <a:t>attribute </a:t>
          </a:r>
          <a:r>
            <a:rPr lang="en-US">
              <a:latin typeface="Trebuchet MS" panose="020B0603020202020204"/>
            </a:rPr>
            <a:t>vector of input.</a:t>
          </a:r>
          <a:endParaRPr lang="en-US"/>
        </a:p>
      </dgm:t>
    </dgm:pt>
    <dgm:pt modelId="{2AF479E5-8D7D-4913-8B17-4045055DD765}" type="parTrans" cxnId="{7CF87D47-6B50-43A0-A390-89414FACCBBC}">
      <dgm:prSet/>
      <dgm:spPr/>
      <dgm:t>
        <a:bodyPr/>
        <a:lstStyle/>
        <a:p>
          <a:endParaRPr lang="en-US"/>
        </a:p>
      </dgm:t>
    </dgm:pt>
    <dgm:pt modelId="{24B30AA9-2FFA-439F-A0AE-F5704923622B}" type="sibTrans" cxnId="{7CF87D47-6B50-43A0-A390-89414FACCBBC}">
      <dgm:prSet/>
      <dgm:spPr/>
      <dgm:t>
        <a:bodyPr/>
        <a:lstStyle/>
        <a:p>
          <a:endParaRPr lang="en-US"/>
        </a:p>
      </dgm:t>
    </dgm:pt>
    <dgm:pt modelId="{B9C71103-4199-4FA7-A535-574D1B591A3D}" type="pres">
      <dgm:prSet presAssocID="{4F522295-F528-4D33-95FD-1E36EDD6BE18}" presName="hierChild1" presStyleCnt="0">
        <dgm:presLayoutVars>
          <dgm:chPref val="1"/>
          <dgm:dir/>
          <dgm:animOne val="branch"/>
          <dgm:animLvl val="lvl"/>
          <dgm:resizeHandles/>
        </dgm:presLayoutVars>
      </dgm:prSet>
      <dgm:spPr/>
    </dgm:pt>
    <dgm:pt modelId="{9A2495E1-8CB3-4B9C-ACFC-7A2E86FE7409}" type="pres">
      <dgm:prSet presAssocID="{D56B5E46-3629-4F70-AF48-666A96D5463B}" presName="hierRoot1" presStyleCnt="0"/>
      <dgm:spPr/>
    </dgm:pt>
    <dgm:pt modelId="{A15D64CE-B648-4A2C-AE78-3134B19D5A4A}" type="pres">
      <dgm:prSet presAssocID="{D56B5E46-3629-4F70-AF48-666A96D5463B}" presName="composite" presStyleCnt="0"/>
      <dgm:spPr/>
    </dgm:pt>
    <dgm:pt modelId="{C0FBFC96-5681-44E5-8A5D-1A929C73B36B}" type="pres">
      <dgm:prSet presAssocID="{D56B5E46-3629-4F70-AF48-666A96D5463B}" presName="background" presStyleLbl="node0" presStyleIdx="0" presStyleCnt="2"/>
      <dgm:spPr/>
    </dgm:pt>
    <dgm:pt modelId="{CA114E8F-EDC3-47CB-ABF6-CE806248DE31}" type="pres">
      <dgm:prSet presAssocID="{D56B5E46-3629-4F70-AF48-666A96D5463B}" presName="text" presStyleLbl="fgAcc0" presStyleIdx="0" presStyleCnt="2">
        <dgm:presLayoutVars>
          <dgm:chPref val="3"/>
        </dgm:presLayoutVars>
      </dgm:prSet>
      <dgm:spPr/>
    </dgm:pt>
    <dgm:pt modelId="{65F2985D-9DDD-4F4D-9640-F3A7BD7DA4CA}" type="pres">
      <dgm:prSet presAssocID="{D56B5E46-3629-4F70-AF48-666A96D5463B}" presName="hierChild2" presStyleCnt="0"/>
      <dgm:spPr/>
    </dgm:pt>
    <dgm:pt modelId="{E5F49AF7-4561-43F6-A340-77AA6D81EEBD}" type="pres">
      <dgm:prSet presAssocID="{604FB271-6142-491E-8B36-32E9F9A05B4C}" presName="hierRoot1" presStyleCnt="0"/>
      <dgm:spPr/>
    </dgm:pt>
    <dgm:pt modelId="{82F6E17C-64A1-4053-943E-D9F61CB92D6E}" type="pres">
      <dgm:prSet presAssocID="{604FB271-6142-491E-8B36-32E9F9A05B4C}" presName="composite" presStyleCnt="0"/>
      <dgm:spPr/>
    </dgm:pt>
    <dgm:pt modelId="{6521FB91-446F-45E5-B8F0-5D6869F28FAC}" type="pres">
      <dgm:prSet presAssocID="{604FB271-6142-491E-8B36-32E9F9A05B4C}" presName="background" presStyleLbl="node0" presStyleIdx="1" presStyleCnt="2"/>
      <dgm:spPr/>
    </dgm:pt>
    <dgm:pt modelId="{8903A3DE-0F02-4764-9FC2-9E79DBE0E7B2}" type="pres">
      <dgm:prSet presAssocID="{604FB271-6142-491E-8B36-32E9F9A05B4C}" presName="text" presStyleLbl="fgAcc0" presStyleIdx="1" presStyleCnt="2">
        <dgm:presLayoutVars>
          <dgm:chPref val="3"/>
        </dgm:presLayoutVars>
      </dgm:prSet>
      <dgm:spPr/>
    </dgm:pt>
    <dgm:pt modelId="{5C634629-6389-4E1D-A6CA-A34B38CA81FE}" type="pres">
      <dgm:prSet presAssocID="{604FB271-6142-491E-8B36-32E9F9A05B4C}" presName="hierChild2" presStyleCnt="0"/>
      <dgm:spPr/>
    </dgm:pt>
  </dgm:ptLst>
  <dgm:cxnLst>
    <dgm:cxn modelId="{5AF53C03-186C-4A65-904B-D7EB5481BF9D}" type="presOf" srcId="{D56B5E46-3629-4F70-AF48-666A96D5463B}" destId="{CA114E8F-EDC3-47CB-ABF6-CE806248DE31}" srcOrd="0" destOrd="0" presId="urn:microsoft.com/office/officeart/2005/8/layout/hierarchy1"/>
    <dgm:cxn modelId="{EAABB713-05E4-4B55-83EB-ADFD16F528D2}" type="presOf" srcId="{4F522295-F528-4D33-95FD-1E36EDD6BE18}" destId="{B9C71103-4199-4FA7-A535-574D1B591A3D}" srcOrd="0" destOrd="0" presId="urn:microsoft.com/office/officeart/2005/8/layout/hierarchy1"/>
    <dgm:cxn modelId="{6470DB23-5F49-4C54-805F-F186F2695030}" type="presOf" srcId="{604FB271-6142-491E-8B36-32E9F9A05B4C}" destId="{8903A3DE-0F02-4764-9FC2-9E79DBE0E7B2}" srcOrd="0" destOrd="0" presId="urn:microsoft.com/office/officeart/2005/8/layout/hierarchy1"/>
    <dgm:cxn modelId="{7CF87D47-6B50-43A0-A390-89414FACCBBC}" srcId="{4F522295-F528-4D33-95FD-1E36EDD6BE18}" destId="{604FB271-6142-491E-8B36-32E9F9A05B4C}" srcOrd="1" destOrd="0" parTransId="{2AF479E5-8D7D-4913-8B17-4045055DD765}" sibTransId="{24B30AA9-2FFA-439F-A0AE-F5704923622B}"/>
    <dgm:cxn modelId="{2952D178-D101-4644-BE47-91A7F82CB114}" srcId="{4F522295-F528-4D33-95FD-1E36EDD6BE18}" destId="{D56B5E46-3629-4F70-AF48-666A96D5463B}" srcOrd="0" destOrd="0" parTransId="{0091C4A5-A4D9-49A1-B456-E5BBACF764F9}" sibTransId="{C58D603A-FA52-476B-9190-E737EA5BAB63}"/>
    <dgm:cxn modelId="{BF27400A-BE6A-486F-86CA-6EEFF12AEA65}" type="presParOf" srcId="{B9C71103-4199-4FA7-A535-574D1B591A3D}" destId="{9A2495E1-8CB3-4B9C-ACFC-7A2E86FE7409}" srcOrd="0" destOrd="0" presId="urn:microsoft.com/office/officeart/2005/8/layout/hierarchy1"/>
    <dgm:cxn modelId="{2E0BB750-F3D2-49CC-BCCC-52777EBB368C}" type="presParOf" srcId="{9A2495E1-8CB3-4B9C-ACFC-7A2E86FE7409}" destId="{A15D64CE-B648-4A2C-AE78-3134B19D5A4A}" srcOrd="0" destOrd="0" presId="urn:microsoft.com/office/officeart/2005/8/layout/hierarchy1"/>
    <dgm:cxn modelId="{06AA70FA-7DEE-471F-B7AD-E79889367F31}" type="presParOf" srcId="{A15D64CE-B648-4A2C-AE78-3134B19D5A4A}" destId="{C0FBFC96-5681-44E5-8A5D-1A929C73B36B}" srcOrd="0" destOrd="0" presId="urn:microsoft.com/office/officeart/2005/8/layout/hierarchy1"/>
    <dgm:cxn modelId="{5A7215D7-3E58-4CF2-A48D-28A22A0B6225}" type="presParOf" srcId="{A15D64CE-B648-4A2C-AE78-3134B19D5A4A}" destId="{CA114E8F-EDC3-47CB-ABF6-CE806248DE31}" srcOrd="1" destOrd="0" presId="urn:microsoft.com/office/officeart/2005/8/layout/hierarchy1"/>
    <dgm:cxn modelId="{C239855E-4F31-4C24-A62A-5B3CAE541EDF}" type="presParOf" srcId="{9A2495E1-8CB3-4B9C-ACFC-7A2E86FE7409}" destId="{65F2985D-9DDD-4F4D-9640-F3A7BD7DA4CA}" srcOrd="1" destOrd="0" presId="urn:microsoft.com/office/officeart/2005/8/layout/hierarchy1"/>
    <dgm:cxn modelId="{381A64EE-0343-42EB-B733-50402C6A0D3F}" type="presParOf" srcId="{B9C71103-4199-4FA7-A535-574D1B591A3D}" destId="{E5F49AF7-4561-43F6-A340-77AA6D81EEBD}" srcOrd="1" destOrd="0" presId="urn:microsoft.com/office/officeart/2005/8/layout/hierarchy1"/>
    <dgm:cxn modelId="{9921DC2D-DA3F-4E45-95CB-6E262D3F26B8}" type="presParOf" srcId="{E5F49AF7-4561-43F6-A340-77AA6D81EEBD}" destId="{82F6E17C-64A1-4053-943E-D9F61CB92D6E}" srcOrd="0" destOrd="0" presId="urn:microsoft.com/office/officeart/2005/8/layout/hierarchy1"/>
    <dgm:cxn modelId="{6D8ED036-4688-48EB-9C72-90659561D1EE}" type="presParOf" srcId="{82F6E17C-64A1-4053-943E-D9F61CB92D6E}" destId="{6521FB91-446F-45E5-B8F0-5D6869F28FAC}" srcOrd="0" destOrd="0" presId="urn:microsoft.com/office/officeart/2005/8/layout/hierarchy1"/>
    <dgm:cxn modelId="{6CE4212B-4C2F-43BB-9E94-F4C788F561C2}" type="presParOf" srcId="{82F6E17C-64A1-4053-943E-D9F61CB92D6E}" destId="{8903A3DE-0F02-4764-9FC2-9E79DBE0E7B2}" srcOrd="1" destOrd="0" presId="urn:microsoft.com/office/officeart/2005/8/layout/hierarchy1"/>
    <dgm:cxn modelId="{79372FB8-357A-4088-A901-856C13E691A6}" type="presParOf" srcId="{E5F49AF7-4561-43F6-A340-77AA6D81EEBD}" destId="{5C634629-6389-4E1D-A6CA-A34B38CA81F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9E0981-F898-4CC7-B61D-43676487432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AEDA550-67C7-4BB3-B89D-263016E83E63}">
      <dgm:prSet/>
      <dgm:spPr/>
      <dgm:t>
        <a:bodyPr/>
        <a:lstStyle/>
        <a:p>
          <a:r>
            <a:rPr lang="en-US"/>
            <a:t>Datasets are extremely challenging, with large variations in subject pose, illumination and image quality.</a:t>
          </a:r>
        </a:p>
      </dgm:t>
    </dgm:pt>
    <dgm:pt modelId="{2FFD6E2C-A8AA-45B3-8A9A-8E908B10B7EA}" type="parTrans" cxnId="{BA4230DC-3F55-49FE-B506-77821AEA6F96}">
      <dgm:prSet/>
      <dgm:spPr/>
      <dgm:t>
        <a:bodyPr/>
        <a:lstStyle/>
        <a:p>
          <a:endParaRPr lang="en-US"/>
        </a:p>
      </dgm:t>
    </dgm:pt>
    <dgm:pt modelId="{ADC607E3-C0A6-4E8E-ABBC-BF729A4334CA}" type="sibTrans" cxnId="{BA4230DC-3F55-49FE-B506-77821AEA6F96}">
      <dgm:prSet/>
      <dgm:spPr/>
      <dgm:t>
        <a:bodyPr/>
        <a:lstStyle/>
        <a:p>
          <a:endParaRPr lang="en-US"/>
        </a:p>
      </dgm:t>
    </dgm:pt>
    <dgm:pt modelId="{56E35B84-1E13-4803-A169-4EECD0300435}">
      <dgm:prSet/>
      <dgm:spPr/>
      <dgm:t>
        <a:bodyPr/>
        <a:lstStyle/>
        <a:p>
          <a:r>
            <a:rPr lang="vi-VN"/>
            <a:t>Improving the accuracy of attribute classifiers</a:t>
          </a:r>
          <a:endParaRPr lang="en-US"/>
        </a:p>
      </dgm:t>
    </dgm:pt>
    <dgm:pt modelId="{16F46A0E-3C5C-4001-AE61-FE448255B30C}" type="parTrans" cxnId="{40E878D3-5E6A-4EF7-995D-B77CDFC5FF1F}">
      <dgm:prSet/>
      <dgm:spPr/>
      <dgm:t>
        <a:bodyPr/>
        <a:lstStyle/>
        <a:p>
          <a:endParaRPr lang="en-US"/>
        </a:p>
      </dgm:t>
    </dgm:pt>
    <dgm:pt modelId="{129BD11F-D01E-4B4D-A400-C09725611B73}" type="sibTrans" cxnId="{40E878D3-5E6A-4EF7-995D-B77CDFC5FF1F}">
      <dgm:prSet/>
      <dgm:spPr/>
      <dgm:t>
        <a:bodyPr/>
        <a:lstStyle/>
        <a:p>
          <a:endParaRPr lang="en-US"/>
        </a:p>
      </dgm:t>
    </dgm:pt>
    <dgm:pt modelId="{F966A92A-B3D1-49F2-B9F7-1919B50806A4}" type="pres">
      <dgm:prSet presAssocID="{A79E0981-F898-4CC7-B61D-43676487432F}" presName="root" presStyleCnt="0">
        <dgm:presLayoutVars>
          <dgm:dir/>
          <dgm:resizeHandles val="exact"/>
        </dgm:presLayoutVars>
      </dgm:prSet>
      <dgm:spPr/>
    </dgm:pt>
    <dgm:pt modelId="{4368914D-1A8F-4167-B2C3-38B9BFBB33CA}" type="pres">
      <dgm:prSet presAssocID="{A79E0981-F898-4CC7-B61D-43676487432F}" presName="container" presStyleCnt="0">
        <dgm:presLayoutVars>
          <dgm:dir/>
          <dgm:resizeHandles val="exact"/>
        </dgm:presLayoutVars>
      </dgm:prSet>
      <dgm:spPr/>
    </dgm:pt>
    <dgm:pt modelId="{8D4BF996-CA75-4978-8F0C-A8A30AD1B051}" type="pres">
      <dgm:prSet presAssocID="{CAEDA550-67C7-4BB3-B89D-263016E83E63}" presName="compNode" presStyleCnt="0"/>
      <dgm:spPr/>
    </dgm:pt>
    <dgm:pt modelId="{F6B06365-56A7-43CE-B3E1-528C0832840C}" type="pres">
      <dgm:prSet presAssocID="{CAEDA550-67C7-4BB3-B89D-263016E83E63}" presName="iconBgRect" presStyleLbl="bgShp" presStyleIdx="0" presStyleCnt="2"/>
      <dgm:spPr/>
    </dgm:pt>
    <dgm:pt modelId="{30D87535-E681-485A-8599-CA1E15DE9811}" type="pres">
      <dgm:prSet presAssocID="{CAEDA550-67C7-4BB3-B89D-263016E83E6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2B6F4345-0B9D-474A-8CCE-8E63075573F5}" type="pres">
      <dgm:prSet presAssocID="{CAEDA550-67C7-4BB3-B89D-263016E83E63}" presName="spaceRect" presStyleCnt="0"/>
      <dgm:spPr/>
    </dgm:pt>
    <dgm:pt modelId="{11627608-F560-4BFF-B750-6B72C5DA2CED}" type="pres">
      <dgm:prSet presAssocID="{CAEDA550-67C7-4BB3-B89D-263016E83E63}" presName="textRect" presStyleLbl="revTx" presStyleIdx="0" presStyleCnt="2">
        <dgm:presLayoutVars>
          <dgm:chMax val="1"/>
          <dgm:chPref val="1"/>
        </dgm:presLayoutVars>
      </dgm:prSet>
      <dgm:spPr/>
    </dgm:pt>
    <dgm:pt modelId="{3FF45F43-2BD5-4E2A-84EA-503818F8A0BD}" type="pres">
      <dgm:prSet presAssocID="{ADC607E3-C0A6-4E8E-ABBC-BF729A4334CA}" presName="sibTrans" presStyleLbl="sibTrans2D1" presStyleIdx="0" presStyleCnt="0"/>
      <dgm:spPr/>
    </dgm:pt>
    <dgm:pt modelId="{22E4EE15-8AA0-4DE1-B86E-A072A48872AF}" type="pres">
      <dgm:prSet presAssocID="{56E35B84-1E13-4803-A169-4EECD0300435}" presName="compNode" presStyleCnt="0"/>
      <dgm:spPr/>
    </dgm:pt>
    <dgm:pt modelId="{39F62433-15AF-4293-9FF6-46BAD9DD35BD}" type="pres">
      <dgm:prSet presAssocID="{56E35B84-1E13-4803-A169-4EECD0300435}" presName="iconBgRect" presStyleLbl="bgShp" presStyleIdx="1" presStyleCnt="2"/>
      <dgm:spPr/>
    </dgm:pt>
    <dgm:pt modelId="{E5120599-AFC6-46FA-B5DC-E24B9ABDFF6F}" type="pres">
      <dgm:prSet presAssocID="{56E35B84-1E13-4803-A169-4EECD03004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5B76C41-9DCC-49EE-8C0A-FD8032111D9B}" type="pres">
      <dgm:prSet presAssocID="{56E35B84-1E13-4803-A169-4EECD0300435}" presName="spaceRect" presStyleCnt="0"/>
      <dgm:spPr/>
    </dgm:pt>
    <dgm:pt modelId="{461E06FB-15E2-4020-9134-A05EC2D0B288}" type="pres">
      <dgm:prSet presAssocID="{56E35B84-1E13-4803-A169-4EECD0300435}" presName="textRect" presStyleLbl="revTx" presStyleIdx="1" presStyleCnt="2">
        <dgm:presLayoutVars>
          <dgm:chMax val="1"/>
          <dgm:chPref val="1"/>
        </dgm:presLayoutVars>
      </dgm:prSet>
      <dgm:spPr/>
    </dgm:pt>
  </dgm:ptLst>
  <dgm:cxnLst>
    <dgm:cxn modelId="{57B4BC06-346B-4D2D-8D82-A5477EE82473}" type="presOf" srcId="{CAEDA550-67C7-4BB3-B89D-263016E83E63}" destId="{11627608-F560-4BFF-B750-6B72C5DA2CED}" srcOrd="0" destOrd="0" presId="urn:microsoft.com/office/officeart/2018/2/layout/IconCircleList"/>
    <dgm:cxn modelId="{61096C40-033C-4143-8BBC-00A493A4A02A}" type="presOf" srcId="{A79E0981-F898-4CC7-B61D-43676487432F}" destId="{F966A92A-B3D1-49F2-B9F7-1919B50806A4}" srcOrd="0" destOrd="0" presId="urn:microsoft.com/office/officeart/2018/2/layout/IconCircleList"/>
    <dgm:cxn modelId="{364517BD-8596-4132-8C2A-3D967264A584}" type="presOf" srcId="{56E35B84-1E13-4803-A169-4EECD0300435}" destId="{461E06FB-15E2-4020-9134-A05EC2D0B288}" srcOrd="0" destOrd="0" presId="urn:microsoft.com/office/officeart/2018/2/layout/IconCircleList"/>
    <dgm:cxn modelId="{962BC9C3-4F15-4175-B534-84C3DBBA4C35}" type="presOf" srcId="{ADC607E3-C0A6-4E8E-ABBC-BF729A4334CA}" destId="{3FF45F43-2BD5-4E2A-84EA-503818F8A0BD}" srcOrd="0" destOrd="0" presId="urn:microsoft.com/office/officeart/2018/2/layout/IconCircleList"/>
    <dgm:cxn modelId="{40E878D3-5E6A-4EF7-995D-B77CDFC5FF1F}" srcId="{A79E0981-F898-4CC7-B61D-43676487432F}" destId="{56E35B84-1E13-4803-A169-4EECD0300435}" srcOrd="1" destOrd="0" parTransId="{16F46A0E-3C5C-4001-AE61-FE448255B30C}" sibTransId="{129BD11F-D01E-4B4D-A400-C09725611B73}"/>
    <dgm:cxn modelId="{BA4230DC-3F55-49FE-B506-77821AEA6F96}" srcId="{A79E0981-F898-4CC7-B61D-43676487432F}" destId="{CAEDA550-67C7-4BB3-B89D-263016E83E63}" srcOrd="0" destOrd="0" parTransId="{2FFD6E2C-A8AA-45B3-8A9A-8E908B10B7EA}" sibTransId="{ADC607E3-C0A6-4E8E-ABBC-BF729A4334CA}"/>
    <dgm:cxn modelId="{EB2C7BA2-C097-4F75-80DB-4530955CA778}" type="presParOf" srcId="{F966A92A-B3D1-49F2-B9F7-1919B50806A4}" destId="{4368914D-1A8F-4167-B2C3-38B9BFBB33CA}" srcOrd="0" destOrd="0" presId="urn:microsoft.com/office/officeart/2018/2/layout/IconCircleList"/>
    <dgm:cxn modelId="{95431826-2887-46F1-B051-7773ED676EDA}" type="presParOf" srcId="{4368914D-1A8F-4167-B2C3-38B9BFBB33CA}" destId="{8D4BF996-CA75-4978-8F0C-A8A30AD1B051}" srcOrd="0" destOrd="0" presId="urn:microsoft.com/office/officeart/2018/2/layout/IconCircleList"/>
    <dgm:cxn modelId="{5E952865-B698-43C9-80E9-2CF751C55329}" type="presParOf" srcId="{8D4BF996-CA75-4978-8F0C-A8A30AD1B051}" destId="{F6B06365-56A7-43CE-B3E1-528C0832840C}" srcOrd="0" destOrd="0" presId="urn:microsoft.com/office/officeart/2018/2/layout/IconCircleList"/>
    <dgm:cxn modelId="{8A37C94F-2139-4B2A-997F-539B86C47A1B}" type="presParOf" srcId="{8D4BF996-CA75-4978-8F0C-A8A30AD1B051}" destId="{30D87535-E681-485A-8599-CA1E15DE9811}" srcOrd="1" destOrd="0" presId="urn:microsoft.com/office/officeart/2018/2/layout/IconCircleList"/>
    <dgm:cxn modelId="{D9B1004D-D1EF-4935-B319-2498D652E83D}" type="presParOf" srcId="{8D4BF996-CA75-4978-8F0C-A8A30AD1B051}" destId="{2B6F4345-0B9D-474A-8CCE-8E63075573F5}" srcOrd="2" destOrd="0" presId="urn:microsoft.com/office/officeart/2018/2/layout/IconCircleList"/>
    <dgm:cxn modelId="{E9BF6456-F20F-4AE2-AC89-86B198690948}" type="presParOf" srcId="{8D4BF996-CA75-4978-8F0C-A8A30AD1B051}" destId="{11627608-F560-4BFF-B750-6B72C5DA2CED}" srcOrd="3" destOrd="0" presId="urn:microsoft.com/office/officeart/2018/2/layout/IconCircleList"/>
    <dgm:cxn modelId="{B8E85D9B-1673-4555-8274-0BA515C39137}" type="presParOf" srcId="{4368914D-1A8F-4167-B2C3-38B9BFBB33CA}" destId="{3FF45F43-2BD5-4E2A-84EA-503818F8A0BD}" srcOrd="1" destOrd="0" presId="urn:microsoft.com/office/officeart/2018/2/layout/IconCircleList"/>
    <dgm:cxn modelId="{ABC40D13-FF20-45D1-8FA9-CB6050A92CED}" type="presParOf" srcId="{4368914D-1A8F-4167-B2C3-38B9BFBB33CA}" destId="{22E4EE15-8AA0-4DE1-B86E-A072A48872AF}" srcOrd="2" destOrd="0" presId="urn:microsoft.com/office/officeart/2018/2/layout/IconCircleList"/>
    <dgm:cxn modelId="{5E183B4E-3C91-46B3-B9DB-73D55F13F94D}" type="presParOf" srcId="{22E4EE15-8AA0-4DE1-B86E-A072A48872AF}" destId="{39F62433-15AF-4293-9FF6-46BAD9DD35BD}" srcOrd="0" destOrd="0" presId="urn:microsoft.com/office/officeart/2018/2/layout/IconCircleList"/>
    <dgm:cxn modelId="{21847D87-525F-4D89-903C-EEBD3741573D}" type="presParOf" srcId="{22E4EE15-8AA0-4DE1-B86E-A072A48872AF}" destId="{E5120599-AFC6-46FA-B5DC-E24B9ABDFF6F}" srcOrd="1" destOrd="0" presId="urn:microsoft.com/office/officeart/2018/2/layout/IconCircleList"/>
    <dgm:cxn modelId="{E3C13D81-CCA8-4518-90AE-3E87133B4647}" type="presParOf" srcId="{22E4EE15-8AA0-4DE1-B86E-A072A48872AF}" destId="{C5B76C41-9DCC-49EE-8C0A-FD8032111D9B}" srcOrd="2" destOrd="0" presId="urn:microsoft.com/office/officeart/2018/2/layout/IconCircleList"/>
    <dgm:cxn modelId="{F49B77BE-19F6-46C0-9CA2-B72EAA0CD0CB}" type="presParOf" srcId="{22E4EE15-8AA0-4DE1-B86E-A072A48872AF}" destId="{461E06FB-15E2-4020-9134-A05EC2D0B28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30A61B-0DFD-4395-984F-E23327B20B8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D75E2D8-08B8-462F-BFB0-0AB7EA9DCE33}">
      <dgm:prSet/>
      <dgm:spPr/>
      <dgm:t>
        <a:bodyPr/>
        <a:lstStyle/>
        <a:p>
          <a:r>
            <a:rPr lang="en-US"/>
            <a:t>CNN</a:t>
          </a:r>
        </a:p>
      </dgm:t>
    </dgm:pt>
    <dgm:pt modelId="{D6B33ED3-AEC0-42D9-BFED-893E3F52BCD7}" type="parTrans" cxnId="{ABC518B0-9B33-4F4A-9ECC-6C39B37E4F74}">
      <dgm:prSet/>
      <dgm:spPr/>
      <dgm:t>
        <a:bodyPr/>
        <a:lstStyle/>
        <a:p>
          <a:endParaRPr lang="en-US"/>
        </a:p>
      </dgm:t>
    </dgm:pt>
    <dgm:pt modelId="{65EFFADF-DAF9-4233-9FFF-8A001C63CD8C}" type="sibTrans" cxnId="{ABC518B0-9B33-4F4A-9ECC-6C39B37E4F74}">
      <dgm:prSet/>
      <dgm:spPr/>
      <dgm:t>
        <a:bodyPr/>
        <a:lstStyle/>
        <a:p>
          <a:endParaRPr lang="en-US"/>
        </a:p>
      </dgm:t>
    </dgm:pt>
    <dgm:pt modelId="{14078AD5-3B14-4B62-A549-81F3192A1015}">
      <dgm:prSet/>
      <dgm:spPr/>
      <dgm:t>
        <a:bodyPr/>
        <a:lstStyle/>
        <a:p>
          <a:r>
            <a:rPr lang="en-US"/>
            <a:t>utilized a large dataset and applied both a siamese deep CNN and a classification CNN in order to maximize the distance between impostors and minimize the distance between true matches.</a:t>
          </a:r>
        </a:p>
      </dgm:t>
    </dgm:pt>
    <dgm:pt modelId="{ACCFBE3B-FEA1-4827-A0C3-CC2DC195262C}" type="parTrans" cxnId="{5E122332-6E43-47DE-9D3E-13BDEDD588AA}">
      <dgm:prSet/>
      <dgm:spPr/>
      <dgm:t>
        <a:bodyPr/>
        <a:lstStyle/>
        <a:p>
          <a:endParaRPr lang="en-US"/>
        </a:p>
      </dgm:t>
    </dgm:pt>
    <dgm:pt modelId="{C2BC4C21-4355-4890-B223-9A98F1108B92}" type="sibTrans" cxnId="{5E122332-6E43-47DE-9D3E-13BDEDD588AA}">
      <dgm:prSet/>
      <dgm:spPr/>
      <dgm:t>
        <a:bodyPr/>
        <a:lstStyle/>
        <a:p>
          <a:endParaRPr lang="en-US"/>
        </a:p>
      </dgm:t>
    </dgm:pt>
    <dgm:pt modelId="{91E9A1D2-EBAD-457C-B013-1CBA3FFB91CE}" type="pres">
      <dgm:prSet presAssocID="{1B30A61B-0DFD-4395-984F-E23327B20B8A}" presName="linear" presStyleCnt="0">
        <dgm:presLayoutVars>
          <dgm:animLvl val="lvl"/>
          <dgm:resizeHandles val="exact"/>
        </dgm:presLayoutVars>
      </dgm:prSet>
      <dgm:spPr/>
    </dgm:pt>
    <dgm:pt modelId="{6946ACE8-6701-40B3-BBC8-2EFB2B55F92D}" type="pres">
      <dgm:prSet presAssocID="{4D75E2D8-08B8-462F-BFB0-0AB7EA9DCE33}" presName="parentText" presStyleLbl="node1" presStyleIdx="0" presStyleCnt="2">
        <dgm:presLayoutVars>
          <dgm:chMax val="0"/>
          <dgm:bulletEnabled val="1"/>
        </dgm:presLayoutVars>
      </dgm:prSet>
      <dgm:spPr/>
    </dgm:pt>
    <dgm:pt modelId="{60F00790-2161-4974-847A-BE21037853B6}" type="pres">
      <dgm:prSet presAssocID="{65EFFADF-DAF9-4233-9FFF-8A001C63CD8C}" presName="spacer" presStyleCnt="0"/>
      <dgm:spPr/>
    </dgm:pt>
    <dgm:pt modelId="{F23BD875-D919-4889-869C-F09DE3165951}" type="pres">
      <dgm:prSet presAssocID="{14078AD5-3B14-4B62-A549-81F3192A1015}" presName="parentText" presStyleLbl="node1" presStyleIdx="1" presStyleCnt="2">
        <dgm:presLayoutVars>
          <dgm:chMax val="0"/>
          <dgm:bulletEnabled val="1"/>
        </dgm:presLayoutVars>
      </dgm:prSet>
      <dgm:spPr/>
    </dgm:pt>
  </dgm:ptLst>
  <dgm:cxnLst>
    <dgm:cxn modelId="{24AAD60D-1731-427C-B889-0EAEA21C17DA}" type="presOf" srcId="{14078AD5-3B14-4B62-A549-81F3192A1015}" destId="{F23BD875-D919-4889-869C-F09DE3165951}" srcOrd="0" destOrd="0" presId="urn:microsoft.com/office/officeart/2005/8/layout/vList2"/>
    <dgm:cxn modelId="{5E122332-6E43-47DE-9D3E-13BDEDD588AA}" srcId="{1B30A61B-0DFD-4395-984F-E23327B20B8A}" destId="{14078AD5-3B14-4B62-A549-81F3192A1015}" srcOrd="1" destOrd="0" parTransId="{ACCFBE3B-FEA1-4827-A0C3-CC2DC195262C}" sibTransId="{C2BC4C21-4355-4890-B223-9A98F1108B92}"/>
    <dgm:cxn modelId="{DDFF7143-B946-446E-889C-E8994A259DDB}" type="presOf" srcId="{1B30A61B-0DFD-4395-984F-E23327B20B8A}" destId="{91E9A1D2-EBAD-457C-B013-1CBA3FFB91CE}" srcOrd="0" destOrd="0" presId="urn:microsoft.com/office/officeart/2005/8/layout/vList2"/>
    <dgm:cxn modelId="{ABC518B0-9B33-4F4A-9ECC-6C39B37E4F74}" srcId="{1B30A61B-0DFD-4395-984F-E23327B20B8A}" destId="{4D75E2D8-08B8-462F-BFB0-0AB7EA9DCE33}" srcOrd="0" destOrd="0" parTransId="{D6B33ED3-AEC0-42D9-BFED-893E3F52BCD7}" sibTransId="{65EFFADF-DAF9-4233-9FFF-8A001C63CD8C}"/>
    <dgm:cxn modelId="{2A6F98CB-C654-4F55-9D7D-96AEE2568D3C}" type="presOf" srcId="{4D75E2D8-08B8-462F-BFB0-0AB7EA9DCE33}" destId="{6946ACE8-6701-40B3-BBC8-2EFB2B55F92D}" srcOrd="0" destOrd="0" presId="urn:microsoft.com/office/officeart/2005/8/layout/vList2"/>
    <dgm:cxn modelId="{AC802813-2787-4B09-A295-CB76B3D2CB62}" type="presParOf" srcId="{91E9A1D2-EBAD-457C-B013-1CBA3FFB91CE}" destId="{6946ACE8-6701-40B3-BBC8-2EFB2B55F92D}" srcOrd="0" destOrd="0" presId="urn:microsoft.com/office/officeart/2005/8/layout/vList2"/>
    <dgm:cxn modelId="{05E92FE2-C52A-42D8-86EB-A525DD2FCC14}" type="presParOf" srcId="{91E9A1D2-EBAD-457C-B013-1CBA3FFB91CE}" destId="{60F00790-2161-4974-847A-BE21037853B6}" srcOrd="1" destOrd="0" presId="urn:microsoft.com/office/officeart/2005/8/layout/vList2"/>
    <dgm:cxn modelId="{AFB3F22F-9F21-48AA-92F9-2A1D1D096E38}" type="presParOf" srcId="{91E9A1D2-EBAD-457C-B013-1CBA3FFB91CE}" destId="{F23BD875-D919-4889-869C-F09DE316595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911042-650C-49BB-877F-D460B34673F4}"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E5BB30C1-2949-4331-ABF5-9763838C70B4}">
      <dgm:prSet/>
      <dgm:spPr/>
      <dgm:t>
        <a:bodyPr/>
        <a:lstStyle/>
        <a:p>
          <a:r>
            <a:rPr lang="en-US"/>
            <a:t>AUX</a:t>
          </a:r>
        </a:p>
      </dgm:t>
    </dgm:pt>
    <dgm:pt modelId="{9D05287E-3147-4FB7-8A8F-839905053E09}" type="parTrans" cxnId="{832E9C72-B34E-4C34-B7C9-8081BDF609F9}">
      <dgm:prSet/>
      <dgm:spPr/>
      <dgm:t>
        <a:bodyPr/>
        <a:lstStyle/>
        <a:p>
          <a:endParaRPr lang="en-US"/>
        </a:p>
      </dgm:t>
    </dgm:pt>
    <dgm:pt modelId="{21125DAA-9BC9-4B8C-BB67-1383331A626B}" type="sibTrans" cxnId="{832E9C72-B34E-4C34-B7C9-8081BDF609F9}">
      <dgm:prSet/>
      <dgm:spPr/>
      <dgm:t>
        <a:bodyPr/>
        <a:lstStyle/>
        <a:p>
          <a:endParaRPr lang="en-US"/>
        </a:p>
      </dgm:t>
    </dgm:pt>
    <dgm:pt modelId="{694356B0-EFA8-47CC-BCC3-1343A3F63072}">
      <dgm:prSet/>
      <dgm:spPr/>
      <dgm:t>
        <a:bodyPr/>
        <a:lstStyle/>
        <a:p>
          <a:r>
            <a:rPr lang="en-US"/>
            <a:t>an auxiliary network for MCNN which allows for learning of attribute relationships at the score level</a:t>
          </a:r>
        </a:p>
      </dgm:t>
    </dgm:pt>
    <dgm:pt modelId="{75A52E23-55D9-4A2C-9361-04650A25A9E1}" type="parTrans" cxnId="{925F0695-BB76-4A9A-A7EE-9FF374688327}">
      <dgm:prSet/>
      <dgm:spPr/>
      <dgm:t>
        <a:bodyPr/>
        <a:lstStyle/>
        <a:p>
          <a:endParaRPr lang="en-US"/>
        </a:p>
      </dgm:t>
    </dgm:pt>
    <dgm:pt modelId="{60B95D60-6886-4D82-B486-FF08933C892B}" type="sibTrans" cxnId="{925F0695-BB76-4A9A-A7EE-9FF374688327}">
      <dgm:prSet/>
      <dgm:spPr/>
      <dgm:t>
        <a:bodyPr/>
        <a:lstStyle/>
        <a:p>
          <a:endParaRPr lang="en-US"/>
        </a:p>
      </dgm:t>
    </dgm:pt>
    <dgm:pt modelId="{9DF2C761-645E-4C39-8EBD-2C243DB28304}" type="pres">
      <dgm:prSet presAssocID="{2E911042-650C-49BB-877F-D460B34673F4}" presName="Name0" presStyleCnt="0">
        <dgm:presLayoutVars>
          <dgm:dir/>
          <dgm:resizeHandles val="exact"/>
        </dgm:presLayoutVars>
      </dgm:prSet>
      <dgm:spPr/>
    </dgm:pt>
    <dgm:pt modelId="{C418E4E5-45B9-4A50-9408-8314B40F5A8F}" type="pres">
      <dgm:prSet presAssocID="{E5BB30C1-2949-4331-ABF5-9763838C70B4}" presName="node" presStyleLbl="node1" presStyleIdx="0" presStyleCnt="2">
        <dgm:presLayoutVars>
          <dgm:bulletEnabled val="1"/>
        </dgm:presLayoutVars>
      </dgm:prSet>
      <dgm:spPr/>
    </dgm:pt>
    <dgm:pt modelId="{53F62001-F4AA-4684-A037-BCF7F7DCD94B}" type="pres">
      <dgm:prSet presAssocID="{21125DAA-9BC9-4B8C-BB67-1383331A626B}" presName="sibTrans" presStyleLbl="sibTrans1D1" presStyleIdx="0" presStyleCnt="1"/>
      <dgm:spPr/>
    </dgm:pt>
    <dgm:pt modelId="{C5DED6F9-8160-47EA-8767-D0EF319CACE0}" type="pres">
      <dgm:prSet presAssocID="{21125DAA-9BC9-4B8C-BB67-1383331A626B}" presName="connectorText" presStyleLbl="sibTrans1D1" presStyleIdx="0" presStyleCnt="1"/>
      <dgm:spPr/>
    </dgm:pt>
    <dgm:pt modelId="{6C4622E4-ABF1-4592-8655-B2EB0CE243FF}" type="pres">
      <dgm:prSet presAssocID="{694356B0-EFA8-47CC-BCC3-1343A3F63072}" presName="node" presStyleLbl="node1" presStyleIdx="1" presStyleCnt="2">
        <dgm:presLayoutVars>
          <dgm:bulletEnabled val="1"/>
        </dgm:presLayoutVars>
      </dgm:prSet>
      <dgm:spPr/>
    </dgm:pt>
  </dgm:ptLst>
  <dgm:cxnLst>
    <dgm:cxn modelId="{2991C20C-BC5F-45D4-8FCC-6C823C2A4CDA}" type="presOf" srcId="{21125DAA-9BC9-4B8C-BB67-1383331A626B}" destId="{53F62001-F4AA-4684-A037-BCF7F7DCD94B}" srcOrd="0" destOrd="0" presId="urn:microsoft.com/office/officeart/2016/7/layout/RepeatingBendingProcessNew"/>
    <dgm:cxn modelId="{4290D71C-15AF-4A9E-95C8-73BE235EDA82}" type="presOf" srcId="{21125DAA-9BC9-4B8C-BB67-1383331A626B}" destId="{C5DED6F9-8160-47EA-8767-D0EF319CACE0}" srcOrd="1" destOrd="0" presId="urn:microsoft.com/office/officeart/2016/7/layout/RepeatingBendingProcessNew"/>
    <dgm:cxn modelId="{FEF6AA2E-37FB-4BDD-AB1B-51E4C0D40773}" type="presOf" srcId="{694356B0-EFA8-47CC-BCC3-1343A3F63072}" destId="{6C4622E4-ABF1-4592-8655-B2EB0CE243FF}" srcOrd="0" destOrd="0" presId="urn:microsoft.com/office/officeart/2016/7/layout/RepeatingBendingProcessNew"/>
    <dgm:cxn modelId="{C6790339-DAA9-468D-A621-C1FC79A25B49}" type="presOf" srcId="{2E911042-650C-49BB-877F-D460B34673F4}" destId="{9DF2C761-645E-4C39-8EBD-2C243DB28304}" srcOrd="0" destOrd="0" presId="urn:microsoft.com/office/officeart/2016/7/layout/RepeatingBendingProcessNew"/>
    <dgm:cxn modelId="{832E9C72-B34E-4C34-B7C9-8081BDF609F9}" srcId="{2E911042-650C-49BB-877F-D460B34673F4}" destId="{E5BB30C1-2949-4331-ABF5-9763838C70B4}" srcOrd="0" destOrd="0" parTransId="{9D05287E-3147-4FB7-8A8F-839905053E09}" sibTransId="{21125DAA-9BC9-4B8C-BB67-1383331A626B}"/>
    <dgm:cxn modelId="{D491A975-936B-4E4F-AED4-CA8CC948C407}" type="presOf" srcId="{E5BB30C1-2949-4331-ABF5-9763838C70B4}" destId="{C418E4E5-45B9-4A50-9408-8314B40F5A8F}" srcOrd="0" destOrd="0" presId="urn:microsoft.com/office/officeart/2016/7/layout/RepeatingBendingProcessNew"/>
    <dgm:cxn modelId="{925F0695-BB76-4A9A-A7EE-9FF374688327}" srcId="{2E911042-650C-49BB-877F-D460B34673F4}" destId="{694356B0-EFA8-47CC-BCC3-1343A3F63072}" srcOrd="1" destOrd="0" parTransId="{75A52E23-55D9-4A2C-9361-04650A25A9E1}" sibTransId="{60B95D60-6886-4D82-B486-FF08933C892B}"/>
    <dgm:cxn modelId="{A369381B-E83D-4F4A-A990-E8529F679FBB}" type="presParOf" srcId="{9DF2C761-645E-4C39-8EBD-2C243DB28304}" destId="{C418E4E5-45B9-4A50-9408-8314B40F5A8F}" srcOrd="0" destOrd="0" presId="urn:microsoft.com/office/officeart/2016/7/layout/RepeatingBendingProcessNew"/>
    <dgm:cxn modelId="{02D86BC9-D64D-4F31-94E5-FBDBD8F3761D}" type="presParOf" srcId="{9DF2C761-645E-4C39-8EBD-2C243DB28304}" destId="{53F62001-F4AA-4684-A037-BCF7F7DCD94B}" srcOrd="1" destOrd="0" presId="urn:microsoft.com/office/officeart/2016/7/layout/RepeatingBendingProcessNew"/>
    <dgm:cxn modelId="{28985452-E03C-46D7-889D-FDED2EA8BAFF}" type="presParOf" srcId="{53F62001-F4AA-4684-A037-BCF7F7DCD94B}" destId="{C5DED6F9-8160-47EA-8767-D0EF319CACE0}" srcOrd="0" destOrd="0" presId="urn:microsoft.com/office/officeart/2016/7/layout/RepeatingBendingProcessNew"/>
    <dgm:cxn modelId="{2902E58C-916B-4CA9-ABB7-7BC94B9FED3A}" type="presParOf" srcId="{9DF2C761-645E-4C39-8EBD-2C243DB28304}" destId="{6C4622E4-ABF1-4592-8655-B2EB0CE243FF}" srcOrd="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5D756-B1E9-477B-B1FF-FA061997BA2E}">
      <dsp:nvSpPr>
        <dsp:cNvPr id="0" name=""/>
        <dsp:cNvSpPr/>
      </dsp:nvSpPr>
      <dsp:spPr>
        <a:xfrm>
          <a:off x="0" y="1998"/>
          <a:ext cx="961813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73FE41-28CC-40CB-BEEF-CA63FF324C44}">
      <dsp:nvSpPr>
        <dsp:cNvPr id="0" name=""/>
        <dsp:cNvSpPr/>
      </dsp:nvSpPr>
      <dsp:spPr>
        <a:xfrm>
          <a:off x="0" y="1998"/>
          <a:ext cx="9618133" cy="681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latin typeface="Trebuchet MS" panose="020B0603020202020204"/>
            </a:rPr>
            <a:t>Motivation</a:t>
          </a:r>
          <a:endParaRPr lang="en-US" sz="3200" kern="1200"/>
        </a:p>
      </dsp:txBody>
      <dsp:txXfrm>
        <a:off x="0" y="1998"/>
        <a:ext cx="9618133" cy="681580"/>
      </dsp:txXfrm>
    </dsp:sp>
    <dsp:sp modelId="{137BF11C-2890-489E-902A-B770998AF8C6}">
      <dsp:nvSpPr>
        <dsp:cNvPr id="0" name=""/>
        <dsp:cNvSpPr/>
      </dsp:nvSpPr>
      <dsp:spPr>
        <a:xfrm>
          <a:off x="0" y="683579"/>
          <a:ext cx="9618133"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8CB77F-31B3-48F2-AF00-5D6A8F1D7E80}">
      <dsp:nvSpPr>
        <dsp:cNvPr id="0" name=""/>
        <dsp:cNvSpPr/>
      </dsp:nvSpPr>
      <dsp:spPr>
        <a:xfrm>
          <a:off x="0" y="683579"/>
          <a:ext cx="9618133" cy="681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Challenges</a:t>
          </a:r>
        </a:p>
      </dsp:txBody>
      <dsp:txXfrm>
        <a:off x="0" y="683579"/>
        <a:ext cx="9618133" cy="681580"/>
      </dsp:txXfrm>
    </dsp:sp>
    <dsp:sp modelId="{966EC20C-188A-4866-ADC0-E71F8201EDD4}">
      <dsp:nvSpPr>
        <dsp:cNvPr id="0" name=""/>
        <dsp:cNvSpPr/>
      </dsp:nvSpPr>
      <dsp:spPr>
        <a:xfrm>
          <a:off x="0" y="1365160"/>
          <a:ext cx="9618133"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7C3C56-C9C1-47F3-AC3B-C015E6BFE1C0}">
      <dsp:nvSpPr>
        <dsp:cNvPr id="0" name=""/>
        <dsp:cNvSpPr/>
      </dsp:nvSpPr>
      <dsp:spPr>
        <a:xfrm>
          <a:off x="0" y="1365160"/>
          <a:ext cx="9618133" cy="681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rtl="0">
            <a:lnSpc>
              <a:spcPct val="90000"/>
            </a:lnSpc>
            <a:spcBef>
              <a:spcPct val="0"/>
            </a:spcBef>
            <a:spcAft>
              <a:spcPct val="35000"/>
            </a:spcAft>
            <a:buNone/>
          </a:pPr>
          <a:r>
            <a:rPr lang="en-US" sz="3200" kern="1200">
              <a:latin typeface="Trebuchet MS" panose="020B0603020202020204"/>
            </a:rPr>
            <a:t>Problem statement</a:t>
          </a:r>
          <a:endParaRPr lang="en-US" sz="3200" kern="1200"/>
        </a:p>
      </dsp:txBody>
      <dsp:txXfrm>
        <a:off x="0" y="1365160"/>
        <a:ext cx="9618133" cy="681580"/>
      </dsp:txXfrm>
    </dsp:sp>
    <dsp:sp modelId="{C4B7D054-FD3F-4750-9525-0656DDE73BA8}">
      <dsp:nvSpPr>
        <dsp:cNvPr id="0" name=""/>
        <dsp:cNvSpPr/>
      </dsp:nvSpPr>
      <dsp:spPr>
        <a:xfrm>
          <a:off x="0" y="2046740"/>
          <a:ext cx="9618133"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122D0A-A727-483F-9DED-1FBB4A301DB9}">
      <dsp:nvSpPr>
        <dsp:cNvPr id="0" name=""/>
        <dsp:cNvSpPr/>
      </dsp:nvSpPr>
      <dsp:spPr>
        <a:xfrm>
          <a:off x="0" y="2046741"/>
          <a:ext cx="9618133" cy="681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rtl="0">
            <a:lnSpc>
              <a:spcPct val="90000"/>
            </a:lnSpc>
            <a:spcBef>
              <a:spcPct val="0"/>
            </a:spcBef>
            <a:spcAft>
              <a:spcPct val="35000"/>
            </a:spcAft>
            <a:buNone/>
          </a:pPr>
          <a:r>
            <a:rPr lang="en-US" sz="3200" kern="1200">
              <a:latin typeface="Trebuchet MS" panose="020B0603020202020204"/>
            </a:rPr>
            <a:t>Performance table</a:t>
          </a:r>
          <a:endParaRPr lang="en-US" sz="3200" kern="1200"/>
        </a:p>
      </dsp:txBody>
      <dsp:txXfrm>
        <a:off x="0" y="2046741"/>
        <a:ext cx="9618133" cy="681580"/>
      </dsp:txXfrm>
    </dsp:sp>
    <dsp:sp modelId="{4B3799F9-6D7E-4EDF-8825-814879F2AAA9}">
      <dsp:nvSpPr>
        <dsp:cNvPr id="0" name=""/>
        <dsp:cNvSpPr/>
      </dsp:nvSpPr>
      <dsp:spPr>
        <a:xfrm>
          <a:off x="0" y="2728321"/>
          <a:ext cx="9618133"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2B91E7-E126-400A-A5DA-96A8B0765F97}">
      <dsp:nvSpPr>
        <dsp:cNvPr id="0" name=""/>
        <dsp:cNvSpPr/>
      </dsp:nvSpPr>
      <dsp:spPr>
        <a:xfrm>
          <a:off x="0" y="2728321"/>
          <a:ext cx="9618133" cy="681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rtl="0">
            <a:lnSpc>
              <a:spcPct val="90000"/>
            </a:lnSpc>
            <a:spcBef>
              <a:spcPct val="0"/>
            </a:spcBef>
            <a:spcAft>
              <a:spcPct val="35000"/>
            </a:spcAft>
            <a:buNone/>
          </a:pPr>
          <a:r>
            <a:rPr lang="en-US" sz="3200" kern="1200">
              <a:latin typeface="Trebuchet MS" panose="020B0603020202020204"/>
            </a:rPr>
            <a:t>Principle</a:t>
          </a:r>
          <a:r>
            <a:rPr lang="en-US" sz="3200" kern="1200"/>
            <a:t> – </a:t>
          </a:r>
          <a:r>
            <a:rPr lang="en-US" sz="3200" kern="1200">
              <a:latin typeface="Trebuchet MS" panose="020B0603020202020204"/>
            </a:rPr>
            <a:t>Method – Algorithm</a:t>
          </a:r>
        </a:p>
      </dsp:txBody>
      <dsp:txXfrm>
        <a:off x="0" y="2728321"/>
        <a:ext cx="9618133" cy="681580"/>
      </dsp:txXfrm>
    </dsp:sp>
    <dsp:sp modelId="{D2E77266-2B1C-4DC3-8205-B025C89E6CCC}">
      <dsp:nvSpPr>
        <dsp:cNvPr id="0" name=""/>
        <dsp:cNvSpPr/>
      </dsp:nvSpPr>
      <dsp:spPr>
        <a:xfrm>
          <a:off x="0" y="3409902"/>
          <a:ext cx="961813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CF7312-E94A-413C-8B3C-BE616F09E807}">
      <dsp:nvSpPr>
        <dsp:cNvPr id="0" name=""/>
        <dsp:cNvSpPr/>
      </dsp:nvSpPr>
      <dsp:spPr>
        <a:xfrm>
          <a:off x="0" y="3409902"/>
          <a:ext cx="9618133" cy="681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latin typeface="Trebuchet MS" panose="020B0603020202020204"/>
            </a:rPr>
            <a:t>Installation</a:t>
          </a:r>
          <a:endParaRPr lang="en-US" sz="3200" kern="1200"/>
        </a:p>
      </dsp:txBody>
      <dsp:txXfrm>
        <a:off x="0" y="3409902"/>
        <a:ext cx="9618133" cy="681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BFC96-5681-44E5-8A5D-1A929C73B36B}">
      <dsp:nvSpPr>
        <dsp:cNvPr id="0" name=""/>
        <dsp:cNvSpPr/>
      </dsp:nvSpPr>
      <dsp:spPr>
        <a:xfrm>
          <a:off x="942" y="535457"/>
          <a:ext cx="3306741" cy="209978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114E8F-EDC3-47CB-ABF6-CE806248DE31}">
      <dsp:nvSpPr>
        <dsp:cNvPr id="0" name=""/>
        <dsp:cNvSpPr/>
      </dsp:nvSpPr>
      <dsp:spPr>
        <a:xfrm>
          <a:off x="368357" y="884501"/>
          <a:ext cx="3306741" cy="209978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Input: </a:t>
          </a:r>
          <a:r>
            <a:rPr lang="en-US" sz="2000" kern="1200">
              <a:latin typeface="Trebuchet MS" panose="020B0603020202020204"/>
            </a:rPr>
            <a:t>a face image (an attribute vector)</a:t>
          </a:r>
        </a:p>
      </dsp:txBody>
      <dsp:txXfrm>
        <a:off x="429857" y="946001"/>
        <a:ext cx="3183741" cy="1976781"/>
      </dsp:txXfrm>
    </dsp:sp>
    <dsp:sp modelId="{6521FB91-446F-45E5-B8F0-5D6869F28FAC}">
      <dsp:nvSpPr>
        <dsp:cNvPr id="0" name=""/>
        <dsp:cNvSpPr/>
      </dsp:nvSpPr>
      <dsp:spPr>
        <a:xfrm>
          <a:off x="4042515" y="535457"/>
          <a:ext cx="3306741" cy="209978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03A3DE-0F02-4764-9FC2-9E79DBE0E7B2}">
      <dsp:nvSpPr>
        <dsp:cNvPr id="0" name=""/>
        <dsp:cNvSpPr/>
      </dsp:nvSpPr>
      <dsp:spPr>
        <a:xfrm>
          <a:off x="4409931" y="884501"/>
          <a:ext cx="3306741" cy="209978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Output: </a:t>
          </a:r>
          <a:r>
            <a:rPr lang="en-US" sz="2000" kern="1200">
              <a:latin typeface="Trebuchet MS" panose="020B0603020202020204"/>
            </a:rPr>
            <a:t>set of </a:t>
          </a:r>
          <a:r>
            <a:rPr lang="en-US" sz="2000" kern="1200"/>
            <a:t>face </a:t>
          </a:r>
          <a:r>
            <a:rPr lang="en-US" sz="2000" kern="1200">
              <a:latin typeface="Trebuchet MS" panose="020B0603020202020204"/>
            </a:rPr>
            <a:t>images for each attribute</a:t>
          </a:r>
          <a:r>
            <a:rPr lang="en-US" sz="2000" kern="1200"/>
            <a:t> </a:t>
          </a:r>
          <a:r>
            <a:rPr lang="en-US" sz="2000" kern="1200">
              <a:latin typeface="Trebuchet MS" panose="020B0603020202020204"/>
            </a:rPr>
            <a:t>vectors which represent each images, are similar to </a:t>
          </a:r>
          <a:r>
            <a:rPr lang="en-US" sz="2000" kern="1200"/>
            <a:t>attribute </a:t>
          </a:r>
          <a:r>
            <a:rPr lang="en-US" sz="2000" kern="1200">
              <a:latin typeface="Trebuchet MS" panose="020B0603020202020204"/>
            </a:rPr>
            <a:t>vector of input.</a:t>
          </a:r>
          <a:endParaRPr lang="en-US" sz="2000" kern="1200"/>
        </a:p>
      </dsp:txBody>
      <dsp:txXfrm>
        <a:off x="4471431" y="946001"/>
        <a:ext cx="3183741" cy="19767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B06365-56A7-43CE-B3E1-528C0832840C}">
      <dsp:nvSpPr>
        <dsp:cNvPr id="0" name=""/>
        <dsp:cNvSpPr/>
      </dsp:nvSpPr>
      <dsp:spPr>
        <a:xfrm>
          <a:off x="60186" y="1418047"/>
          <a:ext cx="1257386" cy="125738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D87535-E681-485A-8599-CA1E15DE9811}">
      <dsp:nvSpPr>
        <dsp:cNvPr id="0" name=""/>
        <dsp:cNvSpPr/>
      </dsp:nvSpPr>
      <dsp:spPr>
        <a:xfrm>
          <a:off x="324237" y="1682098"/>
          <a:ext cx="729284" cy="729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1627608-F560-4BFF-B750-6B72C5DA2CED}">
      <dsp:nvSpPr>
        <dsp:cNvPr id="0" name=""/>
        <dsp:cNvSpPr/>
      </dsp:nvSpPr>
      <dsp:spPr>
        <a:xfrm>
          <a:off x="1587013" y="1418047"/>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Datasets are extremely challenging, with large variations in subject pose, illumination and image quality.</a:t>
          </a:r>
        </a:p>
      </dsp:txBody>
      <dsp:txXfrm>
        <a:off x="1587013" y="1418047"/>
        <a:ext cx="2963839" cy="1257386"/>
      </dsp:txXfrm>
    </dsp:sp>
    <dsp:sp modelId="{39F62433-15AF-4293-9FF6-46BAD9DD35BD}">
      <dsp:nvSpPr>
        <dsp:cNvPr id="0" name=""/>
        <dsp:cNvSpPr/>
      </dsp:nvSpPr>
      <dsp:spPr>
        <a:xfrm>
          <a:off x="5067279" y="1418047"/>
          <a:ext cx="1257386" cy="125738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120599-AFC6-46FA-B5DC-E24B9ABDFF6F}">
      <dsp:nvSpPr>
        <dsp:cNvPr id="0" name=""/>
        <dsp:cNvSpPr/>
      </dsp:nvSpPr>
      <dsp:spPr>
        <a:xfrm>
          <a:off x="5331331" y="1682098"/>
          <a:ext cx="729284" cy="729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1E06FB-15E2-4020-9134-A05EC2D0B288}">
      <dsp:nvSpPr>
        <dsp:cNvPr id="0" name=""/>
        <dsp:cNvSpPr/>
      </dsp:nvSpPr>
      <dsp:spPr>
        <a:xfrm>
          <a:off x="6594106" y="1418047"/>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vi-VN" sz="1800" kern="1200"/>
            <a:t>Improving the accuracy of attribute classifiers</a:t>
          </a:r>
          <a:endParaRPr lang="en-US" sz="1800" kern="1200"/>
        </a:p>
      </dsp:txBody>
      <dsp:txXfrm>
        <a:off x="6594106" y="1418047"/>
        <a:ext cx="2963839" cy="12573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6ACE8-6701-40B3-BBC8-2EFB2B55F92D}">
      <dsp:nvSpPr>
        <dsp:cNvPr id="0" name=""/>
        <dsp:cNvSpPr/>
      </dsp:nvSpPr>
      <dsp:spPr>
        <a:xfrm>
          <a:off x="0" y="11593"/>
          <a:ext cx="9618133" cy="1993387"/>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CNN</a:t>
          </a:r>
        </a:p>
      </dsp:txBody>
      <dsp:txXfrm>
        <a:off x="97309" y="108902"/>
        <a:ext cx="9423515" cy="1798769"/>
      </dsp:txXfrm>
    </dsp:sp>
    <dsp:sp modelId="{F23BD875-D919-4889-869C-F09DE3165951}">
      <dsp:nvSpPr>
        <dsp:cNvPr id="0" name=""/>
        <dsp:cNvSpPr/>
      </dsp:nvSpPr>
      <dsp:spPr>
        <a:xfrm>
          <a:off x="0" y="2088501"/>
          <a:ext cx="9618133" cy="1993387"/>
        </a:xfrm>
        <a:prstGeom prst="roundRect">
          <a:avLst/>
        </a:prstGeom>
        <a:solidFill>
          <a:schemeClr val="accent5">
            <a:hueOff val="2495256"/>
            <a:satOff val="-50489"/>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utilized a large dataset and applied both a siamese deep CNN and a classification CNN in order to maximize the distance between impostors and minimize the distance between true matches.</a:t>
          </a:r>
        </a:p>
      </dsp:txBody>
      <dsp:txXfrm>
        <a:off x="97309" y="2185810"/>
        <a:ext cx="9423515" cy="17987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62001-F4AA-4684-A037-BCF7F7DCD94B}">
      <dsp:nvSpPr>
        <dsp:cNvPr id="0" name=""/>
        <dsp:cNvSpPr/>
      </dsp:nvSpPr>
      <dsp:spPr>
        <a:xfrm>
          <a:off x="4311472" y="2001021"/>
          <a:ext cx="960988" cy="91440"/>
        </a:xfrm>
        <a:custGeom>
          <a:avLst/>
          <a:gdLst/>
          <a:ahLst/>
          <a:cxnLst/>
          <a:rect l="0" t="0" r="0" b="0"/>
          <a:pathLst>
            <a:path>
              <a:moveTo>
                <a:pt x="0" y="45720"/>
              </a:moveTo>
              <a:lnTo>
                <a:pt x="960988"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67176" y="2041783"/>
        <a:ext cx="49579" cy="9915"/>
      </dsp:txXfrm>
    </dsp:sp>
    <dsp:sp modelId="{C418E4E5-45B9-4A50-9408-8314B40F5A8F}">
      <dsp:nvSpPr>
        <dsp:cNvPr id="0" name=""/>
        <dsp:cNvSpPr/>
      </dsp:nvSpPr>
      <dsp:spPr>
        <a:xfrm>
          <a:off x="2019" y="753365"/>
          <a:ext cx="4311252" cy="2586751"/>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255" tIns="221749" rIns="211255" bIns="221749" numCol="1" spcCol="1270" anchor="ctr" anchorCtr="0">
          <a:noAutofit/>
        </a:bodyPr>
        <a:lstStyle/>
        <a:p>
          <a:pPr marL="0" lvl="0" indent="0" algn="ctr" defTabSz="1333500">
            <a:lnSpc>
              <a:spcPct val="90000"/>
            </a:lnSpc>
            <a:spcBef>
              <a:spcPct val="0"/>
            </a:spcBef>
            <a:spcAft>
              <a:spcPct val="35000"/>
            </a:spcAft>
            <a:buNone/>
          </a:pPr>
          <a:r>
            <a:rPr lang="en-US" sz="3000" kern="1200"/>
            <a:t>AUX</a:t>
          </a:r>
        </a:p>
      </dsp:txBody>
      <dsp:txXfrm>
        <a:off x="2019" y="753365"/>
        <a:ext cx="4311252" cy="2586751"/>
      </dsp:txXfrm>
    </dsp:sp>
    <dsp:sp modelId="{6C4622E4-ABF1-4592-8655-B2EB0CE243FF}">
      <dsp:nvSpPr>
        <dsp:cNvPr id="0" name=""/>
        <dsp:cNvSpPr/>
      </dsp:nvSpPr>
      <dsp:spPr>
        <a:xfrm>
          <a:off x="5304860" y="753365"/>
          <a:ext cx="4311252" cy="2586751"/>
        </a:xfrm>
        <a:prstGeom prst="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255" tIns="221749" rIns="211255" bIns="221749" numCol="1" spcCol="1270" anchor="ctr" anchorCtr="0">
          <a:noAutofit/>
        </a:bodyPr>
        <a:lstStyle/>
        <a:p>
          <a:pPr marL="0" lvl="0" indent="0" algn="ctr" defTabSz="1333500">
            <a:lnSpc>
              <a:spcPct val="90000"/>
            </a:lnSpc>
            <a:spcBef>
              <a:spcPct val="0"/>
            </a:spcBef>
            <a:spcAft>
              <a:spcPct val="35000"/>
            </a:spcAft>
            <a:buNone/>
          </a:pPr>
          <a:r>
            <a:rPr lang="en-US" sz="3000" kern="1200"/>
            <a:t>an auxiliary network for MCNN which allows for learning of attribute relationships at the score level</a:t>
          </a:r>
        </a:p>
      </dsp:txBody>
      <dsp:txXfrm>
        <a:off x="5304860" y="753365"/>
        <a:ext cx="4311252" cy="258675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435C23F-89E3-4098-B141-20A751C4ED4A}"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B6BAE-CBFA-4544-BC66-B5619C0511AC}" type="slidenum">
              <a:rPr lang="en-US" smtClean="0"/>
              <a:t>‹#›</a:t>
            </a:fld>
            <a:endParaRPr lang="en-US"/>
          </a:p>
        </p:txBody>
      </p:sp>
    </p:spTree>
    <p:extLst>
      <p:ext uri="{BB962C8B-B14F-4D97-AF65-F5344CB8AC3E}">
        <p14:creationId xmlns:p14="http://schemas.microsoft.com/office/powerpoint/2010/main" val="1219522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5C23F-89E3-4098-B141-20A751C4ED4A}"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B6BAE-CBFA-4544-BC66-B5619C0511AC}" type="slidenum">
              <a:rPr lang="en-US" smtClean="0"/>
              <a:t>‹#›</a:t>
            </a:fld>
            <a:endParaRPr lang="en-US"/>
          </a:p>
        </p:txBody>
      </p:sp>
    </p:spTree>
    <p:extLst>
      <p:ext uri="{BB962C8B-B14F-4D97-AF65-F5344CB8AC3E}">
        <p14:creationId xmlns:p14="http://schemas.microsoft.com/office/powerpoint/2010/main" val="4048443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5C23F-89E3-4098-B141-20A751C4ED4A}"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B6BAE-CBFA-4544-BC66-B5619C0511A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41289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5C23F-89E3-4098-B141-20A751C4ED4A}"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B6BAE-CBFA-4544-BC66-B5619C0511AC}" type="slidenum">
              <a:rPr lang="en-US" smtClean="0"/>
              <a:t>‹#›</a:t>
            </a:fld>
            <a:endParaRPr lang="en-US"/>
          </a:p>
        </p:txBody>
      </p:sp>
    </p:spTree>
    <p:extLst>
      <p:ext uri="{BB962C8B-B14F-4D97-AF65-F5344CB8AC3E}">
        <p14:creationId xmlns:p14="http://schemas.microsoft.com/office/powerpoint/2010/main" val="2941513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5C23F-89E3-4098-B141-20A751C4ED4A}"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B6BAE-CBFA-4544-BC66-B5619C0511A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7676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5C23F-89E3-4098-B141-20A751C4ED4A}"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B6BAE-CBFA-4544-BC66-B5619C0511AC}" type="slidenum">
              <a:rPr lang="en-US" smtClean="0"/>
              <a:t>‹#›</a:t>
            </a:fld>
            <a:endParaRPr lang="en-US"/>
          </a:p>
        </p:txBody>
      </p:sp>
    </p:spTree>
    <p:extLst>
      <p:ext uri="{BB962C8B-B14F-4D97-AF65-F5344CB8AC3E}">
        <p14:creationId xmlns:p14="http://schemas.microsoft.com/office/powerpoint/2010/main" val="1567903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5C23F-89E3-4098-B141-20A751C4ED4A}"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B6BAE-CBFA-4544-BC66-B5619C0511AC}" type="slidenum">
              <a:rPr lang="en-US" smtClean="0"/>
              <a:t>‹#›</a:t>
            </a:fld>
            <a:endParaRPr lang="en-US"/>
          </a:p>
        </p:txBody>
      </p:sp>
    </p:spTree>
    <p:extLst>
      <p:ext uri="{BB962C8B-B14F-4D97-AF65-F5344CB8AC3E}">
        <p14:creationId xmlns:p14="http://schemas.microsoft.com/office/powerpoint/2010/main" val="3131981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5C23F-89E3-4098-B141-20A751C4ED4A}"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B6BAE-CBFA-4544-BC66-B5619C0511AC}" type="slidenum">
              <a:rPr lang="en-US" smtClean="0"/>
              <a:t>‹#›</a:t>
            </a:fld>
            <a:endParaRPr lang="en-US"/>
          </a:p>
        </p:txBody>
      </p:sp>
    </p:spTree>
    <p:extLst>
      <p:ext uri="{BB962C8B-B14F-4D97-AF65-F5344CB8AC3E}">
        <p14:creationId xmlns:p14="http://schemas.microsoft.com/office/powerpoint/2010/main" val="1232732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5C23F-89E3-4098-B141-20A751C4ED4A}"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B6BAE-CBFA-4544-BC66-B5619C0511AC}" type="slidenum">
              <a:rPr lang="en-US" smtClean="0"/>
              <a:t>‹#›</a:t>
            </a:fld>
            <a:endParaRPr lang="en-US"/>
          </a:p>
        </p:txBody>
      </p:sp>
    </p:spTree>
    <p:extLst>
      <p:ext uri="{BB962C8B-B14F-4D97-AF65-F5344CB8AC3E}">
        <p14:creationId xmlns:p14="http://schemas.microsoft.com/office/powerpoint/2010/main" val="209585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5C23F-89E3-4098-B141-20A751C4ED4A}"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B6BAE-CBFA-4544-BC66-B5619C0511AC}" type="slidenum">
              <a:rPr lang="en-US" smtClean="0"/>
              <a:t>‹#›</a:t>
            </a:fld>
            <a:endParaRPr lang="en-US"/>
          </a:p>
        </p:txBody>
      </p:sp>
    </p:spTree>
    <p:extLst>
      <p:ext uri="{BB962C8B-B14F-4D97-AF65-F5344CB8AC3E}">
        <p14:creationId xmlns:p14="http://schemas.microsoft.com/office/powerpoint/2010/main" val="399070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35C23F-89E3-4098-B141-20A751C4ED4A}"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B6BAE-CBFA-4544-BC66-B5619C0511AC}" type="slidenum">
              <a:rPr lang="en-US" smtClean="0"/>
              <a:t>‹#›</a:t>
            </a:fld>
            <a:endParaRPr lang="en-US"/>
          </a:p>
        </p:txBody>
      </p:sp>
    </p:spTree>
    <p:extLst>
      <p:ext uri="{BB962C8B-B14F-4D97-AF65-F5344CB8AC3E}">
        <p14:creationId xmlns:p14="http://schemas.microsoft.com/office/powerpoint/2010/main" val="2135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35C23F-89E3-4098-B141-20A751C4ED4A}" type="datetimeFigureOut">
              <a:rPr lang="en-US" smtClean="0"/>
              <a:t>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FB6BAE-CBFA-4544-BC66-B5619C0511AC}" type="slidenum">
              <a:rPr lang="en-US" smtClean="0"/>
              <a:t>‹#›</a:t>
            </a:fld>
            <a:endParaRPr lang="en-US"/>
          </a:p>
        </p:txBody>
      </p:sp>
    </p:spTree>
    <p:extLst>
      <p:ext uri="{BB962C8B-B14F-4D97-AF65-F5344CB8AC3E}">
        <p14:creationId xmlns:p14="http://schemas.microsoft.com/office/powerpoint/2010/main" val="2905002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0435C23F-89E3-4098-B141-20A751C4ED4A}" type="datetimeFigureOut">
              <a:rPr lang="en-US" smtClean="0"/>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FB6BAE-CBFA-4544-BC66-B5619C0511AC}" type="slidenum">
              <a:rPr lang="en-US" smtClean="0"/>
              <a:t>‹#›</a:t>
            </a:fld>
            <a:endParaRPr lang="en-US"/>
          </a:p>
        </p:txBody>
      </p:sp>
    </p:spTree>
    <p:extLst>
      <p:ext uri="{BB962C8B-B14F-4D97-AF65-F5344CB8AC3E}">
        <p14:creationId xmlns:p14="http://schemas.microsoft.com/office/powerpoint/2010/main" val="3410084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5C23F-89E3-4098-B141-20A751C4ED4A}" type="datetimeFigureOut">
              <a:rPr lang="en-US" smtClean="0"/>
              <a:t>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FB6BAE-CBFA-4544-BC66-B5619C0511AC}" type="slidenum">
              <a:rPr lang="en-US" smtClean="0"/>
              <a:t>‹#›</a:t>
            </a:fld>
            <a:endParaRPr lang="en-US"/>
          </a:p>
        </p:txBody>
      </p:sp>
    </p:spTree>
    <p:extLst>
      <p:ext uri="{BB962C8B-B14F-4D97-AF65-F5344CB8AC3E}">
        <p14:creationId xmlns:p14="http://schemas.microsoft.com/office/powerpoint/2010/main" val="1253832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35C23F-89E3-4098-B141-20A751C4ED4A}"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B6BAE-CBFA-4544-BC66-B5619C0511AC}" type="slidenum">
              <a:rPr lang="en-US" smtClean="0"/>
              <a:t>‹#›</a:t>
            </a:fld>
            <a:endParaRPr lang="en-US"/>
          </a:p>
        </p:txBody>
      </p:sp>
    </p:spTree>
    <p:extLst>
      <p:ext uri="{BB962C8B-B14F-4D97-AF65-F5344CB8AC3E}">
        <p14:creationId xmlns:p14="http://schemas.microsoft.com/office/powerpoint/2010/main" val="171767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35C23F-89E3-4098-B141-20A751C4ED4A}"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B6BAE-CBFA-4544-BC66-B5619C0511AC}" type="slidenum">
              <a:rPr lang="en-US" smtClean="0"/>
              <a:t>‹#›</a:t>
            </a:fld>
            <a:endParaRPr lang="en-US"/>
          </a:p>
        </p:txBody>
      </p:sp>
    </p:spTree>
    <p:extLst>
      <p:ext uri="{BB962C8B-B14F-4D97-AF65-F5344CB8AC3E}">
        <p14:creationId xmlns:p14="http://schemas.microsoft.com/office/powerpoint/2010/main" val="1275261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35C23F-89E3-4098-B141-20A751C4ED4A}" type="datetimeFigureOut">
              <a:rPr lang="en-US" smtClean="0"/>
              <a:t>1/9/2022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FB6BAE-CBFA-4544-BC66-B5619C0511AC}" type="slidenum">
              <a:rPr lang="en-US" smtClean="0"/>
              <a:t>‹#›</a:t>
            </a:fld>
            <a:endParaRPr lang="en-US"/>
          </a:p>
        </p:txBody>
      </p:sp>
    </p:spTree>
    <p:extLst>
      <p:ext uri="{BB962C8B-B14F-4D97-AF65-F5344CB8AC3E}">
        <p14:creationId xmlns:p14="http://schemas.microsoft.com/office/powerpoint/2010/main" val="39324763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jupyter.org/install" TargetMode="External"/><Relationship Id="rId2" Type="http://schemas.openxmlformats.org/officeDocument/2006/relationships/hyperlink" Target="https://docs.anaconda.com/anaconda/install/window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rive.google.com/drive/u/0/folders/1ltpAtpiIV1OmoP7exn5O9NGVDNjbsf-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ADD5-1CFE-43B0-8290-5D7837870A2D}"/>
              </a:ext>
            </a:extLst>
          </p:cNvPr>
          <p:cNvSpPr>
            <a:spLocks noGrp="1"/>
          </p:cNvSpPr>
          <p:nvPr>
            <p:ph type="ctrTitle"/>
          </p:nvPr>
        </p:nvSpPr>
        <p:spPr>
          <a:xfrm>
            <a:off x="751840" y="2404534"/>
            <a:ext cx="9326879" cy="1646302"/>
          </a:xfrm>
        </p:spPr>
        <p:txBody>
          <a:bodyPr/>
          <a:lstStyle/>
          <a:p>
            <a:pPr algn="ctr"/>
            <a:r>
              <a:rPr lang="en-US" sz="6600">
                <a:latin typeface="Calibri"/>
                <a:cs typeface="Calibri"/>
              </a:rPr>
              <a:t>Image Processing</a:t>
            </a:r>
            <a:br>
              <a:rPr lang="en-US" sz="6600">
                <a:latin typeface="Calibri" panose="020F0502020204030204" pitchFamily="34" charset="0"/>
                <a:cs typeface="Calibri" panose="020F0502020204030204" pitchFamily="34" charset="0"/>
              </a:rPr>
            </a:br>
            <a:r>
              <a:rPr lang="en-US" sz="4800">
                <a:latin typeface="Calibri"/>
                <a:cs typeface="Calibri"/>
              </a:rPr>
              <a:t>Facial Attribute Recognition</a:t>
            </a:r>
            <a:endParaRPr lang="en-US">
              <a:latin typeface="Calibri"/>
              <a:cs typeface="Calibri"/>
            </a:endParaRPr>
          </a:p>
        </p:txBody>
      </p:sp>
      <p:sp>
        <p:nvSpPr>
          <p:cNvPr id="3" name="Subtitle 2">
            <a:extLst>
              <a:ext uri="{FF2B5EF4-FFF2-40B4-BE49-F238E27FC236}">
                <a16:creationId xmlns:a16="http://schemas.microsoft.com/office/drawing/2014/main" id="{429C5050-3127-43CE-8377-0D94248BEF55}"/>
              </a:ext>
            </a:extLst>
          </p:cNvPr>
          <p:cNvSpPr>
            <a:spLocks noGrp="1"/>
          </p:cNvSpPr>
          <p:nvPr>
            <p:ph type="subTitle" idx="1"/>
          </p:nvPr>
        </p:nvSpPr>
        <p:spPr/>
        <p:txBody>
          <a:bodyPr>
            <a:normAutofit/>
          </a:bodyPr>
          <a:lstStyle/>
          <a:p>
            <a:pPr algn="l"/>
            <a:r>
              <a:rPr lang="en-US" sz="2000">
                <a:latin typeface="Calibri"/>
                <a:cs typeface="Calibri"/>
              </a:rPr>
              <a:t>Guided by: Mr. Ly Quoc Ngoc</a:t>
            </a:r>
          </a:p>
          <a:p>
            <a:pPr algn="l"/>
            <a:r>
              <a:rPr lang="en-US" sz="2000">
                <a:latin typeface="Calibri"/>
                <a:cs typeface="Calibri"/>
              </a:rPr>
              <a:t>Group: VPN</a:t>
            </a:r>
          </a:p>
          <a:p>
            <a:pPr algn="l"/>
            <a:endParaRPr lang="en-US" sz="2000">
              <a:latin typeface="Calibri" panose="020F0502020204030204" pitchFamily="34" charset="0"/>
              <a:cs typeface="Calibri" panose="020F0502020204030204" pitchFamily="34" charset="0"/>
            </a:endParaRPr>
          </a:p>
        </p:txBody>
      </p:sp>
      <p:graphicFrame>
        <p:nvGraphicFramePr>
          <p:cNvPr id="4" name="Table 4">
            <a:extLst>
              <a:ext uri="{FF2B5EF4-FFF2-40B4-BE49-F238E27FC236}">
                <a16:creationId xmlns:a16="http://schemas.microsoft.com/office/drawing/2014/main" id="{FEDED696-CC2C-4933-84CA-1A1E99444191}"/>
              </a:ext>
            </a:extLst>
          </p:cNvPr>
          <p:cNvGraphicFramePr>
            <a:graphicFrameLocks noGrp="1"/>
          </p:cNvGraphicFramePr>
          <p:nvPr>
            <p:extLst>
              <p:ext uri="{D42A27DB-BD31-4B8C-83A1-F6EECF244321}">
                <p14:modId xmlns:p14="http://schemas.microsoft.com/office/powerpoint/2010/main" val="2225301321"/>
              </p:ext>
            </p:extLst>
          </p:nvPr>
        </p:nvGraphicFramePr>
        <p:xfrm>
          <a:off x="1507067" y="4872566"/>
          <a:ext cx="8128000" cy="741680"/>
        </p:xfrm>
        <a:graphic>
          <a:graphicData uri="http://schemas.openxmlformats.org/drawingml/2006/table">
            <a:tbl>
              <a:tblPr firstRow="1" bandRow="1">
                <a:tableStyleId>{B301B821-A1FF-4177-AEE7-76D212191A09}</a:tableStyleId>
              </a:tblPr>
              <a:tblGrid>
                <a:gridCol w="4064000">
                  <a:extLst>
                    <a:ext uri="{9D8B030D-6E8A-4147-A177-3AD203B41FA5}">
                      <a16:colId xmlns:a16="http://schemas.microsoft.com/office/drawing/2014/main" val="1781484688"/>
                    </a:ext>
                  </a:extLst>
                </a:gridCol>
                <a:gridCol w="4064000">
                  <a:extLst>
                    <a:ext uri="{9D8B030D-6E8A-4147-A177-3AD203B41FA5}">
                      <a16:colId xmlns:a16="http://schemas.microsoft.com/office/drawing/2014/main" val="1882005196"/>
                    </a:ext>
                  </a:extLst>
                </a:gridCol>
              </a:tblGrid>
              <a:tr h="370840">
                <a:tc>
                  <a:txBody>
                    <a:bodyPr/>
                    <a:lstStyle/>
                    <a:p>
                      <a:r>
                        <a:rPr lang="en-US">
                          <a:latin typeface="Calibri"/>
                          <a:cs typeface="Calibri"/>
                        </a:rPr>
                        <a:t>Luu </a:t>
                      </a:r>
                      <a:r>
                        <a:rPr lang="en-US" err="1">
                          <a:latin typeface="Calibri"/>
                          <a:cs typeface="Calibri"/>
                        </a:rPr>
                        <a:t>Thi</a:t>
                      </a:r>
                      <a:r>
                        <a:rPr lang="en-US">
                          <a:latin typeface="Calibri"/>
                          <a:cs typeface="Calibri"/>
                        </a:rPr>
                        <a:t> Hong Ngoc</a:t>
                      </a:r>
                      <a:endParaRPr lang="en-US">
                        <a:latin typeface="Calibri" panose="020F0502020204030204" pitchFamily="34" charset="0"/>
                        <a:cs typeface="Calibri" panose="020F0502020204030204" pitchFamily="34" charset="0"/>
                      </a:endParaRPr>
                    </a:p>
                  </a:txBody>
                  <a:tcPr/>
                </a:tc>
                <a:tc>
                  <a:txBody>
                    <a:bodyPr/>
                    <a:lstStyle/>
                    <a:p>
                      <a:r>
                        <a:rPr lang="en-US"/>
                        <a:t>19127051</a:t>
                      </a:r>
                    </a:p>
                  </a:txBody>
                  <a:tcPr/>
                </a:tc>
                <a:extLst>
                  <a:ext uri="{0D108BD9-81ED-4DB2-BD59-A6C34878D82A}">
                    <a16:rowId xmlns:a16="http://schemas.microsoft.com/office/drawing/2014/main" val="1820265377"/>
                  </a:ext>
                </a:extLst>
              </a:tr>
              <a:tr h="370840">
                <a:tc>
                  <a:txBody>
                    <a:bodyPr/>
                    <a:lstStyle/>
                    <a:p>
                      <a:r>
                        <a:rPr lang="en-US">
                          <a:latin typeface="Calibri"/>
                          <a:cs typeface="Calibri"/>
                        </a:rPr>
                        <a:t>Ho Thien Phuoc</a:t>
                      </a:r>
                      <a:endParaRPr lang="en-US">
                        <a:latin typeface="Calibri" panose="020F0502020204030204" pitchFamily="34" charset="0"/>
                        <a:cs typeface="Calibri" panose="020F0502020204030204" pitchFamily="34" charset="0"/>
                      </a:endParaRPr>
                    </a:p>
                  </a:txBody>
                  <a:tcPr/>
                </a:tc>
                <a:tc>
                  <a:txBody>
                    <a:bodyPr/>
                    <a:lstStyle/>
                    <a:p>
                      <a:r>
                        <a:rPr lang="en-US"/>
                        <a:t>19127517</a:t>
                      </a:r>
                    </a:p>
                  </a:txBody>
                  <a:tcPr/>
                </a:tc>
                <a:extLst>
                  <a:ext uri="{0D108BD9-81ED-4DB2-BD59-A6C34878D82A}">
                    <a16:rowId xmlns:a16="http://schemas.microsoft.com/office/drawing/2014/main" val="3500575978"/>
                  </a:ext>
                </a:extLst>
              </a:tr>
            </a:tbl>
          </a:graphicData>
        </a:graphic>
      </p:graphicFrame>
    </p:spTree>
    <p:extLst>
      <p:ext uri="{BB962C8B-B14F-4D97-AF65-F5344CB8AC3E}">
        <p14:creationId xmlns:p14="http://schemas.microsoft.com/office/powerpoint/2010/main" val="1315597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D651-E0D3-4AD9-9B71-3E29B4BB402F}"/>
              </a:ext>
            </a:extLst>
          </p:cNvPr>
          <p:cNvSpPr>
            <a:spLocks noGrp="1"/>
          </p:cNvSpPr>
          <p:nvPr>
            <p:ph type="title"/>
          </p:nvPr>
        </p:nvSpPr>
        <p:spPr>
          <a:xfrm>
            <a:off x="677334" y="609600"/>
            <a:ext cx="8596668" cy="952500"/>
          </a:xfrm>
        </p:spPr>
        <p:txBody>
          <a:bodyPr/>
          <a:lstStyle/>
          <a:p>
            <a:r>
              <a:rPr lang="en-US">
                <a:latin typeface="Calibri"/>
                <a:cs typeface="Calibri"/>
              </a:rPr>
              <a:t>MCNN and AUX - Method</a:t>
            </a:r>
            <a:endParaRPr lang="en-US"/>
          </a:p>
        </p:txBody>
      </p:sp>
      <p:sp>
        <p:nvSpPr>
          <p:cNvPr id="3" name="Content Placeholder 2">
            <a:extLst>
              <a:ext uri="{FF2B5EF4-FFF2-40B4-BE49-F238E27FC236}">
                <a16:creationId xmlns:a16="http://schemas.microsoft.com/office/drawing/2014/main" id="{20D96ADE-208C-4BCA-A85F-4AEC8BCDAA4B}"/>
              </a:ext>
            </a:extLst>
          </p:cNvPr>
          <p:cNvSpPr>
            <a:spLocks noGrp="1"/>
          </p:cNvSpPr>
          <p:nvPr>
            <p:ph idx="1"/>
          </p:nvPr>
        </p:nvSpPr>
        <p:spPr>
          <a:xfrm>
            <a:off x="677334" y="1562101"/>
            <a:ext cx="9808052" cy="4479262"/>
          </a:xfrm>
        </p:spPr>
        <p:txBody>
          <a:bodyPr vert="horz" lIns="91440" tIns="45720" rIns="91440" bIns="45720" rtlCol="0" anchor="t">
            <a:normAutofit/>
          </a:bodyPr>
          <a:lstStyle/>
          <a:p>
            <a:pPr marL="0" indent="0">
              <a:buNone/>
            </a:pPr>
            <a:endParaRPr lang="en-US" sz="2400">
              <a:latin typeface="Calibri" panose="020F0502020204030204" pitchFamily="34" charset="0"/>
              <a:cs typeface="Calibri" panose="020F0502020204030204" pitchFamily="34" charset="0"/>
            </a:endParaRPr>
          </a:p>
          <a:p>
            <a:pPr>
              <a:buNone/>
            </a:pPr>
            <a:r>
              <a:rPr lang="en-US" sz="2400">
                <a:latin typeface="Calibri"/>
                <a:ea typeface="+mn-lt"/>
                <a:cs typeface="+mn-lt"/>
              </a:rPr>
              <a:t>There are two parts to this solution</a:t>
            </a:r>
            <a:endParaRPr lang="en-US">
              <a:latin typeface="Calibri"/>
            </a:endParaRPr>
          </a:p>
          <a:p>
            <a:pPr>
              <a:buNone/>
            </a:pPr>
            <a:endParaRPr lang="en-US"/>
          </a:p>
          <a:p>
            <a:pPr marL="857250" lvl="1" indent="-457200">
              <a:buAutoNum type="arabicPeriod"/>
            </a:pPr>
            <a:r>
              <a:rPr lang="en-US" sz="2200">
                <a:latin typeface="Calibri"/>
                <a:ea typeface="+mn-lt"/>
                <a:cs typeface="+mn-lt"/>
              </a:rPr>
              <a:t>Face Attributes: Design a CNN that gives the facial attributes, given a face image</a:t>
            </a:r>
            <a:endParaRPr lang="en-US" sz="2200">
              <a:latin typeface="Calibri"/>
              <a:cs typeface="Calibri"/>
            </a:endParaRPr>
          </a:p>
          <a:p>
            <a:pPr marL="857250" lvl="1" indent="-457200">
              <a:buAutoNum type="arabicPeriod"/>
            </a:pPr>
            <a:r>
              <a:rPr lang="en-US" sz="2200">
                <a:latin typeface="Calibri"/>
                <a:ea typeface="+mn-lt"/>
                <a:cs typeface="+mn-lt"/>
              </a:rPr>
              <a:t>Face Similarity: Represent the face attributes in a vector space and use this to find similar faces</a:t>
            </a:r>
            <a:endParaRPr lang="en-US" sz="2200">
              <a:latin typeface="Calibri"/>
            </a:endParaRPr>
          </a:p>
        </p:txBody>
      </p:sp>
    </p:spTree>
    <p:extLst>
      <p:ext uri="{BB962C8B-B14F-4D97-AF65-F5344CB8AC3E}">
        <p14:creationId xmlns:p14="http://schemas.microsoft.com/office/powerpoint/2010/main" val="2689193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59DD651-E0D3-4AD9-9B71-3E29B4BB402F}"/>
              </a:ext>
            </a:extLst>
          </p:cNvPr>
          <p:cNvSpPr>
            <a:spLocks noGrp="1"/>
          </p:cNvSpPr>
          <p:nvPr>
            <p:ph type="title"/>
          </p:nvPr>
        </p:nvSpPr>
        <p:spPr>
          <a:xfrm>
            <a:off x="643467" y="816638"/>
            <a:ext cx="3367359" cy="5224724"/>
          </a:xfrm>
        </p:spPr>
        <p:txBody>
          <a:bodyPr anchor="ctr">
            <a:normAutofit/>
          </a:bodyPr>
          <a:lstStyle/>
          <a:p>
            <a:r>
              <a:rPr lang="en-US">
                <a:latin typeface="Calibri"/>
                <a:cs typeface="Calibri"/>
              </a:rPr>
              <a:t>MCNN and AUX - Method</a:t>
            </a:r>
            <a:endParaRPr lang="en-US"/>
          </a:p>
        </p:txBody>
      </p:sp>
      <p:sp>
        <p:nvSpPr>
          <p:cNvPr id="3" name="Content Placeholder 2">
            <a:extLst>
              <a:ext uri="{FF2B5EF4-FFF2-40B4-BE49-F238E27FC236}">
                <a16:creationId xmlns:a16="http://schemas.microsoft.com/office/drawing/2014/main" id="{20D96ADE-208C-4BCA-A85F-4AEC8BCDAA4B}"/>
              </a:ext>
            </a:extLst>
          </p:cNvPr>
          <p:cNvSpPr>
            <a:spLocks noGrp="1"/>
          </p:cNvSpPr>
          <p:nvPr>
            <p:ph idx="1"/>
          </p:nvPr>
        </p:nvSpPr>
        <p:spPr>
          <a:xfrm>
            <a:off x="4654295" y="816638"/>
            <a:ext cx="4619706" cy="5224724"/>
          </a:xfrm>
        </p:spPr>
        <p:txBody>
          <a:bodyPr vert="horz" lIns="91440" tIns="45720" rIns="91440" bIns="45720" rtlCol="0" anchor="ctr">
            <a:normAutofit/>
          </a:bodyPr>
          <a:lstStyle/>
          <a:p>
            <a:pPr marL="0" indent="0">
              <a:buNone/>
            </a:pPr>
            <a:endParaRPr lang="en-US">
              <a:latin typeface="Calibri" panose="020F0502020204030204" pitchFamily="34" charset="0"/>
              <a:cs typeface="Calibri" panose="020F0502020204030204" pitchFamily="34" charset="0"/>
            </a:endParaRPr>
          </a:p>
          <a:p>
            <a:pPr>
              <a:buNone/>
            </a:pPr>
            <a:r>
              <a:rPr lang="en-US">
                <a:ea typeface="+mn-lt"/>
                <a:cs typeface="+mn-lt"/>
              </a:rPr>
              <a:t>M (Multi-task learning)</a:t>
            </a:r>
            <a:endParaRPr lang="en-US"/>
          </a:p>
          <a:p>
            <a:r>
              <a:rPr lang="en-US">
                <a:ea typeface="+mn-lt"/>
                <a:cs typeface="+mn-lt"/>
              </a:rPr>
              <a:t>Used to facial landmark localization, pose estimation, action recognition, face detection, and many more</a:t>
            </a:r>
            <a:endParaRPr lang="en-US"/>
          </a:p>
          <a:p>
            <a:r>
              <a:rPr lang="en-US">
                <a:ea typeface="+mn-lt"/>
                <a:cs typeface="+mn-lt"/>
              </a:rPr>
              <a:t>40 attributes share the lower layers in the CNN, so that information common to 40 the attributes can be learned. Applying M to attribute prediction is very natural given the strong relationships among the facial attributes.</a:t>
            </a:r>
            <a:endParaRPr lang="en-US"/>
          </a:p>
          <a:p>
            <a:pPr lvl="1"/>
            <a:endParaRPr lang="en-US"/>
          </a:p>
          <a:p>
            <a:pPr>
              <a:buNone/>
            </a:pPr>
            <a:endParaRPr lang="en-US"/>
          </a:p>
          <a:p>
            <a:pPr marL="857250" lvl="1" indent="-457200">
              <a:buAutoNum type="arabicPeriod"/>
            </a:pPr>
            <a:endParaRPr lang="en-US"/>
          </a:p>
        </p:txBody>
      </p:sp>
      <p:sp>
        <p:nvSpPr>
          <p:cNvPr id="10" name="TextBox 9">
            <a:extLst>
              <a:ext uri="{FF2B5EF4-FFF2-40B4-BE49-F238E27FC236}">
                <a16:creationId xmlns:a16="http://schemas.microsoft.com/office/drawing/2014/main" id="{331927B7-8D90-4416-8B78-07CC60C6973B}"/>
              </a:ext>
            </a:extLst>
          </p:cNvPr>
          <p:cNvSpPr txBox="1"/>
          <p:nvPr/>
        </p:nvSpPr>
        <p:spPr>
          <a:xfrm>
            <a:off x="171940" y="5476631"/>
            <a:ext cx="1185789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404040"/>
                </a:solidFill>
                <a:latin typeface="Calibri"/>
              </a:rPr>
              <a:t>(See more detail in document attachment </a:t>
            </a:r>
            <a:r>
              <a:rPr lang="en-US" u="sng" dirty="0">
                <a:solidFill>
                  <a:srgbClr val="0070C0"/>
                </a:solidFill>
                <a:latin typeface="Calibri"/>
                <a:cs typeface="Calibri"/>
              </a:rPr>
              <a:t>https://docs.google.com/document/d/1Xp2_NOgoSk9KfOiv79cZ6bH2qlx6s3SElQan3SHJhnY/edit?usp=sharing</a:t>
            </a:r>
            <a:r>
              <a:rPr lang="en-US" dirty="0">
                <a:latin typeface="Calibri"/>
              </a:rPr>
              <a:t>)</a:t>
            </a:r>
            <a:endParaRPr lang="en-US" dirty="0"/>
          </a:p>
        </p:txBody>
      </p:sp>
    </p:spTree>
    <p:extLst>
      <p:ext uri="{BB962C8B-B14F-4D97-AF65-F5344CB8AC3E}">
        <p14:creationId xmlns:p14="http://schemas.microsoft.com/office/powerpoint/2010/main" val="109080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DD651-E0D3-4AD9-9B71-3E29B4BB402F}"/>
              </a:ext>
            </a:extLst>
          </p:cNvPr>
          <p:cNvSpPr>
            <a:spLocks noGrp="1"/>
          </p:cNvSpPr>
          <p:nvPr>
            <p:ph type="title"/>
          </p:nvPr>
        </p:nvSpPr>
        <p:spPr>
          <a:xfrm>
            <a:off x="1286933" y="609600"/>
            <a:ext cx="10197494" cy="1099457"/>
          </a:xfrm>
        </p:spPr>
        <p:txBody>
          <a:bodyPr>
            <a:normAutofit/>
          </a:bodyPr>
          <a:lstStyle/>
          <a:p>
            <a:r>
              <a:rPr lang="en-US">
                <a:latin typeface="Calibri"/>
                <a:cs typeface="Calibri"/>
              </a:rPr>
              <a:t>MCNN and AUX - Method</a:t>
            </a:r>
            <a:endParaRPr lang="en-US"/>
          </a:p>
        </p:txBody>
      </p:sp>
      <p:sp>
        <p:nvSpPr>
          <p:cNvPr id="29" name="Isosceles Triangle 2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C976809-A0D4-4E66-BC63-B0252D32CCA1}"/>
              </a:ext>
            </a:extLst>
          </p:cNvPr>
          <p:cNvGraphicFramePr>
            <a:graphicFrameLocks noGrp="1"/>
          </p:cNvGraphicFramePr>
          <p:nvPr>
            <p:ph idx="1"/>
            <p:extLst>
              <p:ext uri="{D42A27DB-BD31-4B8C-83A1-F6EECF244321}">
                <p14:modId xmlns:p14="http://schemas.microsoft.com/office/powerpoint/2010/main" val="365187773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TextBox 25">
            <a:extLst>
              <a:ext uri="{FF2B5EF4-FFF2-40B4-BE49-F238E27FC236}">
                <a16:creationId xmlns:a16="http://schemas.microsoft.com/office/drawing/2014/main" id="{7BB29D4B-44E3-4589-A118-D9749FB99583}"/>
              </a:ext>
            </a:extLst>
          </p:cNvPr>
          <p:cNvSpPr txBox="1"/>
          <p:nvPr/>
        </p:nvSpPr>
        <p:spPr>
          <a:xfrm>
            <a:off x="171939" y="6131169"/>
            <a:ext cx="1248312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404040"/>
                </a:solidFill>
                <a:latin typeface="Calibri"/>
              </a:rPr>
              <a:t>(See more detail in document attachment </a:t>
            </a:r>
            <a:r>
              <a:rPr lang="en-US" u="sng" dirty="0">
                <a:solidFill>
                  <a:srgbClr val="0070C0"/>
                </a:solidFill>
                <a:latin typeface="Calibri"/>
                <a:cs typeface="Calibri"/>
              </a:rPr>
              <a:t>https://docs.google.com/document/d/1Xp2_NOgoSk9KfOiv79cZ6bH2qlx6s3SElQan3SHJhnY/edit?usp=sharing</a:t>
            </a:r>
            <a:r>
              <a:rPr lang="en-US" dirty="0">
                <a:latin typeface="Calibri"/>
              </a:rPr>
              <a:t>)</a:t>
            </a:r>
            <a:endParaRPr lang="en-US" dirty="0"/>
          </a:p>
        </p:txBody>
      </p:sp>
    </p:spTree>
    <p:extLst>
      <p:ext uri="{BB962C8B-B14F-4D97-AF65-F5344CB8AC3E}">
        <p14:creationId xmlns:p14="http://schemas.microsoft.com/office/powerpoint/2010/main" val="1084314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3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59DD651-E0D3-4AD9-9B71-3E29B4BB402F}"/>
              </a:ext>
            </a:extLst>
          </p:cNvPr>
          <p:cNvSpPr>
            <a:spLocks noGrp="1"/>
          </p:cNvSpPr>
          <p:nvPr>
            <p:ph type="title"/>
          </p:nvPr>
        </p:nvSpPr>
        <p:spPr>
          <a:xfrm>
            <a:off x="673754" y="643467"/>
            <a:ext cx="4203045" cy="1375608"/>
          </a:xfrm>
        </p:spPr>
        <p:txBody>
          <a:bodyPr anchor="ctr">
            <a:normAutofit/>
          </a:bodyPr>
          <a:lstStyle/>
          <a:p>
            <a:r>
              <a:rPr lang="en-US">
                <a:solidFill>
                  <a:schemeClr val="bg1"/>
                </a:solidFill>
                <a:latin typeface="Calibri"/>
                <a:cs typeface="Calibri"/>
              </a:rPr>
              <a:t>MCNN and AUX- Method</a:t>
            </a:r>
            <a:endParaRPr lang="en-US">
              <a:solidFill>
                <a:schemeClr val="bg1"/>
              </a:solidFill>
            </a:endParaRPr>
          </a:p>
        </p:txBody>
      </p:sp>
      <p:sp>
        <p:nvSpPr>
          <p:cNvPr id="3" name="Content Placeholder 2">
            <a:extLst>
              <a:ext uri="{FF2B5EF4-FFF2-40B4-BE49-F238E27FC236}">
                <a16:creationId xmlns:a16="http://schemas.microsoft.com/office/drawing/2014/main" id="{20D96ADE-208C-4BCA-A85F-4AEC8BCDAA4B}"/>
              </a:ext>
            </a:extLst>
          </p:cNvPr>
          <p:cNvSpPr>
            <a:spLocks noGrp="1"/>
          </p:cNvSpPr>
          <p:nvPr>
            <p:ph idx="1"/>
          </p:nvPr>
        </p:nvSpPr>
        <p:spPr>
          <a:xfrm>
            <a:off x="673754" y="2160590"/>
            <a:ext cx="3973943" cy="3440110"/>
          </a:xfrm>
        </p:spPr>
        <p:txBody>
          <a:bodyPr vert="horz" lIns="91440" tIns="45720" rIns="91440" bIns="45720" rtlCol="0">
            <a:normAutofit/>
          </a:bodyPr>
          <a:lstStyle/>
          <a:p>
            <a:pPr marL="0" indent="0">
              <a:buNone/>
            </a:pPr>
            <a:endParaRPr lang="en-US">
              <a:solidFill>
                <a:schemeClr val="bg1"/>
              </a:solidFill>
              <a:latin typeface="Calibri" panose="020F0502020204030204" pitchFamily="34" charset="0"/>
              <a:cs typeface="Calibri" panose="020F0502020204030204" pitchFamily="34" charset="0"/>
            </a:endParaRPr>
          </a:p>
          <a:p>
            <a:pPr marL="0" indent="0">
              <a:buNone/>
            </a:pPr>
            <a:r>
              <a:rPr lang="en-US">
                <a:solidFill>
                  <a:schemeClr val="bg1"/>
                </a:solidFill>
                <a:ea typeface="+mn-lt"/>
                <a:cs typeface="+mn-lt"/>
              </a:rPr>
              <a:t>MCNN</a:t>
            </a:r>
            <a:endParaRPr lang="en-US">
              <a:solidFill>
                <a:schemeClr val="bg1"/>
              </a:solidFill>
              <a:latin typeface="Calibri"/>
              <a:ea typeface="+mn-lt"/>
              <a:cs typeface="+mn-lt"/>
            </a:endParaRPr>
          </a:p>
          <a:p>
            <a:pPr marL="0" indent="0">
              <a:buNone/>
            </a:pPr>
            <a:r>
              <a:rPr lang="en-US">
                <a:solidFill>
                  <a:schemeClr val="bg1"/>
                </a:solidFill>
                <a:ea typeface="+mn-lt"/>
                <a:cs typeface="+mn-lt"/>
              </a:rPr>
              <a:t>A multi-task deep CNN for </a:t>
            </a:r>
            <a:r>
              <a:rPr lang="en-US">
                <a:solidFill>
                  <a:schemeClr val="bg1"/>
                </a:solidFill>
                <a:latin typeface="Calibri"/>
                <a:ea typeface="+mn-lt"/>
                <a:cs typeface="+mn-lt"/>
              </a:rPr>
              <a:t>attribute classification.</a:t>
            </a:r>
          </a:p>
          <a:p>
            <a:pPr marL="0" indent="0">
              <a:buNone/>
            </a:pPr>
            <a:r>
              <a:rPr lang="en-US">
                <a:solidFill>
                  <a:schemeClr val="bg1"/>
                </a:solidFill>
                <a:latin typeface="Calibri"/>
                <a:ea typeface="+mn-lt"/>
                <a:cs typeface="+mn-lt"/>
              </a:rPr>
              <a:t>Take an image as input and outputs 40 separate attribute scores, which are then thresholded to obtain binary outputs.</a:t>
            </a:r>
            <a:endParaRPr lang="en-US">
              <a:solidFill>
                <a:schemeClr val="bg1"/>
              </a:solidFill>
              <a:latin typeface="Calibri"/>
            </a:endParaRPr>
          </a:p>
        </p:txBody>
      </p:sp>
      <p:pic>
        <p:nvPicPr>
          <p:cNvPr id="6" name="Picture 6" descr="Diagram&#10;&#10;Description automatically generated">
            <a:extLst>
              <a:ext uri="{FF2B5EF4-FFF2-40B4-BE49-F238E27FC236}">
                <a16:creationId xmlns:a16="http://schemas.microsoft.com/office/drawing/2014/main" id="{0D6B760D-1F5C-4D3E-A945-1C51E7D614EA}"/>
              </a:ext>
            </a:extLst>
          </p:cNvPr>
          <p:cNvPicPr>
            <a:picLocks noChangeAspect="1"/>
          </p:cNvPicPr>
          <p:nvPr/>
        </p:nvPicPr>
        <p:blipFill>
          <a:blip r:embed="rId2"/>
          <a:stretch>
            <a:fillRect/>
          </a:stretch>
        </p:blipFill>
        <p:spPr>
          <a:xfrm>
            <a:off x="5701554" y="698242"/>
            <a:ext cx="6425452" cy="5063518"/>
          </a:xfrm>
          <a:prstGeom prst="rect">
            <a:avLst/>
          </a:prstGeom>
        </p:spPr>
      </p:pic>
      <p:sp>
        <p:nvSpPr>
          <p:cNvPr id="42" name="Isosceles Triangle 4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extBox 6">
            <a:extLst>
              <a:ext uri="{FF2B5EF4-FFF2-40B4-BE49-F238E27FC236}">
                <a16:creationId xmlns:a16="http://schemas.microsoft.com/office/drawing/2014/main" id="{1DE7DA51-5F05-40E9-9F63-1E5FDAF5D8F9}"/>
              </a:ext>
            </a:extLst>
          </p:cNvPr>
          <p:cNvSpPr txBox="1"/>
          <p:nvPr/>
        </p:nvSpPr>
        <p:spPr>
          <a:xfrm>
            <a:off x="5066324" y="5672015"/>
            <a:ext cx="654343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404040"/>
                </a:solidFill>
                <a:latin typeface="Calibri"/>
              </a:rPr>
              <a:t>(See more detail in document attachment </a:t>
            </a:r>
            <a:r>
              <a:rPr lang="en-US" u="sng" dirty="0">
                <a:solidFill>
                  <a:srgbClr val="0070C0"/>
                </a:solidFill>
                <a:latin typeface="Calibri"/>
                <a:cs typeface="Calibri"/>
              </a:rPr>
              <a:t>https://docs.google.com/document/d/1Xp2_NOgoSk9KfOiv79cZ6bH2qlx6s3SElQan3SHJhnY/edit?usp=sharing</a:t>
            </a:r>
            <a:r>
              <a:rPr lang="en-US" dirty="0">
                <a:latin typeface="Calibri"/>
              </a:rPr>
              <a:t>)</a:t>
            </a:r>
            <a:endParaRPr lang="en-US" dirty="0"/>
          </a:p>
        </p:txBody>
      </p:sp>
    </p:spTree>
    <p:extLst>
      <p:ext uri="{BB962C8B-B14F-4D97-AF65-F5344CB8AC3E}">
        <p14:creationId xmlns:p14="http://schemas.microsoft.com/office/powerpoint/2010/main" val="2038799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DD651-E0D3-4AD9-9B71-3E29B4BB402F}"/>
              </a:ext>
            </a:extLst>
          </p:cNvPr>
          <p:cNvSpPr>
            <a:spLocks noGrp="1"/>
          </p:cNvSpPr>
          <p:nvPr>
            <p:ph type="title"/>
          </p:nvPr>
        </p:nvSpPr>
        <p:spPr>
          <a:xfrm>
            <a:off x="1286933" y="609600"/>
            <a:ext cx="10197494" cy="1099457"/>
          </a:xfrm>
        </p:spPr>
        <p:txBody>
          <a:bodyPr>
            <a:normAutofit/>
          </a:bodyPr>
          <a:lstStyle/>
          <a:p>
            <a:r>
              <a:rPr lang="en-US">
                <a:latin typeface="Calibri"/>
                <a:cs typeface="Calibri"/>
              </a:rPr>
              <a:t>MCNN and AUX- Method</a:t>
            </a:r>
            <a:endParaRPr lang="en-US"/>
          </a:p>
        </p:txBody>
      </p:sp>
      <p:sp>
        <p:nvSpPr>
          <p:cNvPr id="32" name="Isosceles Triangle 3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7" name="Content Placeholder 2">
            <a:extLst>
              <a:ext uri="{FF2B5EF4-FFF2-40B4-BE49-F238E27FC236}">
                <a16:creationId xmlns:a16="http://schemas.microsoft.com/office/drawing/2014/main" id="{90CA048E-BB84-46AF-ABC8-E58B2D14A102}"/>
              </a:ext>
            </a:extLst>
          </p:cNvPr>
          <p:cNvGraphicFramePr>
            <a:graphicFrameLocks noGrp="1"/>
          </p:cNvGraphicFramePr>
          <p:nvPr>
            <p:ph idx="1"/>
            <p:extLst>
              <p:ext uri="{D42A27DB-BD31-4B8C-83A1-F6EECF244321}">
                <p14:modId xmlns:p14="http://schemas.microsoft.com/office/powerpoint/2010/main" val="260868996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TextBox 26">
            <a:extLst>
              <a:ext uri="{FF2B5EF4-FFF2-40B4-BE49-F238E27FC236}">
                <a16:creationId xmlns:a16="http://schemas.microsoft.com/office/drawing/2014/main" id="{87B7C4A2-35F1-4CF6-8952-C094C062B8EF}"/>
              </a:ext>
            </a:extLst>
          </p:cNvPr>
          <p:cNvSpPr txBox="1"/>
          <p:nvPr/>
        </p:nvSpPr>
        <p:spPr>
          <a:xfrm>
            <a:off x="1354015" y="5378939"/>
            <a:ext cx="1069535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404040"/>
                </a:solidFill>
                <a:latin typeface="Calibri"/>
              </a:rPr>
              <a:t>(See more detail in document attachment </a:t>
            </a:r>
            <a:r>
              <a:rPr lang="en-US" u="sng" dirty="0">
                <a:solidFill>
                  <a:srgbClr val="0070C0"/>
                </a:solidFill>
                <a:latin typeface="Calibri"/>
                <a:cs typeface="Calibri"/>
              </a:rPr>
              <a:t>https://docs.google.com/document/d/1Xp2_NOgoSk9KfOiv79cZ6bH2qlx6s3SElQan3SHJhnY/edit?usp=sharing</a:t>
            </a:r>
            <a:r>
              <a:rPr lang="en-US" dirty="0">
                <a:latin typeface="Calibri"/>
              </a:rPr>
              <a:t>)</a:t>
            </a:r>
            <a:endParaRPr lang="en-US" dirty="0"/>
          </a:p>
        </p:txBody>
      </p:sp>
    </p:spTree>
    <p:extLst>
      <p:ext uri="{BB962C8B-B14F-4D97-AF65-F5344CB8AC3E}">
        <p14:creationId xmlns:p14="http://schemas.microsoft.com/office/powerpoint/2010/main" val="3224997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D651-E0D3-4AD9-9B71-3E29B4BB402F}"/>
              </a:ext>
            </a:extLst>
          </p:cNvPr>
          <p:cNvSpPr>
            <a:spLocks noGrp="1"/>
          </p:cNvSpPr>
          <p:nvPr>
            <p:ph type="title"/>
          </p:nvPr>
        </p:nvSpPr>
        <p:spPr>
          <a:xfrm>
            <a:off x="676746" y="609600"/>
            <a:ext cx="3729076" cy="1320800"/>
          </a:xfrm>
        </p:spPr>
        <p:txBody>
          <a:bodyPr anchor="ctr">
            <a:normAutofit/>
          </a:bodyPr>
          <a:lstStyle/>
          <a:p>
            <a:r>
              <a:rPr lang="en-US">
                <a:latin typeface="Calibri"/>
                <a:cs typeface="Calibri"/>
              </a:rPr>
              <a:t>MCNN and AUX- Method</a:t>
            </a:r>
            <a:endParaRPr lang="en-US"/>
          </a:p>
        </p:txBody>
      </p:sp>
      <p:sp>
        <p:nvSpPr>
          <p:cNvPr id="3" name="Content Placeholder 2">
            <a:extLst>
              <a:ext uri="{FF2B5EF4-FFF2-40B4-BE49-F238E27FC236}">
                <a16:creationId xmlns:a16="http://schemas.microsoft.com/office/drawing/2014/main" id="{20D96ADE-208C-4BCA-A85F-4AEC8BCDAA4B}"/>
              </a:ext>
            </a:extLst>
          </p:cNvPr>
          <p:cNvSpPr>
            <a:spLocks noGrp="1"/>
          </p:cNvSpPr>
          <p:nvPr>
            <p:ph idx="1"/>
          </p:nvPr>
        </p:nvSpPr>
        <p:spPr>
          <a:xfrm>
            <a:off x="685167" y="2160589"/>
            <a:ext cx="10100223" cy="3560733"/>
          </a:xfrm>
        </p:spPr>
        <p:txBody>
          <a:bodyPr vert="horz" lIns="91440" tIns="45720" rIns="91440" bIns="45720" rtlCol="0" anchor="t">
            <a:normAutofit/>
          </a:bodyPr>
          <a:lstStyle/>
          <a:p>
            <a:pPr marL="0" indent="0">
              <a:buNone/>
            </a:pPr>
            <a:r>
              <a:rPr lang="en-US" dirty="0">
                <a:latin typeface="Calibri"/>
                <a:ea typeface="+mn-lt"/>
                <a:cs typeface="+mn-lt"/>
              </a:rPr>
              <a:t>Combine MCNN and AUX to create MCNN-AUX, a multi-task attribute network which utilizes implicit and explicit attribute relationships for improved classification.</a:t>
            </a:r>
          </a:p>
          <a:p>
            <a:pPr marL="0" indent="0">
              <a:buNone/>
            </a:pPr>
            <a:r>
              <a:rPr lang="en-US" dirty="0">
                <a:latin typeface="Calibri"/>
                <a:cs typeface="Calibri"/>
              </a:rPr>
              <a:t>(See more detail in document attachment </a:t>
            </a:r>
            <a:r>
              <a:rPr lang="en-US" u="sng" dirty="0">
                <a:solidFill>
                  <a:srgbClr val="0070C0"/>
                </a:solidFill>
                <a:latin typeface="Calibri"/>
                <a:cs typeface="Calibri"/>
              </a:rPr>
              <a:t>https://docs.google.com/document/d/1Xp2_NOgoSk9KfOiv79cZ6bH2qlx6s3SElQan3SHJhnY/edit?usp=sharing</a:t>
            </a:r>
            <a:r>
              <a:rPr lang="en-US" dirty="0">
                <a:latin typeface="Calibri"/>
                <a:cs typeface="Calibri"/>
              </a:rPr>
              <a:t>)</a:t>
            </a:r>
            <a:endParaRPr lang="en-US" dirty="0"/>
          </a:p>
        </p:txBody>
      </p:sp>
      <p:pic>
        <p:nvPicPr>
          <p:cNvPr id="4" name="Picture 4" descr="Chart, bubble chart&#10;&#10;Description automatically generated">
            <a:extLst>
              <a:ext uri="{FF2B5EF4-FFF2-40B4-BE49-F238E27FC236}">
                <a16:creationId xmlns:a16="http://schemas.microsoft.com/office/drawing/2014/main" id="{C7B97FEC-F92A-4055-9862-6814EA8056A8}"/>
              </a:ext>
            </a:extLst>
          </p:cNvPr>
          <p:cNvPicPr>
            <a:picLocks noChangeAspect="1"/>
          </p:cNvPicPr>
          <p:nvPr/>
        </p:nvPicPr>
        <p:blipFill>
          <a:blip r:embed="rId2"/>
          <a:stretch>
            <a:fillRect/>
          </a:stretch>
        </p:blipFill>
        <p:spPr>
          <a:xfrm>
            <a:off x="924718" y="3763057"/>
            <a:ext cx="11254558" cy="3094554"/>
          </a:xfrm>
          <a:prstGeom prst="rect">
            <a:avLst/>
          </a:prstGeom>
        </p:spPr>
      </p:pic>
    </p:spTree>
    <p:extLst>
      <p:ext uri="{BB962C8B-B14F-4D97-AF65-F5344CB8AC3E}">
        <p14:creationId xmlns:p14="http://schemas.microsoft.com/office/powerpoint/2010/main" val="1887401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D651-E0D3-4AD9-9B71-3E29B4BB402F}"/>
              </a:ext>
            </a:extLst>
          </p:cNvPr>
          <p:cNvSpPr>
            <a:spLocks noGrp="1"/>
          </p:cNvSpPr>
          <p:nvPr>
            <p:ph type="title"/>
          </p:nvPr>
        </p:nvSpPr>
        <p:spPr>
          <a:xfrm>
            <a:off x="677334" y="609600"/>
            <a:ext cx="8596668" cy="952500"/>
          </a:xfrm>
        </p:spPr>
        <p:txBody>
          <a:bodyPr/>
          <a:lstStyle/>
          <a:p>
            <a:r>
              <a:rPr lang="en-US">
                <a:latin typeface="Calibri"/>
                <a:cs typeface="Calibri"/>
              </a:rPr>
              <a:t>MCNN and AUX  Algorithm</a:t>
            </a:r>
            <a:endParaRPr lang="en-US"/>
          </a:p>
        </p:txBody>
      </p:sp>
      <p:sp>
        <p:nvSpPr>
          <p:cNvPr id="3" name="Content Placeholder 2">
            <a:extLst>
              <a:ext uri="{FF2B5EF4-FFF2-40B4-BE49-F238E27FC236}">
                <a16:creationId xmlns:a16="http://schemas.microsoft.com/office/drawing/2014/main" id="{20D96ADE-208C-4BCA-A85F-4AEC8BCDAA4B}"/>
              </a:ext>
            </a:extLst>
          </p:cNvPr>
          <p:cNvSpPr>
            <a:spLocks noGrp="1"/>
          </p:cNvSpPr>
          <p:nvPr>
            <p:ph idx="1"/>
          </p:nvPr>
        </p:nvSpPr>
        <p:spPr>
          <a:xfrm>
            <a:off x="677334" y="1562101"/>
            <a:ext cx="9808052" cy="4479262"/>
          </a:xfrm>
        </p:spPr>
        <p:txBody>
          <a:bodyPr vert="horz" lIns="91440" tIns="45720" rIns="91440" bIns="45720" rtlCol="0" anchor="t">
            <a:normAutofit/>
          </a:bodyPr>
          <a:lstStyle/>
          <a:p>
            <a:pPr marL="0" indent="0">
              <a:buNone/>
            </a:pPr>
            <a:endParaRPr lang="en-US" sz="2400">
              <a:latin typeface="Calibri" panose="020F0502020204030204" pitchFamily="34" charset="0"/>
              <a:cs typeface="Calibri" panose="020F0502020204030204" pitchFamily="34" charset="0"/>
            </a:endParaRPr>
          </a:p>
          <a:p>
            <a:pPr marL="0" indent="0">
              <a:buNone/>
            </a:pPr>
            <a:endParaRPr lang="en-US" sz="240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C388CB1-E26F-4BFC-8340-64FE1239B5EE}"/>
              </a:ext>
            </a:extLst>
          </p:cNvPr>
          <p:cNvSpPr txBox="1"/>
          <p:nvPr/>
        </p:nvSpPr>
        <p:spPr>
          <a:xfrm>
            <a:off x="788634" y="1572828"/>
            <a:ext cx="92534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Our idea for looking for similar faces is to use the attributes of each face to get a vector representation for it. For this I have trained a word2vec using training set. Given the vector space for each face, it's easy to find nearby faces in the vector space.</a:t>
            </a:r>
            <a:endParaRPr lang="en-US"/>
          </a:p>
          <a:p>
            <a:r>
              <a:rPr lang="en-US">
                <a:latin typeface="Calibri"/>
              </a:rPr>
              <a:t>(Source code attachment )</a:t>
            </a:r>
            <a:r>
              <a:rPr lang="en-US">
                <a:latin typeface="Calibri"/>
                <a:cs typeface="Calibri"/>
              </a:rPr>
              <a:t>​</a:t>
            </a:r>
            <a:endParaRPr lang="en-US"/>
          </a:p>
        </p:txBody>
      </p:sp>
    </p:spTree>
    <p:extLst>
      <p:ext uri="{BB962C8B-B14F-4D97-AF65-F5344CB8AC3E}">
        <p14:creationId xmlns:p14="http://schemas.microsoft.com/office/powerpoint/2010/main" val="490556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D651-E0D3-4AD9-9B71-3E29B4BB402F}"/>
              </a:ext>
            </a:extLst>
          </p:cNvPr>
          <p:cNvSpPr>
            <a:spLocks noGrp="1"/>
          </p:cNvSpPr>
          <p:nvPr>
            <p:ph type="title"/>
          </p:nvPr>
        </p:nvSpPr>
        <p:spPr>
          <a:xfrm>
            <a:off x="677334" y="609600"/>
            <a:ext cx="8596668" cy="952500"/>
          </a:xfrm>
        </p:spPr>
        <p:txBody>
          <a:bodyPr/>
          <a:lstStyle/>
          <a:p>
            <a:r>
              <a:rPr lang="en-US">
                <a:latin typeface="Calibri"/>
                <a:cs typeface="Calibri"/>
              </a:rPr>
              <a:t>Installation - Environment</a:t>
            </a:r>
          </a:p>
        </p:txBody>
      </p:sp>
      <p:sp>
        <p:nvSpPr>
          <p:cNvPr id="3" name="Content Placeholder 2">
            <a:extLst>
              <a:ext uri="{FF2B5EF4-FFF2-40B4-BE49-F238E27FC236}">
                <a16:creationId xmlns:a16="http://schemas.microsoft.com/office/drawing/2014/main" id="{20D96ADE-208C-4BCA-A85F-4AEC8BCDAA4B}"/>
              </a:ext>
            </a:extLst>
          </p:cNvPr>
          <p:cNvSpPr>
            <a:spLocks noGrp="1"/>
          </p:cNvSpPr>
          <p:nvPr>
            <p:ph idx="1"/>
          </p:nvPr>
        </p:nvSpPr>
        <p:spPr>
          <a:xfrm>
            <a:off x="677334" y="1562101"/>
            <a:ext cx="9808052" cy="4479262"/>
          </a:xfrm>
        </p:spPr>
        <p:txBody>
          <a:bodyPr vert="horz" lIns="91440" tIns="45720" rIns="91440" bIns="45720" rtlCol="0" anchor="t">
            <a:normAutofit/>
          </a:bodyPr>
          <a:lstStyle/>
          <a:p>
            <a:pPr marL="0" indent="0">
              <a:buNone/>
            </a:pPr>
            <a:r>
              <a:rPr lang="en-US">
                <a:latin typeface="Calibri"/>
                <a:cs typeface="Calibri"/>
              </a:rPr>
              <a:t>Programming language: Python</a:t>
            </a:r>
          </a:p>
          <a:p>
            <a:pPr marL="0" indent="0">
              <a:buNone/>
            </a:pPr>
            <a:r>
              <a:rPr lang="en-US">
                <a:latin typeface="Calibri"/>
                <a:cs typeface="Calibri"/>
              </a:rPr>
              <a:t>Tool:</a:t>
            </a:r>
          </a:p>
          <a:p>
            <a:pPr lvl="1"/>
            <a:r>
              <a:rPr lang="en-US" sz="1800">
                <a:latin typeface="Calibri"/>
                <a:cs typeface="Calibri"/>
              </a:rPr>
              <a:t>Anaconda Installer: </a:t>
            </a:r>
            <a:r>
              <a:rPr lang="en-US" sz="1800">
                <a:latin typeface="Trebuchet MS"/>
                <a:cs typeface="Calibri"/>
                <a:hlinkClick r:id="rId2"/>
              </a:rPr>
              <a:t>Installing</a:t>
            </a:r>
            <a:r>
              <a:rPr lang="en-US" sz="1800">
                <a:ea typeface="+mn-lt"/>
                <a:cs typeface="+mn-lt"/>
                <a:hlinkClick r:id="rId2"/>
              </a:rPr>
              <a:t> on Windows — Anaconda documentation</a:t>
            </a:r>
            <a:endParaRPr lang="en-US" sz="1800">
              <a:latin typeface="Calibri" panose="020F0502020204030204" pitchFamily="34" charset="0"/>
              <a:ea typeface="+mn-lt"/>
              <a:cs typeface="Calibri" panose="020F0502020204030204" pitchFamily="34" charset="0"/>
            </a:endParaRPr>
          </a:p>
          <a:p>
            <a:pPr lvl="1"/>
            <a:r>
              <a:rPr lang="en-US" sz="1800"/>
              <a:t>Install </a:t>
            </a:r>
            <a:r>
              <a:rPr lang="en-US" sz="1800" err="1"/>
              <a:t>Jupyter</a:t>
            </a:r>
            <a:r>
              <a:rPr lang="en-US" sz="1800"/>
              <a:t> Notebook: </a:t>
            </a:r>
            <a:r>
              <a:rPr lang="en-US" sz="1800">
                <a:hlinkClick r:id="rId3"/>
              </a:rPr>
              <a:t>Project</a:t>
            </a:r>
            <a:r>
              <a:rPr lang="en-US" sz="1800">
                <a:ea typeface="+mn-lt"/>
                <a:cs typeface="+mn-lt"/>
                <a:hlinkClick r:id="rId3"/>
              </a:rPr>
              <a:t> Jupyter | Installing Jupyter Software</a:t>
            </a:r>
            <a:endParaRPr lang="en-US" sz="1800"/>
          </a:p>
          <a:p>
            <a:pPr lvl="1"/>
            <a:r>
              <a:rPr lang="en-US" sz="1800"/>
              <a:t>Install torch, </a:t>
            </a:r>
            <a:r>
              <a:rPr lang="en-US" sz="1800" err="1"/>
              <a:t>pytorch</a:t>
            </a:r>
          </a:p>
          <a:p>
            <a:pPr lvl="1"/>
            <a:endParaRPr lang="en-US" sz="1800"/>
          </a:p>
          <a:p>
            <a:pPr marL="0" indent="0">
              <a:buNone/>
            </a:pPr>
            <a:endParaRPr lang="en-US" sz="2400"/>
          </a:p>
        </p:txBody>
      </p:sp>
    </p:spTree>
    <p:extLst>
      <p:ext uri="{BB962C8B-B14F-4D97-AF65-F5344CB8AC3E}">
        <p14:creationId xmlns:p14="http://schemas.microsoft.com/office/powerpoint/2010/main" val="3856513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D651-E0D3-4AD9-9B71-3E29B4BB402F}"/>
              </a:ext>
            </a:extLst>
          </p:cNvPr>
          <p:cNvSpPr>
            <a:spLocks noGrp="1"/>
          </p:cNvSpPr>
          <p:nvPr>
            <p:ph type="title"/>
          </p:nvPr>
        </p:nvSpPr>
        <p:spPr>
          <a:xfrm>
            <a:off x="677334" y="609600"/>
            <a:ext cx="8596668" cy="952500"/>
          </a:xfrm>
        </p:spPr>
        <p:txBody>
          <a:bodyPr/>
          <a:lstStyle/>
          <a:p>
            <a:r>
              <a:rPr lang="en-US">
                <a:latin typeface="Calibri"/>
                <a:cs typeface="Calibri"/>
              </a:rPr>
              <a:t>Installation - Environment</a:t>
            </a:r>
          </a:p>
        </p:txBody>
      </p:sp>
      <p:sp>
        <p:nvSpPr>
          <p:cNvPr id="3" name="Content Placeholder 2">
            <a:extLst>
              <a:ext uri="{FF2B5EF4-FFF2-40B4-BE49-F238E27FC236}">
                <a16:creationId xmlns:a16="http://schemas.microsoft.com/office/drawing/2014/main" id="{20D96ADE-208C-4BCA-A85F-4AEC8BCDAA4B}"/>
              </a:ext>
            </a:extLst>
          </p:cNvPr>
          <p:cNvSpPr>
            <a:spLocks noGrp="1"/>
          </p:cNvSpPr>
          <p:nvPr>
            <p:ph idx="1"/>
          </p:nvPr>
        </p:nvSpPr>
        <p:spPr>
          <a:xfrm>
            <a:off x="677334" y="1562101"/>
            <a:ext cx="8491199" cy="4479262"/>
          </a:xfrm>
        </p:spPr>
        <p:txBody>
          <a:bodyPr vert="horz" lIns="91440" tIns="45720" rIns="91440" bIns="45720" rtlCol="0" anchor="t">
            <a:normAutofit/>
          </a:bodyPr>
          <a:lstStyle/>
          <a:p>
            <a:pPr marL="0" indent="0">
              <a:buNone/>
            </a:pPr>
            <a:r>
              <a:rPr lang="en-US" sz="2400">
                <a:latin typeface="Calibri"/>
                <a:cs typeface="Calibri"/>
              </a:rPr>
              <a:t>Open Anaconda Prompt, follows below command to open </a:t>
            </a:r>
            <a:r>
              <a:rPr lang="en-US" sz="2400" err="1">
                <a:latin typeface="Calibri"/>
                <a:cs typeface="Calibri"/>
              </a:rPr>
              <a:t>Jupyter</a:t>
            </a:r>
            <a:r>
              <a:rPr lang="en-US" sz="2400">
                <a:latin typeface="Calibri"/>
                <a:cs typeface="Calibri"/>
              </a:rPr>
              <a:t> Notebook:</a:t>
            </a:r>
            <a:endParaRPr lang="en-US" sz="2400">
              <a:latin typeface="Calibri" panose="020F0502020204030204" pitchFamily="34" charset="0"/>
              <a:cs typeface="Calibri" panose="020F0502020204030204" pitchFamily="34" charset="0"/>
            </a:endParaRPr>
          </a:p>
          <a:p>
            <a:pPr marL="0" indent="0">
              <a:buNone/>
            </a:pPr>
            <a:endParaRPr lang="en-US" sz="2400">
              <a:latin typeface="Calibri"/>
              <a:cs typeface="Calibri"/>
            </a:endParaRPr>
          </a:p>
          <a:p>
            <a:pPr marL="0" indent="0">
              <a:buNone/>
            </a:pPr>
            <a:endParaRPr lang="en-US" sz="2400"/>
          </a:p>
        </p:txBody>
      </p:sp>
      <p:graphicFrame>
        <p:nvGraphicFramePr>
          <p:cNvPr id="4" name="Table 4">
            <a:extLst>
              <a:ext uri="{FF2B5EF4-FFF2-40B4-BE49-F238E27FC236}">
                <a16:creationId xmlns:a16="http://schemas.microsoft.com/office/drawing/2014/main" id="{454C8BCB-9F19-4B72-A94A-93F6263A29AD}"/>
              </a:ext>
            </a:extLst>
          </p:cNvPr>
          <p:cNvGraphicFramePr>
            <a:graphicFrameLocks noGrp="1"/>
          </p:cNvGraphicFramePr>
          <p:nvPr>
            <p:extLst>
              <p:ext uri="{D42A27DB-BD31-4B8C-83A1-F6EECF244321}">
                <p14:modId xmlns:p14="http://schemas.microsoft.com/office/powerpoint/2010/main" val="189932593"/>
              </p:ext>
            </p:extLst>
          </p:nvPr>
        </p:nvGraphicFramePr>
        <p:xfrm>
          <a:off x="1197893" y="2438725"/>
          <a:ext cx="4882718" cy="369902"/>
        </p:xfrm>
        <a:graphic>
          <a:graphicData uri="http://schemas.openxmlformats.org/drawingml/2006/table">
            <a:tbl>
              <a:tblPr firstRow="1" bandRow="1">
                <a:tableStyleId>{073A0DAA-6AF3-43AB-8588-CEC1D06C72B9}</a:tableStyleId>
              </a:tblPr>
              <a:tblGrid>
                <a:gridCol w="4882718">
                  <a:extLst>
                    <a:ext uri="{9D8B030D-6E8A-4147-A177-3AD203B41FA5}">
                      <a16:colId xmlns:a16="http://schemas.microsoft.com/office/drawing/2014/main" val="2557391492"/>
                    </a:ext>
                  </a:extLst>
                </a:gridCol>
              </a:tblGrid>
              <a:tr h="369902">
                <a:tc>
                  <a:txBody>
                    <a:bodyPr/>
                    <a:lstStyle/>
                    <a:p>
                      <a:r>
                        <a:rPr lang="en-US" err="1"/>
                        <a:t>jupyter</a:t>
                      </a:r>
                      <a:r>
                        <a:rPr lang="en-US"/>
                        <a:t> notebook</a:t>
                      </a:r>
                    </a:p>
                  </a:txBody>
                  <a:tcPr/>
                </a:tc>
                <a:extLst>
                  <a:ext uri="{0D108BD9-81ED-4DB2-BD59-A6C34878D82A}">
                    <a16:rowId xmlns:a16="http://schemas.microsoft.com/office/drawing/2014/main" val="1609844683"/>
                  </a:ext>
                </a:extLst>
              </a:tr>
            </a:tbl>
          </a:graphicData>
        </a:graphic>
      </p:graphicFrame>
    </p:spTree>
    <p:extLst>
      <p:ext uri="{BB962C8B-B14F-4D97-AF65-F5344CB8AC3E}">
        <p14:creationId xmlns:p14="http://schemas.microsoft.com/office/powerpoint/2010/main" val="2524508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D651-E0D3-4AD9-9B71-3E29B4BB402F}"/>
              </a:ext>
            </a:extLst>
          </p:cNvPr>
          <p:cNvSpPr>
            <a:spLocks noGrp="1"/>
          </p:cNvSpPr>
          <p:nvPr>
            <p:ph type="title"/>
          </p:nvPr>
        </p:nvSpPr>
        <p:spPr>
          <a:xfrm>
            <a:off x="677334" y="609600"/>
            <a:ext cx="8596668" cy="952500"/>
          </a:xfrm>
        </p:spPr>
        <p:txBody>
          <a:bodyPr/>
          <a:lstStyle/>
          <a:p>
            <a:r>
              <a:rPr lang="en-US">
                <a:latin typeface="Calibri"/>
                <a:cs typeface="Calibri"/>
              </a:rPr>
              <a:t>Installation - Result</a:t>
            </a:r>
          </a:p>
        </p:txBody>
      </p:sp>
      <p:sp>
        <p:nvSpPr>
          <p:cNvPr id="3" name="Content Placeholder 2">
            <a:extLst>
              <a:ext uri="{FF2B5EF4-FFF2-40B4-BE49-F238E27FC236}">
                <a16:creationId xmlns:a16="http://schemas.microsoft.com/office/drawing/2014/main" id="{20D96ADE-208C-4BCA-A85F-4AEC8BCDAA4B}"/>
              </a:ext>
            </a:extLst>
          </p:cNvPr>
          <p:cNvSpPr>
            <a:spLocks noGrp="1"/>
          </p:cNvSpPr>
          <p:nvPr>
            <p:ph idx="1"/>
          </p:nvPr>
        </p:nvSpPr>
        <p:spPr>
          <a:xfrm>
            <a:off x="677334" y="1562101"/>
            <a:ext cx="9808052" cy="4479262"/>
          </a:xfrm>
        </p:spPr>
        <p:txBody>
          <a:bodyPr vert="horz" lIns="91440" tIns="45720" rIns="91440" bIns="45720" rtlCol="0" anchor="t">
            <a:normAutofit/>
          </a:bodyPr>
          <a:lstStyle/>
          <a:p>
            <a:pPr marL="0" indent="0">
              <a:buNone/>
            </a:pPr>
            <a:endParaRPr lang="en-US" sz="2400">
              <a:latin typeface="Calibri" panose="020F0502020204030204" pitchFamily="34" charset="0"/>
              <a:cs typeface="Calibri" panose="020F0502020204030204" pitchFamily="34" charset="0"/>
            </a:endParaRPr>
          </a:p>
          <a:p>
            <a:pPr marL="0" indent="0">
              <a:buNone/>
            </a:pPr>
            <a:endParaRPr lang="en-US" sz="2400">
              <a:latin typeface="Calibri" panose="020F0502020204030204" pitchFamily="34" charset="0"/>
              <a:cs typeface="Calibri" panose="020F0502020204030204" pitchFamily="34" charset="0"/>
            </a:endParaRPr>
          </a:p>
        </p:txBody>
      </p:sp>
      <p:pic>
        <p:nvPicPr>
          <p:cNvPr id="4" name="Picture 4" descr="Table&#10;&#10;Description automatically generated">
            <a:extLst>
              <a:ext uri="{FF2B5EF4-FFF2-40B4-BE49-F238E27FC236}">
                <a16:creationId xmlns:a16="http://schemas.microsoft.com/office/drawing/2014/main" id="{0CF3572D-DCC6-4315-B57E-4B80122F165E}"/>
              </a:ext>
            </a:extLst>
          </p:cNvPr>
          <p:cNvPicPr>
            <a:picLocks noChangeAspect="1"/>
          </p:cNvPicPr>
          <p:nvPr/>
        </p:nvPicPr>
        <p:blipFill>
          <a:blip r:embed="rId2"/>
          <a:stretch>
            <a:fillRect/>
          </a:stretch>
        </p:blipFill>
        <p:spPr>
          <a:xfrm>
            <a:off x="5593978" y="103387"/>
            <a:ext cx="5800163" cy="6678121"/>
          </a:xfrm>
          <a:prstGeom prst="rect">
            <a:avLst/>
          </a:prstGeom>
        </p:spPr>
      </p:pic>
    </p:spTree>
    <p:extLst>
      <p:ext uri="{BB962C8B-B14F-4D97-AF65-F5344CB8AC3E}">
        <p14:creationId xmlns:p14="http://schemas.microsoft.com/office/powerpoint/2010/main" val="1738656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E1D4DAC-5129-4E59-BD02-AB56D882D077}"/>
              </a:ext>
            </a:extLst>
          </p:cNvPr>
          <p:cNvGraphicFramePr>
            <a:graphicFrameLocks noGrp="1"/>
          </p:cNvGraphicFramePr>
          <p:nvPr>
            <p:ph idx="1"/>
            <p:extLst>
              <p:ext uri="{D42A27DB-BD31-4B8C-83A1-F6EECF244321}">
                <p14:modId xmlns:p14="http://schemas.microsoft.com/office/powerpoint/2010/main" val="235414241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085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59DD651-E0D3-4AD9-9B71-3E29B4BB402F}"/>
              </a:ext>
            </a:extLst>
          </p:cNvPr>
          <p:cNvSpPr>
            <a:spLocks noGrp="1"/>
          </p:cNvSpPr>
          <p:nvPr>
            <p:ph type="title"/>
          </p:nvPr>
        </p:nvSpPr>
        <p:spPr>
          <a:xfrm>
            <a:off x="673754" y="643467"/>
            <a:ext cx="4203045" cy="1375608"/>
          </a:xfrm>
        </p:spPr>
        <p:txBody>
          <a:bodyPr anchor="ctr">
            <a:normAutofit/>
          </a:bodyPr>
          <a:lstStyle/>
          <a:p>
            <a:r>
              <a:rPr lang="en-US">
                <a:solidFill>
                  <a:schemeClr val="bg1"/>
                </a:solidFill>
                <a:latin typeface="Calibri"/>
                <a:cs typeface="Calibri"/>
              </a:rPr>
              <a:t>Installation - Result</a:t>
            </a:r>
          </a:p>
        </p:txBody>
      </p:sp>
      <p:sp>
        <p:nvSpPr>
          <p:cNvPr id="3" name="Content Placeholder 2">
            <a:extLst>
              <a:ext uri="{FF2B5EF4-FFF2-40B4-BE49-F238E27FC236}">
                <a16:creationId xmlns:a16="http://schemas.microsoft.com/office/drawing/2014/main" id="{20D96ADE-208C-4BCA-A85F-4AEC8BCDAA4B}"/>
              </a:ext>
            </a:extLst>
          </p:cNvPr>
          <p:cNvSpPr>
            <a:spLocks noGrp="1"/>
          </p:cNvSpPr>
          <p:nvPr>
            <p:ph idx="1"/>
          </p:nvPr>
        </p:nvSpPr>
        <p:spPr>
          <a:xfrm>
            <a:off x="673754" y="2160590"/>
            <a:ext cx="3973943" cy="3440110"/>
          </a:xfrm>
        </p:spPr>
        <p:txBody>
          <a:bodyPr vert="horz" lIns="91440" tIns="45720" rIns="91440" bIns="45720" rtlCol="0">
            <a:normAutofit/>
          </a:bodyPr>
          <a:lstStyle/>
          <a:p>
            <a:pPr marL="0" indent="0">
              <a:buNone/>
            </a:pPr>
            <a:endParaRPr lang="en-US">
              <a:solidFill>
                <a:schemeClr val="bg1"/>
              </a:solidFill>
              <a:latin typeface="Calibri" panose="020F0502020204030204" pitchFamily="34" charset="0"/>
              <a:cs typeface="Calibri" panose="020F0502020204030204" pitchFamily="34" charset="0"/>
            </a:endParaRPr>
          </a:p>
          <a:p>
            <a:pPr marL="0" indent="0">
              <a:buNone/>
            </a:pPr>
            <a:endParaRPr lang="en-US">
              <a:solidFill>
                <a:schemeClr val="bg1"/>
              </a:solidFill>
              <a:latin typeface="Calibri" panose="020F0502020204030204" pitchFamily="34" charset="0"/>
              <a:cs typeface="Calibri" panose="020F0502020204030204" pitchFamily="34" charset="0"/>
            </a:endParaRPr>
          </a:p>
        </p:txBody>
      </p:sp>
      <p:pic>
        <p:nvPicPr>
          <p:cNvPr id="5" name="Picture 5" descr="Chart, scatter chart&#10;&#10;Description automatically generated">
            <a:extLst>
              <a:ext uri="{FF2B5EF4-FFF2-40B4-BE49-F238E27FC236}">
                <a16:creationId xmlns:a16="http://schemas.microsoft.com/office/drawing/2014/main" id="{526B2797-1B8C-46D6-A207-6613C3CE7D53}"/>
              </a:ext>
            </a:extLst>
          </p:cNvPr>
          <p:cNvPicPr>
            <a:picLocks noChangeAspect="1"/>
          </p:cNvPicPr>
          <p:nvPr/>
        </p:nvPicPr>
        <p:blipFill rotWithShape="1">
          <a:blip r:embed="rId2"/>
          <a:srcRect l="5514" t="7613" r="4135" b="2232"/>
          <a:stretch/>
        </p:blipFill>
        <p:spPr>
          <a:xfrm>
            <a:off x="5629837" y="366803"/>
            <a:ext cx="6469637" cy="5794445"/>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513387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59DD651-E0D3-4AD9-9B71-3E29B4BB402F}"/>
              </a:ext>
            </a:extLst>
          </p:cNvPr>
          <p:cNvSpPr>
            <a:spLocks noGrp="1"/>
          </p:cNvSpPr>
          <p:nvPr>
            <p:ph type="title"/>
          </p:nvPr>
        </p:nvSpPr>
        <p:spPr>
          <a:xfrm>
            <a:off x="673754" y="643467"/>
            <a:ext cx="4203045" cy="1375608"/>
          </a:xfrm>
        </p:spPr>
        <p:txBody>
          <a:bodyPr anchor="ctr">
            <a:normAutofit/>
          </a:bodyPr>
          <a:lstStyle/>
          <a:p>
            <a:r>
              <a:rPr lang="en-US">
                <a:solidFill>
                  <a:schemeClr val="bg1"/>
                </a:solidFill>
                <a:latin typeface="Calibri"/>
                <a:cs typeface="Calibri"/>
              </a:rPr>
              <a:t>Installation - Result</a:t>
            </a:r>
          </a:p>
        </p:txBody>
      </p:sp>
      <p:sp>
        <p:nvSpPr>
          <p:cNvPr id="3" name="Content Placeholder 2">
            <a:extLst>
              <a:ext uri="{FF2B5EF4-FFF2-40B4-BE49-F238E27FC236}">
                <a16:creationId xmlns:a16="http://schemas.microsoft.com/office/drawing/2014/main" id="{20D96ADE-208C-4BCA-A85F-4AEC8BCDAA4B}"/>
              </a:ext>
            </a:extLst>
          </p:cNvPr>
          <p:cNvSpPr>
            <a:spLocks noGrp="1"/>
          </p:cNvSpPr>
          <p:nvPr>
            <p:ph idx="1"/>
          </p:nvPr>
        </p:nvSpPr>
        <p:spPr>
          <a:xfrm>
            <a:off x="673754" y="2160590"/>
            <a:ext cx="3973943" cy="3440110"/>
          </a:xfrm>
        </p:spPr>
        <p:txBody>
          <a:bodyPr vert="horz" lIns="91440" tIns="45720" rIns="91440" bIns="45720" rtlCol="0">
            <a:normAutofit/>
          </a:bodyPr>
          <a:lstStyle/>
          <a:p>
            <a:pPr marL="0" indent="0">
              <a:buNone/>
            </a:pPr>
            <a:endParaRPr lang="en-US">
              <a:solidFill>
                <a:schemeClr val="bg1"/>
              </a:solidFill>
              <a:latin typeface="Calibri" panose="020F0502020204030204" pitchFamily="34" charset="0"/>
              <a:cs typeface="Calibri" panose="020F0502020204030204" pitchFamily="34" charset="0"/>
            </a:endParaRPr>
          </a:p>
          <a:p>
            <a:pPr marL="0" indent="0">
              <a:buNone/>
            </a:pPr>
            <a:endParaRPr lang="en-US">
              <a:solidFill>
                <a:schemeClr val="bg1"/>
              </a:solidFill>
              <a:latin typeface="Calibri" panose="020F0502020204030204" pitchFamily="34" charset="0"/>
              <a:cs typeface="Calibri" panose="020F0502020204030204" pitchFamily="34" charset="0"/>
            </a:endParaRPr>
          </a:p>
        </p:txBody>
      </p:sp>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5" descr="Table&#10;&#10;Description automatically generated">
            <a:extLst>
              <a:ext uri="{FF2B5EF4-FFF2-40B4-BE49-F238E27FC236}">
                <a16:creationId xmlns:a16="http://schemas.microsoft.com/office/drawing/2014/main" id="{F583BA99-F92A-4109-B5D5-6F6DB4B0ABF3}"/>
              </a:ext>
            </a:extLst>
          </p:cNvPr>
          <p:cNvPicPr>
            <a:picLocks noChangeAspect="1"/>
          </p:cNvPicPr>
          <p:nvPr/>
        </p:nvPicPr>
        <p:blipFill rotWithShape="1">
          <a:blip r:embed="rId2"/>
          <a:srcRect l="4183" r="915" b="183"/>
          <a:stretch/>
        </p:blipFill>
        <p:spPr>
          <a:xfrm>
            <a:off x="5674660" y="1064152"/>
            <a:ext cx="6516886" cy="4882105"/>
          </a:xfrm>
          <a:prstGeom prst="rect">
            <a:avLst/>
          </a:prstGeom>
        </p:spPr>
      </p:pic>
    </p:spTree>
    <p:extLst>
      <p:ext uri="{BB962C8B-B14F-4D97-AF65-F5344CB8AC3E}">
        <p14:creationId xmlns:p14="http://schemas.microsoft.com/office/powerpoint/2010/main" val="3606683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59DD651-E0D3-4AD9-9B71-3E29B4BB402F}"/>
              </a:ext>
            </a:extLst>
          </p:cNvPr>
          <p:cNvSpPr>
            <a:spLocks noGrp="1"/>
          </p:cNvSpPr>
          <p:nvPr>
            <p:ph type="title"/>
          </p:nvPr>
        </p:nvSpPr>
        <p:spPr>
          <a:xfrm>
            <a:off x="673754" y="643467"/>
            <a:ext cx="4203045" cy="1375608"/>
          </a:xfrm>
        </p:spPr>
        <p:txBody>
          <a:bodyPr anchor="ctr">
            <a:normAutofit/>
          </a:bodyPr>
          <a:lstStyle/>
          <a:p>
            <a:r>
              <a:rPr lang="en-US">
                <a:solidFill>
                  <a:schemeClr val="bg1"/>
                </a:solidFill>
                <a:latin typeface="Calibri"/>
                <a:cs typeface="Calibri"/>
              </a:rPr>
              <a:t>Installation - Result</a:t>
            </a:r>
          </a:p>
        </p:txBody>
      </p:sp>
      <p:sp>
        <p:nvSpPr>
          <p:cNvPr id="3" name="Content Placeholder 2">
            <a:extLst>
              <a:ext uri="{FF2B5EF4-FFF2-40B4-BE49-F238E27FC236}">
                <a16:creationId xmlns:a16="http://schemas.microsoft.com/office/drawing/2014/main" id="{20D96ADE-208C-4BCA-A85F-4AEC8BCDAA4B}"/>
              </a:ext>
            </a:extLst>
          </p:cNvPr>
          <p:cNvSpPr>
            <a:spLocks noGrp="1"/>
          </p:cNvSpPr>
          <p:nvPr>
            <p:ph idx="1"/>
          </p:nvPr>
        </p:nvSpPr>
        <p:spPr>
          <a:xfrm>
            <a:off x="673754" y="2160590"/>
            <a:ext cx="3973943" cy="3440110"/>
          </a:xfrm>
        </p:spPr>
        <p:txBody>
          <a:bodyPr vert="horz" lIns="91440" tIns="45720" rIns="91440" bIns="45720" rtlCol="0">
            <a:normAutofit/>
          </a:bodyPr>
          <a:lstStyle/>
          <a:p>
            <a:pPr marL="0" indent="0">
              <a:buNone/>
            </a:pPr>
            <a:endParaRPr lang="en-US">
              <a:solidFill>
                <a:schemeClr val="bg1"/>
              </a:solidFill>
              <a:latin typeface="Calibri" panose="020F0502020204030204" pitchFamily="34" charset="0"/>
              <a:cs typeface="Calibri" panose="020F0502020204030204" pitchFamily="34" charset="0"/>
            </a:endParaRPr>
          </a:p>
          <a:p>
            <a:pPr marL="0" indent="0">
              <a:buNone/>
            </a:pPr>
            <a:endParaRPr lang="en-US">
              <a:solidFill>
                <a:schemeClr val="bg1"/>
              </a:solidFill>
              <a:latin typeface="Calibri" panose="020F0502020204030204" pitchFamily="34" charset="0"/>
              <a:cs typeface="Calibri" panose="020F0502020204030204" pitchFamily="34" charset="0"/>
            </a:endParaRPr>
          </a:p>
        </p:txBody>
      </p:sp>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5" descr="A picture containing text&#10;&#10;Description automatically generated">
            <a:extLst>
              <a:ext uri="{FF2B5EF4-FFF2-40B4-BE49-F238E27FC236}">
                <a16:creationId xmlns:a16="http://schemas.microsoft.com/office/drawing/2014/main" id="{BB3EC6A8-0E17-4B4B-869E-DB1F0102CDEE}"/>
              </a:ext>
            </a:extLst>
          </p:cNvPr>
          <p:cNvPicPr>
            <a:picLocks noChangeAspect="1"/>
          </p:cNvPicPr>
          <p:nvPr/>
        </p:nvPicPr>
        <p:blipFill>
          <a:blip r:embed="rId2"/>
          <a:stretch>
            <a:fillRect/>
          </a:stretch>
        </p:blipFill>
        <p:spPr>
          <a:xfrm>
            <a:off x="510987" y="3240125"/>
            <a:ext cx="11465859" cy="852877"/>
          </a:xfrm>
          <a:prstGeom prst="rect">
            <a:avLst/>
          </a:prstGeom>
        </p:spPr>
      </p:pic>
      <p:sp>
        <p:nvSpPr>
          <p:cNvPr id="6" name="TextBox 5">
            <a:extLst>
              <a:ext uri="{FF2B5EF4-FFF2-40B4-BE49-F238E27FC236}">
                <a16:creationId xmlns:a16="http://schemas.microsoft.com/office/drawing/2014/main" id="{60EF6043-C9DF-464C-9E72-CB4F79CE79EE}"/>
              </a:ext>
            </a:extLst>
          </p:cNvPr>
          <p:cNvSpPr txBox="1"/>
          <p:nvPr/>
        </p:nvSpPr>
        <p:spPr>
          <a:xfrm>
            <a:off x="672353" y="2734235"/>
            <a:ext cx="13984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Publication</a:t>
            </a:r>
          </a:p>
        </p:txBody>
      </p:sp>
      <p:sp>
        <p:nvSpPr>
          <p:cNvPr id="7" name="TextBox 6">
            <a:extLst>
              <a:ext uri="{FF2B5EF4-FFF2-40B4-BE49-F238E27FC236}">
                <a16:creationId xmlns:a16="http://schemas.microsoft.com/office/drawing/2014/main" id="{DD971D46-0EE8-4FEF-AD47-DEF3F318236F}"/>
              </a:ext>
            </a:extLst>
          </p:cNvPr>
          <p:cNvSpPr txBox="1"/>
          <p:nvPr/>
        </p:nvSpPr>
        <p:spPr>
          <a:xfrm>
            <a:off x="2661957" y="273367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Approach</a:t>
            </a:r>
          </a:p>
        </p:txBody>
      </p:sp>
      <p:sp>
        <p:nvSpPr>
          <p:cNvPr id="8" name="TextBox 7">
            <a:extLst>
              <a:ext uri="{FF2B5EF4-FFF2-40B4-BE49-F238E27FC236}">
                <a16:creationId xmlns:a16="http://schemas.microsoft.com/office/drawing/2014/main" id="{F8ABB03F-60F7-4CFE-9C7E-EFDF62881858}"/>
              </a:ext>
            </a:extLst>
          </p:cNvPr>
          <p:cNvSpPr txBox="1"/>
          <p:nvPr/>
        </p:nvSpPr>
        <p:spPr>
          <a:xfrm>
            <a:off x="6471396" y="2733115"/>
            <a:ext cx="16315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Dataset</a:t>
            </a:r>
          </a:p>
        </p:txBody>
      </p:sp>
      <p:sp>
        <p:nvSpPr>
          <p:cNvPr id="9" name="TextBox 8">
            <a:extLst>
              <a:ext uri="{FF2B5EF4-FFF2-40B4-BE49-F238E27FC236}">
                <a16:creationId xmlns:a16="http://schemas.microsoft.com/office/drawing/2014/main" id="{466F8988-56DD-44E0-89F8-25017AC47439}"/>
              </a:ext>
            </a:extLst>
          </p:cNvPr>
          <p:cNvSpPr txBox="1"/>
          <p:nvPr/>
        </p:nvSpPr>
        <p:spPr>
          <a:xfrm>
            <a:off x="9626413" y="273255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Accuracy</a:t>
            </a:r>
          </a:p>
        </p:txBody>
      </p:sp>
    </p:spTree>
    <p:extLst>
      <p:ext uri="{BB962C8B-B14F-4D97-AF65-F5344CB8AC3E}">
        <p14:creationId xmlns:p14="http://schemas.microsoft.com/office/powerpoint/2010/main" val="1580322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D651-E0D3-4AD9-9B71-3E29B4BB402F}"/>
              </a:ext>
            </a:extLst>
          </p:cNvPr>
          <p:cNvSpPr>
            <a:spLocks noGrp="1"/>
          </p:cNvSpPr>
          <p:nvPr>
            <p:ph type="title"/>
          </p:nvPr>
        </p:nvSpPr>
        <p:spPr>
          <a:xfrm>
            <a:off x="677334" y="609600"/>
            <a:ext cx="8596668" cy="952500"/>
          </a:xfrm>
        </p:spPr>
        <p:txBody>
          <a:bodyPr/>
          <a:lstStyle/>
          <a:p>
            <a:r>
              <a:rPr lang="en-US">
                <a:latin typeface="Calibri"/>
                <a:cs typeface="Calibri"/>
              </a:rPr>
              <a:t>Installation – Result Comment</a:t>
            </a:r>
          </a:p>
        </p:txBody>
      </p:sp>
      <p:sp>
        <p:nvSpPr>
          <p:cNvPr id="3" name="Content Placeholder 2">
            <a:extLst>
              <a:ext uri="{FF2B5EF4-FFF2-40B4-BE49-F238E27FC236}">
                <a16:creationId xmlns:a16="http://schemas.microsoft.com/office/drawing/2014/main" id="{20D96ADE-208C-4BCA-A85F-4AEC8BCDAA4B}"/>
              </a:ext>
            </a:extLst>
          </p:cNvPr>
          <p:cNvSpPr>
            <a:spLocks noGrp="1"/>
          </p:cNvSpPr>
          <p:nvPr>
            <p:ph idx="1"/>
          </p:nvPr>
        </p:nvSpPr>
        <p:spPr>
          <a:xfrm>
            <a:off x="677334" y="1562101"/>
            <a:ext cx="9808052" cy="4479262"/>
          </a:xfrm>
        </p:spPr>
        <p:txBody>
          <a:bodyPr vert="horz" lIns="91440" tIns="45720" rIns="91440" bIns="45720" rtlCol="0" anchor="t">
            <a:normAutofit lnSpcReduction="10000"/>
          </a:bodyPr>
          <a:lstStyle/>
          <a:p>
            <a:pPr marL="0" indent="0">
              <a:buNone/>
            </a:pPr>
            <a:endParaRPr lang="en-US" sz="2400">
              <a:latin typeface="Calibri" panose="020F0502020204030204" pitchFamily="34" charset="0"/>
              <a:cs typeface="Calibri" panose="020F0502020204030204" pitchFamily="34" charset="0"/>
            </a:endParaRPr>
          </a:p>
          <a:p>
            <a:r>
              <a:rPr lang="en-US" sz="2400" dirty="0">
                <a:latin typeface="Calibri"/>
                <a:ea typeface="+mn-lt"/>
                <a:cs typeface="+mn-lt"/>
              </a:rPr>
              <a:t>achieve state-of-the-art performance for many attributes, some showing up to a 15% improvement over other methods</a:t>
            </a:r>
            <a:endParaRPr lang="en-US" dirty="0">
              <a:latin typeface="Calibri"/>
              <a:ea typeface="+mn-lt"/>
              <a:cs typeface="Calibri"/>
            </a:endParaRPr>
          </a:p>
          <a:p>
            <a:r>
              <a:rPr lang="en-US" sz="2400" dirty="0">
                <a:latin typeface="Calibri"/>
                <a:ea typeface="+mn-lt"/>
                <a:cs typeface="+mn-lt"/>
              </a:rPr>
              <a:t>skipping</a:t>
            </a:r>
            <a:r>
              <a:rPr lang="en-US" sz="2400" dirty="0">
                <a:latin typeface="Calibri"/>
                <a:ea typeface="+mn-lt"/>
                <a:cs typeface="Calibri"/>
              </a:rPr>
              <a:t> alignment or part extraction in the preprocessing stage which are expensive and error-prone processes.</a:t>
            </a:r>
            <a:endParaRPr lang="en-US" sz="2400" dirty="0">
              <a:latin typeface="Calibri"/>
              <a:cs typeface="Calibri"/>
            </a:endParaRPr>
          </a:p>
          <a:p>
            <a:r>
              <a:rPr lang="en-US" sz="2400" dirty="0">
                <a:latin typeface="Calibri"/>
                <a:ea typeface="+mn-lt"/>
                <a:cs typeface="+mn-lt"/>
              </a:rPr>
              <a:t>significantly decrease the number of parameters – over four times - and the amount of training time - over 16 times - required for the attribute classifier.</a:t>
            </a:r>
            <a:endParaRPr lang="en-US" dirty="0">
              <a:latin typeface="Calibri"/>
            </a:endParaRPr>
          </a:p>
          <a:p>
            <a:pPr marL="0" indent="0">
              <a:buNone/>
            </a:pPr>
            <a:r>
              <a:rPr lang="en-US" sz="2400" dirty="0">
                <a:latin typeface="Calibri"/>
                <a:cs typeface="Calibri"/>
              </a:rPr>
              <a:t>(See more result comments in Document attachment </a:t>
            </a:r>
            <a:r>
              <a:rPr lang="en-US" sz="2400" u="sng" dirty="0">
                <a:solidFill>
                  <a:srgbClr val="0070C0"/>
                </a:solidFill>
                <a:latin typeface="Calibri"/>
                <a:cs typeface="Calibri"/>
              </a:rPr>
              <a:t>https://docs.google.com/document/d/1Xp2_NOgoSk9KfOiv79cZ6bH2qlx6s3SElQan3SHJhnY/edit?usp=sharing</a:t>
            </a:r>
            <a:r>
              <a:rPr lang="en-US" sz="2400" dirty="0">
                <a:latin typeface="Calibri"/>
                <a:cs typeface="Calibri"/>
              </a:rPr>
              <a:t>)</a:t>
            </a:r>
            <a:endParaRPr lang="en-US" dirty="0"/>
          </a:p>
          <a:p>
            <a:pPr marL="0" indent="0">
              <a:buNone/>
            </a:pPr>
            <a:endParaRPr lang="en-US" sz="2400"/>
          </a:p>
        </p:txBody>
      </p:sp>
    </p:spTree>
    <p:extLst>
      <p:ext uri="{BB962C8B-B14F-4D97-AF65-F5344CB8AC3E}">
        <p14:creationId xmlns:p14="http://schemas.microsoft.com/office/powerpoint/2010/main" val="875061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D651-E0D3-4AD9-9B71-3E29B4BB402F}"/>
              </a:ext>
            </a:extLst>
          </p:cNvPr>
          <p:cNvSpPr>
            <a:spLocks noGrp="1"/>
          </p:cNvSpPr>
          <p:nvPr>
            <p:ph type="title"/>
          </p:nvPr>
        </p:nvSpPr>
        <p:spPr>
          <a:xfrm>
            <a:off x="677334" y="609600"/>
            <a:ext cx="8596668" cy="952500"/>
          </a:xfrm>
        </p:spPr>
        <p:txBody>
          <a:bodyPr/>
          <a:lstStyle/>
          <a:p>
            <a:r>
              <a:rPr lang="en-US">
                <a:latin typeface="Calibri"/>
                <a:cs typeface="Calibri"/>
              </a:rPr>
              <a:t>Responsibility</a:t>
            </a:r>
            <a:endParaRPr lang="en-US"/>
          </a:p>
        </p:txBody>
      </p:sp>
      <p:sp>
        <p:nvSpPr>
          <p:cNvPr id="3" name="Content Placeholder 2">
            <a:extLst>
              <a:ext uri="{FF2B5EF4-FFF2-40B4-BE49-F238E27FC236}">
                <a16:creationId xmlns:a16="http://schemas.microsoft.com/office/drawing/2014/main" id="{20D96ADE-208C-4BCA-A85F-4AEC8BCDAA4B}"/>
              </a:ext>
            </a:extLst>
          </p:cNvPr>
          <p:cNvSpPr>
            <a:spLocks noGrp="1"/>
          </p:cNvSpPr>
          <p:nvPr>
            <p:ph idx="1"/>
          </p:nvPr>
        </p:nvSpPr>
        <p:spPr>
          <a:xfrm>
            <a:off x="677334" y="1562101"/>
            <a:ext cx="10650734" cy="4479262"/>
          </a:xfrm>
        </p:spPr>
        <p:txBody>
          <a:bodyPr vert="horz" lIns="91440" tIns="45720" rIns="91440" bIns="45720" rtlCol="0" anchor="t">
            <a:normAutofit/>
          </a:bodyPr>
          <a:lstStyle/>
          <a:p>
            <a:pPr marL="0" indent="0">
              <a:buNone/>
            </a:pPr>
            <a:endParaRPr lang="en-US" sz="2400">
              <a:latin typeface="Calibri" panose="020F0502020204030204" pitchFamily="34" charset="0"/>
              <a:cs typeface="Calibri" panose="020F0502020204030204" pitchFamily="34" charset="0"/>
            </a:endParaRPr>
          </a:p>
          <a:p>
            <a:pPr marL="0" indent="0">
              <a:buNone/>
            </a:pPr>
            <a:r>
              <a:rPr lang="en-US" sz="2400" dirty="0">
                <a:latin typeface="Calibri"/>
                <a:cs typeface="Calibri"/>
              </a:rPr>
              <a:t>(Document attachment </a:t>
            </a:r>
            <a:r>
              <a:rPr lang="en-US" sz="2400" dirty="0">
                <a:solidFill>
                  <a:srgbClr val="0070C0"/>
                </a:solidFill>
                <a:ea typeface="+mn-lt"/>
                <a:cs typeface="+mn-lt"/>
                <a:hlinkClick r:id="rId2">
                  <a:extLst>
                    <a:ext uri="{A12FA001-AC4F-418D-AE19-62706E023703}">
                      <ahyp:hlinkClr xmlns:ahyp="http://schemas.microsoft.com/office/drawing/2018/hyperlinkcolor" val="tx"/>
                    </a:ext>
                  </a:extLst>
                </a:hlinkClick>
              </a:rPr>
              <a:t>Personal information - Google Drive</a:t>
            </a:r>
            <a:r>
              <a:rPr lang="en-US" sz="2400" dirty="0">
                <a:latin typeface="Calibri"/>
                <a:cs typeface="Calibri"/>
              </a:rPr>
              <a:t>)</a:t>
            </a:r>
            <a:endParaRPr lang="en-US" dirty="0">
              <a:latin typeface="Calibri"/>
              <a:cs typeface="Calibri"/>
            </a:endParaRPr>
          </a:p>
        </p:txBody>
      </p:sp>
    </p:spTree>
    <p:extLst>
      <p:ext uri="{BB962C8B-B14F-4D97-AF65-F5344CB8AC3E}">
        <p14:creationId xmlns:p14="http://schemas.microsoft.com/office/powerpoint/2010/main" val="389977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1BA663A-B67E-4321-AA7D-42F3BE347393}"/>
              </a:ext>
            </a:extLst>
          </p:cNvPr>
          <p:cNvSpPr>
            <a:spLocks noGrp="1"/>
          </p:cNvSpPr>
          <p:nvPr>
            <p:ph type="title"/>
          </p:nvPr>
        </p:nvSpPr>
        <p:spPr>
          <a:xfrm>
            <a:off x="677334" y="609600"/>
            <a:ext cx="8596668" cy="1320800"/>
          </a:xfrm>
        </p:spPr>
        <p:txBody>
          <a:bodyPr>
            <a:normAutofit/>
          </a:bodyPr>
          <a:lstStyle/>
          <a:p>
            <a:r>
              <a:rPr lang="en-US">
                <a:latin typeface="Calibri"/>
                <a:cs typeface="Calibri"/>
              </a:rPr>
              <a:t>Motivation</a:t>
            </a:r>
            <a:endParaRPr lang="en-US">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209E698-4955-4EFB-B022-3257E0C600F6}"/>
              </a:ext>
            </a:extLst>
          </p:cNvPr>
          <p:cNvSpPr>
            <a:spLocks noGrp="1"/>
          </p:cNvSpPr>
          <p:nvPr>
            <p:ph idx="1"/>
          </p:nvPr>
        </p:nvSpPr>
        <p:spPr>
          <a:xfrm>
            <a:off x="677334" y="1346803"/>
            <a:ext cx="8596668" cy="4694559"/>
          </a:xfrm>
        </p:spPr>
        <p:txBody>
          <a:bodyPr vert="horz" lIns="91440" tIns="45720" rIns="91440" bIns="45720" rtlCol="0" anchor="t">
            <a:normAutofit/>
          </a:bodyPr>
          <a:lstStyle/>
          <a:p>
            <a:r>
              <a:rPr lang="en" b="1">
                <a:latin typeface="Calibri"/>
                <a:cs typeface="Calibri"/>
              </a:rPr>
              <a:t>Scientific significance</a:t>
            </a:r>
            <a:endParaRPr lang="en-US" b="1">
              <a:latin typeface="Calibri"/>
              <a:cs typeface="Calibri"/>
            </a:endParaRPr>
          </a:p>
          <a:p>
            <a:pPr lvl="1"/>
            <a:r>
              <a:rPr lang="en-US">
                <a:latin typeface="Calibri"/>
                <a:ea typeface="+mn-lt"/>
                <a:cs typeface="+mn-lt"/>
              </a:rPr>
              <a:t>We propose to take advantage of attribute relationships in three ways: by using MCNN sharing the lowest layers amongst 40 attributes</a:t>
            </a:r>
            <a:r>
              <a:rPr lang="en-US">
                <a:solidFill>
                  <a:schemeClr val="tx1"/>
                </a:solidFill>
                <a:latin typeface="Calibri"/>
                <a:ea typeface="+mn-lt"/>
                <a:cs typeface="Calibri"/>
              </a:rPr>
              <a:t>(groups) before splitting the network into 6 branches, each one of which focuses on a certain attribute group;</a:t>
            </a:r>
            <a:r>
              <a:rPr lang="en-US">
                <a:latin typeface="Calibri"/>
                <a:ea typeface="+mn-lt"/>
                <a:cs typeface="+mn-lt"/>
              </a:rPr>
              <a:t> sharing the higher layers for </a:t>
            </a:r>
            <a:r>
              <a:rPr lang="en-US">
                <a:solidFill>
                  <a:schemeClr val="tx1"/>
                </a:solidFill>
                <a:latin typeface="Calibri"/>
                <a:ea typeface="+mn-lt"/>
                <a:cs typeface="Calibri"/>
              </a:rPr>
              <a:t>related attributes(different attributes belonging to the same group)</a:t>
            </a:r>
            <a:r>
              <a:rPr lang="en-US">
                <a:latin typeface="Calibri"/>
                <a:ea typeface="+mn-lt"/>
                <a:cs typeface="+mn-lt"/>
              </a:rPr>
              <a:t>; and by building an auxiliary network(AUX) on top of the MCNN which utilizes the scores from all attributes to improve the final classification of each attribute.</a:t>
            </a:r>
            <a:endParaRPr lang="en-US">
              <a:latin typeface="Calibri"/>
              <a:cs typeface="Calibri"/>
            </a:endParaRPr>
          </a:p>
          <a:p>
            <a:r>
              <a:rPr lang="en-US" b="1">
                <a:latin typeface="Calibri"/>
                <a:cs typeface="Calibri"/>
              </a:rPr>
              <a:t>Application</a:t>
            </a:r>
          </a:p>
          <a:p>
            <a:pPr lvl="1"/>
            <a:r>
              <a:rPr lang="en-US">
                <a:latin typeface="Calibri"/>
                <a:cs typeface="Calibri"/>
              </a:rPr>
              <a:t>HCI </a:t>
            </a:r>
            <a:r>
              <a:rPr lang="en-US">
                <a:latin typeface="Calibri"/>
                <a:ea typeface="+mn-lt"/>
                <a:cs typeface="+mn-lt"/>
              </a:rPr>
              <a:t>required information about gender require information about gender.</a:t>
            </a:r>
          </a:p>
          <a:p>
            <a:pPr lvl="1"/>
            <a:r>
              <a:rPr lang="en-US">
                <a:latin typeface="Calibri"/>
                <a:ea typeface="+mn-lt"/>
                <a:cs typeface="+mn-lt"/>
              </a:rPr>
              <a:t>Expression in order to determine the mood of the user.</a:t>
            </a:r>
            <a:endParaRPr lang="en-US">
              <a:latin typeface="Calibri"/>
              <a:ea typeface="+mn-lt"/>
              <a:cs typeface="Calibri" panose="020F0502020204030204" pitchFamily="34" charset="0"/>
            </a:endParaRPr>
          </a:p>
          <a:p>
            <a:pPr lvl="1"/>
            <a:r>
              <a:rPr lang="en-US">
                <a:latin typeface="Calibri"/>
                <a:ea typeface="+mn-lt"/>
                <a:cs typeface="+mn-lt"/>
              </a:rPr>
              <a:t>Identity verification in low quality imagery to automatically search for suspects in surveillance video.</a:t>
            </a:r>
          </a:p>
        </p:txBody>
      </p:sp>
    </p:spTree>
    <p:extLst>
      <p:ext uri="{BB962C8B-B14F-4D97-AF65-F5344CB8AC3E}">
        <p14:creationId xmlns:p14="http://schemas.microsoft.com/office/powerpoint/2010/main" val="397986578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0D94AF-27AF-42BC-B055-C964B17ACC3C}"/>
              </a:ext>
            </a:extLst>
          </p:cNvPr>
          <p:cNvSpPr>
            <a:spLocks noGrp="1"/>
          </p:cNvSpPr>
          <p:nvPr>
            <p:ph type="title"/>
          </p:nvPr>
        </p:nvSpPr>
        <p:spPr>
          <a:xfrm>
            <a:off x="1286933" y="609600"/>
            <a:ext cx="10197494" cy="1099457"/>
          </a:xfrm>
        </p:spPr>
        <p:txBody>
          <a:bodyPr>
            <a:normAutofit/>
          </a:bodyPr>
          <a:lstStyle/>
          <a:p>
            <a:r>
              <a:rPr lang="vi-VN" err="1">
                <a:latin typeface="Calibri"/>
                <a:cs typeface="Calibri"/>
              </a:rPr>
              <a:t>Problem</a:t>
            </a:r>
            <a:r>
              <a:rPr lang="vi-VN">
                <a:latin typeface="Calibri"/>
                <a:cs typeface="Calibri"/>
              </a:rPr>
              <a:t> </a:t>
            </a:r>
            <a:r>
              <a:rPr lang="vi-VN" err="1">
                <a:latin typeface="Calibri"/>
                <a:cs typeface="Calibri"/>
              </a:rPr>
              <a:t>statement</a:t>
            </a:r>
            <a:r>
              <a:rPr lang="vi-VN">
                <a:latin typeface="Calibri"/>
                <a:cs typeface="Calibri"/>
              </a:rPr>
              <a:t> - </a:t>
            </a:r>
            <a:r>
              <a:rPr lang="vi-VN" err="1">
                <a:latin typeface="Calibri"/>
                <a:cs typeface="Calibri"/>
              </a:rPr>
              <a:t>Input</a:t>
            </a:r>
            <a:r>
              <a:rPr lang="vi-VN">
                <a:latin typeface="Calibri"/>
                <a:cs typeface="Calibri"/>
              </a:rPr>
              <a:t>, </a:t>
            </a:r>
            <a:r>
              <a:rPr lang="vi-VN" err="1">
                <a:latin typeface="Calibri"/>
                <a:cs typeface="Calibri"/>
              </a:rPr>
              <a:t>output</a:t>
            </a:r>
            <a:endParaRPr lang="en-US" err="1"/>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C76C9B6-365C-462A-AB02-DDFF89D54552}"/>
              </a:ext>
            </a:extLst>
          </p:cNvPr>
          <p:cNvGraphicFramePr>
            <a:graphicFrameLocks noGrp="1"/>
          </p:cNvGraphicFramePr>
          <p:nvPr>
            <p:ph idx="1"/>
            <p:extLst>
              <p:ext uri="{D42A27DB-BD31-4B8C-83A1-F6EECF244321}">
                <p14:modId xmlns:p14="http://schemas.microsoft.com/office/powerpoint/2010/main" val="4249878084"/>
              </p:ext>
            </p:extLst>
          </p:nvPr>
        </p:nvGraphicFramePr>
        <p:xfrm>
          <a:off x="-3984" y="836921"/>
          <a:ext cx="7717615" cy="3519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7" name="Picture 17">
            <a:extLst>
              <a:ext uri="{FF2B5EF4-FFF2-40B4-BE49-F238E27FC236}">
                <a16:creationId xmlns:a16="http://schemas.microsoft.com/office/drawing/2014/main" id="{F9C7DDCD-3B6B-4246-8A2E-BFACAC59FD30}"/>
              </a:ext>
            </a:extLst>
          </p:cNvPr>
          <p:cNvPicPr>
            <a:picLocks noChangeAspect="1"/>
          </p:cNvPicPr>
          <p:nvPr/>
        </p:nvPicPr>
        <p:blipFill>
          <a:blip r:embed="rId7"/>
          <a:stretch>
            <a:fillRect/>
          </a:stretch>
        </p:blipFill>
        <p:spPr>
          <a:xfrm>
            <a:off x="-1" y="4178538"/>
            <a:ext cx="1434354" cy="1746146"/>
          </a:xfrm>
          <a:prstGeom prst="rect">
            <a:avLst/>
          </a:prstGeom>
        </p:spPr>
      </p:pic>
      <p:pic>
        <p:nvPicPr>
          <p:cNvPr id="23" name="Picture 23">
            <a:extLst>
              <a:ext uri="{FF2B5EF4-FFF2-40B4-BE49-F238E27FC236}">
                <a16:creationId xmlns:a16="http://schemas.microsoft.com/office/drawing/2014/main" id="{EB2FA5D8-8B76-47D2-95B6-42B35A53E398}"/>
              </a:ext>
            </a:extLst>
          </p:cNvPr>
          <p:cNvPicPr>
            <a:picLocks noChangeAspect="1"/>
          </p:cNvPicPr>
          <p:nvPr/>
        </p:nvPicPr>
        <p:blipFill rotWithShape="1">
          <a:blip r:embed="rId8"/>
          <a:srcRect t="8602" r="-126" b="538"/>
          <a:stretch/>
        </p:blipFill>
        <p:spPr>
          <a:xfrm>
            <a:off x="3962400" y="4174559"/>
            <a:ext cx="8247545" cy="1754379"/>
          </a:xfrm>
          <a:prstGeom prst="rect">
            <a:avLst/>
          </a:prstGeom>
        </p:spPr>
      </p:pic>
    </p:spTree>
    <p:extLst>
      <p:ext uri="{BB962C8B-B14F-4D97-AF65-F5344CB8AC3E}">
        <p14:creationId xmlns:p14="http://schemas.microsoft.com/office/powerpoint/2010/main" val="3990802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0D94AF-27AF-42BC-B055-C964B17ACC3C}"/>
              </a:ext>
            </a:extLst>
          </p:cNvPr>
          <p:cNvSpPr>
            <a:spLocks noGrp="1"/>
          </p:cNvSpPr>
          <p:nvPr>
            <p:ph type="title"/>
          </p:nvPr>
        </p:nvSpPr>
        <p:spPr>
          <a:xfrm>
            <a:off x="1286933" y="609600"/>
            <a:ext cx="10197494" cy="1099457"/>
          </a:xfrm>
        </p:spPr>
        <p:txBody>
          <a:bodyPr>
            <a:normAutofit/>
          </a:bodyPr>
          <a:lstStyle/>
          <a:p>
            <a:r>
              <a:rPr lang="vi-VN" err="1">
                <a:latin typeface="Calibri"/>
                <a:cs typeface="Calibri"/>
              </a:rPr>
              <a:t>Problem</a:t>
            </a:r>
            <a:r>
              <a:rPr lang="vi-VN">
                <a:latin typeface="Calibri"/>
                <a:cs typeface="Calibri"/>
              </a:rPr>
              <a:t> </a:t>
            </a:r>
            <a:r>
              <a:rPr lang="vi-VN" err="1">
                <a:latin typeface="Calibri"/>
                <a:cs typeface="Calibri"/>
              </a:rPr>
              <a:t>statement</a:t>
            </a:r>
            <a:r>
              <a:rPr lang="vi-VN">
                <a:latin typeface="Calibri"/>
                <a:cs typeface="Calibri"/>
              </a:rPr>
              <a:t> - </a:t>
            </a:r>
            <a:r>
              <a:rPr lang="vi-VN" err="1">
                <a:latin typeface="Calibri"/>
                <a:cs typeface="Calibri"/>
              </a:rPr>
              <a:t>Framework</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Content Placeholder 11">
            <a:extLst>
              <a:ext uri="{FF2B5EF4-FFF2-40B4-BE49-F238E27FC236}">
                <a16:creationId xmlns:a16="http://schemas.microsoft.com/office/drawing/2014/main" id="{650CAC0F-B986-4B85-9274-536B966B864A}"/>
              </a:ext>
            </a:extLst>
          </p:cNvPr>
          <p:cNvSpPr>
            <a:spLocks noGrp="1"/>
          </p:cNvSpPr>
          <p:nvPr>
            <p:ph idx="1"/>
          </p:nvPr>
        </p:nvSpPr>
        <p:spPr/>
        <p:txBody>
          <a:bodyPr vert="horz" lIns="91440" tIns="45720" rIns="91440" bIns="45720" rtlCol="0" anchor="t">
            <a:normAutofit/>
          </a:bodyPr>
          <a:lstStyle/>
          <a:p>
            <a:pPr marL="0" indent="0">
              <a:buNone/>
            </a:pPr>
            <a:endParaRPr lang="en-US"/>
          </a:p>
          <a:p>
            <a:endParaRPr lang="en-US" dirty="0"/>
          </a:p>
        </p:txBody>
      </p:sp>
      <p:pic>
        <p:nvPicPr>
          <p:cNvPr id="3" name="Picture 3" descr="Diagram&#10;&#10;Description automatically generated">
            <a:extLst>
              <a:ext uri="{FF2B5EF4-FFF2-40B4-BE49-F238E27FC236}">
                <a16:creationId xmlns:a16="http://schemas.microsoft.com/office/drawing/2014/main" id="{AB8C5FF8-3BC2-42AE-A0B9-22B3EF84C041}"/>
              </a:ext>
            </a:extLst>
          </p:cNvPr>
          <p:cNvPicPr>
            <a:picLocks noChangeAspect="1"/>
          </p:cNvPicPr>
          <p:nvPr/>
        </p:nvPicPr>
        <p:blipFill>
          <a:blip r:embed="rId2"/>
          <a:stretch>
            <a:fillRect/>
          </a:stretch>
        </p:blipFill>
        <p:spPr>
          <a:xfrm>
            <a:off x="949263" y="2000906"/>
            <a:ext cx="10297095" cy="3009401"/>
          </a:xfrm>
          <a:prstGeom prst="rect">
            <a:avLst/>
          </a:prstGeom>
        </p:spPr>
      </p:pic>
    </p:spTree>
    <p:extLst>
      <p:ext uri="{BB962C8B-B14F-4D97-AF65-F5344CB8AC3E}">
        <p14:creationId xmlns:p14="http://schemas.microsoft.com/office/powerpoint/2010/main" val="1881743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A0D94AF-27AF-42BC-B055-C964B17ACC3C}"/>
              </a:ext>
            </a:extLst>
          </p:cNvPr>
          <p:cNvSpPr>
            <a:spLocks noGrp="1"/>
          </p:cNvSpPr>
          <p:nvPr>
            <p:ph type="title"/>
          </p:nvPr>
        </p:nvSpPr>
        <p:spPr>
          <a:xfrm>
            <a:off x="673754" y="643467"/>
            <a:ext cx="4203045" cy="1375608"/>
          </a:xfrm>
        </p:spPr>
        <p:txBody>
          <a:bodyPr anchor="ctr">
            <a:normAutofit/>
          </a:bodyPr>
          <a:lstStyle/>
          <a:p>
            <a:r>
              <a:rPr lang="vi-VN" err="1">
                <a:solidFill>
                  <a:schemeClr val="bg1"/>
                </a:solidFill>
                <a:latin typeface="Calibri"/>
                <a:cs typeface="Calibri"/>
              </a:rPr>
              <a:t>Problem</a:t>
            </a:r>
            <a:r>
              <a:rPr lang="vi-VN">
                <a:solidFill>
                  <a:schemeClr val="bg1"/>
                </a:solidFill>
                <a:latin typeface="Calibri"/>
                <a:cs typeface="Calibri"/>
              </a:rPr>
              <a:t> </a:t>
            </a:r>
            <a:r>
              <a:rPr lang="vi-VN" err="1">
                <a:solidFill>
                  <a:schemeClr val="bg1"/>
                </a:solidFill>
                <a:latin typeface="Calibri"/>
                <a:cs typeface="Calibri"/>
              </a:rPr>
              <a:t>statement</a:t>
            </a:r>
            <a:r>
              <a:rPr lang="vi-VN">
                <a:solidFill>
                  <a:schemeClr val="bg1"/>
                </a:solidFill>
                <a:latin typeface="Calibri"/>
                <a:cs typeface="Calibri"/>
              </a:rPr>
              <a:t> - Standard </a:t>
            </a:r>
            <a:r>
              <a:rPr lang="vi-VN" err="1">
                <a:solidFill>
                  <a:schemeClr val="bg1"/>
                </a:solidFill>
                <a:latin typeface="Calibri"/>
                <a:cs typeface="Calibri"/>
              </a:rPr>
              <a:t>Dataset</a:t>
            </a:r>
            <a:endParaRPr lang="vi-VN">
              <a:solidFill>
                <a:schemeClr val="bg1"/>
              </a:solidFill>
              <a:latin typeface="Calibri"/>
              <a:cs typeface="Calibri"/>
            </a:endParaRPr>
          </a:p>
        </p:txBody>
      </p:sp>
      <p:sp>
        <p:nvSpPr>
          <p:cNvPr id="12" name="Content Placeholder 11">
            <a:extLst>
              <a:ext uri="{FF2B5EF4-FFF2-40B4-BE49-F238E27FC236}">
                <a16:creationId xmlns:a16="http://schemas.microsoft.com/office/drawing/2014/main" id="{650CAC0F-B986-4B85-9274-536B966B864A}"/>
              </a:ext>
            </a:extLst>
          </p:cNvPr>
          <p:cNvSpPr>
            <a:spLocks noGrp="1"/>
          </p:cNvSpPr>
          <p:nvPr>
            <p:ph idx="1"/>
          </p:nvPr>
        </p:nvSpPr>
        <p:spPr>
          <a:xfrm>
            <a:off x="673754" y="2160590"/>
            <a:ext cx="3973943" cy="3440110"/>
          </a:xfrm>
        </p:spPr>
        <p:txBody>
          <a:bodyPr vert="horz" lIns="91440" tIns="45720" rIns="91440" bIns="45720" rtlCol="0" anchor="t">
            <a:normAutofit/>
          </a:bodyPr>
          <a:lstStyle/>
          <a:p>
            <a:r>
              <a:rPr lang="en-US" err="1">
                <a:solidFill>
                  <a:schemeClr val="bg1"/>
                </a:solidFill>
              </a:rPr>
              <a:t>CelebA</a:t>
            </a:r>
          </a:p>
          <a:p>
            <a:pPr lvl="1"/>
            <a:r>
              <a:rPr lang="en-US" err="1">
                <a:solidFill>
                  <a:schemeClr val="bg1"/>
                </a:solidFill>
                <a:latin typeface="Calibri"/>
                <a:ea typeface="+mn-lt"/>
                <a:cs typeface="+mn-lt"/>
              </a:rPr>
              <a:t>CelebA</a:t>
            </a:r>
            <a:r>
              <a:rPr lang="en-US">
                <a:solidFill>
                  <a:schemeClr val="bg1"/>
                </a:solidFill>
                <a:latin typeface="Calibri"/>
                <a:ea typeface="+mn-lt"/>
                <a:cs typeface="+mn-lt"/>
              </a:rPr>
              <a:t> dataset consists of 200k images respectively with 160k, 20k, and 20k images for training, validation, and testing sets. </a:t>
            </a:r>
            <a:r>
              <a:rPr lang="en-US" err="1">
                <a:solidFill>
                  <a:schemeClr val="bg1"/>
                </a:solidFill>
                <a:latin typeface="Calibri"/>
                <a:ea typeface="+mn-lt"/>
                <a:cs typeface="+mn-lt"/>
              </a:rPr>
              <a:t>CelebA</a:t>
            </a:r>
            <a:r>
              <a:rPr lang="en-US">
                <a:solidFill>
                  <a:schemeClr val="bg1"/>
                </a:solidFill>
                <a:latin typeface="Calibri"/>
                <a:ea typeface="+mn-lt"/>
                <a:cs typeface="+mn-lt"/>
              </a:rPr>
              <a:t> dataset provide the same 40 binary attributes.</a:t>
            </a:r>
            <a:endParaRPr lang="en-US">
              <a:solidFill>
                <a:schemeClr val="bg1"/>
              </a:solidFill>
              <a:latin typeface="Calibri"/>
            </a:endParaRPr>
          </a:p>
        </p:txBody>
      </p:sp>
      <p:pic>
        <p:nvPicPr>
          <p:cNvPr id="3" name="Picture 3">
            <a:extLst>
              <a:ext uri="{FF2B5EF4-FFF2-40B4-BE49-F238E27FC236}">
                <a16:creationId xmlns:a16="http://schemas.microsoft.com/office/drawing/2014/main" id="{39D28852-FFF9-42F4-BE06-6FF541EACDF2}"/>
              </a:ext>
            </a:extLst>
          </p:cNvPr>
          <p:cNvPicPr>
            <a:picLocks noChangeAspect="1"/>
          </p:cNvPicPr>
          <p:nvPr/>
        </p:nvPicPr>
        <p:blipFill>
          <a:blip r:embed="rId2"/>
          <a:stretch>
            <a:fillRect/>
          </a:stretch>
        </p:blipFill>
        <p:spPr>
          <a:xfrm>
            <a:off x="6266330" y="4864422"/>
            <a:ext cx="5143500" cy="810101"/>
          </a:xfrm>
          <a:prstGeom prst="rect">
            <a:avLst/>
          </a:prstGeom>
        </p:spPr>
      </p:pic>
      <p:sp>
        <p:nvSpPr>
          <p:cNvPr id="24" name="Isosceles Triangle 2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4">
            <a:extLst>
              <a:ext uri="{FF2B5EF4-FFF2-40B4-BE49-F238E27FC236}">
                <a16:creationId xmlns:a16="http://schemas.microsoft.com/office/drawing/2014/main" id="{32B25F5F-5C5C-4532-A98C-28A6C3001588}"/>
              </a:ext>
            </a:extLst>
          </p:cNvPr>
          <p:cNvPicPr>
            <a:picLocks noChangeAspect="1"/>
          </p:cNvPicPr>
          <p:nvPr/>
        </p:nvPicPr>
        <p:blipFill>
          <a:blip r:embed="rId3"/>
          <a:stretch>
            <a:fillRect/>
          </a:stretch>
        </p:blipFill>
        <p:spPr>
          <a:xfrm>
            <a:off x="7744501" y="457200"/>
            <a:ext cx="1866668" cy="4114800"/>
          </a:xfrm>
          <a:prstGeom prst="rect">
            <a:avLst/>
          </a:prstGeom>
        </p:spPr>
      </p:pic>
    </p:spTree>
    <p:extLst>
      <p:ext uri="{BB962C8B-B14F-4D97-AF65-F5344CB8AC3E}">
        <p14:creationId xmlns:p14="http://schemas.microsoft.com/office/powerpoint/2010/main" val="1820100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4B6A7E13-7CA4-CF42-8F6D-495E5E832795}"/>
              </a:ext>
            </a:extLst>
          </p:cNvPr>
          <p:cNvSpPr>
            <a:spLocks noGrp="1"/>
          </p:cNvSpPr>
          <p:nvPr>
            <p:ph type="title"/>
          </p:nvPr>
        </p:nvSpPr>
        <p:spPr>
          <a:xfrm>
            <a:off x="1286933" y="609600"/>
            <a:ext cx="10197494" cy="1099457"/>
          </a:xfrm>
        </p:spPr>
        <p:txBody>
          <a:bodyPr>
            <a:normAutofit/>
          </a:bodyPr>
          <a:lstStyle/>
          <a:p>
            <a:r>
              <a:rPr lang="en-US">
                <a:latin typeface="Calibri"/>
                <a:cs typeface="Calibri"/>
              </a:rPr>
              <a:t>Problem statement - Challenges</a:t>
            </a:r>
            <a:endParaRPr lang="en-US"/>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hỗ dành sẵn cho Nội dung 2">
            <a:extLst>
              <a:ext uri="{FF2B5EF4-FFF2-40B4-BE49-F238E27FC236}">
                <a16:creationId xmlns:a16="http://schemas.microsoft.com/office/drawing/2014/main" id="{93C233BC-0641-488C-8767-56264A8F376B}"/>
              </a:ext>
            </a:extLst>
          </p:cNvPr>
          <p:cNvGraphicFramePr>
            <a:graphicFrameLocks noGrp="1"/>
          </p:cNvGraphicFramePr>
          <p:nvPr>
            <p:ph idx="1"/>
            <p:extLst>
              <p:ext uri="{D42A27DB-BD31-4B8C-83A1-F6EECF244321}">
                <p14:modId xmlns:p14="http://schemas.microsoft.com/office/powerpoint/2010/main" val="288129521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3627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D651-E0D3-4AD9-9B71-3E29B4BB402F}"/>
              </a:ext>
            </a:extLst>
          </p:cNvPr>
          <p:cNvSpPr>
            <a:spLocks noGrp="1"/>
          </p:cNvSpPr>
          <p:nvPr>
            <p:ph type="title"/>
          </p:nvPr>
        </p:nvSpPr>
        <p:spPr>
          <a:xfrm>
            <a:off x="677334" y="609600"/>
            <a:ext cx="8596668" cy="952500"/>
          </a:xfrm>
        </p:spPr>
        <p:txBody>
          <a:bodyPr/>
          <a:lstStyle/>
          <a:p>
            <a:r>
              <a:rPr lang="en-US">
                <a:latin typeface="Calibri"/>
                <a:cs typeface="Calibri"/>
              </a:rPr>
              <a:t>Performance table</a:t>
            </a:r>
            <a:endParaRPr lang="en-US"/>
          </a:p>
        </p:txBody>
      </p:sp>
      <p:sp>
        <p:nvSpPr>
          <p:cNvPr id="3" name="Content Placeholder 2">
            <a:extLst>
              <a:ext uri="{FF2B5EF4-FFF2-40B4-BE49-F238E27FC236}">
                <a16:creationId xmlns:a16="http://schemas.microsoft.com/office/drawing/2014/main" id="{20D96ADE-208C-4BCA-A85F-4AEC8BCDAA4B}"/>
              </a:ext>
            </a:extLst>
          </p:cNvPr>
          <p:cNvSpPr>
            <a:spLocks noGrp="1"/>
          </p:cNvSpPr>
          <p:nvPr>
            <p:ph idx="1"/>
          </p:nvPr>
        </p:nvSpPr>
        <p:spPr>
          <a:xfrm>
            <a:off x="677334" y="1562101"/>
            <a:ext cx="9808052" cy="4479262"/>
          </a:xfrm>
        </p:spPr>
        <p:txBody>
          <a:bodyPr vert="horz" lIns="91440" tIns="45720" rIns="91440" bIns="45720" rtlCol="0" anchor="t">
            <a:normAutofit/>
          </a:bodyPr>
          <a:lstStyle/>
          <a:p>
            <a:pPr marL="0" indent="0">
              <a:buNone/>
            </a:pPr>
            <a:r>
              <a:rPr lang="en-US" sz="2400" dirty="0">
                <a:latin typeface="Calibri"/>
                <a:cs typeface="Calibri"/>
              </a:rPr>
              <a:t>(Document attachment </a:t>
            </a:r>
            <a:r>
              <a:rPr lang="en-US" sz="2400" u="sng" dirty="0">
                <a:solidFill>
                  <a:srgbClr val="0070C0"/>
                </a:solidFill>
                <a:latin typeface="Calibri"/>
                <a:ea typeface="+mn-lt"/>
                <a:cs typeface="+mn-lt"/>
              </a:rPr>
              <a:t>https://docs.google.com/document/d/1Xp2_NOgoSk9KfOiv79cZ6bH2qlx6s3SElQan3SHJhnY/edit?usp=sharing</a:t>
            </a:r>
            <a:r>
              <a:rPr lang="en-US" sz="2400" dirty="0">
                <a:latin typeface="Calibri"/>
                <a:cs typeface="Calibri"/>
              </a:rPr>
              <a:t>)</a:t>
            </a:r>
            <a:endParaRPr lang="en-US" sz="2400" dirty="0">
              <a:latin typeface="Calibri" panose="020F0502020204030204" pitchFamily="34" charset="0"/>
              <a:cs typeface="Calibri" panose="020F0502020204030204" pitchFamily="34" charset="0"/>
            </a:endParaRPr>
          </a:p>
          <a:p>
            <a:pPr marL="0" indent="0">
              <a:buNone/>
            </a:pP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622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DD651-E0D3-4AD9-9B71-3E29B4BB402F}"/>
              </a:ext>
            </a:extLst>
          </p:cNvPr>
          <p:cNvSpPr>
            <a:spLocks noGrp="1"/>
          </p:cNvSpPr>
          <p:nvPr>
            <p:ph type="title"/>
          </p:nvPr>
        </p:nvSpPr>
        <p:spPr>
          <a:xfrm>
            <a:off x="1333502" y="609600"/>
            <a:ext cx="8596668" cy="1320800"/>
          </a:xfrm>
        </p:spPr>
        <p:txBody>
          <a:bodyPr>
            <a:normAutofit/>
          </a:bodyPr>
          <a:lstStyle/>
          <a:p>
            <a:r>
              <a:rPr lang="en-US">
                <a:latin typeface="Calibri"/>
                <a:cs typeface="Calibri"/>
              </a:rPr>
              <a:t>MCNN - Principle</a:t>
            </a:r>
            <a:endParaRPr lang="en-US"/>
          </a:p>
        </p:txBody>
      </p:sp>
      <p:sp>
        <p:nvSpPr>
          <p:cNvPr id="24" name="Isosceles Triangle 23">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28" name="Straight Connector 27">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20D96ADE-208C-4BCA-A85F-4AEC8BCDAA4B}"/>
              </a:ext>
            </a:extLst>
          </p:cNvPr>
          <p:cNvSpPr>
            <a:spLocks noGrp="1"/>
          </p:cNvSpPr>
          <p:nvPr>
            <p:ph idx="1"/>
          </p:nvPr>
        </p:nvSpPr>
        <p:spPr>
          <a:xfrm>
            <a:off x="1333502" y="2160590"/>
            <a:ext cx="8470898" cy="3429260"/>
          </a:xfrm>
        </p:spPr>
        <p:txBody>
          <a:bodyPr vert="horz" lIns="91440" tIns="45720" rIns="91440" bIns="45720" rtlCol="0">
            <a:normAutofit/>
          </a:bodyPr>
          <a:lstStyle/>
          <a:p>
            <a:pPr marL="0" indent="0">
              <a:buNone/>
            </a:pPr>
            <a:endParaRPr lang="en-US">
              <a:latin typeface="Calibri" panose="020F0502020204030204" pitchFamily="34" charset="0"/>
              <a:cs typeface="Calibri" panose="020F0502020204030204" pitchFamily="34" charset="0"/>
            </a:endParaRPr>
          </a:p>
          <a:p>
            <a:pPr>
              <a:buNone/>
            </a:pPr>
            <a:r>
              <a:rPr lang="en-US">
                <a:ea typeface="+mn-lt"/>
                <a:cs typeface="+mn-lt"/>
              </a:rPr>
              <a:t>The input image is cropped to 227x227 and the training mean is subtracted. The image is then passed through the convolution layers and the fully connected layers to produce attribute scores. The attribute scores are then thresholded to give a yes or no answer. The red attributes indicate a lack of the attribute and the green attributes indicate a positive instance. </a:t>
            </a:r>
            <a:endParaRPr lang="en-US"/>
          </a:p>
        </p:txBody>
      </p:sp>
      <p:sp>
        <p:nvSpPr>
          <p:cNvPr id="32"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169757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8624E950CBE114CB98C026C37D8020C" ma:contentTypeVersion="6" ma:contentTypeDescription="Create a new document." ma:contentTypeScope="" ma:versionID="d1986b05c2a9823da127a1df539015a0">
  <xsd:schema xmlns:xsd="http://www.w3.org/2001/XMLSchema" xmlns:xs="http://www.w3.org/2001/XMLSchema" xmlns:p="http://schemas.microsoft.com/office/2006/metadata/properties" xmlns:ns3="e71667f2-5b07-420b-8207-3dad3da999ce" targetNamespace="http://schemas.microsoft.com/office/2006/metadata/properties" ma:root="true" ma:fieldsID="548b6f861e19ecb84dc950c65b0a369d" ns3:_="">
    <xsd:import namespace="e71667f2-5b07-420b-8207-3dad3da999c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1667f2-5b07-420b-8207-3dad3da999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B4602C-D0AA-438A-B6A0-274DCA3CA3E1}">
  <ds:schemaRefs>
    <ds:schemaRef ds:uri="http://schemas.microsoft.com/sharepoint/v3/contenttype/forms"/>
  </ds:schemaRefs>
</ds:datastoreItem>
</file>

<file path=customXml/itemProps2.xml><?xml version="1.0" encoding="utf-8"?>
<ds:datastoreItem xmlns:ds="http://schemas.openxmlformats.org/officeDocument/2006/customXml" ds:itemID="{85181E87-91B7-41CB-B8A7-11209A605F59}">
  <ds:schemaRefs>
    <ds:schemaRef ds:uri="e71667f2-5b07-420b-8207-3dad3da999c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D65CBB75-1544-4DDF-8836-E11D66C41607}">
  <ds:schemaRefs>
    <ds:schemaRef ds:uri="http://schemas.microsoft.com/office/2006/metadata/properties"/>
    <ds:schemaRef ds:uri="http://schemas.microsoft.com/office/infopath/2007/PartnerControls"/>
    <ds:schemaRef ds:uri="http://www.w3.org/2000/xmlns/"/>
  </ds:schemaRefs>
</ds:datastoreItem>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Image Processing Facial Attribute Recognition</vt:lpstr>
      <vt:lpstr>PowerPoint Presentation</vt:lpstr>
      <vt:lpstr>Motivation</vt:lpstr>
      <vt:lpstr>Problem statement - Input, output</vt:lpstr>
      <vt:lpstr>Problem statement - Framework</vt:lpstr>
      <vt:lpstr>Problem statement - Standard Dataset</vt:lpstr>
      <vt:lpstr>Problem statement - Challenges</vt:lpstr>
      <vt:lpstr>Performance table</vt:lpstr>
      <vt:lpstr>MCNN - Principle</vt:lpstr>
      <vt:lpstr>MCNN and AUX - Method</vt:lpstr>
      <vt:lpstr>MCNN and AUX - Method</vt:lpstr>
      <vt:lpstr>MCNN and AUX - Method</vt:lpstr>
      <vt:lpstr>MCNN and AUX- Method</vt:lpstr>
      <vt:lpstr>MCNN and AUX- Method</vt:lpstr>
      <vt:lpstr>MCNN and AUX- Method</vt:lpstr>
      <vt:lpstr>MCNN and AUX  Algorithm</vt:lpstr>
      <vt:lpstr>Installation - Environment</vt:lpstr>
      <vt:lpstr>Installation - Environment</vt:lpstr>
      <vt:lpstr>Installation - Result</vt:lpstr>
      <vt:lpstr>Installation - Result</vt:lpstr>
      <vt:lpstr>Installation - Result</vt:lpstr>
      <vt:lpstr>Installation - Result</vt:lpstr>
      <vt:lpstr>Installation – Result Comment</vt:lpstr>
      <vt:lpstr>Responsibility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Lưu Thị Hồng Ngọc</dc:creator>
  <cp:revision>23</cp:revision>
  <dcterms:created xsi:type="dcterms:W3CDTF">2021-12-24T16:12:36Z</dcterms:created>
  <dcterms:modified xsi:type="dcterms:W3CDTF">2022-01-09T13:51:03Z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0x010100A8624E950CBE114CB98C026C37D8020C</vt:lpwstr>
  </property>
</Properties>
</file>