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Lst>
  <p:sldSz cy="5143500" cx="9144000"/>
  <p:notesSz cx="6858000" cy="9144000"/>
  <p:embeddedFontLst>
    <p:embeddedFont>
      <p:font typeface="Average"/>
      <p:regular r:id="rId76"/>
    </p:embeddedFont>
    <p:embeddedFont>
      <p:font typeface="Oswald"/>
      <p:regular r:id="rId77"/>
      <p:bold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Phước Hồ Thiê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4BE09B-AFD3-4E6D-A6A1-1C56EDFD1AE5}">
  <a:tblStyle styleId="{114BE09B-AFD3-4E6D-A6A1-1C56EDFD1AE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font" Target="fonts/Oswald-regular.fntdata"/><Relationship Id="rId32" Type="http://schemas.openxmlformats.org/officeDocument/2006/relationships/slide" Target="slides/slide25.xml"/><Relationship Id="rId76" Type="http://schemas.openxmlformats.org/officeDocument/2006/relationships/font" Target="fonts/Average-regular.fntdata"/><Relationship Id="rId35" Type="http://schemas.openxmlformats.org/officeDocument/2006/relationships/slide" Target="slides/slide28.xml"/><Relationship Id="rId34" Type="http://schemas.openxmlformats.org/officeDocument/2006/relationships/slide" Target="slides/slide27.xml"/><Relationship Id="rId78" Type="http://schemas.openxmlformats.org/officeDocument/2006/relationships/font" Target="fonts/Oswald-bold.fntdata"/><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3-06T12:22:37.221">
    <p:pos x="6000" y="0"/>
    <p:text>chọn đường 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426fef446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426fef446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426fef446_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426fef446_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426fef446_4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426fef446_4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427b4de8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427b4de8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87fe53a00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87fe53a00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427b4de8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427b4de8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427b4de8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427b4de8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427b4de8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427b4de8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427b4de8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427b4de8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427b4de8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427b4de8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3de768a3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3de768a3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427b4de8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427b4de8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8c2319a7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8c2319a7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8c2319a7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8c2319a7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8c2319a7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8c2319a7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8c2319a7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8c2319a7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8c2319a9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8c2319a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887f873d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887f873d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1887f873d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1887f873d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887f873d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887f873d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887f873d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1887f873d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3de768a3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3de768a3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887f873d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1887f873d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177dcd78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177dcd78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426fef446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426fef446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1426fef44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1426fef44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1426fef446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1426fef446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426fef446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1426fef446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426fef446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1426fef446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1426fef446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1426fef446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87c4ee7c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87c4ee7c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187c4ee7c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187c4ee7c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3de768a3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3de768a3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187c4ee7c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187c4ee7c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187c4ee7c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187c4ee7c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18c2319a9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18c2319a9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187fe53a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187fe53a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187fe53a0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187fe53a0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187fe53a0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187fe53a0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187fe53a00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187fe53a00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187fe53a00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187fe53a00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187fe53a00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187fe53a00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22e7fe9d1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22e7fe9d1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3de768a3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3de768a3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22e7fe9d1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22e7fe9d1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26120199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26120199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261201995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261201995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17dfc746d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17dfc746d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800">
                <a:solidFill>
                  <a:srgbClr val="CACACA"/>
                </a:solidFill>
                <a:latin typeface="Average"/>
                <a:ea typeface="Average"/>
                <a:cs typeface="Average"/>
                <a:sym typeface="Average"/>
              </a:rPr>
              <a:t>&lt;phép chiếu dữ liệu xuống 1 đường thẳng&gt;</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17dfc746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17dfc746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r>
              <a:rPr lang="en"/>
              <a:t>etween: ko bị lẫn lộn</a:t>
            </a:r>
            <a:endParaRPr/>
          </a:p>
          <a:p>
            <a:pPr indent="0" lvl="0" marL="0" rtl="0" algn="l">
              <a:spcBef>
                <a:spcPts val="0"/>
              </a:spcBef>
              <a:spcAft>
                <a:spcPts val="0"/>
              </a:spcAft>
              <a:buNone/>
            </a:pPr>
            <a:r>
              <a:rPr lang="en"/>
              <a:t>Within: mức độ tập trung</a:t>
            </a:r>
            <a:endParaRPr/>
          </a:p>
          <a:p>
            <a:pPr indent="0" lvl="0" marL="0" rtl="0" algn="l">
              <a:spcBef>
                <a:spcPts val="0"/>
              </a:spcBef>
              <a:spcAft>
                <a:spcPts val="0"/>
              </a:spcAft>
              <a:buNone/>
            </a:pPr>
            <a:r>
              <a:rPr lang="en"/>
              <a:t>Chuyển 2 mong muốn thành biểu thức toán học</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16957209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16957209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22e7fe9d1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22e7fe9d1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18c58d6b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18c58d6b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ức bu lại within~ số cá thể trong class= phương sai * số cá thể trong class</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73d9f6311620084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73d9f6311620084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D9D9D9"/>
                </a:solidFill>
                <a:latin typeface="Average"/>
                <a:ea typeface="Average"/>
                <a:cs typeface="Average"/>
                <a:sym typeface="Average"/>
              </a:rPr>
              <a:t>between=</a:t>
            </a:r>
            <a:r>
              <a:rPr lang="en" sz="1600">
                <a:solidFill>
                  <a:srgbClr val="D9D9D9"/>
                </a:solidFill>
                <a:latin typeface="Average"/>
                <a:ea typeface="Average"/>
                <a:cs typeface="Average"/>
                <a:sym typeface="Average"/>
              </a:rPr>
              <a:t>Bình phương khoảng cách 2 chuông sau khi chiếu</a:t>
            </a:r>
            <a:endParaRPr/>
          </a:p>
          <a:p>
            <a:pPr indent="0" lvl="0" marL="0" rtl="0" algn="l">
              <a:spcBef>
                <a:spcPts val="0"/>
              </a:spcBef>
              <a:spcAft>
                <a:spcPts val="0"/>
              </a:spcAft>
              <a:buNone/>
            </a:pPr>
            <a:r>
              <a:rPr lang="en"/>
              <a:t>B</a:t>
            </a:r>
            <a:r>
              <a:rPr lang="en"/>
              <a:t>ị kẹp giữa w^T  và w gọi là ma trận dạng toàn phương</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73d9f6311620084b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73d9f6311620084b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Tìm sự phụ thuộc giữa tử và mẫu có w</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77dcd78f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77dcd78f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5e877c7f326fbbac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5e877c7f326fbbac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7268c83b69c5f21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7268c83b69c5f21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22e7fe9d1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22e7fe9d1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ũ T là chuyển vị dòng ⇔cột</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72587aca70dba4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72587aca70dba4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72587aca70dba4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72587aca70dba4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72587aca70dba4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72587aca70dba4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5e877c7f326fbba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5e877c7f326fbba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787dc43be0b05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787dc43be0b05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261201985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261201985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3de768a3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3de768a3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77dcd78f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77dcd78f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426fef446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426fef446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image" Target="../media/image26.png"/><Relationship Id="rId5"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3.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6.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1.png"/><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4.png"/><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5.png"/><Relationship Id="rId4" Type="http://schemas.openxmlformats.org/officeDocument/2006/relationships/image" Target="../media/image4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3.png"/><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1.png"/><Relationship Id="rId4" Type="http://schemas.openxmlformats.org/officeDocument/2006/relationships/image" Target="../media/image50.png"/><Relationship Id="rId5" Type="http://schemas.openxmlformats.org/officeDocument/2006/relationships/image" Target="../media/image5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5.png"/><Relationship Id="rId4" Type="http://schemas.openxmlformats.org/officeDocument/2006/relationships/image" Target="../media/image5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 Id="rId3" Type="http://schemas.openxmlformats.org/officeDocument/2006/relationships/image" Target="../media/image6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comments" Target="../comments/comment1.xml"/><Relationship Id="rId4" Type="http://schemas.openxmlformats.org/officeDocument/2006/relationships/image" Target="../media/image6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63.gif"/><Relationship Id="rId4" Type="http://schemas.openxmlformats.org/officeDocument/2006/relationships/image" Target="../media/image61.gif"/><Relationship Id="rId5" Type="http://schemas.openxmlformats.org/officeDocument/2006/relationships/image" Target="../media/image64.gif"/><Relationship Id="rId6" Type="http://schemas.openxmlformats.org/officeDocument/2006/relationships/image" Target="../media/image69.gif"/></Relationships>
</file>

<file path=ppt/slides/_rels/slide57.xml.rels><?xml version="1.0" encoding="UTF-8" standalone="yes"?><Relationships xmlns="http://schemas.openxmlformats.org/package/2006/relationships"><Relationship Id="rId11" Type="http://schemas.openxmlformats.org/officeDocument/2006/relationships/image" Target="../media/image75.png"/><Relationship Id="rId10" Type="http://schemas.openxmlformats.org/officeDocument/2006/relationships/image" Target="../media/image71.png"/><Relationship Id="rId13" Type="http://schemas.openxmlformats.org/officeDocument/2006/relationships/image" Target="../media/image74.gif"/><Relationship Id="rId12" Type="http://schemas.openxmlformats.org/officeDocument/2006/relationships/image" Target="../media/image78.png"/><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65.gif"/><Relationship Id="rId4" Type="http://schemas.openxmlformats.org/officeDocument/2006/relationships/image" Target="../media/image72.gif"/><Relationship Id="rId9" Type="http://schemas.openxmlformats.org/officeDocument/2006/relationships/image" Target="../media/image73.png"/><Relationship Id="rId5" Type="http://schemas.openxmlformats.org/officeDocument/2006/relationships/image" Target="../media/image70.gif"/><Relationship Id="rId6" Type="http://schemas.openxmlformats.org/officeDocument/2006/relationships/image" Target="../media/image68.gif"/><Relationship Id="rId7" Type="http://schemas.openxmlformats.org/officeDocument/2006/relationships/image" Target="../media/image67.png"/><Relationship Id="rId8" Type="http://schemas.openxmlformats.org/officeDocument/2006/relationships/image" Target="../media/image6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76.png"/><Relationship Id="rId4" Type="http://schemas.openxmlformats.org/officeDocument/2006/relationships/image" Target="../media/image77.png"/><Relationship Id="rId5" Type="http://schemas.openxmlformats.org/officeDocument/2006/relationships/image" Target="../media/image81.jpg"/><Relationship Id="rId6" Type="http://schemas.openxmlformats.org/officeDocument/2006/relationships/image" Target="../media/image82.gi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79.png"/><Relationship Id="rId4" Type="http://schemas.openxmlformats.org/officeDocument/2006/relationships/image" Target="../media/image80.png"/><Relationship Id="rId5" Type="http://schemas.openxmlformats.org/officeDocument/2006/relationships/image" Target="../media/image8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83.png"/><Relationship Id="rId4" Type="http://schemas.openxmlformats.org/officeDocument/2006/relationships/image" Target="../media/image85.png"/><Relationship Id="rId5" Type="http://schemas.openxmlformats.org/officeDocument/2006/relationships/image" Target="../media/image86.gif"/><Relationship Id="rId6" Type="http://schemas.openxmlformats.org/officeDocument/2006/relationships/image" Target="../media/image87.png"/><Relationship Id="rId7" Type="http://schemas.openxmlformats.org/officeDocument/2006/relationships/image" Target="../media/image8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89.gif"/></Relationships>
</file>

<file path=ppt/slides/_rels/slide62.xml.rels><?xml version="1.0" encoding="UTF-8" standalone="yes"?><Relationships xmlns="http://schemas.openxmlformats.org/package/2006/relationships"><Relationship Id="rId11" Type="http://schemas.openxmlformats.org/officeDocument/2006/relationships/image" Target="../media/image98.jpg"/><Relationship Id="rId10" Type="http://schemas.openxmlformats.org/officeDocument/2006/relationships/image" Target="../media/image96.jpg"/><Relationship Id="rId12" Type="http://schemas.openxmlformats.org/officeDocument/2006/relationships/image" Target="../media/image99.gif"/><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92.jpg"/><Relationship Id="rId4" Type="http://schemas.openxmlformats.org/officeDocument/2006/relationships/image" Target="../media/image90.jpg"/><Relationship Id="rId9" Type="http://schemas.openxmlformats.org/officeDocument/2006/relationships/image" Target="../media/image97.jpg"/><Relationship Id="rId5" Type="http://schemas.openxmlformats.org/officeDocument/2006/relationships/image" Target="../media/image91.jpg"/><Relationship Id="rId6" Type="http://schemas.openxmlformats.org/officeDocument/2006/relationships/image" Target="../media/image93.jpg"/><Relationship Id="rId7" Type="http://schemas.openxmlformats.org/officeDocument/2006/relationships/image" Target="../media/image94.jpg"/><Relationship Id="rId8" Type="http://schemas.openxmlformats.org/officeDocument/2006/relationships/image" Target="../media/image95.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 Id="rId3" Type="http://schemas.openxmlformats.org/officeDocument/2006/relationships/image" Target="../media/image100.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 Id="rId3" Type="http://schemas.openxmlformats.org/officeDocument/2006/relationships/image" Target="../media/image101.jpg"/><Relationship Id="rId4" Type="http://schemas.openxmlformats.org/officeDocument/2006/relationships/image" Target="../media/image102.jpg"/><Relationship Id="rId5" Type="http://schemas.openxmlformats.org/officeDocument/2006/relationships/image" Target="../media/image103.jpg"/><Relationship Id="rId6" Type="http://schemas.openxmlformats.org/officeDocument/2006/relationships/image" Target="../media/image107.jpg"/><Relationship Id="rId7" Type="http://schemas.openxmlformats.org/officeDocument/2006/relationships/image" Target="../media/image10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 Id="rId3" Type="http://schemas.openxmlformats.org/officeDocument/2006/relationships/image" Target="../media/image105.jpg"/><Relationship Id="rId4" Type="http://schemas.openxmlformats.org/officeDocument/2006/relationships/image" Target="../media/image106.png"/><Relationship Id="rId5" Type="http://schemas.openxmlformats.org/officeDocument/2006/relationships/image" Target="../media/image10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1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0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MSA - Classification</a:t>
            </a:r>
            <a:endParaRPr/>
          </a:p>
        </p:txBody>
      </p:sp>
      <p:sp>
        <p:nvSpPr>
          <p:cNvPr id="60" name="Google Shape;60;p13"/>
          <p:cNvSpPr txBox="1"/>
          <p:nvPr>
            <p:ph idx="1" type="subTitle"/>
          </p:nvPr>
        </p:nvSpPr>
        <p:spPr>
          <a:xfrm>
            <a:off x="236325" y="3174875"/>
            <a:ext cx="8744100" cy="17301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404-noname</a:t>
            </a:r>
            <a:endParaRPr/>
          </a:p>
          <a:p>
            <a:pPr indent="0" lvl="0" marL="0" rtl="0" algn="r">
              <a:spcBef>
                <a:spcPts val="0"/>
              </a:spcBef>
              <a:spcAft>
                <a:spcPts val="0"/>
              </a:spcAft>
              <a:buNone/>
            </a:pPr>
            <a:r>
              <a:t/>
            </a:r>
            <a:endParaRPr/>
          </a:p>
          <a:p>
            <a:pPr indent="0" lvl="0" marL="0" rtl="0" algn="r">
              <a:spcBef>
                <a:spcPts val="0"/>
              </a:spcBef>
              <a:spcAft>
                <a:spcPts val="0"/>
              </a:spcAft>
              <a:buNone/>
            </a:pPr>
            <a:r>
              <a:rPr lang="en" sz="2000"/>
              <a:t>19127614 - Nguyễn Anh Tuấn</a:t>
            </a:r>
            <a:endParaRPr sz="2000"/>
          </a:p>
          <a:p>
            <a:pPr indent="0" lvl="0" marL="0" rtl="0" algn="r">
              <a:spcBef>
                <a:spcPts val="0"/>
              </a:spcBef>
              <a:spcAft>
                <a:spcPts val="0"/>
              </a:spcAft>
              <a:buNone/>
            </a:pPr>
            <a:r>
              <a:rPr lang="en" sz="2000"/>
              <a:t>19127517- Hồ Thiên Phước</a:t>
            </a:r>
            <a:endParaRPr sz="2000"/>
          </a:p>
          <a:p>
            <a:pPr indent="0" lvl="0" marL="0" rtl="0" algn="r">
              <a:spcBef>
                <a:spcPts val="0"/>
              </a:spcBef>
              <a:spcAft>
                <a:spcPts val="0"/>
              </a:spcAft>
              <a:buNone/>
            </a:pPr>
            <a:r>
              <a:rPr lang="en" sz="2000"/>
              <a:t>19127165 - Võ Gia Huy</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III.Bài toán phân lớp 2 populations </a:t>
            </a:r>
            <a:endParaRPr>
              <a:solidFill>
                <a:schemeClr val="accent5"/>
              </a:solidFill>
            </a:endParaRPr>
          </a:p>
        </p:txBody>
      </p:sp>
      <p:sp>
        <p:nvSpPr>
          <p:cNvPr id="116" name="Google Shape;116;p22"/>
          <p:cNvSpPr txBox="1"/>
          <p:nvPr>
            <p:ph idx="1" type="body"/>
          </p:nvPr>
        </p:nvSpPr>
        <p:spPr>
          <a:xfrm>
            <a:off x="311700" y="1017725"/>
            <a:ext cx="8520600" cy="3594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900">
                <a:solidFill>
                  <a:schemeClr val="dk1"/>
                </a:solidFill>
              </a:rPr>
              <a:t>3.1) Phân tách và phân loại cho 2 quần thể:</a:t>
            </a:r>
            <a:endParaRPr sz="1900">
              <a:solidFill>
                <a:schemeClr val="dk1"/>
              </a:solidFill>
            </a:endParaRPr>
          </a:p>
          <a:p>
            <a:pPr indent="0" lvl="0" marL="0" rtl="0" algn="l">
              <a:spcBef>
                <a:spcPts val="1200"/>
              </a:spcBef>
              <a:spcAft>
                <a:spcPts val="0"/>
              </a:spcAft>
              <a:buNone/>
            </a:pPr>
            <a:r>
              <a:rPr lang="en" sz="1900">
                <a:solidFill>
                  <a:schemeClr val="dk1"/>
                </a:solidFill>
              </a:rPr>
              <a:t>P(2|1): xác suất có điều kiện, phân lớp một đối tượng x vào </a:t>
            </a:r>
            <a:r>
              <a:rPr lang="en" sz="1500">
                <a:solidFill>
                  <a:schemeClr val="dk1"/>
                </a:solidFill>
              </a:rPr>
              <a:t>π</a:t>
            </a:r>
            <a:r>
              <a:rPr baseline="-25000" lang="en" sz="1500">
                <a:solidFill>
                  <a:schemeClr val="dk1"/>
                </a:solidFill>
              </a:rPr>
              <a:t>2</a:t>
            </a:r>
            <a:r>
              <a:rPr lang="en" sz="1900">
                <a:solidFill>
                  <a:schemeClr val="dk1"/>
                </a:solidFill>
              </a:rPr>
              <a:t>  trong khi nó thuộc về </a:t>
            </a:r>
            <a:r>
              <a:rPr lang="en" sz="1500">
                <a:solidFill>
                  <a:schemeClr val="dk1"/>
                </a:solidFill>
              </a:rPr>
              <a:t>π</a:t>
            </a:r>
            <a:r>
              <a:rPr baseline="-25000" lang="en" sz="1500">
                <a:solidFill>
                  <a:schemeClr val="dk1"/>
                </a:solidFill>
              </a:rPr>
              <a:t>1</a:t>
            </a:r>
            <a:endParaRPr baseline="-25000" sz="1500">
              <a:solidFill>
                <a:schemeClr val="dk1"/>
              </a:solidFill>
            </a:endParaRPr>
          </a:p>
          <a:p>
            <a:pPr indent="0" lvl="0" marL="0" rtl="0" algn="l">
              <a:spcBef>
                <a:spcPts val="1200"/>
              </a:spcBef>
              <a:spcAft>
                <a:spcPts val="0"/>
              </a:spcAft>
              <a:buNone/>
            </a:pPr>
            <a:r>
              <a:rPr baseline="-25000" lang="en" sz="1500">
                <a:solidFill>
                  <a:schemeClr val="dk1"/>
                </a:solidFill>
              </a:rPr>
              <a:t>		</a:t>
            </a:r>
            <a:endParaRPr baseline="-25000" sz="1900">
              <a:solidFill>
                <a:schemeClr val="dk1"/>
              </a:solidFill>
            </a:endParaRPr>
          </a:p>
          <a:p>
            <a:pPr indent="0" lvl="0" marL="0" rtl="0" algn="l">
              <a:spcBef>
                <a:spcPts val="1200"/>
              </a:spcBef>
              <a:spcAft>
                <a:spcPts val="0"/>
              </a:spcAft>
              <a:buNone/>
            </a:pPr>
            <a:r>
              <a:t/>
            </a:r>
            <a:endParaRPr sz="1900">
              <a:solidFill>
                <a:schemeClr val="dk1"/>
              </a:solidFill>
            </a:endParaRPr>
          </a:p>
          <a:p>
            <a:pPr indent="0" lvl="0" marL="0" rtl="0" algn="l">
              <a:spcBef>
                <a:spcPts val="1200"/>
              </a:spcBef>
              <a:spcAft>
                <a:spcPts val="0"/>
              </a:spcAft>
              <a:buNone/>
            </a:pPr>
            <a:r>
              <a:rPr lang="en" sz="1900">
                <a:solidFill>
                  <a:schemeClr val="dk1"/>
                </a:solidFill>
              </a:rPr>
              <a:t>P(1|2): xác suất có điều kiện, phân lớp một đối tượng x vào </a:t>
            </a:r>
            <a:r>
              <a:rPr lang="en" sz="1500">
                <a:solidFill>
                  <a:schemeClr val="dk1"/>
                </a:solidFill>
              </a:rPr>
              <a:t>π</a:t>
            </a:r>
            <a:r>
              <a:rPr baseline="-25000" lang="en" sz="1500">
                <a:solidFill>
                  <a:schemeClr val="dk1"/>
                </a:solidFill>
              </a:rPr>
              <a:t>1</a:t>
            </a:r>
            <a:r>
              <a:rPr lang="en" sz="1900">
                <a:solidFill>
                  <a:schemeClr val="dk1"/>
                </a:solidFill>
              </a:rPr>
              <a:t>  trong khi nó thuộc về </a:t>
            </a:r>
            <a:r>
              <a:rPr lang="en" sz="1500">
                <a:solidFill>
                  <a:schemeClr val="dk1"/>
                </a:solidFill>
              </a:rPr>
              <a:t>π</a:t>
            </a:r>
            <a:r>
              <a:rPr baseline="-25000" lang="en" sz="1500">
                <a:solidFill>
                  <a:schemeClr val="dk1"/>
                </a:solidFill>
              </a:rPr>
              <a:t>2</a:t>
            </a:r>
            <a:endParaRPr baseline="-25000" sz="1500">
              <a:solidFill>
                <a:schemeClr val="dk1"/>
              </a:solidFill>
            </a:endParaRPr>
          </a:p>
          <a:p>
            <a:pPr indent="0" lvl="0" marL="0" rtl="0" algn="l">
              <a:spcBef>
                <a:spcPts val="1200"/>
              </a:spcBef>
              <a:spcAft>
                <a:spcPts val="0"/>
              </a:spcAft>
              <a:buNone/>
            </a:pPr>
            <a:r>
              <a:t/>
            </a:r>
            <a:endParaRPr baseline="-25000" sz="1900"/>
          </a:p>
          <a:p>
            <a:pPr indent="0" lvl="0" marL="0" rtl="0" algn="l">
              <a:spcBef>
                <a:spcPts val="1200"/>
              </a:spcBef>
              <a:spcAft>
                <a:spcPts val="1200"/>
              </a:spcAft>
              <a:buNone/>
            </a:pPr>
            <a:r>
              <a:t/>
            </a:r>
            <a:endParaRPr sz="1900"/>
          </a:p>
        </p:txBody>
      </p:sp>
      <p:pic>
        <p:nvPicPr>
          <p:cNvPr id="117" name="Google Shape;117;p22"/>
          <p:cNvPicPr preferRelativeResize="0"/>
          <p:nvPr/>
        </p:nvPicPr>
        <p:blipFill>
          <a:blip r:embed="rId3">
            <a:alphaModFix/>
          </a:blip>
          <a:stretch>
            <a:fillRect/>
          </a:stretch>
        </p:blipFill>
        <p:spPr>
          <a:xfrm>
            <a:off x="1993975" y="2100800"/>
            <a:ext cx="4829175" cy="633000"/>
          </a:xfrm>
          <a:prstGeom prst="rect">
            <a:avLst/>
          </a:prstGeom>
          <a:noFill/>
          <a:ln>
            <a:noFill/>
          </a:ln>
        </p:spPr>
      </p:pic>
      <p:pic>
        <p:nvPicPr>
          <p:cNvPr id="118" name="Google Shape;118;p22"/>
          <p:cNvPicPr preferRelativeResize="0"/>
          <p:nvPr/>
        </p:nvPicPr>
        <p:blipFill>
          <a:blip r:embed="rId4">
            <a:alphaModFix/>
          </a:blip>
          <a:stretch>
            <a:fillRect/>
          </a:stretch>
        </p:blipFill>
        <p:spPr>
          <a:xfrm>
            <a:off x="1917775" y="3670546"/>
            <a:ext cx="4981575" cy="795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III.Bài toán phân lớp 2 populations </a:t>
            </a:r>
            <a:endParaRPr>
              <a:solidFill>
                <a:schemeClr val="accent5"/>
              </a:solidFill>
            </a:endParaRPr>
          </a:p>
        </p:txBody>
      </p:sp>
      <p:sp>
        <p:nvSpPr>
          <p:cNvPr id="124" name="Google Shape;124;p23"/>
          <p:cNvSpPr txBox="1"/>
          <p:nvPr>
            <p:ph idx="1" type="body"/>
          </p:nvPr>
        </p:nvSpPr>
        <p:spPr>
          <a:xfrm>
            <a:off x="311700" y="1017725"/>
            <a:ext cx="8520600" cy="359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chemeClr val="dk1"/>
                </a:solidFill>
              </a:rPr>
              <a:t>3.1) Phân tách và phân loại cho 2 quần thể:</a:t>
            </a:r>
            <a:endParaRPr sz="1900">
              <a:solidFill>
                <a:schemeClr val="dk1"/>
              </a:solidFill>
            </a:endParaRPr>
          </a:p>
          <a:p>
            <a:pPr indent="0" lvl="0" marL="0" rtl="0" algn="l">
              <a:spcBef>
                <a:spcPts val="1200"/>
              </a:spcBef>
              <a:spcAft>
                <a:spcPts val="0"/>
              </a:spcAft>
              <a:buNone/>
            </a:pPr>
            <a:r>
              <a:rPr lang="en" sz="1900">
                <a:solidFill>
                  <a:schemeClr val="dk1"/>
                </a:solidFill>
              </a:rPr>
              <a:t>	Khi đó ta có các xác suất điều kiện:</a:t>
            </a:r>
            <a:endParaRPr sz="1900">
              <a:solidFill>
                <a:schemeClr val="dk1"/>
              </a:solidFill>
            </a:endParaRPr>
          </a:p>
          <a:p>
            <a:pPr indent="0" lvl="0" marL="0" rtl="0" algn="l">
              <a:spcBef>
                <a:spcPts val="1200"/>
              </a:spcBef>
              <a:spcAft>
                <a:spcPts val="0"/>
              </a:spcAft>
              <a:buNone/>
            </a:pPr>
            <a:r>
              <a:rPr lang="en" sz="1900">
                <a:solidFill>
                  <a:schemeClr val="dk1"/>
                </a:solidFill>
              </a:rPr>
              <a:t>	</a:t>
            </a:r>
            <a:endParaRPr sz="1900">
              <a:solidFill>
                <a:schemeClr val="dk1"/>
              </a:solidFill>
            </a:endParaRPr>
          </a:p>
          <a:p>
            <a:pPr indent="0" lvl="0" marL="0" rtl="0" algn="l">
              <a:spcBef>
                <a:spcPts val="1200"/>
              </a:spcBef>
              <a:spcAft>
                <a:spcPts val="0"/>
              </a:spcAft>
              <a:buNone/>
            </a:pPr>
            <a:r>
              <a:t/>
            </a:r>
            <a:endParaRPr sz="1900">
              <a:solidFill>
                <a:schemeClr val="dk1"/>
              </a:solidFill>
            </a:endParaRPr>
          </a:p>
          <a:p>
            <a:pPr indent="0" lvl="0" marL="0" rtl="0" algn="l">
              <a:spcBef>
                <a:spcPts val="1200"/>
              </a:spcBef>
              <a:spcAft>
                <a:spcPts val="0"/>
              </a:spcAft>
              <a:buNone/>
            </a:pPr>
            <a:r>
              <a:rPr lang="en" sz="1900">
                <a:solidFill>
                  <a:schemeClr val="dk1"/>
                </a:solidFill>
              </a:rPr>
              <a:t>	Trong nhiều trường hợp thực tế chi phí phân lớp sai đối tượng không bằng nhau nên ta gọi c(i,j) là chi phí phân lớp sai đối tượng i vào j ; i,j=1,2.</a:t>
            </a:r>
            <a:endParaRPr sz="1900">
              <a:solidFill>
                <a:schemeClr val="dk1"/>
              </a:solidFill>
            </a:endParaRPr>
          </a:p>
          <a:p>
            <a:pPr indent="0" lvl="0" marL="0" rtl="0" algn="l">
              <a:spcBef>
                <a:spcPts val="1200"/>
              </a:spcBef>
              <a:spcAft>
                <a:spcPts val="1200"/>
              </a:spcAft>
              <a:buNone/>
            </a:pPr>
            <a:r>
              <a:t/>
            </a:r>
            <a:endParaRPr sz="1900"/>
          </a:p>
        </p:txBody>
      </p:sp>
      <p:pic>
        <p:nvPicPr>
          <p:cNvPr id="125" name="Google Shape;125;p23"/>
          <p:cNvPicPr preferRelativeResize="0"/>
          <p:nvPr/>
        </p:nvPicPr>
        <p:blipFill>
          <a:blip r:embed="rId3">
            <a:alphaModFix/>
          </a:blip>
          <a:stretch>
            <a:fillRect/>
          </a:stretch>
        </p:blipFill>
        <p:spPr>
          <a:xfrm>
            <a:off x="909675" y="2039600"/>
            <a:ext cx="4914900" cy="771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III.Bài toán phân lớp 2 populations </a:t>
            </a:r>
            <a:endParaRPr>
              <a:solidFill>
                <a:schemeClr val="accent5"/>
              </a:solidFill>
            </a:endParaRPr>
          </a:p>
          <a:p>
            <a:pPr indent="0" lvl="0" marL="0" rtl="0" algn="l">
              <a:spcBef>
                <a:spcPts val="0"/>
              </a:spcBef>
              <a:spcAft>
                <a:spcPts val="0"/>
              </a:spcAft>
              <a:buNone/>
            </a:pPr>
            <a:r>
              <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900">
                <a:solidFill>
                  <a:schemeClr val="dk1"/>
                </a:solidFill>
              </a:rPr>
              <a:t>3.1) Phân tách và phân loại cho 2 quần thể:</a:t>
            </a:r>
            <a:endParaRPr sz="1900">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Ta có ma trận chi phí sau: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Để phân lớp hiệu quả ta cần một hàm độ lỗi sao cho khi phân lớp một đối tượng thì độ lỗi là nhỏ nhất. ECM-excepted cost of misclassification</a:t>
            </a:r>
            <a:endParaRPr>
              <a:solidFill>
                <a:schemeClr val="dk1"/>
              </a:solidFill>
            </a:endParaRPr>
          </a:p>
          <a:p>
            <a:pPr indent="0" lvl="0" marL="457200" rtl="0" algn="l">
              <a:spcBef>
                <a:spcPts val="1200"/>
              </a:spcBef>
              <a:spcAft>
                <a:spcPts val="1200"/>
              </a:spcAft>
              <a:buNone/>
            </a:pPr>
            <a:r>
              <a:t/>
            </a:r>
            <a:endParaRPr/>
          </a:p>
        </p:txBody>
      </p:sp>
      <p:pic>
        <p:nvPicPr>
          <p:cNvPr id="132" name="Google Shape;132;p24"/>
          <p:cNvPicPr preferRelativeResize="0"/>
          <p:nvPr/>
        </p:nvPicPr>
        <p:blipFill>
          <a:blip r:embed="rId3">
            <a:alphaModFix/>
          </a:blip>
          <a:stretch>
            <a:fillRect/>
          </a:stretch>
        </p:blipFill>
        <p:spPr>
          <a:xfrm>
            <a:off x="3650602" y="1578250"/>
            <a:ext cx="3857625" cy="1638300"/>
          </a:xfrm>
          <a:prstGeom prst="rect">
            <a:avLst/>
          </a:prstGeom>
          <a:noFill/>
          <a:ln>
            <a:noFill/>
          </a:ln>
        </p:spPr>
      </p:pic>
      <p:pic>
        <p:nvPicPr>
          <p:cNvPr id="133" name="Google Shape;133;p24"/>
          <p:cNvPicPr preferRelativeResize="0"/>
          <p:nvPr/>
        </p:nvPicPr>
        <p:blipFill>
          <a:blip r:embed="rId4">
            <a:alphaModFix/>
          </a:blip>
          <a:stretch>
            <a:fillRect/>
          </a:stretch>
        </p:blipFill>
        <p:spPr>
          <a:xfrm>
            <a:off x="2666475" y="4157450"/>
            <a:ext cx="3465325" cy="653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III.Bài toán phân lớp 2 populations </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chemeClr val="dk1"/>
                </a:solidFill>
              </a:rPr>
              <a:t>3.1) Phân tách và phân loại cho 2 quần thể:</a:t>
            </a:r>
            <a:endParaRPr sz="1900">
              <a:solidFill>
                <a:schemeClr val="dk1"/>
              </a:solidFill>
            </a:endParaRPr>
          </a:p>
          <a:p>
            <a:pPr indent="0" lvl="0" marL="0" rtl="0" algn="l">
              <a:spcBef>
                <a:spcPts val="1200"/>
              </a:spcBef>
              <a:spcAft>
                <a:spcPts val="0"/>
              </a:spcAft>
              <a:buNone/>
            </a:pPr>
            <a:r>
              <a:rPr lang="en">
                <a:solidFill>
                  <a:schemeClr val="dk1"/>
                </a:solidFill>
              </a:rPr>
              <a:t>Để cực tiểu hóa độ lỗi ECM  thì ta có bất đẳng thức sau:</a:t>
            </a:r>
            <a:endParaRPr>
              <a:solidFill>
                <a:schemeClr val="dk1"/>
              </a:solidFill>
            </a:endParaRPr>
          </a:p>
          <a:p>
            <a:pPr indent="0" lvl="0" marL="0" rtl="0" algn="l">
              <a:spcBef>
                <a:spcPts val="1200"/>
              </a:spcBef>
              <a:spcAft>
                <a:spcPts val="1200"/>
              </a:spcAft>
              <a:buNone/>
            </a:pPr>
            <a:r>
              <a:t/>
            </a:r>
            <a:endParaRPr/>
          </a:p>
        </p:txBody>
      </p:sp>
      <p:pic>
        <p:nvPicPr>
          <p:cNvPr id="140" name="Google Shape;140;p25"/>
          <p:cNvPicPr preferRelativeResize="0"/>
          <p:nvPr/>
        </p:nvPicPr>
        <p:blipFill>
          <a:blip r:embed="rId3">
            <a:alphaModFix/>
          </a:blip>
          <a:stretch>
            <a:fillRect/>
          </a:stretch>
        </p:blipFill>
        <p:spPr>
          <a:xfrm>
            <a:off x="1896125" y="2135475"/>
            <a:ext cx="4936450" cy="1427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V. Bài toán phân nhiều lớp </a:t>
            </a:r>
            <a:endParaRPr>
              <a:solidFill>
                <a:schemeClr val="accent5"/>
              </a:solidFill>
            </a:endParaRPr>
          </a:p>
        </p:txBody>
      </p:sp>
      <p:sp>
        <p:nvSpPr>
          <p:cNvPr id="146" name="Google Shape;146;p26"/>
          <p:cNvSpPr txBox="1"/>
          <p:nvPr>
            <p:ph idx="1" type="body"/>
          </p:nvPr>
        </p:nvSpPr>
        <p:spPr>
          <a:xfrm>
            <a:off x="311700" y="860475"/>
            <a:ext cx="8520600" cy="3975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900" u="sng">
                <a:solidFill>
                  <a:schemeClr val="dk1"/>
                </a:solidFill>
              </a:rPr>
              <a:t>5.2) Phân loại cho nhiều quần thể đa biến</a:t>
            </a:r>
            <a:endParaRPr sz="1900" u="sng">
              <a:solidFill>
                <a:schemeClr val="dk1"/>
              </a:solidFill>
            </a:endParaRPr>
          </a:p>
          <a:p>
            <a:pPr indent="0" lvl="0" marL="0" rtl="0" algn="l">
              <a:spcBef>
                <a:spcPts val="1200"/>
              </a:spcBef>
              <a:spcAft>
                <a:spcPts val="0"/>
              </a:spcAft>
              <a:buNone/>
            </a:pPr>
            <a:r>
              <a:rPr lang="en">
                <a:solidFill>
                  <a:schemeClr val="dk1"/>
                </a:solidFill>
              </a:rPr>
              <a:t>Đặt:</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V</a:t>
            </a:r>
            <a:r>
              <a:rPr lang="en">
                <a:solidFill>
                  <a:schemeClr val="dk1"/>
                </a:solidFill>
              </a:rPr>
              <a:t>ậy để phân lớp x</a:t>
            </a:r>
            <a:r>
              <a:rPr baseline="-25000" lang="en">
                <a:solidFill>
                  <a:schemeClr val="dk1"/>
                </a:solidFill>
              </a:rPr>
              <a:t>0 </a:t>
            </a:r>
            <a:r>
              <a:rPr lang="en">
                <a:solidFill>
                  <a:schemeClr val="dk1"/>
                </a:solidFill>
              </a:rPr>
              <a:t>vào lớp π</a:t>
            </a:r>
            <a:r>
              <a:rPr baseline="-25000" lang="en">
                <a:solidFill>
                  <a:schemeClr val="dk1"/>
                </a:solidFill>
              </a:rPr>
              <a:t>k</a:t>
            </a:r>
            <a:r>
              <a:rPr lang="en">
                <a:solidFill>
                  <a:schemeClr val="dk1"/>
                </a:solidFill>
              </a:rPr>
              <a:t> thì: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47" name="Google Shape;147;p26"/>
          <p:cNvPicPr preferRelativeResize="0"/>
          <p:nvPr/>
        </p:nvPicPr>
        <p:blipFill>
          <a:blip r:embed="rId3">
            <a:alphaModFix/>
          </a:blip>
          <a:stretch>
            <a:fillRect/>
          </a:stretch>
        </p:blipFill>
        <p:spPr>
          <a:xfrm>
            <a:off x="1152525" y="1771650"/>
            <a:ext cx="6838950" cy="800100"/>
          </a:xfrm>
          <a:prstGeom prst="rect">
            <a:avLst/>
          </a:prstGeom>
          <a:noFill/>
          <a:ln>
            <a:noFill/>
          </a:ln>
        </p:spPr>
      </p:pic>
      <p:pic>
        <p:nvPicPr>
          <p:cNvPr id="148" name="Google Shape;148;p26"/>
          <p:cNvPicPr preferRelativeResize="0"/>
          <p:nvPr/>
        </p:nvPicPr>
        <p:blipFill>
          <a:blip r:embed="rId4">
            <a:alphaModFix/>
          </a:blip>
          <a:stretch>
            <a:fillRect/>
          </a:stretch>
        </p:blipFill>
        <p:spPr>
          <a:xfrm>
            <a:off x="1552575" y="3455063"/>
            <a:ext cx="6038850" cy="809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66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III.Bài toán phân lớp 2 populations</a:t>
            </a:r>
            <a:endParaRPr/>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chemeClr val="dk1"/>
                </a:solidFill>
              </a:rPr>
              <a:t>3.1) Phân tách và phân loại cho 2 quần thể:</a:t>
            </a:r>
            <a:endParaRPr sz="1900">
              <a:solidFill>
                <a:schemeClr val="dk1"/>
              </a:solidFill>
            </a:endParaRPr>
          </a:p>
          <a:p>
            <a:pPr indent="0" lvl="0" marL="0" rtl="0" algn="l">
              <a:spcBef>
                <a:spcPts val="1200"/>
              </a:spcBef>
              <a:spcAft>
                <a:spcPts val="0"/>
              </a:spcAft>
              <a:buNone/>
            </a:pPr>
            <a:r>
              <a:rPr lang="en" sz="1900">
                <a:solidFill>
                  <a:schemeClr val="dk1"/>
                </a:solidFill>
              </a:rPr>
              <a:t>-Với p1/p2=1 thì </a:t>
            </a:r>
            <a:endParaRPr sz="1900">
              <a:solidFill>
                <a:schemeClr val="dk1"/>
              </a:solidFill>
            </a:endParaRPr>
          </a:p>
          <a:p>
            <a:pPr indent="0" lvl="0" marL="0" rtl="0" algn="l">
              <a:spcBef>
                <a:spcPts val="1200"/>
              </a:spcBef>
              <a:spcAft>
                <a:spcPts val="0"/>
              </a:spcAft>
              <a:buNone/>
            </a:pPr>
            <a:r>
              <a:t/>
            </a:r>
            <a:endParaRPr sz="1900">
              <a:solidFill>
                <a:schemeClr val="dk1"/>
              </a:solidFill>
            </a:endParaRPr>
          </a:p>
          <a:p>
            <a:pPr indent="0" lvl="0" marL="0" rtl="0" algn="l">
              <a:spcBef>
                <a:spcPts val="1200"/>
              </a:spcBef>
              <a:spcAft>
                <a:spcPts val="0"/>
              </a:spcAft>
              <a:buNone/>
            </a:pPr>
            <a:r>
              <a:rPr lang="en" sz="1900">
                <a:solidFill>
                  <a:schemeClr val="dk1"/>
                </a:solidFill>
              </a:rPr>
              <a:t>-Với c(1|2)/c(2|1) thì</a:t>
            </a:r>
            <a:endParaRPr sz="1900">
              <a:solidFill>
                <a:schemeClr val="dk1"/>
              </a:solidFill>
            </a:endParaRPr>
          </a:p>
          <a:p>
            <a:pPr indent="0" lvl="0" marL="0" rtl="0" algn="l">
              <a:spcBef>
                <a:spcPts val="1200"/>
              </a:spcBef>
              <a:spcAft>
                <a:spcPts val="0"/>
              </a:spcAft>
              <a:buNone/>
            </a:pPr>
            <a:r>
              <a:t/>
            </a:r>
            <a:endParaRPr sz="1900">
              <a:solidFill>
                <a:schemeClr val="dk1"/>
              </a:solidFill>
            </a:endParaRPr>
          </a:p>
          <a:p>
            <a:pPr indent="0" lvl="0" marL="0" rtl="0" algn="l">
              <a:spcBef>
                <a:spcPts val="1200"/>
              </a:spcBef>
              <a:spcAft>
                <a:spcPts val="0"/>
              </a:spcAft>
              <a:buNone/>
            </a:pPr>
            <a:r>
              <a:rPr lang="en" sz="1900">
                <a:solidFill>
                  <a:schemeClr val="dk1"/>
                </a:solidFill>
              </a:rPr>
              <a:t>-Với p2/p1=c(1|2)/c(2|1)=1 hoặc p2/p1=1/(c(1|2)/c(2|1)) thì</a:t>
            </a:r>
            <a:endParaRPr sz="1900">
              <a:solidFill>
                <a:schemeClr val="dk1"/>
              </a:solidFill>
            </a:endParaRPr>
          </a:p>
          <a:p>
            <a:pPr indent="0" lvl="0" marL="0" rtl="0" algn="l">
              <a:spcBef>
                <a:spcPts val="1200"/>
              </a:spcBef>
              <a:spcAft>
                <a:spcPts val="1200"/>
              </a:spcAft>
              <a:buNone/>
            </a:pPr>
            <a:r>
              <a:rPr lang="en" sz="1900"/>
              <a:t> </a:t>
            </a:r>
            <a:endParaRPr sz="1900"/>
          </a:p>
        </p:txBody>
      </p:sp>
      <p:pic>
        <p:nvPicPr>
          <p:cNvPr id="155" name="Google Shape;155;p27"/>
          <p:cNvPicPr preferRelativeResize="0"/>
          <p:nvPr/>
        </p:nvPicPr>
        <p:blipFill>
          <a:blip r:embed="rId3">
            <a:alphaModFix/>
          </a:blip>
          <a:stretch>
            <a:fillRect/>
          </a:stretch>
        </p:blipFill>
        <p:spPr>
          <a:xfrm>
            <a:off x="2759500" y="1528425"/>
            <a:ext cx="3429000" cy="762000"/>
          </a:xfrm>
          <a:prstGeom prst="rect">
            <a:avLst/>
          </a:prstGeom>
          <a:noFill/>
          <a:ln>
            <a:noFill/>
          </a:ln>
        </p:spPr>
      </p:pic>
      <p:pic>
        <p:nvPicPr>
          <p:cNvPr id="156" name="Google Shape;156;p27"/>
          <p:cNvPicPr preferRelativeResize="0"/>
          <p:nvPr/>
        </p:nvPicPr>
        <p:blipFill>
          <a:blip r:embed="rId4">
            <a:alphaModFix/>
          </a:blip>
          <a:stretch>
            <a:fillRect/>
          </a:stretch>
        </p:blipFill>
        <p:spPr>
          <a:xfrm>
            <a:off x="2759500" y="2479675"/>
            <a:ext cx="3429000" cy="762000"/>
          </a:xfrm>
          <a:prstGeom prst="rect">
            <a:avLst/>
          </a:prstGeom>
          <a:noFill/>
          <a:ln>
            <a:noFill/>
          </a:ln>
        </p:spPr>
      </p:pic>
      <p:pic>
        <p:nvPicPr>
          <p:cNvPr id="157" name="Google Shape;157;p27"/>
          <p:cNvPicPr preferRelativeResize="0"/>
          <p:nvPr/>
        </p:nvPicPr>
        <p:blipFill>
          <a:blip r:embed="rId5">
            <a:alphaModFix/>
          </a:blip>
          <a:stretch>
            <a:fillRect/>
          </a:stretch>
        </p:blipFill>
        <p:spPr>
          <a:xfrm>
            <a:off x="3140500" y="4124988"/>
            <a:ext cx="2667000" cy="676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III.Bài toán phân lớp 2 populations</a:t>
            </a:r>
            <a:endParaRPr/>
          </a:p>
          <a:p>
            <a:pPr indent="0" lvl="0" marL="0" rtl="0" algn="l">
              <a:spcBef>
                <a:spcPts val="0"/>
              </a:spcBef>
              <a:spcAft>
                <a:spcPts val="0"/>
              </a:spcAft>
              <a:buNone/>
            </a:pPr>
            <a:r>
              <a:t/>
            </a:r>
            <a:endParaRPr/>
          </a:p>
        </p:txBody>
      </p:sp>
      <p:sp>
        <p:nvSpPr>
          <p:cNvPr id="163" name="Google Shape;16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900">
                <a:solidFill>
                  <a:schemeClr val="dk1"/>
                </a:solidFill>
              </a:rPr>
              <a:t>3</a:t>
            </a:r>
            <a:r>
              <a:rPr lang="en" sz="1900">
                <a:solidFill>
                  <a:schemeClr val="dk1"/>
                </a:solidFill>
              </a:rPr>
              <a:t>.2) Phân loại cho 2 quần thể đa biến:</a:t>
            </a:r>
            <a:endParaRPr sz="1900">
              <a:solidFill>
                <a:schemeClr val="dk1"/>
              </a:solidFill>
            </a:endParaRPr>
          </a:p>
          <a:p>
            <a:pPr indent="0" lvl="0" marL="0" rtl="0" algn="l">
              <a:spcBef>
                <a:spcPts val="1200"/>
              </a:spcBef>
              <a:spcAft>
                <a:spcPts val="0"/>
              </a:spcAft>
              <a:buNone/>
            </a:pPr>
            <a:r>
              <a:rPr lang="en" sz="1900">
                <a:solidFill>
                  <a:schemeClr val="dk1"/>
                </a:solidFill>
              </a:rPr>
              <a:t>Giả định có hai hàm mật độ xác suất chuẩn là f</a:t>
            </a:r>
            <a:r>
              <a:rPr baseline="-25000" lang="en" sz="1900">
                <a:solidFill>
                  <a:schemeClr val="dk1"/>
                </a:solidFill>
              </a:rPr>
              <a:t>1</a:t>
            </a:r>
            <a:r>
              <a:rPr lang="en" sz="1900">
                <a:solidFill>
                  <a:schemeClr val="dk1"/>
                </a:solidFill>
              </a:rPr>
              <a:t>(x) và f</a:t>
            </a:r>
            <a:r>
              <a:rPr baseline="-25000" lang="en" sz="1900">
                <a:solidFill>
                  <a:schemeClr val="dk1"/>
                </a:solidFill>
              </a:rPr>
              <a:t>2</a:t>
            </a:r>
            <a:r>
              <a:rPr lang="en" sz="1900">
                <a:solidFill>
                  <a:schemeClr val="dk1"/>
                </a:solidFill>
              </a:rPr>
              <a:t>(x). Hàm đầu có mean vector μ</a:t>
            </a:r>
            <a:r>
              <a:rPr baseline="-25000" lang="en" sz="1900">
                <a:solidFill>
                  <a:schemeClr val="dk1"/>
                </a:solidFill>
              </a:rPr>
              <a:t>1</a:t>
            </a:r>
            <a:r>
              <a:rPr lang="en" sz="1900">
                <a:solidFill>
                  <a:schemeClr val="dk1"/>
                </a:solidFill>
              </a:rPr>
              <a:t> và covariance matrix ∑</a:t>
            </a:r>
            <a:r>
              <a:rPr baseline="-25000" lang="en" sz="1900">
                <a:solidFill>
                  <a:schemeClr val="dk1"/>
                </a:solidFill>
              </a:rPr>
              <a:t>1</a:t>
            </a:r>
            <a:r>
              <a:rPr lang="en" sz="1900">
                <a:solidFill>
                  <a:schemeClr val="dk1"/>
                </a:solidFill>
              </a:rPr>
              <a:t> , hàm thứ hai có mean vector μ</a:t>
            </a:r>
            <a:r>
              <a:rPr baseline="-25000" lang="en" sz="1900">
                <a:solidFill>
                  <a:schemeClr val="dk1"/>
                </a:solidFill>
              </a:rPr>
              <a:t>2</a:t>
            </a:r>
            <a:r>
              <a:rPr lang="en" sz="1900">
                <a:solidFill>
                  <a:schemeClr val="dk1"/>
                </a:solidFill>
              </a:rPr>
              <a:t> và covariance matrix ∑</a:t>
            </a:r>
            <a:r>
              <a:rPr baseline="-25000" lang="en" sz="1900">
                <a:solidFill>
                  <a:schemeClr val="dk1"/>
                </a:solidFill>
              </a:rPr>
              <a:t>2</a:t>
            </a:r>
            <a:r>
              <a:rPr lang="en" sz="1900">
                <a:solidFill>
                  <a:schemeClr val="dk1"/>
                </a:solidFill>
              </a:rPr>
              <a:t> </a:t>
            </a:r>
            <a:endParaRPr sz="1900">
              <a:solidFill>
                <a:schemeClr val="dk1"/>
              </a:solidFill>
            </a:endParaRPr>
          </a:p>
          <a:p>
            <a:pPr indent="0" lvl="0" marL="0" rtl="0" algn="l">
              <a:spcBef>
                <a:spcPts val="1200"/>
              </a:spcBef>
              <a:spcAft>
                <a:spcPts val="0"/>
              </a:spcAft>
              <a:buNone/>
            </a:pPr>
            <a:r>
              <a:rPr lang="en" sz="1900">
                <a:solidFill>
                  <a:schemeClr val="dk1"/>
                </a:solidFill>
              </a:rPr>
              <a:t>3.2.1) ∑</a:t>
            </a:r>
            <a:r>
              <a:rPr baseline="-25000" lang="en" sz="1900">
                <a:solidFill>
                  <a:schemeClr val="dk1"/>
                </a:solidFill>
              </a:rPr>
              <a:t>1</a:t>
            </a:r>
            <a:r>
              <a:rPr lang="en" sz="1900">
                <a:solidFill>
                  <a:schemeClr val="dk1"/>
                </a:solidFill>
              </a:rPr>
              <a:t>=∑</a:t>
            </a:r>
            <a:r>
              <a:rPr baseline="-25000" lang="en" sz="1900">
                <a:solidFill>
                  <a:schemeClr val="dk1"/>
                </a:solidFill>
              </a:rPr>
              <a:t>2</a:t>
            </a:r>
            <a:r>
              <a:rPr lang="en" sz="1900">
                <a:solidFill>
                  <a:schemeClr val="dk1"/>
                </a:solidFill>
              </a:rPr>
              <a:t>=∑</a:t>
            </a:r>
            <a:endParaRPr sz="1900">
              <a:solidFill>
                <a:schemeClr val="dk1"/>
              </a:solidFill>
            </a:endParaRPr>
          </a:p>
          <a:p>
            <a:pPr indent="0" lvl="0" marL="0" rtl="0" algn="l">
              <a:spcBef>
                <a:spcPts val="1200"/>
              </a:spcBef>
              <a:spcAft>
                <a:spcPts val="0"/>
              </a:spcAft>
              <a:buNone/>
            </a:pPr>
            <a:r>
              <a:rPr lang="en" sz="1900">
                <a:solidFill>
                  <a:schemeClr val="dk1"/>
                </a:solidFill>
              </a:rPr>
              <a:t>Hàm mật độ xác suất của biến X</a:t>
            </a:r>
            <a:r>
              <a:rPr baseline="30000" lang="en" sz="1900">
                <a:solidFill>
                  <a:schemeClr val="dk1"/>
                </a:solidFill>
              </a:rPr>
              <a:t>T</a:t>
            </a:r>
            <a:r>
              <a:rPr lang="en" sz="1900">
                <a:solidFill>
                  <a:schemeClr val="dk1"/>
                </a:solidFill>
              </a:rPr>
              <a:t>=[X</a:t>
            </a:r>
            <a:r>
              <a:rPr baseline="-25000" lang="en" sz="1900">
                <a:solidFill>
                  <a:schemeClr val="dk1"/>
                </a:solidFill>
              </a:rPr>
              <a:t>1</a:t>
            </a:r>
            <a:r>
              <a:rPr lang="en" sz="1900">
                <a:solidFill>
                  <a:schemeClr val="dk1"/>
                </a:solidFill>
              </a:rPr>
              <a:t>,...,X</a:t>
            </a:r>
            <a:r>
              <a:rPr baseline="-25000" lang="en" sz="1900">
                <a:solidFill>
                  <a:schemeClr val="dk1"/>
                </a:solidFill>
              </a:rPr>
              <a:t>p</a:t>
            </a:r>
            <a:r>
              <a:rPr lang="en" sz="1900">
                <a:solidFill>
                  <a:schemeClr val="dk1"/>
                </a:solidFill>
              </a:rPr>
              <a:t>] của 2 quần thể π</a:t>
            </a:r>
            <a:r>
              <a:rPr baseline="-25000" lang="en" sz="1900">
                <a:solidFill>
                  <a:schemeClr val="dk1"/>
                </a:solidFill>
              </a:rPr>
              <a:t>1</a:t>
            </a:r>
            <a:r>
              <a:rPr lang="en" sz="1900">
                <a:solidFill>
                  <a:schemeClr val="dk1"/>
                </a:solidFill>
              </a:rPr>
              <a:t> và π</a:t>
            </a:r>
            <a:r>
              <a:rPr baseline="-25000" lang="en" sz="1900">
                <a:solidFill>
                  <a:schemeClr val="dk1"/>
                </a:solidFill>
              </a:rPr>
              <a:t>2</a:t>
            </a:r>
            <a:r>
              <a:rPr lang="en" sz="1900">
                <a:solidFill>
                  <a:schemeClr val="dk1"/>
                </a:solidFill>
              </a:rPr>
              <a:t>:</a:t>
            </a:r>
            <a:endParaRPr sz="1900">
              <a:solidFill>
                <a:schemeClr val="dk1"/>
              </a:solidFill>
            </a:endParaRPr>
          </a:p>
          <a:p>
            <a:pPr indent="0" lvl="0" marL="0" rtl="0" algn="l">
              <a:spcBef>
                <a:spcPts val="1200"/>
              </a:spcBef>
              <a:spcAft>
                <a:spcPts val="0"/>
              </a:spcAft>
              <a:buNone/>
            </a:pPr>
            <a:r>
              <a:t/>
            </a:r>
            <a:endParaRPr sz="1900">
              <a:solidFill>
                <a:schemeClr val="dk1"/>
              </a:solidFill>
            </a:endParaRPr>
          </a:p>
          <a:p>
            <a:pPr indent="0" lvl="0" marL="0" rtl="0" algn="l">
              <a:spcBef>
                <a:spcPts val="1200"/>
              </a:spcBef>
              <a:spcAft>
                <a:spcPts val="0"/>
              </a:spcAft>
              <a:buNone/>
            </a:pPr>
            <a:r>
              <a:rPr lang="en" sz="1900">
                <a:solidFill>
                  <a:schemeClr val="dk1"/>
                </a:solidFill>
              </a:rPr>
              <a:t>													với i =1,2</a:t>
            </a:r>
            <a:endParaRPr sz="1900">
              <a:solidFill>
                <a:schemeClr val="dk1"/>
              </a:solidFill>
            </a:endParaRPr>
          </a:p>
          <a:p>
            <a:pPr indent="0" lvl="0" marL="0" rtl="0" algn="l">
              <a:spcBef>
                <a:spcPts val="1200"/>
              </a:spcBef>
              <a:spcAft>
                <a:spcPts val="0"/>
              </a:spcAft>
              <a:buNone/>
            </a:pPr>
            <a:r>
              <a:t/>
            </a:r>
            <a:endParaRPr sz="1900"/>
          </a:p>
          <a:p>
            <a:pPr indent="0" lvl="0" marL="0" rtl="0" algn="l">
              <a:spcBef>
                <a:spcPts val="1200"/>
              </a:spcBef>
              <a:spcAft>
                <a:spcPts val="1200"/>
              </a:spcAft>
              <a:buNone/>
            </a:pPr>
            <a:r>
              <a:t/>
            </a:r>
            <a:endParaRPr/>
          </a:p>
        </p:txBody>
      </p:sp>
      <p:pic>
        <p:nvPicPr>
          <p:cNvPr id="164" name="Google Shape;164;p28"/>
          <p:cNvPicPr preferRelativeResize="0"/>
          <p:nvPr/>
        </p:nvPicPr>
        <p:blipFill>
          <a:blip r:embed="rId3">
            <a:alphaModFix/>
          </a:blip>
          <a:stretch>
            <a:fillRect/>
          </a:stretch>
        </p:blipFill>
        <p:spPr>
          <a:xfrm>
            <a:off x="1408038" y="3353113"/>
            <a:ext cx="4714875" cy="638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III.Bài toán phân lớp 2 populations</a:t>
            </a:r>
            <a:endParaRPr/>
          </a:p>
          <a:p>
            <a:pPr indent="0" lvl="0" marL="0" rtl="0" algn="l">
              <a:spcBef>
                <a:spcPts val="0"/>
              </a:spcBef>
              <a:spcAft>
                <a:spcPts val="0"/>
              </a:spcAft>
              <a:buNone/>
            </a:pPr>
            <a:r>
              <a:t/>
            </a:r>
            <a:endParaRPr/>
          </a:p>
        </p:txBody>
      </p:sp>
      <p:sp>
        <p:nvSpPr>
          <p:cNvPr id="170" name="Google Shape;170;p29"/>
          <p:cNvSpPr txBox="1"/>
          <p:nvPr>
            <p:ph idx="1" type="body"/>
          </p:nvPr>
        </p:nvSpPr>
        <p:spPr>
          <a:xfrm>
            <a:off x="311700" y="11633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chemeClr val="dk1"/>
                </a:solidFill>
              </a:rPr>
              <a:t>3.2) Phân loại cho 2 quần thể đa biến:</a:t>
            </a:r>
            <a:endParaRPr sz="1900">
              <a:solidFill>
                <a:schemeClr val="dk1"/>
              </a:solidFill>
            </a:endParaRPr>
          </a:p>
          <a:p>
            <a:pPr indent="0" lvl="0" marL="0" rtl="0" algn="l">
              <a:spcBef>
                <a:spcPts val="1200"/>
              </a:spcBef>
              <a:spcAft>
                <a:spcPts val="0"/>
              </a:spcAft>
              <a:buNone/>
            </a:pPr>
            <a:r>
              <a:rPr lang="en" sz="1900">
                <a:solidFill>
                  <a:schemeClr val="dk1"/>
                </a:solidFill>
              </a:rPr>
              <a:t>3.2.1) ∑</a:t>
            </a:r>
            <a:r>
              <a:rPr baseline="-25000" lang="en" sz="1900">
                <a:solidFill>
                  <a:schemeClr val="dk1"/>
                </a:solidFill>
              </a:rPr>
              <a:t>1</a:t>
            </a:r>
            <a:r>
              <a:rPr lang="en" sz="1900">
                <a:solidFill>
                  <a:schemeClr val="dk1"/>
                </a:solidFill>
              </a:rPr>
              <a:t>=∑</a:t>
            </a:r>
            <a:r>
              <a:rPr baseline="-25000" lang="en" sz="1900">
                <a:solidFill>
                  <a:schemeClr val="dk1"/>
                </a:solidFill>
              </a:rPr>
              <a:t>2</a:t>
            </a:r>
            <a:r>
              <a:rPr lang="en" sz="1900">
                <a:solidFill>
                  <a:schemeClr val="dk1"/>
                </a:solidFill>
              </a:rPr>
              <a:t>=∑</a:t>
            </a:r>
            <a:endParaRPr sz="1900">
              <a:solidFill>
                <a:schemeClr val="dk1"/>
              </a:solidFill>
            </a:endParaRPr>
          </a:p>
          <a:p>
            <a:pPr indent="0" lvl="0" marL="0" rtl="0" algn="l">
              <a:spcBef>
                <a:spcPts val="1200"/>
              </a:spcBef>
              <a:spcAft>
                <a:spcPts val="0"/>
              </a:spcAft>
              <a:buNone/>
            </a:pPr>
            <a:r>
              <a:rPr lang="en" sz="1900">
                <a:solidFill>
                  <a:schemeClr val="dk1"/>
                </a:solidFill>
              </a:rPr>
              <a:t>∑ , μ</a:t>
            </a:r>
            <a:r>
              <a:rPr baseline="-25000" lang="en" sz="1900">
                <a:solidFill>
                  <a:schemeClr val="dk1"/>
                </a:solidFill>
              </a:rPr>
              <a:t>1</a:t>
            </a:r>
            <a:r>
              <a:rPr lang="en" sz="1900">
                <a:solidFill>
                  <a:schemeClr val="dk1"/>
                </a:solidFill>
              </a:rPr>
              <a:t>,  μ</a:t>
            </a:r>
            <a:r>
              <a:rPr baseline="-25000" lang="en" sz="1900">
                <a:solidFill>
                  <a:schemeClr val="dk1"/>
                </a:solidFill>
              </a:rPr>
              <a:t>2 </a:t>
            </a:r>
            <a:r>
              <a:rPr lang="en" sz="1900">
                <a:solidFill>
                  <a:schemeClr val="dk1"/>
                </a:solidFill>
              </a:rPr>
              <a:t>cho trước và (2π)</a:t>
            </a:r>
            <a:r>
              <a:rPr baseline="30000" lang="en" sz="1900">
                <a:solidFill>
                  <a:schemeClr val="dk1"/>
                </a:solidFill>
              </a:rPr>
              <a:t>p/2</a:t>
            </a:r>
            <a:r>
              <a:rPr lang="en" sz="1900">
                <a:solidFill>
                  <a:schemeClr val="dk1"/>
                </a:solidFill>
              </a:rPr>
              <a:t>|∑|</a:t>
            </a:r>
            <a:r>
              <a:rPr baseline="30000" lang="en" sz="1900">
                <a:solidFill>
                  <a:schemeClr val="dk1"/>
                </a:solidFill>
              </a:rPr>
              <a:t>½</a:t>
            </a:r>
            <a:r>
              <a:rPr lang="en" sz="1900">
                <a:solidFill>
                  <a:schemeClr val="dk1"/>
                </a:solidFill>
              </a:rPr>
              <a:t> là hằng số nên ta có:</a:t>
            </a:r>
            <a:endParaRPr sz="1900">
              <a:solidFill>
                <a:schemeClr val="dk1"/>
              </a:solidFill>
            </a:endParaRPr>
          </a:p>
          <a:p>
            <a:pPr indent="0" lvl="0" marL="0" rtl="0" algn="l">
              <a:spcBef>
                <a:spcPts val="1200"/>
              </a:spcBef>
              <a:spcAft>
                <a:spcPts val="0"/>
              </a:spcAft>
              <a:buNone/>
            </a:pPr>
            <a:r>
              <a:t/>
            </a:r>
            <a:endParaRPr sz="1900"/>
          </a:p>
          <a:p>
            <a:pPr indent="0" lvl="0" marL="0" rtl="0" algn="l">
              <a:spcBef>
                <a:spcPts val="1200"/>
              </a:spcBef>
              <a:spcAft>
                <a:spcPts val="0"/>
              </a:spcAft>
              <a:buNone/>
            </a:pPr>
            <a:r>
              <a:rPr lang="en" sz="1900"/>
              <a:t>	</a:t>
            </a:r>
            <a:endParaRPr sz="1900"/>
          </a:p>
          <a:p>
            <a:pPr indent="0" lvl="0" marL="0" rtl="0" algn="l">
              <a:spcBef>
                <a:spcPts val="1200"/>
              </a:spcBef>
              <a:spcAft>
                <a:spcPts val="1200"/>
              </a:spcAft>
              <a:buNone/>
            </a:pPr>
            <a:r>
              <a:t/>
            </a:r>
            <a:endParaRPr/>
          </a:p>
        </p:txBody>
      </p:sp>
      <p:pic>
        <p:nvPicPr>
          <p:cNvPr id="171" name="Google Shape;171;p29"/>
          <p:cNvPicPr preferRelativeResize="0"/>
          <p:nvPr/>
        </p:nvPicPr>
        <p:blipFill>
          <a:blip r:embed="rId3">
            <a:alphaModFix/>
          </a:blip>
          <a:stretch>
            <a:fillRect/>
          </a:stretch>
        </p:blipFill>
        <p:spPr>
          <a:xfrm>
            <a:off x="1035888" y="2638588"/>
            <a:ext cx="6505575" cy="1457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III.Bài toán phân lớp 2 populations</a:t>
            </a:r>
            <a:endParaRPr/>
          </a:p>
          <a:p>
            <a:pPr indent="0" lvl="0" marL="0" rtl="0" algn="l">
              <a:spcBef>
                <a:spcPts val="0"/>
              </a:spcBef>
              <a:spcAft>
                <a:spcPts val="0"/>
              </a:spcAft>
              <a:buNone/>
            </a:pPr>
            <a:r>
              <a:t/>
            </a:r>
            <a:endParaRPr/>
          </a:p>
        </p:txBody>
      </p:sp>
      <p:sp>
        <p:nvSpPr>
          <p:cNvPr id="177" name="Google Shape;17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chemeClr val="dk1"/>
                </a:solidFill>
              </a:rPr>
              <a:t>3.2) Phân loại cho 2 quần thể đa biến:</a:t>
            </a:r>
            <a:endParaRPr sz="1900">
              <a:solidFill>
                <a:schemeClr val="dk1"/>
              </a:solidFill>
            </a:endParaRPr>
          </a:p>
          <a:p>
            <a:pPr indent="0" lvl="0" marL="0" rtl="0" algn="l">
              <a:spcBef>
                <a:spcPts val="1200"/>
              </a:spcBef>
              <a:spcAft>
                <a:spcPts val="0"/>
              </a:spcAft>
              <a:buNone/>
            </a:pPr>
            <a:r>
              <a:rPr lang="en" sz="1900">
                <a:solidFill>
                  <a:schemeClr val="dk1"/>
                </a:solidFill>
              </a:rPr>
              <a:t>3.2.1) ∑</a:t>
            </a:r>
            <a:r>
              <a:rPr baseline="-25000" lang="en" sz="1900">
                <a:solidFill>
                  <a:schemeClr val="dk1"/>
                </a:solidFill>
              </a:rPr>
              <a:t>1</a:t>
            </a:r>
            <a:r>
              <a:rPr lang="en" sz="1900">
                <a:solidFill>
                  <a:schemeClr val="dk1"/>
                </a:solidFill>
              </a:rPr>
              <a:t>=∑</a:t>
            </a:r>
            <a:r>
              <a:rPr baseline="-25000" lang="en" sz="1900">
                <a:solidFill>
                  <a:schemeClr val="dk1"/>
                </a:solidFill>
              </a:rPr>
              <a:t>2</a:t>
            </a:r>
            <a:r>
              <a:rPr lang="en" sz="1900">
                <a:solidFill>
                  <a:schemeClr val="dk1"/>
                </a:solidFill>
              </a:rPr>
              <a:t>=∑</a:t>
            </a:r>
            <a:endParaRPr sz="1900">
              <a:solidFill>
                <a:schemeClr val="dk1"/>
              </a:solidFill>
            </a:endParaRPr>
          </a:p>
          <a:p>
            <a:pPr indent="0" lvl="0" marL="0" rtl="0" algn="l">
              <a:spcBef>
                <a:spcPts val="1200"/>
              </a:spcBef>
              <a:spcAft>
                <a:spcPts val="0"/>
              </a:spcAft>
              <a:buNone/>
            </a:pPr>
            <a:r>
              <a:rPr lang="en">
                <a:solidFill>
                  <a:schemeClr val="dk1"/>
                </a:solidFill>
              </a:rPr>
              <a:t>Mặt khác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Và để cực tiểu ECM trong vùng R1, R2 thì </a:t>
            </a:r>
            <a:endParaRPr>
              <a:solidFill>
                <a:schemeClr val="dk1"/>
              </a:solidFill>
            </a:endParaRPr>
          </a:p>
        </p:txBody>
      </p:sp>
      <p:pic>
        <p:nvPicPr>
          <p:cNvPr id="178" name="Google Shape;178;p30"/>
          <p:cNvPicPr preferRelativeResize="0"/>
          <p:nvPr/>
        </p:nvPicPr>
        <p:blipFill>
          <a:blip r:embed="rId3">
            <a:alphaModFix/>
          </a:blip>
          <a:stretch>
            <a:fillRect/>
          </a:stretch>
        </p:blipFill>
        <p:spPr>
          <a:xfrm>
            <a:off x="1702738" y="2066925"/>
            <a:ext cx="5324475" cy="1009650"/>
          </a:xfrm>
          <a:prstGeom prst="rect">
            <a:avLst/>
          </a:prstGeom>
          <a:noFill/>
          <a:ln>
            <a:noFill/>
          </a:ln>
        </p:spPr>
      </p:pic>
      <p:pic>
        <p:nvPicPr>
          <p:cNvPr id="179" name="Google Shape;179;p30"/>
          <p:cNvPicPr preferRelativeResize="0"/>
          <p:nvPr/>
        </p:nvPicPr>
        <p:blipFill>
          <a:blip r:embed="rId4">
            <a:alphaModFix/>
          </a:blip>
          <a:stretch>
            <a:fillRect/>
          </a:stretch>
        </p:blipFill>
        <p:spPr>
          <a:xfrm>
            <a:off x="4702375" y="3225838"/>
            <a:ext cx="2114550" cy="1343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III.Bài toán phân lớp 2 populations</a:t>
            </a:r>
            <a:endParaRPr/>
          </a:p>
          <a:p>
            <a:pPr indent="0" lvl="0" marL="0" rtl="0" algn="l">
              <a:spcBef>
                <a:spcPts val="0"/>
              </a:spcBef>
              <a:spcAft>
                <a:spcPts val="0"/>
              </a:spcAft>
              <a:buNone/>
            </a:pPr>
            <a:r>
              <a:t/>
            </a:r>
            <a:endParaRPr/>
          </a:p>
        </p:txBody>
      </p:sp>
      <p:sp>
        <p:nvSpPr>
          <p:cNvPr id="185" name="Google Shape;18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chemeClr val="dk1"/>
                </a:solidFill>
              </a:rPr>
              <a:t>3.2) Phân loại cho 2 quần thể đa biến:</a:t>
            </a:r>
            <a:endParaRPr sz="1900">
              <a:solidFill>
                <a:schemeClr val="dk1"/>
              </a:solidFill>
            </a:endParaRPr>
          </a:p>
          <a:p>
            <a:pPr indent="0" lvl="0" marL="0" rtl="0" algn="l">
              <a:spcBef>
                <a:spcPts val="1200"/>
              </a:spcBef>
              <a:spcAft>
                <a:spcPts val="0"/>
              </a:spcAft>
              <a:buNone/>
            </a:pPr>
            <a:r>
              <a:rPr lang="en" sz="1900">
                <a:solidFill>
                  <a:schemeClr val="dk1"/>
                </a:solidFill>
              </a:rPr>
              <a:t>3.2.1) ∑</a:t>
            </a:r>
            <a:r>
              <a:rPr baseline="-25000" lang="en" sz="1900">
                <a:solidFill>
                  <a:schemeClr val="dk1"/>
                </a:solidFill>
              </a:rPr>
              <a:t>1</a:t>
            </a:r>
            <a:r>
              <a:rPr lang="en" sz="1900">
                <a:solidFill>
                  <a:schemeClr val="dk1"/>
                </a:solidFill>
              </a:rPr>
              <a:t>=∑</a:t>
            </a:r>
            <a:r>
              <a:rPr baseline="-25000" lang="en" sz="1900">
                <a:solidFill>
                  <a:schemeClr val="dk1"/>
                </a:solidFill>
              </a:rPr>
              <a:t>2</a:t>
            </a:r>
            <a:r>
              <a:rPr lang="en" sz="1900">
                <a:solidFill>
                  <a:schemeClr val="dk1"/>
                </a:solidFill>
              </a:rPr>
              <a:t>=∑</a:t>
            </a:r>
            <a:endParaRPr sz="1900">
              <a:solidFill>
                <a:schemeClr val="dk1"/>
              </a:solidFill>
            </a:endParaRPr>
          </a:p>
          <a:p>
            <a:pPr indent="0" lvl="0" marL="0" rtl="0" algn="l">
              <a:spcBef>
                <a:spcPts val="1200"/>
              </a:spcBef>
              <a:spcAft>
                <a:spcPts val="1200"/>
              </a:spcAft>
              <a:buNone/>
            </a:pPr>
            <a:r>
              <a:rPr lang="en">
                <a:solidFill>
                  <a:schemeClr val="dk1"/>
                </a:solidFill>
              </a:rPr>
              <a:t>Do đó ta có: </a:t>
            </a:r>
            <a:endParaRPr>
              <a:solidFill>
                <a:schemeClr val="dk1"/>
              </a:solidFill>
            </a:endParaRPr>
          </a:p>
        </p:txBody>
      </p:sp>
      <p:pic>
        <p:nvPicPr>
          <p:cNvPr id="186" name="Google Shape;186;p31"/>
          <p:cNvPicPr preferRelativeResize="0"/>
          <p:nvPr/>
        </p:nvPicPr>
        <p:blipFill>
          <a:blip r:embed="rId3">
            <a:alphaModFix/>
          </a:blip>
          <a:stretch>
            <a:fillRect/>
          </a:stretch>
        </p:blipFill>
        <p:spPr>
          <a:xfrm>
            <a:off x="1876675" y="2090250"/>
            <a:ext cx="5848350" cy="133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 </a:t>
            </a:r>
            <a:r>
              <a:rPr lang="en">
                <a:solidFill>
                  <a:schemeClr val="accent5"/>
                </a:solidFill>
              </a:rPr>
              <a:t>Giới thiệu</a:t>
            </a:r>
            <a:endParaRPr>
              <a:solidFill>
                <a:schemeClr val="accent5"/>
              </a:solidFill>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chemeClr val="dk1"/>
                </a:solidFill>
              </a:rPr>
              <a:t>Học Máy gồm 4 loại phương thức học:</a:t>
            </a:r>
            <a:endParaRPr>
              <a:solidFill>
                <a:schemeClr val="dk1"/>
              </a:solidFill>
            </a:endParaRPr>
          </a:p>
          <a:p>
            <a:pPr indent="-334327" lvl="0" marL="914400" rtl="0" algn="l">
              <a:spcBef>
                <a:spcPts val="1200"/>
              </a:spcBef>
              <a:spcAft>
                <a:spcPts val="0"/>
              </a:spcAft>
              <a:buClr>
                <a:schemeClr val="dk1"/>
              </a:buClr>
              <a:buSzPct val="100000"/>
              <a:buAutoNum type="arabicPeriod"/>
            </a:pPr>
            <a:r>
              <a:rPr lang="en">
                <a:solidFill>
                  <a:schemeClr val="dk1"/>
                </a:solidFill>
              </a:rPr>
              <a:t>Học có giám sát gồm 2 bài toán lớn:</a:t>
            </a:r>
            <a:endParaRPr>
              <a:solidFill>
                <a:schemeClr val="dk1"/>
              </a:solidFill>
            </a:endParaRPr>
          </a:p>
          <a:p>
            <a:pPr indent="-310832" lvl="1" marL="1371600" rtl="0" algn="l">
              <a:spcBef>
                <a:spcPts val="0"/>
              </a:spcBef>
              <a:spcAft>
                <a:spcPts val="0"/>
              </a:spcAft>
              <a:buClr>
                <a:schemeClr val="dk1"/>
              </a:buClr>
              <a:buSzPct val="100000"/>
              <a:buAutoNum type="alphaLcPeriod"/>
            </a:pPr>
            <a:r>
              <a:rPr b="1" lang="en">
                <a:solidFill>
                  <a:schemeClr val="dk1"/>
                </a:solidFill>
              </a:rPr>
              <a:t>PHÂN LỚP</a:t>
            </a:r>
            <a:endParaRPr b="1">
              <a:solidFill>
                <a:schemeClr val="dk1"/>
              </a:solidFill>
            </a:endParaRPr>
          </a:p>
          <a:p>
            <a:pPr indent="-310832" lvl="1" marL="1371600" rtl="0" algn="l">
              <a:spcBef>
                <a:spcPts val="0"/>
              </a:spcBef>
              <a:spcAft>
                <a:spcPts val="0"/>
              </a:spcAft>
              <a:buClr>
                <a:schemeClr val="dk1"/>
              </a:buClr>
              <a:buSzPct val="100000"/>
              <a:buAutoNum type="alphaLcPeriod"/>
            </a:pPr>
            <a:r>
              <a:rPr lang="en">
                <a:solidFill>
                  <a:schemeClr val="dk1"/>
                </a:solidFill>
              </a:rPr>
              <a:t>Hồi quy</a:t>
            </a:r>
            <a:endParaRPr>
              <a:solidFill>
                <a:schemeClr val="dk1"/>
              </a:solidFill>
            </a:endParaRPr>
          </a:p>
          <a:p>
            <a:pPr indent="-334327" lvl="0" marL="914400" rtl="0" algn="l">
              <a:spcBef>
                <a:spcPts val="0"/>
              </a:spcBef>
              <a:spcAft>
                <a:spcPts val="0"/>
              </a:spcAft>
              <a:buClr>
                <a:schemeClr val="dk1"/>
              </a:buClr>
              <a:buSzPct val="100000"/>
              <a:buAutoNum type="arabicPeriod"/>
            </a:pPr>
            <a:r>
              <a:rPr lang="en">
                <a:solidFill>
                  <a:schemeClr val="dk1"/>
                </a:solidFill>
              </a:rPr>
              <a:t>Học không giám sát</a:t>
            </a:r>
            <a:endParaRPr>
              <a:solidFill>
                <a:schemeClr val="dk1"/>
              </a:solidFill>
            </a:endParaRPr>
          </a:p>
          <a:p>
            <a:pPr indent="-334327" lvl="0" marL="914400" rtl="0" algn="l">
              <a:spcBef>
                <a:spcPts val="0"/>
              </a:spcBef>
              <a:spcAft>
                <a:spcPts val="0"/>
              </a:spcAft>
              <a:buClr>
                <a:schemeClr val="dk1"/>
              </a:buClr>
              <a:buSzPct val="100000"/>
              <a:buAutoNum type="arabicPeriod"/>
            </a:pPr>
            <a:r>
              <a:rPr lang="en">
                <a:solidFill>
                  <a:schemeClr val="dk1"/>
                </a:solidFill>
              </a:rPr>
              <a:t>Học nửa giám sát</a:t>
            </a:r>
            <a:endParaRPr>
              <a:solidFill>
                <a:schemeClr val="dk1"/>
              </a:solidFill>
            </a:endParaRPr>
          </a:p>
          <a:p>
            <a:pPr indent="-334327" lvl="0" marL="914400" rtl="0" algn="l">
              <a:spcBef>
                <a:spcPts val="0"/>
              </a:spcBef>
              <a:spcAft>
                <a:spcPts val="0"/>
              </a:spcAft>
              <a:buClr>
                <a:schemeClr val="dk1"/>
              </a:buClr>
              <a:buSzPct val="100000"/>
              <a:buAutoNum type="arabicPeriod"/>
            </a:pPr>
            <a:r>
              <a:rPr lang="en">
                <a:solidFill>
                  <a:schemeClr val="dk1"/>
                </a:solidFill>
              </a:rPr>
              <a:t>Học tăng cường</a:t>
            </a:r>
            <a:endParaRPr>
              <a:solidFill>
                <a:schemeClr val="dk1"/>
              </a:solidFill>
            </a:endParaRPr>
          </a:p>
          <a:p>
            <a:pPr indent="0" lvl="0" marL="0" rtl="0" algn="l">
              <a:spcBef>
                <a:spcPts val="1200"/>
              </a:spcBef>
              <a:spcAft>
                <a:spcPts val="0"/>
              </a:spcAft>
              <a:buNone/>
            </a:pPr>
            <a:r>
              <a:rPr b="1" lang="en">
                <a:solidFill>
                  <a:schemeClr val="dk1"/>
                </a:solidFill>
              </a:rPr>
              <a:t>PHÂN LỚP </a:t>
            </a:r>
            <a:r>
              <a:rPr lang="en">
                <a:solidFill>
                  <a:schemeClr val="dk1"/>
                </a:solidFill>
              </a:rPr>
              <a:t>là quá trình tìm kiếm 1 mô hình phân lớp (model) giúp tách dữ liệu thành nhiều lớp theo nhiều nhãn (label) khác nhau.</a:t>
            </a:r>
            <a:endParaRPr>
              <a:solidFill>
                <a:schemeClr val="dk1"/>
              </a:solidFill>
            </a:endParaRPr>
          </a:p>
          <a:p>
            <a:pPr indent="0" lvl="0" marL="0" rtl="0" algn="l">
              <a:spcBef>
                <a:spcPts val="1200"/>
              </a:spcBef>
              <a:spcAft>
                <a:spcPts val="1200"/>
              </a:spcAft>
              <a:buNone/>
            </a:pPr>
            <a:r>
              <a:rPr lang="en">
                <a:solidFill>
                  <a:schemeClr val="dk1"/>
                </a:solidFill>
              </a:rPr>
              <a:t>Model được xây dựng dựa trên tập dữ liệu được xây dựng từ trước có gán nhãn (tập huấn luyện).</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III.Bài toán phân lớp 2 populations</a:t>
            </a:r>
            <a:endParaRPr/>
          </a:p>
          <a:p>
            <a:pPr indent="0" lvl="0" marL="0" rtl="0" algn="l">
              <a:spcBef>
                <a:spcPts val="0"/>
              </a:spcBef>
              <a:spcAft>
                <a:spcPts val="0"/>
              </a:spcAft>
              <a:buNone/>
            </a:pPr>
            <a:r>
              <a:t/>
            </a:r>
            <a:endParaRPr/>
          </a:p>
        </p:txBody>
      </p:sp>
      <p:sp>
        <p:nvSpPr>
          <p:cNvPr id="192" name="Google Shape;19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chemeClr val="dk1"/>
                </a:solidFill>
              </a:rPr>
              <a:t>3.2) Phân loại cho 2 quần thể đa biến:</a:t>
            </a:r>
            <a:endParaRPr sz="1900">
              <a:solidFill>
                <a:schemeClr val="dk1"/>
              </a:solidFill>
            </a:endParaRPr>
          </a:p>
          <a:p>
            <a:pPr indent="0" lvl="0" marL="0" rtl="0" algn="l">
              <a:spcBef>
                <a:spcPts val="1200"/>
              </a:spcBef>
              <a:spcAft>
                <a:spcPts val="0"/>
              </a:spcAft>
              <a:buNone/>
            </a:pPr>
            <a:r>
              <a:rPr lang="en" sz="1900">
                <a:solidFill>
                  <a:schemeClr val="dk1"/>
                </a:solidFill>
              </a:rPr>
              <a:t>3.2.1) ∑</a:t>
            </a:r>
            <a:r>
              <a:rPr baseline="-25000" lang="en" sz="1900">
                <a:solidFill>
                  <a:schemeClr val="dk1"/>
                </a:solidFill>
              </a:rPr>
              <a:t>1</a:t>
            </a:r>
            <a:r>
              <a:rPr lang="en" sz="1900">
                <a:solidFill>
                  <a:schemeClr val="dk1"/>
                </a:solidFill>
              </a:rPr>
              <a:t>=∑</a:t>
            </a:r>
            <a:r>
              <a:rPr baseline="-25000" lang="en" sz="1900">
                <a:solidFill>
                  <a:schemeClr val="dk1"/>
                </a:solidFill>
              </a:rPr>
              <a:t>2</a:t>
            </a:r>
            <a:r>
              <a:rPr lang="en" sz="1900">
                <a:solidFill>
                  <a:schemeClr val="dk1"/>
                </a:solidFill>
              </a:rPr>
              <a:t>=∑</a:t>
            </a:r>
            <a:endParaRPr sz="1900">
              <a:solidFill>
                <a:schemeClr val="dk1"/>
              </a:solidFill>
            </a:endParaRPr>
          </a:p>
          <a:p>
            <a:pPr indent="0" lvl="0" marL="0" rtl="0" algn="l">
              <a:spcBef>
                <a:spcPts val="1200"/>
              </a:spcBef>
              <a:spcAft>
                <a:spcPts val="0"/>
              </a:spcAft>
              <a:buNone/>
            </a:pPr>
            <a:r>
              <a:rPr lang="en" sz="1900">
                <a:solidFill>
                  <a:schemeClr val="dk1"/>
                </a:solidFill>
              </a:rPr>
              <a:t>	Tuy nhiên trong thực tế thì μ</a:t>
            </a:r>
            <a:r>
              <a:rPr baseline="-25000" lang="en" sz="1900">
                <a:solidFill>
                  <a:schemeClr val="dk1"/>
                </a:solidFill>
              </a:rPr>
              <a:t>1</a:t>
            </a:r>
            <a:r>
              <a:rPr lang="en" sz="1900">
                <a:solidFill>
                  <a:schemeClr val="dk1"/>
                </a:solidFill>
              </a:rPr>
              <a:t>, μ</a:t>
            </a:r>
            <a:r>
              <a:rPr baseline="-25000" lang="en" sz="1900">
                <a:solidFill>
                  <a:schemeClr val="dk1"/>
                </a:solidFill>
              </a:rPr>
              <a:t>2</a:t>
            </a:r>
            <a:r>
              <a:rPr lang="en" sz="1900">
                <a:solidFill>
                  <a:schemeClr val="dk1"/>
                </a:solidFill>
              </a:rPr>
              <a:t>, ∑ không xác định. Nhưng nếu có được n</a:t>
            </a:r>
            <a:r>
              <a:rPr baseline="-25000" lang="en" sz="1900">
                <a:solidFill>
                  <a:schemeClr val="dk1"/>
                </a:solidFill>
              </a:rPr>
              <a:t>1</a:t>
            </a:r>
            <a:r>
              <a:rPr lang="en" sz="1900">
                <a:solidFill>
                  <a:schemeClr val="dk1"/>
                </a:solidFill>
              </a:rPr>
              <a:t> biến X với X</a:t>
            </a:r>
            <a:r>
              <a:rPr baseline="30000" lang="en" sz="1900">
                <a:solidFill>
                  <a:schemeClr val="dk1"/>
                </a:solidFill>
              </a:rPr>
              <a:t>T</a:t>
            </a:r>
            <a:r>
              <a:rPr lang="en" sz="1900">
                <a:solidFill>
                  <a:schemeClr val="dk1"/>
                </a:solidFill>
              </a:rPr>
              <a:t>=[X</a:t>
            </a:r>
            <a:r>
              <a:rPr baseline="-25000" lang="en" sz="1900">
                <a:solidFill>
                  <a:schemeClr val="dk1"/>
                </a:solidFill>
              </a:rPr>
              <a:t>1</a:t>
            </a:r>
            <a:r>
              <a:rPr lang="en" sz="1900">
                <a:solidFill>
                  <a:schemeClr val="dk1"/>
                </a:solidFill>
              </a:rPr>
              <a:t> ,...X</a:t>
            </a:r>
            <a:r>
              <a:rPr baseline="-25000" lang="en" sz="1900">
                <a:solidFill>
                  <a:schemeClr val="dk1"/>
                </a:solidFill>
              </a:rPr>
              <a:t>p</a:t>
            </a:r>
            <a:r>
              <a:rPr lang="en" sz="1900">
                <a:solidFill>
                  <a:schemeClr val="dk1"/>
                </a:solidFill>
              </a:rPr>
              <a:t>] với p là số chiều dữ liệu có phân lớp π</a:t>
            </a:r>
            <a:r>
              <a:rPr baseline="-25000" lang="en" sz="1900">
                <a:solidFill>
                  <a:schemeClr val="dk1"/>
                </a:solidFill>
              </a:rPr>
              <a:t>1</a:t>
            </a:r>
            <a:r>
              <a:rPr lang="en" sz="1900">
                <a:solidFill>
                  <a:schemeClr val="dk1"/>
                </a:solidFill>
              </a:rPr>
              <a:t> và n2 biến X có phân lớp π</a:t>
            </a:r>
            <a:r>
              <a:rPr baseline="-25000" lang="en" sz="1900">
                <a:solidFill>
                  <a:schemeClr val="dk1"/>
                </a:solidFill>
              </a:rPr>
              <a:t>2</a:t>
            </a:r>
            <a:r>
              <a:rPr lang="en" sz="1900">
                <a:solidFill>
                  <a:schemeClr val="dk1"/>
                </a:solidFill>
              </a:rPr>
              <a:t> ( n</a:t>
            </a:r>
            <a:r>
              <a:rPr baseline="-25000" lang="en" sz="1900">
                <a:solidFill>
                  <a:schemeClr val="dk1"/>
                </a:solidFill>
              </a:rPr>
              <a:t>1</a:t>
            </a:r>
            <a:r>
              <a:rPr lang="en" sz="1900">
                <a:solidFill>
                  <a:schemeClr val="dk1"/>
                </a:solidFill>
              </a:rPr>
              <a:t>+n</a:t>
            </a:r>
            <a:r>
              <a:rPr baseline="-25000" lang="en" sz="1900">
                <a:solidFill>
                  <a:schemeClr val="dk1"/>
                </a:solidFill>
              </a:rPr>
              <a:t>2</a:t>
            </a:r>
            <a:r>
              <a:rPr lang="en" sz="1900">
                <a:solidFill>
                  <a:schemeClr val="dk1"/>
                </a:solidFill>
              </a:rPr>
              <a:t>-1 ≥ p). Ta có ma trận : </a:t>
            </a:r>
            <a:endParaRPr sz="1900">
              <a:solidFill>
                <a:schemeClr val="dk1"/>
              </a:solidFill>
            </a:endParaRPr>
          </a:p>
          <a:p>
            <a:pPr indent="0" lvl="0" marL="0" rtl="0" algn="l">
              <a:spcBef>
                <a:spcPts val="1200"/>
              </a:spcBef>
              <a:spcAft>
                <a:spcPts val="1200"/>
              </a:spcAft>
              <a:buNone/>
            </a:pPr>
            <a:r>
              <a:t/>
            </a:r>
            <a:endParaRPr/>
          </a:p>
        </p:txBody>
      </p:sp>
      <p:pic>
        <p:nvPicPr>
          <p:cNvPr id="193" name="Google Shape;193;p32"/>
          <p:cNvPicPr preferRelativeResize="0"/>
          <p:nvPr/>
        </p:nvPicPr>
        <p:blipFill>
          <a:blip r:embed="rId3">
            <a:alphaModFix/>
          </a:blip>
          <a:stretch>
            <a:fillRect/>
          </a:stretch>
        </p:blipFill>
        <p:spPr>
          <a:xfrm>
            <a:off x="4784375" y="2887800"/>
            <a:ext cx="2821900" cy="1961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III.Bài toán phân lớp 2 populations</a:t>
            </a:r>
            <a:endParaRPr/>
          </a:p>
          <a:p>
            <a:pPr indent="0" lvl="0" marL="0" rtl="0" algn="l">
              <a:spcBef>
                <a:spcPts val="0"/>
              </a:spcBef>
              <a:spcAft>
                <a:spcPts val="0"/>
              </a:spcAft>
              <a:buNone/>
            </a:pPr>
            <a:r>
              <a:t/>
            </a:r>
            <a:endParaRPr/>
          </a:p>
        </p:txBody>
      </p:sp>
      <p:sp>
        <p:nvSpPr>
          <p:cNvPr id="199" name="Google Shape;19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900">
                <a:solidFill>
                  <a:schemeClr val="dk1"/>
                </a:solidFill>
              </a:rPr>
              <a:t>3.2) Phân loại cho 2 quần thể đa biến:</a:t>
            </a:r>
            <a:endParaRPr sz="1900">
              <a:solidFill>
                <a:schemeClr val="dk1"/>
              </a:solidFill>
            </a:endParaRPr>
          </a:p>
          <a:p>
            <a:pPr indent="0" lvl="0" marL="0" rtl="0" algn="l">
              <a:spcBef>
                <a:spcPts val="1200"/>
              </a:spcBef>
              <a:spcAft>
                <a:spcPts val="0"/>
              </a:spcAft>
              <a:buNone/>
            </a:pPr>
            <a:r>
              <a:rPr lang="en" sz="1900">
                <a:solidFill>
                  <a:schemeClr val="dk1"/>
                </a:solidFill>
              </a:rPr>
              <a:t>3.2.1) ∑</a:t>
            </a:r>
            <a:r>
              <a:rPr baseline="-25000" lang="en" sz="1900">
                <a:solidFill>
                  <a:schemeClr val="dk1"/>
                </a:solidFill>
              </a:rPr>
              <a:t>1</a:t>
            </a:r>
            <a:r>
              <a:rPr lang="en" sz="1900">
                <a:solidFill>
                  <a:schemeClr val="dk1"/>
                </a:solidFill>
              </a:rPr>
              <a:t>=∑</a:t>
            </a:r>
            <a:r>
              <a:rPr baseline="-25000" lang="en" sz="1900">
                <a:solidFill>
                  <a:schemeClr val="dk1"/>
                </a:solidFill>
              </a:rPr>
              <a:t>2</a:t>
            </a:r>
            <a:r>
              <a:rPr lang="en" sz="1900">
                <a:solidFill>
                  <a:schemeClr val="dk1"/>
                </a:solidFill>
              </a:rPr>
              <a:t>=∑</a:t>
            </a:r>
            <a:endParaRPr sz="1900">
              <a:solidFill>
                <a:schemeClr val="dk1"/>
              </a:solidFill>
            </a:endParaRPr>
          </a:p>
          <a:p>
            <a:pPr indent="0" lvl="0" marL="0" rtl="0" algn="l">
              <a:spcBef>
                <a:spcPts val="1200"/>
              </a:spcBef>
              <a:spcAft>
                <a:spcPts val="0"/>
              </a:spcAft>
              <a:buNone/>
            </a:pPr>
            <a:r>
              <a:rPr lang="en" sz="1900">
                <a:solidFill>
                  <a:schemeClr val="dk1"/>
                </a:solidFill>
              </a:rPr>
              <a:t>Ta tính được sample mean vector x</a:t>
            </a:r>
            <a:r>
              <a:rPr baseline="-25000" lang="en" sz="1900">
                <a:solidFill>
                  <a:schemeClr val="dk1"/>
                </a:solidFill>
              </a:rPr>
              <a:t>1</a:t>
            </a:r>
            <a:r>
              <a:rPr lang="en" sz="1900">
                <a:solidFill>
                  <a:schemeClr val="dk1"/>
                </a:solidFill>
              </a:rPr>
              <a:t> và x</a:t>
            </a:r>
            <a:r>
              <a:rPr baseline="-25000" lang="en" sz="1900">
                <a:solidFill>
                  <a:schemeClr val="dk1"/>
                </a:solidFill>
              </a:rPr>
              <a:t>2</a:t>
            </a:r>
            <a:r>
              <a:rPr lang="en" sz="1900">
                <a:solidFill>
                  <a:schemeClr val="dk1"/>
                </a:solidFill>
              </a:rPr>
              <a:t> và covariance matrix S</a:t>
            </a:r>
            <a:r>
              <a:rPr baseline="-25000" lang="en" sz="1900">
                <a:solidFill>
                  <a:schemeClr val="dk1"/>
                </a:solidFill>
              </a:rPr>
              <a:t>1</a:t>
            </a:r>
            <a:r>
              <a:rPr lang="en" sz="1900">
                <a:solidFill>
                  <a:schemeClr val="dk1"/>
                </a:solidFill>
              </a:rPr>
              <a:t>,S</a:t>
            </a:r>
            <a:r>
              <a:rPr baseline="-25000" lang="en" sz="1900">
                <a:solidFill>
                  <a:schemeClr val="dk1"/>
                </a:solidFill>
              </a:rPr>
              <a:t>2</a:t>
            </a:r>
            <a:r>
              <a:rPr lang="en" sz="1900">
                <a:solidFill>
                  <a:schemeClr val="dk1"/>
                </a:solidFill>
              </a:rPr>
              <a:t> của X</a:t>
            </a:r>
            <a:r>
              <a:rPr baseline="-25000" lang="en" sz="1900">
                <a:solidFill>
                  <a:schemeClr val="dk1"/>
                </a:solidFill>
              </a:rPr>
              <a:t>1</a:t>
            </a:r>
            <a:r>
              <a:rPr lang="en" sz="1900">
                <a:solidFill>
                  <a:schemeClr val="dk1"/>
                </a:solidFill>
              </a:rPr>
              <a:t>,X</a:t>
            </a:r>
            <a:r>
              <a:rPr baseline="-25000" lang="en" sz="1900">
                <a:solidFill>
                  <a:schemeClr val="dk1"/>
                </a:solidFill>
              </a:rPr>
              <a:t>2</a:t>
            </a:r>
            <a:endParaRPr sz="1900">
              <a:solidFill>
                <a:schemeClr val="dk1"/>
              </a:solidFill>
            </a:endParaRPr>
          </a:p>
          <a:p>
            <a:pPr indent="0" lvl="0" marL="0" rtl="0" algn="l">
              <a:spcBef>
                <a:spcPts val="1200"/>
              </a:spcBef>
              <a:spcAft>
                <a:spcPts val="0"/>
              </a:spcAft>
              <a:buNone/>
            </a:pPr>
            <a:r>
              <a:rPr lang="en" sz="1900">
                <a:solidFill>
                  <a:schemeClr val="dk1"/>
                </a:solidFill>
              </a:rPr>
              <a:t>Vì 2 covariance matrix của 2 quần thể bằng nhau nên: </a:t>
            </a:r>
            <a:endParaRPr sz="1900">
              <a:solidFill>
                <a:schemeClr val="dk1"/>
              </a:solidFill>
            </a:endParaRPr>
          </a:p>
          <a:p>
            <a:pPr indent="0" lvl="0" marL="0" rtl="0" algn="l">
              <a:spcBef>
                <a:spcPts val="1200"/>
              </a:spcBef>
              <a:spcAft>
                <a:spcPts val="0"/>
              </a:spcAft>
              <a:buNone/>
            </a:pPr>
            <a:r>
              <a:t/>
            </a:r>
            <a:endParaRPr sz="1900">
              <a:solidFill>
                <a:schemeClr val="dk1"/>
              </a:solidFill>
            </a:endParaRPr>
          </a:p>
          <a:p>
            <a:pPr indent="0" lvl="0" marL="0" rtl="0" algn="l">
              <a:spcBef>
                <a:spcPts val="1200"/>
              </a:spcBef>
              <a:spcAft>
                <a:spcPts val="0"/>
              </a:spcAft>
              <a:buNone/>
            </a:pPr>
            <a:r>
              <a:t/>
            </a:r>
            <a:endParaRPr sz="1900">
              <a:solidFill>
                <a:schemeClr val="dk1"/>
              </a:solidFill>
            </a:endParaRPr>
          </a:p>
          <a:p>
            <a:pPr indent="0" lvl="0" marL="0" rtl="0" algn="l">
              <a:spcBef>
                <a:spcPts val="1200"/>
              </a:spcBef>
              <a:spcAft>
                <a:spcPts val="0"/>
              </a:spcAft>
              <a:buNone/>
            </a:pPr>
            <a:r>
              <a:rPr lang="en" sz="1900">
                <a:solidFill>
                  <a:schemeClr val="dk1"/>
                </a:solidFill>
              </a:rPr>
              <a:t>	</a:t>
            </a:r>
            <a:endParaRPr sz="1900">
              <a:solidFill>
                <a:schemeClr val="dk1"/>
              </a:solidFill>
            </a:endParaRPr>
          </a:p>
          <a:p>
            <a:pPr indent="0" lvl="0" marL="0" rtl="0" algn="l">
              <a:spcBef>
                <a:spcPts val="1200"/>
              </a:spcBef>
              <a:spcAft>
                <a:spcPts val="1200"/>
              </a:spcAft>
              <a:buNone/>
            </a:pPr>
            <a:r>
              <a:t/>
            </a:r>
            <a:endParaRPr/>
          </a:p>
        </p:txBody>
      </p:sp>
      <p:pic>
        <p:nvPicPr>
          <p:cNvPr id="200" name="Google Shape;200;p33"/>
          <p:cNvPicPr preferRelativeResize="0"/>
          <p:nvPr/>
        </p:nvPicPr>
        <p:blipFill>
          <a:blip r:embed="rId3">
            <a:alphaModFix/>
          </a:blip>
          <a:stretch>
            <a:fillRect/>
          </a:stretch>
        </p:blipFill>
        <p:spPr>
          <a:xfrm>
            <a:off x="2673038" y="2885250"/>
            <a:ext cx="3971925" cy="723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III.Bài toán phân lớp 2 populations</a:t>
            </a:r>
            <a:endParaRPr/>
          </a:p>
          <a:p>
            <a:pPr indent="0" lvl="0" marL="0" rtl="0" algn="l">
              <a:spcBef>
                <a:spcPts val="0"/>
              </a:spcBef>
              <a:spcAft>
                <a:spcPts val="0"/>
              </a:spcAft>
              <a:buNone/>
            </a:pPr>
            <a:r>
              <a:t/>
            </a:r>
            <a:endParaRPr/>
          </a:p>
        </p:txBody>
      </p:sp>
      <p:sp>
        <p:nvSpPr>
          <p:cNvPr id="206" name="Google Shape;20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chemeClr val="dk1"/>
                </a:solidFill>
              </a:rPr>
              <a:t>3.2) Phân loại cho 2 quần thể đa biến:</a:t>
            </a:r>
            <a:endParaRPr sz="1900">
              <a:solidFill>
                <a:schemeClr val="dk1"/>
              </a:solidFill>
            </a:endParaRPr>
          </a:p>
          <a:p>
            <a:pPr indent="0" lvl="0" marL="0" rtl="0" algn="l">
              <a:spcBef>
                <a:spcPts val="1200"/>
              </a:spcBef>
              <a:spcAft>
                <a:spcPts val="0"/>
              </a:spcAft>
              <a:buNone/>
            </a:pPr>
            <a:r>
              <a:rPr lang="en" sz="1900">
                <a:solidFill>
                  <a:schemeClr val="dk1"/>
                </a:solidFill>
              </a:rPr>
              <a:t>3.2.1) ∑</a:t>
            </a:r>
            <a:r>
              <a:rPr baseline="-25000" lang="en" sz="1900">
                <a:solidFill>
                  <a:schemeClr val="dk1"/>
                </a:solidFill>
              </a:rPr>
              <a:t>1</a:t>
            </a:r>
            <a:r>
              <a:rPr lang="en" sz="1900">
                <a:solidFill>
                  <a:schemeClr val="dk1"/>
                </a:solidFill>
              </a:rPr>
              <a:t>=∑</a:t>
            </a:r>
            <a:r>
              <a:rPr baseline="-25000" lang="en" sz="1900">
                <a:solidFill>
                  <a:schemeClr val="dk1"/>
                </a:solidFill>
              </a:rPr>
              <a:t>2</a:t>
            </a:r>
            <a:r>
              <a:rPr lang="en" sz="1900">
                <a:solidFill>
                  <a:schemeClr val="dk1"/>
                </a:solidFill>
              </a:rPr>
              <a:t>=∑</a:t>
            </a:r>
            <a:endParaRPr sz="1900">
              <a:solidFill>
                <a:schemeClr val="dk1"/>
              </a:solidFill>
            </a:endParaRPr>
          </a:p>
          <a:p>
            <a:pPr indent="0" lvl="0" marL="0" rtl="0" algn="l">
              <a:spcBef>
                <a:spcPts val="1200"/>
              </a:spcBef>
              <a:spcAft>
                <a:spcPts val="0"/>
              </a:spcAft>
              <a:buNone/>
            </a:pPr>
            <a:r>
              <a:rPr lang="en" sz="1900">
                <a:solidFill>
                  <a:schemeClr val="dk1"/>
                </a:solidFill>
              </a:rPr>
              <a:t>	Khi đó: </a:t>
            </a:r>
            <a:endParaRPr sz="1900">
              <a:solidFill>
                <a:schemeClr val="dk1"/>
              </a:solidFill>
            </a:endParaRPr>
          </a:p>
          <a:p>
            <a:pPr indent="0" lvl="0" marL="0" rtl="0" algn="l">
              <a:spcBef>
                <a:spcPts val="1200"/>
              </a:spcBef>
              <a:spcAft>
                <a:spcPts val="0"/>
              </a:spcAft>
              <a:buNone/>
            </a:pPr>
            <a:r>
              <a:t/>
            </a:r>
            <a:endParaRPr sz="1900">
              <a:solidFill>
                <a:schemeClr val="dk1"/>
              </a:solidFill>
            </a:endParaRPr>
          </a:p>
          <a:p>
            <a:pPr indent="0" lvl="0" marL="0" rtl="0" algn="l">
              <a:spcBef>
                <a:spcPts val="1200"/>
              </a:spcBef>
              <a:spcAft>
                <a:spcPts val="1200"/>
              </a:spcAft>
              <a:buNone/>
            </a:pPr>
            <a:r>
              <a:t/>
            </a:r>
            <a:endParaRPr/>
          </a:p>
        </p:txBody>
      </p:sp>
      <p:pic>
        <p:nvPicPr>
          <p:cNvPr id="207" name="Google Shape;207;p34"/>
          <p:cNvPicPr preferRelativeResize="0"/>
          <p:nvPr/>
        </p:nvPicPr>
        <p:blipFill>
          <a:blip r:embed="rId3">
            <a:alphaModFix/>
          </a:blip>
          <a:stretch>
            <a:fillRect/>
          </a:stretch>
        </p:blipFill>
        <p:spPr>
          <a:xfrm>
            <a:off x="1826700" y="2189700"/>
            <a:ext cx="5844949" cy="1185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III.Bài toán phân lớp 2 populations</a:t>
            </a:r>
            <a:endParaRPr/>
          </a:p>
          <a:p>
            <a:pPr indent="0" lvl="0" marL="0" rtl="0" algn="l">
              <a:spcBef>
                <a:spcPts val="0"/>
              </a:spcBef>
              <a:spcAft>
                <a:spcPts val="0"/>
              </a:spcAft>
              <a:buNone/>
            </a:pPr>
            <a:r>
              <a:t/>
            </a:r>
            <a:endParaRPr/>
          </a:p>
        </p:txBody>
      </p:sp>
      <p:sp>
        <p:nvSpPr>
          <p:cNvPr id="213" name="Google Shape;21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900">
                <a:solidFill>
                  <a:schemeClr val="dk1"/>
                </a:solidFill>
              </a:rPr>
              <a:t>3.2) Phân loại cho 2 quần thể đa biến:</a:t>
            </a:r>
            <a:endParaRPr sz="1900">
              <a:solidFill>
                <a:schemeClr val="dk1"/>
              </a:solidFill>
            </a:endParaRPr>
          </a:p>
          <a:p>
            <a:pPr indent="0" lvl="0" marL="0" rtl="0" algn="l">
              <a:spcBef>
                <a:spcPts val="1200"/>
              </a:spcBef>
              <a:spcAft>
                <a:spcPts val="0"/>
              </a:spcAft>
              <a:buNone/>
            </a:pPr>
            <a:r>
              <a:rPr lang="en" sz="1900">
                <a:solidFill>
                  <a:schemeClr val="dk1"/>
                </a:solidFill>
              </a:rPr>
              <a:t>3.2.1) ∑</a:t>
            </a:r>
            <a:r>
              <a:rPr baseline="-25000" lang="en" sz="1900">
                <a:solidFill>
                  <a:schemeClr val="dk1"/>
                </a:solidFill>
              </a:rPr>
              <a:t>1</a:t>
            </a:r>
            <a:r>
              <a:rPr lang="en" sz="1900">
                <a:solidFill>
                  <a:schemeClr val="dk1"/>
                </a:solidFill>
              </a:rPr>
              <a:t>=∑</a:t>
            </a:r>
            <a:r>
              <a:rPr baseline="-25000" lang="en" sz="1900">
                <a:solidFill>
                  <a:schemeClr val="dk1"/>
                </a:solidFill>
              </a:rPr>
              <a:t>2</a:t>
            </a:r>
            <a:r>
              <a:rPr lang="en" sz="1900">
                <a:solidFill>
                  <a:schemeClr val="dk1"/>
                </a:solidFill>
              </a:rPr>
              <a:t>=∑</a:t>
            </a:r>
            <a:endParaRPr sz="1900">
              <a:solidFill>
                <a:schemeClr val="dk1"/>
              </a:solidFill>
            </a:endParaRPr>
          </a:p>
          <a:p>
            <a:pPr indent="0" lvl="0" marL="0" rtl="0" algn="l">
              <a:spcBef>
                <a:spcPts val="1200"/>
              </a:spcBef>
              <a:spcAft>
                <a:spcPts val="0"/>
              </a:spcAft>
              <a:buNone/>
            </a:pPr>
            <a:r>
              <a:rPr lang="en" sz="1900">
                <a:solidFill>
                  <a:schemeClr val="dk1"/>
                </a:solidFill>
              </a:rPr>
              <a:t>Ta có nhận xét sau: </a:t>
            </a:r>
            <a:endParaRPr sz="1900">
              <a:solidFill>
                <a:schemeClr val="dk1"/>
              </a:solidFill>
            </a:endParaRPr>
          </a:p>
          <a:p>
            <a:pPr indent="0" lvl="0" marL="0" rtl="0" algn="l">
              <a:spcBef>
                <a:spcPts val="1200"/>
              </a:spcBef>
              <a:spcAft>
                <a:spcPts val="0"/>
              </a:spcAft>
              <a:buNone/>
            </a:pPr>
            <a:r>
              <a:t/>
            </a:r>
            <a:endParaRPr sz="1900">
              <a:solidFill>
                <a:schemeClr val="dk1"/>
              </a:solidFill>
            </a:endParaRPr>
          </a:p>
          <a:p>
            <a:pPr indent="0" lvl="0" marL="0" rtl="0" algn="l">
              <a:spcBef>
                <a:spcPts val="1200"/>
              </a:spcBef>
              <a:spcAft>
                <a:spcPts val="0"/>
              </a:spcAft>
              <a:buNone/>
            </a:pPr>
            <a:r>
              <a:t/>
            </a:r>
            <a:endParaRPr sz="1900">
              <a:solidFill>
                <a:schemeClr val="dk1"/>
              </a:solidFill>
            </a:endParaRPr>
          </a:p>
          <a:p>
            <a:pPr indent="0" lvl="0" marL="0" rtl="0" algn="l">
              <a:spcBef>
                <a:spcPts val="1200"/>
              </a:spcBef>
              <a:spcAft>
                <a:spcPts val="0"/>
              </a:spcAft>
              <a:buNone/>
            </a:pPr>
            <a:r>
              <a:rPr lang="en" sz="1900">
                <a:solidFill>
                  <a:schemeClr val="dk1"/>
                </a:solidFill>
              </a:rPr>
              <a:t>Trong đó:  </a:t>
            </a:r>
            <a:endParaRPr sz="1900">
              <a:solidFill>
                <a:schemeClr val="dk1"/>
              </a:solidFill>
            </a:endParaRPr>
          </a:p>
          <a:p>
            <a:pPr indent="0" lvl="0" marL="0" rtl="0" algn="l">
              <a:spcBef>
                <a:spcPts val="1200"/>
              </a:spcBef>
              <a:spcAft>
                <a:spcPts val="0"/>
              </a:spcAft>
              <a:buNone/>
            </a:pPr>
            <a:r>
              <a:rPr lang="en" sz="1900">
                <a:solidFill>
                  <a:schemeClr val="dk1"/>
                </a:solidFill>
              </a:rPr>
              <a:t>	</a:t>
            </a:r>
            <a:endParaRPr sz="1900">
              <a:solidFill>
                <a:schemeClr val="dk1"/>
              </a:solidFill>
            </a:endParaRPr>
          </a:p>
          <a:p>
            <a:pPr indent="0" lvl="0" marL="0" rtl="0" algn="l">
              <a:spcBef>
                <a:spcPts val="1200"/>
              </a:spcBef>
              <a:spcAft>
                <a:spcPts val="1200"/>
              </a:spcAft>
              <a:buNone/>
            </a:pPr>
            <a:r>
              <a:t/>
            </a:r>
            <a:endParaRPr/>
          </a:p>
        </p:txBody>
      </p:sp>
      <p:pic>
        <p:nvPicPr>
          <p:cNvPr id="214" name="Google Shape;214;p35"/>
          <p:cNvPicPr preferRelativeResize="0"/>
          <p:nvPr/>
        </p:nvPicPr>
        <p:blipFill>
          <a:blip r:embed="rId3">
            <a:alphaModFix/>
          </a:blip>
          <a:stretch>
            <a:fillRect/>
          </a:stretch>
        </p:blipFill>
        <p:spPr>
          <a:xfrm>
            <a:off x="2436488" y="2077188"/>
            <a:ext cx="4467225" cy="1076325"/>
          </a:xfrm>
          <a:prstGeom prst="rect">
            <a:avLst/>
          </a:prstGeom>
          <a:noFill/>
          <a:ln>
            <a:noFill/>
          </a:ln>
        </p:spPr>
      </p:pic>
      <p:pic>
        <p:nvPicPr>
          <p:cNvPr id="215" name="Google Shape;215;p35"/>
          <p:cNvPicPr preferRelativeResize="0"/>
          <p:nvPr/>
        </p:nvPicPr>
        <p:blipFill>
          <a:blip r:embed="rId4">
            <a:alphaModFix/>
          </a:blip>
          <a:stretch>
            <a:fillRect/>
          </a:stretch>
        </p:blipFill>
        <p:spPr>
          <a:xfrm>
            <a:off x="1453613" y="3305738"/>
            <a:ext cx="3381375" cy="1190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III.Bài toán phân lớp 2 populations</a:t>
            </a:r>
            <a:endParaRPr/>
          </a:p>
          <a:p>
            <a:pPr indent="0" lvl="0" marL="0" rtl="0" algn="l">
              <a:spcBef>
                <a:spcPts val="0"/>
              </a:spcBef>
              <a:spcAft>
                <a:spcPts val="0"/>
              </a:spcAft>
              <a:buNone/>
            </a:pPr>
            <a:r>
              <a:t/>
            </a:r>
            <a:endParaRPr/>
          </a:p>
        </p:txBody>
      </p:sp>
      <p:sp>
        <p:nvSpPr>
          <p:cNvPr id="221" name="Google Shape;221;p36"/>
          <p:cNvSpPr txBox="1"/>
          <p:nvPr>
            <p:ph idx="1" type="body"/>
          </p:nvPr>
        </p:nvSpPr>
        <p:spPr>
          <a:xfrm>
            <a:off x="442450" y="1261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900">
                <a:solidFill>
                  <a:schemeClr val="dk1"/>
                </a:solidFill>
              </a:rPr>
              <a:t>3.2) Phân loại cho 2 quần thể đa biến:</a:t>
            </a:r>
            <a:endParaRPr sz="1900">
              <a:solidFill>
                <a:schemeClr val="dk1"/>
              </a:solidFill>
            </a:endParaRPr>
          </a:p>
          <a:p>
            <a:pPr indent="0" lvl="0" marL="0" rtl="0" algn="l">
              <a:spcBef>
                <a:spcPts val="1200"/>
              </a:spcBef>
              <a:spcAft>
                <a:spcPts val="0"/>
              </a:spcAft>
              <a:buNone/>
            </a:pPr>
            <a:r>
              <a:rPr lang="en" sz="1900">
                <a:solidFill>
                  <a:schemeClr val="dk1"/>
                </a:solidFill>
              </a:rPr>
              <a:t>3.2.1) ∑</a:t>
            </a:r>
            <a:r>
              <a:rPr baseline="-25000" lang="en" sz="1900">
                <a:solidFill>
                  <a:schemeClr val="dk1"/>
                </a:solidFill>
              </a:rPr>
              <a:t>1</a:t>
            </a:r>
            <a:r>
              <a:rPr lang="en" sz="1900">
                <a:solidFill>
                  <a:schemeClr val="dk1"/>
                </a:solidFill>
              </a:rPr>
              <a:t>=∑</a:t>
            </a:r>
            <a:r>
              <a:rPr baseline="-25000" lang="en" sz="1900">
                <a:solidFill>
                  <a:schemeClr val="dk1"/>
                </a:solidFill>
              </a:rPr>
              <a:t>2</a:t>
            </a:r>
            <a:r>
              <a:rPr lang="en" sz="1900">
                <a:solidFill>
                  <a:schemeClr val="dk1"/>
                </a:solidFill>
              </a:rPr>
              <a:t>=∑</a:t>
            </a:r>
            <a:endParaRPr sz="1900">
              <a:solidFill>
                <a:schemeClr val="dk1"/>
              </a:solidFill>
            </a:endParaRPr>
          </a:p>
          <a:p>
            <a:pPr indent="0" lvl="0" marL="0" rtl="0" algn="l">
              <a:spcBef>
                <a:spcPts val="1200"/>
              </a:spcBef>
              <a:spcAft>
                <a:spcPts val="0"/>
              </a:spcAft>
              <a:buNone/>
            </a:pPr>
            <a:r>
              <a:rPr lang="en" sz="1900">
                <a:solidFill>
                  <a:schemeClr val="dk1"/>
                </a:solidFill>
              </a:rPr>
              <a:t>Trường hợp đặc biệt khi </a:t>
            </a:r>
            <a:endParaRPr sz="1900">
              <a:solidFill>
                <a:schemeClr val="dk1"/>
              </a:solidFill>
            </a:endParaRPr>
          </a:p>
          <a:p>
            <a:pPr indent="0" lvl="0" marL="0" rtl="0" algn="l">
              <a:spcBef>
                <a:spcPts val="1200"/>
              </a:spcBef>
              <a:spcAft>
                <a:spcPts val="0"/>
              </a:spcAft>
              <a:buNone/>
            </a:pPr>
            <a:r>
              <a:t/>
            </a:r>
            <a:endParaRPr sz="1900">
              <a:solidFill>
                <a:schemeClr val="dk1"/>
              </a:solidFill>
            </a:endParaRPr>
          </a:p>
          <a:p>
            <a:pPr indent="0" lvl="0" marL="0" rtl="0" algn="l">
              <a:spcBef>
                <a:spcPts val="1200"/>
              </a:spcBef>
              <a:spcAft>
                <a:spcPts val="0"/>
              </a:spcAft>
              <a:buNone/>
            </a:pPr>
            <a:r>
              <a:rPr lang="en" sz="1900">
                <a:solidFill>
                  <a:schemeClr val="dk1"/>
                </a:solidFill>
              </a:rPr>
              <a:t>Thì x</a:t>
            </a:r>
            <a:r>
              <a:rPr baseline="-25000" lang="en" sz="1900">
                <a:solidFill>
                  <a:schemeClr val="dk1"/>
                </a:solidFill>
              </a:rPr>
              <a:t>0</a:t>
            </a:r>
            <a:r>
              <a:rPr lang="en" sz="1900">
                <a:solidFill>
                  <a:schemeClr val="dk1"/>
                </a:solidFill>
              </a:rPr>
              <a:t> được phân lớp vào π</a:t>
            </a:r>
            <a:r>
              <a:rPr baseline="-25000" lang="en" sz="1900">
                <a:solidFill>
                  <a:schemeClr val="dk1"/>
                </a:solidFill>
              </a:rPr>
              <a:t>1 </a:t>
            </a:r>
            <a:endParaRPr sz="1900">
              <a:solidFill>
                <a:schemeClr val="dk1"/>
              </a:solidFill>
            </a:endParaRPr>
          </a:p>
          <a:p>
            <a:pPr indent="0" lvl="0" marL="0" rtl="0" algn="l">
              <a:spcBef>
                <a:spcPts val="1200"/>
              </a:spcBef>
              <a:spcAft>
                <a:spcPts val="0"/>
              </a:spcAft>
              <a:buNone/>
            </a:pPr>
            <a:r>
              <a:t/>
            </a:r>
            <a:endParaRPr sz="1900">
              <a:solidFill>
                <a:schemeClr val="dk1"/>
              </a:solidFill>
            </a:endParaRPr>
          </a:p>
          <a:p>
            <a:pPr indent="0" lvl="0" marL="0" rtl="0" algn="l">
              <a:spcBef>
                <a:spcPts val="1200"/>
              </a:spcBef>
              <a:spcAft>
                <a:spcPts val="0"/>
              </a:spcAft>
              <a:buNone/>
            </a:pPr>
            <a:r>
              <a:rPr lang="en" sz="1900">
                <a:solidFill>
                  <a:schemeClr val="dk1"/>
                </a:solidFill>
              </a:rPr>
              <a:t>Còn ngược lại thì x</a:t>
            </a:r>
            <a:r>
              <a:rPr baseline="-25000" lang="en" sz="1900">
                <a:solidFill>
                  <a:schemeClr val="dk1"/>
                </a:solidFill>
              </a:rPr>
              <a:t>0</a:t>
            </a:r>
            <a:r>
              <a:rPr lang="en" sz="1900">
                <a:solidFill>
                  <a:schemeClr val="dk1"/>
                </a:solidFill>
              </a:rPr>
              <a:t> được phân lớp vào π</a:t>
            </a:r>
            <a:r>
              <a:rPr baseline="-25000" lang="en" sz="1900">
                <a:solidFill>
                  <a:schemeClr val="dk1"/>
                </a:solidFill>
              </a:rPr>
              <a:t>2</a:t>
            </a:r>
            <a:endParaRPr sz="1900">
              <a:solidFill>
                <a:schemeClr val="dk1"/>
              </a:solidFill>
            </a:endParaRPr>
          </a:p>
          <a:p>
            <a:pPr indent="0" lvl="0" marL="0" rtl="0" algn="l">
              <a:spcBef>
                <a:spcPts val="1200"/>
              </a:spcBef>
              <a:spcAft>
                <a:spcPts val="0"/>
              </a:spcAft>
              <a:buNone/>
            </a:pPr>
            <a:r>
              <a:rPr lang="en" sz="1900">
                <a:solidFill>
                  <a:schemeClr val="dk1"/>
                </a:solidFill>
              </a:rPr>
              <a:t>	</a:t>
            </a:r>
            <a:endParaRPr sz="1900">
              <a:solidFill>
                <a:schemeClr val="dk1"/>
              </a:solidFill>
            </a:endParaRPr>
          </a:p>
          <a:p>
            <a:pPr indent="0" lvl="0" marL="0" rtl="0" algn="l">
              <a:spcBef>
                <a:spcPts val="1200"/>
              </a:spcBef>
              <a:spcAft>
                <a:spcPts val="1200"/>
              </a:spcAft>
              <a:buNone/>
            </a:pPr>
            <a:r>
              <a:t/>
            </a:r>
            <a:endParaRPr/>
          </a:p>
        </p:txBody>
      </p:sp>
      <p:pic>
        <p:nvPicPr>
          <p:cNvPr id="222" name="Google Shape;222;p36"/>
          <p:cNvPicPr preferRelativeResize="0"/>
          <p:nvPr/>
        </p:nvPicPr>
        <p:blipFill>
          <a:blip r:embed="rId3">
            <a:alphaModFix/>
          </a:blip>
          <a:stretch>
            <a:fillRect/>
          </a:stretch>
        </p:blipFill>
        <p:spPr>
          <a:xfrm>
            <a:off x="2501275" y="1747575"/>
            <a:ext cx="1694150" cy="747875"/>
          </a:xfrm>
          <a:prstGeom prst="rect">
            <a:avLst/>
          </a:prstGeom>
          <a:noFill/>
          <a:ln>
            <a:noFill/>
          </a:ln>
        </p:spPr>
      </p:pic>
      <p:pic>
        <p:nvPicPr>
          <p:cNvPr id="223" name="Google Shape;223;p36"/>
          <p:cNvPicPr preferRelativeResize="0"/>
          <p:nvPr/>
        </p:nvPicPr>
        <p:blipFill>
          <a:blip r:embed="rId4">
            <a:alphaModFix/>
          </a:blip>
          <a:stretch>
            <a:fillRect/>
          </a:stretch>
        </p:blipFill>
        <p:spPr>
          <a:xfrm>
            <a:off x="2806575" y="2688675"/>
            <a:ext cx="3413852" cy="478437"/>
          </a:xfrm>
          <a:prstGeom prst="rect">
            <a:avLst/>
          </a:prstGeom>
          <a:noFill/>
          <a:ln>
            <a:noFill/>
          </a:ln>
        </p:spPr>
      </p:pic>
      <p:pic>
        <p:nvPicPr>
          <p:cNvPr id="224" name="Google Shape;224;p36"/>
          <p:cNvPicPr preferRelativeResize="0"/>
          <p:nvPr/>
        </p:nvPicPr>
        <p:blipFill>
          <a:blip r:embed="rId5">
            <a:alphaModFix/>
          </a:blip>
          <a:stretch>
            <a:fillRect/>
          </a:stretch>
        </p:blipFill>
        <p:spPr>
          <a:xfrm>
            <a:off x="4572000" y="3301825"/>
            <a:ext cx="3719950" cy="177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III.Bài toán phân lớp 2 populations</a:t>
            </a:r>
            <a:endParaRPr/>
          </a:p>
          <a:p>
            <a:pPr indent="0" lvl="0" marL="0" rtl="0" algn="l">
              <a:spcBef>
                <a:spcPts val="0"/>
              </a:spcBef>
              <a:spcAft>
                <a:spcPts val="0"/>
              </a:spcAft>
              <a:buNone/>
            </a:pPr>
            <a:r>
              <a:t/>
            </a:r>
            <a:endParaRPr/>
          </a:p>
        </p:txBody>
      </p:sp>
      <p:sp>
        <p:nvSpPr>
          <p:cNvPr id="230" name="Google Shape;230;p37"/>
          <p:cNvSpPr txBox="1"/>
          <p:nvPr>
            <p:ph idx="1" type="body"/>
          </p:nvPr>
        </p:nvSpPr>
        <p:spPr>
          <a:xfrm>
            <a:off x="442450" y="1261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sz="1900">
                <a:solidFill>
                  <a:schemeClr val="dk1"/>
                </a:solidFill>
              </a:rPr>
              <a:t>3.2) Phân loại cho 2 quần thể đa biến:</a:t>
            </a:r>
            <a:endParaRPr sz="1900">
              <a:solidFill>
                <a:schemeClr val="dk1"/>
              </a:solidFill>
            </a:endParaRPr>
          </a:p>
          <a:p>
            <a:pPr indent="0" lvl="0" marL="0" rtl="0" algn="l">
              <a:spcBef>
                <a:spcPts val="1200"/>
              </a:spcBef>
              <a:spcAft>
                <a:spcPts val="0"/>
              </a:spcAft>
              <a:buNone/>
            </a:pPr>
            <a:r>
              <a:rPr lang="en" sz="1900">
                <a:solidFill>
                  <a:schemeClr val="dk1"/>
                </a:solidFill>
              </a:rPr>
              <a:t>3.2.2) Tiếp cận theo hướng của Fisher:</a:t>
            </a:r>
            <a:endParaRPr sz="1900">
              <a:solidFill>
                <a:schemeClr val="dk1"/>
              </a:solidFill>
            </a:endParaRPr>
          </a:p>
          <a:p>
            <a:pPr indent="0" lvl="0" marL="0" rtl="0" algn="l">
              <a:spcBef>
                <a:spcPts val="1200"/>
              </a:spcBef>
              <a:spcAft>
                <a:spcPts val="0"/>
              </a:spcAft>
              <a:buNone/>
            </a:pPr>
            <a:r>
              <a:rPr lang="en" sz="1900">
                <a:solidFill>
                  <a:schemeClr val="dk1"/>
                </a:solidFill>
              </a:rPr>
              <a:t>Chúng ta sẽ tập trung vào tính chất được ứng dụng để phân lớp đối tượng:</a:t>
            </a:r>
            <a:endParaRPr sz="1900">
              <a:solidFill>
                <a:schemeClr val="dk1"/>
              </a:solidFill>
            </a:endParaRPr>
          </a:p>
          <a:p>
            <a:pPr indent="0" lvl="0" marL="0" rtl="0" algn="l">
              <a:spcBef>
                <a:spcPts val="1200"/>
              </a:spcBef>
              <a:spcAft>
                <a:spcPts val="0"/>
              </a:spcAft>
              <a:buNone/>
            </a:pPr>
            <a:r>
              <a:t/>
            </a:r>
            <a:endParaRPr sz="1900">
              <a:solidFill>
                <a:schemeClr val="dk1"/>
              </a:solidFill>
            </a:endParaRPr>
          </a:p>
          <a:p>
            <a:pPr indent="0" lvl="0" marL="0" rtl="0" algn="l">
              <a:spcBef>
                <a:spcPts val="1200"/>
              </a:spcBef>
              <a:spcAft>
                <a:spcPts val="0"/>
              </a:spcAft>
              <a:buNone/>
            </a:pPr>
            <a:r>
              <a:rPr lang="en" sz="1900">
                <a:solidFill>
                  <a:schemeClr val="dk1"/>
                </a:solidFill>
              </a:rPr>
              <a:t>Gỉa sử y</a:t>
            </a:r>
            <a:r>
              <a:rPr baseline="-25000" lang="en" sz="1900">
                <a:solidFill>
                  <a:schemeClr val="dk1"/>
                </a:solidFill>
              </a:rPr>
              <a:t>11</a:t>
            </a:r>
            <a:r>
              <a:rPr lang="en" sz="1900">
                <a:solidFill>
                  <a:schemeClr val="dk1"/>
                </a:solidFill>
              </a:rPr>
              <a:t>,...,y</a:t>
            </a:r>
            <a:r>
              <a:rPr baseline="-25000" lang="en" sz="1900">
                <a:solidFill>
                  <a:schemeClr val="dk1"/>
                </a:solidFill>
              </a:rPr>
              <a:t>1n </a:t>
            </a:r>
            <a:r>
              <a:rPr lang="en" sz="1900">
                <a:solidFill>
                  <a:schemeClr val="dk1"/>
                </a:solidFill>
              </a:rPr>
              <a:t>là tổ hợp tuyến tính của các giá trị x thuộc π</a:t>
            </a:r>
            <a:r>
              <a:rPr baseline="-25000" lang="en" sz="1900">
                <a:solidFill>
                  <a:schemeClr val="dk1"/>
                </a:solidFill>
              </a:rPr>
              <a:t>1</a:t>
            </a:r>
            <a:r>
              <a:rPr lang="en" sz="1900">
                <a:solidFill>
                  <a:schemeClr val="dk1"/>
                </a:solidFill>
              </a:rPr>
              <a:t> và y</a:t>
            </a:r>
            <a:r>
              <a:rPr baseline="-25000" lang="en" sz="1900">
                <a:solidFill>
                  <a:schemeClr val="dk1"/>
                </a:solidFill>
              </a:rPr>
              <a:t>11</a:t>
            </a:r>
            <a:r>
              <a:rPr lang="en" sz="1900">
                <a:solidFill>
                  <a:schemeClr val="dk1"/>
                </a:solidFill>
              </a:rPr>
              <a:t>,...,y</a:t>
            </a:r>
            <a:r>
              <a:rPr baseline="-25000" lang="en" sz="1900">
                <a:solidFill>
                  <a:schemeClr val="dk1"/>
                </a:solidFill>
              </a:rPr>
              <a:t>1n  </a:t>
            </a:r>
            <a:r>
              <a:rPr lang="en" sz="1900">
                <a:solidFill>
                  <a:schemeClr val="dk1"/>
                </a:solidFill>
              </a:rPr>
              <a:t>là tổ hợp tuyến tính của các giá trị thuộc π</a:t>
            </a:r>
            <a:r>
              <a:rPr baseline="-25000" lang="en" sz="1900">
                <a:solidFill>
                  <a:schemeClr val="dk1"/>
                </a:solidFill>
              </a:rPr>
              <a:t>2</a:t>
            </a:r>
            <a:endParaRPr sz="1900">
              <a:solidFill>
                <a:schemeClr val="dk1"/>
              </a:solidFill>
            </a:endParaRPr>
          </a:p>
          <a:p>
            <a:pPr indent="0" lvl="0" marL="0" rtl="0" algn="l">
              <a:spcBef>
                <a:spcPts val="1200"/>
              </a:spcBef>
              <a:spcAft>
                <a:spcPts val="0"/>
              </a:spcAft>
              <a:buNone/>
            </a:pPr>
            <a:r>
              <a:rPr lang="en" sz="1900">
                <a:solidFill>
                  <a:schemeClr val="dk1"/>
                </a:solidFill>
              </a:rPr>
              <a:t>Sự khác biệt của hai tập chính là sự khác biệt giữa y</a:t>
            </a:r>
            <a:r>
              <a:rPr baseline="-25000" lang="en" sz="1900">
                <a:solidFill>
                  <a:schemeClr val="dk1"/>
                </a:solidFill>
              </a:rPr>
              <a:t>1 </a:t>
            </a:r>
            <a:r>
              <a:rPr lang="en" sz="1900">
                <a:solidFill>
                  <a:schemeClr val="dk1"/>
                </a:solidFill>
              </a:rPr>
              <a:t>và y</a:t>
            </a:r>
            <a:r>
              <a:rPr baseline="-25000" lang="en" sz="1900">
                <a:solidFill>
                  <a:schemeClr val="dk1"/>
                </a:solidFill>
              </a:rPr>
              <a:t>2</a:t>
            </a:r>
            <a:r>
              <a:rPr lang="en" sz="1900">
                <a:solidFill>
                  <a:schemeClr val="dk1"/>
                </a:solidFill>
              </a:rPr>
              <a:t> được thể hiện bằng đơn vị độ lệch chuẩn:</a:t>
            </a:r>
            <a:endParaRPr sz="1900">
              <a:solidFill>
                <a:schemeClr val="dk1"/>
              </a:solidFill>
            </a:endParaRPr>
          </a:p>
          <a:p>
            <a:pPr indent="0" lvl="0" marL="0" rtl="0" algn="l">
              <a:spcBef>
                <a:spcPts val="1200"/>
              </a:spcBef>
              <a:spcAft>
                <a:spcPts val="0"/>
              </a:spcAft>
              <a:buNone/>
            </a:pPr>
            <a:r>
              <a:rPr lang="en" sz="1900">
                <a:solidFill>
                  <a:schemeClr val="dk1"/>
                </a:solidFill>
              </a:rPr>
              <a:t>	</a:t>
            </a:r>
            <a:endParaRPr sz="1900">
              <a:solidFill>
                <a:schemeClr val="dk1"/>
              </a:solidFill>
            </a:endParaRPr>
          </a:p>
          <a:p>
            <a:pPr indent="0" lvl="0" marL="0" rtl="0" algn="l">
              <a:spcBef>
                <a:spcPts val="1200"/>
              </a:spcBef>
              <a:spcAft>
                <a:spcPts val="1200"/>
              </a:spcAft>
              <a:buNone/>
            </a:pPr>
            <a:r>
              <a:t/>
            </a:r>
            <a:endParaRPr/>
          </a:p>
        </p:txBody>
      </p:sp>
      <p:pic>
        <p:nvPicPr>
          <p:cNvPr id="231" name="Google Shape;231;p37"/>
          <p:cNvPicPr preferRelativeResize="0"/>
          <p:nvPr/>
        </p:nvPicPr>
        <p:blipFill>
          <a:blip r:embed="rId3">
            <a:alphaModFix/>
          </a:blip>
          <a:stretch>
            <a:fillRect/>
          </a:stretch>
        </p:blipFill>
        <p:spPr>
          <a:xfrm>
            <a:off x="1414725" y="2381325"/>
            <a:ext cx="2914650" cy="533400"/>
          </a:xfrm>
          <a:prstGeom prst="rect">
            <a:avLst/>
          </a:prstGeom>
          <a:noFill/>
          <a:ln>
            <a:noFill/>
          </a:ln>
        </p:spPr>
      </p:pic>
      <p:pic>
        <p:nvPicPr>
          <p:cNvPr id="232" name="Google Shape;232;p37"/>
          <p:cNvPicPr preferRelativeResize="0"/>
          <p:nvPr/>
        </p:nvPicPr>
        <p:blipFill>
          <a:blip r:embed="rId4">
            <a:alphaModFix/>
          </a:blip>
          <a:stretch>
            <a:fillRect/>
          </a:stretch>
        </p:blipFill>
        <p:spPr>
          <a:xfrm>
            <a:off x="2017600" y="3963488"/>
            <a:ext cx="2209800" cy="714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III.Bài toán phân lớp 2 populations</a:t>
            </a:r>
            <a:endParaRPr/>
          </a:p>
          <a:p>
            <a:pPr indent="0" lvl="0" marL="0" rtl="0" algn="l">
              <a:spcBef>
                <a:spcPts val="0"/>
              </a:spcBef>
              <a:spcAft>
                <a:spcPts val="0"/>
              </a:spcAft>
              <a:buNone/>
            </a:pPr>
            <a:r>
              <a:t/>
            </a:r>
            <a:endParaRPr/>
          </a:p>
        </p:txBody>
      </p:sp>
      <p:sp>
        <p:nvSpPr>
          <p:cNvPr id="238" name="Google Shape;238;p38"/>
          <p:cNvSpPr txBox="1"/>
          <p:nvPr>
            <p:ph idx="1" type="body"/>
          </p:nvPr>
        </p:nvSpPr>
        <p:spPr>
          <a:xfrm>
            <a:off x="442450" y="1261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900">
                <a:solidFill>
                  <a:schemeClr val="dk1"/>
                </a:solidFill>
              </a:rPr>
              <a:t>3.2) Phân loại cho 2 quần thể đa biến:</a:t>
            </a:r>
            <a:endParaRPr sz="1900">
              <a:solidFill>
                <a:schemeClr val="dk1"/>
              </a:solidFill>
            </a:endParaRPr>
          </a:p>
          <a:p>
            <a:pPr indent="0" lvl="0" marL="0" rtl="0" algn="l">
              <a:spcBef>
                <a:spcPts val="1200"/>
              </a:spcBef>
              <a:spcAft>
                <a:spcPts val="0"/>
              </a:spcAft>
              <a:buNone/>
            </a:pPr>
            <a:r>
              <a:rPr lang="en" sz="1900">
                <a:solidFill>
                  <a:schemeClr val="dk1"/>
                </a:solidFill>
              </a:rPr>
              <a:t>3.2.2) Tiếp cận theo hướng của Fisher:</a:t>
            </a:r>
            <a:endParaRPr sz="1900">
              <a:solidFill>
                <a:schemeClr val="dk1"/>
              </a:solidFill>
            </a:endParaRPr>
          </a:p>
          <a:p>
            <a:pPr indent="0" lvl="0" marL="0" rtl="0" algn="l">
              <a:spcBef>
                <a:spcPts val="1200"/>
              </a:spcBef>
              <a:spcAft>
                <a:spcPts val="0"/>
              </a:spcAft>
              <a:buNone/>
            </a:pPr>
            <a:r>
              <a:rPr lang="en" sz="1900">
                <a:solidFill>
                  <a:schemeClr val="dk1"/>
                </a:solidFill>
              </a:rPr>
              <a:t>Trong đó:  </a:t>
            </a:r>
            <a:endParaRPr sz="1900">
              <a:solidFill>
                <a:schemeClr val="dk1"/>
              </a:solidFill>
            </a:endParaRPr>
          </a:p>
          <a:p>
            <a:pPr indent="0" lvl="0" marL="0" rtl="0" algn="l">
              <a:spcBef>
                <a:spcPts val="1200"/>
              </a:spcBef>
              <a:spcAft>
                <a:spcPts val="0"/>
              </a:spcAft>
              <a:buNone/>
            </a:pPr>
            <a:r>
              <a:rPr lang="en" sz="1900">
                <a:solidFill>
                  <a:schemeClr val="dk1"/>
                </a:solidFill>
              </a:rPr>
              <a:t>	</a:t>
            </a:r>
            <a:endParaRPr sz="1900">
              <a:solidFill>
                <a:schemeClr val="dk1"/>
              </a:solidFill>
            </a:endParaRPr>
          </a:p>
          <a:p>
            <a:pPr indent="0" lvl="0" marL="0" rtl="0" algn="l">
              <a:spcBef>
                <a:spcPts val="1200"/>
              </a:spcBef>
              <a:spcAft>
                <a:spcPts val="0"/>
              </a:spcAft>
              <a:buNone/>
            </a:pPr>
            <a:r>
              <a:rPr lang="en"/>
              <a:t>Vậy để seperation đạt cực đại thì: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Trong đó : </a:t>
            </a:r>
            <a:endParaRPr baseline="-25000"/>
          </a:p>
        </p:txBody>
      </p:sp>
      <p:pic>
        <p:nvPicPr>
          <p:cNvPr id="239" name="Google Shape;239;p38"/>
          <p:cNvPicPr preferRelativeResize="0"/>
          <p:nvPr/>
        </p:nvPicPr>
        <p:blipFill>
          <a:blip r:embed="rId3">
            <a:alphaModFix/>
          </a:blip>
          <a:stretch>
            <a:fillRect/>
          </a:stretch>
        </p:blipFill>
        <p:spPr>
          <a:xfrm>
            <a:off x="1673250" y="2127625"/>
            <a:ext cx="4026000" cy="888250"/>
          </a:xfrm>
          <a:prstGeom prst="rect">
            <a:avLst/>
          </a:prstGeom>
          <a:noFill/>
          <a:ln>
            <a:noFill/>
          </a:ln>
        </p:spPr>
      </p:pic>
      <p:pic>
        <p:nvPicPr>
          <p:cNvPr id="240" name="Google Shape;240;p38"/>
          <p:cNvPicPr preferRelativeResize="0"/>
          <p:nvPr/>
        </p:nvPicPr>
        <p:blipFill>
          <a:blip r:embed="rId4">
            <a:alphaModFix/>
          </a:blip>
          <a:stretch>
            <a:fillRect/>
          </a:stretch>
        </p:blipFill>
        <p:spPr>
          <a:xfrm>
            <a:off x="1569025" y="3445175"/>
            <a:ext cx="6267450" cy="781050"/>
          </a:xfrm>
          <a:prstGeom prst="rect">
            <a:avLst/>
          </a:prstGeom>
          <a:noFill/>
          <a:ln>
            <a:noFill/>
          </a:ln>
        </p:spPr>
      </p:pic>
      <p:pic>
        <p:nvPicPr>
          <p:cNvPr id="241" name="Google Shape;241;p38"/>
          <p:cNvPicPr preferRelativeResize="0"/>
          <p:nvPr/>
        </p:nvPicPr>
        <p:blipFill>
          <a:blip r:embed="rId5">
            <a:alphaModFix/>
          </a:blip>
          <a:stretch>
            <a:fillRect/>
          </a:stretch>
        </p:blipFill>
        <p:spPr>
          <a:xfrm>
            <a:off x="1569025" y="4306025"/>
            <a:ext cx="1028700" cy="476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III.Bài toán phân lớp 2 populations</a:t>
            </a:r>
            <a:endParaRPr/>
          </a:p>
          <a:p>
            <a:pPr indent="0" lvl="0" marL="0" rtl="0" algn="l">
              <a:spcBef>
                <a:spcPts val="0"/>
              </a:spcBef>
              <a:spcAft>
                <a:spcPts val="0"/>
              </a:spcAft>
              <a:buNone/>
            </a:pPr>
            <a:r>
              <a:t/>
            </a:r>
            <a:endParaRPr/>
          </a:p>
        </p:txBody>
      </p:sp>
      <p:sp>
        <p:nvSpPr>
          <p:cNvPr id="247" name="Google Shape;247;p39"/>
          <p:cNvSpPr txBox="1"/>
          <p:nvPr>
            <p:ph idx="1" type="body"/>
          </p:nvPr>
        </p:nvSpPr>
        <p:spPr>
          <a:xfrm>
            <a:off x="442450" y="1261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900">
                <a:solidFill>
                  <a:schemeClr val="dk1"/>
                </a:solidFill>
              </a:rPr>
              <a:t>3.2) Phân loại cho 2 quần thể đa biến:</a:t>
            </a:r>
            <a:endParaRPr sz="1900">
              <a:solidFill>
                <a:schemeClr val="dk1"/>
              </a:solidFill>
            </a:endParaRPr>
          </a:p>
          <a:p>
            <a:pPr indent="0" lvl="0" marL="0" rtl="0" algn="l">
              <a:spcBef>
                <a:spcPts val="1200"/>
              </a:spcBef>
              <a:spcAft>
                <a:spcPts val="0"/>
              </a:spcAft>
              <a:buNone/>
            </a:pPr>
            <a:r>
              <a:rPr lang="en" sz="1900">
                <a:solidFill>
                  <a:schemeClr val="dk1"/>
                </a:solidFill>
              </a:rPr>
              <a:t>3.2.2) Tiếp cận theo hướng của Fisher:</a:t>
            </a:r>
            <a:endParaRPr sz="1900">
              <a:solidFill>
                <a:schemeClr val="dk1"/>
              </a:solidFill>
            </a:endParaRPr>
          </a:p>
          <a:p>
            <a:pPr indent="0" lvl="0" marL="0" rtl="0" algn="l">
              <a:spcBef>
                <a:spcPts val="1200"/>
              </a:spcBef>
              <a:spcAft>
                <a:spcPts val="0"/>
              </a:spcAft>
              <a:buNone/>
            </a:pPr>
            <a:r>
              <a:rPr lang="en" sz="1900">
                <a:solidFill>
                  <a:schemeClr val="dk1"/>
                </a:solidFill>
              </a:rPr>
              <a:t>Trong đó:  </a:t>
            </a:r>
            <a:endParaRPr sz="1900">
              <a:solidFill>
                <a:schemeClr val="dk1"/>
              </a:solidFill>
            </a:endParaRPr>
          </a:p>
          <a:p>
            <a:pPr indent="0" lvl="0" marL="0" rtl="0" algn="l">
              <a:spcBef>
                <a:spcPts val="1200"/>
              </a:spcBef>
              <a:spcAft>
                <a:spcPts val="0"/>
              </a:spcAft>
              <a:buNone/>
            </a:pPr>
            <a:r>
              <a:rPr lang="en" sz="1900">
                <a:solidFill>
                  <a:schemeClr val="dk1"/>
                </a:solidFill>
              </a:rPr>
              <a:t>	</a:t>
            </a:r>
            <a:endParaRPr sz="1900">
              <a:solidFill>
                <a:schemeClr val="dk1"/>
              </a:solidFill>
            </a:endParaRPr>
          </a:p>
          <a:p>
            <a:pPr indent="0" lvl="0" marL="0" rtl="0" algn="l">
              <a:spcBef>
                <a:spcPts val="1200"/>
              </a:spcBef>
              <a:spcAft>
                <a:spcPts val="0"/>
              </a:spcAft>
              <a:buNone/>
            </a:pPr>
            <a:r>
              <a:rPr lang="en"/>
              <a:t>Vậy để seperation đạt cực đại thì: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Trong đó : </a:t>
            </a:r>
            <a:endParaRPr baseline="-25000"/>
          </a:p>
        </p:txBody>
      </p:sp>
      <p:pic>
        <p:nvPicPr>
          <p:cNvPr id="248" name="Google Shape;248;p39"/>
          <p:cNvPicPr preferRelativeResize="0"/>
          <p:nvPr/>
        </p:nvPicPr>
        <p:blipFill>
          <a:blip r:embed="rId3">
            <a:alphaModFix/>
          </a:blip>
          <a:stretch>
            <a:fillRect/>
          </a:stretch>
        </p:blipFill>
        <p:spPr>
          <a:xfrm>
            <a:off x="1673250" y="2127625"/>
            <a:ext cx="4026000" cy="888250"/>
          </a:xfrm>
          <a:prstGeom prst="rect">
            <a:avLst/>
          </a:prstGeom>
          <a:noFill/>
          <a:ln>
            <a:noFill/>
          </a:ln>
        </p:spPr>
      </p:pic>
      <p:pic>
        <p:nvPicPr>
          <p:cNvPr id="249" name="Google Shape;249;p39"/>
          <p:cNvPicPr preferRelativeResize="0"/>
          <p:nvPr/>
        </p:nvPicPr>
        <p:blipFill>
          <a:blip r:embed="rId4">
            <a:alphaModFix/>
          </a:blip>
          <a:stretch>
            <a:fillRect/>
          </a:stretch>
        </p:blipFill>
        <p:spPr>
          <a:xfrm>
            <a:off x="1569025" y="3445175"/>
            <a:ext cx="6267450" cy="781050"/>
          </a:xfrm>
          <a:prstGeom prst="rect">
            <a:avLst/>
          </a:prstGeom>
          <a:noFill/>
          <a:ln>
            <a:noFill/>
          </a:ln>
        </p:spPr>
      </p:pic>
      <p:pic>
        <p:nvPicPr>
          <p:cNvPr id="250" name="Google Shape;250;p39"/>
          <p:cNvPicPr preferRelativeResize="0"/>
          <p:nvPr/>
        </p:nvPicPr>
        <p:blipFill>
          <a:blip r:embed="rId5">
            <a:alphaModFix/>
          </a:blip>
          <a:stretch>
            <a:fillRect/>
          </a:stretch>
        </p:blipFill>
        <p:spPr>
          <a:xfrm>
            <a:off x="1569025" y="4306025"/>
            <a:ext cx="1028700" cy="476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III.Bài toán phân lớp 2 populations</a:t>
            </a:r>
            <a:endParaRPr/>
          </a:p>
        </p:txBody>
      </p:sp>
      <p:sp>
        <p:nvSpPr>
          <p:cNvPr id="256" name="Google Shape;256;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chemeClr val="dk1"/>
                </a:solidFill>
              </a:rPr>
              <a:t>3.2) Phân loại cho 2 quần thể đa biến:</a:t>
            </a:r>
            <a:endParaRPr sz="1900">
              <a:solidFill>
                <a:schemeClr val="dk1"/>
              </a:solidFill>
            </a:endParaRPr>
          </a:p>
          <a:p>
            <a:pPr indent="0" lvl="0" marL="0" rtl="0" algn="l">
              <a:spcBef>
                <a:spcPts val="1200"/>
              </a:spcBef>
              <a:spcAft>
                <a:spcPts val="0"/>
              </a:spcAft>
              <a:buNone/>
            </a:pPr>
            <a:r>
              <a:rPr lang="en" sz="1900">
                <a:solidFill>
                  <a:schemeClr val="dk1"/>
                </a:solidFill>
              </a:rPr>
              <a:t>3.2.2) Tiếp cận theo hướng của Fisher:</a:t>
            </a:r>
            <a:endParaRPr sz="1900">
              <a:solidFill>
                <a:schemeClr val="dk1"/>
              </a:solidFill>
            </a:endParaRPr>
          </a:p>
          <a:p>
            <a:pPr indent="0" lvl="0" marL="0" rtl="0" algn="l">
              <a:spcBef>
                <a:spcPts val="1200"/>
              </a:spcBef>
              <a:spcAft>
                <a:spcPts val="1200"/>
              </a:spcAft>
              <a:buNone/>
            </a:pPr>
            <a:r>
              <a:rPr lang="en"/>
              <a:t>Tương đương với </a:t>
            </a:r>
            <a:endParaRPr/>
          </a:p>
        </p:txBody>
      </p:sp>
      <p:pic>
        <p:nvPicPr>
          <p:cNvPr id="257" name="Google Shape;257;p40"/>
          <p:cNvPicPr preferRelativeResize="0"/>
          <p:nvPr/>
        </p:nvPicPr>
        <p:blipFill>
          <a:blip r:embed="rId3">
            <a:alphaModFix/>
          </a:blip>
          <a:stretch>
            <a:fillRect/>
          </a:stretch>
        </p:blipFill>
        <p:spPr>
          <a:xfrm>
            <a:off x="2204238" y="2108113"/>
            <a:ext cx="3514725" cy="600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III.Bài toán phân lớp 2 populations</a:t>
            </a:r>
            <a:endParaRPr/>
          </a:p>
        </p:txBody>
      </p:sp>
      <p:sp>
        <p:nvSpPr>
          <p:cNvPr id="263" name="Google Shape;263;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sz="1900">
                <a:solidFill>
                  <a:schemeClr val="dk1"/>
                </a:solidFill>
              </a:rPr>
              <a:t>3.2) Phân loại cho 2 quần thể đa biến:</a:t>
            </a:r>
            <a:endParaRPr sz="1900">
              <a:solidFill>
                <a:schemeClr val="dk1"/>
              </a:solidFill>
            </a:endParaRPr>
          </a:p>
          <a:p>
            <a:pPr indent="0" lvl="0" marL="0" rtl="0" algn="l">
              <a:spcBef>
                <a:spcPts val="1200"/>
              </a:spcBef>
              <a:spcAft>
                <a:spcPts val="0"/>
              </a:spcAft>
              <a:buNone/>
            </a:pPr>
            <a:r>
              <a:rPr lang="en" sz="1900">
                <a:solidFill>
                  <a:schemeClr val="dk1"/>
                </a:solidFill>
              </a:rPr>
              <a:t>3.2.3) ∑</a:t>
            </a:r>
            <a:r>
              <a:rPr baseline="-25000" lang="en" sz="1900">
                <a:solidFill>
                  <a:schemeClr val="dk1"/>
                </a:solidFill>
              </a:rPr>
              <a:t>1</a:t>
            </a:r>
            <a:r>
              <a:rPr lang="en" sz="1900">
                <a:solidFill>
                  <a:schemeClr val="dk1"/>
                </a:solidFill>
              </a:rPr>
              <a:t>!=∑</a:t>
            </a:r>
            <a:r>
              <a:rPr baseline="-25000" lang="en" sz="1900">
                <a:solidFill>
                  <a:schemeClr val="dk1"/>
                </a:solidFill>
              </a:rPr>
              <a:t>2</a:t>
            </a:r>
            <a:endParaRPr baseline="-25000" sz="1900">
              <a:solidFill>
                <a:schemeClr val="dk1"/>
              </a:solidFill>
            </a:endParaRPr>
          </a:p>
          <a:p>
            <a:pPr indent="0" lvl="0" marL="0" rtl="0" algn="l">
              <a:spcBef>
                <a:spcPts val="1200"/>
              </a:spcBef>
              <a:spcAft>
                <a:spcPts val="0"/>
              </a:spcAft>
              <a:buNone/>
            </a:pPr>
            <a:r>
              <a:rPr lang="en" sz="1900">
                <a:solidFill>
                  <a:schemeClr val="dk1"/>
                </a:solidFill>
              </a:rPr>
              <a:t>Ta có: </a:t>
            </a:r>
            <a:endParaRPr sz="1900">
              <a:solidFill>
                <a:schemeClr val="dk1"/>
              </a:solidFill>
            </a:endParaRPr>
          </a:p>
          <a:p>
            <a:pPr indent="0" lvl="0" marL="0" rtl="0" algn="l">
              <a:spcBef>
                <a:spcPts val="1200"/>
              </a:spcBef>
              <a:spcAft>
                <a:spcPts val="0"/>
              </a:spcAft>
              <a:buNone/>
            </a:pPr>
            <a:r>
              <a:t/>
            </a:r>
            <a:endParaRPr sz="1900">
              <a:solidFill>
                <a:schemeClr val="dk1"/>
              </a:solidFill>
            </a:endParaRPr>
          </a:p>
          <a:p>
            <a:pPr indent="0" lvl="0" marL="0" rtl="0" algn="l">
              <a:spcBef>
                <a:spcPts val="1200"/>
              </a:spcBef>
              <a:spcAft>
                <a:spcPts val="0"/>
              </a:spcAft>
              <a:buNone/>
            </a:pPr>
            <a:r>
              <a:t/>
            </a:r>
            <a:endParaRPr sz="1900">
              <a:solidFill>
                <a:schemeClr val="dk1"/>
              </a:solidFill>
            </a:endParaRPr>
          </a:p>
          <a:p>
            <a:pPr indent="0" lvl="0" marL="0" rtl="0" algn="l">
              <a:spcBef>
                <a:spcPts val="1200"/>
              </a:spcBef>
              <a:spcAft>
                <a:spcPts val="0"/>
              </a:spcAft>
              <a:buNone/>
            </a:pPr>
            <a:r>
              <a:rPr lang="en" sz="1900">
                <a:solidFill>
                  <a:schemeClr val="dk1"/>
                </a:solidFill>
              </a:rPr>
              <a:t>Trong đó :</a:t>
            </a:r>
            <a:endParaRPr sz="1900">
              <a:solidFill>
                <a:schemeClr val="dk1"/>
              </a:solidFill>
            </a:endParaRPr>
          </a:p>
          <a:p>
            <a:pPr indent="0" lvl="0" marL="0" rtl="0" algn="l">
              <a:spcBef>
                <a:spcPts val="1200"/>
              </a:spcBef>
              <a:spcAft>
                <a:spcPts val="0"/>
              </a:spcAft>
              <a:buNone/>
            </a:pPr>
            <a:r>
              <a:t/>
            </a:r>
            <a:endParaRPr sz="1900">
              <a:solidFill>
                <a:schemeClr val="dk1"/>
              </a:solidFill>
            </a:endParaRPr>
          </a:p>
          <a:p>
            <a:pPr indent="0" lvl="0" marL="0" rtl="0" algn="l">
              <a:spcBef>
                <a:spcPts val="1200"/>
              </a:spcBef>
              <a:spcAft>
                <a:spcPts val="0"/>
              </a:spcAft>
              <a:buNone/>
            </a:pPr>
            <a:r>
              <a:rPr lang="en" sz="1900">
                <a:solidFill>
                  <a:schemeClr val="dk1"/>
                </a:solidFill>
              </a:rPr>
              <a:t> </a:t>
            </a:r>
            <a:endParaRPr sz="1900">
              <a:solidFill>
                <a:schemeClr val="dk1"/>
              </a:solidFill>
            </a:endParaRPr>
          </a:p>
          <a:p>
            <a:pPr indent="0" lvl="0" marL="0" rtl="0" algn="l">
              <a:spcBef>
                <a:spcPts val="1200"/>
              </a:spcBef>
              <a:spcAft>
                <a:spcPts val="1200"/>
              </a:spcAft>
              <a:buNone/>
            </a:pPr>
            <a:r>
              <a:rPr lang="en" sz="1900">
                <a:solidFill>
                  <a:schemeClr val="dk1"/>
                </a:solidFill>
              </a:rPr>
              <a:t>Vậy với giá trị x</a:t>
            </a:r>
            <a:r>
              <a:rPr baseline="-25000" lang="en" sz="1900">
                <a:solidFill>
                  <a:schemeClr val="dk1"/>
                </a:solidFill>
              </a:rPr>
              <a:t>0</a:t>
            </a:r>
            <a:r>
              <a:rPr lang="en" sz="1900">
                <a:solidFill>
                  <a:schemeClr val="dk1"/>
                </a:solidFill>
              </a:rPr>
              <a:t> nếu thỏa điều kiện của R</a:t>
            </a:r>
            <a:r>
              <a:rPr baseline="-25000" lang="en" sz="1900">
                <a:solidFill>
                  <a:schemeClr val="dk1"/>
                </a:solidFill>
              </a:rPr>
              <a:t>1</a:t>
            </a:r>
            <a:r>
              <a:rPr lang="en" sz="1900">
                <a:solidFill>
                  <a:schemeClr val="dk1"/>
                </a:solidFill>
              </a:rPr>
              <a:t> thì được phân vào π</a:t>
            </a:r>
            <a:r>
              <a:rPr baseline="-25000" lang="en" sz="1900">
                <a:solidFill>
                  <a:schemeClr val="dk1"/>
                </a:solidFill>
              </a:rPr>
              <a:t>1</a:t>
            </a:r>
            <a:r>
              <a:rPr lang="en" sz="1900">
                <a:solidFill>
                  <a:schemeClr val="dk1"/>
                </a:solidFill>
              </a:rPr>
              <a:t> và phân lớp vào π</a:t>
            </a:r>
            <a:r>
              <a:rPr baseline="-25000" lang="en" sz="1900">
                <a:solidFill>
                  <a:schemeClr val="dk1"/>
                </a:solidFill>
              </a:rPr>
              <a:t>2</a:t>
            </a:r>
            <a:r>
              <a:rPr lang="en" sz="1900">
                <a:solidFill>
                  <a:schemeClr val="dk1"/>
                </a:solidFill>
              </a:rPr>
              <a:t> trong trường hợp ngược lại </a:t>
            </a:r>
            <a:endParaRPr sz="1900">
              <a:solidFill>
                <a:schemeClr val="dk1"/>
              </a:solidFill>
            </a:endParaRPr>
          </a:p>
        </p:txBody>
      </p:sp>
      <p:pic>
        <p:nvPicPr>
          <p:cNvPr id="264" name="Google Shape;264;p41"/>
          <p:cNvPicPr preferRelativeResize="0"/>
          <p:nvPr/>
        </p:nvPicPr>
        <p:blipFill>
          <a:blip r:embed="rId3">
            <a:alphaModFix/>
          </a:blip>
          <a:stretch>
            <a:fillRect/>
          </a:stretch>
        </p:blipFill>
        <p:spPr>
          <a:xfrm>
            <a:off x="1476550" y="1723400"/>
            <a:ext cx="5691424" cy="1284250"/>
          </a:xfrm>
          <a:prstGeom prst="rect">
            <a:avLst/>
          </a:prstGeom>
          <a:noFill/>
          <a:ln>
            <a:noFill/>
          </a:ln>
        </p:spPr>
      </p:pic>
      <p:pic>
        <p:nvPicPr>
          <p:cNvPr id="265" name="Google Shape;265;p41"/>
          <p:cNvPicPr preferRelativeResize="0"/>
          <p:nvPr/>
        </p:nvPicPr>
        <p:blipFill>
          <a:blip r:embed="rId4">
            <a:alphaModFix/>
          </a:blip>
          <a:stretch>
            <a:fillRect/>
          </a:stretch>
        </p:blipFill>
        <p:spPr>
          <a:xfrm>
            <a:off x="1640000" y="3065948"/>
            <a:ext cx="4229100" cy="911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 </a:t>
            </a:r>
            <a:r>
              <a:rPr lang="en">
                <a:solidFill>
                  <a:schemeClr val="accent5"/>
                </a:solidFill>
              </a:rPr>
              <a:t>Động lực - Ý nghĩa khoa học</a:t>
            </a:r>
            <a:endParaRPr>
              <a:solidFill>
                <a:schemeClr val="accent5"/>
              </a:solidFill>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Định nghĩa</a:t>
            </a:r>
            <a:r>
              <a:rPr lang="en">
                <a:solidFill>
                  <a:schemeClr val="dk1"/>
                </a:solidFill>
              </a:rPr>
              <a:t>:</a:t>
            </a:r>
            <a:br>
              <a:rPr lang="en">
                <a:solidFill>
                  <a:schemeClr val="dk1"/>
                </a:solidFill>
              </a:rPr>
            </a:br>
            <a:r>
              <a:rPr lang="en">
                <a:solidFill>
                  <a:schemeClr val="dk1"/>
                </a:solidFill>
              </a:rPr>
              <a:t>	</a:t>
            </a:r>
            <a:r>
              <a:rPr lang="en">
                <a:solidFill>
                  <a:schemeClr val="dk1"/>
                </a:solidFill>
              </a:rPr>
              <a:t>Classification là một kĩ thuật nhằm phân tích các dữ liệu (observation), sau đó phân bố các đối tượng mới (observation) cho các class khác nhau đã được xác định trước đó.</a:t>
            </a:r>
            <a:endParaRPr>
              <a:solidFill>
                <a:schemeClr val="dk1"/>
              </a:solidFill>
            </a:endParaRPr>
          </a:p>
          <a:p>
            <a:pPr indent="0" lvl="0" marL="0" rtl="0" algn="l">
              <a:spcBef>
                <a:spcPts val="1200"/>
              </a:spcBef>
              <a:spcAft>
                <a:spcPts val="0"/>
              </a:spcAft>
              <a:buNone/>
            </a:pPr>
            <a:r>
              <a:rPr b="1" lang="en">
                <a:solidFill>
                  <a:schemeClr val="dk1"/>
                </a:solidFill>
              </a:rPr>
              <a:t>Nhiệm vụ</a:t>
            </a:r>
            <a:r>
              <a:rPr lang="en">
                <a:solidFill>
                  <a:schemeClr val="dk1"/>
                </a:solidFill>
              </a:rPr>
              <a:t>:  Gồm hai việc chính: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Sắp xếp các đối tượng (observation) vào 2 hay nhiều lớp đã được dán nhãn.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Tìm ra một phương pháp tối ưu để dán nhãn đối tượng cho các lớp đã được dán nhãn trước. ( Trọng tâm) </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III.Bài toán phân lớp 2 populations</a:t>
            </a:r>
            <a:endParaRPr/>
          </a:p>
        </p:txBody>
      </p:sp>
      <p:sp>
        <p:nvSpPr>
          <p:cNvPr id="271" name="Google Shape;27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chemeClr val="dk1"/>
                </a:solidFill>
              </a:rPr>
              <a:t>3.2) Phân loại cho 2 quần thể đa biến:</a:t>
            </a:r>
            <a:endParaRPr sz="1900">
              <a:solidFill>
                <a:schemeClr val="dk1"/>
              </a:solidFill>
            </a:endParaRPr>
          </a:p>
          <a:p>
            <a:pPr indent="0" lvl="0" marL="0" rtl="0" algn="l">
              <a:spcBef>
                <a:spcPts val="1200"/>
              </a:spcBef>
              <a:spcAft>
                <a:spcPts val="0"/>
              </a:spcAft>
              <a:buNone/>
            </a:pPr>
            <a:r>
              <a:rPr lang="en" sz="1900">
                <a:solidFill>
                  <a:schemeClr val="dk1"/>
                </a:solidFill>
              </a:rPr>
              <a:t>3.2.3) </a:t>
            </a:r>
            <a:r>
              <a:rPr lang="en" sz="1900">
                <a:solidFill>
                  <a:schemeClr val="dk1"/>
                </a:solidFill>
              </a:rPr>
              <a:t>∑</a:t>
            </a:r>
            <a:r>
              <a:rPr baseline="-25000" lang="en" sz="1900">
                <a:solidFill>
                  <a:schemeClr val="dk1"/>
                </a:solidFill>
              </a:rPr>
              <a:t>1</a:t>
            </a:r>
            <a:r>
              <a:rPr lang="en" sz="1900">
                <a:solidFill>
                  <a:schemeClr val="dk1"/>
                </a:solidFill>
              </a:rPr>
              <a:t>!=∑</a:t>
            </a:r>
            <a:r>
              <a:rPr baseline="-25000" lang="en" sz="1900">
                <a:solidFill>
                  <a:schemeClr val="dk1"/>
                </a:solidFill>
              </a:rPr>
              <a:t>2</a:t>
            </a:r>
            <a:endParaRPr baseline="-25000" sz="1900">
              <a:solidFill>
                <a:schemeClr val="dk1"/>
              </a:solidFill>
            </a:endParaRPr>
          </a:p>
          <a:p>
            <a:pPr indent="0" lvl="0" marL="0" rtl="0" algn="l">
              <a:spcBef>
                <a:spcPts val="1200"/>
              </a:spcBef>
              <a:spcAft>
                <a:spcPts val="0"/>
              </a:spcAft>
              <a:buNone/>
            </a:pPr>
            <a:r>
              <a:rPr lang="en" sz="1900">
                <a:solidFill>
                  <a:schemeClr val="dk1"/>
                </a:solidFill>
              </a:rPr>
              <a:t>Hàm mật độ xác suất f</a:t>
            </a:r>
            <a:r>
              <a:rPr baseline="-25000" lang="en" sz="1900">
                <a:solidFill>
                  <a:schemeClr val="dk1"/>
                </a:solidFill>
              </a:rPr>
              <a:t>i</a:t>
            </a:r>
            <a:r>
              <a:rPr lang="en" sz="1900">
                <a:solidFill>
                  <a:schemeClr val="dk1"/>
                </a:solidFill>
              </a:rPr>
              <a:t> của π</a:t>
            </a:r>
            <a:r>
              <a:rPr baseline="-25000" lang="en" sz="1900">
                <a:solidFill>
                  <a:schemeClr val="dk1"/>
                </a:solidFill>
              </a:rPr>
              <a:t>i</a:t>
            </a:r>
            <a:r>
              <a:rPr lang="en" sz="1900">
                <a:solidFill>
                  <a:schemeClr val="dk1"/>
                </a:solidFill>
              </a:rPr>
              <a:t> với i=1,2 :</a:t>
            </a:r>
            <a:endParaRPr sz="1900">
              <a:solidFill>
                <a:schemeClr val="dk1"/>
              </a:solidFill>
            </a:endParaRPr>
          </a:p>
          <a:p>
            <a:pPr indent="0" lvl="0" marL="0" rtl="0" algn="l">
              <a:spcBef>
                <a:spcPts val="1200"/>
              </a:spcBef>
              <a:spcAft>
                <a:spcPts val="0"/>
              </a:spcAft>
              <a:buNone/>
            </a:pPr>
            <a:r>
              <a:t/>
            </a:r>
            <a:endParaRPr sz="1900">
              <a:solidFill>
                <a:schemeClr val="dk1"/>
              </a:solidFill>
            </a:endParaRPr>
          </a:p>
          <a:p>
            <a:pPr indent="0" lvl="0" marL="0" rtl="0" algn="l">
              <a:spcBef>
                <a:spcPts val="1200"/>
              </a:spcBef>
              <a:spcAft>
                <a:spcPts val="0"/>
              </a:spcAft>
              <a:buNone/>
            </a:pPr>
            <a:r>
              <a:t/>
            </a:r>
            <a:endParaRPr sz="1900">
              <a:solidFill>
                <a:schemeClr val="dk1"/>
              </a:solidFill>
            </a:endParaRPr>
          </a:p>
          <a:p>
            <a:pPr indent="0" lvl="0" marL="0" rtl="0" algn="l">
              <a:spcBef>
                <a:spcPts val="1200"/>
              </a:spcBef>
              <a:spcAft>
                <a:spcPts val="0"/>
              </a:spcAft>
              <a:buNone/>
            </a:pPr>
            <a:r>
              <a:rPr lang="en" sz="1900">
                <a:solidFill>
                  <a:schemeClr val="dk1"/>
                </a:solidFill>
              </a:rPr>
              <a:t>Áp dụng với kết quả sau: </a:t>
            </a:r>
            <a:endParaRPr sz="1900">
              <a:solidFill>
                <a:schemeClr val="dk1"/>
              </a:solidFill>
            </a:endParaRPr>
          </a:p>
          <a:p>
            <a:pPr indent="0" lvl="0" marL="0" rtl="0" algn="l">
              <a:spcBef>
                <a:spcPts val="1200"/>
              </a:spcBef>
              <a:spcAft>
                <a:spcPts val="1200"/>
              </a:spcAft>
              <a:buNone/>
            </a:pPr>
            <a:r>
              <a:t/>
            </a:r>
            <a:endParaRPr sz="1900">
              <a:solidFill>
                <a:schemeClr val="dk1"/>
              </a:solidFill>
            </a:endParaRPr>
          </a:p>
        </p:txBody>
      </p:sp>
      <p:pic>
        <p:nvPicPr>
          <p:cNvPr id="272" name="Google Shape;272;p42"/>
          <p:cNvPicPr preferRelativeResize="0"/>
          <p:nvPr/>
        </p:nvPicPr>
        <p:blipFill>
          <a:blip r:embed="rId3">
            <a:alphaModFix/>
          </a:blip>
          <a:stretch>
            <a:fillRect/>
          </a:stretch>
        </p:blipFill>
        <p:spPr>
          <a:xfrm>
            <a:off x="1515775" y="2571738"/>
            <a:ext cx="5981700" cy="771525"/>
          </a:xfrm>
          <a:prstGeom prst="rect">
            <a:avLst/>
          </a:prstGeom>
          <a:noFill/>
          <a:ln>
            <a:noFill/>
          </a:ln>
        </p:spPr>
      </p:pic>
      <p:pic>
        <p:nvPicPr>
          <p:cNvPr id="273" name="Google Shape;273;p42"/>
          <p:cNvPicPr preferRelativeResize="0"/>
          <p:nvPr/>
        </p:nvPicPr>
        <p:blipFill>
          <a:blip r:embed="rId4">
            <a:alphaModFix/>
          </a:blip>
          <a:stretch>
            <a:fillRect/>
          </a:stretch>
        </p:blipFill>
        <p:spPr>
          <a:xfrm>
            <a:off x="3069150" y="3446263"/>
            <a:ext cx="2133600" cy="16287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IV. </a:t>
            </a:r>
            <a:r>
              <a:rPr lang="en">
                <a:solidFill>
                  <a:schemeClr val="accent5"/>
                </a:solidFill>
              </a:rPr>
              <a:t>Đánh giá quy tắc phân loại</a:t>
            </a:r>
            <a:endParaRPr>
              <a:solidFill>
                <a:schemeClr val="accent5"/>
              </a:solidFill>
            </a:endParaRPr>
          </a:p>
        </p:txBody>
      </p:sp>
      <p:sp>
        <p:nvSpPr>
          <p:cNvPr id="279" name="Google Shape;279;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Để đánh giá hiệu suất của quy trình phân loại mẫu là tốt hay không, chúng ta có thể kiểm tra “error rates”,  nói cách khác là tính xác suất phân loại sai (misclassification probabilities)</a:t>
            </a:r>
            <a:endParaRPr>
              <a:solidFill>
                <a:schemeClr val="dk1"/>
              </a:solidFill>
            </a:endParaRPr>
          </a:p>
          <a:p>
            <a:pPr indent="0" lvl="0" marL="0" rtl="0" algn="l">
              <a:spcBef>
                <a:spcPts val="1200"/>
              </a:spcBef>
              <a:spcAft>
                <a:spcPts val="0"/>
              </a:spcAft>
              <a:buNone/>
            </a:pPr>
            <a:r>
              <a:rPr lang="en">
                <a:solidFill>
                  <a:schemeClr val="dk1"/>
                </a:solidFill>
              </a:rPr>
              <a:t>Trong thực tế, khó mà biết được các thông số của các population. Do đó, chúng ta sẽ ước tính “error rates” từ </a:t>
            </a:r>
            <a:r>
              <a:rPr lang="en">
                <a:solidFill>
                  <a:schemeClr val="dk1"/>
                </a:solidFill>
              </a:rPr>
              <a:t>các dữ liệu được quan sát</a:t>
            </a:r>
            <a:r>
              <a:rPr b="1" lang="en">
                <a:solidFill>
                  <a:schemeClr val="dk1"/>
                </a:solidFill>
              </a:rPr>
              <a:t> (</a:t>
            </a:r>
            <a:r>
              <a:rPr lang="en">
                <a:solidFill>
                  <a:schemeClr val="dk1"/>
                </a:solidFill>
              </a:rPr>
              <a:t>observed data)</a:t>
            </a:r>
            <a:endParaRPr b="1">
              <a:solidFill>
                <a:schemeClr val="dk1"/>
              </a:solidFill>
            </a:endParaRPr>
          </a:p>
          <a:p>
            <a:pPr indent="0" lvl="0" marL="0" rtl="0" algn="l">
              <a:spcBef>
                <a:spcPts val="1200"/>
              </a:spcBef>
              <a:spcAft>
                <a:spcPts val="0"/>
              </a:spcAft>
              <a:buNone/>
            </a:pPr>
            <a:r>
              <a:t/>
            </a:r>
            <a:endParaRPr b="1"/>
          </a:p>
          <a:p>
            <a:pPr indent="0" lvl="0" marL="0" rtl="0" algn="l">
              <a:spcBef>
                <a:spcPts val="1200"/>
              </a:spcBef>
              <a:spcAft>
                <a:spcPts val="1200"/>
              </a:spcAft>
              <a:buNone/>
            </a:pPr>
            <a:r>
              <a:t/>
            </a:r>
            <a:endParaRPr/>
          </a:p>
        </p:txBody>
      </p:sp>
      <p:sp>
        <p:nvSpPr>
          <p:cNvPr id="280" name="Google Shape;280;p43"/>
          <p:cNvSpPr txBox="1"/>
          <p:nvPr/>
        </p:nvSpPr>
        <p:spPr>
          <a:xfrm>
            <a:off x="-1681825" y="445025"/>
            <a:ext cx="12735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We want our classification rule to cross-validate to new data, so we consider cross-validation procedures. </a:t>
            </a:r>
            <a:endParaRPr sz="11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IV. </a:t>
            </a:r>
            <a:r>
              <a:rPr lang="en">
                <a:solidFill>
                  <a:schemeClr val="accent5"/>
                </a:solidFill>
              </a:rPr>
              <a:t>Actual Error Rate (AER)</a:t>
            </a:r>
            <a:endParaRPr>
              <a:solidFill>
                <a:schemeClr val="accent5"/>
              </a:solidFill>
            </a:endParaRPr>
          </a:p>
        </p:txBody>
      </p:sp>
      <p:sp>
        <p:nvSpPr>
          <p:cNvPr id="286" name="Google Shape;286;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Một thước đo hiệu suất có thể được tính cho bất kỳ quy trình phân loại nào là </a:t>
            </a:r>
            <a:r>
              <a:rPr lang="en">
                <a:solidFill>
                  <a:schemeClr val="dk1"/>
                </a:solidFill>
              </a:rPr>
              <a:t>Actual Error Rate (AER) được xác định bằng cách sử dụng các ước tính mẫu.</a:t>
            </a:r>
            <a:endParaRPr b="1">
              <a:solidFill>
                <a:schemeClr val="dk1"/>
              </a:solidFill>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87" name="Google Shape;287;p44"/>
          <p:cNvSpPr txBox="1"/>
          <p:nvPr/>
        </p:nvSpPr>
        <p:spPr>
          <a:xfrm>
            <a:off x="-1681825" y="445025"/>
            <a:ext cx="12735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We want our classification rule to cross-validate to new data, so we consider cross-validation procedures. </a:t>
            </a:r>
            <a:endParaRPr sz="1100"/>
          </a:p>
        </p:txBody>
      </p:sp>
      <p:pic>
        <p:nvPicPr>
          <p:cNvPr id="288" name="Google Shape;288;p44"/>
          <p:cNvPicPr preferRelativeResize="0"/>
          <p:nvPr/>
        </p:nvPicPr>
        <p:blipFill>
          <a:blip r:embed="rId3">
            <a:alphaModFix/>
          </a:blip>
          <a:stretch>
            <a:fillRect/>
          </a:stretch>
        </p:blipFill>
        <p:spPr>
          <a:xfrm>
            <a:off x="1695450" y="2417750"/>
            <a:ext cx="5753100" cy="885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IV. </a:t>
            </a:r>
            <a:r>
              <a:rPr lang="en">
                <a:solidFill>
                  <a:schemeClr val="accent5"/>
                </a:solidFill>
              </a:rPr>
              <a:t>Apparent Error Rate(APER)</a:t>
            </a:r>
            <a:endParaRPr>
              <a:solidFill>
                <a:schemeClr val="accent5"/>
              </a:solidFill>
            </a:endParaRPr>
          </a:p>
        </p:txBody>
      </p:sp>
      <p:sp>
        <p:nvSpPr>
          <p:cNvPr id="294" name="Google Shape;294;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APER (Apparent Error Rate) được đề xuất như một cách tính AER đơn giản và trực quan.</a:t>
            </a:r>
            <a:endParaRPr>
              <a:solidFill>
                <a:srgbClr val="FFFFFF"/>
              </a:solidFill>
            </a:endParaRPr>
          </a:p>
          <a:p>
            <a:pPr indent="0" lvl="0" marL="0" rtl="0" algn="l">
              <a:spcBef>
                <a:spcPts val="1200"/>
              </a:spcBef>
              <a:spcAft>
                <a:spcPts val="1200"/>
              </a:spcAft>
              <a:buNone/>
            </a:pPr>
            <a:r>
              <a:t/>
            </a:r>
            <a:endParaRPr>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6"/>
          <p:cNvSpPr txBox="1"/>
          <p:nvPr>
            <p:ph type="title"/>
          </p:nvPr>
        </p:nvSpPr>
        <p:spPr>
          <a:xfrm>
            <a:off x="311700" y="276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IV. </a:t>
            </a:r>
            <a:r>
              <a:rPr lang="en">
                <a:solidFill>
                  <a:schemeClr val="accent5"/>
                </a:solidFill>
              </a:rPr>
              <a:t>Apparent Error Rate (APER)</a:t>
            </a:r>
            <a:endParaRPr>
              <a:solidFill>
                <a:schemeClr val="accent5"/>
              </a:solidFill>
            </a:endParaRPr>
          </a:p>
        </p:txBody>
      </p:sp>
      <p:sp>
        <p:nvSpPr>
          <p:cNvPr id="300" name="Google Shape;300;p46"/>
          <p:cNvSpPr txBox="1"/>
          <p:nvPr>
            <p:ph idx="1" type="body"/>
          </p:nvPr>
        </p:nvSpPr>
        <p:spPr>
          <a:xfrm>
            <a:off x="311700" y="849225"/>
            <a:ext cx="8520600" cy="4033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FFFFFF"/>
                </a:solidFill>
              </a:rPr>
              <a:t>Ta có: </a:t>
            </a:r>
            <a:r>
              <a:rPr lang="en">
                <a:solidFill>
                  <a:srgbClr val="FFFFFF"/>
                </a:solidFill>
              </a:rPr>
              <a:t>n</a:t>
            </a:r>
            <a:r>
              <a:rPr baseline="-25000" lang="en">
                <a:solidFill>
                  <a:srgbClr val="FFFFFF"/>
                </a:solidFill>
              </a:rPr>
              <a:t>1</a:t>
            </a:r>
            <a:r>
              <a:rPr lang="en">
                <a:solidFill>
                  <a:srgbClr val="FFFFFF"/>
                </a:solidFill>
              </a:rPr>
              <a:t>, </a:t>
            </a:r>
            <a:r>
              <a:rPr lang="en">
                <a:solidFill>
                  <a:srgbClr val="FFFFFF"/>
                </a:solidFill>
              </a:rPr>
              <a:t>n</a:t>
            </a:r>
            <a:r>
              <a:rPr baseline="-25000" lang="en">
                <a:solidFill>
                  <a:srgbClr val="FFFFFF"/>
                </a:solidFill>
              </a:rPr>
              <a:t>2 </a:t>
            </a:r>
            <a:r>
              <a:rPr lang="en">
                <a:solidFill>
                  <a:srgbClr val="FFFFFF"/>
                </a:solidFill>
              </a:rPr>
              <a:t>lần lượt là tổng số phần tử được phân lớp vào </a:t>
            </a:r>
            <a:r>
              <a:rPr lang="en">
                <a:solidFill>
                  <a:srgbClr val="FFFFFF"/>
                </a:solidFill>
              </a:rPr>
              <a:t>π</a:t>
            </a:r>
            <a:r>
              <a:rPr baseline="-25000" lang="en">
                <a:solidFill>
                  <a:srgbClr val="FFFFFF"/>
                </a:solidFill>
              </a:rPr>
              <a:t>1</a:t>
            </a:r>
            <a:r>
              <a:rPr lang="en">
                <a:solidFill>
                  <a:srgbClr val="FFFFFF"/>
                </a:solidFill>
              </a:rPr>
              <a:t>, </a:t>
            </a:r>
            <a:r>
              <a:rPr lang="en">
                <a:solidFill>
                  <a:srgbClr val="FFFFFF"/>
                </a:solidFill>
              </a:rPr>
              <a:t>π</a:t>
            </a:r>
            <a:r>
              <a:rPr baseline="-25000" lang="en">
                <a:solidFill>
                  <a:srgbClr val="FFFFFF"/>
                </a:solidFill>
              </a:rPr>
              <a:t>2</a:t>
            </a:r>
            <a:endParaRPr>
              <a:solidFill>
                <a:srgbClr val="FFFFFF"/>
              </a:solidFill>
            </a:endParaRPr>
          </a:p>
          <a:p>
            <a:pPr indent="0" lvl="0" marL="0" rtl="0" algn="l">
              <a:spcBef>
                <a:spcPts val="1200"/>
              </a:spcBef>
              <a:spcAft>
                <a:spcPts val="0"/>
              </a:spcAft>
              <a:buNone/>
            </a:pPr>
            <a:r>
              <a:t/>
            </a:r>
            <a:endParaRPr>
              <a:solidFill>
                <a:srgbClr val="FFFFFF"/>
              </a:solidFill>
            </a:endParaRPr>
          </a:p>
          <a:p>
            <a:pPr indent="0" lvl="0" marL="0" rtl="0" algn="l">
              <a:spcBef>
                <a:spcPts val="1200"/>
              </a:spcBef>
              <a:spcAft>
                <a:spcPts val="0"/>
              </a:spcAft>
              <a:buNone/>
            </a:pPr>
            <a:r>
              <a:t/>
            </a:r>
            <a:endParaRPr>
              <a:solidFill>
                <a:srgbClr val="FFFFFF"/>
              </a:solidFill>
            </a:endParaRPr>
          </a:p>
          <a:p>
            <a:pPr indent="0" lvl="0" marL="0" rtl="0" algn="l">
              <a:spcBef>
                <a:spcPts val="1200"/>
              </a:spcBef>
              <a:spcAft>
                <a:spcPts val="0"/>
              </a:spcAft>
              <a:buNone/>
            </a:pPr>
            <a:r>
              <a:t/>
            </a:r>
            <a:endParaRPr>
              <a:solidFill>
                <a:srgbClr val="FFFFFF"/>
              </a:solidFill>
            </a:endParaRPr>
          </a:p>
          <a:p>
            <a:pPr indent="0" lvl="0" marL="457200" rtl="0" algn="l">
              <a:spcBef>
                <a:spcPts val="1200"/>
              </a:spcBef>
              <a:spcAft>
                <a:spcPts val="0"/>
              </a:spcAft>
              <a:buNone/>
            </a:pPr>
            <a:r>
              <a:rPr lang="en">
                <a:solidFill>
                  <a:srgbClr val="FFFFFF"/>
                </a:solidFill>
              </a:rPr>
              <a:t>	</a:t>
            </a:r>
            <a:endParaRPr>
              <a:solidFill>
                <a:srgbClr val="FFFFFF"/>
              </a:solidFill>
            </a:endParaRPr>
          </a:p>
          <a:p>
            <a:pPr indent="457200" lvl="0" marL="457200" rtl="0" algn="l">
              <a:spcBef>
                <a:spcPts val="1200"/>
              </a:spcBef>
              <a:spcAft>
                <a:spcPts val="0"/>
              </a:spcAft>
              <a:buNone/>
            </a:pPr>
            <a:r>
              <a:t/>
            </a:r>
            <a:endParaRPr>
              <a:solidFill>
                <a:srgbClr val="FFFFFF"/>
              </a:solidFill>
            </a:endParaRPr>
          </a:p>
          <a:p>
            <a:pPr indent="457200" lvl="0" marL="457200" rtl="0" algn="l">
              <a:spcBef>
                <a:spcPts val="1200"/>
              </a:spcBef>
              <a:spcAft>
                <a:spcPts val="0"/>
              </a:spcAft>
              <a:buNone/>
            </a:pPr>
            <a:r>
              <a:rPr lang="en">
                <a:solidFill>
                  <a:srgbClr val="FFFFFF"/>
                </a:solidFill>
              </a:rPr>
              <a:t> </a:t>
            </a:r>
            <a:r>
              <a:rPr lang="en">
                <a:solidFill>
                  <a:srgbClr val="FFFFFF"/>
                </a:solidFill>
              </a:rPr>
              <a:t>n</a:t>
            </a:r>
            <a:r>
              <a:rPr baseline="-25000" lang="en">
                <a:solidFill>
                  <a:srgbClr val="FFFFFF"/>
                </a:solidFill>
              </a:rPr>
              <a:t>1C</a:t>
            </a:r>
            <a:r>
              <a:rPr lang="en" sz="1400">
                <a:solidFill>
                  <a:schemeClr val="dk1"/>
                </a:solidFill>
                <a:latin typeface="Arial"/>
                <a:ea typeface="Arial"/>
                <a:cs typeface="Arial"/>
                <a:sym typeface="Arial"/>
              </a:rPr>
              <a:t>: Số phần tử lớp </a:t>
            </a:r>
            <a:r>
              <a:rPr lang="en">
                <a:solidFill>
                  <a:srgbClr val="FFFFFF"/>
                </a:solidFill>
              </a:rPr>
              <a:t>π</a:t>
            </a:r>
            <a:r>
              <a:rPr baseline="-25000" lang="en">
                <a:solidFill>
                  <a:srgbClr val="FFFFFF"/>
                </a:solidFill>
              </a:rPr>
              <a:t>1</a:t>
            </a:r>
            <a:r>
              <a:rPr lang="en" sz="1400">
                <a:solidFill>
                  <a:schemeClr val="dk1"/>
                </a:solidFill>
                <a:latin typeface="Arial"/>
                <a:ea typeface="Arial"/>
                <a:cs typeface="Arial"/>
                <a:sym typeface="Arial"/>
              </a:rPr>
              <a:t> được phân loại đúng vào lớp </a:t>
            </a:r>
            <a:r>
              <a:rPr lang="en">
                <a:solidFill>
                  <a:srgbClr val="FFFFFF"/>
                </a:solidFill>
              </a:rPr>
              <a:t>π</a:t>
            </a:r>
            <a:r>
              <a:rPr baseline="-25000" lang="en">
                <a:solidFill>
                  <a:srgbClr val="FFFFFF"/>
                </a:solidFill>
              </a:rPr>
              <a:t>1</a:t>
            </a:r>
            <a:r>
              <a:rPr lang="en"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a:p>
            <a:pPr indent="0" lvl="0" marL="457200" rtl="0" algn="l">
              <a:spcBef>
                <a:spcPts val="1200"/>
              </a:spcBef>
              <a:spcAft>
                <a:spcPts val="0"/>
              </a:spcAft>
              <a:buNone/>
            </a:pPr>
            <a:r>
              <a:rPr lang="en" sz="1400">
                <a:solidFill>
                  <a:schemeClr val="dk1"/>
                </a:solidFill>
                <a:latin typeface="Arial"/>
                <a:ea typeface="Arial"/>
                <a:cs typeface="Arial"/>
                <a:sym typeface="Arial"/>
              </a:rPr>
              <a:t>	 </a:t>
            </a:r>
            <a:r>
              <a:rPr lang="en">
                <a:solidFill>
                  <a:srgbClr val="FFFFFF"/>
                </a:solidFill>
              </a:rPr>
              <a:t>n</a:t>
            </a:r>
            <a:r>
              <a:rPr baseline="-25000" lang="en">
                <a:solidFill>
                  <a:srgbClr val="FFFFFF"/>
                </a:solidFill>
              </a:rPr>
              <a:t>1M</a:t>
            </a:r>
            <a:r>
              <a:rPr lang="en" sz="1400">
                <a:solidFill>
                  <a:schemeClr val="dk1"/>
                </a:solidFill>
                <a:latin typeface="Arial"/>
                <a:ea typeface="Arial"/>
                <a:cs typeface="Arial"/>
                <a:sym typeface="Arial"/>
              </a:rPr>
              <a:t>: Số phần tử lớp </a:t>
            </a:r>
            <a:r>
              <a:rPr lang="en">
                <a:solidFill>
                  <a:srgbClr val="FFFFFF"/>
                </a:solidFill>
              </a:rPr>
              <a:t>π</a:t>
            </a:r>
            <a:r>
              <a:rPr baseline="-25000" lang="en">
                <a:solidFill>
                  <a:srgbClr val="FFFFFF"/>
                </a:solidFill>
              </a:rPr>
              <a:t>1</a:t>
            </a:r>
            <a:r>
              <a:rPr lang="en" sz="1400">
                <a:solidFill>
                  <a:schemeClr val="dk1"/>
                </a:solidFill>
                <a:latin typeface="Arial"/>
                <a:ea typeface="Arial"/>
                <a:cs typeface="Arial"/>
                <a:sym typeface="Arial"/>
              </a:rPr>
              <a:t> bị phân loại sai vào lớp </a:t>
            </a:r>
            <a:r>
              <a:rPr lang="en">
                <a:solidFill>
                  <a:srgbClr val="FFFFFF"/>
                </a:solidFill>
              </a:rPr>
              <a:t>π</a:t>
            </a:r>
            <a:r>
              <a:rPr baseline="-25000" lang="en">
                <a:solidFill>
                  <a:srgbClr val="FFFFFF"/>
                </a:solidFill>
              </a:rPr>
              <a:t>2</a:t>
            </a:r>
            <a:r>
              <a:rPr lang="en"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a:p>
            <a:pPr indent="457200" lvl="0" marL="457200" rtl="0" algn="l">
              <a:spcBef>
                <a:spcPts val="1200"/>
              </a:spcBef>
              <a:spcAft>
                <a:spcPts val="0"/>
              </a:spcAft>
              <a:buNone/>
            </a:pPr>
            <a:r>
              <a:rPr lang="en">
                <a:solidFill>
                  <a:srgbClr val="FFFFFF"/>
                </a:solidFill>
              </a:rPr>
              <a:t> n</a:t>
            </a:r>
            <a:r>
              <a:rPr baseline="-25000" lang="en">
                <a:solidFill>
                  <a:srgbClr val="FFFFFF"/>
                </a:solidFill>
              </a:rPr>
              <a:t>2C</a:t>
            </a:r>
            <a:r>
              <a:rPr lang="en" sz="1400">
                <a:solidFill>
                  <a:schemeClr val="dk1"/>
                </a:solidFill>
                <a:latin typeface="Arial"/>
                <a:ea typeface="Arial"/>
                <a:cs typeface="Arial"/>
                <a:sym typeface="Arial"/>
              </a:rPr>
              <a:t>: Số phần tử lớp </a:t>
            </a:r>
            <a:r>
              <a:rPr lang="en">
                <a:solidFill>
                  <a:srgbClr val="FFFFFF"/>
                </a:solidFill>
              </a:rPr>
              <a:t>π</a:t>
            </a:r>
            <a:r>
              <a:rPr baseline="-25000" lang="en">
                <a:solidFill>
                  <a:srgbClr val="FFFFFF"/>
                </a:solidFill>
              </a:rPr>
              <a:t>2</a:t>
            </a:r>
            <a:r>
              <a:rPr lang="en" sz="1400">
                <a:solidFill>
                  <a:schemeClr val="dk1"/>
                </a:solidFill>
                <a:latin typeface="Arial"/>
                <a:ea typeface="Arial"/>
                <a:cs typeface="Arial"/>
                <a:sym typeface="Arial"/>
              </a:rPr>
              <a:t> được phân loại đúng  </a:t>
            </a:r>
            <a:endParaRPr sz="1400">
              <a:solidFill>
                <a:schemeClr val="dk1"/>
              </a:solidFill>
              <a:latin typeface="Arial"/>
              <a:ea typeface="Arial"/>
              <a:cs typeface="Arial"/>
              <a:sym typeface="Arial"/>
            </a:endParaRPr>
          </a:p>
          <a:p>
            <a:pPr indent="457200" lvl="0" marL="457200" rtl="0" algn="l">
              <a:spcBef>
                <a:spcPts val="1200"/>
              </a:spcBef>
              <a:spcAft>
                <a:spcPts val="1200"/>
              </a:spcAft>
              <a:buNone/>
            </a:pPr>
            <a:r>
              <a:rPr lang="en">
                <a:solidFill>
                  <a:srgbClr val="FFFFFF"/>
                </a:solidFill>
              </a:rPr>
              <a:t> n</a:t>
            </a:r>
            <a:r>
              <a:rPr baseline="-25000" lang="en">
                <a:solidFill>
                  <a:srgbClr val="FFFFFF"/>
                </a:solidFill>
              </a:rPr>
              <a:t>2M</a:t>
            </a:r>
            <a:r>
              <a:rPr lang="en" sz="1400">
                <a:solidFill>
                  <a:schemeClr val="dk1"/>
                </a:solidFill>
                <a:latin typeface="Arial"/>
                <a:ea typeface="Arial"/>
                <a:cs typeface="Arial"/>
                <a:sym typeface="Arial"/>
              </a:rPr>
              <a:t>: Số phần tử lớp </a:t>
            </a:r>
            <a:r>
              <a:rPr lang="en">
                <a:solidFill>
                  <a:srgbClr val="FFFFFF"/>
                </a:solidFill>
              </a:rPr>
              <a:t>π</a:t>
            </a:r>
            <a:r>
              <a:rPr baseline="-25000" lang="en">
                <a:solidFill>
                  <a:srgbClr val="FFFFFF"/>
                </a:solidFill>
              </a:rPr>
              <a:t>2</a:t>
            </a:r>
            <a:r>
              <a:rPr lang="en" sz="1400">
                <a:solidFill>
                  <a:schemeClr val="dk1"/>
                </a:solidFill>
                <a:latin typeface="Arial"/>
                <a:ea typeface="Arial"/>
                <a:cs typeface="Arial"/>
                <a:sym typeface="Arial"/>
              </a:rPr>
              <a:t> bị phân loại sai</a:t>
            </a:r>
            <a:endParaRPr sz="1400">
              <a:solidFill>
                <a:schemeClr val="dk1"/>
              </a:solidFill>
              <a:latin typeface="Arial"/>
              <a:ea typeface="Arial"/>
              <a:cs typeface="Arial"/>
              <a:sym typeface="Arial"/>
            </a:endParaRPr>
          </a:p>
        </p:txBody>
      </p:sp>
      <p:graphicFrame>
        <p:nvGraphicFramePr>
          <p:cNvPr id="301" name="Google Shape;301;p46"/>
          <p:cNvGraphicFramePr/>
          <p:nvPr/>
        </p:nvGraphicFramePr>
        <p:xfrm>
          <a:off x="1385188" y="1575425"/>
          <a:ext cx="3000000" cy="3000000"/>
        </p:xfrm>
        <a:graphic>
          <a:graphicData uri="http://schemas.openxmlformats.org/drawingml/2006/table">
            <a:tbl>
              <a:tblPr>
                <a:noFill/>
                <a:tableStyleId>{114BE09B-AFD3-4E6D-A6A1-1C56EDFD1AE5}</a:tableStyleId>
              </a:tblPr>
              <a:tblGrid>
                <a:gridCol w="1645550"/>
                <a:gridCol w="2135450"/>
                <a:gridCol w="2168050"/>
              </a:tblGrid>
              <a:tr h="381000">
                <a:tc>
                  <a:txBody>
                    <a:bodyPr/>
                    <a:lstStyle/>
                    <a:p>
                      <a:pPr indent="0" lvl="0" marL="0" rtl="0" algn="ctr">
                        <a:spcBef>
                          <a:spcPts val="0"/>
                        </a:spcBef>
                        <a:spcAft>
                          <a:spcPts val="0"/>
                        </a:spcAft>
                        <a:buNone/>
                      </a:pPr>
                      <a:r>
                        <a:t/>
                      </a:r>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rgbClr val="FFFFFF"/>
                          </a:solidFill>
                          <a:latin typeface="Average"/>
                          <a:ea typeface="Average"/>
                          <a:cs typeface="Average"/>
                          <a:sym typeface="Average"/>
                        </a:rPr>
                        <a:t>π</a:t>
                      </a:r>
                      <a:r>
                        <a:rPr baseline="-25000" lang="en" sz="1800">
                          <a:solidFill>
                            <a:srgbClr val="FFFFFF"/>
                          </a:solidFill>
                          <a:latin typeface="Average"/>
                          <a:ea typeface="Average"/>
                          <a:cs typeface="Average"/>
                          <a:sym typeface="Average"/>
                        </a:rPr>
                        <a:t>1</a:t>
                      </a:r>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rgbClr val="FFFFFF"/>
                          </a:solidFill>
                          <a:latin typeface="Average"/>
                          <a:ea typeface="Average"/>
                          <a:cs typeface="Average"/>
                          <a:sym typeface="Average"/>
                        </a:rPr>
                        <a:t>π</a:t>
                      </a:r>
                      <a:r>
                        <a:rPr baseline="-25000" lang="en" sz="1800">
                          <a:solidFill>
                            <a:srgbClr val="FFFFFF"/>
                          </a:solidFill>
                          <a:latin typeface="Average"/>
                          <a:ea typeface="Average"/>
                          <a:cs typeface="Average"/>
                          <a:sym typeface="Average"/>
                        </a:rPr>
                        <a:t>2</a:t>
                      </a:r>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381000">
                <a:tc>
                  <a:txBody>
                    <a:bodyPr/>
                    <a:lstStyle/>
                    <a:p>
                      <a:pPr indent="0" lvl="0" marL="0" rtl="0" algn="ctr">
                        <a:lnSpc>
                          <a:spcPct val="115000"/>
                        </a:lnSpc>
                        <a:spcBef>
                          <a:spcPts val="0"/>
                        </a:spcBef>
                        <a:spcAft>
                          <a:spcPts val="1200"/>
                        </a:spcAft>
                        <a:buNone/>
                      </a:pPr>
                      <a:r>
                        <a:rPr lang="en" sz="1800">
                          <a:solidFill>
                            <a:srgbClr val="FFFFFF"/>
                          </a:solidFill>
                          <a:latin typeface="Average"/>
                          <a:ea typeface="Average"/>
                          <a:cs typeface="Average"/>
                          <a:sym typeface="Average"/>
                        </a:rPr>
                        <a:t>π</a:t>
                      </a:r>
                      <a:r>
                        <a:rPr baseline="-25000" lang="en" sz="1800">
                          <a:solidFill>
                            <a:srgbClr val="FFFFFF"/>
                          </a:solidFill>
                          <a:latin typeface="Average"/>
                          <a:ea typeface="Average"/>
                          <a:cs typeface="Average"/>
                          <a:sym typeface="Average"/>
                        </a:rPr>
                        <a:t>1</a:t>
                      </a:r>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rgbClr val="FFFFFF"/>
                          </a:solidFill>
                          <a:latin typeface="Average"/>
                          <a:ea typeface="Average"/>
                          <a:cs typeface="Average"/>
                          <a:sym typeface="Average"/>
                        </a:rPr>
                        <a:t>n</a:t>
                      </a:r>
                      <a:r>
                        <a:rPr baseline="-25000" lang="en" sz="1800">
                          <a:solidFill>
                            <a:srgbClr val="FFFFFF"/>
                          </a:solidFill>
                          <a:latin typeface="Average"/>
                          <a:ea typeface="Average"/>
                          <a:cs typeface="Average"/>
                          <a:sym typeface="Average"/>
                        </a:rPr>
                        <a:t>1C</a:t>
                      </a:r>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rgbClr val="FFFFFF"/>
                          </a:solidFill>
                          <a:latin typeface="Average"/>
                          <a:ea typeface="Average"/>
                          <a:cs typeface="Average"/>
                          <a:sym typeface="Average"/>
                        </a:rPr>
                        <a:t>n</a:t>
                      </a:r>
                      <a:r>
                        <a:rPr baseline="-25000" lang="en" sz="1800">
                          <a:solidFill>
                            <a:srgbClr val="FFFFFF"/>
                          </a:solidFill>
                          <a:latin typeface="Average"/>
                          <a:ea typeface="Average"/>
                          <a:cs typeface="Average"/>
                          <a:sym typeface="Average"/>
                        </a:rPr>
                        <a:t>1M</a:t>
                      </a:r>
                      <a:r>
                        <a:rPr lang="en" sz="1800">
                          <a:solidFill>
                            <a:srgbClr val="FFFFFF"/>
                          </a:solidFill>
                          <a:latin typeface="Average"/>
                          <a:ea typeface="Average"/>
                          <a:cs typeface="Average"/>
                          <a:sym typeface="Average"/>
                        </a:rPr>
                        <a:t>= n</a:t>
                      </a:r>
                      <a:r>
                        <a:rPr baseline="-25000" lang="en" sz="1800">
                          <a:solidFill>
                            <a:srgbClr val="FFFFFF"/>
                          </a:solidFill>
                          <a:latin typeface="Average"/>
                          <a:ea typeface="Average"/>
                          <a:cs typeface="Average"/>
                          <a:sym typeface="Average"/>
                        </a:rPr>
                        <a:t>1</a:t>
                      </a:r>
                      <a:r>
                        <a:rPr lang="en" sz="1800">
                          <a:solidFill>
                            <a:srgbClr val="FFFFFF"/>
                          </a:solidFill>
                          <a:latin typeface="Average"/>
                          <a:ea typeface="Average"/>
                          <a:cs typeface="Average"/>
                          <a:sym typeface="Average"/>
                        </a:rPr>
                        <a:t>– n</a:t>
                      </a:r>
                      <a:r>
                        <a:rPr baseline="-25000" lang="en" sz="1800">
                          <a:solidFill>
                            <a:srgbClr val="FFFFFF"/>
                          </a:solidFill>
                          <a:latin typeface="Average"/>
                          <a:ea typeface="Average"/>
                          <a:cs typeface="Average"/>
                          <a:sym typeface="Average"/>
                        </a:rPr>
                        <a:t>1C</a:t>
                      </a:r>
                      <a:endParaRPr sz="1800">
                        <a:solidFill>
                          <a:srgbClr val="FFFFFF"/>
                        </a:solidFill>
                        <a:latin typeface="Average"/>
                        <a:ea typeface="Average"/>
                        <a:cs typeface="Average"/>
                        <a:sym typeface="Averag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381000">
                <a:tc>
                  <a:txBody>
                    <a:bodyPr/>
                    <a:lstStyle/>
                    <a:p>
                      <a:pPr indent="0" lvl="0" marL="0" rtl="0" algn="ctr">
                        <a:lnSpc>
                          <a:spcPct val="115000"/>
                        </a:lnSpc>
                        <a:spcBef>
                          <a:spcPts val="0"/>
                        </a:spcBef>
                        <a:spcAft>
                          <a:spcPts val="1200"/>
                        </a:spcAft>
                        <a:buNone/>
                      </a:pPr>
                      <a:r>
                        <a:rPr lang="en" sz="1800">
                          <a:solidFill>
                            <a:srgbClr val="FFFFFF"/>
                          </a:solidFill>
                          <a:latin typeface="Average"/>
                          <a:ea typeface="Average"/>
                          <a:cs typeface="Average"/>
                          <a:sym typeface="Average"/>
                        </a:rPr>
                        <a:t>π</a:t>
                      </a:r>
                      <a:r>
                        <a:rPr baseline="-25000" lang="en" sz="1800">
                          <a:solidFill>
                            <a:srgbClr val="FFFFFF"/>
                          </a:solidFill>
                          <a:latin typeface="Average"/>
                          <a:ea typeface="Average"/>
                          <a:cs typeface="Average"/>
                          <a:sym typeface="Average"/>
                        </a:rPr>
                        <a:t>2</a:t>
                      </a:r>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rgbClr val="FFFFFF"/>
                          </a:solidFill>
                          <a:latin typeface="Average"/>
                          <a:ea typeface="Average"/>
                          <a:cs typeface="Average"/>
                          <a:sym typeface="Average"/>
                        </a:rPr>
                        <a:t>n</a:t>
                      </a:r>
                      <a:r>
                        <a:rPr baseline="-25000" lang="en" sz="1800">
                          <a:solidFill>
                            <a:srgbClr val="FFFFFF"/>
                          </a:solidFill>
                          <a:latin typeface="Average"/>
                          <a:ea typeface="Average"/>
                          <a:cs typeface="Average"/>
                          <a:sym typeface="Average"/>
                        </a:rPr>
                        <a:t>2M</a:t>
                      </a:r>
                      <a:r>
                        <a:rPr lang="en" sz="1800">
                          <a:solidFill>
                            <a:srgbClr val="FFFFFF"/>
                          </a:solidFill>
                          <a:latin typeface="Average"/>
                          <a:ea typeface="Average"/>
                          <a:cs typeface="Average"/>
                          <a:sym typeface="Average"/>
                        </a:rPr>
                        <a:t>= n</a:t>
                      </a:r>
                      <a:r>
                        <a:rPr baseline="-25000" lang="en" sz="1800">
                          <a:solidFill>
                            <a:srgbClr val="FFFFFF"/>
                          </a:solidFill>
                          <a:latin typeface="Average"/>
                          <a:ea typeface="Average"/>
                          <a:cs typeface="Average"/>
                          <a:sym typeface="Average"/>
                        </a:rPr>
                        <a:t>2</a:t>
                      </a:r>
                      <a:r>
                        <a:rPr lang="en" sz="1800">
                          <a:solidFill>
                            <a:srgbClr val="FFFFFF"/>
                          </a:solidFill>
                          <a:latin typeface="Average"/>
                          <a:ea typeface="Average"/>
                          <a:cs typeface="Average"/>
                          <a:sym typeface="Average"/>
                        </a:rPr>
                        <a:t>– n</a:t>
                      </a:r>
                      <a:r>
                        <a:rPr baseline="-25000" lang="en" sz="1800">
                          <a:solidFill>
                            <a:srgbClr val="FFFFFF"/>
                          </a:solidFill>
                          <a:latin typeface="Average"/>
                          <a:ea typeface="Average"/>
                          <a:cs typeface="Average"/>
                          <a:sym typeface="Average"/>
                        </a:rPr>
                        <a:t>2C</a:t>
                      </a:r>
                      <a:endParaRPr sz="1800">
                        <a:solidFill>
                          <a:srgbClr val="FFFFFF"/>
                        </a:solidFill>
                        <a:latin typeface="Average"/>
                        <a:ea typeface="Average"/>
                        <a:cs typeface="Average"/>
                        <a:sym typeface="Averag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rgbClr val="FFFFFF"/>
                          </a:solidFill>
                          <a:latin typeface="Average"/>
                          <a:ea typeface="Average"/>
                          <a:cs typeface="Average"/>
                          <a:sym typeface="Average"/>
                        </a:rPr>
                        <a:t>n</a:t>
                      </a:r>
                      <a:r>
                        <a:rPr baseline="-25000" lang="en" sz="1800">
                          <a:solidFill>
                            <a:srgbClr val="FFFFFF"/>
                          </a:solidFill>
                          <a:latin typeface="Average"/>
                          <a:ea typeface="Average"/>
                          <a:cs typeface="Average"/>
                          <a:sym typeface="Average"/>
                        </a:rPr>
                        <a:t>2C</a:t>
                      </a:r>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
        <p:nvSpPr>
          <p:cNvPr id="302" name="Google Shape;302;p46"/>
          <p:cNvSpPr txBox="1"/>
          <p:nvPr/>
        </p:nvSpPr>
        <p:spPr>
          <a:xfrm>
            <a:off x="4767975" y="1175225"/>
            <a:ext cx="8817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Average"/>
                <a:ea typeface="Average"/>
                <a:cs typeface="Average"/>
                <a:sym typeface="Average"/>
              </a:rPr>
              <a:t>Predict</a:t>
            </a:r>
            <a:endParaRPr b="1">
              <a:solidFill>
                <a:schemeClr val="dk1"/>
              </a:solidFill>
              <a:latin typeface="Average"/>
              <a:ea typeface="Average"/>
              <a:cs typeface="Average"/>
              <a:sym typeface="Average"/>
            </a:endParaRPr>
          </a:p>
        </p:txBody>
      </p:sp>
      <p:sp>
        <p:nvSpPr>
          <p:cNvPr id="303" name="Google Shape;303;p46"/>
          <p:cNvSpPr txBox="1"/>
          <p:nvPr/>
        </p:nvSpPr>
        <p:spPr>
          <a:xfrm>
            <a:off x="413600" y="2171550"/>
            <a:ext cx="881700" cy="400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dk1"/>
                </a:solidFill>
                <a:latin typeface="Average"/>
                <a:ea typeface="Average"/>
                <a:cs typeface="Average"/>
                <a:sym typeface="Average"/>
              </a:rPr>
              <a:t>Actual</a:t>
            </a:r>
            <a:endParaRPr b="1">
              <a:solidFill>
                <a:schemeClr val="dk1"/>
              </a:solidFill>
              <a:latin typeface="Average"/>
              <a:ea typeface="Average"/>
              <a:cs typeface="Average"/>
              <a:sym typeface="Averag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IV. </a:t>
            </a:r>
            <a:r>
              <a:rPr lang="en">
                <a:solidFill>
                  <a:schemeClr val="accent5"/>
                </a:solidFill>
              </a:rPr>
              <a:t>Apparent Error Rate (APER) </a:t>
            </a:r>
            <a:endParaRPr>
              <a:solidFill>
                <a:schemeClr val="accent5"/>
              </a:solidFill>
            </a:endParaRPr>
          </a:p>
        </p:txBody>
      </p:sp>
      <p:sp>
        <p:nvSpPr>
          <p:cNvPr id="309" name="Google Shape;309;p47"/>
          <p:cNvSpPr txBox="1"/>
          <p:nvPr>
            <p:ph idx="1" type="body"/>
          </p:nvPr>
        </p:nvSpPr>
        <p:spPr>
          <a:xfrm>
            <a:off x="311700" y="1152475"/>
            <a:ext cx="8520600" cy="36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FFFFFF"/>
                </a:solidFill>
              </a:rPr>
              <a:t>Khi đó thước đo apparent error rate (APER) được tính như sau: </a:t>
            </a:r>
            <a:endParaRPr>
              <a:solidFill>
                <a:srgbClr val="FFFFFF"/>
              </a:solidFill>
            </a:endParaRPr>
          </a:p>
          <a:p>
            <a:pPr indent="0" lvl="0" marL="0" rtl="0" algn="l">
              <a:spcBef>
                <a:spcPts val="1200"/>
              </a:spcBef>
              <a:spcAft>
                <a:spcPts val="0"/>
              </a:spcAft>
              <a:buNone/>
            </a:pPr>
            <a:r>
              <a:t/>
            </a:r>
            <a:endParaRPr>
              <a:solidFill>
                <a:srgbClr val="FFFFFF"/>
              </a:solidFill>
            </a:endParaRPr>
          </a:p>
          <a:p>
            <a:pPr indent="0" lvl="0" marL="0" rtl="0" algn="l">
              <a:spcBef>
                <a:spcPts val="1200"/>
              </a:spcBef>
              <a:spcAft>
                <a:spcPts val="0"/>
              </a:spcAft>
              <a:buNone/>
            </a:pPr>
            <a:r>
              <a:t/>
            </a:r>
            <a:endParaRPr>
              <a:solidFill>
                <a:srgbClr val="FFFFFF"/>
              </a:solidFill>
            </a:endParaRPr>
          </a:p>
          <a:p>
            <a:pPr indent="0" lvl="0" marL="0" rtl="0" algn="l">
              <a:spcBef>
                <a:spcPts val="1200"/>
              </a:spcBef>
              <a:spcAft>
                <a:spcPts val="0"/>
              </a:spcAft>
              <a:buNone/>
            </a:pPr>
            <a:r>
              <a:t/>
            </a:r>
            <a:endParaRPr>
              <a:solidFill>
                <a:srgbClr val="FFFFFF"/>
              </a:solidFill>
            </a:endParaRPr>
          </a:p>
          <a:p>
            <a:pPr indent="0" lvl="0" marL="0" rtl="0" algn="l">
              <a:spcBef>
                <a:spcPts val="1200"/>
              </a:spcBef>
              <a:spcAft>
                <a:spcPts val="0"/>
              </a:spcAft>
              <a:buNone/>
            </a:pPr>
            <a:r>
              <a:rPr lang="en">
                <a:solidFill>
                  <a:srgbClr val="FFFFFF"/>
                </a:solidFill>
              </a:rPr>
              <a:t>APER có ưu điểm là khá dễ tính toán và trực quan.</a:t>
            </a:r>
            <a:endParaRPr>
              <a:solidFill>
                <a:srgbClr val="FFFFFF"/>
              </a:solidFill>
            </a:endParaRPr>
          </a:p>
          <a:p>
            <a:pPr indent="0" lvl="0" marL="0" rtl="0" algn="l">
              <a:spcBef>
                <a:spcPts val="1200"/>
              </a:spcBef>
              <a:spcAft>
                <a:spcPts val="0"/>
              </a:spcAft>
              <a:buNone/>
            </a:pPr>
            <a:r>
              <a:rPr lang="en">
                <a:solidFill>
                  <a:srgbClr val="FFFFFF"/>
                </a:solidFill>
              </a:rPr>
              <a:t>Tuy nhiên, Do việc đánh giá lại dựa trên các dữ liệu dùng xây dựng model nên nó có xu hướng bị đánh giá thấp trong thực tế khi phân loại đối tượng mới.</a:t>
            </a:r>
            <a:endParaRPr>
              <a:solidFill>
                <a:srgbClr val="FFFFFF"/>
              </a:solidFill>
            </a:endParaRPr>
          </a:p>
          <a:p>
            <a:pPr indent="0" lvl="0" marL="457200" rtl="0" algn="l">
              <a:spcBef>
                <a:spcPts val="1200"/>
              </a:spcBef>
              <a:spcAft>
                <a:spcPts val="1200"/>
              </a:spcAft>
              <a:buNone/>
            </a:pPr>
            <a:r>
              <a:t/>
            </a:r>
            <a:endParaRPr>
              <a:solidFill>
                <a:srgbClr val="FFFFFF"/>
              </a:solidFill>
            </a:endParaRPr>
          </a:p>
        </p:txBody>
      </p:sp>
      <p:pic>
        <p:nvPicPr>
          <p:cNvPr id="310" name="Google Shape;310;p47"/>
          <p:cNvPicPr preferRelativeResize="0"/>
          <p:nvPr/>
        </p:nvPicPr>
        <p:blipFill>
          <a:blip r:embed="rId3">
            <a:alphaModFix/>
          </a:blip>
          <a:stretch>
            <a:fillRect/>
          </a:stretch>
        </p:blipFill>
        <p:spPr>
          <a:xfrm>
            <a:off x="2577538" y="1730525"/>
            <a:ext cx="3988916" cy="12518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IV. Phương pháp Lachenbruch's holdout</a:t>
            </a:r>
            <a:endParaRPr>
              <a:solidFill>
                <a:schemeClr val="accent5"/>
              </a:solidFill>
            </a:endParaRPr>
          </a:p>
        </p:txBody>
      </p:sp>
      <p:sp>
        <p:nvSpPr>
          <p:cNvPr id="316" name="Google Shape;316;p48"/>
          <p:cNvSpPr txBox="1"/>
          <p:nvPr>
            <p:ph idx="1" type="body"/>
          </p:nvPr>
        </p:nvSpPr>
        <p:spPr>
          <a:xfrm>
            <a:off x="311700" y="1152475"/>
            <a:ext cx="8520600" cy="36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Vì vậy người ta đề xuất một phương pháp mới có tên: Lachenbruch's holdout . </a:t>
            </a:r>
            <a:endParaRPr>
              <a:solidFill>
                <a:srgbClr val="FFFFFF"/>
              </a:solidFill>
            </a:endParaRPr>
          </a:p>
          <a:p>
            <a:pPr indent="0" lvl="0" marL="0" rtl="0" algn="l">
              <a:spcBef>
                <a:spcPts val="1200"/>
              </a:spcBef>
              <a:spcAft>
                <a:spcPts val="0"/>
              </a:spcAft>
              <a:buNone/>
            </a:pPr>
            <a:r>
              <a:rPr lang="en">
                <a:solidFill>
                  <a:srgbClr val="FFFFFF"/>
                </a:solidFill>
              </a:rPr>
              <a:t>Ý tưởng: </a:t>
            </a:r>
            <a:endParaRPr>
              <a:solidFill>
                <a:srgbClr val="FFFFFF"/>
              </a:solidFill>
            </a:endParaRPr>
          </a:p>
          <a:p>
            <a:pPr indent="457200" lvl="0" marL="0" rtl="0" algn="l">
              <a:spcBef>
                <a:spcPts val="1200"/>
              </a:spcBef>
              <a:spcAft>
                <a:spcPts val="0"/>
              </a:spcAft>
              <a:buNone/>
            </a:pPr>
            <a:r>
              <a:rPr lang="en">
                <a:solidFill>
                  <a:srgbClr val="FFFFFF"/>
                </a:solidFill>
              </a:rPr>
              <a:t>Xem xét một mẫu thử nghiệm độc lập và các đối tượng mới mà ta biết nhãn lớp thực sự. Điều này có nghĩa là ta chia mẫu ban đầu trong một mẫu đào tạo và mẫu thử nghiệm. </a:t>
            </a:r>
            <a:endParaRPr>
              <a:solidFill>
                <a:srgbClr val="FFFFFF"/>
              </a:solidFill>
            </a:endParaRPr>
          </a:p>
          <a:p>
            <a:pPr indent="457200" lvl="0" marL="0" rtl="0" algn="l">
              <a:spcBef>
                <a:spcPts val="1200"/>
              </a:spcBef>
              <a:spcAft>
                <a:spcPts val="1200"/>
              </a:spcAft>
              <a:buNone/>
            </a:pPr>
            <a:r>
              <a:rPr lang="en">
                <a:solidFill>
                  <a:srgbClr val="FFFFFF"/>
                </a:solidFill>
              </a:rPr>
              <a:t>AER sau đó được ước tính bằng tỷ lệ của các đối tượng phân loại sai trong mẫu thử trong khi mẫu đào tạo được sử dụng để xây dựng quy tắc phân loại (model). </a:t>
            </a:r>
            <a:endParaRPr>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IV. </a:t>
            </a:r>
            <a:r>
              <a:rPr lang="en">
                <a:solidFill>
                  <a:schemeClr val="accent5"/>
                </a:solidFill>
              </a:rPr>
              <a:t>Phương pháp Lachenbruch's holdout </a:t>
            </a:r>
            <a:endParaRPr>
              <a:solidFill>
                <a:schemeClr val="accent5"/>
              </a:solidFill>
            </a:endParaRPr>
          </a:p>
        </p:txBody>
      </p:sp>
      <p:sp>
        <p:nvSpPr>
          <p:cNvPr id="322" name="Google Shape;322;p49"/>
          <p:cNvSpPr txBox="1"/>
          <p:nvPr>
            <p:ph idx="1" type="body"/>
          </p:nvPr>
        </p:nvSpPr>
        <p:spPr>
          <a:xfrm>
            <a:off x="311700" y="1017725"/>
            <a:ext cx="8520600" cy="383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Quy trình thực hiện như sau:  </a:t>
            </a:r>
            <a:endParaRPr>
              <a:solidFill>
                <a:srgbClr val="FFFFFF"/>
              </a:solidFill>
            </a:endParaRPr>
          </a:p>
          <a:p>
            <a:pPr indent="-342900" lvl="0" marL="457200" rtl="0" algn="l">
              <a:spcBef>
                <a:spcPts val="1200"/>
              </a:spcBef>
              <a:spcAft>
                <a:spcPts val="0"/>
              </a:spcAft>
              <a:buClr>
                <a:srgbClr val="FFFFFF"/>
              </a:buClr>
              <a:buSzPts val="1800"/>
              <a:buChar char="●"/>
            </a:pPr>
            <a:r>
              <a:rPr lang="en">
                <a:solidFill>
                  <a:srgbClr val="FFFFFF"/>
                </a:solidFill>
              </a:rPr>
              <a:t>Lấy một đối tượng ra khỏi mẫu và xây dựng quy tắc phân loại dựa trên n - 1 đối tượng còn lại.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Phân loại đối tượng lấy ra dựa trên quy tắc phân loại được xây dựng ở bước 1.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Lặp lại hai bước trước cho từng đối tượng trong mẫu.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Gọi n</a:t>
            </a:r>
            <a:r>
              <a:rPr baseline="-25000" lang="en">
                <a:solidFill>
                  <a:srgbClr val="FFFFFF"/>
                </a:solidFill>
              </a:rPr>
              <a:t>1M</a:t>
            </a:r>
            <a:r>
              <a:rPr baseline="30000" lang="en">
                <a:solidFill>
                  <a:srgbClr val="FFFFFF"/>
                </a:solidFill>
              </a:rPr>
              <a:t>H</a:t>
            </a:r>
            <a:r>
              <a:rPr lang="en">
                <a:solidFill>
                  <a:srgbClr val="FFFFFF"/>
                </a:solidFill>
              </a:rPr>
              <a:t> ,</a:t>
            </a:r>
            <a:r>
              <a:rPr lang="en">
                <a:solidFill>
                  <a:srgbClr val="FFFFFF"/>
                </a:solidFill>
              </a:rPr>
              <a:t>n</a:t>
            </a:r>
            <a:r>
              <a:rPr baseline="-25000" lang="en">
                <a:solidFill>
                  <a:srgbClr val="FFFFFF"/>
                </a:solidFill>
              </a:rPr>
              <a:t>2M</a:t>
            </a:r>
            <a:r>
              <a:rPr baseline="30000" lang="en">
                <a:solidFill>
                  <a:srgbClr val="FFFFFF"/>
                </a:solidFill>
              </a:rPr>
              <a:t>H</a:t>
            </a:r>
            <a:r>
              <a:rPr lang="en">
                <a:solidFill>
                  <a:srgbClr val="FFFFFF"/>
                </a:solidFill>
              </a:rPr>
              <a:t>  là số lượng các quan sát được phân loại sai trong lớp </a:t>
            </a:r>
            <a:r>
              <a:rPr lang="en">
                <a:solidFill>
                  <a:srgbClr val="FFFFFF"/>
                </a:solidFill>
              </a:rPr>
              <a:t>π</a:t>
            </a:r>
            <a:r>
              <a:rPr baseline="-25000" lang="en">
                <a:solidFill>
                  <a:srgbClr val="FFFFFF"/>
                </a:solidFill>
              </a:rPr>
              <a:t>1</a:t>
            </a:r>
            <a:r>
              <a:rPr lang="en">
                <a:solidFill>
                  <a:srgbClr val="FFFFFF"/>
                </a:solidFill>
              </a:rPr>
              <a:t> và </a:t>
            </a:r>
            <a:r>
              <a:rPr lang="en">
                <a:solidFill>
                  <a:srgbClr val="FFFFFF"/>
                </a:solidFill>
              </a:rPr>
              <a:t>π</a:t>
            </a:r>
            <a:r>
              <a:rPr baseline="-25000" lang="en">
                <a:solidFill>
                  <a:srgbClr val="FFFFFF"/>
                </a:solidFill>
              </a:rPr>
              <a:t>2</a:t>
            </a:r>
            <a:r>
              <a:rPr lang="en">
                <a:solidFill>
                  <a:srgbClr val="FFFFFF"/>
                </a:solidFill>
              </a:rPr>
              <a:t> tương ứng. Khi đó, AER sẽ được tính như sau:</a:t>
            </a:r>
            <a:endParaRPr>
              <a:solidFill>
                <a:srgbClr val="FFFFFF"/>
              </a:solidFill>
            </a:endParaRPr>
          </a:p>
        </p:txBody>
      </p:sp>
      <p:pic>
        <p:nvPicPr>
          <p:cNvPr id="323" name="Google Shape;323;p49"/>
          <p:cNvPicPr preferRelativeResize="0"/>
          <p:nvPr/>
        </p:nvPicPr>
        <p:blipFill>
          <a:blip r:embed="rId3">
            <a:alphaModFix/>
          </a:blip>
          <a:stretch>
            <a:fillRect/>
          </a:stretch>
        </p:blipFill>
        <p:spPr>
          <a:xfrm>
            <a:off x="3171825" y="3678038"/>
            <a:ext cx="2800350" cy="11715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V. </a:t>
            </a:r>
            <a:r>
              <a:rPr lang="en">
                <a:solidFill>
                  <a:schemeClr val="accent5"/>
                </a:solidFill>
              </a:rPr>
              <a:t>Bài toán phân nhiều lớp </a:t>
            </a:r>
            <a:endParaRPr>
              <a:solidFill>
                <a:schemeClr val="accent5"/>
              </a:solidFill>
            </a:endParaRPr>
          </a:p>
        </p:txBody>
      </p:sp>
      <p:sp>
        <p:nvSpPr>
          <p:cNvPr id="329" name="Google Shape;329;p50"/>
          <p:cNvSpPr txBox="1"/>
          <p:nvPr>
            <p:ph idx="1" type="body"/>
          </p:nvPr>
        </p:nvSpPr>
        <p:spPr>
          <a:xfrm>
            <a:off x="311700" y="923200"/>
            <a:ext cx="8520600" cy="39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u="sng">
                <a:solidFill>
                  <a:schemeClr val="dk1"/>
                </a:solidFill>
              </a:rPr>
              <a:t>5.1) </a:t>
            </a:r>
            <a:r>
              <a:rPr lang="en" sz="1900" u="sng">
                <a:solidFill>
                  <a:schemeClr val="dk1"/>
                </a:solidFill>
              </a:rPr>
              <a:t>Phân loại cho nhiều quần thể</a:t>
            </a:r>
            <a:endParaRPr sz="1900" u="sng">
              <a:solidFill>
                <a:schemeClr val="dk1"/>
              </a:solidFill>
            </a:endParaRPr>
          </a:p>
          <a:p>
            <a:pPr indent="0" lvl="0" marL="0" rtl="0" algn="l">
              <a:spcBef>
                <a:spcPts val="1200"/>
              </a:spcBef>
              <a:spcAft>
                <a:spcPts val="0"/>
              </a:spcAft>
              <a:buNone/>
            </a:pPr>
            <a:r>
              <a:rPr lang="en">
                <a:solidFill>
                  <a:schemeClr val="dk1"/>
                </a:solidFill>
              </a:rPr>
              <a:t>Phần này </a:t>
            </a:r>
            <a:r>
              <a:rPr lang="en">
                <a:solidFill>
                  <a:schemeClr val="dk1"/>
                </a:solidFill>
              </a:rPr>
              <a:t>trình bày về cách phân lớp cho g population với g ≥ 2. </a:t>
            </a:r>
            <a:endParaRPr>
              <a:solidFill>
                <a:schemeClr val="dk1"/>
              </a:solidFill>
            </a:endParaRPr>
          </a:p>
          <a:p>
            <a:pPr indent="0" lvl="0" marL="0" rtl="0" algn="l">
              <a:spcBef>
                <a:spcPts val="1200"/>
              </a:spcBef>
              <a:spcAft>
                <a:spcPts val="0"/>
              </a:spcAft>
              <a:buNone/>
            </a:pPr>
            <a:r>
              <a:rPr lang="en">
                <a:solidFill>
                  <a:schemeClr val="dk1"/>
                </a:solidFill>
              </a:rPr>
              <a:t>Gọi f</a:t>
            </a:r>
            <a:r>
              <a:rPr baseline="-25000" lang="en">
                <a:solidFill>
                  <a:schemeClr val="dk1"/>
                </a:solidFill>
              </a:rPr>
              <a:t>i</a:t>
            </a:r>
            <a:r>
              <a:rPr lang="en">
                <a:solidFill>
                  <a:schemeClr val="dk1"/>
                </a:solidFill>
              </a:rPr>
              <a:t>(x) là hàm mật độ xác suất của population π</a:t>
            </a:r>
            <a:r>
              <a:rPr baseline="-25000" lang="en">
                <a:solidFill>
                  <a:schemeClr val="dk1"/>
                </a:solidFill>
              </a:rPr>
              <a:t>i</a:t>
            </a:r>
            <a:r>
              <a:rPr lang="en">
                <a:solidFill>
                  <a:schemeClr val="dk1"/>
                </a:solidFill>
              </a:rPr>
              <a:t> với i = 1, 2, 3, … g, ta có:</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p</a:t>
            </a:r>
            <a:r>
              <a:rPr baseline="-25000" lang="en">
                <a:solidFill>
                  <a:schemeClr val="dk1"/>
                </a:solidFill>
              </a:rPr>
              <a:t>i</a:t>
            </a:r>
            <a:r>
              <a:rPr lang="en">
                <a:solidFill>
                  <a:schemeClr val="dk1"/>
                </a:solidFill>
              </a:rPr>
              <a:t> : prior probability của population π</a:t>
            </a:r>
            <a:r>
              <a:rPr baseline="-25000" lang="en">
                <a:solidFill>
                  <a:schemeClr val="dk1"/>
                </a:solidFill>
              </a:rPr>
              <a:t>i</a:t>
            </a:r>
            <a:r>
              <a:rPr lang="en">
                <a:solidFill>
                  <a:schemeClr val="dk1"/>
                </a:solidFill>
              </a:rPr>
              <a:t> với i = 1, 2, 3, … 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c(k,i): chi phi cho việc phân lớp 1 item vào π</a:t>
            </a:r>
            <a:r>
              <a:rPr baseline="-25000" lang="en">
                <a:solidFill>
                  <a:schemeClr val="dk1"/>
                </a:solidFill>
              </a:rPr>
              <a:t>k</a:t>
            </a:r>
            <a:r>
              <a:rPr lang="en">
                <a:solidFill>
                  <a:schemeClr val="dk1"/>
                </a:solidFill>
              </a:rPr>
              <a:t>, Trong khi nó thuộc về π</a:t>
            </a:r>
            <a:r>
              <a:rPr baseline="-25000" lang="en">
                <a:solidFill>
                  <a:schemeClr val="dk1"/>
                </a:solidFill>
              </a:rPr>
              <a:t>i</a:t>
            </a:r>
            <a:r>
              <a:rPr lang="en">
                <a:solidFill>
                  <a:schemeClr val="dk1"/>
                </a:solidFill>
              </a:rPr>
              <a:t>, với i,k=1,2,3,…,g. Với k=i =&gt; c(k|i)=0</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Với các giá trị x thuộc về R</a:t>
            </a:r>
            <a:r>
              <a:rPr baseline="-25000" lang="en">
                <a:solidFill>
                  <a:schemeClr val="dk1"/>
                </a:solidFill>
              </a:rPr>
              <a:t>k</a:t>
            </a:r>
            <a:r>
              <a:rPr lang="en">
                <a:solidFill>
                  <a:schemeClr val="dk1"/>
                </a:solidFill>
              </a:rPr>
              <a:t> được phân lớp vào π</a:t>
            </a:r>
            <a:r>
              <a:rPr baseline="-25000" lang="en">
                <a:solidFill>
                  <a:schemeClr val="dk1"/>
                </a:solidFill>
              </a:rPr>
              <a:t>k</a:t>
            </a:r>
            <a:r>
              <a:rPr lang="en">
                <a:solidFill>
                  <a:schemeClr val="dk1"/>
                </a:solidFill>
              </a:rPr>
              <a:t> và ta có:</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330" name="Google Shape;330;p50"/>
          <p:cNvPicPr preferRelativeResize="0"/>
          <p:nvPr/>
        </p:nvPicPr>
        <p:blipFill>
          <a:blip r:embed="rId3">
            <a:alphaModFix/>
          </a:blip>
          <a:stretch>
            <a:fillRect/>
          </a:stretch>
        </p:blipFill>
        <p:spPr>
          <a:xfrm>
            <a:off x="960373" y="3878925"/>
            <a:ext cx="7223276" cy="808875"/>
          </a:xfrm>
          <a:prstGeom prst="rect">
            <a:avLst/>
          </a:prstGeom>
          <a:noFill/>
          <a:ln>
            <a:noFill/>
          </a:ln>
        </p:spPr>
      </p:pic>
      <p:sp>
        <p:nvSpPr>
          <p:cNvPr id="331" name="Google Shape;331;p50"/>
          <p:cNvSpPr txBox="1"/>
          <p:nvPr/>
        </p:nvSpPr>
        <p:spPr>
          <a:xfrm>
            <a:off x="9241575" y="3641088"/>
            <a:ext cx="857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Công thức ở chương 3</a:t>
            </a:r>
            <a:endParaRPr>
              <a:latin typeface="Average"/>
              <a:ea typeface="Average"/>
              <a:cs typeface="Average"/>
              <a:sym typeface="Average"/>
            </a:endParaRPr>
          </a:p>
        </p:txBody>
      </p:sp>
      <p:sp>
        <p:nvSpPr>
          <p:cNvPr id="332" name="Google Shape;332;p50"/>
          <p:cNvSpPr txBox="1"/>
          <p:nvPr/>
        </p:nvSpPr>
        <p:spPr>
          <a:xfrm>
            <a:off x="9325700" y="1274688"/>
            <a:ext cx="8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Page 628</a:t>
            </a:r>
            <a:endParaRPr>
              <a:latin typeface="Average"/>
              <a:ea typeface="Average"/>
              <a:cs typeface="Average"/>
              <a:sym typeface="Averag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V. Bài toán phân nhiều lớp </a:t>
            </a:r>
            <a:endParaRPr>
              <a:solidFill>
                <a:schemeClr val="accent5"/>
              </a:solidFill>
            </a:endParaRPr>
          </a:p>
        </p:txBody>
      </p:sp>
      <p:sp>
        <p:nvSpPr>
          <p:cNvPr id="338" name="Google Shape;338;p51"/>
          <p:cNvSpPr txBox="1"/>
          <p:nvPr>
            <p:ph idx="1" type="body"/>
          </p:nvPr>
        </p:nvSpPr>
        <p:spPr>
          <a:xfrm>
            <a:off x="311700" y="923200"/>
            <a:ext cx="8520600" cy="39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u="sng">
                <a:solidFill>
                  <a:schemeClr val="dk1"/>
                </a:solidFill>
              </a:rPr>
              <a:t>5.1) Phân loại cho nhiều quần thể</a:t>
            </a:r>
            <a:endParaRPr sz="1900" u="sng">
              <a:solidFill>
                <a:schemeClr val="dk1"/>
              </a:solidFill>
            </a:endParaRPr>
          </a:p>
          <a:p>
            <a:pPr indent="0" lvl="0" marL="0" rtl="0" algn="l">
              <a:spcBef>
                <a:spcPts val="1200"/>
              </a:spcBef>
              <a:spcAft>
                <a:spcPts val="0"/>
              </a:spcAft>
              <a:buNone/>
            </a:pPr>
            <a:r>
              <a:rPr lang="en">
                <a:solidFill>
                  <a:schemeClr val="dk1"/>
                </a:solidFill>
              </a:rPr>
              <a:t>Như ở chương </a:t>
            </a:r>
            <a:r>
              <a:rPr lang="en">
                <a:solidFill>
                  <a:schemeClr val="accent5"/>
                </a:solidFill>
              </a:rPr>
              <a:t>III,</a:t>
            </a:r>
            <a:r>
              <a:rPr lang="en">
                <a:solidFill>
                  <a:schemeClr val="dk1"/>
                </a:solidFill>
              </a:rPr>
              <a:t> mục đích chúng ta vẫn là tìm một độ lỗi sao cho khi phân lớp đối tượng x thì độ lỗi này nhỏ nhất. Ta sẽ dùng lại </a:t>
            </a:r>
            <a:r>
              <a:rPr lang="en" u="sng">
                <a:solidFill>
                  <a:schemeClr val="dk1"/>
                </a:solidFill>
              </a:rPr>
              <a:t>ECM </a:t>
            </a:r>
            <a:r>
              <a:rPr lang="en">
                <a:solidFill>
                  <a:schemeClr val="dk1"/>
                </a:solidFill>
              </a:rPr>
              <a:t>như chương </a:t>
            </a:r>
            <a:r>
              <a:rPr lang="en">
                <a:solidFill>
                  <a:schemeClr val="accent5"/>
                </a:solidFill>
              </a:rPr>
              <a:t>III.</a:t>
            </a:r>
            <a:endParaRPr>
              <a:solidFill>
                <a:schemeClr val="accent5"/>
              </a:solidFill>
            </a:endParaRPr>
          </a:p>
          <a:p>
            <a:pPr indent="0" lvl="0" marL="0" rtl="0" algn="l">
              <a:spcBef>
                <a:spcPts val="1200"/>
              </a:spcBef>
              <a:spcAft>
                <a:spcPts val="0"/>
              </a:spcAft>
              <a:buNone/>
            </a:pPr>
            <a:r>
              <a:rPr lang="en">
                <a:solidFill>
                  <a:schemeClr val="dk1"/>
                </a:solidFill>
              </a:rPr>
              <a:t>Xét chi phí phân lớp sai có điều kiện một giá trị x từ π</a:t>
            </a:r>
            <a:r>
              <a:rPr baseline="-25000" lang="en">
                <a:solidFill>
                  <a:schemeClr val="dk1"/>
                </a:solidFill>
              </a:rPr>
              <a:t>1</a:t>
            </a:r>
            <a:r>
              <a:rPr lang="en">
                <a:solidFill>
                  <a:schemeClr val="dk1"/>
                </a:solidFill>
              </a:rPr>
              <a:t> vào π</a:t>
            </a:r>
            <a:r>
              <a:rPr baseline="-25000" lang="en">
                <a:solidFill>
                  <a:schemeClr val="dk1"/>
                </a:solidFill>
              </a:rPr>
              <a:t>2</a:t>
            </a:r>
            <a:r>
              <a:rPr lang="en">
                <a:solidFill>
                  <a:schemeClr val="dk1"/>
                </a:solidFill>
              </a:rPr>
              <a:t>, π</a:t>
            </a:r>
            <a:r>
              <a:rPr baseline="-25000" lang="en">
                <a:solidFill>
                  <a:schemeClr val="dk1"/>
                </a:solidFill>
              </a:rPr>
              <a:t>3</a:t>
            </a:r>
            <a:r>
              <a:rPr lang="en">
                <a:solidFill>
                  <a:schemeClr val="dk1"/>
                </a:solidFill>
              </a:rPr>
              <a:t>, …π</a:t>
            </a:r>
            <a:r>
              <a:rPr baseline="-25000" lang="en">
                <a:solidFill>
                  <a:schemeClr val="dk1"/>
                </a:solidFill>
              </a:rPr>
              <a:t>g </a:t>
            </a:r>
            <a:r>
              <a:rPr lang="en">
                <a:solidFill>
                  <a:schemeClr val="dk1"/>
                </a:solidFill>
              </a:rPr>
              <a:t>là:</a:t>
            </a:r>
            <a:endParaRPr>
              <a:solidFill>
                <a:schemeClr val="dk1"/>
              </a:solidFill>
            </a:endParaRPr>
          </a:p>
          <a:p>
            <a:pPr indent="0" lvl="0" marL="0" rtl="0" algn="l">
              <a:spcBef>
                <a:spcPts val="1200"/>
              </a:spcBef>
              <a:spcAft>
                <a:spcPts val="0"/>
              </a:spcAft>
              <a:buNone/>
            </a:pPr>
            <a:r>
              <a:rPr lang="en">
                <a:solidFill>
                  <a:schemeClr val="dk1"/>
                </a:solidFill>
              </a:rPr>
              <a:t>			</a:t>
            </a:r>
            <a:endParaRPr>
              <a:solidFill>
                <a:schemeClr val="dk1"/>
              </a:solidFill>
            </a:endParaRPr>
          </a:p>
          <a:p>
            <a:pPr indent="457200" lvl="0" marL="137160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339" name="Google Shape;339;p51"/>
          <p:cNvPicPr preferRelativeResize="0"/>
          <p:nvPr/>
        </p:nvPicPr>
        <p:blipFill>
          <a:blip r:embed="rId3">
            <a:alphaModFix/>
          </a:blip>
          <a:stretch>
            <a:fillRect/>
          </a:stretch>
        </p:blipFill>
        <p:spPr>
          <a:xfrm>
            <a:off x="1154750" y="3107075"/>
            <a:ext cx="6834499" cy="943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 </a:t>
            </a:r>
            <a:r>
              <a:rPr lang="en">
                <a:solidFill>
                  <a:schemeClr val="accent5"/>
                </a:solidFill>
              </a:rPr>
              <a:t>Động lực - Ứng dụng</a:t>
            </a:r>
            <a:endParaRPr>
              <a:solidFill>
                <a:schemeClr val="accent5"/>
              </a:solidFill>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Nhận dạng chữ số viết tay</a:t>
            </a:r>
            <a:endParaRPr sz="1400">
              <a:solidFill>
                <a:schemeClr val="dk1"/>
              </a:solidFill>
            </a:endParaRPr>
          </a:p>
          <a:p>
            <a:pPr indent="0" lvl="0" marL="0" rtl="0" algn="l">
              <a:spcBef>
                <a:spcPts val="1200"/>
              </a:spcBef>
              <a:spcAft>
                <a:spcPts val="0"/>
              </a:spcAft>
              <a:buNone/>
            </a:pPr>
            <a:r>
              <a:rPr lang="en" sz="1400">
                <a:solidFill>
                  <a:schemeClr val="dk1"/>
                </a:solidFill>
              </a:rPr>
              <a:t>Nhận dạng khuôn mặt</a:t>
            </a:r>
            <a:endParaRPr sz="1400">
              <a:solidFill>
                <a:schemeClr val="dk1"/>
              </a:solidFill>
            </a:endParaRPr>
          </a:p>
          <a:p>
            <a:pPr indent="0" lvl="0" marL="0" rtl="0" algn="l">
              <a:spcBef>
                <a:spcPts val="1200"/>
              </a:spcBef>
              <a:spcAft>
                <a:spcPts val="0"/>
              </a:spcAft>
              <a:buNone/>
            </a:pPr>
            <a:r>
              <a:rPr lang="en" sz="1400">
                <a:solidFill>
                  <a:schemeClr val="dk1"/>
                </a:solidFill>
              </a:rPr>
              <a:t>Khai thác văn bản (Text mining)</a:t>
            </a:r>
            <a:endParaRPr sz="1400">
              <a:solidFill>
                <a:schemeClr val="dk1"/>
              </a:solidFill>
            </a:endParaRPr>
          </a:p>
          <a:p>
            <a:pPr indent="0" lvl="0" marL="0" rtl="0" algn="l">
              <a:spcBef>
                <a:spcPts val="1200"/>
              </a:spcBef>
              <a:spcAft>
                <a:spcPts val="0"/>
              </a:spcAft>
              <a:buNone/>
            </a:pPr>
            <a:r>
              <a:rPr lang="en" sz="1400">
                <a:solidFill>
                  <a:schemeClr val="dk1"/>
                </a:solidFill>
              </a:rPr>
              <a:t>Truy vấn ảnh</a:t>
            </a:r>
            <a:endParaRPr sz="1400">
              <a:solidFill>
                <a:schemeClr val="dk1"/>
              </a:solidFill>
            </a:endParaRPr>
          </a:p>
          <a:p>
            <a:pPr indent="0" lvl="0" marL="0" rtl="0" algn="l">
              <a:spcBef>
                <a:spcPts val="1200"/>
              </a:spcBef>
              <a:spcAft>
                <a:spcPts val="0"/>
              </a:spcAft>
              <a:buNone/>
            </a:pPr>
            <a:r>
              <a:rPr lang="en" sz="1400">
                <a:solidFill>
                  <a:schemeClr val="dk1"/>
                </a:solidFill>
              </a:rPr>
              <a:t>Xếp loại học lực dựa trên ĐTB</a:t>
            </a:r>
            <a:endParaRPr sz="1400">
              <a:solidFill>
                <a:schemeClr val="dk1"/>
              </a:solidFill>
            </a:endParaRPr>
          </a:p>
          <a:p>
            <a:pPr indent="0" lvl="0" marL="0" rtl="0" algn="l">
              <a:spcBef>
                <a:spcPts val="1200"/>
              </a:spcBef>
              <a:spcAft>
                <a:spcPts val="0"/>
              </a:spcAft>
              <a:buNone/>
            </a:pPr>
            <a:r>
              <a:rPr lang="en" sz="1400">
                <a:solidFill>
                  <a:schemeClr val="dk1"/>
                </a:solidFill>
              </a:rPr>
              <a:t>Tìm </a:t>
            </a:r>
            <a:r>
              <a:rPr lang="en" sz="1400">
                <a:solidFill>
                  <a:schemeClr val="dk1"/>
                </a:solidFill>
              </a:rPr>
              <a:t>và đánh giá tỉ lệ để dự đoán xác suất mắc bệnh tiểu đường của một người ở một độ tuổi nhất định</a:t>
            </a:r>
            <a:r>
              <a:rPr lang="en" sz="1400">
                <a:solidFill>
                  <a:schemeClr val="dk1"/>
                </a:solidFill>
              </a:rPr>
              <a:t> dựa trên tuổi tác, tình trạng sức khỏe, truyền thống gia đình, thói quen ăn uống, thời kì mang thai, huyết áp, độ dày của da, insulyn, chỉ số khối cơ thể,...</a:t>
            </a:r>
            <a:endParaRPr sz="1400">
              <a:solidFill>
                <a:schemeClr val="dk1"/>
              </a:solidFill>
            </a:endParaRPr>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V. Bài toán phân nhiều lớp </a:t>
            </a:r>
            <a:endParaRPr>
              <a:solidFill>
                <a:schemeClr val="accent5"/>
              </a:solidFill>
            </a:endParaRPr>
          </a:p>
        </p:txBody>
      </p:sp>
      <p:sp>
        <p:nvSpPr>
          <p:cNvPr id="345" name="Google Shape;345;p52"/>
          <p:cNvSpPr txBox="1"/>
          <p:nvPr>
            <p:ph idx="1" type="body"/>
          </p:nvPr>
        </p:nvSpPr>
        <p:spPr>
          <a:xfrm>
            <a:off x="311700" y="923200"/>
            <a:ext cx="8520600" cy="3975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900" u="sng">
                <a:solidFill>
                  <a:schemeClr val="dk1"/>
                </a:solidFill>
              </a:rPr>
              <a:t>5.1) Phân loại cho nhiều quần thể</a:t>
            </a:r>
            <a:endParaRPr sz="1900" u="sng">
              <a:solidFill>
                <a:schemeClr val="dk1"/>
              </a:solidFill>
            </a:endParaRPr>
          </a:p>
          <a:p>
            <a:pPr indent="0" lvl="0" marL="0" rtl="0" algn="l">
              <a:spcBef>
                <a:spcPts val="1200"/>
              </a:spcBef>
              <a:spcAft>
                <a:spcPts val="0"/>
              </a:spcAft>
              <a:buNone/>
            </a:pPr>
            <a:r>
              <a:rPr lang="en">
                <a:solidFill>
                  <a:schemeClr val="dk1"/>
                </a:solidFill>
              </a:rPr>
              <a:t>Tương tự có được ECM(2), …,ECM(g). Ta có được ECM(i) khi phân lớp vào lớp π</a:t>
            </a:r>
            <a:r>
              <a:rPr baseline="-25000" lang="en">
                <a:solidFill>
                  <a:schemeClr val="dk1"/>
                </a:solidFill>
              </a:rPr>
              <a:t>i</a:t>
            </a:r>
            <a:r>
              <a:rPr lang="en">
                <a:solidFill>
                  <a:schemeClr val="dk1"/>
                </a:solidFill>
              </a:rPr>
              <a:t>:</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Với mỗi ECM(i) ta có được prior probability pi, nên ta có được ECM tổng thể:</a:t>
            </a:r>
            <a:r>
              <a:rPr lang="en">
                <a:solidFill>
                  <a:schemeClr val="dk1"/>
                </a:solidFill>
              </a:rPr>
              <a:t>			</a:t>
            </a:r>
            <a:endParaRPr>
              <a:solidFill>
                <a:schemeClr val="dk1"/>
              </a:solidFill>
            </a:endParaRPr>
          </a:p>
          <a:p>
            <a:pPr indent="457200" lvl="0" marL="137160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346" name="Google Shape;346;p52"/>
          <p:cNvPicPr preferRelativeResize="0"/>
          <p:nvPr/>
        </p:nvPicPr>
        <p:blipFill>
          <a:blip r:embed="rId3">
            <a:alphaModFix/>
          </a:blip>
          <a:stretch>
            <a:fillRect/>
          </a:stretch>
        </p:blipFill>
        <p:spPr>
          <a:xfrm>
            <a:off x="2908688" y="2027150"/>
            <a:ext cx="3326626" cy="1089200"/>
          </a:xfrm>
          <a:prstGeom prst="rect">
            <a:avLst/>
          </a:prstGeom>
          <a:noFill/>
          <a:ln>
            <a:noFill/>
          </a:ln>
        </p:spPr>
      </p:pic>
      <p:pic>
        <p:nvPicPr>
          <p:cNvPr id="347" name="Google Shape;347;p52"/>
          <p:cNvPicPr preferRelativeResize="0"/>
          <p:nvPr/>
        </p:nvPicPr>
        <p:blipFill>
          <a:blip r:embed="rId4">
            <a:alphaModFix/>
          </a:blip>
          <a:stretch>
            <a:fillRect/>
          </a:stretch>
        </p:blipFill>
        <p:spPr>
          <a:xfrm>
            <a:off x="2428312" y="3670125"/>
            <a:ext cx="4879151" cy="1228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V. Bài toán phân nhiều lớp </a:t>
            </a:r>
            <a:endParaRPr>
              <a:solidFill>
                <a:schemeClr val="accent5"/>
              </a:solidFill>
            </a:endParaRPr>
          </a:p>
        </p:txBody>
      </p:sp>
      <p:sp>
        <p:nvSpPr>
          <p:cNvPr id="353" name="Google Shape;353;p53"/>
          <p:cNvSpPr txBox="1"/>
          <p:nvPr>
            <p:ph idx="1" type="body"/>
          </p:nvPr>
        </p:nvSpPr>
        <p:spPr>
          <a:xfrm>
            <a:off x="311700" y="923200"/>
            <a:ext cx="8520600" cy="39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u="sng">
                <a:solidFill>
                  <a:schemeClr val="dk1"/>
                </a:solidFill>
              </a:rPr>
              <a:t>5.1) Phân loại cho nhiều quần thể</a:t>
            </a:r>
            <a:endParaRPr sz="1900" u="sng">
              <a:solidFill>
                <a:schemeClr val="dk1"/>
              </a:solidFill>
            </a:endParaRPr>
          </a:p>
          <a:p>
            <a:pPr indent="0" lvl="0" marL="0" rtl="0" algn="l">
              <a:spcBef>
                <a:spcPts val="1200"/>
              </a:spcBef>
              <a:spcAft>
                <a:spcPts val="0"/>
              </a:spcAft>
              <a:buNone/>
            </a:pPr>
            <a:r>
              <a:rPr lang="en">
                <a:solidFill>
                  <a:schemeClr val="dk1"/>
                </a:solidFill>
              </a:rPr>
              <a:t>Để cực tiểu hóa ECM  thì cần phải phân lớp x vào population π</a:t>
            </a:r>
            <a:r>
              <a:rPr baseline="-25000" lang="en">
                <a:solidFill>
                  <a:schemeClr val="dk1"/>
                </a:solidFill>
              </a:rPr>
              <a:t>k</a:t>
            </a:r>
            <a:r>
              <a:rPr lang="en">
                <a:solidFill>
                  <a:schemeClr val="dk1"/>
                </a:solidFill>
              </a:rPr>
              <a:t> với k=1,2,3,…g sao cho</a:t>
            </a:r>
            <a:endParaRPr>
              <a:solidFill>
                <a:schemeClr val="dk1"/>
              </a:solidFill>
            </a:endParaRPr>
          </a:p>
          <a:p>
            <a:pPr indent="0" lvl="0" marL="0" rtl="0" algn="l">
              <a:spcBef>
                <a:spcPts val="1200"/>
              </a:spcBef>
              <a:spcAft>
                <a:spcPts val="0"/>
              </a:spcAft>
              <a:buNone/>
            </a:pPr>
            <a:r>
              <a:rPr lang="en">
                <a:solidFill>
                  <a:schemeClr val="dk1"/>
                </a:solidFill>
              </a:rPr>
              <a:t>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Giả sử, c(k|i) như nhau. ECM được cực tiểu hóa khi</a:t>
            </a:r>
            <a:endParaRPr>
              <a:solidFill>
                <a:schemeClr val="dk1"/>
              </a:solidFill>
            </a:endParaRPr>
          </a:p>
        </p:txBody>
      </p:sp>
      <p:pic>
        <p:nvPicPr>
          <p:cNvPr id="354" name="Google Shape;354;p53"/>
          <p:cNvPicPr preferRelativeResize="0"/>
          <p:nvPr/>
        </p:nvPicPr>
        <p:blipFill>
          <a:blip r:embed="rId3">
            <a:alphaModFix/>
          </a:blip>
          <a:stretch>
            <a:fillRect/>
          </a:stretch>
        </p:blipFill>
        <p:spPr>
          <a:xfrm>
            <a:off x="2555625" y="3668700"/>
            <a:ext cx="4032750" cy="730675"/>
          </a:xfrm>
          <a:prstGeom prst="rect">
            <a:avLst/>
          </a:prstGeom>
          <a:noFill/>
          <a:ln>
            <a:noFill/>
          </a:ln>
        </p:spPr>
      </p:pic>
      <p:pic>
        <p:nvPicPr>
          <p:cNvPr id="355" name="Google Shape;355;p53"/>
          <p:cNvPicPr preferRelativeResize="0"/>
          <p:nvPr/>
        </p:nvPicPr>
        <p:blipFill>
          <a:blip r:embed="rId4">
            <a:alphaModFix/>
          </a:blip>
          <a:stretch>
            <a:fillRect/>
          </a:stretch>
        </p:blipFill>
        <p:spPr>
          <a:xfrm>
            <a:off x="2566741" y="1977875"/>
            <a:ext cx="4010509" cy="7306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V. Bài toán phân nhiều lớp </a:t>
            </a:r>
            <a:endParaRPr>
              <a:solidFill>
                <a:schemeClr val="accent5"/>
              </a:solidFill>
            </a:endParaRPr>
          </a:p>
        </p:txBody>
      </p:sp>
      <p:sp>
        <p:nvSpPr>
          <p:cNvPr id="361" name="Google Shape;361;p54"/>
          <p:cNvSpPr txBox="1"/>
          <p:nvPr>
            <p:ph idx="1" type="body"/>
          </p:nvPr>
        </p:nvSpPr>
        <p:spPr>
          <a:xfrm>
            <a:off x="311700" y="923200"/>
            <a:ext cx="8520600" cy="39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u="sng">
                <a:solidFill>
                  <a:schemeClr val="dk1"/>
                </a:solidFill>
              </a:rPr>
              <a:t>5.1) Phân loại cho nhiều quần thể</a:t>
            </a:r>
            <a:endParaRPr sz="1900" u="sng">
              <a:solidFill>
                <a:schemeClr val="dk1"/>
              </a:solidFill>
            </a:endParaRPr>
          </a:p>
          <a:p>
            <a:pPr indent="0" lvl="0" marL="0" rtl="0" algn="l">
              <a:spcBef>
                <a:spcPts val="1200"/>
              </a:spcBef>
              <a:spcAft>
                <a:spcPts val="0"/>
              </a:spcAft>
              <a:buNone/>
            </a:pPr>
            <a:r>
              <a:rPr lang="en">
                <a:solidFill>
                  <a:schemeClr val="dk1"/>
                </a:solidFill>
              </a:rPr>
              <a:t>Do đó để phân lớp x</a:t>
            </a:r>
            <a:r>
              <a:rPr baseline="-25000" lang="en">
                <a:solidFill>
                  <a:schemeClr val="dk1"/>
                </a:solidFill>
              </a:rPr>
              <a:t>0 </a:t>
            </a:r>
            <a:r>
              <a:rPr lang="en">
                <a:solidFill>
                  <a:schemeClr val="dk1"/>
                </a:solidFill>
              </a:rPr>
              <a:t>vào lớp π</a:t>
            </a:r>
            <a:r>
              <a:rPr baseline="-25000" lang="en">
                <a:solidFill>
                  <a:schemeClr val="dk1"/>
                </a:solidFill>
              </a:rPr>
              <a:t>k</a:t>
            </a:r>
            <a:r>
              <a:rPr lang="en">
                <a:solidFill>
                  <a:schemeClr val="dk1"/>
                </a:solidFill>
              </a:rPr>
              <a:t> thì: </a:t>
            </a:r>
            <a:r>
              <a:rPr lang="en">
                <a:solidFill>
                  <a:schemeClr val="dk1"/>
                </a:solidFill>
              </a:rPr>
              <a:t> </a:t>
            </a:r>
            <a:endParaRPr>
              <a:solidFill>
                <a:schemeClr val="dk1"/>
              </a:solidFill>
            </a:endParaRPr>
          </a:p>
          <a:p>
            <a:pPr indent="0" lvl="0" marL="0" rtl="0" algn="l">
              <a:spcBef>
                <a:spcPts val="1200"/>
              </a:spcBef>
              <a:spcAft>
                <a:spcPts val="0"/>
              </a:spcAft>
              <a:buNone/>
            </a:pPr>
            <a:r>
              <a:rPr lang="en">
                <a:solidFill>
                  <a:schemeClr val="dk1"/>
                </a:solidFill>
              </a:rPr>
              <a:t>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Tương đương:</a:t>
            </a:r>
            <a:endParaRPr>
              <a:solidFill>
                <a:schemeClr val="dk1"/>
              </a:solidFill>
            </a:endParaRPr>
          </a:p>
        </p:txBody>
      </p:sp>
      <p:pic>
        <p:nvPicPr>
          <p:cNvPr id="362" name="Google Shape;362;p54"/>
          <p:cNvPicPr preferRelativeResize="0"/>
          <p:nvPr/>
        </p:nvPicPr>
        <p:blipFill>
          <a:blip r:embed="rId3">
            <a:alphaModFix/>
          </a:blip>
          <a:stretch>
            <a:fillRect/>
          </a:stretch>
        </p:blipFill>
        <p:spPr>
          <a:xfrm>
            <a:off x="2805100" y="2281238"/>
            <a:ext cx="3533775" cy="581025"/>
          </a:xfrm>
          <a:prstGeom prst="rect">
            <a:avLst/>
          </a:prstGeom>
          <a:noFill/>
          <a:ln>
            <a:noFill/>
          </a:ln>
        </p:spPr>
      </p:pic>
      <p:pic>
        <p:nvPicPr>
          <p:cNvPr id="363" name="Google Shape;363;p54"/>
          <p:cNvPicPr preferRelativeResize="0"/>
          <p:nvPr/>
        </p:nvPicPr>
        <p:blipFill>
          <a:blip r:embed="rId4">
            <a:alphaModFix/>
          </a:blip>
          <a:stretch>
            <a:fillRect/>
          </a:stretch>
        </p:blipFill>
        <p:spPr>
          <a:xfrm>
            <a:off x="2290750" y="3613738"/>
            <a:ext cx="4562475" cy="523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V. Bài toán phân nhiều lớp </a:t>
            </a:r>
            <a:endParaRPr>
              <a:solidFill>
                <a:schemeClr val="accent5"/>
              </a:solidFill>
            </a:endParaRPr>
          </a:p>
        </p:txBody>
      </p:sp>
      <p:sp>
        <p:nvSpPr>
          <p:cNvPr id="369" name="Google Shape;369;p55"/>
          <p:cNvSpPr txBox="1"/>
          <p:nvPr>
            <p:ph idx="1" type="body"/>
          </p:nvPr>
        </p:nvSpPr>
        <p:spPr>
          <a:xfrm>
            <a:off x="311700" y="923200"/>
            <a:ext cx="8520600" cy="39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u="sng">
                <a:solidFill>
                  <a:schemeClr val="dk1"/>
                </a:solidFill>
              </a:rPr>
              <a:t>5.2) Phân loại cho nhiều quần thể đa biến</a:t>
            </a:r>
            <a:endParaRPr sz="1900" u="sng">
              <a:solidFill>
                <a:schemeClr val="dk1"/>
              </a:solidFill>
            </a:endParaRPr>
          </a:p>
          <a:p>
            <a:pPr indent="0" lvl="0" marL="0" rtl="0" algn="l">
              <a:spcBef>
                <a:spcPts val="1200"/>
              </a:spcBef>
              <a:spcAft>
                <a:spcPts val="0"/>
              </a:spcAft>
              <a:buNone/>
            </a:pPr>
            <a:r>
              <a:rPr lang="en">
                <a:solidFill>
                  <a:schemeClr val="dk1"/>
                </a:solidFill>
              </a:rPr>
              <a:t>Ta có:</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	</a:t>
            </a:r>
            <a:endParaRPr>
              <a:solidFill>
                <a:schemeClr val="dk1"/>
              </a:solidFill>
            </a:endParaRPr>
          </a:p>
          <a:p>
            <a:pPr indent="0" lvl="0" marL="0" rtl="0" algn="l">
              <a:spcBef>
                <a:spcPts val="1200"/>
              </a:spcBef>
              <a:spcAft>
                <a:spcPts val="1200"/>
              </a:spcAft>
              <a:buNone/>
            </a:pPr>
            <a:r>
              <a:rPr lang="en">
                <a:solidFill>
                  <a:schemeClr val="dk1"/>
                </a:solidFill>
              </a:rPr>
              <a:t>Vậy </a:t>
            </a:r>
            <a:r>
              <a:rPr lang="en">
                <a:solidFill>
                  <a:schemeClr val="dk1"/>
                </a:solidFill>
              </a:rPr>
              <a:t>để phân lớp x</a:t>
            </a:r>
            <a:r>
              <a:rPr baseline="-25000" lang="en">
                <a:solidFill>
                  <a:schemeClr val="dk1"/>
                </a:solidFill>
              </a:rPr>
              <a:t>0 </a:t>
            </a:r>
            <a:r>
              <a:rPr lang="en">
                <a:solidFill>
                  <a:schemeClr val="dk1"/>
                </a:solidFill>
              </a:rPr>
              <a:t>vào lớp π</a:t>
            </a:r>
            <a:r>
              <a:rPr baseline="-25000" lang="en">
                <a:solidFill>
                  <a:schemeClr val="dk1"/>
                </a:solidFill>
              </a:rPr>
              <a:t>k</a:t>
            </a:r>
            <a:r>
              <a:rPr lang="en">
                <a:solidFill>
                  <a:schemeClr val="dk1"/>
                </a:solidFill>
              </a:rPr>
              <a:t> thì:</a:t>
            </a:r>
            <a:r>
              <a:rPr lang="en">
                <a:solidFill>
                  <a:schemeClr val="dk1"/>
                </a:solidFill>
              </a:rPr>
              <a:t>		</a:t>
            </a:r>
            <a:endParaRPr>
              <a:solidFill>
                <a:schemeClr val="dk1"/>
              </a:solidFill>
            </a:endParaRPr>
          </a:p>
        </p:txBody>
      </p:sp>
      <p:pic>
        <p:nvPicPr>
          <p:cNvPr id="370" name="Google Shape;370;p55"/>
          <p:cNvPicPr preferRelativeResize="0"/>
          <p:nvPr/>
        </p:nvPicPr>
        <p:blipFill>
          <a:blip r:embed="rId3">
            <a:alphaModFix/>
          </a:blip>
          <a:stretch>
            <a:fillRect/>
          </a:stretch>
        </p:blipFill>
        <p:spPr>
          <a:xfrm>
            <a:off x="1573025" y="1974338"/>
            <a:ext cx="5997961" cy="809625"/>
          </a:xfrm>
          <a:prstGeom prst="rect">
            <a:avLst/>
          </a:prstGeom>
          <a:noFill/>
          <a:ln>
            <a:noFill/>
          </a:ln>
        </p:spPr>
      </p:pic>
      <p:pic>
        <p:nvPicPr>
          <p:cNvPr id="371" name="Google Shape;371;p55"/>
          <p:cNvPicPr preferRelativeResize="0"/>
          <p:nvPr/>
        </p:nvPicPr>
        <p:blipFill>
          <a:blip r:embed="rId4">
            <a:alphaModFix/>
          </a:blip>
          <a:stretch>
            <a:fillRect/>
          </a:stretch>
        </p:blipFill>
        <p:spPr>
          <a:xfrm>
            <a:off x="1573025" y="3573325"/>
            <a:ext cx="5997950" cy="8882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V. Bài toán phân nhiều lớp </a:t>
            </a:r>
            <a:endParaRPr>
              <a:solidFill>
                <a:schemeClr val="accent5"/>
              </a:solidFill>
            </a:endParaRPr>
          </a:p>
        </p:txBody>
      </p:sp>
      <p:sp>
        <p:nvSpPr>
          <p:cNvPr id="377" name="Google Shape;377;p56"/>
          <p:cNvSpPr txBox="1"/>
          <p:nvPr>
            <p:ph idx="1" type="body"/>
          </p:nvPr>
        </p:nvSpPr>
        <p:spPr>
          <a:xfrm>
            <a:off x="311700" y="860475"/>
            <a:ext cx="8520600" cy="39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u="sng">
                <a:solidFill>
                  <a:schemeClr val="dk1"/>
                </a:solidFill>
              </a:rPr>
              <a:t>5.2) Phân loại cho nhiều quần thể đa biến</a:t>
            </a:r>
            <a:endParaRPr sz="1900" u="sng">
              <a:solidFill>
                <a:schemeClr val="dk1"/>
              </a:solidFill>
            </a:endParaRPr>
          </a:p>
          <a:p>
            <a:pPr indent="0" lvl="0" marL="0" rtl="0" algn="l">
              <a:spcBef>
                <a:spcPts val="1200"/>
              </a:spcBef>
              <a:spcAft>
                <a:spcPts val="0"/>
              </a:spcAft>
              <a:buNone/>
            </a:pPr>
            <a:r>
              <a:rPr lang="en">
                <a:solidFill>
                  <a:schemeClr val="dk1"/>
                </a:solidFill>
              </a:rPr>
              <a:t>Do p/2 ln(2π)  là hằng số nên:</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378" name="Google Shape;378;p56"/>
          <p:cNvPicPr preferRelativeResize="0"/>
          <p:nvPr/>
        </p:nvPicPr>
        <p:blipFill>
          <a:blip r:embed="rId3">
            <a:alphaModFix/>
          </a:blip>
          <a:stretch>
            <a:fillRect/>
          </a:stretch>
        </p:blipFill>
        <p:spPr>
          <a:xfrm>
            <a:off x="1262137" y="2095888"/>
            <a:ext cx="6619726" cy="15044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V. Bài toán phân nhiều lớp </a:t>
            </a:r>
            <a:endParaRPr>
              <a:solidFill>
                <a:schemeClr val="accent5"/>
              </a:solidFill>
            </a:endParaRPr>
          </a:p>
        </p:txBody>
      </p:sp>
      <p:sp>
        <p:nvSpPr>
          <p:cNvPr id="384" name="Google Shape;384;p57"/>
          <p:cNvSpPr txBox="1"/>
          <p:nvPr>
            <p:ph idx="1" type="body"/>
          </p:nvPr>
        </p:nvSpPr>
        <p:spPr>
          <a:xfrm>
            <a:off x="311700" y="860475"/>
            <a:ext cx="8520600" cy="39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u="sng">
                <a:solidFill>
                  <a:schemeClr val="dk1"/>
                </a:solidFill>
              </a:rPr>
              <a:t>5.2) Phân loại cho nhiều quần thể đa biến </a:t>
            </a:r>
            <a:endParaRPr sz="1900" u="sng">
              <a:solidFill>
                <a:schemeClr val="dk1"/>
              </a:solidFill>
            </a:endParaRPr>
          </a:p>
          <a:p>
            <a:pPr indent="0" lvl="0" marL="0" rtl="0" algn="l">
              <a:spcBef>
                <a:spcPts val="1200"/>
              </a:spcBef>
              <a:spcAft>
                <a:spcPts val="0"/>
              </a:spcAft>
              <a:buNone/>
            </a:pPr>
            <a:r>
              <a:rPr b="1" lang="en">
                <a:solidFill>
                  <a:schemeClr val="dk1"/>
                </a:solidFill>
              </a:rPr>
              <a:t>Trường hợp</a:t>
            </a:r>
            <a:r>
              <a:rPr lang="en">
                <a:solidFill>
                  <a:schemeClr val="dk1"/>
                </a:solidFill>
              </a:rPr>
              <a:t>: </a:t>
            </a:r>
            <a:r>
              <a:rPr lang="en" sz="2000">
                <a:solidFill>
                  <a:schemeClr val="dk1"/>
                </a:solidFill>
              </a:rPr>
              <a:t>μ</a:t>
            </a:r>
            <a:r>
              <a:rPr baseline="-25000" lang="en" sz="2000">
                <a:solidFill>
                  <a:schemeClr val="dk1"/>
                </a:solidFill>
              </a:rPr>
              <a:t>i</a:t>
            </a:r>
            <a:r>
              <a:rPr lang="en">
                <a:solidFill>
                  <a:schemeClr val="dk1"/>
                </a:solidFill>
              </a:rPr>
              <a:t> và </a:t>
            </a:r>
            <a:r>
              <a:rPr lang="en" sz="2000">
                <a:solidFill>
                  <a:schemeClr val="dk1"/>
                </a:solidFill>
              </a:rPr>
              <a:t>∑</a:t>
            </a:r>
            <a:r>
              <a:rPr baseline="-25000" lang="en" sz="2000">
                <a:solidFill>
                  <a:schemeClr val="dk1"/>
                </a:solidFill>
              </a:rPr>
              <a:t>i</a:t>
            </a:r>
            <a:r>
              <a:rPr lang="en" sz="2000">
                <a:solidFill>
                  <a:schemeClr val="dk1"/>
                </a:solidFill>
              </a:rPr>
              <a:t> </a:t>
            </a:r>
            <a:r>
              <a:rPr lang="en">
                <a:solidFill>
                  <a:schemeClr val="dk1"/>
                </a:solidFill>
              </a:rPr>
              <a:t>chưa biết, ta vẫn có tập training set X</a:t>
            </a:r>
            <a:r>
              <a:rPr baseline="-25000" lang="en">
                <a:solidFill>
                  <a:schemeClr val="dk1"/>
                </a:solidFill>
              </a:rPr>
              <a:t>i </a:t>
            </a:r>
            <a:r>
              <a:rPr lang="en">
                <a:solidFill>
                  <a:schemeClr val="dk1"/>
                </a:solidFill>
              </a:rPr>
              <a:t>tương ứng với populations π</a:t>
            </a:r>
            <a:r>
              <a:rPr baseline="-25000" lang="en">
                <a:solidFill>
                  <a:schemeClr val="dk1"/>
                </a:solidFill>
              </a:rPr>
              <a:t>i </a:t>
            </a:r>
            <a:r>
              <a:rPr lang="en">
                <a:solidFill>
                  <a:schemeClr val="dk1"/>
                </a:solidFill>
              </a:rPr>
              <a:t>với i=1,2,3,..g. Khi đó ta có được các thông tin sau:</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385" name="Google Shape;385;p57"/>
          <p:cNvPicPr preferRelativeResize="0"/>
          <p:nvPr/>
        </p:nvPicPr>
        <p:blipFill>
          <a:blip r:embed="rId3">
            <a:alphaModFix/>
          </a:blip>
          <a:stretch>
            <a:fillRect/>
          </a:stretch>
        </p:blipFill>
        <p:spPr>
          <a:xfrm>
            <a:off x="2643300" y="2571747"/>
            <a:ext cx="3857399" cy="14430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V. Bài toán phân nhiều lớp </a:t>
            </a:r>
            <a:endParaRPr>
              <a:solidFill>
                <a:schemeClr val="accent5"/>
              </a:solidFill>
            </a:endParaRPr>
          </a:p>
        </p:txBody>
      </p:sp>
      <p:sp>
        <p:nvSpPr>
          <p:cNvPr id="391" name="Google Shape;391;p58"/>
          <p:cNvSpPr txBox="1"/>
          <p:nvPr>
            <p:ph idx="1" type="body"/>
          </p:nvPr>
        </p:nvSpPr>
        <p:spPr>
          <a:xfrm>
            <a:off x="311700" y="860475"/>
            <a:ext cx="8520600" cy="39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u="sng">
                <a:solidFill>
                  <a:schemeClr val="dk1"/>
                </a:solidFill>
              </a:rPr>
              <a:t>5.2) Phân loại cho nhiều quần thể đa biến </a:t>
            </a:r>
            <a:endParaRPr sz="1900" u="sng">
              <a:solidFill>
                <a:schemeClr val="dk1"/>
              </a:solidFill>
            </a:endParaRPr>
          </a:p>
          <a:p>
            <a:pPr indent="0" lvl="0" marL="0" rtl="0" algn="l">
              <a:spcBef>
                <a:spcPts val="1200"/>
              </a:spcBef>
              <a:spcAft>
                <a:spcPts val="0"/>
              </a:spcAft>
              <a:buNone/>
            </a:pPr>
            <a:r>
              <a:rPr b="1" lang="en">
                <a:solidFill>
                  <a:schemeClr val="dk1"/>
                </a:solidFill>
              </a:rPr>
              <a:t>Xét trường hợp </a:t>
            </a:r>
            <a:r>
              <a:rPr lang="en" sz="2000">
                <a:solidFill>
                  <a:schemeClr val="dk1"/>
                </a:solidFill>
              </a:rPr>
              <a:t>∑</a:t>
            </a:r>
            <a:r>
              <a:rPr baseline="-25000" lang="en" sz="2000">
                <a:solidFill>
                  <a:schemeClr val="dk1"/>
                </a:solidFill>
              </a:rPr>
              <a:t>i</a:t>
            </a:r>
            <a:r>
              <a:rPr lang="en" sz="2000">
                <a:solidFill>
                  <a:schemeClr val="dk1"/>
                </a:solidFill>
              </a:rPr>
              <a:t> </a:t>
            </a:r>
            <a:r>
              <a:rPr b="1" lang="en">
                <a:solidFill>
                  <a:schemeClr val="dk1"/>
                </a:solidFill>
              </a:rPr>
              <a:t>= </a:t>
            </a:r>
            <a:r>
              <a:rPr lang="en" sz="2000">
                <a:solidFill>
                  <a:schemeClr val="dk1"/>
                </a:solidFill>
              </a:rPr>
              <a:t>∑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Nhận thấy tất cả                                                đều giống nhau trong mọi d</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=&gt;  linear discriminant score có dạng </a:t>
            </a:r>
            <a:endParaRPr>
              <a:solidFill>
                <a:schemeClr val="dk1"/>
              </a:solidFill>
            </a:endParaRPr>
          </a:p>
        </p:txBody>
      </p:sp>
      <p:pic>
        <p:nvPicPr>
          <p:cNvPr id="392" name="Google Shape;392;p58"/>
          <p:cNvPicPr preferRelativeResize="0"/>
          <p:nvPr/>
        </p:nvPicPr>
        <p:blipFill>
          <a:blip r:embed="rId3">
            <a:alphaModFix/>
          </a:blip>
          <a:stretch>
            <a:fillRect/>
          </a:stretch>
        </p:blipFill>
        <p:spPr>
          <a:xfrm>
            <a:off x="716500" y="2212900"/>
            <a:ext cx="7711001" cy="717700"/>
          </a:xfrm>
          <a:prstGeom prst="rect">
            <a:avLst/>
          </a:prstGeom>
          <a:noFill/>
          <a:ln>
            <a:noFill/>
          </a:ln>
        </p:spPr>
      </p:pic>
      <p:pic>
        <p:nvPicPr>
          <p:cNvPr id="393" name="Google Shape;393;p58"/>
          <p:cNvPicPr preferRelativeResize="0"/>
          <p:nvPr/>
        </p:nvPicPr>
        <p:blipFill>
          <a:blip r:embed="rId4">
            <a:alphaModFix/>
          </a:blip>
          <a:stretch>
            <a:fillRect/>
          </a:stretch>
        </p:blipFill>
        <p:spPr>
          <a:xfrm>
            <a:off x="2095500" y="3247238"/>
            <a:ext cx="2476500" cy="485775"/>
          </a:xfrm>
          <a:prstGeom prst="rect">
            <a:avLst/>
          </a:prstGeom>
          <a:noFill/>
          <a:ln>
            <a:noFill/>
          </a:ln>
        </p:spPr>
      </p:pic>
      <p:pic>
        <p:nvPicPr>
          <p:cNvPr id="394" name="Google Shape;394;p58"/>
          <p:cNvPicPr preferRelativeResize="0"/>
          <p:nvPr/>
        </p:nvPicPr>
        <p:blipFill>
          <a:blip r:embed="rId5">
            <a:alphaModFix/>
          </a:blip>
          <a:stretch>
            <a:fillRect/>
          </a:stretch>
        </p:blipFill>
        <p:spPr>
          <a:xfrm>
            <a:off x="4183038" y="4125775"/>
            <a:ext cx="3143486" cy="5727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V. Bài toán phân nhiều lớp </a:t>
            </a:r>
            <a:endParaRPr>
              <a:solidFill>
                <a:schemeClr val="accent5"/>
              </a:solidFill>
            </a:endParaRPr>
          </a:p>
        </p:txBody>
      </p:sp>
      <p:sp>
        <p:nvSpPr>
          <p:cNvPr id="400" name="Google Shape;400;p59"/>
          <p:cNvSpPr txBox="1"/>
          <p:nvPr>
            <p:ph idx="1" type="body"/>
          </p:nvPr>
        </p:nvSpPr>
        <p:spPr>
          <a:xfrm>
            <a:off x="311700" y="860475"/>
            <a:ext cx="8520600" cy="3975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900" u="sng">
                <a:solidFill>
                  <a:schemeClr val="dk1"/>
                </a:solidFill>
              </a:rPr>
              <a:t>5.2) Phân loại cho nhiều quần thể đa biến </a:t>
            </a:r>
            <a:endParaRPr sz="1900" u="sng">
              <a:solidFill>
                <a:schemeClr val="dk1"/>
              </a:solidFill>
            </a:endParaRPr>
          </a:p>
          <a:p>
            <a:pPr indent="0" lvl="0" marL="0" rtl="0" algn="l">
              <a:spcBef>
                <a:spcPts val="1200"/>
              </a:spcBef>
              <a:spcAft>
                <a:spcPts val="0"/>
              </a:spcAft>
              <a:buNone/>
            </a:pPr>
            <a:r>
              <a:rPr lang="en">
                <a:solidFill>
                  <a:schemeClr val="dk1"/>
                </a:solidFill>
              </a:rPr>
              <a:t>Do μ</a:t>
            </a:r>
            <a:r>
              <a:rPr baseline="-25000" lang="en">
                <a:solidFill>
                  <a:schemeClr val="dk1"/>
                </a:solidFill>
              </a:rPr>
              <a:t>i</a:t>
            </a:r>
            <a:r>
              <a:rPr lang="en">
                <a:solidFill>
                  <a:schemeClr val="dk1"/>
                </a:solidFill>
              </a:rPr>
              <a:t> và ∑</a:t>
            </a:r>
            <a:r>
              <a:rPr baseline="-25000" lang="en">
                <a:solidFill>
                  <a:schemeClr val="dk1"/>
                </a:solidFill>
              </a:rPr>
              <a:t>i</a:t>
            </a:r>
            <a:r>
              <a:rPr lang="en">
                <a:solidFill>
                  <a:schemeClr val="dk1"/>
                </a:solidFill>
              </a:rPr>
              <a:t> ở linear discriminant score đều chưa biết nên chưa biết nên sẽ được thay thế.</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    </a:t>
            </a:r>
            <a:r>
              <a:rPr lang="en">
                <a:solidFill>
                  <a:schemeClr val="dk1"/>
                </a:solidFill>
              </a:rPr>
              <a:t>Biến đổi thành=&gt;</a:t>
            </a:r>
            <a:endParaRPr>
              <a:solidFill>
                <a:schemeClr val="dk1"/>
              </a:solidFill>
            </a:endParaRPr>
          </a:p>
          <a:p>
            <a:pPr indent="0" lvl="0" marL="0" rtl="0" algn="l">
              <a:spcBef>
                <a:spcPts val="1200"/>
              </a:spcBef>
              <a:spcAft>
                <a:spcPts val="0"/>
              </a:spcAft>
              <a:buNone/>
            </a:pPr>
            <a:r>
              <a:rPr lang="en">
                <a:solidFill>
                  <a:schemeClr val="dk1"/>
                </a:solidFill>
              </a:rPr>
              <a:t>														</a:t>
            </a:r>
            <a:r>
              <a:rPr lang="en">
                <a:solidFill>
                  <a:schemeClr val="dk1"/>
                </a:solidFill>
              </a:rPr>
              <a:t>Với i =1, 2, … g</a:t>
            </a:r>
            <a:endParaRPr>
              <a:solidFill>
                <a:schemeClr val="dk1"/>
              </a:solidFill>
            </a:endParaRPr>
          </a:p>
          <a:p>
            <a:pPr indent="0" lvl="0" marL="0" rtl="0" algn="l">
              <a:spcBef>
                <a:spcPts val="1200"/>
              </a:spcBef>
              <a:spcAft>
                <a:spcPts val="0"/>
              </a:spcAft>
              <a:buNone/>
            </a:pPr>
            <a:r>
              <a:rPr lang="en">
                <a:solidFill>
                  <a:schemeClr val="dk1"/>
                </a:solidFill>
              </a:rPr>
              <a:t>    </a:t>
            </a:r>
            <a:endParaRPr>
              <a:solidFill>
                <a:schemeClr val="dk1"/>
              </a:solidFill>
            </a:endParaRPr>
          </a:p>
          <a:p>
            <a:pPr indent="457200" lvl="0" marL="457200" rtl="0" algn="l">
              <a:spcBef>
                <a:spcPts val="1200"/>
              </a:spcBef>
              <a:spcAft>
                <a:spcPts val="0"/>
              </a:spcAft>
              <a:buNone/>
            </a:pPr>
            <a:r>
              <a:rPr lang="en">
                <a:solidFill>
                  <a:schemeClr val="dk1"/>
                </a:solidFill>
              </a:rPr>
              <a:t>Trong đó: </a:t>
            </a:r>
            <a:endParaRPr>
              <a:solidFill>
                <a:schemeClr val="dk1"/>
              </a:solidFill>
            </a:endParaRPr>
          </a:p>
          <a:p>
            <a:pPr indent="457200" lvl="0" marL="5943600" rtl="0" algn="l">
              <a:spcBef>
                <a:spcPts val="1200"/>
              </a:spcBef>
              <a:spcAft>
                <a:spcPts val="1200"/>
              </a:spcAft>
              <a:buNone/>
            </a:pPr>
            <a:r>
              <a:t/>
            </a:r>
            <a:endParaRPr>
              <a:solidFill>
                <a:schemeClr val="dk1"/>
              </a:solidFill>
            </a:endParaRPr>
          </a:p>
        </p:txBody>
      </p:sp>
      <p:pic>
        <p:nvPicPr>
          <p:cNvPr id="401" name="Google Shape;401;p59"/>
          <p:cNvPicPr preferRelativeResize="0"/>
          <p:nvPr/>
        </p:nvPicPr>
        <p:blipFill>
          <a:blip r:embed="rId3">
            <a:alphaModFix/>
          </a:blip>
          <a:stretch>
            <a:fillRect/>
          </a:stretch>
        </p:blipFill>
        <p:spPr>
          <a:xfrm>
            <a:off x="2428200" y="2370250"/>
            <a:ext cx="5943600" cy="704850"/>
          </a:xfrm>
          <a:prstGeom prst="rect">
            <a:avLst/>
          </a:prstGeom>
          <a:noFill/>
          <a:ln>
            <a:noFill/>
          </a:ln>
        </p:spPr>
      </p:pic>
      <p:pic>
        <p:nvPicPr>
          <p:cNvPr id="402" name="Google Shape;402;p59"/>
          <p:cNvPicPr preferRelativeResize="0"/>
          <p:nvPr/>
        </p:nvPicPr>
        <p:blipFill>
          <a:blip r:embed="rId4">
            <a:alphaModFix/>
          </a:blip>
          <a:stretch>
            <a:fillRect/>
          </a:stretch>
        </p:blipFill>
        <p:spPr>
          <a:xfrm>
            <a:off x="2428200" y="3749575"/>
            <a:ext cx="5943600" cy="7048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V. Bài toán phân nhiều lớp </a:t>
            </a:r>
            <a:endParaRPr>
              <a:solidFill>
                <a:schemeClr val="accent5"/>
              </a:solidFill>
            </a:endParaRPr>
          </a:p>
        </p:txBody>
      </p:sp>
      <p:sp>
        <p:nvSpPr>
          <p:cNvPr id="408" name="Google Shape;408;p60"/>
          <p:cNvSpPr txBox="1"/>
          <p:nvPr>
            <p:ph idx="1" type="body"/>
          </p:nvPr>
        </p:nvSpPr>
        <p:spPr>
          <a:xfrm>
            <a:off x="311700" y="860475"/>
            <a:ext cx="8520600" cy="39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u="sng">
                <a:solidFill>
                  <a:schemeClr val="dk1"/>
                </a:solidFill>
              </a:rPr>
              <a:t>5.2) Phân loại cho nhiều quần thể đa biến </a:t>
            </a:r>
            <a:endParaRPr sz="1900" u="sng">
              <a:solidFill>
                <a:schemeClr val="dk1"/>
              </a:solidFill>
            </a:endParaRPr>
          </a:p>
          <a:p>
            <a:pPr indent="0" lvl="0" marL="0" rtl="0" algn="l">
              <a:spcBef>
                <a:spcPts val="1200"/>
              </a:spcBef>
              <a:spcAft>
                <a:spcPts val="0"/>
              </a:spcAft>
              <a:buNone/>
            </a:pPr>
            <a:r>
              <a:rPr lang="en">
                <a:solidFill>
                  <a:schemeClr val="dk1"/>
                </a:solidFill>
              </a:rPr>
              <a:t>Vậy để phân lớp x</a:t>
            </a:r>
            <a:r>
              <a:rPr baseline="-25000" lang="en">
                <a:solidFill>
                  <a:schemeClr val="dk1"/>
                </a:solidFill>
              </a:rPr>
              <a:t>0 </a:t>
            </a:r>
            <a:r>
              <a:rPr lang="en">
                <a:solidFill>
                  <a:schemeClr val="dk1"/>
                </a:solidFill>
              </a:rPr>
              <a:t>vào lớp π</a:t>
            </a:r>
            <a:r>
              <a:rPr baseline="-25000" lang="en">
                <a:solidFill>
                  <a:schemeClr val="dk1"/>
                </a:solidFill>
              </a:rPr>
              <a:t>k</a:t>
            </a:r>
            <a:r>
              <a:rPr lang="en">
                <a:solidFill>
                  <a:schemeClr val="dk1"/>
                </a:solidFill>
              </a:rPr>
              <a:t> thì: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    </a:t>
            </a:r>
            <a:endParaRPr>
              <a:solidFill>
                <a:schemeClr val="dk1"/>
              </a:solidFill>
            </a:endParaRPr>
          </a:p>
        </p:txBody>
      </p:sp>
      <p:pic>
        <p:nvPicPr>
          <p:cNvPr id="409" name="Google Shape;409;p60"/>
          <p:cNvPicPr preferRelativeResize="0"/>
          <p:nvPr/>
        </p:nvPicPr>
        <p:blipFill>
          <a:blip r:embed="rId3">
            <a:alphaModFix/>
          </a:blip>
          <a:stretch>
            <a:fillRect/>
          </a:stretch>
        </p:blipFill>
        <p:spPr>
          <a:xfrm>
            <a:off x="1638300" y="2247900"/>
            <a:ext cx="5867400" cy="6477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1"/>
          <p:cNvSpPr txBox="1"/>
          <p:nvPr>
            <p:ph type="title"/>
          </p:nvPr>
        </p:nvSpPr>
        <p:spPr>
          <a:xfrm>
            <a:off x="311700" y="193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LDA/Fisher - Giảm chiều</a:t>
            </a:r>
            <a:endParaRPr/>
          </a:p>
        </p:txBody>
      </p:sp>
      <p:sp>
        <p:nvSpPr>
          <p:cNvPr id="415" name="Google Shape;415;p61"/>
          <p:cNvSpPr/>
          <p:nvPr/>
        </p:nvSpPr>
        <p:spPr>
          <a:xfrm>
            <a:off x="5541775" y="1747500"/>
            <a:ext cx="2717700" cy="124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1"/>
          <p:cNvSpPr/>
          <p:nvPr/>
        </p:nvSpPr>
        <p:spPr>
          <a:xfrm>
            <a:off x="3868700" y="1088900"/>
            <a:ext cx="309900" cy="282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1"/>
          <p:cNvSpPr/>
          <p:nvPr/>
        </p:nvSpPr>
        <p:spPr>
          <a:xfrm>
            <a:off x="1178225" y="1840500"/>
            <a:ext cx="309900" cy="106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1"/>
          <p:cNvSpPr txBox="1"/>
          <p:nvPr/>
        </p:nvSpPr>
        <p:spPr>
          <a:xfrm>
            <a:off x="2176400" y="2171550"/>
            <a:ext cx="509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					X</a:t>
            </a:r>
            <a:endParaRPr>
              <a:solidFill>
                <a:schemeClr val="dk1"/>
              </a:solidFill>
              <a:latin typeface="Average"/>
              <a:ea typeface="Average"/>
              <a:cs typeface="Average"/>
              <a:sym typeface="Average"/>
            </a:endParaRPr>
          </a:p>
        </p:txBody>
      </p:sp>
      <p:sp>
        <p:nvSpPr>
          <p:cNvPr id="419" name="Google Shape;419;p61"/>
          <p:cNvSpPr txBox="1"/>
          <p:nvPr/>
        </p:nvSpPr>
        <p:spPr>
          <a:xfrm>
            <a:off x="171125" y="4236025"/>
            <a:ext cx="86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Ma trận ít dòng ít cột (Y)</a:t>
            </a:r>
            <a:r>
              <a:rPr lang="en">
                <a:solidFill>
                  <a:schemeClr val="dk1"/>
                </a:solidFill>
                <a:latin typeface="Average"/>
                <a:ea typeface="Average"/>
                <a:cs typeface="Average"/>
                <a:sym typeface="Average"/>
              </a:rPr>
              <a:t>		Ma trận ít cột (w	 cần tìm)		</a:t>
            </a:r>
            <a:r>
              <a:rPr lang="en">
                <a:solidFill>
                  <a:schemeClr val="dk1"/>
                </a:solidFill>
                <a:latin typeface="Average"/>
                <a:ea typeface="Average"/>
                <a:cs typeface="Average"/>
                <a:sym typeface="Average"/>
              </a:rPr>
              <a:t>Ma trận ít dòng (X đang có/đề cho)</a:t>
            </a:r>
            <a:endParaRPr>
              <a:solidFill>
                <a:schemeClr val="dk1"/>
              </a:solidFill>
              <a:latin typeface="Average"/>
              <a:ea typeface="Average"/>
              <a:cs typeface="Average"/>
              <a:sym typeface="Average"/>
            </a:endParaRPr>
          </a:p>
        </p:txBody>
      </p:sp>
      <p:sp>
        <p:nvSpPr>
          <p:cNvPr id="420" name="Google Shape;420;p61"/>
          <p:cNvSpPr txBox="1"/>
          <p:nvPr/>
        </p:nvSpPr>
        <p:spPr>
          <a:xfrm>
            <a:off x="4228925" y="4236025"/>
            <a:ext cx="1377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Average"/>
                <a:ea typeface="Average"/>
                <a:cs typeface="Average"/>
                <a:sym typeface="Average"/>
              </a:rPr>
              <a:t>T</a:t>
            </a:r>
            <a:endParaRPr sz="800">
              <a:solidFill>
                <a:schemeClr val="dk1"/>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II. </a:t>
            </a:r>
            <a:r>
              <a:rPr lang="en">
                <a:solidFill>
                  <a:schemeClr val="accent5"/>
                </a:solidFill>
              </a:rPr>
              <a:t>Phát biểu bài toán - Đặt vấn đề </a:t>
            </a:r>
            <a:endParaRPr>
              <a:solidFill>
                <a:schemeClr val="accent5"/>
              </a:solidFill>
            </a:endParaRPr>
          </a:p>
        </p:txBody>
      </p:sp>
      <p:sp>
        <p:nvSpPr>
          <p:cNvPr id="84" name="Google Shape;84;p17"/>
          <p:cNvSpPr txBox="1"/>
          <p:nvPr>
            <p:ph idx="1" type="body"/>
          </p:nvPr>
        </p:nvSpPr>
        <p:spPr>
          <a:xfrm>
            <a:off x="311700" y="1084175"/>
            <a:ext cx="8520600" cy="405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Ta có n lớp (population) R như sau:</a:t>
            </a:r>
            <a:endParaRPr sz="1400">
              <a:solidFill>
                <a:schemeClr val="dk1"/>
              </a:solidFill>
            </a:endParaRPr>
          </a:p>
          <a:p>
            <a:pPr indent="0" lvl="0" marL="0" rtl="0" algn="l">
              <a:spcBef>
                <a:spcPts val="1200"/>
              </a:spcBef>
              <a:spcAft>
                <a:spcPts val="0"/>
              </a:spcAft>
              <a:buNone/>
            </a:pPr>
            <a:r>
              <a:rPr lang="en" sz="1400">
                <a:solidFill>
                  <a:schemeClr val="dk1"/>
                </a:solidFill>
              </a:rPr>
              <a:t>	Lớp R</a:t>
            </a:r>
            <a:r>
              <a:rPr baseline="-25000" lang="en" sz="1400">
                <a:solidFill>
                  <a:schemeClr val="dk1"/>
                </a:solidFill>
              </a:rPr>
              <a:t>1</a:t>
            </a:r>
            <a:r>
              <a:rPr lang="en" sz="1400">
                <a:solidFill>
                  <a:schemeClr val="dk1"/>
                </a:solidFill>
              </a:rPr>
              <a:t> có label π</a:t>
            </a:r>
            <a:r>
              <a:rPr baseline="-25000" lang="en" sz="1400">
                <a:solidFill>
                  <a:schemeClr val="dk1"/>
                </a:solidFill>
              </a:rPr>
              <a:t>1</a:t>
            </a:r>
            <a:r>
              <a:rPr lang="en" sz="1400">
                <a:solidFill>
                  <a:schemeClr val="dk1"/>
                </a:solidFill>
              </a:rPr>
              <a:t>  , hàm mật độ xác suất f</a:t>
            </a:r>
            <a:r>
              <a:rPr baseline="-25000" lang="en" sz="1400">
                <a:solidFill>
                  <a:schemeClr val="dk1"/>
                </a:solidFill>
              </a:rPr>
              <a:t>1</a:t>
            </a:r>
            <a:r>
              <a:rPr lang="en" sz="1400">
                <a:solidFill>
                  <a:schemeClr val="dk1"/>
                </a:solidFill>
              </a:rPr>
              <a:t>(x), x</a:t>
            </a:r>
            <a:r>
              <a:rPr lang="en" sz="1400">
                <a:solidFill>
                  <a:schemeClr val="dk1"/>
                </a:solidFill>
              </a:rPr>
              <a:t>ác suất tiên nghiệm</a:t>
            </a:r>
            <a:r>
              <a:rPr lang="en" sz="1400">
                <a:solidFill>
                  <a:schemeClr val="dk1"/>
                </a:solidFill>
              </a:rPr>
              <a:t> p</a:t>
            </a:r>
            <a:r>
              <a:rPr baseline="-25000" lang="en" sz="1400">
                <a:solidFill>
                  <a:schemeClr val="dk1"/>
                </a:solidFill>
              </a:rPr>
              <a:t>1</a:t>
            </a:r>
            <a:r>
              <a:rPr lang="en" sz="1400">
                <a:solidFill>
                  <a:schemeClr val="dk1"/>
                </a:solidFill>
              </a:rPr>
              <a:t> </a:t>
            </a:r>
            <a:endParaRPr sz="1400">
              <a:solidFill>
                <a:schemeClr val="dk1"/>
              </a:solidFill>
            </a:endParaRPr>
          </a:p>
          <a:p>
            <a:pPr indent="457200" lvl="0" marL="0" rtl="0" algn="l">
              <a:spcBef>
                <a:spcPts val="1200"/>
              </a:spcBef>
              <a:spcAft>
                <a:spcPts val="0"/>
              </a:spcAft>
              <a:buNone/>
            </a:pPr>
            <a:r>
              <a:rPr lang="en" sz="1400">
                <a:solidFill>
                  <a:schemeClr val="dk1"/>
                </a:solidFill>
              </a:rPr>
              <a:t>Lớp R</a:t>
            </a:r>
            <a:r>
              <a:rPr baseline="-25000" lang="en" sz="1400">
                <a:solidFill>
                  <a:schemeClr val="dk1"/>
                </a:solidFill>
              </a:rPr>
              <a:t>2 </a:t>
            </a:r>
            <a:r>
              <a:rPr lang="en" sz="1400">
                <a:solidFill>
                  <a:schemeClr val="dk1"/>
                </a:solidFill>
              </a:rPr>
              <a:t>có label π</a:t>
            </a:r>
            <a:r>
              <a:rPr baseline="-25000" lang="en" sz="1400">
                <a:solidFill>
                  <a:schemeClr val="dk1"/>
                </a:solidFill>
              </a:rPr>
              <a:t>2</a:t>
            </a:r>
            <a:r>
              <a:rPr lang="en" sz="1400">
                <a:solidFill>
                  <a:schemeClr val="dk1"/>
                </a:solidFill>
              </a:rPr>
              <a:t>, hàm mật độ xác suất f</a:t>
            </a:r>
            <a:r>
              <a:rPr baseline="-25000" lang="en" sz="1400">
                <a:solidFill>
                  <a:schemeClr val="dk1"/>
                </a:solidFill>
              </a:rPr>
              <a:t>2</a:t>
            </a:r>
            <a:r>
              <a:rPr lang="en" sz="1400">
                <a:solidFill>
                  <a:schemeClr val="dk1"/>
                </a:solidFill>
              </a:rPr>
              <a:t>(x), xác suất tiên nghiệm p</a:t>
            </a:r>
            <a:r>
              <a:rPr baseline="-25000" lang="en" sz="1400">
                <a:solidFill>
                  <a:schemeClr val="dk1"/>
                </a:solidFill>
              </a:rPr>
              <a:t>2</a:t>
            </a:r>
            <a:endParaRPr baseline="-25000" sz="1400">
              <a:solidFill>
                <a:schemeClr val="dk1"/>
              </a:solidFill>
            </a:endParaRPr>
          </a:p>
          <a:p>
            <a:pPr indent="457200" lvl="0" marL="0" rtl="0" algn="l">
              <a:spcBef>
                <a:spcPts val="1200"/>
              </a:spcBef>
              <a:spcAft>
                <a:spcPts val="0"/>
              </a:spcAft>
              <a:buNone/>
            </a:pPr>
            <a:r>
              <a:rPr lang="en" sz="1400">
                <a:solidFill>
                  <a:schemeClr val="dk1"/>
                </a:solidFill>
              </a:rPr>
              <a:t>…</a:t>
            </a:r>
            <a:endParaRPr sz="1400">
              <a:solidFill>
                <a:schemeClr val="dk1"/>
              </a:solidFill>
            </a:endParaRPr>
          </a:p>
          <a:p>
            <a:pPr indent="457200" lvl="0" marL="0" rtl="0" algn="l">
              <a:spcBef>
                <a:spcPts val="1200"/>
              </a:spcBef>
              <a:spcAft>
                <a:spcPts val="0"/>
              </a:spcAft>
              <a:buNone/>
            </a:pPr>
            <a:r>
              <a:rPr lang="en" sz="1400">
                <a:solidFill>
                  <a:schemeClr val="dk1"/>
                </a:solidFill>
              </a:rPr>
              <a:t>Lớp </a:t>
            </a:r>
            <a:r>
              <a:rPr lang="en" sz="1400">
                <a:solidFill>
                  <a:schemeClr val="dk1"/>
                </a:solidFill>
              </a:rPr>
              <a:t>R</a:t>
            </a:r>
            <a:r>
              <a:rPr baseline="-25000" lang="en" sz="1400">
                <a:solidFill>
                  <a:schemeClr val="dk1"/>
                </a:solidFill>
              </a:rPr>
              <a:t>n</a:t>
            </a:r>
            <a:r>
              <a:rPr lang="en" sz="1400">
                <a:solidFill>
                  <a:schemeClr val="dk1"/>
                </a:solidFill>
              </a:rPr>
              <a:t> có label π</a:t>
            </a:r>
            <a:r>
              <a:rPr baseline="-25000" lang="en" sz="1400">
                <a:solidFill>
                  <a:schemeClr val="dk1"/>
                </a:solidFill>
              </a:rPr>
              <a:t>n</a:t>
            </a:r>
            <a:r>
              <a:rPr lang="en" sz="1400">
                <a:solidFill>
                  <a:schemeClr val="dk1"/>
                </a:solidFill>
              </a:rPr>
              <a:t>, hàm mật độ xác suất f</a:t>
            </a:r>
            <a:r>
              <a:rPr baseline="-25000" lang="en" sz="1400">
                <a:solidFill>
                  <a:schemeClr val="dk1"/>
                </a:solidFill>
              </a:rPr>
              <a:t>n</a:t>
            </a:r>
            <a:r>
              <a:rPr lang="en" sz="1400">
                <a:solidFill>
                  <a:schemeClr val="dk1"/>
                </a:solidFill>
              </a:rPr>
              <a:t>(x), xác suất tiên nghiệm p</a:t>
            </a:r>
            <a:r>
              <a:rPr baseline="-25000" lang="en" sz="1400">
                <a:solidFill>
                  <a:schemeClr val="dk1"/>
                </a:solidFill>
              </a:rPr>
              <a:t>n</a:t>
            </a:r>
            <a:endParaRPr baseline="-25000" sz="1400">
              <a:solidFill>
                <a:schemeClr val="dk1"/>
              </a:solidFill>
            </a:endParaRPr>
          </a:p>
          <a:p>
            <a:pPr indent="0" lvl="0" marL="0" rtl="0" algn="l">
              <a:spcBef>
                <a:spcPts val="1200"/>
              </a:spcBef>
              <a:spcAft>
                <a:spcPts val="0"/>
              </a:spcAft>
              <a:buNone/>
            </a:pPr>
            <a:r>
              <a:rPr lang="en" sz="1400">
                <a:solidFill>
                  <a:schemeClr val="dk1"/>
                </a:solidFill>
              </a:rPr>
              <a:t>Bài toán: </a:t>
            </a:r>
            <a:endParaRPr sz="1400">
              <a:solidFill>
                <a:schemeClr val="dk1"/>
              </a:solidFill>
            </a:endParaRPr>
          </a:p>
          <a:p>
            <a:pPr indent="457200" lvl="0" marL="0" rtl="0" algn="l">
              <a:spcBef>
                <a:spcPts val="1200"/>
              </a:spcBef>
              <a:spcAft>
                <a:spcPts val="0"/>
              </a:spcAft>
              <a:buNone/>
            </a:pPr>
            <a:r>
              <a:rPr lang="en" sz="1400">
                <a:solidFill>
                  <a:schemeClr val="dk1"/>
                </a:solidFill>
              </a:rPr>
              <a:t>Ta có tập vector X =  [X</a:t>
            </a:r>
            <a:r>
              <a:rPr baseline="-25000" lang="en" sz="1400">
                <a:solidFill>
                  <a:schemeClr val="dk1"/>
                </a:solidFill>
              </a:rPr>
              <a:t>1</a:t>
            </a:r>
            <a:r>
              <a:rPr lang="en" sz="1400">
                <a:solidFill>
                  <a:schemeClr val="dk1"/>
                </a:solidFill>
              </a:rPr>
              <a:t>, X</a:t>
            </a:r>
            <a:r>
              <a:rPr baseline="-25000" lang="en" sz="1400">
                <a:solidFill>
                  <a:schemeClr val="dk1"/>
                </a:solidFill>
              </a:rPr>
              <a:t>2</a:t>
            </a:r>
            <a:r>
              <a:rPr lang="en" sz="1400">
                <a:solidFill>
                  <a:schemeClr val="dk1"/>
                </a:solidFill>
              </a:rPr>
              <a:t>, ... X</a:t>
            </a:r>
            <a:r>
              <a:rPr baseline="-25000" lang="en" sz="1400">
                <a:solidFill>
                  <a:schemeClr val="dk1"/>
                </a:solidFill>
              </a:rPr>
              <a:t>p</a:t>
            </a:r>
            <a:r>
              <a:rPr lang="en" sz="1400">
                <a:solidFill>
                  <a:schemeClr val="dk1"/>
                </a:solidFill>
              </a:rPr>
              <a:t>] và muốn phân bố tập vector này vào n lớp R</a:t>
            </a:r>
            <a:endParaRPr sz="1400">
              <a:solidFill>
                <a:schemeClr val="dk1"/>
              </a:solidFill>
            </a:endParaRPr>
          </a:p>
          <a:p>
            <a:pPr indent="0" lvl="0" marL="0" rtl="0" algn="l">
              <a:spcBef>
                <a:spcPts val="1200"/>
              </a:spcBef>
              <a:spcAft>
                <a:spcPts val="0"/>
              </a:spcAft>
              <a:buNone/>
            </a:pPr>
            <a:r>
              <a:rPr lang="en" sz="1400">
                <a:solidFill>
                  <a:schemeClr val="dk1"/>
                </a:solidFill>
              </a:rPr>
              <a:t>	Để làm việc trên, ta phải tìm ra một Mô Hình Phân Lớp  để biết nên phân bố được các vector trong tập X này vào lớp nào trong n lớp R </a:t>
            </a:r>
            <a:endParaRPr sz="1400">
              <a:solidFill>
                <a:schemeClr val="dk1"/>
              </a:solidFill>
            </a:endParaRPr>
          </a:p>
          <a:p>
            <a:pPr indent="0" lvl="0" marL="457200" rtl="0" algn="l">
              <a:spcBef>
                <a:spcPts val="1200"/>
              </a:spcBef>
              <a:spcAft>
                <a:spcPts val="1200"/>
              </a:spcAft>
              <a:buNone/>
            </a:pPr>
            <a:r>
              <a:t/>
            </a:r>
            <a:endParaRPr baseline="-25000" sz="1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 sánh PCA và LDA/Fisher</a:t>
            </a:r>
            <a:endParaRPr/>
          </a:p>
        </p:txBody>
      </p:sp>
      <p:sp>
        <p:nvSpPr>
          <p:cNvPr id="426" name="Google Shape;426;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427" name="Google Shape;427;p62"/>
          <p:cNvGraphicFramePr/>
          <p:nvPr/>
        </p:nvGraphicFramePr>
        <p:xfrm>
          <a:off x="952500" y="1350088"/>
          <a:ext cx="3000000" cy="3000000"/>
        </p:xfrm>
        <a:graphic>
          <a:graphicData uri="http://schemas.openxmlformats.org/drawingml/2006/table">
            <a:tbl>
              <a:tblPr>
                <a:noFill/>
                <a:tableStyleId>{114BE09B-AFD3-4E6D-A6A1-1C56EDFD1AE5}</a:tableStyleId>
              </a:tblPr>
              <a:tblGrid>
                <a:gridCol w="2413000"/>
                <a:gridCol w="2731050"/>
                <a:gridCol w="2735750"/>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LDA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PCA</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Mô h</a:t>
                      </a:r>
                      <a:r>
                        <a:rPr lang="en">
                          <a:solidFill>
                            <a:schemeClr val="dk1"/>
                          </a:solidFill>
                        </a:rPr>
                        <a:t>ình học</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Có giám sát - </a:t>
                      </a:r>
                      <a:r>
                        <a:rPr lang="en">
                          <a:solidFill>
                            <a:schemeClr val="dk1"/>
                          </a:solidFill>
                        </a:rPr>
                        <a:t>là thuật toán tiên đoán nhãn cho dữ liệu mới dựa trên tập huấn luyện (các mẫu trong tập này đều đã được gán nhãn)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Học k</a:t>
                      </a:r>
                      <a:r>
                        <a:rPr lang="en">
                          <a:solidFill>
                            <a:schemeClr val="dk1"/>
                          </a:solidFill>
                        </a:rPr>
                        <a:t>hông giám sát - là thuật toán tiên đoán nhãn cho dữ liệu mới dựa trên tập huấn luyện (các mẫu trong tập này đều chưa được gán nhãn)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Xét phương sai</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Có</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Không</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Giảm chiều</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Có</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Có</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Số lượng thông tin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Cần thiết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Nhiều nhất</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Kết quả phân loại</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Tốt hơn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t>
                      </a:r>
                      <a:endParaRPr>
                        <a:solidFill>
                          <a:schemeClr val="dk1"/>
                        </a:solidFill>
                      </a:endParaRPr>
                    </a:p>
                  </a:txBody>
                  <a:tcPr marT="91425" marB="91425" marR="91425" marL="91425"/>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431" name="Shape 431"/>
        <p:cNvGrpSpPr/>
        <p:nvPr/>
      </p:nvGrpSpPr>
      <p:grpSpPr>
        <a:xfrm>
          <a:off x="0" y="0"/>
          <a:ext cx="0" cy="0"/>
          <a:chOff x="0" y="0"/>
          <a:chExt cx="0" cy="0"/>
        </a:xfrm>
      </p:grpSpPr>
      <p:sp>
        <p:nvSpPr>
          <p:cNvPr id="432" name="Google Shape;432;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74EA7"/>
                </a:solidFill>
              </a:rPr>
              <a:t>So sánh PCA và LDA/Fisher</a:t>
            </a:r>
            <a:endParaRPr>
              <a:solidFill>
                <a:srgbClr val="674EA7"/>
              </a:solidFill>
            </a:endParaRPr>
          </a:p>
        </p:txBody>
      </p:sp>
      <p:sp>
        <p:nvSpPr>
          <p:cNvPr id="433" name="Google Shape;433;p63"/>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chemeClr val="lt1"/>
                </a:solidFill>
              </a:rPr>
              <a:t>d1 </a:t>
            </a:r>
            <a:r>
              <a:rPr lang="en">
                <a:solidFill>
                  <a:schemeClr val="lt1"/>
                </a:solidFill>
              </a:rPr>
              <a:t>PCA </a:t>
            </a:r>
            <a:r>
              <a:rPr lang="en">
                <a:solidFill>
                  <a:schemeClr val="lt1"/>
                </a:solidFill>
              </a:rPr>
              <a:t>,d2 </a:t>
            </a:r>
            <a:r>
              <a:rPr lang="en">
                <a:solidFill>
                  <a:schemeClr val="lt1"/>
                </a:solidFill>
              </a:rPr>
              <a:t>LDA</a:t>
            </a:r>
            <a:endParaRPr>
              <a:solidFill>
                <a:schemeClr val="lt1"/>
              </a:solidFill>
            </a:endParaRPr>
          </a:p>
        </p:txBody>
      </p:sp>
      <p:pic>
        <p:nvPicPr>
          <p:cNvPr id="434" name="Google Shape;434;p63"/>
          <p:cNvPicPr preferRelativeResize="0"/>
          <p:nvPr/>
        </p:nvPicPr>
        <p:blipFill>
          <a:blip r:embed="rId3">
            <a:alphaModFix/>
          </a:blip>
          <a:stretch>
            <a:fillRect/>
          </a:stretch>
        </p:blipFill>
        <p:spPr>
          <a:xfrm>
            <a:off x="544225" y="1811802"/>
            <a:ext cx="7650276" cy="3165524"/>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40" name="Google Shape;440;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Chọn đường A. Hãy cùng tìm hiểu vì sao LDA lại chọn đường A thay vì B, C</a:t>
            </a:r>
            <a:endParaRPr/>
          </a:p>
        </p:txBody>
      </p:sp>
      <p:pic>
        <p:nvPicPr>
          <p:cNvPr id="441" name="Google Shape;441;p64"/>
          <p:cNvPicPr preferRelativeResize="0"/>
          <p:nvPr/>
        </p:nvPicPr>
        <p:blipFill>
          <a:blip r:embed="rId3">
            <a:alphaModFix/>
          </a:blip>
          <a:stretch>
            <a:fillRect/>
          </a:stretch>
        </p:blipFill>
        <p:spPr>
          <a:xfrm>
            <a:off x="2435853" y="1805744"/>
            <a:ext cx="4026450" cy="28441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LDA/</a:t>
            </a:r>
            <a:r>
              <a:rPr lang="en">
                <a:solidFill>
                  <a:schemeClr val="accent5"/>
                </a:solidFill>
              </a:rPr>
              <a:t>Fisher</a:t>
            </a:r>
            <a:r>
              <a:rPr lang="en">
                <a:solidFill>
                  <a:schemeClr val="accent5"/>
                </a:solidFill>
              </a:rPr>
              <a:t> cho 2 quần thể</a:t>
            </a:r>
            <a:endParaRPr>
              <a:solidFill>
                <a:schemeClr val="accent5"/>
              </a:solidFill>
            </a:endParaRPr>
          </a:p>
        </p:txBody>
      </p:sp>
      <p:sp>
        <p:nvSpPr>
          <p:cNvPr id="447" name="Google Shape;447;p65"/>
          <p:cNvSpPr txBox="1"/>
          <p:nvPr>
            <p:ph idx="1" type="body"/>
          </p:nvPr>
        </p:nvSpPr>
        <p:spPr>
          <a:xfrm>
            <a:off x="311700" y="1114425"/>
            <a:ext cx="8275800" cy="345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Độ rộng của mỗi đường hình chuông thể hiện độ lệch chuẩn của dữ li</a:t>
            </a:r>
            <a:r>
              <a:rPr lang="en"/>
              <a:t>ệu.</a:t>
            </a:r>
            <a:endParaRPr/>
          </a:p>
          <a:p>
            <a:pPr indent="0" lvl="0" marL="0" rtl="0" algn="l">
              <a:spcBef>
                <a:spcPts val="1200"/>
              </a:spcBef>
              <a:spcAft>
                <a:spcPts val="0"/>
              </a:spcAft>
              <a:buNone/>
            </a:pPr>
            <a:r>
              <a:rPr lang="en"/>
              <a:t>Dữ liệu “bu lại” thì độ lệch chuẩn nhỏ, dữ liệu “lệch ra xa” thì độ lệch chuẩn lớn.</a:t>
            </a:r>
            <a:endParaRPr/>
          </a:p>
          <a:p>
            <a:pPr indent="0" lvl="0" marL="0" rtl="0" algn="l">
              <a:spcBef>
                <a:spcPts val="1200"/>
              </a:spcBef>
              <a:spcAft>
                <a:spcPts val="1200"/>
              </a:spcAft>
              <a:buNone/>
            </a:pPr>
            <a:r>
              <a:t/>
            </a:r>
            <a:endParaRPr/>
          </a:p>
        </p:txBody>
      </p:sp>
      <p:sp>
        <p:nvSpPr>
          <p:cNvPr id="448" name="Google Shape;448;p65"/>
          <p:cNvSpPr txBox="1"/>
          <p:nvPr>
            <p:ph idx="1" type="body"/>
          </p:nvPr>
        </p:nvSpPr>
        <p:spPr>
          <a:xfrm>
            <a:off x="311700" y="22105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Mục tiêu: </a:t>
            </a:r>
            <a:r>
              <a:rPr lang="en"/>
              <a:t>Thuật toán có giám sát đi tìm </a:t>
            </a:r>
            <a:r>
              <a:rPr lang="en"/>
              <a:t>phép chiếu từ không gian đặc trưng này sang không gian đặc trưng khác có số chiều nhỏ hơn mà vẫn giữ được tính khả tách của dữ liệu.</a:t>
            </a:r>
            <a:endParaRPr/>
          </a:p>
          <a:p>
            <a:pPr indent="0" lvl="0" marL="0" rtl="0" algn="l">
              <a:spcBef>
                <a:spcPts val="120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452" name="Shape 452"/>
        <p:cNvGrpSpPr/>
        <p:nvPr/>
      </p:nvGrpSpPr>
      <p:grpSpPr>
        <a:xfrm>
          <a:off x="0" y="0"/>
          <a:ext cx="0" cy="0"/>
          <a:chOff x="0" y="0"/>
          <a:chExt cx="0" cy="0"/>
        </a:xfrm>
      </p:grpSpPr>
      <p:sp>
        <p:nvSpPr>
          <p:cNvPr id="453" name="Google Shape;453;p66"/>
          <p:cNvSpPr txBox="1"/>
          <p:nvPr>
            <p:ph type="title"/>
          </p:nvPr>
        </p:nvSpPr>
        <p:spPr>
          <a:xfrm>
            <a:off x="0" y="0"/>
            <a:ext cx="7110000" cy="73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620">
                <a:solidFill>
                  <a:srgbClr val="0C343D"/>
                </a:solidFill>
              </a:rPr>
              <a:t>LDA/Fisher cho 2 quần thể - tính khả tách </a:t>
            </a:r>
            <a:endParaRPr sz="2620">
              <a:solidFill>
                <a:srgbClr val="0C343D"/>
              </a:solidFill>
            </a:endParaRPr>
          </a:p>
        </p:txBody>
      </p:sp>
      <p:pic>
        <p:nvPicPr>
          <p:cNvPr id="454" name="Google Shape;454;p66"/>
          <p:cNvPicPr preferRelativeResize="0"/>
          <p:nvPr/>
        </p:nvPicPr>
        <p:blipFill>
          <a:blip r:embed="rId3">
            <a:alphaModFix/>
          </a:blip>
          <a:stretch>
            <a:fillRect/>
          </a:stretch>
        </p:blipFill>
        <p:spPr>
          <a:xfrm>
            <a:off x="0" y="1532875"/>
            <a:ext cx="5569671" cy="2458476"/>
          </a:xfrm>
          <a:prstGeom prst="rect">
            <a:avLst/>
          </a:prstGeom>
          <a:noFill/>
          <a:ln>
            <a:noFill/>
          </a:ln>
        </p:spPr>
      </p:pic>
      <p:sp>
        <p:nvSpPr>
          <p:cNvPr id="455" name="Google Shape;455;p66"/>
          <p:cNvSpPr txBox="1"/>
          <p:nvPr/>
        </p:nvSpPr>
        <p:spPr>
          <a:xfrm>
            <a:off x="0" y="730500"/>
            <a:ext cx="57504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latin typeface="Average"/>
                <a:ea typeface="Average"/>
                <a:cs typeface="Average"/>
                <a:sym typeface="Average"/>
              </a:rPr>
              <a:t>Nhưng độ lêch chuẩn nhỏ trong mỗi class chưa thể hiện độ </a:t>
            </a:r>
            <a:r>
              <a:rPr lang="en" sz="1100">
                <a:latin typeface="Average"/>
                <a:ea typeface="Average"/>
                <a:cs typeface="Average"/>
                <a:sym typeface="Average"/>
              </a:rPr>
              <a:t>khả tách</a:t>
            </a:r>
            <a:r>
              <a:rPr lang="en" sz="1100">
                <a:latin typeface="Average"/>
                <a:ea typeface="Average"/>
                <a:cs typeface="Average"/>
                <a:sym typeface="Average"/>
              </a:rPr>
              <a:t> của dữ liệu (</a:t>
            </a:r>
            <a:r>
              <a:rPr lang="en" sz="1100">
                <a:latin typeface="Average"/>
                <a:ea typeface="Average"/>
                <a:cs typeface="Average"/>
                <a:sym typeface="Average"/>
              </a:rPr>
              <a:t>hình </a:t>
            </a:r>
            <a:r>
              <a:rPr lang="en" sz="1100">
                <a:latin typeface="Average"/>
                <a:ea typeface="Average"/>
                <a:cs typeface="Average"/>
                <a:sym typeface="Average"/>
              </a:rPr>
              <a:t>b), </a:t>
            </a:r>
            <a:r>
              <a:rPr lang="en" sz="1100">
                <a:latin typeface="Average"/>
                <a:ea typeface="Average"/>
                <a:cs typeface="Average"/>
                <a:sym typeface="Average"/>
              </a:rPr>
              <a:t>mà đòi hỏi thêm khoảng cách 2 kì vọng phải lớn (hình c)</a:t>
            </a:r>
            <a:r>
              <a:rPr lang="en" sz="1100">
                <a:latin typeface="Average"/>
                <a:ea typeface="Average"/>
                <a:cs typeface="Average"/>
                <a:sym typeface="Average"/>
              </a:rPr>
              <a:t>.</a:t>
            </a:r>
            <a:endParaRPr sz="700"/>
          </a:p>
        </p:txBody>
      </p:sp>
      <p:sp>
        <p:nvSpPr>
          <p:cNvPr id="456" name="Google Shape;456;p66"/>
          <p:cNvSpPr txBox="1"/>
          <p:nvPr/>
        </p:nvSpPr>
        <p:spPr>
          <a:xfrm>
            <a:off x="5750425" y="2673025"/>
            <a:ext cx="3000000" cy="128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latin typeface="Average"/>
                <a:ea typeface="Average"/>
                <a:cs typeface="Average"/>
                <a:sym typeface="Average"/>
              </a:rPr>
              <a:t>Mong muốn: </a:t>
            </a:r>
            <a:endParaRPr sz="1100">
              <a:latin typeface="Average"/>
              <a:ea typeface="Average"/>
              <a:cs typeface="Average"/>
              <a:sym typeface="Average"/>
            </a:endParaRPr>
          </a:p>
          <a:p>
            <a:pPr indent="-298450" lvl="0" marL="457200" rtl="0" algn="l">
              <a:lnSpc>
                <a:spcPct val="115000"/>
              </a:lnSpc>
              <a:spcBef>
                <a:spcPts val="1200"/>
              </a:spcBef>
              <a:spcAft>
                <a:spcPts val="0"/>
              </a:spcAft>
              <a:buSzPts val="1100"/>
              <a:buFont typeface="Average"/>
              <a:buChar char="●"/>
            </a:pPr>
            <a:r>
              <a:rPr lang="en" sz="1100">
                <a:latin typeface="Average"/>
                <a:ea typeface="Average"/>
                <a:cs typeface="Average"/>
                <a:sym typeface="Average"/>
              </a:rPr>
              <a:t>Between-class: khoảng cách 2 kì vọng đủ lớn (</a:t>
            </a:r>
            <a:r>
              <a:rPr lang="en" sz="1100">
                <a:latin typeface="Average"/>
                <a:ea typeface="Average"/>
                <a:cs typeface="Average"/>
                <a:sym typeface="Average"/>
              </a:rPr>
              <a:t>2 cái chuông xa nhau</a:t>
            </a:r>
            <a:r>
              <a:rPr lang="en" sz="1100">
                <a:latin typeface="Average"/>
                <a:ea typeface="Average"/>
                <a:cs typeface="Average"/>
                <a:sym typeface="Average"/>
              </a:rPr>
              <a:t>)</a:t>
            </a:r>
            <a:endParaRPr sz="1100">
              <a:latin typeface="Average"/>
              <a:ea typeface="Average"/>
              <a:cs typeface="Average"/>
              <a:sym typeface="Average"/>
            </a:endParaRPr>
          </a:p>
          <a:p>
            <a:pPr indent="-298450" lvl="0" marL="457200" rtl="0" algn="l">
              <a:lnSpc>
                <a:spcPct val="115000"/>
              </a:lnSpc>
              <a:spcBef>
                <a:spcPts val="0"/>
              </a:spcBef>
              <a:spcAft>
                <a:spcPts val="0"/>
              </a:spcAft>
              <a:buSzPts val="1100"/>
              <a:buFont typeface="Average"/>
              <a:buChar char="●"/>
            </a:pPr>
            <a:r>
              <a:rPr lang="en" sz="1100">
                <a:latin typeface="Average"/>
                <a:ea typeface="Average"/>
                <a:cs typeface="Average"/>
                <a:sym typeface="Average"/>
              </a:rPr>
              <a:t>Within-class: phương sai s đủ nhỏ (</a:t>
            </a:r>
            <a:r>
              <a:rPr lang="en" sz="1100">
                <a:latin typeface="Average"/>
                <a:ea typeface="Average"/>
                <a:cs typeface="Average"/>
                <a:sym typeface="Average"/>
              </a:rPr>
              <a:t>Dữ liệu “bu lại” centroid</a:t>
            </a:r>
            <a:r>
              <a:rPr lang="en" sz="1100">
                <a:latin typeface="Average"/>
                <a:ea typeface="Average"/>
                <a:cs typeface="Average"/>
                <a:sym typeface="Average"/>
              </a:rPr>
              <a:t>)</a:t>
            </a:r>
            <a:endParaRPr sz="1100">
              <a:latin typeface="Average"/>
              <a:ea typeface="Average"/>
              <a:cs typeface="Average"/>
              <a:sym typeface="Average"/>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LDA/Fisher </a:t>
            </a:r>
            <a:r>
              <a:rPr lang="en">
                <a:solidFill>
                  <a:schemeClr val="accent5"/>
                </a:solidFill>
              </a:rPr>
              <a:t>cho 2 quần thể</a:t>
            </a:r>
            <a:r>
              <a:rPr lang="en">
                <a:solidFill>
                  <a:schemeClr val="accent5"/>
                </a:solidFill>
              </a:rPr>
              <a:t>- Nguyên lí</a:t>
            </a:r>
            <a:endParaRPr>
              <a:solidFill>
                <a:schemeClr val="accent5"/>
              </a:solidFill>
            </a:endParaRPr>
          </a:p>
        </p:txBody>
      </p:sp>
      <p:pic>
        <p:nvPicPr>
          <p:cNvPr id="462" name="Google Shape;462;p67"/>
          <p:cNvPicPr preferRelativeResize="0"/>
          <p:nvPr/>
        </p:nvPicPr>
        <p:blipFill>
          <a:blip r:embed="rId4">
            <a:alphaModFix/>
          </a:blip>
          <a:stretch>
            <a:fillRect/>
          </a:stretch>
        </p:blipFill>
        <p:spPr>
          <a:xfrm>
            <a:off x="3361901" y="1617250"/>
            <a:ext cx="1152950" cy="954501"/>
          </a:xfrm>
          <a:prstGeom prst="rect">
            <a:avLst/>
          </a:prstGeom>
          <a:noFill/>
          <a:ln>
            <a:noFill/>
          </a:ln>
        </p:spPr>
      </p:pic>
      <p:sp>
        <p:nvSpPr>
          <p:cNvPr id="463" name="Google Shape;463;p67"/>
          <p:cNvSpPr txBox="1"/>
          <p:nvPr/>
        </p:nvSpPr>
        <p:spPr>
          <a:xfrm flipH="1">
            <a:off x="4572000" y="1896350"/>
            <a:ext cx="47148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FEFEF"/>
                </a:solidFill>
                <a:latin typeface="Average"/>
                <a:ea typeface="Average"/>
                <a:cs typeface="Average"/>
                <a:sym typeface="Average"/>
              </a:rPr>
              <a:t>maximum</a:t>
            </a:r>
            <a:endParaRPr>
              <a:solidFill>
                <a:srgbClr val="EFEFEF"/>
              </a:solidFill>
              <a:latin typeface="Average"/>
              <a:ea typeface="Average"/>
              <a:cs typeface="Average"/>
              <a:sym typeface="Average"/>
            </a:endParaRPr>
          </a:p>
        </p:txBody>
      </p:sp>
      <p:sp>
        <p:nvSpPr>
          <p:cNvPr id="464" name="Google Shape;464;p67"/>
          <p:cNvSpPr txBox="1"/>
          <p:nvPr/>
        </p:nvSpPr>
        <p:spPr>
          <a:xfrm>
            <a:off x="2358886" y="1896352"/>
            <a:ext cx="9459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FEFEF"/>
                </a:solidFill>
                <a:latin typeface="Average"/>
                <a:ea typeface="Average"/>
                <a:cs typeface="Average"/>
                <a:sym typeface="Average"/>
              </a:rPr>
              <a:t>LDA(w)=</a:t>
            </a:r>
            <a:endParaRPr>
              <a:solidFill>
                <a:srgbClr val="EFEFEF"/>
              </a:solidFill>
              <a:latin typeface="Average"/>
              <a:ea typeface="Average"/>
              <a:cs typeface="Average"/>
              <a:sym typeface="Average"/>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468" name="Shape 468"/>
        <p:cNvGrpSpPr/>
        <p:nvPr/>
      </p:nvGrpSpPr>
      <p:grpSpPr>
        <a:xfrm>
          <a:off x="0" y="0"/>
          <a:ext cx="0" cy="0"/>
          <a:chOff x="0" y="0"/>
          <a:chExt cx="0" cy="0"/>
        </a:xfrm>
      </p:grpSpPr>
      <p:sp>
        <p:nvSpPr>
          <p:cNvPr id="469" name="Google Shape;469;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LDA/Fisher</a:t>
            </a:r>
            <a:endParaRPr>
              <a:solidFill>
                <a:schemeClr val="lt1"/>
              </a:solidFill>
            </a:endParaRPr>
          </a:p>
        </p:txBody>
      </p:sp>
      <p:sp>
        <p:nvSpPr>
          <p:cNvPr id="470" name="Google Shape;470;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B1: </a:t>
            </a:r>
            <a:r>
              <a:rPr lang="en">
                <a:solidFill>
                  <a:schemeClr val="lt1"/>
                </a:solidFill>
              </a:rPr>
              <a:t>Tính ma trận within </a:t>
            </a:r>
            <a:endParaRPr>
              <a:solidFill>
                <a:schemeClr val="lt1"/>
              </a:solidFill>
            </a:endParaRPr>
          </a:p>
          <a:p>
            <a:pPr indent="0" lvl="0" marL="0" rtl="0" algn="l">
              <a:spcBef>
                <a:spcPts val="1200"/>
              </a:spcBef>
              <a:spcAft>
                <a:spcPts val="0"/>
              </a:spcAft>
              <a:buNone/>
            </a:pPr>
            <a:r>
              <a:rPr lang="en">
                <a:solidFill>
                  <a:schemeClr val="lt1"/>
                </a:solidFill>
              </a:rPr>
              <a:t>B2: Tính ma trận between</a:t>
            </a:r>
            <a:endParaRPr>
              <a:solidFill>
                <a:schemeClr val="lt1"/>
              </a:solidFill>
            </a:endParaRPr>
          </a:p>
          <a:p>
            <a:pPr indent="0" lvl="0" marL="0" rtl="0" algn="l">
              <a:spcBef>
                <a:spcPts val="1200"/>
              </a:spcBef>
              <a:spcAft>
                <a:spcPts val="0"/>
              </a:spcAft>
              <a:buNone/>
            </a:pPr>
            <a:r>
              <a:rPr lang="en">
                <a:solidFill>
                  <a:schemeClr val="lt1"/>
                </a:solidFill>
              </a:rPr>
              <a:t>B3 Tìm vector phép chiếu tốt nhất (tính trị riêng, tính vector riêng, tính vector cơ sở theo vector riêng )</a:t>
            </a:r>
            <a:endParaRPr>
              <a:solidFill>
                <a:schemeClr val="lt1"/>
              </a:solidFill>
            </a:endParaRPr>
          </a:p>
          <a:p>
            <a:pPr indent="0" lvl="0" marL="0" rtl="0" algn="l">
              <a:spcBef>
                <a:spcPts val="1200"/>
              </a:spcBef>
              <a:spcAft>
                <a:spcPts val="0"/>
              </a:spcAft>
              <a:buNone/>
            </a:pPr>
            <a:r>
              <a:rPr lang="en">
                <a:solidFill>
                  <a:schemeClr val="lt1"/>
                </a:solidFill>
              </a:rPr>
              <a:t>B4: Giảm số chiều</a:t>
            </a:r>
            <a:endParaRPr>
              <a:solidFill>
                <a:schemeClr val="lt1"/>
              </a:solidFill>
            </a:endParaRPr>
          </a:p>
          <a:p>
            <a:pPr indent="0" lvl="0" marL="0" rtl="0" algn="l">
              <a:spcBef>
                <a:spcPts val="1200"/>
              </a:spcBef>
              <a:spcAft>
                <a:spcPts val="1200"/>
              </a:spcAft>
              <a:buNone/>
            </a:pPr>
            <a:r>
              <a:t/>
            </a:r>
            <a:endParaRPr/>
          </a:p>
        </p:txBody>
      </p:sp>
      <p:pic>
        <p:nvPicPr>
          <p:cNvPr descr="s_w" id="471" name="Google Shape;471;p68"/>
          <p:cNvPicPr preferRelativeResize="0"/>
          <p:nvPr/>
        </p:nvPicPr>
        <p:blipFill>
          <a:blip r:embed="rId3">
            <a:alphaModFix/>
          </a:blip>
          <a:stretch>
            <a:fillRect/>
          </a:stretch>
        </p:blipFill>
        <p:spPr>
          <a:xfrm>
            <a:off x="2867200" y="1270525"/>
            <a:ext cx="325900" cy="198106"/>
          </a:xfrm>
          <a:prstGeom prst="rect">
            <a:avLst/>
          </a:prstGeom>
          <a:noFill/>
          <a:ln>
            <a:noFill/>
          </a:ln>
        </p:spPr>
      </p:pic>
      <p:pic>
        <p:nvPicPr>
          <p:cNvPr descr="s_B" id="472" name="Google Shape;472;p68"/>
          <p:cNvPicPr preferRelativeResize="0"/>
          <p:nvPr/>
        </p:nvPicPr>
        <p:blipFill>
          <a:blip r:embed="rId4">
            <a:alphaModFix/>
          </a:blip>
          <a:stretch>
            <a:fillRect/>
          </a:stretch>
        </p:blipFill>
        <p:spPr>
          <a:xfrm>
            <a:off x="3109600" y="1782398"/>
            <a:ext cx="325911" cy="210175"/>
          </a:xfrm>
          <a:prstGeom prst="rect">
            <a:avLst/>
          </a:prstGeom>
          <a:noFill/>
          <a:ln>
            <a:noFill/>
          </a:ln>
        </p:spPr>
      </p:pic>
      <p:pic>
        <p:nvPicPr>
          <p:cNvPr descr="s_w^{-1}.s_B.w=\lambda.w" id="473" name="Google Shape;473;p68"/>
          <p:cNvPicPr preferRelativeResize="0"/>
          <p:nvPr/>
        </p:nvPicPr>
        <p:blipFill>
          <a:blip r:embed="rId5">
            <a:alphaModFix/>
          </a:blip>
          <a:stretch>
            <a:fillRect/>
          </a:stretch>
        </p:blipFill>
        <p:spPr>
          <a:xfrm>
            <a:off x="2349975" y="2460872"/>
            <a:ext cx="1945454" cy="355775"/>
          </a:xfrm>
          <a:prstGeom prst="rect">
            <a:avLst/>
          </a:prstGeom>
          <a:noFill/>
          <a:ln>
            <a:noFill/>
          </a:ln>
        </p:spPr>
      </p:pic>
      <p:pic>
        <p:nvPicPr>
          <p:cNvPr descr="y=w^Tx" id="474" name="Google Shape;474;p68"/>
          <p:cNvPicPr preferRelativeResize="0"/>
          <p:nvPr/>
        </p:nvPicPr>
        <p:blipFill>
          <a:blip r:embed="rId6">
            <a:alphaModFix/>
          </a:blip>
          <a:stretch>
            <a:fillRect/>
          </a:stretch>
        </p:blipFill>
        <p:spPr>
          <a:xfrm>
            <a:off x="2334925" y="2952550"/>
            <a:ext cx="837935" cy="274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478" name="Shape 478"/>
        <p:cNvGrpSpPr/>
        <p:nvPr/>
      </p:nvGrpSpPr>
      <p:grpSpPr>
        <a:xfrm>
          <a:off x="0" y="0"/>
          <a:ext cx="0" cy="0"/>
          <a:chOff x="0" y="0"/>
          <a:chExt cx="0" cy="0"/>
        </a:xfrm>
      </p:grpSpPr>
      <p:sp>
        <p:nvSpPr>
          <p:cNvPr id="479" name="Google Shape;479;p69"/>
          <p:cNvSpPr txBox="1"/>
          <p:nvPr>
            <p:ph type="title"/>
          </p:nvPr>
        </p:nvSpPr>
        <p:spPr>
          <a:xfrm>
            <a:off x="0" y="445025"/>
            <a:ext cx="5046000" cy="586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LDA/</a:t>
            </a:r>
            <a:r>
              <a:rPr lang="en">
                <a:solidFill>
                  <a:schemeClr val="accent5"/>
                </a:solidFill>
              </a:rPr>
              <a:t>Fisher</a:t>
            </a:r>
            <a:r>
              <a:rPr lang="en">
                <a:solidFill>
                  <a:schemeClr val="accent5"/>
                </a:solidFill>
              </a:rPr>
              <a:t> cho 2 quần thể - Công thức</a:t>
            </a:r>
            <a:endParaRPr>
              <a:solidFill>
                <a:schemeClr val="accent5"/>
              </a:solidFill>
            </a:endParaRPr>
          </a:p>
        </p:txBody>
      </p:sp>
      <p:sp>
        <p:nvSpPr>
          <p:cNvPr id="480" name="Google Shape;480;p69"/>
          <p:cNvSpPr txBox="1"/>
          <p:nvPr>
            <p:ph idx="1" type="body"/>
          </p:nvPr>
        </p:nvSpPr>
        <p:spPr>
          <a:xfrm>
            <a:off x="311700" y="1066075"/>
            <a:ext cx="4008600" cy="1132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300"/>
              <a:t>N: </a:t>
            </a:r>
            <a:r>
              <a:rPr lang="en" sz="1300"/>
              <a:t>số</a:t>
            </a:r>
            <a:r>
              <a:rPr lang="en" sz="1300"/>
              <a:t> </a:t>
            </a:r>
            <a:r>
              <a:rPr lang="en" sz="1300"/>
              <a:t>điểm dữ liệu 2 class</a:t>
            </a:r>
            <a:endParaRPr sz="1300"/>
          </a:p>
          <a:p>
            <a:pPr indent="0" lvl="0" marL="0" rtl="0" algn="l">
              <a:lnSpc>
                <a:spcPct val="95000"/>
              </a:lnSpc>
              <a:spcBef>
                <a:spcPts val="1200"/>
              </a:spcBef>
              <a:spcAft>
                <a:spcPts val="1200"/>
              </a:spcAft>
              <a:buNone/>
            </a:pPr>
            <a:r>
              <a:rPr lang="en" sz="1300"/>
              <a:t>: phép chiếu / phép biếnđổi tuyến tính (vector 1 dòng)</a:t>
            </a:r>
            <a:endParaRPr sz="1300"/>
          </a:p>
        </p:txBody>
      </p:sp>
      <p:pic>
        <p:nvPicPr>
          <p:cNvPr descr="N_1" id="481" name="Google Shape;481;p69"/>
          <p:cNvPicPr preferRelativeResize="0"/>
          <p:nvPr/>
        </p:nvPicPr>
        <p:blipFill>
          <a:blip r:embed="rId3">
            <a:alphaModFix/>
          </a:blip>
          <a:stretch>
            <a:fillRect/>
          </a:stretch>
        </p:blipFill>
        <p:spPr>
          <a:xfrm>
            <a:off x="755300" y="2246650"/>
            <a:ext cx="291850" cy="239250"/>
          </a:xfrm>
          <a:prstGeom prst="rect">
            <a:avLst/>
          </a:prstGeom>
          <a:noFill/>
          <a:ln>
            <a:noFill/>
          </a:ln>
        </p:spPr>
      </p:pic>
      <p:sp>
        <p:nvSpPr>
          <p:cNvPr id="482" name="Google Shape;482;p69"/>
          <p:cNvSpPr txBox="1"/>
          <p:nvPr/>
        </p:nvSpPr>
        <p:spPr>
          <a:xfrm>
            <a:off x="1806000" y="2246650"/>
            <a:ext cx="2305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Điểm đầu tiên của class 1</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Điểm cuối cùng class 2</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Các điểm thuộc class 1</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Các điểm thuộc class 2</a:t>
            </a:r>
            <a:endParaRPr>
              <a:latin typeface="Average"/>
              <a:ea typeface="Average"/>
              <a:cs typeface="Average"/>
              <a:sym typeface="Average"/>
            </a:endParaRPr>
          </a:p>
        </p:txBody>
      </p:sp>
      <p:pic>
        <p:nvPicPr>
          <p:cNvPr descr="N_2=N-N_1" id="483" name="Google Shape;483;p69"/>
          <p:cNvPicPr preferRelativeResize="0"/>
          <p:nvPr/>
        </p:nvPicPr>
        <p:blipFill>
          <a:blip r:embed="rId4">
            <a:alphaModFix/>
          </a:blip>
          <a:stretch>
            <a:fillRect/>
          </a:stretch>
        </p:blipFill>
        <p:spPr>
          <a:xfrm>
            <a:off x="134825" y="2722050"/>
            <a:ext cx="1532777" cy="239250"/>
          </a:xfrm>
          <a:prstGeom prst="rect">
            <a:avLst/>
          </a:prstGeom>
          <a:noFill/>
          <a:ln>
            <a:noFill/>
          </a:ln>
        </p:spPr>
      </p:pic>
      <p:pic>
        <p:nvPicPr>
          <p:cNvPr descr="C_1" id="484" name="Google Shape;484;p69"/>
          <p:cNvPicPr preferRelativeResize="0"/>
          <p:nvPr/>
        </p:nvPicPr>
        <p:blipFill>
          <a:blip r:embed="rId5">
            <a:alphaModFix/>
          </a:blip>
          <a:stretch>
            <a:fillRect/>
          </a:stretch>
        </p:blipFill>
        <p:spPr>
          <a:xfrm>
            <a:off x="547050" y="3103950"/>
            <a:ext cx="414975" cy="382100"/>
          </a:xfrm>
          <a:prstGeom prst="rect">
            <a:avLst/>
          </a:prstGeom>
          <a:noFill/>
          <a:ln>
            <a:noFill/>
          </a:ln>
        </p:spPr>
      </p:pic>
      <p:pic>
        <p:nvPicPr>
          <p:cNvPr descr="C_2" id="485" name="Google Shape;485;p69"/>
          <p:cNvPicPr preferRelativeResize="0"/>
          <p:nvPr/>
        </p:nvPicPr>
        <p:blipFill>
          <a:blip r:embed="rId6">
            <a:alphaModFix/>
          </a:blip>
          <a:stretch>
            <a:fillRect/>
          </a:stretch>
        </p:blipFill>
        <p:spPr>
          <a:xfrm>
            <a:off x="617417" y="3628706"/>
            <a:ext cx="344600" cy="311144"/>
          </a:xfrm>
          <a:prstGeom prst="rect">
            <a:avLst/>
          </a:prstGeom>
          <a:noFill/>
          <a:ln>
            <a:noFill/>
          </a:ln>
        </p:spPr>
      </p:pic>
      <p:pic>
        <p:nvPicPr>
          <p:cNvPr id="486" name="Google Shape;486;p69"/>
          <p:cNvPicPr preferRelativeResize="0"/>
          <p:nvPr/>
        </p:nvPicPr>
        <p:blipFill rotWithShape="1">
          <a:blip r:embed="rId7">
            <a:alphaModFix/>
          </a:blip>
          <a:srcRect b="-18821" l="0" r="12869" t="0"/>
          <a:stretch/>
        </p:blipFill>
        <p:spPr>
          <a:xfrm>
            <a:off x="297400" y="4282975"/>
            <a:ext cx="2008474" cy="680450"/>
          </a:xfrm>
          <a:prstGeom prst="rect">
            <a:avLst/>
          </a:prstGeom>
          <a:noFill/>
          <a:ln>
            <a:noFill/>
          </a:ln>
        </p:spPr>
      </p:pic>
      <p:sp>
        <p:nvSpPr>
          <p:cNvPr id="487" name="Google Shape;487;p69"/>
          <p:cNvSpPr txBox="1"/>
          <p:nvPr/>
        </p:nvSpPr>
        <p:spPr>
          <a:xfrm>
            <a:off x="2305875" y="4425050"/>
            <a:ext cx="2305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Mỗi điểm sau khi chiếu</a:t>
            </a:r>
            <a:endParaRPr>
              <a:latin typeface="Average"/>
              <a:ea typeface="Average"/>
              <a:cs typeface="Average"/>
              <a:sym typeface="Average"/>
            </a:endParaRPr>
          </a:p>
        </p:txBody>
      </p:sp>
      <p:pic>
        <p:nvPicPr>
          <p:cNvPr id="488" name="Google Shape;488;p69"/>
          <p:cNvPicPr preferRelativeResize="0"/>
          <p:nvPr/>
        </p:nvPicPr>
        <p:blipFill>
          <a:blip r:embed="rId8">
            <a:alphaModFix/>
          </a:blip>
          <a:stretch>
            <a:fillRect/>
          </a:stretch>
        </p:blipFill>
        <p:spPr>
          <a:xfrm>
            <a:off x="4870050" y="3353075"/>
            <a:ext cx="3549049" cy="586774"/>
          </a:xfrm>
          <a:prstGeom prst="rect">
            <a:avLst/>
          </a:prstGeom>
          <a:noFill/>
          <a:ln>
            <a:noFill/>
          </a:ln>
        </p:spPr>
      </p:pic>
      <p:sp>
        <p:nvSpPr>
          <p:cNvPr id="489" name="Google Shape;489;p69"/>
          <p:cNvSpPr txBox="1"/>
          <p:nvPr/>
        </p:nvSpPr>
        <p:spPr>
          <a:xfrm>
            <a:off x="4955173" y="2890700"/>
            <a:ext cx="2305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Khoảng cách 2 chuông:</a:t>
            </a:r>
            <a:endParaRPr>
              <a:latin typeface="Average"/>
              <a:ea typeface="Average"/>
              <a:cs typeface="Average"/>
              <a:sym typeface="Average"/>
            </a:endParaRPr>
          </a:p>
        </p:txBody>
      </p:sp>
      <p:pic>
        <p:nvPicPr>
          <p:cNvPr id="490" name="Google Shape;490;p69"/>
          <p:cNvPicPr preferRelativeResize="0"/>
          <p:nvPr/>
        </p:nvPicPr>
        <p:blipFill rotWithShape="1">
          <a:blip r:embed="rId9">
            <a:alphaModFix/>
          </a:blip>
          <a:srcRect b="0" l="0" r="0" t="15110"/>
          <a:stretch/>
        </p:blipFill>
        <p:spPr>
          <a:xfrm>
            <a:off x="4870050" y="1907925"/>
            <a:ext cx="2873493" cy="916687"/>
          </a:xfrm>
          <a:prstGeom prst="rect">
            <a:avLst/>
          </a:prstGeom>
          <a:noFill/>
          <a:ln>
            <a:noFill/>
          </a:ln>
        </p:spPr>
      </p:pic>
      <p:sp>
        <p:nvSpPr>
          <p:cNvPr id="491" name="Google Shape;491;p69"/>
          <p:cNvSpPr txBox="1"/>
          <p:nvPr/>
        </p:nvSpPr>
        <p:spPr>
          <a:xfrm>
            <a:off x="4912675" y="3939859"/>
            <a:ext cx="30870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Mức “bu lại” của mỗi class:</a:t>
            </a:r>
            <a:endParaRPr>
              <a:latin typeface="Average"/>
              <a:ea typeface="Average"/>
              <a:cs typeface="Average"/>
              <a:sym typeface="Average"/>
            </a:endParaRPr>
          </a:p>
        </p:txBody>
      </p:sp>
      <p:pic>
        <p:nvPicPr>
          <p:cNvPr id="492" name="Google Shape;492;p69"/>
          <p:cNvPicPr preferRelativeResize="0"/>
          <p:nvPr/>
        </p:nvPicPr>
        <p:blipFill>
          <a:blip r:embed="rId10">
            <a:alphaModFix/>
          </a:blip>
          <a:stretch>
            <a:fillRect/>
          </a:stretch>
        </p:blipFill>
        <p:spPr>
          <a:xfrm>
            <a:off x="4912675" y="4369197"/>
            <a:ext cx="3463799" cy="680449"/>
          </a:xfrm>
          <a:prstGeom prst="rect">
            <a:avLst/>
          </a:prstGeom>
          <a:noFill/>
          <a:ln>
            <a:noFill/>
          </a:ln>
        </p:spPr>
      </p:pic>
      <p:pic>
        <p:nvPicPr>
          <p:cNvPr id="493" name="Google Shape;493;p69"/>
          <p:cNvPicPr preferRelativeResize="0"/>
          <p:nvPr/>
        </p:nvPicPr>
        <p:blipFill>
          <a:blip r:embed="rId11">
            <a:alphaModFix/>
          </a:blip>
          <a:stretch>
            <a:fillRect/>
          </a:stretch>
        </p:blipFill>
        <p:spPr>
          <a:xfrm>
            <a:off x="6571544" y="1255375"/>
            <a:ext cx="2305201" cy="379977"/>
          </a:xfrm>
          <a:prstGeom prst="rect">
            <a:avLst/>
          </a:prstGeom>
          <a:noFill/>
          <a:ln>
            <a:noFill/>
          </a:ln>
        </p:spPr>
      </p:pic>
      <p:sp>
        <p:nvSpPr>
          <p:cNvPr id="494" name="Google Shape;494;p69"/>
          <p:cNvSpPr txBox="1"/>
          <p:nvPr>
            <p:ph idx="1" type="body"/>
          </p:nvPr>
        </p:nvSpPr>
        <p:spPr>
          <a:xfrm>
            <a:off x="4870057" y="1255363"/>
            <a:ext cx="2120100" cy="75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đẳng thức: </a:t>
            </a:r>
            <a:endParaRPr/>
          </a:p>
        </p:txBody>
      </p:sp>
      <p:pic>
        <p:nvPicPr>
          <p:cNvPr id="495" name="Google Shape;495;p69"/>
          <p:cNvPicPr preferRelativeResize="0"/>
          <p:nvPr/>
        </p:nvPicPr>
        <p:blipFill rotWithShape="1">
          <a:blip r:embed="rId12">
            <a:alphaModFix/>
          </a:blip>
          <a:srcRect b="0" l="0" r="0" t="0"/>
          <a:stretch/>
        </p:blipFill>
        <p:spPr>
          <a:xfrm>
            <a:off x="7634789" y="671650"/>
            <a:ext cx="1320687" cy="311150"/>
          </a:xfrm>
          <a:prstGeom prst="rect">
            <a:avLst/>
          </a:prstGeom>
          <a:noFill/>
          <a:ln>
            <a:noFill/>
          </a:ln>
        </p:spPr>
      </p:pic>
      <p:sp>
        <p:nvSpPr>
          <p:cNvPr id="496" name="Google Shape;496;p69"/>
          <p:cNvSpPr txBox="1"/>
          <p:nvPr/>
        </p:nvSpPr>
        <p:spPr>
          <a:xfrm>
            <a:off x="4955175" y="251525"/>
            <a:ext cx="40086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accent3"/>
                </a:solidFill>
                <a:latin typeface="Average"/>
                <a:ea typeface="Average"/>
                <a:cs typeface="Average"/>
                <a:sym typeface="Average"/>
              </a:rPr>
              <a:t>chain rule cho đạo hàm nhiều biến nếu ma trận A đối xứng:</a:t>
            </a:r>
            <a:endParaRPr/>
          </a:p>
        </p:txBody>
      </p:sp>
      <p:pic>
        <p:nvPicPr>
          <p:cNvPr descr="w^T" id="497" name="Google Shape;497;p69"/>
          <p:cNvPicPr preferRelativeResize="0"/>
          <p:nvPr/>
        </p:nvPicPr>
        <p:blipFill>
          <a:blip r:embed="rId13">
            <a:alphaModFix/>
          </a:blip>
          <a:stretch>
            <a:fillRect/>
          </a:stretch>
        </p:blipFill>
        <p:spPr>
          <a:xfrm>
            <a:off x="0" y="1452927"/>
            <a:ext cx="291850" cy="226023"/>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LDA/Fisher cho 2 quần thể</a:t>
            </a:r>
            <a:endParaRPr/>
          </a:p>
        </p:txBody>
      </p:sp>
      <p:sp>
        <p:nvSpPr>
          <p:cNvPr id="503" name="Google Shape;503;p70"/>
          <p:cNvSpPr txBox="1"/>
          <p:nvPr/>
        </p:nvSpPr>
        <p:spPr>
          <a:xfrm>
            <a:off x="404275" y="917875"/>
            <a:ext cx="5350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D9D9D9"/>
                </a:solidFill>
                <a:latin typeface="Average"/>
                <a:ea typeface="Average"/>
                <a:cs typeface="Average"/>
                <a:sym typeface="Average"/>
              </a:rPr>
              <a:t>Between</a:t>
            </a:r>
            <a:endParaRPr sz="1600">
              <a:solidFill>
                <a:srgbClr val="D9D9D9"/>
              </a:solidFill>
              <a:latin typeface="Average"/>
              <a:ea typeface="Average"/>
              <a:cs typeface="Average"/>
              <a:sym typeface="Average"/>
            </a:endParaRPr>
          </a:p>
        </p:txBody>
      </p:sp>
      <p:pic>
        <p:nvPicPr>
          <p:cNvPr id="504" name="Google Shape;504;p70"/>
          <p:cNvPicPr preferRelativeResize="0"/>
          <p:nvPr/>
        </p:nvPicPr>
        <p:blipFill>
          <a:blip r:embed="rId3">
            <a:alphaModFix/>
          </a:blip>
          <a:stretch>
            <a:fillRect/>
          </a:stretch>
        </p:blipFill>
        <p:spPr>
          <a:xfrm>
            <a:off x="4149969" y="1279612"/>
            <a:ext cx="4571999" cy="915229"/>
          </a:xfrm>
          <a:prstGeom prst="rect">
            <a:avLst/>
          </a:prstGeom>
          <a:noFill/>
          <a:ln>
            <a:noFill/>
          </a:ln>
        </p:spPr>
      </p:pic>
      <p:sp>
        <p:nvSpPr>
          <p:cNvPr id="505" name="Google Shape;505;p70"/>
          <p:cNvSpPr txBox="1"/>
          <p:nvPr/>
        </p:nvSpPr>
        <p:spPr>
          <a:xfrm>
            <a:off x="404275" y="2334475"/>
            <a:ext cx="506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FEFEF"/>
                </a:solidFill>
                <a:latin typeface="Average"/>
                <a:ea typeface="Average"/>
                <a:cs typeface="Average"/>
                <a:sym typeface="Average"/>
              </a:rPr>
              <a:t>Within</a:t>
            </a:r>
            <a:endParaRPr>
              <a:solidFill>
                <a:srgbClr val="EFEFEF"/>
              </a:solidFill>
              <a:latin typeface="Average"/>
              <a:ea typeface="Average"/>
              <a:cs typeface="Average"/>
              <a:sym typeface="Average"/>
            </a:endParaRPr>
          </a:p>
        </p:txBody>
      </p:sp>
      <p:pic>
        <p:nvPicPr>
          <p:cNvPr id="506" name="Google Shape;506;p70"/>
          <p:cNvPicPr preferRelativeResize="0"/>
          <p:nvPr/>
        </p:nvPicPr>
        <p:blipFill>
          <a:blip r:embed="rId4">
            <a:alphaModFix/>
          </a:blip>
          <a:stretch>
            <a:fillRect/>
          </a:stretch>
        </p:blipFill>
        <p:spPr>
          <a:xfrm>
            <a:off x="1593113" y="2247824"/>
            <a:ext cx="6142927" cy="982875"/>
          </a:xfrm>
          <a:prstGeom prst="rect">
            <a:avLst/>
          </a:prstGeom>
          <a:noFill/>
          <a:ln>
            <a:noFill/>
          </a:ln>
        </p:spPr>
      </p:pic>
      <p:sp>
        <p:nvSpPr>
          <p:cNvPr id="507" name="Google Shape;507;p70"/>
          <p:cNvSpPr txBox="1"/>
          <p:nvPr/>
        </p:nvSpPr>
        <p:spPr>
          <a:xfrm>
            <a:off x="404275" y="3585922"/>
            <a:ext cx="195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FEFEF"/>
                </a:solidFill>
                <a:latin typeface="Average"/>
                <a:ea typeface="Average"/>
                <a:cs typeface="Average"/>
                <a:sym typeface="Average"/>
              </a:rPr>
              <a:t>=&gt; w* </a:t>
            </a:r>
            <a:endParaRPr>
              <a:solidFill>
                <a:srgbClr val="EFEFEF"/>
              </a:solidFill>
              <a:latin typeface="Average"/>
              <a:ea typeface="Average"/>
              <a:cs typeface="Average"/>
              <a:sym typeface="Average"/>
            </a:endParaRPr>
          </a:p>
        </p:txBody>
      </p:sp>
      <p:pic>
        <p:nvPicPr>
          <p:cNvPr id="508" name="Google Shape;508;p70"/>
          <p:cNvPicPr preferRelativeResize="0"/>
          <p:nvPr/>
        </p:nvPicPr>
        <p:blipFill rotWithShape="1">
          <a:blip r:embed="rId5">
            <a:alphaModFix/>
          </a:blip>
          <a:srcRect b="0" l="17952" r="0" t="0"/>
          <a:stretch/>
        </p:blipFill>
        <p:spPr>
          <a:xfrm>
            <a:off x="2159050" y="3345650"/>
            <a:ext cx="2586549" cy="982875"/>
          </a:xfrm>
          <a:prstGeom prst="rect">
            <a:avLst/>
          </a:prstGeom>
          <a:noFill/>
          <a:ln>
            <a:noFill/>
          </a:ln>
        </p:spPr>
      </p:pic>
      <p:pic>
        <p:nvPicPr>
          <p:cNvPr descr="[w^T(m_1-m_2)]^2" id="509" name="Google Shape;509;p70"/>
          <p:cNvPicPr preferRelativeResize="0"/>
          <p:nvPr/>
        </p:nvPicPr>
        <p:blipFill>
          <a:blip r:embed="rId6">
            <a:alphaModFix/>
          </a:blip>
          <a:stretch>
            <a:fillRect/>
          </a:stretch>
        </p:blipFill>
        <p:spPr>
          <a:xfrm>
            <a:off x="610400" y="1411842"/>
            <a:ext cx="3020099" cy="528517"/>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E599"/>
                </a:solidFill>
              </a:rPr>
              <a:t>LDA/</a:t>
            </a:r>
            <a:r>
              <a:rPr lang="en">
                <a:solidFill>
                  <a:srgbClr val="FFE599"/>
                </a:solidFill>
              </a:rPr>
              <a:t>Fisher</a:t>
            </a:r>
            <a:r>
              <a:rPr lang="en">
                <a:solidFill>
                  <a:srgbClr val="FFE599"/>
                </a:solidFill>
              </a:rPr>
              <a:t> cho 2 qu</a:t>
            </a:r>
            <a:r>
              <a:rPr lang="en">
                <a:solidFill>
                  <a:srgbClr val="FFE599"/>
                </a:solidFill>
              </a:rPr>
              <a:t>ần thể - Tìm phép chiếu w đạt mong muốn</a:t>
            </a:r>
            <a:endParaRPr>
              <a:solidFill>
                <a:srgbClr val="FFE599"/>
              </a:solidFill>
            </a:endParaRPr>
          </a:p>
        </p:txBody>
      </p:sp>
      <p:sp>
        <p:nvSpPr>
          <p:cNvPr id="515" name="Google Shape;515;p71"/>
          <p:cNvSpPr txBox="1"/>
          <p:nvPr>
            <p:ph idx="1" type="body"/>
          </p:nvPr>
        </p:nvSpPr>
        <p:spPr>
          <a:xfrm>
            <a:off x="332142" y="274125"/>
            <a:ext cx="3014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Cho (w*)’ = 0:</a:t>
            </a:r>
            <a:endParaRPr/>
          </a:p>
        </p:txBody>
      </p:sp>
      <p:pic>
        <p:nvPicPr>
          <p:cNvPr id="516" name="Google Shape;516;p71"/>
          <p:cNvPicPr preferRelativeResize="0"/>
          <p:nvPr/>
        </p:nvPicPr>
        <p:blipFill rotWithShape="1">
          <a:blip r:embed="rId3">
            <a:alphaModFix/>
          </a:blip>
          <a:srcRect b="0" l="18267" r="0" t="-262187"/>
          <a:stretch/>
        </p:blipFill>
        <p:spPr>
          <a:xfrm>
            <a:off x="1044427" y="403424"/>
            <a:ext cx="2725535" cy="1932450"/>
          </a:xfrm>
          <a:prstGeom prst="rect">
            <a:avLst/>
          </a:prstGeom>
          <a:noFill/>
          <a:ln>
            <a:noFill/>
          </a:ln>
        </p:spPr>
      </p:pic>
      <p:pic>
        <p:nvPicPr>
          <p:cNvPr id="517" name="Google Shape;517;p71"/>
          <p:cNvPicPr preferRelativeResize="0"/>
          <p:nvPr/>
        </p:nvPicPr>
        <p:blipFill>
          <a:blip r:embed="rId4">
            <a:alphaModFix/>
          </a:blip>
          <a:stretch>
            <a:fillRect/>
          </a:stretch>
        </p:blipFill>
        <p:spPr>
          <a:xfrm>
            <a:off x="3983975" y="1763174"/>
            <a:ext cx="2140975" cy="572700"/>
          </a:xfrm>
          <a:prstGeom prst="rect">
            <a:avLst/>
          </a:prstGeom>
          <a:noFill/>
          <a:ln>
            <a:noFill/>
          </a:ln>
        </p:spPr>
      </p:pic>
      <p:pic>
        <p:nvPicPr>
          <p:cNvPr id="518" name="Google Shape;518;p71"/>
          <p:cNvPicPr preferRelativeResize="0"/>
          <p:nvPr/>
        </p:nvPicPr>
        <p:blipFill rotWithShape="1">
          <a:blip r:embed="rId5">
            <a:alphaModFix/>
          </a:blip>
          <a:srcRect b="0" l="0" r="52696" t="0"/>
          <a:stretch/>
        </p:blipFill>
        <p:spPr>
          <a:xfrm>
            <a:off x="332140" y="2626825"/>
            <a:ext cx="1012800" cy="426625"/>
          </a:xfrm>
          <a:prstGeom prst="rect">
            <a:avLst/>
          </a:prstGeom>
          <a:noFill/>
          <a:ln>
            <a:noFill/>
          </a:ln>
        </p:spPr>
      </p:pic>
      <p:sp>
        <p:nvSpPr>
          <p:cNvPr id="519" name="Google Shape;519;p71"/>
          <p:cNvSpPr txBox="1"/>
          <p:nvPr/>
        </p:nvSpPr>
        <p:spPr>
          <a:xfrm>
            <a:off x="20431" y="2626813"/>
            <a:ext cx="109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FEFEF"/>
                </a:solidFill>
                <a:latin typeface="Average"/>
                <a:ea typeface="Average"/>
                <a:cs typeface="Average"/>
                <a:sym typeface="Average"/>
              </a:rPr>
              <a:t>⇔</a:t>
            </a:r>
            <a:endParaRPr>
              <a:solidFill>
                <a:srgbClr val="EFEFEF"/>
              </a:solidFill>
              <a:latin typeface="Average"/>
              <a:ea typeface="Average"/>
              <a:cs typeface="Average"/>
              <a:sym typeface="Average"/>
            </a:endParaRPr>
          </a:p>
        </p:txBody>
      </p:sp>
      <p:sp>
        <p:nvSpPr>
          <p:cNvPr id="520" name="Google Shape;520;p71"/>
          <p:cNvSpPr txBox="1"/>
          <p:nvPr/>
        </p:nvSpPr>
        <p:spPr>
          <a:xfrm>
            <a:off x="2840363" y="2603675"/>
            <a:ext cx="62832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FEFEF"/>
                </a:solidFill>
                <a:latin typeface="Average"/>
                <a:ea typeface="Average"/>
                <a:cs typeface="Average"/>
                <a:sym typeface="Average"/>
              </a:rPr>
              <a:t>LDA(w) là số vô hướng =&gt;  w</a:t>
            </a:r>
            <a:r>
              <a:rPr lang="en">
                <a:solidFill>
                  <a:srgbClr val="EFEFEF"/>
                </a:solidFill>
                <a:latin typeface="Average"/>
                <a:ea typeface="Average"/>
                <a:cs typeface="Average"/>
                <a:sym typeface="Average"/>
              </a:rPr>
              <a:t> là vector riêng của               ứng với trị riêng L mà L = w*. Mong muốn max =&gt; w* max =&gt; L là trị riêng max của </a:t>
            </a:r>
            <a:endParaRPr>
              <a:solidFill>
                <a:srgbClr val="EFEFEF"/>
              </a:solidFill>
              <a:latin typeface="Average"/>
              <a:ea typeface="Average"/>
              <a:cs typeface="Average"/>
              <a:sym typeface="Average"/>
            </a:endParaRPr>
          </a:p>
        </p:txBody>
      </p:sp>
      <p:pic>
        <p:nvPicPr>
          <p:cNvPr id="521" name="Google Shape;521;p71"/>
          <p:cNvPicPr preferRelativeResize="0"/>
          <p:nvPr/>
        </p:nvPicPr>
        <p:blipFill rotWithShape="1">
          <a:blip r:embed="rId5">
            <a:alphaModFix/>
          </a:blip>
          <a:srcRect b="17239" l="0" r="65437" t="0"/>
          <a:stretch/>
        </p:blipFill>
        <p:spPr>
          <a:xfrm>
            <a:off x="6673550" y="2698250"/>
            <a:ext cx="492225" cy="234850"/>
          </a:xfrm>
          <a:prstGeom prst="rect">
            <a:avLst/>
          </a:prstGeom>
          <a:noFill/>
          <a:ln>
            <a:noFill/>
          </a:ln>
        </p:spPr>
      </p:pic>
      <p:sp>
        <p:nvSpPr>
          <p:cNvPr id="522" name="Google Shape;522;p71"/>
          <p:cNvSpPr txBox="1"/>
          <p:nvPr/>
        </p:nvSpPr>
        <p:spPr>
          <a:xfrm>
            <a:off x="1437872" y="2626825"/>
            <a:ext cx="12888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FEFEF"/>
                </a:solidFill>
                <a:latin typeface="Average"/>
                <a:ea typeface="Average"/>
                <a:cs typeface="Average"/>
                <a:sym typeface="Average"/>
              </a:rPr>
              <a:t>= Lw</a:t>
            </a:r>
            <a:endParaRPr>
              <a:solidFill>
                <a:srgbClr val="EFEFEF"/>
              </a:solidFill>
              <a:latin typeface="Average"/>
              <a:ea typeface="Average"/>
              <a:cs typeface="Average"/>
              <a:sym typeface="Average"/>
            </a:endParaRPr>
          </a:p>
        </p:txBody>
      </p:sp>
      <p:pic>
        <p:nvPicPr>
          <p:cNvPr id="523" name="Google Shape;523;p71"/>
          <p:cNvPicPr preferRelativeResize="0"/>
          <p:nvPr/>
        </p:nvPicPr>
        <p:blipFill rotWithShape="1">
          <a:blip r:embed="rId5">
            <a:alphaModFix/>
          </a:blip>
          <a:srcRect b="0" l="0" r="65437" t="0"/>
          <a:stretch/>
        </p:blipFill>
        <p:spPr>
          <a:xfrm>
            <a:off x="7552800" y="2938275"/>
            <a:ext cx="407400" cy="23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II. </a:t>
            </a:r>
            <a:r>
              <a:rPr lang="en">
                <a:solidFill>
                  <a:schemeClr val="accent5"/>
                </a:solidFill>
              </a:rPr>
              <a:t>Phát biểu bài toán - Input, Output</a:t>
            </a:r>
            <a:r>
              <a:rPr lang="en"/>
              <a:t> </a:t>
            </a:r>
            <a:endParaRPr/>
          </a:p>
        </p:txBody>
      </p:sp>
      <p:sp>
        <p:nvSpPr>
          <p:cNvPr id="90" name="Google Shape;90;p18"/>
          <p:cNvSpPr txBox="1"/>
          <p:nvPr>
            <p:ph idx="1" type="body"/>
          </p:nvPr>
        </p:nvSpPr>
        <p:spPr>
          <a:xfrm>
            <a:off x="311700" y="1084175"/>
            <a:ext cx="8520600" cy="384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Input: </a:t>
            </a:r>
            <a:endParaRPr sz="1400">
              <a:solidFill>
                <a:schemeClr val="dk1"/>
              </a:solidFill>
            </a:endParaRPr>
          </a:p>
          <a:p>
            <a:pPr indent="0" lvl="0" marL="0" rtl="0" algn="l">
              <a:spcBef>
                <a:spcPts val="1200"/>
              </a:spcBef>
              <a:spcAft>
                <a:spcPts val="0"/>
              </a:spcAft>
              <a:buNone/>
            </a:pPr>
            <a:r>
              <a:rPr lang="en" sz="1400">
                <a:solidFill>
                  <a:schemeClr val="dk1"/>
                </a:solidFill>
              </a:rPr>
              <a:t>	Vector X</a:t>
            </a:r>
            <a:r>
              <a:rPr baseline="30000" lang="en" sz="1400">
                <a:solidFill>
                  <a:schemeClr val="dk1"/>
                </a:solidFill>
              </a:rPr>
              <a:t>T</a:t>
            </a:r>
            <a:r>
              <a:rPr lang="en" sz="1400">
                <a:solidFill>
                  <a:schemeClr val="dk1"/>
                </a:solidFill>
              </a:rPr>
              <a:t> = [X</a:t>
            </a:r>
            <a:r>
              <a:rPr baseline="-25000" lang="en" sz="1400">
                <a:solidFill>
                  <a:schemeClr val="dk1"/>
                </a:solidFill>
              </a:rPr>
              <a:t>1</a:t>
            </a:r>
            <a:r>
              <a:rPr lang="en" sz="1400">
                <a:solidFill>
                  <a:schemeClr val="dk1"/>
                </a:solidFill>
              </a:rPr>
              <a:t>, X</a:t>
            </a:r>
            <a:r>
              <a:rPr baseline="-25000" lang="en" sz="1400">
                <a:solidFill>
                  <a:schemeClr val="dk1"/>
                </a:solidFill>
              </a:rPr>
              <a:t>2</a:t>
            </a:r>
            <a:r>
              <a:rPr lang="en" sz="1400">
                <a:solidFill>
                  <a:schemeClr val="dk1"/>
                </a:solidFill>
              </a:rPr>
              <a:t>, X</a:t>
            </a:r>
            <a:r>
              <a:rPr baseline="-25000" lang="en" sz="1400">
                <a:solidFill>
                  <a:schemeClr val="dk1"/>
                </a:solidFill>
              </a:rPr>
              <a:t>3</a:t>
            </a:r>
            <a:r>
              <a:rPr lang="en" sz="1400">
                <a:solidFill>
                  <a:schemeClr val="dk1"/>
                </a:solidFill>
              </a:rPr>
              <a:t>… X</a:t>
            </a:r>
            <a:r>
              <a:rPr baseline="-25000" lang="en" sz="1400">
                <a:solidFill>
                  <a:schemeClr val="dk1"/>
                </a:solidFill>
              </a:rPr>
              <a:t>p</a:t>
            </a:r>
            <a:r>
              <a:rPr lang="en" sz="1400">
                <a:solidFill>
                  <a:schemeClr val="dk1"/>
                </a:solidFill>
              </a:rPr>
              <a:t>]</a:t>
            </a:r>
            <a:endParaRPr sz="1400">
              <a:solidFill>
                <a:schemeClr val="dk1"/>
              </a:solidFill>
            </a:endParaRPr>
          </a:p>
          <a:p>
            <a:pPr indent="0" lvl="0" marL="0" rtl="0" algn="l">
              <a:spcBef>
                <a:spcPts val="1200"/>
              </a:spcBef>
              <a:spcAft>
                <a:spcPts val="0"/>
              </a:spcAft>
              <a:buNone/>
            </a:pPr>
            <a:r>
              <a:rPr lang="en" sz="1400">
                <a:solidFill>
                  <a:schemeClr val="dk1"/>
                </a:solidFill>
              </a:rPr>
              <a:t>Output:</a:t>
            </a:r>
            <a:endParaRPr sz="1400">
              <a:solidFill>
                <a:schemeClr val="dk1"/>
              </a:solidFill>
            </a:endParaRPr>
          </a:p>
          <a:p>
            <a:pPr indent="0" lvl="0" marL="457200" rtl="0" algn="l">
              <a:spcBef>
                <a:spcPts val="1200"/>
              </a:spcBef>
              <a:spcAft>
                <a:spcPts val="1200"/>
              </a:spcAft>
              <a:buNone/>
            </a:pPr>
            <a:r>
              <a:rPr lang="en" sz="1400">
                <a:solidFill>
                  <a:schemeClr val="dk1"/>
                </a:solidFill>
              </a:rPr>
              <a:t>X được dán nhãn π</a:t>
            </a:r>
            <a:r>
              <a:rPr baseline="-25000" lang="en" sz="1400">
                <a:solidFill>
                  <a:schemeClr val="dk1"/>
                </a:solidFill>
              </a:rPr>
              <a:t>1</a:t>
            </a:r>
            <a:r>
              <a:rPr lang="en" sz="1400">
                <a:solidFill>
                  <a:schemeClr val="dk1"/>
                </a:solidFill>
              </a:rPr>
              <a:t> hoặc π</a:t>
            </a:r>
            <a:r>
              <a:rPr baseline="-25000" lang="en" sz="1400">
                <a:solidFill>
                  <a:schemeClr val="dk1"/>
                </a:solidFill>
              </a:rPr>
              <a:t>2</a:t>
            </a:r>
            <a:r>
              <a:rPr lang="en" sz="1400">
                <a:solidFill>
                  <a:schemeClr val="dk1"/>
                </a:solidFill>
              </a:rPr>
              <a:t> hoặc …. π</a:t>
            </a:r>
            <a:r>
              <a:rPr baseline="-25000" lang="en" sz="1400">
                <a:solidFill>
                  <a:schemeClr val="dk1"/>
                </a:solidFill>
              </a:rPr>
              <a:t>n</a:t>
            </a:r>
            <a:endParaRPr baseline="-25000" sz="14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527" name="Shape 527"/>
        <p:cNvGrpSpPr/>
        <p:nvPr/>
      </p:nvGrpSpPr>
      <p:grpSpPr>
        <a:xfrm>
          <a:off x="0" y="0"/>
          <a:ext cx="0" cy="0"/>
          <a:chOff x="0" y="0"/>
          <a:chExt cx="0" cy="0"/>
        </a:xfrm>
      </p:grpSpPr>
      <p:sp>
        <p:nvSpPr>
          <p:cNvPr id="528" name="Google Shape;528;p72"/>
          <p:cNvSpPr txBox="1"/>
          <p:nvPr>
            <p:ph type="title"/>
          </p:nvPr>
        </p:nvSpPr>
        <p:spPr>
          <a:xfrm>
            <a:off x="311700" y="74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8761D"/>
                </a:solidFill>
              </a:rPr>
              <a:t>LDA/Fisher - Tiêu chí để xét cá thể mới thuộc l</a:t>
            </a:r>
            <a:r>
              <a:rPr lang="en">
                <a:solidFill>
                  <a:srgbClr val="38761D"/>
                </a:solidFill>
              </a:rPr>
              <a:t>ớp nào</a:t>
            </a:r>
            <a:endParaRPr>
              <a:solidFill>
                <a:srgbClr val="38761D"/>
              </a:solidFill>
            </a:endParaRPr>
          </a:p>
        </p:txBody>
      </p:sp>
      <p:sp>
        <p:nvSpPr>
          <p:cNvPr id="529" name="Google Shape;529;p72"/>
          <p:cNvSpPr txBox="1"/>
          <p:nvPr>
            <p:ph idx="1" type="body"/>
          </p:nvPr>
        </p:nvSpPr>
        <p:spPr>
          <a:xfrm>
            <a:off x="311700" y="863550"/>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0B5394"/>
                </a:solidFill>
              </a:rPr>
              <a:t>Chiếu 			 xuống		:</a:t>
            </a:r>
            <a:endParaRPr>
              <a:solidFill>
                <a:srgbClr val="0B5394"/>
              </a:solidFill>
            </a:endParaRPr>
          </a:p>
          <a:p>
            <a:pPr indent="0" lvl="0" marL="0" rtl="0" algn="l">
              <a:spcBef>
                <a:spcPts val="1200"/>
              </a:spcBef>
              <a:spcAft>
                <a:spcPts val="0"/>
              </a:spcAft>
              <a:buNone/>
            </a:pPr>
            <a:r>
              <a:rPr lang="en">
                <a:solidFill>
                  <a:srgbClr val="0B5394"/>
                </a:solidFill>
              </a:rPr>
              <a:t>T</a:t>
            </a:r>
            <a:r>
              <a:rPr lang="en">
                <a:solidFill>
                  <a:srgbClr val="0B5394"/>
                </a:solidFill>
              </a:rPr>
              <a:t>ính d1 khoảng cách giữa ‘cá thể mới’ sau khi chiếu với m1:</a:t>
            </a:r>
            <a:endParaRPr>
              <a:solidFill>
                <a:srgbClr val="0B5394"/>
              </a:solidFill>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solidFill>
                  <a:srgbClr val="351C75"/>
                </a:solidFill>
              </a:rPr>
              <a:t>Tính d2 khoảng cách giữa ‘cá thể mới’ sau khi chiếu với m2:</a:t>
            </a:r>
            <a:endParaRPr>
              <a:solidFill>
                <a:srgbClr val="351C75"/>
              </a:solidFill>
            </a:endParaRPr>
          </a:p>
          <a:p>
            <a:pPr indent="0" lvl="0" marL="0" rtl="0" algn="l">
              <a:spcBef>
                <a:spcPts val="1200"/>
              </a:spcBef>
              <a:spcAft>
                <a:spcPts val="0"/>
              </a:spcAft>
              <a:buNone/>
            </a:pPr>
            <a:r>
              <a:t/>
            </a:r>
            <a:endParaRPr>
              <a:solidFill>
                <a:srgbClr val="351C75"/>
              </a:solidFill>
            </a:endParaRPr>
          </a:p>
          <a:p>
            <a:pPr indent="0" lvl="0" marL="0" rtl="0" algn="l">
              <a:spcBef>
                <a:spcPts val="1200"/>
              </a:spcBef>
              <a:spcAft>
                <a:spcPts val="0"/>
              </a:spcAft>
              <a:buNone/>
            </a:pPr>
            <a:r>
              <a:rPr lang="en">
                <a:solidFill>
                  <a:srgbClr val="351C75"/>
                </a:solidFill>
              </a:rPr>
              <a:t>Khoảng cách nào bé hơn thì thuộc vào lớp đó:</a:t>
            </a:r>
            <a:endParaRPr>
              <a:solidFill>
                <a:srgbClr val="351C75"/>
              </a:solidFill>
            </a:endParaRPr>
          </a:p>
          <a:p>
            <a:pPr indent="0" lvl="0" marL="0" rtl="0" algn="l">
              <a:spcBef>
                <a:spcPts val="1200"/>
              </a:spcBef>
              <a:spcAft>
                <a:spcPts val="0"/>
              </a:spcAft>
              <a:buNone/>
            </a:pPr>
            <a:r>
              <a:rPr lang="en">
                <a:solidFill>
                  <a:srgbClr val="351C75"/>
                </a:solidFill>
              </a:rPr>
              <a:t>d1 &lt; d2 : R1</a:t>
            </a:r>
            <a:endParaRPr>
              <a:solidFill>
                <a:srgbClr val="351C75"/>
              </a:solidFill>
            </a:endParaRPr>
          </a:p>
          <a:p>
            <a:pPr indent="0" lvl="0" marL="0" rtl="0" algn="l">
              <a:spcBef>
                <a:spcPts val="1200"/>
              </a:spcBef>
              <a:spcAft>
                <a:spcPts val="1200"/>
              </a:spcAft>
              <a:buNone/>
            </a:pPr>
            <a:r>
              <a:rPr lang="en">
                <a:solidFill>
                  <a:srgbClr val="351C75"/>
                </a:solidFill>
              </a:rPr>
              <a:t>d2 &lt; d1 : R2</a:t>
            </a:r>
            <a:endParaRPr>
              <a:solidFill>
                <a:srgbClr val="351C75"/>
              </a:solidFill>
            </a:endParaRPr>
          </a:p>
        </p:txBody>
      </p:sp>
      <p:pic>
        <p:nvPicPr>
          <p:cNvPr id="530" name="Google Shape;530;p72"/>
          <p:cNvPicPr preferRelativeResize="0"/>
          <p:nvPr/>
        </p:nvPicPr>
        <p:blipFill>
          <a:blip r:embed="rId3">
            <a:alphaModFix/>
          </a:blip>
          <a:stretch>
            <a:fillRect/>
          </a:stretch>
        </p:blipFill>
        <p:spPr>
          <a:xfrm>
            <a:off x="3511750" y="2571750"/>
            <a:ext cx="2310224" cy="340325"/>
          </a:xfrm>
          <a:prstGeom prst="rect">
            <a:avLst/>
          </a:prstGeom>
          <a:noFill/>
          <a:ln>
            <a:noFill/>
          </a:ln>
        </p:spPr>
      </p:pic>
      <p:pic>
        <p:nvPicPr>
          <p:cNvPr id="531" name="Google Shape;531;p72"/>
          <p:cNvPicPr preferRelativeResize="0"/>
          <p:nvPr/>
        </p:nvPicPr>
        <p:blipFill>
          <a:blip r:embed="rId4">
            <a:alphaModFix/>
          </a:blip>
          <a:stretch>
            <a:fillRect/>
          </a:stretch>
        </p:blipFill>
        <p:spPr>
          <a:xfrm>
            <a:off x="3511742" y="1731925"/>
            <a:ext cx="2310233" cy="340325"/>
          </a:xfrm>
          <a:prstGeom prst="rect">
            <a:avLst/>
          </a:prstGeom>
          <a:noFill/>
          <a:ln>
            <a:noFill/>
          </a:ln>
        </p:spPr>
      </p:pic>
      <p:pic>
        <p:nvPicPr>
          <p:cNvPr descr="new=w^T.\begin{bmatrix}&#10; x_{new} \\ &#10; y_{new} &#10;\end{bmatrix}" id="532" name="Google Shape;532;p72"/>
          <p:cNvPicPr preferRelativeResize="0"/>
          <p:nvPr/>
        </p:nvPicPr>
        <p:blipFill>
          <a:blip r:embed="rId5">
            <a:alphaModFix/>
          </a:blip>
          <a:stretch>
            <a:fillRect/>
          </a:stretch>
        </p:blipFill>
        <p:spPr>
          <a:xfrm>
            <a:off x="5581923" y="863550"/>
            <a:ext cx="1796182" cy="572700"/>
          </a:xfrm>
          <a:prstGeom prst="rect">
            <a:avLst/>
          </a:prstGeom>
          <a:noFill/>
          <a:ln>
            <a:noFill/>
          </a:ln>
        </p:spPr>
      </p:pic>
      <p:pic>
        <p:nvPicPr>
          <p:cNvPr id="533" name="Google Shape;533;p72"/>
          <p:cNvPicPr preferRelativeResize="0"/>
          <p:nvPr/>
        </p:nvPicPr>
        <p:blipFill>
          <a:blip r:embed="rId6">
            <a:alphaModFix/>
          </a:blip>
          <a:stretch>
            <a:fillRect/>
          </a:stretch>
        </p:blipFill>
        <p:spPr>
          <a:xfrm>
            <a:off x="1053150" y="977525"/>
            <a:ext cx="1143325" cy="169475"/>
          </a:xfrm>
          <a:prstGeom prst="rect">
            <a:avLst/>
          </a:prstGeom>
          <a:noFill/>
          <a:ln>
            <a:noFill/>
          </a:ln>
        </p:spPr>
      </p:pic>
      <p:pic>
        <p:nvPicPr>
          <p:cNvPr id="534" name="Google Shape;534;p72"/>
          <p:cNvPicPr preferRelativeResize="0"/>
          <p:nvPr/>
        </p:nvPicPr>
        <p:blipFill>
          <a:blip r:embed="rId7">
            <a:alphaModFix/>
          </a:blip>
          <a:stretch>
            <a:fillRect/>
          </a:stretch>
        </p:blipFill>
        <p:spPr>
          <a:xfrm>
            <a:off x="3022891" y="863541"/>
            <a:ext cx="365225" cy="2828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538" name="Shape 538"/>
        <p:cNvGrpSpPr/>
        <p:nvPr/>
      </p:nvGrpSpPr>
      <p:grpSpPr>
        <a:xfrm>
          <a:off x="0" y="0"/>
          <a:ext cx="0" cy="0"/>
          <a:chOff x="0" y="0"/>
          <a:chExt cx="0" cy="0"/>
        </a:xfrm>
      </p:grpSpPr>
      <p:sp>
        <p:nvSpPr>
          <p:cNvPr id="539" name="Google Shape;539;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Ví dụ</a:t>
            </a:r>
            <a:endParaRPr>
              <a:solidFill>
                <a:schemeClr val="lt1"/>
              </a:solidFill>
            </a:endParaRPr>
          </a:p>
        </p:txBody>
      </p:sp>
      <p:sp>
        <p:nvSpPr>
          <p:cNvPr id="540" name="Google Shape;540;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X_1=\begin{Bmatrix}&#10;(4,1),(2,4),(2,3),(3,6),(4,8)\end{Bmatrix}\\&#10;X_2=\begin{Bmatrix}(9,10),(6,8),(9,5),(8,7),(10,8)\end{Bmatrix}\\&#10;" id="541" name="Google Shape;541;p73"/>
          <p:cNvPicPr preferRelativeResize="0"/>
          <p:nvPr/>
        </p:nvPicPr>
        <p:blipFill>
          <a:blip r:embed="rId3">
            <a:alphaModFix/>
          </a:blip>
          <a:stretch>
            <a:fillRect/>
          </a:stretch>
        </p:blipFill>
        <p:spPr>
          <a:xfrm>
            <a:off x="530525" y="1307250"/>
            <a:ext cx="8301775" cy="11274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545" name="Shape 545"/>
        <p:cNvGrpSpPr/>
        <p:nvPr/>
      </p:nvGrpSpPr>
      <p:grpSpPr>
        <a:xfrm>
          <a:off x="0" y="0"/>
          <a:ext cx="0" cy="0"/>
          <a:chOff x="0" y="0"/>
          <a:chExt cx="0" cy="0"/>
        </a:xfrm>
      </p:grpSpPr>
      <p:sp>
        <p:nvSpPr>
          <p:cNvPr id="546" name="Google Shape;546;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Ví dụ -B1: Sw </a:t>
            </a:r>
            <a:endParaRPr>
              <a:solidFill>
                <a:schemeClr val="lt1"/>
              </a:solidFill>
            </a:endParaRPr>
          </a:p>
        </p:txBody>
      </p:sp>
      <p:pic>
        <p:nvPicPr>
          <p:cNvPr id="547" name="Google Shape;547;p74"/>
          <p:cNvPicPr preferRelativeResize="0"/>
          <p:nvPr/>
        </p:nvPicPr>
        <p:blipFill rotWithShape="1">
          <a:blip r:embed="rId3">
            <a:alphaModFix/>
          </a:blip>
          <a:srcRect b="19071" l="31304" r="31304" t="34194"/>
          <a:stretch/>
        </p:blipFill>
        <p:spPr>
          <a:xfrm>
            <a:off x="1702372" y="360380"/>
            <a:ext cx="2392726" cy="550270"/>
          </a:xfrm>
          <a:prstGeom prst="rect">
            <a:avLst/>
          </a:prstGeom>
          <a:noFill/>
          <a:ln>
            <a:noFill/>
          </a:ln>
        </p:spPr>
      </p:pic>
      <p:pic>
        <p:nvPicPr>
          <p:cNvPr id="548" name="Google Shape;548;p74"/>
          <p:cNvPicPr preferRelativeResize="0"/>
          <p:nvPr/>
        </p:nvPicPr>
        <p:blipFill>
          <a:blip r:embed="rId4">
            <a:alphaModFix/>
          </a:blip>
          <a:stretch>
            <a:fillRect/>
          </a:stretch>
        </p:blipFill>
        <p:spPr>
          <a:xfrm>
            <a:off x="0" y="1073289"/>
            <a:ext cx="4095101" cy="655221"/>
          </a:xfrm>
          <a:prstGeom prst="rect">
            <a:avLst/>
          </a:prstGeom>
          <a:noFill/>
          <a:ln>
            <a:noFill/>
          </a:ln>
        </p:spPr>
      </p:pic>
      <p:pic>
        <p:nvPicPr>
          <p:cNvPr id="549" name="Google Shape;549;p74"/>
          <p:cNvPicPr preferRelativeResize="0"/>
          <p:nvPr/>
        </p:nvPicPr>
        <p:blipFill>
          <a:blip r:embed="rId5">
            <a:alphaModFix/>
          </a:blip>
          <a:stretch>
            <a:fillRect/>
          </a:stretch>
        </p:blipFill>
        <p:spPr>
          <a:xfrm>
            <a:off x="5430063" y="920118"/>
            <a:ext cx="3402228" cy="786300"/>
          </a:xfrm>
          <a:prstGeom prst="rect">
            <a:avLst/>
          </a:prstGeom>
          <a:noFill/>
          <a:ln>
            <a:noFill/>
          </a:ln>
        </p:spPr>
      </p:pic>
      <p:pic>
        <p:nvPicPr>
          <p:cNvPr id="550" name="Google Shape;550;p74"/>
          <p:cNvPicPr preferRelativeResize="0"/>
          <p:nvPr/>
        </p:nvPicPr>
        <p:blipFill rotWithShape="1">
          <a:blip r:embed="rId6">
            <a:alphaModFix/>
          </a:blip>
          <a:srcRect b="0" l="25917" r="25391" t="27166"/>
          <a:stretch/>
        </p:blipFill>
        <p:spPr>
          <a:xfrm>
            <a:off x="6549813" y="3203901"/>
            <a:ext cx="1162749" cy="278300"/>
          </a:xfrm>
          <a:prstGeom prst="rect">
            <a:avLst/>
          </a:prstGeom>
          <a:noFill/>
          <a:ln>
            <a:noFill/>
          </a:ln>
        </p:spPr>
      </p:pic>
      <p:pic>
        <p:nvPicPr>
          <p:cNvPr id="551" name="Google Shape;551;p74"/>
          <p:cNvPicPr preferRelativeResize="0"/>
          <p:nvPr/>
        </p:nvPicPr>
        <p:blipFill>
          <a:blip r:embed="rId7">
            <a:alphaModFix/>
          </a:blip>
          <a:stretch>
            <a:fillRect/>
          </a:stretch>
        </p:blipFill>
        <p:spPr>
          <a:xfrm>
            <a:off x="2659800" y="1849894"/>
            <a:ext cx="4095101" cy="655219"/>
          </a:xfrm>
          <a:prstGeom prst="rect">
            <a:avLst/>
          </a:prstGeom>
          <a:noFill/>
          <a:ln>
            <a:noFill/>
          </a:ln>
        </p:spPr>
      </p:pic>
      <p:pic>
        <p:nvPicPr>
          <p:cNvPr id="552" name="Google Shape;552;p74"/>
          <p:cNvPicPr preferRelativeResize="0"/>
          <p:nvPr/>
        </p:nvPicPr>
        <p:blipFill>
          <a:blip r:embed="rId8">
            <a:alphaModFix/>
          </a:blip>
          <a:stretch>
            <a:fillRect/>
          </a:stretch>
        </p:blipFill>
        <p:spPr>
          <a:xfrm>
            <a:off x="1768609" y="2626529"/>
            <a:ext cx="2392724" cy="595747"/>
          </a:xfrm>
          <a:prstGeom prst="rect">
            <a:avLst/>
          </a:prstGeom>
          <a:noFill/>
          <a:ln>
            <a:noFill/>
          </a:ln>
        </p:spPr>
      </p:pic>
      <p:pic>
        <p:nvPicPr>
          <p:cNvPr id="553" name="Google Shape;553;p74"/>
          <p:cNvPicPr preferRelativeResize="0"/>
          <p:nvPr/>
        </p:nvPicPr>
        <p:blipFill>
          <a:blip r:embed="rId9">
            <a:alphaModFix/>
          </a:blip>
          <a:stretch>
            <a:fillRect/>
          </a:stretch>
        </p:blipFill>
        <p:spPr>
          <a:xfrm>
            <a:off x="1736650" y="3209623"/>
            <a:ext cx="2392723" cy="1820450"/>
          </a:xfrm>
          <a:prstGeom prst="rect">
            <a:avLst/>
          </a:prstGeom>
          <a:noFill/>
          <a:ln>
            <a:noFill/>
          </a:ln>
        </p:spPr>
      </p:pic>
      <p:pic>
        <p:nvPicPr>
          <p:cNvPr id="554" name="Google Shape;554;p74"/>
          <p:cNvPicPr preferRelativeResize="0"/>
          <p:nvPr/>
        </p:nvPicPr>
        <p:blipFill rotWithShape="1">
          <a:blip r:embed="rId10">
            <a:alphaModFix/>
          </a:blip>
          <a:srcRect b="14566" l="24832" r="23281" t="23318"/>
          <a:stretch/>
        </p:blipFill>
        <p:spPr>
          <a:xfrm>
            <a:off x="4227584" y="3203900"/>
            <a:ext cx="2204041" cy="595750"/>
          </a:xfrm>
          <a:prstGeom prst="rect">
            <a:avLst/>
          </a:prstGeom>
          <a:noFill/>
          <a:ln>
            <a:noFill/>
          </a:ln>
        </p:spPr>
      </p:pic>
      <p:pic>
        <p:nvPicPr>
          <p:cNvPr id="555" name="Google Shape;555;p74"/>
          <p:cNvPicPr preferRelativeResize="0"/>
          <p:nvPr/>
        </p:nvPicPr>
        <p:blipFill rotWithShape="1">
          <a:blip r:embed="rId11">
            <a:alphaModFix/>
          </a:blip>
          <a:srcRect b="0" l="19562" r="0" t="0"/>
          <a:stretch/>
        </p:blipFill>
        <p:spPr>
          <a:xfrm>
            <a:off x="6529825" y="3478650"/>
            <a:ext cx="2302476" cy="1282375"/>
          </a:xfrm>
          <a:prstGeom prst="rect">
            <a:avLst/>
          </a:prstGeom>
          <a:noFill/>
          <a:ln>
            <a:noFill/>
          </a:ln>
        </p:spPr>
      </p:pic>
      <p:pic>
        <p:nvPicPr>
          <p:cNvPr descr="x_{1,1}.x_{1,1}^T=\\&#10;x_{1,2}.x_{1,2}^T=\\&#10;x_{1,3}.x_{1,3}^T=\\&#10;x_{1,4}.x_{1,4}^T=\\&#10;x_{1,5}.x_{1,5}^T=" id="556" name="Google Shape;556;p74"/>
          <p:cNvPicPr preferRelativeResize="0"/>
          <p:nvPr/>
        </p:nvPicPr>
        <p:blipFill>
          <a:blip r:embed="rId12">
            <a:alphaModFix/>
          </a:blip>
          <a:stretch>
            <a:fillRect/>
          </a:stretch>
        </p:blipFill>
        <p:spPr>
          <a:xfrm>
            <a:off x="-37825" y="2626525"/>
            <a:ext cx="1740212" cy="251697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5"/>
          <p:cNvSpPr txBox="1"/>
          <p:nvPr>
            <p:ph type="title"/>
          </p:nvPr>
        </p:nvSpPr>
        <p:spPr>
          <a:xfrm>
            <a:off x="490250" y="526350"/>
            <a:ext cx="6227100" cy="754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Ví dụ - B2: Tìm S</a:t>
            </a:r>
            <a:endParaRPr/>
          </a:p>
        </p:txBody>
      </p:sp>
      <p:sp>
        <p:nvSpPr>
          <p:cNvPr id="562" name="Google Shape;562;p75"/>
          <p:cNvSpPr txBox="1"/>
          <p:nvPr/>
        </p:nvSpPr>
        <p:spPr>
          <a:xfrm flipH="1">
            <a:off x="3838713" y="884854"/>
            <a:ext cx="33351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B</a:t>
            </a:r>
            <a:endParaRPr>
              <a:latin typeface="Average"/>
              <a:ea typeface="Average"/>
              <a:cs typeface="Average"/>
              <a:sym typeface="Average"/>
            </a:endParaRPr>
          </a:p>
        </p:txBody>
      </p:sp>
      <p:pic>
        <p:nvPicPr>
          <p:cNvPr id="563" name="Google Shape;563;p75"/>
          <p:cNvPicPr preferRelativeResize="0"/>
          <p:nvPr/>
        </p:nvPicPr>
        <p:blipFill>
          <a:blip r:embed="rId3">
            <a:alphaModFix/>
          </a:blip>
          <a:stretch>
            <a:fillRect/>
          </a:stretch>
        </p:blipFill>
        <p:spPr>
          <a:xfrm>
            <a:off x="152400" y="1433550"/>
            <a:ext cx="4477177" cy="11382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6"/>
          <p:cNvSpPr txBox="1"/>
          <p:nvPr>
            <p:ph type="title"/>
          </p:nvPr>
        </p:nvSpPr>
        <p:spPr>
          <a:xfrm>
            <a:off x="50" y="526350"/>
            <a:ext cx="9144000" cy="933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000"/>
              <a:t>Ví dụ - B3: Tìm vector chiếu thoả 2 mong muốn</a:t>
            </a:r>
            <a:endParaRPr sz="4000"/>
          </a:p>
        </p:txBody>
      </p:sp>
      <p:pic>
        <p:nvPicPr>
          <p:cNvPr id="569" name="Google Shape;569;p76"/>
          <p:cNvPicPr preferRelativeResize="0"/>
          <p:nvPr/>
        </p:nvPicPr>
        <p:blipFill>
          <a:blip r:embed="rId3">
            <a:alphaModFix/>
          </a:blip>
          <a:stretch>
            <a:fillRect/>
          </a:stretch>
        </p:blipFill>
        <p:spPr>
          <a:xfrm>
            <a:off x="4182212" y="1459958"/>
            <a:ext cx="2017596" cy="933592"/>
          </a:xfrm>
          <a:prstGeom prst="rect">
            <a:avLst/>
          </a:prstGeom>
          <a:noFill/>
          <a:ln>
            <a:noFill/>
          </a:ln>
        </p:spPr>
      </p:pic>
      <p:pic>
        <p:nvPicPr>
          <p:cNvPr id="570" name="Google Shape;570;p76"/>
          <p:cNvPicPr preferRelativeResize="0"/>
          <p:nvPr/>
        </p:nvPicPr>
        <p:blipFill rotWithShape="1">
          <a:blip r:embed="rId4">
            <a:alphaModFix/>
          </a:blip>
          <a:srcRect b="33735" l="0" r="0" t="0"/>
          <a:stretch/>
        </p:blipFill>
        <p:spPr>
          <a:xfrm>
            <a:off x="50" y="3357775"/>
            <a:ext cx="3852524" cy="1183300"/>
          </a:xfrm>
          <a:prstGeom prst="rect">
            <a:avLst/>
          </a:prstGeom>
          <a:noFill/>
          <a:ln>
            <a:noFill/>
          </a:ln>
        </p:spPr>
      </p:pic>
      <p:pic>
        <p:nvPicPr>
          <p:cNvPr id="571" name="Google Shape;571;p76"/>
          <p:cNvPicPr preferRelativeResize="0"/>
          <p:nvPr/>
        </p:nvPicPr>
        <p:blipFill>
          <a:blip r:embed="rId5">
            <a:alphaModFix/>
          </a:blip>
          <a:stretch>
            <a:fillRect/>
          </a:stretch>
        </p:blipFill>
        <p:spPr>
          <a:xfrm>
            <a:off x="0" y="4541069"/>
            <a:ext cx="3700001" cy="592005"/>
          </a:xfrm>
          <a:prstGeom prst="rect">
            <a:avLst/>
          </a:prstGeom>
          <a:noFill/>
          <a:ln>
            <a:noFill/>
          </a:ln>
        </p:spPr>
      </p:pic>
      <p:sp>
        <p:nvSpPr>
          <p:cNvPr id="572" name="Google Shape;572;p76"/>
          <p:cNvSpPr txBox="1"/>
          <p:nvPr/>
        </p:nvSpPr>
        <p:spPr>
          <a:xfrm>
            <a:off x="3941563" y="3564925"/>
            <a:ext cx="580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 =&gt; </a:t>
            </a:r>
            <a:endParaRPr>
              <a:latin typeface="Average"/>
              <a:ea typeface="Average"/>
              <a:cs typeface="Average"/>
              <a:sym typeface="Average"/>
            </a:endParaRPr>
          </a:p>
        </p:txBody>
      </p:sp>
      <p:sp>
        <p:nvSpPr>
          <p:cNvPr id="573" name="Google Shape;573;p76"/>
          <p:cNvSpPr txBox="1"/>
          <p:nvPr/>
        </p:nvSpPr>
        <p:spPr>
          <a:xfrm>
            <a:off x="4523800" y="2691275"/>
            <a:ext cx="509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Average"/>
                <a:ea typeface="Average"/>
                <a:cs typeface="Average"/>
                <a:sym typeface="Average"/>
              </a:rPr>
              <a:t>CHỌN LAMDA LỚN NHẤT</a:t>
            </a:r>
            <a:endParaRPr>
              <a:solidFill>
                <a:srgbClr val="FF0000"/>
              </a:solidFill>
              <a:latin typeface="Average"/>
              <a:ea typeface="Average"/>
              <a:cs typeface="Average"/>
              <a:sym typeface="Average"/>
            </a:endParaRPr>
          </a:p>
        </p:txBody>
      </p:sp>
      <p:pic>
        <p:nvPicPr>
          <p:cNvPr id="574" name="Google Shape;574;p76"/>
          <p:cNvPicPr preferRelativeResize="0"/>
          <p:nvPr/>
        </p:nvPicPr>
        <p:blipFill>
          <a:blip r:embed="rId6">
            <a:alphaModFix/>
          </a:blip>
          <a:stretch>
            <a:fillRect/>
          </a:stretch>
        </p:blipFill>
        <p:spPr>
          <a:xfrm>
            <a:off x="1" y="1501738"/>
            <a:ext cx="3699999" cy="1814255"/>
          </a:xfrm>
          <a:prstGeom prst="rect">
            <a:avLst/>
          </a:prstGeom>
          <a:noFill/>
          <a:ln>
            <a:noFill/>
          </a:ln>
        </p:spPr>
      </p:pic>
      <p:pic>
        <p:nvPicPr>
          <p:cNvPr id="575" name="Google Shape;575;p76"/>
          <p:cNvPicPr preferRelativeResize="0"/>
          <p:nvPr/>
        </p:nvPicPr>
        <p:blipFill>
          <a:blip r:embed="rId7">
            <a:alphaModFix/>
          </a:blip>
          <a:stretch>
            <a:fillRect/>
          </a:stretch>
        </p:blipFill>
        <p:spPr>
          <a:xfrm>
            <a:off x="4626275" y="3544975"/>
            <a:ext cx="4431099" cy="1588101"/>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77"/>
          <p:cNvSpPr txBox="1"/>
          <p:nvPr>
            <p:ph type="title"/>
          </p:nvPr>
        </p:nvSpPr>
        <p:spPr>
          <a:xfrm>
            <a:off x="490250" y="526350"/>
            <a:ext cx="7063500" cy="931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Ví dụ - B4: Giảm chiều</a:t>
            </a:r>
            <a:endParaRPr/>
          </a:p>
        </p:txBody>
      </p:sp>
      <p:pic>
        <p:nvPicPr>
          <p:cNvPr id="581" name="Google Shape;581;p77"/>
          <p:cNvPicPr preferRelativeResize="0"/>
          <p:nvPr/>
        </p:nvPicPr>
        <p:blipFill>
          <a:blip r:embed="rId3">
            <a:alphaModFix/>
          </a:blip>
          <a:stretch>
            <a:fillRect/>
          </a:stretch>
        </p:blipFill>
        <p:spPr>
          <a:xfrm>
            <a:off x="152400" y="1610250"/>
            <a:ext cx="2851425" cy="1188100"/>
          </a:xfrm>
          <a:prstGeom prst="rect">
            <a:avLst/>
          </a:prstGeom>
          <a:noFill/>
          <a:ln>
            <a:noFill/>
          </a:ln>
        </p:spPr>
      </p:pic>
      <p:sp>
        <p:nvSpPr>
          <p:cNvPr id="582" name="Google Shape;582;p77"/>
          <p:cNvSpPr txBox="1"/>
          <p:nvPr/>
        </p:nvSpPr>
        <p:spPr>
          <a:xfrm>
            <a:off x="4041450" y="1610250"/>
            <a:ext cx="106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Y1 =</a:t>
            </a:r>
            <a:endParaRPr>
              <a:latin typeface="Average"/>
              <a:ea typeface="Average"/>
              <a:cs typeface="Average"/>
              <a:sym typeface="Average"/>
            </a:endParaRPr>
          </a:p>
        </p:txBody>
      </p:sp>
      <p:sp>
        <p:nvSpPr>
          <p:cNvPr id="583" name="Google Shape;583;p77"/>
          <p:cNvSpPr txBox="1"/>
          <p:nvPr/>
        </p:nvSpPr>
        <p:spPr>
          <a:xfrm>
            <a:off x="4366800" y="3185650"/>
            <a:ext cx="87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Y2 =</a:t>
            </a:r>
            <a:endParaRPr>
              <a:latin typeface="Average"/>
              <a:ea typeface="Average"/>
              <a:cs typeface="Average"/>
              <a:sym typeface="Average"/>
            </a:endParaRPr>
          </a:p>
        </p:txBody>
      </p:sp>
      <p:pic>
        <p:nvPicPr>
          <p:cNvPr id="584" name="Google Shape;584;p77"/>
          <p:cNvPicPr preferRelativeResize="0"/>
          <p:nvPr/>
        </p:nvPicPr>
        <p:blipFill>
          <a:blip r:embed="rId4">
            <a:alphaModFix/>
          </a:blip>
          <a:stretch>
            <a:fillRect/>
          </a:stretch>
        </p:blipFill>
        <p:spPr>
          <a:xfrm>
            <a:off x="4685450" y="1610238"/>
            <a:ext cx="4346351" cy="498575"/>
          </a:xfrm>
          <a:prstGeom prst="rect">
            <a:avLst/>
          </a:prstGeom>
          <a:noFill/>
          <a:ln>
            <a:noFill/>
          </a:ln>
        </p:spPr>
      </p:pic>
      <p:pic>
        <p:nvPicPr>
          <p:cNvPr id="585" name="Google Shape;585;p77"/>
          <p:cNvPicPr preferRelativeResize="0"/>
          <p:nvPr/>
        </p:nvPicPr>
        <p:blipFill>
          <a:blip r:embed="rId5">
            <a:alphaModFix/>
          </a:blip>
          <a:stretch>
            <a:fillRect/>
          </a:stretch>
        </p:blipFill>
        <p:spPr>
          <a:xfrm>
            <a:off x="4885500" y="3185650"/>
            <a:ext cx="4095275" cy="4497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Ví dụ - Vẽ h</a:t>
            </a:r>
            <a:r>
              <a:rPr lang="en"/>
              <a:t>ình</a:t>
            </a:r>
            <a:endParaRPr/>
          </a:p>
        </p:txBody>
      </p:sp>
      <p:sp>
        <p:nvSpPr>
          <p:cNvPr id="591" name="Google Shape;591;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92" name="Google Shape;592;p78"/>
          <p:cNvPicPr preferRelativeResize="0"/>
          <p:nvPr/>
        </p:nvPicPr>
        <p:blipFill>
          <a:blip r:embed="rId3">
            <a:alphaModFix/>
          </a:blip>
          <a:stretch>
            <a:fillRect/>
          </a:stretch>
        </p:blipFill>
        <p:spPr>
          <a:xfrm>
            <a:off x="0" y="1226837"/>
            <a:ext cx="9144002" cy="326767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596" name="Shape 596"/>
        <p:cNvGrpSpPr/>
        <p:nvPr/>
      </p:nvGrpSpPr>
      <p:grpSpPr>
        <a:xfrm>
          <a:off x="0" y="0"/>
          <a:ext cx="0" cy="0"/>
          <a:chOff x="0" y="0"/>
          <a:chExt cx="0" cy="0"/>
        </a:xfrm>
      </p:grpSpPr>
      <p:sp>
        <p:nvSpPr>
          <p:cNvPr id="597" name="Google Shape;597;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rPr>
              <a:t>LDA/</a:t>
            </a:r>
            <a:r>
              <a:rPr lang="en">
                <a:solidFill>
                  <a:srgbClr val="134F5C"/>
                </a:solidFill>
              </a:rPr>
              <a:t>Fisher</a:t>
            </a:r>
            <a:r>
              <a:rPr lang="en">
                <a:solidFill>
                  <a:srgbClr val="134F5C"/>
                </a:solidFill>
              </a:rPr>
              <a:t> cho nhiều quần thể</a:t>
            </a:r>
            <a:endParaRPr>
              <a:solidFill>
                <a:srgbClr val="134F5C"/>
              </a:solidFill>
            </a:endParaRPr>
          </a:p>
        </p:txBody>
      </p:sp>
      <p:sp>
        <p:nvSpPr>
          <p:cNvPr id="598" name="Google Shape;598;p79"/>
          <p:cNvSpPr txBox="1"/>
          <p:nvPr>
            <p:ph idx="1" type="body"/>
          </p:nvPr>
        </p:nvSpPr>
        <p:spPr>
          <a:xfrm>
            <a:off x="311700" y="1152475"/>
            <a:ext cx="3855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980000"/>
                </a:solidFill>
              </a:rPr>
              <a:t>Xem thêm tại báo cáo đính kèm </a:t>
            </a:r>
            <a:endParaRPr>
              <a:solidFill>
                <a:srgbClr val="980000"/>
              </a:solidFill>
            </a:endParaRPr>
          </a:p>
        </p:txBody>
      </p:sp>
      <p:pic>
        <p:nvPicPr>
          <p:cNvPr id="599" name="Google Shape;599;p79"/>
          <p:cNvPicPr preferRelativeResize="0"/>
          <p:nvPr/>
        </p:nvPicPr>
        <p:blipFill>
          <a:blip r:embed="rId3">
            <a:alphaModFix/>
          </a:blip>
          <a:stretch>
            <a:fillRect/>
          </a:stretch>
        </p:blipFill>
        <p:spPr>
          <a:xfrm>
            <a:off x="4445587" y="1207300"/>
            <a:ext cx="4299178" cy="34164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0"/>
          <p:cNvSpPr txBox="1"/>
          <p:nvPr>
            <p:ph type="title"/>
          </p:nvPr>
        </p:nvSpPr>
        <p:spPr>
          <a:xfrm>
            <a:off x="1056200" y="2186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XIN CÁM ƠN MỌI NGƯỜI ĐÃ DÀNH THỜI GIAN THEO DÕI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III. </a:t>
            </a:r>
            <a:r>
              <a:rPr lang="en">
                <a:solidFill>
                  <a:schemeClr val="accent5"/>
                </a:solidFill>
              </a:rPr>
              <a:t>B</a:t>
            </a:r>
            <a:r>
              <a:rPr lang="en">
                <a:solidFill>
                  <a:schemeClr val="accent5"/>
                </a:solidFill>
              </a:rPr>
              <a:t>ài toán phân lớp 2 populations: </a:t>
            </a:r>
            <a:endParaRPr>
              <a:solidFill>
                <a:schemeClr val="accent5"/>
              </a:solidFill>
            </a:endParaRPr>
          </a:p>
        </p:txBody>
      </p:sp>
      <p:sp>
        <p:nvSpPr>
          <p:cNvPr id="96" name="Google Shape;96;p19"/>
          <p:cNvSpPr txBox="1"/>
          <p:nvPr>
            <p:ph idx="1" type="body"/>
          </p:nvPr>
        </p:nvSpPr>
        <p:spPr>
          <a:xfrm>
            <a:off x="311700" y="11415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I</a:t>
            </a:r>
            <a:r>
              <a:rPr lang="en" sz="1400">
                <a:solidFill>
                  <a:schemeClr val="dk1"/>
                </a:solidFill>
              </a:rPr>
              <a:t>nput: </a:t>
            </a:r>
            <a:endParaRPr sz="1400">
              <a:solidFill>
                <a:schemeClr val="dk1"/>
              </a:solidFill>
            </a:endParaRPr>
          </a:p>
          <a:p>
            <a:pPr indent="0" lvl="0" marL="0" rtl="0" algn="l">
              <a:spcBef>
                <a:spcPts val="1200"/>
              </a:spcBef>
              <a:spcAft>
                <a:spcPts val="0"/>
              </a:spcAft>
              <a:buNone/>
            </a:pPr>
            <a:r>
              <a:rPr lang="en" sz="1400">
                <a:solidFill>
                  <a:schemeClr val="dk1"/>
                </a:solidFill>
              </a:rPr>
              <a:t>	Vector X</a:t>
            </a:r>
            <a:r>
              <a:rPr baseline="30000" lang="en" sz="1400">
                <a:solidFill>
                  <a:schemeClr val="dk1"/>
                </a:solidFill>
              </a:rPr>
              <a:t>T</a:t>
            </a:r>
            <a:r>
              <a:rPr lang="en" sz="1400">
                <a:solidFill>
                  <a:schemeClr val="dk1"/>
                </a:solidFill>
              </a:rPr>
              <a:t> = [X</a:t>
            </a:r>
            <a:r>
              <a:rPr baseline="-25000" lang="en" sz="1400">
                <a:solidFill>
                  <a:schemeClr val="dk1"/>
                </a:solidFill>
              </a:rPr>
              <a:t>1</a:t>
            </a:r>
            <a:r>
              <a:rPr lang="en" sz="1400">
                <a:solidFill>
                  <a:schemeClr val="dk1"/>
                </a:solidFill>
              </a:rPr>
              <a:t>, X</a:t>
            </a:r>
            <a:r>
              <a:rPr baseline="-25000" lang="en" sz="1400">
                <a:solidFill>
                  <a:schemeClr val="dk1"/>
                </a:solidFill>
              </a:rPr>
              <a:t>2</a:t>
            </a:r>
            <a:r>
              <a:rPr lang="en" sz="1400">
                <a:solidFill>
                  <a:schemeClr val="dk1"/>
                </a:solidFill>
              </a:rPr>
              <a:t>, X</a:t>
            </a:r>
            <a:r>
              <a:rPr baseline="-25000" lang="en" sz="1400">
                <a:solidFill>
                  <a:schemeClr val="dk1"/>
                </a:solidFill>
              </a:rPr>
              <a:t>3</a:t>
            </a:r>
            <a:r>
              <a:rPr lang="en" sz="1400">
                <a:solidFill>
                  <a:schemeClr val="dk1"/>
                </a:solidFill>
              </a:rPr>
              <a:t>… X</a:t>
            </a:r>
            <a:r>
              <a:rPr baseline="-25000" lang="en" sz="1400">
                <a:solidFill>
                  <a:schemeClr val="dk1"/>
                </a:solidFill>
              </a:rPr>
              <a:t>p</a:t>
            </a:r>
            <a:r>
              <a:rPr lang="en" sz="1400">
                <a:solidFill>
                  <a:schemeClr val="dk1"/>
                </a:solidFill>
              </a:rPr>
              <a:t>]</a:t>
            </a:r>
            <a:endParaRPr sz="1400">
              <a:solidFill>
                <a:schemeClr val="dk1"/>
              </a:solidFill>
            </a:endParaRPr>
          </a:p>
          <a:p>
            <a:pPr indent="0" lvl="0" marL="0" rtl="0" algn="l">
              <a:spcBef>
                <a:spcPts val="1200"/>
              </a:spcBef>
              <a:spcAft>
                <a:spcPts val="0"/>
              </a:spcAft>
              <a:buNone/>
            </a:pPr>
            <a:r>
              <a:rPr lang="en" sz="1400">
                <a:solidFill>
                  <a:schemeClr val="dk1"/>
                </a:solidFill>
              </a:rPr>
              <a:t>Output:</a:t>
            </a:r>
            <a:endParaRPr sz="1400">
              <a:solidFill>
                <a:schemeClr val="dk1"/>
              </a:solidFill>
            </a:endParaRPr>
          </a:p>
          <a:p>
            <a:pPr indent="0" lvl="0" marL="457200" rtl="0" algn="l">
              <a:spcBef>
                <a:spcPts val="1200"/>
              </a:spcBef>
              <a:spcAft>
                <a:spcPts val="0"/>
              </a:spcAft>
              <a:buNone/>
            </a:pPr>
            <a:r>
              <a:rPr lang="en" sz="1400">
                <a:solidFill>
                  <a:schemeClr val="dk1"/>
                </a:solidFill>
              </a:rPr>
              <a:t>X được dán nhãn π</a:t>
            </a:r>
            <a:r>
              <a:rPr baseline="-25000" lang="en" sz="1400">
                <a:solidFill>
                  <a:schemeClr val="dk1"/>
                </a:solidFill>
              </a:rPr>
              <a:t>1</a:t>
            </a:r>
            <a:r>
              <a:rPr lang="en" sz="1400">
                <a:solidFill>
                  <a:schemeClr val="dk1"/>
                </a:solidFill>
              </a:rPr>
              <a:t> hoặc π</a:t>
            </a:r>
            <a:r>
              <a:rPr baseline="-25000" lang="en" sz="1400">
                <a:solidFill>
                  <a:schemeClr val="dk1"/>
                </a:solidFill>
              </a:rPr>
              <a:t>2</a:t>
            </a:r>
            <a:r>
              <a:rPr lang="en" sz="1400"/>
              <a:t> </a:t>
            </a:r>
            <a:endParaRPr/>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III.</a:t>
            </a:r>
            <a:r>
              <a:rPr lang="en">
                <a:solidFill>
                  <a:schemeClr val="accent5"/>
                </a:solidFill>
              </a:rPr>
              <a:t>Bài toán phân lớp 2 populations </a:t>
            </a:r>
            <a:endParaRPr>
              <a:solidFill>
                <a:schemeClr val="accent5"/>
              </a:solidFill>
            </a:endParaRPr>
          </a:p>
        </p:txBody>
      </p:sp>
      <p:sp>
        <p:nvSpPr>
          <p:cNvPr id="102" name="Google Shape;102;p20"/>
          <p:cNvSpPr txBox="1"/>
          <p:nvPr>
            <p:ph idx="1" type="body"/>
          </p:nvPr>
        </p:nvSpPr>
        <p:spPr>
          <a:xfrm>
            <a:off x="311700" y="1017725"/>
            <a:ext cx="8520600" cy="3594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3.1) Phân tách và phân loại cho 2 quần thể:</a:t>
            </a:r>
            <a:endParaRPr>
              <a:solidFill>
                <a:schemeClr val="dk1"/>
              </a:solidFill>
            </a:endParaRPr>
          </a:p>
          <a:p>
            <a:pPr indent="0" lvl="0" marL="0" rtl="0" algn="l">
              <a:spcBef>
                <a:spcPts val="1200"/>
              </a:spcBef>
              <a:spcAft>
                <a:spcPts val="0"/>
              </a:spcAft>
              <a:buNone/>
            </a:pPr>
            <a:r>
              <a:rPr lang="en">
                <a:solidFill>
                  <a:schemeClr val="dk1"/>
                </a:solidFill>
              </a:rPr>
              <a:t>-Ta định nghĩa Ω là tập không gian mẫu ⊂</a:t>
            </a:r>
            <a:endParaRPr>
              <a:solidFill>
                <a:schemeClr val="dk1"/>
              </a:solidFill>
            </a:endParaRPr>
          </a:p>
          <a:p>
            <a:pPr indent="0" lvl="0" marL="0" rtl="0" algn="l">
              <a:spcBef>
                <a:spcPts val="1200"/>
              </a:spcBef>
              <a:spcAft>
                <a:spcPts val="0"/>
              </a:spcAft>
              <a:buNone/>
            </a:pPr>
            <a:r>
              <a:rPr lang="en">
                <a:solidFill>
                  <a:schemeClr val="dk1"/>
                </a:solidFill>
              </a:rPr>
              <a:t>R1   ⊂   Ω   là tập con của    Ω   trong đó X được dán nhãn </a:t>
            </a:r>
            <a:r>
              <a:rPr lang="en" sz="1400">
                <a:solidFill>
                  <a:schemeClr val="dk1"/>
                </a:solidFill>
              </a:rPr>
              <a:t>π</a:t>
            </a:r>
            <a:r>
              <a:rPr baseline="-25000" lang="en" sz="1400">
                <a:solidFill>
                  <a:schemeClr val="dk1"/>
                </a:solidFill>
              </a:rPr>
              <a:t>1</a:t>
            </a:r>
            <a:r>
              <a:rPr lang="en">
                <a:solidFill>
                  <a:schemeClr val="dk1"/>
                </a:solidFill>
              </a:rPr>
              <a:t> </a:t>
            </a:r>
            <a:endParaRPr>
              <a:solidFill>
                <a:schemeClr val="dk1"/>
              </a:solidFill>
            </a:endParaRPr>
          </a:p>
          <a:p>
            <a:pPr indent="0" lvl="0" marL="0" rtl="0" algn="l">
              <a:spcBef>
                <a:spcPts val="1200"/>
              </a:spcBef>
              <a:spcAft>
                <a:spcPts val="0"/>
              </a:spcAft>
              <a:buNone/>
            </a:pPr>
            <a:r>
              <a:rPr lang="en">
                <a:solidFill>
                  <a:schemeClr val="dk1"/>
                </a:solidFill>
              </a:rPr>
              <a:t>R2  =    Ω    - R1   là tập con của   Ω        trong đó X được dán nhãn </a:t>
            </a:r>
            <a:r>
              <a:rPr lang="en" sz="1400">
                <a:solidFill>
                  <a:schemeClr val="dk1"/>
                </a:solidFill>
              </a:rPr>
              <a:t>π</a:t>
            </a:r>
            <a:r>
              <a:rPr baseline="-25000" lang="en" sz="1400">
                <a:solidFill>
                  <a:schemeClr val="dk1"/>
                </a:solidFill>
              </a:rPr>
              <a:t>2</a:t>
            </a:r>
            <a:r>
              <a:rPr lang="en">
                <a:solidFill>
                  <a:schemeClr val="dk1"/>
                </a:solidFill>
              </a:rPr>
              <a:t> </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3" name="Google Shape;103;p20"/>
          <p:cNvPicPr preferRelativeResize="0"/>
          <p:nvPr/>
        </p:nvPicPr>
        <p:blipFill>
          <a:blip r:embed="rId3">
            <a:alphaModFix/>
          </a:blip>
          <a:stretch>
            <a:fillRect/>
          </a:stretch>
        </p:blipFill>
        <p:spPr>
          <a:xfrm>
            <a:off x="2560850" y="2945400"/>
            <a:ext cx="3552501" cy="213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III.Bài toán phân lớp 2 populations </a:t>
            </a:r>
            <a:endParaRPr>
              <a:solidFill>
                <a:schemeClr val="accent5"/>
              </a:solidFill>
            </a:endParaRPr>
          </a:p>
        </p:txBody>
      </p:sp>
      <p:sp>
        <p:nvSpPr>
          <p:cNvPr id="109" name="Google Shape;109;p21"/>
          <p:cNvSpPr txBox="1"/>
          <p:nvPr>
            <p:ph idx="1" type="body"/>
          </p:nvPr>
        </p:nvSpPr>
        <p:spPr>
          <a:xfrm>
            <a:off x="311700" y="1017725"/>
            <a:ext cx="8520600" cy="359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3.1) Phân tách và phân loại cho 2 quần thể:</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0" name="Google Shape;110;p21"/>
          <p:cNvPicPr preferRelativeResize="0"/>
          <p:nvPr/>
        </p:nvPicPr>
        <p:blipFill>
          <a:blip r:embed="rId3">
            <a:alphaModFix/>
          </a:blip>
          <a:stretch>
            <a:fillRect/>
          </a:stretch>
        </p:blipFill>
        <p:spPr>
          <a:xfrm>
            <a:off x="893575" y="1579050"/>
            <a:ext cx="7085926" cy="3033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