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73" r:id="rId3"/>
    <p:sldId id="257" r:id="rId4"/>
    <p:sldId id="269" r:id="rId5"/>
    <p:sldId id="271" r:id="rId6"/>
    <p:sldId id="270" r:id="rId7"/>
    <p:sldId id="272" r:id="rId8"/>
    <p:sldId id="259" r:id="rId9"/>
    <p:sldId id="260" r:id="rId10"/>
    <p:sldId id="262" r:id="rId11"/>
    <p:sldId id="263" r:id="rId12"/>
    <p:sldId id="261" r:id="rId13"/>
    <p:sldId id="264" r:id="rId14"/>
    <p:sldId id="265" r:id="rId15"/>
    <p:sldId id="266" r:id="rId16"/>
    <p:sldId id="26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4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36507-34FF-2F43-9B86-869E62B138E2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01689-AC09-8F47-A2DA-917B215B31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495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D230-F84A-2A4A-A4A1-50857F894C91}" type="datetime1">
              <a:rPr lang="zh-TW" altLang="en-US" smtClean="0"/>
              <a:t>2019/10/7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9B03-FB86-5047-AE87-ED36B5ED04F7}" type="datetime1">
              <a:rPr lang="zh-TW" altLang="en-US" smtClean="0"/>
              <a:t>2019/10/7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B45A-A42D-FE48-B5DB-5BBB6B4711D3}" type="datetime1">
              <a:rPr lang="zh-TW" altLang="en-US" smtClean="0"/>
              <a:t>2019/10/7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356F-E01A-A348-A464-6FC5273AEF02}" type="datetime1">
              <a:rPr lang="zh-TW" altLang="en-US" smtClean="0"/>
              <a:t>2019/10/7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9F4C-0059-F446-9975-9F2819DBFC07}" type="datetime1">
              <a:rPr lang="zh-TW" altLang="en-US" smtClean="0"/>
              <a:t>2019/10/7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58A7-6E20-E44A-8851-F04A3908E125}" type="datetime1">
              <a:rPr lang="zh-TW" altLang="en-US" smtClean="0"/>
              <a:t>2019/10/7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B08A-6516-3842-B37B-D918C588A058}" type="datetime1">
              <a:rPr lang="zh-TW" altLang="en-US" smtClean="0"/>
              <a:t>2019/10/7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4803-509D-5348-BD42-B67976B0F6EB}" type="datetime1">
              <a:rPr lang="zh-TW" altLang="en-US" smtClean="0"/>
              <a:t>2019/10/7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F836-14A7-3741-BD16-48E4BEA36112}" type="datetime1">
              <a:rPr lang="zh-TW" altLang="en-US" smtClean="0"/>
              <a:t>2019/10/7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2F35-336E-9C40-BAC0-1A41B886C060}" type="datetime1">
              <a:rPr lang="zh-TW" altLang="en-US" smtClean="0"/>
              <a:t>2019/10/7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B983-63AF-7548-BE34-573E5AF7428C}" type="datetime1">
              <a:rPr lang="zh-TW" altLang="en-US" smtClean="0"/>
              <a:t>2019/10/7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D65E606-93FB-E24E-A016-77CB0F6708E8}" type="datetime1">
              <a:rPr lang="zh-TW" altLang="en-US" smtClean="0"/>
              <a:t>2019/10/7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26243-5949-F84B-8ED7-9CDFE81D9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Data.table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5DD06B-48A9-5746-823A-4D9243F01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err="1"/>
              <a:t>Yichien</a:t>
            </a:r>
            <a:r>
              <a:rPr kumimoji="1" lang="en-US" altLang="zh-TW" dirty="0"/>
              <a:t> Chou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D3AC3-342F-FC4E-AFB1-A5DBE625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1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774543-046B-F54B-A929-A513E75C8EDC}"/>
              </a:ext>
            </a:extLst>
          </p:cNvPr>
          <p:cNvSpPr txBox="1"/>
          <p:nvPr/>
        </p:nvSpPr>
        <p:spPr>
          <a:xfrm>
            <a:off x="844720" y="1273216"/>
            <a:ext cx="576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B0F0"/>
                </a:solidFill>
              </a:rPr>
              <a:t>Example</a:t>
            </a:r>
            <a:endParaRPr kumimoji="1" lang="zh-TW" altLang="en-US" sz="3600" dirty="0">
              <a:solidFill>
                <a:srgbClr val="00B0F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D32CB9-924F-274E-A949-06B474DAB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17" y="2321803"/>
            <a:ext cx="5475058" cy="70584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3587EE4-514C-BB49-94AC-4A2449324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17" y="3532357"/>
            <a:ext cx="2002653" cy="44014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09E83B5-8584-4243-B3A5-3A1C61F63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18" y="4385354"/>
            <a:ext cx="7231270" cy="11062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25DA9B0-2C3D-F044-9476-A7DC962DA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18" y="5877117"/>
            <a:ext cx="2002653" cy="440144"/>
          </a:xfrm>
          <a:prstGeom prst="rect">
            <a:avLst/>
          </a:prstGeom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91A85ED9-CDB2-E647-BA08-C13E2ED8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9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774543-046B-F54B-A929-A513E75C8EDC}"/>
              </a:ext>
            </a:extLst>
          </p:cNvPr>
          <p:cNvSpPr txBox="1"/>
          <p:nvPr/>
        </p:nvSpPr>
        <p:spPr>
          <a:xfrm>
            <a:off x="844720" y="1273216"/>
            <a:ext cx="576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B0F0"/>
                </a:solidFill>
              </a:rPr>
              <a:t>Example</a:t>
            </a:r>
            <a:endParaRPr kumimoji="1" lang="zh-TW" altLang="en-US" sz="3600" dirty="0">
              <a:solidFill>
                <a:srgbClr val="00B0F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539419-F843-0942-9E7F-A3DD9FD1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20" y="2608361"/>
            <a:ext cx="7183045" cy="17047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7E692D3-4EDA-5640-A4CE-08635C35F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20" y="5001952"/>
            <a:ext cx="7472752" cy="681218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E9F17E-B29F-5948-B1B9-9700C279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0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774543-046B-F54B-A929-A513E75C8EDC}"/>
              </a:ext>
            </a:extLst>
          </p:cNvPr>
          <p:cNvSpPr txBox="1"/>
          <p:nvPr/>
        </p:nvSpPr>
        <p:spPr>
          <a:xfrm>
            <a:off x="844720" y="1273216"/>
            <a:ext cx="576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B0F0"/>
                </a:solidFill>
              </a:rPr>
              <a:t>Example</a:t>
            </a:r>
            <a:endParaRPr kumimoji="1" lang="zh-TW" altLang="en-US" sz="3600" dirty="0">
              <a:solidFill>
                <a:srgbClr val="00B0F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AE183C-BC85-4D47-AA71-5D9364943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20" y="2073079"/>
            <a:ext cx="7546926" cy="84596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FC2D30F-414E-754B-8D6B-F8EA863CA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20" y="2919047"/>
            <a:ext cx="3102247" cy="3275557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B0BF59-2E30-BC4D-877D-62E77FFE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ADBF86E-36D8-974F-B899-FB8529D5AC7F}"/>
              </a:ext>
            </a:extLst>
          </p:cNvPr>
          <p:cNvSpPr txBox="1"/>
          <p:nvPr/>
        </p:nvSpPr>
        <p:spPr>
          <a:xfrm>
            <a:off x="844720" y="1273216"/>
            <a:ext cx="576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B0F0"/>
                </a:solidFill>
              </a:rPr>
              <a:t>Example</a:t>
            </a:r>
            <a:endParaRPr kumimoji="1" lang="zh-TW" altLang="en-US" sz="3600" dirty="0">
              <a:solidFill>
                <a:srgbClr val="00B0F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5F6342-134B-1D44-AB31-A2360E9CF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20" y="1919547"/>
            <a:ext cx="6324118" cy="11711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CE82E8C-1BD1-BF4B-A8F9-848837FB6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20" y="3090680"/>
            <a:ext cx="6375400" cy="3708400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A654463E-F461-134D-AF03-B60082DD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6459EA9-B806-504E-95F6-BDD1C386471D}"/>
              </a:ext>
            </a:extLst>
          </p:cNvPr>
          <p:cNvSpPr txBox="1"/>
          <p:nvPr/>
        </p:nvSpPr>
        <p:spPr>
          <a:xfrm>
            <a:off x="844720" y="1273216"/>
            <a:ext cx="576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B0F0"/>
                </a:solidFill>
              </a:rPr>
              <a:t>Fast insertion</a:t>
            </a:r>
            <a:endParaRPr kumimoji="1" lang="zh-TW" altLang="en-US" sz="3600" dirty="0">
              <a:solidFill>
                <a:srgbClr val="00B0F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021A8E-8E45-E64A-9C40-9BCF19B4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18" y="2564028"/>
            <a:ext cx="5261439" cy="12866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E11D367-9282-5040-81E9-2F88424CA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11" y="4529404"/>
            <a:ext cx="9603783" cy="409050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361749-7D22-2747-B2CF-9E7B2382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9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4E1C991-0584-EC45-8949-D494B0949E0B}"/>
              </a:ext>
            </a:extLst>
          </p:cNvPr>
          <p:cNvSpPr txBox="1"/>
          <p:nvPr/>
        </p:nvSpPr>
        <p:spPr>
          <a:xfrm>
            <a:off x="844720" y="1273216"/>
            <a:ext cx="576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B0F0"/>
                </a:solidFill>
              </a:rPr>
              <a:t>Row retrieval</a:t>
            </a:r>
            <a:endParaRPr kumimoji="1" lang="zh-TW" altLang="en-US" sz="3600" dirty="0">
              <a:solidFill>
                <a:srgbClr val="00B0F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CA1591-E452-BB4B-A950-98474D946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20" y="2506321"/>
            <a:ext cx="6090463" cy="139145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F221F5B-AF17-F644-9989-1E5684FEA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20" y="4484549"/>
            <a:ext cx="9340328" cy="1391453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FCAF91-AD12-5B4F-83DE-C74CBB7A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1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B71C5CF-9BAA-EC42-B6D4-EC25AA52056E}"/>
              </a:ext>
            </a:extLst>
          </p:cNvPr>
          <p:cNvSpPr txBox="1"/>
          <p:nvPr/>
        </p:nvSpPr>
        <p:spPr>
          <a:xfrm>
            <a:off x="844720" y="1273216"/>
            <a:ext cx="576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B0F0"/>
                </a:solidFill>
              </a:rPr>
              <a:t>Summary</a:t>
            </a:r>
            <a:endParaRPr kumimoji="1"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E805421-8E2B-9A43-A65C-E225C4E3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80BE0B-775B-134F-B174-9E413C82171B}"/>
              </a:ext>
            </a:extLst>
          </p:cNvPr>
          <p:cNvSpPr txBox="1"/>
          <p:nvPr/>
        </p:nvSpPr>
        <p:spPr>
          <a:xfrm>
            <a:off x="844720" y="2222339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1. More terse</a:t>
            </a:r>
            <a:endParaRPr kumimoji="1"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FD515C8-36B5-B449-811C-09E60A32712A}"/>
              </a:ext>
            </a:extLst>
          </p:cNvPr>
          <p:cNvSpPr txBox="1"/>
          <p:nvPr/>
        </p:nvSpPr>
        <p:spPr>
          <a:xfrm>
            <a:off x="844720" y="2905780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2. Faster</a:t>
            </a:r>
            <a:endParaRPr kumimoji="1"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D5505B-2A4E-3043-A627-164A3A865D38}"/>
              </a:ext>
            </a:extLst>
          </p:cNvPr>
          <p:cNvSpPr txBox="1"/>
          <p:nvPr/>
        </p:nvSpPr>
        <p:spPr>
          <a:xfrm>
            <a:off x="844720" y="3650001"/>
            <a:ext cx="250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3. Less memory</a:t>
            </a:r>
            <a:endParaRPr kumimoji="1"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51B8480-A8D9-B942-814E-D4416160DC88}"/>
              </a:ext>
            </a:extLst>
          </p:cNvPr>
          <p:cNvSpPr txBox="1"/>
          <p:nvPr/>
        </p:nvSpPr>
        <p:spPr>
          <a:xfrm>
            <a:off x="844720" y="4415234"/>
            <a:ext cx="437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4. Beneficial for aggregation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45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AC09072-C831-EB42-A6BE-8928EAA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580BAF3-4610-0D4C-B6B6-9CE73226088D}"/>
              </a:ext>
            </a:extLst>
          </p:cNvPr>
          <p:cNvSpPr txBox="1"/>
          <p:nvPr/>
        </p:nvSpPr>
        <p:spPr>
          <a:xfrm>
            <a:off x="3831557" y="2870522"/>
            <a:ext cx="4813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8000" dirty="0">
                <a:solidFill>
                  <a:srgbClr val="00B0F0"/>
                </a:solidFill>
              </a:rPr>
              <a:t>Thank You!</a:t>
            </a:r>
            <a:endParaRPr kumimoji="1" lang="zh-TW" altLang="en-US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7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9CFA610-C682-254D-B65E-C3B94D2A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FF50FA1-2434-5946-8F84-50054E4B3646}"/>
              </a:ext>
            </a:extLst>
          </p:cNvPr>
          <p:cNvSpPr txBox="1"/>
          <p:nvPr/>
        </p:nvSpPr>
        <p:spPr>
          <a:xfrm>
            <a:off x="844720" y="1273216"/>
            <a:ext cx="576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B0F0"/>
                </a:solidFill>
              </a:rPr>
              <a:t>What is </a:t>
            </a:r>
            <a:r>
              <a:rPr kumimoji="1" lang="en-US" altLang="zh-TW" sz="3600" dirty="0" err="1">
                <a:solidFill>
                  <a:srgbClr val="00B0F0"/>
                </a:solidFill>
              </a:rPr>
              <a:t>data.frame</a:t>
            </a:r>
            <a:r>
              <a:rPr kumimoji="1" lang="en-US" altLang="zh-TW" sz="3600" dirty="0">
                <a:solidFill>
                  <a:srgbClr val="00B0F0"/>
                </a:solidFill>
              </a:rPr>
              <a:t>?</a:t>
            </a:r>
            <a:endParaRPr kumimoji="1"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DEE1C71-EB68-3544-912E-C7EEF71FA795}"/>
              </a:ext>
            </a:extLst>
          </p:cNvPr>
          <p:cNvSpPr txBox="1"/>
          <p:nvPr/>
        </p:nvSpPr>
        <p:spPr>
          <a:xfrm>
            <a:off x="844720" y="2472269"/>
            <a:ext cx="8368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2800" dirty="0"/>
              <a:t>A table or a two-dimensional array-like structure in which each column contains values of one variable and each row contains one set of values from each column.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621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BE2EAC1-4B43-4544-ADD1-D9E7683B2AC4}"/>
              </a:ext>
            </a:extLst>
          </p:cNvPr>
          <p:cNvSpPr txBox="1"/>
          <p:nvPr/>
        </p:nvSpPr>
        <p:spPr>
          <a:xfrm>
            <a:off x="844720" y="1273216"/>
            <a:ext cx="576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B0F0"/>
                </a:solidFill>
              </a:rPr>
              <a:t>What is </a:t>
            </a:r>
            <a:r>
              <a:rPr kumimoji="1" lang="en-US" altLang="zh-TW" sz="3600" dirty="0" err="1">
                <a:solidFill>
                  <a:srgbClr val="00B0F0"/>
                </a:solidFill>
              </a:rPr>
              <a:t>Data.table</a:t>
            </a:r>
            <a:r>
              <a:rPr kumimoji="1" lang="en-US" altLang="zh-TW" sz="3600" dirty="0">
                <a:solidFill>
                  <a:srgbClr val="00B0F0"/>
                </a:solidFill>
              </a:rPr>
              <a:t> package?</a:t>
            </a:r>
            <a:endParaRPr kumimoji="1"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2C83ED-543D-AE45-804E-53250DC09832}"/>
              </a:ext>
            </a:extLst>
          </p:cNvPr>
          <p:cNvSpPr txBox="1"/>
          <p:nvPr/>
        </p:nvSpPr>
        <p:spPr>
          <a:xfrm>
            <a:off x="844720" y="2400638"/>
            <a:ext cx="4254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Extension of </a:t>
            </a:r>
            <a:r>
              <a:rPr kumimoji="1" lang="en-US" altLang="zh-TW" sz="3200" dirty="0" err="1"/>
              <a:t>data.frame</a:t>
            </a:r>
            <a:endParaRPr kumimoji="1"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C89C2BD-9233-154A-9B2C-680C03F45BDF}"/>
              </a:ext>
            </a:extLst>
          </p:cNvPr>
          <p:cNvSpPr txBox="1"/>
          <p:nvPr/>
        </p:nvSpPr>
        <p:spPr>
          <a:xfrm>
            <a:off x="844720" y="3429000"/>
            <a:ext cx="9919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3200" dirty="0"/>
              <a:t>The package for reducing programming and compute time tremendously</a:t>
            </a:r>
            <a:endParaRPr kumimoji="1" lang="zh-TW" altLang="en-US" sz="32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6C69CF-C0DE-2B44-A8FA-42DD1453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B81E267-1788-A94E-9EDB-562536D396C1}"/>
              </a:ext>
            </a:extLst>
          </p:cNvPr>
          <p:cNvSpPr txBox="1"/>
          <p:nvPr/>
        </p:nvSpPr>
        <p:spPr>
          <a:xfrm>
            <a:off x="844720" y="1273216"/>
            <a:ext cx="576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B0F0"/>
                </a:solidFill>
              </a:rPr>
              <a:t>Why use </a:t>
            </a:r>
            <a:r>
              <a:rPr kumimoji="1" lang="en-US" altLang="zh-TW" sz="3600" dirty="0" err="1">
                <a:solidFill>
                  <a:srgbClr val="00B0F0"/>
                </a:solidFill>
              </a:rPr>
              <a:t>Data.table</a:t>
            </a:r>
            <a:r>
              <a:rPr kumimoji="1" lang="en-US" altLang="zh-TW" sz="3600" dirty="0">
                <a:solidFill>
                  <a:srgbClr val="00B0F0"/>
                </a:solidFill>
              </a:rPr>
              <a:t> package?</a:t>
            </a:r>
            <a:endParaRPr kumimoji="1"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8AFD061-565F-1245-88F0-116D9FDF59C0}"/>
              </a:ext>
            </a:extLst>
          </p:cNvPr>
          <p:cNvSpPr txBox="1"/>
          <p:nvPr/>
        </p:nvSpPr>
        <p:spPr>
          <a:xfrm>
            <a:off x="844720" y="2338085"/>
            <a:ext cx="4268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1. Speed and cleaner syntax</a:t>
            </a:r>
            <a:endParaRPr kumimoji="1"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0EAAFD-D62E-2A49-96EF-B152D64BCBA5}"/>
              </a:ext>
            </a:extLst>
          </p:cNvPr>
          <p:cNvSpPr txBox="1"/>
          <p:nvPr/>
        </p:nvSpPr>
        <p:spPr>
          <a:xfrm>
            <a:off x="844720" y="3018233"/>
            <a:ext cx="8021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2. No need to specify the variable name over and over</a:t>
            </a:r>
            <a:endParaRPr kumimoji="1"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4B0A43A-522F-084E-B11B-A2DEE51801C9}"/>
              </a:ext>
            </a:extLst>
          </p:cNvPr>
          <p:cNvSpPr txBox="1"/>
          <p:nvPr/>
        </p:nvSpPr>
        <p:spPr>
          <a:xfrm>
            <a:off x="844720" y="3722980"/>
            <a:ext cx="6373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3. Faster and better file reading with </a:t>
            </a:r>
            <a:r>
              <a:rPr kumimoji="1" lang="en-US" altLang="zh-TW" sz="2800" dirty="0" err="1">
                <a:solidFill>
                  <a:srgbClr val="00B0F0"/>
                </a:solidFill>
              </a:rPr>
              <a:t>fread</a:t>
            </a:r>
            <a:endParaRPr kumimoji="1"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2FEC13-FAB5-2941-B433-30C1DBE8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7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C3489E4-6432-DE40-B559-37C8CCF5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4B32C08-C83A-5546-97AB-234B508DFCE3}"/>
              </a:ext>
            </a:extLst>
          </p:cNvPr>
          <p:cNvSpPr txBox="1"/>
          <p:nvPr/>
        </p:nvSpPr>
        <p:spPr>
          <a:xfrm>
            <a:off x="844720" y="1273216"/>
            <a:ext cx="576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B0F0"/>
                </a:solidFill>
              </a:rPr>
              <a:t>Key functions</a:t>
            </a:r>
            <a:endParaRPr kumimoji="1"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66F540-9B56-1043-B93E-C6C1B8BCCFF9}"/>
              </a:ext>
            </a:extLst>
          </p:cNvPr>
          <p:cNvSpPr txBox="1"/>
          <p:nvPr/>
        </p:nvSpPr>
        <p:spPr>
          <a:xfrm>
            <a:off x="844720" y="2060294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err="1"/>
              <a:t>data.table</a:t>
            </a:r>
            <a:r>
              <a:rPr kumimoji="1" lang="en-US" altLang="zh-TW" sz="2800" dirty="0"/>
              <a:t>()</a:t>
            </a:r>
            <a:endParaRPr kumimoji="1"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B3E7F60-AA75-D94E-A7BC-5350BC10E080}"/>
              </a:ext>
            </a:extLst>
          </p:cNvPr>
          <p:cNvSpPr txBox="1"/>
          <p:nvPr/>
        </p:nvSpPr>
        <p:spPr>
          <a:xfrm>
            <a:off x="844720" y="2988118"/>
            <a:ext cx="1009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00B0F0"/>
                </a:solidFill>
              </a:rPr>
              <a:t>…</a:t>
            </a:r>
            <a:r>
              <a:rPr kumimoji="1" lang="en-US" altLang="zh-TW" dirty="0"/>
              <a:t> : </a:t>
            </a:r>
            <a:r>
              <a:rPr lang="en" altLang="zh-TW" dirty="0"/>
              <a:t>Usual recycling rules are applied to vectors of different lengths to create a list of equal length vectors.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F5E70A-47BF-764A-8B58-E34D50487ECC}"/>
              </a:ext>
            </a:extLst>
          </p:cNvPr>
          <p:cNvSpPr txBox="1"/>
          <p:nvPr/>
        </p:nvSpPr>
        <p:spPr>
          <a:xfrm>
            <a:off x="844720" y="3490297"/>
            <a:ext cx="1114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>
                <a:solidFill>
                  <a:srgbClr val="00B0F0"/>
                </a:solidFill>
              </a:rPr>
              <a:t>keep.rownames</a:t>
            </a:r>
            <a:r>
              <a:rPr kumimoji="1" lang="en-US" altLang="zh-TW" dirty="0">
                <a:solidFill>
                  <a:srgbClr val="00B0F0"/>
                </a:solidFill>
              </a:rPr>
              <a:t> </a:t>
            </a:r>
            <a:r>
              <a:rPr kumimoji="1" lang="en-US" altLang="zh-TW" dirty="0"/>
              <a:t>: </a:t>
            </a:r>
            <a:r>
              <a:rPr lang="en" altLang="zh-TW" dirty="0"/>
              <a:t>If ... is a matrix or </a:t>
            </a:r>
            <a:r>
              <a:rPr lang="en" altLang="zh-TW" dirty="0" err="1"/>
              <a:t>data.frame</a:t>
            </a:r>
            <a:r>
              <a:rPr lang="en" altLang="zh-TW" dirty="0"/>
              <a:t>, TRUE will retain the </a:t>
            </a:r>
            <a:r>
              <a:rPr lang="en" altLang="zh-TW" dirty="0" err="1"/>
              <a:t>rownames</a:t>
            </a:r>
            <a:r>
              <a:rPr lang="en" altLang="zh-TW" dirty="0"/>
              <a:t> of that object in a column named </a:t>
            </a:r>
            <a:r>
              <a:rPr lang="en" altLang="zh-TW" dirty="0" err="1"/>
              <a:t>rn</a:t>
            </a:r>
            <a:r>
              <a:rPr lang="en" altLang="zh-TW" dirty="0"/>
              <a:t>.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0FE0FA6-ED7B-6045-8FE5-D6B061C4C94D}"/>
              </a:ext>
            </a:extLst>
          </p:cNvPr>
          <p:cNvSpPr txBox="1"/>
          <p:nvPr/>
        </p:nvSpPr>
        <p:spPr>
          <a:xfrm>
            <a:off x="844720" y="3992476"/>
            <a:ext cx="1096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>
                <a:solidFill>
                  <a:srgbClr val="00B0F0"/>
                </a:solidFill>
              </a:rPr>
              <a:t>check.names</a:t>
            </a:r>
            <a:r>
              <a:rPr kumimoji="1" lang="en-US" altLang="zh-TW" dirty="0">
                <a:solidFill>
                  <a:srgbClr val="00B0F0"/>
                </a:solidFill>
              </a:rPr>
              <a:t> </a:t>
            </a:r>
            <a:r>
              <a:rPr kumimoji="1" lang="en-US" altLang="zh-TW" dirty="0"/>
              <a:t>: </a:t>
            </a:r>
            <a:r>
              <a:rPr lang="en" altLang="zh-TW" dirty="0"/>
              <a:t>logical. If TRUE then the names of the variables in the data frame are checked to ensure that they are syntactically valid variable names and are not duplicated.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5CADBA9-2A7E-F04C-BED6-81ACF1B001B4}"/>
              </a:ext>
            </a:extLst>
          </p:cNvPr>
          <p:cNvSpPr txBox="1"/>
          <p:nvPr/>
        </p:nvSpPr>
        <p:spPr>
          <a:xfrm>
            <a:off x="844720" y="4687114"/>
            <a:ext cx="761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00B0F0"/>
                </a:solidFill>
              </a:rPr>
              <a:t>key</a:t>
            </a:r>
            <a:r>
              <a:rPr kumimoji="1" lang="en-US" altLang="zh-TW" dirty="0"/>
              <a:t> : </a:t>
            </a:r>
            <a:r>
              <a:rPr lang="en" altLang="zh-TW" dirty="0"/>
              <a:t>Character vector of one or more column names which is passed to </a:t>
            </a:r>
            <a:r>
              <a:rPr lang="en" altLang="zh-TW" dirty="0" err="1">
                <a:solidFill>
                  <a:srgbClr val="00B0F0"/>
                </a:solidFill>
              </a:rPr>
              <a:t>setkey</a:t>
            </a:r>
            <a:r>
              <a:rPr lang="en" altLang="zh-TW" dirty="0"/>
              <a:t>.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52FE507-FD30-D745-91BA-460149443E6D}"/>
              </a:ext>
            </a:extLst>
          </p:cNvPr>
          <p:cNvSpPr txBox="1"/>
          <p:nvPr/>
        </p:nvSpPr>
        <p:spPr>
          <a:xfrm>
            <a:off x="844720" y="5312912"/>
            <a:ext cx="821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 err="1">
                <a:solidFill>
                  <a:srgbClr val="00B0F0"/>
                </a:solidFill>
              </a:rPr>
              <a:t>stringsAsFactors</a:t>
            </a:r>
            <a:r>
              <a:rPr lang="en" altLang="zh-TW" dirty="0"/>
              <a:t> : Logical (default is FALSE). Convert all character columns to factors.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59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BDD11E-991A-904B-A5AB-B26B7925B3E7}"/>
              </a:ext>
            </a:extLst>
          </p:cNvPr>
          <p:cNvSpPr txBox="1"/>
          <p:nvPr/>
        </p:nvSpPr>
        <p:spPr>
          <a:xfrm>
            <a:off x="844720" y="1273216"/>
            <a:ext cx="576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B0F0"/>
                </a:solidFill>
              </a:rPr>
              <a:t>Key Arguments</a:t>
            </a:r>
            <a:endParaRPr kumimoji="1"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DD09B6-875A-F54E-BD34-55FE1690C204}"/>
              </a:ext>
            </a:extLst>
          </p:cNvPr>
          <p:cNvSpPr txBox="1"/>
          <p:nvPr/>
        </p:nvSpPr>
        <p:spPr>
          <a:xfrm>
            <a:off x="844720" y="2064638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err="1"/>
              <a:t>dataname</a:t>
            </a:r>
            <a:r>
              <a:rPr kumimoji="1" lang="en-US" altLang="zh-TW" sz="2800" dirty="0"/>
              <a:t> [ </a:t>
            </a:r>
            <a:r>
              <a:rPr kumimoji="1" lang="en-US" altLang="zh-TW" sz="2800" dirty="0" err="1"/>
              <a:t>i</a:t>
            </a:r>
            <a:r>
              <a:rPr kumimoji="1" lang="en-US" altLang="zh-TW" sz="2800" dirty="0"/>
              <a:t>, j, by] </a:t>
            </a:r>
            <a:endParaRPr kumimoji="1"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ADAB02-3411-1C48-9D6F-A3F5E8087187}"/>
              </a:ext>
            </a:extLst>
          </p:cNvPr>
          <p:cNvSpPr txBox="1"/>
          <p:nvPr/>
        </p:nvSpPr>
        <p:spPr>
          <a:xfrm>
            <a:off x="844720" y="2955755"/>
            <a:ext cx="747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>
                <a:solidFill>
                  <a:srgbClr val="00B0F0"/>
                </a:solidFill>
              </a:rPr>
              <a:t>i</a:t>
            </a:r>
            <a:r>
              <a:rPr kumimoji="1" lang="en-US" altLang="zh-TW" dirty="0">
                <a:solidFill>
                  <a:srgbClr val="00B0F0"/>
                </a:solidFill>
              </a:rPr>
              <a:t> </a:t>
            </a:r>
            <a:r>
              <a:rPr kumimoji="1" lang="en-US" altLang="zh-TW" dirty="0"/>
              <a:t>:  Subset rows similar to </a:t>
            </a:r>
            <a:r>
              <a:rPr kumimoji="1" lang="en-US" altLang="zh-TW" dirty="0" err="1"/>
              <a:t>data.frame</a:t>
            </a:r>
            <a:r>
              <a:rPr kumimoji="1" lang="en-US" altLang="zh-TW" dirty="0"/>
              <a:t>, but you don’t need to use $ repetitively.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D778557-5D04-B44D-BE67-A863CC1790E2}"/>
              </a:ext>
            </a:extLst>
          </p:cNvPr>
          <p:cNvSpPr txBox="1"/>
          <p:nvPr/>
        </p:nvSpPr>
        <p:spPr>
          <a:xfrm>
            <a:off x="844720" y="3532914"/>
            <a:ext cx="332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00B0F0"/>
                </a:solidFill>
              </a:rPr>
              <a:t>j </a:t>
            </a:r>
            <a:r>
              <a:rPr kumimoji="1" lang="en-US" altLang="zh-TW" dirty="0"/>
              <a:t>: Select or compute on columns.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DE0981A-C2D8-FB4C-85BD-4600564BEC8B}"/>
              </a:ext>
            </a:extLst>
          </p:cNvPr>
          <p:cNvSpPr txBox="1"/>
          <p:nvPr/>
        </p:nvSpPr>
        <p:spPr>
          <a:xfrm>
            <a:off x="844720" y="4110073"/>
            <a:ext cx="920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00B0F0"/>
                </a:solidFill>
              </a:rPr>
              <a:t>by </a:t>
            </a:r>
            <a:r>
              <a:rPr kumimoji="1" lang="en-US" altLang="zh-TW" dirty="0"/>
              <a:t>: Grouping by columns by specifying a list of  columns of character vector of column names or even expression. 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81CA179-3323-3D4D-BECB-B05F8C3C8B26}"/>
              </a:ext>
            </a:extLst>
          </p:cNvPr>
          <p:cNvSpPr txBox="1"/>
          <p:nvPr/>
        </p:nvSpPr>
        <p:spPr>
          <a:xfrm>
            <a:off x="844720" y="4810986"/>
            <a:ext cx="656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>
                <a:solidFill>
                  <a:srgbClr val="00B0F0"/>
                </a:solidFill>
              </a:rPr>
              <a:t>keyby</a:t>
            </a:r>
            <a:r>
              <a:rPr kumimoji="1" lang="en-US" altLang="zh-TW" dirty="0"/>
              <a:t> : Grouping columns to automatically sort the grouped result. 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243840-3125-984C-AC53-7763F40E4080}"/>
              </a:ext>
            </a:extLst>
          </p:cNvPr>
          <p:cNvSpPr txBox="1"/>
          <p:nvPr/>
        </p:nvSpPr>
        <p:spPr>
          <a:xfrm>
            <a:off x="844720" y="5356724"/>
            <a:ext cx="831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00B0F0"/>
                </a:solidFill>
              </a:rPr>
              <a:t>.SD </a:t>
            </a:r>
            <a:r>
              <a:rPr kumimoji="1" lang="en-US" altLang="zh-TW" dirty="0"/>
              <a:t>and </a:t>
            </a:r>
            <a:r>
              <a:rPr kumimoji="1" lang="en-US" altLang="zh-TW" dirty="0">
                <a:solidFill>
                  <a:srgbClr val="00B0F0"/>
                </a:solidFill>
              </a:rPr>
              <a:t>.</a:t>
            </a:r>
            <a:r>
              <a:rPr kumimoji="1" lang="en-US" altLang="zh-TW" dirty="0" err="1">
                <a:solidFill>
                  <a:srgbClr val="00B0F0"/>
                </a:solidFill>
              </a:rPr>
              <a:t>Sdcols</a:t>
            </a:r>
            <a:r>
              <a:rPr kumimoji="1" lang="en-US" altLang="zh-TW" dirty="0">
                <a:solidFill>
                  <a:srgbClr val="00B0F0"/>
                </a:solidFill>
              </a:rPr>
              <a:t> </a:t>
            </a:r>
            <a:r>
              <a:rPr kumimoji="1" lang="en-US" altLang="zh-TW" dirty="0"/>
              <a:t>: To operate on multiple columns using already familiar base functions.</a:t>
            </a:r>
            <a:endParaRPr kumimoji="1"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B28DAE-548D-D945-ADE4-F0226174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7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754518-BF41-3144-8B78-57A79FE5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EF5F6B5-CEF8-F147-BD8E-0579EB517F68}"/>
              </a:ext>
            </a:extLst>
          </p:cNvPr>
          <p:cNvSpPr txBox="1"/>
          <p:nvPr/>
        </p:nvSpPr>
        <p:spPr>
          <a:xfrm>
            <a:off x="844720" y="1273216"/>
            <a:ext cx="576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B0F0"/>
                </a:solidFill>
              </a:rPr>
              <a:t>Other Arguments</a:t>
            </a:r>
            <a:endParaRPr kumimoji="1"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3C46F39-EDA9-D84C-B598-E507D62DC8E9}"/>
              </a:ext>
            </a:extLst>
          </p:cNvPr>
          <p:cNvSpPr txBox="1"/>
          <p:nvPr/>
        </p:nvSpPr>
        <p:spPr>
          <a:xfrm>
            <a:off x="844720" y="2257063"/>
            <a:ext cx="1066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00B0F0"/>
                </a:solidFill>
              </a:rPr>
              <a:t>with</a:t>
            </a:r>
            <a:r>
              <a:rPr kumimoji="1" lang="en-US" altLang="zh-TW" dirty="0"/>
              <a:t> : </a:t>
            </a:r>
            <a:r>
              <a:rPr lang="en" altLang="zh-TW" dirty="0"/>
              <a:t>By default with=TRUE and j is evaluated within the frame of x; column names can be used as variables. 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7BF7EEA-80E7-E240-80FC-4CEBD59912E5}"/>
              </a:ext>
            </a:extLst>
          </p:cNvPr>
          <p:cNvSpPr txBox="1"/>
          <p:nvPr/>
        </p:nvSpPr>
        <p:spPr>
          <a:xfrm>
            <a:off x="844720" y="2782669"/>
            <a:ext cx="1066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>
                <a:solidFill>
                  <a:srgbClr val="00B0F0"/>
                </a:solidFill>
              </a:rPr>
              <a:t>nomatch</a:t>
            </a:r>
            <a:r>
              <a:rPr kumimoji="1" lang="en-US" altLang="zh-TW" dirty="0"/>
              <a:t> : </a:t>
            </a:r>
            <a:r>
              <a:rPr lang="en" altLang="zh-TW" dirty="0"/>
              <a:t>When a row in </a:t>
            </a:r>
            <a:r>
              <a:rPr lang="en" altLang="zh-TW" dirty="0" err="1"/>
              <a:t>i</a:t>
            </a:r>
            <a:r>
              <a:rPr lang="en" altLang="zh-TW" dirty="0"/>
              <a:t> has no match to x, </a:t>
            </a:r>
            <a:r>
              <a:rPr lang="en" altLang="zh-TW" dirty="0" err="1"/>
              <a:t>nomatch</a:t>
            </a:r>
            <a:r>
              <a:rPr lang="en" altLang="zh-TW" dirty="0"/>
              <a:t>=NA means NA is returned. NULL means no rows will be returned for that row of </a:t>
            </a:r>
            <a:r>
              <a:rPr lang="en" altLang="zh-TW" dirty="0" err="1"/>
              <a:t>i</a:t>
            </a:r>
            <a:r>
              <a:rPr lang="en" altLang="zh-TW" dirty="0"/>
              <a:t>.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8E691A5-A801-7749-9155-E93491EF2086}"/>
              </a:ext>
            </a:extLst>
          </p:cNvPr>
          <p:cNvSpPr txBox="1"/>
          <p:nvPr/>
        </p:nvSpPr>
        <p:spPr>
          <a:xfrm>
            <a:off x="844720" y="3579749"/>
            <a:ext cx="1053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>
                <a:solidFill>
                  <a:srgbClr val="00B0F0"/>
                </a:solidFill>
              </a:rPr>
              <a:t>mult</a:t>
            </a:r>
            <a:r>
              <a:rPr kumimoji="1" lang="en-US" altLang="zh-TW" dirty="0"/>
              <a:t> : </a:t>
            </a:r>
            <a:r>
              <a:rPr lang="en" altLang="zh-TW" dirty="0"/>
              <a:t>When </a:t>
            </a:r>
            <a:r>
              <a:rPr lang="en" altLang="zh-TW" dirty="0" err="1"/>
              <a:t>i</a:t>
            </a:r>
            <a:r>
              <a:rPr lang="en" altLang="zh-TW" dirty="0"/>
              <a:t> is a list (or </a:t>
            </a:r>
            <a:r>
              <a:rPr lang="en" altLang="zh-TW" dirty="0" err="1"/>
              <a:t>data.frame</a:t>
            </a:r>
            <a:r>
              <a:rPr lang="en" altLang="zh-TW" dirty="0"/>
              <a:t> or </a:t>
            </a:r>
            <a:r>
              <a:rPr lang="en" altLang="zh-TW" dirty="0" err="1"/>
              <a:t>data.table</a:t>
            </a:r>
            <a:r>
              <a:rPr lang="en" altLang="zh-TW" dirty="0"/>
              <a:t>) and </a:t>
            </a:r>
            <a:r>
              <a:rPr lang="en" altLang="zh-TW" i="1" dirty="0"/>
              <a:t>multiple</a:t>
            </a:r>
            <a:r>
              <a:rPr lang="en" altLang="zh-TW" dirty="0"/>
              <a:t> rows in x match to the row in </a:t>
            </a:r>
            <a:r>
              <a:rPr lang="en" altLang="zh-TW" dirty="0" err="1"/>
              <a:t>i</a:t>
            </a:r>
            <a:r>
              <a:rPr lang="en" altLang="zh-TW" dirty="0"/>
              <a:t>, </a:t>
            </a:r>
            <a:r>
              <a:rPr lang="en" altLang="zh-TW" dirty="0" err="1"/>
              <a:t>mult</a:t>
            </a:r>
            <a:r>
              <a:rPr lang="en" altLang="zh-TW" dirty="0"/>
              <a:t> controls which are returned: "all" (default), "first" or "last".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27DFFBB-AF0C-9D47-A0A6-1006E04A5785}"/>
              </a:ext>
            </a:extLst>
          </p:cNvPr>
          <p:cNvSpPr txBox="1"/>
          <p:nvPr/>
        </p:nvSpPr>
        <p:spPr>
          <a:xfrm>
            <a:off x="844720" y="4376829"/>
            <a:ext cx="1043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00B0F0"/>
                </a:solidFill>
              </a:rPr>
              <a:t>which</a:t>
            </a:r>
            <a:r>
              <a:rPr kumimoji="1" lang="en-US" altLang="zh-TW" dirty="0"/>
              <a:t> : </a:t>
            </a:r>
            <a:r>
              <a:rPr lang="en" altLang="zh-TW" dirty="0"/>
              <a:t>TRUE returns the row numbers of x that </a:t>
            </a:r>
            <a:r>
              <a:rPr lang="en" altLang="zh-TW" dirty="0" err="1"/>
              <a:t>i</a:t>
            </a:r>
            <a:r>
              <a:rPr lang="en" altLang="zh-TW" dirty="0"/>
              <a:t> matches to. If NA, returns the row numbers of </a:t>
            </a:r>
            <a:r>
              <a:rPr lang="en" altLang="zh-TW" dirty="0" err="1"/>
              <a:t>i</a:t>
            </a:r>
            <a:r>
              <a:rPr lang="en" altLang="zh-TW" dirty="0"/>
              <a:t> that have no match in x. By default FALSE and the rows in x that match are returned.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2DF8DF0-11F7-5C4E-B701-BF53271DAB1F}"/>
              </a:ext>
            </a:extLst>
          </p:cNvPr>
          <p:cNvSpPr txBox="1"/>
          <p:nvPr/>
        </p:nvSpPr>
        <p:spPr>
          <a:xfrm>
            <a:off x="844720" y="5173909"/>
            <a:ext cx="1066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00B0F0"/>
                </a:solidFill>
              </a:rPr>
              <a:t>verbose</a:t>
            </a:r>
            <a:r>
              <a:rPr kumimoji="1" lang="en-US" altLang="zh-TW" dirty="0"/>
              <a:t> : </a:t>
            </a:r>
            <a:r>
              <a:rPr lang="en" altLang="zh-TW" dirty="0"/>
              <a:t>TRUE turns on status and information messages to the console. Turn this on by default using options(</a:t>
            </a:r>
            <a:r>
              <a:rPr lang="en" altLang="zh-TW" dirty="0" err="1"/>
              <a:t>datatable.verbose</a:t>
            </a:r>
            <a:r>
              <a:rPr lang="en" altLang="zh-TW" dirty="0"/>
              <a:t>=TRUE). 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024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774543-046B-F54B-A929-A513E75C8EDC}"/>
              </a:ext>
            </a:extLst>
          </p:cNvPr>
          <p:cNvSpPr txBox="1"/>
          <p:nvPr/>
        </p:nvSpPr>
        <p:spPr>
          <a:xfrm>
            <a:off x="844720" y="1273216"/>
            <a:ext cx="576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B0F0"/>
                </a:solidFill>
              </a:rPr>
              <a:t>Example</a:t>
            </a:r>
            <a:endParaRPr kumimoji="1" lang="zh-TW" altLang="en-US" sz="3600" dirty="0">
              <a:solidFill>
                <a:srgbClr val="00B0F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DFCBC57-55FA-D743-AA04-A28DBE24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21" y="2132013"/>
            <a:ext cx="4870280" cy="220511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2AFBE58-D4A5-7B49-B7BA-D73B55657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6" y="4549588"/>
            <a:ext cx="3636010" cy="138514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F4286D-19A0-A843-9982-CFFD87E41764}"/>
              </a:ext>
            </a:extLst>
          </p:cNvPr>
          <p:cNvSpPr txBox="1"/>
          <p:nvPr/>
        </p:nvSpPr>
        <p:spPr>
          <a:xfrm>
            <a:off x="7743825" y="2014538"/>
            <a:ext cx="3871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The </a:t>
            </a:r>
            <a:r>
              <a:rPr kumimoji="1" lang="en-US" altLang="zh-TW" sz="2800" dirty="0" err="1"/>
              <a:t>data.table</a:t>
            </a:r>
            <a:r>
              <a:rPr kumimoji="1" lang="en-US" altLang="zh-TW" sz="2800" dirty="0"/>
              <a:t> inherit </a:t>
            </a:r>
            <a:r>
              <a:rPr kumimoji="1" lang="en-US" altLang="zh-TW" sz="2800" dirty="0" err="1"/>
              <a:t>data.frame</a:t>
            </a:r>
            <a:r>
              <a:rPr kumimoji="1" lang="en-US" altLang="zh-TW" sz="2800" dirty="0"/>
              <a:t>, so </a:t>
            </a:r>
            <a:r>
              <a:rPr kumimoji="1" lang="en-US" altLang="zh-TW" sz="2800" dirty="0" err="1"/>
              <a:t>data.tables</a:t>
            </a:r>
            <a:r>
              <a:rPr kumimoji="1" lang="en-US" altLang="zh-TW" sz="2800" dirty="0"/>
              <a:t> can be used exactly like </a:t>
            </a:r>
            <a:r>
              <a:rPr kumimoji="1" lang="en-US" altLang="zh-TW" sz="2800" dirty="0" err="1"/>
              <a:t>data.frames</a:t>
            </a:r>
            <a:r>
              <a:rPr kumimoji="1" lang="en-US" altLang="zh-TW" sz="2800" dirty="0"/>
              <a:t>. </a:t>
            </a:r>
            <a:endParaRPr kumimoji="1" lang="zh-TW" altLang="en-US" sz="2800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57E07805-6C1B-9D47-8795-9AD3E012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框架 14">
            <a:extLst>
              <a:ext uri="{FF2B5EF4-FFF2-40B4-BE49-F238E27FC236}">
                <a16:creationId xmlns:a16="http://schemas.microsoft.com/office/drawing/2014/main" id="{99AABDA6-CA18-6F40-B0A8-DDA47F134D45}"/>
              </a:ext>
            </a:extLst>
          </p:cNvPr>
          <p:cNvSpPr/>
          <p:nvPr/>
        </p:nvSpPr>
        <p:spPr>
          <a:xfrm>
            <a:off x="7437276" y="1687313"/>
            <a:ext cx="4334177" cy="23638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1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774543-046B-F54B-A929-A513E75C8EDC}"/>
              </a:ext>
            </a:extLst>
          </p:cNvPr>
          <p:cNvSpPr txBox="1"/>
          <p:nvPr/>
        </p:nvSpPr>
        <p:spPr>
          <a:xfrm>
            <a:off x="844720" y="1273216"/>
            <a:ext cx="576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B0F0"/>
                </a:solidFill>
              </a:rPr>
              <a:t>Example</a:t>
            </a:r>
            <a:endParaRPr kumimoji="1" lang="zh-TW" altLang="en-US" sz="3600" dirty="0">
              <a:solidFill>
                <a:srgbClr val="00B0F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FD8993-3F5B-D84D-8D48-63A3B42F9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20" y="2771926"/>
            <a:ext cx="11003799" cy="13141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4B2C9E2-8B4E-8049-B5C9-08C92A502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20" y="4620149"/>
            <a:ext cx="9711523" cy="646330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ED2C8E-33A8-9C46-8136-FBD78CD1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59625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1130</TotalTime>
  <Words>329</Words>
  <Application>Microsoft Macintosh PowerPoint</Application>
  <PresentationFormat>寬螢幕</PresentationFormat>
  <Paragraphs>63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Calibri</vt:lpstr>
      <vt:lpstr>Corbel</vt:lpstr>
      <vt:lpstr>Wingdings 2</vt:lpstr>
      <vt:lpstr>框架</vt:lpstr>
      <vt:lpstr>Data.table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Chou, Yi-Chien</dc:creator>
  <cp:lastModifiedBy>Chou, Yi-Chien</cp:lastModifiedBy>
  <cp:revision>40</cp:revision>
  <dcterms:created xsi:type="dcterms:W3CDTF">2019-10-06T20:13:21Z</dcterms:created>
  <dcterms:modified xsi:type="dcterms:W3CDTF">2019-10-07T19:01:58Z</dcterms:modified>
</cp:coreProperties>
</file>