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72" r:id="rId5"/>
    <p:sldId id="268" r:id="rId6"/>
    <p:sldId id="302" r:id="rId7"/>
    <p:sldId id="292" r:id="rId8"/>
    <p:sldId id="293" r:id="rId9"/>
    <p:sldId id="297" r:id="rId10"/>
    <p:sldId id="294" r:id="rId11"/>
    <p:sldId id="298" r:id="rId12"/>
    <p:sldId id="2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90EEC-21BA-4A21-8293-0EF64F05D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E2AA-F0F3-4CCE-84AF-019E5CBED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383-025F-4889-B26A-A5749CCC04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 rot="5400000" flipH="1">
            <a:off x="5308599" y="-25401"/>
            <a:ext cx="1574800" cy="12192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4"/>
          <p:cNvSpPr/>
          <p:nvPr/>
        </p:nvSpPr>
        <p:spPr>
          <a:xfrm rot="16200000">
            <a:off x="5308600" y="-25400"/>
            <a:ext cx="1574800" cy="12192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90700" y="1832502"/>
            <a:ext cx="8623300" cy="2812813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58636" y="1199496"/>
            <a:ext cx="1310464" cy="13104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hape 3598"/>
          <p:cNvSpPr/>
          <p:nvPr/>
        </p:nvSpPr>
        <p:spPr>
          <a:xfrm>
            <a:off x="5755911" y="1496771"/>
            <a:ext cx="715914" cy="715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41598" y="3759330"/>
            <a:ext cx="6908801" cy="6552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13954AF2-503E-426F-8740-22E56E3715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4.png"/><Relationship Id="rId22" Type="http://schemas.openxmlformats.org/officeDocument/2006/relationships/image" Target="../media/image3.png"/><Relationship Id="rId21" Type="http://schemas.openxmlformats.org/officeDocument/2006/relationships/image" Target="../media/image2.png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954AF2-503E-426F-8740-22E56E37151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7256-E239-4B61-8876-51653AA1E2C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>
            <p:custDataLst>
              <p:tags r:id="rId1"/>
            </p:custDataLst>
          </p:nvPr>
        </p:nvSpPr>
        <p:spPr>
          <a:xfrm>
            <a:off x="4256630" y="956981"/>
            <a:ext cx="2420982" cy="1219200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/>
          </a:bodyPr>
          <a:lstStyle/>
          <a:p>
            <a:endParaRPr lang="zh-CN" altLang="en-US" sz="7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41195" y="2372360"/>
            <a:ext cx="7810500" cy="11474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平台基础架构思路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76445" y="4736465"/>
            <a:ext cx="1673860" cy="665480"/>
          </a:xfrm>
        </p:spPr>
        <p:txBody>
          <a:bodyPr>
            <a:noAutofit/>
          </a:bodyPr>
          <a:lstStyle/>
          <a:p>
            <a:endParaRPr lang="zh-CN" altLang="en-US" sz="2400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641598" y="3022095"/>
            <a:ext cx="6908801" cy="6552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4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ctrTitle"/>
          </p:nvPr>
        </p:nvSpPr>
        <p:spPr>
          <a:xfrm>
            <a:off x="374240" y="127559"/>
            <a:ext cx="6440582" cy="114748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平台</a:t>
            </a:r>
            <a:r>
              <a:rPr lang="zh-CN" altLang="en-US" sz="3600" dirty="0"/>
              <a:t>业务模块</a:t>
            </a:r>
            <a:endParaRPr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1356360" y="1101725"/>
            <a:ext cx="1727835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/>
              <a:t>用户系统</a:t>
            </a:r>
            <a:endParaRPr lang="en-US" altLang="zh-CN" sz="2800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3397250" y="1101725"/>
            <a:ext cx="1748790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noProof="1"/>
              <a:t>拍卖</a:t>
            </a:r>
            <a:r>
              <a:rPr lang="zh-CN" altLang="en-US" sz="2800" strike="noStrike" noProof="1" smtClean="0"/>
              <a:t>系统</a:t>
            </a:r>
            <a:endParaRPr lang="zh-CN" altLang="en-US" sz="2800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5450840" y="1101725"/>
            <a:ext cx="1866900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/>
              <a:t>交易系统</a:t>
            </a:r>
            <a:endParaRPr lang="zh-CN" altLang="en-US" sz="2800" strike="noStrike" noProof="1"/>
          </a:p>
        </p:txBody>
      </p:sp>
      <p:sp>
        <p:nvSpPr>
          <p:cNvPr id="3" name="流程图: 可选过程 2"/>
          <p:cNvSpPr/>
          <p:nvPr/>
        </p:nvSpPr>
        <p:spPr>
          <a:xfrm>
            <a:off x="1370330" y="2613660"/>
            <a:ext cx="1727200" cy="522605"/>
          </a:xfrm>
          <a:prstGeom prst="flowChartAlternateProcess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定时任务</a:t>
            </a:r>
            <a:endParaRPr lang="zh-CN" altLang="en-US" sz="2800" b="1"/>
          </a:p>
        </p:txBody>
      </p:sp>
      <p:sp>
        <p:nvSpPr>
          <p:cNvPr id="6" name="圆角矩形 5"/>
          <p:cNvSpPr/>
          <p:nvPr/>
        </p:nvSpPr>
        <p:spPr>
          <a:xfrm>
            <a:off x="3374390" y="2613660"/>
            <a:ext cx="1748790" cy="52260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latin typeface="微软雅黑" panose="020B0503020204020204" charset="-122"/>
                <a:ea typeface="微软雅黑" panose="020B0503020204020204" charset="-122"/>
              </a:rPr>
              <a:t>业务监控</a:t>
            </a: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51475" y="2613660"/>
            <a:ext cx="1866265" cy="52324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solidFill>
                  <a:schemeClr val="lt1"/>
                </a:solidFill>
              </a:rPr>
              <a:t>行情主推</a:t>
            </a: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43495" y="1860550"/>
            <a:ext cx="1866900" cy="57912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lt1"/>
                </a:solidFill>
                <a:sym typeface="+mn-ea"/>
              </a:rPr>
              <a:t>push平台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+mn-ea"/>
              <a:ea typeface="微软雅黑 Light" panose="020B0502040204020203" charset="-122"/>
              <a:sym typeface="+mn-ea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5450840" y="1860550"/>
            <a:ext cx="1866900" cy="579120"/>
          </a:xfrm>
          <a:prstGeom prst="flowChartAlternateProcess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运营后台</a:t>
            </a:r>
            <a:endParaRPr lang="zh-CN" altLang="en-US" sz="2800" b="1"/>
          </a:p>
        </p:txBody>
      </p:sp>
      <p:sp>
        <p:nvSpPr>
          <p:cNvPr id="12" name="圆角矩形 11"/>
          <p:cNvSpPr/>
          <p:nvPr/>
        </p:nvSpPr>
        <p:spPr>
          <a:xfrm>
            <a:off x="3397250" y="1860550"/>
            <a:ext cx="1748790" cy="57912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4455" y="1860550"/>
            <a:ext cx="1728470" cy="57848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官网</a:t>
            </a:r>
            <a:endParaRPr lang="zh-CN" altLang="en-US" sz="2800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643495" y="1101725"/>
            <a:ext cx="1866900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800" strike="noStrike" noProof="1"/>
              <a:t>APP</a:t>
            </a:r>
            <a:r>
              <a:rPr lang="zh-CN" altLang="en-US" sz="2800" strike="noStrike" noProof="1"/>
              <a:t>接口</a:t>
            </a:r>
            <a:endParaRPr lang="zh-CN" altLang="en-US" sz="2800" strike="noStrike" noProof="1"/>
          </a:p>
        </p:txBody>
      </p:sp>
      <p:sp>
        <p:nvSpPr>
          <p:cNvPr id="8" name="圆角矩形 7"/>
          <p:cNvSpPr/>
          <p:nvPr/>
        </p:nvSpPr>
        <p:spPr>
          <a:xfrm>
            <a:off x="7644130" y="2613660"/>
            <a:ext cx="1866900" cy="523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客服系统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4455" y="3389630"/>
            <a:ext cx="1725930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对账系统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408680" y="3389630"/>
            <a:ext cx="1725930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营销活动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50840" y="3389630"/>
            <a:ext cx="1725930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智能推荐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642860" y="3389630"/>
            <a:ext cx="1867535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增值服务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370330" y="4108450"/>
            <a:ext cx="8140700" cy="515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…   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   …   …   …   …   …  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09700" y="4976495"/>
            <a:ext cx="7903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功能开发快速演进，业务复杂度上升，维护难度加大</a:t>
            </a:r>
            <a:endParaRPr lang="zh-CN" altLang="en-US"/>
          </a:p>
          <a:p>
            <a:r>
              <a:rPr lang="zh-CN" altLang="en-US"/>
              <a:t>系统稳定性不够满意</a:t>
            </a:r>
            <a:endParaRPr lang="zh-CN" altLang="en-US"/>
          </a:p>
          <a:p>
            <a:r>
              <a:rPr lang="zh-CN" altLang="en-US"/>
              <a:t>手工维护工作多，自动化运维手段不足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6745" y="223520"/>
            <a:ext cx="410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互联网平台演进过程</a:t>
            </a:r>
            <a:endParaRPr lang="zh-CN" altLang="en-US" sz="2800"/>
          </a:p>
        </p:txBody>
      </p:sp>
      <p:pic>
        <p:nvPicPr>
          <p:cNvPr id="13" name="图片 12" descr="技术演进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412115"/>
            <a:ext cx="10058400" cy="588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进入新阶段，我们怎么办？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679450"/>
            <a:ext cx="8916670" cy="5528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45870" y="640588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目前先从前三项下手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关键词</a:t>
            </a:r>
            <a:endParaRPr lang="zh-CN" altLang="en-US" sz="2800"/>
          </a:p>
        </p:txBody>
      </p:sp>
      <p:sp>
        <p:nvSpPr>
          <p:cNvPr id="2" name="圆角矩形 1"/>
          <p:cNvSpPr/>
          <p:nvPr/>
        </p:nvSpPr>
        <p:spPr>
          <a:xfrm>
            <a:off x="4547870" y="134112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15745" y="134112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微服务化改造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15745" y="351790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降低复杂度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15745" y="239966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分布式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15745" y="456184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云平台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47870" y="358457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异构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377430" y="134112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技术栈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547870" y="244411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测试成本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377430" y="351790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可伸缩性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377430" y="244411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可靠性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7693660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技术边界原则（进行解耦和服务化改造）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220" y="1100455"/>
            <a:ext cx="6526530" cy="4124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07060" y="829310"/>
            <a:ext cx="6794500" cy="1346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展    示   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14680" y="4742815"/>
            <a:ext cx="6839585" cy="123063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基 础 设 施 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505" y="6350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服务化技术体系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7849870" y="98171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任务调度中心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99440" y="2265680"/>
            <a:ext cx="6809740" cy="2326640"/>
            <a:chOff x="944" y="3271"/>
            <a:chExt cx="10724" cy="3664"/>
          </a:xfrm>
        </p:grpSpPr>
        <p:sp>
          <p:nvSpPr>
            <p:cNvPr id="2" name="圆角矩形 1"/>
            <p:cNvSpPr/>
            <p:nvPr/>
          </p:nvSpPr>
          <p:spPr>
            <a:xfrm>
              <a:off x="944" y="3271"/>
              <a:ext cx="10724" cy="36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服务层（业务层）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54" y="5586"/>
              <a:ext cx="2947" cy="10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配置中心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6" y="5586"/>
              <a:ext cx="2947" cy="10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事件中心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05" y="5586"/>
              <a:ext cx="2947" cy="10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数据中心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16" y="4255"/>
              <a:ext cx="4746" cy="11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服务集群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43" y="4254"/>
              <a:ext cx="4502" cy="10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后台</a:t>
              </a:r>
              <a:r>
                <a:rPr lang="en-US" altLang="zh-CN"/>
                <a:t>task</a:t>
              </a:r>
              <a:r>
                <a:rPr lang="zh-CN" altLang="en-US"/>
                <a:t>集群</a:t>
              </a:r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7604125" y="197485"/>
            <a:ext cx="4445" cy="5730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849870" y="183642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服务治理中心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849870" y="2701925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日志管理中心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849870" y="355981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业务监控中心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49870" y="4417695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部署管理中心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849870" y="526034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测试环境管理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586230" y="1398270"/>
            <a:ext cx="1155700" cy="574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IOS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884170" y="1398905"/>
            <a:ext cx="1155700" cy="5734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Android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567045" y="1398270"/>
            <a:ext cx="1155700" cy="574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217035" y="1398270"/>
            <a:ext cx="1155700" cy="574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H5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849870" y="156845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客户端发版管理</a:t>
            </a:r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730885" y="506603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2044065" y="506603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24" name="流程图: 磁盘 23"/>
          <p:cNvSpPr/>
          <p:nvPr/>
        </p:nvSpPr>
        <p:spPr>
          <a:xfrm>
            <a:off x="3426460" y="511048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4813935" y="511048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ES</a:t>
            </a:r>
            <a:endParaRPr lang="en-US" altLang="zh-CN"/>
          </a:p>
        </p:txBody>
      </p:sp>
      <p:sp>
        <p:nvSpPr>
          <p:cNvPr id="26" name="流程图: 磁盘 25"/>
          <p:cNvSpPr/>
          <p:nvPr/>
        </p:nvSpPr>
        <p:spPr>
          <a:xfrm>
            <a:off x="6119495" y="5133975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服务化规范</a:t>
            </a:r>
            <a:endParaRPr lang="zh-CN" altLang="en-US" sz="2800"/>
          </a:p>
        </p:txBody>
      </p:sp>
      <p:pic>
        <p:nvPicPr>
          <p:cNvPr id="3" name="图片 2" descr="服务化规范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742950"/>
            <a:ext cx="7981950" cy="537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运维自动化</a:t>
            </a:r>
            <a:endParaRPr lang="zh-CN" altLang="en-US" sz="2800"/>
          </a:p>
        </p:txBody>
      </p:sp>
      <p:pic>
        <p:nvPicPr>
          <p:cNvPr id="5" name="图片 4" descr="运维自动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742950"/>
            <a:ext cx="8324850" cy="537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55_1*i*0"/>
  <p:tag name="KSO_WM_TEMPLATE_CATEGORY" val="custom"/>
  <p:tag name="KSO_WM_TEMPLATE_INDEX" val="20184655"/>
  <p:tag name="KSO_WM_UNIT_INDEX" val="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ags/tag2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UNIT_TYPE" val="a"/>
  <p:tag name="KSO_WM_UNIT_INDEX" val="1"/>
  <p:tag name="KSO_WM_UNIT_ID" val="custom201846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BUSINESS PLAN"/>
</p:tagLst>
</file>

<file path=ppt/tags/tag3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UNIT_TYPE" val="b"/>
  <p:tag name="KSO_WM_UNIT_INDEX" val="1"/>
  <p:tag name="KSO_WM_UNIT_ID" val="custom20184655_1*b*1"/>
  <p:tag name="KSO_WM_UNIT_LAYERLEVEL" val="1"/>
  <p:tag name="KSO_WM_UNIT_VALUE" val="4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 adipisicing elit.Lorem ipsum dolor sit amet, consectetur adipisicing elit"/>
</p:tagLst>
</file>

<file path=ppt/tags/tag4.xml><?xml version="1.0" encoding="utf-8"?>
<p:tagLst xmlns:p="http://schemas.openxmlformats.org/presentationml/2006/main">
  <p:tag name="KSO_WM_TEMPLATE_CATEGORY" val="custom"/>
  <p:tag name="KSO_WM_TEMPLATE_INDEX" val="20184655"/>
  <p:tag name="KSO_WM_TAG_VERSION" val="1.0"/>
  <p:tag name="KSO_WM_SLIDE_ID" val="custom20184655_1"/>
  <p:tag name="KSO_WM_SLIDE_INDEX" val="1"/>
  <p:tag name="KSO_WM_SLIDE_ITEM_CNT" val="21"/>
  <p:tag name="KSO_WM_SLIDE_LAYOUT" val="a_b"/>
  <p:tag name="KSO_WM_SLIDE_LAYOUT_CNT" val="1_1"/>
  <p:tag name="KSO_WM_SLIDE_TYPE" val="title"/>
  <p:tag name="KSO_WM_BEAUTIFY_FLAG" val="#wm#"/>
  <p:tag name="KSO_WM_SLIDE_POSITION" val="45*304"/>
  <p:tag name="KSO_WM_SLIDE_SIZE" val="518*75"/>
  <p:tag name="KSO_WM_TEMPLATE_THUMBS_INDEX" val="1、4、5、8、10、12、16、19、26、28、29、"/>
  <p:tag name="KSO_WM_SLIDE_SUBTYPE" val="pureTxt"/>
  <p:tag name="KSO_WM_UNIT_VEER_ID" val="153152642"/>
  <p:tag name="KSO_WM_SLIDE_MODEL_TYPE" val="cover"/>
</p:tagLst>
</file>

<file path=ppt/tags/tag5.xml><?xml version="1.0" encoding="utf-8"?>
<p:tagLst xmlns:p="http://schemas.openxmlformats.org/presentationml/2006/main">
  <p:tag name="KSO_WM_TEMPLATE_CATEGORY" val="custom"/>
  <p:tag name="KSO_WM_TEMPLATE_INDEX" val="20184655"/>
</p:tagLst>
</file>

<file path=ppt/tags/tag6.xml><?xml version="1.0" encoding="utf-8"?>
<p:tagLst xmlns:p="http://schemas.openxmlformats.org/presentationml/2006/main">
  <p:tag name="KSO_WM_TEMPLATE_CATEGORY" val="custom"/>
  <p:tag name="KSO_WM_TEMPLATE_INDEX" val="2018465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5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388</Words>
  <Application>WPS 演示</Application>
  <PresentationFormat>宽屏</PresentationFormat>
  <Paragraphs>143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</vt:lpstr>
      <vt:lpstr>微软雅黑 Light</vt:lpstr>
      <vt:lpstr>Century Gothic</vt:lpstr>
      <vt:lpstr>AjiwaiPro</vt:lpstr>
      <vt:lpstr>Arial Unicode MS</vt:lpstr>
      <vt:lpstr>Symbol</vt:lpstr>
      <vt:lpstr>Calibri</vt:lpstr>
      <vt:lpstr>离子</vt:lpstr>
      <vt:lpstr>平台基础架构思路</vt:lpstr>
      <vt:lpstr>平台业务模块</vt:lpstr>
      <vt:lpstr>PowerPoint 演示文稿</vt:lpstr>
      <vt:lpstr>进入新阶段，我们怎么办？</vt:lpstr>
      <vt:lpstr>关键词</vt:lpstr>
      <vt:lpstr>技术边界原则（进行解耦和服务化改造）</vt:lpstr>
      <vt:lpstr>服务化技术体系</vt:lpstr>
      <vt:lpstr>服务化规范</vt:lpstr>
      <vt:lpstr>运维自动化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平台技术规划设想</dc:title>
  <dc:creator/>
  <cp:lastModifiedBy>dell</cp:lastModifiedBy>
  <cp:revision>129</cp:revision>
  <dcterms:created xsi:type="dcterms:W3CDTF">2015-05-05T08:02:00Z</dcterms:created>
  <dcterms:modified xsi:type="dcterms:W3CDTF">2019-04-30T07:02:19Z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