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0" r:id="rId1"/>
  </p:sldMasterIdLst>
  <p:notesMasterIdLst>
    <p:notesMasterId r:id="rId12"/>
  </p:notesMasterIdLst>
  <p:sldIdLst>
    <p:sldId id="290" r:id="rId2"/>
    <p:sldId id="272" r:id="rId3"/>
    <p:sldId id="268" r:id="rId4"/>
    <p:sldId id="302" r:id="rId5"/>
    <p:sldId id="292" r:id="rId6"/>
    <p:sldId id="293" r:id="rId7"/>
    <p:sldId id="297" r:id="rId8"/>
    <p:sldId id="294" r:id="rId9"/>
    <p:sldId id="298" r:id="rId10"/>
    <p:sldId id="299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215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90EEC-21BA-4A21-8293-0EF64F05DB0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967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E2AA-F0F3-4CCE-84AF-019E5CBEDDD1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4383-025F-4889-B26A-A5749CCC04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04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54AF2-503E-426F-8740-22E56E371511}" type="datetimeFigureOut">
              <a:rPr lang="zh-CN" altLang="en-US" smtClean="0"/>
              <a:t>2018/12/25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7256-E239-4B61-8876-51653AA1E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902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54AF2-503E-426F-8740-22E56E371511}" type="datetimeFigureOut">
              <a:rPr lang="zh-CN" altLang="en-US" smtClean="0"/>
              <a:t>2018/12/25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7256-E239-4B61-8876-51653AA1E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391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54AF2-503E-426F-8740-22E56E371511}" type="datetimeFigureOut">
              <a:rPr lang="zh-CN" altLang="en-US" smtClean="0"/>
              <a:t>2018/12/25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7256-E239-4B61-8876-51653AA1E2C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6903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54AF2-503E-426F-8740-22E56E371511}" type="datetimeFigureOut">
              <a:rPr lang="zh-CN" altLang="en-US" smtClean="0"/>
              <a:t>2018/12/25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7256-E239-4B61-8876-51653AA1E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556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54AF2-503E-426F-8740-22E56E371511}" type="datetimeFigureOut">
              <a:rPr lang="zh-CN" altLang="en-US" smtClean="0"/>
              <a:t>2018/12/25</a:t>
            </a:fld>
            <a:endParaRPr lang="zh-CN" alt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7256-E239-4B61-8876-51653AA1E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374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54AF2-503E-426F-8740-22E56E371511}" type="datetimeFigureOut">
              <a:rPr lang="zh-CN" altLang="en-US" smtClean="0"/>
              <a:t>2018/12/25</a:t>
            </a:fld>
            <a:endParaRPr lang="zh-CN" alt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7256-E239-4B61-8876-51653AA1E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3540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54AF2-503E-426F-8740-22E56E371511}" type="datetimeFigureOut">
              <a:rPr lang="zh-CN" altLang="en-US" smtClean="0"/>
              <a:t>2018/12/25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7256-E239-4B61-8876-51653AA1E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5082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54AF2-503E-426F-8740-22E56E371511}" type="datetimeFigureOut">
              <a:rPr lang="zh-CN" altLang="en-US" smtClean="0"/>
              <a:t>2018/12/25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7256-E239-4B61-8876-51653AA1E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2459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/>
        </p:nvSpPr>
        <p:spPr>
          <a:xfrm rot="5400000" flipH="1">
            <a:off x="5308599" y="-25401"/>
            <a:ext cx="1574800" cy="12192000"/>
          </a:xfrm>
          <a:custGeom>
            <a:avLst/>
            <a:gdLst>
              <a:gd name="connsiteX0" fmla="*/ 1574800 w 1574800"/>
              <a:gd name="connsiteY0" fmla="*/ 12192000 h 12192000"/>
              <a:gd name="connsiteX1" fmla="*/ 0 w 1574800"/>
              <a:gd name="connsiteY1" fmla="*/ 12192000 h 12192000"/>
              <a:gd name="connsiteX2" fmla="*/ 0 w 1574800"/>
              <a:gd name="connsiteY2" fmla="*/ 0 h 12192000"/>
              <a:gd name="connsiteX3" fmla="*/ 356114 w 1574800"/>
              <a:gd name="connsiteY3" fmla="*/ 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4800" h="12192000">
                <a:moveTo>
                  <a:pt x="1574800" y="12192000"/>
                </a:moveTo>
                <a:lnTo>
                  <a:pt x="0" y="12192000"/>
                </a:lnTo>
                <a:lnTo>
                  <a:pt x="0" y="0"/>
                </a:lnTo>
                <a:lnTo>
                  <a:pt x="35611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4"/>
          <p:cNvSpPr/>
          <p:nvPr/>
        </p:nvSpPr>
        <p:spPr>
          <a:xfrm rot="16200000">
            <a:off x="5308600" y="-25400"/>
            <a:ext cx="1574800" cy="12192000"/>
          </a:xfrm>
          <a:custGeom>
            <a:avLst/>
            <a:gdLst>
              <a:gd name="connsiteX0" fmla="*/ 1574800 w 1574800"/>
              <a:gd name="connsiteY0" fmla="*/ 12192000 h 12192000"/>
              <a:gd name="connsiteX1" fmla="*/ 0 w 1574800"/>
              <a:gd name="connsiteY1" fmla="*/ 12192000 h 12192000"/>
              <a:gd name="connsiteX2" fmla="*/ 0 w 1574800"/>
              <a:gd name="connsiteY2" fmla="*/ 0 h 12192000"/>
              <a:gd name="connsiteX3" fmla="*/ 356114 w 1574800"/>
              <a:gd name="connsiteY3" fmla="*/ 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4800" h="12192000">
                <a:moveTo>
                  <a:pt x="1574800" y="12192000"/>
                </a:moveTo>
                <a:lnTo>
                  <a:pt x="0" y="12192000"/>
                </a:lnTo>
                <a:lnTo>
                  <a:pt x="0" y="0"/>
                </a:lnTo>
                <a:lnTo>
                  <a:pt x="35611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790700" y="1832502"/>
            <a:ext cx="8623300" cy="2812813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458636" y="1199496"/>
            <a:ext cx="1310464" cy="13104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Shape 3598"/>
          <p:cNvSpPr/>
          <p:nvPr/>
        </p:nvSpPr>
        <p:spPr>
          <a:xfrm>
            <a:off x="5755911" y="1496771"/>
            <a:ext cx="715914" cy="7159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562" y="17673"/>
                  <a:pt x="11782" y="17453"/>
                  <a:pt x="11782" y="17182"/>
                </a:cubicBezTo>
                <a:cubicBezTo>
                  <a:pt x="11782" y="16911"/>
                  <a:pt x="11562" y="16691"/>
                  <a:pt x="11291" y="16691"/>
                </a:cubicBezTo>
                <a:cubicBezTo>
                  <a:pt x="11020" y="16691"/>
                  <a:pt x="10800" y="16911"/>
                  <a:pt x="10800" y="17182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17673" y="18655"/>
                </a:moveTo>
                <a:lnTo>
                  <a:pt x="13745" y="18655"/>
                </a:lnTo>
                <a:lnTo>
                  <a:pt x="13745" y="12273"/>
                </a:lnTo>
                <a:cubicBezTo>
                  <a:pt x="13745" y="12002"/>
                  <a:pt x="13525" y="11782"/>
                  <a:pt x="13255" y="11782"/>
                </a:cubicBezTo>
                <a:lnTo>
                  <a:pt x="8345" y="11782"/>
                </a:lnTo>
                <a:cubicBezTo>
                  <a:pt x="8075" y="11782"/>
                  <a:pt x="7855" y="12002"/>
                  <a:pt x="7855" y="12273"/>
                </a:cubicBezTo>
                <a:lnTo>
                  <a:pt x="7855" y="18655"/>
                </a:lnTo>
                <a:lnTo>
                  <a:pt x="3927" y="18655"/>
                </a:lnTo>
                <a:lnTo>
                  <a:pt x="3927" y="8058"/>
                </a:lnTo>
                <a:lnTo>
                  <a:pt x="10800" y="1185"/>
                </a:lnTo>
                <a:lnTo>
                  <a:pt x="17673" y="8058"/>
                </a:lnTo>
                <a:cubicBezTo>
                  <a:pt x="17673" y="8058"/>
                  <a:pt x="17673" y="18655"/>
                  <a:pt x="17673" y="18655"/>
                </a:cubicBezTo>
                <a:close/>
                <a:moveTo>
                  <a:pt x="17673" y="20618"/>
                </a:moveTo>
                <a:lnTo>
                  <a:pt x="13745" y="20618"/>
                </a:lnTo>
                <a:lnTo>
                  <a:pt x="13745" y="19636"/>
                </a:lnTo>
                <a:lnTo>
                  <a:pt x="17673" y="19636"/>
                </a:lnTo>
                <a:cubicBezTo>
                  <a:pt x="17673" y="19636"/>
                  <a:pt x="17673" y="20618"/>
                  <a:pt x="17673" y="20618"/>
                </a:cubicBezTo>
                <a:close/>
                <a:moveTo>
                  <a:pt x="12764" y="20618"/>
                </a:moveTo>
                <a:lnTo>
                  <a:pt x="8836" y="20618"/>
                </a:lnTo>
                <a:lnTo>
                  <a:pt x="8836" y="12764"/>
                </a:lnTo>
                <a:lnTo>
                  <a:pt x="12764" y="12764"/>
                </a:lnTo>
                <a:cubicBezTo>
                  <a:pt x="12764" y="12764"/>
                  <a:pt x="12764" y="20618"/>
                  <a:pt x="12764" y="20618"/>
                </a:cubicBezTo>
                <a:close/>
                <a:moveTo>
                  <a:pt x="7855" y="20618"/>
                </a:moveTo>
                <a:lnTo>
                  <a:pt x="3927" y="20618"/>
                </a:lnTo>
                <a:lnTo>
                  <a:pt x="3927" y="19636"/>
                </a:lnTo>
                <a:lnTo>
                  <a:pt x="7855" y="19636"/>
                </a:lnTo>
                <a:cubicBezTo>
                  <a:pt x="7855" y="19636"/>
                  <a:pt x="7855" y="20618"/>
                  <a:pt x="7855" y="20618"/>
                </a:cubicBezTo>
                <a:close/>
                <a:moveTo>
                  <a:pt x="14727" y="1964"/>
                </a:moveTo>
                <a:lnTo>
                  <a:pt x="16691" y="1964"/>
                </a:lnTo>
                <a:lnTo>
                  <a:pt x="16691" y="5688"/>
                </a:lnTo>
                <a:lnTo>
                  <a:pt x="14727" y="3724"/>
                </a:lnTo>
                <a:cubicBezTo>
                  <a:pt x="14727" y="3724"/>
                  <a:pt x="14727" y="1964"/>
                  <a:pt x="14727" y="1964"/>
                </a:cubicBezTo>
                <a:close/>
                <a:moveTo>
                  <a:pt x="21456" y="10453"/>
                </a:moveTo>
                <a:lnTo>
                  <a:pt x="17673" y="6670"/>
                </a:lnTo>
                <a:lnTo>
                  <a:pt x="17673" y="1473"/>
                </a:lnTo>
                <a:cubicBezTo>
                  <a:pt x="17673" y="1202"/>
                  <a:pt x="17453" y="982"/>
                  <a:pt x="17182" y="982"/>
                </a:cubicBezTo>
                <a:lnTo>
                  <a:pt x="14236" y="982"/>
                </a:lnTo>
                <a:cubicBezTo>
                  <a:pt x="13966" y="982"/>
                  <a:pt x="13745" y="1202"/>
                  <a:pt x="13745" y="1473"/>
                </a:cubicBezTo>
                <a:lnTo>
                  <a:pt x="13745" y="2742"/>
                </a:ln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144" y="10453"/>
                </a:lnTo>
                <a:cubicBezTo>
                  <a:pt x="55" y="10542"/>
                  <a:pt x="0" y="10665"/>
                  <a:pt x="0" y="10800"/>
                </a:cubicBezTo>
                <a:cubicBezTo>
                  <a:pt x="0" y="11072"/>
                  <a:pt x="220" y="11291"/>
                  <a:pt x="491" y="11291"/>
                </a:cubicBezTo>
                <a:cubicBezTo>
                  <a:pt x="626" y="11291"/>
                  <a:pt x="749" y="11236"/>
                  <a:pt x="838" y="11147"/>
                </a:cubicBezTo>
                <a:lnTo>
                  <a:pt x="2945" y="9040"/>
                </a:lnTo>
                <a:lnTo>
                  <a:pt x="2945" y="21109"/>
                </a:lnTo>
                <a:cubicBezTo>
                  <a:pt x="2945" y="21381"/>
                  <a:pt x="3166" y="21600"/>
                  <a:pt x="3436" y="21600"/>
                </a:cubicBezTo>
                <a:lnTo>
                  <a:pt x="18164" y="21600"/>
                </a:lnTo>
                <a:cubicBezTo>
                  <a:pt x="18434" y="21600"/>
                  <a:pt x="18655" y="21381"/>
                  <a:pt x="18655" y="21109"/>
                </a:cubicBezTo>
                <a:lnTo>
                  <a:pt x="18655" y="9040"/>
                </a:lnTo>
                <a:lnTo>
                  <a:pt x="20762" y="11147"/>
                </a:lnTo>
                <a:cubicBezTo>
                  <a:pt x="20851" y="11236"/>
                  <a:pt x="20974" y="11291"/>
                  <a:pt x="21109" y="11291"/>
                </a:cubicBezTo>
                <a:cubicBezTo>
                  <a:pt x="21380" y="11291"/>
                  <a:pt x="21600" y="11072"/>
                  <a:pt x="21600" y="10800"/>
                </a:cubicBezTo>
                <a:cubicBezTo>
                  <a:pt x="21600" y="10665"/>
                  <a:pt x="21545" y="10542"/>
                  <a:pt x="21456" y="10453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641598" y="3759330"/>
            <a:ext cx="6908801" cy="6552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lIns="90000" tIns="46800" rIns="90000" bIns="46800"/>
          <a:lstStyle/>
          <a:p>
            <a:fld id="{13954AF2-503E-426F-8740-22E56E371511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lIns="90000" tIns="46800" rIns="90000" bIns="46800"/>
          <a:lstStyle/>
          <a:p>
            <a:fld id="{9F847256-E239-4B61-8876-51653AA1E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4584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54AF2-503E-426F-8740-22E56E371511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7256-E239-4B61-8876-51653AA1E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44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54AF2-503E-426F-8740-22E56E371511}" type="datetimeFigureOut">
              <a:rPr lang="zh-CN" altLang="en-US" smtClean="0"/>
              <a:t>2018/12/25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7256-E239-4B61-8876-51653AA1E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425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54AF2-503E-426F-8740-22E56E371511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7256-E239-4B61-8876-51653AA1E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379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54AF2-503E-426F-8740-22E56E371511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7256-E239-4B61-8876-51653AA1E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835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54AF2-503E-426F-8740-22E56E371511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7256-E239-4B61-8876-51653AA1E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291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54AF2-503E-426F-8740-22E56E371511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7256-E239-4B61-8876-51653AA1E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059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54AF2-503E-426F-8740-22E56E371511}" type="datetimeFigureOut">
              <a:rPr lang="zh-CN" altLang="en-US" smtClean="0"/>
              <a:t>2018/12/25</a:t>
            </a:fld>
            <a:endParaRPr lang="zh-CN" alt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7256-E239-4B61-8876-51653AA1E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488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2018/12/25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169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3954AF2-503E-426F-8740-22E56E371511}" type="datetimeFigureOut">
              <a:rPr lang="zh-CN" altLang="en-US" smtClean="0"/>
              <a:t>2018/12/25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47256-E239-4B61-8876-51653AA1E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8620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  <p:sldLayoutId id="2147483748" r:id="rId18"/>
    <p:sldLayoutId id="2147483658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>
            <p:custDataLst>
              <p:tags r:id="rId2"/>
            </p:custDataLst>
          </p:nvPr>
        </p:nvSpPr>
        <p:spPr>
          <a:xfrm>
            <a:off x="4256630" y="956981"/>
            <a:ext cx="2420982" cy="1219200"/>
          </a:xfrm>
          <a:prstGeom prst="rect">
            <a:avLst/>
          </a:prstGeom>
          <a:noFill/>
        </p:spPr>
        <p:txBody>
          <a:bodyPr wrap="square" lIns="90000" tIns="46800" rIns="90000" bIns="0" rtlCol="0" anchor="b">
            <a:normAutofit/>
          </a:bodyPr>
          <a:lstStyle/>
          <a:p>
            <a:r>
              <a:rPr lang="en-US" altLang="zh-CN" sz="7200" dirty="0">
                <a:solidFill>
                  <a:schemeClr val="tx1"/>
                </a:solidFill>
                <a:cs typeface="Arial" panose="020B0604020202020204" pitchFamily="34" charset="0"/>
              </a:rPr>
              <a:t>2019</a:t>
            </a:r>
            <a:endParaRPr lang="zh-CN" altLang="en-US" sz="72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1941195" y="2372360"/>
            <a:ext cx="7810500" cy="114744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平台基础架构思路</a:t>
            </a:r>
            <a:endParaRPr lang="zh-CN" altLang="en-US" dirty="0"/>
          </a:p>
        </p:txBody>
      </p:sp>
      <p:sp>
        <p:nvSpPr>
          <p:cNvPr id="11" name="副标题 10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4576445" y="4736465"/>
            <a:ext cx="1673860" cy="665480"/>
          </a:xfrm>
        </p:spPr>
        <p:txBody>
          <a:bodyPr>
            <a:noAutofit/>
          </a:bodyPr>
          <a:lstStyle/>
          <a:p>
            <a:endParaRPr lang="zh-CN" altLang="en-US" sz="2400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2641598" y="3022095"/>
            <a:ext cx="6908801" cy="655200"/>
          </a:xfrm>
        </p:spPr>
        <p:txBody>
          <a:bodyPr>
            <a:no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4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Thanks</a:t>
            </a:r>
            <a:endParaRPr lang="zh-CN" altLang="en-US" sz="4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ctrTitle"/>
          </p:nvPr>
        </p:nvSpPr>
        <p:spPr>
          <a:xfrm>
            <a:off x="374240" y="127559"/>
            <a:ext cx="6440582" cy="1147484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平台</a:t>
            </a:r>
            <a:r>
              <a:rPr lang="zh-CN" altLang="en-US" sz="3600" dirty="0"/>
              <a:t>业务模块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1356360" y="1101725"/>
            <a:ext cx="1727835" cy="627380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zh-CN" altLang="en-US" sz="2800" strike="noStrike" noProof="1"/>
              <a:t>用户系统</a:t>
            </a:r>
            <a:endParaRPr lang="en-US" altLang="zh-CN" sz="2800" strike="noStrike" noProof="1"/>
          </a:p>
        </p:txBody>
      </p:sp>
      <p:sp>
        <p:nvSpPr>
          <p:cNvPr id="7" name="圆角矩形 6"/>
          <p:cNvSpPr/>
          <p:nvPr/>
        </p:nvSpPr>
        <p:spPr>
          <a:xfrm>
            <a:off x="3397250" y="1101725"/>
            <a:ext cx="1748790" cy="627380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zh-CN" altLang="en-US" sz="2800" noProof="1"/>
              <a:t>拍卖</a:t>
            </a:r>
            <a:r>
              <a:rPr lang="zh-CN" altLang="en-US" sz="2800" strike="noStrike" noProof="1" smtClean="0"/>
              <a:t>系统</a:t>
            </a:r>
            <a:endParaRPr lang="zh-CN" altLang="en-US" sz="2800" strike="noStrike" noProof="1"/>
          </a:p>
        </p:txBody>
      </p:sp>
      <p:sp>
        <p:nvSpPr>
          <p:cNvPr id="2" name="圆角矩形 1"/>
          <p:cNvSpPr/>
          <p:nvPr/>
        </p:nvSpPr>
        <p:spPr>
          <a:xfrm>
            <a:off x="5450840" y="1101725"/>
            <a:ext cx="1866900" cy="627380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zh-CN" altLang="en-US" sz="2800" strike="noStrike" noProof="1"/>
              <a:t>交易系统</a:t>
            </a:r>
          </a:p>
        </p:txBody>
      </p:sp>
      <p:sp>
        <p:nvSpPr>
          <p:cNvPr id="3" name="流程图: 可选过程 2"/>
          <p:cNvSpPr/>
          <p:nvPr/>
        </p:nvSpPr>
        <p:spPr>
          <a:xfrm>
            <a:off x="1370330" y="2613660"/>
            <a:ext cx="1727200" cy="522605"/>
          </a:xfrm>
          <a:prstGeom prst="flowChartAlternateProcess">
            <a:avLst/>
          </a:prstGeom>
          <a:solidFill>
            <a:srgbClr val="92D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/>
              <a:t>定时任务</a:t>
            </a:r>
            <a:endParaRPr lang="zh-CN" altLang="en-US" sz="2800" b="1"/>
          </a:p>
        </p:txBody>
      </p:sp>
      <p:sp>
        <p:nvSpPr>
          <p:cNvPr id="6" name="圆角矩形 5"/>
          <p:cNvSpPr/>
          <p:nvPr/>
        </p:nvSpPr>
        <p:spPr>
          <a:xfrm>
            <a:off x="3374390" y="2613660"/>
            <a:ext cx="1748790" cy="522605"/>
          </a:xfrm>
          <a:prstGeom prst="round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zh-CN" altLang="en-US" sz="2800" strike="noStrike" noProof="1">
                <a:latin typeface="微软雅黑" panose="020B0503020204020204" charset="-122"/>
                <a:ea typeface="微软雅黑" panose="020B0503020204020204" charset="-122"/>
              </a:rPr>
              <a:t>业务监控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5451475" y="2613660"/>
            <a:ext cx="1866265" cy="523240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/>
            <a:r>
              <a:rPr lang="zh-CN" altLang="en-US" sz="2800" strike="noStrike" noProof="1">
                <a:solidFill>
                  <a:schemeClr val="lt1"/>
                </a:solidFill>
              </a:rPr>
              <a:t>行情主推</a:t>
            </a:r>
            <a:endParaRPr lang="zh-CN" altLang="en-US" sz="2800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643495" y="1860550"/>
            <a:ext cx="1866900" cy="579120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solidFill>
                  <a:schemeClr val="lt1"/>
                </a:solidFill>
                <a:sym typeface="+mn-ea"/>
              </a:rPr>
              <a:t>push平台</a:t>
            </a:r>
            <a:endParaRPr lang="zh-CN" altLang="en-US" sz="2800" b="1">
              <a:ln w="22225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effectLst/>
              <a:latin typeface="+mn-ea"/>
              <a:ea typeface="微软雅黑 Light" panose="020B0502040204020203" charset="-122"/>
              <a:sym typeface="+mn-ea"/>
            </a:endParaRPr>
          </a:p>
        </p:txBody>
      </p:sp>
      <p:sp>
        <p:nvSpPr>
          <p:cNvPr id="11" name="流程图: 可选过程 10"/>
          <p:cNvSpPr/>
          <p:nvPr/>
        </p:nvSpPr>
        <p:spPr>
          <a:xfrm>
            <a:off x="5450840" y="1860550"/>
            <a:ext cx="1866900" cy="579120"/>
          </a:xfrm>
          <a:prstGeom prst="flowChartAlternateProcess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/>
              <a:t>运营后台</a:t>
            </a:r>
            <a:endParaRPr lang="zh-CN" altLang="en-US" sz="2800" b="1"/>
          </a:p>
        </p:txBody>
      </p:sp>
      <p:sp>
        <p:nvSpPr>
          <p:cNvPr id="12" name="圆角矩形 11"/>
          <p:cNvSpPr/>
          <p:nvPr/>
        </p:nvSpPr>
        <p:spPr>
          <a:xfrm>
            <a:off x="3397250" y="1860550"/>
            <a:ext cx="1748790" cy="579120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zh-CN" altLang="en-US" sz="2800" strike="noStrike" noProof="1">
                <a:latin typeface="微软雅黑" panose="020B0503020204020204" charset="-122"/>
                <a:ea typeface="微软雅黑" panose="020B0503020204020204" charset="-122"/>
              </a:rPr>
              <a:t>管理后台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1354455" y="1860550"/>
            <a:ext cx="1728470" cy="578485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/>
            <a:r>
              <a:rPr lang="zh-CN" altLang="en-US" sz="2800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官网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7643495" y="1101725"/>
            <a:ext cx="1866900" cy="627380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en-US" altLang="zh-CN" sz="2800" strike="noStrike" noProof="1"/>
              <a:t>APP</a:t>
            </a:r>
            <a:r>
              <a:rPr lang="zh-CN" altLang="en-US" sz="2800" strike="noStrike" noProof="1"/>
              <a:t>接口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7644130" y="2613660"/>
            <a:ext cx="1866900" cy="5238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客服系统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1354455" y="3389630"/>
            <a:ext cx="1725930" cy="4730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对账系统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3408680" y="3389630"/>
            <a:ext cx="1725930" cy="4730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营销活动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5450840" y="3389630"/>
            <a:ext cx="1725930" cy="4730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智能推荐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7642860" y="3389630"/>
            <a:ext cx="1867535" cy="4730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增值服务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1370330" y="4108450"/>
            <a:ext cx="8140700" cy="5156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>
                <a:latin typeface="Arial" panose="020B0604020202020204" pitchFamily="34" charset="0"/>
                <a:cs typeface="Arial" panose="020B0604020202020204" pitchFamily="34" charset="0"/>
              </a:rPr>
              <a:t>…   </a:t>
            </a:r>
            <a:r>
              <a:rPr lang="zh-CN" altLang="en-US" sz="3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…   …   …   …   …   …   </a:t>
            </a:r>
            <a:endParaRPr lang="zh-CN" alt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409700" y="4976495"/>
            <a:ext cx="79038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功能开发快速演进，业务复杂度上升，维护难度加大</a:t>
            </a:r>
          </a:p>
          <a:p>
            <a:r>
              <a:rPr lang="zh-CN" altLang="en-US"/>
              <a:t>系统稳定性不够满意</a:t>
            </a:r>
          </a:p>
          <a:p>
            <a:r>
              <a:rPr lang="zh-CN" altLang="en-US"/>
              <a:t>手工维护工作多，自动化运维手段不足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626745" y="223520"/>
            <a:ext cx="41065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互联网平台演进过程</a:t>
            </a:r>
          </a:p>
        </p:txBody>
      </p:sp>
      <p:pic>
        <p:nvPicPr>
          <p:cNvPr id="13" name="图片 12" descr="技术演进过程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45" y="412115"/>
            <a:ext cx="10058400" cy="58801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266065" y="117475"/>
            <a:ext cx="6440805" cy="668020"/>
          </a:xfrm>
        </p:spPr>
        <p:txBody>
          <a:bodyPr>
            <a:normAutofit/>
          </a:bodyPr>
          <a:lstStyle/>
          <a:p>
            <a:r>
              <a:rPr lang="zh-CN" altLang="en-US" sz="2800"/>
              <a:t>进入新阶段，我们怎么办？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050" y="679450"/>
            <a:ext cx="8916670" cy="552831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245870" y="6405880"/>
            <a:ext cx="3721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目前先从前三项下手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266065" y="117475"/>
            <a:ext cx="6440805" cy="668020"/>
          </a:xfrm>
        </p:spPr>
        <p:txBody>
          <a:bodyPr>
            <a:normAutofit/>
          </a:bodyPr>
          <a:lstStyle/>
          <a:p>
            <a:r>
              <a:rPr lang="zh-CN" altLang="en-US" sz="2800"/>
              <a:t>关键词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4547870" y="1341120"/>
            <a:ext cx="1884680" cy="676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解耦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1515745" y="1341120"/>
            <a:ext cx="1884680" cy="676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微服务化改造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1515745" y="3517900"/>
            <a:ext cx="1884680" cy="676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降低复杂度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515745" y="2399665"/>
            <a:ext cx="1884680" cy="676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分布式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1515745" y="4561840"/>
            <a:ext cx="1884680" cy="676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云平台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4547870" y="3584575"/>
            <a:ext cx="1884680" cy="676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异构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7377430" y="1341120"/>
            <a:ext cx="1884680" cy="676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技术栈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4547870" y="2444115"/>
            <a:ext cx="1884680" cy="676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测试成本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7377430" y="3517900"/>
            <a:ext cx="1884680" cy="676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可伸缩性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7377430" y="2444115"/>
            <a:ext cx="1884680" cy="676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可靠性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266065" y="117475"/>
            <a:ext cx="7693660" cy="668020"/>
          </a:xfrm>
        </p:spPr>
        <p:txBody>
          <a:bodyPr>
            <a:normAutofit/>
          </a:bodyPr>
          <a:lstStyle/>
          <a:p>
            <a:r>
              <a:rPr lang="zh-CN" altLang="en-US" sz="2800"/>
              <a:t>技术边界原则（进行解耦和服务化改造）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220" y="1100455"/>
            <a:ext cx="6526530" cy="412496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圆角矩形 29"/>
          <p:cNvSpPr/>
          <p:nvPr/>
        </p:nvSpPr>
        <p:spPr>
          <a:xfrm>
            <a:off x="607060" y="829310"/>
            <a:ext cx="6794500" cy="134620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展    示   层</a:t>
            </a:r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614680" y="4742815"/>
            <a:ext cx="6839585" cy="123063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dk1"/>
                </a:solidFill>
              </a:rPr>
              <a:t>基 础 设 施 层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03505" y="6350"/>
            <a:ext cx="6440805" cy="668020"/>
          </a:xfrm>
        </p:spPr>
        <p:txBody>
          <a:bodyPr>
            <a:normAutofit/>
          </a:bodyPr>
          <a:lstStyle/>
          <a:p>
            <a:r>
              <a:rPr lang="zh-CN" altLang="en-US" sz="2800"/>
              <a:t>服务化技术体系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7849870" y="981710"/>
            <a:ext cx="1871345" cy="6718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任务调度中心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599440" y="2265680"/>
            <a:ext cx="6809740" cy="2326640"/>
            <a:chOff x="944" y="3271"/>
            <a:chExt cx="10724" cy="3664"/>
          </a:xfrm>
        </p:grpSpPr>
        <p:sp>
          <p:nvSpPr>
            <p:cNvPr id="2" name="圆角矩形 1"/>
            <p:cNvSpPr/>
            <p:nvPr/>
          </p:nvSpPr>
          <p:spPr>
            <a:xfrm>
              <a:off x="944" y="3271"/>
              <a:ext cx="10724" cy="3665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服务层（业务层）</a:t>
              </a:r>
            </a:p>
            <a:p>
              <a:pPr algn="ctr"/>
              <a:endParaRPr lang="zh-CN" altLang="en-US"/>
            </a:p>
            <a:p>
              <a:pPr algn="ctr"/>
              <a:endParaRPr lang="zh-CN" altLang="en-US"/>
            </a:p>
            <a:p>
              <a:pPr algn="ctr"/>
              <a:endParaRPr lang="zh-CN" altLang="en-US"/>
            </a:p>
            <a:p>
              <a:pPr algn="ctr"/>
              <a:endParaRPr lang="zh-CN" altLang="en-US"/>
            </a:p>
            <a:p>
              <a:pPr algn="ctr"/>
              <a:endParaRPr lang="zh-CN" altLang="en-US"/>
            </a:p>
            <a:p>
              <a:pPr algn="ctr"/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1554" y="5586"/>
              <a:ext cx="2947" cy="1058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配置中心</a:t>
              </a: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8306" y="5586"/>
              <a:ext cx="2947" cy="1058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事件中心</a:t>
              </a: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4905" y="5586"/>
              <a:ext cx="2947" cy="1058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数据中心</a:t>
              </a: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616" y="4255"/>
              <a:ext cx="4746" cy="1128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服务集群</a:t>
              </a: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6743" y="4254"/>
              <a:ext cx="4502" cy="1060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后台</a:t>
              </a:r>
              <a:r>
                <a:rPr lang="en-US" altLang="zh-CN"/>
                <a:t>task</a:t>
              </a:r>
              <a:r>
                <a:rPr lang="zh-CN" altLang="en-US"/>
                <a:t>集群</a:t>
              </a:r>
            </a:p>
          </p:txBody>
        </p:sp>
      </p:grpSp>
      <p:cxnSp>
        <p:nvCxnSpPr>
          <p:cNvPr id="12" name="直接连接符 11"/>
          <p:cNvCxnSpPr/>
          <p:nvPr/>
        </p:nvCxnSpPr>
        <p:spPr>
          <a:xfrm flipH="1">
            <a:off x="7604125" y="197485"/>
            <a:ext cx="4445" cy="57308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7849870" y="1836420"/>
            <a:ext cx="1871345" cy="6718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服务治理中心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7849870" y="2701925"/>
            <a:ext cx="1871345" cy="6718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日志管理中心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7849870" y="3559810"/>
            <a:ext cx="1871345" cy="6718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业务监控中心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7849870" y="4417695"/>
            <a:ext cx="1871345" cy="6718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部署管理中心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7849870" y="5260340"/>
            <a:ext cx="1871345" cy="6718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测试环境管理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1586230" y="1398270"/>
            <a:ext cx="1155700" cy="574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IOS</a:t>
            </a:r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2884170" y="1398905"/>
            <a:ext cx="1155700" cy="57340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Android</a:t>
            </a:r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5567045" y="1398270"/>
            <a:ext cx="1155700" cy="574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WEB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4217035" y="1398270"/>
            <a:ext cx="1155700" cy="574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H5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7849870" y="156845"/>
            <a:ext cx="1871345" cy="6718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客户端发版管理</a:t>
            </a:r>
          </a:p>
        </p:txBody>
      </p:sp>
      <p:sp>
        <p:nvSpPr>
          <p:cNvPr id="9" name="流程图: 磁盘 8"/>
          <p:cNvSpPr/>
          <p:nvPr/>
        </p:nvSpPr>
        <p:spPr>
          <a:xfrm>
            <a:off x="730885" y="5066030"/>
            <a:ext cx="1111250" cy="713105"/>
          </a:xfrm>
          <a:prstGeom prst="flowChartMagneticDisk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数据库</a:t>
            </a:r>
          </a:p>
        </p:txBody>
      </p:sp>
      <p:sp>
        <p:nvSpPr>
          <p:cNvPr id="23" name="流程图: 磁盘 22"/>
          <p:cNvSpPr/>
          <p:nvPr/>
        </p:nvSpPr>
        <p:spPr>
          <a:xfrm>
            <a:off x="2044065" y="5066030"/>
            <a:ext cx="1111250" cy="713105"/>
          </a:xfrm>
          <a:prstGeom prst="flowChartMagneticDisk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缓存</a:t>
            </a:r>
          </a:p>
        </p:txBody>
      </p:sp>
      <p:sp>
        <p:nvSpPr>
          <p:cNvPr id="24" name="流程图: 磁盘 23"/>
          <p:cNvSpPr/>
          <p:nvPr/>
        </p:nvSpPr>
        <p:spPr>
          <a:xfrm>
            <a:off x="3426460" y="5110480"/>
            <a:ext cx="1111250" cy="713105"/>
          </a:xfrm>
          <a:prstGeom prst="flowChartMagneticDisk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队列</a:t>
            </a:r>
          </a:p>
        </p:txBody>
      </p:sp>
      <p:sp>
        <p:nvSpPr>
          <p:cNvPr id="25" name="流程图: 磁盘 24"/>
          <p:cNvSpPr/>
          <p:nvPr/>
        </p:nvSpPr>
        <p:spPr>
          <a:xfrm>
            <a:off x="4813935" y="5110480"/>
            <a:ext cx="1111250" cy="713105"/>
          </a:xfrm>
          <a:prstGeom prst="flowChartMagneticDisk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ES</a:t>
            </a:r>
          </a:p>
        </p:txBody>
      </p:sp>
      <p:sp>
        <p:nvSpPr>
          <p:cNvPr id="26" name="流程图: 磁盘 25"/>
          <p:cNvSpPr/>
          <p:nvPr/>
        </p:nvSpPr>
        <p:spPr>
          <a:xfrm>
            <a:off x="6119495" y="5133975"/>
            <a:ext cx="1111250" cy="713105"/>
          </a:xfrm>
          <a:prstGeom prst="flowChartMagneticDisk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文件系统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266065" y="117475"/>
            <a:ext cx="6440805" cy="668020"/>
          </a:xfrm>
        </p:spPr>
        <p:txBody>
          <a:bodyPr>
            <a:normAutofit/>
          </a:bodyPr>
          <a:lstStyle/>
          <a:p>
            <a:r>
              <a:rPr lang="zh-CN" altLang="en-US" sz="2800"/>
              <a:t>服务化规范</a:t>
            </a:r>
          </a:p>
        </p:txBody>
      </p:sp>
      <p:pic>
        <p:nvPicPr>
          <p:cNvPr id="3" name="图片 2" descr="服务化规范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025" y="742950"/>
            <a:ext cx="7981950" cy="53721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266065" y="117475"/>
            <a:ext cx="6440805" cy="668020"/>
          </a:xfrm>
        </p:spPr>
        <p:txBody>
          <a:bodyPr>
            <a:normAutofit/>
          </a:bodyPr>
          <a:lstStyle/>
          <a:p>
            <a:r>
              <a:rPr lang="zh-CN" altLang="en-US" sz="2800"/>
              <a:t>运维自动化</a:t>
            </a:r>
          </a:p>
        </p:txBody>
      </p:sp>
      <p:pic>
        <p:nvPicPr>
          <p:cNvPr id="5" name="图片 4" descr="运维自动化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575" y="742950"/>
            <a:ext cx="8324850" cy="53721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655"/>
  <p:tag name="KSO_WM_TAG_VERSION" val="1.0"/>
  <p:tag name="KSO_WM_SLIDE_ID" val="custom20184655_1"/>
  <p:tag name="KSO_WM_SLIDE_INDEX" val="1"/>
  <p:tag name="KSO_WM_SLIDE_ITEM_CNT" val="21"/>
  <p:tag name="KSO_WM_SLIDE_LAYOUT" val="a_b"/>
  <p:tag name="KSO_WM_SLIDE_LAYOUT_CNT" val="1_1"/>
  <p:tag name="KSO_WM_SLIDE_TYPE" val="title"/>
  <p:tag name="KSO_WM_BEAUTIFY_FLAG" val="#wm#"/>
  <p:tag name="KSO_WM_SLIDE_POSITION" val="45*304"/>
  <p:tag name="KSO_WM_SLIDE_SIZE" val="518*75"/>
  <p:tag name="KSO_WM_TEMPLATE_THUMBS_INDEX" val="1、4、5、8、10、12、16、19、26、28、29、"/>
  <p:tag name="KSO_WM_SLIDE_SUBTYPE" val="pureTxt"/>
  <p:tag name="KSO_WM_UNIT_VEER_ID" val="153152642"/>
  <p:tag name="KSO_WM_SLIDE_MODEL_TYPE" val="cover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65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65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65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65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655_1*i*0"/>
  <p:tag name="KSO_WM_TEMPLATE_CATEGORY" val="custom"/>
  <p:tag name="KSO_WM_TEMPLATE_INDEX" val="20184655"/>
  <p:tag name="KSO_WM_UNIT_INDEX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655"/>
  <p:tag name="KSO_WM_TAG_VERSION" val="1.0"/>
  <p:tag name="KSO_WM_UNIT_TYPE" val="a"/>
  <p:tag name="KSO_WM_UNIT_INDEX" val="1"/>
  <p:tag name="KSO_WM_UNIT_ID" val="custom20184655_1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BUSINESS PLA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655"/>
  <p:tag name="KSO_WM_TAG_VERSION" val="1.0"/>
  <p:tag name="KSO_WM_UNIT_TYPE" val="b"/>
  <p:tag name="KSO_WM_UNIT_INDEX" val="1"/>
  <p:tag name="KSO_WM_UNIT_ID" val="custom20184655_1*b*1"/>
  <p:tag name="KSO_WM_UNIT_LAYERLEVEL" val="1"/>
  <p:tag name="KSO_WM_UNIT_VALUE" val="49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Lorem ipsum dolor sit amet, consectetur adipisicing elit.Lorem ipsum dolor sit amet, consectetur adipisicing eli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65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65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65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65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655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</TotalTime>
  <Words>188</Words>
  <Application>Microsoft Office PowerPoint</Application>
  <PresentationFormat>宽屏</PresentationFormat>
  <Paragraphs>77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宋体</vt:lpstr>
      <vt:lpstr>微软雅黑</vt:lpstr>
      <vt:lpstr>微软雅黑 Light</vt:lpstr>
      <vt:lpstr>Arial</vt:lpstr>
      <vt:lpstr>Calibri</vt:lpstr>
      <vt:lpstr>Century Gothic</vt:lpstr>
      <vt:lpstr>Wingdings 3</vt:lpstr>
      <vt:lpstr>离子</vt:lpstr>
      <vt:lpstr>平台基础架构思路</vt:lpstr>
      <vt:lpstr>平台业务模块</vt:lpstr>
      <vt:lpstr>PowerPoint 演示文稿</vt:lpstr>
      <vt:lpstr>进入新阶段，我们怎么办？</vt:lpstr>
      <vt:lpstr>关键词</vt:lpstr>
      <vt:lpstr>技术边界原则（进行解耦和服务化改造）</vt:lpstr>
      <vt:lpstr>服务化技术体系</vt:lpstr>
      <vt:lpstr>服务化规范</vt:lpstr>
      <vt:lpstr>运维自动化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平台技术规划设想</dc:title>
  <dc:creator/>
  <cp:lastModifiedBy>jason</cp:lastModifiedBy>
  <cp:revision>128</cp:revision>
  <dcterms:created xsi:type="dcterms:W3CDTF">2015-05-05T08:02:00Z</dcterms:created>
  <dcterms:modified xsi:type="dcterms:W3CDTF">2018-12-25T03:27:21Z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2052-11.1.0.8201</vt:lpwstr>
  </property>
</Properties>
</file>