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0" r:id="rId4"/>
    <p:sldId id="268" r:id="rId5"/>
    <p:sldId id="267" r:id="rId6"/>
    <p:sldId id="269" r:id="rId7"/>
    <p:sldId id="270" r:id="rId8"/>
    <p:sldId id="266" r:id="rId9"/>
    <p:sldId id="265" r:id="rId10"/>
    <p:sldId id="264" r:id="rId11"/>
    <p:sldId id="263" r:id="rId12"/>
    <p:sldId id="261" r:id="rId13"/>
    <p:sldId id="272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nnbl07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ncuee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"/>
            <a:ext cx="1238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6" y="2130427"/>
            <a:ext cx="6983413" cy="137001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4148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771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60351"/>
            <a:ext cx="2057400" cy="58658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60351"/>
            <a:ext cx="6019800" cy="58658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0958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4" y="260350"/>
            <a:ext cx="7272337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3712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4" y="260350"/>
            <a:ext cx="7272337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48584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4" y="260350"/>
            <a:ext cx="7272337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2942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4" y="260350"/>
            <a:ext cx="7272337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610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60351"/>
            <a:ext cx="8229600" cy="58658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627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211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6660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893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9657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348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04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59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003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icture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1075"/>
            <a:ext cx="81010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picture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6181727"/>
            <a:ext cx="57245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4" y="260350"/>
            <a:ext cx="72723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E6DE59F-ED6C-41D4-8BAB-D99DB9528138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A5D394B6-F2FD-4838-AB4A-34F1CDAD485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-173038" y="-44450"/>
            <a:ext cx="1676401" cy="1584325"/>
            <a:chOff x="2426" y="255"/>
            <a:chExt cx="1056" cy="998"/>
          </a:xfrm>
        </p:grpSpPr>
        <p:pic>
          <p:nvPicPr>
            <p:cNvPr id="1034" name="Picture 8" descr="과학3d(원자구조)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255"/>
              <a:ext cx="1056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9" descr="ncueee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6"/>
              <a:ext cx="780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771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kumimoji="1" sz="3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8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4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unumobile.com/unu/?p=23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10503-15AE-4DEF-86D3-CD321F67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54" y="2562569"/>
            <a:ext cx="6983413" cy="1370013"/>
          </a:xfrm>
        </p:spPr>
        <p:txBody>
          <a:bodyPr/>
          <a:lstStyle/>
          <a:p>
            <a:r>
              <a:rPr lang="en-US" altLang="zh-TW" b="1" dirty="0"/>
              <a:t>Arduino </a:t>
            </a:r>
            <a:r>
              <a:rPr lang="en-US" altLang="zh-TW" b="1" dirty="0" err="1"/>
              <a:t>Wifi</a:t>
            </a:r>
            <a:r>
              <a:rPr lang="zh-TW" altLang="en-US" b="1" dirty="0"/>
              <a:t> </a:t>
            </a:r>
            <a:r>
              <a:rPr lang="zh-TW" altLang="zh-TW" b="1" dirty="0"/>
              <a:t>模組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73629-B49B-4351-B146-3D11FC1E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21087"/>
            <a:ext cx="6400800" cy="1752600"/>
          </a:xfrm>
        </p:spPr>
        <p:txBody>
          <a:bodyPr/>
          <a:lstStyle/>
          <a:p>
            <a:r>
              <a:rPr lang="zh-TW" altLang="en-US" dirty="0"/>
              <a:t>學生：楊御政</a:t>
            </a:r>
            <a:endParaRPr lang="en-US" altLang="zh-TW" dirty="0"/>
          </a:p>
          <a:p>
            <a:r>
              <a:rPr lang="zh-TW" altLang="en-US" dirty="0"/>
              <a:t>指導老師：林得裕</a:t>
            </a:r>
            <a:r>
              <a:rPr lang="en-US" altLang="zh-TW" dirty="0"/>
              <a:t>	</a:t>
            </a:r>
            <a:r>
              <a:rPr lang="zh-TW" altLang="en-US" dirty="0"/>
              <a:t>老師</a:t>
            </a:r>
          </a:p>
        </p:txBody>
      </p:sp>
    </p:spTree>
    <p:extLst>
      <p:ext uri="{BB962C8B-B14F-4D97-AF65-F5344CB8AC3E}">
        <p14:creationId xmlns:p14="http://schemas.microsoft.com/office/powerpoint/2010/main" val="31863599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DBE40-B4B5-4D47-8F46-D26BF375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Results and Discussion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E900EC7-6F01-49C6-A8D3-0B4CB39896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5" y="2403364"/>
            <a:ext cx="4164646" cy="36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A69722-D409-4BB5-BEFF-F6AEB044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94" y="2582026"/>
            <a:ext cx="4256795" cy="34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6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6A271-B218-4B6C-AE92-121D6E9D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44D5D-D77D-42CB-BFDC-C3DD9343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由於測試網頁控制</a:t>
            </a:r>
            <a:r>
              <a:rPr lang="en-US" altLang="zh-TW" sz="2400" dirty="0"/>
              <a:t>LED</a:t>
            </a:r>
            <a:r>
              <a:rPr lang="zh-TW" altLang="zh-TW" sz="2400" dirty="0"/>
              <a:t>實驗時，發現開關點選時間無法太近，否則容易造成傳輸上的錯誤，因此設計傳送波測試為硬體上的錯誤還是傳輸上的問題。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TW" sz="2400" dirty="0"/>
              <a:t>由於接收端牽涉網頁設計部分較為複雜，因此本實驗接收端使用</a:t>
            </a:r>
            <a:r>
              <a:rPr lang="en-US" altLang="zh-TW" sz="2400" dirty="0" err="1"/>
              <a:t>ThingSpeak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ThingSpeak</a:t>
            </a:r>
            <a:r>
              <a:rPr lang="zh-TW" altLang="zh-TW" sz="2400" dirty="0"/>
              <a:t>是一個專為物聯網而產生的應用程式平台，它允許你使用網路設備即時地將數據上傳到雲端使之聚集在一起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257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91043-4EED-4239-B412-EB3D493A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dirty="0">
                <a:cs typeface="Times New Roman" pitchFamily="18" charset="0"/>
              </a:rPr>
              <a:t>Conclusion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62380-4C62-4E95-B02E-0E47F52A68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23" y="3234756"/>
            <a:ext cx="7023651" cy="3448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1D8A7A0C-C029-4747-BAF2-ABB88E54BCDB}"/>
              </a:ext>
            </a:extLst>
          </p:cNvPr>
          <p:cNvGrpSpPr/>
          <p:nvPr/>
        </p:nvGrpSpPr>
        <p:grpSpPr>
          <a:xfrm>
            <a:off x="1921566" y="3750366"/>
            <a:ext cx="4850295" cy="1470992"/>
            <a:chOff x="0" y="0"/>
            <a:chExt cx="3371850" cy="1133475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FCBD30B-183D-4536-B591-B1BBDA6EDD61}"/>
                </a:ext>
              </a:extLst>
            </p:cNvPr>
            <p:cNvSpPr/>
            <p:nvPr/>
          </p:nvSpPr>
          <p:spPr>
            <a:xfrm>
              <a:off x="1295400" y="104775"/>
              <a:ext cx="542925" cy="9525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553566F-5EF6-4CD0-ABB4-D9A9A8572B6A}"/>
                </a:ext>
              </a:extLst>
            </p:cNvPr>
            <p:cNvSpPr/>
            <p:nvPr/>
          </p:nvSpPr>
          <p:spPr>
            <a:xfrm>
              <a:off x="2038350" y="0"/>
              <a:ext cx="1333500" cy="113347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69775DF-7268-482E-9AC0-EE8B983C11E2}"/>
                </a:ext>
              </a:extLst>
            </p:cNvPr>
            <p:cNvSpPr/>
            <p:nvPr/>
          </p:nvSpPr>
          <p:spPr>
            <a:xfrm>
              <a:off x="666750" y="95250"/>
              <a:ext cx="628650" cy="98107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9B41881-F21C-43A0-A48B-D78DE4980D92}"/>
                </a:ext>
              </a:extLst>
            </p:cNvPr>
            <p:cNvSpPr/>
            <p:nvPr/>
          </p:nvSpPr>
          <p:spPr>
            <a:xfrm>
              <a:off x="0" y="695325"/>
              <a:ext cx="276225" cy="24765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20BBFE-348E-4D27-A4ED-38C71CFAE0E1}"/>
              </a:ext>
            </a:extLst>
          </p:cNvPr>
          <p:cNvSpPr txBox="1"/>
          <p:nvPr/>
        </p:nvSpPr>
        <p:spPr>
          <a:xfrm>
            <a:off x="2244791" y="619584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橘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圈為一完整的波，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圈表示有資料傳輸遺漏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BFBF729-2311-4C97-BAF5-B480792B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zh-TW" altLang="zh-TW" sz="2400" dirty="0"/>
              <a:t>推斷為傳輸時間間格不能太短，</a:t>
            </a:r>
            <a:r>
              <a:rPr lang="en-US" altLang="zh-TW" sz="2400" dirty="0"/>
              <a:t>Delay</a:t>
            </a:r>
            <a:r>
              <a:rPr lang="zh-TW" altLang="zh-TW" sz="2400" dirty="0"/>
              <a:t>時間太短容易造成資料傳輸上的錯誤，本實驗</a:t>
            </a:r>
            <a:r>
              <a:rPr lang="en-US" altLang="zh-TW" sz="2400" dirty="0"/>
              <a:t>Delay</a:t>
            </a:r>
            <a:r>
              <a:rPr lang="zh-TW" altLang="zh-TW" sz="2400" dirty="0"/>
              <a:t>時間為</a:t>
            </a:r>
            <a:r>
              <a:rPr lang="en-US" altLang="zh-TW" sz="2400" dirty="0"/>
              <a:t>15 s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3143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EFDD8-10D1-4B1E-8070-D7E77538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E93DE-236C-477F-91B7-6453C8E7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http://lolwarden.pixnet.net/blog/post/82031214 (*</a:t>
            </a:r>
            <a:r>
              <a:rPr lang="zh-TW" altLang="en-US" sz="2400" dirty="0"/>
              <a:t>教學*</a:t>
            </a:r>
            <a:r>
              <a:rPr lang="en-US" altLang="zh-TW" sz="2400" dirty="0"/>
              <a:t>Arduino WIFI(ESP8266) </a:t>
            </a:r>
            <a:r>
              <a:rPr lang="zh-TW" altLang="en-US" sz="2400" dirty="0"/>
              <a:t>初次上手應用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http://web.unumobile.com/unu/?p=233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WIFI</a:t>
            </a:r>
            <a:r>
              <a:rPr lang="zh-TW" altLang="zh-TW" sz="2400" dirty="0"/>
              <a:t>控制</a:t>
            </a:r>
            <a:r>
              <a:rPr lang="en-US" altLang="zh-TW" sz="2400" dirty="0"/>
              <a:t>LED</a:t>
            </a:r>
            <a:r>
              <a:rPr lang="zh-TW" altLang="zh-TW" sz="2400" dirty="0"/>
              <a:t>燈</a:t>
            </a:r>
            <a:r>
              <a:rPr lang="en-US" altLang="zh-TW" sz="2400" dirty="0"/>
              <a:t>,</a:t>
            </a:r>
            <a:r>
              <a:rPr lang="zh-TW" altLang="zh-TW" sz="2400" dirty="0"/>
              <a:t>作者林柏諺</a:t>
            </a:r>
          </a:p>
          <a:p>
            <a:endParaRPr lang="zh-TW" altLang="zh-TW" b="1" dirty="0"/>
          </a:p>
          <a:p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4516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C3456-56A1-4BAD-B31F-6287987D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A62595-0CB8-4AF8-8F65-D9CA2E43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altLang="zh-TW" b="1" dirty="0"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endParaRPr lang="en-US" altLang="zh-TW" b="1" dirty="0"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endParaRPr lang="en-US" altLang="zh-TW" b="1" dirty="0"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Thanks for your attention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527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BBC32B8A-C36C-4774-BE11-4ABAD25E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Outline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投影片編號版面配置區 3">
            <a:extLst>
              <a:ext uri="{FF2B5EF4-FFF2-40B4-BE49-F238E27FC236}">
                <a16:creationId xmlns:a16="http://schemas.microsoft.com/office/drawing/2014/main" id="{B3F82AC3-4A2B-450D-9912-8A94BD8F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10A329-74C7-4297-B5FC-A31BBB2C485F}" type="slidenum">
              <a:rPr lang="en-US" altLang="zh-TW" sz="1400" b="0"/>
              <a:pPr eaLnBrk="1" hangingPunct="1"/>
              <a:t>2</a:t>
            </a:fld>
            <a:endParaRPr lang="en-US" altLang="zh-TW" sz="1400" b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85DDB-5780-462A-AEDD-67EE7B1C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Experiments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Results and Discussion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cs typeface="Times New Roman" pitchFamily="18" charset="0"/>
              </a:rPr>
              <a:t>Test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051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60C5C-71C8-4731-B383-6B2BEF1A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dirty="0">
                <a:cs typeface="Times New Roman" pitchFamily="18" charset="0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FD65D-C76C-4C0E-AD7E-DA267069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0" y="1600202"/>
            <a:ext cx="3995530" cy="4774094"/>
          </a:xfrm>
        </p:spPr>
        <p:txBody>
          <a:bodyPr/>
          <a:lstStyle/>
          <a:p>
            <a:r>
              <a:rPr lang="en-US" altLang="zh-TW" sz="2800" dirty="0"/>
              <a:t>ESP8266</a:t>
            </a:r>
            <a:r>
              <a:rPr lang="zh-TW" altLang="en-US" sz="2800" dirty="0"/>
              <a:t>是一款超低功耗的</a:t>
            </a:r>
            <a:r>
              <a:rPr lang="en-US" altLang="zh-TW" sz="2800" dirty="0"/>
              <a:t>UART-</a:t>
            </a:r>
            <a:r>
              <a:rPr lang="en-US" altLang="zh-TW" sz="2800" dirty="0" err="1"/>
              <a:t>WiFi</a:t>
            </a:r>
            <a:r>
              <a:rPr lang="en-US" altLang="zh-TW" sz="2800" dirty="0"/>
              <a:t> </a:t>
            </a:r>
            <a:r>
              <a:rPr lang="zh-TW" altLang="en-US" sz="2800" dirty="0"/>
              <a:t>透傳模組，擁有業內極富競爭力的封裝尺寸和超低能耗技術，專為移動設備和物聯網應用設計，可將使用者的設備連接到</a:t>
            </a:r>
            <a:r>
              <a:rPr lang="en-US" altLang="zh-TW" sz="2800" dirty="0"/>
              <a:t>Wi-Fi </a:t>
            </a:r>
            <a:r>
              <a:rPr lang="zh-TW" altLang="en-US" sz="2800" dirty="0"/>
              <a:t>無線網路上，實現物聯網功能</a:t>
            </a:r>
            <a:r>
              <a:rPr lang="zh-TW" altLang="en-US" sz="20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837D51-FCEB-4CE3-B50A-A840065C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4" y="1600202"/>
            <a:ext cx="415348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82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2EE7B-1818-4332-8BF1-58EF10C8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Experiments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BDF83-CF48-43AC-A3B0-C35D2DCC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市面上</a:t>
            </a:r>
            <a:r>
              <a:rPr lang="en-US" altLang="zh-TW" sz="2400" dirty="0"/>
              <a:t>ESP8266</a:t>
            </a:r>
            <a:r>
              <a:rPr lang="zh-TW" altLang="zh-TW" sz="2400" dirty="0"/>
              <a:t>的鮑率並非完全是</a:t>
            </a:r>
            <a:r>
              <a:rPr lang="en-US" altLang="zh-TW" sz="2400" dirty="0"/>
              <a:t>9600</a:t>
            </a:r>
            <a:r>
              <a:rPr lang="zh-TW" altLang="zh-TW" sz="2400" dirty="0"/>
              <a:t>，要與</a:t>
            </a:r>
            <a:r>
              <a:rPr lang="en-US" altLang="zh-TW" sz="2400" dirty="0"/>
              <a:t>Arduino</a:t>
            </a:r>
            <a:r>
              <a:rPr lang="zh-TW" altLang="zh-TW" sz="2400" dirty="0"/>
              <a:t>溝通必須統一一個鮑率，因此需要透過外在軟體來進行燒錄改變模組內的鮑率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1126B3-40DA-4630-9035-B6109C421A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54" y="3733800"/>
            <a:ext cx="4973292" cy="13020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EF2E0E-2930-489B-82B8-CE63EB20244A}"/>
              </a:ext>
            </a:extLst>
          </p:cNvPr>
          <p:cNvSpPr txBox="1"/>
          <p:nvPr/>
        </p:nvSpPr>
        <p:spPr>
          <a:xfrm>
            <a:off x="3113908" y="523267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ESP8266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TTL-USB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接腳圖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3122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F41C0-5737-467B-8142-44A02FF1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dirty="0">
                <a:cs typeface="Times New Roman" pitchFamily="18" charset="0"/>
              </a:rPr>
              <a:t>Experiments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E3160-93D4-418D-A240-C90C8617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本實驗首先引進「</a:t>
            </a:r>
            <a:r>
              <a:rPr lang="en-US" altLang="zh-TW" sz="2400" dirty="0"/>
              <a:t>Timer</a:t>
            </a:r>
            <a:r>
              <a:rPr lang="zh-TW" altLang="zh-TW" sz="2400" dirty="0"/>
              <a:t>」的函式庫來設定</a:t>
            </a:r>
            <a:r>
              <a:rPr lang="en-US" altLang="zh-TW" sz="2400" dirty="0"/>
              <a:t>Arduino</a:t>
            </a:r>
            <a:r>
              <a:rPr lang="zh-TW" altLang="zh-TW" sz="2400" dirty="0"/>
              <a:t>接收之間的時間間隔，之後為了透過網路連接，因此我們定義</a:t>
            </a:r>
            <a:r>
              <a:rPr lang="en-US" altLang="zh-TW" sz="2400" dirty="0"/>
              <a:t>WIFI</a:t>
            </a:r>
            <a:r>
              <a:rPr lang="zh-TW" altLang="zh-TW" sz="2400" dirty="0"/>
              <a:t>的連接名稱與密碼。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A0A647-CA19-4B29-AD4B-042CC353F26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8" b="-3259"/>
          <a:stretch/>
        </p:blipFill>
        <p:spPr bwMode="auto">
          <a:xfrm>
            <a:off x="5115339" y="3274241"/>
            <a:ext cx="2908852" cy="287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3E22532-9670-4605-992C-C64A0F4712E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3"/>
            <a:ext cx="3774799" cy="28793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0CA310-4EA8-48A6-BA67-1A7A44E31B71}"/>
              </a:ext>
            </a:extLst>
          </p:cNvPr>
          <p:cNvSpPr txBox="1"/>
          <p:nvPr/>
        </p:nvSpPr>
        <p:spPr>
          <a:xfrm>
            <a:off x="982687" y="615362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ESP8266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接腳圖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7529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C204A-583B-49C4-B2FD-5CC8F933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Experiments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349A8-B63F-439D-85F7-26E7E745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zh-TW" sz="2400" dirty="0"/>
              <a:t>程式碼主要由「</a:t>
            </a:r>
            <a:r>
              <a:rPr lang="en-US" altLang="zh-TW" sz="2400" dirty="0"/>
              <a:t>AT</a:t>
            </a:r>
            <a:r>
              <a:rPr lang="zh-TW" altLang="zh-TW" sz="2400" dirty="0"/>
              <a:t>指令」的方式溝通</a:t>
            </a:r>
            <a:r>
              <a:rPr lang="zh-TW" altLang="en-US" sz="2400" dirty="0"/>
              <a:t>。</a:t>
            </a:r>
            <a:r>
              <a:rPr lang="zh-TW" altLang="zh-TW" sz="2400" dirty="0"/>
              <a:t>所謂</a:t>
            </a:r>
            <a:r>
              <a:rPr lang="en-US" altLang="zh-TW" sz="2400" dirty="0"/>
              <a:t>AT</a:t>
            </a:r>
            <a:r>
              <a:rPr lang="zh-TW" altLang="zh-TW" sz="2400" dirty="0"/>
              <a:t>指令是指，從終端設備向欲執行的一端進行呼叫、簡訊、電話本、數據業務、傳真等方面的控制，而在此程式中</a:t>
            </a:r>
            <a:r>
              <a:rPr lang="en-US" altLang="zh-TW" sz="2400" dirty="0"/>
              <a:t>Arduino</a:t>
            </a:r>
            <a:r>
              <a:rPr lang="zh-TW" altLang="zh-TW" sz="2400" dirty="0"/>
              <a:t>對</a:t>
            </a:r>
            <a:r>
              <a:rPr lang="en-US" altLang="zh-TW" sz="2400" dirty="0"/>
              <a:t>ESP8266</a:t>
            </a:r>
            <a:r>
              <a:rPr lang="zh-TW" altLang="zh-TW" sz="2400" dirty="0"/>
              <a:t>也會用到</a:t>
            </a:r>
            <a:r>
              <a:rPr lang="en-US" altLang="zh-TW" sz="2400" dirty="0"/>
              <a:t>AT</a:t>
            </a:r>
            <a:r>
              <a:rPr lang="zh-TW" altLang="zh-TW" sz="2400" dirty="0"/>
              <a:t>指令，來控制</a:t>
            </a:r>
            <a:r>
              <a:rPr lang="en-US" altLang="zh-TW" sz="2400" dirty="0"/>
              <a:t>ESP8266</a:t>
            </a:r>
            <a:r>
              <a:rPr lang="zh-TW" altLang="zh-TW" sz="2400" dirty="0"/>
              <a:t>對於</a:t>
            </a:r>
            <a:r>
              <a:rPr lang="en-US" altLang="zh-TW" sz="2400" dirty="0"/>
              <a:t>WIFI</a:t>
            </a:r>
            <a:r>
              <a:rPr lang="zh-TW" altLang="zh-TW" sz="2400" dirty="0"/>
              <a:t>的連接與開關伺服器設定，或是了解目前的</a:t>
            </a:r>
            <a:r>
              <a:rPr lang="en-US" altLang="zh-TW" sz="2400" dirty="0"/>
              <a:t>IP</a:t>
            </a:r>
            <a:r>
              <a:rPr lang="zh-TW" altLang="zh-TW" sz="2400" dirty="0"/>
              <a:t>狀態為何。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5748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4A011-0960-434F-B053-FF25180E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70EB5A-1A9D-4461-B327-5C0517D6B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110"/>
            <a:ext cx="4572000" cy="583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6A15C8-C259-409F-88F2-A43911A731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67" y="219930"/>
            <a:ext cx="4353533" cy="309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9B5CEE-B6AD-492B-9B4C-4A1BE258C0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315987"/>
            <a:ext cx="43624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4611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857C8-CBB0-4D0C-BBD5-5550D77B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itchFamily="18" charset="0"/>
              </a:rPr>
              <a:t>Experiments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C568E-DD27-407C-A6EF-D194FD4C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2"/>
            <a:ext cx="8421757" cy="5257798"/>
          </a:xfrm>
        </p:spPr>
        <p:txBody>
          <a:bodyPr/>
          <a:lstStyle/>
          <a:p>
            <a:pPr lvl="0"/>
            <a:r>
              <a:rPr lang="en-US" altLang="zh-TW" sz="2000" dirty="0"/>
              <a:t>Case 0</a:t>
            </a:r>
            <a:r>
              <a:rPr lang="zh-TW" altLang="zh-TW" sz="2000" dirty="0"/>
              <a:t>：傳送</a:t>
            </a:r>
            <a:r>
              <a:rPr lang="en-US" altLang="zh-TW" sz="2000" dirty="0"/>
              <a:t>AT</a:t>
            </a:r>
            <a:r>
              <a:rPr lang="zh-TW" altLang="zh-TW" sz="2000" dirty="0"/>
              <a:t>指令，若回傳結果為「</a:t>
            </a:r>
            <a:r>
              <a:rPr lang="en-US" altLang="zh-TW" sz="2000" dirty="0"/>
              <a:t>OK</a:t>
            </a:r>
            <a:r>
              <a:rPr lang="zh-TW" altLang="zh-TW" sz="2000" dirty="0"/>
              <a:t>」，則繼續執行下一</a:t>
            </a:r>
            <a:r>
              <a:rPr lang="en-US" altLang="zh-TW" sz="2000" dirty="0"/>
              <a:t>case</a:t>
            </a:r>
            <a:r>
              <a:rPr lang="zh-TW" altLang="zh-TW" sz="2000" dirty="0"/>
              <a:t>。</a:t>
            </a:r>
          </a:p>
          <a:p>
            <a:pPr lvl="0"/>
            <a:r>
              <a:rPr lang="en-US" altLang="zh-TW" sz="2000" dirty="0"/>
              <a:t>Case 1</a:t>
            </a:r>
            <a:r>
              <a:rPr lang="zh-TW" altLang="zh-TW" sz="2000" dirty="0"/>
              <a:t>：傳送</a:t>
            </a:r>
            <a:r>
              <a:rPr lang="en-US" altLang="zh-TW" sz="2000" dirty="0"/>
              <a:t>AT+CWMODE=3</a:t>
            </a:r>
            <a:r>
              <a:rPr lang="zh-TW" altLang="zh-TW" sz="2000" dirty="0"/>
              <a:t>，若回傳結果為「</a:t>
            </a:r>
            <a:r>
              <a:rPr lang="en-US" altLang="zh-TW" sz="2000" dirty="0"/>
              <a:t>OK</a:t>
            </a:r>
            <a:r>
              <a:rPr lang="zh-TW" altLang="zh-TW" sz="2000" dirty="0"/>
              <a:t>」，則繼續執行下一</a:t>
            </a:r>
            <a:r>
              <a:rPr lang="en-US" altLang="zh-TW" sz="2000" dirty="0"/>
              <a:t>case</a:t>
            </a:r>
            <a:r>
              <a:rPr lang="zh-TW" altLang="zh-TW" sz="2000" dirty="0"/>
              <a:t>。</a:t>
            </a:r>
          </a:p>
          <a:p>
            <a:pPr lvl="0"/>
            <a:r>
              <a:rPr lang="en-US" altLang="zh-TW" sz="2000" dirty="0"/>
              <a:t>Case 2</a:t>
            </a:r>
            <a:r>
              <a:rPr lang="zh-TW" altLang="zh-TW" sz="2000" dirty="0"/>
              <a:t>：此步驟為透過</a:t>
            </a:r>
            <a:r>
              <a:rPr lang="en-US" altLang="zh-TW" sz="2000" dirty="0"/>
              <a:t>AT</a:t>
            </a:r>
            <a:r>
              <a:rPr lang="zh-TW" altLang="zh-TW" sz="2000" dirty="0"/>
              <a:t>指令，來連上行動熱點所提供之</a:t>
            </a:r>
            <a:r>
              <a:rPr lang="en-US" altLang="zh-TW" sz="2000" dirty="0"/>
              <a:t>WIFI</a:t>
            </a:r>
            <a:r>
              <a:rPr lang="zh-TW" altLang="zh-TW" sz="2000" dirty="0"/>
              <a:t>服務，若訊號不良或密碼錯誤，則退回</a:t>
            </a:r>
            <a:r>
              <a:rPr lang="en-US" altLang="zh-TW" sz="2000" dirty="0"/>
              <a:t>case 1</a:t>
            </a:r>
            <a:r>
              <a:rPr lang="zh-TW" altLang="zh-TW" sz="2000" dirty="0"/>
              <a:t>重新連接。</a:t>
            </a:r>
          </a:p>
          <a:p>
            <a:pPr lvl="0"/>
            <a:r>
              <a:rPr lang="en-US" altLang="zh-TW" sz="2000" dirty="0"/>
              <a:t>Case 3</a:t>
            </a:r>
            <a:r>
              <a:rPr lang="zh-TW" altLang="zh-TW" sz="2000" dirty="0"/>
              <a:t>：傳送</a:t>
            </a:r>
            <a:r>
              <a:rPr lang="en-US" altLang="zh-TW" sz="2000" dirty="0"/>
              <a:t>AT+CIFSR</a:t>
            </a:r>
            <a:r>
              <a:rPr lang="zh-TW" altLang="zh-TW" sz="2000" dirty="0"/>
              <a:t>，來獲得當前連接網路之</a:t>
            </a:r>
            <a:r>
              <a:rPr lang="en-US" altLang="zh-TW" sz="2000" dirty="0"/>
              <a:t>IP</a:t>
            </a:r>
            <a:r>
              <a:rPr lang="zh-TW" altLang="zh-TW" sz="2000" dirty="0"/>
              <a:t>。</a:t>
            </a:r>
          </a:p>
          <a:p>
            <a:pPr lvl="0"/>
            <a:r>
              <a:rPr lang="en-US" altLang="zh-TW" sz="2000" dirty="0"/>
              <a:t>Case 4</a:t>
            </a:r>
            <a:r>
              <a:rPr lang="zh-TW" altLang="zh-TW" sz="2000" dirty="0"/>
              <a:t>：傳送</a:t>
            </a:r>
            <a:r>
              <a:rPr lang="en-US" altLang="zh-TW" sz="2000" dirty="0"/>
              <a:t>AT+CIPMUX=1 : </a:t>
            </a:r>
            <a:r>
              <a:rPr lang="zh-TW" altLang="zh-TW" sz="2000" dirty="0"/>
              <a:t>設定</a:t>
            </a:r>
            <a:r>
              <a:rPr lang="en-US" altLang="zh-TW" sz="2000" dirty="0"/>
              <a:t> TCP/UDP </a:t>
            </a:r>
            <a:r>
              <a:rPr lang="zh-TW" altLang="zh-TW" sz="2000" dirty="0"/>
              <a:t>連線模式為多重連線，如果要讓</a:t>
            </a:r>
            <a:r>
              <a:rPr lang="en-US" altLang="zh-TW" sz="2000" dirty="0"/>
              <a:t> ESP8266 </a:t>
            </a:r>
            <a:r>
              <a:rPr lang="zh-TW" altLang="zh-TW" sz="2000" dirty="0"/>
              <a:t>當伺服器</a:t>
            </a:r>
            <a:r>
              <a:rPr lang="en-US" altLang="zh-TW" sz="2000" dirty="0"/>
              <a:t>, </a:t>
            </a:r>
            <a:r>
              <a:rPr lang="zh-TW" altLang="zh-TW" sz="2000" dirty="0"/>
              <a:t>讓網域中的客戶端進行</a:t>
            </a:r>
            <a:r>
              <a:rPr lang="en-US" altLang="zh-TW" sz="2000" dirty="0"/>
              <a:t> TCP/UDP </a:t>
            </a:r>
            <a:r>
              <a:rPr lang="zh-TW" altLang="zh-TW" sz="2000" dirty="0"/>
              <a:t>連線， 必須開啟多重連線。</a:t>
            </a:r>
          </a:p>
          <a:p>
            <a:pPr lvl="0"/>
            <a:r>
              <a:rPr lang="en-US" altLang="zh-TW" sz="2000" dirty="0"/>
              <a:t>Case 5</a:t>
            </a:r>
            <a:r>
              <a:rPr lang="zh-TW" altLang="zh-TW" sz="2000" dirty="0"/>
              <a:t>：傳送</a:t>
            </a:r>
            <a:r>
              <a:rPr lang="en-US" altLang="zh-TW" sz="2000" dirty="0"/>
              <a:t>AT+CIPSERVER=mode[,port]</a:t>
            </a:r>
            <a:r>
              <a:rPr lang="zh-TW" altLang="zh-TW" sz="2000" dirty="0"/>
              <a:t>，</a:t>
            </a:r>
            <a:r>
              <a:rPr lang="en-US" altLang="zh-TW" sz="2000" dirty="0"/>
              <a:t>mode=1 </a:t>
            </a:r>
            <a:r>
              <a:rPr lang="zh-TW" altLang="zh-TW" sz="2000" dirty="0"/>
              <a:t>為開啟伺服器</a:t>
            </a:r>
            <a:r>
              <a:rPr lang="en-US" altLang="zh-TW" sz="2000" dirty="0"/>
              <a:t>, </a:t>
            </a:r>
            <a:r>
              <a:rPr lang="zh-TW" altLang="zh-TW" sz="2000" dirty="0"/>
              <a:t>必須指定</a:t>
            </a:r>
            <a:r>
              <a:rPr lang="en-US" altLang="zh-TW" sz="2000" dirty="0"/>
              <a:t> port(</a:t>
            </a:r>
            <a:r>
              <a:rPr lang="zh-TW" altLang="zh-TW" sz="2000" dirty="0"/>
              <a:t>圖中</a:t>
            </a:r>
            <a:r>
              <a:rPr lang="en-US" altLang="zh-TW" sz="2000" dirty="0"/>
              <a:t>port</a:t>
            </a:r>
            <a:r>
              <a:rPr lang="zh-TW" altLang="zh-TW" sz="2000" dirty="0"/>
              <a:t>為</a:t>
            </a:r>
            <a:r>
              <a:rPr lang="en-US" altLang="zh-TW" sz="2000" dirty="0"/>
              <a:t>8888); mode=0 </a:t>
            </a:r>
            <a:r>
              <a:rPr lang="zh-TW" altLang="zh-TW" sz="2000" dirty="0"/>
              <a:t>為關閉伺服器</a:t>
            </a:r>
            <a:r>
              <a:rPr lang="en-US" altLang="zh-TW" sz="2000" dirty="0"/>
              <a:t>, </a:t>
            </a:r>
            <a:r>
              <a:rPr lang="zh-TW" altLang="zh-TW" sz="2000" dirty="0"/>
              <a:t>不須指定</a:t>
            </a:r>
            <a:r>
              <a:rPr lang="en-US" altLang="zh-TW" sz="2000" dirty="0"/>
              <a:t> port</a:t>
            </a:r>
            <a:r>
              <a:rPr lang="zh-TW" altLang="zh-TW" sz="2000" dirty="0"/>
              <a:t>。</a:t>
            </a:r>
          </a:p>
          <a:p>
            <a:pPr lvl="0"/>
            <a:r>
              <a:rPr lang="en-US" altLang="zh-TW" sz="2000" dirty="0"/>
              <a:t>Case 6</a:t>
            </a:r>
            <a:r>
              <a:rPr lang="zh-TW" altLang="zh-TW" sz="2000" dirty="0"/>
              <a:t>：如果連線成功，則在</a:t>
            </a:r>
            <a:r>
              <a:rPr lang="en-US" altLang="zh-TW" sz="2000" dirty="0"/>
              <a:t>Serial </a:t>
            </a:r>
            <a:r>
              <a:rPr lang="en-US" altLang="zh-TW" sz="2000" dirty="0" err="1"/>
              <a:t>moitor</a:t>
            </a:r>
            <a:r>
              <a:rPr lang="zh-TW" altLang="zh-TW" sz="2000" dirty="0"/>
              <a:t>顯示資訊文字。</a:t>
            </a:r>
          </a:p>
          <a:p>
            <a:pPr lvl="0"/>
            <a:r>
              <a:rPr lang="en-US" altLang="zh-TW" sz="2000" dirty="0"/>
              <a:t>Case 7</a:t>
            </a:r>
            <a:r>
              <a:rPr lang="zh-TW" altLang="zh-TW" sz="2000" dirty="0"/>
              <a:t>：為最後一個</a:t>
            </a:r>
            <a:r>
              <a:rPr lang="en-US" altLang="zh-TW" sz="2000" dirty="0"/>
              <a:t>case</a:t>
            </a:r>
            <a:r>
              <a:rPr lang="zh-TW" altLang="zh-TW" sz="2000" dirty="0"/>
              <a:t>，控制在完全連接</a:t>
            </a:r>
            <a:r>
              <a:rPr lang="en-US" altLang="zh-TW" sz="2000" dirty="0"/>
              <a:t>WIFI</a:t>
            </a:r>
            <a:r>
              <a:rPr lang="zh-TW" altLang="zh-TW" sz="2000" dirty="0"/>
              <a:t>之後，可以透過</a:t>
            </a:r>
            <a:r>
              <a:rPr lang="en-US" altLang="zh-TW" sz="2000" dirty="0"/>
              <a:t>ESP8266</a:t>
            </a:r>
            <a:r>
              <a:rPr lang="zh-TW" altLang="zh-TW" sz="2000" dirty="0"/>
              <a:t>發出指令對</a:t>
            </a:r>
            <a:r>
              <a:rPr lang="en-US" altLang="zh-TW" sz="2000" dirty="0"/>
              <a:t>Arduino</a:t>
            </a:r>
            <a:r>
              <a:rPr lang="zh-TW" altLang="zh-TW" sz="2000" dirty="0"/>
              <a:t>上的</a:t>
            </a:r>
            <a:r>
              <a:rPr lang="en-US" altLang="zh-TW" sz="2000" dirty="0"/>
              <a:t>PIN</a:t>
            </a:r>
            <a:r>
              <a:rPr lang="zh-TW" altLang="zh-TW" sz="2000" dirty="0"/>
              <a:t>腳做出動作。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91436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0466D-F59F-47DC-A12A-91EF7A5F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zh-TW" dirty="0"/>
              <a:t>網頁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C4F09-B9B8-4B20-89F7-B3A7D21B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我們可以透過</a:t>
            </a:r>
            <a:r>
              <a:rPr lang="en-US" altLang="zh-TW" sz="2400" dirty="0"/>
              <a:t>HTML</a:t>
            </a:r>
            <a:r>
              <a:rPr lang="zh-TW" altLang="zh-TW" sz="2400" dirty="0"/>
              <a:t>建構出一個網頁，用於控制</a:t>
            </a:r>
            <a:r>
              <a:rPr lang="en-US" altLang="zh-TW" sz="2400" dirty="0"/>
              <a:t>LED</a:t>
            </a:r>
            <a:r>
              <a:rPr lang="zh-TW" altLang="zh-TW" sz="2400" dirty="0"/>
              <a:t>的明滅，藉由設定在同一個網域之下，發出訊號給</a:t>
            </a:r>
            <a:r>
              <a:rPr lang="en-US" altLang="zh-TW" sz="2400" dirty="0"/>
              <a:t>ESP8266</a:t>
            </a:r>
            <a:r>
              <a:rPr lang="zh-TW" altLang="zh-TW" sz="2400" dirty="0"/>
              <a:t>，再由</a:t>
            </a:r>
            <a:r>
              <a:rPr lang="en-US" altLang="zh-TW" sz="2400" dirty="0"/>
              <a:t>ESP8266</a:t>
            </a:r>
            <a:r>
              <a:rPr lang="zh-TW" altLang="zh-TW" sz="2400" dirty="0"/>
              <a:t>傳給</a:t>
            </a:r>
            <a:r>
              <a:rPr lang="en-US" altLang="zh-TW" sz="2400" dirty="0"/>
              <a:t>Arduino</a:t>
            </a:r>
            <a:r>
              <a:rPr lang="zh-TW" altLang="zh-TW" sz="2400" dirty="0"/>
              <a:t>去進行要求的</a:t>
            </a:r>
            <a:r>
              <a:rPr lang="en-US" altLang="zh-TW" sz="2400" dirty="0"/>
              <a:t>PIN</a:t>
            </a:r>
            <a:r>
              <a:rPr lang="zh-TW" altLang="zh-TW" sz="2400" dirty="0"/>
              <a:t>腳位去做</a:t>
            </a:r>
            <a:r>
              <a:rPr lang="en-US" altLang="zh-TW" sz="2400" dirty="0"/>
              <a:t>LED</a:t>
            </a:r>
            <a:r>
              <a:rPr lang="zh-TW" altLang="zh-TW" sz="2400" dirty="0"/>
              <a:t>的控制。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10D821-E40F-4C60-885B-19D964677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52" y="3535168"/>
            <a:ext cx="6997121" cy="25909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51AC96-1DC4-4825-9751-9ED176640DC5}"/>
              </a:ext>
            </a:extLst>
          </p:cNvPr>
          <p:cNvSpPr txBox="1"/>
          <p:nvPr/>
        </p:nvSpPr>
        <p:spPr>
          <a:xfrm>
            <a:off x="3460157" y="6207408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網頁程式內容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1507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cue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CC0000"/>
          </a:buClr>
          <a:buSzTx/>
          <a:buFont typeface="Wingdings" pitchFamily="2" charset="2"/>
          <a:buChar char="Ø"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CC0000"/>
          </a:buClr>
          <a:buSzTx/>
          <a:buFont typeface="Wingdings" pitchFamily="2" charset="2"/>
          <a:buChar char="Ø"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ue" id="{AA5CA5F1-52B1-4F72-8B0C-BC5B26198F7E}" vid="{906A14EE-4A2B-4285-97DA-79F7F80019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ncue</Template>
  <TotalTime>487</TotalTime>
  <Words>707</Words>
  <Application>Microsoft Office PowerPoint</Application>
  <PresentationFormat>如螢幕大小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Arial</vt:lpstr>
      <vt:lpstr>Times New Roman</vt:lpstr>
      <vt:lpstr>Wingdings</vt:lpstr>
      <vt:lpstr>ncue</vt:lpstr>
      <vt:lpstr>Arduino Wifi 模組 </vt:lpstr>
      <vt:lpstr>Outline</vt:lpstr>
      <vt:lpstr>Introduction</vt:lpstr>
      <vt:lpstr>Experiments</vt:lpstr>
      <vt:lpstr>Experiments</vt:lpstr>
      <vt:lpstr>Experiments</vt:lpstr>
      <vt:lpstr>PowerPoint 簡報</vt:lpstr>
      <vt:lpstr>Experiments</vt:lpstr>
      <vt:lpstr>HTML網頁</vt:lpstr>
      <vt:lpstr>Results and Discussion</vt:lpstr>
      <vt:lpstr>Test</vt:lpstr>
      <vt:lpstr>Conclusion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Wifi模組</dc:title>
  <dc:creator>Yang</dc:creator>
  <cp:lastModifiedBy>Yang</cp:lastModifiedBy>
  <cp:revision>10</cp:revision>
  <dcterms:created xsi:type="dcterms:W3CDTF">2017-12-03T13:05:47Z</dcterms:created>
  <dcterms:modified xsi:type="dcterms:W3CDTF">2017-12-04T09:44:12Z</dcterms:modified>
</cp:coreProperties>
</file>