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5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money-2665824_1280.jpg" descr="money-2665824_128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2509"/>
            <a:ext cx="13832812" cy="9758618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Rectangle"/>
          <p:cNvSpPr/>
          <p:nvPr/>
        </p:nvSpPr>
        <p:spPr>
          <a:xfrm>
            <a:off x="-1376879" y="-828627"/>
            <a:ext cx="15758558" cy="11410854"/>
          </a:xfrm>
          <a:prstGeom prst="rect">
            <a:avLst/>
          </a:prstGeom>
          <a:solidFill>
            <a:srgbClr val="00000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1" name="理財管理"/>
          <p:cNvSpPr txBox="1">
            <a:spLocks noGrp="1"/>
          </p:cNvSpPr>
          <p:nvPr>
            <p:ph type="ctrTitle"/>
          </p:nvPr>
        </p:nvSpPr>
        <p:spPr>
          <a:xfrm>
            <a:off x="3543732" y="3221521"/>
            <a:ext cx="5917336" cy="1867121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accent4">
                    <a:hueOff val="-461056"/>
                    <a:satOff val="4338"/>
                    <a:lumOff val="-10225"/>
                  </a:schemeClr>
                </a:solidFill>
              </a:defRPr>
            </a:lvl1pPr>
          </a:lstStyle>
          <a:p>
            <a:r>
              <a:rPr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理財管理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2" name="我的第一桶金"/>
          <p:cNvSpPr txBox="1"/>
          <p:nvPr/>
        </p:nvSpPr>
        <p:spPr>
          <a:xfrm>
            <a:off x="3543732" y="4300503"/>
            <a:ext cx="5917336" cy="1867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000" b="0">
                <a:solidFill>
                  <a:schemeClr val="accent4">
                    <a:hueOff val="-461056"/>
                    <a:satOff val="4338"/>
                    <a:lumOff val="-1022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我的第一桶金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"/>
          <p:cNvSpPr/>
          <p:nvPr/>
        </p:nvSpPr>
        <p:spPr>
          <a:xfrm>
            <a:off x="-1437509" y="-1638953"/>
            <a:ext cx="15879818" cy="13031506"/>
          </a:xfrm>
          <a:prstGeom prst="rect">
            <a:avLst/>
          </a:prstGeom>
          <a:solidFill>
            <a:srgbClr val="00000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5" name="許懿傑"/>
          <p:cNvSpPr txBox="1">
            <a:spLocks noGrp="1"/>
          </p:cNvSpPr>
          <p:nvPr>
            <p:ph type="title" idx="4294967295"/>
          </p:nvPr>
        </p:nvSpPr>
        <p:spPr>
          <a:xfrm>
            <a:off x="1481257" y="4472905"/>
            <a:ext cx="10042286" cy="4046182"/>
          </a:xfrm>
          <a:prstGeom prst="rect">
            <a:avLst/>
          </a:prstGeom>
        </p:spPr>
        <p:txBody>
          <a:bodyPr/>
          <a:lstStyle>
            <a:lvl1pPr>
              <a:defRPr sz="20000">
                <a:solidFill>
                  <a:schemeClr val="accent4">
                    <a:hueOff val="-461056"/>
                    <a:satOff val="4338"/>
                    <a:lumOff val="-10225"/>
                  </a:schemeClr>
                </a:solidFill>
              </a:defRPr>
            </a:lvl1pPr>
          </a:lstStyle>
          <a:p>
            <a:r>
              <a:rPr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許懿</a:t>
            </a:r>
            <a:r>
              <a:rPr dirty="0" err="1"/>
              <a:t>傑</a:t>
            </a:r>
            <a:endParaRPr dirty="0"/>
          </a:p>
        </p:txBody>
      </p:sp>
      <p:sp>
        <p:nvSpPr>
          <p:cNvPr id="126" name="資管三"/>
          <p:cNvSpPr txBox="1"/>
          <p:nvPr/>
        </p:nvSpPr>
        <p:spPr>
          <a:xfrm>
            <a:off x="1481257" y="1312098"/>
            <a:ext cx="10042286" cy="4046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10000" b="0">
                <a:solidFill>
                  <a:schemeClr val="accent4">
                    <a:hueOff val="-461056"/>
                    <a:satOff val="4338"/>
                    <a:lumOff val="-1022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 err="1"/>
              <a:t>資管三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"/>
          <p:cNvSpPr/>
          <p:nvPr/>
        </p:nvSpPr>
        <p:spPr>
          <a:xfrm>
            <a:off x="-1779869" y="-1762799"/>
            <a:ext cx="16564539" cy="13279198"/>
          </a:xfrm>
          <a:prstGeom prst="rect">
            <a:avLst/>
          </a:prstGeom>
          <a:solidFill>
            <a:srgbClr val="00000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9" name="開源"/>
          <p:cNvSpPr txBox="1"/>
          <p:nvPr/>
        </p:nvSpPr>
        <p:spPr>
          <a:xfrm>
            <a:off x="1618333" y="1804429"/>
            <a:ext cx="4589449" cy="4046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10000" b="0">
                <a:solidFill>
                  <a:schemeClr val="accent4">
                    <a:hueOff val="-461056"/>
                    <a:satOff val="4338"/>
                    <a:lumOff val="-1022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開源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0" name="節流"/>
          <p:cNvSpPr txBox="1"/>
          <p:nvPr/>
        </p:nvSpPr>
        <p:spPr>
          <a:xfrm>
            <a:off x="6797018" y="1804429"/>
            <a:ext cx="4589449" cy="4046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10000" b="0">
                <a:solidFill>
                  <a:schemeClr val="accent4">
                    <a:hueOff val="-461056"/>
                    <a:satOff val="4338"/>
                    <a:lumOff val="-1022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節流</a:t>
            </a:r>
          </a:p>
        </p:txBody>
      </p:sp>
      <p:sp>
        <p:nvSpPr>
          <p:cNvPr id="131" name="＋"/>
          <p:cNvSpPr txBox="1"/>
          <p:nvPr/>
        </p:nvSpPr>
        <p:spPr>
          <a:xfrm>
            <a:off x="4207676" y="1804429"/>
            <a:ext cx="4589448" cy="4046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10000" b="0">
                <a:solidFill>
                  <a:schemeClr val="accent4">
                    <a:hueOff val="-461056"/>
                    <a:satOff val="4338"/>
                    <a:lumOff val="-1022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＋</a:t>
            </a:r>
          </a:p>
        </p:txBody>
      </p:sp>
      <p:sp>
        <p:nvSpPr>
          <p:cNvPr id="132" name="管理"/>
          <p:cNvSpPr txBox="1"/>
          <p:nvPr/>
        </p:nvSpPr>
        <p:spPr>
          <a:xfrm>
            <a:off x="4207676" y="4029988"/>
            <a:ext cx="4589448" cy="4046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10000" b="0">
                <a:solidFill>
                  <a:schemeClr val="accent4">
                    <a:hueOff val="-461056"/>
                    <a:satOff val="4338"/>
                    <a:lumOff val="-1022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管理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"/>
          <p:cNvSpPr/>
          <p:nvPr/>
        </p:nvSpPr>
        <p:spPr>
          <a:xfrm>
            <a:off x="-3259191" y="-2119748"/>
            <a:ext cx="19523182" cy="13993097"/>
          </a:xfrm>
          <a:prstGeom prst="rect">
            <a:avLst/>
          </a:prstGeom>
          <a:solidFill>
            <a:srgbClr val="00000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5" name="開源"/>
          <p:cNvSpPr txBox="1"/>
          <p:nvPr/>
        </p:nvSpPr>
        <p:spPr>
          <a:xfrm>
            <a:off x="0" y="0"/>
            <a:ext cx="4589448" cy="4046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10000" b="0">
                <a:solidFill>
                  <a:schemeClr val="accent4">
                    <a:hueOff val="-461056"/>
                    <a:satOff val="4338"/>
                    <a:lumOff val="-1022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開源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6" name="工作"/>
          <p:cNvSpPr txBox="1"/>
          <p:nvPr/>
        </p:nvSpPr>
        <p:spPr>
          <a:xfrm>
            <a:off x="579838" y="1837709"/>
            <a:ext cx="4589448" cy="4046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6000" b="0">
                <a:solidFill>
                  <a:schemeClr val="accent4">
                    <a:hueOff val="-461056"/>
                    <a:satOff val="4338"/>
                    <a:lumOff val="-1022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工作</a:t>
            </a:r>
          </a:p>
        </p:txBody>
      </p:sp>
      <p:sp>
        <p:nvSpPr>
          <p:cNvPr id="137" name="投資"/>
          <p:cNvSpPr txBox="1"/>
          <p:nvPr/>
        </p:nvSpPr>
        <p:spPr>
          <a:xfrm>
            <a:off x="4787514" y="1837709"/>
            <a:ext cx="4589448" cy="4046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6000" b="0">
                <a:solidFill>
                  <a:schemeClr val="accent4">
                    <a:hueOff val="-461056"/>
                    <a:satOff val="4338"/>
                    <a:lumOff val="-1022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投資</a:t>
            </a:r>
          </a:p>
        </p:txBody>
      </p:sp>
      <p:sp>
        <p:nvSpPr>
          <p:cNvPr id="138" name="正職…"/>
          <p:cNvSpPr txBox="1"/>
          <p:nvPr/>
        </p:nvSpPr>
        <p:spPr>
          <a:xfrm>
            <a:off x="579838" y="4524745"/>
            <a:ext cx="4589448" cy="4046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>
              <a:defRPr sz="6000" b="0">
                <a:solidFill>
                  <a:schemeClr val="accent4">
                    <a:hueOff val="-461056"/>
                    <a:satOff val="4338"/>
                    <a:lumOff val="-1022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正職</a:t>
            </a:r>
          </a:p>
          <a:p>
            <a:pPr>
              <a:defRPr sz="6000" b="0">
                <a:solidFill>
                  <a:schemeClr val="accent4">
                    <a:hueOff val="-461056"/>
                    <a:satOff val="4338"/>
                    <a:lumOff val="-1022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兼差</a:t>
            </a:r>
          </a:p>
        </p:txBody>
      </p:sp>
      <p:sp>
        <p:nvSpPr>
          <p:cNvPr id="139" name="外匯…"/>
          <p:cNvSpPr txBox="1"/>
          <p:nvPr/>
        </p:nvSpPr>
        <p:spPr>
          <a:xfrm>
            <a:off x="3645871" y="4270745"/>
            <a:ext cx="4589448" cy="4046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>
              <a:defRPr sz="4900" b="0">
                <a:solidFill>
                  <a:schemeClr val="accent4">
                    <a:hueOff val="-461056"/>
                    <a:satOff val="4338"/>
                    <a:lumOff val="-1022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外匯</a:t>
            </a:r>
          </a:p>
          <a:p>
            <a:pPr>
              <a:defRPr sz="4900" b="0">
                <a:solidFill>
                  <a:schemeClr val="accent4">
                    <a:hueOff val="-461056"/>
                    <a:satOff val="4338"/>
                    <a:lumOff val="-1022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股票</a:t>
            </a:r>
          </a:p>
          <a:p>
            <a:pPr>
              <a:defRPr sz="4900" b="0">
                <a:solidFill>
                  <a:schemeClr val="accent4">
                    <a:hueOff val="-461056"/>
                    <a:satOff val="4338"/>
                    <a:lumOff val="-1022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基金</a:t>
            </a:r>
          </a:p>
        </p:txBody>
      </p:sp>
      <p:sp>
        <p:nvSpPr>
          <p:cNvPr id="140" name="定存…"/>
          <p:cNvSpPr txBox="1"/>
          <p:nvPr/>
        </p:nvSpPr>
        <p:spPr>
          <a:xfrm>
            <a:off x="5929157" y="4270745"/>
            <a:ext cx="4589448" cy="4046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>
              <a:defRPr sz="4900" b="0">
                <a:solidFill>
                  <a:schemeClr val="accent4">
                    <a:hueOff val="-461056"/>
                    <a:satOff val="4338"/>
                    <a:lumOff val="-1022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定存</a:t>
            </a:r>
          </a:p>
          <a:p>
            <a:pPr>
              <a:defRPr sz="4900" b="0">
                <a:solidFill>
                  <a:schemeClr val="accent4">
                    <a:hueOff val="-461056"/>
                    <a:satOff val="4338"/>
                    <a:lumOff val="-1022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保險</a:t>
            </a:r>
          </a:p>
          <a:p>
            <a:pPr>
              <a:defRPr sz="4900" b="0">
                <a:solidFill>
                  <a:schemeClr val="accent4">
                    <a:hueOff val="-461056"/>
                    <a:satOff val="4338"/>
                    <a:lumOff val="-1022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不動產</a:t>
            </a:r>
          </a:p>
        </p:txBody>
      </p:sp>
      <p:sp>
        <p:nvSpPr>
          <p:cNvPr id="141" name="加密貨幣 Crypto"/>
          <p:cNvSpPr txBox="1"/>
          <p:nvPr/>
        </p:nvSpPr>
        <p:spPr>
          <a:xfrm>
            <a:off x="4148937" y="6398847"/>
            <a:ext cx="5866602" cy="4046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5200"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加密貨幣 Crypto</a:t>
            </a:r>
          </a:p>
        </p:txBody>
      </p:sp>
      <p:sp>
        <p:nvSpPr>
          <p:cNvPr id="142" name="被動收入"/>
          <p:cNvSpPr txBox="1"/>
          <p:nvPr/>
        </p:nvSpPr>
        <p:spPr>
          <a:xfrm>
            <a:off x="10561605" y="4524745"/>
            <a:ext cx="1408567" cy="4046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defTabSz="455675">
              <a:defRPr sz="5460"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被動收入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"/>
          <p:cNvSpPr/>
          <p:nvPr/>
        </p:nvSpPr>
        <p:spPr>
          <a:xfrm>
            <a:off x="-1657989" y="-1092976"/>
            <a:ext cx="16320778" cy="11939553"/>
          </a:xfrm>
          <a:prstGeom prst="rect">
            <a:avLst/>
          </a:prstGeom>
          <a:solidFill>
            <a:srgbClr val="00000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5" name="我的工作"/>
          <p:cNvSpPr txBox="1"/>
          <p:nvPr/>
        </p:nvSpPr>
        <p:spPr>
          <a:xfrm>
            <a:off x="381000" y="0"/>
            <a:ext cx="4589448" cy="4046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8000" b="0">
                <a:solidFill>
                  <a:schemeClr val="accent4">
                    <a:hueOff val="-461056"/>
                    <a:satOff val="4338"/>
                    <a:lumOff val="-1022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我的工作</a:t>
            </a:r>
          </a:p>
        </p:txBody>
      </p:sp>
      <p:sp>
        <p:nvSpPr>
          <p:cNvPr id="146" name="資工系研究助理"/>
          <p:cNvSpPr txBox="1"/>
          <p:nvPr/>
        </p:nvSpPr>
        <p:spPr>
          <a:xfrm>
            <a:off x="2391840" y="3147366"/>
            <a:ext cx="8221120" cy="2162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6000" b="0">
                <a:solidFill>
                  <a:schemeClr val="accent4">
                    <a:hueOff val="-461056"/>
                    <a:satOff val="4338"/>
                    <a:lumOff val="-1022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資工系研究助理</a:t>
            </a:r>
          </a:p>
        </p:txBody>
      </p:sp>
      <p:sp>
        <p:nvSpPr>
          <p:cNvPr id="147" name="工設系研究助理"/>
          <p:cNvSpPr txBox="1"/>
          <p:nvPr/>
        </p:nvSpPr>
        <p:spPr>
          <a:xfrm>
            <a:off x="2391840" y="4470194"/>
            <a:ext cx="8221120" cy="2162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6000" b="0">
                <a:solidFill>
                  <a:schemeClr val="accent4">
                    <a:hueOff val="-461056"/>
                    <a:satOff val="4338"/>
                    <a:lumOff val="-1022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工設系研究助理</a:t>
            </a:r>
          </a:p>
        </p:txBody>
      </p:sp>
      <p:sp>
        <p:nvSpPr>
          <p:cNvPr id="148" name="形上科技公司 CTO"/>
          <p:cNvSpPr txBox="1"/>
          <p:nvPr/>
        </p:nvSpPr>
        <p:spPr>
          <a:xfrm>
            <a:off x="2391840" y="5768041"/>
            <a:ext cx="8221120" cy="2162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6000" b="0">
                <a:solidFill>
                  <a:schemeClr val="accent4">
                    <a:hueOff val="-461056"/>
                    <a:satOff val="4338"/>
                    <a:lumOff val="-1022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形上科技公司 CTO</a:t>
            </a:r>
          </a:p>
        </p:txBody>
      </p:sp>
      <p:sp>
        <p:nvSpPr>
          <p:cNvPr id="149" name="新創團隊"/>
          <p:cNvSpPr txBox="1"/>
          <p:nvPr/>
        </p:nvSpPr>
        <p:spPr>
          <a:xfrm>
            <a:off x="2391840" y="7056733"/>
            <a:ext cx="8221120" cy="2162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6000" b="0">
                <a:solidFill>
                  <a:schemeClr val="accent4">
                    <a:hueOff val="-461056"/>
                    <a:satOff val="4338"/>
                    <a:lumOff val="-1022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新創團隊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"/>
          <p:cNvSpPr/>
          <p:nvPr/>
        </p:nvSpPr>
        <p:spPr>
          <a:xfrm>
            <a:off x="-1567045" y="-836076"/>
            <a:ext cx="16138890" cy="11425753"/>
          </a:xfrm>
          <a:prstGeom prst="rect">
            <a:avLst/>
          </a:prstGeom>
          <a:solidFill>
            <a:srgbClr val="00000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2" name="我的投資"/>
          <p:cNvSpPr txBox="1"/>
          <p:nvPr/>
        </p:nvSpPr>
        <p:spPr>
          <a:xfrm>
            <a:off x="381000" y="0"/>
            <a:ext cx="4589448" cy="4046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8000" b="0">
                <a:solidFill>
                  <a:schemeClr val="accent4">
                    <a:hueOff val="-461056"/>
                    <a:satOff val="4338"/>
                    <a:lumOff val="-1022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我的投資</a:t>
            </a:r>
          </a:p>
        </p:txBody>
      </p:sp>
      <p:sp>
        <p:nvSpPr>
          <p:cNvPr id="153" name="虛擬貨幣 熱潮"/>
          <p:cNvSpPr txBox="1"/>
          <p:nvPr/>
        </p:nvSpPr>
        <p:spPr>
          <a:xfrm>
            <a:off x="2391840" y="3795537"/>
            <a:ext cx="8221120" cy="2162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6000" b="0">
                <a:solidFill>
                  <a:schemeClr val="accent4">
                    <a:hueOff val="-461056"/>
                    <a:satOff val="4338"/>
                    <a:lumOff val="-1022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虛擬貨幣 熱潮</a:t>
            </a:r>
          </a:p>
        </p:txBody>
      </p:sp>
      <p:sp>
        <p:nvSpPr>
          <p:cNvPr id="154" name="股票認知"/>
          <p:cNvSpPr txBox="1"/>
          <p:nvPr/>
        </p:nvSpPr>
        <p:spPr>
          <a:xfrm>
            <a:off x="2391840" y="2550664"/>
            <a:ext cx="8221120" cy="2162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6000" b="0">
                <a:solidFill>
                  <a:schemeClr val="accent4">
                    <a:hueOff val="-461056"/>
                    <a:satOff val="4338"/>
                    <a:lumOff val="-1022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股票認知</a:t>
            </a:r>
          </a:p>
        </p:txBody>
      </p:sp>
      <p:sp>
        <p:nvSpPr>
          <p:cNvPr id="155" name="定存"/>
          <p:cNvSpPr txBox="1"/>
          <p:nvPr/>
        </p:nvSpPr>
        <p:spPr>
          <a:xfrm>
            <a:off x="2391840" y="5146356"/>
            <a:ext cx="8221120" cy="2162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6000" b="0">
                <a:solidFill>
                  <a:schemeClr val="accent4">
                    <a:hueOff val="-461056"/>
                    <a:satOff val="4338"/>
                    <a:lumOff val="-1022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定存</a:t>
            </a:r>
          </a:p>
        </p:txBody>
      </p:sp>
      <p:sp>
        <p:nvSpPr>
          <p:cNvPr id="156" name="知識、人脈"/>
          <p:cNvSpPr txBox="1"/>
          <p:nvPr/>
        </p:nvSpPr>
        <p:spPr>
          <a:xfrm>
            <a:off x="2391840" y="6417716"/>
            <a:ext cx="8221120" cy="2162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6000" b="0">
                <a:solidFill>
                  <a:schemeClr val="accent4">
                    <a:hueOff val="366961"/>
                    <a:satOff val="4172"/>
                    <a:lumOff val="11129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知識、人脈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"/>
          <p:cNvSpPr/>
          <p:nvPr/>
        </p:nvSpPr>
        <p:spPr>
          <a:xfrm>
            <a:off x="-793241" y="-383423"/>
            <a:ext cx="14591282" cy="10520447"/>
          </a:xfrm>
          <a:prstGeom prst="rect">
            <a:avLst/>
          </a:prstGeom>
          <a:solidFill>
            <a:srgbClr val="00000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9" name="節流"/>
          <p:cNvSpPr txBox="1"/>
          <p:nvPr/>
        </p:nvSpPr>
        <p:spPr>
          <a:xfrm>
            <a:off x="0" y="0"/>
            <a:ext cx="4589448" cy="4046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10000" b="0">
                <a:solidFill>
                  <a:schemeClr val="accent4">
                    <a:hueOff val="-461056"/>
                    <a:satOff val="4338"/>
                    <a:lumOff val="-1022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節流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0" name="省"/>
          <p:cNvSpPr txBox="1"/>
          <p:nvPr/>
        </p:nvSpPr>
        <p:spPr>
          <a:xfrm>
            <a:off x="2103838" y="1817672"/>
            <a:ext cx="4589448" cy="4046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6000" b="0">
                <a:solidFill>
                  <a:schemeClr val="accent4">
                    <a:hueOff val="-461056"/>
                    <a:satOff val="4338"/>
                    <a:lumOff val="-1022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省</a:t>
            </a:r>
          </a:p>
        </p:txBody>
      </p:sp>
      <p:sp>
        <p:nvSpPr>
          <p:cNvPr id="161" name="存"/>
          <p:cNvSpPr txBox="1"/>
          <p:nvPr/>
        </p:nvSpPr>
        <p:spPr>
          <a:xfrm>
            <a:off x="6311514" y="1817672"/>
            <a:ext cx="4589448" cy="4046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6000" b="0">
                <a:solidFill>
                  <a:schemeClr val="accent4">
                    <a:hueOff val="-461056"/>
                    <a:satOff val="4338"/>
                    <a:lumOff val="-1022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存</a:t>
            </a:r>
          </a:p>
        </p:txBody>
      </p:sp>
      <p:sp>
        <p:nvSpPr>
          <p:cNvPr id="162" name="想要？…"/>
          <p:cNvSpPr txBox="1"/>
          <p:nvPr/>
        </p:nvSpPr>
        <p:spPr>
          <a:xfrm>
            <a:off x="2103838" y="4143745"/>
            <a:ext cx="4589448" cy="4046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>
              <a:defRPr sz="6000" b="0">
                <a:solidFill>
                  <a:schemeClr val="accent4">
                    <a:hueOff val="-461056"/>
                    <a:satOff val="4338"/>
                    <a:lumOff val="-1022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想要？</a:t>
            </a:r>
          </a:p>
          <a:p>
            <a:pPr>
              <a:defRPr sz="6000" b="0">
                <a:solidFill>
                  <a:schemeClr val="accent4">
                    <a:hueOff val="-461056"/>
                    <a:satOff val="4338"/>
                    <a:lumOff val="-1022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需要？</a:t>
            </a:r>
          </a:p>
        </p:txBody>
      </p:sp>
      <p:sp>
        <p:nvSpPr>
          <p:cNvPr id="163" name="萬丈高樓 平地起"/>
          <p:cNvSpPr txBox="1"/>
          <p:nvPr/>
        </p:nvSpPr>
        <p:spPr>
          <a:xfrm>
            <a:off x="6311514" y="4143745"/>
            <a:ext cx="4589448" cy="4046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>
              <a:defRPr sz="6000" b="0">
                <a:solidFill>
                  <a:schemeClr val="accent4">
                    <a:hueOff val="-461056"/>
                    <a:satOff val="4338"/>
                    <a:lumOff val="-1022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萬丈高樓</a:t>
            </a:r>
            <a:b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平地起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"/>
          <p:cNvSpPr/>
          <p:nvPr/>
        </p:nvSpPr>
        <p:spPr>
          <a:xfrm>
            <a:off x="-1744898" y="-762928"/>
            <a:ext cx="16494597" cy="11279456"/>
          </a:xfrm>
          <a:prstGeom prst="rect">
            <a:avLst/>
          </a:prstGeom>
          <a:solidFill>
            <a:srgbClr val="00000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6" name="管理"/>
          <p:cNvSpPr txBox="1"/>
          <p:nvPr/>
        </p:nvSpPr>
        <p:spPr>
          <a:xfrm>
            <a:off x="0" y="0"/>
            <a:ext cx="4589448" cy="4046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10000" b="0">
                <a:solidFill>
                  <a:schemeClr val="accent4">
                    <a:hueOff val="-461056"/>
                    <a:satOff val="4338"/>
                    <a:lumOff val="-1022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管理</a:t>
            </a:r>
          </a:p>
        </p:txBody>
      </p:sp>
      <p:sp>
        <p:nvSpPr>
          <p:cNvPr id="167" name="金錢流向"/>
          <p:cNvSpPr txBox="1"/>
          <p:nvPr/>
        </p:nvSpPr>
        <p:spPr>
          <a:xfrm>
            <a:off x="3747677" y="1860459"/>
            <a:ext cx="5509446" cy="4046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7500" b="0">
                <a:solidFill>
                  <a:schemeClr val="accent4">
                    <a:hueOff val="-461056"/>
                    <a:satOff val="4338"/>
                    <a:lumOff val="-1022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金錢流向</a:t>
            </a:r>
          </a:p>
        </p:txBody>
      </p:sp>
      <p:sp>
        <p:nvSpPr>
          <p:cNvPr id="168" name="持之以恆"/>
          <p:cNvSpPr txBox="1"/>
          <p:nvPr/>
        </p:nvSpPr>
        <p:spPr>
          <a:xfrm>
            <a:off x="3747677" y="3846958"/>
            <a:ext cx="5509446" cy="4046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7500" b="0">
                <a:solidFill>
                  <a:schemeClr val="accent4">
                    <a:hueOff val="-461056"/>
                    <a:satOff val="4338"/>
                    <a:lumOff val="-1022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持之以恆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"/>
          <p:cNvSpPr/>
          <p:nvPr/>
        </p:nvSpPr>
        <p:spPr>
          <a:xfrm>
            <a:off x="-1332597" y="-996134"/>
            <a:ext cx="15669994" cy="11745869"/>
          </a:xfrm>
          <a:prstGeom prst="rect">
            <a:avLst/>
          </a:prstGeom>
          <a:solidFill>
            <a:srgbClr val="00000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1" name="迷思 解惑"/>
          <p:cNvSpPr txBox="1"/>
          <p:nvPr/>
        </p:nvSpPr>
        <p:spPr>
          <a:xfrm>
            <a:off x="0" y="0"/>
            <a:ext cx="4589448" cy="4046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>
              <a:defRPr sz="10000" b="0">
                <a:solidFill>
                  <a:schemeClr val="accent4">
                    <a:hueOff val="-461056"/>
                    <a:satOff val="4338"/>
                    <a:lumOff val="-1022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迷思</a:t>
            </a:r>
            <a:b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解惑</a:t>
            </a:r>
          </a:p>
        </p:txBody>
      </p:sp>
      <p:sp>
        <p:nvSpPr>
          <p:cNvPr id="172" name="第一桶金？"/>
          <p:cNvSpPr txBox="1"/>
          <p:nvPr/>
        </p:nvSpPr>
        <p:spPr>
          <a:xfrm>
            <a:off x="3986057" y="2959655"/>
            <a:ext cx="5509446" cy="4046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7500" b="0">
                <a:solidFill>
                  <a:schemeClr val="accent4">
                    <a:hueOff val="-461056"/>
                    <a:satOff val="4338"/>
                    <a:lumOff val="-1022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第一桶金？</a:t>
            </a:r>
          </a:p>
        </p:txBody>
      </p:sp>
      <p:sp>
        <p:nvSpPr>
          <p:cNvPr id="173" name="效益？(量 &amp; 時間)"/>
          <p:cNvSpPr txBox="1"/>
          <p:nvPr/>
        </p:nvSpPr>
        <p:spPr>
          <a:xfrm>
            <a:off x="1924547" y="4217772"/>
            <a:ext cx="9155706" cy="4046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7500" b="0">
                <a:solidFill>
                  <a:schemeClr val="accent4">
                    <a:hueOff val="-461056"/>
                    <a:satOff val="4338"/>
                    <a:lumOff val="-1022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效益？(量 &amp; 時間)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自訂</PresentationFormat>
  <Paragraphs>43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Helvetica Light</vt:lpstr>
      <vt:lpstr>Helvetica Neue</vt:lpstr>
      <vt:lpstr>Helvetica Neue Light</vt:lpstr>
      <vt:lpstr>Helvetica Neue Medium</vt:lpstr>
      <vt:lpstr>Helvetica Neue Thin</vt:lpstr>
      <vt:lpstr>微軟正黑體</vt:lpstr>
      <vt:lpstr>White</vt:lpstr>
      <vt:lpstr>理財管理</vt:lpstr>
      <vt:lpstr>許懿傑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理財管理</dc:title>
  <cp:lastModifiedBy>XiaoMi</cp:lastModifiedBy>
  <cp:revision>1</cp:revision>
  <dcterms:modified xsi:type="dcterms:W3CDTF">2018-12-03T02:00:31Z</dcterms:modified>
</cp:coreProperties>
</file>