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money-2665824_1280.jpg" descr="money-2665824_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09"/>
            <a:ext cx="13832812" cy="975861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-1376879" y="-828627"/>
            <a:ext cx="15758558" cy="11410854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理財管理"/>
          <p:cNvSpPr txBox="1"/>
          <p:nvPr>
            <p:ph type="ctrTitle"/>
          </p:nvPr>
        </p:nvSpPr>
        <p:spPr>
          <a:xfrm>
            <a:off x="3543732" y="3221521"/>
            <a:ext cx="5917336" cy="186712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pPr/>
            <a:r>
              <a:t>理財管理</a:t>
            </a:r>
          </a:p>
        </p:txBody>
      </p:sp>
      <p:sp>
        <p:nvSpPr>
          <p:cNvPr id="122" name="我的第一桶金"/>
          <p:cNvSpPr txBox="1"/>
          <p:nvPr/>
        </p:nvSpPr>
        <p:spPr>
          <a:xfrm>
            <a:off x="3543732" y="4300503"/>
            <a:ext cx="5917336" cy="186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4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我的第一桶金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"/>
          <p:cNvSpPr/>
          <p:nvPr/>
        </p:nvSpPr>
        <p:spPr>
          <a:xfrm>
            <a:off x="-1437509" y="-1638953"/>
            <a:ext cx="15879818" cy="13031506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許懿傑"/>
          <p:cNvSpPr txBox="1"/>
          <p:nvPr>
            <p:ph type="title" idx="4294967295"/>
          </p:nvPr>
        </p:nvSpPr>
        <p:spPr>
          <a:xfrm>
            <a:off x="1481257" y="4472905"/>
            <a:ext cx="10042286" cy="4046182"/>
          </a:xfrm>
          <a:prstGeom prst="rect">
            <a:avLst/>
          </a:prstGeom>
        </p:spPr>
        <p:txBody>
          <a:bodyPr/>
          <a:lstStyle>
            <a:lvl1pPr>
              <a:defRPr sz="2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</a:defRPr>
            </a:lvl1pPr>
          </a:lstStyle>
          <a:p>
            <a:pPr/>
            <a:r>
              <a:t>許懿傑</a:t>
            </a:r>
          </a:p>
        </p:txBody>
      </p:sp>
      <p:sp>
        <p:nvSpPr>
          <p:cNvPr id="126" name="資管三"/>
          <p:cNvSpPr txBox="1"/>
          <p:nvPr/>
        </p:nvSpPr>
        <p:spPr>
          <a:xfrm>
            <a:off x="1481257" y="1312098"/>
            <a:ext cx="10042286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資管三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-1779869" y="-1762799"/>
            <a:ext cx="16564539" cy="13279198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開源"/>
          <p:cNvSpPr txBox="1"/>
          <p:nvPr/>
        </p:nvSpPr>
        <p:spPr>
          <a:xfrm>
            <a:off x="1618333" y="1804429"/>
            <a:ext cx="4589449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開源</a:t>
            </a:r>
          </a:p>
        </p:txBody>
      </p:sp>
      <p:sp>
        <p:nvSpPr>
          <p:cNvPr id="130" name="節流"/>
          <p:cNvSpPr txBox="1"/>
          <p:nvPr/>
        </p:nvSpPr>
        <p:spPr>
          <a:xfrm>
            <a:off x="6797018" y="1804429"/>
            <a:ext cx="4589449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節流</a:t>
            </a:r>
          </a:p>
        </p:txBody>
      </p:sp>
      <p:sp>
        <p:nvSpPr>
          <p:cNvPr id="131" name="＋"/>
          <p:cNvSpPr txBox="1"/>
          <p:nvPr/>
        </p:nvSpPr>
        <p:spPr>
          <a:xfrm>
            <a:off x="4207676" y="1804429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＋</a:t>
            </a:r>
          </a:p>
        </p:txBody>
      </p:sp>
      <p:sp>
        <p:nvSpPr>
          <p:cNvPr id="132" name="管理"/>
          <p:cNvSpPr txBox="1"/>
          <p:nvPr/>
        </p:nvSpPr>
        <p:spPr>
          <a:xfrm>
            <a:off x="4207676" y="4029988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管理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"/>
          <p:cNvSpPr/>
          <p:nvPr/>
        </p:nvSpPr>
        <p:spPr>
          <a:xfrm>
            <a:off x="-3259191" y="-2119748"/>
            <a:ext cx="19523182" cy="13993097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開源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開源</a:t>
            </a:r>
          </a:p>
        </p:txBody>
      </p:sp>
      <p:sp>
        <p:nvSpPr>
          <p:cNvPr id="136" name="工作"/>
          <p:cNvSpPr txBox="1"/>
          <p:nvPr/>
        </p:nvSpPr>
        <p:spPr>
          <a:xfrm>
            <a:off x="579838" y="1837709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工作</a:t>
            </a:r>
          </a:p>
        </p:txBody>
      </p:sp>
      <p:sp>
        <p:nvSpPr>
          <p:cNvPr id="137" name="投資"/>
          <p:cNvSpPr txBox="1"/>
          <p:nvPr/>
        </p:nvSpPr>
        <p:spPr>
          <a:xfrm>
            <a:off x="4787514" y="1837709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投資</a:t>
            </a:r>
          </a:p>
        </p:txBody>
      </p:sp>
      <p:sp>
        <p:nvSpPr>
          <p:cNvPr id="138" name="正職…"/>
          <p:cNvSpPr txBox="1"/>
          <p:nvPr/>
        </p:nvSpPr>
        <p:spPr>
          <a:xfrm>
            <a:off x="579838" y="4524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正職</a:t>
            </a:r>
          </a:p>
          <a:p>
            <a: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兼差</a:t>
            </a:r>
          </a:p>
        </p:txBody>
      </p:sp>
      <p:sp>
        <p:nvSpPr>
          <p:cNvPr id="139" name="外匯…"/>
          <p:cNvSpPr txBox="1"/>
          <p:nvPr/>
        </p:nvSpPr>
        <p:spPr>
          <a:xfrm>
            <a:off x="3645871" y="4270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49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外匯</a:t>
            </a:r>
          </a:p>
          <a:p>
            <a:pPr>
              <a:defRPr b="0" sz="49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股票</a:t>
            </a:r>
          </a:p>
          <a:p>
            <a:pPr>
              <a:defRPr b="0" sz="49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基金</a:t>
            </a:r>
          </a:p>
        </p:txBody>
      </p:sp>
      <p:sp>
        <p:nvSpPr>
          <p:cNvPr id="140" name="定存…"/>
          <p:cNvSpPr txBox="1"/>
          <p:nvPr/>
        </p:nvSpPr>
        <p:spPr>
          <a:xfrm>
            <a:off x="5929157" y="4270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49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定存</a:t>
            </a:r>
          </a:p>
          <a:p>
            <a:pPr>
              <a:defRPr b="0" sz="49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保險</a:t>
            </a:r>
          </a:p>
          <a:p>
            <a:pPr>
              <a:defRPr b="0" sz="49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不動產</a:t>
            </a:r>
          </a:p>
        </p:txBody>
      </p:sp>
      <p:sp>
        <p:nvSpPr>
          <p:cNvPr id="141" name="加密貨幣 Crypto"/>
          <p:cNvSpPr txBox="1"/>
          <p:nvPr/>
        </p:nvSpPr>
        <p:spPr>
          <a:xfrm>
            <a:off x="4148937" y="6398847"/>
            <a:ext cx="5866602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52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加密貨幣 Crypto</a:t>
            </a:r>
          </a:p>
        </p:txBody>
      </p:sp>
      <p:sp>
        <p:nvSpPr>
          <p:cNvPr id="142" name="被動收入"/>
          <p:cNvSpPr txBox="1"/>
          <p:nvPr/>
        </p:nvSpPr>
        <p:spPr>
          <a:xfrm>
            <a:off x="10561605" y="4524745"/>
            <a:ext cx="1408567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455675">
              <a:defRPr b="0" sz="546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被動收入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"/>
          <p:cNvSpPr/>
          <p:nvPr/>
        </p:nvSpPr>
        <p:spPr>
          <a:xfrm>
            <a:off x="-1657989" y="-1092976"/>
            <a:ext cx="16320778" cy="11939553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我的工作"/>
          <p:cNvSpPr txBox="1"/>
          <p:nvPr/>
        </p:nvSpPr>
        <p:spPr>
          <a:xfrm>
            <a:off x="38100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我的工作</a:t>
            </a:r>
          </a:p>
        </p:txBody>
      </p:sp>
      <p:sp>
        <p:nvSpPr>
          <p:cNvPr id="146" name="資工系研究助理"/>
          <p:cNvSpPr txBox="1"/>
          <p:nvPr/>
        </p:nvSpPr>
        <p:spPr>
          <a:xfrm>
            <a:off x="2391840" y="3147366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資工系研究助理</a:t>
            </a:r>
          </a:p>
        </p:txBody>
      </p:sp>
      <p:sp>
        <p:nvSpPr>
          <p:cNvPr id="147" name="工設系研究助理"/>
          <p:cNvSpPr txBox="1"/>
          <p:nvPr/>
        </p:nvSpPr>
        <p:spPr>
          <a:xfrm>
            <a:off x="2391840" y="4470194"/>
            <a:ext cx="8221120" cy="216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工設系研究助理</a:t>
            </a:r>
          </a:p>
        </p:txBody>
      </p:sp>
      <p:sp>
        <p:nvSpPr>
          <p:cNvPr id="148" name="形上科技公司 CTO"/>
          <p:cNvSpPr txBox="1"/>
          <p:nvPr/>
        </p:nvSpPr>
        <p:spPr>
          <a:xfrm>
            <a:off x="2391840" y="5768041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形上科技公司 CTO</a:t>
            </a:r>
          </a:p>
        </p:txBody>
      </p:sp>
      <p:sp>
        <p:nvSpPr>
          <p:cNvPr id="149" name="新創團隊"/>
          <p:cNvSpPr txBox="1"/>
          <p:nvPr/>
        </p:nvSpPr>
        <p:spPr>
          <a:xfrm>
            <a:off x="2391840" y="7056733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新創團隊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-1567045" y="-836076"/>
            <a:ext cx="16138890" cy="11425753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我的投資"/>
          <p:cNvSpPr txBox="1"/>
          <p:nvPr/>
        </p:nvSpPr>
        <p:spPr>
          <a:xfrm>
            <a:off x="38100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我的投資</a:t>
            </a:r>
          </a:p>
        </p:txBody>
      </p:sp>
      <p:sp>
        <p:nvSpPr>
          <p:cNvPr id="153" name="虛擬貨幣 熱潮"/>
          <p:cNvSpPr txBox="1"/>
          <p:nvPr/>
        </p:nvSpPr>
        <p:spPr>
          <a:xfrm>
            <a:off x="2391840" y="3795537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虛擬貨幣 熱潮</a:t>
            </a:r>
          </a:p>
        </p:txBody>
      </p:sp>
      <p:sp>
        <p:nvSpPr>
          <p:cNvPr id="154" name="股票認知"/>
          <p:cNvSpPr txBox="1"/>
          <p:nvPr/>
        </p:nvSpPr>
        <p:spPr>
          <a:xfrm>
            <a:off x="2391840" y="2550664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股票認知</a:t>
            </a:r>
          </a:p>
        </p:txBody>
      </p:sp>
      <p:sp>
        <p:nvSpPr>
          <p:cNvPr id="155" name="定存"/>
          <p:cNvSpPr txBox="1"/>
          <p:nvPr/>
        </p:nvSpPr>
        <p:spPr>
          <a:xfrm>
            <a:off x="2391840" y="5146356"/>
            <a:ext cx="8221120" cy="216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定存</a:t>
            </a:r>
          </a:p>
        </p:txBody>
      </p:sp>
      <p:sp>
        <p:nvSpPr>
          <p:cNvPr id="156" name="知識、人脈"/>
          <p:cNvSpPr txBox="1"/>
          <p:nvPr/>
        </p:nvSpPr>
        <p:spPr>
          <a:xfrm>
            <a:off x="2391840" y="6417716"/>
            <a:ext cx="8221120" cy="216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知識、人脈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-793241" y="-383423"/>
            <a:ext cx="14591282" cy="10520447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節流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節流</a:t>
            </a:r>
          </a:p>
        </p:txBody>
      </p:sp>
      <p:sp>
        <p:nvSpPr>
          <p:cNvPr id="160" name="省"/>
          <p:cNvSpPr txBox="1"/>
          <p:nvPr/>
        </p:nvSpPr>
        <p:spPr>
          <a:xfrm>
            <a:off x="2103838" y="1817672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省</a:t>
            </a:r>
          </a:p>
        </p:txBody>
      </p:sp>
      <p:sp>
        <p:nvSpPr>
          <p:cNvPr id="161" name="存"/>
          <p:cNvSpPr txBox="1"/>
          <p:nvPr/>
        </p:nvSpPr>
        <p:spPr>
          <a:xfrm>
            <a:off x="6311514" y="1817672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存</a:t>
            </a:r>
          </a:p>
        </p:txBody>
      </p:sp>
      <p:sp>
        <p:nvSpPr>
          <p:cNvPr id="162" name="想要？…"/>
          <p:cNvSpPr txBox="1"/>
          <p:nvPr/>
        </p:nvSpPr>
        <p:spPr>
          <a:xfrm>
            <a:off x="2103838" y="4143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想要？</a:t>
            </a:r>
          </a:p>
          <a:p>
            <a: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需要？</a:t>
            </a:r>
          </a:p>
        </p:txBody>
      </p:sp>
      <p:sp>
        <p:nvSpPr>
          <p:cNvPr id="163" name="萬丈高樓 平地起"/>
          <p:cNvSpPr txBox="1"/>
          <p:nvPr/>
        </p:nvSpPr>
        <p:spPr>
          <a:xfrm>
            <a:off x="6311514" y="4143745"/>
            <a:ext cx="4589448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6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萬丈高樓</a:t>
            </a:r>
            <a:br/>
            <a:r>
              <a:t>平地起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/>
          <p:nvPr/>
        </p:nvSpPr>
        <p:spPr>
          <a:xfrm>
            <a:off x="-1744898" y="-762928"/>
            <a:ext cx="16494597" cy="11279456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管理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管理</a:t>
            </a:r>
          </a:p>
        </p:txBody>
      </p:sp>
      <p:sp>
        <p:nvSpPr>
          <p:cNvPr id="167" name="金錢流向"/>
          <p:cNvSpPr txBox="1"/>
          <p:nvPr/>
        </p:nvSpPr>
        <p:spPr>
          <a:xfrm>
            <a:off x="3747677" y="1860459"/>
            <a:ext cx="5509446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75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金錢流向</a:t>
            </a:r>
          </a:p>
        </p:txBody>
      </p:sp>
      <p:sp>
        <p:nvSpPr>
          <p:cNvPr id="168" name="持之以恆"/>
          <p:cNvSpPr txBox="1"/>
          <p:nvPr/>
        </p:nvSpPr>
        <p:spPr>
          <a:xfrm>
            <a:off x="3747677" y="3846958"/>
            <a:ext cx="5509446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75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持之以恆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1332597" y="-996134"/>
            <a:ext cx="15669994" cy="11745869"/>
          </a:xfrm>
          <a:prstGeom prst="rect">
            <a:avLst/>
          </a:pr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迷思 解惑"/>
          <p:cNvSpPr txBox="1"/>
          <p:nvPr/>
        </p:nvSpPr>
        <p:spPr>
          <a:xfrm>
            <a:off x="0" y="0"/>
            <a:ext cx="4589448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b="0" sz="100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迷思</a:t>
            </a:r>
            <a:br/>
            <a:r>
              <a:t>解惑</a:t>
            </a:r>
          </a:p>
        </p:txBody>
      </p:sp>
      <p:sp>
        <p:nvSpPr>
          <p:cNvPr id="172" name="第一桶金？"/>
          <p:cNvSpPr txBox="1"/>
          <p:nvPr/>
        </p:nvSpPr>
        <p:spPr>
          <a:xfrm>
            <a:off x="3986057" y="2959655"/>
            <a:ext cx="5509446" cy="404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75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第一桶金？</a:t>
            </a:r>
          </a:p>
        </p:txBody>
      </p:sp>
      <p:sp>
        <p:nvSpPr>
          <p:cNvPr id="173" name="效益？(量 &amp; 時間)"/>
          <p:cNvSpPr txBox="1"/>
          <p:nvPr/>
        </p:nvSpPr>
        <p:spPr>
          <a:xfrm>
            <a:off x="1924547" y="4217772"/>
            <a:ext cx="9155706" cy="4046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7500">
                <a:solidFill>
                  <a:schemeClr val="accent4">
                    <a:hueOff val="-461056"/>
                    <a:satOff val="4338"/>
                    <a:lumOff val="-1022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效益？(量 &amp; 時間)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