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81516"/>
          <c:y val="0.053014"/>
          <c:w val="0.659261"/>
          <c:h val="0.85974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D38C07">
                <a:alpha val="80000"/>
              </a:srgbClr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%" sourceLinked="0"/>
            <c:txPr>
              <a:bodyPr/>
              <a:lstStyle/>
              <a:p>
                <a:pPr>
                  <a:defRPr b="1" i="0" strike="noStrike" sz="2700" u="none">
                    <a:solidFill>
                      <a:srgbClr val="00A89D"/>
                    </a:solidFill>
                    <a:latin typeface="Helvetica Neue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Sheet1!$B$1:$K$1</c:f>
              <c:strCache>
                <c:ptCount val="10"/>
                <c:pt idx="0">
                  <c:v>Facebook</c:v>
                </c:pt>
                <c:pt idx="1">
                  <c:v>Youtube</c:v>
                </c:pt>
                <c:pt idx="2">
                  <c:v>Instagram</c:v>
                </c:pt>
                <c:pt idx="3">
                  <c:v>17直播</c:v>
                </c:pt>
                <c:pt idx="4">
                  <c:v>Live.me</c:v>
                </c:pt>
                <c:pt idx="5">
                  <c:v>Twitch</c:v>
                </c:pt>
                <c:pt idx="6">
                  <c:v>浪Live</c:v>
                </c:pt>
                <c:pt idx="7">
                  <c:v>皮克直播</c:v>
                </c:pt>
                <c:pt idx="8">
                  <c:v>UP直播</c:v>
                </c:pt>
                <c:pt idx="9">
                  <c:v>Livehouse.in</c:v>
                </c:pt>
              </c:strCache>
            </c:strRef>
          </c:cat>
          <c:val>
            <c:numRef>
              <c:f>Sheet1!$B$2:$K$2</c:f>
              <c:numCache>
                <c:ptCount val="10"/>
                <c:pt idx="0">
                  <c:v>0.834000</c:v>
                </c:pt>
                <c:pt idx="1">
                  <c:v>0.622000</c:v>
                </c:pt>
                <c:pt idx="2">
                  <c:v>0.174000</c:v>
                </c:pt>
                <c:pt idx="3">
                  <c:v>0.140000</c:v>
                </c:pt>
                <c:pt idx="4">
                  <c:v>0.069000</c:v>
                </c:pt>
                <c:pt idx="5">
                  <c:v>0.065000</c:v>
                </c:pt>
                <c:pt idx="6">
                  <c:v>0.046000</c:v>
                </c:pt>
                <c:pt idx="7">
                  <c:v>0.043000</c:v>
                </c:pt>
                <c:pt idx="8">
                  <c:v>0.040000</c:v>
                </c:pt>
                <c:pt idx="9">
                  <c:v>0.035000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axMin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  <c:max val="1"/>
        </c:scaling>
        <c:delete val="0"/>
        <c:axPos val="b"/>
        <c:majorGridlines>
          <c:spPr>
            <a:ln w="12700" cap="flat">
              <a:solidFill>
                <a:srgbClr val="D6D5D5"/>
              </a:solidFill>
              <a:prstDash val="solid"/>
              <a:miter lim="400000"/>
            </a:ln>
          </c:spPr>
        </c:majorGridlines>
        <c:numFmt formatCode="#,##0%" sourceLinked="0"/>
        <c:majorTickMark val="none"/>
        <c:minorTickMark val="none"/>
        <c:tickLblPos val="high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2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riangle"/>
          <p:cNvSpPr/>
          <p:nvPr/>
        </p:nvSpPr>
        <p:spPr>
          <a:xfrm>
            <a:off x="-3523354" y="-2635773"/>
            <a:ext cx="13247145" cy="1324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Triangle"/>
          <p:cNvSpPr/>
          <p:nvPr/>
        </p:nvSpPr>
        <p:spPr>
          <a:xfrm>
            <a:off x="-1803810" y="-2635773"/>
            <a:ext cx="13247145" cy="1324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Triangle"/>
          <p:cNvSpPr/>
          <p:nvPr/>
        </p:nvSpPr>
        <p:spPr>
          <a:xfrm>
            <a:off x="-237314" y="-2635773"/>
            <a:ext cx="13247145" cy="1324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Triangle"/>
          <p:cNvSpPr/>
          <p:nvPr/>
        </p:nvSpPr>
        <p:spPr>
          <a:xfrm>
            <a:off x="1524362" y="-2635773"/>
            <a:ext cx="13247146" cy="1324714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4032" y="-33760"/>
            <a:ext cx="12996736" cy="9821120"/>
          </a:xfrm>
          <a:prstGeom prst="rect">
            <a:avLst/>
          </a:prstGeom>
          <a:solidFill>
            <a:srgbClr val="D6D6D6">
              <a:alpha val="3354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17 直播 SWOT Analysis"/>
          <p:cNvSpPr txBox="1"/>
          <p:nvPr/>
        </p:nvSpPr>
        <p:spPr>
          <a:xfrm>
            <a:off x="913638" y="4114799"/>
            <a:ext cx="1117752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8000">
                <a:solidFill>
                  <a:srgbClr val="5E5E5E"/>
                </a:solidFill>
              </a:defRPr>
            </a:lvl1pPr>
          </a:lstStyle>
          <a:p>
            <a:pPr/>
            <a:r>
              <a:t>17 直播 SWOT Analysis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0" y="0"/>
            <a:ext cx="6502400" cy="9753600"/>
          </a:xfrm>
          <a:prstGeom prst="rect">
            <a:avLst/>
          </a:prstGeom>
          <a:solidFill>
            <a:schemeClr val="accent1">
              <a:lumOff val="-13575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ctangle"/>
          <p:cNvSpPr/>
          <p:nvPr/>
        </p:nvSpPr>
        <p:spPr>
          <a:xfrm>
            <a:off x="0" y="0"/>
            <a:ext cx="6502400" cy="2411605"/>
          </a:xfrm>
          <a:prstGeom prst="rect">
            <a:avLst/>
          </a:prstGeom>
          <a:solidFill>
            <a:schemeClr val="accent1">
              <a:lumOff val="-135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6502400" y="-1"/>
            <a:ext cx="6502400" cy="241160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0" name="S"/>
          <p:cNvSpPr txBox="1"/>
          <p:nvPr/>
        </p:nvSpPr>
        <p:spPr>
          <a:xfrm>
            <a:off x="2781934" y="-10453"/>
            <a:ext cx="93853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</a:defRPr>
            </a:lvl1pPr>
          </a:lstStyle>
          <a:p>
            <a:pPr/>
            <a:r>
              <a:t>S</a:t>
            </a:r>
          </a:p>
        </p:txBody>
      </p:sp>
      <p:sp>
        <p:nvSpPr>
          <p:cNvPr id="131" name="Strengths"/>
          <p:cNvSpPr txBox="1"/>
          <p:nvPr/>
        </p:nvSpPr>
        <p:spPr>
          <a:xfrm>
            <a:off x="1429258" y="1208426"/>
            <a:ext cx="364388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Strengths</a:t>
            </a:r>
          </a:p>
        </p:txBody>
      </p:sp>
      <p:sp>
        <p:nvSpPr>
          <p:cNvPr id="132" name="W"/>
          <p:cNvSpPr txBox="1"/>
          <p:nvPr/>
        </p:nvSpPr>
        <p:spPr>
          <a:xfrm>
            <a:off x="9097009" y="-10453"/>
            <a:ext cx="131318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</a:defRPr>
            </a:lvl1pPr>
          </a:lstStyle>
          <a:p>
            <a:pPr/>
            <a:r>
              <a:t>W</a:t>
            </a:r>
          </a:p>
        </p:txBody>
      </p:sp>
      <p:sp>
        <p:nvSpPr>
          <p:cNvPr id="133" name="Weaknesses"/>
          <p:cNvSpPr txBox="1"/>
          <p:nvPr/>
        </p:nvSpPr>
        <p:spPr>
          <a:xfrm>
            <a:off x="7425309" y="1208426"/>
            <a:ext cx="465658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Weaknesses</a:t>
            </a:r>
          </a:p>
        </p:txBody>
      </p:sp>
      <p:graphicFrame>
        <p:nvGraphicFramePr>
          <p:cNvPr id="134" name="Table"/>
          <p:cNvGraphicFramePr/>
          <p:nvPr/>
        </p:nvGraphicFramePr>
        <p:xfrm>
          <a:off x="1008526" y="2451100"/>
          <a:ext cx="4485348" cy="629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485346"/>
              </a:tblGrid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操作簡單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內容多元 包含藝人明星、KOL、素人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推出新的節目內容 ex. 17Q 金頭腦遊戲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內容的吸引力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35" name="Table"/>
          <p:cNvGraphicFramePr/>
          <p:nvPr/>
        </p:nvGraphicFramePr>
        <p:xfrm>
          <a:off x="7436818" y="2451100"/>
          <a:ext cx="4633288" cy="629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33287"/>
              </a:tblGrid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競爭者眾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品牌定位： 「華人」直播社交 App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內容較無法控管 曾因18禁風波下架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b="1" sz="2800"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6502400" y="0"/>
            <a:ext cx="6502400" cy="9753600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-1" y="0"/>
            <a:ext cx="6502401" cy="9753600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0" y="0"/>
            <a:ext cx="6502400" cy="2411605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ctangle"/>
          <p:cNvSpPr/>
          <p:nvPr/>
        </p:nvSpPr>
        <p:spPr>
          <a:xfrm>
            <a:off x="6502400" y="-1"/>
            <a:ext cx="6502400" cy="2411606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" name="O"/>
          <p:cNvSpPr txBox="1"/>
          <p:nvPr/>
        </p:nvSpPr>
        <p:spPr>
          <a:xfrm>
            <a:off x="2700020" y="-10453"/>
            <a:ext cx="110236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</a:defRPr>
            </a:lvl1pPr>
          </a:lstStyle>
          <a:p>
            <a:pPr/>
            <a:r>
              <a:t>O</a:t>
            </a:r>
          </a:p>
        </p:txBody>
      </p:sp>
      <p:sp>
        <p:nvSpPr>
          <p:cNvPr id="142" name="Opportunities"/>
          <p:cNvSpPr txBox="1"/>
          <p:nvPr/>
        </p:nvSpPr>
        <p:spPr>
          <a:xfrm>
            <a:off x="711073" y="1208426"/>
            <a:ext cx="5080255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Opportunities</a:t>
            </a:r>
          </a:p>
        </p:txBody>
      </p:sp>
      <p:sp>
        <p:nvSpPr>
          <p:cNvPr id="143" name="T"/>
          <p:cNvSpPr txBox="1"/>
          <p:nvPr/>
        </p:nvSpPr>
        <p:spPr>
          <a:xfrm>
            <a:off x="9308465" y="-10453"/>
            <a:ext cx="890271" cy="1626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0000">
                <a:solidFill>
                  <a:srgbClr val="FFFFFF"/>
                </a:solidFill>
              </a:defRPr>
            </a:lvl1pPr>
          </a:lstStyle>
          <a:p>
            <a:pPr/>
            <a:r>
              <a:t>T</a:t>
            </a:r>
          </a:p>
        </p:txBody>
      </p:sp>
      <p:sp>
        <p:nvSpPr>
          <p:cNvPr id="144" name="Threads"/>
          <p:cNvSpPr txBox="1"/>
          <p:nvPr/>
        </p:nvSpPr>
        <p:spPr>
          <a:xfrm>
            <a:off x="8221598" y="1305593"/>
            <a:ext cx="3064003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Threads</a:t>
            </a:r>
          </a:p>
        </p:txBody>
      </p:sp>
      <p:graphicFrame>
        <p:nvGraphicFramePr>
          <p:cNvPr id="145" name="Table"/>
          <p:cNvGraphicFramePr/>
          <p:nvPr/>
        </p:nvGraphicFramePr>
        <p:xfrm>
          <a:off x="648760" y="2451100"/>
          <a:ext cx="5203246" cy="62992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203245"/>
              </a:tblGrid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定位於直播平台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獲得 亞洲交友平台 Paktor 投資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閱聽人眾多
有一定的人流進而帶來金流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574800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b="1" sz="2800">
                          <a:sym typeface="Helvetica Neue"/>
                        </a:rPr>
                        <a:t>不以「直播」作為獲利來源 其關鍵在於「互動」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  <p:graphicFrame>
        <p:nvGraphicFramePr>
          <p:cNvPr id="146" name="2D Bar Chart"/>
          <p:cNvGraphicFramePr/>
          <p:nvPr/>
        </p:nvGraphicFramePr>
        <p:xfrm>
          <a:off x="6545455" y="2767127"/>
          <a:ext cx="6400741" cy="6320536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pic>
        <p:nvPicPr>
          <p:cNvPr id="147" name="Line" descr="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069691" y="4708200"/>
            <a:ext cx="5672618" cy="76201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/>
          <p:nvPr/>
        </p:nvSpPr>
        <p:spPr>
          <a:xfrm>
            <a:off x="7335132" y="-1"/>
            <a:ext cx="5669668" cy="9753601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1" name="Rectangle"/>
          <p:cNvSpPr/>
          <p:nvPr/>
        </p:nvSpPr>
        <p:spPr>
          <a:xfrm>
            <a:off x="1994150" y="-1"/>
            <a:ext cx="5340983" cy="9753601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2" name="Rectangle"/>
          <p:cNvSpPr/>
          <p:nvPr/>
        </p:nvSpPr>
        <p:spPr>
          <a:xfrm>
            <a:off x="1994150" y="-1"/>
            <a:ext cx="5340983" cy="2411606"/>
          </a:xfrm>
          <a:prstGeom prst="rect">
            <a:avLst/>
          </a:prstGeom>
          <a:solidFill>
            <a:schemeClr val="accent3">
              <a:hueOff val="362282"/>
              <a:satOff val="31803"/>
              <a:lumOff val="-1824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Rectangle"/>
          <p:cNvSpPr/>
          <p:nvPr/>
        </p:nvSpPr>
        <p:spPr>
          <a:xfrm>
            <a:off x="7335132" y="-1"/>
            <a:ext cx="5669668" cy="2411606"/>
          </a:xfrm>
          <a:prstGeom prst="rect">
            <a:avLst/>
          </a:prstGeom>
          <a:solidFill>
            <a:schemeClr val="accent4">
              <a:hueOff val="-1081314"/>
              <a:satOff val="4338"/>
              <a:lumOff val="-8931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6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17 直播"/>
          <p:cNvSpPr txBox="1"/>
          <p:nvPr/>
        </p:nvSpPr>
        <p:spPr>
          <a:xfrm>
            <a:off x="3151558" y="621602"/>
            <a:ext cx="2697481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17 直播</a:t>
            </a:r>
          </a:p>
        </p:txBody>
      </p:sp>
      <p:sp>
        <p:nvSpPr>
          <p:cNvPr id="155" name="浪LIVE"/>
          <p:cNvSpPr txBox="1"/>
          <p:nvPr/>
        </p:nvSpPr>
        <p:spPr>
          <a:xfrm>
            <a:off x="8906570" y="621602"/>
            <a:ext cx="2526793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6000">
                <a:solidFill>
                  <a:srgbClr val="FFFFFF"/>
                </a:solidFill>
              </a:defRPr>
            </a:lvl1pPr>
          </a:lstStyle>
          <a:p>
            <a:pPr/>
            <a:r>
              <a:t>浪LIVE</a:t>
            </a:r>
          </a:p>
        </p:txBody>
      </p:sp>
      <p:sp>
        <p:nvSpPr>
          <p:cNvPr id="156" name="Rectangle"/>
          <p:cNvSpPr/>
          <p:nvPr/>
        </p:nvSpPr>
        <p:spPr>
          <a:xfrm>
            <a:off x="-99665" y="-1"/>
            <a:ext cx="2113265" cy="2411606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" name="Rectangle"/>
          <p:cNvSpPr/>
          <p:nvPr/>
        </p:nvSpPr>
        <p:spPr>
          <a:xfrm>
            <a:off x="-99665" y="2083497"/>
            <a:ext cx="2113265" cy="7707263"/>
          </a:xfrm>
          <a:prstGeom prst="rect">
            <a:avLst/>
          </a:prstGeom>
          <a:solidFill>
            <a:schemeClr val="accent4">
              <a:hueOff val="-461056"/>
              <a:satOff val="4338"/>
              <a:lumOff val="-10225"/>
              <a:alpha val="1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aphicFrame>
        <p:nvGraphicFramePr>
          <p:cNvPr id="158" name="Table"/>
          <p:cNvGraphicFramePr/>
          <p:nvPr/>
        </p:nvGraphicFramePr>
        <p:xfrm>
          <a:off x="109763" y="2666757"/>
          <a:ext cx="12777466" cy="697361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821293"/>
                <a:gridCol w="5487723"/>
                <a:gridCol w="5468448"/>
              </a:tblGrid>
              <a:tr h="17434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市場定位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華人最佳直播社交 App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900">
                          <a:sym typeface="Helvetica Neue"/>
                        </a:rPr>
                        <a:t>臺灣最大即時視訊直播社交平台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7434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獲利分配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77% 平台 23% 主播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65% 平台 35% 主播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7434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多樣性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明星藝人、高顏值主播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才藝型主播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  <a:tr h="1743403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範疇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狼人殺、17Q好聰明 電商網站 17 Media Store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300">
                          <a:sym typeface="Helvetica Neue"/>
                        </a:rPr>
                        <a:t>直播</a:t>
                      </a:r>
                    </a:p>
                  </a:txBody>
                  <a:tcPr marL="50800" marR="50800" marT="50800" marB="50800" anchor="ctr" anchorCtr="0" horzOverflow="overflow"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