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264" r:id="rId6"/>
    <p:sldId id="273" r:id="rId7"/>
    <p:sldId id="299" r:id="rId8"/>
    <p:sldId id="300" r:id="rId9"/>
    <p:sldId id="301" r:id="rId10"/>
    <p:sldId id="310" r:id="rId11"/>
    <p:sldId id="311" r:id="rId12"/>
    <p:sldId id="302" r:id="rId13"/>
    <p:sldId id="307" r:id="rId14"/>
    <p:sldId id="308" r:id="rId15"/>
    <p:sldId id="309" r:id="rId16"/>
    <p:sldId id="303" r:id="rId17"/>
    <p:sldId id="304" r:id="rId18"/>
    <p:sldId id="305" r:id="rId19"/>
    <p:sldId id="306" r:id="rId20"/>
    <p:sldId id="262" r:id="rId21"/>
    <p:sldId id="257" r:id="rId22"/>
    <p:sldId id="258" r:id="rId23"/>
    <p:sldId id="267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7" autoAdjust="0"/>
    <p:restoredTop sz="84410" autoAdjust="0"/>
  </p:normalViewPr>
  <p:slideViewPr>
    <p:cSldViewPr>
      <p:cViewPr>
        <p:scale>
          <a:sx n="99" d="100"/>
          <a:sy n="99" d="100"/>
        </p:scale>
        <p:origin x="2408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B481C6-ECCB-654B-81CE-6F6BD8CBF8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240196-2C31-D741-A945-D4D98B382484}">
      <dgm:prSet phldrT="[文字]" custT="1"/>
      <dgm:spPr/>
      <dgm:t>
        <a:bodyPr/>
        <a:lstStyle/>
        <a:p>
          <a:r>
            <a: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Strengths</a:t>
          </a:r>
          <a:endParaRPr lang="zh-TW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B4A772A-0717-434F-AD7E-D6FDFE2C1BDC}" type="par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AA90E327-AD30-E34A-B077-F00988C5B56D}" type="sib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E5E12AAF-B9A5-BD44-A41A-2752CD15350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操作簡單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026151B-C766-3949-8B29-3FF1FB87288E}" type="par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BC835EE3-1569-2947-9C18-7AEE14FF012D}" type="sib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13530E70-5BD6-164B-A059-AFA67E2A548B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內容多元 包含藝人明星、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KOL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、素人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60F69BD-A8B5-1E40-A703-148F080D092D}" type="par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228B38FF-7965-EA4C-A55C-37A6D2A58439}" type="sib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30347265-37A0-5F44-BE7D-55D4820E046A}">
      <dgm:prSet phldrT="[文字]" custT="1"/>
      <dgm:spPr/>
      <dgm:t>
        <a:bodyPr/>
        <a:lstStyle/>
        <a:p>
          <a:r>
            <a:rPr lang="en" sz="20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Weaknesses</a:t>
          </a:r>
          <a:endParaRPr lang="zh-TW" altLang="en-US" sz="20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2F4A26B-FFEE-B449-AC88-57D12D3EE0C4}" type="par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6622BB1E-CDA2-504F-B401-538807CAE959}" type="sib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7D0B2B1F-6D94-A94A-840F-F99A2FAC13A7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競爭者眾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16CDB47-2524-2E4D-8EC8-E279A25BBBAE}" type="parTrans" cxnId="{AB8DB6C7-270F-2A40-B92E-C5E566D9408F}">
      <dgm:prSet/>
      <dgm:spPr/>
      <dgm:t>
        <a:bodyPr/>
        <a:lstStyle/>
        <a:p>
          <a:endParaRPr lang="zh-TW" altLang="en-US"/>
        </a:p>
      </dgm:t>
    </dgm:pt>
    <dgm:pt modelId="{1FC29097-E648-394E-8CD9-9E15B7EE1502}" type="sibTrans" cxnId="{AB8DB6C7-270F-2A40-B92E-C5E566D9408F}">
      <dgm:prSet/>
      <dgm:spPr/>
      <dgm:t>
        <a:bodyPr/>
        <a:lstStyle/>
        <a:p>
          <a:endParaRPr lang="zh-TW" altLang="en-US"/>
        </a:p>
      </dgm:t>
    </dgm:pt>
    <dgm:pt modelId="{9C91F2C3-06B0-3845-95A1-2F473C12C4F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推出新的節目內容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ex. 17Q 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金頭腦遊戲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A4E9F28-90F9-644C-8982-D143267D74C5}" type="par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BA5EA8D0-12DA-A442-9094-8E37466D116A}" type="sib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48C09AD5-A603-EE4A-9372-962D2E021DA5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內容的吸引力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D7E5E4A-460E-E04D-8595-2C88C9233C66}" type="par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6C32ED59-1DB5-324A-BD08-2390509A2CFD}" type="sib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C28AF131-B6C0-AD47-A6E3-2ACD556D5B9A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品牌定位： 「華人」直播社交 </a:t>
          </a:r>
          <a:r>
            <a:rPr lang="en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App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D4E855A-63D3-2D47-889D-F5FB405E2DCB}" type="parTrans" cxnId="{70FB782B-3C33-7446-9936-A510B71CE4C3}">
      <dgm:prSet/>
      <dgm:spPr/>
      <dgm:t>
        <a:bodyPr/>
        <a:lstStyle/>
        <a:p>
          <a:endParaRPr lang="zh-TW" altLang="en-US"/>
        </a:p>
      </dgm:t>
    </dgm:pt>
    <dgm:pt modelId="{1DD14FC9-E0AD-8442-BBCF-FE5505EB8861}" type="sibTrans" cxnId="{70FB782B-3C33-7446-9936-A510B71CE4C3}">
      <dgm:prSet/>
      <dgm:spPr/>
      <dgm:t>
        <a:bodyPr/>
        <a:lstStyle/>
        <a:p>
          <a:endParaRPr lang="zh-TW" altLang="en-US"/>
        </a:p>
      </dgm:t>
    </dgm:pt>
    <dgm:pt modelId="{3E2F2758-B02B-344C-BA80-FB080A632881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內容較無法控管 曾因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18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禁風波下架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3F56C8D-2F99-4146-8C7D-5FAA3C9DA001}" type="parTrans" cxnId="{B732FEF5-9D80-7248-AD2C-4F587217C4D2}">
      <dgm:prSet/>
      <dgm:spPr/>
      <dgm:t>
        <a:bodyPr/>
        <a:lstStyle/>
        <a:p>
          <a:endParaRPr lang="zh-TW" altLang="en-US"/>
        </a:p>
      </dgm:t>
    </dgm:pt>
    <dgm:pt modelId="{946A8F46-FAFF-2446-92E9-27F46E652367}" type="sibTrans" cxnId="{B732FEF5-9D80-7248-AD2C-4F587217C4D2}">
      <dgm:prSet/>
      <dgm:spPr/>
      <dgm:t>
        <a:bodyPr/>
        <a:lstStyle/>
        <a:p>
          <a:endParaRPr lang="zh-TW" altLang="en-US"/>
        </a:p>
      </dgm:t>
    </dgm:pt>
    <dgm:pt modelId="{29AFD141-3F48-784A-BB81-7E4A284A38B2}" type="pres">
      <dgm:prSet presAssocID="{CDB481C6-ECCB-654B-81CE-6F6BD8CBF8A7}" presName="Name0" presStyleCnt="0">
        <dgm:presLayoutVars>
          <dgm:dir/>
          <dgm:animLvl val="lvl"/>
          <dgm:resizeHandles val="exact"/>
        </dgm:presLayoutVars>
      </dgm:prSet>
      <dgm:spPr/>
    </dgm:pt>
    <dgm:pt modelId="{4F3C2B4C-4D94-E14E-8BB5-F4D67B08B75E}" type="pres">
      <dgm:prSet presAssocID="{A3240196-2C31-D741-A945-D4D98B382484}" presName="composite" presStyleCnt="0"/>
      <dgm:spPr/>
    </dgm:pt>
    <dgm:pt modelId="{856C97B8-E131-8047-BFB4-4A7CE26E8496}" type="pres">
      <dgm:prSet presAssocID="{A3240196-2C31-D741-A945-D4D98B382484}" presName="parTx" presStyleLbl="alignNode1" presStyleIdx="0" presStyleCnt="2" custScaleY="65273" custLinFactNeighborX="-1" custLinFactNeighborY="-16492">
        <dgm:presLayoutVars>
          <dgm:chMax val="0"/>
          <dgm:chPref val="0"/>
          <dgm:bulletEnabled val="1"/>
        </dgm:presLayoutVars>
      </dgm:prSet>
      <dgm:spPr/>
    </dgm:pt>
    <dgm:pt modelId="{F8544FE7-A106-D84E-B293-B53A2DAA60B8}" type="pres">
      <dgm:prSet presAssocID="{A3240196-2C31-D741-A945-D4D98B382484}" presName="desTx" presStyleLbl="alignAccFollowNode1" presStyleIdx="0" presStyleCnt="2">
        <dgm:presLayoutVars>
          <dgm:bulletEnabled val="1"/>
        </dgm:presLayoutVars>
      </dgm:prSet>
      <dgm:spPr/>
    </dgm:pt>
    <dgm:pt modelId="{BEB11598-AA5C-0440-81DC-90E0BF35810D}" type="pres">
      <dgm:prSet presAssocID="{AA90E327-AD30-E34A-B077-F00988C5B56D}" presName="space" presStyleCnt="0"/>
      <dgm:spPr/>
    </dgm:pt>
    <dgm:pt modelId="{1A4F6233-F4FE-EA48-B008-DF0717DF75AD}" type="pres">
      <dgm:prSet presAssocID="{30347265-37A0-5F44-BE7D-55D4820E046A}" presName="composite" presStyleCnt="0"/>
      <dgm:spPr/>
    </dgm:pt>
    <dgm:pt modelId="{3A11E6AB-3256-6B44-BD31-AD51BBF74B1A}" type="pres">
      <dgm:prSet presAssocID="{30347265-37A0-5F44-BE7D-55D4820E046A}" presName="parTx" presStyleLbl="alignNode1" presStyleIdx="1" presStyleCnt="2" custScaleY="79222" custLinFactNeighborX="829" custLinFactNeighborY="-20805">
        <dgm:presLayoutVars>
          <dgm:chMax val="0"/>
          <dgm:chPref val="0"/>
          <dgm:bulletEnabled val="1"/>
        </dgm:presLayoutVars>
      </dgm:prSet>
      <dgm:spPr/>
    </dgm:pt>
    <dgm:pt modelId="{BF72584E-3CA9-4841-AB4F-649DDD9CAEEF}" type="pres">
      <dgm:prSet presAssocID="{30347265-37A0-5F44-BE7D-55D4820E046A}" presName="desTx" presStyleLbl="alignAccFollowNode1" presStyleIdx="1" presStyleCnt="2" custScaleX="98902" custScaleY="100000" custLinFactNeighborX="290" custLinFactNeighborY="-1760">
        <dgm:presLayoutVars>
          <dgm:bulletEnabled val="1"/>
        </dgm:presLayoutVars>
      </dgm:prSet>
      <dgm:spPr/>
    </dgm:pt>
  </dgm:ptLst>
  <dgm:cxnLst>
    <dgm:cxn modelId="{26632005-0688-664D-8560-B72C852518B1}" type="presOf" srcId="{9C91F2C3-06B0-3845-95A1-2F473C12C4F9}" destId="{F8544FE7-A106-D84E-B293-B53A2DAA60B8}" srcOrd="0" destOrd="2" presId="urn:microsoft.com/office/officeart/2005/8/layout/hList1"/>
    <dgm:cxn modelId="{9363391E-280F-8244-8D9D-410E57988545}" srcId="{CDB481C6-ECCB-654B-81CE-6F6BD8CBF8A7}" destId="{30347265-37A0-5F44-BE7D-55D4820E046A}" srcOrd="1" destOrd="0" parTransId="{62F4A26B-FFEE-B449-AC88-57D12D3EE0C4}" sibTransId="{6622BB1E-CDA2-504F-B401-538807CAE959}"/>
    <dgm:cxn modelId="{70FB782B-3C33-7446-9936-A510B71CE4C3}" srcId="{30347265-37A0-5F44-BE7D-55D4820E046A}" destId="{C28AF131-B6C0-AD47-A6E3-2ACD556D5B9A}" srcOrd="1" destOrd="0" parTransId="{0D4E855A-63D3-2D47-889D-F5FB405E2DCB}" sibTransId="{1DD14FC9-E0AD-8442-BBCF-FE5505EB8861}"/>
    <dgm:cxn modelId="{D842552F-57CA-7D4D-B9BD-8698EFC94C34}" type="presOf" srcId="{13530E70-5BD6-164B-A059-AFA67E2A548B}" destId="{F8544FE7-A106-D84E-B293-B53A2DAA60B8}" srcOrd="0" destOrd="1" presId="urn:microsoft.com/office/officeart/2005/8/layout/hList1"/>
    <dgm:cxn modelId="{8CB1CD33-CAB2-084A-8995-7386F5E420A5}" type="presOf" srcId="{CDB481C6-ECCB-654B-81CE-6F6BD8CBF8A7}" destId="{29AFD141-3F48-784A-BB81-7E4A284A38B2}" srcOrd="0" destOrd="0" presId="urn:microsoft.com/office/officeart/2005/8/layout/hList1"/>
    <dgm:cxn modelId="{81D7B260-8D48-1A42-B4E1-89B2CB426567}" type="presOf" srcId="{48C09AD5-A603-EE4A-9372-962D2E021DA5}" destId="{F8544FE7-A106-D84E-B293-B53A2DAA60B8}" srcOrd="0" destOrd="3" presId="urn:microsoft.com/office/officeart/2005/8/layout/hList1"/>
    <dgm:cxn modelId="{213C296A-77BA-6344-B2CB-16C6B522AF29}" srcId="{A3240196-2C31-D741-A945-D4D98B382484}" destId="{13530E70-5BD6-164B-A059-AFA67E2A548B}" srcOrd="1" destOrd="0" parTransId="{E60F69BD-A8B5-1E40-A703-148F080D092D}" sibTransId="{228B38FF-7965-EA4C-A55C-37A6D2A58439}"/>
    <dgm:cxn modelId="{EC28E46A-8AA2-1042-96A4-4C290DDCEC52}" srcId="{A3240196-2C31-D741-A945-D4D98B382484}" destId="{48C09AD5-A603-EE4A-9372-962D2E021DA5}" srcOrd="3" destOrd="0" parTransId="{6D7E5E4A-460E-E04D-8595-2C88C9233C66}" sibTransId="{6C32ED59-1DB5-324A-BD08-2390509A2CFD}"/>
    <dgm:cxn modelId="{1FF7D776-CF74-0540-A785-8BD3BEC601CE}" srcId="{A3240196-2C31-D741-A945-D4D98B382484}" destId="{9C91F2C3-06B0-3845-95A1-2F473C12C4F9}" srcOrd="2" destOrd="0" parTransId="{BA4E9F28-90F9-644C-8982-D143267D74C5}" sibTransId="{BA5EA8D0-12DA-A442-9094-8E37466D116A}"/>
    <dgm:cxn modelId="{38286887-DDB6-A54D-B91F-7A9EFBB81E88}" type="presOf" srcId="{A3240196-2C31-D741-A945-D4D98B382484}" destId="{856C97B8-E131-8047-BFB4-4A7CE26E8496}" srcOrd="0" destOrd="0" presId="urn:microsoft.com/office/officeart/2005/8/layout/hList1"/>
    <dgm:cxn modelId="{DF6DC0A7-7CA1-1A46-A503-C0976D19F650}" type="presOf" srcId="{30347265-37A0-5F44-BE7D-55D4820E046A}" destId="{3A11E6AB-3256-6B44-BD31-AD51BBF74B1A}" srcOrd="0" destOrd="0" presId="urn:microsoft.com/office/officeart/2005/8/layout/hList1"/>
    <dgm:cxn modelId="{248734A8-7604-0A4A-9BB5-6BD927A14F30}" srcId="{A3240196-2C31-D741-A945-D4D98B382484}" destId="{E5E12AAF-B9A5-BD44-A41A-2752CD153509}" srcOrd="0" destOrd="0" parTransId="{2026151B-C766-3949-8B29-3FF1FB87288E}" sibTransId="{BC835EE3-1569-2947-9C18-7AEE14FF012D}"/>
    <dgm:cxn modelId="{3FF4BCB0-A198-CD46-91ED-1FAFB0190EF5}" type="presOf" srcId="{C28AF131-B6C0-AD47-A6E3-2ACD556D5B9A}" destId="{BF72584E-3CA9-4841-AB4F-649DDD9CAEEF}" srcOrd="0" destOrd="1" presId="urn:microsoft.com/office/officeart/2005/8/layout/hList1"/>
    <dgm:cxn modelId="{2749BCB4-5E8C-974C-9C4E-BE5E18BCD71F}" type="presOf" srcId="{7D0B2B1F-6D94-A94A-840F-F99A2FAC13A7}" destId="{BF72584E-3CA9-4841-AB4F-649DDD9CAEEF}" srcOrd="0" destOrd="0" presId="urn:microsoft.com/office/officeart/2005/8/layout/hList1"/>
    <dgm:cxn modelId="{AB8DB6C7-270F-2A40-B92E-C5E566D9408F}" srcId="{30347265-37A0-5F44-BE7D-55D4820E046A}" destId="{7D0B2B1F-6D94-A94A-840F-F99A2FAC13A7}" srcOrd="0" destOrd="0" parTransId="{116CDB47-2524-2E4D-8EC8-E279A25BBBAE}" sibTransId="{1FC29097-E648-394E-8CD9-9E15B7EE1502}"/>
    <dgm:cxn modelId="{3AE23FEB-6A5F-7C46-BCFB-A29698E77C78}" type="presOf" srcId="{E5E12AAF-B9A5-BD44-A41A-2752CD153509}" destId="{F8544FE7-A106-D84E-B293-B53A2DAA60B8}" srcOrd="0" destOrd="0" presId="urn:microsoft.com/office/officeart/2005/8/layout/hList1"/>
    <dgm:cxn modelId="{72C355F2-AB6B-C44B-857D-77C908241166}" type="presOf" srcId="{3E2F2758-B02B-344C-BA80-FB080A632881}" destId="{BF72584E-3CA9-4841-AB4F-649DDD9CAEEF}" srcOrd="0" destOrd="2" presId="urn:microsoft.com/office/officeart/2005/8/layout/hList1"/>
    <dgm:cxn modelId="{B732FEF5-9D80-7248-AD2C-4F587217C4D2}" srcId="{30347265-37A0-5F44-BE7D-55D4820E046A}" destId="{3E2F2758-B02B-344C-BA80-FB080A632881}" srcOrd="2" destOrd="0" parTransId="{E3F56C8D-2F99-4146-8C7D-5FAA3C9DA001}" sibTransId="{946A8F46-FAFF-2446-92E9-27F46E652367}"/>
    <dgm:cxn modelId="{E0C74DFD-D6A2-B748-9A3F-896BAC3E1830}" srcId="{CDB481C6-ECCB-654B-81CE-6F6BD8CBF8A7}" destId="{A3240196-2C31-D741-A945-D4D98B382484}" srcOrd="0" destOrd="0" parTransId="{0B4A772A-0717-434F-AD7E-D6FDFE2C1BDC}" sibTransId="{AA90E327-AD30-E34A-B077-F00988C5B56D}"/>
    <dgm:cxn modelId="{91D03D2D-2951-FD4D-987D-49346AAC6D59}" type="presParOf" srcId="{29AFD141-3F48-784A-BB81-7E4A284A38B2}" destId="{4F3C2B4C-4D94-E14E-8BB5-F4D67B08B75E}" srcOrd="0" destOrd="0" presId="urn:microsoft.com/office/officeart/2005/8/layout/hList1"/>
    <dgm:cxn modelId="{99014B57-43BC-9249-B6FC-256655A369EA}" type="presParOf" srcId="{4F3C2B4C-4D94-E14E-8BB5-F4D67B08B75E}" destId="{856C97B8-E131-8047-BFB4-4A7CE26E8496}" srcOrd="0" destOrd="0" presId="urn:microsoft.com/office/officeart/2005/8/layout/hList1"/>
    <dgm:cxn modelId="{F012DD45-5198-D043-B517-DD91029676E2}" type="presParOf" srcId="{4F3C2B4C-4D94-E14E-8BB5-F4D67B08B75E}" destId="{F8544FE7-A106-D84E-B293-B53A2DAA60B8}" srcOrd="1" destOrd="0" presId="urn:microsoft.com/office/officeart/2005/8/layout/hList1"/>
    <dgm:cxn modelId="{C1DF5387-40F4-254C-99E2-79D48B262AB2}" type="presParOf" srcId="{29AFD141-3F48-784A-BB81-7E4A284A38B2}" destId="{BEB11598-AA5C-0440-81DC-90E0BF35810D}" srcOrd="1" destOrd="0" presId="urn:microsoft.com/office/officeart/2005/8/layout/hList1"/>
    <dgm:cxn modelId="{F0CA9B15-B4A7-2443-B35A-DDFD5A03CF11}" type="presParOf" srcId="{29AFD141-3F48-784A-BB81-7E4A284A38B2}" destId="{1A4F6233-F4FE-EA48-B008-DF0717DF75AD}" srcOrd="2" destOrd="0" presId="urn:microsoft.com/office/officeart/2005/8/layout/hList1"/>
    <dgm:cxn modelId="{465C3613-479E-284B-ADFE-6824802D19E5}" type="presParOf" srcId="{1A4F6233-F4FE-EA48-B008-DF0717DF75AD}" destId="{3A11E6AB-3256-6B44-BD31-AD51BBF74B1A}" srcOrd="0" destOrd="0" presId="urn:microsoft.com/office/officeart/2005/8/layout/hList1"/>
    <dgm:cxn modelId="{CB29714A-1F6E-3F4B-BF7F-38DC51177875}" type="presParOf" srcId="{1A4F6233-F4FE-EA48-B008-DF0717DF75AD}" destId="{BF72584E-3CA9-4841-AB4F-649DDD9CAE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481C6-ECCB-654B-81CE-6F6BD8CBF8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3240196-2C31-D741-A945-D4D98B382484}">
      <dgm:prSet phldrT="[文字]" custT="1"/>
      <dgm:spPr/>
      <dgm:t>
        <a:bodyPr/>
        <a:lstStyle/>
        <a:p>
          <a:r>
            <a:rPr lang="en" sz="1800" dirty="0"/>
            <a:t>Opportunities</a:t>
          </a:r>
          <a:endParaRPr lang="zh-TW" altLang="en-US" sz="1800" dirty="0"/>
        </a:p>
      </dgm:t>
    </dgm:pt>
    <dgm:pt modelId="{0B4A772A-0717-434F-AD7E-D6FDFE2C1BDC}" type="par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AA90E327-AD30-E34A-B077-F00988C5B56D}" type="sibTrans" cxnId="{E0C74DFD-D6A2-B748-9A3F-896BAC3E1830}">
      <dgm:prSet/>
      <dgm:spPr/>
      <dgm:t>
        <a:bodyPr/>
        <a:lstStyle/>
        <a:p>
          <a:endParaRPr lang="zh-TW" altLang="en-US"/>
        </a:p>
      </dgm:t>
    </dgm:pt>
    <dgm:pt modelId="{E5E12AAF-B9A5-BD44-A41A-2752CD15350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定位於直播平台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026151B-C766-3949-8B29-3FF1FB87288E}" type="par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BC835EE3-1569-2947-9C18-7AEE14FF012D}" type="sibTrans" cxnId="{248734A8-7604-0A4A-9BB5-6BD927A14F30}">
      <dgm:prSet/>
      <dgm:spPr/>
      <dgm:t>
        <a:bodyPr/>
        <a:lstStyle/>
        <a:p>
          <a:endParaRPr lang="zh-TW" altLang="en-US"/>
        </a:p>
      </dgm:t>
    </dgm:pt>
    <dgm:pt modelId="{13530E70-5BD6-164B-A059-AFA67E2A548B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獲得 亞洲交友平台 </a:t>
          </a:r>
          <a:r>
            <a:rPr lang="en-US" altLang="zh-TW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Paktor </a:t>
          </a:r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投資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60F69BD-A8B5-1E40-A703-148F080D092D}" type="par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228B38FF-7965-EA4C-A55C-37A6D2A58439}" type="sibTrans" cxnId="{213C296A-77BA-6344-B2CB-16C6B522AF29}">
      <dgm:prSet/>
      <dgm:spPr/>
      <dgm:t>
        <a:bodyPr/>
        <a:lstStyle/>
        <a:p>
          <a:endParaRPr lang="zh-TW" altLang="en-US"/>
        </a:p>
      </dgm:t>
    </dgm:pt>
    <dgm:pt modelId="{30347265-37A0-5F44-BE7D-55D4820E046A}">
      <dgm:prSet phldrT="[文字]"/>
      <dgm:spPr/>
      <dgm:t>
        <a:bodyPr/>
        <a:lstStyle/>
        <a:p>
          <a:r>
            <a:rPr lang="en-US" altLang="zh-TW" dirty="0"/>
            <a:t>Threats</a:t>
          </a:r>
          <a:endParaRPr lang="zh-TW" altLang="en-US" dirty="0"/>
        </a:p>
      </dgm:t>
    </dgm:pt>
    <dgm:pt modelId="{62F4A26B-FFEE-B449-AC88-57D12D3EE0C4}" type="par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6622BB1E-CDA2-504F-B401-538807CAE959}" type="sibTrans" cxnId="{9363391E-280F-8244-8D9D-410E57988545}">
      <dgm:prSet/>
      <dgm:spPr/>
      <dgm:t>
        <a:bodyPr/>
        <a:lstStyle/>
        <a:p>
          <a:endParaRPr lang="zh-TW" altLang="en-US"/>
        </a:p>
      </dgm:t>
    </dgm:pt>
    <dgm:pt modelId="{9C91F2C3-06B0-3845-95A1-2F473C12C4F9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閱聽人眾多
有一定的人流進而帶來金流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BA4E9F28-90F9-644C-8982-D143267D74C5}" type="par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BA5EA8D0-12DA-A442-9094-8E37466D116A}" type="sibTrans" cxnId="{1FF7D776-CF74-0540-A785-8BD3BEC601CE}">
      <dgm:prSet/>
      <dgm:spPr/>
      <dgm:t>
        <a:bodyPr/>
        <a:lstStyle/>
        <a:p>
          <a:endParaRPr lang="zh-TW" altLang="en-US"/>
        </a:p>
      </dgm:t>
    </dgm:pt>
    <dgm:pt modelId="{48C09AD5-A603-EE4A-9372-962D2E021DA5}">
      <dgm:prSet phldrT="[文字]" custT="1"/>
      <dgm:spPr/>
      <dgm:t>
        <a:bodyPr/>
        <a:lstStyle/>
        <a:p>
          <a:r>
            <a:rPr lang="zh-TW" altLang="en-US" sz="1600" b="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不以「直播」作為獲利來源 其關鍵在於「互動」</a:t>
          </a:r>
          <a:endParaRPr lang="zh-TW" altLang="en-US" sz="1600" b="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D7E5E4A-460E-E04D-8595-2C88C9233C66}" type="par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6C32ED59-1DB5-324A-BD08-2390509A2CFD}" type="sibTrans" cxnId="{EC28E46A-8AA2-1042-96A4-4C290DDCEC52}">
      <dgm:prSet/>
      <dgm:spPr/>
      <dgm:t>
        <a:bodyPr/>
        <a:lstStyle/>
        <a:p>
          <a:endParaRPr lang="zh-TW" altLang="en-US"/>
        </a:p>
      </dgm:t>
    </dgm:pt>
    <dgm:pt modelId="{29AFD141-3F48-784A-BB81-7E4A284A38B2}" type="pres">
      <dgm:prSet presAssocID="{CDB481C6-ECCB-654B-81CE-6F6BD8CBF8A7}" presName="Name0" presStyleCnt="0">
        <dgm:presLayoutVars>
          <dgm:dir/>
          <dgm:animLvl val="lvl"/>
          <dgm:resizeHandles val="exact"/>
        </dgm:presLayoutVars>
      </dgm:prSet>
      <dgm:spPr/>
    </dgm:pt>
    <dgm:pt modelId="{4F3C2B4C-4D94-E14E-8BB5-F4D67B08B75E}" type="pres">
      <dgm:prSet presAssocID="{A3240196-2C31-D741-A945-D4D98B382484}" presName="composite" presStyleCnt="0"/>
      <dgm:spPr/>
    </dgm:pt>
    <dgm:pt modelId="{856C97B8-E131-8047-BFB4-4A7CE26E8496}" type="pres">
      <dgm:prSet presAssocID="{A3240196-2C31-D741-A945-D4D98B38248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8544FE7-A106-D84E-B293-B53A2DAA60B8}" type="pres">
      <dgm:prSet presAssocID="{A3240196-2C31-D741-A945-D4D98B382484}" presName="desTx" presStyleLbl="alignAccFollowNode1" presStyleIdx="0" presStyleCnt="2">
        <dgm:presLayoutVars>
          <dgm:bulletEnabled val="1"/>
        </dgm:presLayoutVars>
      </dgm:prSet>
      <dgm:spPr/>
    </dgm:pt>
    <dgm:pt modelId="{BEB11598-AA5C-0440-81DC-90E0BF35810D}" type="pres">
      <dgm:prSet presAssocID="{AA90E327-AD30-E34A-B077-F00988C5B56D}" presName="space" presStyleCnt="0"/>
      <dgm:spPr/>
    </dgm:pt>
    <dgm:pt modelId="{1A4F6233-F4FE-EA48-B008-DF0717DF75AD}" type="pres">
      <dgm:prSet presAssocID="{30347265-37A0-5F44-BE7D-55D4820E046A}" presName="composite" presStyleCnt="0"/>
      <dgm:spPr/>
    </dgm:pt>
    <dgm:pt modelId="{3A11E6AB-3256-6B44-BD31-AD51BBF74B1A}" type="pres">
      <dgm:prSet presAssocID="{30347265-37A0-5F44-BE7D-55D4820E046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F72584E-3CA9-4841-AB4F-649DDD9CAEEF}" type="pres">
      <dgm:prSet presAssocID="{30347265-37A0-5F44-BE7D-55D4820E046A}" presName="desTx" presStyleLbl="alignAccFollowNode1" presStyleIdx="1" presStyleCnt="2" custScaleX="98902" custScaleY="100000">
        <dgm:presLayoutVars>
          <dgm:bulletEnabled val="1"/>
        </dgm:presLayoutVars>
      </dgm:prSet>
      <dgm:spPr/>
    </dgm:pt>
  </dgm:ptLst>
  <dgm:cxnLst>
    <dgm:cxn modelId="{26632005-0688-664D-8560-B72C852518B1}" type="presOf" srcId="{9C91F2C3-06B0-3845-95A1-2F473C12C4F9}" destId="{F8544FE7-A106-D84E-B293-B53A2DAA60B8}" srcOrd="0" destOrd="2" presId="urn:microsoft.com/office/officeart/2005/8/layout/hList1"/>
    <dgm:cxn modelId="{9363391E-280F-8244-8D9D-410E57988545}" srcId="{CDB481C6-ECCB-654B-81CE-6F6BD8CBF8A7}" destId="{30347265-37A0-5F44-BE7D-55D4820E046A}" srcOrd="1" destOrd="0" parTransId="{62F4A26B-FFEE-B449-AC88-57D12D3EE0C4}" sibTransId="{6622BB1E-CDA2-504F-B401-538807CAE959}"/>
    <dgm:cxn modelId="{D842552F-57CA-7D4D-B9BD-8698EFC94C34}" type="presOf" srcId="{13530E70-5BD6-164B-A059-AFA67E2A548B}" destId="{F8544FE7-A106-D84E-B293-B53A2DAA60B8}" srcOrd="0" destOrd="1" presId="urn:microsoft.com/office/officeart/2005/8/layout/hList1"/>
    <dgm:cxn modelId="{8CB1CD33-CAB2-084A-8995-7386F5E420A5}" type="presOf" srcId="{CDB481C6-ECCB-654B-81CE-6F6BD8CBF8A7}" destId="{29AFD141-3F48-784A-BB81-7E4A284A38B2}" srcOrd="0" destOrd="0" presId="urn:microsoft.com/office/officeart/2005/8/layout/hList1"/>
    <dgm:cxn modelId="{81D7B260-8D48-1A42-B4E1-89B2CB426567}" type="presOf" srcId="{48C09AD5-A603-EE4A-9372-962D2E021DA5}" destId="{F8544FE7-A106-D84E-B293-B53A2DAA60B8}" srcOrd="0" destOrd="3" presId="urn:microsoft.com/office/officeart/2005/8/layout/hList1"/>
    <dgm:cxn modelId="{213C296A-77BA-6344-B2CB-16C6B522AF29}" srcId="{A3240196-2C31-D741-A945-D4D98B382484}" destId="{13530E70-5BD6-164B-A059-AFA67E2A548B}" srcOrd="1" destOrd="0" parTransId="{E60F69BD-A8B5-1E40-A703-148F080D092D}" sibTransId="{228B38FF-7965-EA4C-A55C-37A6D2A58439}"/>
    <dgm:cxn modelId="{EC28E46A-8AA2-1042-96A4-4C290DDCEC52}" srcId="{A3240196-2C31-D741-A945-D4D98B382484}" destId="{48C09AD5-A603-EE4A-9372-962D2E021DA5}" srcOrd="3" destOrd="0" parTransId="{6D7E5E4A-460E-E04D-8595-2C88C9233C66}" sibTransId="{6C32ED59-1DB5-324A-BD08-2390509A2CFD}"/>
    <dgm:cxn modelId="{1FF7D776-CF74-0540-A785-8BD3BEC601CE}" srcId="{A3240196-2C31-D741-A945-D4D98B382484}" destId="{9C91F2C3-06B0-3845-95A1-2F473C12C4F9}" srcOrd="2" destOrd="0" parTransId="{BA4E9F28-90F9-644C-8982-D143267D74C5}" sibTransId="{BA5EA8D0-12DA-A442-9094-8E37466D116A}"/>
    <dgm:cxn modelId="{38286887-DDB6-A54D-B91F-7A9EFBB81E88}" type="presOf" srcId="{A3240196-2C31-D741-A945-D4D98B382484}" destId="{856C97B8-E131-8047-BFB4-4A7CE26E8496}" srcOrd="0" destOrd="0" presId="urn:microsoft.com/office/officeart/2005/8/layout/hList1"/>
    <dgm:cxn modelId="{DF6DC0A7-7CA1-1A46-A503-C0976D19F650}" type="presOf" srcId="{30347265-37A0-5F44-BE7D-55D4820E046A}" destId="{3A11E6AB-3256-6B44-BD31-AD51BBF74B1A}" srcOrd="0" destOrd="0" presId="urn:microsoft.com/office/officeart/2005/8/layout/hList1"/>
    <dgm:cxn modelId="{248734A8-7604-0A4A-9BB5-6BD927A14F30}" srcId="{A3240196-2C31-D741-A945-D4D98B382484}" destId="{E5E12AAF-B9A5-BD44-A41A-2752CD153509}" srcOrd="0" destOrd="0" parTransId="{2026151B-C766-3949-8B29-3FF1FB87288E}" sibTransId="{BC835EE3-1569-2947-9C18-7AEE14FF012D}"/>
    <dgm:cxn modelId="{3AE23FEB-6A5F-7C46-BCFB-A29698E77C78}" type="presOf" srcId="{E5E12AAF-B9A5-BD44-A41A-2752CD153509}" destId="{F8544FE7-A106-D84E-B293-B53A2DAA60B8}" srcOrd="0" destOrd="0" presId="urn:microsoft.com/office/officeart/2005/8/layout/hList1"/>
    <dgm:cxn modelId="{E0C74DFD-D6A2-B748-9A3F-896BAC3E1830}" srcId="{CDB481C6-ECCB-654B-81CE-6F6BD8CBF8A7}" destId="{A3240196-2C31-D741-A945-D4D98B382484}" srcOrd="0" destOrd="0" parTransId="{0B4A772A-0717-434F-AD7E-D6FDFE2C1BDC}" sibTransId="{AA90E327-AD30-E34A-B077-F00988C5B56D}"/>
    <dgm:cxn modelId="{91D03D2D-2951-FD4D-987D-49346AAC6D59}" type="presParOf" srcId="{29AFD141-3F48-784A-BB81-7E4A284A38B2}" destId="{4F3C2B4C-4D94-E14E-8BB5-F4D67B08B75E}" srcOrd="0" destOrd="0" presId="urn:microsoft.com/office/officeart/2005/8/layout/hList1"/>
    <dgm:cxn modelId="{99014B57-43BC-9249-B6FC-256655A369EA}" type="presParOf" srcId="{4F3C2B4C-4D94-E14E-8BB5-F4D67B08B75E}" destId="{856C97B8-E131-8047-BFB4-4A7CE26E8496}" srcOrd="0" destOrd="0" presId="urn:microsoft.com/office/officeart/2005/8/layout/hList1"/>
    <dgm:cxn modelId="{F012DD45-5198-D043-B517-DD91029676E2}" type="presParOf" srcId="{4F3C2B4C-4D94-E14E-8BB5-F4D67B08B75E}" destId="{F8544FE7-A106-D84E-B293-B53A2DAA60B8}" srcOrd="1" destOrd="0" presId="urn:microsoft.com/office/officeart/2005/8/layout/hList1"/>
    <dgm:cxn modelId="{C1DF5387-40F4-254C-99E2-79D48B262AB2}" type="presParOf" srcId="{29AFD141-3F48-784A-BB81-7E4A284A38B2}" destId="{BEB11598-AA5C-0440-81DC-90E0BF35810D}" srcOrd="1" destOrd="0" presId="urn:microsoft.com/office/officeart/2005/8/layout/hList1"/>
    <dgm:cxn modelId="{F0CA9B15-B4A7-2443-B35A-DDFD5A03CF11}" type="presParOf" srcId="{29AFD141-3F48-784A-BB81-7E4A284A38B2}" destId="{1A4F6233-F4FE-EA48-B008-DF0717DF75AD}" srcOrd="2" destOrd="0" presId="urn:microsoft.com/office/officeart/2005/8/layout/hList1"/>
    <dgm:cxn modelId="{465C3613-479E-284B-ADFE-6824802D19E5}" type="presParOf" srcId="{1A4F6233-F4FE-EA48-B008-DF0717DF75AD}" destId="{3A11E6AB-3256-6B44-BD31-AD51BBF74B1A}" srcOrd="0" destOrd="0" presId="urn:microsoft.com/office/officeart/2005/8/layout/hList1"/>
    <dgm:cxn modelId="{CB29714A-1F6E-3F4B-BF7F-38DC51177875}" type="presParOf" srcId="{1A4F6233-F4FE-EA48-B008-DF0717DF75AD}" destId="{BF72584E-3CA9-4841-AB4F-649DDD9CAE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231CA1-7B13-1440-8447-CB291B1F3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E4C917-3E8B-1B47-A7F9-D54ECFAA8122}">
      <dgm:prSet/>
      <dgm:spPr/>
      <dgm:t>
        <a:bodyPr/>
        <a:lstStyle/>
        <a:p>
          <a:r>
            <a:rPr 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建立第一批粉絲</a:t>
          </a:r>
          <a:endParaRPr lang="zh-TW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EEA58E6-7FC5-CF45-A6A0-C44C5CF51E15}" type="parTrans" cxnId="{98C575ED-D671-CE4E-B885-3F8E6F3B41C0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B33F62F-113A-964B-994E-F734D3B26A11}" type="sibTrans" cxnId="{98C575ED-D671-CE4E-B885-3F8E6F3B41C0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8160125-397D-304C-BCA4-366B663C1230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求穩定而非快速</a:t>
          </a:r>
        </a:p>
      </dgm:t>
    </dgm:pt>
    <dgm:pt modelId="{2F2601F8-3B5F-3E49-8382-F9A4AE649731}" type="parTrans" cxnId="{7F7F4B6D-ACA9-7F42-97DD-99185F6F51A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D784454-0070-824B-855A-C844B8DF467C}" type="sibTrans" cxnId="{7F7F4B6D-ACA9-7F42-97DD-99185F6F51A4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7983298-ABC4-A54D-92A9-9661A1BE19D4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避免過度置入品牌</a:t>
          </a:r>
        </a:p>
      </dgm:t>
    </dgm:pt>
    <dgm:pt modelId="{542268AC-7BC2-8A49-A37B-3E3B56224CE3}" type="parTrans" cxnId="{A0FB144D-E245-0144-857F-BC2957B2BFEC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3054D16-42A6-3645-A1ED-5CA515638D56}" type="sibTrans" cxnId="{A0FB144D-E245-0144-857F-BC2957B2BFEC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1A4835F0-C300-3443-9984-483717234A39}">
      <dgm:prSet/>
      <dgm:spPr/>
      <dgm:t>
        <a:bodyPr/>
        <a:lstStyle/>
        <a:p>
          <a:r>
            <a:rPr 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如何產生效益</a:t>
          </a:r>
          <a:endParaRPr lang="zh-TW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F8E2D16-3E3B-CD46-BD38-ABD4BDEA0EE1}" type="parTrans" cxnId="{771A6298-9BB1-5441-AC27-3C25284FB19A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8641AF0-BEFC-4848-8163-C3632D5045B0}" type="sibTrans" cxnId="{771A6298-9BB1-5441-AC27-3C25284FB19A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D36FFE87-36D2-7B4D-89F9-98372D0FE656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廣告、活動</a:t>
          </a:r>
        </a:p>
      </dgm:t>
    </dgm:pt>
    <dgm:pt modelId="{5B659D04-6E33-634F-802D-B79D8BB925AA}" type="parTrans" cxnId="{51D29901-5475-8745-B111-F574E157EA1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A1FC49F-56FB-4B43-A86F-A3C7974F2EEF}" type="sibTrans" cxnId="{51D29901-5475-8745-B111-F574E157EA1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64BF927-B138-FA48-81F1-F7A63412DBA2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引導消費者進入社群</a:t>
          </a:r>
        </a:p>
      </dgm:t>
    </dgm:pt>
    <dgm:pt modelId="{F8950550-2277-DF4C-8DD3-78E10DA34A1B}" type="parTrans" cxnId="{B743FE10-D0C0-BF4A-BC00-F3FA102D26F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00C57D26-C4A0-3642-BEB5-E713084EF910}" type="sibTrans" cxnId="{B743FE10-D0C0-BF4A-BC00-F3FA102D26FB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9D6EEBC-C171-4245-911C-44B2E5002708}">
      <dgm:prSet/>
      <dgm:spPr/>
      <dgm:t>
        <a:bodyPr/>
        <a:lstStyle/>
        <a:p>
          <a:r>
            <a:rPr lang="zh-TW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長久性</a:t>
          </a:r>
          <a:endParaRPr lang="zh-TW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5856007-B894-FB49-8D8C-088AC7A22163}" type="parTrans" cxnId="{297BF8D2-14AC-4444-9616-FD4E399AB82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E74D462-835F-C242-9E96-AF8A0EEA71AB}" type="sibTrans" cxnId="{297BF8D2-14AC-4444-9616-FD4E399AB82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A491AA82-384E-2C40-90C2-4C12DBC19CBC}">
      <dgm:prSet/>
      <dgm:spPr/>
      <dgm:t>
        <a:bodyPr/>
        <a:lstStyle/>
        <a:p>
          <a:r>
            <a:rPr lang="zh-TW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避免三分鐘熱度</a:t>
          </a:r>
        </a:p>
      </dgm:t>
    </dgm:pt>
    <dgm:pt modelId="{00A8683B-4342-D741-9CCB-0896E7234944}" type="parTrans" cxnId="{D6C5AF85-3172-6349-8CA8-4CAD5CE0667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38BA35BD-94BC-4246-94EE-A04146339C5F}" type="sibTrans" cxnId="{D6C5AF85-3172-6349-8CA8-4CAD5CE0667F}">
      <dgm:prSet/>
      <dgm:spPr/>
      <dgm:t>
        <a:bodyPr/>
        <a:lstStyle/>
        <a:p>
          <a:endParaRPr lang="zh-TW" altLang="en-US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416FC0B-1C0C-2D45-965D-FA908E1EB255}" type="pres">
      <dgm:prSet presAssocID="{5F231CA1-7B13-1440-8447-CB291B1F319D}" presName="Name0" presStyleCnt="0">
        <dgm:presLayoutVars>
          <dgm:dir/>
          <dgm:animLvl val="lvl"/>
          <dgm:resizeHandles val="exact"/>
        </dgm:presLayoutVars>
      </dgm:prSet>
      <dgm:spPr/>
    </dgm:pt>
    <dgm:pt modelId="{759562FD-21B1-F943-8AE7-918A565BD6DF}" type="pres">
      <dgm:prSet presAssocID="{4FE4C917-3E8B-1B47-A7F9-D54ECFAA8122}" presName="composite" presStyleCnt="0"/>
      <dgm:spPr/>
    </dgm:pt>
    <dgm:pt modelId="{B22A3416-6FEC-524A-9D37-8EB3BCE468D4}" type="pres">
      <dgm:prSet presAssocID="{4FE4C917-3E8B-1B47-A7F9-D54ECFAA81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53BD2C-2644-D64F-BC92-3D7491185687}" type="pres">
      <dgm:prSet presAssocID="{4FE4C917-3E8B-1B47-A7F9-D54ECFAA8122}" presName="desTx" presStyleLbl="alignAccFollowNode1" presStyleIdx="0" presStyleCnt="3">
        <dgm:presLayoutVars>
          <dgm:bulletEnabled val="1"/>
        </dgm:presLayoutVars>
      </dgm:prSet>
      <dgm:spPr/>
    </dgm:pt>
    <dgm:pt modelId="{883636A5-4A23-D443-B746-495411494233}" type="pres">
      <dgm:prSet presAssocID="{2B33F62F-113A-964B-994E-F734D3B26A11}" presName="space" presStyleCnt="0"/>
      <dgm:spPr/>
    </dgm:pt>
    <dgm:pt modelId="{35825064-F988-6648-9257-017266802A8A}" type="pres">
      <dgm:prSet presAssocID="{1A4835F0-C300-3443-9984-483717234A39}" presName="composite" presStyleCnt="0"/>
      <dgm:spPr/>
    </dgm:pt>
    <dgm:pt modelId="{9376E0BA-44EC-654F-A2F5-90DE31ABC08B}" type="pres">
      <dgm:prSet presAssocID="{1A4835F0-C300-3443-9984-483717234A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EE5911-AEB5-464A-9A7A-2F4216BD1224}" type="pres">
      <dgm:prSet presAssocID="{1A4835F0-C300-3443-9984-483717234A39}" presName="desTx" presStyleLbl="alignAccFollowNode1" presStyleIdx="1" presStyleCnt="3">
        <dgm:presLayoutVars>
          <dgm:bulletEnabled val="1"/>
        </dgm:presLayoutVars>
      </dgm:prSet>
      <dgm:spPr/>
    </dgm:pt>
    <dgm:pt modelId="{524FF94F-0885-684E-92CB-62F212DAA9DF}" type="pres">
      <dgm:prSet presAssocID="{08641AF0-BEFC-4848-8163-C3632D5045B0}" presName="space" presStyleCnt="0"/>
      <dgm:spPr/>
    </dgm:pt>
    <dgm:pt modelId="{1CA66DB1-8C5F-C044-AB1B-B3EFEF7EB5C4}" type="pres">
      <dgm:prSet presAssocID="{E9D6EEBC-C171-4245-911C-44B2E5002708}" presName="composite" presStyleCnt="0"/>
      <dgm:spPr/>
    </dgm:pt>
    <dgm:pt modelId="{5CBE6FB0-AA75-2943-871F-4A1E7F8BDB5A}" type="pres">
      <dgm:prSet presAssocID="{E9D6EEBC-C171-4245-911C-44B2E50027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54DB08-3448-2141-A3DD-525DB39951E9}" type="pres">
      <dgm:prSet presAssocID="{E9D6EEBC-C171-4245-911C-44B2E500270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1D29901-5475-8745-B111-F574E157EA1B}" srcId="{1A4835F0-C300-3443-9984-483717234A39}" destId="{D36FFE87-36D2-7B4D-89F9-98372D0FE656}" srcOrd="0" destOrd="0" parTransId="{5B659D04-6E33-634F-802D-B79D8BB925AA}" sibTransId="{8A1FC49F-56FB-4B43-A86F-A3C7974F2EEF}"/>
    <dgm:cxn modelId="{B743FE10-D0C0-BF4A-BC00-F3FA102D26FB}" srcId="{1A4835F0-C300-3443-9984-483717234A39}" destId="{964BF927-B138-FA48-81F1-F7A63412DBA2}" srcOrd="1" destOrd="0" parTransId="{F8950550-2277-DF4C-8DD3-78E10DA34A1B}" sibTransId="{00C57D26-C4A0-3642-BEB5-E713084EF910}"/>
    <dgm:cxn modelId="{AE8D171E-CA44-7649-9918-C2E0FBF4363B}" type="presOf" srcId="{A491AA82-384E-2C40-90C2-4C12DBC19CBC}" destId="{E554DB08-3448-2141-A3DD-525DB39951E9}" srcOrd="0" destOrd="0" presId="urn:microsoft.com/office/officeart/2005/8/layout/hList1"/>
    <dgm:cxn modelId="{E274D132-F7AE-7C4C-AF74-C12054A20C7F}" type="presOf" srcId="{37983298-ABC4-A54D-92A9-9661A1BE19D4}" destId="{8353BD2C-2644-D64F-BC92-3D7491185687}" srcOrd="0" destOrd="1" presId="urn:microsoft.com/office/officeart/2005/8/layout/hList1"/>
    <dgm:cxn modelId="{F582E934-3865-F746-9D36-6D7F0857F849}" type="presOf" srcId="{E8160125-397D-304C-BCA4-366B663C1230}" destId="{8353BD2C-2644-D64F-BC92-3D7491185687}" srcOrd="0" destOrd="0" presId="urn:microsoft.com/office/officeart/2005/8/layout/hList1"/>
    <dgm:cxn modelId="{A0FB144D-E245-0144-857F-BC2957B2BFEC}" srcId="{4FE4C917-3E8B-1B47-A7F9-D54ECFAA8122}" destId="{37983298-ABC4-A54D-92A9-9661A1BE19D4}" srcOrd="1" destOrd="0" parTransId="{542268AC-7BC2-8A49-A37B-3E3B56224CE3}" sibTransId="{E3054D16-42A6-3645-A1ED-5CA515638D56}"/>
    <dgm:cxn modelId="{F5219C4D-A32D-D947-BBF9-C2F578AF08DC}" type="presOf" srcId="{E9D6EEBC-C171-4245-911C-44B2E5002708}" destId="{5CBE6FB0-AA75-2943-871F-4A1E7F8BDB5A}" srcOrd="0" destOrd="0" presId="urn:microsoft.com/office/officeart/2005/8/layout/hList1"/>
    <dgm:cxn modelId="{0F3ACE53-28B3-0C45-8A04-E4A05501024D}" type="presOf" srcId="{1A4835F0-C300-3443-9984-483717234A39}" destId="{9376E0BA-44EC-654F-A2F5-90DE31ABC08B}" srcOrd="0" destOrd="0" presId="urn:microsoft.com/office/officeart/2005/8/layout/hList1"/>
    <dgm:cxn modelId="{7F7F4B6D-ACA9-7F42-97DD-99185F6F51A4}" srcId="{4FE4C917-3E8B-1B47-A7F9-D54ECFAA8122}" destId="{E8160125-397D-304C-BCA4-366B663C1230}" srcOrd="0" destOrd="0" parTransId="{2F2601F8-3B5F-3E49-8382-F9A4AE649731}" sibTransId="{CD784454-0070-824B-855A-C844B8DF467C}"/>
    <dgm:cxn modelId="{7E512480-6591-AF42-B309-F6F3C7751370}" type="presOf" srcId="{5F231CA1-7B13-1440-8447-CB291B1F319D}" destId="{9416FC0B-1C0C-2D45-965D-FA908E1EB255}" srcOrd="0" destOrd="0" presId="urn:microsoft.com/office/officeart/2005/8/layout/hList1"/>
    <dgm:cxn modelId="{D6C5AF85-3172-6349-8CA8-4CAD5CE0667F}" srcId="{E9D6EEBC-C171-4245-911C-44B2E5002708}" destId="{A491AA82-384E-2C40-90C2-4C12DBC19CBC}" srcOrd="0" destOrd="0" parTransId="{00A8683B-4342-D741-9CCB-0896E7234944}" sibTransId="{38BA35BD-94BC-4246-94EE-A04146339C5F}"/>
    <dgm:cxn modelId="{771A6298-9BB1-5441-AC27-3C25284FB19A}" srcId="{5F231CA1-7B13-1440-8447-CB291B1F319D}" destId="{1A4835F0-C300-3443-9984-483717234A39}" srcOrd="1" destOrd="0" parTransId="{EF8E2D16-3E3B-CD46-BD38-ABD4BDEA0EE1}" sibTransId="{08641AF0-BEFC-4848-8163-C3632D5045B0}"/>
    <dgm:cxn modelId="{23F56FBA-DD7E-504F-99E1-22267BAE2445}" type="presOf" srcId="{964BF927-B138-FA48-81F1-F7A63412DBA2}" destId="{92EE5911-AEB5-464A-9A7A-2F4216BD1224}" srcOrd="0" destOrd="1" presId="urn:microsoft.com/office/officeart/2005/8/layout/hList1"/>
    <dgm:cxn modelId="{D9E8ACC3-72B7-5147-B834-A0E6A19B1944}" type="presOf" srcId="{D36FFE87-36D2-7B4D-89F9-98372D0FE656}" destId="{92EE5911-AEB5-464A-9A7A-2F4216BD1224}" srcOrd="0" destOrd="0" presId="urn:microsoft.com/office/officeart/2005/8/layout/hList1"/>
    <dgm:cxn modelId="{297BF8D2-14AC-4444-9616-FD4E399AB82F}" srcId="{5F231CA1-7B13-1440-8447-CB291B1F319D}" destId="{E9D6EEBC-C171-4245-911C-44B2E5002708}" srcOrd="2" destOrd="0" parTransId="{A5856007-B894-FB49-8D8C-088AC7A22163}" sibTransId="{5E74D462-835F-C242-9E96-AF8A0EEA71AB}"/>
    <dgm:cxn modelId="{27F0ABD4-8F30-FE40-BCBA-0EF97580C601}" type="presOf" srcId="{4FE4C917-3E8B-1B47-A7F9-D54ECFAA8122}" destId="{B22A3416-6FEC-524A-9D37-8EB3BCE468D4}" srcOrd="0" destOrd="0" presId="urn:microsoft.com/office/officeart/2005/8/layout/hList1"/>
    <dgm:cxn modelId="{98C575ED-D671-CE4E-B885-3F8E6F3B41C0}" srcId="{5F231CA1-7B13-1440-8447-CB291B1F319D}" destId="{4FE4C917-3E8B-1B47-A7F9-D54ECFAA8122}" srcOrd="0" destOrd="0" parTransId="{4EEA58E6-7FC5-CF45-A6A0-C44C5CF51E15}" sibTransId="{2B33F62F-113A-964B-994E-F734D3B26A11}"/>
    <dgm:cxn modelId="{99EF97CF-CD37-8B41-8EDF-55E9A1FE9F45}" type="presParOf" srcId="{9416FC0B-1C0C-2D45-965D-FA908E1EB255}" destId="{759562FD-21B1-F943-8AE7-918A565BD6DF}" srcOrd="0" destOrd="0" presId="urn:microsoft.com/office/officeart/2005/8/layout/hList1"/>
    <dgm:cxn modelId="{B6B15819-1F7A-E44E-A69B-F286E77CAF99}" type="presParOf" srcId="{759562FD-21B1-F943-8AE7-918A565BD6DF}" destId="{B22A3416-6FEC-524A-9D37-8EB3BCE468D4}" srcOrd="0" destOrd="0" presId="urn:microsoft.com/office/officeart/2005/8/layout/hList1"/>
    <dgm:cxn modelId="{001BD05D-779B-9441-9DFE-58195B814A1F}" type="presParOf" srcId="{759562FD-21B1-F943-8AE7-918A565BD6DF}" destId="{8353BD2C-2644-D64F-BC92-3D7491185687}" srcOrd="1" destOrd="0" presId="urn:microsoft.com/office/officeart/2005/8/layout/hList1"/>
    <dgm:cxn modelId="{EF71AFA5-4E1A-0B44-AE7C-781831081813}" type="presParOf" srcId="{9416FC0B-1C0C-2D45-965D-FA908E1EB255}" destId="{883636A5-4A23-D443-B746-495411494233}" srcOrd="1" destOrd="0" presId="urn:microsoft.com/office/officeart/2005/8/layout/hList1"/>
    <dgm:cxn modelId="{18542807-1A75-8A49-9880-DA0BE95D8A1F}" type="presParOf" srcId="{9416FC0B-1C0C-2D45-965D-FA908E1EB255}" destId="{35825064-F988-6648-9257-017266802A8A}" srcOrd="2" destOrd="0" presId="urn:microsoft.com/office/officeart/2005/8/layout/hList1"/>
    <dgm:cxn modelId="{9101A74A-FA3B-804A-AB17-FA4EAD08D331}" type="presParOf" srcId="{35825064-F988-6648-9257-017266802A8A}" destId="{9376E0BA-44EC-654F-A2F5-90DE31ABC08B}" srcOrd="0" destOrd="0" presId="urn:microsoft.com/office/officeart/2005/8/layout/hList1"/>
    <dgm:cxn modelId="{CD9419E8-504A-BC4D-9938-F3573A7A73E5}" type="presParOf" srcId="{35825064-F988-6648-9257-017266802A8A}" destId="{92EE5911-AEB5-464A-9A7A-2F4216BD1224}" srcOrd="1" destOrd="0" presId="urn:microsoft.com/office/officeart/2005/8/layout/hList1"/>
    <dgm:cxn modelId="{6814710B-15A0-7D4B-A71F-DCB028C8909C}" type="presParOf" srcId="{9416FC0B-1C0C-2D45-965D-FA908E1EB255}" destId="{524FF94F-0885-684E-92CB-62F212DAA9DF}" srcOrd="3" destOrd="0" presId="urn:microsoft.com/office/officeart/2005/8/layout/hList1"/>
    <dgm:cxn modelId="{21C35A27-7989-3040-89F1-0052435A0C1B}" type="presParOf" srcId="{9416FC0B-1C0C-2D45-965D-FA908E1EB255}" destId="{1CA66DB1-8C5F-C044-AB1B-B3EFEF7EB5C4}" srcOrd="4" destOrd="0" presId="urn:microsoft.com/office/officeart/2005/8/layout/hList1"/>
    <dgm:cxn modelId="{256B2386-6DA8-DE42-88A3-1912E233CEC0}" type="presParOf" srcId="{1CA66DB1-8C5F-C044-AB1B-B3EFEF7EB5C4}" destId="{5CBE6FB0-AA75-2943-871F-4A1E7F8BDB5A}" srcOrd="0" destOrd="0" presId="urn:microsoft.com/office/officeart/2005/8/layout/hList1"/>
    <dgm:cxn modelId="{6D3004A2-8E2B-5040-B912-5778BCE27A84}" type="presParOf" srcId="{1CA66DB1-8C5F-C044-AB1B-B3EFEF7EB5C4}" destId="{E554DB08-3448-2141-A3DD-525DB39951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97B8-E131-8047-BFB4-4A7CE26E8496}">
      <dsp:nvSpPr>
        <dsp:cNvPr id="0" name=""/>
        <dsp:cNvSpPr/>
      </dsp:nvSpPr>
      <dsp:spPr>
        <a:xfrm>
          <a:off x="1" y="86715"/>
          <a:ext cx="2759158" cy="593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Strengths</a:t>
          </a:r>
          <a:endParaRPr lang="zh-TW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" y="86715"/>
        <a:ext cx="2759158" cy="593550"/>
      </dsp:txXfrm>
    </dsp:sp>
    <dsp:sp modelId="{F8544FE7-A106-D84E-B293-B53A2DAA60B8}">
      <dsp:nvSpPr>
        <dsp:cNvPr id="0" name=""/>
        <dsp:cNvSpPr/>
      </dsp:nvSpPr>
      <dsp:spPr>
        <a:xfrm>
          <a:off x="28" y="672341"/>
          <a:ext cx="2759158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操作簡單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內容多元 包含藝人明星、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KOL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、素人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推出新的節目內容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ex. 17Q 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金頭腦遊戲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內容的吸引力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8" y="672341"/>
        <a:ext cx="2759158" cy="2547360"/>
      </dsp:txXfrm>
    </dsp:sp>
    <dsp:sp modelId="{3A11E6AB-3256-6B44-BD31-AD51BBF74B1A}">
      <dsp:nvSpPr>
        <dsp:cNvPr id="0" name=""/>
        <dsp:cNvSpPr/>
      </dsp:nvSpPr>
      <dsp:spPr>
        <a:xfrm>
          <a:off x="3145497" y="72007"/>
          <a:ext cx="2759158" cy="548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Weaknesses</a:t>
          </a:r>
          <a:endParaRPr lang="zh-TW" altLang="en-US" sz="20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145497" y="72007"/>
        <a:ext cx="2759158" cy="548749"/>
      </dsp:txXfrm>
    </dsp:sp>
    <dsp:sp modelId="{BF72584E-3CA9-4841-AB4F-649DDD9CAEEF}">
      <dsp:nvSpPr>
        <dsp:cNvPr id="0" name=""/>
        <dsp:cNvSpPr/>
      </dsp:nvSpPr>
      <dsp:spPr>
        <a:xfrm>
          <a:off x="3168364" y="648072"/>
          <a:ext cx="2698899" cy="2547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競爭者眾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品牌定位： 「華人」直播社交 </a:t>
          </a:r>
          <a:r>
            <a:rPr lang="en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App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內容較無法控管 曾因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18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禁風波下架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3168364" y="648072"/>
        <a:ext cx="2698899" cy="254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C97B8-E131-8047-BFB4-4A7CE26E8496}">
      <dsp:nvSpPr>
        <dsp:cNvPr id="0" name=""/>
        <dsp:cNvSpPr/>
      </dsp:nvSpPr>
      <dsp:spPr>
        <a:xfrm>
          <a:off x="28" y="4511"/>
          <a:ext cx="275915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kern="1200" dirty="0"/>
            <a:t>Opportunities</a:t>
          </a:r>
          <a:endParaRPr lang="zh-TW" altLang="en-US" sz="1800" kern="1200" dirty="0"/>
        </a:p>
      </dsp:txBody>
      <dsp:txXfrm>
        <a:off x="28" y="4511"/>
        <a:ext cx="2759158" cy="460800"/>
      </dsp:txXfrm>
    </dsp:sp>
    <dsp:sp modelId="{F8544FE7-A106-D84E-B293-B53A2DAA60B8}">
      <dsp:nvSpPr>
        <dsp:cNvPr id="0" name=""/>
        <dsp:cNvSpPr/>
      </dsp:nvSpPr>
      <dsp:spPr>
        <a:xfrm>
          <a:off x="28" y="465312"/>
          <a:ext cx="2759158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定位於直播平台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獲得 亞洲交友平台 </a:t>
          </a:r>
          <a:r>
            <a:rPr lang="en-US" altLang="zh-TW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Paktor </a:t>
          </a: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投資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閱聽人眾多
有一定的人流進而帶來金流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600" b="0" kern="1200" dirty="0">
              <a:latin typeface="Microsoft JhengHei" panose="020B0604030504040204" pitchFamily="34" charset="-120"/>
              <a:ea typeface="Microsoft JhengHei" panose="020B0604030504040204" pitchFamily="34" charset="-120"/>
              <a:sym typeface="Helvetica Neue"/>
            </a:rPr>
            <a:t>不以「直播」作為獲利來源 其關鍵在於「互動」</a:t>
          </a:r>
          <a:endParaRPr lang="zh-TW" altLang="en-US" sz="1600" b="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8" y="465312"/>
        <a:ext cx="2759158" cy="2986560"/>
      </dsp:txXfrm>
    </dsp:sp>
    <dsp:sp modelId="{3A11E6AB-3256-6B44-BD31-AD51BBF74B1A}">
      <dsp:nvSpPr>
        <dsp:cNvPr id="0" name=""/>
        <dsp:cNvSpPr/>
      </dsp:nvSpPr>
      <dsp:spPr>
        <a:xfrm>
          <a:off x="3145469" y="4511"/>
          <a:ext cx="2759158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Threats</a:t>
          </a:r>
          <a:endParaRPr lang="zh-TW" altLang="en-US" sz="1600" kern="1200" dirty="0"/>
        </a:p>
      </dsp:txBody>
      <dsp:txXfrm>
        <a:off x="3145469" y="4511"/>
        <a:ext cx="2759158" cy="460800"/>
      </dsp:txXfrm>
    </dsp:sp>
    <dsp:sp modelId="{BF72584E-3CA9-4841-AB4F-649DDD9CAEEF}">
      <dsp:nvSpPr>
        <dsp:cNvPr id="0" name=""/>
        <dsp:cNvSpPr/>
      </dsp:nvSpPr>
      <dsp:spPr>
        <a:xfrm>
          <a:off x="3160616" y="465312"/>
          <a:ext cx="2728862" cy="2986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A3416-6FEC-524A-9D37-8EB3BCE468D4}">
      <dsp:nvSpPr>
        <dsp:cNvPr id="0" name=""/>
        <dsp:cNvSpPr/>
      </dsp:nvSpPr>
      <dsp:spPr>
        <a:xfrm>
          <a:off x="1866" y="508969"/>
          <a:ext cx="181960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建立第一批粉絲</a:t>
          </a:r>
          <a:endParaRPr lang="zh-TW" sz="17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1866" y="508969"/>
        <a:ext cx="1819602" cy="489600"/>
      </dsp:txXfrm>
    </dsp:sp>
    <dsp:sp modelId="{8353BD2C-2644-D64F-BC92-3D7491185687}">
      <dsp:nvSpPr>
        <dsp:cNvPr id="0" name=""/>
        <dsp:cNvSpPr/>
      </dsp:nvSpPr>
      <dsp:spPr>
        <a:xfrm>
          <a:off x="1866" y="998569"/>
          <a:ext cx="1819602" cy="1679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求穩定而非快速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避免過度置入品牌</a:t>
          </a:r>
        </a:p>
      </dsp:txBody>
      <dsp:txXfrm>
        <a:off x="1866" y="998569"/>
        <a:ext cx="1819602" cy="1679940"/>
      </dsp:txXfrm>
    </dsp:sp>
    <dsp:sp modelId="{9376E0BA-44EC-654F-A2F5-90DE31ABC08B}">
      <dsp:nvSpPr>
        <dsp:cNvPr id="0" name=""/>
        <dsp:cNvSpPr/>
      </dsp:nvSpPr>
      <dsp:spPr>
        <a:xfrm>
          <a:off x="2076213" y="508969"/>
          <a:ext cx="181960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如何產生效益</a:t>
          </a:r>
          <a:endParaRPr lang="zh-TW" sz="17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076213" y="508969"/>
        <a:ext cx="1819602" cy="489600"/>
      </dsp:txXfrm>
    </dsp:sp>
    <dsp:sp modelId="{92EE5911-AEB5-464A-9A7A-2F4216BD1224}">
      <dsp:nvSpPr>
        <dsp:cNvPr id="0" name=""/>
        <dsp:cNvSpPr/>
      </dsp:nvSpPr>
      <dsp:spPr>
        <a:xfrm>
          <a:off x="2076213" y="998569"/>
          <a:ext cx="1819602" cy="1679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廣告、活動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引導消費者進入社群</a:t>
          </a:r>
        </a:p>
      </dsp:txBody>
      <dsp:txXfrm>
        <a:off x="2076213" y="998569"/>
        <a:ext cx="1819602" cy="1679940"/>
      </dsp:txXfrm>
    </dsp:sp>
    <dsp:sp modelId="{5CBE6FB0-AA75-2943-871F-4A1E7F8BDB5A}">
      <dsp:nvSpPr>
        <dsp:cNvPr id="0" name=""/>
        <dsp:cNvSpPr/>
      </dsp:nvSpPr>
      <dsp:spPr>
        <a:xfrm>
          <a:off x="4150560" y="508969"/>
          <a:ext cx="1819602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7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長久性</a:t>
          </a:r>
          <a:endParaRPr lang="zh-TW" sz="1700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4150560" y="508969"/>
        <a:ext cx="1819602" cy="489600"/>
      </dsp:txXfrm>
    </dsp:sp>
    <dsp:sp modelId="{E554DB08-3448-2141-A3DD-525DB39951E9}">
      <dsp:nvSpPr>
        <dsp:cNvPr id="0" name=""/>
        <dsp:cNvSpPr/>
      </dsp:nvSpPr>
      <dsp:spPr>
        <a:xfrm>
          <a:off x="4150560" y="998569"/>
          <a:ext cx="1819602" cy="16799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1700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避免三分鐘熱度</a:t>
          </a:r>
        </a:p>
      </dsp:txBody>
      <dsp:txXfrm>
        <a:off x="4150560" y="998569"/>
        <a:ext cx="1819602" cy="1679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2018. 12. 13.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27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5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24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25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並整合旗下直播、交友、娛樂、電競資源，共同打造自製社交娛樂平台，積極舉辦直播圈頒獎活動「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金羽獎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」，規格比照金馬、金鐘、金曲，目標成為娛樂產業的第四金。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12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26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2564904"/>
            <a:ext cx="3384376" cy="13976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4005065"/>
            <a:ext cx="3384376" cy="641571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1328267"/>
            <a:ext cx="3240360" cy="432048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404664"/>
            <a:ext cx="1944216" cy="6048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404664"/>
            <a:ext cx="1944216" cy="6048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452671"/>
            <a:ext cx="1944216" cy="5952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3699875"/>
            <a:ext cx="2304016" cy="2705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3699875"/>
            <a:ext cx="3600160" cy="2705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312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382059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969029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3550411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969029"/>
            <a:ext cx="2160000" cy="288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3738000"/>
            <a:ext cx="2340000" cy="312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4539628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4539628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4539628"/>
            <a:ext cx="1980056" cy="231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717032"/>
            <a:ext cx="9144000" cy="3140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8" y="1460501"/>
            <a:ext cx="6011911" cy="40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6" y="1988842"/>
            <a:ext cx="2834003" cy="28189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5136"/>
            <a:ext cx="3672408" cy="48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4" y="1929043"/>
            <a:ext cx="3325137" cy="3098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674683"/>
            <a:ext cx="2376264" cy="5472612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5" y="1124746"/>
            <a:ext cx="2091935" cy="4398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1"/>
            <a:ext cx="3312368" cy="1796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5061181"/>
            <a:ext cx="3312368" cy="1796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988840"/>
            <a:ext cx="3312368" cy="2880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508788"/>
            <a:ext cx="2849840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34179"/>
            <a:ext cx="9144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5802265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477108"/>
            <a:ext cx="3101574" cy="455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417145"/>
            <a:ext cx="1311499" cy="369112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6073546"/>
            <a:ext cx="1313980" cy="369113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4317"/>
            <a:ext cx="5436096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3635753"/>
            <a:ext cx="5436096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5" y="1808180"/>
            <a:ext cx="2420639" cy="3233848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417145"/>
            <a:ext cx="1311499" cy="369112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6073546"/>
            <a:ext cx="1313980" cy="369113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9" y="426001"/>
            <a:ext cx="4378671" cy="5924465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3044959"/>
            <a:ext cx="2359424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3813043"/>
            <a:ext cx="2359424" cy="7680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9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64639"/>
            <a:ext cx="8820472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932724"/>
            <a:ext cx="8820472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64639"/>
            <a:ext cx="7524328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932724"/>
            <a:ext cx="7524328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836712"/>
            <a:ext cx="1296144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708920"/>
            <a:ext cx="1296144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4581128"/>
            <a:ext cx="1296144" cy="17281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87825" y="2812806"/>
            <a:ext cx="3384376" cy="1048242"/>
          </a:xfrm>
        </p:spPr>
        <p:txBody>
          <a:bodyPr/>
          <a:lstStyle/>
          <a:p>
            <a:pPr lvl="0"/>
            <a:r>
              <a:rPr lang="zh-CN" altLang="en-US" sz="2800" b="0" dirty="0">
                <a:ea typeface="맑은 고딕" pitchFamily="50" charset="-127"/>
              </a:rPr>
              <a:t>電子商務小組報告</a:t>
            </a:r>
            <a:endParaRPr lang="en-US" altLang="ko-KR" sz="2800" b="0" dirty="0">
              <a:solidFill>
                <a:srgbClr val="57A7B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2000" b="0" dirty="0"/>
              <a:t>17</a:t>
            </a:r>
            <a:r>
              <a:rPr lang="zh-CN" altLang="en-US" sz="2000" b="0" dirty="0"/>
              <a:t>直播</a:t>
            </a:r>
            <a:endParaRPr lang="ko-KR" altLang="en-US" sz="2000" b="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5675F0-7A02-FF49-9BB9-39401735147A}"/>
              </a:ext>
            </a:extLst>
          </p:cNvPr>
          <p:cNvSpPr txBox="1"/>
          <p:nvPr/>
        </p:nvSpPr>
        <p:spPr>
          <a:xfrm>
            <a:off x="7092282" y="4342291"/>
            <a:ext cx="1608133" cy="134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B0544222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李丞翊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B0544246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劉怡萱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</a:t>
            </a: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r>
              <a:rPr kumimoji="1" lang="en-US" altLang="zh-CN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曾柔慈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B0544255 </a:t>
            </a:r>
            <a:r>
              <a:rPr kumimoji="1" lang="zh-CN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許懿傑</a:t>
            </a:r>
            <a:endParaRPr kumimoji="1"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zh-CN" altLang="en-US" dirty="0"/>
              <a:t>直播</a:t>
            </a:r>
            <a:r>
              <a:rPr lang="zh-TW" altLang="en-US" dirty="0"/>
              <a:t> </a:t>
            </a:r>
            <a:r>
              <a:rPr lang="en-US" altLang="zh-TW" dirty="0"/>
              <a:t>SWOT</a:t>
            </a:r>
            <a:r>
              <a:rPr lang="zh-CN" altLang="en-US" dirty="0"/>
              <a:t>分析</a:t>
            </a:r>
            <a:endParaRPr lang="ko-KR" altLang="en-US" dirty="0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E1EC450A-7A95-3E46-BF82-9CEDDB238899}"/>
              </a:ext>
            </a:extLst>
          </p:cNvPr>
          <p:cNvSpPr>
            <a:spLocks noChangeAspect="1"/>
          </p:cNvSpPr>
          <p:nvPr/>
        </p:nvSpPr>
        <p:spPr>
          <a:xfrm>
            <a:off x="2017317" y="3068961"/>
            <a:ext cx="826492" cy="83339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1196752"/>
            <a:ext cx="2915816" cy="576064"/>
          </a:xfrm>
        </p:spPr>
        <p:txBody>
          <a:bodyPr/>
          <a:lstStyle/>
          <a:p>
            <a:r>
              <a:rPr kumimoji="1" lang="en-US" altLang="zh-TW" sz="3200" dirty="0"/>
              <a:t>SWOT</a:t>
            </a:r>
            <a:r>
              <a:rPr kumimoji="1" lang="zh-CN" altLang="en-US" sz="3200" dirty="0"/>
              <a:t>分析</a:t>
            </a:r>
            <a:endParaRPr kumimoji="1" lang="zh-TW" altLang="en-US" sz="3200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B0459FA4-7046-2A42-992F-B6BD22455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859180"/>
              </p:ext>
            </p:extLst>
          </p:nvPr>
        </p:nvGraphicFramePr>
        <p:xfrm>
          <a:off x="1619673" y="1916832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76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1196752"/>
            <a:ext cx="2915816" cy="576064"/>
          </a:xfrm>
        </p:spPr>
        <p:txBody>
          <a:bodyPr/>
          <a:lstStyle/>
          <a:p>
            <a:r>
              <a:rPr kumimoji="1" lang="en-US" altLang="zh-TW" sz="3200" dirty="0"/>
              <a:t>SWOT</a:t>
            </a:r>
            <a:r>
              <a:rPr kumimoji="1" lang="zh-CN" altLang="en-US" sz="3200" dirty="0"/>
              <a:t>分析</a:t>
            </a:r>
            <a:endParaRPr kumimoji="1" lang="zh-TW" altLang="en-US" sz="3200" dirty="0"/>
          </a:p>
        </p:txBody>
      </p:sp>
      <p:graphicFrame>
        <p:nvGraphicFramePr>
          <p:cNvPr id="9" name="資料庫圖表 8">
            <a:extLst>
              <a:ext uri="{FF2B5EF4-FFF2-40B4-BE49-F238E27FC236}">
                <a16:creationId xmlns:a16="http://schemas.microsoft.com/office/drawing/2014/main" id="{B0459FA4-7046-2A42-992F-B6BD22455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677878"/>
              </p:ext>
            </p:extLst>
          </p:nvPr>
        </p:nvGraphicFramePr>
        <p:xfrm>
          <a:off x="1619673" y="1916832"/>
          <a:ext cx="5904656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23B5A573-6C41-B14B-830E-46FAC19D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992" y="2289412"/>
            <a:ext cx="3279400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65267"/>
            <a:ext cx="2915816" cy="576064"/>
          </a:xfrm>
        </p:spPr>
        <p:txBody>
          <a:bodyPr/>
          <a:lstStyle/>
          <a:p>
            <a:r>
              <a:rPr kumimoji="1" lang="zh-TW" altLang="en-US" sz="3200" dirty="0"/>
              <a:t>比較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790053-FDCC-FF4E-91D1-2F598712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948655"/>
              </p:ext>
            </p:extLst>
          </p:nvPr>
        </p:nvGraphicFramePr>
        <p:xfrm>
          <a:off x="1211796" y="1955922"/>
          <a:ext cx="6720408" cy="3760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60">
                  <a:extLst>
                    <a:ext uri="{9D8B030D-6E8A-4147-A177-3AD203B41FA5}">
                      <a16:colId xmlns:a16="http://schemas.microsoft.com/office/drawing/2014/main" val="2403986966"/>
                    </a:ext>
                  </a:extLst>
                </a:gridCol>
                <a:gridCol w="2540279">
                  <a:extLst>
                    <a:ext uri="{9D8B030D-6E8A-4147-A177-3AD203B41FA5}">
                      <a16:colId xmlns:a16="http://schemas.microsoft.com/office/drawing/2014/main" val="469963101"/>
                    </a:ext>
                  </a:extLst>
                </a:gridCol>
                <a:gridCol w="3042669">
                  <a:extLst>
                    <a:ext uri="{9D8B030D-6E8A-4147-A177-3AD203B41FA5}">
                      <a16:colId xmlns:a16="http://schemas.microsoft.com/office/drawing/2014/main" val="31133589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endParaRPr lang="zh-TW" altLang="en-US" sz="24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17 </a:t>
                      </a:r>
                      <a:r>
                        <a:rPr lang="zh-TW" altLang="en-US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直播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浪</a:t>
                      </a:r>
                      <a:r>
                        <a:rPr lang="en" altLang="zh-TW" sz="24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2787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市場定位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華人最佳直播社交</a:t>
                      </a:r>
                      <a:r>
                        <a:rPr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 App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臺灣最大即時視訊直播社交平台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71416683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獲利分配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77%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平台</a:t>
                      </a: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 23%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主播</a:t>
                      </a:r>
                      <a:endParaRPr sz="16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65%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平台</a:t>
                      </a:r>
                      <a:r>
                        <a:rPr sz="1600" b="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 35% </a:t>
                      </a:r>
                      <a:r>
                        <a:rPr sz="1600" b="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主播</a:t>
                      </a:r>
                      <a:endParaRPr sz="1600" b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14289251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多樣性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明星藝人、高顏值主播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才藝型主播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2775850762"/>
                  </a:ext>
                </a:extLst>
              </a:tr>
              <a:tr h="81403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範疇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狼人殺、17Q好聰明</a:t>
                      </a:r>
                      <a:r>
                        <a:rPr lang="zh-TW" alt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、</a:t>
                      </a: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電商網站</a:t>
                      </a:r>
                      <a:r>
                        <a:rPr lang="zh-TW" alt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、</a:t>
                      </a:r>
                      <a:r>
                        <a:rPr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17 Media Store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sym typeface="Helvetica Neue"/>
                        </a:rPr>
                        <a:t>直播</a:t>
                      </a:r>
                      <a:endParaRPr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38276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57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個案討論</a:t>
            </a:r>
            <a:endParaRPr lang="ko-KR" alt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A25379-0E3F-1E49-A989-E492C52DBAFC}"/>
              </a:ext>
            </a:extLst>
          </p:cNvPr>
          <p:cNvSpPr/>
          <p:nvPr/>
        </p:nvSpPr>
        <p:spPr>
          <a:xfrm>
            <a:off x="2051721" y="3151252"/>
            <a:ext cx="792088" cy="65066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86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1340768"/>
            <a:ext cx="2915816" cy="576064"/>
          </a:xfrm>
        </p:spPr>
        <p:txBody>
          <a:bodyPr/>
          <a:lstStyle/>
          <a:p>
            <a:r>
              <a:rPr lang="zh-TW" altLang="en-US" sz="3200" dirty="0"/>
              <a:t>個案討論</a:t>
            </a:r>
            <a:endParaRPr kumimoji="1"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C639CE-6E5B-7146-A111-731A80B1140E}"/>
              </a:ext>
            </a:extLst>
          </p:cNvPr>
          <p:cNvSpPr txBox="1"/>
          <p:nvPr/>
        </p:nvSpPr>
        <p:spPr>
          <a:xfrm>
            <a:off x="1480293" y="2554776"/>
            <a:ext cx="4070345" cy="2632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即時互動、跳脫劇本受歡迎</a:t>
            </a:r>
            <a:endParaRPr lang="en-US" altLang="zh-TW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080" lvl="1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個性鮮明的直播主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080" lvl="1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堅持到底的韌性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080" lvl="1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內容要有主題和重點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080" lvl="1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提早宣傳開播時間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800080" lvl="1" indent="-34289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避免酸民或低俗負面言論趕走粉絲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     </a:t>
            </a:r>
            <a:r>
              <a:rPr lang="zh-TW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周邊效益、結合電商</a:t>
            </a:r>
            <a:endParaRPr kumimoji="1" lang="zh-TW" altLang="en-US" sz="1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A7CB98-E953-A846-9693-775A8BA860D5}"/>
              </a:ext>
            </a:extLst>
          </p:cNvPr>
          <p:cNvSpPr txBox="1"/>
          <p:nvPr/>
        </p:nvSpPr>
        <p:spPr>
          <a:xfrm>
            <a:off x="1480114" y="1916833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請思考你如何經營自己的直播網頁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4112E4-9DE4-284E-A727-2F2135E254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1"/>
          <a:stretch/>
        </p:blipFill>
        <p:spPr>
          <a:xfrm>
            <a:off x="5796136" y="1916834"/>
            <a:ext cx="2232248" cy="35818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A9E4ABD-5F06-A646-B32F-5C4FF8FA6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20" y="1915197"/>
            <a:ext cx="2978737" cy="35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1340768"/>
            <a:ext cx="2915816" cy="576064"/>
          </a:xfrm>
        </p:spPr>
        <p:txBody>
          <a:bodyPr/>
          <a:lstStyle/>
          <a:p>
            <a:r>
              <a:rPr lang="zh-TW" altLang="en-US" sz="3200" dirty="0"/>
              <a:t>個案討論</a:t>
            </a:r>
            <a:endParaRPr kumimoji="1" lang="zh-TW" altLang="en-US" sz="3200" dirty="0"/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207B1F96-AF60-EF40-B628-5816B79C88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856853"/>
              </p:ext>
            </p:extLst>
          </p:nvPr>
        </p:nvGraphicFramePr>
        <p:xfrm>
          <a:off x="1480291" y="2420889"/>
          <a:ext cx="5972030" cy="318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0A7CB98-E953-A846-9693-775A8BA860D5}"/>
              </a:ext>
            </a:extLst>
          </p:cNvPr>
          <p:cNvSpPr txBox="1"/>
          <p:nvPr/>
        </p:nvSpPr>
        <p:spPr>
          <a:xfrm>
            <a:off x="1480114" y="1916833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如果你是企業經營者，你會如何進入社群行銷的經營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762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4F0A898-8A25-8F44-9AE3-070003534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9592" y="1340768"/>
            <a:ext cx="2915816" cy="576064"/>
          </a:xfrm>
        </p:spPr>
        <p:txBody>
          <a:bodyPr/>
          <a:lstStyle/>
          <a:p>
            <a:r>
              <a:rPr lang="zh-TW" altLang="en-US" sz="3200" dirty="0"/>
              <a:t>個案討論</a:t>
            </a:r>
            <a:endParaRPr kumimoji="1"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A7CB98-E953-A846-9693-775A8BA860D5}"/>
              </a:ext>
            </a:extLst>
          </p:cNvPr>
          <p:cNvSpPr txBox="1"/>
          <p:nvPr/>
        </p:nvSpPr>
        <p:spPr>
          <a:xfrm>
            <a:off x="1480114" y="1916833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如果你是企業經營者，你會如何進入社群行銷的經營</a:t>
            </a:r>
            <a:r>
              <a:rPr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6C996C-D616-7D49-BB5B-E5FD4644E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9" r="10035" b="1735"/>
          <a:stretch/>
        </p:blipFill>
        <p:spPr>
          <a:xfrm>
            <a:off x="1691682" y="2286166"/>
            <a:ext cx="6221788" cy="373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2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044819-498E-4B18-AE0D-09F18BA02382}"/>
              </a:ext>
            </a:extLst>
          </p:cNvPr>
          <p:cNvSpPr txBox="1"/>
          <p:nvPr/>
        </p:nvSpPr>
        <p:spPr>
          <a:xfrm>
            <a:off x="711704" y="2277590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5643A7-ECA5-4511-B841-21947F0EF841}"/>
              </a:ext>
            </a:extLst>
          </p:cNvPr>
          <p:cNvSpPr txBox="1"/>
          <p:nvPr/>
        </p:nvSpPr>
        <p:spPr>
          <a:xfrm>
            <a:off x="711704" y="2789837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AC4F22-187C-4DCB-96E0-C65B6788A745}"/>
              </a:ext>
            </a:extLst>
          </p:cNvPr>
          <p:cNvSpPr txBox="1"/>
          <p:nvPr/>
        </p:nvSpPr>
        <p:spPr>
          <a:xfrm>
            <a:off x="711704" y="5105790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EEC405-CA0D-48B1-816B-B1FE1AAE4882}"/>
              </a:ext>
            </a:extLst>
          </p:cNvPr>
          <p:cNvSpPr txBox="1"/>
          <p:nvPr/>
        </p:nvSpPr>
        <p:spPr>
          <a:xfrm>
            <a:off x="711704" y="3933057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622C3C6A-BC1D-4051-8FB8-71F926D5BE3C}"/>
              </a:ext>
            </a:extLst>
          </p:cNvPr>
          <p:cNvSpPr/>
          <p:nvPr/>
        </p:nvSpPr>
        <p:spPr>
          <a:xfrm>
            <a:off x="4870786" y="219711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:a16="http://schemas.microsoft.com/office/drawing/2014/main" id="{976AE607-A445-4A0E-A4C7-8DFDCDD3117F}"/>
              </a:ext>
            </a:extLst>
          </p:cNvPr>
          <p:cNvSpPr/>
          <p:nvPr/>
        </p:nvSpPr>
        <p:spPr>
          <a:xfrm>
            <a:off x="4297990" y="224528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:a16="http://schemas.microsoft.com/office/drawing/2014/main" id="{3972F6F1-6469-4754-BC8B-FA7AB883AD0F}"/>
              </a:ext>
            </a:extLst>
          </p:cNvPr>
          <p:cNvSpPr/>
          <p:nvPr/>
        </p:nvSpPr>
        <p:spPr>
          <a:xfrm>
            <a:off x="4872212" y="4265016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:a16="http://schemas.microsoft.com/office/drawing/2014/main" id="{0ABE1BF0-11A5-450C-9329-225E061059BB}"/>
              </a:ext>
            </a:extLst>
          </p:cNvPr>
          <p:cNvSpPr/>
          <p:nvPr/>
        </p:nvSpPr>
        <p:spPr>
          <a:xfrm rot="18900000">
            <a:off x="7243005" y="3673853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A366B03B-742B-46C8-8307-8880C65F002A}"/>
              </a:ext>
            </a:extLst>
          </p:cNvPr>
          <p:cNvSpPr/>
          <p:nvPr/>
        </p:nvSpPr>
        <p:spPr>
          <a:xfrm flipH="1">
            <a:off x="4293694" y="4348129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:a16="http://schemas.microsoft.com/office/drawing/2014/main" id="{560DC9C0-A327-4B45-A933-6BBB21588984}"/>
              </a:ext>
            </a:extLst>
          </p:cNvPr>
          <p:cNvSpPr/>
          <p:nvPr/>
        </p:nvSpPr>
        <p:spPr>
          <a:xfrm>
            <a:off x="5986219" y="366562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E6958B1E-E027-45F9-9B02-E3AD91172636}"/>
              </a:ext>
            </a:extLst>
          </p:cNvPr>
          <p:cNvSpPr/>
          <p:nvPr/>
        </p:nvSpPr>
        <p:spPr>
          <a:xfrm>
            <a:off x="8252328" y="363697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:a16="http://schemas.microsoft.com/office/drawing/2014/main" id="{4ECFC111-AE12-4F1A-A52B-4A85FA9EF01D}"/>
              </a:ext>
            </a:extLst>
          </p:cNvPr>
          <p:cNvSpPr/>
          <p:nvPr/>
        </p:nvSpPr>
        <p:spPr>
          <a:xfrm>
            <a:off x="5443584" y="22152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:a16="http://schemas.microsoft.com/office/drawing/2014/main" id="{61FAD037-7AA9-4ECD-89F5-6DDEF68CA22E}"/>
              </a:ext>
            </a:extLst>
          </p:cNvPr>
          <p:cNvSpPr/>
          <p:nvPr/>
        </p:nvSpPr>
        <p:spPr>
          <a:xfrm rot="5400000">
            <a:off x="5980943" y="2215254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:a16="http://schemas.microsoft.com/office/drawing/2014/main" id="{A4B3F20F-34FE-423D-B102-5049793BB344}"/>
              </a:ext>
            </a:extLst>
          </p:cNvPr>
          <p:cNvSpPr/>
          <p:nvPr/>
        </p:nvSpPr>
        <p:spPr>
          <a:xfrm>
            <a:off x="5347362" y="433247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:a16="http://schemas.microsoft.com/office/drawing/2014/main" id="{31912F21-384E-454F-8B48-69CEED302C7B}"/>
              </a:ext>
            </a:extLst>
          </p:cNvPr>
          <p:cNvSpPr/>
          <p:nvPr/>
        </p:nvSpPr>
        <p:spPr>
          <a:xfrm flipH="1">
            <a:off x="8235090" y="2904348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:a16="http://schemas.microsoft.com/office/drawing/2014/main" id="{1D3D07AD-C163-4E3E-A6A2-6AA78D74B157}"/>
              </a:ext>
            </a:extLst>
          </p:cNvPr>
          <p:cNvSpPr/>
          <p:nvPr/>
        </p:nvSpPr>
        <p:spPr>
          <a:xfrm rot="16200000">
            <a:off x="6518856" y="2182404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:a16="http://schemas.microsoft.com/office/drawing/2014/main" id="{EAECE185-FCE1-49AC-97EF-B1FCA0EACCD5}"/>
              </a:ext>
            </a:extLst>
          </p:cNvPr>
          <p:cNvSpPr/>
          <p:nvPr/>
        </p:nvSpPr>
        <p:spPr>
          <a:xfrm>
            <a:off x="7122002" y="2150778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:a16="http://schemas.microsoft.com/office/drawing/2014/main" id="{10B4807F-EB10-425F-BCDE-5A3CFCCBF90D}"/>
              </a:ext>
            </a:extLst>
          </p:cNvPr>
          <p:cNvSpPr/>
          <p:nvPr/>
        </p:nvSpPr>
        <p:spPr>
          <a:xfrm>
            <a:off x="5959132" y="4320164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:a16="http://schemas.microsoft.com/office/drawing/2014/main" id="{EA117DF2-D582-445A-B6BB-85846BFA4C4A}"/>
              </a:ext>
            </a:extLst>
          </p:cNvPr>
          <p:cNvSpPr/>
          <p:nvPr/>
        </p:nvSpPr>
        <p:spPr>
          <a:xfrm>
            <a:off x="3714220" y="4913087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:a16="http://schemas.microsoft.com/office/drawing/2014/main" id="{6A9C0407-D0BA-43FB-BA0E-B07CACCF18D1}"/>
              </a:ext>
            </a:extLst>
          </p:cNvPr>
          <p:cNvSpPr/>
          <p:nvPr/>
        </p:nvSpPr>
        <p:spPr>
          <a:xfrm rot="16200000">
            <a:off x="6526715" y="3599123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:a16="http://schemas.microsoft.com/office/drawing/2014/main" id="{C805909F-BD03-425F-A425-5B2F43375D62}"/>
              </a:ext>
            </a:extLst>
          </p:cNvPr>
          <p:cNvSpPr/>
          <p:nvPr/>
        </p:nvSpPr>
        <p:spPr>
          <a:xfrm rot="10800000">
            <a:off x="7055427" y="2915389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:a16="http://schemas.microsoft.com/office/drawing/2014/main" id="{4908FF39-111C-468B-89FB-EBE9EEEEEA90}"/>
              </a:ext>
            </a:extLst>
          </p:cNvPr>
          <p:cNvSpPr/>
          <p:nvPr/>
        </p:nvSpPr>
        <p:spPr>
          <a:xfrm>
            <a:off x="5454591" y="3627904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:a16="http://schemas.microsoft.com/office/drawing/2014/main" id="{53B498A1-26A6-4245-832A-FD525E672DFA}"/>
              </a:ext>
            </a:extLst>
          </p:cNvPr>
          <p:cNvSpPr/>
          <p:nvPr/>
        </p:nvSpPr>
        <p:spPr>
          <a:xfrm>
            <a:off x="3674424" y="218940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:a16="http://schemas.microsoft.com/office/drawing/2014/main" id="{C65A6985-46DC-43FE-967E-9B4C04E93EDE}"/>
              </a:ext>
            </a:extLst>
          </p:cNvPr>
          <p:cNvSpPr/>
          <p:nvPr/>
        </p:nvSpPr>
        <p:spPr>
          <a:xfrm>
            <a:off x="6524895" y="289630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:a16="http://schemas.microsoft.com/office/drawing/2014/main" id="{5159EBD0-F57D-4F5F-8FBC-3A06362C7BE5}"/>
              </a:ext>
            </a:extLst>
          </p:cNvPr>
          <p:cNvSpPr/>
          <p:nvPr/>
        </p:nvSpPr>
        <p:spPr>
          <a:xfrm>
            <a:off x="7648560" y="3652612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:a16="http://schemas.microsoft.com/office/drawing/2014/main" id="{CC7AB181-7B2F-48F4-A325-8143C082CA47}"/>
              </a:ext>
            </a:extLst>
          </p:cNvPr>
          <p:cNvSpPr/>
          <p:nvPr/>
        </p:nvSpPr>
        <p:spPr>
          <a:xfrm>
            <a:off x="4332750" y="2911503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:a16="http://schemas.microsoft.com/office/drawing/2014/main" id="{3F18D5BD-B014-4B8B-ACCD-91950131E3DF}"/>
              </a:ext>
            </a:extLst>
          </p:cNvPr>
          <p:cNvSpPr/>
          <p:nvPr/>
        </p:nvSpPr>
        <p:spPr>
          <a:xfrm>
            <a:off x="6063255" y="2904170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476F7471-A403-40C5-8B99-A73FE096C70D}"/>
              </a:ext>
            </a:extLst>
          </p:cNvPr>
          <p:cNvSpPr/>
          <p:nvPr/>
        </p:nvSpPr>
        <p:spPr>
          <a:xfrm>
            <a:off x="4970958" y="2931262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:a16="http://schemas.microsoft.com/office/drawing/2014/main" id="{3D91F944-389E-4F6C-8F93-505CDA3EDA6D}"/>
              </a:ext>
            </a:extLst>
          </p:cNvPr>
          <p:cNvSpPr/>
          <p:nvPr/>
        </p:nvSpPr>
        <p:spPr>
          <a:xfrm>
            <a:off x="5582677" y="292091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:a16="http://schemas.microsoft.com/office/drawing/2014/main" id="{96E00082-FF61-4B9D-8D47-EFB7D7290006}"/>
              </a:ext>
            </a:extLst>
          </p:cNvPr>
          <p:cNvSpPr/>
          <p:nvPr/>
        </p:nvSpPr>
        <p:spPr>
          <a:xfrm>
            <a:off x="4739582" y="4958264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:a16="http://schemas.microsoft.com/office/drawing/2014/main" id="{94BD8FB0-7E92-410E-93FE-2EC6EB7708D4}"/>
              </a:ext>
            </a:extLst>
          </p:cNvPr>
          <p:cNvSpPr/>
          <p:nvPr/>
        </p:nvSpPr>
        <p:spPr>
          <a:xfrm>
            <a:off x="3709356" y="2866016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:a16="http://schemas.microsoft.com/office/drawing/2014/main" id="{404993F7-F2E1-4E1F-BB9C-ADD3B5CF95AE}"/>
              </a:ext>
            </a:extLst>
          </p:cNvPr>
          <p:cNvSpPr/>
          <p:nvPr/>
        </p:nvSpPr>
        <p:spPr>
          <a:xfrm rot="20700000">
            <a:off x="4888177" y="365995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:a16="http://schemas.microsoft.com/office/drawing/2014/main" id="{274E4A3B-06D5-4C0C-A05A-F30A66F8B379}"/>
              </a:ext>
            </a:extLst>
          </p:cNvPr>
          <p:cNvSpPr/>
          <p:nvPr/>
        </p:nvSpPr>
        <p:spPr>
          <a:xfrm rot="10800000">
            <a:off x="4239876" y="492453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:a16="http://schemas.microsoft.com/office/drawing/2014/main" id="{E0E16C35-6804-4D6F-9CEB-7EFB15995775}"/>
              </a:ext>
            </a:extLst>
          </p:cNvPr>
          <p:cNvSpPr/>
          <p:nvPr/>
        </p:nvSpPr>
        <p:spPr>
          <a:xfrm>
            <a:off x="5898555" y="498796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:a16="http://schemas.microsoft.com/office/drawing/2014/main" id="{3FF69931-FCB0-4202-A448-CFCC1C340940}"/>
              </a:ext>
            </a:extLst>
          </p:cNvPr>
          <p:cNvSpPr/>
          <p:nvPr/>
        </p:nvSpPr>
        <p:spPr>
          <a:xfrm>
            <a:off x="7635603" y="4987964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:a16="http://schemas.microsoft.com/office/drawing/2014/main" id="{E7E63212-8CFE-472D-93D6-EB76B48618B9}"/>
              </a:ext>
            </a:extLst>
          </p:cNvPr>
          <p:cNvSpPr/>
          <p:nvPr/>
        </p:nvSpPr>
        <p:spPr>
          <a:xfrm>
            <a:off x="6480367" y="4990061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12E2E34D-B421-4E85-A7FE-4D1EFD57504D}"/>
              </a:ext>
            </a:extLst>
          </p:cNvPr>
          <p:cNvSpPr/>
          <p:nvPr/>
        </p:nvSpPr>
        <p:spPr>
          <a:xfrm>
            <a:off x="8217414" y="498563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:a16="http://schemas.microsoft.com/office/drawing/2014/main" id="{91E60D1F-E7E0-4964-A79D-2DBED1C371FE}"/>
              </a:ext>
            </a:extLst>
          </p:cNvPr>
          <p:cNvSpPr/>
          <p:nvPr/>
        </p:nvSpPr>
        <p:spPr>
          <a:xfrm>
            <a:off x="7057985" y="4990061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0393186A-E0A4-4E5B-A8F2-23CDFC82CC8D}"/>
              </a:ext>
            </a:extLst>
          </p:cNvPr>
          <p:cNvSpPr/>
          <p:nvPr/>
        </p:nvSpPr>
        <p:spPr>
          <a:xfrm rot="2700000">
            <a:off x="4333760" y="35820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0DD3B7C6-BC6C-40F6-9117-7E30755CD3CB}"/>
              </a:ext>
            </a:extLst>
          </p:cNvPr>
          <p:cNvSpPr/>
          <p:nvPr/>
        </p:nvSpPr>
        <p:spPr>
          <a:xfrm>
            <a:off x="3702391" y="3599202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:a16="http://schemas.microsoft.com/office/drawing/2014/main" id="{C9506BB9-1808-4F7B-9CA7-2AAFBF01CC33}"/>
              </a:ext>
            </a:extLst>
          </p:cNvPr>
          <p:cNvSpPr/>
          <p:nvPr/>
        </p:nvSpPr>
        <p:spPr>
          <a:xfrm rot="2700000">
            <a:off x="5462844" y="4918070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3685359" y="4328670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3CDCC0E0-C3EF-44EA-AABA-804E46A511E5}"/>
              </a:ext>
            </a:extLst>
          </p:cNvPr>
          <p:cNvSpPr/>
          <p:nvPr/>
        </p:nvSpPr>
        <p:spPr>
          <a:xfrm flipH="1">
            <a:off x="7595856" y="2922337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:a16="http://schemas.microsoft.com/office/drawing/2014/main" id="{2889430A-44D4-47B1-BA5B-ADC99629E5C6}"/>
              </a:ext>
            </a:extLst>
          </p:cNvPr>
          <p:cNvSpPr/>
          <p:nvPr/>
        </p:nvSpPr>
        <p:spPr>
          <a:xfrm rot="18805991">
            <a:off x="7612431" y="222934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:a16="http://schemas.microsoft.com/office/drawing/2014/main" id="{36BD88DE-513F-43EE-BA28-E323B78A296C}"/>
              </a:ext>
            </a:extLst>
          </p:cNvPr>
          <p:cNvSpPr/>
          <p:nvPr/>
        </p:nvSpPr>
        <p:spPr>
          <a:xfrm>
            <a:off x="8162947" y="222938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:a16="http://schemas.microsoft.com/office/drawing/2014/main" id="{51E75488-98B0-469C-8154-F959F6F0EC53}"/>
              </a:ext>
            </a:extLst>
          </p:cNvPr>
          <p:cNvSpPr>
            <a:spLocks noChangeAspect="1"/>
          </p:cNvSpPr>
          <p:nvPr/>
        </p:nvSpPr>
        <p:spPr>
          <a:xfrm>
            <a:off x="7091218" y="430450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:a16="http://schemas.microsoft.com/office/drawing/2014/main" id="{08794286-944C-47B2-A7D7-5737BBB963C4}"/>
              </a:ext>
            </a:extLst>
          </p:cNvPr>
          <p:cNvSpPr>
            <a:spLocks noChangeAspect="1"/>
          </p:cNvSpPr>
          <p:nvPr/>
        </p:nvSpPr>
        <p:spPr>
          <a:xfrm>
            <a:off x="6493639" y="430450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:a16="http://schemas.microsoft.com/office/drawing/2014/main" id="{8F8746BF-D858-4EAB-BF26-CA0E91BF1F6A}"/>
              </a:ext>
            </a:extLst>
          </p:cNvPr>
          <p:cNvSpPr>
            <a:spLocks noChangeAspect="1"/>
          </p:cNvSpPr>
          <p:nvPr/>
        </p:nvSpPr>
        <p:spPr>
          <a:xfrm>
            <a:off x="7688797" y="430450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:a16="http://schemas.microsoft.com/office/drawing/2014/main" id="{B3EC5627-842F-47B3-AE96-1173F73A8BF5}"/>
              </a:ext>
            </a:extLst>
          </p:cNvPr>
          <p:cNvSpPr>
            <a:spLocks noChangeAspect="1"/>
          </p:cNvSpPr>
          <p:nvPr/>
        </p:nvSpPr>
        <p:spPr>
          <a:xfrm>
            <a:off x="8286375" y="430450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575999" y="1190702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bg1"/>
                </a:solidFill>
                <a:cs typeface="Arial" pitchFamily="34" charset="0"/>
              </a:rPr>
              <a:t>大綱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9" y="1998621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9" y="293084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9" y="386307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9" y="479530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6364" y="2134772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何謂直播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1"/>
          <p:cNvSpPr>
            <a:spLocks noChangeAspect="1"/>
          </p:cNvSpPr>
          <p:nvPr/>
        </p:nvSpPr>
        <p:spPr>
          <a:xfrm>
            <a:off x="1799001" y="4084626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4" y="504729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Rounded Rectangle 27"/>
          <p:cNvSpPr/>
          <p:nvPr/>
        </p:nvSpPr>
        <p:spPr>
          <a:xfrm>
            <a:off x="1807181" y="3200470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ounded Rectangle 7"/>
          <p:cNvSpPr/>
          <p:nvPr/>
        </p:nvSpPr>
        <p:spPr>
          <a:xfrm>
            <a:off x="1812422" y="2233527"/>
            <a:ext cx="355596" cy="3068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22A8EC13-9C82-954D-84AD-8F2D19A82EEA}"/>
              </a:ext>
            </a:extLst>
          </p:cNvPr>
          <p:cNvSpPr txBox="1"/>
          <p:nvPr/>
        </p:nvSpPr>
        <p:spPr>
          <a:xfrm>
            <a:off x="2601120" y="3067476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17</a:t>
            </a:r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直播</a:t>
            </a:r>
            <a:r>
              <a:rPr lang="zh-TW" altLang="en-US" sz="2400" dirty="0">
                <a:solidFill>
                  <a:schemeClr val="bg1"/>
                </a:solidFill>
                <a:cs typeface="Arial" pitchFamily="34" charset="0"/>
              </a:rPr>
              <a:t> 公司簡介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A28A22AF-4776-D54F-850C-EDADB190495D}"/>
              </a:ext>
            </a:extLst>
          </p:cNvPr>
          <p:cNvSpPr txBox="1"/>
          <p:nvPr/>
        </p:nvSpPr>
        <p:spPr>
          <a:xfrm>
            <a:off x="2601120" y="4932883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個案討論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F9D59625-EAFC-B24A-9073-BE1CCD7BDAB9}"/>
              </a:ext>
            </a:extLst>
          </p:cNvPr>
          <p:cNvSpPr txBox="1"/>
          <p:nvPr/>
        </p:nvSpPr>
        <p:spPr>
          <a:xfrm>
            <a:off x="2605961" y="4000180"/>
            <a:ext cx="586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17</a:t>
            </a:r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直播</a:t>
            </a:r>
            <a:r>
              <a:rPr lang="zh-TW" altLang="en-US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cs typeface="Arial" pitchFamily="34" charset="0"/>
              </a:rPr>
              <a:t>SWOT</a:t>
            </a:r>
            <a:r>
              <a:rPr lang="zh-CN" altLang="en-US" sz="2400" dirty="0">
                <a:solidFill>
                  <a:schemeClr val="bg1"/>
                </a:solidFill>
                <a:cs typeface="Arial" pitchFamily="34" charset="0"/>
              </a:rPr>
              <a:t>分析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8F401F-E8A6-4FB7-A59C-ED2DA387C146}"/>
              </a:ext>
            </a:extLst>
          </p:cNvPr>
          <p:cNvSpPr txBox="1"/>
          <p:nvPr/>
        </p:nvSpPr>
        <p:spPr>
          <a:xfrm>
            <a:off x="711704" y="2277590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BBE872-471C-404E-B9F9-9A61D9EF3C42}"/>
              </a:ext>
            </a:extLst>
          </p:cNvPr>
          <p:cNvSpPr txBox="1"/>
          <p:nvPr/>
        </p:nvSpPr>
        <p:spPr>
          <a:xfrm>
            <a:off x="711704" y="2789837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8442F4-1959-4E08-85EE-F7ACB75F9A5E}"/>
              </a:ext>
            </a:extLst>
          </p:cNvPr>
          <p:cNvSpPr txBox="1"/>
          <p:nvPr/>
        </p:nvSpPr>
        <p:spPr>
          <a:xfrm>
            <a:off x="711704" y="5105790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637B6F-1189-4DFA-B631-EBFF9C1044FE}"/>
              </a:ext>
            </a:extLst>
          </p:cNvPr>
          <p:cNvSpPr txBox="1"/>
          <p:nvPr/>
        </p:nvSpPr>
        <p:spPr>
          <a:xfrm>
            <a:off x="711704" y="3933057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A4B75607-BC63-4432-ACAB-6DA7FB4323E5}"/>
              </a:ext>
            </a:extLst>
          </p:cNvPr>
          <p:cNvSpPr/>
          <p:nvPr/>
        </p:nvSpPr>
        <p:spPr>
          <a:xfrm rot="10800000">
            <a:off x="6076603" y="4287372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A62E1622-F364-4451-9889-D827EEE6C3B2}"/>
              </a:ext>
            </a:extLst>
          </p:cNvPr>
          <p:cNvSpPr/>
          <p:nvPr/>
        </p:nvSpPr>
        <p:spPr>
          <a:xfrm>
            <a:off x="6472359" y="434309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2BC575A-370C-48E8-B662-950E36D137DE}"/>
              </a:ext>
            </a:extLst>
          </p:cNvPr>
          <p:cNvSpPr/>
          <p:nvPr/>
        </p:nvSpPr>
        <p:spPr>
          <a:xfrm rot="16200000">
            <a:off x="3610095" y="3602132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86010195-74A7-43AF-AC3E-A7ACA11444E0}"/>
              </a:ext>
            </a:extLst>
          </p:cNvPr>
          <p:cNvSpPr/>
          <p:nvPr/>
        </p:nvSpPr>
        <p:spPr>
          <a:xfrm>
            <a:off x="7202346" y="358399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4D250876-6621-4B5F-97FA-6241CD4F96B0}"/>
              </a:ext>
            </a:extLst>
          </p:cNvPr>
          <p:cNvSpPr/>
          <p:nvPr/>
        </p:nvSpPr>
        <p:spPr>
          <a:xfrm>
            <a:off x="7644584" y="4383795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1BB473E-6F24-4C40-B012-6B38985E3A3E}"/>
              </a:ext>
            </a:extLst>
          </p:cNvPr>
          <p:cNvSpPr/>
          <p:nvPr/>
        </p:nvSpPr>
        <p:spPr>
          <a:xfrm>
            <a:off x="7748038" y="360741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300029A1-4BEA-42D0-A987-AC3F519FA24A}"/>
              </a:ext>
            </a:extLst>
          </p:cNvPr>
          <p:cNvSpPr/>
          <p:nvPr/>
        </p:nvSpPr>
        <p:spPr>
          <a:xfrm>
            <a:off x="8271827" y="501941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4DCD4F-DE55-47B3-ADBE-E5A50787B421}"/>
              </a:ext>
            </a:extLst>
          </p:cNvPr>
          <p:cNvSpPr/>
          <p:nvPr/>
        </p:nvSpPr>
        <p:spPr>
          <a:xfrm>
            <a:off x="8254078" y="290447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53B45207-F0CE-479B-8FA0-E32BF9679419}"/>
              </a:ext>
            </a:extLst>
          </p:cNvPr>
          <p:cNvSpPr/>
          <p:nvPr/>
        </p:nvSpPr>
        <p:spPr>
          <a:xfrm>
            <a:off x="7187566" y="5020416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07A9F96A-4A5D-415F-8DD1-46D4A607ACD4}"/>
              </a:ext>
            </a:extLst>
          </p:cNvPr>
          <p:cNvSpPr/>
          <p:nvPr/>
        </p:nvSpPr>
        <p:spPr>
          <a:xfrm rot="9900000">
            <a:off x="7717591" y="2127980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2066F711-3581-4039-A595-7389012E467D}"/>
              </a:ext>
            </a:extLst>
          </p:cNvPr>
          <p:cNvSpPr/>
          <p:nvPr/>
        </p:nvSpPr>
        <p:spPr>
          <a:xfrm>
            <a:off x="3530745" y="4326615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736B38A2-0645-4554-B84C-B2276947CD33}"/>
              </a:ext>
            </a:extLst>
          </p:cNvPr>
          <p:cNvSpPr/>
          <p:nvPr/>
        </p:nvSpPr>
        <p:spPr>
          <a:xfrm>
            <a:off x="6704653" y="3606511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A0A34EC5-0C9F-446C-BA16-FD892FF3EC02}"/>
              </a:ext>
            </a:extLst>
          </p:cNvPr>
          <p:cNvSpPr/>
          <p:nvPr/>
        </p:nvSpPr>
        <p:spPr>
          <a:xfrm>
            <a:off x="4175659" y="4356659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60DFD62B-FB32-4F25-ACCB-AD618B3A3D3A}"/>
              </a:ext>
            </a:extLst>
          </p:cNvPr>
          <p:cNvSpPr/>
          <p:nvPr/>
        </p:nvSpPr>
        <p:spPr>
          <a:xfrm>
            <a:off x="6388738" y="213764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E026BC18-5A68-4565-BCA4-7D8E620BA39D}"/>
              </a:ext>
            </a:extLst>
          </p:cNvPr>
          <p:cNvSpPr/>
          <p:nvPr/>
        </p:nvSpPr>
        <p:spPr>
          <a:xfrm>
            <a:off x="7049619" y="211442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86D98230-3828-43D4-AEE1-1A91D174EE0D}"/>
              </a:ext>
            </a:extLst>
          </p:cNvPr>
          <p:cNvSpPr/>
          <p:nvPr/>
        </p:nvSpPr>
        <p:spPr>
          <a:xfrm>
            <a:off x="8360601" y="208381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EE65B9E3-8753-4C31-A5B2-AEE81D902D0E}"/>
              </a:ext>
            </a:extLst>
          </p:cNvPr>
          <p:cNvSpPr/>
          <p:nvPr/>
        </p:nvSpPr>
        <p:spPr>
          <a:xfrm>
            <a:off x="4828014" y="4386680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0EB9466-F40F-4747-858F-25718A7A51A1}"/>
              </a:ext>
            </a:extLst>
          </p:cNvPr>
          <p:cNvSpPr/>
          <p:nvPr/>
        </p:nvSpPr>
        <p:spPr>
          <a:xfrm>
            <a:off x="4156231" y="368380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EBDD3DD6-A8E4-4167-8D62-E4A23C4D1C3D}"/>
              </a:ext>
            </a:extLst>
          </p:cNvPr>
          <p:cNvSpPr/>
          <p:nvPr/>
        </p:nvSpPr>
        <p:spPr>
          <a:xfrm>
            <a:off x="4793337" y="368380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D9782AE-F78D-4FDA-AB8D-03D39E0B1E8B}"/>
              </a:ext>
            </a:extLst>
          </p:cNvPr>
          <p:cNvSpPr/>
          <p:nvPr/>
        </p:nvSpPr>
        <p:spPr>
          <a:xfrm>
            <a:off x="5430443" y="368380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EBE3165F-8C4F-4F49-A4F2-E5015E972F93}"/>
              </a:ext>
            </a:extLst>
          </p:cNvPr>
          <p:cNvSpPr/>
          <p:nvPr/>
        </p:nvSpPr>
        <p:spPr>
          <a:xfrm>
            <a:off x="6067549" y="368380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4281195F-AA37-4349-89B7-0B7F1F4B69FA}"/>
              </a:ext>
            </a:extLst>
          </p:cNvPr>
          <p:cNvSpPr/>
          <p:nvPr/>
        </p:nvSpPr>
        <p:spPr>
          <a:xfrm rot="8100000">
            <a:off x="8313590" y="3641477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9ECA9D79-5AAF-4370-86BE-D323EAD24FA9}"/>
              </a:ext>
            </a:extLst>
          </p:cNvPr>
          <p:cNvSpPr/>
          <p:nvPr/>
        </p:nvSpPr>
        <p:spPr>
          <a:xfrm>
            <a:off x="4603192" y="2836937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975FC354-B73A-4952-B6D2-09EA3981B951}"/>
              </a:ext>
            </a:extLst>
          </p:cNvPr>
          <p:cNvSpPr/>
          <p:nvPr/>
        </p:nvSpPr>
        <p:spPr>
          <a:xfrm>
            <a:off x="5277178" y="2836569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763D2CCB-638F-40E6-9CBE-4D5679E3611F}"/>
              </a:ext>
            </a:extLst>
          </p:cNvPr>
          <p:cNvSpPr/>
          <p:nvPr/>
        </p:nvSpPr>
        <p:spPr>
          <a:xfrm>
            <a:off x="5770722" y="2109797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ADDC8D06-314A-4CF0-9521-E09ADA963257}"/>
              </a:ext>
            </a:extLst>
          </p:cNvPr>
          <p:cNvSpPr/>
          <p:nvPr/>
        </p:nvSpPr>
        <p:spPr>
          <a:xfrm>
            <a:off x="7782930" y="5042109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8E3B5A6C-FBFE-4BA7-B942-3EC6802C433C}"/>
              </a:ext>
            </a:extLst>
          </p:cNvPr>
          <p:cNvSpPr/>
          <p:nvPr/>
        </p:nvSpPr>
        <p:spPr>
          <a:xfrm>
            <a:off x="3527955" y="5080658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E571088E-B08B-4B88-9520-8069CB0667FD}"/>
              </a:ext>
            </a:extLst>
          </p:cNvPr>
          <p:cNvSpPr/>
          <p:nvPr/>
        </p:nvSpPr>
        <p:spPr>
          <a:xfrm>
            <a:off x="6633504" y="5041905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12F24A34-A330-4CB2-B451-4FEC2E889825}"/>
              </a:ext>
            </a:extLst>
          </p:cNvPr>
          <p:cNvSpPr/>
          <p:nvPr/>
        </p:nvSpPr>
        <p:spPr>
          <a:xfrm>
            <a:off x="4736304" y="506415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7C440985-74B2-4B15-8A95-A12C0D7430BB}"/>
              </a:ext>
            </a:extLst>
          </p:cNvPr>
          <p:cNvSpPr/>
          <p:nvPr/>
        </p:nvSpPr>
        <p:spPr>
          <a:xfrm>
            <a:off x="5421940" y="5019848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46A2B9F3-6025-4B51-B4F1-A5C05A775A47}"/>
              </a:ext>
            </a:extLst>
          </p:cNvPr>
          <p:cNvSpPr/>
          <p:nvPr/>
        </p:nvSpPr>
        <p:spPr>
          <a:xfrm rot="18900000">
            <a:off x="4203915" y="5051796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7FD6485C-7346-407C-9C4A-FA812E0DE1C2}"/>
              </a:ext>
            </a:extLst>
          </p:cNvPr>
          <p:cNvSpPr/>
          <p:nvPr/>
        </p:nvSpPr>
        <p:spPr>
          <a:xfrm>
            <a:off x="6028924" y="5017118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8FD3A086-6133-49F5-88F4-176D4E3E64FC}"/>
              </a:ext>
            </a:extLst>
          </p:cNvPr>
          <p:cNvSpPr/>
          <p:nvPr/>
        </p:nvSpPr>
        <p:spPr>
          <a:xfrm>
            <a:off x="3677801" y="206850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A1347DD4-276A-48B5-A324-5916914DBA13}"/>
              </a:ext>
            </a:extLst>
          </p:cNvPr>
          <p:cNvSpPr/>
          <p:nvPr/>
        </p:nvSpPr>
        <p:spPr>
          <a:xfrm rot="10800000">
            <a:off x="4090100" y="2066365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F1C9F84D-E0B0-4B4E-9A76-BC4C608C61E0}"/>
              </a:ext>
            </a:extLst>
          </p:cNvPr>
          <p:cNvSpPr/>
          <p:nvPr/>
        </p:nvSpPr>
        <p:spPr>
          <a:xfrm>
            <a:off x="4545816" y="2131460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8CAD8FF1-0D3A-4C5B-A5F8-0592E0F2AC43}"/>
              </a:ext>
            </a:extLst>
          </p:cNvPr>
          <p:cNvSpPr/>
          <p:nvPr/>
        </p:nvSpPr>
        <p:spPr>
          <a:xfrm>
            <a:off x="5161285" y="2104731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8F71478C-2C4F-4425-ADA6-A766157014C4}"/>
              </a:ext>
            </a:extLst>
          </p:cNvPr>
          <p:cNvSpPr/>
          <p:nvPr/>
        </p:nvSpPr>
        <p:spPr>
          <a:xfrm>
            <a:off x="5858069" y="2879033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BAEAB8B8-739D-4E92-9A12-5351E4261343}"/>
              </a:ext>
            </a:extLst>
          </p:cNvPr>
          <p:cNvSpPr/>
          <p:nvPr/>
        </p:nvSpPr>
        <p:spPr>
          <a:xfrm>
            <a:off x="4117415" y="2878245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63CD1B43-A4EC-4518-B2E1-0E20C66CCD02}"/>
              </a:ext>
            </a:extLst>
          </p:cNvPr>
          <p:cNvSpPr/>
          <p:nvPr/>
        </p:nvSpPr>
        <p:spPr>
          <a:xfrm>
            <a:off x="6455132" y="2878245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0F214988-93E2-410A-B7E7-76B44E16D221}"/>
              </a:ext>
            </a:extLst>
          </p:cNvPr>
          <p:cNvSpPr/>
          <p:nvPr/>
        </p:nvSpPr>
        <p:spPr>
          <a:xfrm>
            <a:off x="7662840" y="2875638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8B692AF4-A8CA-423C-A3C7-67289BF572AB}"/>
              </a:ext>
            </a:extLst>
          </p:cNvPr>
          <p:cNvSpPr/>
          <p:nvPr/>
        </p:nvSpPr>
        <p:spPr>
          <a:xfrm>
            <a:off x="8244409" y="438254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2D66A670-5B63-459D-8249-22DAFE8FEAAC}"/>
              </a:ext>
            </a:extLst>
          </p:cNvPr>
          <p:cNvSpPr/>
          <p:nvPr/>
        </p:nvSpPr>
        <p:spPr>
          <a:xfrm>
            <a:off x="3655029" y="2783513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EC755111-A59B-4043-A8D3-BB5581FC9777}"/>
              </a:ext>
            </a:extLst>
          </p:cNvPr>
          <p:cNvSpPr/>
          <p:nvPr/>
        </p:nvSpPr>
        <p:spPr>
          <a:xfrm>
            <a:off x="7015680" y="289470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209809B3-4E44-4604-830B-FBDDEE7F9CEB}"/>
              </a:ext>
            </a:extLst>
          </p:cNvPr>
          <p:cNvSpPr>
            <a:spLocks noChangeAspect="1"/>
          </p:cNvSpPr>
          <p:nvPr/>
        </p:nvSpPr>
        <p:spPr>
          <a:xfrm>
            <a:off x="5500931" y="435983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934433FB-CB11-424D-ABD3-E10B0523364C}"/>
              </a:ext>
            </a:extLst>
          </p:cNvPr>
          <p:cNvSpPr/>
          <p:nvPr/>
        </p:nvSpPr>
        <p:spPr>
          <a:xfrm>
            <a:off x="7084923" y="4336871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1E400096-D85D-4003-BF34-C8337FD1C218}"/>
              </a:ext>
            </a:extLst>
          </p:cNvPr>
          <p:cNvSpPr>
            <a:spLocks noChangeAspect="1"/>
          </p:cNvSpPr>
          <p:nvPr/>
        </p:nvSpPr>
        <p:spPr>
          <a:xfrm>
            <a:off x="3706962" y="221066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041A0EE3-8655-49B5-B7D3-CFE89B63D92C}"/>
              </a:ext>
            </a:extLst>
          </p:cNvPr>
          <p:cNvSpPr>
            <a:spLocks noChangeAspect="1"/>
          </p:cNvSpPr>
          <p:nvPr/>
        </p:nvSpPr>
        <p:spPr>
          <a:xfrm>
            <a:off x="4282582" y="224075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:a16="http://schemas.microsoft.com/office/drawing/2014/main" id="{4BBBB3C8-2772-4113-BD1F-9084789D9EF5}"/>
              </a:ext>
            </a:extLst>
          </p:cNvPr>
          <p:cNvSpPr>
            <a:spLocks noChangeAspect="1"/>
          </p:cNvSpPr>
          <p:nvPr/>
        </p:nvSpPr>
        <p:spPr>
          <a:xfrm>
            <a:off x="5449554" y="2230678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:a16="http://schemas.microsoft.com/office/drawing/2014/main" id="{34FB01B3-9F2E-49CC-827D-0D7CA6EEBB88}"/>
              </a:ext>
            </a:extLst>
          </p:cNvPr>
          <p:cNvSpPr>
            <a:spLocks noChangeAspect="1"/>
          </p:cNvSpPr>
          <p:nvPr/>
        </p:nvSpPr>
        <p:spPr>
          <a:xfrm>
            <a:off x="4851982" y="223866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:a16="http://schemas.microsoft.com/office/drawing/2014/main" id="{2D7F8A38-3A53-4DCA-A012-9C8DF04C87E7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41" y="2934032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:a16="http://schemas.microsoft.com/office/drawing/2014/main" id="{80AB2E1A-6503-42B0-A510-4481E2E3EC2A}"/>
              </a:ext>
            </a:extLst>
          </p:cNvPr>
          <p:cNvSpPr>
            <a:spLocks noChangeAspect="1"/>
          </p:cNvSpPr>
          <p:nvPr/>
        </p:nvSpPr>
        <p:spPr>
          <a:xfrm>
            <a:off x="6513207" y="2233488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:a16="http://schemas.microsoft.com/office/drawing/2014/main" id="{35180575-D431-4DC6-B3C1-A9B28190244F}"/>
              </a:ext>
            </a:extLst>
          </p:cNvPr>
          <p:cNvSpPr>
            <a:spLocks noChangeAspect="1"/>
          </p:cNvSpPr>
          <p:nvPr/>
        </p:nvSpPr>
        <p:spPr>
          <a:xfrm>
            <a:off x="7679627" y="229846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:a16="http://schemas.microsoft.com/office/drawing/2014/main" id="{2CC699BA-DCD1-420D-8802-6C116F896727}"/>
              </a:ext>
            </a:extLst>
          </p:cNvPr>
          <p:cNvSpPr>
            <a:spLocks noChangeAspect="1"/>
          </p:cNvSpPr>
          <p:nvPr/>
        </p:nvSpPr>
        <p:spPr>
          <a:xfrm>
            <a:off x="6066104" y="222539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:a16="http://schemas.microsoft.com/office/drawing/2014/main" id="{A01FCE7E-1A75-4A14-B128-2F04F9D36F08}"/>
              </a:ext>
            </a:extLst>
          </p:cNvPr>
          <p:cNvSpPr/>
          <p:nvPr/>
        </p:nvSpPr>
        <p:spPr>
          <a:xfrm>
            <a:off x="7124400" y="222608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:a16="http://schemas.microsoft.com/office/drawing/2014/main" id="{45791D1D-2EA7-4619-A84C-D3D597F6D544}"/>
              </a:ext>
            </a:extLst>
          </p:cNvPr>
          <p:cNvSpPr/>
          <p:nvPr/>
        </p:nvSpPr>
        <p:spPr>
          <a:xfrm>
            <a:off x="8293275" y="2261892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:a16="http://schemas.microsoft.com/office/drawing/2014/main" id="{B73F6CBD-887C-46FD-B5A6-195B27F6A403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90274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:a16="http://schemas.microsoft.com/office/drawing/2014/main" id="{763F21F4-664C-4631-9A81-AD69564954D6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:a16="http://schemas.microsoft.com/office/drawing/2014/main" id="{68254860-0718-4AEE-B457-8A4AA82B23A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:a16="http://schemas.microsoft.com/office/drawing/2014/main" id="{E4378364-7D04-4891-AE6F-87F5C2A92C5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:a16="http://schemas.microsoft.com/office/drawing/2014/main" id="{DC408D17-5D12-49E3-99DA-F2049C89EC0E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:a16="http://schemas.microsoft.com/office/drawing/2014/main" id="{69B4E776-15A7-477F-A1CC-CE8AF549ED1E}"/>
              </a:ext>
            </a:extLst>
          </p:cNvPr>
          <p:cNvSpPr>
            <a:spLocks noChangeAspect="1"/>
          </p:cNvSpPr>
          <p:nvPr/>
        </p:nvSpPr>
        <p:spPr>
          <a:xfrm>
            <a:off x="7232018" y="290274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:a16="http://schemas.microsoft.com/office/drawing/2014/main" id="{ACCCB0C9-C82E-45AE-BD93-671AE9EBAA49}"/>
              </a:ext>
            </a:extLst>
          </p:cNvPr>
          <p:cNvSpPr/>
          <p:nvPr/>
        </p:nvSpPr>
        <p:spPr>
          <a:xfrm>
            <a:off x="4861482" y="289434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:a16="http://schemas.microsoft.com/office/drawing/2014/main" id="{F3C43C06-D1E8-4FE5-A2CE-DBE51F604413}"/>
              </a:ext>
            </a:extLst>
          </p:cNvPr>
          <p:cNvSpPr/>
          <p:nvPr/>
        </p:nvSpPr>
        <p:spPr>
          <a:xfrm>
            <a:off x="5430445" y="2902728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:a16="http://schemas.microsoft.com/office/drawing/2014/main" id="{E66F019E-8489-470A-B44D-8B5A332753F1}"/>
              </a:ext>
            </a:extLst>
          </p:cNvPr>
          <p:cNvGrpSpPr/>
          <p:nvPr/>
        </p:nvGrpSpPr>
        <p:grpSpPr>
          <a:xfrm>
            <a:off x="4292082" y="289434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:a16="http://schemas.microsoft.com/office/drawing/2014/main" id="{76692301-051A-477F-8FC6-C01102991DBB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:a16="http://schemas.microsoft.com/office/drawing/2014/main" id="{9F71F56C-2F37-430D-8D7C-4BCB93902565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:a16="http://schemas.microsoft.com/office/drawing/2014/main" id="{AFEA2925-E038-4957-9B85-E4E7DE0E46A6}"/>
              </a:ext>
            </a:extLst>
          </p:cNvPr>
          <p:cNvSpPr/>
          <p:nvPr/>
        </p:nvSpPr>
        <p:spPr>
          <a:xfrm>
            <a:off x="3734269" y="2914789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:a16="http://schemas.microsoft.com/office/drawing/2014/main" id="{C8B88345-C2EB-4A16-AC03-C8BD9DCE5694}"/>
              </a:ext>
            </a:extLst>
          </p:cNvPr>
          <p:cNvSpPr>
            <a:spLocks noChangeAspect="1"/>
          </p:cNvSpPr>
          <p:nvPr/>
        </p:nvSpPr>
        <p:spPr>
          <a:xfrm>
            <a:off x="7672979" y="290274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:a16="http://schemas.microsoft.com/office/drawing/2014/main" id="{5C5D3583-4A9D-4255-9143-FD146AA1A528}"/>
              </a:ext>
            </a:extLst>
          </p:cNvPr>
          <p:cNvSpPr>
            <a:spLocks noChangeAspect="1"/>
          </p:cNvSpPr>
          <p:nvPr/>
        </p:nvSpPr>
        <p:spPr>
          <a:xfrm>
            <a:off x="3760469" y="367865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:a16="http://schemas.microsoft.com/office/drawing/2014/main" id="{868DEA88-20E2-4FBE-9671-349B7F7623E2}"/>
              </a:ext>
            </a:extLst>
          </p:cNvPr>
          <p:cNvSpPr>
            <a:spLocks noChangeAspect="1"/>
          </p:cNvSpPr>
          <p:nvPr/>
        </p:nvSpPr>
        <p:spPr>
          <a:xfrm>
            <a:off x="8209997" y="290274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:a16="http://schemas.microsoft.com/office/drawing/2014/main" id="{7E78FBEC-1FAC-469B-8464-1A12B2A2804A}"/>
              </a:ext>
            </a:extLst>
          </p:cNvPr>
          <p:cNvSpPr>
            <a:spLocks noChangeAspect="1"/>
          </p:cNvSpPr>
          <p:nvPr/>
        </p:nvSpPr>
        <p:spPr>
          <a:xfrm>
            <a:off x="4303213" y="367865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:a16="http://schemas.microsoft.com/office/drawing/2014/main" id="{EDBB590F-41DF-4B48-BF56-6EB0576D4986}"/>
              </a:ext>
            </a:extLst>
          </p:cNvPr>
          <p:cNvSpPr/>
          <p:nvPr/>
        </p:nvSpPr>
        <p:spPr>
          <a:xfrm>
            <a:off x="6027872" y="369054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:a16="http://schemas.microsoft.com/office/drawing/2014/main" id="{394CAC77-DC97-4D21-8E44-C34C0A142674}"/>
              </a:ext>
            </a:extLst>
          </p:cNvPr>
          <p:cNvSpPr/>
          <p:nvPr/>
        </p:nvSpPr>
        <p:spPr>
          <a:xfrm>
            <a:off x="5440459" y="3716159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:a16="http://schemas.microsoft.com/office/drawing/2014/main" id="{2C08E096-2737-4981-AD9B-D4B1742F2BA2}"/>
              </a:ext>
            </a:extLst>
          </p:cNvPr>
          <p:cNvSpPr/>
          <p:nvPr/>
        </p:nvSpPr>
        <p:spPr>
          <a:xfrm>
            <a:off x="4862902" y="369105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:a16="http://schemas.microsoft.com/office/drawing/2014/main" id="{70A57017-4ABF-4BC8-855C-03F116B6E865}"/>
              </a:ext>
            </a:extLst>
          </p:cNvPr>
          <p:cNvSpPr/>
          <p:nvPr/>
        </p:nvSpPr>
        <p:spPr>
          <a:xfrm rot="2942052">
            <a:off x="6566378" y="3691457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:a16="http://schemas.microsoft.com/office/drawing/2014/main" id="{A8AE1A84-CEAC-480F-BC3C-59AB81BBB9F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7" y="439278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:a16="http://schemas.microsoft.com/office/drawing/2014/main" id="{AABBD2C1-F6D3-4548-9D72-3EB6DE582739}"/>
              </a:ext>
            </a:extLst>
          </p:cNvPr>
          <p:cNvSpPr>
            <a:spLocks noChangeAspect="1"/>
          </p:cNvSpPr>
          <p:nvPr/>
        </p:nvSpPr>
        <p:spPr>
          <a:xfrm>
            <a:off x="8276866" y="367865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FFAD2CB2-CEEC-4CDC-8EEC-D57959C109A1}"/>
              </a:ext>
            </a:extLst>
          </p:cNvPr>
          <p:cNvSpPr>
            <a:spLocks noChangeAspect="1"/>
          </p:cNvSpPr>
          <p:nvPr/>
        </p:nvSpPr>
        <p:spPr>
          <a:xfrm>
            <a:off x="7109736" y="367865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:a16="http://schemas.microsoft.com/office/drawing/2014/main" id="{2FC099BD-9EBB-4226-80DC-2B2DDFA88A52}"/>
              </a:ext>
            </a:extLst>
          </p:cNvPr>
          <p:cNvSpPr>
            <a:spLocks noChangeAspect="1"/>
          </p:cNvSpPr>
          <p:nvPr/>
        </p:nvSpPr>
        <p:spPr>
          <a:xfrm>
            <a:off x="7679872" y="367865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:a16="http://schemas.microsoft.com/office/drawing/2014/main" id="{6B99D0B7-60A4-4722-B15B-06291E05ECB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442878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:a16="http://schemas.microsoft.com/office/drawing/2014/main" id="{B4E47776-C93A-4720-B967-6CBABF11BC72}"/>
              </a:ext>
            </a:extLst>
          </p:cNvPr>
          <p:cNvSpPr/>
          <p:nvPr/>
        </p:nvSpPr>
        <p:spPr>
          <a:xfrm rot="10800000">
            <a:off x="6614791" y="4418148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:a16="http://schemas.microsoft.com/office/drawing/2014/main" id="{7C1AACF0-B93F-48F7-B6AC-E7397A40CFB9}"/>
              </a:ext>
            </a:extLst>
          </p:cNvPr>
          <p:cNvSpPr/>
          <p:nvPr/>
        </p:nvSpPr>
        <p:spPr>
          <a:xfrm>
            <a:off x="5437666" y="4512502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:a16="http://schemas.microsoft.com/office/drawing/2014/main" id="{FFF29FDC-0094-4D05-B705-B38BCFBBF636}"/>
              </a:ext>
            </a:extLst>
          </p:cNvPr>
          <p:cNvSpPr/>
          <p:nvPr/>
        </p:nvSpPr>
        <p:spPr>
          <a:xfrm>
            <a:off x="8212501" y="444585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:a16="http://schemas.microsoft.com/office/drawing/2014/main" id="{B4FFB3DB-4891-43A3-93F3-84D4A5427744}"/>
              </a:ext>
            </a:extLst>
          </p:cNvPr>
          <p:cNvSpPr/>
          <p:nvPr/>
        </p:nvSpPr>
        <p:spPr>
          <a:xfrm rot="16200000" flipH="1">
            <a:off x="7112466" y="5076510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:a16="http://schemas.microsoft.com/office/drawing/2014/main" id="{B29071F4-8F57-483C-8F80-697DA845A8E7}"/>
              </a:ext>
            </a:extLst>
          </p:cNvPr>
          <p:cNvSpPr>
            <a:spLocks noChangeAspect="1"/>
          </p:cNvSpPr>
          <p:nvPr/>
        </p:nvSpPr>
        <p:spPr>
          <a:xfrm>
            <a:off x="6060854" y="4471604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:a16="http://schemas.microsoft.com/office/drawing/2014/main" id="{B9563CF3-7473-45AD-B415-D8DF7908C9F1}"/>
              </a:ext>
            </a:extLst>
          </p:cNvPr>
          <p:cNvSpPr>
            <a:spLocks noChangeAspect="1"/>
          </p:cNvSpPr>
          <p:nvPr/>
        </p:nvSpPr>
        <p:spPr>
          <a:xfrm>
            <a:off x="7109736" y="4517217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:a16="http://schemas.microsoft.com/office/drawing/2014/main" id="{BA2856A0-AFF8-467C-A393-D8548344798E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6" y="442878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:a16="http://schemas.microsoft.com/office/drawing/2014/main" id="{FA0E0A2A-8E7F-4E41-B3C7-E8709BAACD9D}"/>
              </a:ext>
            </a:extLst>
          </p:cNvPr>
          <p:cNvSpPr>
            <a:spLocks noChangeAspect="1"/>
          </p:cNvSpPr>
          <p:nvPr/>
        </p:nvSpPr>
        <p:spPr>
          <a:xfrm>
            <a:off x="3738544" y="442878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:a16="http://schemas.microsoft.com/office/drawing/2014/main" id="{40908D80-DDD1-4E76-BD7D-DDC3CC2178D0}"/>
              </a:ext>
            </a:extLst>
          </p:cNvPr>
          <p:cNvSpPr/>
          <p:nvPr/>
        </p:nvSpPr>
        <p:spPr>
          <a:xfrm>
            <a:off x="4286166" y="5080947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:a16="http://schemas.microsoft.com/office/drawing/2014/main" id="{AA6C4E3B-C4F7-4483-9506-B8BAF088C976}"/>
              </a:ext>
            </a:extLst>
          </p:cNvPr>
          <p:cNvSpPr/>
          <p:nvPr/>
        </p:nvSpPr>
        <p:spPr>
          <a:xfrm>
            <a:off x="3710635" y="5080947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:a16="http://schemas.microsoft.com/office/drawing/2014/main" id="{1655071A-9CE7-4C91-AB1B-4B7ECF41BFCC}"/>
              </a:ext>
            </a:extLst>
          </p:cNvPr>
          <p:cNvSpPr/>
          <p:nvPr/>
        </p:nvSpPr>
        <p:spPr>
          <a:xfrm>
            <a:off x="5433123" y="5080947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:a16="http://schemas.microsoft.com/office/drawing/2014/main" id="{C20880B6-64C4-46F8-899E-C90AD6156782}"/>
              </a:ext>
            </a:extLst>
          </p:cNvPr>
          <p:cNvSpPr>
            <a:spLocks noChangeAspect="1"/>
          </p:cNvSpPr>
          <p:nvPr/>
        </p:nvSpPr>
        <p:spPr>
          <a:xfrm>
            <a:off x="4855566" y="5080947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:a16="http://schemas.microsoft.com/office/drawing/2014/main" id="{1A984750-B9DD-4716-B454-E8A8E218598A}"/>
              </a:ext>
            </a:extLst>
          </p:cNvPr>
          <p:cNvSpPr>
            <a:spLocks noChangeAspect="1"/>
          </p:cNvSpPr>
          <p:nvPr/>
        </p:nvSpPr>
        <p:spPr>
          <a:xfrm>
            <a:off x="6021142" y="507378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:a16="http://schemas.microsoft.com/office/drawing/2014/main" id="{9D70508B-70E3-49F3-A5AC-845046278119}"/>
              </a:ext>
            </a:extLst>
          </p:cNvPr>
          <p:cNvSpPr/>
          <p:nvPr/>
        </p:nvSpPr>
        <p:spPr>
          <a:xfrm>
            <a:off x="6557572" y="5098575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:a16="http://schemas.microsoft.com/office/drawing/2014/main" id="{5412D670-5323-4028-A894-DE56B44CC2EA}"/>
              </a:ext>
            </a:extLst>
          </p:cNvPr>
          <p:cNvSpPr>
            <a:spLocks noChangeAspect="1"/>
          </p:cNvSpPr>
          <p:nvPr/>
        </p:nvSpPr>
        <p:spPr>
          <a:xfrm>
            <a:off x="8231065" y="507378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:a16="http://schemas.microsoft.com/office/drawing/2014/main" id="{316ECD50-6430-4EA0-A079-67D5AFD2639E}"/>
              </a:ext>
            </a:extLst>
          </p:cNvPr>
          <p:cNvSpPr/>
          <p:nvPr/>
        </p:nvSpPr>
        <p:spPr>
          <a:xfrm>
            <a:off x="7735185" y="5074506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5389869-9B2B-48C4-A1BE-A52AE31280E6}"/>
              </a:ext>
            </a:extLst>
          </p:cNvPr>
          <p:cNvSpPr txBox="1"/>
          <p:nvPr/>
        </p:nvSpPr>
        <p:spPr>
          <a:xfrm>
            <a:off x="711704" y="2277590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7CEFF27-7D94-452C-A12E-D84987182108}"/>
              </a:ext>
            </a:extLst>
          </p:cNvPr>
          <p:cNvSpPr txBox="1"/>
          <p:nvPr/>
        </p:nvSpPr>
        <p:spPr>
          <a:xfrm>
            <a:off x="711704" y="2789837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C496AB0-D5CB-4821-818D-2A7F0BCBD426}"/>
              </a:ext>
            </a:extLst>
          </p:cNvPr>
          <p:cNvSpPr txBox="1"/>
          <p:nvPr/>
        </p:nvSpPr>
        <p:spPr>
          <a:xfrm>
            <a:off x="711704" y="5105790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8A4E136-1C13-401F-B9A9-12271337DB8E}"/>
              </a:ext>
            </a:extLst>
          </p:cNvPr>
          <p:cNvSpPr txBox="1"/>
          <p:nvPr/>
        </p:nvSpPr>
        <p:spPr>
          <a:xfrm>
            <a:off x="711704" y="3933057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何謂直播</a:t>
            </a:r>
            <a:endParaRPr lang="ko-KR" alt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A4338E6D-547C-CE48-9CD8-2C326D211A94}"/>
              </a:ext>
            </a:extLst>
          </p:cNvPr>
          <p:cNvSpPr/>
          <p:nvPr/>
        </p:nvSpPr>
        <p:spPr>
          <a:xfrm>
            <a:off x="2051720" y="3030121"/>
            <a:ext cx="843696" cy="7726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5821EB7-1B24-E54F-A162-ADECE82078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7905" y="3807603"/>
            <a:ext cx="4824536" cy="473576"/>
          </a:xfrm>
        </p:spPr>
        <p:txBody>
          <a:bodyPr/>
          <a:lstStyle/>
          <a:p>
            <a:r>
              <a:rPr lang="zh-TW" altLang="en-US" dirty="0"/>
              <a:t>是指電台、電視台、網路平台等傳播媒體以現場即時的方式播出節目內容的行為，可分為電台直播、電視直播、網路直播等不同的直播方式。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1369527"/>
            <a:ext cx="7524328" cy="576064"/>
          </a:xfrm>
        </p:spPr>
        <p:txBody>
          <a:bodyPr/>
          <a:lstStyle/>
          <a:p>
            <a:r>
              <a:rPr lang="zh-CN" altLang="en-US" sz="3200" dirty="0"/>
              <a:t>直播分類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01577" y="2627910"/>
            <a:ext cx="429881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「實況轉播」一詞產生；後來台灣電視台引進香港用語「現場直播」，目前大多數電視台現場直播在右上角標註「直播」，有時也會在「直播」下方標註「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LIVE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」英文字樣。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D322275-A6F3-3842-89BC-E0B153E9DF34}"/>
              </a:ext>
            </a:extLst>
          </p:cNvPr>
          <p:cNvGrpSpPr/>
          <p:nvPr/>
        </p:nvGrpSpPr>
        <p:grpSpPr>
          <a:xfrm>
            <a:off x="1607023" y="2697073"/>
            <a:ext cx="1800200" cy="360041"/>
            <a:chOff x="1770008" y="4102740"/>
            <a:chExt cx="1800200" cy="360040"/>
          </a:xfrm>
        </p:grpSpPr>
        <p:sp>
          <p:nvSpPr>
            <p:cNvPr id="4" name="Rounded Rectangle 3"/>
            <p:cNvSpPr/>
            <p:nvPr/>
          </p:nvSpPr>
          <p:spPr>
            <a:xfrm>
              <a:off x="1770008" y="4102740"/>
              <a:ext cx="180020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1275">
              <a:solidFill>
                <a:srgbClr val="69B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61116" y="4128872"/>
              <a:ext cx="101798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LIVE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3FD3595-BA50-154F-8681-BA3EDF1FA5F7}"/>
              </a:ext>
            </a:extLst>
          </p:cNvPr>
          <p:cNvGrpSpPr/>
          <p:nvPr/>
        </p:nvGrpSpPr>
        <p:grpSpPr>
          <a:xfrm>
            <a:off x="1607023" y="3967307"/>
            <a:ext cx="1800200" cy="360041"/>
            <a:chOff x="4229212" y="4102740"/>
            <a:chExt cx="1800200" cy="360040"/>
          </a:xfrm>
        </p:grpSpPr>
        <p:sp>
          <p:nvSpPr>
            <p:cNvPr id="24" name="Rounded Rectangle 23"/>
            <p:cNvSpPr/>
            <p:nvPr/>
          </p:nvSpPr>
          <p:spPr>
            <a:xfrm>
              <a:off x="4229212" y="4102740"/>
              <a:ext cx="1800200" cy="3600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1275">
              <a:solidFill>
                <a:srgbClr val="69B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20320" y="4128872"/>
              <a:ext cx="101798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D-LIVE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10">
            <a:extLst>
              <a:ext uri="{FF2B5EF4-FFF2-40B4-BE49-F238E27FC236}">
                <a16:creationId xmlns:a16="http://schemas.microsoft.com/office/drawing/2014/main" id="{5CC80466-49F2-E846-B9D3-C35371A06A7A}"/>
              </a:ext>
            </a:extLst>
          </p:cNvPr>
          <p:cNvSpPr txBox="1"/>
          <p:nvPr/>
        </p:nvSpPr>
        <p:spPr>
          <a:xfrm>
            <a:off x="3801577" y="3967304"/>
            <a:ext cx="429881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即非正式英語「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Delay Live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」，指當天的延遲直播或轉播，簡稱「延播」。台灣和中國大陸主要使用「錄影（實況）轉播」（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Tape Delay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），但近年來有直接改用英文「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D-Live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」稱呼的趨勢。</a:t>
            </a:r>
          </a:p>
        </p:txBody>
      </p:sp>
    </p:spTree>
    <p:extLst>
      <p:ext uri="{BB962C8B-B14F-4D97-AF65-F5344CB8AC3E}">
        <p14:creationId xmlns:p14="http://schemas.microsoft.com/office/powerpoint/2010/main" val="10151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1369527"/>
            <a:ext cx="7524328" cy="576064"/>
          </a:xfrm>
        </p:spPr>
        <p:txBody>
          <a:bodyPr/>
          <a:lstStyle/>
          <a:p>
            <a:r>
              <a:rPr lang="zh-CN" altLang="en-US" sz="3200" dirty="0"/>
              <a:t>網路直播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59691" y="2542721"/>
            <a:ext cx="42988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與民眾的互動交流，體現網路時代的優勢，可實現網路投票調查、實時抽獎、回覆留言等功能。</a:t>
            </a:r>
          </a:p>
        </p:txBody>
      </p:sp>
      <p:sp>
        <p:nvSpPr>
          <p:cNvPr id="31" name="TextBox 10">
            <a:extLst>
              <a:ext uri="{FF2B5EF4-FFF2-40B4-BE49-F238E27FC236}">
                <a16:creationId xmlns:a16="http://schemas.microsoft.com/office/drawing/2014/main" id="{5CC80466-49F2-E846-B9D3-C35371A06A7A}"/>
              </a:ext>
            </a:extLst>
          </p:cNvPr>
          <p:cNvSpPr txBox="1"/>
          <p:nvPr/>
        </p:nvSpPr>
        <p:spPr>
          <a:xfrm>
            <a:off x="3801577" y="3671255"/>
            <a:ext cx="42988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傳輸過程均在網路上進行，成本是電視現場直播的幾十至一百分之一。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782BDB6-0736-BA4E-8D5D-26D107999A0F}"/>
              </a:ext>
            </a:extLst>
          </p:cNvPr>
          <p:cNvGrpSpPr/>
          <p:nvPr/>
        </p:nvGrpSpPr>
        <p:grpSpPr>
          <a:xfrm>
            <a:off x="1618557" y="2627911"/>
            <a:ext cx="1800200" cy="2614552"/>
            <a:chOff x="1691680" y="1814294"/>
            <a:chExt cx="1800200" cy="2614552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B3FD3595-BA50-154F-8681-BA3EDF1FA5F7}"/>
                </a:ext>
              </a:extLst>
            </p:cNvPr>
            <p:cNvGrpSpPr/>
            <p:nvPr/>
          </p:nvGrpSpPr>
          <p:grpSpPr>
            <a:xfrm>
              <a:off x="1691680" y="4064160"/>
              <a:ext cx="1800200" cy="364686"/>
              <a:chOff x="4229212" y="4102740"/>
              <a:chExt cx="1800200" cy="3646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229212" y="4102740"/>
                <a:ext cx="180020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1275">
                <a:solidFill>
                  <a:srgbClr val="69B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620320" y="4128872"/>
                <a:ext cx="1017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solidFill>
                      <a:schemeClr val="accent3"/>
                    </a:solidFill>
                    <a:cs typeface="Arial" pitchFamily="34" charset="0"/>
                  </a:rPr>
                  <a:t>便利快速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FD83F78-E31B-074B-8855-7812AF27040B}"/>
                </a:ext>
              </a:extLst>
            </p:cNvPr>
            <p:cNvGrpSpPr/>
            <p:nvPr/>
          </p:nvGrpSpPr>
          <p:grpSpPr>
            <a:xfrm>
              <a:off x="1691680" y="2939227"/>
              <a:ext cx="1800200" cy="364686"/>
              <a:chOff x="1770008" y="4102740"/>
              <a:chExt cx="1800200" cy="364686"/>
            </a:xfrm>
          </p:grpSpPr>
          <p:sp>
            <p:nvSpPr>
              <p:cNvPr id="13" name="Rounded Rectangle 3">
                <a:extLst>
                  <a:ext uri="{FF2B5EF4-FFF2-40B4-BE49-F238E27FC236}">
                    <a16:creationId xmlns:a16="http://schemas.microsoft.com/office/drawing/2014/main" id="{BF176AEC-49B9-6C46-AFB1-20782FADFB18}"/>
                  </a:ext>
                </a:extLst>
              </p:cNvPr>
              <p:cNvSpPr/>
              <p:nvPr/>
            </p:nvSpPr>
            <p:spPr>
              <a:xfrm>
                <a:off x="1770008" y="4102740"/>
                <a:ext cx="180020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1275">
                <a:solidFill>
                  <a:srgbClr val="69B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22">
                <a:extLst>
                  <a:ext uri="{FF2B5EF4-FFF2-40B4-BE49-F238E27FC236}">
                    <a16:creationId xmlns:a16="http://schemas.microsoft.com/office/drawing/2014/main" id="{15A52212-419C-B142-A59D-AB5747F5D820}"/>
                  </a:ext>
                </a:extLst>
              </p:cNvPr>
              <p:cNvSpPr txBox="1"/>
              <p:nvPr/>
            </p:nvSpPr>
            <p:spPr>
              <a:xfrm>
                <a:off x="2161116" y="4128872"/>
                <a:ext cx="1017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accent1"/>
                    </a:solidFill>
                    <a:cs typeface="Arial" pitchFamily="34" charset="0"/>
                  </a:rPr>
                  <a:t>成本較低</a:t>
                </a:r>
                <a:endParaRPr lang="ko-KR" altLang="en-US" sz="16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AB85DFA-1F40-EC4D-B3A2-CBDAB1DD1567}"/>
                </a:ext>
              </a:extLst>
            </p:cNvPr>
            <p:cNvGrpSpPr/>
            <p:nvPr/>
          </p:nvGrpSpPr>
          <p:grpSpPr>
            <a:xfrm>
              <a:off x="1691680" y="1814294"/>
              <a:ext cx="1800200" cy="364686"/>
              <a:chOff x="1770008" y="4102740"/>
              <a:chExt cx="1800200" cy="364686"/>
            </a:xfrm>
          </p:grpSpPr>
          <p:sp>
            <p:nvSpPr>
              <p:cNvPr id="16" name="Rounded Rectangle 3">
                <a:extLst>
                  <a:ext uri="{FF2B5EF4-FFF2-40B4-BE49-F238E27FC236}">
                    <a16:creationId xmlns:a16="http://schemas.microsoft.com/office/drawing/2014/main" id="{ABFF14C9-F066-6A49-8E73-92C60AFB743C}"/>
                  </a:ext>
                </a:extLst>
              </p:cNvPr>
              <p:cNvSpPr/>
              <p:nvPr/>
            </p:nvSpPr>
            <p:spPr>
              <a:xfrm>
                <a:off x="1770008" y="4102740"/>
                <a:ext cx="180020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41275">
                <a:solidFill>
                  <a:srgbClr val="69B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FE064DA-C583-224B-900B-3D553A6C9A9A}"/>
                  </a:ext>
                </a:extLst>
              </p:cNvPr>
              <p:cNvSpPr txBox="1"/>
              <p:nvPr/>
            </p:nvSpPr>
            <p:spPr>
              <a:xfrm>
                <a:off x="2161116" y="4128872"/>
                <a:ext cx="10179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accent1"/>
                    </a:solidFill>
                    <a:cs typeface="Arial" pitchFamily="34" charset="0"/>
                  </a:rPr>
                  <a:t>互動性強</a:t>
                </a:r>
                <a:endParaRPr lang="ko-KR" altLang="en-US" sz="1600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2" name="TextBox 10">
            <a:extLst>
              <a:ext uri="{FF2B5EF4-FFF2-40B4-BE49-F238E27FC236}">
                <a16:creationId xmlns:a16="http://schemas.microsoft.com/office/drawing/2014/main" id="{B21E1FFB-C970-B347-8CA4-8B78BCB174D0}"/>
              </a:ext>
            </a:extLst>
          </p:cNvPr>
          <p:cNvSpPr txBox="1"/>
          <p:nvPr/>
        </p:nvSpPr>
        <p:spPr>
          <a:xfrm>
            <a:off x="3801577" y="4688465"/>
            <a:ext cx="42988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可以由個人完成，現場不需要額外的電力支持、過大的工作空間，從接洽到勘察場地，再到投入直播完全可以在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48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小時內完成。</a:t>
            </a:r>
          </a:p>
        </p:txBody>
      </p:sp>
    </p:spTree>
    <p:extLst>
      <p:ext uri="{BB962C8B-B14F-4D97-AF65-F5344CB8AC3E}">
        <p14:creationId xmlns:p14="http://schemas.microsoft.com/office/powerpoint/2010/main" val="26985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8" y="1369527"/>
            <a:ext cx="7524328" cy="576064"/>
          </a:xfrm>
        </p:spPr>
        <p:txBody>
          <a:bodyPr/>
          <a:lstStyle/>
          <a:p>
            <a:r>
              <a:rPr lang="zh-CN" altLang="en-US" sz="3200" dirty="0"/>
              <a:t>網路直播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BB045C-4CD8-D245-837F-8446AAB64136}"/>
              </a:ext>
            </a:extLst>
          </p:cNvPr>
          <p:cNvSpPr txBox="1"/>
          <p:nvPr/>
        </p:nvSpPr>
        <p:spPr>
          <a:xfrm>
            <a:off x="1610270" y="2062728"/>
            <a:ext cx="5628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大量使用者產製內容（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 Generated Content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UGC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FE821-EB36-F447-AE86-2774CE7D743A}"/>
              </a:ext>
            </a:extLst>
          </p:cNvPr>
          <p:cNvSpPr txBox="1"/>
          <p:nvPr/>
        </p:nvSpPr>
        <p:spPr>
          <a:xfrm>
            <a:off x="1610269" y="2577294"/>
            <a:ext cx="1858201" cy="1703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付費訂閱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觀眾贊助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平台廣告收益</a:t>
            </a:r>
          </a:p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平台收益分潤</a:t>
            </a:r>
          </a:p>
        </p:txBody>
      </p:sp>
    </p:spTree>
    <p:extLst>
      <p:ext uri="{BB962C8B-B14F-4D97-AF65-F5344CB8AC3E}">
        <p14:creationId xmlns:p14="http://schemas.microsoft.com/office/powerpoint/2010/main" val="115973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zh-CN" altLang="en-US" dirty="0"/>
              <a:t>直播</a:t>
            </a:r>
            <a:r>
              <a:rPr lang="zh-TW" altLang="en-US" dirty="0"/>
              <a:t> 公司簡介</a:t>
            </a:r>
            <a:endParaRPr lang="ko-KR" altLang="en-US" dirty="0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098E0405-D67A-1B4C-9DA4-FB9CF55B7FEB}"/>
              </a:ext>
            </a:extLst>
          </p:cNvPr>
          <p:cNvSpPr/>
          <p:nvPr/>
        </p:nvSpPr>
        <p:spPr>
          <a:xfrm>
            <a:off x="1979712" y="3158759"/>
            <a:ext cx="864096" cy="63028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9" y="1369527"/>
            <a:ext cx="3681812" cy="576064"/>
          </a:xfrm>
        </p:spPr>
        <p:txBody>
          <a:bodyPr/>
          <a:lstStyle/>
          <a:p>
            <a:r>
              <a:rPr lang="en-US" altLang="zh-TW" sz="3200" dirty="0"/>
              <a:t>17 </a:t>
            </a:r>
            <a:r>
              <a:rPr lang="zh-TW" altLang="en-US" sz="3200" dirty="0"/>
              <a:t>直播 </a:t>
            </a:r>
            <a:r>
              <a:rPr lang="en-US" altLang="zh-TW" sz="3200" dirty="0"/>
              <a:t>-</a:t>
            </a:r>
            <a:r>
              <a:rPr lang="zh-TW" altLang="en-US" sz="3200" dirty="0"/>
              <a:t>公司介紹</a:t>
            </a:r>
            <a:endParaRPr lang="zh-CN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FE821-EB36-F447-AE86-2774CE7D743A}"/>
              </a:ext>
            </a:extLst>
          </p:cNvPr>
          <p:cNvSpPr txBox="1"/>
          <p:nvPr/>
        </p:nvSpPr>
        <p:spPr>
          <a:xfrm>
            <a:off x="1434951" y="2274838"/>
            <a:ext cx="627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2015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月由藝人黃立成所創立。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直播的母公司為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M17 Entertainment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成立於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2016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年，是和新加坡交友集團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Paktor 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拍拖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集團共同成立，並由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Paktor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集團取得其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的股份。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43" indent="-285743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M17 Entertainment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集團旗下品牌有：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17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直播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Paktor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拍拖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Goodnight App</a:t>
            </a:r>
            <a:r>
              <a:rPr lang="zh-TW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、由你娛樂、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Lit App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等。</a:t>
            </a:r>
            <a:endParaRPr lang="zh-TW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E0992E-174D-9940-988B-DF7AFF1D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1" y="4727856"/>
            <a:ext cx="2044571" cy="9436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68974B-B9A0-FE4F-8B6B-9F42BC078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 r="5781"/>
          <a:stretch/>
        </p:blipFill>
        <p:spPr>
          <a:xfrm>
            <a:off x="6228184" y="4583164"/>
            <a:ext cx="1353476" cy="1088341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EC825F5-F076-F249-A0AA-E2D29694F4B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642" y="4727856"/>
            <a:ext cx="966365" cy="94364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8265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10269" y="1369527"/>
            <a:ext cx="3681812" cy="576064"/>
          </a:xfrm>
        </p:spPr>
        <p:txBody>
          <a:bodyPr/>
          <a:lstStyle/>
          <a:p>
            <a:r>
              <a:rPr lang="en-US" altLang="zh-TW" sz="3200" dirty="0"/>
              <a:t>17 </a:t>
            </a:r>
            <a:r>
              <a:rPr lang="zh-TW" altLang="en-US" sz="3200" dirty="0"/>
              <a:t>直播 </a:t>
            </a:r>
            <a:r>
              <a:rPr lang="en-US" altLang="zh-TW" sz="3200" dirty="0"/>
              <a:t>-</a:t>
            </a:r>
            <a:r>
              <a:rPr lang="zh-TW" altLang="en-US" sz="3200" dirty="0"/>
              <a:t>公司介紹</a:t>
            </a:r>
            <a:endParaRPr lang="zh-CN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FE821-EB36-F447-AE86-2774CE7D743A}"/>
              </a:ext>
            </a:extLst>
          </p:cNvPr>
          <p:cNvSpPr txBox="1"/>
          <p:nvPr/>
        </p:nvSpPr>
        <p:spPr>
          <a:xfrm>
            <a:off x="1434951" y="2090979"/>
            <a:ext cx="627410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3" indent="-285743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是一款操作簡單的直播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與社交平台，可透過直播、錄製節目以及分享生活點滴，讓全世界的觀眾能夠及時觀看、串連分享、並參與互動。</a:t>
            </a:r>
            <a:endParaRPr lang="zh-TW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C0167BC-EABD-E24C-9226-63E8A50B7778}"/>
              </a:ext>
            </a:extLst>
          </p:cNvPr>
          <p:cNvSpPr txBox="1"/>
          <p:nvPr/>
        </p:nvSpPr>
        <p:spPr>
          <a:xfrm>
            <a:off x="1434952" y="2924944"/>
            <a:ext cx="1755609" cy="1939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3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功能特色：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31" lvl="1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現場直播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31" lvl="1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圖影分享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31" lvl="1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社群交友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31" lvl="1" indent="-28574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收益分潤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EFA891-A069-234E-A117-33E23B6544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248568"/>
            <a:ext cx="4248472" cy="161626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494443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831</Words>
  <Application>Microsoft Macintosh PowerPoint</Application>
  <PresentationFormat>如螢幕大小 (4:3)</PresentationFormat>
  <Paragraphs>131</Paragraphs>
  <Slides>21</Slides>
  <Notes>7</Notes>
  <HiddenSlides>3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Microsoft JhengHei</vt:lpstr>
      <vt:lpstr>Microsoft JhengHei</vt:lpstr>
      <vt:lpstr>맑은 고딕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李丞翊</cp:lastModifiedBy>
  <cp:revision>132</cp:revision>
  <dcterms:created xsi:type="dcterms:W3CDTF">2016-12-05T23:26:54Z</dcterms:created>
  <dcterms:modified xsi:type="dcterms:W3CDTF">2018-12-13T04:27:53Z</dcterms:modified>
</cp:coreProperties>
</file>