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5"/>
  </p:notesMasterIdLst>
  <p:sldIdLst>
    <p:sldId id="257" r:id="rId2"/>
    <p:sldId id="260" r:id="rId3"/>
    <p:sldId id="261" r:id="rId4"/>
    <p:sldId id="262" r:id="rId5"/>
    <p:sldId id="264" r:id="rId6"/>
    <p:sldId id="269" r:id="rId7"/>
    <p:sldId id="270" r:id="rId8"/>
    <p:sldId id="271" r:id="rId9"/>
    <p:sldId id="272" r:id="rId10"/>
    <p:sldId id="273" r:id="rId11"/>
    <p:sldId id="275" r:id="rId12"/>
    <p:sldId id="277" r:id="rId13"/>
    <p:sldId id="279" r:id="rId14"/>
    <p:sldId id="280" r:id="rId15"/>
    <p:sldId id="281" r:id="rId16"/>
    <p:sldId id="283" r:id="rId17"/>
    <p:sldId id="306" r:id="rId18"/>
    <p:sldId id="285" r:id="rId19"/>
    <p:sldId id="286" r:id="rId20"/>
    <p:sldId id="288" r:id="rId21"/>
    <p:sldId id="290" r:id="rId22"/>
    <p:sldId id="291" r:id="rId23"/>
    <p:sldId id="292" r:id="rId24"/>
    <p:sldId id="295" r:id="rId25"/>
    <p:sldId id="296" r:id="rId26"/>
    <p:sldId id="297" r:id="rId27"/>
    <p:sldId id="298" r:id="rId28"/>
    <p:sldId id="299" r:id="rId29"/>
    <p:sldId id="300" r:id="rId30"/>
    <p:sldId id="301" r:id="rId31"/>
    <p:sldId id="302" r:id="rId32"/>
    <p:sldId id="308" r:id="rId33"/>
    <p:sldId id="309"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0" d="100"/>
          <a:sy n="90" d="100"/>
        </p:scale>
        <p:origin x="-14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E4753-4FFA-4203-AD2F-3FA7BA540AA7}" type="datetimeFigureOut">
              <a:rPr lang="zh-TW" altLang="en-US" smtClean="0"/>
              <a:t>2018/5/8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928F4-5978-42AA-8032-97B20A27036E}" type="slidenum">
              <a:rPr lang="zh-TW" altLang="en-US" smtClean="0"/>
              <a:t>‹#›</a:t>
            </a:fld>
            <a:endParaRPr lang="zh-TW" altLang="en-US"/>
          </a:p>
        </p:txBody>
      </p:sp>
    </p:spTree>
    <p:extLst>
      <p:ext uri="{BB962C8B-B14F-4D97-AF65-F5344CB8AC3E}">
        <p14:creationId xmlns:p14="http://schemas.microsoft.com/office/powerpoint/2010/main" val="182428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64932698-2787-4910-90EA-854EFED3EC0E}" type="slidenum">
              <a:rPr lang="en-US" altLang="zh-TW"/>
              <a:pPr/>
              <a:t>2</a:t>
            </a:fld>
            <a:endParaRPr lang="en-US" altLang="zh-TW"/>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r>
              <a:rPr lang="en-US" altLang="zh-TW"/>
              <a:t>Use the following example to illustrate the mathematical nature of expected returns:</a:t>
            </a:r>
          </a:p>
          <a:p>
            <a:r>
              <a:rPr lang="en-US" altLang="zh-TW"/>
              <a:t>Consider a game where you toss a fair coin: If it is Heads then student A pays student B $1. If it is Tails then student B pays student A $1. Most students will remember from their statistics that the expected value is $0 (=.5(1) + .5(-1)). That means that if the game is played over and over then each student should expect to break-even. However, if the game is only played once, then one student will win $1 and one will lose $1.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CF93039C-FD1B-49E6-8CCA-D8C11377E402}" type="slidenum">
              <a:rPr lang="en-US" altLang="zh-TW"/>
              <a:pPr/>
              <a:t>12</a:t>
            </a:fld>
            <a:endParaRPr lang="en-US" altLang="zh-TW"/>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6E970A03-8808-4510-A077-0922DAA0C10E}" type="slidenum">
              <a:rPr lang="en-US" altLang="zh-TW"/>
              <a:pPr/>
              <a:t>13</a:t>
            </a:fld>
            <a:endParaRPr lang="en-US" altLang="zh-TW"/>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6596A88F-7BB2-48C5-BF0F-ABE81ECD03E7}" type="slidenum">
              <a:rPr lang="en-US" altLang="zh-TW"/>
              <a:pPr/>
              <a:t>14</a:t>
            </a:fld>
            <a:endParaRPr lang="en-US" altLang="zh-TW"/>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63DDEAA8-26BD-417F-BB12-21F899BA1C7D}" type="slidenum">
              <a:rPr lang="en-US" altLang="zh-TW"/>
              <a:pPr/>
              <a:t>15</a:t>
            </a:fld>
            <a:endParaRPr lang="en-US" altLang="zh-TW"/>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9B8B564E-2E4C-415F-A41E-8453525E2CFC}" type="slidenum">
              <a:rPr lang="en-US" altLang="zh-TW"/>
              <a:pPr/>
              <a:t>16</a:t>
            </a:fld>
            <a:endParaRPr lang="en-US" altLang="zh-TW"/>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BE5DE341-5CD8-44A5-AACA-66E7A9EDC444}" type="slidenum">
              <a:rPr lang="en-US" altLang="zh-TW"/>
              <a:pPr/>
              <a:t>18</a:t>
            </a:fld>
            <a:endParaRPr lang="en-US" altLang="zh-TW"/>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43B8B153-0EBF-4349-9454-0524A33B00CF}" type="slidenum">
              <a:rPr lang="en-US" altLang="zh-TW"/>
              <a:pPr/>
              <a:t>19</a:t>
            </a:fld>
            <a:endParaRPr lang="en-US" altLang="zh-TW"/>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B1282408-7994-42D2-8866-771FE31126BC}" type="slidenum">
              <a:rPr lang="en-US" altLang="zh-TW"/>
              <a:pPr/>
              <a:t>20</a:t>
            </a:fld>
            <a:endParaRPr lang="en-US" altLang="zh-TW"/>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r>
              <a:rPr lang="en-US" altLang="zh-TW"/>
              <a:t>11.</a:t>
            </a:r>
            <a:fld id="{34D81709-2BF1-4B13-900A-616CCB7439D8}" type="slidenum">
              <a:rPr lang="en-US" altLang="zh-TW"/>
              <a:pPr/>
              <a:t>21</a:t>
            </a:fld>
            <a:endParaRPr lang="en-US" altLang="zh-TW"/>
          </a:p>
        </p:txBody>
      </p:sp>
      <p:sp>
        <p:nvSpPr>
          <p:cNvPr id="180226" name="Rectangle 2"/>
          <p:cNvSpPr>
            <a:spLocks noChangeArrowheads="1"/>
          </p:cNvSpPr>
          <p:nvPr/>
        </p:nvSpPr>
        <p:spPr bwMode="auto">
          <a:xfrm>
            <a:off x="3884026" y="0"/>
            <a:ext cx="2973974" cy="45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80227" name="Rectangle 3"/>
          <p:cNvSpPr>
            <a:spLocks noChangeArrowheads="1"/>
          </p:cNvSpPr>
          <p:nvPr/>
        </p:nvSpPr>
        <p:spPr bwMode="auto">
          <a:xfrm>
            <a:off x="3884026" y="8686489"/>
            <a:ext cx="2973974"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7" tIns="0" rIns="19047" bIns="0" anchor="b"/>
          <a:lstStyle>
            <a:lvl1pPr defTabSz="973138">
              <a:defRPr sz="2400">
                <a:solidFill>
                  <a:schemeClr val="tx1"/>
                </a:solidFill>
                <a:latin typeface="Times New Roman" pitchFamily="18" charset="0"/>
              </a:defRPr>
            </a:lvl1pPr>
            <a:lvl2pPr marL="476250" defTabSz="973138">
              <a:defRPr sz="2400">
                <a:solidFill>
                  <a:schemeClr val="tx1"/>
                </a:solidFill>
                <a:latin typeface="Times New Roman" pitchFamily="18" charset="0"/>
              </a:defRPr>
            </a:lvl2pPr>
            <a:lvl3pPr marL="952500" defTabSz="973138">
              <a:defRPr sz="2400">
                <a:solidFill>
                  <a:schemeClr val="tx1"/>
                </a:solidFill>
                <a:latin typeface="Times New Roman" pitchFamily="18" charset="0"/>
              </a:defRPr>
            </a:lvl3pPr>
            <a:lvl4pPr marL="1428750" defTabSz="973138">
              <a:defRPr sz="2400">
                <a:solidFill>
                  <a:schemeClr val="tx1"/>
                </a:solidFill>
                <a:latin typeface="Times New Roman" pitchFamily="18" charset="0"/>
              </a:defRPr>
            </a:lvl4pPr>
            <a:lvl5pPr marL="1905000" defTabSz="973138">
              <a:defRPr sz="2400">
                <a:solidFill>
                  <a:schemeClr val="tx1"/>
                </a:solidFill>
                <a:latin typeface="Times New Roman" pitchFamily="18" charset="0"/>
              </a:defRPr>
            </a:lvl5pPr>
            <a:lvl6pPr marL="2362200" defTabSz="973138" fontAlgn="base">
              <a:spcBef>
                <a:spcPct val="0"/>
              </a:spcBef>
              <a:spcAft>
                <a:spcPct val="0"/>
              </a:spcAft>
              <a:defRPr sz="2400">
                <a:solidFill>
                  <a:schemeClr val="tx1"/>
                </a:solidFill>
                <a:latin typeface="Times New Roman" pitchFamily="18" charset="0"/>
              </a:defRPr>
            </a:lvl6pPr>
            <a:lvl7pPr marL="2819400" defTabSz="973138" fontAlgn="base">
              <a:spcBef>
                <a:spcPct val="0"/>
              </a:spcBef>
              <a:spcAft>
                <a:spcPct val="0"/>
              </a:spcAft>
              <a:defRPr sz="2400">
                <a:solidFill>
                  <a:schemeClr val="tx1"/>
                </a:solidFill>
                <a:latin typeface="Times New Roman" pitchFamily="18" charset="0"/>
              </a:defRPr>
            </a:lvl7pPr>
            <a:lvl8pPr marL="3276600" defTabSz="973138" fontAlgn="base">
              <a:spcBef>
                <a:spcPct val="0"/>
              </a:spcBef>
              <a:spcAft>
                <a:spcPct val="0"/>
              </a:spcAft>
              <a:defRPr sz="2400">
                <a:solidFill>
                  <a:schemeClr val="tx1"/>
                </a:solidFill>
                <a:latin typeface="Times New Roman" pitchFamily="18" charset="0"/>
              </a:defRPr>
            </a:lvl8pPr>
            <a:lvl9pPr marL="3733800" defTabSz="973138" fontAlgn="base">
              <a:spcBef>
                <a:spcPct val="0"/>
              </a:spcBef>
              <a:spcAft>
                <a:spcPct val="0"/>
              </a:spcAft>
              <a:defRPr sz="2400">
                <a:solidFill>
                  <a:schemeClr val="tx1"/>
                </a:solidFill>
                <a:latin typeface="Times New Roman" pitchFamily="18" charset="0"/>
              </a:defRPr>
            </a:lvl9pPr>
          </a:lstStyle>
          <a:p>
            <a:pPr algn="r" eaLnBrk="0" hangingPunct="0"/>
            <a:r>
              <a:rPr lang="en-US" altLang="zh-TW" sz="1000" i="1"/>
              <a:t>47</a:t>
            </a:r>
          </a:p>
        </p:txBody>
      </p:sp>
      <p:sp>
        <p:nvSpPr>
          <p:cNvPr id="180228" name="Rectangle 4"/>
          <p:cNvSpPr>
            <a:spLocks noChangeArrowheads="1"/>
          </p:cNvSpPr>
          <p:nvPr/>
        </p:nvSpPr>
        <p:spPr bwMode="auto">
          <a:xfrm>
            <a:off x="1" y="8686489"/>
            <a:ext cx="2972421"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80229" name="Rectangle 5"/>
          <p:cNvSpPr>
            <a:spLocks noChangeArrowheads="1"/>
          </p:cNvSpPr>
          <p:nvPr/>
        </p:nvSpPr>
        <p:spPr bwMode="auto">
          <a:xfrm>
            <a:off x="1" y="0"/>
            <a:ext cx="2972421" cy="45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80230" name="Rectangle 6"/>
          <p:cNvSpPr>
            <a:spLocks noGrp="1" noRot="1" noChangeAspect="1" noChangeArrowheads="1" noTextEdit="1"/>
          </p:cNvSpPr>
          <p:nvPr>
            <p:ph type="sldImg"/>
          </p:nvPr>
        </p:nvSpPr>
        <p:spPr>
          <a:xfrm>
            <a:off x="1152525" y="693738"/>
            <a:ext cx="4552950" cy="3414712"/>
          </a:xfrm>
          <a:ln w="12700" cap="flat">
            <a:solidFill>
              <a:schemeClr val="tx1"/>
            </a:solidFill>
          </a:ln>
          <a:extLst>
            <a:ext uri="{909E8E84-426E-40DD-AFC4-6F175D3DCCD1}">
              <a14:hiddenFill xmlns:a14="http://schemas.microsoft.com/office/drawing/2010/main">
                <a:noFill/>
              </a14:hiddenFill>
            </a:ext>
          </a:extLst>
        </p:spPr>
      </p:sp>
      <p:sp>
        <p:nvSpPr>
          <p:cNvPr id="180231" name="Rectangle 7"/>
          <p:cNvSpPr>
            <a:spLocks noGrp="1" noChangeArrowheads="1"/>
          </p:cNvSpPr>
          <p:nvPr>
            <p:ph type="body" idx="1"/>
          </p:nvPr>
        </p:nvSpPr>
        <p:spPr>
          <a:xfrm>
            <a:off x="914712" y="4342464"/>
            <a:ext cx="5027025" cy="4114487"/>
          </a:xfrm>
          <a:ln/>
          <a:extLst>
            <a:ext uri="{91240B29-F687-4F45-9708-019B960494DF}">
              <a14:hiddenLine xmlns:a14="http://schemas.microsoft.com/office/drawing/2010/main" w="12700">
                <a:solidFill>
                  <a:schemeClr val="tx1"/>
                </a:solidFill>
                <a:miter lim="800000"/>
                <a:headEnd/>
                <a:tailEnd/>
              </a14:hiddenLine>
            </a:ext>
          </a:extLst>
        </p:spPr>
        <p:txBody>
          <a:bodyPr lIns="93650" tIns="47620" rIns="93650" bIns="47620"/>
          <a:lstStyle/>
          <a:p>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r>
              <a:rPr lang="en-US" altLang="zh-TW"/>
              <a:t>11.</a:t>
            </a:r>
            <a:fld id="{81BB65AB-5C62-4DE2-94F5-D9C208C573C9}" type="slidenum">
              <a:rPr lang="en-US" altLang="zh-TW"/>
              <a:pPr/>
              <a:t>22</a:t>
            </a:fld>
            <a:endParaRPr lang="en-US" altLang="zh-TW"/>
          </a:p>
        </p:txBody>
      </p:sp>
      <p:sp>
        <p:nvSpPr>
          <p:cNvPr id="142338" name="Rectangle 2"/>
          <p:cNvSpPr>
            <a:spLocks noChangeArrowheads="1"/>
          </p:cNvSpPr>
          <p:nvPr/>
        </p:nvSpPr>
        <p:spPr bwMode="auto">
          <a:xfrm>
            <a:off x="3884026" y="0"/>
            <a:ext cx="2973974" cy="45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42339" name="Rectangle 3"/>
          <p:cNvSpPr>
            <a:spLocks noChangeArrowheads="1"/>
          </p:cNvSpPr>
          <p:nvPr/>
        </p:nvSpPr>
        <p:spPr bwMode="auto">
          <a:xfrm>
            <a:off x="3884026" y="8686489"/>
            <a:ext cx="2973974"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7" tIns="0" rIns="19047" bIns="0" anchor="b"/>
          <a:lstStyle>
            <a:lvl1pPr defTabSz="973138">
              <a:defRPr sz="2400">
                <a:solidFill>
                  <a:schemeClr val="tx1"/>
                </a:solidFill>
                <a:latin typeface="Times New Roman" pitchFamily="18" charset="0"/>
              </a:defRPr>
            </a:lvl1pPr>
            <a:lvl2pPr marL="476250" defTabSz="973138">
              <a:defRPr sz="2400">
                <a:solidFill>
                  <a:schemeClr val="tx1"/>
                </a:solidFill>
                <a:latin typeface="Times New Roman" pitchFamily="18" charset="0"/>
              </a:defRPr>
            </a:lvl2pPr>
            <a:lvl3pPr marL="952500" defTabSz="973138">
              <a:defRPr sz="2400">
                <a:solidFill>
                  <a:schemeClr val="tx1"/>
                </a:solidFill>
                <a:latin typeface="Times New Roman" pitchFamily="18" charset="0"/>
              </a:defRPr>
            </a:lvl3pPr>
            <a:lvl4pPr marL="1428750" defTabSz="973138">
              <a:defRPr sz="2400">
                <a:solidFill>
                  <a:schemeClr val="tx1"/>
                </a:solidFill>
                <a:latin typeface="Times New Roman" pitchFamily="18" charset="0"/>
              </a:defRPr>
            </a:lvl4pPr>
            <a:lvl5pPr marL="1905000" defTabSz="973138">
              <a:defRPr sz="2400">
                <a:solidFill>
                  <a:schemeClr val="tx1"/>
                </a:solidFill>
                <a:latin typeface="Times New Roman" pitchFamily="18" charset="0"/>
              </a:defRPr>
            </a:lvl5pPr>
            <a:lvl6pPr marL="2362200" defTabSz="973138" fontAlgn="base">
              <a:spcBef>
                <a:spcPct val="0"/>
              </a:spcBef>
              <a:spcAft>
                <a:spcPct val="0"/>
              </a:spcAft>
              <a:defRPr sz="2400">
                <a:solidFill>
                  <a:schemeClr val="tx1"/>
                </a:solidFill>
                <a:latin typeface="Times New Roman" pitchFamily="18" charset="0"/>
              </a:defRPr>
            </a:lvl6pPr>
            <a:lvl7pPr marL="2819400" defTabSz="973138" fontAlgn="base">
              <a:spcBef>
                <a:spcPct val="0"/>
              </a:spcBef>
              <a:spcAft>
                <a:spcPct val="0"/>
              </a:spcAft>
              <a:defRPr sz="2400">
                <a:solidFill>
                  <a:schemeClr val="tx1"/>
                </a:solidFill>
                <a:latin typeface="Times New Roman" pitchFamily="18" charset="0"/>
              </a:defRPr>
            </a:lvl7pPr>
            <a:lvl8pPr marL="3276600" defTabSz="973138" fontAlgn="base">
              <a:spcBef>
                <a:spcPct val="0"/>
              </a:spcBef>
              <a:spcAft>
                <a:spcPct val="0"/>
              </a:spcAft>
              <a:defRPr sz="2400">
                <a:solidFill>
                  <a:schemeClr val="tx1"/>
                </a:solidFill>
                <a:latin typeface="Times New Roman" pitchFamily="18" charset="0"/>
              </a:defRPr>
            </a:lvl8pPr>
            <a:lvl9pPr marL="3733800" defTabSz="973138" fontAlgn="base">
              <a:spcBef>
                <a:spcPct val="0"/>
              </a:spcBef>
              <a:spcAft>
                <a:spcPct val="0"/>
              </a:spcAft>
              <a:defRPr sz="2400">
                <a:solidFill>
                  <a:schemeClr val="tx1"/>
                </a:solidFill>
                <a:latin typeface="Times New Roman" pitchFamily="18" charset="0"/>
              </a:defRPr>
            </a:lvl9pPr>
          </a:lstStyle>
          <a:p>
            <a:pPr algn="r" eaLnBrk="0" hangingPunct="0"/>
            <a:r>
              <a:rPr lang="en-US" altLang="zh-TW" sz="1000" i="1"/>
              <a:t>39</a:t>
            </a:r>
          </a:p>
        </p:txBody>
      </p:sp>
      <p:sp>
        <p:nvSpPr>
          <p:cNvPr id="142340" name="Rectangle 4"/>
          <p:cNvSpPr>
            <a:spLocks noChangeArrowheads="1"/>
          </p:cNvSpPr>
          <p:nvPr/>
        </p:nvSpPr>
        <p:spPr bwMode="auto">
          <a:xfrm>
            <a:off x="1" y="8686489"/>
            <a:ext cx="2972421"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42341" name="Rectangle 5"/>
          <p:cNvSpPr>
            <a:spLocks noChangeArrowheads="1"/>
          </p:cNvSpPr>
          <p:nvPr/>
        </p:nvSpPr>
        <p:spPr bwMode="auto">
          <a:xfrm>
            <a:off x="1" y="0"/>
            <a:ext cx="2972421" cy="45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42342" name="Rectangle 6"/>
          <p:cNvSpPr>
            <a:spLocks noGrp="1" noRot="1" noChangeAspect="1" noChangeArrowheads="1" noTextEdit="1"/>
          </p:cNvSpPr>
          <p:nvPr>
            <p:ph type="sldImg"/>
          </p:nvPr>
        </p:nvSpPr>
        <p:spPr>
          <a:xfrm>
            <a:off x="1152525" y="693738"/>
            <a:ext cx="4552950" cy="3414712"/>
          </a:xfrm>
          <a:ln w="12700" cap="flat">
            <a:solidFill>
              <a:schemeClr val="tx1"/>
            </a:solidFill>
          </a:ln>
          <a:extLst>
            <a:ext uri="{909E8E84-426E-40DD-AFC4-6F175D3DCCD1}">
              <a14:hiddenFill xmlns:a14="http://schemas.microsoft.com/office/drawing/2010/main">
                <a:noFill/>
              </a14:hiddenFill>
            </a:ext>
          </a:extLst>
        </p:spPr>
      </p:sp>
      <p:sp>
        <p:nvSpPr>
          <p:cNvPr id="142343" name="Rectangle 7"/>
          <p:cNvSpPr>
            <a:spLocks noGrp="1" noChangeArrowheads="1"/>
          </p:cNvSpPr>
          <p:nvPr>
            <p:ph type="body" idx="1"/>
          </p:nvPr>
        </p:nvSpPr>
        <p:spPr>
          <a:xfrm>
            <a:off x="914712" y="4342464"/>
            <a:ext cx="5027025" cy="4114487"/>
          </a:xfrm>
          <a:ln/>
          <a:extLst>
            <a:ext uri="{91240B29-F687-4F45-9708-019B960494DF}">
              <a14:hiddenLine xmlns:a14="http://schemas.microsoft.com/office/drawing/2010/main" w="12700">
                <a:solidFill>
                  <a:schemeClr val="tx1"/>
                </a:solidFill>
                <a:miter lim="800000"/>
                <a:headEnd/>
                <a:tailEnd/>
              </a14:hiddenLine>
            </a:ext>
          </a:extLst>
        </p:spPr>
        <p:txBody>
          <a:bodyPr lIns="93650" tIns="47620" rIns="93650" bIns="47620"/>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8E611693-9F98-4A37-9949-0087E6A474BE}" type="slidenum">
              <a:rPr lang="en-US" altLang="zh-TW"/>
              <a:pPr/>
              <a:t>3</a:t>
            </a:fld>
            <a:endParaRPr lang="en-US" altLang="zh-TW"/>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838615" y="4272197"/>
            <a:ext cx="5028579" cy="4114488"/>
          </a:xfrm>
        </p:spPr>
        <p:txBody>
          <a:bodyPr/>
          <a:lstStyle/>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AAC64734-023D-4116-A4D5-A7AB0EC3F1DE}" type="slidenum">
              <a:rPr lang="en-US" altLang="zh-TW"/>
              <a:pPr/>
              <a:t>23</a:t>
            </a:fld>
            <a:endParaRPr lang="en-US" altLang="zh-TW"/>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686421" y="4344025"/>
            <a:ext cx="5485158" cy="4114488"/>
          </a:xfrm>
        </p:spPr>
        <p:txBody>
          <a:bodyPr/>
          <a:lstStyle/>
          <a:p>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11A4455E-EFA3-441D-8A96-3F706DB2C6C0}" type="slidenum">
              <a:rPr lang="en-US" altLang="zh-TW"/>
              <a:pPr/>
              <a:t>24</a:t>
            </a:fld>
            <a:endParaRPr lang="en-US" altLang="zh-TW"/>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17CE3879-E15B-4436-A088-B8FAEE8C61F5}" type="slidenum">
              <a:rPr lang="en-US" altLang="zh-TW"/>
              <a:pPr/>
              <a:t>25</a:t>
            </a:fld>
            <a:endParaRPr lang="en-US" altLang="zh-TW"/>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zh-TW"/>
              <a:t>Ask students if they remember how to compute the slope of a line: rise / run</a:t>
            </a:r>
          </a:p>
          <a:p>
            <a:endParaRPr lang="en-US" altLang="zh-TW"/>
          </a:p>
          <a:p>
            <a:r>
              <a:rPr lang="en-US" altLang="zh-TW"/>
              <a:t>If the reward-to-risk ratio = 8, then investors will want to buy the asset. This will drive the price up and the return down (remember time value of money and valuation). When will trading stop? When the reward-to-risk ratio reaches 7.5.</a:t>
            </a:r>
          </a:p>
          <a:p>
            <a:endParaRPr lang="en-US" altLang="zh-TW"/>
          </a:p>
          <a:p>
            <a:r>
              <a:rPr lang="en-US" altLang="zh-TW"/>
              <a:t>If the reward-to-risk ratio = 7, then investors will want to sell the asset. This will drive the price down and the return up. When will trading stop? When the reward-to-risk ratio reaches 7.5.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5F9E6831-C6C9-4D65-BC21-6E5B631D79CD}" type="slidenum">
              <a:rPr lang="en-US" altLang="zh-TW"/>
              <a:pPr/>
              <a:t>27</a:t>
            </a:fld>
            <a:endParaRPr lang="en-US" altLang="zh-TW"/>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tLang="zh-TW"/>
              <a:t>Based on the discussion earlier, we now have all the components of the line:</a:t>
            </a:r>
          </a:p>
          <a:p>
            <a:r>
              <a:rPr lang="en-US" altLang="zh-TW"/>
              <a:t>E(R) = [E(R</a:t>
            </a:r>
            <a:r>
              <a:rPr lang="en-US" altLang="zh-TW" baseline="-25000"/>
              <a:t>M</a:t>
            </a:r>
            <a:r>
              <a:rPr lang="en-US" altLang="zh-TW"/>
              <a:t>) – R</a:t>
            </a:r>
            <a:r>
              <a:rPr lang="en-US" altLang="zh-TW" baseline="-25000"/>
              <a:t>f</a:t>
            </a:r>
            <a:r>
              <a:rPr lang="en-US" altLang="zh-TW"/>
              <a:t>]</a:t>
            </a:r>
            <a:r>
              <a:rPr lang="en-US" altLang="zh-TW">
                <a:sym typeface="Symbol" pitchFamily="18" charset="2"/>
              </a:rPr>
              <a:t> + R</a:t>
            </a:r>
            <a:r>
              <a:rPr lang="en-US" altLang="zh-TW" baseline="-25000">
                <a:sym typeface="Symbol" pitchFamily="18" charset="2"/>
              </a:rPr>
              <a:t>f</a:t>
            </a:r>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r>
              <a:rPr lang="en-US" altLang="zh-TW"/>
              <a:t>11.</a:t>
            </a:r>
            <a:fld id="{32D72004-CCD8-44D1-B5F9-15751D7A4BEF}" type="slidenum">
              <a:rPr lang="en-US" altLang="zh-TW"/>
              <a:pPr/>
              <a:t>28</a:t>
            </a:fld>
            <a:endParaRPr lang="en-US" altLang="zh-TW"/>
          </a:p>
        </p:txBody>
      </p:sp>
      <p:sp>
        <p:nvSpPr>
          <p:cNvPr id="149506" name="Rectangle 2"/>
          <p:cNvSpPr>
            <a:spLocks noChangeArrowheads="1"/>
          </p:cNvSpPr>
          <p:nvPr/>
        </p:nvSpPr>
        <p:spPr bwMode="auto">
          <a:xfrm>
            <a:off x="3884026" y="0"/>
            <a:ext cx="2973974" cy="45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49507" name="Rectangle 3"/>
          <p:cNvSpPr>
            <a:spLocks noChangeArrowheads="1"/>
          </p:cNvSpPr>
          <p:nvPr/>
        </p:nvSpPr>
        <p:spPr bwMode="auto">
          <a:xfrm>
            <a:off x="3884026" y="8686489"/>
            <a:ext cx="2973974"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7" tIns="0" rIns="19047" bIns="0" anchor="b"/>
          <a:lstStyle>
            <a:lvl1pPr defTabSz="973138">
              <a:defRPr sz="2400">
                <a:solidFill>
                  <a:schemeClr val="tx1"/>
                </a:solidFill>
                <a:latin typeface="Times New Roman" pitchFamily="18" charset="0"/>
              </a:defRPr>
            </a:lvl1pPr>
            <a:lvl2pPr marL="476250" defTabSz="973138">
              <a:defRPr sz="2400">
                <a:solidFill>
                  <a:schemeClr val="tx1"/>
                </a:solidFill>
                <a:latin typeface="Times New Roman" pitchFamily="18" charset="0"/>
              </a:defRPr>
            </a:lvl2pPr>
            <a:lvl3pPr marL="952500" defTabSz="973138">
              <a:defRPr sz="2400">
                <a:solidFill>
                  <a:schemeClr val="tx1"/>
                </a:solidFill>
                <a:latin typeface="Times New Roman" pitchFamily="18" charset="0"/>
              </a:defRPr>
            </a:lvl3pPr>
            <a:lvl4pPr marL="1428750" defTabSz="973138">
              <a:defRPr sz="2400">
                <a:solidFill>
                  <a:schemeClr val="tx1"/>
                </a:solidFill>
                <a:latin typeface="Times New Roman" pitchFamily="18" charset="0"/>
              </a:defRPr>
            </a:lvl4pPr>
            <a:lvl5pPr marL="1905000" defTabSz="973138">
              <a:defRPr sz="2400">
                <a:solidFill>
                  <a:schemeClr val="tx1"/>
                </a:solidFill>
                <a:latin typeface="Times New Roman" pitchFamily="18" charset="0"/>
              </a:defRPr>
            </a:lvl5pPr>
            <a:lvl6pPr marL="2362200" defTabSz="973138" fontAlgn="base">
              <a:spcBef>
                <a:spcPct val="0"/>
              </a:spcBef>
              <a:spcAft>
                <a:spcPct val="0"/>
              </a:spcAft>
              <a:defRPr sz="2400">
                <a:solidFill>
                  <a:schemeClr val="tx1"/>
                </a:solidFill>
                <a:latin typeface="Times New Roman" pitchFamily="18" charset="0"/>
              </a:defRPr>
            </a:lvl6pPr>
            <a:lvl7pPr marL="2819400" defTabSz="973138" fontAlgn="base">
              <a:spcBef>
                <a:spcPct val="0"/>
              </a:spcBef>
              <a:spcAft>
                <a:spcPct val="0"/>
              </a:spcAft>
              <a:defRPr sz="2400">
                <a:solidFill>
                  <a:schemeClr val="tx1"/>
                </a:solidFill>
                <a:latin typeface="Times New Roman" pitchFamily="18" charset="0"/>
              </a:defRPr>
            </a:lvl7pPr>
            <a:lvl8pPr marL="3276600" defTabSz="973138" fontAlgn="base">
              <a:spcBef>
                <a:spcPct val="0"/>
              </a:spcBef>
              <a:spcAft>
                <a:spcPct val="0"/>
              </a:spcAft>
              <a:defRPr sz="2400">
                <a:solidFill>
                  <a:schemeClr val="tx1"/>
                </a:solidFill>
                <a:latin typeface="Times New Roman" pitchFamily="18" charset="0"/>
              </a:defRPr>
            </a:lvl8pPr>
            <a:lvl9pPr marL="3733800" defTabSz="973138" fontAlgn="base">
              <a:spcBef>
                <a:spcPct val="0"/>
              </a:spcBef>
              <a:spcAft>
                <a:spcPct val="0"/>
              </a:spcAft>
              <a:defRPr sz="2400">
                <a:solidFill>
                  <a:schemeClr val="tx1"/>
                </a:solidFill>
                <a:latin typeface="Times New Roman" pitchFamily="18" charset="0"/>
              </a:defRPr>
            </a:lvl9pPr>
          </a:lstStyle>
          <a:p>
            <a:pPr algn="r" eaLnBrk="0" hangingPunct="0"/>
            <a:r>
              <a:rPr lang="en-US" altLang="zh-TW" sz="1000" i="1"/>
              <a:t>43</a:t>
            </a:r>
          </a:p>
        </p:txBody>
      </p:sp>
      <p:sp>
        <p:nvSpPr>
          <p:cNvPr id="149508" name="Rectangle 4"/>
          <p:cNvSpPr>
            <a:spLocks noChangeArrowheads="1"/>
          </p:cNvSpPr>
          <p:nvPr/>
        </p:nvSpPr>
        <p:spPr bwMode="auto">
          <a:xfrm>
            <a:off x="1" y="8686489"/>
            <a:ext cx="2972421"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49509" name="Rectangle 5"/>
          <p:cNvSpPr>
            <a:spLocks noChangeArrowheads="1"/>
          </p:cNvSpPr>
          <p:nvPr/>
        </p:nvSpPr>
        <p:spPr bwMode="auto">
          <a:xfrm>
            <a:off x="1" y="0"/>
            <a:ext cx="2972421" cy="45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730" tIns="44865" rIns="89730" bIns="44865" anchor="ctr"/>
          <a:lstStyle/>
          <a:p>
            <a:endParaRPr lang="zh-TW" altLang="en-US"/>
          </a:p>
        </p:txBody>
      </p:sp>
      <p:sp>
        <p:nvSpPr>
          <p:cNvPr id="149510" name="Rectangle 6"/>
          <p:cNvSpPr>
            <a:spLocks noGrp="1" noRot="1" noChangeAspect="1" noChangeArrowheads="1" noTextEdit="1"/>
          </p:cNvSpPr>
          <p:nvPr>
            <p:ph type="sldImg"/>
          </p:nvPr>
        </p:nvSpPr>
        <p:spPr>
          <a:xfrm>
            <a:off x="1152525" y="693738"/>
            <a:ext cx="4552950" cy="3414712"/>
          </a:xfrm>
          <a:ln w="12700" cap="flat">
            <a:solidFill>
              <a:schemeClr val="tx1"/>
            </a:solidFill>
          </a:ln>
          <a:extLst>
            <a:ext uri="{909E8E84-426E-40DD-AFC4-6F175D3DCCD1}">
              <a14:hiddenFill xmlns:a14="http://schemas.microsoft.com/office/drawing/2010/main">
                <a:noFill/>
              </a14:hiddenFill>
            </a:ext>
          </a:extLst>
        </p:spPr>
      </p:sp>
      <p:sp>
        <p:nvSpPr>
          <p:cNvPr id="149511" name="Rectangle 7"/>
          <p:cNvSpPr>
            <a:spLocks noGrp="1" noChangeArrowheads="1"/>
          </p:cNvSpPr>
          <p:nvPr>
            <p:ph type="body" idx="1"/>
          </p:nvPr>
        </p:nvSpPr>
        <p:spPr>
          <a:xfrm>
            <a:off x="914712" y="4342464"/>
            <a:ext cx="5027025" cy="4114487"/>
          </a:xfrm>
          <a:ln/>
          <a:extLst>
            <a:ext uri="{91240B29-F687-4F45-9708-019B960494DF}">
              <a14:hiddenLine xmlns:a14="http://schemas.microsoft.com/office/drawing/2010/main" w="12700">
                <a:solidFill>
                  <a:schemeClr val="tx1"/>
                </a:solidFill>
                <a:miter lim="800000"/>
                <a:headEnd/>
                <a:tailEnd/>
              </a14:hiddenLine>
            </a:ext>
          </a:extLst>
        </p:spPr>
        <p:txBody>
          <a:bodyPr lIns="93650" tIns="47620" rIns="93650" bIns="47620"/>
          <a:lstStyle/>
          <a:p>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E86D820C-070C-4487-B843-1DBDDBB244D2}" type="slidenum">
              <a:rPr lang="en-US" altLang="zh-TW"/>
              <a:pPr/>
              <a:t>29</a:t>
            </a:fld>
            <a:endParaRPr lang="en-US" altLang="zh-TW"/>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BCE32DBF-1429-4C6B-BA59-B12903236EB9}" type="slidenum">
              <a:rPr lang="en-US" altLang="zh-TW"/>
              <a:pPr/>
              <a:t>30</a:t>
            </a:fld>
            <a:endParaRPr lang="en-US" altLang="zh-TW"/>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4F10C1A2-F112-4A2C-A3A0-952CE69FB311}" type="slidenum">
              <a:rPr lang="en-US" altLang="zh-TW"/>
              <a:pPr/>
              <a:t>31</a:t>
            </a:fld>
            <a:endParaRPr lang="en-US" altLang="zh-TW"/>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altLang="zh-TW"/>
              <a:t>This is based on the example in the book.</a:t>
            </a:r>
          </a:p>
          <a:p>
            <a:endParaRPr lang="en-US" altLang="zh-TW"/>
          </a:p>
          <a:p>
            <a:r>
              <a:rPr lang="en-US" altLang="zh-TW"/>
              <a:t>Point out that there is a linear relationship between beta and expected return. Ask if the students remember the form of the equation for a line.</a:t>
            </a:r>
          </a:p>
          <a:p>
            <a:endParaRPr lang="en-US" altLang="zh-TW"/>
          </a:p>
          <a:p>
            <a:r>
              <a:rPr lang="en-US" altLang="zh-TW"/>
              <a:t>Y = mx + b </a:t>
            </a:r>
          </a:p>
          <a:p>
            <a:r>
              <a:rPr lang="en-US" altLang="zh-TW"/>
              <a:t>E(R) = slope (Beta) + y-intercept</a:t>
            </a:r>
          </a:p>
          <a:p>
            <a:r>
              <a:rPr lang="en-US" altLang="zh-TW"/>
              <a:t>The y-intercept is = the risk-free rate, so all we need is the slope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23667EA7-4CFB-4E4E-908B-886CCA7701F3}" type="slidenum">
              <a:rPr lang="en-US" altLang="zh-TW"/>
              <a:pPr/>
              <a:t>4</a:t>
            </a:fld>
            <a:endParaRPr lang="en-US" altLang="zh-TW"/>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2286A87A-49F3-4EF8-BE63-4EC4192547D9}" type="slidenum">
              <a:rPr lang="en-US" altLang="zh-TW"/>
              <a:pPr/>
              <a:t>5</a:t>
            </a:fld>
            <a:endParaRPr lang="en-US" altLang="zh-TW"/>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altLang="zh-TW"/>
              <a:t>It’s important to point out that these formulas are for forecast data, and thus use probabilities to weight possible future outcomes, unlike the formulas in chapter 10 that were for historical data (divided by n-1) as past outcomes are all equally likely.</a:t>
            </a:r>
          </a:p>
          <a:p>
            <a:endParaRPr lang="en-US" altLang="zh-TW"/>
          </a:p>
          <a:p>
            <a:r>
              <a:rPr lang="en-US" altLang="zh-TW"/>
              <a:t>Remind the students that standard deviation is the square root of the variance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633CA32A-5370-4099-A676-969FC3245065}" type="slidenum">
              <a:rPr lang="en-US" altLang="zh-TW"/>
              <a:pPr/>
              <a:t>6</a:t>
            </a:fld>
            <a:endParaRPr lang="en-US" altLang="zh-TW"/>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552EB286-AB81-4983-B85F-98323F8A89ED}" type="slidenum">
              <a:rPr lang="en-US" altLang="zh-TW"/>
              <a:pPr/>
              <a:t>7</a:t>
            </a:fld>
            <a:endParaRPr lang="en-US" altLang="zh-TW"/>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708AFB90-A3D2-4DD5-B923-32EC8D82679C}" type="slidenum">
              <a:rPr lang="en-US" altLang="zh-TW"/>
              <a:pPr/>
              <a:t>8</a:t>
            </a:fld>
            <a:endParaRPr lang="en-US" altLang="zh-TW"/>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47406744-9CD8-451A-A630-F7A0964204AC}" type="slidenum">
              <a:rPr lang="en-US" altLang="zh-TW"/>
              <a:pPr/>
              <a:t>9</a:t>
            </a:fld>
            <a:endParaRPr lang="en-US" altLang="zh-TW"/>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686421" y="4344025"/>
            <a:ext cx="5485158" cy="4114488"/>
          </a:xfrm>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ltLang="zh-TW"/>
              <a:t>11.</a:t>
            </a:r>
            <a:fld id="{926A9E27-351E-451E-8EBF-619E55104E94}" type="slidenum">
              <a:rPr lang="en-US" altLang="zh-TW"/>
              <a:pPr/>
              <a:t>10</a:t>
            </a:fld>
            <a:endParaRPr lang="en-US" altLang="zh-TW"/>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686421" y="4344025"/>
            <a:ext cx="5485158" cy="4114488"/>
          </a:xfrm>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4F2F75D-FCB1-4A87-B5A3-2BFEAC4AB36D}" type="datetime1">
              <a:rPr lang="zh-TW" altLang="en-US" smtClean="0"/>
              <a:t>2018/5/8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C868468-D589-4EE4-9FA1-2BDAB7B47F24}" type="datetime1">
              <a:rPr lang="zh-TW" altLang="en-US" smtClean="0"/>
              <a:t>2018/5/8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E711D92D-7835-4360-9003-25B3C83DD717}" type="datetime1">
              <a:rPr lang="zh-TW" altLang="en-US" smtClean="0"/>
              <a:t>2018/5/8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
            <a:ext cx="7848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447800"/>
            <a:ext cx="3848100" cy="46783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6300" y="1447800"/>
            <a:ext cx="3848100" cy="46783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65813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
            <a:ext cx="7848600" cy="1143000"/>
          </a:xfrm>
        </p:spPr>
        <p:txBody>
          <a:bodyPr/>
          <a:lstStyle/>
          <a:p>
            <a:r>
              <a:rPr lang="zh-TW" altLang="en-US" smtClean="0"/>
              <a:t>按一下以編輯母片標題樣式</a:t>
            </a:r>
            <a:endParaRPr lang="zh-TW" altLang="en-US"/>
          </a:p>
        </p:txBody>
      </p:sp>
      <p:sp>
        <p:nvSpPr>
          <p:cNvPr id="3" name="圖表版面配置區 2"/>
          <p:cNvSpPr>
            <a:spLocks noGrp="1"/>
          </p:cNvSpPr>
          <p:nvPr>
            <p:ph type="chart" idx="1"/>
          </p:nvPr>
        </p:nvSpPr>
        <p:spPr>
          <a:xfrm>
            <a:off x="685800" y="1447800"/>
            <a:ext cx="7848600" cy="4678363"/>
          </a:xfrm>
        </p:spPr>
        <p:txBody>
          <a:bodyPr/>
          <a:lstStyle/>
          <a:p>
            <a:endParaRPr lang="zh-TW" altLang="en-US"/>
          </a:p>
        </p:txBody>
      </p:sp>
    </p:spTree>
    <p:extLst>
      <p:ext uri="{BB962C8B-B14F-4D97-AF65-F5344CB8AC3E}">
        <p14:creationId xmlns:p14="http://schemas.microsoft.com/office/powerpoint/2010/main" val="392294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81254AFE-E4C7-4E6E-985B-B3C69FC4A3C6}" type="datetime1">
              <a:rPr lang="zh-TW" altLang="en-US" smtClean="0"/>
              <a:t>2018/5/8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5D610F0F-8363-4230-A4C9-C3DCA89E53A0}" type="datetime1">
              <a:rPr lang="zh-TW" altLang="en-US" smtClean="0"/>
              <a:t>2018/5/8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A94AE89-C292-45D1-8CA7-1AA3B6147F96}" type="datetime1">
              <a:rPr lang="zh-TW" altLang="en-US" smtClean="0"/>
              <a:t>2018/5/8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CE76DF38-4273-4784-BE7B-3D520586C9A3}" type="datetime1">
              <a:rPr lang="zh-TW" altLang="en-US" smtClean="0"/>
              <a:t>2018/5/8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C0DEBFF9-C5DA-4854-B406-874E1DE514D7}" type="datetime1">
              <a:rPr lang="zh-TW" altLang="en-US" smtClean="0"/>
              <a:t>2018/5/8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59AFD-8BA6-4137-858E-8B5D0155AB32}" type="datetime1">
              <a:rPr lang="zh-TW" altLang="en-US" smtClean="0"/>
              <a:t>2018/5/8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A4E6ED5-6E37-4F80-9F37-6A3E425A7BF9}" type="datetime1">
              <a:rPr lang="zh-TW" altLang="en-US" smtClean="0"/>
              <a:t>2018/5/8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9" name="Content Placeholder 8"/>
          <p:cNvSpPr>
            <a:spLocks noGrp="1"/>
          </p:cNvSpPr>
          <p:nvPr>
            <p:ph sz="quarter" idx="13"/>
          </p:nvPr>
        </p:nvSpPr>
        <p:spPr>
          <a:xfrm>
            <a:off x="304800" y="381000"/>
            <a:ext cx="7772400" cy="494284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Date Placeholder 7"/>
          <p:cNvSpPr>
            <a:spLocks noGrp="1"/>
          </p:cNvSpPr>
          <p:nvPr>
            <p:ph type="dt" sz="half" idx="10"/>
          </p:nvPr>
        </p:nvSpPr>
        <p:spPr/>
        <p:txBody>
          <a:bodyPr/>
          <a:lstStyle/>
          <a:p>
            <a:fld id="{D0DD28E6-3FBF-4C60-BDAF-EC8DC47B60B4}" type="datetime1">
              <a:rPr lang="zh-TW" altLang="en-US" smtClean="0"/>
              <a:t>2018/5/8</a:t>
            </a:fld>
            <a:endParaRPr lang="zh-TW" altLang="en-US"/>
          </a:p>
        </p:txBody>
      </p:sp>
      <p:sp>
        <p:nvSpPr>
          <p:cNvPr id="9" name="Slide Number Placeholder 8"/>
          <p:cNvSpPr>
            <a:spLocks noGrp="1"/>
          </p:cNvSpPr>
          <p:nvPr>
            <p:ph type="sldNum" sz="quarter" idx="11"/>
          </p:nvPr>
        </p:nvSpPr>
        <p:spPr/>
        <p:txBody>
          <a:bodyPr/>
          <a:lstStyle/>
          <a:p>
            <a:fld id="{73DA0BB7-265A-403C-9275-D587AB510EDC}"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3DA0BB7-265A-403C-9275-D587AB510EDC}" type="slidenum">
              <a:rPr lang="zh-TW" altLang="en-US" smtClean="0"/>
              <a:t>‹#›</a:t>
            </a:fld>
            <a:endParaRPr lang="zh-TW"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zh-TW"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BFE1A71-C4D4-431D-AF23-C933CB45A4B1}" type="datetime1">
              <a:rPr lang="zh-TW" altLang="en-US" smtClean="0"/>
              <a:t>2018/5/8</a:t>
            </a:fld>
            <a:endParaRPr lang="zh-TW" altLang="en-US"/>
          </a:p>
        </p:txBody>
      </p:sp>
      <p:sp>
        <p:nvSpPr>
          <p:cNvPr id="9" name="Rectangle 8"/>
          <p:cNvSpPr/>
          <p:nvPr userDrawn="1"/>
        </p:nvSpPr>
        <p:spPr>
          <a:xfrm>
            <a:off x="0" y="6718063"/>
            <a:ext cx="8458200" cy="167321"/>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r"/>
            <a:r>
              <a:rPr lang="zh-TW" altLang="en-US" sz="800" b="1" dirty="0" smtClean="0"/>
              <a:t>                                                                                                                                                                                                          僅供用書教師使用，版權所有，侵害必究 </a:t>
            </a:r>
            <a:r>
              <a:rPr lang="en-US" altLang="zh-TW" sz="800" b="1" dirty="0" smtClean="0"/>
              <a:t>© 2017</a:t>
            </a:r>
            <a:endParaRPr lang="en-US" sz="800" b="1" dirty="0"/>
          </a:p>
        </p:txBody>
      </p:sp>
      <p:pic>
        <p:nvPicPr>
          <p:cNvPr id="10" name="圖片_x0020_5" descr="image01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7504" y="6527415"/>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lang="zh-TW" altLang="en-US" sz="4000" b="1" dirty="0">
                <a:ea typeface="新細明體" pitchFamily="18" charset="-120"/>
              </a:rPr>
              <a:t>第11章</a:t>
            </a:r>
            <a:endParaRPr lang="en-US" altLang="zh-TW" sz="4000" b="1" dirty="0">
              <a:ea typeface="新細明體" pitchFamily="18" charset="-120"/>
            </a:endParaRPr>
          </a:p>
        </p:txBody>
      </p:sp>
      <p:sp>
        <p:nvSpPr>
          <p:cNvPr id="68611" name="Rectangle 3"/>
          <p:cNvSpPr>
            <a:spLocks noGrp="1" noChangeArrowheads="1"/>
          </p:cNvSpPr>
          <p:nvPr>
            <p:ph type="subTitle" idx="1"/>
          </p:nvPr>
        </p:nvSpPr>
        <p:spPr>
          <a:xfrm>
            <a:off x="683568" y="4509120"/>
            <a:ext cx="6400800" cy="1752600"/>
          </a:xfrm>
        </p:spPr>
        <p:txBody>
          <a:bodyPr/>
          <a:lstStyle/>
          <a:p>
            <a:r>
              <a:rPr lang="zh-TW" altLang="en-US" sz="4400" b="1" dirty="0">
                <a:latin typeface="微軟正黑體" panose="020B0604030504040204" pitchFamily="34" charset="-120"/>
                <a:ea typeface="微軟正黑體" panose="020B0604030504040204" pitchFamily="34" charset="-120"/>
              </a:rPr>
              <a:t>風險與報酬</a:t>
            </a:r>
            <a:endParaRPr lang="en-US" altLang="zh-TW" sz="44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a:t>
            </a:fld>
            <a:endParaRPr lang="zh-TW"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950" y="701251"/>
            <a:ext cx="2808312" cy="3844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794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632991"/>
            <a:ext cx="7927032" cy="1139825"/>
          </a:xfrm>
        </p:spPr>
        <p:txBody>
          <a:bodyPr>
            <a:normAutofit fontScale="90000"/>
          </a:bodyPr>
          <a:lstStyle/>
          <a:p>
            <a:r>
              <a:rPr lang="zh-TW" altLang="en-US" sz="4900" b="1" dirty="0">
                <a:ea typeface="新細明體" pitchFamily="18" charset="-120"/>
              </a:rPr>
              <a:t>投資組合風險</a:t>
            </a:r>
            <a:r>
              <a:rPr lang="en-US" altLang="zh-TW" b="1" dirty="0">
                <a:ea typeface="新細明體" pitchFamily="18" charset="-120"/>
              </a:rPr>
              <a:t/>
            </a:r>
            <a:br>
              <a:rPr lang="en-US" altLang="zh-TW" b="1" dirty="0">
                <a:ea typeface="新細明體" pitchFamily="18" charset="-120"/>
              </a:rPr>
            </a:br>
            <a:r>
              <a:rPr lang="zh-TW" altLang="en-US" sz="3100" b="1" dirty="0" smtClean="0">
                <a:latin typeface="微軟正黑體" panose="020B0604030504040204" pitchFamily="34" charset="-120"/>
                <a:ea typeface="微軟正黑體" panose="020B0604030504040204" pitchFamily="34" charset="-120"/>
              </a:rPr>
              <a:t>：變異</a:t>
            </a:r>
            <a:r>
              <a:rPr lang="zh-TW" altLang="en-US" sz="3100" b="1" dirty="0">
                <a:latin typeface="微軟正黑體" panose="020B0604030504040204" pitchFamily="34" charset="-120"/>
                <a:ea typeface="微軟正黑體" panose="020B0604030504040204" pitchFamily="34" charset="-120"/>
              </a:rPr>
              <a:t>數</a:t>
            </a:r>
            <a:r>
              <a:rPr lang="en-US" altLang="zh-TW" sz="3100" b="1" dirty="0">
                <a:latin typeface="微軟正黑體" panose="020B0604030504040204" pitchFamily="34" charset="-120"/>
                <a:ea typeface="微軟正黑體" panose="020B0604030504040204" pitchFamily="34" charset="-120"/>
              </a:rPr>
              <a:t> &amp; </a:t>
            </a:r>
            <a:r>
              <a:rPr lang="zh-TW" altLang="en-US" sz="3100" b="1" dirty="0">
                <a:latin typeface="微軟正黑體" panose="020B0604030504040204" pitchFamily="34" charset="-120"/>
                <a:ea typeface="微軟正黑體" panose="020B0604030504040204" pitchFamily="34" charset="-120"/>
              </a:rPr>
              <a:t>標準差</a:t>
            </a:r>
            <a:endParaRPr lang="en-US" altLang="zh-TW" sz="3100" b="1" dirty="0">
              <a:latin typeface="微軟正黑體" panose="020B0604030504040204" pitchFamily="34" charset="-120"/>
              <a:ea typeface="微軟正黑體" panose="020B0604030504040204" pitchFamily="34" charset="-120"/>
            </a:endParaRPr>
          </a:p>
        </p:txBody>
      </p:sp>
      <p:sp>
        <p:nvSpPr>
          <p:cNvPr id="120835" name="Rectangle 3"/>
          <p:cNvSpPr>
            <a:spLocks noGrp="1" noChangeArrowheads="1"/>
          </p:cNvSpPr>
          <p:nvPr>
            <p:ph idx="1"/>
          </p:nvPr>
        </p:nvSpPr>
        <p:spPr>
          <a:xfrm>
            <a:off x="685800" y="2265040"/>
            <a:ext cx="7696200" cy="3756248"/>
          </a:xfrm>
        </p:spPr>
        <p:txBody>
          <a:bodyPr>
            <a:normAutofit/>
          </a:bodyPr>
          <a:lstStyle/>
          <a:p>
            <a:r>
              <a:rPr lang="zh-TW" altLang="en-US" sz="2800" dirty="0">
                <a:latin typeface="微軟正黑體" panose="020B0604030504040204" pitchFamily="34" charset="-120"/>
                <a:ea typeface="微軟正黑體" panose="020B0604030504040204" pitchFamily="34" charset="-120"/>
              </a:rPr>
              <a:t>投資組合的標準差</a:t>
            </a:r>
            <a:r>
              <a:rPr lang="zh-TW" altLang="en-US" sz="2800" b="1" u="sng" dirty="0">
                <a:latin typeface="微軟正黑體" panose="020B0604030504040204" pitchFamily="34" charset="-120"/>
                <a:ea typeface="微軟正黑體" panose="020B0604030504040204" pitchFamily="34" charset="-120"/>
              </a:rPr>
              <a:t>不是</a:t>
            </a:r>
            <a:r>
              <a:rPr lang="zh-TW" altLang="en-US" sz="2800" dirty="0">
                <a:latin typeface="微軟正黑體" panose="020B0604030504040204" pitchFamily="34" charset="-120"/>
                <a:ea typeface="微軟正黑體" panose="020B0604030504040204" pitchFamily="34" charset="-120"/>
              </a:rPr>
              <a:t>各證券風險成份之標準差的加權平均值</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 如果它是，就不存在多樣化的效益</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33172973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73DA0BB7-265A-403C-9275-D587AB510EDC}" type="slidenum">
              <a:rPr lang="zh-TW" altLang="en-US" smtClean="0"/>
              <a:t>11</a:t>
            </a:fld>
            <a:endParaRPr lang="zh-TW" alt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78"/>
            <a:ext cx="7409036" cy="5902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圖說文字 2"/>
          <p:cNvSpPr/>
          <p:nvPr/>
        </p:nvSpPr>
        <p:spPr>
          <a:xfrm>
            <a:off x="6444208" y="4725144"/>
            <a:ext cx="2088232" cy="432048"/>
          </a:xfrm>
          <a:prstGeom prst="wedgeRectCallout">
            <a:avLst>
              <a:gd name="adj1" fmla="val -44675"/>
              <a:gd name="adj2" fmla="val -95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參考例</a:t>
            </a:r>
            <a:r>
              <a:rPr lang="en-US" altLang="zh-TW" b="1" dirty="0" smtClean="0"/>
              <a:t>11.3</a:t>
            </a:r>
            <a:r>
              <a:rPr lang="zh-TW" altLang="en-US" b="1" dirty="0" smtClean="0"/>
              <a:t>狀況二</a:t>
            </a:r>
            <a:endParaRPr lang="zh-TW" altLang="en-US" b="1" dirty="0"/>
          </a:p>
        </p:txBody>
      </p:sp>
    </p:spTree>
    <p:extLst>
      <p:ext uri="{BB962C8B-B14F-4D97-AF65-F5344CB8AC3E}">
        <p14:creationId xmlns:p14="http://schemas.microsoft.com/office/powerpoint/2010/main" val="3011002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4" name="Rectangle 8"/>
          <p:cNvSpPr>
            <a:spLocks noGrp="1" noChangeArrowheads="1"/>
          </p:cNvSpPr>
          <p:nvPr>
            <p:ph type="title"/>
          </p:nvPr>
        </p:nvSpPr>
        <p:spPr>
          <a:xfrm>
            <a:off x="685800" y="381000"/>
            <a:ext cx="7848600" cy="914400"/>
          </a:xfrm>
          <a:noFill/>
          <a:ln/>
        </p:spPr>
        <p:txBody>
          <a:bodyPr/>
          <a:lstStyle/>
          <a:p>
            <a:r>
              <a:rPr lang="zh-TW" altLang="en-US" b="1">
                <a:ea typeface="新細明體" pitchFamily="18" charset="-120"/>
              </a:rPr>
              <a:t>宣告</a:t>
            </a:r>
            <a:r>
              <a:rPr lang="zh-TW" altLang="zh-TW" b="1">
                <a:ea typeface="新細明體" pitchFamily="18" charset="-120"/>
              </a:rPr>
              <a:t>、</a:t>
            </a:r>
            <a:r>
              <a:rPr lang="zh-TW" altLang="en-US" b="1">
                <a:ea typeface="新細明體" pitchFamily="18" charset="-120"/>
              </a:rPr>
              <a:t>意外與期望報酬</a:t>
            </a:r>
            <a:endParaRPr lang="en-US" altLang="zh-TW" b="1">
              <a:ea typeface="新細明體" pitchFamily="18" charset="-120"/>
            </a:endParaRPr>
          </a:p>
        </p:txBody>
      </p:sp>
      <p:sp>
        <p:nvSpPr>
          <p:cNvPr id="126979" name="Rectangle 3"/>
          <p:cNvSpPr>
            <a:spLocks noGrp="1" noChangeArrowheads="1"/>
          </p:cNvSpPr>
          <p:nvPr>
            <p:ph idx="1"/>
          </p:nvPr>
        </p:nvSpPr>
        <p:spPr>
          <a:xfrm>
            <a:off x="831850" y="1590699"/>
            <a:ext cx="7485063" cy="4646613"/>
          </a:xfrm>
        </p:spPr>
        <p:txBody>
          <a:bodyPr>
            <a:normAutofit/>
          </a:bodyPr>
          <a:lstStyle/>
          <a:p>
            <a:r>
              <a:rPr lang="zh-TW" altLang="en-US" sz="2800" dirty="0">
                <a:latin typeface="微軟正黑體" panose="020B0604030504040204" pitchFamily="34" charset="-120"/>
                <a:ea typeface="微軟正黑體" panose="020B0604030504040204" pitchFamily="34" charset="-120"/>
              </a:rPr>
              <a:t>宣告與消息</a:t>
            </a:r>
            <a:r>
              <a:rPr lang="zh-TW"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包含期望和意外</a:t>
            </a:r>
            <a:endParaRPr lang="en-US" altLang="zh-TW" sz="2800" dirty="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意外的部分會影響股價</a:t>
            </a:r>
            <a:endParaRPr lang="en-US" altLang="zh-TW" sz="2800" b="1"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效率市場，是投資人依據宣告中非預期的部分交易的結果</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愈容易根據意外消息去交易，市場應該會變得愈有效率</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因為我們無法預測到意外的狀況，所以</a:t>
            </a:r>
            <a:r>
              <a:rPr lang="zh-TW"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效率市場涉及隨機價格變動</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12</a:t>
            </a:fld>
            <a:endParaRPr lang="zh-TW" altLang="en-US"/>
          </a:p>
        </p:txBody>
      </p:sp>
    </p:spTree>
    <p:extLst>
      <p:ext uri="{BB962C8B-B14F-4D97-AF65-F5344CB8AC3E}">
        <p14:creationId xmlns:p14="http://schemas.microsoft.com/office/powerpoint/2010/main" val="373603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560" y="566192"/>
            <a:ext cx="7848600" cy="990600"/>
          </a:xfrm>
        </p:spPr>
        <p:txBody>
          <a:bodyPr/>
          <a:lstStyle/>
          <a:p>
            <a:r>
              <a:rPr lang="zh-TW" altLang="en-US" b="1" dirty="0">
                <a:ea typeface="新細明體" pitchFamily="18" charset="-120"/>
              </a:rPr>
              <a:t>系統風險 </a:t>
            </a:r>
            <a:r>
              <a:rPr lang="en-US" altLang="zh-TW" b="1" dirty="0">
                <a:ea typeface="新細明體" pitchFamily="18" charset="-120"/>
              </a:rPr>
              <a:t>( </a:t>
            </a:r>
            <a:r>
              <a:rPr lang="en-US" altLang="zh-TW" b="1" dirty="0" smtClean="0">
                <a:ea typeface="新細明體" pitchFamily="18" charset="-120"/>
              </a:rPr>
              <a:t>systematic </a:t>
            </a:r>
            <a:r>
              <a:rPr lang="en-US" altLang="zh-TW" b="1" dirty="0">
                <a:ea typeface="新細明體" pitchFamily="18" charset="-120"/>
              </a:rPr>
              <a:t>r</a:t>
            </a:r>
            <a:r>
              <a:rPr lang="en-US" altLang="zh-TW" b="1" dirty="0" smtClean="0">
                <a:ea typeface="新細明體" pitchFamily="18" charset="-120"/>
              </a:rPr>
              <a:t>isk </a:t>
            </a:r>
            <a:r>
              <a:rPr lang="en-US" altLang="zh-TW" b="1" dirty="0">
                <a:ea typeface="新細明體" pitchFamily="18" charset="-120"/>
              </a:rPr>
              <a:t>)</a:t>
            </a:r>
          </a:p>
        </p:txBody>
      </p:sp>
      <p:sp>
        <p:nvSpPr>
          <p:cNvPr id="30723" name="Rectangle 3"/>
          <p:cNvSpPr>
            <a:spLocks noGrp="1" noChangeArrowheads="1"/>
          </p:cNvSpPr>
          <p:nvPr>
            <p:ph idx="1"/>
          </p:nvPr>
        </p:nvSpPr>
        <p:spPr>
          <a:xfrm>
            <a:off x="685800" y="2057400"/>
            <a:ext cx="7702624" cy="3962400"/>
          </a:xfrm>
        </p:spPr>
        <p:txBody>
          <a:bodyPr>
            <a:normAutofit/>
          </a:bodyPr>
          <a:lstStyle/>
          <a:p>
            <a:r>
              <a:rPr lang="zh-TW" altLang="en-US" sz="2800" dirty="0">
                <a:latin typeface="微軟正黑體" panose="020B0604030504040204" pitchFamily="34" charset="-120"/>
                <a:ea typeface="微軟正黑體" panose="020B0604030504040204" pitchFamily="34" charset="-120"/>
              </a:rPr>
              <a:t>影響絕大多數資產的風險因子</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又稱為不可分散 </a:t>
            </a:r>
            <a:r>
              <a:rPr lang="en-US" altLang="zh-TW" sz="2800" dirty="0">
                <a:latin typeface="微軟正黑體" panose="020B0604030504040204" pitchFamily="34" charset="-120"/>
                <a:ea typeface="微軟正黑體" panose="020B0604030504040204" pitchFamily="34" charset="-120"/>
              </a:rPr>
              <a:t>( non-diversifiable ) </a:t>
            </a:r>
            <a:r>
              <a:rPr lang="zh-TW" altLang="en-US" sz="2800" dirty="0">
                <a:latin typeface="微軟正黑體" panose="020B0604030504040204" pitchFamily="34" charset="-120"/>
                <a:ea typeface="微軟正黑體" panose="020B0604030504040204" pitchFamily="34" charset="-120"/>
              </a:rPr>
              <a:t>風險</a:t>
            </a:r>
          </a:p>
          <a:p>
            <a:r>
              <a:rPr lang="zh-TW" altLang="en-US" sz="2800" dirty="0">
                <a:latin typeface="微軟正黑體" panose="020B0604030504040204" pitchFamily="34" charset="-120"/>
                <a:ea typeface="微軟正黑體" panose="020B0604030504040204" pitchFamily="34" charset="-120"/>
              </a:rPr>
              <a:t>又稱為市場 </a:t>
            </a:r>
            <a:r>
              <a:rPr lang="en-US" altLang="zh-TW" sz="2800" dirty="0">
                <a:latin typeface="微軟正黑體" panose="020B0604030504040204" pitchFamily="34" charset="-120"/>
                <a:ea typeface="微軟正黑體" panose="020B0604030504040204" pitchFamily="34" charset="-120"/>
              </a:rPr>
              <a:t>( market ) </a:t>
            </a:r>
            <a:r>
              <a:rPr lang="zh-TW" altLang="en-US" sz="2800" dirty="0">
                <a:latin typeface="微軟正黑體" panose="020B0604030504040204" pitchFamily="34" charset="-120"/>
                <a:ea typeface="微軟正黑體" panose="020B0604030504040204" pitchFamily="34" charset="-120"/>
              </a:rPr>
              <a:t>風險</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包括</a:t>
            </a:r>
            <a:r>
              <a:rPr lang="en-US" altLang="zh-TW" sz="2800" dirty="0">
                <a:latin typeface="微軟正黑體" panose="020B0604030504040204" pitchFamily="34" charset="-120"/>
                <a:ea typeface="微軟正黑體" panose="020B0604030504040204" pitchFamily="34" charset="-120"/>
              </a:rPr>
              <a:t>GDP、</a:t>
            </a:r>
            <a:r>
              <a:rPr lang="zh-TW" altLang="en-US" sz="2800" dirty="0">
                <a:latin typeface="微軟正黑體" panose="020B0604030504040204" pitchFamily="34" charset="-120"/>
                <a:ea typeface="微軟正黑體" panose="020B0604030504040204" pitchFamily="34" charset="-120"/>
              </a:rPr>
              <a:t>通貨膨脹或利率等因子的變化，都是系統風險的例子</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13</a:t>
            </a:fld>
            <a:endParaRPr lang="zh-TW" altLang="en-US"/>
          </a:p>
        </p:txBody>
      </p:sp>
    </p:spTree>
    <p:extLst>
      <p:ext uri="{BB962C8B-B14F-4D97-AF65-F5344CB8AC3E}">
        <p14:creationId xmlns:p14="http://schemas.microsoft.com/office/powerpoint/2010/main" val="2657104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560" y="422176"/>
            <a:ext cx="7848600" cy="990600"/>
          </a:xfrm>
        </p:spPr>
        <p:txBody>
          <a:bodyPr/>
          <a:lstStyle/>
          <a:p>
            <a:r>
              <a:rPr lang="zh-TW" altLang="en-US" b="1" dirty="0">
                <a:ea typeface="新細明體" pitchFamily="18" charset="-120"/>
              </a:rPr>
              <a:t>非系統 </a:t>
            </a:r>
            <a:r>
              <a:rPr lang="en-US" altLang="zh-TW" b="1" dirty="0">
                <a:ea typeface="新細明體" pitchFamily="18" charset="-120"/>
              </a:rPr>
              <a:t>( Unsystematic ) </a:t>
            </a:r>
            <a:r>
              <a:rPr lang="zh-TW" altLang="en-US" b="1" dirty="0">
                <a:ea typeface="新細明體" pitchFamily="18" charset="-120"/>
              </a:rPr>
              <a:t>風險</a:t>
            </a:r>
            <a:endParaRPr lang="en-US" altLang="zh-TW" b="1" dirty="0">
              <a:ea typeface="新細明體" pitchFamily="18" charset="-120"/>
            </a:endParaRPr>
          </a:p>
        </p:txBody>
      </p:sp>
      <p:sp>
        <p:nvSpPr>
          <p:cNvPr id="31747" name="Rectangle 3"/>
          <p:cNvSpPr>
            <a:spLocks noGrp="1" noChangeArrowheads="1"/>
          </p:cNvSpPr>
          <p:nvPr>
            <p:ph idx="1"/>
          </p:nvPr>
        </p:nvSpPr>
        <p:spPr>
          <a:xfrm>
            <a:off x="685800" y="1752600"/>
            <a:ext cx="7702624" cy="4419600"/>
          </a:xfrm>
        </p:spPr>
        <p:txBody>
          <a:bodyPr>
            <a:normAutofit/>
          </a:bodyPr>
          <a:lstStyle/>
          <a:p>
            <a:r>
              <a:rPr lang="zh-TW" altLang="en-US" sz="2800" dirty="0" smtClean="0">
                <a:latin typeface="微軟正黑體" panose="020B0604030504040204" pitchFamily="34" charset="-120"/>
                <a:ea typeface="微軟正黑體" panose="020B0604030504040204" pitchFamily="34" charset="-120"/>
              </a:rPr>
              <a:t>就是「可</a:t>
            </a:r>
            <a:r>
              <a:rPr lang="zh-TW" altLang="en-US" sz="2800" dirty="0">
                <a:latin typeface="微軟正黑體" panose="020B0604030504040204" pitchFamily="34" charset="-120"/>
                <a:ea typeface="微軟正黑體" panose="020B0604030504040204" pitchFamily="34" charset="-120"/>
              </a:rPr>
              <a:t>分散 </a:t>
            </a:r>
            <a:r>
              <a:rPr lang="en-US" altLang="zh-TW" sz="2800" dirty="0">
                <a:latin typeface="微軟正黑體" panose="020B0604030504040204" pitchFamily="34" charset="-120"/>
                <a:ea typeface="微軟正黑體" panose="020B0604030504040204" pitchFamily="34" charset="-120"/>
              </a:rPr>
              <a:t>(diversifiable ) </a:t>
            </a:r>
            <a:r>
              <a:rPr lang="zh-TW" altLang="en-US" sz="2800" dirty="0" smtClean="0">
                <a:latin typeface="微軟正黑體" panose="020B0604030504040204" pitchFamily="34" charset="-120"/>
                <a:ea typeface="微軟正黑體" panose="020B0604030504040204" pitchFamily="34" charset="-120"/>
              </a:rPr>
              <a:t>風險」</a:t>
            </a:r>
            <a:endParaRPr lang="zh-TW" altLang="en-US"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影響少數資產的風險因子</a:t>
            </a:r>
          </a:p>
          <a:p>
            <a:r>
              <a:rPr lang="zh-TW" altLang="en-US" sz="2800" dirty="0">
                <a:latin typeface="微軟正黑體" panose="020B0604030504040204" pitchFamily="34" charset="-120"/>
                <a:ea typeface="微軟正黑體" panose="020B0604030504040204" pitchFamily="34" charset="-120"/>
              </a:rPr>
              <a:t>投資組合之資產多樣化</a:t>
            </a:r>
            <a:r>
              <a:rPr lang="zh-TW" altLang="en-US" sz="2800" b="1" u="sng" dirty="0">
                <a:latin typeface="微軟正黑體" panose="020B0604030504040204" pitchFamily="34" charset="-120"/>
                <a:ea typeface="微軟正黑體" panose="020B0604030504040204" pitchFamily="34" charset="-120"/>
              </a:rPr>
              <a:t>可以消除</a:t>
            </a:r>
            <a:r>
              <a:rPr lang="zh-TW" altLang="en-US" sz="2800" dirty="0">
                <a:latin typeface="微軟正黑體" panose="020B0604030504040204" pitchFamily="34" charset="-120"/>
                <a:ea typeface="微軟正黑體" panose="020B0604030504040204" pitchFamily="34" charset="-120"/>
              </a:rPr>
              <a:t>這類風險</a:t>
            </a:r>
          </a:p>
          <a:p>
            <a:r>
              <a:rPr lang="zh-TW" altLang="en-US" sz="2800" dirty="0">
                <a:latin typeface="微軟正黑體" panose="020B0604030504040204" pitchFamily="34" charset="-120"/>
                <a:ea typeface="微軟正黑體" panose="020B0604030504040204" pitchFamily="34" charset="-120"/>
              </a:rPr>
              <a:t>又稱為獨特 </a:t>
            </a:r>
            <a:r>
              <a:rPr lang="en-US" altLang="zh-TW" sz="2800" dirty="0">
                <a:latin typeface="微軟正黑體" panose="020B0604030504040204" pitchFamily="34" charset="-120"/>
                <a:ea typeface="微軟正黑體" panose="020B0604030504040204" pitchFamily="34" charset="-120"/>
              </a:rPr>
              <a:t>( unique ) </a:t>
            </a:r>
            <a:r>
              <a:rPr lang="zh-TW" altLang="en-US" sz="2800" dirty="0" smtClean="0">
                <a:latin typeface="微軟正黑體" panose="020B0604030504040204" pitchFamily="34" charset="-120"/>
                <a:ea typeface="微軟正黑體" panose="020B0604030504040204" pitchFamily="34" charset="-120"/>
              </a:rPr>
              <a:t>風險、特定</a:t>
            </a:r>
            <a:r>
              <a:rPr lang="zh-TW" altLang="en-US" sz="2800" dirty="0">
                <a:latin typeface="微軟正黑體" panose="020B0604030504040204" pitchFamily="34" charset="-120"/>
                <a:ea typeface="微軟正黑體" panose="020B0604030504040204" pitchFamily="34" charset="-120"/>
              </a:rPr>
              <a:t>資產 </a:t>
            </a:r>
            <a:r>
              <a:rPr lang="en-US" altLang="zh-TW" sz="2800" dirty="0">
                <a:latin typeface="微軟正黑體" panose="020B0604030504040204" pitchFamily="34" charset="-120"/>
                <a:ea typeface="微軟正黑體" panose="020B0604030504040204" pitchFamily="34" charset="-120"/>
              </a:rPr>
              <a:t>( asset-specific ) </a:t>
            </a:r>
            <a:r>
              <a:rPr lang="zh-TW" altLang="en-US" sz="2800" dirty="0">
                <a:latin typeface="微軟正黑體" panose="020B0604030504040204" pitchFamily="34" charset="-120"/>
                <a:ea typeface="微軟正黑體" panose="020B0604030504040204" pitchFamily="34" charset="-120"/>
              </a:rPr>
              <a:t>風險</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包括罷工</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零組件缺貨等事件，都是非系統風險的例子。</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14</a:t>
            </a:fld>
            <a:endParaRPr lang="zh-TW" altLang="en-US"/>
          </a:p>
        </p:txBody>
      </p:sp>
    </p:spTree>
    <p:extLst>
      <p:ext uri="{BB962C8B-B14F-4D97-AF65-F5344CB8AC3E}">
        <p14:creationId xmlns:p14="http://schemas.microsoft.com/office/powerpoint/2010/main" val="343876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381000"/>
            <a:ext cx="7848600" cy="990600"/>
          </a:xfrm>
        </p:spPr>
        <p:txBody>
          <a:bodyPr/>
          <a:lstStyle/>
          <a:p>
            <a:r>
              <a:rPr lang="zh-TW" altLang="en-US" b="1">
                <a:ea typeface="新細明體" pitchFamily="18" charset="-120"/>
              </a:rPr>
              <a:t>報酬</a:t>
            </a:r>
            <a:endParaRPr lang="en-US" altLang="zh-TW" b="1">
              <a:ea typeface="新細明體" pitchFamily="18" charset="-120"/>
            </a:endParaRPr>
          </a:p>
        </p:txBody>
      </p:sp>
      <p:sp>
        <p:nvSpPr>
          <p:cNvPr id="27651" name="Rectangle 3"/>
          <p:cNvSpPr>
            <a:spLocks noGrp="1" noChangeArrowheads="1"/>
          </p:cNvSpPr>
          <p:nvPr>
            <p:ph idx="1"/>
          </p:nvPr>
        </p:nvSpPr>
        <p:spPr>
          <a:xfrm>
            <a:off x="685800" y="1600200"/>
            <a:ext cx="7702624" cy="4419600"/>
          </a:xfrm>
        </p:spPr>
        <p:txBody>
          <a:bodyPr>
            <a:normAutofit/>
          </a:bodyPr>
          <a:lstStyle/>
          <a:p>
            <a:r>
              <a:rPr lang="zh-TW" altLang="en-US" sz="2800" dirty="0">
                <a:latin typeface="微軟正黑體" panose="020B0604030504040204" pitchFamily="34" charset="-120"/>
                <a:ea typeface="微軟正黑體" panose="020B0604030504040204" pitchFamily="34" charset="-120"/>
              </a:rPr>
              <a:t>總報酬</a:t>
            </a: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期望報酬 </a:t>
            </a:r>
            <a:r>
              <a:rPr lang="en-US" altLang="zh-TW" sz="2800" dirty="0">
                <a:latin typeface="微軟正黑體" panose="020B0604030504040204" pitchFamily="34" charset="-120"/>
                <a:ea typeface="微軟正黑體" panose="020B0604030504040204" pitchFamily="34" charset="-120"/>
              </a:rPr>
              <a:t>+ </a:t>
            </a:r>
            <a:r>
              <a:rPr lang="zh-TW" altLang="en-US" sz="2800" dirty="0">
                <a:latin typeface="微軟正黑體" panose="020B0604030504040204" pitchFamily="34" charset="-120"/>
                <a:ea typeface="微軟正黑體" panose="020B0604030504040204" pitchFamily="34" charset="-120"/>
              </a:rPr>
              <a:t>非期望報酬</a:t>
            </a:r>
            <a:endParaRPr lang="en-US" altLang="zh-TW" sz="2800" dirty="0">
              <a:latin typeface="微軟正黑體" panose="020B0604030504040204" pitchFamily="34" charset="-120"/>
              <a:ea typeface="微軟正黑體" panose="020B0604030504040204" pitchFamily="34" charset="-120"/>
            </a:endParaRPr>
          </a:p>
          <a:p>
            <a:pPr>
              <a:buFontTx/>
              <a:buNone/>
            </a:pPr>
            <a:r>
              <a:rPr lang="en-US" altLang="zh-TW" sz="2800" dirty="0">
                <a:latin typeface="微軟正黑體" panose="020B0604030504040204" pitchFamily="34" charset="-120"/>
                <a:ea typeface="微軟正黑體" panose="020B0604030504040204" pitchFamily="34" charset="-120"/>
              </a:rPr>
              <a:t>		   </a:t>
            </a:r>
            <a:r>
              <a:rPr lang="en-US" altLang="zh-TW" sz="2800" i="1" dirty="0">
                <a:latin typeface="微軟正黑體" panose="020B0604030504040204" pitchFamily="34" charset="-120"/>
                <a:ea typeface="微軟正黑體" panose="020B0604030504040204" pitchFamily="34" charset="-120"/>
              </a:rPr>
              <a:t>R = </a:t>
            </a:r>
            <a:r>
              <a:rPr lang="en-US" altLang="zh-TW" sz="2800" dirty="0">
                <a:latin typeface="微軟正黑體" panose="020B0604030504040204" pitchFamily="34" charset="-120"/>
                <a:ea typeface="微軟正黑體" panose="020B0604030504040204" pitchFamily="34" charset="-120"/>
              </a:rPr>
              <a:t>E(</a:t>
            </a:r>
            <a:r>
              <a:rPr lang="en-US" altLang="zh-TW" sz="2800" i="1" dirty="0">
                <a:latin typeface="微軟正黑體" panose="020B0604030504040204" pitchFamily="34" charset="-120"/>
                <a:ea typeface="微軟正黑體" panose="020B0604030504040204" pitchFamily="34" charset="-120"/>
              </a:rPr>
              <a:t>R</a:t>
            </a:r>
            <a:r>
              <a:rPr lang="en-US" altLang="zh-TW" sz="2800" dirty="0">
                <a:latin typeface="微軟正黑體" panose="020B0604030504040204" pitchFamily="34" charset="-120"/>
                <a:ea typeface="微軟正黑體" panose="020B0604030504040204" pitchFamily="34" charset="-120"/>
              </a:rPr>
              <a:t>) </a:t>
            </a:r>
            <a:r>
              <a:rPr lang="en-US" altLang="zh-TW" sz="2800" i="1" dirty="0">
                <a:latin typeface="微軟正黑體" panose="020B0604030504040204" pitchFamily="34" charset="-120"/>
                <a:ea typeface="微軟正黑體" panose="020B0604030504040204" pitchFamily="34" charset="-120"/>
              </a:rPr>
              <a:t>+ U</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非期望報酬</a:t>
            </a:r>
            <a:r>
              <a:rPr lang="en-US" altLang="zh-TW" sz="2800" dirty="0">
                <a:latin typeface="微軟正黑體" panose="020B0604030504040204" pitchFamily="34" charset="-120"/>
                <a:ea typeface="微軟正黑體" panose="020B0604030504040204" pitchFamily="34" charset="-120"/>
              </a:rPr>
              <a:t> (</a:t>
            </a:r>
            <a:r>
              <a:rPr lang="en-US" altLang="zh-TW" sz="2800" i="1" dirty="0">
                <a:latin typeface="微軟正黑體" panose="020B0604030504040204" pitchFamily="34" charset="-120"/>
                <a:ea typeface="微軟正黑體" panose="020B0604030504040204" pitchFamily="34" charset="-120"/>
              </a:rPr>
              <a:t>U</a:t>
            </a: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系統部分 </a:t>
            </a:r>
            <a:r>
              <a:rPr lang="en-US" altLang="zh-TW" sz="2800" dirty="0">
                <a:latin typeface="微軟正黑體" panose="020B0604030504040204" pitchFamily="34" charset="-120"/>
                <a:ea typeface="微軟正黑體" panose="020B0604030504040204" pitchFamily="34" charset="-120"/>
              </a:rPr>
              <a:t>(</a:t>
            </a:r>
            <a:r>
              <a:rPr lang="en-US" altLang="zh-TW" sz="2800" i="1" dirty="0">
                <a:latin typeface="微軟正黑體" panose="020B0604030504040204" pitchFamily="34" charset="-120"/>
                <a:ea typeface="微軟正黑體" panose="020B0604030504040204" pitchFamily="34" charset="-120"/>
              </a:rPr>
              <a:t>m</a:t>
            </a:r>
            <a:r>
              <a:rPr lang="en-US" altLang="zh-TW" sz="2800" dirty="0">
                <a:latin typeface="微軟正黑體" panose="020B0604030504040204" pitchFamily="34" charset="-120"/>
                <a:ea typeface="微軟正黑體" panose="020B0604030504040204" pitchFamily="34" charset="-120"/>
              </a:rPr>
              <a:t>) </a:t>
            </a:r>
          </a:p>
          <a:p>
            <a:pPr>
              <a:buFontTx/>
              <a:buNone/>
            </a:pP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非系統部分 </a:t>
            </a:r>
            <a:r>
              <a:rPr lang="en-US" altLang="zh-TW" sz="2800" dirty="0">
                <a:latin typeface="微軟正黑體" panose="020B0604030504040204" pitchFamily="34" charset="-120"/>
                <a:ea typeface="微軟正黑體" panose="020B0604030504040204" pitchFamily="34" charset="-120"/>
              </a:rPr>
              <a:t>(</a:t>
            </a:r>
            <a:r>
              <a:rPr lang="el-GR" altLang="zh-TW" sz="2800" dirty="0">
                <a:latin typeface="微軟正黑體" panose="020B0604030504040204" pitchFamily="34" charset="-120"/>
                <a:ea typeface="微軟正黑體" panose="020B0604030504040204" pitchFamily="34" charset="-120"/>
                <a:cs typeface="Arial" charset="0"/>
              </a:rPr>
              <a:t>ε</a:t>
            </a:r>
            <a:r>
              <a:rPr lang="en-US" altLang="zh-TW" sz="2800" i="1"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pPr>
              <a:lnSpc>
                <a:spcPct val="110000"/>
              </a:lnSpc>
            </a:pPr>
            <a:r>
              <a:rPr lang="zh-TW" altLang="en-US" sz="2800" dirty="0">
                <a:latin typeface="微軟正黑體" panose="020B0604030504040204" pitchFamily="34" charset="-120"/>
                <a:ea typeface="微軟正黑體" panose="020B0604030504040204" pitchFamily="34" charset="-120"/>
              </a:rPr>
              <a:t>總報酬</a:t>
            </a: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期望報酬 </a:t>
            </a:r>
            <a:r>
              <a:rPr lang="en-US" altLang="zh-TW" sz="2800" i="1" dirty="0">
                <a:latin typeface="微軟正黑體" panose="020B0604030504040204" pitchFamily="34" charset="-120"/>
                <a:ea typeface="微軟正黑體" panose="020B0604030504040204" pitchFamily="34" charset="-120"/>
              </a:rPr>
              <a:t>E</a:t>
            </a:r>
            <a:r>
              <a:rPr lang="en-US" altLang="zh-TW" sz="2800" dirty="0">
                <a:latin typeface="微軟正黑體" panose="020B0604030504040204" pitchFamily="34" charset="-120"/>
                <a:ea typeface="微軟正黑體" panose="020B0604030504040204" pitchFamily="34" charset="-120"/>
              </a:rPr>
              <a:t>(</a:t>
            </a:r>
            <a:r>
              <a:rPr lang="en-US" altLang="zh-TW" sz="2800" i="1" dirty="0">
                <a:latin typeface="微軟正黑體" panose="020B0604030504040204" pitchFamily="34" charset="-120"/>
                <a:ea typeface="微軟正黑體" panose="020B0604030504040204" pitchFamily="34" charset="-120"/>
              </a:rPr>
              <a:t>R</a:t>
            </a: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系統部分 </a:t>
            </a:r>
            <a:r>
              <a:rPr lang="en-US" altLang="zh-TW" sz="2800" dirty="0">
                <a:latin typeface="微軟正黑體" panose="020B0604030504040204" pitchFamily="34" charset="-120"/>
                <a:ea typeface="微軟正黑體" panose="020B0604030504040204" pitchFamily="34" charset="-120"/>
              </a:rPr>
              <a:t>(</a:t>
            </a:r>
            <a:r>
              <a:rPr lang="en-US" altLang="zh-TW" sz="2800" i="1" dirty="0">
                <a:latin typeface="微軟正黑體" panose="020B0604030504040204" pitchFamily="34" charset="-120"/>
                <a:ea typeface="微軟正黑體" panose="020B0604030504040204" pitchFamily="34" charset="-120"/>
              </a:rPr>
              <a:t>m</a:t>
            </a:r>
            <a:r>
              <a:rPr lang="en-US" altLang="zh-TW" sz="2800" dirty="0">
                <a:latin typeface="微軟正黑體" panose="020B0604030504040204" pitchFamily="34" charset="-120"/>
                <a:ea typeface="微軟正黑體" panose="020B0604030504040204" pitchFamily="34" charset="-120"/>
              </a:rPr>
              <a:t>) </a:t>
            </a:r>
          </a:p>
          <a:p>
            <a:pPr>
              <a:lnSpc>
                <a:spcPct val="110000"/>
              </a:lnSpc>
              <a:buFontTx/>
              <a:buNone/>
            </a:pP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非系統部分 </a:t>
            </a:r>
            <a:r>
              <a:rPr lang="en-US" altLang="zh-TW" sz="2800" dirty="0">
                <a:latin typeface="微軟正黑體" panose="020B0604030504040204" pitchFamily="34" charset="-120"/>
                <a:ea typeface="微軟正黑體" panose="020B0604030504040204" pitchFamily="34" charset="-120"/>
              </a:rPr>
              <a:t>(</a:t>
            </a:r>
            <a:r>
              <a:rPr lang="el-GR" altLang="zh-TW" sz="2800" dirty="0">
                <a:latin typeface="微軟正黑體" panose="020B0604030504040204" pitchFamily="34" charset="-120"/>
                <a:ea typeface="微軟正黑體" panose="020B0604030504040204" pitchFamily="34" charset="-120"/>
              </a:rPr>
              <a:t>ε</a:t>
            </a:r>
            <a:r>
              <a:rPr lang="en-US" altLang="zh-TW" sz="2800" dirty="0">
                <a:latin typeface="微軟正黑體" panose="020B0604030504040204" pitchFamily="34" charset="-120"/>
                <a:ea typeface="微軟正黑體" panose="020B0604030504040204" pitchFamily="34" charset="-120"/>
              </a:rPr>
              <a:t>)</a:t>
            </a:r>
          </a:p>
          <a:p>
            <a:pPr>
              <a:lnSpc>
                <a:spcPct val="110000"/>
              </a:lnSpc>
              <a:buFontTx/>
              <a:buNone/>
            </a:pPr>
            <a:r>
              <a:rPr lang="en-US" altLang="zh-TW" sz="2800" dirty="0">
                <a:latin typeface="微軟正黑體" panose="020B0604030504040204" pitchFamily="34" charset="-120"/>
                <a:ea typeface="微軟正黑體" panose="020B0604030504040204" pitchFamily="34" charset="-120"/>
              </a:rPr>
              <a:t>               = </a:t>
            </a:r>
            <a:r>
              <a:rPr lang="en-US" altLang="zh-TW" sz="2800" i="1" dirty="0">
                <a:latin typeface="微軟正黑體" panose="020B0604030504040204" pitchFamily="34" charset="-120"/>
                <a:ea typeface="微軟正黑體" panose="020B0604030504040204" pitchFamily="34" charset="-120"/>
              </a:rPr>
              <a:t>E</a:t>
            </a:r>
            <a:r>
              <a:rPr lang="en-US" altLang="zh-TW" sz="2800" dirty="0">
                <a:latin typeface="微軟正黑體" panose="020B0604030504040204" pitchFamily="34" charset="-120"/>
                <a:ea typeface="微軟正黑體" panose="020B0604030504040204" pitchFamily="34" charset="-120"/>
              </a:rPr>
              <a:t>(</a:t>
            </a:r>
            <a:r>
              <a:rPr lang="en-US" altLang="zh-TW" sz="2800" i="1" dirty="0">
                <a:latin typeface="微軟正黑體" panose="020B0604030504040204" pitchFamily="34" charset="-120"/>
                <a:ea typeface="微軟正黑體" panose="020B0604030504040204" pitchFamily="34" charset="-120"/>
              </a:rPr>
              <a:t>R</a:t>
            </a:r>
            <a:r>
              <a:rPr lang="en-US" altLang="zh-TW" sz="2800" dirty="0">
                <a:latin typeface="微軟正黑體" panose="020B0604030504040204" pitchFamily="34" charset="-120"/>
                <a:ea typeface="微軟正黑體" panose="020B0604030504040204" pitchFamily="34" charset="-120"/>
              </a:rPr>
              <a:t>)</a:t>
            </a:r>
            <a:r>
              <a:rPr lang="en-US" altLang="zh-TW" sz="2800" i="1" dirty="0">
                <a:latin typeface="微軟正黑體" panose="020B0604030504040204" pitchFamily="34" charset="-120"/>
                <a:ea typeface="微軟正黑體" panose="020B0604030504040204" pitchFamily="34" charset="-120"/>
              </a:rPr>
              <a:t> + m + </a:t>
            </a:r>
            <a:r>
              <a:rPr lang="el-GR" altLang="zh-TW" sz="2800" dirty="0">
                <a:latin typeface="微軟正黑體" panose="020B0604030504040204" pitchFamily="34" charset="-120"/>
                <a:ea typeface="微軟正黑體" panose="020B0604030504040204" pitchFamily="34" charset="-120"/>
              </a:rPr>
              <a:t>ε</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15</a:t>
            </a:fld>
            <a:endParaRPr lang="zh-TW" altLang="en-US"/>
          </a:p>
        </p:txBody>
      </p:sp>
    </p:spTree>
    <p:extLst>
      <p:ext uri="{BB962C8B-B14F-4D97-AF65-F5344CB8AC3E}">
        <p14:creationId xmlns:p14="http://schemas.microsoft.com/office/powerpoint/2010/main" val="62708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381000"/>
            <a:ext cx="7848600" cy="990600"/>
          </a:xfrm>
        </p:spPr>
        <p:txBody>
          <a:bodyPr/>
          <a:lstStyle/>
          <a:p>
            <a:r>
              <a:rPr lang="zh-TW" altLang="en-US" b="1">
                <a:ea typeface="新細明體" pitchFamily="18" charset="-120"/>
              </a:rPr>
              <a:t>多樣化投資原則</a:t>
            </a:r>
            <a:endParaRPr lang="en-US" altLang="zh-TW" b="1">
              <a:ea typeface="新細明體" pitchFamily="18" charset="-120"/>
            </a:endParaRPr>
          </a:p>
        </p:txBody>
      </p:sp>
      <p:sp>
        <p:nvSpPr>
          <p:cNvPr id="131075" name="Rectangle 3"/>
          <p:cNvSpPr>
            <a:spLocks noGrp="1" noChangeArrowheads="1"/>
          </p:cNvSpPr>
          <p:nvPr>
            <p:ph idx="1"/>
          </p:nvPr>
        </p:nvSpPr>
        <p:spPr>
          <a:xfrm>
            <a:off x="533400" y="1676400"/>
            <a:ext cx="7772400" cy="4724400"/>
          </a:xfrm>
        </p:spPr>
        <p:txBody>
          <a:bodyPr>
            <a:normAutofit/>
          </a:bodyPr>
          <a:lstStyle/>
          <a:p>
            <a:r>
              <a:rPr lang="zh-TW" altLang="en-US" sz="2800" dirty="0">
                <a:latin typeface="微軟正黑體" panose="020B0604030504040204" pitchFamily="34" charset="-120"/>
                <a:ea typeface="微軟正黑體" panose="020B0604030504040204" pitchFamily="34" charset="-120"/>
              </a:rPr>
              <a:t>多樣化投資足以降低風險，卻不會等額減少期望報酬</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降低報酬的變異性</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會發生風險降低的情況，是因為一項資產的期望報酬變差時，能藉由另一項期望報酬變好的資產而抵銷</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多樣化投資</a:t>
            </a:r>
            <a:r>
              <a:rPr lang="zh-TW" altLang="en-US" sz="2800" b="1" u="sng" dirty="0">
                <a:latin typeface="微軟正黑體" panose="020B0604030504040204" pitchFamily="34" charset="-120"/>
                <a:ea typeface="微軟正黑體" panose="020B0604030504040204" pitchFamily="34" charset="-120"/>
              </a:rPr>
              <a:t>無法</a:t>
            </a:r>
            <a:r>
              <a:rPr lang="zh-TW" altLang="en-US" sz="2800" b="1" u="sng" dirty="0" smtClean="0">
                <a:latin typeface="微軟正黑體" panose="020B0604030504040204" pitchFamily="34" charset="-120"/>
                <a:ea typeface="微軟正黑體" panose="020B0604030504040204" pitchFamily="34" charset="-120"/>
              </a:rPr>
              <a:t>降低</a:t>
            </a:r>
            <a:r>
              <a:rPr lang="zh-TW" altLang="en-US" sz="2800" dirty="0" smtClean="0">
                <a:latin typeface="微軟正黑體" panose="020B0604030504040204" pitchFamily="34" charset="-120"/>
                <a:ea typeface="微軟正黑體" panose="020B0604030504040204" pitchFamily="34" charset="-120"/>
              </a:rPr>
              <a:t>系統風險</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16</a:t>
            </a:fld>
            <a:endParaRPr lang="zh-TW" altLang="en-US"/>
          </a:p>
        </p:txBody>
      </p:sp>
    </p:spTree>
    <p:extLst>
      <p:ext uri="{BB962C8B-B14F-4D97-AF65-F5344CB8AC3E}">
        <p14:creationId xmlns:p14="http://schemas.microsoft.com/office/powerpoint/2010/main" val="2521841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931224" cy="1143000"/>
          </a:xfrm>
        </p:spPr>
        <p:txBody>
          <a:bodyPr/>
          <a:lstStyle/>
          <a:p>
            <a:r>
              <a:rPr lang="zh-TW" altLang="zh-TW" sz="4000" b="1" dirty="0"/>
              <a:t>表</a:t>
            </a:r>
            <a:r>
              <a:rPr lang="en-US" altLang="zh-TW" sz="4000" b="1" dirty="0"/>
              <a:t>11.7  </a:t>
            </a:r>
            <a:r>
              <a:rPr lang="zh-TW" altLang="zh-TW" sz="4000" b="1" dirty="0"/>
              <a:t>投資組合每年報酬的標準差</a:t>
            </a:r>
            <a:endParaRPr lang="zh-TW" altLang="en-US" sz="4000" b="1"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17</a:t>
            </a:fld>
            <a:endParaRPr lang="zh-TW"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035370"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0574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zh-TW" altLang="en-US" b="1">
                <a:ea typeface="新細明體" pitchFamily="18" charset="-120"/>
              </a:rPr>
              <a:t>圖</a:t>
            </a:r>
            <a:r>
              <a:rPr lang="en-US" altLang="zh-TW" b="1">
                <a:ea typeface="新細明體" pitchFamily="18" charset="-120"/>
              </a:rPr>
              <a:t>11.1  </a:t>
            </a:r>
            <a:r>
              <a:rPr lang="zh-TW" altLang="en-US" b="1">
                <a:ea typeface="新細明體" pitchFamily="18" charset="-120"/>
              </a:rPr>
              <a:t>多樣化投資組合</a:t>
            </a:r>
            <a:r>
              <a:rPr lang="zh-TW" altLang="en-US">
                <a:ea typeface="新細明體" pitchFamily="18" charset="-120"/>
              </a:rPr>
              <a:t> </a:t>
            </a: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18</a:t>
            </a:fld>
            <a:endParaRPr lang="zh-TW" alt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40768"/>
            <a:ext cx="6120680" cy="5168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440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81000"/>
            <a:ext cx="7848600" cy="990600"/>
          </a:xfrm>
        </p:spPr>
        <p:txBody>
          <a:bodyPr/>
          <a:lstStyle/>
          <a:p>
            <a:r>
              <a:rPr lang="zh-TW" altLang="en-US" b="1">
                <a:ea typeface="新細明體" pitchFamily="18" charset="-120"/>
              </a:rPr>
              <a:t>總風險＝個別風險</a:t>
            </a:r>
            <a:endParaRPr lang="en-US" altLang="zh-TW" b="1">
              <a:ea typeface="新細明體" pitchFamily="18" charset="-120"/>
            </a:endParaRPr>
          </a:p>
        </p:txBody>
      </p:sp>
      <p:sp>
        <p:nvSpPr>
          <p:cNvPr id="40963" name="Rectangle 3"/>
          <p:cNvSpPr>
            <a:spLocks noGrp="1" noChangeArrowheads="1"/>
          </p:cNvSpPr>
          <p:nvPr>
            <p:ph idx="1"/>
          </p:nvPr>
        </p:nvSpPr>
        <p:spPr>
          <a:xfrm>
            <a:off x="611560" y="1828800"/>
            <a:ext cx="7848600" cy="4495800"/>
          </a:xfrm>
        </p:spPr>
        <p:txBody>
          <a:bodyPr>
            <a:normAutofit/>
          </a:bodyPr>
          <a:lstStyle/>
          <a:p>
            <a:r>
              <a:rPr lang="zh-TW" altLang="en-US" sz="2800" b="1" dirty="0">
                <a:latin typeface="微軟正黑體" panose="020B0604030504040204" pitchFamily="34" charset="-120"/>
                <a:ea typeface="微軟正黑體" panose="020B0604030504040204" pitchFamily="34" charset="-120"/>
              </a:rPr>
              <a:t>總風險＝系統風險＋非系統風險</a:t>
            </a:r>
            <a:endParaRPr lang="en-US" altLang="zh-TW" sz="2800" b="1"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以</a:t>
            </a:r>
            <a:r>
              <a:rPr lang="zh-TW" altLang="en-US" sz="2800" b="1" dirty="0">
                <a:latin typeface="微軟正黑體" panose="020B0604030504040204" pitchFamily="34" charset="-120"/>
                <a:ea typeface="微軟正黑體" panose="020B0604030504040204" pitchFamily="34" charset="-120"/>
              </a:rPr>
              <a:t>報酬率的標準差</a:t>
            </a:r>
            <a:r>
              <a:rPr lang="zh-TW" altLang="en-US" sz="2800" dirty="0">
                <a:latin typeface="微軟正黑體" panose="020B0604030504040204" pitchFamily="34" charset="-120"/>
                <a:ea typeface="微軟正黑體" panose="020B0604030504040204" pitchFamily="34" charset="-120"/>
              </a:rPr>
              <a:t>衡量總風險</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對一個充分多樣化的投資組合而言，非系統風險是微不足道的</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總之，</a:t>
            </a:r>
            <a:r>
              <a:rPr lang="zh-TW" altLang="en-US" sz="2800" b="1" dirty="0">
                <a:latin typeface="微軟正黑體" panose="020B0604030504040204" pitchFamily="34" charset="-120"/>
                <a:ea typeface="微軟正黑體" panose="020B0604030504040204" pitchFamily="34" charset="-120"/>
              </a:rPr>
              <a:t>多樣化投資組合的總風險，實際上就等於系統風險</a:t>
            </a:r>
            <a:endParaRPr lang="en-US" altLang="zh-TW" sz="28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19</a:t>
            </a:fld>
            <a:endParaRPr lang="zh-TW" altLang="en-US"/>
          </a:p>
        </p:txBody>
      </p:sp>
    </p:spTree>
    <p:extLst>
      <p:ext uri="{BB962C8B-B14F-4D97-AF65-F5344CB8AC3E}">
        <p14:creationId xmlns:p14="http://schemas.microsoft.com/office/powerpoint/2010/main" val="642700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848600" cy="990600"/>
          </a:xfrm>
        </p:spPr>
        <p:txBody>
          <a:bodyPr/>
          <a:lstStyle/>
          <a:p>
            <a:r>
              <a:rPr lang="zh-TW" altLang="en-US" b="1">
                <a:ea typeface="新細明體" pitchFamily="18" charset="-120"/>
              </a:rPr>
              <a:t>期望報酬</a:t>
            </a:r>
            <a:endParaRPr lang="en-US" altLang="zh-TW" b="1">
              <a:ea typeface="新細明體" pitchFamily="18" charset="-120"/>
            </a:endParaRPr>
          </a:p>
        </p:txBody>
      </p:sp>
      <p:sp>
        <p:nvSpPr>
          <p:cNvPr id="8195" name="Rectangle 3"/>
          <p:cNvSpPr>
            <a:spLocks noGrp="1" noChangeArrowheads="1"/>
          </p:cNvSpPr>
          <p:nvPr>
            <p:ph idx="1"/>
          </p:nvPr>
        </p:nvSpPr>
        <p:spPr>
          <a:xfrm>
            <a:off x="685800" y="1676400"/>
            <a:ext cx="7848600" cy="4648200"/>
          </a:xfrm>
        </p:spPr>
        <p:txBody>
          <a:bodyPr>
            <a:normAutofit/>
          </a:bodyPr>
          <a:lstStyle/>
          <a:p>
            <a:pPr>
              <a:spcBef>
                <a:spcPct val="30000"/>
              </a:spcBef>
            </a:pPr>
            <a:r>
              <a:rPr lang="zh-TW" altLang="en-US" sz="2800" dirty="0">
                <a:latin typeface="微軟正黑體" panose="020B0604030504040204" pitchFamily="34" charset="-120"/>
                <a:ea typeface="微軟正黑體" panose="020B0604030504040204" pitchFamily="34" charset="-120"/>
              </a:rPr>
              <a:t>根據可能產出結果的機率，得出期望報酬 </a:t>
            </a:r>
          </a:p>
          <a:p>
            <a:pPr lvl="1">
              <a:lnSpc>
                <a:spcPct val="90000"/>
              </a:lnSpc>
            </a:pPr>
            <a:r>
              <a:rPr lang="zh-TW" altLang="en-US" sz="2800" dirty="0">
                <a:latin typeface="微軟正黑體" panose="020B0604030504040204" pitchFamily="34" charset="-120"/>
                <a:ea typeface="微軟正黑體" panose="020B0604030504040204" pitchFamily="34" charset="-120"/>
              </a:rPr>
              <a:t>「期望」意謂重複許多次這個過程所得到的平均值</a:t>
            </a:r>
          </a:p>
          <a:p>
            <a:pPr lvl="1">
              <a:lnSpc>
                <a:spcPct val="90000"/>
              </a:lnSpc>
            </a:pPr>
            <a:r>
              <a:rPr lang="zh-TW" altLang="en-US" sz="2800" dirty="0">
                <a:latin typeface="微軟正黑體" panose="020B0604030504040204" pitchFamily="34" charset="-120"/>
                <a:ea typeface="微軟正黑體" panose="020B0604030504040204" pitchFamily="34" charset="-120"/>
              </a:rPr>
              <a:t>「期望」報酬甚至並不是一個實際上可能出現的報酬</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a:t>
            </a:fld>
            <a:endParaRPr lang="zh-TW" altLang="en-US"/>
          </a:p>
        </p:txBody>
      </p:sp>
      <p:graphicFrame>
        <p:nvGraphicFramePr>
          <p:cNvPr id="8196" name="Object 4"/>
          <p:cNvGraphicFramePr>
            <a:graphicFrameLocks noChangeAspect="1"/>
          </p:cNvGraphicFramePr>
          <p:nvPr>
            <p:extLst>
              <p:ext uri="{D42A27DB-BD31-4B8C-83A1-F6EECF244321}">
                <p14:modId xmlns:p14="http://schemas.microsoft.com/office/powerpoint/2010/main" val="2510669611"/>
              </p:ext>
            </p:extLst>
          </p:nvPr>
        </p:nvGraphicFramePr>
        <p:xfrm>
          <a:off x="2843808" y="4221088"/>
          <a:ext cx="3069258" cy="1084399"/>
        </p:xfrm>
        <a:graphic>
          <a:graphicData uri="http://schemas.openxmlformats.org/presentationml/2006/ole">
            <mc:AlternateContent xmlns:mc="http://schemas.openxmlformats.org/markup-compatibility/2006">
              <mc:Choice xmlns:v="urn:schemas-microsoft-com:vml" Requires="v">
                <p:oleObj spid="_x0000_s1110" name="方程式" r:id="rId4" imgW="1091880" imgH="431640" progId="Equation.3">
                  <p:embed/>
                </p:oleObj>
              </mc:Choice>
              <mc:Fallback>
                <p:oleObj name="方程式" r:id="rId4" imgW="10918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4221088"/>
                        <a:ext cx="3069258" cy="108439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69694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457200"/>
            <a:ext cx="7848600" cy="914400"/>
          </a:xfrm>
        </p:spPr>
        <p:txBody>
          <a:bodyPr/>
          <a:lstStyle/>
          <a:p>
            <a:r>
              <a:rPr lang="zh-TW" altLang="en-US" b="1" dirty="0">
                <a:ea typeface="新細明體" pitchFamily="18" charset="-120"/>
              </a:rPr>
              <a:t>系統風險原則</a:t>
            </a:r>
            <a:endParaRPr lang="en-US" altLang="zh-TW" b="1" dirty="0">
              <a:ea typeface="新細明體" pitchFamily="18" charset="-120"/>
            </a:endParaRPr>
          </a:p>
        </p:txBody>
      </p:sp>
      <p:sp>
        <p:nvSpPr>
          <p:cNvPr id="41987" name="Rectangle 3"/>
          <p:cNvSpPr>
            <a:spLocks noGrp="1" noChangeArrowheads="1"/>
          </p:cNvSpPr>
          <p:nvPr>
            <p:ph idx="1"/>
          </p:nvPr>
        </p:nvSpPr>
        <p:spPr>
          <a:xfrm>
            <a:off x="685800" y="1905000"/>
            <a:ext cx="7702624" cy="4114800"/>
          </a:xfrm>
        </p:spPr>
        <p:txBody>
          <a:bodyPr>
            <a:normAutofit/>
          </a:bodyPr>
          <a:lstStyle/>
          <a:p>
            <a:r>
              <a:rPr lang="zh-TW" altLang="en-US" sz="2800" dirty="0">
                <a:latin typeface="微軟正黑體" panose="020B0604030504040204" pitchFamily="34" charset="-120"/>
                <a:ea typeface="微軟正黑體" panose="020B0604030504040204" pitchFamily="34" charset="-120"/>
              </a:rPr>
              <a:t>承擔風險</a:t>
            </a:r>
            <a:r>
              <a:rPr lang="zh-TW"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就有</a:t>
            </a:r>
            <a:r>
              <a:rPr lang="zh-TW" altLang="en-US" sz="2800" dirty="0" smtClean="0">
                <a:latin typeface="微軟正黑體" panose="020B0604030504040204" pitchFamily="34" charset="-120"/>
                <a:ea typeface="微軟正黑體" panose="020B0604030504040204" pitchFamily="34" charset="-120"/>
              </a:rPr>
              <a:t>報酬</a:t>
            </a:r>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是嗎</a:t>
            </a:r>
            <a:r>
              <a:rPr lang="en-US" altLang="zh-TW" sz="2800" dirty="0" smtClean="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承擔非必要的風險，不會有任何報酬</a:t>
            </a:r>
            <a:endParaRPr lang="en-US" altLang="zh-TW" sz="2800" dirty="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資產的期望報酬</a:t>
            </a:r>
            <a:r>
              <a:rPr lang="zh-TW"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市場的必要報酬</a:t>
            </a:r>
            <a:r>
              <a:rPr lang="zh-TW"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，僅依其系統風險而決定</a:t>
            </a:r>
            <a:endParaRPr lang="en-US" altLang="zh-TW" sz="28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20</a:t>
            </a:fld>
            <a:endParaRPr lang="zh-TW" altLang="en-US"/>
          </a:p>
        </p:txBody>
      </p:sp>
    </p:spTree>
    <p:extLst>
      <p:ext uri="{BB962C8B-B14F-4D97-AF65-F5344CB8AC3E}">
        <p14:creationId xmlns:p14="http://schemas.microsoft.com/office/powerpoint/2010/main" val="99595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67804" y="457200"/>
            <a:ext cx="6540500" cy="841375"/>
          </a:xfrm>
        </p:spPr>
        <p:txBody>
          <a:bodyPr/>
          <a:lstStyle/>
          <a:p>
            <a:r>
              <a:rPr lang="zh-TW" altLang="en-US" b="1" dirty="0">
                <a:ea typeface="新細明體" pitchFamily="18" charset="-120"/>
              </a:rPr>
              <a:t>投資組合的貝它值</a:t>
            </a:r>
          </a:p>
        </p:txBody>
      </p:sp>
      <p:graphicFrame>
        <p:nvGraphicFramePr>
          <p:cNvPr id="179204" name="Object 4"/>
          <p:cNvGraphicFramePr>
            <a:graphicFrameLocks noGrp="1" noChangeAspect="1"/>
          </p:cNvGraphicFramePr>
          <p:nvPr>
            <p:ph idx="1"/>
            <p:extLst>
              <p:ext uri="{D42A27DB-BD31-4B8C-83A1-F6EECF244321}">
                <p14:modId xmlns:p14="http://schemas.microsoft.com/office/powerpoint/2010/main" val="591532001"/>
              </p:ext>
            </p:extLst>
          </p:nvPr>
        </p:nvGraphicFramePr>
        <p:xfrm>
          <a:off x="2987824" y="3717032"/>
          <a:ext cx="2448272" cy="923887"/>
        </p:xfrm>
        <a:graphic>
          <a:graphicData uri="http://schemas.openxmlformats.org/presentationml/2006/ole">
            <mc:AlternateContent xmlns:mc="http://schemas.openxmlformats.org/markup-compatibility/2006">
              <mc:Choice xmlns:v="urn:schemas-microsoft-com:vml" Requires="v">
                <p:oleObj spid="_x0000_s4183" name="Equation" r:id="rId4" imgW="914400" imgH="431640" progId="Equation.3">
                  <p:embed/>
                </p:oleObj>
              </mc:Choice>
              <mc:Fallback>
                <p:oleObj name="Equation" r:id="rId4" imgW="9144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3717032"/>
                        <a:ext cx="2448272" cy="923887"/>
                      </a:xfrm>
                      <a:prstGeom prst="rect">
                        <a:avLst/>
                      </a:prstGeom>
                      <a:noFill/>
                      <a:ln w="38100">
                        <a:noFill/>
                        <a:miter lim="800000"/>
                        <a:headEnd/>
                        <a:tailEnd/>
                      </a:ln>
                      <a:effectLst/>
                      <a:extLst/>
                    </p:spPr>
                  </p:pic>
                </p:oleObj>
              </mc:Fallback>
            </mc:AlternateContent>
          </a:graphicData>
        </a:graphic>
      </p:graphicFrame>
      <p:sp>
        <p:nvSpPr>
          <p:cNvPr id="2" name="投影片編號版面配置區 1"/>
          <p:cNvSpPr>
            <a:spLocks noGrp="1"/>
          </p:cNvSpPr>
          <p:nvPr>
            <p:ph type="sldNum" sz="quarter" idx="12"/>
          </p:nvPr>
        </p:nvSpPr>
        <p:spPr/>
        <p:txBody>
          <a:bodyPr/>
          <a:lstStyle/>
          <a:p>
            <a:fld id="{73DA0BB7-265A-403C-9275-D587AB510EDC}" type="slidenum">
              <a:rPr lang="zh-TW" altLang="en-US" smtClean="0"/>
              <a:t>21</a:t>
            </a:fld>
            <a:endParaRPr lang="zh-TW" altLang="en-US"/>
          </a:p>
        </p:txBody>
      </p:sp>
      <p:sp>
        <p:nvSpPr>
          <p:cNvPr id="179203" name="Rectangle 3"/>
          <p:cNvSpPr>
            <a:spLocks noChangeArrowheads="1"/>
          </p:cNvSpPr>
          <p:nvPr/>
        </p:nvSpPr>
        <p:spPr bwMode="auto">
          <a:xfrm>
            <a:off x="683568" y="1772816"/>
            <a:ext cx="7632848" cy="224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tabLst>
                <a:tab pos="511175" algn="l"/>
              </a:tabLst>
              <a:defRPr sz="2400">
                <a:solidFill>
                  <a:schemeClr val="tx1"/>
                </a:solidFill>
                <a:latin typeface="Times New Roman" pitchFamily="18" charset="0"/>
              </a:defRPr>
            </a:lvl1pPr>
            <a:lvl2pPr>
              <a:tabLst>
                <a:tab pos="511175" algn="l"/>
              </a:tabLst>
              <a:defRPr sz="2400">
                <a:solidFill>
                  <a:schemeClr val="tx1"/>
                </a:solidFill>
                <a:latin typeface="Times New Roman" pitchFamily="18" charset="0"/>
              </a:defRPr>
            </a:lvl2pPr>
            <a:lvl3pPr>
              <a:tabLst>
                <a:tab pos="511175" algn="l"/>
              </a:tabLst>
              <a:defRPr sz="2400">
                <a:solidFill>
                  <a:schemeClr val="tx1"/>
                </a:solidFill>
                <a:latin typeface="Times New Roman" pitchFamily="18" charset="0"/>
              </a:defRPr>
            </a:lvl3pPr>
            <a:lvl4pPr>
              <a:tabLst>
                <a:tab pos="511175" algn="l"/>
              </a:tabLst>
              <a:defRPr sz="2400">
                <a:solidFill>
                  <a:schemeClr val="tx1"/>
                </a:solidFill>
                <a:latin typeface="Times New Roman" pitchFamily="18" charset="0"/>
              </a:defRPr>
            </a:lvl4pPr>
            <a:lvl5pPr>
              <a:tabLst>
                <a:tab pos="511175" algn="l"/>
              </a:tabLst>
              <a:defRPr sz="2400">
                <a:solidFill>
                  <a:schemeClr val="tx1"/>
                </a:solidFill>
                <a:latin typeface="Times New Roman" pitchFamily="18" charset="0"/>
              </a:defRPr>
            </a:lvl5pPr>
            <a:lvl6pPr fontAlgn="base">
              <a:spcBef>
                <a:spcPct val="0"/>
              </a:spcBef>
              <a:spcAft>
                <a:spcPct val="0"/>
              </a:spcAft>
              <a:tabLst>
                <a:tab pos="511175" algn="l"/>
              </a:tabLst>
              <a:defRPr sz="2400">
                <a:solidFill>
                  <a:schemeClr val="tx1"/>
                </a:solidFill>
                <a:latin typeface="Times New Roman" pitchFamily="18" charset="0"/>
              </a:defRPr>
            </a:lvl6pPr>
            <a:lvl7pPr fontAlgn="base">
              <a:spcBef>
                <a:spcPct val="0"/>
              </a:spcBef>
              <a:spcAft>
                <a:spcPct val="0"/>
              </a:spcAft>
              <a:tabLst>
                <a:tab pos="511175" algn="l"/>
              </a:tabLst>
              <a:defRPr sz="2400">
                <a:solidFill>
                  <a:schemeClr val="tx1"/>
                </a:solidFill>
                <a:latin typeface="Times New Roman" pitchFamily="18" charset="0"/>
              </a:defRPr>
            </a:lvl7pPr>
            <a:lvl8pPr fontAlgn="base">
              <a:spcBef>
                <a:spcPct val="0"/>
              </a:spcBef>
              <a:spcAft>
                <a:spcPct val="0"/>
              </a:spcAft>
              <a:tabLst>
                <a:tab pos="511175" algn="l"/>
              </a:tabLst>
              <a:defRPr sz="2400">
                <a:solidFill>
                  <a:schemeClr val="tx1"/>
                </a:solidFill>
                <a:latin typeface="Times New Roman" pitchFamily="18" charset="0"/>
              </a:defRPr>
            </a:lvl8pPr>
            <a:lvl9pPr fontAlgn="base">
              <a:spcBef>
                <a:spcPct val="0"/>
              </a:spcBef>
              <a:spcAft>
                <a:spcPct val="0"/>
              </a:spcAft>
              <a:tabLst>
                <a:tab pos="511175" algn="l"/>
              </a:tabLst>
              <a:defRPr sz="2400">
                <a:solidFill>
                  <a:schemeClr val="tx1"/>
                </a:solidFill>
                <a:latin typeface="Times New Roman" pitchFamily="18" charset="0"/>
              </a:defRPr>
            </a:lvl9pPr>
          </a:lstStyle>
          <a:p>
            <a:pPr eaLnBrk="0" hangingPunct="0"/>
            <a:r>
              <a:rPr lang="el-GR" altLang="zh-TW" sz="2800" dirty="0">
                <a:latin typeface="微軟正黑體" panose="020B0604030504040204" pitchFamily="34" charset="-120"/>
                <a:ea typeface="微軟正黑體" panose="020B0604030504040204" pitchFamily="34" charset="-120"/>
                <a:cs typeface="Arial" charset="0"/>
              </a:rPr>
              <a:t>β</a:t>
            </a:r>
            <a:r>
              <a:rPr lang="en-US" altLang="zh-TW" sz="2800" baseline="-25000" dirty="0">
                <a:latin typeface="微軟正黑體" panose="020B0604030504040204" pitchFamily="34" charset="-120"/>
                <a:ea typeface="微軟正黑體" panose="020B0604030504040204" pitchFamily="34" charset="-120"/>
                <a:cs typeface="Arial" charset="0"/>
              </a:rPr>
              <a:t>p</a:t>
            </a:r>
            <a:r>
              <a:rPr lang="en-US" altLang="zh-TW" sz="2800" dirty="0">
                <a:latin typeface="微軟正黑體" panose="020B0604030504040204" pitchFamily="34" charset="-120"/>
                <a:ea typeface="微軟正黑體" panose="020B0604030504040204" pitchFamily="34" charset="-120"/>
                <a:cs typeface="Arial" charset="0"/>
              </a:rPr>
              <a:t>	= </a:t>
            </a:r>
            <a:r>
              <a:rPr lang="zh-TW" altLang="en-US" sz="2800" dirty="0">
                <a:latin typeface="微軟正黑體" panose="020B0604030504040204" pitchFamily="34" charset="-120"/>
                <a:ea typeface="微軟正黑體" panose="020B0604030504040204" pitchFamily="34" charset="-120"/>
                <a:cs typeface="Arial" charset="0"/>
              </a:rPr>
              <a:t>在投資組合中所有資產的貝它值加權平均</a:t>
            </a:r>
            <a:endParaRPr lang="en-US" altLang="zh-TW" sz="2800" dirty="0">
              <a:latin typeface="微軟正黑體" panose="020B0604030504040204" pitchFamily="34" charset="-120"/>
              <a:ea typeface="微軟正黑體" panose="020B0604030504040204" pitchFamily="34" charset="-120"/>
              <a:cs typeface="Arial" charset="0"/>
            </a:endParaRPr>
          </a:p>
          <a:p>
            <a:pPr eaLnBrk="0" hangingPunct="0"/>
            <a:endParaRPr lang="en-US" altLang="zh-TW" sz="2800" dirty="0" smtClean="0">
              <a:latin typeface="微軟正黑體" panose="020B0604030504040204" pitchFamily="34" charset="-120"/>
              <a:ea typeface="微軟正黑體" panose="020B0604030504040204" pitchFamily="34" charset="-120"/>
              <a:cs typeface="Arial" charset="0"/>
            </a:endParaRPr>
          </a:p>
          <a:p>
            <a:pPr algn="ctr" eaLnBrk="0" hangingPunct="0"/>
            <a:r>
              <a:rPr lang="zh-TW" altLang="en-US" sz="2800" dirty="0" smtClean="0">
                <a:latin typeface="微軟正黑體" panose="020B0604030504040204" pitchFamily="34" charset="-120"/>
                <a:ea typeface="微軟正黑體" panose="020B0604030504040204" pitchFamily="34" charset="-120"/>
                <a:cs typeface="Arial" charset="0"/>
              </a:rPr>
              <a:t>權數 </a:t>
            </a:r>
            <a:r>
              <a:rPr lang="en-US" altLang="zh-TW" sz="2800" dirty="0">
                <a:latin typeface="微軟正黑體" panose="020B0604030504040204" pitchFamily="34" charset="-120"/>
                <a:ea typeface="微軟正黑體" panose="020B0604030504040204" pitchFamily="34" charset="-120"/>
                <a:cs typeface="Arial" charset="0"/>
              </a:rPr>
              <a:t>(</a:t>
            </a:r>
            <a:r>
              <a:rPr lang="en-US" altLang="zh-TW" sz="2800" i="1" dirty="0" err="1" smtClean="0">
                <a:latin typeface="微軟正黑體" panose="020B0604030504040204" pitchFamily="34" charset="-120"/>
                <a:ea typeface="微軟正黑體" panose="020B0604030504040204" pitchFamily="34" charset="-120"/>
                <a:cs typeface="Arial" charset="0"/>
              </a:rPr>
              <a:t>w</a:t>
            </a:r>
            <a:r>
              <a:rPr lang="en-US" altLang="zh-TW" sz="2800" i="1" baseline="-25000" dirty="0" err="1" smtClean="0">
                <a:latin typeface="微軟正黑體" panose="020B0604030504040204" pitchFamily="34" charset="-120"/>
                <a:ea typeface="微軟正黑體" panose="020B0604030504040204" pitchFamily="34" charset="-120"/>
                <a:cs typeface="Arial" charset="0"/>
              </a:rPr>
              <a:t>i</a:t>
            </a:r>
            <a:r>
              <a:rPr lang="en-US" altLang="zh-TW" sz="2800" i="1" baseline="-25000" dirty="0" smtClean="0">
                <a:latin typeface="微軟正黑體" panose="020B0604030504040204" pitchFamily="34" charset="-120"/>
                <a:ea typeface="微軟正黑體" panose="020B0604030504040204" pitchFamily="34" charset="-120"/>
                <a:cs typeface="Arial" charset="0"/>
              </a:rPr>
              <a:t> </a:t>
            </a:r>
            <a:r>
              <a:rPr lang="en-US" altLang="zh-TW" sz="2800" dirty="0" smtClean="0">
                <a:latin typeface="微軟正黑體" panose="020B0604030504040204" pitchFamily="34" charset="-120"/>
                <a:ea typeface="微軟正黑體" panose="020B0604030504040204" pitchFamily="34" charset="-120"/>
                <a:cs typeface="Arial" charset="0"/>
              </a:rPr>
              <a:t>) </a:t>
            </a:r>
            <a:r>
              <a:rPr lang="en-US" altLang="zh-TW" sz="2800" dirty="0">
                <a:latin typeface="微軟正黑體" panose="020B0604030504040204" pitchFamily="34" charset="-120"/>
                <a:ea typeface="微軟正黑體" panose="020B0604030504040204" pitchFamily="34" charset="-120"/>
                <a:cs typeface="Arial" charset="0"/>
              </a:rPr>
              <a:t>= </a:t>
            </a:r>
            <a:r>
              <a:rPr lang="en-US" altLang="zh-TW" sz="2800" dirty="0" err="1" smtClean="0">
                <a:latin typeface="微軟正黑體" panose="020B0604030504040204" pitchFamily="34" charset="-120"/>
                <a:ea typeface="微軟正黑體" panose="020B0604030504040204" pitchFamily="34" charset="-120"/>
                <a:cs typeface="Arial" charset="0"/>
              </a:rPr>
              <a:t>i</a:t>
            </a:r>
            <a:r>
              <a:rPr lang="zh-TW" altLang="en-US" sz="2800" dirty="0" smtClean="0">
                <a:latin typeface="微軟正黑體" panose="020B0604030504040204" pitchFamily="34" charset="-120"/>
                <a:ea typeface="微軟正黑體" panose="020B0604030504040204" pitchFamily="34" charset="-120"/>
                <a:cs typeface="Arial" charset="0"/>
              </a:rPr>
              <a:t> 資產</a:t>
            </a:r>
            <a:r>
              <a:rPr lang="zh-TW" altLang="en-US" sz="2800" dirty="0">
                <a:latin typeface="微軟正黑體" panose="020B0604030504040204" pitchFamily="34" charset="-120"/>
                <a:ea typeface="微軟正黑體" panose="020B0604030504040204" pitchFamily="34" charset="-120"/>
                <a:cs typeface="Arial" charset="0"/>
              </a:rPr>
              <a:t>投入在投資組合金額中的</a:t>
            </a:r>
            <a:r>
              <a:rPr lang="en-US" altLang="zh-TW" sz="2800" dirty="0">
                <a:latin typeface="微軟正黑體" panose="020B0604030504040204" pitchFamily="34" charset="-120"/>
                <a:ea typeface="微軟正黑體" panose="020B0604030504040204" pitchFamily="34" charset="-120"/>
                <a:cs typeface="Arial" charset="0"/>
              </a:rPr>
              <a:t>%</a:t>
            </a:r>
            <a:endParaRPr lang="zh-TW" altLang="en-US" sz="2800" dirty="0">
              <a:latin typeface="微軟正黑體" panose="020B0604030504040204" pitchFamily="34" charset="-120"/>
              <a:ea typeface="微軟正黑體" panose="020B0604030504040204" pitchFamily="34" charset="-120"/>
              <a:cs typeface="Arial" charset="0"/>
            </a:endParaRPr>
          </a:p>
          <a:p>
            <a:pPr eaLnBrk="0" hangingPunct="0"/>
            <a:endParaRPr lang="en-US" altLang="zh-TW" sz="2800" dirty="0">
              <a:latin typeface="微軟正黑體" panose="020B0604030504040204" pitchFamily="34" charset="-120"/>
              <a:ea typeface="微軟正黑體" panose="020B0604030504040204" pitchFamily="34" charset="-120"/>
              <a:cs typeface="Arial" charset="0"/>
            </a:endParaRPr>
          </a:p>
          <a:p>
            <a:pPr eaLnBrk="0" hangingPunct="0"/>
            <a:r>
              <a:rPr lang="en-US" altLang="zh-TW" sz="2800" b="1" dirty="0">
                <a:latin typeface="微軟正黑體" panose="020B0604030504040204" pitchFamily="34" charset="-120"/>
                <a:ea typeface="微軟正黑體" panose="020B0604030504040204" pitchFamily="34" charset="-120"/>
                <a:cs typeface="Arial" charset="0"/>
              </a:rPr>
              <a:t>	</a:t>
            </a:r>
          </a:p>
        </p:txBody>
      </p:sp>
    </p:spTree>
    <p:extLst>
      <p:ext uri="{BB962C8B-B14F-4D97-AF65-F5344CB8AC3E}">
        <p14:creationId xmlns:p14="http://schemas.microsoft.com/office/powerpoint/2010/main" val="11280929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5"/>
          <p:cNvSpPr>
            <a:spLocks noGrp="1" noChangeArrowheads="1"/>
          </p:cNvSpPr>
          <p:nvPr>
            <p:ph type="title"/>
          </p:nvPr>
        </p:nvSpPr>
        <p:spPr>
          <a:xfrm>
            <a:off x="685800" y="304800"/>
            <a:ext cx="7848600" cy="1143000"/>
          </a:xfrm>
          <a:noFill/>
          <a:ln/>
        </p:spPr>
        <p:txBody>
          <a:bodyPr/>
          <a:lstStyle/>
          <a:p>
            <a:r>
              <a:rPr lang="zh-TW" altLang="en-US" b="1">
                <a:ea typeface="新細明體" pitchFamily="18" charset="-120"/>
              </a:rPr>
              <a:t>說明貝它值</a:t>
            </a:r>
            <a:endParaRPr lang="en-US" altLang="zh-TW" b="1">
              <a:ea typeface="新細明體" pitchFamily="18" charset="-120"/>
            </a:endParaRPr>
          </a:p>
        </p:txBody>
      </p:sp>
      <p:sp>
        <p:nvSpPr>
          <p:cNvPr id="141315" name="Rectangle 3"/>
          <p:cNvSpPr>
            <a:spLocks noGrp="1" noChangeArrowheads="1"/>
          </p:cNvSpPr>
          <p:nvPr>
            <p:ph idx="1"/>
          </p:nvPr>
        </p:nvSpPr>
        <p:spPr>
          <a:xfrm>
            <a:off x="609600" y="1565275"/>
            <a:ext cx="7620000" cy="5140325"/>
          </a:xfrm>
        </p:spPr>
        <p:txBody>
          <a:bodyPr/>
          <a:lstStyle/>
          <a:p>
            <a:r>
              <a:rPr lang="zh-TW" altLang="en-US" sz="2800" dirty="0">
                <a:latin typeface="微軟正黑體" panose="020B0604030504040204" pitchFamily="34" charset="-120"/>
                <a:ea typeface="微軟正黑體" panose="020B0604030504040204" pitchFamily="34" charset="-120"/>
              </a:rPr>
              <a:t>市場的貝它值 </a:t>
            </a:r>
            <a:r>
              <a:rPr lang="en-US" altLang="zh-TW" sz="2800" dirty="0">
                <a:latin typeface="微軟正黑體" panose="020B0604030504040204" pitchFamily="34" charset="-120"/>
                <a:ea typeface="微軟正黑體" panose="020B0604030504040204" pitchFamily="34" charset="-120"/>
              </a:rPr>
              <a:t>= </a:t>
            </a:r>
            <a:r>
              <a:rPr lang="en-US" altLang="zh-TW" sz="2800" dirty="0" smtClean="0">
                <a:latin typeface="微軟正黑體" panose="020B0604030504040204" pitchFamily="34" charset="-120"/>
                <a:ea typeface="微軟正黑體" panose="020B0604030504040204" pitchFamily="34" charset="-120"/>
              </a:rPr>
              <a:t>1</a:t>
            </a:r>
            <a:r>
              <a:rPr lang="zh-TW" altLang="en-US" sz="2800" dirty="0" smtClean="0">
                <a:latin typeface="微軟正黑體" panose="020B0604030504040204" pitchFamily="34" charset="-120"/>
                <a:ea typeface="微軟正黑體" panose="020B0604030504040204" pitchFamily="34" charset="-120"/>
              </a:rPr>
              <a:t>；國庫券</a:t>
            </a:r>
            <a:r>
              <a:rPr lang="zh-TW" altLang="en-US" sz="2800" dirty="0">
                <a:latin typeface="微軟正黑體" panose="020B0604030504040204" pitchFamily="34" charset="-120"/>
                <a:ea typeface="微軟正黑體" panose="020B0604030504040204" pitchFamily="34" charset="-120"/>
              </a:rPr>
              <a:t>的貝它值 </a:t>
            </a:r>
            <a:r>
              <a:rPr lang="en-US" altLang="zh-TW" sz="2800" dirty="0">
                <a:latin typeface="微軟正黑體" panose="020B0604030504040204" pitchFamily="34" charset="-120"/>
                <a:ea typeface="微軟正黑體" panose="020B0604030504040204" pitchFamily="34" charset="-120"/>
              </a:rPr>
              <a:t>= 0</a:t>
            </a:r>
          </a:p>
          <a:p>
            <a:pPr lvl="1">
              <a:lnSpc>
                <a:spcPct val="90000"/>
              </a:lnSpc>
            </a:pPr>
            <a:r>
              <a:rPr lang="zh-TW" altLang="en-US" sz="2800" dirty="0">
                <a:latin typeface="微軟正黑體" panose="020B0604030504040204" pitchFamily="34" charset="-120"/>
                <a:ea typeface="微軟正黑體" panose="020B0604030504040204" pitchFamily="34" charset="-120"/>
              </a:rPr>
              <a:t>貝它值大於</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，表示該項資產的系統風險比整體市場更高</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貝它值小於</a:t>
            </a:r>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，表示該項資產的系統風險比整體市場更低</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貝它值等於1，表示該項資產與整體市場的系統風險相同</a:t>
            </a:r>
          </a:p>
          <a:p>
            <a:r>
              <a:rPr lang="zh-TW" altLang="en-US" sz="2800" dirty="0">
                <a:latin typeface="微軟正黑體" panose="020B0604030504040204" pitchFamily="34" charset="-120"/>
                <a:ea typeface="微軟正黑體" panose="020B0604030504040204" pitchFamily="34" charset="-120"/>
              </a:rPr>
              <a:t>多數股票的貝它值介於</a:t>
            </a:r>
            <a:r>
              <a:rPr lang="en-US" altLang="zh-TW" sz="2800" dirty="0">
                <a:latin typeface="微軟正黑體" panose="020B0604030504040204" pitchFamily="34" charset="-120"/>
                <a:ea typeface="微軟正黑體" panose="020B0604030504040204" pitchFamily="34" charset="-120"/>
              </a:rPr>
              <a:t>0.5</a:t>
            </a:r>
            <a:r>
              <a:rPr lang="zh-TW" altLang="en-US" sz="2800" dirty="0">
                <a:latin typeface="微軟正黑體" panose="020B0604030504040204" pitchFamily="34" charset="-120"/>
                <a:ea typeface="微軟正黑體" panose="020B0604030504040204" pitchFamily="34" charset="-120"/>
              </a:rPr>
              <a:t>至</a:t>
            </a:r>
            <a:r>
              <a:rPr lang="en-US" altLang="zh-TW" sz="2800" dirty="0" smtClean="0">
                <a:latin typeface="微軟正黑體" panose="020B0604030504040204" pitchFamily="34" charset="-120"/>
                <a:ea typeface="微軟正黑體" panose="020B0604030504040204" pitchFamily="34" charset="-120"/>
              </a:rPr>
              <a:t>1.5</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22</a:t>
            </a:fld>
            <a:endParaRPr lang="zh-TW" altLang="en-US"/>
          </a:p>
        </p:txBody>
      </p:sp>
    </p:spTree>
    <p:extLst>
      <p:ext uri="{BB962C8B-B14F-4D97-AF65-F5344CB8AC3E}">
        <p14:creationId xmlns:p14="http://schemas.microsoft.com/office/powerpoint/2010/main" val="19725575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11560" y="566192"/>
            <a:ext cx="7848600" cy="990600"/>
          </a:xfrm>
        </p:spPr>
        <p:txBody>
          <a:bodyPr/>
          <a:lstStyle/>
          <a:p>
            <a:r>
              <a:rPr lang="zh-TW" altLang="en-US" b="1" dirty="0">
                <a:ea typeface="新細明體" pitchFamily="18" charset="-120"/>
              </a:rPr>
              <a:t>表</a:t>
            </a:r>
            <a:r>
              <a:rPr lang="en-US" altLang="zh-TW" b="1" dirty="0">
                <a:ea typeface="新細明體" pitchFamily="18" charset="-120"/>
              </a:rPr>
              <a:t>11.8  </a:t>
            </a:r>
            <a:r>
              <a:rPr lang="zh-TW" altLang="en-US" b="1" dirty="0">
                <a:ea typeface="新細明體" pitchFamily="18" charset="-120"/>
              </a:rPr>
              <a:t>入選公司的貝它係數</a:t>
            </a:r>
            <a:r>
              <a:rPr lang="zh-TW" altLang="en-US" dirty="0">
                <a:ea typeface="新細明體" pitchFamily="18" charset="-120"/>
              </a:rPr>
              <a:t> </a:t>
            </a:r>
            <a:endParaRPr lang="en-US" altLang="zh-TW" dirty="0">
              <a:ea typeface="新細明體" pitchFamily="18"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23</a:t>
            </a:fld>
            <a:endParaRPr lang="zh-TW" alt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16832"/>
            <a:ext cx="5544616" cy="3654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08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1560" y="422176"/>
            <a:ext cx="7848600" cy="990600"/>
          </a:xfrm>
        </p:spPr>
        <p:txBody>
          <a:bodyPr/>
          <a:lstStyle/>
          <a:p>
            <a:r>
              <a:rPr lang="zh-TW" altLang="en-US" b="1" dirty="0">
                <a:latin typeface="微軟正黑體" panose="020B0604030504040204" pitchFamily="34" charset="-120"/>
                <a:ea typeface="微軟正黑體" panose="020B0604030504040204" pitchFamily="34" charset="-120"/>
              </a:rPr>
              <a:t>貝它值與風險溢酬</a:t>
            </a:r>
            <a:endParaRPr lang="en-US" altLang="zh-TW" b="1" dirty="0">
              <a:latin typeface="微軟正黑體" panose="020B0604030504040204" pitchFamily="34" charset="-120"/>
              <a:ea typeface="微軟正黑體" panose="020B0604030504040204" pitchFamily="34" charset="-120"/>
            </a:endParaRPr>
          </a:p>
        </p:txBody>
      </p:sp>
      <p:sp>
        <p:nvSpPr>
          <p:cNvPr id="49155" name="Rectangle 3"/>
          <p:cNvSpPr>
            <a:spLocks noGrp="1" noChangeArrowheads="1"/>
          </p:cNvSpPr>
          <p:nvPr>
            <p:ph idx="1"/>
          </p:nvPr>
        </p:nvSpPr>
        <p:spPr>
          <a:xfrm>
            <a:off x="611560" y="1981200"/>
            <a:ext cx="7702624" cy="4038600"/>
          </a:xfrm>
        </p:spPr>
        <p:txBody>
          <a:bodyPr>
            <a:normAutofit/>
          </a:bodyPr>
          <a:lstStyle/>
          <a:p>
            <a:r>
              <a:rPr lang="zh-TW" altLang="en-US" sz="2800" dirty="0">
                <a:latin typeface="微軟正黑體" panose="020B0604030504040204" pitchFamily="34" charset="-120"/>
                <a:ea typeface="微軟正黑體" panose="020B0604030504040204" pitchFamily="34" charset="-120"/>
              </a:rPr>
              <a:t>風險溢酬 ＝ 期望報酬 － 無風險利率</a:t>
            </a:r>
          </a:p>
          <a:p>
            <a:pPr>
              <a:buFontTx/>
              <a:buNone/>
            </a:pPr>
            <a:r>
              <a:rPr lang="en-US" altLang="zh-TW" sz="2800" dirty="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 ＝</a:t>
            </a:r>
            <a:r>
              <a:rPr lang="en-US" altLang="zh-TW" sz="2800" dirty="0" smtClean="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E(R ) </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 </a:t>
            </a:r>
            <a:r>
              <a:rPr lang="en-US" altLang="zh-TW" sz="2800" dirty="0" err="1">
                <a:latin typeface="微軟正黑體" panose="020B0604030504040204" pitchFamily="34" charset="-120"/>
                <a:ea typeface="微軟正黑體" panose="020B0604030504040204" pitchFamily="34" charset="-120"/>
              </a:rPr>
              <a:t>R</a:t>
            </a:r>
            <a:r>
              <a:rPr lang="en-US" altLang="zh-TW" sz="2800" baseline="-25000" dirty="0" err="1">
                <a:latin typeface="微軟正黑體" panose="020B0604030504040204" pitchFamily="34" charset="-120"/>
                <a:ea typeface="微軟正黑體" panose="020B0604030504040204" pitchFamily="34" charset="-120"/>
              </a:rPr>
              <a:t>f</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貝它值愈大，則風險溢酬應</a:t>
            </a:r>
            <a:r>
              <a:rPr lang="zh-TW" altLang="en-US" sz="2800" dirty="0" smtClean="0">
                <a:latin typeface="微軟正黑體" panose="020B0604030504040204" pitchFamily="34" charset="-120"/>
                <a:ea typeface="微軟正黑體" panose="020B0604030504040204" pitchFamily="34" charset="-120"/>
              </a:rPr>
              <a:t>該愈高</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如果我們能界定風險溢酬與貝它值之間的關係，就可以估計期望報酬嗎？</a:t>
            </a:r>
            <a:endParaRPr lang="en-US" altLang="zh-TW" sz="2800" dirty="0">
              <a:latin typeface="微軟正黑體" panose="020B0604030504040204" pitchFamily="34" charset="-120"/>
              <a:ea typeface="微軟正黑體" panose="020B0604030504040204" pitchFamily="34" charset="-120"/>
            </a:endParaRPr>
          </a:p>
          <a:p>
            <a:pPr lvl="1">
              <a:lnSpc>
                <a:spcPct val="90000"/>
              </a:lnSpc>
            </a:pPr>
            <a:r>
              <a:rPr lang="zh-TW" altLang="en-US" sz="2800" dirty="0">
                <a:latin typeface="微軟正黑體" panose="020B0604030504040204" pitchFamily="34" charset="-120"/>
                <a:ea typeface="微軟正黑體" panose="020B0604030504040204" pitchFamily="34" charset="-120"/>
              </a:rPr>
              <a:t>答案是：正確！</a:t>
            </a: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24</a:t>
            </a:fld>
            <a:endParaRPr lang="zh-TW" altLang="en-US" dirty="0"/>
          </a:p>
        </p:txBody>
      </p:sp>
    </p:spTree>
    <p:extLst>
      <p:ext uri="{BB962C8B-B14F-4D97-AF65-F5344CB8AC3E}">
        <p14:creationId xmlns:p14="http://schemas.microsoft.com/office/powerpoint/2010/main" val="1728762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228600"/>
            <a:ext cx="7702624" cy="1143000"/>
          </a:xfrm>
        </p:spPr>
        <p:txBody>
          <a:bodyPr/>
          <a:lstStyle/>
          <a:p>
            <a:r>
              <a:rPr lang="zh-TW" altLang="en-US" b="1" dirty="0">
                <a:latin typeface="微軟正黑體" panose="020B0604030504040204" pitchFamily="34" charset="-120"/>
                <a:ea typeface="微軟正黑體" panose="020B0604030504040204" pitchFamily="34" charset="-120"/>
              </a:rPr>
              <a:t>報酬對風險的比率</a:t>
            </a:r>
            <a:endParaRPr lang="en-US" altLang="zh-TW" b="1" dirty="0">
              <a:latin typeface="微軟正黑體" panose="020B0604030504040204" pitchFamily="34" charset="-120"/>
              <a:ea typeface="微軟正黑體" panose="020B0604030504040204" pitchFamily="34" charset="-120"/>
            </a:endParaRPr>
          </a:p>
        </p:txBody>
      </p:sp>
      <p:sp>
        <p:nvSpPr>
          <p:cNvPr id="53251" name="Rectangle 3"/>
          <p:cNvSpPr>
            <a:spLocks noGrp="1" noChangeArrowheads="1"/>
          </p:cNvSpPr>
          <p:nvPr>
            <p:ph type="body" sz="half" idx="1"/>
          </p:nvPr>
        </p:nvSpPr>
        <p:spPr>
          <a:xfrm>
            <a:off x="685800" y="1600200"/>
            <a:ext cx="7630616" cy="4678363"/>
          </a:xfrm>
        </p:spPr>
        <p:txBody>
          <a:bodyPr/>
          <a:lstStyle/>
          <a:p>
            <a:r>
              <a:rPr lang="zh-TW" altLang="en-US" sz="2800" dirty="0">
                <a:latin typeface="微軟正黑體" panose="020B0604030504040204" pitchFamily="34" charset="-120"/>
                <a:ea typeface="微軟正黑體" panose="020B0604030504040204" pitchFamily="34" charset="-120"/>
              </a:rPr>
              <a:t>報酬對風險的比率：</a:t>
            </a:r>
            <a:endParaRPr lang="en-US" altLang="zh-TW" sz="2800" dirty="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r>
              <a:rPr lang="zh-TW" altLang="en-US" sz="2800" dirty="0" smtClean="0">
                <a:latin typeface="微軟正黑體" panose="020B0604030504040204" pitchFamily="34" charset="-120"/>
                <a:ea typeface="微軟正黑體" panose="020B0604030504040204" pitchFamily="34" charset="-120"/>
              </a:rPr>
              <a:t>在</a:t>
            </a:r>
            <a:r>
              <a:rPr lang="zh-TW" altLang="en-US" sz="2800" dirty="0">
                <a:latin typeface="微軟正黑體" panose="020B0604030504040204" pitchFamily="34" charset="-120"/>
                <a:ea typeface="微軟正黑體" panose="020B0604030504040204" pitchFamily="34" charset="-120"/>
              </a:rPr>
              <a:t>均衡狀態，所有資產之報酬對風險的比率應該相同</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當所有資產之期望報酬</a:t>
            </a:r>
            <a:r>
              <a:rPr lang="zh-TW" altLang="en-US" sz="2800" dirty="0" smtClean="0">
                <a:latin typeface="微軟正黑體" panose="020B0604030504040204" pitchFamily="34" charset="-120"/>
                <a:ea typeface="微軟正黑體" panose="020B0604030504040204" pitchFamily="34" charset="-120"/>
              </a:rPr>
              <a:t>與 </a:t>
            </a:r>
            <a:r>
              <a:rPr lang="el-GR" altLang="zh-TW" sz="2800" dirty="0" smtClean="0">
                <a:latin typeface="微軟正黑體" panose="020B0604030504040204" pitchFamily="34" charset="-120"/>
                <a:ea typeface="微軟正黑體" panose="020B0604030504040204" pitchFamily="34" charset="-120"/>
                <a:cs typeface="Arial" charset="0"/>
              </a:rPr>
              <a:t>β</a:t>
            </a:r>
            <a:r>
              <a:rPr lang="en-US" altLang="zh-TW" sz="2800" dirty="0" smtClean="0">
                <a:latin typeface="微軟正黑體" panose="020B0604030504040204" pitchFamily="34" charset="-120"/>
                <a:ea typeface="微軟正黑體" panose="020B0604030504040204" pitchFamily="34" charset="-120"/>
                <a:cs typeface="Arial" charset="0"/>
              </a:rPr>
              <a:t> </a:t>
            </a:r>
            <a:r>
              <a:rPr lang="zh-TW" altLang="en-US" sz="2800" dirty="0" smtClean="0">
                <a:latin typeface="微軟正黑體" panose="020B0604030504040204" pitchFamily="34" charset="-120"/>
                <a:ea typeface="微軟正黑體" panose="020B0604030504040204" pitchFamily="34" charset="-120"/>
                <a:cs typeface="Arial" charset="0"/>
              </a:rPr>
              <a:t>相</a:t>
            </a:r>
            <a:r>
              <a:rPr lang="zh-TW" altLang="en-US" sz="2800" dirty="0" smtClean="0">
                <a:latin typeface="微軟正黑體" panose="020B0604030504040204" pitchFamily="34" charset="-120"/>
                <a:ea typeface="微軟正黑體" panose="020B0604030504040204" pitchFamily="34" charset="-120"/>
              </a:rPr>
              <a:t>對</a:t>
            </a:r>
            <a:r>
              <a:rPr lang="zh-TW" altLang="en-US" sz="2800" dirty="0">
                <a:latin typeface="微軟正黑體" panose="020B0604030504040204" pitchFamily="34" charset="-120"/>
                <a:ea typeface="微軟正黑體" panose="020B0604030504040204" pitchFamily="34" charset="-120"/>
              </a:rPr>
              <a:t>應，結果應該繪出一條直線</a:t>
            </a:r>
            <a:endParaRPr lang="en-US" altLang="zh-TW" sz="2800" dirty="0">
              <a:latin typeface="微軟正黑體" panose="020B0604030504040204" pitchFamily="34" charset="-120"/>
              <a:ea typeface="微軟正黑體" panose="020B0604030504040204" pitchFamily="34" charset="-120"/>
              <a:sym typeface="Symbol" pitchFamily="18" charset="2"/>
            </a:endParaRPr>
          </a:p>
        </p:txBody>
      </p:sp>
      <p:graphicFrame>
        <p:nvGraphicFramePr>
          <p:cNvPr id="53252" name="Object 4"/>
          <p:cNvGraphicFramePr>
            <a:graphicFrameLocks noGrp="1" noChangeAspect="1"/>
          </p:cNvGraphicFramePr>
          <p:nvPr>
            <p:ph sz="half" idx="2"/>
            <p:extLst>
              <p:ext uri="{D42A27DB-BD31-4B8C-83A1-F6EECF244321}">
                <p14:modId xmlns:p14="http://schemas.microsoft.com/office/powerpoint/2010/main" val="2871308151"/>
              </p:ext>
            </p:extLst>
          </p:nvPr>
        </p:nvGraphicFramePr>
        <p:xfrm>
          <a:off x="1979712" y="2131115"/>
          <a:ext cx="1650403" cy="958160"/>
        </p:xfrm>
        <a:graphic>
          <a:graphicData uri="http://schemas.openxmlformats.org/presentationml/2006/ole">
            <mc:AlternateContent xmlns:mc="http://schemas.openxmlformats.org/markup-compatibility/2006">
              <mc:Choice xmlns:v="urn:schemas-microsoft-com:vml" Requires="v">
                <p:oleObj spid="_x0000_s5207" name="Equation" r:id="rId4" imgW="787320" imgH="457200" progId="Equation.3">
                  <p:embed/>
                </p:oleObj>
              </mc:Choice>
              <mc:Fallback>
                <p:oleObj name="Equation" r:id="rId4" imgW="7873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131115"/>
                        <a:ext cx="1650403" cy="958160"/>
                      </a:xfrm>
                      <a:prstGeom prst="rect">
                        <a:avLst/>
                      </a:prstGeom>
                      <a:noFill/>
                      <a:ln w="28575">
                        <a:noFill/>
                        <a:miter lim="800000"/>
                        <a:headEnd/>
                        <a:tailEnd/>
                      </a:ln>
                      <a:effectLst/>
                      <a:extLst/>
                    </p:spPr>
                  </p:pic>
                </p:oleObj>
              </mc:Fallback>
            </mc:AlternateContent>
          </a:graphicData>
        </a:graphic>
      </p:graphicFrame>
      <p:sp>
        <p:nvSpPr>
          <p:cNvPr id="5" name="投影片編號版面配置區 1"/>
          <p:cNvSpPr txBox="1">
            <a:spLocks/>
          </p:cNvSpPr>
          <p:nvPr/>
        </p:nvSpPr>
        <p:spPr>
          <a:xfrm>
            <a:off x="8531788" y="5648960"/>
            <a:ext cx="548640" cy="396240"/>
          </a:xfrm>
          <a:prstGeom prst="bracketPair">
            <a:avLst>
              <a:gd name="adj" fmla="val 17949"/>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solidFill>
                  <a:schemeClr val="bg1"/>
                </a:solidFill>
              </a:rPr>
              <a:pPr/>
              <a:t>25</a:t>
            </a:fld>
            <a:endParaRPr lang="zh-TW" altLang="en-US" dirty="0">
              <a:solidFill>
                <a:schemeClr val="bg1"/>
              </a:solidFill>
            </a:endParaRPr>
          </a:p>
        </p:txBody>
      </p:sp>
    </p:spTree>
    <p:extLst>
      <p:ext uri="{BB962C8B-B14F-4D97-AF65-F5344CB8AC3E}">
        <p14:creationId xmlns:p14="http://schemas.microsoft.com/office/powerpoint/2010/main" val="3394811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73DA0BB7-265A-403C-9275-D587AB510EDC}" type="slidenum">
              <a:rPr lang="zh-TW" altLang="en-US" smtClean="0"/>
              <a:t>26</a:t>
            </a:fld>
            <a:endParaRPr lang="zh-TW"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7"/>
            <a:ext cx="7560839"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21" y="2797567"/>
            <a:ext cx="7728063" cy="315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97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381000"/>
            <a:ext cx="8153400" cy="914400"/>
          </a:xfrm>
        </p:spPr>
        <p:txBody>
          <a:bodyPr/>
          <a:lstStyle/>
          <a:p>
            <a:r>
              <a:rPr lang="zh-TW" altLang="en-US" b="1" dirty="0">
                <a:ea typeface="新細明體" pitchFamily="18" charset="-120"/>
              </a:rPr>
              <a:t>證券市場線 </a:t>
            </a:r>
            <a:r>
              <a:rPr lang="en-US" altLang="zh-TW" sz="2800" b="1" dirty="0">
                <a:ea typeface="新細明體" pitchFamily="18" charset="-120"/>
              </a:rPr>
              <a:t>( </a:t>
            </a:r>
            <a:r>
              <a:rPr lang="en-US" altLang="zh-TW" sz="2800" b="1" dirty="0" smtClean="0">
                <a:ea typeface="新細明體" pitchFamily="18" charset="-120"/>
              </a:rPr>
              <a:t>security market line </a:t>
            </a:r>
            <a:r>
              <a:rPr lang="en-US" altLang="zh-TW" sz="2800" b="1" dirty="0">
                <a:ea typeface="新細明體" pitchFamily="18" charset="-120"/>
              </a:rPr>
              <a:t>)</a:t>
            </a:r>
          </a:p>
        </p:txBody>
      </p:sp>
      <p:sp>
        <p:nvSpPr>
          <p:cNvPr id="56323" name="Rectangle 3"/>
          <p:cNvSpPr>
            <a:spLocks noGrp="1" noChangeArrowheads="1"/>
          </p:cNvSpPr>
          <p:nvPr>
            <p:ph idx="1"/>
          </p:nvPr>
        </p:nvSpPr>
        <p:spPr>
          <a:xfrm>
            <a:off x="685800" y="1676400"/>
            <a:ext cx="7702624" cy="4419600"/>
          </a:xfrm>
        </p:spPr>
        <p:txBody>
          <a:bodyPr>
            <a:normAutofit/>
          </a:bodyPr>
          <a:lstStyle/>
          <a:p>
            <a:r>
              <a:rPr lang="zh-TW" altLang="en-US" sz="2800" dirty="0">
                <a:latin typeface="微軟正黑體" panose="020B0604030504040204" pitchFamily="34" charset="-120"/>
                <a:ea typeface="微軟正黑體" panose="020B0604030504040204" pitchFamily="34" charset="-120"/>
              </a:rPr>
              <a:t>證券市場線</a:t>
            </a:r>
            <a:r>
              <a:rPr lang="en-US" altLang="zh-TW" sz="2800" dirty="0">
                <a:latin typeface="微軟正黑體" panose="020B0604030504040204" pitchFamily="34" charset="-120"/>
                <a:ea typeface="微軟正黑體" panose="020B0604030504040204" pitchFamily="34" charset="-120"/>
              </a:rPr>
              <a:t> (SML) </a:t>
            </a:r>
            <a:r>
              <a:rPr lang="zh-TW" altLang="en-US" sz="2800" dirty="0">
                <a:latin typeface="微軟正黑體" panose="020B0604030504040204" pitchFamily="34" charset="-120"/>
                <a:ea typeface="微軟正黑體" panose="020B0604030504040204" pitchFamily="34" charset="-120"/>
              </a:rPr>
              <a:t>代表</a:t>
            </a:r>
            <a:r>
              <a:rPr lang="zh-TW" altLang="en-US" sz="2800" b="1" dirty="0">
                <a:latin typeface="微軟正黑體" panose="020B0604030504040204" pitchFamily="34" charset="-120"/>
                <a:ea typeface="微軟正黑體" panose="020B0604030504040204" pitchFamily="34" charset="-120"/>
              </a:rPr>
              <a:t>市場均衡</a:t>
            </a:r>
            <a:endParaRPr lang="en-US" altLang="zh-TW" sz="2800" b="1" dirty="0">
              <a:latin typeface="微軟正黑體" panose="020B0604030504040204" pitchFamily="34" charset="-120"/>
              <a:ea typeface="微軟正黑體" panose="020B0604030504040204" pitchFamily="34" charset="-120"/>
            </a:endParaRPr>
          </a:p>
          <a:p>
            <a:r>
              <a:rPr lang="en-US" altLang="zh-TW" sz="2800" dirty="0">
                <a:latin typeface="微軟正黑體" panose="020B0604030504040204" pitchFamily="34" charset="-120"/>
                <a:ea typeface="微軟正黑體" panose="020B0604030504040204" pitchFamily="34" charset="-120"/>
              </a:rPr>
              <a:t>SML</a:t>
            </a:r>
            <a:r>
              <a:rPr lang="zh-TW" altLang="en-US" sz="2800" dirty="0">
                <a:latin typeface="微軟正黑體" panose="020B0604030504040204" pitchFamily="34" charset="-120"/>
                <a:ea typeface="微軟正黑體" panose="020B0604030504040204" pitchFamily="34" charset="-120"/>
              </a:rPr>
              <a:t>的斜率就是報酬對風險的比率</a:t>
            </a:r>
            <a:r>
              <a:rPr lang="en-US" altLang="zh-TW" sz="2800" dirty="0">
                <a:latin typeface="微軟正黑體" panose="020B0604030504040204" pitchFamily="34" charset="-120"/>
                <a:ea typeface="微軟正黑體" panose="020B0604030504040204" pitchFamily="34" charset="-120"/>
              </a:rPr>
              <a:t>：</a:t>
            </a:r>
          </a:p>
          <a:p>
            <a:pPr>
              <a:buFontTx/>
              <a:buNone/>
            </a:pPr>
            <a:r>
              <a:rPr lang="en-US" altLang="zh-TW" sz="2800" dirty="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           </a:t>
            </a:r>
            <a:r>
              <a:rPr lang="en-US" altLang="zh-TW" sz="2800" dirty="0" smtClean="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(E(</a:t>
            </a:r>
            <a:r>
              <a:rPr lang="en-US" altLang="zh-TW" sz="2800" b="1" i="1" dirty="0">
                <a:latin typeface="微軟正黑體" panose="020B0604030504040204" pitchFamily="34" charset="-120"/>
                <a:ea typeface="微軟正黑體" panose="020B0604030504040204" pitchFamily="34" charset="-120"/>
              </a:rPr>
              <a:t>R</a:t>
            </a:r>
            <a:r>
              <a:rPr lang="en-US" altLang="zh-TW" sz="2800" b="1" i="1" baseline="-25000" dirty="0">
                <a:latin typeface="微軟正黑體" panose="020B0604030504040204" pitchFamily="34" charset="-120"/>
                <a:ea typeface="微軟正黑體" panose="020B0604030504040204" pitchFamily="34" charset="-120"/>
              </a:rPr>
              <a:t>M</a:t>
            </a:r>
            <a:r>
              <a:rPr lang="en-US" altLang="zh-TW" sz="2800" b="1" dirty="0">
                <a:latin typeface="微軟正黑體" panose="020B0604030504040204" pitchFamily="34" charset="-120"/>
                <a:ea typeface="微軟正黑體" panose="020B0604030504040204" pitchFamily="34" charset="-120"/>
              </a:rPr>
              <a:t>) – </a:t>
            </a:r>
            <a:r>
              <a:rPr lang="en-US" altLang="zh-TW" sz="2800" b="1" i="1" dirty="0" err="1">
                <a:latin typeface="微軟正黑體" panose="020B0604030504040204" pitchFamily="34" charset="-120"/>
                <a:ea typeface="微軟正黑體" panose="020B0604030504040204" pitchFamily="34" charset="-120"/>
              </a:rPr>
              <a:t>R</a:t>
            </a:r>
            <a:r>
              <a:rPr lang="en-US" altLang="zh-TW" sz="2800" b="1" i="1" baseline="-25000" dirty="0" err="1">
                <a:latin typeface="微軟正黑體" panose="020B0604030504040204" pitchFamily="34" charset="-120"/>
                <a:ea typeface="微軟正黑體" panose="020B0604030504040204" pitchFamily="34" charset="-120"/>
              </a:rPr>
              <a:t>f</a:t>
            </a:r>
            <a:r>
              <a:rPr lang="en-US" altLang="zh-TW" sz="2800" b="1" dirty="0">
                <a:latin typeface="微軟正黑體" panose="020B0604030504040204" pitchFamily="34" charset="-120"/>
                <a:ea typeface="微軟正黑體" panose="020B0604030504040204" pitchFamily="34" charset="-120"/>
              </a:rPr>
              <a:t>) / </a:t>
            </a:r>
            <a:r>
              <a:rPr lang="en-US" altLang="zh-TW" sz="2800" b="1" dirty="0">
                <a:latin typeface="微軟正黑體" panose="020B0604030504040204" pitchFamily="34" charset="-120"/>
                <a:ea typeface="微軟正黑體" panose="020B0604030504040204" pitchFamily="34" charset="-120"/>
                <a:sym typeface="Symbol" pitchFamily="18" charset="2"/>
              </a:rPr>
              <a:t></a:t>
            </a:r>
            <a:r>
              <a:rPr lang="en-US" altLang="zh-TW" sz="2800" b="1" i="1" baseline="-25000" dirty="0">
                <a:latin typeface="微軟正黑體" panose="020B0604030504040204" pitchFamily="34" charset="-120"/>
                <a:ea typeface="微軟正黑體" panose="020B0604030504040204" pitchFamily="34" charset="-120"/>
                <a:sym typeface="Symbol" pitchFamily="18" charset="2"/>
              </a:rPr>
              <a:t>M</a:t>
            </a:r>
            <a:endParaRPr lang="en-US" altLang="zh-TW" sz="2800" b="1" i="1" dirty="0">
              <a:latin typeface="微軟正黑體" panose="020B0604030504040204" pitchFamily="34" charset="-120"/>
              <a:ea typeface="微軟正黑體" panose="020B0604030504040204" pitchFamily="34" charset="-120"/>
              <a:sym typeface="Symbol" pitchFamily="18" charset="2"/>
            </a:endParaRPr>
          </a:p>
          <a:p>
            <a:r>
              <a:rPr lang="zh-TW" altLang="en-US" sz="2800" dirty="0">
                <a:latin typeface="微軟正黑體" panose="020B0604030504040204" pitchFamily="34" charset="-120"/>
                <a:ea typeface="微軟正黑體" panose="020B0604030504040204" pitchFamily="34" charset="-120"/>
                <a:sym typeface="Symbol" pitchFamily="18" charset="2"/>
              </a:rPr>
              <a:t>因為市場的貝它值</a:t>
            </a:r>
            <a:r>
              <a:rPr lang="zh-TW" altLang="en-US" sz="2800" b="1" dirty="0">
                <a:latin typeface="微軟正黑體" panose="020B0604030504040204" pitchFamily="34" charset="-120"/>
                <a:ea typeface="微軟正黑體" panose="020B0604030504040204" pitchFamily="34" charset="-120"/>
                <a:sym typeface="Symbol" pitchFamily="18" charset="2"/>
              </a:rPr>
              <a:t>總是</a:t>
            </a:r>
            <a:r>
              <a:rPr lang="zh-TW" altLang="en-US" sz="2800" dirty="0">
                <a:latin typeface="微軟正黑體" panose="020B0604030504040204" pitchFamily="34" charset="-120"/>
                <a:ea typeface="微軟正黑體" panose="020B0604030504040204" pitchFamily="34" charset="-120"/>
                <a:sym typeface="Symbol" pitchFamily="18" charset="2"/>
              </a:rPr>
              <a:t>等於1，所以它的斜率可以寫成：</a:t>
            </a:r>
            <a:endParaRPr lang="en-US" altLang="zh-TW" sz="2800" dirty="0">
              <a:latin typeface="微軟正黑體" panose="020B0604030504040204" pitchFamily="34" charset="-120"/>
              <a:ea typeface="微軟正黑體" panose="020B0604030504040204" pitchFamily="34" charset="-120"/>
              <a:sym typeface="Symbol" pitchFamily="18" charset="2"/>
            </a:endParaRPr>
          </a:p>
          <a:p>
            <a:pPr>
              <a:buFontTx/>
              <a:buNone/>
            </a:pPr>
            <a:r>
              <a:rPr lang="en-US" altLang="zh-TW" sz="2800" dirty="0">
                <a:latin typeface="微軟正黑體" panose="020B0604030504040204" pitchFamily="34" charset="-120"/>
                <a:ea typeface="微軟正黑體" panose="020B0604030504040204" pitchFamily="34" charset="-120"/>
                <a:sym typeface="Symbol" pitchFamily="18" charset="2"/>
              </a:rPr>
              <a:t>   </a:t>
            </a:r>
            <a:r>
              <a:rPr lang="zh-TW" altLang="en-US" sz="2800" dirty="0" smtClean="0">
                <a:latin typeface="微軟正黑體" panose="020B0604030504040204" pitchFamily="34" charset="-120"/>
                <a:ea typeface="微軟正黑體" panose="020B0604030504040204" pitchFamily="34" charset="-120"/>
                <a:sym typeface="Symbol" pitchFamily="18" charset="2"/>
              </a:rPr>
              <a:t>         </a:t>
            </a:r>
            <a:r>
              <a:rPr lang="zh-TW" altLang="en-US" sz="2800" b="1" dirty="0" smtClean="0">
                <a:latin typeface="微軟正黑體" panose="020B0604030504040204" pitchFamily="34" charset="-120"/>
                <a:ea typeface="微軟正黑體" panose="020B0604030504040204" pitchFamily="34" charset="-120"/>
                <a:sym typeface="Symbol" pitchFamily="18" charset="2"/>
              </a:rPr>
              <a:t>斜率 </a:t>
            </a:r>
            <a:r>
              <a:rPr lang="zh-TW" altLang="en-US" sz="2800" b="1" dirty="0">
                <a:latin typeface="微軟正黑體" panose="020B0604030504040204" pitchFamily="34" charset="-120"/>
                <a:ea typeface="微軟正黑體" panose="020B0604030504040204" pitchFamily="34" charset="-120"/>
                <a:sym typeface="Symbol" pitchFamily="18" charset="2"/>
              </a:rPr>
              <a:t>= </a:t>
            </a:r>
            <a:r>
              <a:rPr lang="en-US" altLang="zh-TW" sz="2800" b="1" dirty="0">
                <a:latin typeface="微軟正黑體" panose="020B0604030504040204" pitchFamily="34" charset="-120"/>
                <a:ea typeface="微軟正黑體" panose="020B0604030504040204" pitchFamily="34" charset="-120"/>
                <a:sym typeface="Symbol" pitchFamily="18" charset="2"/>
              </a:rPr>
              <a:t>E(</a:t>
            </a:r>
            <a:r>
              <a:rPr lang="en-US" altLang="zh-TW" sz="2800" b="1" i="1" dirty="0">
                <a:latin typeface="微軟正黑體" panose="020B0604030504040204" pitchFamily="34" charset="-120"/>
                <a:ea typeface="微軟正黑體" panose="020B0604030504040204" pitchFamily="34" charset="-120"/>
                <a:sym typeface="Symbol" pitchFamily="18" charset="2"/>
              </a:rPr>
              <a:t>R</a:t>
            </a:r>
            <a:r>
              <a:rPr lang="en-US" altLang="zh-TW" sz="2800" b="1" i="1" baseline="-25000" dirty="0">
                <a:latin typeface="微軟正黑體" panose="020B0604030504040204" pitchFamily="34" charset="-120"/>
                <a:ea typeface="微軟正黑體" panose="020B0604030504040204" pitchFamily="34" charset="-120"/>
                <a:sym typeface="Symbol" pitchFamily="18" charset="2"/>
              </a:rPr>
              <a:t>M</a:t>
            </a:r>
            <a:r>
              <a:rPr lang="en-US" altLang="zh-TW" sz="2800" b="1" dirty="0">
                <a:latin typeface="微軟正黑體" panose="020B0604030504040204" pitchFamily="34" charset="-120"/>
                <a:ea typeface="微軟正黑體" panose="020B0604030504040204" pitchFamily="34" charset="-120"/>
                <a:sym typeface="Symbol" pitchFamily="18" charset="2"/>
              </a:rPr>
              <a:t>) – </a:t>
            </a:r>
            <a:r>
              <a:rPr lang="en-US" altLang="zh-TW" sz="2800" b="1" i="1" dirty="0" err="1">
                <a:latin typeface="微軟正黑體" panose="020B0604030504040204" pitchFamily="34" charset="-120"/>
                <a:ea typeface="微軟正黑體" panose="020B0604030504040204" pitchFamily="34" charset="-120"/>
                <a:sym typeface="Symbol" pitchFamily="18" charset="2"/>
              </a:rPr>
              <a:t>R</a:t>
            </a:r>
            <a:r>
              <a:rPr lang="en-US" altLang="zh-TW" sz="2800" b="1" i="1" baseline="-25000" dirty="0" err="1">
                <a:latin typeface="微軟正黑體" panose="020B0604030504040204" pitchFamily="34" charset="-120"/>
                <a:ea typeface="微軟正黑體" panose="020B0604030504040204" pitchFamily="34" charset="-120"/>
                <a:sym typeface="Symbol" pitchFamily="18" charset="2"/>
              </a:rPr>
              <a:t>f</a:t>
            </a:r>
            <a:r>
              <a:rPr lang="en-US" altLang="zh-TW" sz="2800" b="1" dirty="0">
                <a:latin typeface="微軟正黑體" panose="020B0604030504040204" pitchFamily="34" charset="-120"/>
                <a:ea typeface="微軟正黑體" panose="020B0604030504040204" pitchFamily="34" charset="-120"/>
                <a:sym typeface="Symbol" pitchFamily="18" charset="2"/>
              </a:rPr>
              <a:t> = </a:t>
            </a:r>
            <a:r>
              <a:rPr lang="zh-TW" altLang="en-US" sz="2800" b="1" dirty="0">
                <a:latin typeface="微軟正黑體" panose="020B0604030504040204" pitchFamily="34" charset="-120"/>
                <a:ea typeface="微軟正黑體" panose="020B0604030504040204" pitchFamily="34" charset="-120"/>
                <a:sym typeface="Symbol" pitchFamily="18" charset="2"/>
              </a:rPr>
              <a:t>市場風險溢酬</a:t>
            </a:r>
            <a:endParaRPr lang="en-US" altLang="zh-TW" sz="2800" b="1" dirty="0">
              <a:latin typeface="微軟正黑體" panose="020B0604030504040204" pitchFamily="34" charset="-120"/>
              <a:ea typeface="微軟正黑體" panose="020B0604030504040204" pitchFamily="34" charset="-120"/>
              <a:sym typeface="Symbol" pitchFamily="18" charset="2"/>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27</a:t>
            </a:fld>
            <a:endParaRPr lang="zh-TW" altLang="en-US"/>
          </a:p>
        </p:txBody>
      </p:sp>
    </p:spTree>
    <p:extLst>
      <p:ext uri="{BB962C8B-B14F-4D97-AF65-F5344CB8AC3E}">
        <p14:creationId xmlns:p14="http://schemas.microsoft.com/office/powerpoint/2010/main" val="963343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85800" y="228600"/>
            <a:ext cx="7848600" cy="1143000"/>
          </a:xfrm>
        </p:spPr>
        <p:txBody>
          <a:bodyPr/>
          <a:lstStyle/>
          <a:p>
            <a:r>
              <a:rPr lang="en-US" altLang="zh-TW" b="1">
                <a:ea typeface="新細明體" pitchFamily="18" charset="-120"/>
              </a:rPr>
              <a:t>SML</a:t>
            </a:r>
            <a:r>
              <a:rPr lang="zh-TW" altLang="en-US" b="1">
                <a:ea typeface="新細明體" pitchFamily="18" charset="-120"/>
              </a:rPr>
              <a:t>與必要報酬率</a:t>
            </a:r>
          </a:p>
        </p:txBody>
      </p:sp>
      <p:sp>
        <p:nvSpPr>
          <p:cNvPr id="148483" name="Rectangle 3"/>
          <p:cNvSpPr>
            <a:spLocks noGrp="1" noChangeArrowheads="1"/>
          </p:cNvSpPr>
          <p:nvPr>
            <p:ph type="body" sz="half" idx="1"/>
          </p:nvPr>
        </p:nvSpPr>
        <p:spPr>
          <a:xfrm>
            <a:off x="533400" y="1676400"/>
            <a:ext cx="7855024" cy="4953000"/>
          </a:xfrm>
        </p:spPr>
        <p:txBody>
          <a:bodyPr>
            <a:normAutofit/>
          </a:bodyPr>
          <a:lstStyle/>
          <a:p>
            <a:pPr>
              <a:lnSpc>
                <a:spcPct val="90000"/>
              </a:lnSpc>
            </a:pPr>
            <a:r>
              <a:rPr lang="zh-TW" altLang="en-US" sz="2800" dirty="0">
                <a:latin typeface="微軟正黑體" panose="020B0604030504040204" pitchFamily="34" charset="-120"/>
                <a:ea typeface="微軟正黑體" panose="020B0604030504040204" pitchFamily="34" charset="-120"/>
              </a:rPr>
              <a:t>證券市場線</a:t>
            </a:r>
            <a:r>
              <a:rPr lang="en-US" altLang="zh-TW" sz="2800" dirty="0">
                <a:latin typeface="微軟正黑體" panose="020B0604030504040204" pitchFamily="34" charset="-120"/>
                <a:ea typeface="微軟正黑體" panose="020B0604030504040204" pitchFamily="34" charset="-120"/>
              </a:rPr>
              <a:t>(SML)</a:t>
            </a:r>
            <a:r>
              <a:rPr lang="zh-TW" altLang="en-US" sz="2800" dirty="0">
                <a:latin typeface="微軟正黑體" panose="020B0604030504040204" pitchFamily="34" charset="-120"/>
                <a:ea typeface="微軟正黑體" panose="020B0604030504040204" pitchFamily="34" charset="-120"/>
              </a:rPr>
              <a:t>是資本資產定價模式</a:t>
            </a:r>
            <a:r>
              <a:rPr lang="en-US" altLang="zh-TW" sz="2800" dirty="0">
                <a:latin typeface="微軟正黑體" panose="020B0604030504040204" pitchFamily="34" charset="-120"/>
                <a:ea typeface="微軟正黑體" panose="020B0604030504040204" pitchFamily="34" charset="-120"/>
              </a:rPr>
              <a:t> (CAPM)</a:t>
            </a:r>
            <a:r>
              <a:rPr lang="zh-TW" altLang="en-US" sz="2800" dirty="0">
                <a:latin typeface="微軟正黑體" panose="020B0604030504040204" pitchFamily="34" charset="-120"/>
                <a:ea typeface="微軟正黑體" panose="020B0604030504040204" pitchFamily="34" charset="-120"/>
              </a:rPr>
              <a:t>的一部分                                                       </a:t>
            </a:r>
          </a:p>
          <a:p>
            <a:pPr>
              <a:lnSpc>
                <a:spcPct val="90000"/>
              </a:lnSpc>
              <a:buFontTx/>
              <a:buNone/>
            </a:pPr>
            <a:r>
              <a:rPr lang="en-US" altLang="zh-TW" sz="2800" dirty="0">
                <a:latin typeface="微軟正黑體" panose="020B0604030504040204" pitchFamily="34" charset="-120"/>
                <a:ea typeface="微軟正黑體" panose="020B0604030504040204" pitchFamily="34" charset="-120"/>
              </a:rPr>
              <a:t>	</a:t>
            </a:r>
          </a:p>
          <a:p>
            <a:pPr>
              <a:lnSpc>
                <a:spcPct val="90000"/>
              </a:lnSpc>
            </a:pPr>
            <a:endParaRPr lang="en-US" altLang="zh-TW" sz="2800" dirty="0">
              <a:latin typeface="微軟正黑體" panose="020B0604030504040204" pitchFamily="34" charset="-120"/>
              <a:ea typeface="微軟正黑體" panose="020B0604030504040204" pitchFamily="34" charset="-120"/>
            </a:endParaRPr>
          </a:p>
          <a:p>
            <a:pPr>
              <a:lnSpc>
                <a:spcPct val="90000"/>
              </a:lnSpc>
            </a:pPr>
            <a:endParaRPr lang="en-US" altLang="zh-TW" sz="2800" dirty="0">
              <a:latin typeface="微軟正黑體" panose="020B0604030504040204" pitchFamily="34" charset="-120"/>
              <a:ea typeface="微軟正黑體" panose="020B0604030504040204" pitchFamily="34" charset="-120"/>
            </a:endParaRPr>
          </a:p>
          <a:p>
            <a:pPr marL="114300" indent="0">
              <a:lnSpc>
                <a:spcPct val="90000"/>
              </a:lnSpc>
              <a:buNone/>
            </a:pPr>
            <a:r>
              <a:rPr lang="zh-TW" altLang="en-US" sz="2800" i="1" dirty="0" smtClean="0">
                <a:latin typeface="微軟正黑體" panose="020B0604030504040204" pitchFamily="34" charset="-120"/>
                <a:ea typeface="微軟正黑體" panose="020B0604030504040204" pitchFamily="34" charset="-120"/>
              </a:rPr>
              <a:t>         </a:t>
            </a:r>
            <a:endParaRPr lang="en-US" altLang="zh-TW" sz="2800" i="1" dirty="0" smtClean="0">
              <a:latin typeface="微軟正黑體" panose="020B0604030504040204" pitchFamily="34" charset="-120"/>
              <a:ea typeface="微軟正黑體" panose="020B0604030504040204" pitchFamily="34" charset="-120"/>
            </a:endParaRPr>
          </a:p>
          <a:p>
            <a:pPr marL="114300" indent="0">
              <a:lnSpc>
                <a:spcPct val="90000"/>
              </a:lnSpc>
              <a:buNone/>
            </a:pPr>
            <a:r>
              <a:rPr lang="zh-TW" altLang="en-US" sz="2800" i="1"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其中，</a:t>
            </a:r>
            <a:endParaRPr lang="en-US" altLang="zh-TW" sz="2400" dirty="0">
              <a:latin typeface="微軟正黑體" panose="020B0604030504040204" pitchFamily="34" charset="-120"/>
              <a:ea typeface="微軟正黑體" panose="020B0604030504040204" pitchFamily="34" charset="-120"/>
            </a:endParaRPr>
          </a:p>
          <a:p>
            <a:pPr marL="1080000" lvl="1">
              <a:lnSpc>
                <a:spcPct val="90000"/>
              </a:lnSpc>
              <a:buFontTx/>
              <a:buNone/>
            </a:pPr>
            <a:r>
              <a:rPr lang="en-US" altLang="zh-TW" sz="2400" i="1" dirty="0" err="1">
                <a:latin typeface="微軟正黑體" panose="020B0604030504040204" pitchFamily="34" charset="-120"/>
                <a:ea typeface="微軟正黑體" panose="020B0604030504040204" pitchFamily="34" charset="-120"/>
              </a:rPr>
              <a:t>R</a:t>
            </a:r>
            <a:r>
              <a:rPr lang="en-US" altLang="zh-TW" sz="2400" i="1" baseline="-25000" dirty="0" err="1">
                <a:latin typeface="微軟正黑體" panose="020B0604030504040204" pitchFamily="34" charset="-120"/>
                <a:ea typeface="微軟正黑體" panose="020B0604030504040204" pitchFamily="34" charset="-120"/>
              </a:rPr>
              <a:t>f</a:t>
            </a:r>
            <a:r>
              <a:rPr lang="en-US" altLang="zh-TW" sz="2400" i="1"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無風險利率</a:t>
            </a:r>
            <a:r>
              <a:rPr lang="en-US" altLang="zh-TW" sz="2400" dirty="0">
                <a:latin typeface="微軟正黑體" panose="020B0604030504040204" pitchFamily="34" charset="-120"/>
                <a:ea typeface="微軟正黑體" panose="020B0604030504040204" pitchFamily="34" charset="-120"/>
              </a:rPr>
              <a:t> ( </a:t>
            </a:r>
            <a:r>
              <a:rPr lang="zh-TW" altLang="en-US" sz="2400" dirty="0">
                <a:latin typeface="微軟正黑體" panose="020B0604030504040204" pitchFamily="34" charset="-120"/>
                <a:ea typeface="微軟正黑體" panose="020B0604030504040204" pitchFamily="34" charset="-120"/>
              </a:rPr>
              <a:t>國庫券或政府公債的利率 </a:t>
            </a:r>
            <a:r>
              <a:rPr lang="en-US" altLang="zh-TW" sz="2400" dirty="0">
                <a:latin typeface="微軟正黑體" panose="020B0604030504040204" pitchFamily="34" charset="-120"/>
                <a:ea typeface="微軟正黑體" panose="020B0604030504040204" pitchFamily="34" charset="-120"/>
              </a:rPr>
              <a:t>)</a:t>
            </a:r>
          </a:p>
          <a:p>
            <a:pPr marL="1080000" lvl="1">
              <a:lnSpc>
                <a:spcPct val="90000"/>
              </a:lnSpc>
              <a:buFontTx/>
              <a:buNone/>
            </a:pPr>
            <a:r>
              <a:rPr lang="en-US" altLang="zh-TW" sz="2400" i="1" dirty="0">
                <a:latin typeface="微軟正黑體" panose="020B0604030504040204" pitchFamily="34" charset="-120"/>
                <a:ea typeface="微軟正黑體" panose="020B0604030504040204" pitchFamily="34" charset="-120"/>
              </a:rPr>
              <a:t>R</a:t>
            </a:r>
            <a:r>
              <a:rPr lang="en-US" altLang="zh-TW" sz="2400" i="1" baseline="-25000" dirty="0">
                <a:latin typeface="微軟正黑體" panose="020B0604030504040204" pitchFamily="34" charset="-120"/>
                <a:ea typeface="微軟正黑體" panose="020B0604030504040204" pitchFamily="34" charset="-120"/>
              </a:rPr>
              <a:t>M</a:t>
            </a:r>
            <a:r>
              <a:rPr lang="en-US" altLang="zh-TW" sz="2400" dirty="0">
                <a:latin typeface="微軟正黑體" panose="020B0604030504040204" pitchFamily="34" charset="-120"/>
                <a:ea typeface="微軟正黑體" panose="020B0604030504040204" pitchFamily="34" charset="-120"/>
              </a:rPr>
              <a:t> = </a:t>
            </a:r>
            <a:r>
              <a:rPr lang="zh-TW" altLang="en-US" sz="2400" dirty="0">
                <a:latin typeface="微軟正黑體" panose="020B0604030504040204" pitchFamily="34" charset="-120"/>
                <a:ea typeface="微軟正黑體" panose="020B0604030504040204" pitchFamily="34" charset="-120"/>
              </a:rPr>
              <a:t>市場報酬率</a:t>
            </a:r>
            <a:r>
              <a:rPr lang="en-US" altLang="zh-TW"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cs typeface="Arial" charset="0"/>
              </a:rPr>
              <a:t>≈ S&amp;P 500</a:t>
            </a:r>
          </a:p>
          <a:p>
            <a:pPr marL="1080000" lvl="1">
              <a:lnSpc>
                <a:spcPct val="90000"/>
              </a:lnSpc>
              <a:buFontTx/>
              <a:buNone/>
            </a:pPr>
            <a:r>
              <a:rPr lang="en-US" altLang="zh-TW" sz="2400" dirty="0">
                <a:latin typeface="微軟正黑體" panose="020B0604030504040204" pitchFamily="34" charset="-120"/>
                <a:ea typeface="微軟正黑體" panose="020B0604030504040204" pitchFamily="34" charset="-120"/>
              </a:rPr>
              <a:t>E(</a:t>
            </a:r>
            <a:r>
              <a:rPr lang="en-US" altLang="zh-TW" sz="2400" i="1" dirty="0" err="1">
                <a:latin typeface="微軟正黑體" panose="020B0604030504040204" pitchFamily="34" charset="-120"/>
                <a:ea typeface="微軟正黑體" panose="020B0604030504040204" pitchFamily="34" charset="-120"/>
              </a:rPr>
              <a:t>R</a:t>
            </a:r>
            <a:r>
              <a:rPr lang="en-US" altLang="zh-TW" sz="2400" i="1" baseline="-25000" dirty="0" err="1">
                <a:latin typeface="微軟正黑體" panose="020B0604030504040204" pitchFamily="34" charset="-120"/>
                <a:ea typeface="微軟正黑體" panose="020B0604030504040204" pitchFamily="34" charset="-120"/>
              </a:rPr>
              <a:t>i</a:t>
            </a:r>
            <a:r>
              <a:rPr lang="en-US" altLang="zh-TW" sz="2400" dirty="0">
                <a:latin typeface="微軟正黑體" panose="020B0604030504040204" pitchFamily="34" charset="-120"/>
                <a:ea typeface="微軟正黑體" panose="020B0604030504040204" pitchFamily="34" charset="-120"/>
              </a:rPr>
              <a:t>) = </a:t>
            </a:r>
            <a:r>
              <a:rPr lang="en-US" altLang="zh-TW" sz="2400" dirty="0" err="1">
                <a:latin typeface="微軟正黑體" panose="020B0604030504040204" pitchFamily="34" charset="-120"/>
                <a:ea typeface="微軟正黑體" panose="020B0604030504040204" pitchFamily="34" charset="-120"/>
              </a:rPr>
              <a:t>i</a:t>
            </a:r>
            <a:r>
              <a:rPr lang="zh-TW" altLang="en-US" sz="2400" dirty="0">
                <a:latin typeface="微軟正黑體" panose="020B0604030504040204" pitchFamily="34" charset="-120"/>
                <a:ea typeface="微軟正黑體" panose="020B0604030504040204" pitchFamily="34" charset="-120"/>
              </a:rPr>
              <a:t>證券的必要報酬率</a:t>
            </a:r>
          </a:p>
        </p:txBody>
      </p:sp>
      <p:graphicFrame>
        <p:nvGraphicFramePr>
          <p:cNvPr id="148485" name="Object 5"/>
          <p:cNvGraphicFramePr>
            <a:graphicFrameLocks noGrp="1" noChangeAspect="1"/>
          </p:cNvGraphicFramePr>
          <p:nvPr>
            <p:ph sz="half" idx="2"/>
            <p:extLst>
              <p:ext uri="{D42A27DB-BD31-4B8C-83A1-F6EECF244321}">
                <p14:modId xmlns:p14="http://schemas.microsoft.com/office/powerpoint/2010/main" val="880591778"/>
              </p:ext>
            </p:extLst>
          </p:nvPr>
        </p:nvGraphicFramePr>
        <p:xfrm>
          <a:off x="1997075" y="2780928"/>
          <a:ext cx="4951189" cy="1198349"/>
        </p:xfrm>
        <a:graphic>
          <a:graphicData uri="http://schemas.openxmlformats.org/presentationml/2006/ole">
            <mc:AlternateContent xmlns:mc="http://schemas.openxmlformats.org/markup-compatibility/2006">
              <mc:Choice xmlns:v="urn:schemas-microsoft-com:vml" Requires="v">
                <p:oleObj spid="_x0000_s6297" name="Equation" r:id="rId4" imgW="1993680" imgH="482400" progId="Equation.3">
                  <p:embed/>
                </p:oleObj>
              </mc:Choice>
              <mc:Fallback>
                <p:oleObj name="Equation" r:id="rId4" imgW="1993680" imgH="482400" progId="Equation.3">
                  <p:embed/>
                  <p:pic>
                    <p:nvPicPr>
                      <p:cNvPr id="0" name=""/>
                      <p:cNvPicPr>
                        <a:picLocks noChangeAspect="1" noChangeArrowheads="1"/>
                      </p:cNvPicPr>
                      <p:nvPr/>
                    </p:nvPicPr>
                    <p:blipFill>
                      <a:blip r:embed="rId5"/>
                      <a:srcRect/>
                      <a:stretch>
                        <a:fillRect/>
                      </a:stretch>
                    </p:blipFill>
                    <p:spPr bwMode="auto">
                      <a:xfrm>
                        <a:off x="1997075" y="2780928"/>
                        <a:ext cx="4951189" cy="1198349"/>
                      </a:xfrm>
                      <a:prstGeom prst="rect">
                        <a:avLst/>
                      </a:prstGeom>
                      <a:noFill/>
                      <a:ln w="28575">
                        <a:noFill/>
                        <a:miter lim="800000"/>
                        <a:headEnd/>
                        <a:tailEnd/>
                      </a:ln>
                      <a:effectLst/>
                      <a:extLst/>
                    </p:spPr>
                  </p:pic>
                </p:oleObj>
              </mc:Fallback>
            </mc:AlternateContent>
          </a:graphicData>
        </a:graphic>
      </p:graphicFrame>
      <p:sp>
        <p:nvSpPr>
          <p:cNvPr id="148487" name="Rectangle 7"/>
          <p:cNvSpPr>
            <a:spLocks noChangeArrowheads="1"/>
          </p:cNvSpPr>
          <p:nvPr/>
        </p:nvSpPr>
        <p:spPr bwMode="auto">
          <a:xfrm>
            <a:off x="4479925" y="32464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ea typeface="新細明體" pitchFamily="18" charset="-120"/>
            </a:endParaRPr>
          </a:p>
        </p:txBody>
      </p:sp>
      <p:sp>
        <p:nvSpPr>
          <p:cNvPr id="7" name="投影片編號版面配置區 1"/>
          <p:cNvSpPr txBox="1">
            <a:spLocks/>
          </p:cNvSpPr>
          <p:nvPr/>
        </p:nvSpPr>
        <p:spPr>
          <a:xfrm>
            <a:off x="8531788" y="5648960"/>
            <a:ext cx="548640" cy="396240"/>
          </a:xfrm>
          <a:prstGeom prst="bracketPair">
            <a:avLst>
              <a:gd name="adj" fmla="val 17949"/>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solidFill>
                  <a:schemeClr val="bg1"/>
                </a:solidFill>
              </a:rPr>
              <a:pPr/>
              <a:t>28</a:t>
            </a:fld>
            <a:endParaRPr lang="zh-TW" altLang="en-US" dirty="0">
              <a:solidFill>
                <a:schemeClr val="bg1"/>
              </a:solidFill>
            </a:endParaRPr>
          </a:p>
        </p:txBody>
      </p:sp>
    </p:spTree>
    <p:extLst>
      <p:ext uri="{BB962C8B-B14F-4D97-AF65-F5344CB8AC3E}">
        <p14:creationId xmlns:p14="http://schemas.microsoft.com/office/powerpoint/2010/main" val="24244578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5"/>
          <p:cNvSpPr>
            <a:spLocks noGrp="1" noChangeArrowheads="1"/>
          </p:cNvSpPr>
          <p:nvPr>
            <p:ph type="title"/>
          </p:nvPr>
        </p:nvSpPr>
        <p:spPr>
          <a:xfrm>
            <a:off x="611560" y="404664"/>
            <a:ext cx="7848600" cy="1143000"/>
          </a:xfrm>
          <a:noFill/>
          <a:ln/>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資本資產定價模式</a:t>
            </a:r>
            <a:br>
              <a:rPr lang="zh-TW" altLang="en-US"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(capital asset pricing model )</a:t>
            </a:r>
          </a:p>
        </p:txBody>
      </p:sp>
      <p:sp>
        <p:nvSpPr>
          <p:cNvPr id="150531" name="Rectangle 3"/>
          <p:cNvSpPr>
            <a:spLocks noGrp="1" noChangeArrowheads="1"/>
          </p:cNvSpPr>
          <p:nvPr>
            <p:ph idx="1"/>
          </p:nvPr>
        </p:nvSpPr>
        <p:spPr>
          <a:xfrm>
            <a:off x="685800" y="1828800"/>
            <a:ext cx="7702624" cy="4495800"/>
          </a:xfrm>
        </p:spPr>
        <p:txBody>
          <a:bodyPr>
            <a:noAutofit/>
          </a:bodyPr>
          <a:lstStyle/>
          <a:p>
            <a:r>
              <a:rPr lang="zh-TW" altLang="en-US" sz="2800" dirty="0">
                <a:latin typeface="微軟正黑體" panose="020B0604030504040204" pitchFamily="34" charset="-120"/>
                <a:ea typeface="微軟正黑體" panose="020B0604030504040204" pitchFamily="34" charset="-120"/>
              </a:rPr>
              <a:t>資本資產定價模式</a:t>
            </a:r>
            <a:r>
              <a:rPr lang="en-US" altLang="zh-TW" sz="2800" dirty="0">
                <a:latin typeface="微軟正黑體" panose="020B0604030504040204" pitchFamily="34" charset="-120"/>
                <a:ea typeface="微軟正黑體" panose="020B0604030504040204" pitchFamily="34" charset="-120"/>
              </a:rPr>
              <a:t> (CAPM) </a:t>
            </a:r>
            <a:r>
              <a:rPr lang="zh-TW" altLang="en-US" sz="2800" dirty="0">
                <a:latin typeface="微軟正黑體" panose="020B0604030504040204" pitchFamily="34" charset="-120"/>
                <a:ea typeface="微軟正黑體" panose="020B0604030504040204" pitchFamily="34" charset="-120"/>
              </a:rPr>
              <a:t>界定了風險與報酬之間的關係</a:t>
            </a:r>
          </a:p>
          <a:p>
            <a:pPr>
              <a:buFontTx/>
              <a:buNone/>
            </a:pPr>
            <a:endParaRPr lang="en-US" altLang="zh-TW" sz="2800" dirty="0">
              <a:latin typeface="微軟正黑體" panose="020B0604030504040204" pitchFamily="34" charset="-120"/>
              <a:ea typeface="微軟正黑體" panose="020B0604030504040204" pitchFamily="34" charset="-120"/>
            </a:endParaRPr>
          </a:p>
          <a:p>
            <a:pPr>
              <a:buFontTx/>
              <a:buNone/>
            </a:pPr>
            <a:r>
              <a:rPr lang="en-US" altLang="zh-TW" sz="2800" dirty="0">
                <a:latin typeface="微軟正黑體" panose="020B0604030504040204" pitchFamily="34" charset="-120"/>
                <a:ea typeface="微軟正黑體" panose="020B0604030504040204" pitchFamily="34" charset="-120"/>
              </a:rPr>
              <a:t>       </a:t>
            </a:r>
            <a:r>
              <a:rPr lang="en-US" altLang="zh-TW" sz="2800" dirty="0" smtClean="0">
                <a:latin typeface="微軟正黑體" panose="020B0604030504040204" pitchFamily="34" charset="-120"/>
                <a:ea typeface="微軟正黑體" panose="020B0604030504040204" pitchFamily="34" charset="-120"/>
              </a:rPr>
              <a:t>E(</a:t>
            </a:r>
            <a:r>
              <a:rPr lang="en-US" altLang="zh-TW" sz="2800" i="1" dirty="0" err="1" smtClean="0">
                <a:latin typeface="微軟正黑體" panose="020B0604030504040204" pitchFamily="34" charset="-120"/>
                <a:ea typeface="微軟正黑體" panose="020B0604030504040204" pitchFamily="34" charset="-120"/>
              </a:rPr>
              <a:t>R</a:t>
            </a:r>
            <a:r>
              <a:rPr lang="en-US" altLang="zh-TW" sz="2800" i="1" baseline="-25000" dirty="0" err="1" smtClean="0">
                <a:latin typeface="微軟正黑體" panose="020B0604030504040204" pitchFamily="34" charset="-120"/>
                <a:ea typeface="微軟正黑體" panose="020B0604030504040204" pitchFamily="34" charset="-120"/>
              </a:rPr>
              <a:t>i</a:t>
            </a:r>
            <a:r>
              <a:rPr lang="en-US" altLang="zh-TW" sz="2800" dirty="0" smtClean="0">
                <a:latin typeface="微軟正黑體" panose="020B0604030504040204" pitchFamily="34" charset="-120"/>
                <a:ea typeface="微軟正黑體" panose="020B0604030504040204" pitchFamily="34" charset="-120"/>
              </a:rPr>
              <a:t>)</a:t>
            </a:r>
            <a:r>
              <a:rPr lang="en-US" altLang="zh-TW" sz="2800" i="1" dirty="0" smtClean="0">
                <a:latin typeface="微軟正黑體" panose="020B0604030504040204" pitchFamily="34" charset="-120"/>
                <a:ea typeface="微軟正黑體" panose="020B0604030504040204" pitchFamily="34" charset="-120"/>
              </a:rPr>
              <a:t> </a:t>
            </a:r>
            <a:r>
              <a:rPr lang="en-US" altLang="zh-TW" sz="2800" i="1" dirty="0">
                <a:latin typeface="微軟正黑體" panose="020B0604030504040204" pitchFamily="34" charset="-120"/>
                <a:ea typeface="微軟正黑體" panose="020B0604030504040204" pitchFamily="34" charset="-120"/>
              </a:rPr>
              <a:t>= </a:t>
            </a:r>
            <a:r>
              <a:rPr lang="en-US" altLang="zh-TW" sz="2800" i="1" dirty="0" err="1">
                <a:latin typeface="微軟正黑體" panose="020B0604030504040204" pitchFamily="34" charset="-120"/>
                <a:ea typeface="微軟正黑體" panose="020B0604030504040204" pitchFamily="34" charset="-120"/>
              </a:rPr>
              <a:t>R</a:t>
            </a:r>
            <a:r>
              <a:rPr lang="en-US" altLang="zh-TW" sz="2800" i="1" baseline="-25000" dirty="0" err="1">
                <a:latin typeface="微軟正黑體" panose="020B0604030504040204" pitchFamily="34" charset="-120"/>
                <a:ea typeface="微軟正黑體" panose="020B0604030504040204" pitchFamily="34" charset="-120"/>
              </a:rPr>
              <a:t>f</a:t>
            </a:r>
            <a:r>
              <a:rPr lang="en-US" altLang="zh-TW" sz="2800" i="1" dirty="0">
                <a:latin typeface="微軟正黑體" panose="020B0604030504040204" pitchFamily="34" charset="-120"/>
                <a:ea typeface="微軟正黑體" panose="020B0604030504040204" pitchFamily="34" charset="-120"/>
              </a:rPr>
              <a:t> + </a:t>
            </a:r>
            <a:r>
              <a:rPr lang="en-US" altLang="zh-TW" sz="2800" dirty="0">
                <a:latin typeface="微軟正黑體" panose="020B0604030504040204" pitchFamily="34" charset="-120"/>
                <a:ea typeface="微軟正黑體" panose="020B0604030504040204" pitchFamily="34" charset="-120"/>
                <a:sym typeface="Symbol" pitchFamily="18" charset="2"/>
              </a:rPr>
              <a:t>(</a:t>
            </a:r>
            <a:r>
              <a:rPr lang="en-US" altLang="zh-TW" sz="2800" i="1" dirty="0">
                <a:latin typeface="微軟正黑體" panose="020B0604030504040204" pitchFamily="34" charset="-120"/>
                <a:ea typeface="微軟正黑體" panose="020B0604030504040204" pitchFamily="34" charset="-120"/>
                <a:sym typeface="Symbol" pitchFamily="18" charset="2"/>
              </a:rPr>
              <a:t>E</a:t>
            </a:r>
            <a:r>
              <a:rPr lang="en-US" altLang="zh-TW" sz="2800" dirty="0">
                <a:latin typeface="微軟正黑體" panose="020B0604030504040204" pitchFamily="34" charset="-120"/>
                <a:ea typeface="微軟正黑體" panose="020B0604030504040204" pitchFamily="34" charset="-120"/>
                <a:sym typeface="Symbol" pitchFamily="18" charset="2"/>
              </a:rPr>
              <a:t>(</a:t>
            </a:r>
            <a:r>
              <a:rPr lang="en-US" altLang="zh-TW" sz="2800" i="1" dirty="0">
                <a:latin typeface="微軟正黑體" panose="020B0604030504040204" pitchFamily="34" charset="-120"/>
                <a:ea typeface="微軟正黑體" panose="020B0604030504040204" pitchFamily="34" charset="-120"/>
                <a:sym typeface="Symbol" pitchFamily="18" charset="2"/>
              </a:rPr>
              <a:t>R</a:t>
            </a:r>
            <a:r>
              <a:rPr lang="en-US" altLang="zh-TW" sz="2800" i="1" baseline="-25000" dirty="0">
                <a:latin typeface="微軟正黑體" panose="020B0604030504040204" pitchFamily="34" charset="-120"/>
                <a:ea typeface="微軟正黑體" panose="020B0604030504040204" pitchFamily="34" charset="-120"/>
                <a:sym typeface="Symbol" pitchFamily="18" charset="2"/>
              </a:rPr>
              <a:t>M</a:t>
            </a:r>
            <a:r>
              <a:rPr lang="en-US" altLang="zh-TW" sz="2800" dirty="0">
                <a:latin typeface="微軟正黑體" panose="020B0604030504040204" pitchFamily="34" charset="-120"/>
                <a:ea typeface="微軟正黑體" panose="020B0604030504040204" pitchFamily="34" charset="-120"/>
                <a:sym typeface="Symbol" pitchFamily="18" charset="2"/>
              </a:rPr>
              <a:t>) </a:t>
            </a:r>
            <a:r>
              <a:rPr lang="en-US" altLang="zh-TW" sz="2800" i="1" dirty="0">
                <a:latin typeface="微軟正黑體" panose="020B0604030504040204" pitchFamily="34" charset="-120"/>
                <a:ea typeface="微軟正黑體" panose="020B0604030504040204" pitchFamily="34" charset="-120"/>
                <a:sym typeface="Symbol" pitchFamily="18" charset="2"/>
              </a:rPr>
              <a:t>– </a:t>
            </a:r>
            <a:r>
              <a:rPr lang="en-US" altLang="zh-TW" sz="2800" i="1" dirty="0" err="1">
                <a:latin typeface="微軟正黑體" panose="020B0604030504040204" pitchFamily="34" charset="-120"/>
                <a:ea typeface="微軟正黑體" panose="020B0604030504040204" pitchFamily="34" charset="-120"/>
                <a:sym typeface="Symbol" pitchFamily="18" charset="2"/>
              </a:rPr>
              <a:t>R</a:t>
            </a:r>
            <a:r>
              <a:rPr lang="en-US" altLang="zh-TW" sz="2800" i="1" baseline="-25000" dirty="0" err="1">
                <a:latin typeface="微軟正黑體" panose="020B0604030504040204" pitchFamily="34" charset="-120"/>
                <a:ea typeface="微軟正黑體" panose="020B0604030504040204" pitchFamily="34" charset="-120"/>
                <a:sym typeface="Symbol" pitchFamily="18" charset="2"/>
              </a:rPr>
              <a:t>f</a:t>
            </a:r>
            <a:r>
              <a:rPr lang="en-US" altLang="zh-TW" sz="2800" dirty="0">
                <a:latin typeface="微軟正黑體" panose="020B0604030504040204" pitchFamily="34" charset="-120"/>
                <a:ea typeface="微軟正黑體" panose="020B0604030504040204" pitchFamily="34" charset="-120"/>
                <a:sym typeface="Symbol" pitchFamily="18" charset="2"/>
              </a:rPr>
              <a:t>)</a:t>
            </a:r>
            <a:r>
              <a:rPr lang="el-GR" altLang="zh-TW" sz="2800" dirty="0" smtClean="0">
                <a:latin typeface="微軟正黑體" panose="020B0604030504040204" pitchFamily="34" charset="-120"/>
                <a:ea typeface="微軟正黑體" panose="020B0604030504040204" pitchFamily="34" charset="-120"/>
                <a:cs typeface="Arial" charset="0"/>
                <a:sym typeface="Symbol" pitchFamily="18" charset="2"/>
              </a:rPr>
              <a:t>β</a:t>
            </a:r>
            <a:r>
              <a:rPr lang="en-US" altLang="zh-TW" sz="2800" i="1" baseline="-25000" dirty="0" err="1" smtClean="0">
                <a:latin typeface="微軟正黑體" panose="020B0604030504040204" pitchFamily="34" charset="-120"/>
                <a:ea typeface="微軟正黑體" panose="020B0604030504040204" pitchFamily="34" charset="-120"/>
                <a:cs typeface="Arial" charset="0"/>
                <a:sym typeface="Symbol" pitchFamily="18" charset="2"/>
              </a:rPr>
              <a:t>i</a:t>
            </a:r>
            <a:endParaRPr lang="en-US" altLang="zh-TW" sz="2800" i="1" baseline="-25000" dirty="0">
              <a:latin typeface="微軟正黑體" panose="020B0604030504040204" pitchFamily="34" charset="-120"/>
              <a:ea typeface="微軟正黑體" panose="020B0604030504040204" pitchFamily="34" charset="-120"/>
              <a:cs typeface="Arial" charset="0"/>
              <a:sym typeface="Symbol" pitchFamily="18" charset="2"/>
            </a:endParaRPr>
          </a:p>
          <a:p>
            <a:pPr>
              <a:buFontTx/>
              <a:buNone/>
            </a:pPr>
            <a:endParaRPr lang="en-US" altLang="zh-TW" sz="2800" dirty="0">
              <a:latin typeface="微軟正黑體" panose="020B0604030504040204" pitchFamily="34" charset="-120"/>
              <a:ea typeface="微軟正黑體" panose="020B0604030504040204" pitchFamily="34" charset="-120"/>
              <a:sym typeface="Symbol" pitchFamily="18" charset="2"/>
            </a:endParaRPr>
          </a:p>
          <a:p>
            <a:r>
              <a:rPr lang="zh-TW" altLang="en-US" sz="2800" dirty="0">
                <a:latin typeface="微軟正黑體" panose="020B0604030504040204" pitchFamily="34" charset="-120"/>
                <a:ea typeface="微軟正黑體" panose="020B0604030504040204" pitchFamily="34" charset="-120"/>
                <a:sym typeface="Symbol" pitchFamily="18" charset="2"/>
              </a:rPr>
              <a:t>如果我們知道某資產的系統風險</a:t>
            </a:r>
            <a:r>
              <a:rPr lang="en-US" altLang="zh-TW" sz="2800" dirty="0">
                <a:latin typeface="微軟正黑體" panose="020B0604030504040204" pitchFamily="34" charset="-120"/>
                <a:ea typeface="微軟正黑體" panose="020B0604030504040204" pitchFamily="34" charset="-120"/>
                <a:sym typeface="Symbol" pitchFamily="18" charset="2"/>
              </a:rPr>
              <a:t>(</a:t>
            </a:r>
            <a:r>
              <a:rPr lang="en-US" altLang="zh-TW" sz="2800" dirty="0" smtClean="0">
                <a:latin typeface="微軟正黑體" panose="020B0604030504040204" pitchFamily="34" charset="-120"/>
                <a:ea typeface="微軟正黑體" panose="020B0604030504040204" pitchFamily="34" charset="-120"/>
                <a:sym typeface="Symbol" pitchFamily="18" charset="2"/>
              </a:rPr>
              <a:t></a:t>
            </a:r>
            <a:r>
              <a:rPr lang="en-US" altLang="zh-TW" sz="2800" i="1" baseline="-25000" dirty="0" err="1" smtClean="0">
                <a:latin typeface="微軟正黑體" panose="020B0604030504040204" pitchFamily="34" charset="-120"/>
                <a:ea typeface="微軟正黑體" panose="020B0604030504040204" pitchFamily="34" charset="-120"/>
                <a:sym typeface="Symbol" pitchFamily="18" charset="2"/>
              </a:rPr>
              <a:t>i</a:t>
            </a:r>
            <a:r>
              <a:rPr lang="en-US" altLang="zh-TW" sz="2800" dirty="0" smtClean="0">
                <a:latin typeface="微軟正黑體" panose="020B0604030504040204" pitchFamily="34" charset="-120"/>
                <a:ea typeface="微軟正黑體" panose="020B0604030504040204" pitchFamily="34" charset="-120"/>
                <a:sym typeface="Symbol" pitchFamily="18" charset="2"/>
              </a:rPr>
              <a:t>) </a:t>
            </a:r>
            <a:r>
              <a:rPr lang="zh-TW" altLang="en-US" sz="2800" dirty="0">
                <a:latin typeface="微軟正黑體" panose="020B0604030504040204" pitchFamily="34" charset="-120"/>
                <a:ea typeface="微軟正黑體" panose="020B0604030504040204" pitchFamily="34" charset="-120"/>
                <a:sym typeface="Symbol" pitchFamily="18" charset="2"/>
              </a:rPr>
              <a:t>，根據</a:t>
            </a:r>
            <a:r>
              <a:rPr lang="en-US" altLang="zh-TW" sz="2800" dirty="0">
                <a:latin typeface="微軟正黑體" panose="020B0604030504040204" pitchFamily="34" charset="-120"/>
                <a:ea typeface="微軟正黑體" panose="020B0604030504040204" pitchFamily="34" charset="-120"/>
                <a:sym typeface="Symbol" pitchFamily="18" charset="2"/>
              </a:rPr>
              <a:t>CAPM，</a:t>
            </a:r>
            <a:r>
              <a:rPr lang="zh-TW" altLang="en-US" sz="2800" dirty="0">
                <a:latin typeface="微軟正黑體" panose="020B0604030504040204" pitchFamily="34" charset="-120"/>
                <a:ea typeface="微軟正黑體" panose="020B0604030504040204" pitchFamily="34" charset="-120"/>
                <a:sym typeface="Symbol" pitchFamily="18" charset="2"/>
              </a:rPr>
              <a:t>就能決定它的期望報酬</a:t>
            </a:r>
            <a:endParaRPr lang="en-US" altLang="zh-TW" sz="2800" dirty="0">
              <a:latin typeface="微軟正黑體" panose="020B0604030504040204" pitchFamily="34" charset="-120"/>
              <a:ea typeface="微軟正黑體" panose="020B0604030504040204" pitchFamily="34" charset="-120"/>
              <a:sym typeface="Symbol" pitchFamily="18" charset="2"/>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29</a:t>
            </a:fld>
            <a:endParaRPr lang="zh-TW" altLang="en-US" dirty="0"/>
          </a:p>
        </p:txBody>
      </p:sp>
    </p:spTree>
    <p:extLst>
      <p:ext uri="{BB962C8B-B14F-4D97-AF65-F5344CB8AC3E}">
        <p14:creationId xmlns:p14="http://schemas.microsoft.com/office/powerpoint/2010/main" val="264864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3" name="Rectangle 7"/>
          <p:cNvSpPr>
            <a:spLocks noGrp="1" noChangeArrowheads="1"/>
          </p:cNvSpPr>
          <p:nvPr>
            <p:ph type="title"/>
          </p:nvPr>
        </p:nvSpPr>
        <p:spPr>
          <a:noFill/>
          <a:ln/>
        </p:spPr>
        <p:txBody>
          <a:bodyPr/>
          <a:lstStyle/>
          <a:p>
            <a:r>
              <a:rPr lang="zh-TW" altLang="en-US" b="1">
                <a:ea typeface="新細明體" pitchFamily="18" charset="-120"/>
              </a:rPr>
              <a:t>期望報酬</a:t>
            </a:r>
            <a:endParaRPr lang="en-US" altLang="zh-TW" b="1">
              <a:ea typeface="新細明體" pitchFamily="18" charset="-120"/>
            </a:endParaRPr>
          </a:p>
        </p:txBody>
      </p:sp>
      <p:sp>
        <p:nvSpPr>
          <p:cNvPr id="111629" name="Rectangle 13"/>
          <p:cNvSpPr>
            <a:spLocks noGrp="1" noChangeArrowheads="1"/>
          </p:cNvSpPr>
          <p:nvPr>
            <p:ph idx="1"/>
          </p:nvPr>
        </p:nvSpPr>
        <p:spPr>
          <a:xfrm>
            <a:off x="609600" y="1646238"/>
            <a:ext cx="7848600" cy="4678362"/>
          </a:xfrm>
        </p:spPr>
        <p:txBody>
          <a:bodyPr/>
          <a:lstStyle/>
          <a:p>
            <a:r>
              <a:rPr lang="zh-TW" altLang="en-US" sz="2400" b="1">
                <a:latin typeface="Times New Roman" pitchFamily="18" charset="0"/>
                <a:ea typeface="標楷體" pitchFamily="65" charset="-120"/>
              </a:rPr>
              <a:t>表</a:t>
            </a:r>
            <a:r>
              <a:rPr lang="en-US" altLang="zh-TW" sz="2400" b="1">
                <a:latin typeface="Times New Roman" pitchFamily="18" charset="0"/>
                <a:ea typeface="標楷體" pitchFamily="65" charset="-120"/>
              </a:rPr>
              <a:t>11.1    </a:t>
            </a:r>
            <a:r>
              <a:rPr lang="zh-TW" altLang="en-US" sz="2400">
                <a:latin typeface="Times New Roman" pitchFamily="18" charset="0"/>
                <a:ea typeface="標楷體" pitchFamily="65" charset="-120"/>
              </a:rPr>
              <a:t>經濟狀況和股票報酬</a:t>
            </a:r>
            <a:endParaRPr lang="en-US" altLang="zh-TW" sz="2400" b="1">
              <a:latin typeface="Times New Roman" pitchFamily="18" charset="0"/>
              <a:ea typeface="標楷體" pitchFamily="65" charset="-120"/>
            </a:endParaRPr>
          </a:p>
          <a:p>
            <a:endParaRPr lang="en-US" altLang="zh-TW" sz="2400" b="1">
              <a:latin typeface="Times New Roman" pitchFamily="18" charset="0"/>
              <a:ea typeface="標楷體" pitchFamily="65" charset="-120"/>
            </a:endParaRPr>
          </a:p>
          <a:p>
            <a:endParaRPr lang="en-US" altLang="zh-TW" sz="2400" b="1">
              <a:latin typeface="Times New Roman" pitchFamily="18" charset="0"/>
              <a:ea typeface="標楷體" pitchFamily="65" charset="-120"/>
            </a:endParaRPr>
          </a:p>
          <a:p>
            <a:endParaRPr lang="en-US" altLang="zh-TW" sz="2400" b="1">
              <a:latin typeface="Times New Roman" pitchFamily="18" charset="0"/>
              <a:ea typeface="標楷體" pitchFamily="65" charset="-120"/>
            </a:endParaRPr>
          </a:p>
          <a:p>
            <a:endParaRPr lang="en-US" altLang="zh-TW" sz="2000" b="1">
              <a:latin typeface="Times New Roman" pitchFamily="18" charset="0"/>
              <a:ea typeface="標楷體" pitchFamily="65" charset="-120"/>
            </a:endParaRPr>
          </a:p>
          <a:p>
            <a:r>
              <a:rPr lang="zh-TW" altLang="en-US" sz="2400" b="1">
                <a:latin typeface="Times New Roman" pitchFamily="18" charset="0"/>
                <a:ea typeface="標楷體" pitchFamily="65" charset="-120"/>
              </a:rPr>
              <a:t>表</a:t>
            </a:r>
            <a:r>
              <a:rPr lang="en-US" altLang="zh-TW" sz="2400" b="1">
                <a:latin typeface="Times New Roman" pitchFamily="18" charset="0"/>
                <a:ea typeface="標楷體" pitchFamily="65" charset="-120"/>
              </a:rPr>
              <a:t>11.2    </a:t>
            </a:r>
            <a:r>
              <a:rPr lang="zh-TW" altLang="en-US" sz="2400">
                <a:latin typeface="Times New Roman" pitchFamily="18" charset="0"/>
                <a:ea typeface="標楷體" pitchFamily="65" charset="-120"/>
              </a:rPr>
              <a:t>計算期望報酬</a:t>
            </a:r>
            <a:endParaRPr lang="en-US" altLang="zh-TW" sz="2400">
              <a:latin typeface="Times New Roman" pitchFamily="18" charset="0"/>
              <a:ea typeface="標楷體" pitchFamily="65"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3</a:t>
            </a:fld>
            <a:endParaRPr lang="zh-TW" altLang="en-US"/>
          </a:p>
        </p:txBody>
      </p:sp>
      <p:pic>
        <p:nvPicPr>
          <p:cNvPr id="1116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399"/>
            <a:ext cx="7772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6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191000"/>
            <a:ext cx="7620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3427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0" name="Rectangle 6"/>
          <p:cNvSpPr>
            <a:spLocks noGrp="1" noChangeArrowheads="1"/>
          </p:cNvSpPr>
          <p:nvPr>
            <p:ph type="title"/>
          </p:nvPr>
        </p:nvSpPr>
        <p:spPr>
          <a:xfrm>
            <a:off x="685800" y="381000"/>
            <a:ext cx="7848600" cy="990600"/>
          </a:xfrm>
          <a:noFill/>
          <a:ln/>
        </p:spPr>
        <p:txBody>
          <a:bodyPr/>
          <a:lstStyle/>
          <a:p>
            <a:r>
              <a:rPr lang="zh-TW" altLang="en-US" b="1">
                <a:ea typeface="新細明體" pitchFamily="18" charset="-120"/>
              </a:rPr>
              <a:t>影響期望報酬的因素</a:t>
            </a:r>
            <a:endParaRPr lang="en-US" altLang="zh-TW" b="1">
              <a:ea typeface="新細明體" pitchFamily="18" charset="-120"/>
            </a:endParaRPr>
          </a:p>
        </p:txBody>
      </p:sp>
      <p:sp>
        <p:nvSpPr>
          <p:cNvPr id="154627" name="Rectangle 3"/>
          <p:cNvSpPr>
            <a:spLocks noGrp="1" noChangeArrowheads="1"/>
          </p:cNvSpPr>
          <p:nvPr>
            <p:ph type="body" sz="half" idx="1"/>
          </p:nvPr>
        </p:nvSpPr>
        <p:spPr>
          <a:xfrm>
            <a:off x="1331640" y="2852936"/>
            <a:ext cx="5688632" cy="3276600"/>
          </a:xfrm>
        </p:spPr>
        <p:txBody>
          <a:bodyPr>
            <a:normAutofit/>
          </a:bodyPr>
          <a:lstStyle/>
          <a:p>
            <a:pPr>
              <a:buClr>
                <a:schemeClr val="accent2"/>
              </a:buClr>
              <a:buFont typeface="Wingdings" panose="05000000000000000000" pitchFamily="2" charset="2"/>
              <a:buChar char="Ø"/>
            </a:pPr>
            <a:r>
              <a:rPr lang="en-US" altLang="zh-TW" sz="2800" i="1" dirty="0" err="1">
                <a:latin typeface="微軟正黑體" panose="020B0604030504040204" pitchFamily="34" charset="-120"/>
                <a:ea typeface="微軟正黑體" panose="020B0604030504040204" pitchFamily="34" charset="-120"/>
              </a:rPr>
              <a:t>R</a:t>
            </a:r>
            <a:r>
              <a:rPr lang="en-US" altLang="zh-TW" sz="2800" i="1" baseline="-25000" dirty="0" err="1">
                <a:latin typeface="微軟正黑體" panose="020B0604030504040204" pitchFamily="34" charset="-120"/>
                <a:ea typeface="微軟正黑體" panose="020B0604030504040204" pitchFamily="34" charset="-120"/>
              </a:rPr>
              <a:t>f</a:t>
            </a:r>
            <a:r>
              <a:rPr lang="zh-TW" altLang="en-US" sz="2800" dirty="0" smtClean="0">
                <a:latin typeface="微軟正黑體" panose="020B0604030504040204" pitchFamily="34" charset="-120"/>
                <a:ea typeface="微軟正黑體" panose="020B0604030504040204" pitchFamily="34" charset="-120"/>
              </a:rPr>
              <a:t>：無風險利率，衡量</a:t>
            </a:r>
            <a:r>
              <a:rPr lang="zh-TW" altLang="en-US" sz="2800" dirty="0">
                <a:latin typeface="微軟正黑體" panose="020B0604030504040204" pitchFamily="34" charset="-120"/>
                <a:ea typeface="微軟正黑體" panose="020B0604030504040204" pitchFamily="34" charset="-120"/>
              </a:rPr>
              <a:t>純粹貨幣的時間價值</a:t>
            </a:r>
            <a:endParaRPr lang="en-US" altLang="zh-TW" sz="2800" dirty="0">
              <a:latin typeface="微軟正黑體" panose="020B0604030504040204" pitchFamily="34" charset="-120"/>
              <a:ea typeface="微軟正黑體" panose="020B0604030504040204" pitchFamily="34" charset="-120"/>
            </a:endParaRPr>
          </a:p>
          <a:p>
            <a:pPr>
              <a:buClr>
                <a:schemeClr val="accent2"/>
              </a:buClr>
              <a:buFont typeface="Wingdings" panose="05000000000000000000" pitchFamily="2" charset="2"/>
              <a:buChar char="Ø"/>
            </a:pPr>
            <a:r>
              <a:rPr lang="en-US" altLang="zh-TW" sz="2800" i="1" dirty="0" smtClean="0">
                <a:latin typeface="微軟正黑體" panose="020B0604030504040204" pitchFamily="34" charset="-120"/>
                <a:ea typeface="微軟正黑體" panose="020B0604030504040204" pitchFamily="34" charset="-120"/>
              </a:rPr>
              <a:t>E</a:t>
            </a:r>
            <a:r>
              <a:rPr lang="en-US" altLang="zh-TW" sz="2800" dirty="0" smtClean="0">
                <a:latin typeface="微軟正黑體" panose="020B0604030504040204" pitchFamily="34" charset="-120"/>
                <a:ea typeface="微軟正黑體" panose="020B0604030504040204" pitchFamily="34" charset="-120"/>
              </a:rPr>
              <a:t>(</a:t>
            </a:r>
            <a:r>
              <a:rPr lang="en-US" altLang="zh-TW" sz="2800" i="1" dirty="0" smtClean="0">
                <a:latin typeface="微軟正黑體" panose="020B0604030504040204" pitchFamily="34" charset="-120"/>
                <a:ea typeface="微軟正黑體" panose="020B0604030504040204" pitchFamily="34" charset="-120"/>
              </a:rPr>
              <a:t>R</a:t>
            </a:r>
            <a:r>
              <a:rPr lang="en-US" altLang="zh-TW" sz="2800" i="1" baseline="-25000" dirty="0" smtClean="0">
                <a:latin typeface="微軟正黑體" panose="020B0604030504040204" pitchFamily="34" charset="-120"/>
                <a:ea typeface="微軟正黑體" panose="020B0604030504040204" pitchFamily="34" charset="-120"/>
              </a:rPr>
              <a:t>M</a:t>
            </a:r>
            <a:r>
              <a:rPr lang="en-US" altLang="zh-TW" sz="2800" dirty="0">
                <a:latin typeface="微軟正黑體" panose="020B0604030504040204" pitchFamily="34" charset="-120"/>
                <a:ea typeface="微軟正黑體" panose="020B0604030504040204" pitchFamily="34" charset="-120"/>
              </a:rPr>
              <a:t>)</a:t>
            </a:r>
            <a:r>
              <a:rPr lang="en-US" altLang="zh-TW" sz="2800" i="1" dirty="0">
                <a:latin typeface="微軟正黑體" panose="020B0604030504040204" pitchFamily="34" charset="-120"/>
                <a:ea typeface="微軟正黑體" panose="020B0604030504040204" pitchFamily="34" charset="-120"/>
              </a:rPr>
              <a:t>-</a:t>
            </a:r>
            <a:r>
              <a:rPr lang="en-US" altLang="zh-TW" sz="2800" i="1" dirty="0" err="1" smtClean="0">
                <a:latin typeface="微軟正黑體" panose="020B0604030504040204" pitchFamily="34" charset="-120"/>
                <a:ea typeface="微軟正黑體" panose="020B0604030504040204" pitchFamily="34" charset="-120"/>
              </a:rPr>
              <a:t>R</a:t>
            </a:r>
            <a:r>
              <a:rPr lang="en-US" altLang="zh-TW" sz="2800" i="1" baseline="-25000" dirty="0" err="1" smtClean="0">
                <a:latin typeface="微軟正黑體" panose="020B0604030504040204" pitchFamily="34" charset="-120"/>
                <a:ea typeface="微軟正黑體" panose="020B0604030504040204" pitchFamily="34" charset="-120"/>
              </a:rPr>
              <a:t>f</a:t>
            </a:r>
            <a:r>
              <a:rPr lang="zh-TW" altLang="en-US" sz="2800" dirty="0" smtClean="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市場</a:t>
            </a:r>
            <a:r>
              <a:rPr lang="zh-TW" altLang="en-US" sz="2800" dirty="0" smtClean="0">
                <a:latin typeface="微軟正黑體" panose="020B0604030504040204" pitchFamily="34" charset="-120"/>
                <a:ea typeface="微軟正黑體" panose="020B0604030504040204" pitchFamily="34" charset="-120"/>
              </a:rPr>
              <a:t>風險溢酬，衡量</a:t>
            </a:r>
            <a:r>
              <a:rPr lang="zh-TW" altLang="en-US" sz="2800" dirty="0">
                <a:latin typeface="微軟正黑體" panose="020B0604030504040204" pitchFamily="34" charset="-120"/>
                <a:ea typeface="微軟正黑體" panose="020B0604030504040204" pitchFamily="34" charset="-120"/>
              </a:rPr>
              <a:t>承擔系統風險得到的報酬</a:t>
            </a:r>
            <a:endParaRPr lang="en-US" altLang="zh-TW" sz="2800" dirty="0">
              <a:latin typeface="微軟正黑體" panose="020B0604030504040204" pitchFamily="34" charset="-120"/>
              <a:ea typeface="微軟正黑體" panose="020B0604030504040204" pitchFamily="34" charset="-120"/>
            </a:endParaRPr>
          </a:p>
          <a:p>
            <a:pPr>
              <a:buClr>
                <a:schemeClr val="accent2"/>
              </a:buClr>
              <a:buFont typeface="Wingdings" panose="05000000000000000000" pitchFamily="2" charset="2"/>
              <a:buChar char="Ø"/>
            </a:pPr>
            <a:r>
              <a:rPr lang="en-US" altLang="zh-TW" sz="2800" dirty="0">
                <a:latin typeface="微軟正黑體" panose="020B0604030504040204" pitchFamily="34" charset="-120"/>
                <a:ea typeface="微軟正黑體" panose="020B0604030504040204" pitchFamily="34" charset="-120"/>
                <a:sym typeface="Symbol" pitchFamily="18" charset="2"/>
              </a:rPr>
              <a:t></a:t>
            </a:r>
            <a:r>
              <a:rPr lang="en-US" altLang="zh-TW" sz="2800" i="1" baseline="-25000" dirty="0" err="1">
                <a:latin typeface="微軟正黑體" panose="020B0604030504040204" pitchFamily="34" charset="-120"/>
                <a:ea typeface="微軟正黑體" panose="020B0604030504040204" pitchFamily="34" charset="-120"/>
                <a:sym typeface="Symbol" pitchFamily="18" charset="2"/>
              </a:rPr>
              <a:t>i</a:t>
            </a:r>
            <a:r>
              <a:rPr lang="zh-TW" altLang="en-US" sz="2800" dirty="0" smtClean="0">
                <a:latin typeface="微軟正黑體" panose="020B0604030504040204" pitchFamily="34" charset="-120"/>
                <a:ea typeface="微軟正黑體" panose="020B0604030504040204" pitchFamily="34" charset="-120"/>
              </a:rPr>
              <a:t>：第</a:t>
            </a:r>
            <a:r>
              <a:rPr lang="en-US" altLang="zh-TW" sz="2800" i="1" dirty="0" err="1" smtClean="0">
                <a:latin typeface="微軟正黑體" panose="020B0604030504040204" pitchFamily="34" charset="-120"/>
                <a:ea typeface="微軟正黑體" panose="020B0604030504040204" pitchFamily="34" charset="-120"/>
              </a:rPr>
              <a:t>i</a:t>
            </a:r>
            <a:r>
              <a:rPr lang="zh-TW" altLang="en-US" sz="2800" dirty="0" smtClean="0">
                <a:latin typeface="微軟正黑體" panose="020B0604030504040204" pitchFamily="34" charset="-120"/>
                <a:ea typeface="微軟正黑體" panose="020B0604030504040204" pitchFamily="34" charset="-120"/>
              </a:rPr>
              <a:t>種資產的系統風險，衡量</a:t>
            </a:r>
            <a:r>
              <a:rPr lang="zh-TW" altLang="en-US" sz="2800" dirty="0">
                <a:latin typeface="微軟正黑體" panose="020B0604030504040204" pitchFamily="34" charset="-120"/>
                <a:ea typeface="微軟正黑體" panose="020B0604030504040204" pitchFamily="34" charset="-120"/>
              </a:rPr>
              <a:t>系統風險的大小</a:t>
            </a:r>
          </a:p>
        </p:txBody>
      </p:sp>
      <p:graphicFrame>
        <p:nvGraphicFramePr>
          <p:cNvPr id="154628" name="Object 4"/>
          <p:cNvGraphicFramePr>
            <a:graphicFrameLocks noGrp="1" noChangeAspect="1"/>
          </p:cNvGraphicFramePr>
          <p:nvPr>
            <p:ph sz="half" idx="2"/>
            <p:extLst>
              <p:ext uri="{D42A27DB-BD31-4B8C-83A1-F6EECF244321}">
                <p14:modId xmlns:p14="http://schemas.microsoft.com/office/powerpoint/2010/main" val="1051520552"/>
              </p:ext>
            </p:extLst>
          </p:nvPr>
        </p:nvGraphicFramePr>
        <p:xfrm>
          <a:off x="1701478" y="1988022"/>
          <a:ext cx="4598714" cy="498001"/>
        </p:xfrm>
        <a:graphic>
          <a:graphicData uri="http://schemas.openxmlformats.org/presentationml/2006/ole">
            <mc:AlternateContent xmlns:mc="http://schemas.openxmlformats.org/markup-compatibility/2006">
              <mc:Choice xmlns:v="urn:schemas-microsoft-com:vml" Requires="v">
                <p:oleObj spid="_x0000_s7254" name="Equation" r:id="rId4" imgW="1993680" imgH="215640" progId="Equation.3">
                  <p:embed/>
                </p:oleObj>
              </mc:Choice>
              <mc:Fallback>
                <p:oleObj name="Equation" r:id="rId4" imgW="19936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478" y="1988022"/>
                        <a:ext cx="4598714" cy="498001"/>
                      </a:xfrm>
                      <a:prstGeom prst="rect">
                        <a:avLst/>
                      </a:prstGeom>
                      <a:noFill/>
                      <a:ln>
                        <a:noFill/>
                      </a:ln>
                      <a:effectLst/>
                      <a:extLst/>
                    </p:spPr>
                  </p:pic>
                </p:oleObj>
              </mc:Fallback>
            </mc:AlternateContent>
          </a:graphicData>
        </a:graphic>
      </p:graphicFrame>
      <p:sp>
        <p:nvSpPr>
          <p:cNvPr id="5" name="投影片編號版面配置區 1"/>
          <p:cNvSpPr txBox="1">
            <a:spLocks/>
          </p:cNvSpPr>
          <p:nvPr/>
        </p:nvSpPr>
        <p:spPr>
          <a:xfrm>
            <a:off x="8531788" y="5648960"/>
            <a:ext cx="548640" cy="396240"/>
          </a:xfrm>
          <a:prstGeom prst="bracketPair">
            <a:avLst>
              <a:gd name="adj" fmla="val 17949"/>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solidFill>
                  <a:schemeClr val="bg1"/>
                </a:solidFill>
              </a:rPr>
              <a:pPr/>
              <a:t>30</a:t>
            </a:fld>
            <a:endParaRPr lang="zh-TW" altLang="en-US" dirty="0">
              <a:solidFill>
                <a:schemeClr val="bg1"/>
              </a:solidFill>
            </a:endParaRPr>
          </a:p>
        </p:txBody>
      </p:sp>
    </p:spTree>
    <p:extLst>
      <p:ext uri="{BB962C8B-B14F-4D97-AF65-F5344CB8AC3E}">
        <p14:creationId xmlns:p14="http://schemas.microsoft.com/office/powerpoint/2010/main" val="358544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09600" y="457200"/>
            <a:ext cx="7850832" cy="914400"/>
          </a:xfrm>
        </p:spPr>
        <p:txBody>
          <a:bodyPr/>
          <a:lstStyle/>
          <a:p>
            <a:r>
              <a:rPr lang="zh-TW" altLang="en-US" b="1" dirty="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11.4  </a:t>
            </a:r>
            <a:r>
              <a:rPr lang="zh-TW" altLang="en-US" b="1" dirty="0">
                <a:latin typeface="微軟正黑體" panose="020B0604030504040204" pitchFamily="34" charset="-120"/>
                <a:ea typeface="微軟正黑體" panose="020B0604030504040204" pitchFamily="34" charset="-120"/>
              </a:rPr>
              <a:t>證券市場線（</a:t>
            </a:r>
            <a:r>
              <a:rPr lang="en-US" altLang="zh-TW" b="1" dirty="0">
                <a:latin typeface="微軟正黑體" panose="020B0604030504040204" pitchFamily="34" charset="-120"/>
                <a:ea typeface="微軟正黑體" panose="020B0604030504040204" pitchFamily="34" charset="-120"/>
              </a:rPr>
              <a:t>SML</a:t>
            </a:r>
            <a:r>
              <a:rPr lang="zh-TW" altLang="en-US" b="1"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177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685800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1"/>
          <p:cNvSpPr txBox="1">
            <a:spLocks/>
          </p:cNvSpPr>
          <p:nvPr/>
        </p:nvSpPr>
        <p:spPr>
          <a:xfrm>
            <a:off x="8531788" y="5648960"/>
            <a:ext cx="548640" cy="396240"/>
          </a:xfrm>
          <a:prstGeom prst="bracketPair">
            <a:avLst>
              <a:gd name="adj" fmla="val 17949"/>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solidFill>
                  <a:schemeClr val="bg1"/>
                </a:solidFill>
              </a:rPr>
              <a:pPr/>
              <a:t>31</a:t>
            </a:fld>
            <a:endParaRPr lang="zh-TW" altLang="en-US" dirty="0">
              <a:solidFill>
                <a:schemeClr val="bg1"/>
              </a:solidFill>
            </a:endParaRPr>
          </a:p>
        </p:txBody>
      </p:sp>
    </p:spTree>
    <p:extLst>
      <p:ext uri="{BB962C8B-B14F-4D97-AF65-F5344CB8AC3E}">
        <p14:creationId xmlns:p14="http://schemas.microsoft.com/office/powerpoint/2010/main" val="3723051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a:t>
            </a:r>
            <a:r>
              <a:rPr lang="en-US" altLang="zh-TW" dirty="0" smtClean="0"/>
              <a:t>5-</a:t>
            </a:r>
            <a:r>
              <a:rPr lang="zh-TW" altLang="en-US" dirty="0" smtClean="0"/>
              <a:t>報酬率與風險</a:t>
            </a:r>
            <a:endParaRPr lang="zh-TW" altLang="en-US" dirty="0"/>
          </a:p>
        </p:txBody>
      </p:sp>
      <p:sp>
        <p:nvSpPr>
          <p:cNvPr id="3" name="文字版面配置區 2"/>
          <p:cNvSpPr>
            <a:spLocks noGrp="1"/>
          </p:cNvSpPr>
          <p:nvPr>
            <p:ph type="body" sz="half" idx="1"/>
          </p:nvPr>
        </p:nvSpPr>
        <p:spPr>
          <a:xfrm>
            <a:off x="685800" y="1447800"/>
            <a:ext cx="7198568" cy="4678363"/>
          </a:xfrm>
        </p:spPr>
        <p:txBody>
          <a:bodyPr/>
          <a:lstStyle/>
          <a:p>
            <a:r>
              <a:rPr lang="zh-TW" altLang="en-US" dirty="0" smtClean="0"/>
              <a:t>於所選類股選</a:t>
            </a:r>
            <a:r>
              <a:rPr lang="en-US" altLang="zh-TW" dirty="0" smtClean="0"/>
              <a:t>20</a:t>
            </a:r>
            <a:r>
              <a:rPr lang="zh-TW" altLang="en-US" dirty="0" smtClean="0"/>
              <a:t>家公司，不足</a:t>
            </a:r>
            <a:r>
              <a:rPr lang="en-US" altLang="zh-TW" dirty="0" smtClean="0"/>
              <a:t>20</a:t>
            </a:r>
            <a:r>
              <a:rPr lang="zh-TW" altLang="en-US" dirty="0" smtClean="0"/>
              <a:t>家的選全部公司。</a:t>
            </a:r>
            <a:endParaRPr lang="en-US" altLang="zh-TW" dirty="0" smtClean="0"/>
          </a:p>
          <a:p>
            <a:r>
              <a:rPr lang="zh-TW" altLang="en-US" dirty="0" smtClean="0"/>
              <a:t>計算</a:t>
            </a:r>
            <a:r>
              <a:rPr lang="en-US" altLang="zh-TW" dirty="0" smtClean="0"/>
              <a:t>3</a:t>
            </a:r>
            <a:r>
              <a:rPr lang="zh-TW" altLang="en-US" dirty="0" smtClean="0"/>
              <a:t>、</a:t>
            </a:r>
            <a:r>
              <a:rPr lang="en-US" altLang="zh-TW" dirty="0" smtClean="0"/>
              <a:t>4</a:t>
            </a:r>
            <a:r>
              <a:rPr lang="zh-TW" altLang="en-US" dirty="0" smtClean="0"/>
              <a:t>月份的個股日報酬率及平均值</a:t>
            </a:r>
            <a:r>
              <a:rPr lang="en-US" altLang="zh-TW" dirty="0" smtClean="0"/>
              <a:t>(</a:t>
            </a:r>
            <a:r>
              <a:rPr lang="zh-TW" altLang="en-US" dirty="0" smtClean="0"/>
              <a:t>期望報酬率</a:t>
            </a:r>
            <a:r>
              <a:rPr lang="en-US" altLang="zh-TW" dirty="0" smtClean="0"/>
              <a:t>)</a:t>
            </a:r>
            <a:r>
              <a:rPr lang="zh-TW" altLang="en-US" dirty="0" smtClean="0"/>
              <a:t>。</a:t>
            </a:r>
            <a:endParaRPr lang="en-US" altLang="zh-TW" dirty="0" smtClean="0"/>
          </a:p>
          <a:p>
            <a:r>
              <a:rPr lang="zh-TW" altLang="en-US" dirty="0" smtClean="0"/>
              <a:t>計算這期間日</a:t>
            </a:r>
            <a:r>
              <a:rPr lang="zh-TW" altLang="en-US" dirty="0"/>
              <a:t>報酬率</a:t>
            </a:r>
            <a:r>
              <a:rPr lang="zh-TW" altLang="en-US" dirty="0" smtClean="0"/>
              <a:t>的標準差</a:t>
            </a:r>
            <a:r>
              <a:rPr lang="en-US" altLang="zh-TW" dirty="0" smtClean="0"/>
              <a:t>(</a:t>
            </a:r>
            <a:r>
              <a:rPr lang="zh-TW" altLang="en-US" dirty="0" smtClean="0"/>
              <a:t>風險</a:t>
            </a:r>
            <a:r>
              <a:rPr lang="en-US" altLang="zh-TW" dirty="0" smtClean="0"/>
              <a:t>)</a:t>
            </a:r>
            <a:r>
              <a:rPr lang="zh-TW" altLang="en-US" dirty="0" smtClean="0"/>
              <a:t>。</a:t>
            </a:r>
            <a:endParaRPr lang="en-US" altLang="zh-TW" dirty="0" smtClean="0"/>
          </a:p>
          <a:p>
            <a:r>
              <a:rPr lang="zh-TW" altLang="en-US" dirty="0" smtClean="0"/>
              <a:t>以風險為橫軸，平均報酬率為縱軸，畫出</a:t>
            </a:r>
            <a:r>
              <a:rPr lang="en-US" altLang="zh-TW" dirty="0" smtClean="0"/>
              <a:t>20</a:t>
            </a:r>
            <a:r>
              <a:rPr lang="zh-TW" altLang="en-US" dirty="0" smtClean="0"/>
              <a:t>家公司的散布圖。</a:t>
            </a:r>
            <a:endParaRPr lang="zh-TW" altLang="en-US" dirty="0"/>
          </a:p>
        </p:txBody>
      </p:sp>
    </p:spTree>
    <p:extLst>
      <p:ext uri="{BB962C8B-B14F-4D97-AF65-F5344CB8AC3E}">
        <p14:creationId xmlns:p14="http://schemas.microsoft.com/office/powerpoint/2010/main" val="4265149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a:t>
            </a:r>
            <a:r>
              <a:rPr lang="en-US" altLang="zh-TW" dirty="0" smtClean="0"/>
              <a:t>6-</a:t>
            </a:r>
            <a:r>
              <a:rPr lang="zh-TW" altLang="en-US" dirty="0" smtClean="0"/>
              <a:t>證券市場線</a:t>
            </a:r>
            <a:endParaRPr lang="zh-TW" altLang="en-US" dirty="0"/>
          </a:p>
        </p:txBody>
      </p:sp>
      <p:sp>
        <p:nvSpPr>
          <p:cNvPr id="3" name="文字版面配置區 2"/>
          <p:cNvSpPr>
            <a:spLocks noGrp="1"/>
          </p:cNvSpPr>
          <p:nvPr>
            <p:ph type="body" sz="half" idx="1"/>
          </p:nvPr>
        </p:nvSpPr>
        <p:spPr>
          <a:xfrm>
            <a:off x="685800" y="1447800"/>
            <a:ext cx="7414592" cy="4678363"/>
          </a:xfrm>
        </p:spPr>
        <p:txBody>
          <a:bodyPr/>
          <a:lstStyle/>
          <a:p>
            <a:r>
              <a:rPr lang="zh-TW" altLang="en-US" dirty="0" smtClean="0"/>
              <a:t>接續作業</a:t>
            </a:r>
            <a:r>
              <a:rPr lang="en-US" altLang="zh-TW" dirty="0" smtClean="0"/>
              <a:t>5</a:t>
            </a:r>
            <a:r>
              <a:rPr lang="zh-TW" altLang="en-US" dirty="0" smtClean="0"/>
              <a:t>。</a:t>
            </a:r>
            <a:endParaRPr lang="en-US" altLang="zh-TW" dirty="0"/>
          </a:p>
          <a:p>
            <a:r>
              <a:rPr lang="zh-TW" altLang="en-US" dirty="0"/>
              <a:t>計算</a:t>
            </a:r>
            <a:r>
              <a:rPr lang="en-US" altLang="zh-TW" dirty="0" smtClean="0"/>
              <a:t>3</a:t>
            </a:r>
            <a:r>
              <a:rPr lang="zh-TW" altLang="en-US" dirty="0" smtClean="0"/>
              <a:t>、</a:t>
            </a:r>
            <a:r>
              <a:rPr lang="en-US" altLang="zh-TW" dirty="0" smtClean="0"/>
              <a:t>4</a:t>
            </a:r>
            <a:r>
              <a:rPr lang="zh-TW" altLang="en-US" dirty="0" smtClean="0"/>
              <a:t>月類股指數的日</a:t>
            </a:r>
            <a:r>
              <a:rPr lang="zh-TW" altLang="en-US" dirty="0"/>
              <a:t>報酬</a:t>
            </a:r>
            <a:r>
              <a:rPr lang="zh-TW" altLang="en-US" dirty="0" smtClean="0"/>
              <a:t>率。</a:t>
            </a:r>
            <a:endParaRPr lang="en-US" altLang="zh-TW" dirty="0"/>
          </a:p>
          <a:p>
            <a:r>
              <a:rPr lang="zh-TW" altLang="en-US" dirty="0" smtClean="0"/>
              <a:t>以迴歸分析估計此期間個股的</a:t>
            </a:r>
            <a:r>
              <a:rPr lang="el-GR" altLang="zh-TW" dirty="0" smtClean="0"/>
              <a:t>β</a:t>
            </a:r>
            <a:r>
              <a:rPr lang="zh-TW" altLang="en-US" dirty="0" smtClean="0"/>
              <a:t>值。</a:t>
            </a:r>
            <a:endParaRPr lang="en-US" altLang="zh-TW" dirty="0"/>
          </a:p>
          <a:p>
            <a:r>
              <a:rPr lang="zh-TW" altLang="en-US" dirty="0" smtClean="0"/>
              <a:t>畫出證券市場線。</a:t>
            </a:r>
            <a:endParaRPr lang="zh-TW" altLang="en-US" dirty="0"/>
          </a:p>
          <a:p>
            <a:endParaRPr lang="zh-TW" altLang="en-US" dirty="0"/>
          </a:p>
        </p:txBody>
      </p:sp>
    </p:spTree>
    <p:extLst>
      <p:ext uri="{BB962C8B-B14F-4D97-AF65-F5344CB8AC3E}">
        <p14:creationId xmlns:p14="http://schemas.microsoft.com/office/powerpoint/2010/main" val="198341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1" name="Rectangle 7"/>
          <p:cNvSpPr>
            <a:spLocks noGrp="1" noChangeArrowheads="1"/>
          </p:cNvSpPr>
          <p:nvPr>
            <p:ph type="title"/>
          </p:nvPr>
        </p:nvSpPr>
        <p:spPr>
          <a:noFill/>
          <a:ln/>
        </p:spPr>
        <p:txBody>
          <a:bodyPr/>
          <a:lstStyle/>
          <a:p>
            <a:r>
              <a:rPr lang="zh-TW" altLang="en-US" b="1">
                <a:ea typeface="新細明體" pitchFamily="18" charset="-120"/>
              </a:rPr>
              <a:t>風險溢酬</a:t>
            </a:r>
            <a:endParaRPr lang="en-US" altLang="zh-TW" b="1">
              <a:ea typeface="新細明體" pitchFamily="18" charset="-120"/>
            </a:endParaRPr>
          </a:p>
        </p:txBody>
      </p:sp>
      <p:sp>
        <p:nvSpPr>
          <p:cNvPr id="113675" name="Rectangle 11"/>
          <p:cNvSpPr>
            <a:spLocks noGrp="1" noChangeArrowheads="1"/>
          </p:cNvSpPr>
          <p:nvPr>
            <p:ph idx="1"/>
          </p:nvPr>
        </p:nvSpPr>
        <p:spPr>
          <a:xfrm>
            <a:off x="395536" y="1570038"/>
            <a:ext cx="8077200" cy="4678362"/>
          </a:xfrm>
        </p:spPr>
        <p:txBody>
          <a:bodyPr/>
          <a:lstStyle/>
          <a:p>
            <a:r>
              <a:rPr lang="zh-TW" altLang="en-US" sz="2800" dirty="0">
                <a:latin typeface="+mn-ea"/>
              </a:rPr>
              <a:t>假設無風險投資目前提供 </a:t>
            </a:r>
            <a:r>
              <a:rPr lang="en-US" altLang="zh-TW" sz="2800" dirty="0">
                <a:latin typeface="+mn-ea"/>
              </a:rPr>
              <a:t>8% </a:t>
            </a:r>
            <a:r>
              <a:rPr lang="zh-TW" altLang="en-US" sz="2800" dirty="0">
                <a:latin typeface="+mn-ea"/>
              </a:rPr>
              <a:t>的報酬，我們稱無風險利率（以 </a:t>
            </a:r>
            <a:r>
              <a:rPr lang="en-US" altLang="zh-TW" sz="2800" i="1" dirty="0" err="1">
                <a:latin typeface="+mn-ea"/>
              </a:rPr>
              <a:t>R</a:t>
            </a:r>
            <a:r>
              <a:rPr lang="en-US" altLang="zh-TW" sz="2800" i="1" baseline="-25000" dirty="0" err="1">
                <a:latin typeface="+mn-ea"/>
              </a:rPr>
              <a:t>f</a:t>
            </a:r>
            <a:r>
              <a:rPr lang="en-US" altLang="zh-TW" sz="2800" i="1" baseline="-25000" dirty="0">
                <a:latin typeface="+mn-ea"/>
              </a:rPr>
              <a:t> </a:t>
            </a:r>
            <a:r>
              <a:rPr lang="zh-TW" altLang="en-US" sz="2800" dirty="0">
                <a:latin typeface="+mn-ea"/>
              </a:rPr>
              <a:t>表示）是 </a:t>
            </a:r>
            <a:r>
              <a:rPr lang="en-US" altLang="zh-TW" sz="2800" dirty="0">
                <a:latin typeface="+mn-ea"/>
              </a:rPr>
              <a:t>8%</a:t>
            </a:r>
            <a:r>
              <a:rPr lang="zh-TW" altLang="en-US" sz="2800" dirty="0">
                <a:latin typeface="+mn-ea"/>
              </a:rPr>
              <a:t>，據此，股票 </a:t>
            </a:r>
            <a:r>
              <a:rPr lang="en-US" altLang="zh-TW" sz="2800" dirty="0">
                <a:latin typeface="+mn-ea"/>
              </a:rPr>
              <a:t>U </a:t>
            </a:r>
            <a:r>
              <a:rPr lang="zh-TW" altLang="en-US" sz="2800" dirty="0">
                <a:latin typeface="+mn-ea"/>
              </a:rPr>
              <a:t>預計的風險溢酬是多少？股票 </a:t>
            </a:r>
            <a:r>
              <a:rPr lang="en-US" altLang="zh-TW" sz="2800" dirty="0">
                <a:latin typeface="+mn-ea"/>
              </a:rPr>
              <a:t>L </a:t>
            </a:r>
            <a:r>
              <a:rPr lang="zh-TW" altLang="en-US" sz="2800" dirty="0">
                <a:latin typeface="+mn-ea"/>
              </a:rPr>
              <a:t>呢？因為股票 </a:t>
            </a:r>
            <a:r>
              <a:rPr lang="en-US" altLang="zh-TW" sz="2800" dirty="0">
                <a:latin typeface="+mn-ea"/>
              </a:rPr>
              <a:t>U </a:t>
            </a:r>
            <a:r>
              <a:rPr lang="zh-TW" altLang="en-US" sz="2800" dirty="0">
                <a:latin typeface="+mn-ea"/>
              </a:rPr>
              <a:t>的期望報酬 </a:t>
            </a:r>
            <a:r>
              <a:rPr lang="en-US" altLang="zh-TW" sz="2800" dirty="0">
                <a:latin typeface="+mn-ea"/>
              </a:rPr>
              <a:t>E(</a:t>
            </a:r>
            <a:r>
              <a:rPr lang="en-US" altLang="zh-TW" sz="2800" i="1" dirty="0">
                <a:latin typeface="+mn-ea"/>
              </a:rPr>
              <a:t>R</a:t>
            </a:r>
            <a:r>
              <a:rPr lang="en-US" altLang="zh-TW" sz="2800" baseline="-25000" dirty="0">
                <a:latin typeface="+mn-ea"/>
              </a:rPr>
              <a:t>U</a:t>
            </a:r>
            <a:r>
              <a:rPr lang="en-US" altLang="zh-TW" sz="2800" dirty="0">
                <a:latin typeface="+mn-ea"/>
              </a:rPr>
              <a:t>) </a:t>
            </a:r>
            <a:r>
              <a:rPr lang="zh-TW" altLang="en-US" sz="2800" dirty="0">
                <a:latin typeface="+mn-ea"/>
              </a:rPr>
              <a:t>是 </a:t>
            </a:r>
            <a:r>
              <a:rPr lang="en-US" altLang="zh-TW" sz="2800" dirty="0">
                <a:latin typeface="+mn-ea"/>
              </a:rPr>
              <a:t>20%</a:t>
            </a:r>
            <a:r>
              <a:rPr lang="zh-TW" altLang="en-US" sz="2800" dirty="0">
                <a:latin typeface="+mn-ea"/>
              </a:rPr>
              <a:t>，預計的風險溢酬是</a:t>
            </a:r>
            <a:r>
              <a:rPr lang="zh-TW" altLang="en-US" sz="2800" dirty="0" smtClean="0">
                <a:latin typeface="+mn-ea"/>
              </a:rPr>
              <a:t>：</a:t>
            </a:r>
            <a:endParaRPr lang="en-US" altLang="zh-TW" sz="2800" dirty="0" smtClean="0">
              <a:latin typeface="+mn-ea"/>
            </a:endParaRPr>
          </a:p>
          <a:p>
            <a:endParaRPr lang="en-US" altLang="zh-TW" sz="2800" dirty="0">
              <a:latin typeface="+mn-ea"/>
            </a:endParaRPr>
          </a:p>
          <a:p>
            <a:endParaRPr lang="en-US" altLang="zh-TW" sz="2800" dirty="0" smtClean="0">
              <a:latin typeface="+mn-ea"/>
            </a:endParaRPr>
          </a:p>
          <a:p>
            <a:endParaRPr lang="en-US" altLang="zh-TW" sz="2800" dirty="0">
              <a:latin typeface="+mn-ea"/>
            </a:endParaRPr>
          </a:p>
          <a:p>
            <a:endParaRPr lang="en-US" altLang="zh-TW" sz="2800" dirty="0" smtClean="0">
              <a:latin typeface="+mn-ea"/>
            </a:endParaRPr>
          </a:p>
          <a:p>
            <a:r>
              <a:rPr lang="zh-TW" altLang="en-US" sz="2800" dirty="0">
                <a:latin typeface="+mn-ea"/>
              </a:rPr>
              <a:t>同</a:t>
            </a:r>
            <a:r>
              <a:rPr lang="zh-TW" altLang="en-US" sz="2800" dirty="0" smtClean="0">
                <a:latin typeface="+mn-ea"/>
              </a:rPr>
              <a:t>樣地，股票</a:t>
            </a:r>
            <a:r>
              <a:rPr lang="en-US" altLang="zh-TW" sz="2800" dirty="0" smtClean="0">
                <a:latin typeface="+mn-ea"/>
              </a:rPr>
              <a:t>L</a:t>
            </a:r>
            <a:r>
              <a:rPr lang="zh-TW" altLang="en-US" sz="2800" dirty="0" smtClean="0">
                <a:latin typeface="+mn-ea"/>
              </a:rPr>
              <a:t>的風險溢酬是</a:t>
            </a:r>
            <a:r>
              <a:rPr lang="en-US" altLang="zh-TW" sz="2800" dirty="0" smtClean="0">
                <a:latin typeface="+mn-ea"/>
              </a:rPr>
              <a:t>25% - 8% = 17% </a:t>
            </a:r>
            <a:endParaRPr lang="zh-TW" altLang="en-US" sz="2800" dirty="0">
              <a:latin typeface="+mn-ea"/>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4</a:t>
            </a:fld>
            <a:endParaRPr lang="zh-TW"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618" y="3454606"/>
            <a:ext cx="477202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275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94184"/>
            <a:ext cx="7848600" cy="990600"/>
          </a:xfrm>
        </p:spPr>
        <p:txBody>
          <a:bodyPr/>
          <a:lstStyle/>
          <a:p>
            <a:r>
              <a:rPr lang="zh-TW" altLang="en-US" b="1" dirty="0">
                <a:ea typeface="新細明體" pitchFamily="18" charset="-120"/>
              </a:rPr>
              <a:t>變異數與標準差</a:t>
            </a:r>
            <a:endParaRPr lang="en-US" altLang="zh-TW" b="1" dirty="0">
              <a:ea typeface="新細明體" pitchFamily="18" charset="-120"/>
            </a:endParaRPr>
          </a:p>
        </p:txBody>
      </p:sp>
      <p:sp>
        <p:nvSpPr>
          <p:cNvPr id="11267" name="Rectangle 3"/>
          <p:cNvSpPr>
            <a:spLocks noGrp="1" noChangeArrowheads="1"/>
          </p:cNvSpPr>
          <p:nvPr>
            <p:ph idx="1"/>
          </p:nvPr>
        </p:nvSpPr>
        <p:spPr>
          <a:xfrm>
            <a:off x="685800" y="1981200"/>
            <a:ext cx="7702624" cy="4191000"/>
          </a:xfrm>
        </p:spPr>
        <p:txBody>
          <a:bodyPr>
            <a:normAutofit/>
          </a:bodyPr>
          <a:lstStyle/>
          <a:p>
            <a:r>
              <a:rPr lang="zh-TW" altLang="en-US" sz="2800" dirty="0">
                <a:latin typeface="微軟正黑體" panose="020B0604030504040204" pitchFamily="34" charset="-120"/>
                <a:ea typeface="微軟正黑體" panose="020B0604030504040204" pitchFamily="34" charset="-120"/>
              </a:rPr>
              <a:t>變異數與標準差仍舊衡量報酬的波動性</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變異數是離差平方的加權平均值</a:t>
            </a:r>
          </a:p>
          <a:p>
            <a:r>
              <a:rPr lang="zh-TW" altLang="en-US" sz="2800" dirty="0">
                <a:latin typeface="微軟正黑體" panose="020B0604030504040204" pitchFamily="34" charset="-120"/>
                <a:ea typeface="微軟正黑體" panose="020B0604030504040204" pitchFamily="34" charset="-120"/>
              </a:rPr>
              <a:t>標準差是變異數的平方根</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5</a:t>
            </a:fld>
            <a:endParaRPr lang="zh-TW" altLang="en-US"/>
          </a:p>
        </p:txBody>
      </p:sp>
      <p:graphicFrame>
        <p:nvGraphicFramePr>
          <p:cNvPr id="11268" name="Object 4"/>
          <p:cNvGraphicFramePr>
            <a:graphicFrameLocks noChangeAspect="1"/>
          </p:cNvGraphicFramePr>
          <p:nvPr>
            <p:extLst>
              <p:ext uri="{D42A27DB-BD31-4B8C-83A1-F6EECF244321}">
                <p14:modId xmlns:p14="http://schemas.microsoft.com/office/powerpoint/2010/main" val="1562732556"/>
              </p:ext>
            </p:extLst>
          </p:nvPr>
        </p:nvGraphicFramePr>
        <p:xfrm>
          <a:off x="1574800" y="3844925"/>
          <a:ext cx="5394325" cy="1112838"/>
        </p:xfrm>
        <a:graphic>
          <a:graphicData uri="http://schemas.openxmlformats.org/presentationml/2006/ole">
            <mc:AlternateContent xmlns:mc="http://schemas.openxmlformats.org/markup-compatibility/2006">
              <mc:Choice xmlns:v="urn:schemas-microsoft-com:vml" Requires="v">
                <p:oleObj spid="_x0000_s2134" name="方程式" r:id="rId4" imgW="1803240" imgH="444240" progId="Equation.3">
                  <p:embed/>
                </p:oleObj>
              </mc:Choice>
              <mc:Fallback>
                <p:oleObj name="方程式" r:id="rId4" imgW="1803240" imgH="444240" progId="Equation.3">
                  <p:embed/>
                  <p:pic>
                    <p:nvPicPr>
                      <p:cNvPr id="0" name=""/>
                      <p:cNvPicPr>
                        <a:picLocks noChangeAspect="1" noChangeArrowheads="1"/>
                      </p:cNvPicPr>
                      <p:nvPr/>
                    </p:nvPicPr>
                    <p:blipFill>
                      <a:blip r:embed="rId5"/>
                      <a:srcRect/>
                      <a:stretch>
                        <a:fillRect/>
                      </a:stretch>
                    </p:blipFill>
                    <p:spPr bwMode="auto">
                      <a:xfrm>
                        <a:off x="1574800" y="3844925"/>
                        <a:ext cx="5394325" cy="11128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1464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4632" cy="990600"/>
          </a:xfrm>
        </p:spPr>
        <p:txBody>
          <a:bodyPr/>
          <a:lstStyle/>
          <a:p>
            <a:r>
              <a:rPr lang="zh-TW" altLang="en-US" b="1" dirty="0">
                <a:latin typeface="微軟正黑體" panose="020B0604030504040204" pitchFamily="34" charset="-120"/>
                <a:ea typeface="微軟正黑體" panose="020B0604030504040204" pitchFamily="34" charset="-120"/>
              </a:rPr>
              <a:t>投資組合 </a:t>
            </a:r>
            <a:r>
              <a:rPr lang="en-US" altLang="zh-TW" b="1" dirty="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Portfolio </a:t>
            </a:r>
            <a:r>
              <a:rPr lang="en-US" altLang="zh-TW" b="1" dirty="0">
                <a:latin typeface="微軟正黑體" panose="020B0604030504040204" pitchFamily="34" charset="-120"/>
                <a:ea typeface="微軟正黑體" panose="020B0604030504040204" pitchFamily="34" charset="-120"/>
              </a:rPr>
              <a:t>)</a:t>
            </a:r>
          </a:p>
        </p:txBody>
      </p:sp>
      <p:sp>
        <p:nvSpPr>
          <p:cNvPr id="16387" name="Rectangle 3"/>
          <p:cNvSpPr>
            <a:spLocks noGrp="1" noChangeArrowheads="1"/>
          </p:cNvSpPr>
          <p:nvPr>
            <p:ph idx="1"/>
          </p:nvPr>
        </p:nvSpPr>
        <p:spPr>
          <a:xfrm>
            <a:off x="685800" y="1828800"/>
            <a:ext cx="7630616" cy="4191000"/>
          </a:xfrm>
        </p:spPr>
        <p:txBody>
          <a:bodyPr>
            <a:normAutofit/>
          </a:bodyPr>
          <a:lstStyle/>
          <a:p>
            <a:r>
              <a:rPr lang="zh-TW" altLang="en-US" sz="2800" dirty="0">
                <a:latin typeface="微軟正黑體" panose="020B0604030504040204" pitchFamily="34" charset="-120"/>
                <a:ea typeface="微軟正黑體" panose="020B0604030504040204" pitchFamily="34" charset="-120"/>
              </a:rPr>
              <a:t>一項投資組合是許多資產的集合</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單一資產的風險與報酬</a:t>
            </a:r>
            <a:r>
              <a:rPr lang="zh-TW"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對投資組合之風險與報酬有重要的影響</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正如個別的資產，投資組合的期望報酬和標準差，也可以用來衡量其風險—報酬的抵換關係</a:t>
            </a:r>
            <a:endParaRPr lang="en-US" altLang="zh-TW"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6</a:t>
            </a:fld>
            <a:endParaRPr lang="zh-TW" altLang="en-US"/>
          </a:p>
        </p:txBody>
      </p:sp>
    </p:spTree>
    <p:extLst>
      <p:ext uri="{BB962C8B-B14F-4D97-AF65-F5344CB8AC3E}">
        <p14:creationId xmlns:p14="http://schemas.microsoft.com/office/powerpoint/2010/main" val="2364278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0"/>
            <a:ext cx="7848600" cy="914400"/>
          </a:xfrm>
        </p:spPr>
        <p:txBody>
          <a:bodyPr/>
          <a:lstStyle/>
          <a:p>
            <a:r>
              <a:rPr lang="zh-TW" altLang="en-US" b="1">
                <a:ea typeface="新細明體" pitchFamily="18" charset="-120"/>
              </a:rPr>
              <a:t>投資組合的期望報酬</a:t>
            </a:r>
            <a:endParaRPr lang="en-US" altLang="zh-TW" b="1">
              <a:ea typeface="新細明體" pitchFamily="18" charset="-120"/>
            </a:endParaRPr>
          </a:p>
        </p:txBody>
      </p:sp>
      <p:sp>
        <p:nvSpPr>
          <p:cNvPr id="19459" name="Rectangle 3"/>
          <p:cNvSpPr>
            <a:spLocks noGrp="1" noChangeArrowheads="1"/>
          </p:cNvSpPr>
          <p:nvPr>
            <p:ph idx="1"/>
          </p:nvPr>
        </p:nvSpPr>
        <p:spPr>
          <a:xfrm>
            <a:off x="685800" y="1752600"/>
            <a:ext cx="7702624" cy="4556720"/>
          </a:xfrm>
        </p:spPr>
        <p:txBody>
          <a:bodyPr>
            <a:noAutofit/>
          </a:bodyPr>
          <a:lstStyle/>
          <a:p>
            <a:r>
              <a:rPr lang="zh-TW" altLang="en-US" sz="2800" dirty="0">
                <a:latin typeface="微軟正黑體" panose="020B0604030504040204" pitchFamily="34" charset="-120"/>
                <a:ea typeface="微軟正黑體" panose="020B0604030504040204" pitchFamily="34" charset="-120"/>
              </a:rPr>
              <a:t>投資組合的期望報酬，就是這投資組合中各項資產期望報酬的加權平均值。</a:t>
            </a:r>
            <a:r>
              <a:rPr lang="en-US" altLang="zh-TW" sz="2800" dirty="0">
                <a:latin typeface="微軟正黑體" panose="020B0604030504040204" pitchFamily="34" charset="-120"/>
                <a:ea typeface="微軟正黑體" panose="020B0604030504040204" pitchFamily="34" charset="-120"/>
              </a:rPr>
              <a:t/>
            </a:r>
            <a:br>
              <a:rPr lang="en-US" altLang="zh-TW" sz="2800" dirty="0">
                <a:latin typeface="微軟正黑體" panose="020B0604030504040204" pitchFamily="34" charset="-120"/>
                <a:ea typeface="微軟正黑體" panose="020B0604030504040204" pitchFamily="34" charset="-120"/>
              </a:rPr>
            </a:br>
            <a:endParaRPr lang="en-US" altLang="zh-TW" sz="2800" dirty="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權數</a:t>
            </a:r>
            <a:r>
              <a:rPr lang="en-US" altLang="zh-TW" sz="2800" dirty="0">
                <a:latin typeface="微軟正黑體" panose="020B0604030504040204" pitchFamily="34" charset="-120"/>
                <a:ea typeface="微軟正黑體" panose="020B0604030504040204" pitchFamily="34" charset="-120"/>
              </a:rPr>
              <a:t> (</a:t>
            </a:r>
            <a:r>
              <a:rPr lang="en-US" altLang="zh-TW" sz="2800" i="1" dirty="0" err="1">
                <a:latin typeface="微軟正黑體" panose="020B0604030504040204" pitchFamily="34" charset="-120"/>
                <a:ea typeface="微軟正黑體" panose="020B0604030504040204" pitchFamily="34" charset="-120"/>
              </a:rPr>
              <a:t>w</a:t>
            </a:r>
            <a:r>
              <a:rPr lang="en-US" altLang="zh-TW" sz="2800" i="1" baseline="-25000" dirty="0" err="1">
                <a:latin typeface="微軟正黑體" panose="020B0604030504040204" pitchFamily="34" charset="-120"/>
                <a:ea typeface="微軟正黑體" panose="020B0604030504040204" pitchFamily="34" charset="-120"/>
              </a:rPr>
              <a:t>j</a:t>
            </a:r>
            <a:r>
              <a:rPr lang="en-US" altLang="zh-TW" sz="2800" dirty="0">
                <a:latin typeface="微軟正黑體" panose="020B0604030504040204" pitchFamily="34" charset="-120"/>
                <a:ea typeface="微軟正黑體" panose="020B0604030504040204" pitchFamily="34" charset="-120"/>
              </a:rPr>
              <a:t>) = </a:t>
            </a:r>
            <a:r>
              <a:rPr lang="zh-TW" altLang="en-US" sz="2800" dirty="0">
                <a:latin typeface="微軟正黑體" panose="020B0604030504040204" pitchFamily="34" charset="-120"/>
                <a:ea typeface="微軟正黑體" panose="020B0604030504040204" pitchFamily="34" charset="-120"/>
              </a:rPr>
              <a:t>投資組合中各項資產的</a:t>
            </a:r>
            <a:r>
              <a:rPr lang="zh-TW" altLang="en-US" sz="2800" dirty="0" smtClean="0">
                <a:latin typeface="微軟正黑體" panose="020B0604030504040204" pitchFamily="34" charset="-120"/>
                <a:ea typeface="微軟正黑體" panose="020B0604030504040204" pitchFamily="34" charset="-120"/>
              </a:rPr>
              <a:t>百分比</a:t>
            </a:r>
            <a:endParaRPr lang="en-US" altLang="zh-TW" sz="2800" dirty="0" smtClean="0">
              <a:latin typeface="微軟正黑體" panose="020B0604030504040204" pitchFamily="34" charset="-120"/>
              <a:ea typeface="微軟正黑體" panose="020B0604030504040204" pitchFamily="34" charset="-120"/>
            </a:endParaRPr>
          </a:p>
          <a:p>
            <a:r>
              <a:rPr lang="zh-TW" altLang="en-US" sz="2800" dirty="0" smtClean="0">
                <a:latin typeface="微軟正黑體" panose="020B0604030504040204" pitchFamily="34" charset="-120"/>
                <a:ea typeface="微軟正黑體" panose="020B0604030504040204" pitchFamily="34" charset="-120"/>
              </a:rPr>
              <a:t>（另一種表示方式</a:t>
            </a:r>
            <a:r>
              <a:rPr lang="zh-TW" altLang="en-US" sz="2800" dirty="0">
                <a:latin typeface="微軟正黑體" panose="020B0604030504040204" pitchFamily="34" charset="-120"/>
                <a:ea typeface="微軟正黑體" panose="020B0604030504040204" pitchFamily="34" charset="-120"/>
              </a:rPr>
              <a:t>）</a:t>
            </a:r>
            <a:endParaRPr lang="en-US" altLang="zh-TW" sz="2800" dirty="0" smtClean="0">
              <a:latin typeface="微軟正黑體" panose="020B0604030504040204" pitchFamily="34" charset="-120"/>
              <a:ea typeface="微軟正黑體" panose="020B0604030504040204" pitchFamily="34" charset="-120"/>
            </a:endParaRPr>
          </a:p>
          <a:p>
            <a:pPr marL="114300" indent="0">
              <a:buNone/>
            </a:pPr>
            <a:r>
              <a:rPr lang="zh-TW" altLang="en-US" sz="2800" dirty="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   在</a:t>
            </a:r>
            <a:r>
              <a:rPr lang="zh-TW" altLang="en-US" sz="2800" dirty="0">
                <a:latin typeface="微軟正黑體" panose="020B0604030504040204" pitchFamily="34" charset="-120"/>
                <a:ea typeface="微軟正黑體" panose="020B0604030504040204" pitchFamily="34" charset="-120"/>
              </a:rPr>
              <a:t>各種情況下計算投資組合的報酬率：</a:t>
            </a:r>
            <a:r>
              <a:rPr lang="en-US" altLang="zh-TW" sz="2800" dirty="0">
                <a:latin typeface="微軟正黑體" panose="020B0604030504040204" pitchFamily="34" charset="-120"/>
                <a:ea typeface="微軟正黑體" panose="020B0604030504040204" pitchFamily="34" charset="-120"/>
              </a:rPr>
              <a:t> </a:t>
            </a:r>
            <a:br>
              <a:rPr lang="en-US" altLang="zh-TW" sz="2800" dirty="0">
                <a:latin typeface="微軟正黑體" panose="020B0604030504040204" pitchFamily="34" charset="-120"/>
                <a:ea typeface="微軟正黑體" panose="020B0604030504040204" pitchFamily="34" charset="-120"/>
              </a:rPr>
            </a:br>
            <a:r>
              <a:rPr lang="en-US" altLang="zh-TW" sz="2800" dirty="0">
                <a:latin typeface="微軟正黑體" panose="020B0604030504040204" pitchFamily="34" charset="-120"/>
                <a:ea typeface="微軟正黑體" panose="020B0604030504040204" pitchFamily="34" charset="-120"/>
              </a:rPr>
              <a:t>	</a:t>
            </a:r>
            <a:r>
              <a:rPr lang="en-US" altLang="zh-TW" sz="2800" b="1" i="1" dirty="0" err="1">
                <a:latin typeface="微軟正黑體" panose="020B0604030504040204" pitchFamily="34" charset="-120"/>
                <a:ea typeface="微軟正黑體" panose="020B0604030504040204" pitchFamily="34" charset="-120"/>
              </a:rPr>
              <a:t>R</a:t>
            </a:r>
            <a:r>
              <a:rPr lang="en-US" altLang="zh-TW" sz="2800" b="1" i="1" baseline="-25000" dirty="0" err="1">
                <a:latin typeface="微軟正黑體" panose="020B0604030504040204" pitchFamily="34" charset="-120"/>
                <a:ea typeface="微軟正黑體" panose="020B0604030504040204" pitchFamily="34" charset="-120"/>
              </a:rPr>
              <a:t>P,i</a:t>
            </a:r>
            <a:r>
              <a:rPr lang="en-US" altLang="zh-TW" sz="2800" b="1" i="1" dirty="0">
                <a:latin typeface="微軟正黑體" panose="020B0604030504040204" pitchFamily="34" charset="-120"/>
                <a:ea typeface="微軟正黑體" panose="020B0604030504040204" pitchFamily="34" charset="-120"/>
              </a:rPr>
              <a:t> = w</a:t>
            </a:r>
            <a:r>
              <a:rPr lang="en-US" altLang="zh-TW" sz="2800" b="1" i="1" baseline="-25000" dirty="0">
                <a:latin typeface="微軟正黑體" panose="020B0604030504040204" pitchFamily="34" charset="-120"/>
                <a:ea typeface="微軟正黑體" panose="020B0604030504040204" pitchFamily="34" charset="-120"/>
              </a:rPr>
              <a:t>1</a:t>
            </a:r>
            <a:r>
              <a:rPr lang="en-US" altLang="zh-TW" sz="2800" b="1" i="1" dirty="0">
                <a:latin typeface="微軟正黑體" panose="020B0604030504040204" pitchFamily="34" charset="-120"/>
                <a:ea typeface="微軟正黑體" panose="020B0604030504040204" pitchFamily="34" charset="-120"/>
              </a:rPr>
              <a:t>R</a:t>
            </a:r>
            <a:r>
              <a:rPr lang="en-US" altLang="zh-TW" sz="2800" b="1" i="1" baseline="-25000" dirty="0">
                <a:latin typeface="微軟正黑體" panose="020B0604030504040204" pitchFamily="34" charset="-120"/>
                <a:ea typeface="微軟正黑體" panose="020B0604030504040204" pitchFamily="34" charset="-120"/>
              </a:rPr>
              <a:t>1,i</a:t>
            </a:r>
            <a:r>
              <a:rPr lang="en-US" altLang="zh-TW" sz="2800" b="1" i="1" dirty="0">
                <a:latin typeface="微軟正黑體" panose="020B0604030504040204" pitchFamily="34" charset="-120"/>
                <a:ea typeface="微軟正黑體" panose="020B0604030504040204" pitchFamily="34" charset="-120"/>
              </a:rPr>
              <a:t> + w</a:t>
            </a:r>
            <a:r>
              <a:rPr lang="en-US" altLang="zh-TW" sz="2800" b="1" i="1" baseline="-25000" dirty="0">
                <a:latin typeface="微軟正黑體" panose="020B0604030504040204" pitchFamily="34" charset="-120"/>
                <a:ea typeface="微軟正黑體" panose="020B0604030504040204" pitchFamily="34" charset="-120"/>
              </a:rPr>
              <a:t>2</a:t>
            </a:r>
            <a:r>
              <a:rPr lang="en-US" altLang="zh-TW" sz="2800" b="1" i="1" dirty="0">
                <a:latin typeface="微軟正黑體" panose="020B0604030504040204" pitchFamily="34" charset="-120"/>
                <a:ea typeface="微軟正黑體" panose="020B0604030504040204" pitchFamily="34" charset="-120"/>
              </a:rPr>
              <a:t>R</a:t>
            </a:r>
            <a:r>
              <a:rPr lang="en-US" altLang="zh-TW" sz="2800" b="1" i="1" baseline="-25000" dirty="0">
                <a:latin typeface="微軟正黑體" panose="020B0604030504040204" pitchFamily="34" charset="-120"/>
                <a:ea typeface="微軟正黑體" panose="020B0604030504040204" pitchFamily="34" charset="-120"/>
              </a:rPr>
              <a:t>2,i</a:t>
            </a:r>
            <a:r>
              <a:rPr lang="en-US" altLang="zh-TW" sz="2800" b="1" i="1" dirty="0">
                <a:latin typeface="微軟正黑體" panose="020B0604030504040204" pitchFamily="34" charset="-120"/>
                <a:ea typeface="微軟正黑體" panose="020B0604030504040204" pitchFamily="34" charset="-120"/>
              </a:rPr>
              <a:t> + … + </a:t>
            </a:r>
            <a:r>
              <a:rPr lang="en-US" altLang="zh-TW" sz="2800" b="1" i="1" dirty="0" err="1" smtClean="0">
                <a:latin typeface="微軟正黑體" panose="020B0604030504040204" pitchFamily="34" charset="-120"/>
                <a:ea typeface="微軟正黑體" panose="020B0604030504040204" pitchFamily="34" charset="-120"/>
              </a:rPr>
              <a:t>w</a:t>
            </a:r>
            <a:r>
              <a:rPr lang="en-US" altLang="zh-TW" sz="2800" b="1" i="1" baseline="-25000" dirty="0" err="1" smtClean="0">
                <a:latin typeface="微軟正黑體" panose="020B0604030504040204" pitchFamily="34" charset="-120"/>
                <a:ea typeface="微軟正黑體" panose="020B0604030504040204" pitchFamily="34" charset="-120"/>
              </a:rPr>
              <a:t>m</a:t>
            </a:r>
            <a:r>
              <a:rPr lang="en-US" altLang="zh-TW" sz="2800" b="1" i="1" dirty="0" err="1" smtClean="0">
                <a:latin typeface="微軟正黑體" panose="020B0604030504040204" pitchFamily="34" charset="-120"/>
                <a:ea typeface="微軟正黑體" panose="020B0604030504040204" pitchFamily="34" charset="-120"/>
              </a:rPr>
              <a:t>R</a:t>
            </a:r>
            <a:r>
              <a:rPr lang="en-US" altLang="zh-TW" sz="2800" b="1" i="1" baseline="-25000" dirty="0" err="1" smtClean="0">
                <a:latin typeface="微軟正黑體" panose="020B0604030504040204" pitchFamily="34" charset="-120"/>
                <a:ea typeface="微軟正黑體" panose="020B0604030504040204" pitchFamily="34" charset="-120"/>
              </a:rPr>
              <a:t>m,i</a:t>
            </a:r>
            <a:r>
              <a:rPr lang="zh-TW" altLang="en-US" sz="2800" dirty="0">
                <a:latin typeface="微軟正黑體" panose="020B0604030504040204" pitchFamily="34" charset="-120"/>
                <a:ea typeface="微軟正黑體" panose="020B0604030504040204" pitchFamily="34" charset="-120"/>
              </a:rPr>
              <a:t/>
            </a:r>
            <a:br>
              <a:rPr lang="zh-TW" altLang="en-US" sz="2800" dirty="0">
                <a:latin typeface="微軟正黑體" panose="020B0604030504040204" pitchFamily="34" charset="-120"/>
                <a:ea typeface="微軟正黑體" panose="020B0604030504040204" pitchFamily="34" charset="-120"/>
              </a:rPr>
            </a:br>
            <a:endParaRPr lang="zh-TW" altLang="en-US"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7</a:t>
            </a:fld>
            <a:endParaRPr lang="zh-TW" altLang="en-US"/>
          </a:p>
        </p:txBody>
      </p:sp>
      <p:graphicFrame>
        <p:nvGraphicFramePr>
          <p:cNvPr id="19460" name="Object 4"/>
          <p:cNvGraphicFramePr>
            <a:graphicFrameLocks noChangeAspect="1"/>
          </p:cNvGraphicFramePr>
          <p:nvPr>
            <p:extLst>
              <p:ext uri="{D42A27DB-BD31-4B8C-83A1-F6EECF244321}">
                <p14:modId xmlns:p14="http://schemas.microsoft.com/office/powerpoint/2010/main" val="3656352160"/>
              </p:ext>
            </p:extLst>
          </p:nvPr>
        </p:nvGraphicFramePr>
        <p:xfrm>
          <a:off x="2627784" y="2895600"/>
          <a:ext cx="3382888" cy="1060308"/>
        </p:xfrm>
        <a:graphic>
          <a:graphicData uri="http://schemas.openxmlformats.org/presentationml/2006/ole">
            <mc:AlternateContent xmlns:mc="http://schemas.openxmlformats.org/markup-compatibility/2006">
              <mc:Choice xmlns:v="urn:schemas-microsoft-com:vml" Requires="v">
                <p:oleObj spid="_x0000_s3158" name="Equation" r:id="rId4" imgW="1295280" imgH="444240" progId="Equation.3">
                  <p:embed/>
                </p:oleObj>
              </mc:Choice>
              <mc:Fallback>
                <p:oleObj name="Equation" r:id="rId4" imgW="12952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895600"/>
                        <a:ext cx="3382888" cy="106030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89093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504" y="548680"/>
            <a:ext cx="8496944" cy="1143000"/>
          </a:xfrm>
        </p:spPr>
        <p:txBody>
          <a:bodyPr/>
          <a:lstStyle/>
          <a:p>
            <a:r>
              <a:rPr lang="zh-TW" altLang="en-US" sz="3600" b="1" dirty="0" smtClean="0">
                <a:ea typeface="新細明體" pitchFamily="18" charset="-120"/>
              </a:rPr>
              <a:t>表</a:t>
            </a:r>
            <a:r>
              <a:rPr lang="en-US" altLang="zh-TW" sz="3600" b="1" dirty="0" smtClean="0">
                <a:ea typeface="新細明體" pitchFamily="18" charset="-120"/>
              </a:rPr>
              <a:t>11.5 </a:t>
            </a:r>
            <a:r>
              <a:rPr lang="zh-TW" altLang="en-US" sz="3600" b="1" dirty="0" smtClean="0">
                <a:ea typeface="新細明體" pitchFamily="18" charset="-120"/>
              </a:rPr>
              <a:t>股</a:t>
            </a:r>
            <a:r>
              <a:rPr lang="zh-TW" altLang="en-US" sz="3600" b="1" dirty="0">
                <a:ea typeface="新細明體" pitchFamily="18" charset="-120"/>
              </a:rPr>
              <a:t>票 </a:t>
            </a:r>
            <a:r>
              <a:rPr lang="en-US" altLang="zh-TW" sz="3600" b="1" dirty="0">
                <a:ea typeface="新細明體" pitchFamily="18" charset="-120"/>
              </a:rPr>
              <a:t>L </a:t>
            </a:r>
            <a:r>
              <a:rPr lang="zh-TW" altLang="en-US" sz="3600" b="1" dirty="0">
                <a:ea typeface="新細明體" pitchFamily="18" charset="-120"/>
              </a:rPr>
              <a:t>與 </a:t>
            </a:r>
            <a:r>
              <a:rPr lang="en-US" altLang="zh-TW" sz="3600" b="1" dirty="0" smtClean="0">
                <a:ea typeface="新細明體" pitchFamily="18" charset="-120"/>
              </a:rPr>
              <a:t>U</a:t>
            </a:r>
            <a:r>
              <a:rPr lang="zh-TW" altLang="en-US" sz="3600" b="1" dirty="0" smtClean="0">
                <a:ea typeface="新細明體" pitchFamily="18" charset="-120"/>
              </a:rPr>
              <a:t>權</a:t>
            </a:r>
            <a:r>
              <a:rPr lang="zh-TW" altLang="en-US" sz="3600" b="1" dirty="0">
                <a:ea typeface="新細明體" pitchFamily="18" charset="-120"/>
              </a:rPr>
              <a:t>數相等之</a:t>
            </a:r>
            <a:r>
              <a:rPr lang="zh-TW" altLang="en-US" sz="3600" b="1" dirty="0" smtClean="0">
                <a:ea typeface="新細明體" pitchFamily="18" charset="-120"/>
              </a:rPr>
              <a:t>投資</a:t>
            </a:r>
            <a:r>
              <a:rPr lang="zh-TW" altLang="en-US" sz="3600" b="1" dirty="0">
                <a:ea typeface="新細明體" pitchFamily="18" charset="-120"/>
              </a:rPr>
              <a:t>組合的期</a:t>
            </a:r>
            <a:r>
              <a:rPr lang="zh-TW" altLang="en-US" sz="3600" b="1" dirty="0" smtClean="0">
                <a:ea typeface="新細明體" pitchFamily="18" charset="-120"/>
              </a:rPr>
              <a:t>望報</a:t>
            </a:r>
            <a:r>
              <a:rPr lang="zh-TW" altLang="en-US" sz="3600" b="1" dirty="0">
                <a:ea typeface="新細明體" pitchFamily="18" charset="-120"/>
              </a:rPr>
              <a:t>酬</a:t>
            </a:r>
            <a:endParaRPr lang="en-US" altLang="zh-TW" sz="3600" b="1" dirty="0">
              <a:ea typeface="新細明體" pitchFamily="18" charset="-120"/>
            </a:endParaRPr>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8</a:t>
            </a:fld>
            <a:endParaRPr lang="zh-TW"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060848"/>
            <a:ext cx="8352928" cy="203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19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73DA0BB7-265A-403C-9275-D587AB510EDC}" type="slidenum">
              <a:rPr lang="zh-TW" altLang="en-US" smtClean="0"/>
              <a:t>9</a:t>
            </a:fld>
            <a:endParaRPr lang="zh-TW" altLang="en-US"/>
          </a:p>
        </p:txBody>
      </p:sp>
      <p:sp>
        <p:nvSpPr>
          <p:cNvPr id="3" name="Title 2"/>
          <p:cNvSpPr>
            <a:spLocks noGrp="1"/>
          </p:cNvSpPr>
          <p:nvPr>
            <p:ph type="title"/>
          </p:nvPr>
        </p:nvSpPr>
        <p:spPr/>
        <p:txBody>
          <a:bodyP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94" y="260647"/>
            <a:ext cx="6801222" cy="6197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圖說文字 4"/>
          <p:cNvSpPr/>
          <p:nvPr/>
        </p:nvSpPr>
        <p:spPr>
          <a:xfrm>
            <a:off x="6012160" y="5984761"/>
            <a:ext cx="2088232" cy="432048"/>
          </a:xfrm>
          <a:prstGeom prst="wedgeRectCallout">
            <a:avLst>
              <a:gd name="adj1" fmla="val -70144"/>
              <a:gd name="adj2" fmla="val -13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對照例</a:t>
            </a:r>
            <a:r>
              <a:rPr lang="en-US" altLang="zh-TW" b="1" dirty="0" smtClean="0"/>
              <a:t>11.4</a:t>
            </a:r>
            <a:r>
              <a:rPr lang="zh-TW" altLang="en-US" b="1" dirty="0" smtClean="0"/>
              <a:t>變異數</a:t>
            </a:r>
            <a:endParaRPr lang="zh-TW" altLang="en-US" b="1" dirty="0"/>
          </a:p>
        </p:txBody>
      </p:sp>
    </p:spTree>
    <p:extLst>
      <p:ext uri="{BB962C8B-B14F-4D97-AF65-F5344CB8AC3E}">
        <p14:creationId xmlns:p14="http://schemas.microsoft.com/office/powerpoint/2010/main" val="767244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相鄰">
  <a:themeElements>
    <a:clrScheme name="相鄰">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自訂 3">
      <a:majorFont>
        <a:latin typeface="微軟正黑體"/>
        <a:ea typeface="微軟正黑體"/>
        <a:cs typeface=""/>
      </a:majorFont>
      <a:minorFont>
        <a:latin typeface="微軟正黑體"/>
        <a:ea typeface="微軟正黑體"/>
        <a:cs typeface=""/>
      </a:minorFont>
    </a:fontScheme>
    <a:fmtScheme name="相鄰">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254</TotalTime>
  <Words>1563</Words>
  <Application>Microsoft Office PowerPoint</Application>
  <PresentationFormat>如螢幕大小 (4:3)</PresentationFormat>
  <Paragraphs>224</Paragraphs>
  <Slides>33</Slides>
  <Notes>27</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33</vt:i4>
      </vt:variant>
    </vt:vector>
  </HeadingPairs>
  <TitlesOfParts>
    <vt:vector size="36" baseType="lpstr">
      <vt:lpstr>相鄰</vt:lpstr>
      <vt:lpstr>方程式</vt:lpstr>
      <vt:lpstr>Equation</vt:lpstr>
      <vt:lpstr>第11章</vt:lpstr>
      <vt:lpstr>期望報酬</vt:lpstr>
      <vt:lpstr>期望報酬</vt:lpstr>
      <vt:lpstr>風險溢酬</vt:lpstr>
      <vt:lpstr>變異數與標準差</vt:lpstr>
      <vt:lpstr>投資組合 ( Portfolio )</vt:lpstr>
      <vt:lpstr>投資組合的期望報酬</vt:lpstr>
      <vt:lpstr>表11.5 股票 L 與 U權數相等之投資組合的期望報酬</vt:lpstr>
      <vt:lpstr>PowerPoint 簡報</vt:lpstr>
      <vt:lpstr>投資組合風險 ：變異數 &amp; 標準差</vt:lpstr>
      <vt:lpstr>PowerPoint 簡報</vt:lpstr>
      <vt:lpstr>宣告、意外與期望報酬</vt:lpstr>
      <vt:lpstr>系統風險 ( systematic risk )</vt:lpstr>
      <vt:lpstr>非系統 ( Unsystematic ) 風險</vt:lpstr>
      <vt:lpstr>報酬</vt:lpstr>
      <vt:lpstr>多樣化投資原則</vt:lpstr>
      <vt:lpstr>表11.7  投資組合每年報酬的標準差</vt:lpstr>
      <vt:lpstr>圖11.1  多樣化投資組合 </vt:lpstr>
      <vt:lpstr>總風險＝個別風險</vt:lpstr>
      <vt:lpstr>系統風險原則</vt:lpstr>
      <vt:lpstr>投資組合的貝它值</vt:lpstr>
      <vt:lpstr>說明貝它值</vt:lpstr>
      <vt:lpstr>表11.8  入選公司的貝它係數 </vt:lpstr>
      <vt:lpstr>貝它值與風險溢酬</vt:lpstr>
      <vt:lpstr>報酬對風險的比率</vt:lpstr>
      <vt:lpstr>PowerPoint 簡報</vt:lpstr>
      <vt:lpstr>證券市場線 ( security market line )</vt:lpstr>
      <vt:lpstr>SML與必要報酬率</vt:lpstr>
      <vt:lpstr>資本資產定價模式  (capital asset pricing model )</vt:lpstr>
      <vt:lpstr>影響期望報酬的因素</vt:lpstr>
      <vt:lpstr>圖11.4  證券市場線（SML）</vt:lpstr>
      <vt:lpstr>作業5-報酬率與風險</vt:lpstr>
      <vt:lpstr>作業6-證券市場線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dc:title>
  <dc:creator>楊雪蘭</dc:creator>
  <cp:lastModifiedBy>user</cp:lastModifiedBy>
  <cp:revision>74</cp:revision>
  <dcterms:created xsi:type="dcterms:W3CDTF">2017-07-14T09:51:09Z</dcterms:created>
  <dcterms:modified xsi:type="dcterms:W3CDTF">2018-05-08T07:24:24Z</dcterms:modified>
</cp:coreProperties>
</file>