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1" r:id="rId1"/>
    <p:sldMasterId id="2147483911" r:id="rId2"/>
  </p:sldMasterIdLst>
  <p:notesMasterIdLst>
    <p:notesMasterId r:id="rId61"/>
  </p:notesMasterIdLst>
  <p:sldIdLst>
    <p:sldId id="256" r:id="rId3"/>
    <p:sldId id="310" r:id="rId4"/>
    <p:sldId id="260" r:id="rId5"/>
    <p:sldId id="261" r:id="rId6"/>
    <p:sldId id="262" r:id="rId7"/>
    <p:sldId id="311" r:id="rId8"/>
    <p:sldId id="317"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316" r:id="rId28"/>
    <p:sldId id="281" r:id="rId29"/>
    <p:sldId id="282" r:id="rId30"/>
    <p:sldId id="283" r:id="rId31"/>
    <p:sldId id="284" r:id="rId32"/>
    <p:sldId id="285" r:id="rId33"/>
    <p:sldId id="286" r:id="rId34"/>
    <p:sldId id="287" r:id="rId35"/>
    <p:sldId id="288" r:id="rId36"/>
    <p:sldId id="289" r:id="rId37"/>
    <p:sldId id="312"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8" r:id="rId53"/>
    <p:sldId id="309" r:id="rId54"/>
    <p:sldId id="304" r:id="rId55"/>
    <p:sldId id="305" r:id="rId56"/>
    <p:sldId id="306" r:id="rId57"/>
    <p:sldId id="307" r:id="rId58"/>
    <p:sldId id="313" r:id="rId59"/>
    <p:sldId id="31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2E117-F320-4BD0-B4AF-0C276D5143CC}" type="datetimeFigureOut">
              <a:rPr lang="zh-TW" altLang="en-US" smtClean="0"/>
              <a:t>2019/5/9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56383-CA59-4B6C-9181-FEF59CECC9F1}" type="slidenum">
              <a:rPr lang="zh-TW" altLang="en-US" smtClean="0"/>
              <a:t>‹#›</a:t>
            </a:fld>
            <a:endParaRPr lang="zh-TW" altLang="en-US"/>
          </a:p>
        </p:txBody>
      </p:sp>
    </p:spTree>
    <p:extLst>
      <p:ext uri="{BB962C8B-B14F-4D97-AF65-F5344CB8AC3E}">
        <p14:creationId xmlns:p14="http://schemas.microsoft.com/office/powerpoint/2010/main" val="673667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0076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5210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F6764DA5-CD3D-4590-A511-FCD3BC7A793E}"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6483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4961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66377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6F822A4-8DA6-4447-9B1F-C5DB58435268}"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43773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64432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7729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53374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2631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A16AA21-1863-4931-97CB-99D0A168701B}"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920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761281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3772C379-9A7C-4C87-A116-CBE9F58B04C5}"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85430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664C608-40B1-4030-A28D-5B74BC98ADCE}"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926705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664C608-40B1-4030-A28D-5B74BC98ADCE}"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13710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8664C608-40B1-4030-A28D-5B74BC98ADCE}"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71376368"/>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8664C608-40B1-4030-A28D-5B74BC98ADCE}"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7464519"/>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8664C608-40B1-4030-A28D-5B74BC98ADCE}"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07238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240638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464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6F822A4-8DA6-4447-9B1F-C5DB58435268}"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4517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3801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9B3762C0-B258-48F1-ADE6-176B4174CCDD}" type="datetimeFigureOut">
              <a:rPr lang="en-US" smtClean="0"/>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51067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1948801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732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A16AA21-1863-4931-97CB-99D0A168701B}"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376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3772C379-9A7C-4C87-A116-CBE9F58B04C5}"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9785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664C608-40B1-4030-A28D-5B74BC98ADCE}" type="datetimeFigureOut">
              <a:rPr lang="en-US" smtClean="0"/>
              <a:t>5/9/2019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211654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t>5/9/2019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97288570"/>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s://www.bnext.com.tw/article/53197/familymart-chinese-tea"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news.ltn.com.tw/news/focus/paper/45181"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zh.wikipedia.org/wiki/%E5%A4%A9%E9%87%8E%E6%B5%A9" TargetMode="External"/><Relationship Id="rId2" Type="http://schemas.openxmlformats.org/officeDocument/2006/relationships/hyperlink" Target="https://zh.wikipedia.org/wiki/%E8%B5%A4%E5%B4%8E%E5%8B%87" TargetMode="External"/><Relationship Id="rId1" Type="http://schemas.openxmlformats.org/officeDocument/2006/relationships/slideLayout" Target="../slideLayouts/slideLayout13.xml"/><Relationship Id="rId6" Type="http://schemas.openxmlformats.org/officeDocument/2006/relationships/image" Target="../media/image2.gif"/><Relationship Id="rId5" Type="http://schemas.openxmlformats.org/officeDocument/2006/relationships/image" Target="../media/image1.jpeg"/><Relationship Id="rId4" Type="http://schemas.openxmlformats.org/officeDocument/2006/relationships/hyperlink" Target="https://zh.wikipedia.org/wiki/%E8%97%8D%E8%89%B2%E7%99%BC%E5%85%89%E4%BA%8C%E6%A5%B5%E7%AE%A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money.udn.com/money/story/5635/3706439" TargetMode="External"/><Relationship Id="rId2" Type="http://schemas.openxmlformats.org/officeDocument/2006/relationships/hyperlink" Target="https://udn.com/news/story/7240/3748066"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921181-0670-4205-9917-B4BC21A6B15A}"/>
              </a:ext>
            </a:extLst>
          </p:cNvPr>
          <p:cNvSpPr>
            <a:spLocks noGrp="1"/>
          </p:cNvSpPr>
          <p:nvPr>
            <p:ph type="ctrTitle"/>
          </p:nvPr>
        </p:nvSpPr>
        <p:spPr>
          <a:xfrm>
            <a:off x="2589213" y="2514600"/>
            <a:ext cx="8915399" cy="2262781"/>
          </a:xfrm>
        </p:spPr>
        <p:txBody>
          <a:bodyPr/>
          <a:lstStyle/>
          <a:p>
            <a:r>
              <a:rPr lang="zh-TW" altLang="en-US" dirty="0"/>
              <a:t>資訊倫理與法律</a:t>
            </a:r>
            <a:r>
              <a:rPr lang="en-US" altLang="zh-TW" dirty="0"/>
              <a:t>	</a:t>
            </a:r>
            <a:endParaRPr lang="zh-TW" altLang="en-US" dirty="0"/>
          </a:p>
        </p:txBody>
      </p:sp>
      <p:sp>
        <p:nvSpPr>
          <p:cNvPr id="3" name="副標題 2">
            <a:extLst>
              <a:ext uri="{FF2B5EF4-FFF2-40B4-BE49-F238E27FC236}">
                <a16:creationId xmlns:a16="http://schemas.microsoft.com/office/drawing/2014/main" id="{0B5D4BD8-5850-41CA-BF22-54E0B74597D9}"/>
              </a:ext>
            </a:extLst>
          </p:cNvPr>
          <p:cNvSpPr>
            <a:spLocks noGrp="1"/>
          </p:cNvSpPr>
          <p:nvPr>
            <p:ph type="subTitle" idx="1"/>
          </p:nvPr>
        </p:nvSpPr>
        <p:spPr>
          <a:xfrm>
            <a:off x="2589213" y="4777379"/>
            <a:ext cx="8915399" cy="1126283"/>
          </a:xfrm>
        </p:spPr>
        <p:txBody>
          <a:bodyPr>
            <a:normAutofit/>
          </a:bodyPr>
          <a:lstStyle/>
          <a:p>
            <a:r>
              <a:rPr lang="zh-TW" altLang="en-US" sz="4400" dirty="0"/>
              <a:t>林威伯律師</a:t>
            </a:r>
          </a:p>
        </p:txBody>
      </p:sp>
    </p:spTree>
    <p:extLst>
      <p:ext uri="{BB962C8B-B14F-4D97-AF65-F5344CB8AC3E}">
        <p14:creationId xmlns:p14="http://schemas.microsoft.com/office/powerpoint/2010/main" val="164923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二、專利保護要件</a:t>
            </a:r>
            <a:endParaRPr lang="en-US" altLang="zh-TW" dirty="0"/>
          </a:p>
          <a:p>
            <a:r>
              <a:rPr lang="en-US" altLang="zh-TW" dirty="0"/>
              <a:t>(</a:t>
            </a:r>
            <a:r>
              <a:rPr lang="zh-TW" altLang="en-US" dirty="0"/>
              <a:t>二</a:t>
            </a:r>
            <a:r>
              <a:rPr lang="en-US" altLang="zh-TW" dirty="0"/>
              <a:t>)</a:t>
            </a:r>
            <a:r>
              <a:rPr lang="zh-TW" altLang="en-US" dirty="0"/>
              <a:t>法定不予專利保護之客體</a:t>
            </a:r>
            <a:endParaRPr lang="en-US" altLang="zh-TW" dirty="0"/>
          </a:p>
          <a:p>
            <a:r>
              <a:rPr lang="zh-TW" altLang="en-US" dirty="0"/>
              <a:t>第</a:t>
            </a:r>
            <a:r>
              <a:rPr lang="en-US" altLang="zh-TW" dirty="0"/>
              <a:t>24</a:t>
            </a:r>
            <a:r>
              <a:rPr lang="zh-TW" altLang="en-US" dirty="0"/>
              <a:t>條：「下列各款，不予發明專利：一、動、植物及生產動、植物之主要生物學方法。但微生物學之生產方法，不在此限。二、人類或動物之診斷、治療或外科手術方法。三、妨害公共秩序或善良風俗者。」</a:t>
            </a:r>
            <a:endParaRPr lang="en-US" altLang="zh-TW" dirty="0"/>
          </a:p>
          <a:p>
            <a:r>
              <a:rPr lang="en-US" altLang="zh-TW" dirty="0">
                <a:sym typeface="Wingdings" panose="05000000000000000000" pitchFamily="2" charset="2"/>
              </a:rPr>
              <a:t></a:t>
            </a:r>
            <a:r>
              <a:rPr lang="zh-TW" altLang="en-US" dirty="0">
                <a:sym typeface="Wingdings" panose="05000000000000000000" pitchFamily="2" charset="2"/>
              </a:rPr>
              <a:t>新型專利</a:t>
            </a:r>
            <a:endParaRPr lang="en-US" altLang="zh-TW" dirty="0">
              <a:sym typeface="Wingdings" panose="05000000000000000000" pitchFamily="2" charset="2"/>
            </a:endParaRPr>
          </a:p>
          <a:p>
            <a:pPr lvl="1"/>
            <a:r>
              <a:rPr lang="zh-TW" altLang="en-US" dirty="0">
                <a:sym typeface="Wingdings" panose="05000000000000000000" pitchFamily="2" charset="2"/>
              </a:rPr>
              <a:t>第</a:t>
            </a:r>
            <a:r>
              <a:rPr lang="en-US" altLang="zh-TW" dirty="0">
                <a:sym typeface="Wingdings" panose="05000000000000000000" pitchFamily="2" charset="2"/>
              </a:rPr>
              <a:t>105</a:t>
            </a:r>
            <a:r>
              <a:rPr lang="zh-TW" altLang="en-US" dirty="0">
                <a:sym typeface="Wingdings" panose="05000000000000000000" pitchFamily="2" charset="2"/>
              </a:rPr>
              <a:t>條：「新型有妨害公共秩序或善良風俗者，不予新型專利。」</a:t>
            </a:r>
            <a:endParaRPr lang="en-US" altLang="zh-TW" dirty="0">
              <a:sym typeface="Wingdings" panose="05000000000000000000" pitchFamily="2" charset="2"/>
            </a:endParaRPr>
          </a:p>
          <a:p>
            <a:r>
              <a:rPr lang="en-US" altLang="zh-TW" dirty="0">
                <a:sym typeface="Wingdings" panose="05000000000000000000" pitchFamily="2" charset="2"/>
              </a:rPr>
              <a:t></a:t>
            </a:r>
            <a:r>
              <a:rPr lang="zh-TW" altLang="en-US" dirty="0">
                <a:sym typeface="Wingdings" panose="05000000000000000000" pitchFamily="2" charset="2"/>
              </a:rPr>
              <a:t>設計專利</a:t>
            </a:r>
            <a:endParaRPr lang="en-US" altLang="zh-TW" dirty="0">
              <a:sym typeface="Wingdings" panose="05000000000000000000" pitchFamily="2" charset="2"/>
            </a:endParaRPr>
          </a:p>
          <a:p>
            <a:pPr lvl="1"/>
            <a:r>
              <a:rPr lang="zh-TW" altLang="en-US" dirty="0">
                <a:sym typeface="Wingdings" panose="05000000000000000000" pitchFamily="2" charset="2"/>
              </a:rPr>
              <a:t>第</a:t>
            </a:r>
            <a:r>
              <a:rPr lang="en-US" altLang="zh-TW" dirty="0">
                <a:sym typeface="Wingdings" panose="05000000000000000000" pitchFamily="2" charset="2"/>
              </a:rPr>
              <a:t>124</a:t>
            </a:r>
            <a:r>
              <a:rPr lang="zh-TW" altLang="en-US" dirty="0">
                <a:sym typeface="Wingdings" panose="05000000000000000000" pitchFamily="2" charset="2"/>
              </a:rPr>
              <a:t>條：「下列各款，不予設計專利：一、純功能性之物品造形。二、純藝術創作。三、積體電路電路布局及電子電路布局。四、物品妨害公共秩序或善良風俗者。」</a:t>
            </a:r>
            <a:endParaRPr lang="en-US" altLang="zh-TW" dirty="0">
              <a:sym typeface="Wingdings" panose="05000000000000000000" pitchFamily="2" charset="2"/>
            </a:endParaRPr>
          </a:p>
        </p:txBody>
      </p:sp>
    </p:spTree>
    <p:extLst>
      <p:ext uri="{BB962C8B-B14F-4D97-AF65-F5344CB8AC3E}">
        <p14:creationId xmlns:p14="http://schemas.microsoft.com/office/powerpoint/2010/main" val="142283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三、申請日與優先權</a:t>
            </a:r>
            <a:endParaRPr lang="en-US" altLang="zh-TW" dirty="0"/>
          </a:p>
          <a:p>
            <a:r>
              <a:rPr lang="en-US" altLang="zh-TW" dirty="0"/>
              <a:t>(</a:t>
            </a:r>
            <a:r>
              <a:rPr lang="zh-TW" altLang="en-US" dirty="0"/>
              <a:t>一</a:t>
            </a:r>
            <a:r>
              <a:rPr lang="en-US" altLang="zh-TW" dirty="0"/>
              <a:t>)</a:t>
            </a:r>
            <a:r>
              <a:rPr lang="zh-TW" altLang="en-US" dirty="0">
                <a:solidFill>
                  <a:srgbClr val="FF0000"/>
                </a:solidFill>
              </a:rPr>
              <a:t>申請日</a:t>
            </a:r>
            <a:endParaRPr lang="en-US" altLang="zh-TW" dirty="0">
              <a:solidFill>
                <a:srgbClr val="FF0000"/>
              </a:solidFill>
            </a:endParaRPr>
          </a:p>
          <a:p>
            <a:r>
              <a:rPr lang="zh-TW" altLang="en-US" dirty="0"/>
              <a:t>第</a:t>
            </a:r>
            <a:r>
              <a:rPr lang="en-US" altLang="zh-TW" dirty="0"/>
              <a:t>25</a:t>
            </a:r>
            <a:r>
              <a:rPr lang="zh-TW" altLang="en-US" dirty="0"/>
              <a:t>條：「</a:t>
            </a:r>
            <a:r>
              <a:rPr lang="en-US" altLang="zh-TW" dirty="0"/>
              <a:t>(I)</a:t>
            </a:r>
            <a:r>
              <a:rPr lang="zh-TW" altLang="en-US" dirty="0"/>
              <a:t>申請發明專利，由專利申請權人備具申請書、說明書、申請專利範圍、摘要及必要之圖式，向專利專責機關申請之。</a:t>
            </a:r>
            <a:r>
              <a:rPr lang="en-US" altLang="zh-TW" dirty="0"/>
              <a:t>(II)</a:t>
            </a:r>
            <a:r>
              <a:rPr lang="zh-TW" altLang="en-US" dirty="0"/>
              <a:t>申請發明專利，以申請書、說明書、申請專利範圍及必要之圖式齊備之日為申請日。</a:t>
            </a:r>
            <a:r>
              <a:rPr lang="en-US" altLang="zh-TW" dirty="0"/>
              <a:t>(III)</a:t>
            </a:r>
            <a:r>
              <a:rPr lang="zh-TW" altLang="en-US" dirty="0"/>
              <a:t>說明書、申請專利範圍及必要之圖式未於申請時提出中文本，而以外文本提出，且於專利專責機關指定期間內補正中文本者，以外文本提出之日為申請日。</a:t>
            </a:r>
            <a:r>
              <a:rPr lang="en-US" altLang="zh-TW" dirty="0"/>
              <a:t>(IV)</a:t>
            </a:r>
            <a:r>
              <a:rPr lang="zh-TW" altLang="en-US" dirty="0"/>
              <a:t>未於前項指定期間內補正中文本者，其申請案不予受理。但在處分前補正者，以補正之日為申請日，外文本視為未提出。」</a:t>
            </a:r>
            <a:endParaRPr lang="en-US" altLang="zh-TW" dirty="0"/>
          </a:p>
          <a:p>
            <a:r>
              <a:rPr lang="zh-TW" altLang="en-US" dirty="0"/>
              <a:t>專利法施行細則第</a:t>
            </a:r>
            <a:r>
              <a:rPr lang="en-US" altLang="zh-TW" dirty="0"/>
              <a:t>5</a:t>
            </a:r>
            <a:r>
              <a:rPr lang="zh-TW" altLang="en-US" dirty="0"/>
              <a:t>條：「</a:t>
            </a:r>
            <a:r>
              <a:rPr lang="en-US" altLang="zh-TW" dirty="0"/>
              <a:t>(I)</a:t>
            </a:r>
            <a:r>
              <a:rPr lang="zh-TW" altLang="en-US" dirty="0"/>
              <a:t>專利之申請及其他程序，以書面提出者，應以書件到達專利專責機關之日為準；如係郵寄者，以郵寄地郵戳所載日期為準。</a:t>
            </a:r>
            <a:r>
              <a:rPr lang="en-US" altLang="zh-TW" dirty="0"/>
              <a:t>(II)</a:t>
            </a:r>
            <a:r>
              <a:rPr lang="zh-TW" altLang="en-US" dirty="0"/>
              <a:t>郵戳所載日期不清晰者，除由當事人舉證外，以到達專利專責機關之日為準。」</a:t>
            </a:r>
            <a:endParaRPr lang="en-US" altLang="zh-TW" dirty="0"/>
          </a:p>
        </p:txBody>
      </p:sp>
    </p:spTree>
    <p:extLst>
      <p:ext uri="{BB962C8B-B14F-4D97-AF65-F5344CB8AC3E}">
        <p14:creationId xmlns:p14="http://schemas.microsoft.com/office/powerpoint/2010/main" val="2353854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三、申請日與優先權</a:t>
            </a:r>
            <a:endParaRPr lang="en-US" altLang="zh-TW" dirty="0"/>
          </a:p>
          <a:p>
            <a:r>
              <a:rPr lang="en-US" altLang="zh-TW" dirty="0"/>
              <a:t>(</a:t>
            </a:r>
            <a:r>
              <a:rPr lang="zh-TW" altLang="en-US" dirty="0"/>
              <a:t>二</a:t>
            </a:r>
            <a:r>
              <a:rPr lang="en-US" altLang="zh-TW" dirty="0"/>
              <a:t>)</a:t>
            </a:r>
            <a:r>
              <a:rPr lang="zh-TW" altLang="en-US" dirty="0"/>
              <a:t>優先權</a:t>
            </a:r>
            <a:endParaRPr lang="en-US" altLang="zh-TW" dirty="0"/>
          </a:p>
          <a:p>
            <a:r>
              <a:rPr lang="en-US" altLang="zh-TW" dirty="0"/>
              <a:t>1.</a:t>
            </a:r>
            <a:r>
              <a:rPr lang="zh-TW" altLang="en-US" dirty="0"/>
              <a:t>國際優先權</a:t>
            </a:r>
            <a:endParaRPr lang="en-US" altLang="zh-TW" dirty="0"/>
          </a:p>
          <a:p>
            <a:r>
              <a:rPr lang="zh-TW" altLang="en-US" dirty="0"/>
              <a:t>第</a:t>
            </a:r>
            <a:r>
              <a:rPr lang="en-US" altLang="zh-TW" dirty="0"/>
              <a:t>28</a:t>
            </a:r>
            <a:r>
              <a:rPr lang="zh-TW" altLang="en-US" dirty="0"/>
              <a:t>條：「</a:t>
            </a:r>
            <a:r>
              <a:rPr lang="en-US" altLang="zh-TW" dirty="0"/>
              <a:t>(I)</a:t>
            </a:r>
            <a:r>
              <a:rPr lang="zh-TW" altLang="en-US" dirty="0"/>
              <a:t>申請人就相同發明在與中華民國相互承認優先權之國家或世界貿易組織會員第一次依法申請專利，並於第一次申請專利之日後十二個月內，向中華民國申請專利者，得主張優先權。</a:t>
            </a:r>
            <a:r>
              <a:rPr lang="en-US" altLang="zh-TW" dirty="0"/>
              <a:t>(II)</a:t>
            </a:r>
            <a:r>
              <a:rPr lang="zh-TW" altLang="en-US" dirty="0"/>
              <a:t>申請人於一申請案中主張二項以上優先權時，前項期間之計算以最早之優先權日為準。</a:t>
            </a:r>
            <a:r>
              <a:rPr lang="en-US" altLang="zh-TW" dirty="0"/>
              <a:t>(III)</a:t>
            </a:r>
            <a:r>
              <a:rPr lang="zh-TW" altLang="en-US" dirty="0"/>
              <a:t>外國申請人為非世界貿易組織會員之國民且其所屬國家與中華民國無相互承認優先權者，如於世界貿易組織會員或互惠國領域內，設有住所或營業所，亦得依第一項規定主張優先權。</a:t>
            </a:r>
            <a:r>
              <a:rPr lang="en-US" altLang="zh-TW" dirty="0"/>
              <a:t>(IV)</a:t>
            </a:r>
            <a:r>
              <a:rPr lang="zh-TW" altLang="en-US" dirty="0"/>
              <a:t>主張優先權者，其專利要件之審查，以優先權日為準。」</a:t>
            </a:r>
            <a:endParaRPr lang="en-US" altLang="zh-TW" dirty="0"/>
          </a:p>
        </p:txBody>
      </p:sp>
    </p:spTree>
    <p:extLst>
      <p:ext uri="{BB962C8B-B14F-4D97-AF65-F5344CB8AC3E}">
        <p14:creationId xmlns:p14="http://schemas.microsoft.com/office/powerpoint/2010/main" val="383921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三、申請日與優先權</a:t>
            </a:r>
            <a:endParaRPr lang="en-US" altLang="zh-TW" dirty="0"/>
          </a:p>
          <a:p>
            <a:r>
              <a:rPr lang="en-US" altLang="zh-TW" dirty="0"/>
              <a:t>(</a:t>
            </a:r>
            <a:r>
              <a:rPr lang="zh-TW" altLang="en-US" dirty="0"/>
              <a:t>二</a:t>
            </a:r>
            <a:r>
              <a:rPr lang="en-US" altLang="zh-TW" dirty="0"/>
              <a:t>)</a:t>
            </a:r>
            <a:r>
              <a:rPr lang="zh-TW" altLang="en-US" dirty="0"/>
              <a:t>優先權</a:t>
            </a:r>
            <a:endParaRPr lang="en-US" altLang="zh-TW" dirty="0"/>
          </a:p>
          <a:p>
            <a:r>
              <a:rPr lang="en-US" altLang="zh-TW" dirty="0"/>
              <a:t>1.</a:t>
            </a:r>
            <a:r>
              <a:rPr lang="zh-TW" altLang="en-US" dirty="0"/>
              <a:t>國際優先權</a:t>
            </a:r>
            <a:endParaRPr lang="en-US" altLang="zh-TW" dirty="0"/>
          </a:p>
          <a:p>
            <a:r>
              <a:rPr lang="zh-TW" altLang="en-US" dirty="0"/>
              <a:t>第</a:t>
            </a:r>
            <a:r>
              <a:rPr lang="en-US" altLang="zh-TW" dirty="0"/>
              <a:t>29</a:t>
            </a:r>
            <a:r>
              <a:rPr lang="zh-TW" altLang="en-US" dirty="0"/>
              <a:t>條：「</a:t>
            </a:r>
            <a:r>
              <a:rPr lang="en-US" altLang="zh-TW" dirty="0"/>
              <a:t>(I)</a:t>
            </a:r>
            <a:r>
              <a:rPr lang="zh-TW" altLang="en-US" dirty="0"/>
              <a:t>依前條規定主張優先權者，應於申請專利同時聲明下列事項：一、第一次申請之申請日。二、受理該申請之國家或世界貿易組織會員。三、第一次申請之申請案號數。</a:t>
            </a:r>
            <a:r>
              <a:rPr lang="en-US" altLang="zh-TW" dirty="0"/>
              <a:t>(II)</a:t>
            </a:r>
            <a:r>
              <a:rPr lang="zh-TW" altLang="en-US" dirty="0"/>
              <a:t>申請人應於最早之優先權日後十六個月內，檢送經前項國家或世界貿易組織會員證明受理之申請文件。</a:t>
            </a:r>
            <a:r>
              <a:rPr lang="en-US" altLang="zh-TW" dirty="0"/>
              <a:t>(III)</a:t>
            </a:r>
            <a:r>
              <a:rPr lang="zh-TW" altLang="en-US" dirty="0"/>
              <a:t>違反第一項第一款、第二款或前項之規定者，視為未主張優先權。</a:t>
            </a:r>
            <a:r>
              <a:rPr lang="en-US" altLang="zh-TW" dirty="0"/>
              <a:t>(IV)</a:t>
            </a:r>
            <a:r>
              <a:rPr lang="zh-TW" altLang="en-US" dirty="0"/>
              <a:t>申請人非因故意，未於申請專利同時主張優先權，或依前項規定視為未主張者，得於最早之優先權日後十六個月內，申請回復優先權主張，並繳納申請費與補行第一項及第二項規定之行為。」</a:t>
            </a:r>
            <a:endParaRPr lang="en-US" altLang="zh-TW" dirty="0"/>
          </a:p>
        </p:txBody>
      </p:sp>
    </p:spTree>
    <p:extLst>
      <p:ext uri="{BB962C8B-B14F-4D97-AF65-F5344CB8AC3E}">
        <p14:creationId xmlns:p14="http://schemas.microsoft.com/office/powerpoint/2010/main" val="3446892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三、申請日與優先權</a:t>
            </a:r>
            <a:endParaRPr lang="en-US" altLang="zh-TW" dirty="0"/>
          </a:p>
          <a:p>
            <a:r>
              <a:rPr lang="en-US" altLang="zh-TW" dirty="0"/>
              <a:t>(</a:t>
            </a:r>
            <a:r>
              <a:rPr lang="zh-TW" altLang="en-US" dirty="0"/>
              <a:t>二</a:t>
            </a:r>
            <a:r>
              <a:rPr lang="en-US" altLang="zh-TW" dirty="0"/>
              <a:t>)</a:t>
            </a:r>
            <a:r>
              <a:rPr lang="zh-TW" altLang="en-US" dirty="0"/>
              <a:t>優先權</a:t>
            </a:r>
            <a:endParaRPr lang="en-US" altLang="zh-TW" dirty="0"/>
          </a:p>
          <a:p>
            <a:r>
              <a:rPr lang="en-US" altLang="zh-TW" dirty="0"/>
              <a:t>1.</a:t>
            </a:r>
            <a:r>
              <a:rPr lang="zh-TW" altLang="en-US" dirty="0"/>
              <a:t>國際優先權</a:t>
            </a:r>
            <a:endParaRPr lang="en-US" altLang="zh-TW" dirty="0"/>
          </a:p>
          <a:p>
            <a:r>
              <a:rPr lang="zh-TW" altLang="en-US" dirty="0"/>
              <a:t>第</a:t>
            </a:r>
            <a:r>
              <a:rPr lang="en-US" altLang="zh-TW" dirty="0"/>
              <a:t>20</a:t>
            </a:r>
            <a:r>
              <a:rPr lang="zh-TW" altLang="en-US" dirty="0"/>
              <a:t>條：「</a:t>
            </a:r>
            <a:r>
              <a:rPr lang="en-US" altLang="zh-TW" dirty="0"/>
              <a:t>(I)</a:t>
            </a:r>
            <a:r>
              <a:rPr lang="zh-TW" altLang="en-US" dirty="0"/>
              <a:t>本法有關期間之計算，其始日不計算在內。</a:t>
            </a:r>
            <a:r>
              <a:rPr lang="en-US" altLang="zh-TW" dirty="0"/>
              <a:t>(II)</a:t>
            </a:r>
            <a:r>
              <a:rPr lang="zh-TW" altLang="en-US" dirty="0"/>
              <a:t>第五十二條第三項、第一百十四條及第一百三十五條規定之專利權期限，自申請日當日起算。」</a:t>
            </a:r>
            <a:endParaRPr lang="en-US" altLang="zh-TW" dirty="0"/>
          </a:p>
          <a:p>
            <a:r>
              <a:rPr lang="zh-TW" altLang="en-US" dirty="0"/>
              <a:t>第</a:t>
            </a:r>
            <a:r>
              <a:rPr lang="en-US" altLang="zh-TW" dirty="0"/>
              <a:t>120</a:t>
            </a:r>
            <a:r>
              <a:rPr lang="zh-TW" altLang="en-US" dirty="0"/>
              <a:t>條：「</a:t>
            </a:r>
            <a:r>
              <a:rPr lang="en-US" altLang="zh-TW" dirty="0"/>
              <a:t>…</a:t>
            </a:r>
            <a:r>
              <a:rPr lang="zh-TW" altLang="en-US" dirty="0"/>
              <a:t>第二十八條至第三十一條</a:t>
            </a:r>
            <a:r>
              <a:rPr lang="en-US" altLang="zh-TW" dirty="0"/>
              <a:t>…</a:t>
            </a:r>
            <a:r>
              <a:rPr lang="zh-TW" altLang="en-US" dirty="0"/>
              <a:t>，於新型專利準用之。」</a:t>
            </a:r>
            <a:endParaRPr lang="en-US" altLang="zh-TW" dirty="0"/>
          </a:p>
          <a:p>
            <a:r>
              <a:rPr lang="zh-TW" altLang="en-US" dirty="0"/>
              <a:t>第</a:t>
            </a:r>
            <a:r>
              <a:rPr lang="en-US" altLang="zh-TW" dirty="0"/>
              <a:t>142</a:t>
            </a:r>
            <a:r>
              <a:rPr lang="zh-TW" altLang="en-US" dirty="0"/>
              <a:t>條：「</a:t>
            </a:r>
            <a:r>
              <a:rPr lang="en-US" altLang="zh-TW" dirty="0"/>
              <a:t>(I)</a:t>
            </a:r>
            <a:r>
              <a:rPr lang="zh-TW" altLang="en-US" dirty="0"/>
              <a:t>第二十八條、第二十九條</a:t>
            </a:r>
            <a:r>
              <a:rPr lang="en-US" altLang="zh-TW" dirty="0"/>
              <a:t>…</a:t>
            </a:r>
            <a:r>
              <a:rPr lang="zh-TW" altLang="en-US" dirty="0"/>
              <a:t>，於設計專利準用之。</a:t>
            </a:r>
            <a:r>
              <a:rPr lang="en-US" altLang="zh-TW" dirty="0"/>
              <a:t>(II)</a:t>
            </a:r>
            <a:r>
              <a:rPr lang="zh-TW" altLang="en-US" dirty="0"/>
              <a:t>第二十八條第一項所定期間，於設計專利申請案為六個月。</a:t>
            </a:r>
            <a:r>
              <a:rPr lang="en-US" altLang="zh-TW" dirty="0"/>
              <a:t>(III)</a:t>
            </a:r>
            <a:r>
              <a:rPr lang="zh-TW" altLang="en-US" dirty="0"/>
              <a:t>第二十九條第二項及第四項所定期間，於設計專利申請案為十個月。」</a:t>
            </a:r>
            <a:endParaRPr lang="en-US" altLang="zh-TW" dirty="0"/>
          </a:p>
        </p:txBody>
      </p:sp>
    </p:spTree>
    <p:extLst>
      <p:ext uri="{BB962C8B-B14F-4D97-AF65-F5344CB8AC3E}">
        <p14:creationId xmlns:p14="http://schemas.microsoft.com/office/powerpoint/2010/main" val="416332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fontScale="85000" lnSpcReduction="10000"/>
          </a:bodyPr>
          <a:lstStyle/>
          <a:p>
            <a:r>
              <a:rPr lang="zh-TW" altLang="en-US" dirty="0"/>
              <a:t>三、申請日與優先權</a:t>
            </a:r>
            <a:endParaRPr lang="en-US" altLang="zh-TW" dirty="0"/>
          </a:p>
          <a:p>
            <a:r>
              <a:rPr lang="en-US" altLang="zh-TW" dirty="0"/>
              <a:t>(</a:t>
            </a:r>
            <a:r>
              <a:rPr lang="zh-TW" altLang="en-US" dirty="0"/>
              <a:t>二</a:t>
            </a:r>
            <a:r>
              <a:rPr lang="en-US" altLang="zh-TW" dirty="0"/>
              <a:t>)</a:t>
            </a:r>
            <a:r>
              <a:rPr lang="zh-TW" altLang="en-US" dirty="0"/>
              <a:t>優先權</a:t>
            </a:r>
            <a:endParaRPr lang="en-US" altLang="zh-TW" dirty="0"/>
          </a:p>
          <a:p>
            <a:r>
              <a:rPr lang="en-US" altLang="zh-TW" dirty="0"/>
              <a:t>2.</a:t>
            </a:r>
            <a:r>
              <a:rPr lang="zh-TW" altLang="en-US" dirty="0"/>
              <a:t>國內優先權</a:t>
            </a:r>
            <a:endParaRPr lang="en-US" altLang="zh-TW" dirty="0"/>
          </a:p>
          <a:p>
            <a:r>
              <a:rPr lang="zh-TW" altLang="en-US" dirty="0"/>
              <a:t>第</a:t>
            </a:r>
            <a:r>
              <a:rPr lang="en-US" altLang="zh-TW" dirty="0"/>
              <a:t>30</a:t>
            </a:r>
            <a:r>
              <a:rPr lang="zh-TW" altLang="en-US" dirty="0"/>
              <a:t>條：「</a:t>
            </a:r>
            <a:r>
              <a:rPr lang="en-US" altLang="zh-TW" dirty="0"/>
              <a:t>(I)</a:t>
            </a:r>
            <a:r>
              <a:rPr lang="zh-TW" altLang="en-US" dirty="0"/>
              <a:t>申請人基於其在中華民國先申請之發明或新型專利案再提出專利之申請者，得就先申請案申請時說明書、申請專利範圍或圖式所載之發明或新型，主張優先權。但有下列情事之一，不得主張之：一、自先申請案申請日後已逾十二個月者。二、先申請案中所記載之發明或新型已經依第二十八條或本條規定主張優先權者。三、先申請案係第三十四條第一項或第一百零七條第一項規定之分割案，或第一百零八條第一項規定之改請案。四、先申請案為發明，已經公告或不予專利審定確定者。五、先申請案為新型，已經公告或不予專利處分確定者。六、先申請案已經撤回或不受理者。</a:t>
            </a:r>
            <a:r>
              <a:rPr lang="en-US" altLang="zh-TW" dirty="0"/>
              <a:t>(II)</a:t>
            </a:r>
            <a:r>
              <a:rPr lang="zh-TW" altLang="en-US" dirty="0"/>
              <a:t>前項先申請案自其申請日後滿十五個月，視為撤回。</a:t>
            </a:r>
            <a:r>
              <a:rPr lang="en-US" altLang="zh-TW" dirty="0"/>
              <a:t>(III)</a:t>
            </a:r>
            <a:r>
              <a:rPr lang="zh-TW" altLang="en-US" dirty="0"/>
              <a:t>先申請案申請日後逾十五個月者，不得撤回優先權主張。</a:t>
            </a:r>
            <a:r>
              <a:rPr lang="en-US" altLang="zh-TW" dirty="0"/>
              <a:t>(IV)</a:t>
            </a:r>
            <a:r>
              <a:rPr lang="zh-TW" altLang="en-US" dirty="0"/>
              <a:t>依第一項主張優先權之後申請案，於先申請案申請日後十五個月內撤回者，視為同時撤回優先權之主張。</a:t>
            </a:r>
            <a:r>
              <a:rPr lang="en-US" altLang="zh-TW" dirty="0"/>
              <a:t>(V)</a:t>
            </a:r>
            <a:r>
              <a:rPr lang="zh-TW" altLang="en-US" dirty="0"/>
              <a:t>申請人於一申請案中主張二項以上優先權時，其優先權期間之計算以最早之優先權日為準。</a:t>
            </a:r>
            <a:r>
              <a:rPr lang="en-US" altLang="zh-TW" dirty="0"/>
              <a:t>(VI)</a:t>
            </a:r>
            <a:r>
              <a:rPr lang="zh-TW" altLang="en-US" dirty="0"/>
              <a:t>主張優先權者，其專利要件之審查，以優先權日為準。</a:t>
            </a:r>
            <a:r>
              <a:rPr lang="en-US" altLang="zh-TW" dirty="0"/>
              <a:t>(VII)</a:t>
            </a:r>
            <a:r>
              <a:rPr lang="zh-TW" altLang="en-US" dirty="0"/>
              <a:t>依第一項主張優先權者，應於申請專利同時聲明先申請案之申請日及申請案號數；未聲明者，視為未主張優先權。」</a:t>
            </a:r>
            <a:endParaRPr lang="en-US" altLang="zh-TW" dirty="0"/>
          </a:p>
        </p:txBody>
      </p:sp>
    </p:spTree>
    <p:extLst>
      <p:ext uri="{BB962C8B-B14F-4D97-AF65-F5344CB8AC3E}">
        <p14:creationId xmlns:p14="http://schemas.microsoft.com/office/powerpoint/2010/main" val="459798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三、申請日與優先權</a:t>
            </a:r>
            <a:endParaRPr lang="en-US" altLang="zh-TW" dirty="0"/>
          </a:p>
          <a:p>
            <a:r>
              <a:rPr lang="en-US" altLang="zh-TW" dirty="0"/>
              <a:t>(</a:t>
            </a:r>
            <a:r>
              <a:rPr lang="zh-TW" altLang="en-US" dirty="0"/>
              <a:t>二</a:t>
            </a:r>
            <a:r>
              <a:rPr lang="en-US" altLang="zh-TW" dirty="0"/>
              <a:t>)</a:t>
            </a:r>
            <a:r>
              <a:rPr lang="zh-TW" altLang="en-US" dirty="0"/>
              <a:t>優先權</a:t>
            </a:r>
            <a:endParaRPr lang="en-US" altLang="zh-TW" dirty="0"/>
          </a:p>
          <a:p>
            <a:r>
              <a:rPr lang="en-US" altLang="zh-TW" dirty="0"/>
              <a:t>2.</a:t>
            </a:r>
            <a:r>
              <a:rPr lang="zh-TW" altLang="en-US" dirty="0"/>
              <a:t>國內優先權</a:t>
            </a:r>
            <a:endParaRPr lang="en-US" altLang="zh-TW" dirty="0"/>
          </a:p>
          <a:p>
            <a:r>
              <a:rPr lang="zh-TW" altLang="en-US" dirty="0"/>
              <a:t>第</a:t>
            </a:r>
            <a:r>
              <a:rPr lang="en-US" altLang="zh-TW" dirty="0"/>
              <a:t>120</a:t>
            </a:r>
            <a:r>
              <a:rPr lang="zh-TW" altLang="en-US" dirty="0"/>
              <a:t>條：「</a:t>
            </a:r>
            <a:r>
              <a:rPr lang="en-US" altLang="zh-TW" dirty="0"/>
              <a:t>…</a:t>
            </a:r>
            <a:r>
              <a:rPr lang="zh-TW" altLang="en-US" dirty="0"/>
              <a:t>第二十八條至第三十一條</a:t>
            </a:r>
            <a:r>
              <a:rPr lang="en-US" altLang="zh-TW" dirty="0"/>
              <a:t>…</a:t>
            </a:r>
            <a:r>
              <a:rPr lang="zh-TW" altLang="en-US" dirty="0"/>
              <a:t>，於新型專利準用之。」</a:t>
            </a:r>
            <a:endParaRPr lang="en-US" altLang="zh-TW" dirty="0"/>
          </a:p>
          <a:p>
            <a:r>
              <a:rPr lang="zh-TW" altLang="en-US" dirty="0"/>
              <a:t>設計專利：第</a:t>
            </a:r>
            <a:r>
              <a:rPr lang="en-US" altLang="zh-TW" dirty="0"/>
              <a:t>142</a:t>
            </a:r>
            <a:r>
              <a:rPr lang="zh-TW" altLang="en-US" dirty="0"/>
              <a:t>條並無準用第</a:t>
            </a:r>
            <a:r>
              <a:rPr lang="en-US" altLang="zh-TW" dirty="0"/>
              <a:t>30</a:t>
            </a:r>
            <a:r>
              <a:rPr lang="zh-TW" altLang="en-US" dirty="0"/>
              <a:t>條。</a:t>
            </a:r>
            <a:endParaRPr lang="en-US" altLang="zh-TW" dirty="0"/>
          </a:p>
        </p:txBody>
      </p:sp>
    </p:spTree>
    <p:extLst>
      <p:ext uri="{BB962C8B-B14F-4D97-AF65-F5344CB8AC3E}">
        <p14:creationId xmlns:p14="http://schemas.microsoft.com/office/powerpoint/2010/main" val="3364536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lnSpcReduction="10000"/>
          </a:bodyPr>
          <a:lstStyle/>
          <a:p>
            <a:r>
              <a:rPr lang="zh-TW" altLang="en-US" dirty="0"/>
              <a:t>四、</a:t>
            </a:r>
            <a:r>
              <a:rPr lang="zh-TW" altLang="en-US" b="1" dirty="0">
                <a:solidFill>
                  <a:srgbClr val="FF0000"/>
                </a:solidFill>
              </a:rPr>
              <a:t>先申請主義</a:t>
            </a:r>
            <a:endParaRPr lang="en-US" altLang="zh-TW" b="1" dirty="0">
              <a:solidFill>
                <a:srgbClr val="FF0000"/>
              </a:solidFill>
            </a:endParaRPr>
          </a:p>
          <a:p>
            <a:r>
              <a:rPr lang="zh-TW" altLang="en-US" dirty="0"/>
              <a:t>第</a:t>
            </a:r>
            <a:r>
              <a:rPr lang="en-US" altLang="zh-TW" dirty="0"/>
              <a:t>31</a:t>
            </a:r>
            <a:r>
              <a:rPr lang="zh-TW" altLang="en-US" dirty="0"/>
              <a:t>條：「</a:t>
            </a:r>
            <a:r>
              <a:rPr lang="en-US" altLang="zh-TW" dirty="0"/>
              <a:t>(I)</a:t>
            </a:r>
            <a:r>
              <a:rPr lang="zh-TW" altLang="en-US" dirty="0"/>
              <a:t>相同發明有二以上之專利申請案時，僅得就其最先申請者准予發明專利。但後申請者所主張之優先權日早於先申請者之申請日者，不在此限。</a:t>
            </a:r>
            <a:r>
              <a:rPr lang="en-US" altLang="zh-TW" dirty="0"/>
              <a:t>(II)</a:t>
            </a:r>
            <a:r>
              <a:rPr lang="zh-TW" altLang="en-US" dirty="0"/>
              <a:t>前項申請日、優先權日為同日者，應通知申請人協議定之；協議不成時，均不予發明專利。其申請人為同一人時，應通知申請人限期擇一申請；屆期未擇一申請者，均不予發明專利。</a:t>
            </a:r>
            <a:r>
              <a:rPr lang="en-US" altLang="zh-TW" dirty="0"/>
              <a:t>(III)</a:t>
            </a:r>
            <a:r>
              <a:rPr lang="zh-TW" altLang="en-US" dirty="0"/>
              <a:t>各申請人為協議時，專利專責機關應指定相當期間通知申請人申報協議結果；屆期未申報者，視為協議不成。</a:t>
            </a:r>
            <a:r>
              <a:rPr lang="en-US" altLang="zh-TW" dirty="0"/>
              <a:t>(IV)</a:t>
            </a:r>
            <a:r>
              <a:rPr lang="zh-TW" altLang="en-US" dirty="0"/>
              <a:t>相同創作分別申請發明專利及新型專利者，除有第三十二條規定之情事外，準用前三項規定。」</a:t>
            </a:r>
            <a:endParaRPr lang="en-US" altLang="zh-TW" dirty="0"/>
          </a:p>
          <a:p>
            <a:r>
              <a:rPr lang="zh-TW" altLang="en-US" dirty="0"/>
              <a:t>第</a:t>
            </a:r>
            <a:r>
              <a:rPr lang="en-US" altLang="zh-TW" dirty="0"/>
              <a:t>32</a:t>
            </a:r>
            <a:r>
              <a:rPr lang="zh-TW" altLang="en-US" dirty="0"/>
              <a:t>條：「</a:t>
            </a:r>
            <a:r>
              <a:rPr lang="en-US" altLang="zh-TW" dirty="0"/>
              <a:t>(I)</a:t>
            </a:r>
            <a:r>
              <a:rPr lang="zh-TW" altLang="en-US" dirty="0"/>
              <a:t>同一人就相同創作，於同日分別申請發明專利及新型專利者，應於申請時分別聲明；其發明專利核准審定前，已取得新型專利權，專利專責機關應通知申請人限期擇一；申請人未分別聲明或屆期未擇一者，不予發明專利。</a:t>
            </a:r>
            <a:r>
              <a:rPr lang="en-US" altLang="zh-TW" dirty="0"/>
              <a:t>(II)</a:t>
            </a:r>
            <a:r>
              <a:rPr lang="zh-TW" altLang="en-US" dirty="0"/>
              <a:t>申請人依前項規定選擇發明專利者，其新型專利權，自發明專利公告之日消滅。</a:t>
            </a:r>
            <a:r>
              <a:rPr lang="en-US" altLang="zh-TW" dirty="0"/>
              <a:t>(III)</a:t>
            </a:r>
            <a:r>
              <a:rPr lang="zh-TW" altLang="en-US" dirty="0"/>
              <a:t>發明專利審定前，新型專利權已當然消滅或撤銷確定者，不予專利。」</a:t>
            </a:r>
            <a:endParaRPr lang="en-US" altLang="zh-TW" dirty="0"/>
          </a:p>
        </p:txBody>
      </p:sp>
    </p:spTree>
    <p:extLst>
      <p:ext uri="{BB962C8B-B14F-4D97-AF65-F5344CB8AC3E}">
        <p14:creationId xmlns:p14="http://schemas.microsoft.com/office/powerpoint/2010/main" val="1567084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五、審查</a:t>
            </a:r>
            <a:endParaRPr lang="en-US" altLang="zh-TW" dirty="0"/>
          </a:p>
          <a:p>
            <a:r>
              <a:rPr lang="en-US" altLang="zh-TW" dirty="0"/>
              <a:t>(</a:t>
            </a:r>
            <a:r>
              <a:rPr lang="zh-TW" altLang="en-US" dirty="0"/>
              <a:t>一</a:t>
            </a:r>
            <a:r>
              <a:rPr lang="en-US" altLang="zh-TW" dirty="0"/>
              <a:t>)</a:t>
            </a:r>
            <a:r>
              <a:rPr lang="zh-TW" altLang="en-US" dirty="0"/>
              <a:t>早期公開，請求審查</a:t>
            </a:r>
            <a:endParaRPr lang="en-US" altLang="zh-TW" dirty="0"/>
          </a:p>
          <a:p>
            <a:pPr lvl="1"/>
            <a:r>
              <a:rPr lang="en-US" altLang="zh-TW" dirty="0"/>
              <a:t>1.</a:t>
            </a:r>
            <a:r>
              <a:rPr lang="zh-TW" altLang="en-US" dirty="0"/>
              <a:t>早期公開</a:t>
            </a:r>
            <a:endParaRPr lang="en-US" altLang="zh-TW" dirty="0"/>
          </a:p>
          <a:p>
            <a:pPr lvl="1"/>
            <a:r>
              <a:rPr lang="zh-TW" altLang="en-US" dirty="0"/>
              <a:t>第</a:t>
            </a:r>
            <a:r>
              <a:rPr lang="en-US" altLang="zh-TW" dirty="0"/>
              <a:t>37</a:t>
            </a:r>
            <a:r>
              <a:rPr lang="zh-TW" altLang="en-US" dirty="0"/>
              <a:t>條：「</a:t>
            </a:r>
            <a:r>
              <a:rPr lang="en-US" altLang="zh-TW" dirty="0"/>
              <a:t>(I)</a:t>
            </a:r>
            <a:r>
              <a:rPr lang="zh-TW" altLang="en-US" dirty="0"/>
              <a:t>專利專責機關接到發明專利申請文件後，經審查認為無不合規定程式，且無應不予公開之情事者，</a:t>
            </a:r>
            <a:r>
              <a:rPr lang="zh-TW" altLang="en-US" dirty="0">
                <a:solidFill>
                  <a:srgbClr val="FF0000"/>
                </a:solidFill>
              </a:rPr>
              <a:t>自申請日後經過十八個月，應將該申請案公開之</a:t>
            </a:r>
            <a:r>
              <a:rPr lang="zh-TW" altLang="en-US" dirty="0"/>
              <a:t>。</a:t>
            </a:r>
            <a:r>
              <a:rPr lang="en-US" altLang="zh-TW" dirty="0"/>
              <a:t>(II)</a:t>
            </a:r>
            <a:r>
              <a:rPr lang="zh-TW" altLang="en-US" dirty="0"/>
              <a:t>專利專責機關得因申請人之申請，提早公開其申請案。</a:t>
            </a:r>
            <a:r>
              <a:rPr lang="en-US" altLang="zh-TW" dirty="0"/>
              <a:t>(III)</a:t>
            </a:r>
            <a:r>
              <a:rPr lang="zh-TW" altLang="en-US" dirty="0"/>
              <a:t>發明專利申請案有下列情事之一，不予公開：一、自申請日後十五個月內撤回者。二、涉及國防機密或其他國家安全之機密者。三、妨害公共秩序或善良風俗者。</a:t>
            </a:r>
            <a:r>
              <a:rPr lang="en-US" altLang="zh-TW" dirty="0"/>
              <a:t>(IV)</a:t>
            </a:r>
            <a:r>
              <a:rPr lang="zh-TW" altLang="en-US" dirty="0"/>
              <a:t>第一項、前項期間之計算，如主張優先權者，以優先權日為準；主張二項以上優先權時，以最早之優先權日為準。」</a:t>
            </a:r>
            <a:endParaRPr lang="en-US" altLang="zh-TW" dirty="0"/>
          </a:p>
        </p:txBody>
      </p:sp>
    </p:spTree>
    <p:extLst>
      <p:ext uri="{BB962C8B-B14F-4D97-AF65-F5344CB8AC3E}">
        <p14:creationId xmlns:p14="http://schemas.microsoft.com/office/powerpoint/2010/main" val="164527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五、審查</a:t>
            </a:r>
            <a:endParaRPr lang="en-US" altLang="zh-TW" dirty="0"/>
          </a:p>
          <a:p>
            <a:r>
              <a:rPr lang="en-US" altLang="zh-TW" dirty="0"/>
              <a:t>(</a:t>
            </a:r>
            <a:r>
              <a:rPr lang="zh-TW" altLang="en-US" dirty="0"/>
              <a:t>一</a:t>
            </a:r>
            <a:r>
              <a:rPr lang="en-US" altLang="zh-TW" dirty="0"/>
              <a:t>)</a:t>
            </a:r>
            <a:r>
              <a:rPr lang="zh-TW" altLang="en-US" dirty="0"/>
              <a:t>早期公開，請求審查</a:t>
            </a:r>
            <a:endParaRPr lang="en-US" altLang="zh-TW" dirty="0"/>
          </a:p>
          <a:p>
            <a:pPr lvl="1"/>
            <a:r>
              <a:rPr lang="en-US" altLang="zh-TW" dirty="0"/>
              <a:t>2.</a:t>
            </a:r>
            <a:r>
              <a:rPr lang="zh-TW" altLang="en-US" dirty="0"/>
              <a:t>請求審查</a:t>
            </a:r>
            <a:endParaRPr lang="en-US" altLang="zh-TW" dirty="0"/>
          </a:p>
          <a:p>
            <a:pPr lvl="1"/>
            <a:r>
              <a:rPr lang="zh-TW" altLang="en-US" dirty="0"/>
              <a:t>第</a:t>
            </a:r>
            <a:r>
              <a:rPr lang="en-US" altLang="zh-TW" dirty="0"/>
              <a:t>38</a:t>
            </a:r>
            <a:r>
              <a:rPr lang="zh-TW" altLang="en-US" dirty="0"/>
              <a:t>條：「</a:t>
            </a:r>
            <a:r>
              <a:rPr lang="en-US" altLang="zh-TW" dirty="0"/>
              <a:t>(I)</a:t>
            </a:r>
            <a:r>
              <a:rPr lang="zh-TW" altLang="en-US" dirty="0"/>
              <a:t>發明專利申請日後三年內，任何人均得向專利專責機關申請實體審查。</a:t>
            </a:r>
            <a:r>
              <a:rPr lang="en-US" altLang="zh-TW" dirty="0"/>
              <a:t>(II)</a:t>
            </a:r>
            <a:r>
              <a:rPr lang="zh-TW" altLang="en-US" dirty="0"/>
              <a:t>依第三十四條第一項規定申請分割，或依第一百零八條第一項規定改請為發明專利，逾前項期間者，得於申請分割或改請後三十日內，向專利專責機關申請實體審查。</a:t>
            </a:r>
            <a:r>
              <a:rPr lang="en-US" altLang="zh-TW" dirty="0"/>
              <a:t>(III)</a:t>
            </a:r>
            <a:r>
              <a:rPr lang="zh-TW" altLang="en-US" dirty="0"/>
              <a:t>依前二項規定所為審查之申請，不得撤回。</a:t>
            </a:r>
            <a:r>
              <a:rPr lang="en-US" altLang="zh-TW" dirty="0"/>
              <a:t>(IV)</a:t>
            </a:r>
            <a:r>
              <a:rPr lang="zh-TW" altLang="en-US" dirty="0"/>
              <a:t>未於第一項或第二項規定之期間內申請實體審查者，該發明專利申請案，視為撤回。」</a:t>
            </a:r>
            <a:endParaRPr lang="en-US" altLang="zh-TW" dirty="0"/>
          </a:p>
        </p:txBody>
      </p:sp>
    </p:spTree>
    <p:extLst>
      <p:ext uri="{BB962C8B-B14F-4D97-AF65-F5344CB8AC3E}">
        <p14:creationId xmlns:p14="http://schemas.microsoft.com/office/powerpoint/2010/main" val="354260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E2585E-0EEE-45C6-94EE-801FAF25553F}"/>
              </a:ext>
            </a:extLst>
          </p:cNvPr>
          <p:cNvSpPr>
            <a:spLocks noGrp="1"/>
          </p:cNvSpPr>
          <p:nvPr>
            <p:ph type="title"/>
          </p:nvPr>
        </p:nvSpPr>
        <p:spPr/>
        <p:txBody>
          <a:bodyPr/>
          <a:lstStyle/>
          <a:p>
            <a:r>
              <a:rPr lang="zh-TW" altLang="en-US" dirty="0"/>
              <a:t>專利法</a:t>
            </a:r>
          </a:p>
        </p:txBody>
      </p:sp>
      <p:sp>
        <p:nvSpPr>
          <p:cNvPr id="3" name="文字版面配置區 2">
            <a:extLst>
              <a:ext uri="{FF2B5EF4-FFF2-40B4-BE49-F238E27FC236}">
                <a16:creationId xmlns:a16="http://schemas.microsoft.com/office/drawing/2014/main" id="{F27829C5-8B78-4332-A647-2292BC26377A}"/>
              </a:ext>
            </a:extLst>
          </p:cNvPr>
          <p:cNvSpPr>
            <a:spLocks noGrp="1"/>
          </p:cNvSpPr>
          <p:nvPr>
            <p:ph type="body" idx="1"/>
          </p:nvPr>
        </p:nvSpPr>
        <p:spPr/>
        <p:txBody>
          <a:bodyPr/>
          <a:lstStyle/>
          <a:p>
            <a:r>
              <a:rPr lang="zh-TW" altLang="en-US" dirty="0"/>
              <a:t>第</a:t>
            </a:r>
            <a:r>
              <a:rPr lang="en-US" altLang="zh-TW" dirty="0"/>
              <a:t>2</a:t>
            </a:r>
            <a:r>
              <a:rPr lang="zh-TW" altLang="en-US" dirty="0"/>
              <a:t>條：「本法所稱專利，分為下列三種：一、發明專利。二、新型專利。三、設計專利。」</a:t>
            </a:r>
          </a:p>
        </p:txBody>
      </p:sp>
    </p:spTree>
    <p:extLst>
      <p:ext uri="{BB962C8B-B14F-4D97-AF65-F5344CB8AC3E}">
        <p14:creationId xmlns:p14="http://schemas.microsoft.com/office/powerpoint/2010/main" val="1520195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五、審查</a:t>
            </a:r>
            <a:endParaRPr lang="en-US" altLang="zh-TW" dirty="0"/>
          </a:p>
          <a:p>
            <a:r>
              <a:rPr lang="en-US" altLang="zh-TW" dirty="0"/>
              <a:t>(</a:t>
            </a:r>
            <a:r>
              <a:rPr lang="zh-TW" altLang="en-US" dirty="0"/>
              <a:t>一</a:t>
            </a:r>
            <a:r>
              <a:rPr lang="en-US" altLang="zh-TW" dirty="0"/>
              <a:t>)</a:t>
            </a:r>
            <a:r>
              <a:rPr lang="zh-TW" altLang="en-US" dirty="0"/>
              <a:t>早期公開，請求審查</a:t>
            </a:r>
            <a:endParaRPr lang="en-US" altLang="zh-TW" dirty="0"/>
          </a:p>
          <a:p>
            <a:pPr lvl="1"/>
            <a:r>
              <a:rPr lang="en-US" altLang="zh-TW" dirty="0"/>
              <a:t>3.</a:t>
            </a:r>
            <a:r>
              <a:rPr lang="zh-TW" altLang="en-US" dirty="0"/>
              <a:t>優先審查</a:t>
            </a:r>
            <a:endParaRPr lang="en-US" altLang="zh-TW" dirty="0"/>
          </a:p>
          <a:p>
            <a:pPr lvl="1"/>
            <a:r>
              <a:rPr lang="zh-TW" altLang="en-US" dirty="0"/>
              <a:t>第</a:t>
            </a:r>
            <a:r>
              <a:rPr lang="en-US" altLang="zh-TW" dirty="0"/>
              <a:t>40</a:t>
            </a:r>
            <a:r>
              <a:rPr lang="zh-TW" altLang="en-US" dirty="0"/>
              <a:t>條：「</a:t>
            </a:r>
            <a:r>
              <a:rPr lang="en-US" altLang="zh-TW" dirty="0"/>
              <a:t>(I)</a:t>
            </a:r>
            <a:r>
              <a:rPr lang="zh-TW" altLang="en-US" dirty="0"/>
              <a:t>發明專利申請案公開後，如有非專利申請人為商業上之實施者，專利專責機關得依申請優先審查之。</a:t>
            </a:r>
            <a:r>
              <a:rPr lang="en-US" altLang="zh-TW" dirty="0"/>
              <a:t>(II)</a:t>
            </a:r>
            <a:r>
              <a:rPr lang="zh-TW" altLang="en-US" dirty="0"/>
              <a:t>為前項申請者，應檢附有關證明文件。」</a:t>
            </a:r>
            <a:endParaRPr lang="en-US" altLang="zh-TW" dirty="0"/>
          </a:p>
          <a:p>
            <a:pPr lvl="1"/>
            <a:endParaRPr lang="en-US" altLang="zh-TW" dirty="0"/>
          </a:p>
        </p:txBody>
      </p:sp>
    </p:spTree>
    <p:extLst>
      <p:ext uri="{BB962C8B-B14F-4D97-AF65-F5344CB8AC3E}">
        <p14:creationId xmlns:p14="http://schemas.microsoft.com/office/powerpoint/2010/main" val="907277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五、審查</a:t>
            </a:r>
            <a:endParaRPr lang="en-US" altLang="zh-TW" dirty="0"/>
          </a:p>
          <a:p>
            <a:r>
              <a:rPr lang="en-US" altLang="zh-TW" dirty="0"/>
              <a:t>(</a:t>
            </a:r>
            <a:r>
              <a:rPr lang="zh-TW" altLang="en-US" dirty="0"/>
              <a:t>一</a:t>
            </a:r>
            <a:r>
              <a:rPr lang="en-US" altLang="zh-TW" dirty="0"/>
              <a:t>)</a:t>
            </a:r>
            <a:r>
              <a:rPr lang="zh-TW" altLang="en-US" dirty="0"/>
              <a:t>早期公開，請求審查</a:t>
            </a:r>
            <a:endParaRPr lang="en-US" altLang="zh-TW" dirty="0"/>
          </a:p>
          <a:p>
            <a:pPr lvl="1"/>
            <a:r>
              <a:rPr lang="en-US" altLang="zh-TW" dirty="0"/>
              <a:t>4.</a:t>
            </a:r>
            <a:r>
              <a:rPr lang="zh-TW" altLang="en-US" dirty="0"/>
              <a:t>早期公開後之暫時性保護</a:t>
            </a:r>
            <a:endParaRPr lang="en-US" altLang="zh-TW" dirty="0"/>
          </a:p>
          <a:p>
            <a:pPr lvl="1"/>
            <a:r>
              <a:rPr lang="zh-TW" altLang="en-US" dirty="0"/>
              <a:t>第</a:t>
            </a:r>
            <a:r>
              <a:rPr lang="en-US" altLang="zh-TW" dirty="0"/>
              <a:t>41</a:t>
            </a:r>
            <a:r>
              <a:rPr lang="zh-TW" altLang="en-US" dirty="0"/>
              <a:t>條：「</a:t>
            </a:r>
            <a:r>
              <a:rPr lang="en-US" altLang="zh-TW" dirty="0"/>
              <a:t>(I)</a:t>
            </a:r>
            <a:r>
              <a:rPr lang="zh-TW" altLang="en-US" dirty="0"/>
              <a:t>發明專利申請人對於申請案公開後，曾經以書面通知發明專利申請內容，而於通知後公告前就該發明仍繼續為商業上實施之人，得於發明專利申請案公告後，請求適當之補償金。</a:t>
            </a:r>
            <a:r>
              <a:rPr lang="en-US" altLang="zh-TW" dirty="0"/>
              <a:t>(II)</a:t>
            </a:r>
            <a:r>
              <a:rPr lang="zh-TW" altLang="en-US" dirty="0"/>
              <a:t>對於明知發明專利申請案已經公開，於公告前就該發明仍繼續為商業上實施之人，亦得為前項之請求。</a:t>
            </a:r>
            <a:r>
              <a:rPr lang="en-US" altLang="zh-TW" dirty="0"/>
              <a:t>(III)</a:t>
            </a:r>
            <a:r>
              <a:rPr lang="zh-TW" altLang="en-US" dirty="0"/>
              <a:t>前二項規定之請求權，不影響其他權利之行使。但依本法第三十二條分別申請發明專利及新型專利，並已取得新型專利權者，僅得在請求補償金或行使新型專利權間擇一主張之。</a:t>
            </a:r>
            <a:r>
              <a:rPr lang="en-US" altLang="zh-TW" dirty="0"/>
              <a:t>(IV)</a:t>
            </a:r>
            <a:r>
              <a:rPr lang="zh-TW" altLang="en-US" dirty="0"/>
              <a:t>第一項、第二項之補償金請求權，自公告之日起，二年間不行使而消滅。」</a:t>
            </a:r>
            <a:endParaRPr lang="en-US" altLang="zh-TW" dirty="0"/>
          </a:p>
        </p:txBody>
      </p:sp>
    </p:spTree>
    <p:extLst>
      <p:ext uri="{BB962C8B-B14F-4D97-AF65-F5344CB8AC3E}">
        <p14:creationId xmlns:p14="http://schemas.microsoft.com/office/powerpoint/2010/main" val="4083907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五、審查</a:t>
            </a:r>
            <a:endParaRPr lang="en-US" altLang="zh-TW" dirty="0"/>
          </a:p>
          <a:p>
            <a:r>
              <a:rPr lang="en-US" altLang="zh-TW" dirty="0"/>
              <a:t>(</a:t>
            </a:r>
            <a:r>
              <a:rPr lang="zh-TW" altLang="en-US" dirty="0"/>
              <a:t>二</a:t>
            </a:r>
            <a:r>
              <a:rPr lang="en-US" altLang="zh-TW" dirty="0"/>
              <a:t>)</a:t>
            </a:r>
            <a:r>
              <a:rPr lang="zh-TW" altLang="en-US" dirty="0"/>
              <a:t>審定</a:t>
            </a:r>
            <a:endParaRPr lang="en-US" altLang="zh-TW" dirty="0"/>
          </a:p>
          <a:p>
            <a:pPr lvl="1"/>
            <a:r>
              <a:rPr lang="en-US" altLang="zh-TW" dirty="0"/>
              <a:t>1.</a:t>
            </a:r>
            <a:r>
              <a:rPr lang="zh-TW" altLang="en-US" dirty="0"/>
              <a:t>核駁審定</a:t>
            </a:r>
            <a:endParaRPr lang="en-US" altLang="zh-TW" dirty="0"/>
          </a:p>
          <a:p>
            <a:pPr lvl="1"/>
            <a:r>
              <a:rPr lang="zh-TW" altLang="en-US" dirty="0"/>
              <a:t>第</a:t>
            </a:r>
            <a:r>
              <a:rPr lang="en-US" altLang="zh-TW" dirty="0"/>
              <a:t>46</a:t>
            </a:r>
            <a:r>
              <a:rPr lang="zh-TW" altLang="en-US" dirty="0"/>
              <a:t>條：「</a:t>
            </a:r>
            <a:r>
              <a:rPr lang="en-US" altLang="zh-TW" dirty="0"/>
              <a:t>(I)</a:t>
            </a:r>
            <a:r>
              <a:rPr lang="zh-TW" altLang="en-US" dirty="0"/>
              <a:t>發明專利申請案違反第二十一條至第二十四條、第二十六條、第三十一條、第三十二條第一項、第三項、第三十三條、第三十四條第四項、第四十三條第二項、第四十四條第二項、第三項或第一百零八條第三項規定者，應為不予專利之審定。</a:t>
            </a:r>
            <a:r>
              <a:rPr lang="en-US" altLang="zh-TW" dirty="0"/>
              <a:t>(II)</a:t>
            </a:r>
            <a:r>
              <a:rPr lang="zh-TW" altLang="en-US" dirty="0"/>
              <a:t>專利專責機關為前項審定前，應通知申請人限期申復；屆期未申復者，逕為不予專利之審定。」</a:t>
            </a:r>
            <a:endParaRPr lang="en-US" altLang="zh-TW" dirty="0"/>
          </a:p>
          <a:p>
            <a:pPr lvl="1"/>
            <a:r>
              <a:rPr lang="en-US" altLang="zh-TW" dirty="0"/>
              <a:t>2.</a:t>
            </a:r>
            <a:r>
              <a:rPr lang="zh-TW" altLang="en-US" dirty="0"/>
              <a:t>核准審定</a:t>
            </a:r>
            <a:endParaRPr lang="en-US" altLang="zh-TW" dirty="0"/>
          </a:p>
          <a:p>
            <a:pPr lvl="1"/>
            <a:r>
              <a:rPr lang="zh-TW" altLang="en-US" dirty="0"/>
              <a:t>第</a:t>
            </a:r>
            <a:r>
              <a:rPr lang="en-US" altLang="zh-TW" dirty="0"/>
              <a:t>47</a:t>
            </a:r>
            <a:r>
              <a:rPr lang="zh-TW" altLang="en-US" dirty="0"/>
              <a:t>條第</a:t>
            </a:r>
            <a:r>
              <a:rPr lang="en-US" altLang="zh-TW" dirty="0"/>
              <a:t>1</a:t>
            </a:r>
            <a:r>
              <a:rPr lang="zh-TW" altLang="en-US" dirty="0"/>
              <a:t>項：「申請專利之發明經審查認無不予專利之情事者，應予專利，並應將申請專利範圍及圖式公告之。」</a:t>
            </a:r>
            <a:endParaRPr lang="en-US" altLang="zh-TW" dirty="0"/>
          </a:p>
          <a:p>
            <a:pPr lvl="1"/>
            <a:r>
              <a:rPr lang="zh-TW" altLang="en-US" dirty="0"/>
              <a:t>第</a:t>
            </a:r>
            <a:r>
              <a:rPr lang="en-US" altLang="zh-TW" dirty="0"/>
              <a:t>52</a:t>
            </a:r>
            <a:r>
              <a:rPr lang="zh-TW" altLang="en-US" dirty="0"/>
              <a:t>條第</a:t>
            </a:r>
            <a:r>
              <a:rPr lang="en-US" altLang="zh-TW" dirty="0"/>
              <a:t>2</a:t>
            </a:r>
            <a:r>
              <a:rPr lang="zh-TW" altLang="en-US" dirty="0"/>
              <a:t>項：「申請專利之發明，自公告之日起給予發明專利權，並發證書。」</a:t>
            </a:r>
            <a:endParaRPr lang="en-US" altLang="zh-TW" dirty="0"/>
          </a:p>
        </p:txBody>
      </p:sp>
    </p:spTree>
    <p:extLst>
      <p:ext uri="{BB962C8B-B14F-4D97-AF65-F5344CB8AC3E}">
        <p14:creationId xmlns:p14="http://schemas.microsoft.com/office/powerpoint/2010/main" val="2542569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五、審查</a:t>
            </a:r>
            <a:endParaRPr lang="en-US" altLang="zh-TW" dirty="0"/>
          </a:p>
          <a:p>
            <a:r>
              <a:rPr lang="en-US" altLang="zh-TW" dirty="0"/>
              <a:t>(</a:t>
            </a:r>
            <a:r>
              <a:rPr lang="zh-TW" altLang="en-US" dirty="0"/>
              <a:t>三</a:t>
            </a:r>
            <a:r>
              <a:rPr lang="en-US" altLang="zh-TW" dirty="0"/>
              <a:t>)</a:t>
            </a:r>
            <a:r>
              <a:rPr lang="zh-TW" altLang="en-US" dirty="0"/>
              <a:t>再審查</a:t>
            </a:r>
            <a:endParaRPr lang="en-US" altLang="zh-TW" dirty="0"/>
          </a:p>
          <a:p>
            <a:r>
              <a:rPr lang="zh-TW" altLang="en-US" dirty="0"/>
              <a:t>第</a:t>
            </a:r>
            <a:r>
              <a:rPr lang="en-US" altLang="zh-TW" dirty="0"/>
              <a:t>48</a:t>
            </a:r>
            <a:r>
              <a:rPr lang="zh-TW" altLang="en-US" dirty="0"/>
              <a:t>條：「發明專利申請人對於不予專利之審定有不服者，得於審定書送達後二個月內備具理由書，申請再審查。但因申請程序不合法或申請人不適格而不受理或駁回者，得逕依法提起行政救濟。」</a:t>
            </a:r>
            <a:endParaRPr lang="en-US" altLang="zh-TW" dirty="0"/>
          </a:p>
        </p:txBody>
      </p:sp>
    </p:spTree>
    <p:extLst>
      <p:ext uri="{BB962C8B-B14F-4D97-AF65-F5344CB8AC3E}">
        <p14:creationId xmlns:p14="http://schemas.microsoft.com/office/powerpoint/2010/main" val="388959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六、發明專利權</a:t>
            </a:r>
            <a:endParaRPr lang="en-US" altLang="zh-TW" dirty="0"/>
          </a:p>
          <a:p>
            <a:r>
              <a:rPr lang="en-US" altLang="zh-TW" dirty="0"/>
              <a:t>(</a:t>
            </a:r>
            <a:r>
              <a:rPr lang="zh-TW" altLang="en-US" dirty="0"/>
              <a:t>一</a:t>
            </a:r>
            <a:r>
              <a:rPr lang="en-US" altLang="zh-TW" dirty="0"/>
              <a:t>)</a:t>
            </a:r>
            <a:r>
              <a:rPr lang="zh-TW" altLang="en-US" dirty="0"/>
              <a:t>始期與期限</a:t>
            </a:r>
            <a:endParaRPr lang="en-US" altLang="zh-TW" dirty="0"/>
          </a:p>
          <a:p>
            <a:r>
              <a:rPr lang="zh-TW" altLang="en-US" dirty="0"/>
              <a:t>第</a:t>
            </a:r>
            <a:r>
              <a:rPr lang="en-US" altLang="zh-TW" dirty="0"/>
              <a:t>52</a:t>
            </a:r>
            <a:r>
              <a:rPr lang="zh-TW" altLang="en-US" dirty="0"/>
              <a:t>條：「</a:t>
            </a:r>
            <a:r>
              <a:rPr lang="en-US" altLang="zh-TW" dirty="0"/>
              <a:t>(I)</a:t>
            </a:r>
            <a:r>
              <a:rPr lang="zh-TW" altLang="en-US" dirty="0"/>
              <a:t>申請專利之發明，經核准審定者，申請人應於審定書送達後三個月內，繳納證書費及第一年專利年費後，始予公告；屆期未繳費者，不予公告。</a:t>
            </a:r>
            <a:r>
              <a:rPr lang="en-US" altLang="zh-TW" dirty="0"/>
              <a:t>(II)</a:t>
            </a:r>
            <a:r>
              <a:rPr lang="zh-TW" altLang="en-US" dirty="0">
                <a:solidFill>
                  <a:srgbClr val="FF0000"/>
                </a:solidFill>
              </a:rPr>
              <a:t>申請專利之發明，自公告之日起給予發明專利權，並發證書</a:t>
            </a:r>
            <a:r>
              <a:rPr lang="zh-TW" altLang="en-US" dirty="0"/>
              <a:t>。</a:t>
            </a:r>
            <a:r>
              <a:rPr lang="en-US" altLang="zh-TW" dirty="0"/>
              <a:t>(III)</a:t>
            </a:r>
            <a:r>
              <a:rPr lang="zh-TW" altLang="en-US" dirty="0"/>
              <a:t>發明專利權期限，自</a:t>
            </a:r>
            <a:r>
              <a:rPr lang="zh-TW" altLang="en-US" dirty="0">
                <a:solidFill>
                  <a:srgbClr val="FF0000"/>
                </a:solidFill>
              </a:rPr>
              <a:t>申請日起算二十年屆滿</a:t>
            </a:r>
            <a:r>
              <a:rPr lang="zh-TW" altLang="en-US" dirty="0"/>
              <a:t>。</a:t>
            </a:r>
            <a:r>
              <a:rPr lang="en-US" altLang="zh-TW" dirty="0"/>
              <a:t>(IV)</a:t>
            </a:r>
            <a:r>
              <a:rPr lang="zh-TW" altLang="en-US" dirty="0"/>
              <a:t>申請人非因故意，未於第一項或前條第四項所定期限繳費者，得於繳費期限屆滿後六個月內，繳納證書費及二倍之第一年專利年費後，由專利專責機關公告之。」</a:t>
            </a:r>
            <a:endParaRPr lang="en-US" altLang="zh-TW" dirty="0"/>
          </a:p>
        </p:txBody>
      </p:sp>
    </p:spTree>
    <p:extLst>
      <p:ext uri="{BB962C8B-B14F-4D97-AF65-F5344CB8AC3E}">
        <p14:creationId xmlns:p14="http://schemas.microsoft.com/office/powerpoint/2010/main" val="3987128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六、發明專利權</a:t>
            </a:r>
            <a:endParaRPr lang="en-US" altLang="zh-TW" dirty="0"/>
          </a:p>
          <a:p>
            <a:r>
              <a:rPr lang="en-US" altLang="zh-TW" dirty="0"/>
              <a:t>(</a:t>
            </a:r>
            <a:r>
              <a:rPr lang="zh-TW" altLang="en-US" dirty="0"/>
              <a:t>二</a:t>
            </a:r>
            <a:r>
              <a:rPr lang="en-US" altLang="zh-TW" dirty="0"/>
              <a:t>)</a:t>
            </a:r>
            <a:r>
              <a:rPr lang="zh-TW" altLang="en-US" dirty="0"/>
              <a:t>權利內容</a:t>
            </a:r>
            <a:endParaRPr lang="en-US" altLang="zh-TW" dirty="0"/>
          </a:p>
          <a:p>
            <a:r>
              <a:rPr lang="zh-TW" altLang="en-US" dirty="0"/>
              <a:t>第</a:t>
            </a:r>
            <a:r>
              <a:rPr lang="en-US" altLang="zh-TW" dirty="0"/>
              <a:t>58</a:t>
            </a:r>
            <a:r>
              <a:rPr lang="zh-TW" altLang="en-US" dirty="0"/>
              <a:t>條：「</a:t>
            </a:r>
            <a:r>
              <a:rPr lang="en-US" altLang="zh-TW" dirty="0"/>
              <a:t>(I)</a:t>
            </a:r>
            <a:r>
              <a:rPr lang="zh-TW" altLang="en-US" dirty="0"/>
              <a:t>發明專利權人，除本法另有規定外，</a:t>
            </a:r>
            <a:r>
              <a:rPr lang="zh-TW" altLang="en-US" b="1" dirty="0">
                <a:solidFill>
                  <a:srgbClr val="FF0000"/>
                </a:solidFill>
              </a:rPr>
              <a:t>專有排除他人未經其同意而實施該發明之權</a:t>
            </a:r>
            <a:r>
              <a:rPr lang="zh-TW" altLang="en-US" dirty="0"/>
              <a:t>。</a:t>
            </a:r>
            <a:r>
              <a:rPr lang="en-US" altLang="zh-TW" dirty="0"/>
              <a:t>(II)</a:t>
            </a:r>
            <a:r>
              <a:rPr lang="zh-TW" altLang="en-US" dirty="0">
                <a:solidFill>
                  <a:srgbClr val="FF0000"/>
                </a:solidFill>
              </a:rPr>
              <a:t>物之發明之實施，指製造、為販賣之要約、販賣、使用或為上述目的而進口該物之行為。</a:t>
            </a:r>
            <a:r>
              <a:rPr lang="en-US" altLang="zh-TW" dirty="0">
                <a:solidFill>
                  <a:srgbClr val="FF0000"/>
                </a:solidFill>
              </a:rPr>
              <a:t>(III)</a:t>
            </a:r>
            <a:r>
              <a:rPr lang="zh-TW" altLang="en-US" dirty="0">
                <a:solidFill>
                  <a:srgbClr val="FF0000"/>
                </a:solidFill>
              </a:rPr>
              <a:t>方法發明之實施，指下列各款行為：一、使用該方法。二、使用、為販賣之要約、販賣或為上述目的而進口該方法直接製成之物</a:t>
            </a:r>
            <a:r>
              <a:rPr lang="zh-TW" altLang="en-US" dirty="0"/>
              <a:t>。</a:t>
            </a:r>
            <a:r>
              <a:rPr lang="en-US" altLang="zh-TW" dirty="0"/>
              <a:t>(IV)</a:t>
            </a:r>
            <a:r>
              <a:rPr lang="zh-TW" altLang="en-US" dirty="0"/>
              <a:t>發明專利權範圍，以申請專利範圍為準，於解釋申請專利範圍時，並得審酌說明書及圖式。</a:t>
            </a:r>
            <a:r>
              <a:rPr lang="en-US" altLang="zh-TW" dirty="0"/>
              <a:t>(V)</a:t>
            </a:r>
            <a:r>
              <a:rPr lang="zh-TW" altLang="en-US" dirty="0"/>
              <a:t>摘要不得用於解釋申請專利範圍。」</a:t>
            </a:r>
            <a:endParaRPr lang="en-US" altLang="zh-TW" dirty="0"/>
          </a:p>
        </p:txBody>
      </p:sp>
    </p:spTree>
    <p:extLst>
      <p:ext uri="{BB962C8B-B14F-4D97-AF65-F5344CB8AC3E}">
        <p14:creationId xmlns:p14="http://schemas.microsoft.com/office/powerpoint/2010/main" val="2993250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02A6A-FCDA-41ED-A113-4C4E4199555C}"/>
              </a:ext>
            </a:extLst>
          </p:cNvPr>
          <p:cNvSpPr>
            <a:spLocks noGrp="1"/>
          </p:cNvSpPr>
          <p:nvPr>
            <p:ph type="title"/>
          </p:nvPr>
        </p:nvSpPr>
        <p:spPr/>
        <p:txBody>
          <a:bodyPr>
            <a:normAutofit fontScale="90000"/>
          </a:bodyPr>
          <a:lstStyle/>
          <a:p>
            <a:r>
              <a:rPr lang="zh-TW" altLang="en-US" b="1" dirty="0"/>
              <a:t>用專利猛攻夏季冷飲戰場，全家鎖定手搖飲料店為假想敵</a:t>
            </a:r>
            <a:br>
              <a:rPr lang="zh-TW" altLang="en-US" b="1" dirty="0"/>
            </a:br>
            <a:endParaRPr lang="zh-TW" altLang="en-US" dirty="0"/>
          </a:p>
        </p:txBody>
      </p:sp>
      <p:sp>
        <p:nvSpPr>
          <p:cNvPr id="3" name="內容版面配置區 2">
            <a:extLst>
              <a:ext uri="{FF2B5EF4-FFF2-40B4-BE49-F238E27FC236}">
                <a16:creationId xmlns:a16="http://schemas.microsoft.com/office/drawing/2014/main" id="{6C5DB725-51A8-4448-848C-AE3998D39B6C}"/>
              </a:ext>
            </a:extLst>
          </p:cNvPr>
          <p:cNvSpPr>
            <a:spLocks noGrp="1"/>
          </p:cNvSpPr>
          <p:nvPr>
            <p:ph idx="1"/>
          </p:nvPr>
        </p:nvSpPr>
        <p:spPr/>
        <p:txBody>
          <a:bodyPr/>
          <a:lstStyle/>
          <a:p>
            <a:r>
              <a:rPr lang="en-US" altLang="zh-TW" dirty="0">
                <a:hlinkClick r:id="rId2"/>
              </a:rPr>
              <a:t>https://www.bnext.com.tw/article/53197/familymart-chinese-tea</a:t>
            </a:r>
            <a:endParaRPr lang="en-US" altLang="zh-TW" dirty="0"/>
          </a:p>
          <a:p>
            <a:r>
              <a:rPr lang="zh-TW" altLang="en-US" dirty="0"/>
              <a:t>全家便利商店在</a:t>
            </a:r>
            <a:r>
              <a:rPr lang="en-US" altLang="zh-TW" dirty="0"/>
              <a:t>2017</a:t>
            </a:r>
            <a:r>
              <a:rPr lang="zh-TW" altLang="en-US" dirty="0"/>
              <a:t>年推出的冰磚咖啡是第一個使用專利冰磚的產品；隨後全家也基於同一個專利推出檸檬冰磚。在今（</a:t>
            </a:r>
            <a:r>
              <a:rPr lang="en-US" altLang="zh-TW" dirty="0"/>
              <a:t>7</a:t>
            </a:r>
            <a:r>
              <a:rPr lang="zh-TW" altLang="en-US" dirty="0"/>
              <a:t>日）更宣布與台灣本土茶廠台灣農林合作，推出「仙女紅茶」、「仙女醇奶茶」兩項商品，要用「仙女紅茶冰磚」進軍中式茶市場，持續將專利效益擴大。</a:t>
            </a:r>
            <a:endParaRPr lang="en-US" altLang="zh-TW" dirty="0"/>
          </a:p>
          <a:p>
            <a:r>
              <a:rPr lang="zh-TW" altLang="en-US" dirty="0"/>
              <a:t>全家便利商店鮮食部部長黃正田表示，開發出冰磚的作法主要是考量到店員操作的方便性，</a:t>
            </a:r>
            <a:r>
              <a:rPr lang="zh-TW" altLang="en-US" dirty="0">
                <a:solidFill>
                  <a:srgbClr val="FF0000"/>
                </a:solidFill>
              </a:rPr>
              <a:t>透過原液萃取與冷凍技術，讓冰磚到了店舖後，只要加上水或是鮮奶就能夠變成飲品</a:t>
            </a:r>
            <a:r>
              <a:rPr lang="zh-TW" altLang="en-US" dirty="0"/>
              <a:t>；另外，如此作法也更能確保飲品風味。</a:t>
            </a:r>
          </a:p>
        </p:txBody>
      </p:sp>
    </p:spTree>
    <p:extLst>
      <p:ext uri="{BB962C8B-B14F-4D97-AF65-F5344CB8AC3E}">
        <p14:creationId xmlns:p14="http://schemas.microsoft.com/office/powerpoint/2010/main" val="992626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fontScale="92500"/>
          </a:bodyPr>
          <a:lstStyle/>
          <a:p>
            <a:r>
              <a:rPr lang="zh-TW" altLang="en-US" dirty="0"/>
              <a:t>六、發明專利權</a:t>
            </a:r>
            <a:endParaRPr lang="en-US" altLang="zh-TW" dirty="0"/>
          </a:p>
          <a:p>
            <a:r>
              <a:rPr lang="en-US" altLang="zh-TW" dirty="0"/>
              <a:t>(</a:t>
            </a:r>
            <a:r>
              <a:rPr lang="zh-TW" altLang="en-US" dirty="0"/>
              <a:t>三</a:t>
            </a:r>
            <a:r>
              <a:rPr lang="en-US" altLang="zh-TW" dirty="0"/>
              <a:t>)</a:t>
            </a:r>
            <a:r>
              <a:rPr lang="zh-TW" altLang="en-US" dirty="0"/>
              <a:t>專利權效力不及者</a:t>
            </a:r>
            <a:endParaRPr lang="en-US" altLang="zh-TW" dirty="0"/>
          </a:p>
          <a:p>
            <a:r>
              <a:rPr lang="zh-TW" altLang="en-US" dirty="0"/>
              <a:t>第</a:t>
            </a:r>
            <a:r>
              <a:rPr lang="en-US" altLang="zh-TW" dirty="0"/>
              <a:t>59</a:t>
            </a:r>
            <a:r>
              <a:rPr lang="zh-TW" altLang="en-US" dirty="0"/>
              <a:t>條：「</a:t>
            </a:r>
            <a:r>
              <a:rPr lang="en-US" altLang="zh-TW" dirty="0"/>
              <a:t>(I)</a:t>
            </a:r>
            <a:r>
              <a:rPr lang="zh-TW" altLang="en-US" b="1" dirty="0"/>
              <a:t>發明專利權之效力，不及於下列各款情事</a:t>
            </a:r>
            <a:r>
              <a:rPr lang="zh-TW" altLang="en-US" dirty="0"/>
              <a:t>：一、非出於商業目的之未公開行為。二、以研究或實驗為目的實施發明之必要行為。三、申請前已在國內實施，或已完成必須之準備者。但於專利申請人處得知其發明後未滿十二個月，並經專利申請人聲明保留其專利權者，不在此限。四、僅由國境經過之交通工具或其裝置。五、非專利申請權人所得專利權，因專利權人舉發而撤銷時，其被授權人在舉發前，以善意在國內實施或已完成必須之準備者。六、</a:t>
            </a:r>
            <a:r>
              <a:rPr lang="zh-TW" altLang="en-US" dirty="0">
                <a:solidFill>
                  <a:srgbClr val="FF0000"/>
                </a:solidFill>
              </a:rPr>
              <a:t>專利權人所製造或經其同意製造之專利物販賣後，使用或再販賣該物者。上述製造、販賣，不以國內為限。</a:t>
            </a:r>
            <a:r>
              <a:rPr lang="zh-TW" altLang="en-US" dirty="0"/>
              <a:t>七、專利權依第七十條第一項第三款規定消滅後，至專利權人依第七十條第二項回復專利權效力並經公告前，以善意實施或已完成必須之準備者。</a:t>
            </a:r>
            <a:r>
              <a:rPr lang="en-US" altLang="zh-TW" dirty="0"/>
              <a:t>(II)</a:t>
            </a:r>
            <a:r>
              <a:rPr lang="zh-TW" altLang="en-US" dirty="0"/>
              <a:t>前項第三款、第五款及第七款之實施人，限於在其原有事業目的範圍內繼續利用。</a:t>
            </a:r>
            <a:r>
              <a:rPr lang="en-US" altLang="zh-TW" dirty="0"/>
              <a:t>(III)</a:t>
            </a:r>
            <a:r>
              <a:rPr lang="zh-TW" altLang="en-US" dirty="0"/>
              <a:t>第一項第五款之被授權人，因該專利權經舉發而撤銷之後，仍實施時，於收到專利權人書面通知之日起，應支付專利權人合理之權利金。」</a:t>
            </a:r>
            <a:endParaRPr lang="en-US" altLang="zh-TW" dirty="0"/>
          </a:p>
        </p:txBody>
      </p:sp>
    </p:spTree>
    <p:extLst>
      <p:ext uri="{BB962C8B-B14F-4D97-AF65-F5344CB8AC3E}">
        <p14:creationId xmlns:p14="http://schemas.microsoft.com/office/powerpoint/2010/main" val="1167651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六、發明專利權</a:t>
            </a:r>
            <a:endParaRPr lang="en-US" altLang="zh-TW" dirty="0"/>
          </a:p>
          <a:p>
            <a:r>
              <a:rPr lang="en-US" altLang="zh-TW" dirty="0"/>
              <a:t>(</a:t>
            </a:r>
            <a:r>
              <a:rPr lang="zh-TW" altLang="en-US" dirty="0"/>
              <a:t>三</a:t>
            </a:r>
            <a:r>
              <a:rPr lang="en-US" altLang="zh-TW" dirty="0"/>
              <a:t>)</a:t>
            </a:r>
            <a:r>
              <a:rPr lang="zh-TW" altLang="en-US" dirty="0"/>
              <a:t>專利權效力不及者</a:t>
            </a:r>
            <a:endParaRPr lang="en-US" altLang="zh-TW" dirty="0"/>
          </a:p>
          <a:p>
            <a:r>
              <a:rPr lang="zh-TW" altLang="en-US" dirty="0"/>
              <a:t>第</a:t>
            </a:r>
            <a:r>
              <a:rPr lang="en-US" altLang="zh-TW" dirty="0"/>
              <a:t>60</a:t>
            </a:r>
            <a:r>
              <a:rPr lang="zh-TW" altLang="en-US" dirty="0"/>
              <a:t>條：「發明專利權之效力，不及於以取得藥事法所定藥物查驗登記許可或國外藥物上市許可為目的，而從事之研究、試驗及其必要行為。」</a:t>
            </a:r>
            <a:endParaRPr lang="en-US" altLang="zh-TW" dirty="0"/>
          </a:p>
          <a:p>
            <a:r>
              <a:rPr lang="zh-TW" altLang="en-US" dirty="0"/>
              <a:t>第</a:t>
            </a:r>
            <a:r>
              <a:rPr lang="en-US" altLang="zh-TW" dirty="0"/>
              <a:t>61</a:t>
            </a:r>
            <a:r>
              <a:rPr lang="zh-TW" altLang="en-US" dirty="0"/>
              <a:t>條：「混合二種以上醫藥品而製造之醫藥品或方法，其發明專利權效力不及於依醫師處方箋調劑之行為及所調劑之醫藥品。」</a:t>
            </a:r>
            <a:endParaRPr lang="en-US" altLang="zh-TW" dirty="0"/>
          </a:p>
        </p:txBody>
      </p:sp>
    </p:spTree>
    <p:extLst>
      <p:ext uri="{BB962C8B-B14F-4D97-AF65-F5344CB8AC3E}">
        <p14:creationId xmlns:p14="http://schemas.microsoft.com/office/powerpoint/2010/main" val="4109415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七、專利授權</a:t>
            </a:r>
            <a:endParaRPr lang="en-US" altLang="zh-TW" dirty="0"/>
          </a:p>
          <a:p>
            <a:r>
              <a:rPr lang="en-US" altLang="zh-TW" dirty="0"/>
              <a:t>(</a:t>
            </a:r>
            <a:r>
              <a:rPr lang="zh-TW" altLang="en-US" dirty="0"/>
              <a:t>一</a:t>
            </a:r>
            <a:r>
              <a:rPr lang="en-US" altLang="zh-TW" dirty="0"/>
              <a:t>)</a:t>
            </a:r>
            <a:r>
              <a:rPr lang="zh-TW" altLang="en-US" dirty="0"/>
              <a:t>專屬與非專屬授權</a:t>
            </a:r>
            <a:endParaRPr lang="en-US" altLang="zh-TW" dirty="0"/>
          </a:p>
          <a:p>
            <a:r>
              <a:rPr lang="zh-TW" altLang="en-US" dirty="0"/>
              <a:t>第</a:t>
            </a:r>
            <a:r>
              <a:rPr lang="en-US" altLang="zh-TW" dirty="0"/>
              <a:t>62</a:t>
            </a:r>
            <a:r>
              <a:rPr lang="zh-TW" altLang="en-US" dirty="0"/>
              <a:t>條：「</a:t>
            </a:r>
            <a:r>
              <a:rPr lang="en-US" altLang="zh-TW" dirty="0"/>
              <a:t>(I)</a:t>
            </a:r>
            <a:r>
              <a:rPr lang="zh-TW" altLang="en-US" dirty="0"/>
              <a:t>發明專利權人以其發明專利權讓與、信託、授權他人實施或設定質權，非經向專利專責機關登記，不得對抗第三人。</a:t>
            </a:r>
            <a:r>
              <a:rPr lang="en-US" altLang="zh-TW" dirty="0"/>
              <a:t>(II)</a:t>
            </a:r>
            <a:r>
              <a:rPr lang="zh-TW" altLang="en-US" dirty="0"/>
              <a:t>前項授權，得為專屬授權或非專屬授權。</a:t>
            </a:r>
            <a:r>
              <a:rPr lang="en-US" altLang="zh-TW" dirty="0"/>
              <a:t>(III)</a:t>
            </a:r>
            <a:r>
              <a:rPr lang="zh-TW" altLang="en-US" dirty="0"/>
              <a:t>專屬被授權人在被授權範圍內，排除發明專利權人及第三人實施該發明。</a:t>
            </a:r>
            <a:r>
              <a:rPr lang="en-US" altLang="zh-TW" dirty="0"/>
              <a:t>(IV)</a:t>
            </a:r>
            <a:r>
              <a:rPr lang="zh-TW" altLang="en-US" dirty="0"/>
              <a:t>發明專利權人為擔保數債權，就同一專利權設定數質權者，其次序依登記之先後定之。」</a:t>
            </a:r>
            <a:endParaRPr lang="en-US" altLang="zh-TW" dirty="0"/>
          </a:p>
          <a:p>
            <a:r>
              <a:rPr lang="zh-TW" altLang="en-US" dirty="0"/>
              <a:t>第</a:t>
            </a:r>
            <a:r>
              <a:rPr lang="en-US" altLang="zh-TW" dirty="0"/>
              <a:t>63</a:t>
            </a:r>
            <a:r>
              <a:rPr lang="zh-TW" altLang="en-US" dirty="0"/>
              <a:t>條：「</a:t>
            </a:r>
            <a:r>
              <a:rPr lang="en-US" altLang="zh-TW" dirty="0"/>
              <a:t>(I)</a:t>
            </a:r>
            <a:r>
              <a:rPr lang="zh-TW" altLang="en-US" dirty="0">
                <a:solidFill>
                  <a:srgbClr val="FF0000"/>
                </a:solidFill>
              </a:rPr>
              <a:t>專屬被授權人得將其被授予之權利再授權第三人實施。但契約另有約定者，從其約定</a:t>
            </a:r>
            <a:r>
              <a:rPr lang="zh-TW" altLang="en-US" dirty="0"/>
              <a:t>。</a:t>
            </a:r>
            <a:r>
              <a:rPr lang="en-US" altLang="zh-TW" dirty="0"/>
              <a:t>(II)</a:t>
            </a:r>
            <a:r>
              <a:rPr lang="zh-TW" altLang="en-US" dirty="0"/>
              <a:t>非專屬被授權人非經發明專利權人或專屬被授權人同意，不得將其被授予之權利再授權第三人實施。</a:t>
            </a:r>
            <a:r>
              <a:rPr lang="en-US" altLang="zh-TW" dirty="0"/>
              <a:t>(III)</a:t>
            </a:r>
            <a:r>
              <a:rPr lang="zh-TW" altLang="en-US" dirty="0"/>
              <a:t>再授權，非經向專利專責機關登記，不得對抗第三人。」</a:t>
            </a:r>
            <a:endParaRPr lang="en-US" altLang="zh-TW" dirty="0"/>
          </a:p>
        </p:txBody>
      </p:sp>
    </p:spTree>
    <p:extLst>
      <p:ext uri="{BB962C8B-B14F-4D97-AF65-F5344CB8AC3E}">
        <p14:creationId xmlns:p14="http://schemas.microsoft.com/office/powerpoint/2010/main" val="325849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lstStyle/>
          <a:p>
            <a:r>
              <a:rPr lang="zh-TW" altLang="en-US" dirty="0"/>
              <a:t>一、權利歸屬</a:t>
            </a:r>
            <a:endParaRPr lang="en-US" altLang="zh-TW" dirty="0"/>
          </a:p>
          <a:p>
            <a:r>
              <a:rPr lang="en-US" altLang="zh-TW" dirty="0"/>
              <a:t>(</a:t>
            </a:r>
            <a:r>
              <a:rPr lang="zh-TW" altLang="en-US" dirty="0"/>
              <a:t>一</a:t>
            </a:r>
            <a:r>
              <a:rPr lang="en-US" altLang="zh-TW" dirty="0"/>
              <a:t>)</a:t>
            </a:r>
            <a:r>
              <a:rPr lang="zh-TW" altLang="en-US" dirty="0">
                <a:solidFill>
                  <a:srgbClr val="FF0000"/>
                </a:solidFill>
              </a:rPr>
              <a:t>專利申請權</a:t>
            </a:r>
            <a:endParaRPr lang="en-US" altLang="zh-TW" dirty="0">
              <a:solidFill>
                <a:srgbClr val="FF0000"/>
              </a:solidFill>
            </a:endParaRPr>
          </a:p>
          <a:p>
            <a:pPr lvl="1"/>
            <a:r>
              <a:rPr lang="zh-TW" altLang="en-US" dirty="0"/>
              <a:t>第</a:t>
            </a:r>
            <a:r>
              <a:rPr lang="en-US" altLang="zh-TW" dirty="0"/>
              <a:t>5</a:t>
            </a:r>
            <a:r>
              <a:rPr lang="zh-TW" altLang="en-US" dirty="0"/>
              <a:t>條：「</a:t>
            </a:r>
            <a:r>
              <a:rPr lang="en-US" altLang="zh-TW" dirty="0"/>
              <a:t>(I)</a:t>
            </a:r>
            <a:r>
              <a:rPr lang="zh-TW" altLang="en-US" dirty="0"/>
              <a:t>專利申請權，指得依本法申請專利之權利。</a:t>
            </a:r>
            <a:r>
              <a:rPr lang="en-US" altLang="zh-TW" dirty="0"/>
              <a:t>(II)</a:t>
            </a:r>
            <a:r>
              <a:rPr lang="zh-TW" altLang="en-US" dirty="0"/>
              <a:t>專利申請權人，除本法另有規定或契約另有約定外，指發明人、新型創作人、設計人或其受讓人或繼承人。」</a:t>
            </a:r>
            <a:endParaRPr lang="en-US" altLang="zh-TW" dirty="0"/>
          </a:p>
          <a:p>
            <a:pPr lvl="1"/>
            <a:r>
              <a:rPr lang="zh-TW" altLang="en-US" dirty="0"/>
              <a:t>第</a:t>
            </a:r>
            <a:r>
              <a:rPr lang="en-US" altLang="zh-TW" dirty="0"/>
              <a:t>12</a:t>
            </a:r>
            <a:r>
              <a:rPr lang="zh-TW" altLang="en-US" dirty="0"/>
              <a:t>條第</a:t>
            </a:r>
            <a:r>
              <a:rPr lang="en-US" altLang="zh-TW" dirty="0"/>
              <a:t>1</a:t>
            </a:r>
            <a:r>
              <a:rPr lang="zh-TW" altLang="en-US" dirty="0"/>
              <a:t>項：「專利申請權為共有者，應由全體共有人提出申請。」</a:t>
            </a:r>
          </a:p>
        </p:txBody>
      </p:sp>
    </p:spTree>
    <p:extLst>
      <p:ext uri="{BB962C8B-B14F-4D97-AF65-F5344CB8AC3E}">
        <p14:creationId xmlns:p14="http://schemas.microsoft.com/office/powerpoint/2010/main" val="2292777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七、專利授權</a:t>
            </a:r>
            <a:endParaRPr lang="en-US" altLang="zh-TW" dirty="0"/>
          </a:p>
          <a:p>
            <a:r>
              <a:rPr lang="en-US" altLang="zh-TW" dirty="0"/>
              <a:t>(</a:t>
            </a:r>
            <a:r>
              <a:rPr lang="zh-TW" altLang="en-US" dirty="0"/>
              <a:t>一</a:t>
            </a:r>
            <a:r>
              <a:rPr lang="en-US" altLang="zh-TW" dirty="0"/>
              <a:t>)</a:t>
            </a:r>
            <a:r>
              <a:rPr lang="zh-TW" altLang="en-US" dirty="0"/>
              <a:t>專屬與非專屬授權</a:t>
            </a:r>
            <a:endParaRPr lang="en-US" altLang="zh-TW" dirty="0"/>
          </a:p>
          <a:p>
            <a:r>
              <a:rPr lang="zh-TW" altLang="en-US" dirty="0"/>
              <a:t>第</a:t>
            </a:r>
            <a:r>
              <a:rPr lang="en-US" altLang="zh-TW" dirty="0"/>
              <a:t>96</a:t>
            </a:r>
            <a:r>
              <a:rPr lang="zh-TW" altLang="en-US" dirty="0"/>
              <a:t>條第</a:t>
            </a:r>
            <a:r>
              <a:rPr lang="en-US" altLang="zh-TW" dirty="0"/>
              <a:t>1~4</a:t>
            </a:r>
            <a:r>
              <a:rPr lang="zh-TW" altLang="en-US" dirty="0"/>
              <a:t>項：「</a:t>
            </a:r>
            <a:r>
              <a:rPr lang="en-US" altLang="zh-TW" dirty="0"/>
              <a:t>(I)</a:t>
            </a:r>
            <a:r>
              <a:rPr lang="zh-TW" altLang="en-US" dirty="0"/>
              <a:t>發明專利權人對於侵害其專利權者，得請求除去之。有侵害之虞者，得請求防止之。</a:t>
            </a:r>
            <a:r>
              <a:rPr lang="en-US" altLang="zh-TW" dirty="0"/>
              <a:t>(II)</a:t>
            </a:r>
            <a:r>
              <a:rPr lang="zh-TW" altLang="en-US" dirty="0"/>
              <a:t>發明專利權人對於因故意或過失侵害其專利權者，得請求損害賠償。</a:t>
            </a:r>
            <a:r>
              <a:rPr lang="en-US" altLang="zh-TW" dirty="0"/>
              <a:t>(III)</a:t>
            </a:r>
            <a:r>
              <a:rPr lang="zh-TW" altLang="en-US" dirty="0"/>
              <a:t>發明專利權人為第一項之請求時，對於侵害專利權之物或從事侵害行為之原料或器具，得請求銷毀或為其他必要之處置。</a:t>
            </a:r>
            <a:r>
              <a:rPr lang="en-US" altLang="zh-TW" dirty="0"/>
              <a:t>(IV)</a:t>
            </a:r>
            <a:r>
              <a:rPr lang="zh-TW" altLang="en-US" dirty="0"/>
              <a:t>專屬被授權人在被授權範圍內，得為前三項之請求。但契約另有約定者，從其約定。」</a:t>
            </a:r>
            <a:endParaRPr lang="en-US" altLang="zh-TW" dirty="0"/>
          </a:p>
        </p:txBody>
      </p:sp>
    </p:spTree>
    <p:extLst>
      <p:ext uri="{BB962C8B-B14F-4D97-AF65-F5344CB8AC3E}">
        <p14:creationId xmlns:p14="http://schemas.microsoft.com/office/powerpoint/2010/main" val="4265037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lnSpcReduction="10000"/>
          </a:bodyPr>
          <a:lstStyle/>
          <a:p>
            <a:r>
              <a:rPr lang="zh-TW" altLang="en-US" dirty="0"/>
              <a:t>七、專利授權</a:t>
            </a:r>
            <a:endParaRPr lang="en-US" altLang="zh-TW" dirty="0"/>
          </a:p>
          <a:p>
            <a:r>
              <a:rPr lang="en-US" altLang="zh-TW" dirty="0"/>
              <a:t>(</a:t>
            </a:r>
            <a:r>
              <a:rPr lang="zh-TW" altLang="en-US" dirty="0"/>
              <a:t>二</a:t>
            </a:r>
            <a:r>
              <a:rPr lang="en-US" altLang="zh-TW" dirty="0"/>
              <a:t>)</a:t>
            </a:r>
            <a:r>
              <a:rPr lang="zh-TW" altLang="en-US" b="1" dirty="0"/>
              <a:t>強制授權</a:t>
            </a:r>
            <a:endParaRPr lang="en-US" altLang="zh-TW" b="1" dirty="0"/>
          </a:p>
          <a:p>
            <a:r>
              <a:rPr lang="zh-TW" altLang="en-US" dirty="0"/>
              <a:t>第</a:t>
            </a:r>
            <a:r>
              <a:rPr lang="en-US" altLang="zh-TW" dirty="0"/>
              <a:t>87</a:t>
            </a:r>
            <a:r>
              <a:rPr lang="zh-TW" altLang="en-US" dirty="0"/>
              <a:t>條：「</a:t>
            </a:r>
            <a:r>
              <a:rPr lang="en-US" altLang="zh-TW" dirty="0"/>
              <a:t>(I)</a:t>
            </a:r>
            <a:r>
              <a:rPr lang="zh-TW" altLang="en-US" dirty="0"/>
              <a:t>為因應國家緊急危難或其他重大緊急情況，專利專責機關應依緊急命令或中央目的事業主管機關之通知，強制授權所需專利權，並儘速通知專利權人。</a:t>
            </a:r>
            <a:r>
              <a:rPr lang="en-US" altLang="zh-TW" dirty="0"/>
              <a:t>(II)</a:t>
            </a:r>
            <a:r>
              <a:rPr lang="zh-TW" altLang="en-US" dirty="0"/>
              <a:t>有下列情事之一，而有強制授權之必要者，專利專責機關得依申請強制授權：一、增進公益之非營利實施。二、發明或新型專利權之實施，將不可避免侵害在前之發明或新型專利權，且較該在前之發明或新型專利權具相當經濟意義之重要技術改良。三、專利權人有限制競爭或不公平競爭之情事，經法院判決或行政院公平交易委員會處分。</a:t>
            </a:r>
            <a:r>
              <a:rPr lang="en-US" altLang="zh-TW" dirty="0"/>
              <a:t>(III)</a:t>
            </a:r>
            <a:r>
              <a:rPr lang="zh-TW" altLang="en-US" dirty="0"/>
              <a:t>就半導體技術專利申請強制授權者，以有前項第一款或第三款之情事者為限。</a:t>
            </a:r>
            <a:r>
              <a:rPr lang="en-US" altLang="zh-TW" dirty="0"/>
              <a:t>(IV)</a:t>
            </a:r>
            <a:r>
              <a:rPr lang="zh-TW" altLang="en-US" dirty="0"/>
              <a:t>專利權經依第二項第一款或第二款規定申請強制授權者，以申請人曾以合理之商業條件在相當期間內仍不能協議授權者為限。</a:t>
            </a:r>
            <a:r>
              <a:rPr lang="en-US" altLang="zh-TW" dirty="0"/>
              <a:t>(V)</a:t>
            </a:r>
            <a:r>
              <a:rPr lang="zh-TW" altLang="en-US" dirty="0"/>
              <a:t>專利權經依第二項第二款規定申請強制授權者，其專利權人得提出合理條件，請求就申請人之專利權強制授權。」</a:t>
            </a:r>
            <a:endParaRPr lang="en-US" altLang="zh-TW" dirty="0"/>
          </a:p>
        </p:txBody>
      </p:sp>
    </p:spTree>
    <p:extLst>
      <p:ext uri="{BB962C8B-B14F-4D97-AF65-F5344CB8AC3E}">
        <p14:creationId xmlns:p14="http://schemas.microsoft.com/office/powerpoint/2010/main" val="3322464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七、專利授權</a:t>
            </a:r>
            <a:endParaRPr lang="en-US" altLang="zh-TW" dirty="0"/>
          </a:p>
          <a:p>
            <a:r>
              <a:rPr lang="en-US" altLang="zh-TW" dirty="0"/>
              <a:t>(</a:t>
            </a:r>
            <a:r>
              <a:rPr lang="zh-TW" altLang="en-US" dirty="0"/>
              <a:t>二</a:t>
            </a:r>
            <a:r>
              <a:rPr lang="en-US" altLang="zh-TW" dirty="0"/>
              <a:t>)</a:t>
            </a:r>
            <a:r>
              <a:rPr lang="zh-TW" altLang="en-US" dirty="0"/>
              <a:t>強制授權</a:t>
            </a:r>
            <a:endParaRPr lang="en-US" altLang="zh-TW" dirty="0"/>
          </a:p>
          <a:p>
            <a:r>
              <a:rPr lang="zh-TW" altLang="en-US" dirty="0"/>
              <a:t>第</a:t>
            </a:r>
            <a:r>
              <a:rPr lang="en-US" altLang="zh-TW" dirty="0"/>
              <a:t>88</a:t>
            </a:r>
            <a:r>
              <a:rPr lang="zh-TW" altLang="en-US" dirty="0"/>
              <a:t>條：「</a:t>
            </a:r>
            <a:r>
              <a:rPr lang="en-US" altLang="zh-TW" dirty="0"/>
              <a:t>(I)</a:t>
            </a:r>
            <a:r>
              <a:rPr lang="zh-TW" altLang="en-US" dirty="0"/>
              <a:t>專利專責機關於接到前條第二項及第九十條之強制授權申請後，應通知專利權人，並限期答辯；屆期未答辯者，得逕予審查。</a:t>
            </a:r>
            <a:r>
              <a:rPr lang="en-US" altLang="zh-TW" dirty="0"/>
              <a:t>(II)</a:t>
            </a:r>
            <a:r>
              <a:rPr lang="zh-TW" altLang="en-US" dirty="0"/>
              <a:t>強制授權之實施應以供應國內市場需要為主。但依前條第二項第三款規定強制授權者，不在此限。</a:t>
            </a:r>
            <a:r>
              <a:rPr lang="en-US" altLang="zh-TW" dirty="0"/>
              <a:t>(III)</a:t>
            </a:r>
            <a:r>
              <a:rPr lang="zh-TW" altLang="en-US" dirty="0"/>
              <a:t>強制授權之審定應以書面為之，並載明其授權之理由、範圍、期間及應支付之補償金。</a:t>
            </a:r>
            <a:r>
              <a:rPr lang="en-US" altLang="zh-TW" dirty="0"/>
              <a:t>(IV)</a:t>
            </a:r>
            <a:r>
              <a:rPr lang="zh-TW" altLang="en-US" dirty="0"/>
              <a:t>強制授權不妨礙原專利權人實施其專利權。</a:t>
            </a:r>
            <a:r>
              <a:rPr lang="en-US" altLang="zh-TW" dirty="0"/>
              <a:t>(V)</a:t>
            </a:r>
            <a:r>
              <a:rPr lang="zh-TW" altLang="en-US" dirty="0"/>
              <a:t>強制授權不得讓與、信託、繼承、授權或設定質權。但有下列情事之一者，不在此限：一、依前條第二項第一款或第三款規定之強制授權與實施該專利有關之營業，一併讓與、信託、繼承、授權或設定質權。二、依前條第二項第二款或第五項規定之強制授權與被授權人之專利權，一併讓與、信託、繼承、授權或設定質權。」</a:t>
            </a:r>
            <a:endParaRPr lang="en-US" altLang="zh-TW" dirty="0"/>
          </a:p>
        </p:txBody>
      </p:sp>
    </p:spTree>
    <p:extLst>
      <p:ext uri="{BB962C8B-B14F-4D97-AF65-F5344CB8AC3E}">
        <p14:creationId xmlns:p14="http://schemas.microsoft.com/office/powerpoint/2010/main" val="3892541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七、專利授權</a:t>
            </a:r>
            <a:endParaRPr lang="en-US" altLang="zh-TW" dirty="0"/>
          </a:p>
          <a:p>
            <a:r>
              <a:rPr lang="en-US" altLang="zh-TW" dirty="0"/>
              <a:t>(</a:t>
            </a:r>
            <a:r>
              <a:rPr lang="zh-TW" altLang="en-US" dirty="0"/>
              <a:t>二</a:t>
            </a:r>
            <a:r>
              <a:rPr lang="en-US" altLang="zh-TW" dirty="0"/>
              <a:t>)</a:t>
            </a:r>
            <a:r>
              <a:rPr lang="zh-TW" altLang="en-US" dirty="0"/>
              <a:t>強制授權</a:t>
            </a:r>
            <a:endParaRPr lang="en-US" altLang="zh-TW" dirty="0"/>
          </a:p>
          <a:p>
            <a:r>
              <a:rPr lang="zh-TW" altLang="en-US" dirty="0"/>
              <a:t>第</a:t>
            </a:r>
            <a:r>
              <a:rPr lang="en-US" altLang="zh-TW" dirty="0"/>
              <a:t>89</a:t>
            </a:r>
            <a:r>
              <a:rPr lang="zh-TW" altLang="en-US" dirty="0"/>
              <a:t>條：「</a:t>
            </a:r>
            <a:r>
              <a:rPr lang="en-US" altLang="zh-TW" dirty="0"/>
              <a:t>(I)</a:t>
            </a:r>
            <a:r>
              <a:rPr lang="zh-TW" altLang="en-US" dirty="0"/>
              <a:t>依第八十七條第一項規定強制授權者，經中央目的事業主管機關認無強制授權之必要時，專利專責機關應依其通知廢止強制授權。</a:t>
            </a:r>
            <a:r>
              <a:rPr lang="en-US" altLang="zh-TW" dirty="0"/>
              <a:t>(II)</a:t>
            </a:r>
            <a:r>
              <a:rPr lang="zh-TW" altLang="en-US" dirty="0"/>
              <a:t>有下列各款情事之一者，專利專責機關得依申請廢止強制授權：一、作成強制授權之事實變更，致無強制授權之必要。二、被授權人未依授權之內容適當實施。三、被授權人未依專利專責機關之審定支付補償金。」</a:t>
            </a:r>
            <a:endParaRPr lang="en-US" altLang="zh-TW" dirty="0"/>
          </a:p>
        </p:txBody>
      </p:sp>
    </p:spTree>
    <p:extLst>
      <p:ext uri="{BB962C8B-B14F-4D97-AF65-F5344CB8AC3E}">
        <p14:creationId xmlns:p14="http://schemas.microsoft.com/office/powerpoint/2010/main" val="457913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fontScale="92500" lnSpcReduction="20000"/>
          </a:bodyPr>
          <a:lstStyle/>
          <a:p>
            <a:r>
              <a:rPr lang="zh-TW" altLang="en-US" dirty="0"/>
              <a:t>七、專利授權</a:t>
            </a:r>
            <a:endParaRPr lang="en-US" altLang="zh-TW" dirty="0"/>
          </a:p>
          <a:p>
            <a:r>
              <a:rPr lang="en-US" altLang="zh-TW" dirty="0"/>
              <a:t>(</a:t>
            </a:r>
            <a:r>
              <a:rPr lang="zh-TW" altLang="en-US" dirty="0"/>
              <a:t>二</a:t>
            </a:r>
            <a:r>
              <a:rPr lang="en-US" altLang="zh-TW" dirty="0"/>
              <a:t>)</a:t>
            </a:r>
            <a:r>
              <a:rPr lang="zh-TW" altLang="en-US" dirty="0"/>
              <a:t>強制授權</a:t>
            </a:r>
            <a:endParaRPr lang="en-US" altLang="zh-TW" dirty="0"/>
          </a:p>
          <a:p>
            <a:r>
              <a:rPr lang="zh-TW" altLang="en-US" dirty="0"/>
              <a:t>第</a:t>
            </a:r>
            <a:r>
              <a:rPr lang="en-US" altLang="zh-TW" dirty="0"/>
              <a:t>90</a:t>
            </a:r>
            <a:r>
              <a:rPr lang="zh-TW" altLang="en-US" dirty="0"/>
              <a:t>條：「</a:t>
            </a:r>
            <a:r>
              <a:rPr lang="en-US" altLang="zh-TW" dirty="0"/>
              <a:t>(I)</a:t>
            </a:r>
            <a:r>
              <a:rPr lang="zh-TW" altLang="en-US" dirty="0"/>
              <a:t>為協助無製藥能力或製藥能力不足之國家，取得治療愛滋病、肺結核、瘧疾或其他傳染病所需醫藥品，專利專責機關得依申請，強制授權申請人實施專利權，以供應該國家進口所需醫藥品。</a:t>
            </a:r>
            <a:r>
              <a:rPr lang="en-US" altLang="zh-TW" dirty="0"/>
              <a:t>(II)</a:t>
            </a:r>
            <a:r>
              <a:rPr lang="zh-TW" altLang="en-US" dirty="0"/>
              <a:t>依前項規定申請強制授權者，以申請人曾以合理之商業條件在相當期間內仍不能協議授權者為限。但所需醫藥品在進口國已核准強制授權者，不在此限。</a:t>
            </a:r>
            <a:r>
              <a:rPr lang="en-US" altLang="zh-TW" dirty="0"/>
              <a:t>(III)</a:t>
            </a:r>
            <a:r>
              <a:rPr lang="zh-TW" altLang="en-US" dirty="0"/>
              <a:t>進口國如為世界貿易組織會員，申請人於依第一項申請時，應檢附進口國已履行下列事項之證明文件：一、已通知與貿易有關之智慧財產權理事會該國所需醫藥品之名稱及數量。二、已通知與貿易有關之智慧財產權理事會該國無製藥能力或製藥能力不足，而有作為進口國之意願。但為低度開發國家者，申請人毋庸檢附證明文件。三、所需醫藥品在該國無專利權，或有專利權但已核准強制授權或即將核准強制授權。</a:t>
            </a:r>
            <a:r>
              <a:rPr lang="en-US" altLang="zh-TW" dirty="0"/>
              <a:t>(IV)</a:t>
            </a:r>
            <a:r>
              <a:rPr lang="zh-TW" altLang="en-US" dirty="0"/>
              <a:t>前項所稱低度開發國家，為聯合國所發布之低度開發國家。</a:t>
            </a:r>
            <a:r>
              <a:rPr lang="en-US" altLang="zh-TW" dirty="0"/>
              <a:t>(V)</a:t>
            </a:r>
            <a:r>
              <a:rPr lang="zh-TW" altLang="en-US" dirty="0"/>
              <a:t>進口國如非世界貿易組織會員，而為低度開發國家或無製藥能力或製藥能力不足之國家，申請人於依第一項申請時，應檢附進口國已履行下列事項之證明文件：一、以書面向中華民國外交機關提出所需醫藥品之名稱及數量。二、同意防止所需醫藥品轉出口。」</a:t>
            </a:r>
            <a:endParaRPr lang="en-US" altLang="zh-TW" dirty="0"/>
          </a:p>
        </p:txBody>
      </p:sp>
    </p:spTree>
    <p:extLst>
      <p:ext uri="{BB962C8B-B14F-4D97-AF65-F5344CB8AC3E}">
        <p14:creationId xmlns:p14="http://schemas.microsoft.com/office/powerpoint/2010/main" val="2581868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七、專利授權</a:t>
            </a:r>
            <a:endParaRPr lang="en-US" altLang="zh-TW" dirty="0"/>
          </a:p>
          <a:p>
            <a:r>
              <a:rPr lang="en-US" altLang="zh-TW" dirty="0"/>
              <a:t>(</a:t>
            </a:r>
            <a:r>
              <a:rPr lang="zh-TW" altLang="en-US" dirty="0"/>
              <a:t>二</a:t>
            </a:r>
            <a:r>
              <a:rPr lang="en-US" altLang="zh-TW" dirty="0"/>
              <a:t>)</a:t>
            </a:r>
            <a:r>
              <a:rPr lang="zh-TW" altLang="en-US" dirty="0"/>
              <a:t>強制授權</a:t>
            </a:r>
            <a:endParaRPr lang="en-US" altLang="zh-TW" dirty="0"/>
          </a:p>
          <a:p>
            <a:r>
              <a:rPr lang="zh-TW" altLang="en-US" dirty="0"/>
              <a:t>第</a:t>
            </a:r>
            <a:r>
              <a:rPr lang="en-US" altLang="zh-TW" dirty="0"/>
              <a:t>91</a:t>
            </a:r>
            <a:r>
              <a:rPr lang="zh-TW" altLang="en-US" dirty="0"/>
              <a:t>條：「</a:t>
            </a:r>
            <a:r>
              <a:rPr lang="en-US" altLang="zh-TW" dirty="0"/>
              <a:t>(I)</a:t>
            </a:r>
            <a:r>
              <a:rPr lang="zh-TW" altLang="en-US" dirty="0"/>
              <a:t>依前條規定強制授權製造之醫藥品應全部輸往進口國，且授權製造之數量不得超過進口國通知與貿易有關之智慧財產權理事會或中華民國外交機關所需醫藥品之數量。</a:t>
            </a:r>
            <a:r>
              <a:rPr lang="en-US" altLang="zh-TW" dirty="0"/>
              <a:t>(II)</a:t>
            </a:r>
            <a:r>
              <a:rPr lang="zh-TW" altLang="en-US" dirty="0"/>
              <a:t>依前條規定強制授權製造之醫藥品，應於其外包裝依專利專責機關指定之內容標示其授權依據；其包裝及顏色或形狀，應與專利權人或其被授權人所製造之醫藥品足以區別。</a:t>
            </a:r>
            <a:r>
              <a:rPr lang="en-US" altLang="zh-TW" dirty="0"/>
              <a:t>(III)</a:t>
            </a:r>
            <a:r>
              <a:rPr lang="zh-TW" altLang="en-US" dirty="0"/>
              <a:t>強制授權之被授權人應支付專利權人適當之補償金；補償金之數額，由專利專責機關就與所需醫藥品相關之醫藥品專利權於進口國之經濟價值，並參考聯合國所發布之人力發展指標核定之。</a:t>
            </a:r>
            <a:r>
              <a:rPr lang="en-US" altLang="zh-TW" dirty="0"/>
              <a:t>(IV)</a:t>
            </a:r>
            <a:r>
              <a:rPr lang="zh-TW" altLang="en-US" dirty="0"/>
              <a:t>強制授權被授權人於出口該醫藥品前，應於網站公開該醫藥品之數量、名稱、目的地及可資區別之特徵。</a:t>
            </a:r>
            <a:r>
              <a:rPr lang="en-US" altLang="zh-TW" dirty="0"/>
              <a:t>(V)</a:t>
            </a:r>
            <a:r>
              <a:rPr lang="zh-TW" altLang="en-US" dirty="0"/>
              <a:t>依前條規定強制授權製造出口之醫藥品，其查驗登記，不受藥事法第四十條之二第二項規定之限制。」</a:t>
            </a:r>
            <a:endParaRPr lang="en-US" altLang="zh-TW" dirty="0"/>
          </a:p>
        </p:txBody>
      </p:sp>
    </p:spTree>
    <p:extLst>
      <p:ext uri="{BB962C8B-B14F-4D97-AF65-F5344CB8AC3E}">
        <p14:creationId xmlns:p14="http://schemas.microsoft.com/office/powerpoint/2010/main" val="2864018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6162F3-8BF5-4589-B0F8-E0873E985F0E}"/>
              </a:ext>
            </a:extLst>
          </p:cNvPr>
          <p:cNvSpPr>
            <a:spLocks noGrp="1"/>
          </p:cNvSpPr>
          <p:nvPr>
            <p:ph type="title"/>
          </p:nvPr>
        </p:nvSpPr>
        <p:spPr/>
        <p:txBody>
          <a:bodyPr/>
          <a:lstStyle/>
          <a:p>
            <a:r>
              <a:rPr lang="zh-TW" altLang="en-US" b="1" dirty="0"/>
              <a:t>強制克流感授權案</a:t>
            </a:r>
            <a:endParaRPr lang="zh-TW" altLang="en-US" dirty="0"/>
          </a:p>
        </p:txBody>
      </p:sp>
      <p:sp>
        <p:nvSpPr>
          <p:cNvPr id="3" name="內容版面配置區 2">
            <a:extLst>
              <a:ext uri="{FF2B5EF4-FFF2-40B4-BE49-F238E27FC236}">
                <a16:creationId xmlns:a16="http://schemas.microsoft.com/office/drawing/2014/main" id="{06C589A5-F63F-4B20-995D-A0315CC9D03E}"/>
              </a:ext>
            </a:extLst>
          </p:cNvPr>
          <p:cNvSpPr>
            <a:spLocks noGrp="1"/>
          </p:cNvSpPr>
          <p:nvPr>
            <p:ph idx="1"/>
          </p:nvPr>
        </p:nvSpPr>
        <p:spPr/>
        <p:txBody>
          <a:bodyPr/>
          <a:lstStyle/>
          <a:p>
            <a:r>
              <a:rPr lang="en-US" altLang="zh-TW" dirty="0">
                <a:hlinkClick r:id="rId2"/>
              </a:rPr>
              <a:t>http://news.ltn.com.tw/news/focus/paper/45181</a:t>
            </a:r>
            <a:endParaRPr lang="en-US" altLang="zh-TW" dirty="0"/>
          </a:p>
          <a:p>
            <a:r>
              <a:rPr lang="zh-TW" altLang="en-US" dirty="0"/>
              <a:t>為了禽流感備戰</a:t>
            </a:r>
            <a:endParaRPr lang="en-US" altLang="zh-TW" dirty="0"/>
          </a:p>
          <a:p>
            <a:r>
              <a:rPr lang="zh-TW" altLang="en-US" dirty="0"/>
              <a:t>羅氏藥廠甚感不解及遺憾，並提出四項條件，</a:t>
            </a:r>
            <a:endParaRPr lang="en-US" altLang="zh-TW" dirty="0"/>
          </a:p>
          <a:p>
            <a:pPr lvl="1"/>
            <a:r>
              <a:rPr lang="zh-TW" altLang="en-US" dirty="0"/>
              <a:t>第一是僅限於國內使用需求；</a:t>
            </a:r>
            <a:endParaRPr lang="en-US" altLang="zh-TW" dirty="0"/>
          </a:p>
          <a:p>
            <a:pPr lvl="1"/>
            <a:r>
              <a:rPr lang="zh-TW" altLang="en-US" dirty="0"/>
              <a:t>第二是只能在羅氏藥廠藥物不敷使用時，衛生署才能釋出自製克流感；</a:t>
            </a:r>
            <a:endParaRPr lang="en-US" altLang="zh-TW" dirty="0"/>
          </a:p>
          <a:p>
            <a:pPr lvl="1"/>
            <a:r>
              <a:rPr lang="zh-TW" altLang="en-US" dirty="0"/>
              <a:t>第三是一旦羅氏與衛生署達成自願授權，則智慧局可以視情況廢止特許實施；</a:t>
            </a:r>
            <a:endParaRPr lang="en-US" altLang="zh-TW" dirty="0"/>
          </a:p>
          <a:p>
            <a:pPr lvl="1"/>
            <a:r>
              <a:rPr lang="zh-TW" altLang="en-US" dirty="0"/>
              <a:t>第四是衛生署應盡快與羅氏藥廠協調補償金事宜。</a:t>
            </a:r>
          </a:p>
        </p:txBody>
      </p:sp>
    </p:spTree>
    <p:extLst>
      <p:ext uri="{BB962C8B-B14F-4D97-AF65-F5344CB8AC3E}">
        <p14:creationId xmlns:p14="http://schemas.microsoft.com/office/powerpoint/2010/main" val="3995547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lnSpcReduction="10000"/>
          </a:bodyPr>
          <a:lstStyle/>
          <a:p>
            <a:r>
              <a:rPr lang="zh-TW" altLang="en-US" dirty="0"/>
              <a:t>八、專利舉發</a:t>
            </a:r>
            <a:endParaRPr lang="en-US" altLang="zh-TW" dirty="0"/>
          </a:p>
          <a:p>
            <a:r>
              <a:rPr lang="en-US" altLang="zh-TW" dirty="0"/>
              <a:t>(</a:t>
            </a:r>
            <a:r>
              <a:rPr lang="zh-TW" altLang="en-US" dirty="0"/>
              <a:t>一</a:t>
            </a:r>
            <a:r>
              <a:rPr lang="en-US" altLang="zh-TW" dirty="0"/>
              <a:t>)</a:t>
            </a:r>
            <a:r>
              <a:rPr lang="zh-TW" altLang="en-US" dirty="0"/>
              <a:t>事由</a:t>
            </a:r>
            <a:endParaRPr lang="en-US" altLang="zh-TW" dirty="0"/>
          </a:p>
          <a:p>
            <a:r>
              <a:rPr lang="zh-TW" altLang="en-US" dirty="0"/>
              <a:t>第</a:t>
            </a:r>
            <a:r>
              <a:rPr lang="en-US" altLang="zh-TW" dirty="0"/>
              <a:t>71</a:t>
            </a:r>
            <a:r>
              <a:rPr lang="zh-TW" altLang="en-US" dirty="0"/>
              <a:t>條：「</a:t>
            </a:r>
            <a:r>
              <a:rPr lang="en-US" altLang="zh-TW" dirty="0"/>
              <a:t>(I)</a:t>
            </a:r>
            <a:r>
              <a:rPr lang="zh-TW" altLang="en-US" dirty="0"/>
              <a:t>發明專利權有下列情事之一，任何人得向專利專責機關提起舉發：一、違反第二十一條至第二十四條、第二十六條、第三十一條、第三十二條第一項、第三項、第三十四條第四項、第四十三條第二項、第四十四條第二項、第三項、第六十七條第二項至第四項或第一百零八條第三項規定者。二、專利權人所屬國家對中華民國國民申請專利不予受理者。三、違反第十二條第一項規定或發明專利權人為非發明專利申請權人。</a:t>
            </a:r>
            <a:r>
              <a:rPr lang="en-US" altLang="zh-TW" dirty="0"/>
              <a:t>(II)</a:t>
            </a:r>
            <a:r>
              <a:rPr lang="zh-TW" altLang="en-US" dirty="0"/>
              <a:t>以前項第三款情事提起舉發者，限於利害關係人始得為之。</a:t>
            </a:r>
            <a:r>
              <a:rPr lang="en-US" altLang="zh-TW" dirty="0"/>
              <a:t>(III)</a:t>
            </a:r>
            <a:r>
              <a:rPr lang="zh-TW" altLang="en-US" dirty="0"/>
              <a:t>發明專利權得提起舉發之情事，依其核准審定時之規定。但以違反第三十四條第四項、第四十三條第二項、第六十七條第二項、第四項或第一百零八條第三項規定之情事，提起舉發者，依舉發時之規定。」</a:t>
            </a:r>
            <a:endParaRPr lang="en-US" altLang="zh-TW" dirty="0"/>
          </a:p>
          <a:p>
            <a:r>
              <a:rPr lang="zh-TW" altLang="en-US" dirty="0"/>
              <a:t>第</a:t>
            </a:r>
            <a:r>
              <a:rPr lang="en-US" altLang="zh-TW" dirty="0"/>
              <a:t>72</a:t>
            </a:r>
            <a:r>
              <a:rPr lang="zh-TW" altLang="en-US" dirty="0"/>
              <a:t>條：「利害關係人對於專利權之撤銷，有可回復之法律上利益者，得於專利權當然消滅後，提起舉發。」</a:t>
            </a:r>
            <a:endParaRPr lang="en-US" altLang="zh-TW" dirty="0"/>
          </a:p>
        </p:txBody>
      </p:sp>
    </p:spTree>
    <p:extLst>
      <p:ext uri="{BB962C8B-B14F-4D97-AF65-F5344CB8AC3E}">
        <p14:creationId xmlns:p14="http://schemas.microsoft.com/office/powerpoint/2010/main" val="3350822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八、專利舉發</a:t>
            </a:r>
            <a:endParaRPr lang="en-US" altLang="zh-TW" dirty="0"/>
          </a:p>
          <a:p>
            <a:r>
              <a:rPr lang="en-US" altLang="zh-TW" dirty="0"/>
              <a:t>(</a:t>
            </a:r>
            <a:r>
              <a:rPr lang="zh-TW" altLang="en-US" dirty="0"/>
              <a:t>二</a:t>
            </a:r>
            <a:r>
              <a:rPr lang="en-US" altLang="zh-TW" dirty="0"/>
              <a:t>)</a:t>
            </a:r>
            <a:r>
              <a:rPr lang="zh-TW" altLang="en-US" dirty="0"/>
              <a:t>效力</a:t>
            </a:r>
            <a:endParaRPr lang="en-US" altLang="zh-TW" dirty="0"/>
          </a:p>
          <a:p>
            <a:r>
              <a:rPr lang="zh-TW" altLang="en-US" dirty="0"/>
              <a:t>第</a:t>
            </a:r>
            <a:r>
              <a:rPr lang="en-US" altLang="zh-TW" dirty="0"/>
              <a:t>81</a:t>
            </a:r>
            <a:r>
              <a:rPr lang="zh-TW" altLang="en-US" dirty="0"/>
              <a:t>條：「有下列情事之一，任何人對同一專利權，不得就同一事實以同一證據再為舉發：一、他舉發案曾就同一事實以同一證據提起舉發，經審查不成立者。二、依智慧財產案件審理法第三十三條規定向智慧財產法院提出之新證據，經審理認無理由者。」</a:t>
            </a:r>
            <a:endParaRPr lang="en-US" altLang="zh-TW" dirty="0"/>
          </a:p>
          <a:p>
            <a:r>
              <a:rPr lang="zh-TW" altLang="en-US" dirty="0"/>
              <a:t>第</a:t>
            </a:r>
            <a:r>
              <a:rPr lang="en-US" altLang="zh-TW" dirty="0"/>
              <a:t>82</a:t>
            </a:r>
            <a:r>
              <a:rPr lang="zh-TW" altLang="en-US" dirty="0"/>
              <a:t>條：「</a:t>
            </a:r>
            <a:r>
              <a:rPr lang="en-US" altLang="zh-TW" dirty="0"/>
              <a:t>(I)</a:t>
            </a:r>
            <a:r>
              <a:rPr lang="zh-TW" altLang="en-US" dirty="0"/>
              <a:t>發明專利權經舉發審查成立者，應撤銷其專利權；其撤銷得就各請求項分別為之。</a:t>
            </a:r>
            <a:r>
              <a:rPr lang="en-US" altLang="zh-TW" dirty="0"/>
              <a:t>(II)</a:t>
            </a:r>
            <a:r>
              <a:rPr lang="zh-TW" altLang="en-US" dirty="0"/>
              <a:t>發明專利權經撤銷後，有下列情事之一，即為撤銷確定：一、未依法提起行政救濟者。二、提起行政救濟經駁回確定者。</a:t>
            </a:r>
            <a:r>
              <a:rPr lang="en-US" altLang="zh-TW" dirty="0"/>
              <a:t>(III)</a:t>
            </a:r>
            <a:r>
              <a:rPr lang="zh-TW" altLang="en-US" dirty="0"/>
              <a:t>發明專利權經撤銷確定者，專利權之效力，視為自始不存在。」</a:t>
            </a:r>
            <a:endParaRPr lang="en-US" altLang="zh-TW" dirty="0"/>
          </a:p>
        </p:txBody>
      </p:sp>
    </p:spTree>
    <p:extLst>
      <p:ext uri="{BB962C8B-B14F-4D97-AF65-F5344CB8AC3E}">
        <p14:creationId xmlns:p14="http://schemas.microsoft.com/office/powerpoint/2010/main" val="2429597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九、專利侵權損害賠償</a:t>
            </a:r>
            <a:endParaRPr lang="en-US" altLang="zh-TW" dirty="0"/>
          </a:p>
          <a:p>
            <a:r>
              <a:rPr lang="zh-TW" altLang="en-US" dirty="0"/>
              <a:t>第</a:t>
            </a:r>
            <a:r>
              <a:rPr lang="en-US" altLang="zh-TW" dirty="0"/>
              <a:t>96</a:t>
            </a:r>
            <a:r>
              <a:rPr lang="zh-TW" altLang="en-US" dirty="0"/>
              <a:t>條第</a:t>
            </a:r>
            <a:r>
              <a:rPr lang="en-US" altLang="zh-TW" dirty="0"/>
              <a:t>2</a:t>
            </a:r>
            <a:r>
              <a:rPr lang="zh-TW" altLang="en-US" dirty="0"/>
              <a:t>項：「發明專利權人對於因故意或過失侵害其專利權者，得請求損害賠償。」</a:t>
            </a:r>
            <a:endParaRPr lang="en-US" altLang="zh-TW" dirty="0"/>
          </a:p>
        </p:txBody>
      </p:sp>
    </p:spTree>
    <p:extLst>
      <p:ext uri="{BB962C8B-B14F-4D97-AF65-F5344CB8AC3E}">
        <p14:creationId xmlns:p14="http://schemas.microsoft.com/office/powerpoint/2010/main" val="252298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lstStyle/>
          <a:p>
            <a:r>
              <a:rPr lang="zh-TW" altLang="en-US" dirty="0"/>
              <a:t>一、權利歸屬</a:t>
            </a:r>
            <a:endParaRPr lang="en-US" altLang="zh-TW" dirty="0"/>
          </a:p>
          <a:p>
            <a:r>
              <a:rPr lang="en-US" altLang="zh-TW" dirty="0"/>
              <a:t>(</a:t>
            </a:r>
            <a:r>
              <a:rPr lang="zh-TW" altLang="en-US" dirty="0"/>
              <a:t>二</a:t>
            </a:r>
            <a:r>
              <a:rPr lang="en-US" altLang="zh-TW" dirty="0"/>
              <a:t>)</a:t>
            </a:r>
            <a:r>
              <a:rPr lang="zh-TW" altLang="en-US" dirty="0"/>
              <a:t>僱傭或出資聘用關係</a:t>
            </a:r>
            <a:endParaRPr lang="en-US" altLang="zh-TW" dirty="0"/>
          </a:p>
          <a:p>
            <a:pPr lvl="1"/>
            <a:r>
              <a:rPr lang="en-US" altLang="zh-TW" dirty="0"/>
              <a:t>1.</a:t>
            </a:r>
            <a:r>
              <a:rPr lang="zh-TW" altLang="en-US" dirty="0"/>
              <a:t>僱傭關係</a:t>
            </a:r>
            <a:endParaRPr lang="en-US" altLang="zh-TW" dirty="0"/>
          </a:p>
          <a:p>
            <a:pPr lvl="2"/>
            <a:r>
              <a:rPr lang="en-US" altLang="zh-TW" dirty="0"/>
              <a:t>(1)</a:t>
            </a:r>
            <a:r>
              <a:rPr lang="zh-TW" altLang="en-US" b="1" dirty="0">
                <a:solidFill>
                  <a:srgbClr val="FF0000"/>
                </a:solidFill>
              </a:rPr>
              <a:t>受雇人於職務上所完成</a:t>
            </a:r>
            <a:endParaRPr lang="en-US" altLang="zh-TW" b="1" dirty="0">
              <a:solidFill>
                <a:srgbClr val="FF0000"/>
              </a:solidFill>
            </a:endParaRPr>
          </a:p>
          <a:p>
            <a:pPr lvl="2"/>
            <a:r>
              <a:rPr lang="zh-TW" altLang="en-US" dirty="0"/>
              <a:t>第</a:t>
            </a:r>
            <a:r>
              <a:rPr lang="en-US" altLang="zh-TW" dirty="0"/>
              <a:t>7</a:t>
            </a:r>
            <a:r>
              <a:rPr lang="zh-TW" altLang="en-US" dirty="0"/>
              <a:t>條第</a:t>
            </a:r>
            <a:r>
              <a:rPr lang="en-US" altLang="zh-TW" dirty="0"/>
              <a:t>1</a:t>
            </a:r>
            <a:r>
              <a:rPr lang="zh-TW" altLang="en-US" dirty="0"/>
              <a:t>、</a:t>
            </a:r>
            <a:r>
              <a:rPr lang="en-US" altLang="zh-TW" dirty="0"/>
              <a:t>2</a:t>
            </a:r>
            <a:r>
              <a:rPr lang="zh-TW" altLang="en-US" dirty="0"/>
              <a:t>、</a:t>
            </a:r>
            <a:r>
              <a:rPr lang="en-US" altLang="zh-TW" dirty="0"/>
              <a:t>4</a:t>
            </a:r>
            <a:r>
              <a:rPr lang="zh-TW" altLang="en-US" dirty="0"/>
              <a:t>項：「</a:t>
            </a:r>
            <a:r>
              <a:rPr lang="en-US" altLang="zh-TW" dirty="0"/>
              <a:t>(I)</a:t>
            </a:r>
            <a:r>
              <a:rPr lang="zh-TW" altLang="en-US" dirty="0">
                <a:solidFill>
                  <a:srgbClr val="FF0000"/>
                </a:solidFill>
              </a:rPr>
              <a:t>受雇人</a:t>
            </a:r>
            <a:r>
              <a:rPr lang="zh-TW" altLang="en-US" dirty="0"/>
              <a:t>於職務上所完成之發明、新型或設計，其專利申請權及專利權屬於雇用人，</a:t>
            </a:r>
            <a:r>
              <a:rPr lang="zh-TW" altLang="en-US" dirty="0">
                <a:solidFill>
                  <a:srgbClr val="FF0000"/>
                </a:solidFill>
              </a:rPr>
              <a:t>雇用人應支付受雇人適當之報酬</a:t>
            </a:r>
            <a:r>
              <a:rPr lang="zh-TW" altLang="en-US" dirty="0"/>
              <a:t>。但契約另有約定者，從其約定。</a:t>
            </a:r>
            <a:r>
              <a:rPr lang="en-US" altLang="zh-TW" dirty="0"/>
              <a:t>(II)</a:t>
            </a:r>
            <a:r>
              <a:rPr lang="zh-TW" altLang="en-US" dirty="0"/>
              <a:t>前項所稱職務上之發明、新型或設計，指受雇人於僱傭關係中之工作所完成之發明、新型或設計。</a:t>
            </a:r>
            <a:r>
              <a:rPr lang="en-US" altLang="zh-TW" dirty="0"/>
              <a:t>…(IV)</a:t>
            </a:r>
            <a:r>
              <a:rPr lang="zh-TW" altLang="en-US" dirty="0"/>
              <a:t>依第一項、前項之規定，專利申請權及專利權歸屬於雇用人或出資人者，發明人、新型創作人或設計人享有姓名表示權。」</a:t>
            </a:r>
            <a:endParaRPr lang="en-US" altLang="zh-TW" dirty="0"/>
          </a:p>
        </p:txBody>
      </p:sp>
    </p:spTree>
    <p:extLst>
      <p:ext uri="{BB962C8B-B14F-4D97-AF65-F5344CB8AC3E}">
        <p14:creationId xmlns:p14="http://schemas.microsoft.com/office/powerpoint/2010/main" val="398012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九、專利侵權損害賠償</a:t>
            </a:r>
            <a:endParaRPr lang="en-US" altLang="zh-TW" dirty="0"/>
          </a:p>
          <a:p>
            <a:r>
              <a:rPr lang="en-US" altLang="zh-TW" dirty="0"/>
              <a:t>(</a:t>
            </a:r>
            <a:r>
              <a:rPr lang="zh-TW" altLang="en-US" dirty="0"/>
              <a:t>一</a:t>
            </a:r>
            <a:r>
              <a:rPr lang="en-US" altLang="zh-TW" dirty="0"/>
              <a:t>)</a:t>
            </a:r>
            <a:r>
              <a:rPr lang="zh-TW" altLang="en-US" dirty="0"/>
              <a:t>計算方式</a:t>
            </a:r>
            <a:endParaRPr lang="en-US" altLang="zh-TW" dirty="0"/>
          </a:p>
          <a:p>
            <a:pPr lvl="1"/>
            <a:r>
              <a:rPr lang="en-US" altLang="zh-TW" dirty="0"/>
              <a:t>1.</a:t>
            </a:r>
            <a:r>
              <a:rPr lang="zh-TW" altLang="en-US" dirty="0"/>
              <a:t>具體損害</a:t>
            </a:r>
            <a:r>
              <a:rPr lang="en-US" altLang="zh-TW" dirty="0">
                <a:sym typeface="Wingdings" panose="05000000000000000000" pitchFamily="2" charset="2"/>
              </a:rPr>
              <a:t></a:t>
            </a:r>
            <a:r>
              <a:rPr lang="zh-TW" altLang="en-US" dirty="0"/>
              <a:t>第</a:t>
            </a:r>
            <a:r>
              <a:rPr lang="en-US" altLang="zh-TW" dirty="0"/>
              <a:t>97</a:t>
            </a:r>
            <a:r>
              <a:rPr lang="zh-TW" altLang="en-US" dirty="0"/>
              <a:t>條第</a:t>
            </a:r>
            <a:r>
              <a:rPr lang="en-US" altLang="zh-TW" dirty="0"/>
              <a:t>1</a:t>
            </a:r>
            <a:r>
              <a:rPr lang="zh-TW" altLang="en-US" dirty="0"/>
              <a:t>項第</a:t>
            </a:r>
            <a:r>
              <a:rPr lang="en-US" altLang="zh-TW" dirty="0"/>
              <a:t>1</a:t>
            </a:r>
            <a:r>
              <a:rPr lang="zh-TW" altLang="en-US" dirty="0"/>
              <a:t>款本文：「依民法第二百十六條之規定。」</a:t>
            </a:r>
            <a:endParaRPr lang="en-US" altLang="zh-TW" dirty="0"/>
          </a:p>
          <a:p>
            <a:pPr lvl="1"/>
            <a:r>
              <a:rPr lang="en-US" altLang="zh-TW" dirty="0"/>
              <a:t>2.</a:t>
            </a:r>
            <a:r>
              <a:rPr lang="zh-TW" altLang="en-US" dirty="0"/>
              <a:t>差額計算</a:t>
            </a:r>
            <a:r>
              <a:rPr lang="en-US" altLang="zh-TW" dirty="0">
                <a:sym typeface="Wingdings" panose="05000000000000000000" pitchFamily="2" charset="2"/>
              </a:rPr>
              <a:t></a:t>
            </a:r>
            <a:r>
              <a:rPr lang="zh-TW" altLang="en-US" dirty="0"/>
              <a:t>第</a:t>
            </a:r>
            <a:r>
              <a:rPr lang="en-US" altLang="zh-TW" dirty="0"/>
              <a:t>97</a:t>
            </a:r>
            <a:r>
              <a:rPr lang="zh-TW" altLang="en-US" dirty="0"/>
              <a:t>條第</a:t>
            </a:r>
            <a:r>
              <a:rPr lang="en-US" altLang="zh-TW" dirty="0"/>
              <a:t>1</a:t>
            </a:r>
            <a:r>
              <a:rPr lang="zh-TW" altLang="en-US" dirty="0"/>
              <a:t>項第</a:t>
            </a:r>
            <a:r>
              <a:rPr lang="en-US" altLang="zh-TW" dirty="0"/>
              <a:t>1</a:t>
            </a:r>
            <a:r>
              <a:rPr lang="zh-TW" altLang="en-US" dirty="0"/>
              <a:t>款但書：「但不能提供證據方法以證明其損害時，發明專利權人得就其實施專利權通常所可獲得之利益，減除受害後實施同一專利權所得之利益，以其差額為所受損害。 」</a:t>
            </a:r>
            <a:endParaRPr lang="en-US" altLang="zh-TW" dirty="0"/>
          </a:p>
          <a:p>
            <a:pPr lvl="1"/>
            <a:r>
              <a:rPr lang="en-US" altLang="zh-TW" dirty="0"/>
              <a:t>3.</a:t>
            </a:r>
            <a:r>
              <a:rPr lang="zh-TW" altLang="en-US" dirty="0"/>
              <a:t>銷售總利益</a:t>
            </a:r>
            <a:r>
              <a:rPr lang="en-US" altLang="zh-TW" dirty="0">
                <a:sym typeface="Wingdings" panose="05000000000000000000" pitchFamily="2" charset="2"/>
              </a:rPr>
              <a:t></a:t>
            </a:r>
            <a:r>
              <a:rPr lang="zh-TW" altLang="en-US" dirty="0"/>
              <a:t>第</a:t>
            </a:r>
            <a:r>
              <a:rPr lang="en-US" altLang="zh-TW" dirty="0"/>
              <a:t>97</a:t>
            </a:r>
            <a:r>
              <a:rPr lang="zh-TW" altLang="en-US" dirty="0"/>
              <a:t>條第</a:t>
            </a:r>
            <a:r>
              <a:rPr lang="en-US" altLang="zh-TW" dirty="0"/>
              <a:t>1</a:t>
            </a:r>
            <a:r>
              <a:rPr lang="zh-TW" altLang="en-US" dirty="0"/>
              <a:t>項第</a:t>
            </a:r>
            <a:r>
              <a:rPr lang="en-US" altLang="zh-TW" dirty="0"/>
              <a:t>2</a:t>
            </a:r>
            <a:r>
              <a:rPr lang="zh-TW" altLang="en-US" dirty="0"/>
              <a:t>款：「依侵害人因侵害行為所得之利益。」</a:t>
            </a:r>
            <a:endParaRPr lang="en-US" altLang="zh-TW" dirty="0"/>
          </a:p>
          <a:p>
            <a:pPr lvl="1"/>
            <a:r>
              <a:rPr lang="en-US" altLang="zh-TW" dirty="0"/>
              <a:t>4.</a:t>
            </a:r>
            <a:r>
              <a:rPr lang="zh-TW" altLang="en-US" dirty="0"/>
              <a:t>以權利金為基礎計算</a:t>
            </a:r>
            <a:r>
              <a:rPr lang="en-US" altLang="zh-TW" dirty="0">
                <a:sym typeface="Wingdings" panose="05000000000000000000" pitchFamily="2" charset="2"/>
              </a:rPr>
              <a:t></a:t>
            </a:r>
            <a:r>
              <a:rPr lang="zh-TW" altLang="en-US" dirty="0"/>
              <a:t>第</a:t>
            </a:r>
            <a:r>
              <a:rPr lang="en-US" altLang="zh-TW" dirty="0"/>
              <a:t>97</a:t>
            </a:r>
            <a:r>
              <a:rPr lang="zh-TW" altLang="en-US" dirty="0"/>
              <a:t>條第</a:t>
            </a:r>
            <a:r>
              <a:rPr lang="en-US" altLang="zh-TW" dirty="0"/>
              <a:t>1</a:t>
            </a:r>
            <a:r>
              <a:rPr lang="zh-TW" altLang="en-US" dirty="0"/>
              <a:t>項第</a:t>
            </a:r>
            <a:r>
              <a:rPr lang="en-US" altLang="zh-TW" dirty="0"/>
              <a:t>3</a:t>
            </a:r>
            <a:r>
              <a:rPr lang="zh-TW" altLang="en-US" dirty="0"/>
              <a:t>款：「依授權實施該發明專利所得收取之合理權利金為基礎計算損害。 」</a:t>
            </a:r>
            <a:endParaRPr lang="en-US" altLang="zh-TW" dirty="0"/>
          </a:p>
        </p:txBody>
      </p:sp>
    </p:spTree>
    <p:extLst>
      <p:ext uri="{BB962C8B-B14F-4D97-AF65-F5344CB8AC3E}">
        <p14:creationId xmlns:p14="http://schemas.microsoft.com/office/powerpoint/2010/main" val="4243160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九、專利侵權損害賠償</a:t>
            </a:r>
            <a:endParaRPr lang="en-US" altLang="zh-TW" dirty="0"/>
          </a:p>
          <a:p>
            <a:r>
              <a:rPr lang="en-US" altLang="zh-TW" dirty="0"/>
              <a:t>(</a:t>
            </a:r>
            <a:r>
              <a:rPr lang="zh-TW" altLang="en-US" dirty="0"/>
              <a:t>二</a:t>
            </a:r>
            <a:r>
              <a:rPr lang="en-US" altLang="zh-TW" dirty="0"/>
              <a:t>)</a:t>
            </a:r>
            <a:r>
              <a:rPr lang="zh-TW" altLang="en-US" dirty="0"/>
              <a:t>懲罰性損害賠償</a:t>
            </a:r>
            <a:endParaRPr lang="en-US" altLang="zh-TW" dirty="0"/>
          </a:p>
          <a:p>
            <a:r>
              <a:rPr lang="zh-TW" altLang="en-US" dirty="0"/>
              <a:t>第</a:t>
            </a:r>
            <a:r>
              <a:rPr lang="en-US" altLang="zh-TW" dirty="0"/>
              <a:t>97</a:t>
            </a:r>
            <a:r>
              <a:rPr lang="zh-TW" altLang="en-US" dirty="0"/>
              <a:t>條第</a:t>
            </a:r>
            <a:r>
              <a:rPr lang="en-US" altLang="zh-TW" dirty="0"/>
              <a:t>2</a:t>
            </a:r>
            <a:r>
              <a:rPr lang="zh-TW" altLang="en-US" dirty="0"/>
              <a:t>項：「依前項規定，侵害行為如屬故意，法院得因被害人之請求，依侵害情節，酌定損害額以上之賠償。</a:t>
            </a:r>
            <a:r>
              <a:rPr lang="zh-TW" altLang="en-US" dirty="0">
                <a:solidFill>
                  <a:srgbClr val="FF0000"/>
                </a:solidFill>
              </a:rPr>
              <a:t>但不得超過已證明損害額之三倍</a:t>
            </a:r>
            <a:r>
              <a:rPr lang="zh-TW" altLang="en-US" dirty="0"/>
              <a:t>。」</a:t>
            </a:r>
            <a:endParaRPr lang="en-US" altLang="zh-TW" dirty="0"/>
          </a:p>
        </p:txBody>
      </p:sp>
    </p:spTree>
    <p:extLst>
      <p:ext uri="{BB962C8B-B14F-4D97-AF65-F5344CB8AC3E}">
        <p14:creationId xmlns:p14="http://schemas.microsoft.com/office/powerpoint/2010/main" val="1788387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十、一發明一申請</a:t>
            </a:r>
            <a:endParaRPr lang="en-US" altLang="zh-TW" dirty="0"/>
          </a:p>
          <a:p>
            <a:r>
              <a:rPr lang="zh-TW" altLang="en-US" dirty="0"/>
              <a:t>第</a:t>
            </a:r>
            <a:r>
              <a:rPr lang="en-US" altLang="zh-TW" dirty="0"/>
              <a:t>33</a:t>
            </a:r>
            <a:r>
              <a:rPr lang="zh-TW" altLang="en-US" dirty="0"/>
              <a:t>條：「</a:t>
            </a:r>
            <a:r>
              <a:rPr lang="en-US" altLang="zh-TW" dirty="0"/>
              <a:t>(I)</a:t>
            </a:r>
            <a:r>
              <a:rPr lang="zh-TW" altLang="en-US" dirty="0"/>
              <a:t>申請發明專利，應就每一發明提出申請。</a:t>
            </a:r>
            <a:r>
              <a:rPr lang="en-US" altLang="zh-TW" dirty="0"/>
              <a:t>(II)</a:t>
            </a:r>
            <a:r>
              <a:rPr lang="zh-TW" altLang="en-US" dirty="0"/>
              <a:t>二個以上發明，屬於一個廣義發明概念者，得於一申請案中提出申請。」</a:t>
            </a:r>
            <a:endParaRPr lang="en-US" altLang="zh-TW" dirty="0"/>
          </a:p>
          <a:p>
            <a:r>
              <a:rPr lang="zh-TW" altLang="en-US" dirty="0"/>
              <a:t>專利法施行細則第</a:t>
            </a:r>
            <a:r>
              <a:rPr lang="en-US" altLang="zh-TW" dirty="0"/>
              <a:t>27</a:t>
            </a:r>
            <a:r>
              <a:rPr lang="zh-TW" altLang="en-US" dirty="0"/>
              <a:t>條：「</a:t>
            </a:r>
            <a:r>
              <a:rPr lang="en-US" altLang="zh-TW" dirty="0"/>
              <a:t>(I)</a:t>
            </a:r>
            <a:r>
              <a:rPr lang="zh-TW" altLang="en-US" dirty="0"/>
              <a:t>本法第三十三條第二項所稱屬於一個廣義發明概念者，指二個以上之發明，於技術上相互關聯。</a:t>
            </a:r>
            <a:r>
              <a:rPr lang="en-US" altLang="zh-TW" dirty="0"/>
              <a:t>(II)</a:t>
            </a:r>
            <a:r>
              <a:rPr lang="zh-TW" altLang="en-US" dirty="0"/>
              <a:t>前項技術上相互關聯之發明，應包含一個或多個相同或對應之特別技術特徵。</a:t>
            </a:r>
            <a:r>
              <a:rPr lang="en-US" altLang="zh-TW" dirty="0"/>
              <a:t>(III)</a:t>
            </a:r>
            <a:r>
              <a:rPr lang="zh-TW" altLang="en-US" dirty="0"/>
              <a:t>前項所稱特別技術特徵，指申請專利之發明整體對於先前技術有所貢獻之技術特徵。</a:t>
            </a:r>
            <a:r>
              <a:rPr lang="en-US" altLang="zh-TW" dirty="0"/>
              <a:t>(IV)</a:t>
            </a:r>
            <a:r>
              <a:rPr lang="zh-TW" altLang="en-US" dirty="0"/>
              <a:t>二個以上之發明於技術上有無相互關聯之判斷，不因其於不同之請求項記載或於單一請求項中以擇一形式記載而有差異。」</a:t>
            </a:r>
            <a:endParaRPr lang="en-US" altLang="zh-TW" dirty="0"/>
          </a:p>
          <a:p>
            <a:endParaRPr lang="en-US" altLang="zh-TW" dirty="0"/>
          </a:p>
        </p:txBody>
      </p:sp>
    </p:spTree>
    <p:extLst>
      <p:ext uri="{BB962C8B-B14F-4D97-AF65-F5344CB8AC3E}">
        <p14:creationId xmlns:p14="http://schemas.microsoft.com/office/powerpoint/2010/main" val="3283096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十、一發明一申請</a:t>
            </a:r>
            <a:endParaRPr lang="en-US" altLang="zh-TW" dirty="0"/>
          </a:p>
          <a:p>
            <a:r>
              <a:rPr lang="zh-TW" altLang="en-US" dirty="0"/>
              <a:t>第</a:t>
            </a:r>
            <a:r>
              <a:rPr lang="en-US" altLang="zh-TW" dirty="0"/>
              <a:t>34</a:t>
            </a:r>
            <a:r>
              <a:rPr lang="zh-TW" altLang="en-US" dirty="0"/>
              <a:t>條：「</a:t>
            </a:r>
            <a:r>
              <a:rPr lang="en-US" altLang="zh-TW" dirty="0"/>
              <a:t>(I)</a:t>
            </a:r>
            <a:r>
              <a:rPr lang="zh-TW" altLang="en-US" dirty="0"/>
              <a:t>申請專利之發明，實質上為二個以上之發明時，經專利專責機關通知，或據申請人申請，得為分割之申請。</a:t>
            </a:r>
            <a:r>
              <a:rPr lang="en-US" altLang="zh-TW" dirty="0"/>
              <a:t>(II)</a:t>
            </a:r>
            <a:r>
              <a:rPr lang="zh-TW" altLang="en-US" dirty="0"/>
              <a:t>分割申請應於下列各款之期間內為之：一、原申請案再審查審定前。二、原申請案核准審定書送達後三十日內。但經再審查審定者，不得為之。</a:t>
            </a:r>
            <a:r>
              <a:rPr lang="en-US" altLang="zh-TW" dirty="0"/>
              <a:t>(III)</a:t>
            </a:r>
            <a:r>
              <a:rPr lang="zh-TW" altLang="en-US" dirty="0"/>
              <a:t>分割後之申請案，仍以原申請案之申請日為申請日；如有優先權者，仍得主張優先權。</a:t>
            </a:r>
            <a:r>
              <a:rPr lang="en-US" altLang="zh-TW" dirty="0"/>
              <a:t>(IV)</a:t>
            </a:r>
            <a:r>
              <a:rPr lang="zh-TW" altLang="en-US" dirty="0"/>
              <a:t>分割後之申請案，不得超出原申請案申請時說明書、申請專利範圍或圖式所揭露之範圍。</a:t>
            </a:r>
            <a:r>
              <a:rPr lang="en-US" altLang="zh-TW" dirty="0"/>
              <a:t>(V)</a:t>
            </a:r>
            <a:r>
              <a:rPr lang="zh-TW" altLang="en-US" dirty="0"/>
              <a:t>依第二項第一款規定分割後之申請案，應就原申請案已完成之程序續行審查。</a:t>
            </a:r>
            <a:r>
              <a:rPr lang="en-US" altLang="zh-TW" dirty="0"/>
              <a:t>(VI)</a:t>
            </a:r>
            <a:r>
              <a:rPr lang="zh-TW" altLang="en-US" dirty="0"/>
              <a:t>依第二項第二款規定分割後之申請案，續行原申請案核准審定前之審查程序；原申請案以核准審定時之申請專利範圍及圖式公告之。」</a:t>
            </a:r>
            <a:endParaRPr lang="en-US" altLang="zh-TW" dirty="0"/>
          </a:p>
        </p:txBody>
      </p:sp>
    </p:spTree>
    <p:extLst>
      <p:ext uri="{BB962C8B-B14F-4D97-AF65-F5344CB8AC3E}">
        <p14:creationId xmlns:p14="http://schemas.microsoft.com/office/powerpoint/2010/main" val="2424784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十一、申請案改請</a:t>
            </a:r>
            <a:endParaRPr lang="en-US" altLang="zh-TW" dirty="0"/>
          </a:p>
          <a:p>
            <a:r>
              <a:rPr lang="zh-TW" altLang="en-US" dirty="0"/>
              <a:t>第</a:t>
            </a:r>
            <a:r>
              <a:rPr lang="en-US" altLang="zh-TW" dirty="0"/>
              <a:t>108</a:t>
            </a:r>
            <a:r>
              <a:rPr lang="zh-TW" altLang="en-US" dirty="0"/>
              <a:t>條：「</a:t>
            </a:r>
            <a:r>
              <a:rPr lang="en-US" altLang="zh-TW" dirty="0"/>
              <a:t>(I)</a:t>
            </a:r>
            <a:r>
              <a:rPr lang="zh-TW" altLang="en-US" dirty="0"/>
              <a:t>申請發明或設計專利後改請新型專利者，或申請新型專利後改請發明專利者，以原申請案之申請日為改請案之申請日。</a:t>
            </a:r>
            <a:r>
              <a:rPr lang="en-US" altLang="zh-TW" dirty="0"/>
              <a:t>(II)</a:t>
            </a:r>
            <a:r>
              <a:rPr lang="zh-TW" altLang="en-US" dirty="0"/>
              <a:t>改請之申請，有下列情事之一者，不得為之：一、原申請案准予專利之審定書、處分書送達後。二、原申請案為發明或設計，於不予專利之審定書送達後逾二個月。三、原申請案為新型，於不予專利之處分書送達後逾三十日。</a:t>
            </a:r>
            <a:r>
              <a:rPr lang="en-US" altLang="zh-TW" dirty="0"/>
              <a:t>(III)</a:t>
            </a:r>
            <a:r>
              <a:rPr lang="zh-TW" altLang="en-US" dirty="0"/>
              <a:t>改請後之申請案，不得超出原申請案申請時說明書、申請專利範圍或圖式所揭露之範圍。」</a:t>
            </a:r>
            <a:endParaRPr lang="en-US" altLang="zh-TW" dirty="0"/>
          </a:p>
          <a:p>
            <a:r>
              <a:rPr lang="zh-TW" altLang="en-US" dirty="0"/>
              <a:t>第</a:t>
            </a:r>
            <a:r>
              <a:rPr lang="en-US" altLang="zh-TW" dirty="0"/>
              <a:t>132</a:t>
            </a:r>
            <a:r>
              <a:rPr lang="zh-TW" altLang="en-US" dirty="0"/>
              <a:t>條：「</a:t>
            </a:r>
            <a:r>
              <a:rPr lang="en-US" altLang="zh-TW" dirty="0"/>
              <a:t>(I)</a:t>
            </a:r>
            <a:r>
              <a:rPr lang="zh-TW" altLang="en-US" dirty="0"/>
              <a:t>申請發明或新型專利後改請設計專利者，以原申請案之申請日為改請案之申請日。</a:t>
            </a:r>
            <a:r>
              <a:rPr lang="en-US" altLang="zh-TW" dirty="0"/>
              <a:t>(II)</a:t>
            </a:r>
            <a:r>
              <a:rPr lang="zh-TW" altLang="en-US" dirty="0"/>
              <a:t>改請之申請，有下列情事之一者，不得為之：一、原申請案准予專利之審定書、處分書送達後。二、原申請案為發明，於不予專利之審定書送達後逾二個月。三、原申請案為新型，於不予專利之處分書送達後逾三十日。</a:t>
            </a:r>
            <a:r>
              <a:rPr lang="en-US" altLang="zh-TW" dirty="0"/>
              <a:t>(III)</a:t>
            </a:r>
            <a:r>
              <a:rPr lang="zh-TW" altLang="en-US" dirty="0"/>
              <a:t>改請後之申請案，不得超出原申請案申請時說明書、申請專利範圍或圖式所揭露之範圍。」</a:t>
            </a:r>
            <a:endParaRPr lang="en-US" altLang="zh-TW" dirty="0"/>
          </a:p>
        </p:txBody>
      </p:sp>
    </p:spTree>
    <p:extLst>
      <p:ext uri="{BB962C8B-B14F-4D97-AF65-F5344CB8AC3E}">
        <p14:creationId xmlns:p14="http://schemas.microsoft.com/office/powerpoint/2010/main" val="1482564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十二、</a:t>
            </a:r>
            <a:r>
              <a:rPr lang="zh-TW" altLang="en-US" b="1" dirty="0"/>
              <a:t>專利權期間之延長、延展</a:t>
            </a:r>
            <a:endParaRPr lang="en-US" altLang="zh-TW" b="1" dirty="0"/>
          </a:p>
          <a:p>
            <a:r>
              <a:rPr lang="en-US" altLang="zh-TW" dirty="0"/>
              <a:t>(</a:t>
            </a:r>
            <a:r>
              <a:rPr lang="zh-TW" altLang="en-US" dirty="0"/>
              <a:t>一</a:t>
            </a:r>
            <a:r>
              <a:rPr lang="en-US" altLang="zh-TW" dirty="0"/>
              <a:t>)</a:t>
            </a:r>
            <a:r>
              <a:rPr lang="zh-TW" altLang="en-US" dirty="0"/>
              <a:t>應取得許可證者</a:t>
            </a:r>
            <a:endParaRPr lang="en-US" altLang="zh-TW" dirty="0"/>
          </a:p>
          <a:p>
            <a:r>
              <a:rPr lang="zh-TW" altLang="en-US" dirty="0"/>
              <a:t>第</a:t>
            </a:r>
            <a:r>
              <a:rPr lang="en-US" altLang="zh-TW" dirty="0"/>
              <a:t>53</a:t>
            </a:r>
            <a:r>
              <a:rPr lang="zh-TW" altLang="en-US" dirty="0"/>
              <a:t>條：「</a:t>
            </a:r>
            <a:r>
              <a:rPr lang="en-US" altLang="zh-TW" dirty="0"/>
              <a:t>(I)</a:t>
            </a:r>
            <a:r>
              <a:rPr lang="zh-TW" altLang="en-US" dirty="0"/>
              <a:t>醫藥品、農藥品或其製造方法發明專利權之實施，依其他法律規定，應取得許可證者，其於專利案公告後取得時，專利權人得以第一次許可證申請延長專利權期間，並以一次為限，且該許可證僅得據以申請延長專利權期間一次。</a:t>
            </a:r>
            <a:r>
              <a:rPr lang="en-US" altLang="zh-TW" dirty="0"/>
              <a:t>(II)</a:t>
            </a:r>
            <a:r>
              <a:rPr lang="zh-TW" altLang="en-US" dirty="0"/>
              <a:t>前項核准延長之期間，不得超過為向中央目的事業主管機關取得許可證而無法實施發明之期間；取得許可證期間超過五年者，其延長期間仍以五年為限。</a:t>
            </a:r>
            <a:r>
              <a:rPr lang="en-US" altLang="zh-TW" dirty="0"/>
              <a:t>(III)</a:t>
            </a:r>
            <a:r>
              <a:rPr lang="zh-TW" altLang="en-US" dirty="0"/>
              <a:t>第一項所稱醫藥品，不及於動物用藥品。</a:t>
            </a:r>
            <a:r>
              <a:rPr lang="en-US" altLang="zh-TW" dirty="0"/>
              <a:t>(IV)</a:t>
            </a:r>
            <a:r>
              <a:rPr lang="zh-TW" altLang="en-US" dirty="0"/>
              <a:t>第一項申請應備具申請書，附具證明文件，於取得第一次許可證後三個月內，向專利專責機關提出。但在專利權期間屆滿前六個月內，不得為之。</a:t>
            </a:r>
            <a:r>
              <a:rPr lang="en-US" altLang="zh-TW" dirty="0"/>
              <a:t>(V)</a:t>
            </a:r>
            <a:r>
              <a:rPr lang="zh-TW" altLang="en-US" dirty="0"/>
              <a:t>主管機關就延長期間之核定，應考慮對國民健康之影響，並會同中央目的事業主管機關訂定核定辦法。」</a:t>
            </a:r>
            <a:endParaRPr lang="en-US" altLang="zh-TW" dirty="0"/>
          </a:p>
        </p:txBody>
      </p:sp>
    </p:spTree>
    <p:extLst>
      <p:ext uri="{BB962C8B-B14F-4D97-AF65-F5344CB8AC3E}">
        <p14:creationId xmlns:p14="http://schemas.microsoft.com/office/powerpoint/2010/main" val="4187035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十二、專利權期間之延長、延展</a:t>
            </a:r>
            <a:endParaRPr lang="en-US" altLang="zh-TW" dirty="0"/>
          </a:p>
          <a:p>
            <a:r>
              <a:rPr lang="en-US" altLang="zh-TW" dirty="0"/>
              <a:t>(</a:t>
            </a:r>
            <a:r>
              <a:rPr lang="zh-TW" altLang="en-US" dirty="0"/>
              <a:t>二</a:t>
            </a:r>
            <a:r>
              <a:rPr lang="en-US" altLang="zh-TW" dirty="0"/>
              <a:t>)</a:t>
            </a:r>
            <a:r>
              <a:rPr lang="zh-TW" altLang="en-US" dirty="0"/>
              <a:t>戰事</a:t>
            </a:r>
            <a:endParaRPr lang="en-US" altLang="zh-TW" dirty="0"/>
          </a:p>
          <a:p>
            <a:r>
              <a:rPr lang="zh-TW" altLang="en-US" dirty="0"/>
              <a:t>第</a:t>
            </a:r>
            <a:r>
              <a:rPr lang="en-US" altLang="zh-TW" dirty="0"/>
              <a:t>66</a:t>
            </a:r>
            <a:r>
              <a:rPr lang="zh-TW" altLang="en-US" dirty="0"/>
              <a:t>條：「發明專利權人因中華民國與外國發生戰事受損失者，得申請延展專利權五年至十年，以一次為限。但屬於交戰國人之專利權，不得申請延展。」</a:t>
            </a:r>
            <a:endParaRPr lang="en-US" altLang="zh-TW" dirty="0"/>
          </a:p>
        </p:txBody>
      </p:sp>
    </p:spTree>
    <p:extLst>
      <p:ext uri="{BB962C8B-B14F-4D97-AF65-F5344CB8AC3E}">
        <p14:creationId xmlns:p14="http://schemas.microsoft.com/office/powerpoint/2010/main" val="1523416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十三、專利標示</a:t>
            </a:r>
            <a:endParaRPr lang="en-US" altLang="zh-TW" dirty="0"/>
          </a:p>
          <a:p>
            <a:r>
              <a:rPr lang="zh-TW" altLang="en-US" dirty="0"/>
              <a:t>第</a:t>
            </a:r>
            <a:r>
              <a:rPr lang="en-US" altLang="zh-TW" dirty="0"/>
              <a:t>98</a:t>
            </a:r>
            <a:r>
              <a:rPr lang="zh-TW" altLang="en-US" dirty="0"/>
              <a:t>條：「</a:t>
            </a:r>
            <a:r>
              <a:rPr lang="zh-TW" altLang="en-US" b="1" dirty="0"/>
              <a:t>專利物上應標示專利證書號數；不能於專利物上標示者，得於標籤、包裝或以其他足以引起他人認識之顯著方式標示之</a:t>
            </a:r>
            <a:r>
              <a:rPr lang="zh-TW" altLang="en-US" dirty="0"/>
              <a:t>；其未附加標示者，於請求損害賠償時，應舉證證明侵害人明知或可得而知為專利物。」</a:t>
            </a:r>
            <a:endParaRPr lang="en-US" altLang="zh-TW" dirty="0"/>
          </a:p>
        </p:txBody>
      </p:sp>
    </p:spTree>
    <p:extLst>
      <p:ext uri="{BB962C8B-B14F-4D97-AF65-F5344CB8AC3E}">
        <p14:creationId xmlns:p14="http://schemas.microsoft.com/office/powerpoint/2010/main" val="2381533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新型專利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一、採形式審查</a:t>
            </a:r>
            <a:endParaRPr lang="en-US" altLang="zh-TW" dirty="0"/>
          </a:p>
          <a:p>
            <a:r>
              <a:rPr lang="zh-TW" altLang="en-US" dirty="0"/>
              <a:t>第</a:t>
            </a:r>
            <a:r>
              <a:rPr lang="en-US" altLang="zh-TW" dirty="0"/>
              <a:t>104</a:t>
            </a:r>
            <a:r>
              <a:rPr lang="zh-TW" altLang="en-US" dirty="0"/>
              <a:t>條：「新型，指利用自然法則之技術思想，對物品之形狀、構造或組合之創作。」</a:t>
            </a:r>
            <a:endParaRPr lang="en-US" altLang="zh-TW" dirty="0"/>
          </a:p>
          <a:p>
            <a:r>
              <a:rPr lang="zh-TW" altLang="en-US" dirty="0"/>
              <a:t>第</a:t>
            </a:r>
            <a:r>
              <a:rPr lang="en-US" altLang="zh-TW" dirty="0"/>
              <a:t>112</a:t>
            </a:r>
            <a:r>
              <a:rPr lang="zh-TW" altLang="en-US" dirty="0"/>
              <a:t>條：「新型專利申請案，經形式審查認有下列各款情事之一，應為不予專利之處分：一、新型非屬物品形狀、構造或組合者。二、違反第一百零五條規定者。三、違反第一百二十條準用第二十六條第四項規定之揭露方式者。四、違反第一百二十條準用第三十三條規定者。五、說明書、申請專利範圍或圖式未揭露必要事項，或其揭露明顯不清楚者。六、修正，明顯超出申請時說明書、申請專利範圍或圖式所揭露之範圍者。」</a:t>
            </a:r>
            <a:endParaRPr lang="en-US" altLang="zh-TW" dirty="0"/>
          </a:p>
          <a:p>
            <a:r>
              <a:rPr lang="zh-TW" altLang="en-US" dirty="0"/>
              <a:t>第</a:t>
            </a:r>
            <a:r>
              <a:rPr lang="en-US" altLang="zh-TW" dirty="0"/>
              <a:t>113</a:t>
            </a:r>
            <a:r>
              <a:rPr lang="zh-TW" altLang="en-US" dirty="0"/>
              <a:t>條：「申請專利之新型，經形式審查認無不予專利之情事者，應予專利，並應將申請專利範圍及圖式公告之。」</a:t>
            </a:r>
            <a:endParaRPr lang="en-US" altLang="zh-TW" dirty="0"/>
          </a:p>
        </p:txBody>
      </p:sp>
    </p:spTree>
    <p:extLst>
      <p:ext uri="{BB962C8B-B14F-4D97-AF65-F5344CB8AC3E}">
        <p14:creationId xmlns:p14="http://schemas.microsoft.com/office/powerpoint/2010/main" val="3734668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新型專利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二、新型專利技術報告</a:t>
            </a:r>
            <a:endParaRPr lang="en-US" altLang="zh-TW" dirty="0"/>
          </a:p>
          <a:p>
            <a:r>
              <a:rPr lang="zh-TW" altLang="en-US" dirty="0"/>
              <a:t>第</a:t>
            </a:r>
            <a:r>
              <a:rPr lang="en-US" altLang="zh-TW" dirty="0"/>
              <a:t>115</a:t>
            </a:r>
            <a:r>
              <a:rPr lang="zh-TW" altLang="en-US" dirty="0"/>
              <a:t>條：「</a:t>
            </a:r>
            <a:r>
              <a:rPr lang="en-US" altLang="zh-TW" dirty="0"/>
              <a:t>(I)</a:t>
            </a:r>
            <a:r>
              <a:rPr lang="zh-TW" altLang="en-US" dirty="0"/>
              <a:t>申請專利之新型經公告後，任何人得向專利專責機關申請新型專利技術報告。</a:t>
            </a:r>
            <a:r>
              <a:rPr lang="en-US" altLang="zh-TW" dirty="0"/>
              <a:t>(II)</a:t>
            </a:r>
            <a:r>
              <a:rPr lang="zh-TW" altLang="en-US" dirty="0"/>
              <a:t>專利專責機關應將申請新型專利技術報告之事實，刊載於專利公報。</a:t>
            </a:r>
            <a:r>
              <a:rPr lang="en-US" altLang="zh-TW" dirty="0"/>
              <a:t>(III)</a:t>
            </a:r>
            <a:r>
              <a:rPr lang="zh-TW" altLang="en-US" dirty="0"/>
              <a:t>專利專責機關應指定專利審查人員作成新型專利技術報告，並由專利審查人員具名。</a:t>
            </a:r>
            <a:r>
              <a:rPr lang="en-US" altLang="zh-TW" dirty="0"/>
              <a:t>(IV)</a:t>
            </a:r>
            <a:r>
              <a:rPr lang="zh-TW" altLang="en-US" dirty="0"/>
              <a:t>專利專責機關對於第一項之申請，應就第一百二十條準用第二十二條第一項第一款、第二項、第一百二十條準用第二十三條、第一百二十條準用第三十一條規定之情事，作成新型專利技術報告。</a:t>
            </a:r>
            <a:r>
              <a:rPr lang="en-US" altLang="zh-TW" dirty="0"/>
              <a:t>(V)</a:t>
            </a:r>
            <a:r>
              <a:rPr lang="zh-TW" altLang="en-US" dirty="0"/>
              <a:t>依第一項規定申請新型專利技術報告，如敘明有非專利權人為商業上之實施，並檢附有關證明文件者，專利專責機關應於六個月內完成新型專利技術報告。</a:t>
            </a:r>
            <a:r>
              <a:rPr lang="en-US" altLang="zh-TW" dirty="0"/>
              <a:t>(VI)</a:t>
            </a:r>
            <a:r>
              <a:rPr lang="zh-TW" altLang="en-US" dirty="0"/>
              <a:t>新型專利技術報告之申請，於新型專利權當然消滅後，仍得為之。</a:t>
            </a:r>
            <a:r>
              <a:rPr lang="en-US" altLang="zh-TW" dirty="0"/>
              <a:t>(VII)</a:t>
            </a:r>
            <a:r>
              <a:rPr lang="zh-TW" altLang="en-US" dirty="0"/>
              <a:t>依第一項所為之申請，不得撤回。」</a:t>
            </a:r>
            <a:endParaRPr lang="en-US" altLang="zh-TW" dirty="0"/>
          </a:p>
        </p:txBody>
      </p:sp>
    </p:spTree>
    <p:extLst>
      <p:ext uri="{BB962C8B-B14F-4D97-AF65-F5344CB8AC3E}">
        <p14:creationId xmlns:p14="http://schemas.microsoft.com/office/powerpoint/2010/main" val="326515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lstStyle/>
          <a:p>
            <a:r>
              <a:rPr lang="zh-TW" altLang="en-US" dirty="0"/>
              <a:t>一、權利歸屬</a:t>
            </a:r>
            <a:endParaRPr lang="en-US" altLang="zh-TW" dirty="0"/>
          </a:p>
          <a:p>
            <a:r>
              <a:rPr lang="en-US" altLang="zh-TW" dirty="0"/>
              <a:t>(</a:t>
            </a:r>
            <a:r>
              <a:rPr lang="zh-TW" altLang="en-US" dirty="0"/>
              <a:t>二</a:t>
            </a:r>
            <a:r>
              <a:rPr lang="en-US" altLang="zh-TW" dirty="0"/>
              <a:t>)</a:t>
            </a:r>
            <a:r>
              <a:rPr lang="zh-TW" altLang="en-US" dirty="0"/>
              <a:t>僱傭或出資聘用關係</a:t>
            </a:r>
            <a:endParaRPr lang="en-US" altLang="zh-TW" dirty="0"/>
          </a:p>
          <a:p>
            <a:pPr lvl="1"/>
            <a:r>
              <a:rPr lang="en-US" altLang="zh-TW" dirty="0"/>
              <a:t>1.</a:t>
            </a:r>
            <a:r>
              <a:rPr lang="zh-TW" altLang="en-US" dirty="0"/>
              <a:t>僱傭關係</a:t>
            </a:r>
            <a:endParaRPr lang="en-US" altLang="zh-TW" dirty="0"/>
          </a:p>
          <a:p>
            <a:pPr lvl="2"/>
            <a:r>
              <a:rPr lang="en-US" altLang="zh-TW" dirty="0"/>
              <a:t>(2)</a:t>
            </a:r>
            <a:r>
              <a:rPr lang="zh-TW" altLang="en-US" b="1" dirty="0">
                <a:solidFill>
                  <a:srgbClr val="FF0000"/>
                </a:solidFill>
              </a:rPr>
              <a:t>受雇人於非職務上所完成</a:t>
            </a:r>
            <a:endParaRPr lang="en-US" altLang="zh-TW" b="1" dirty="0">
              <a:solidFill>
                <a:srgbClr val="FF0000"/>
              </a:solidFill>
            </a:endParaRPr>
          </a:p>
          <a:p>
            <a:pPr lvl="2"/>
            <a:r>
              <a:rPr lang="zh-TW" altLang="en-US" dirty="0"/>
              <a:t>第</a:t>
            </a:r>
            <a:r>
              <a:rPr lang="en-US" altLang="zh-TW" dirty="0"/>
              <a:t>8</a:t>
            </a:r>
            <a:r>
              <a:rPr lang="zh-TW" altLang="en-US" dirty="0"/>
              <a:t>條：「</a:t>
            </a:r>
            <a:r>
              <a:rPr lang="en-US" altLang="zh-TW" dirty="0"/>
              <a:t>(I)</a:t>
            </a:r>
            <a:r>
              <a:rPr lang="zh-TW" altLang="en-US" dirty="0"/>
              <a:t>受雇人於非職務上所完成之發明、新型或設計，其專利申請權及專利權屬於受雇人。但其發明、新型或設計係利用雇用人資源或經驗者，雇用人得於支付合理報酬後，於該事業實施其發明、新型或設計。</a:t>
            </a:r>
            <a:r>
              <a:rPr lang="en-US" altLang="zh-TW" dirty="0"/>
              <a:t>(II)</a:t>
            </a:r>
            <a:r>
              <a:rPr lang="zh-TW" altLang="en-US" dirty="0"/>
              <a:t>受雇人完成非職務上之發明、新型或設計，應即以書面通知雇用人，如有必要並應告知創作之過程。</a:t>
            </a:r>
            <a:r>
              <a:rPr lang="en-US" altLang="zh-TW" dirty="0"/>
              <a:t>(III)</a:t>
            </a:r>
            <a:r>
              <a:rPr lang="zh-TW" altLang="en-US" dirty="0"/>
              <a:t>雇用人於前項書面通知到達後六個月內，未向受雇人為反對之表示者，不得主張該發明、新型或設計為職務上發明、新型或設計。」</a:t>
            </a:r>
            <a:endParaRPr lang="en-US" altLang="zh-TW" dirty="0"/>
          </a:p>
          <a:p>
            <a:pPr lvl="2"/>
            <a:r>
              <a:rPr lang="zh-TW" altLang="en-US" dirty="0"/>
              <a:t>第</a:t>
            </a:r>
            <a:r>
              <a:rPr lang="en-US" altLang="zh-TW" dirty="0"/>
              <a:t>9</a:t>
            </a:r>
            <a:r>
              <a:rPr lang="zh-TW" altLang="en-US" dirty="0"/>
              <a:t>條：「前條雇用人與受雇人間所訂契約，使受雇人不得享受其發明、新型或設計之權益者，無效。」</a:t>
            </a:r>
            <a:endParaRPr lang="en-US" altLang="zh-TW" dirty="0"/>
          </a:p>
        </p:txBody>
      </p:sp>
    </p:spTree>
    <p:extLst>
      <p:ext uri="{BB962C8B-B14F-4D97-AF65-F5344CB8AC3E}">
        <p14:creationId xmlns:p14="http://schemas.microsoft.com/office/powerpoint/2010/main" val="4221590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新型專利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二、新型專利技術報告</a:t>
            </a:r>
            <a:endParaRPr lang="en-US" altLang="zh-TW" dirty="0"/>
          </a:p>
          <a:p>
            <a:r>
              <a:rPr lang="zh-TW" altLang="en-US" dirty="0"/>
              <a:t>第</a:t>
            </a:r>
            <a:r>
              <a:rPr lang="en-US" altLang="zh-TW" dirty="0"/>
              <a:t>116</a:t>
            </a:r>
            <a:r>
              <a:rPr lang="zh-TW" altLang="en-US" dirty="0"/>
              <a:t>條：「新型專利權人行使新型專利權時，</a:t>
            </a:r>
            <a:r>
              <a:rPr lang="zh-TW" altLang="en-US" dirty="0">
                <a:solidFill>
                  <a:srgbClr val="FF0000"/>
                </a:solidFill>
              </a:rPr>
              <a:t>如未提示新型專利技術報告，不得進行警告。</a:t>
            </a:r>
            <a:r>
              <a:rPr lang="zh-TW" altLang="en-US" dirty="0"/>
              <a:t>」</a:t>
            </a:r>
            <a:endParaRPr lang="en-US" altLang="zh-TW" dirty="0"/>
          </a:p>
          <a:p>
            <a:r>
              <a:rPr lang="zh-TW" altLang="en-US" dirty="0"/>
              <a:t>第</a:t>
            </a:r>
            <a:r>
              <a:rPr lang="en-US" altLang="zh-TW" dirty="0"/>
              <a:t>117</a:t>
            </a:r>
            <a:r>
              <a:rPr lang="zh-TW" altLang="en-US" dirty="0"/>
              <a:t>條：「新型專利權人之專利權遭撤銷時，就其於撤銷前，因行使專利權所致他人之損害，應負賠償責任。但其係基於新型專利技術報告之內容，且已盡相當之注意者，不在此限。」</a:t>
            </a:r>
            <a:endParaRPr lang="en-US" altLang="zh-TW" dirty="0"/>
          </a:p>
        </p:txBody>
      </p:sp>
    </p:spTree>
    <p:extLst>
      <p:ext uri="{BB962C8B-B14F-4D97-AF65-F5344CB8AC3E}">
        <p14:creationId xmlns:p14="http://schemas.microsoft.com/office/powerpoint/2010/main" val="1226833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AC4646-FD3C-4D55-9CFB-05314E62830B}"/>
              </a:ext>
            </a:extLst>
          </p:cNvPr>
          <p:cNvSpPr>
            <a:spLocks noGrp="1"/>
          </p:cNvSpPr>
          <p:nvPr>
            <p:ph type="title"/>
          </p:nvPr>
        </p:nvSpPr>
        <p:spPr/>
        <p:txBody>
          <a:bodyPr/>
          <a:lstStyle/>
          <a:p>
            <a:r>
              <a:rPr lang="zh-TW" altLang="en-US" dirty="0"/>
              <a:t>最高行政法院</a:t>
            </a:r>
            <a:r>
              <a:rPr lang="en-US" altLang="zh-TW" dirty="0"/>
              <a:t>101</a:t>
            </a:r>
            <a:r>
              <a:rPr lang="zh-TW" altLang="en-US" dirty="0"/>
              <a:t>年度判字第</a:t>
            </a:r>
            <a:r>
              <a:rPr lang="en-US" altLang="zh-TW" dirty="0"/>
              <a:t>942</a:t>
            </a:r>
            <a:r>
              <a:rPr lang="zh-TW" altLang="en-US" dirty="0"/>
              <a:t>號判決</a:t>
            </a:r>
          </a:p>
        </p:txBody>
      </p:sp>
      <p:sp>
        <p:nvSpPr>
          <p:cNvPr id="3" name="內容版面配置區 2">
            <a:extLst>
              <a:ext uri="{FF2B5EF4-FFF2-40B4-BE49-F238E27FC236}">
                <a16:creationId xmlns:a16="http://schemas.microsoft.com/office/drawing/2014/main" id="{44C4A1C7-CCF5-45AA-97A5-77C83C1C75E0}"/>
              </a:ext>
            </a:extLst>
          </p:cNvPr>
          <p:cNvSpPr>
            <a:spLocks noGrp="1"/>
          </p:cNvSpPr>
          <p:nvPr>
            <p:ph idx="1"/>
          </p:nvPr>
        </p:nvSpPr>
        <p:spPr/>
        <p:txBody>
          <a:bodyPr/>
          <a:lstStyle/>
          <a:p>
            <a:r>
              <a:rPr lang="zh-TW" altLang="en-US" dirty="0"/>
              <a:t>經查，原判決關於系爭專利說明書已充分揭露，其申請專利範圍為創作說明與圖式所支持。原證</a:t>
            </a:r>
            <a:r>
              <a:rPr lang="en-US" altLang="zh-TW" dirty="0"/>
              <a:t>1</a:t>
            </a:r>
            <a:r>
              <a:rPr lang="zh-TW" altLang="en-US" dirty="0"/>
              <a:t>至</a:t>
            </a:r>
            <a:r>
              <a:rPr lang="en-US" altLang="zh-TW" dirty="0"/>
              <a:t>5</a:t>
            </a:r>
            <a:r>
              <a:rPr lang="zh-TW" altLang="en-US" dirty="0"/>
              <a:t>等引證案，均無法證明系爭專利請求項</a:t>
            </a:r>
            <a:r>
              <a:rPr lang="en-US" altLang="zh-TW" dirty="0"/>
              <a:t>1</a:t>
            </a:r>
            <a:r>
              <a:rPr lang="zh-TW" altLang="en-US" dirty="0"/>
              <a:t>不具進步性之事實，以及上訴人所主張如何不足採等事項均詳予以論述，</a:t>
            </a:r>
            <a:r>
              <a:rPr lang="zh-TW" altLang="en-US" b="1" u="sng" dirty="0"/>
              <a:t>至於新型專利技術報告之性質，係屬機關無拘束力之報告，並非行政處分</a:t>
            </a:r>
            <a:r>
              <a:rPr lang="zh-TW" altLang="en-US" dirty="0"/>
              <a:t>，僅作為權利行使或技術利用之參酌。若任何人認該新型專利有不應核准專利之事由，依規定提起舉發，始能撤銷該新型專利權，新型專利技術報告於專利舉發行政訴訟中更無拘束法院之效力，是原判決所適用之法規與該案應適用之現行法規並無違背，與解釋判例，亦無牴觸，原判決未論述新型專利技術報告之內容，並無所謂原判決有違背法令之情形；上訴意旨略以：系爭專利更正後，僅是將原先之第</a:t>
            </a:r>
            <a:r>
              <a:rPr lang="en-US" altLang="zh-TW" dirty="0"/>
              <a:t>1</a:t>
            </a:r>
            <a:r>
              <a:rPr lang="zh-TW" altLang="en-US" dirty="0"/>
              <a:t>項及第</a:t>
            </a:r>
            <a:r>
              <a:rPr lang="en-US" altLang="zh-TW" dirty="0"/>
              <a:t>2</a:t>
            </a:r>
            <a:r>
              <a:rPr lang="zh-TW" altLang="en-US" dirty="0"/>
              <a:t>項整併為第</a:t>
            </a:r>
            <a:r>
              <a:rPr lang="en-US" altLang="zh-TW" dirty="0"/>
              <a:t>1</a:t>
            </a:r>
            <a:r>
              <a:rPr lang="zh-TW" altLang="en-US" dirty="0"/>
              <a:t>項，卻被評定為</a:t>
            </a:r>
            <a:r>
              <a:rPr lang="en-US" altLang="zh-TW" dirty="0"/>
              <a:t>6</a:t>
            </a:r>
            <a:r>
              <a:rPr lang="zh-TW" altLang="en-US" dirty="0"/>
              <a:t>級，與更正前被評定為</a:t>
            </a:r>
            <a:r>
              <a:rPr lang="en-US" altLang="zh-TW" dirty="0"/>
              <a:t>2</a:t>
            </a:r>
            <a:r>
              <a:rPr lang="zh-TW" altLang="en-US" dirty="0"/>
              <a:t>級有重大不同，原審對此核心問題未予說明，有判決不備理由之違法云云；無非就原審取捨證據、認定事實之職權行使，任意指摘原判決有違背法令情事，並非可採。</a:t>
            </a:r>
          </a:p>
        </p:txBody>
      </p:sp>
    </p:spTree>
    <p:extLst>
      <p:ext uri="{BB962C8B-B14F-4D97-AF65-F5344CB8AC3E}">
        <p14:creationId xmlns:p14="http://schemas.microsoft.com/office/powerpoint/2010/main" val="4611328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DB5C4D-73DB-4800-87D6-7DE182428472}"/>
              </a:ext>
            </a:extLst>
          </p:cNvPr>
          <p:cNvSpPr>
            <a:spLocks noGrp="1"/>
          </p:cNvSpPr>
          <p:nvPr>
            <p:ph type="title"/>
          </p:nvPr>
        </p:nvSpPr>
        <p:spPr/>
        <p:txBody>
          <a:bodyPr/>
          <a:lstStyle/>
          <a:p>
            <a:r>
              <a:rPr lang="zh-TW" altLang="en-US" dirty="0"/>
              <a:t>最高法院</a:t>
            </a:r>
            <a:r>
              <a:rPr lang="en-US" altLang="zh-TW" dirty="0"/>
              <a:t>96</a:t>
            </a:r>
            <a:r>
              <a:rPr lang="zh-TW" altLang="en-US" dirty="0"/>
              <a:t>年度台上字第</a:t>
            </a:r>
            <a:r>
              <a:rPr lang="en-US" altLang="zh-TW" dirty="0"/>
              <a:t>2787</a:t>
            </a:r>
            <a:r>
              <a:rPr lang="zh-TW" altLang="en-US" dirty="0"/>
              <a:t>號民事判決</a:t>
            </a:r>
          </a:p>
        </p:txBody>
      </p:sp>
      <p:sp>
        <p:nvSpPr>
          <p:cNvPr id="3" name="內容版面配置區 2">
            <a:extLst>
              <a:ext uri="{FF2B5EF4-FFF2-40B4-BE49-F238E27FC236}">
                <a16:creationId xmlns:a16="http://schemas.microsoft.com/office/drawing/2014/main" id="{EE812AF1-478C-44A6-B943-7B989B156215}"/>
              </a:ext>
            </a:extLst>
          </p:cNvPr>
          <p:cNvSpPr>
            <a:spLocks noGrp="1"/>
          </p:cNvSpPr>
          <p:nvPr>
            <p:ph idx="1"/>
          </p:nvPr>
        </p:nvSpPr>
        <p:spPr/>
        <p:txBody>
          <a:bodyPr/>
          <a:lstStyle/>
          <a:p>
            <a:r>
              <a:rPr lang="zh-TW" altLang="en-US" dirty="0"/>
              <a:t>新型專利權僅就形式審查，並未經實體審查，為防範新型專利權人濫用其權利，影響第三人對技術之利用及開發，故新型專利權人行使其權利時，應有客觀之判斷資料，亦即應提示新型專利技術報告，核其意旨，僅係防止新型專利權人濫用之權利，</a:t>
            </a:r>
            <a:r>
              <a:rPr lang="zh-TW" altLang="en-US" b="1" u="sng" dirty="0"/>
              <a:t>並非謂未提示新型專利技術報告，即不得請求損害賠償。</a:t>
            </a:r>
            <a:r>
              <a:rPr lang="zh-TW" altLang="en-US" dirty="0"/>
              <a:t>且專利法係為鼓勵、保護、利用發明與創作，以促進產業發展而制訂（專利法第一條參照），自屬保護他人之法律，如有侵害專利權者，致專利權人受有損害，依民法第一百八十四條第二項規定，除證明其行為無過失外，即應負賠償責任。</a:t>
            </a:r>
          </a:p>
        </p:txBody>
      </p:sp>
    </p:spTree>
    <p:extLst>
      <p:ext uri="{BB962C8B-B14F-4D97-AF65-F5344CB8AC3E}">
        <p14:creationId xmlns:p14="http://schemas.microsoft.com/office/powerpoint/2010/main" val="88020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設計專利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一、設計之定義與設計專利之申請範圍</a:t>
            </a:r>
            <a:endParaRPr lang="en-US" altLang="zh-TW" dirty="0"/>
          </a:p>
          <a:p>
            <a:r>
              <a:rPr lang="zh-TW" altLang="en-US" dirty="0"/>
              <a:t>第</a:t>
            </a:r>
            <a:r>
              <a:rPr lang="en-US" altLang="zh-TW" dirty="0"/>
              <a:t>121</a:t>
            </a:r>
            <a:r>
              <a:rPr lang="zh-TW" altLang="en-US" dirty="0"/>
              <a:t>條：「</a:t>
            </a:r>
            <a:r>
              <a:rPr lang="en-US" altLang="zh-TW" dirty="0"/>
              <a:t>(I)</a:t>
            </a:r>
            <a:r>
              <a:rPr lang="zh-TW" altLang="en-US" dirty="0"/>
              <a:t>設計，指對物品之全部或部分之形狀、花紋、色彩或其結合，</a:t>
            </a:r>
            <a:r>
              <a:rPr lang="zh-TW" altLang="en-US" dirty="0">
                <a:solidFill>
                  <a:srgbClr val="FF0000"/>
                </a:solidFill>
              </a:rPr>
              <a:t>透過視覺訴求之創作</a:t>
            </a:r>
            <a:r>
              <a:rPr lang="zh-TW" altLang="en-US" dirty="0"/>
              <a:t>。</a:t>
            </a:r>
            <a:r>
              <a:rPr lang="en-US" altLang="zh-TW" dirty="0"/>
              <a:t>(II)</a:t>
            </a:r>
            <a:r>
              <a:rPr lang="zh-TW" altLang="en-US" dirty="0"/>
              <a:t>應用於物品之電腦圖像及圖形化使用者介面，亦得依本法申請設計專利。」</a:t>
            </a:r>
            <a:endParaRPr lang="en-US" altLang="zh-TW" dirty="0"/>
          </a:p>
        </p:txBody>
      </p:sp>
      <p:pic>
        <p:nvPicPr>
          <p:cNvPr id="2050" name="Picture 2" descr="https://img.technews.tw/wp-content/uploads/2017/11/08112913/iPhone-X-624x468.jpg">
            <a:extLst>
              <a:ext uri="{FF2B5EF4-FFF2-40B4-BE49-F238E27FC236}">
                <a16:creationId xmlns:a16="http://schemas.microsoft.com/office/drawing/2014/main" id="{20E3E9E0-5419-4195-B90C-9C708ADC8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565" y="3426246"/>
            <a:ext cx="3743526" cy="280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8944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設計專利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lnSpcReduction="10000"/>
          </a:bodyPr>
          <a:lstStyle/>
          <a:p>
            <a:r>
              <a:rPr lang="zh-TW" altLang="en-US" dirty="0"/>
              <a:t>二、衍生設計專利</a:t>
            </a:r>
            <a:endParaRPr lang="en-US" altLang="zh-TW" dirty="0"/>
          </a:p>
          <a:p>
            <a:r>
              <a:rPr lang="zh-TW" altLang="en-US" dirty="0"/>
              <a:t>第</a:t>
            </a:r>
            <a:r>
              <a:rPr lang="en-US" altLang="zh-TW" dirty="0"/>
              <a:t>127</a:t>
            </a:r>
            <a:r>
              <a:rPr lang="zh-TW" altLang="en-US" dirty="0"/>
              <a:t>條：「</a:t>
            </a:r>
            <a:r>
              <a:rPr lang="en-US" altLang="zh-TW" dirty="0"/>
              <a:t>(I)</a:t>
            </a:r>
            <a:r>
              <a:rPr lang="zh-TW" altLang="en-US" dirty="0"/>
              <a:t>同一人有二個以上近似之設計，得申請設計專利及其衍生設計專利。</a:t>
            </a:r>
            <a:r>
              <a:rPr lang="en-US" altLang="zh-TW" dirty="0"/>
              <a:t>(II)</a:t>
            </a:r>
            <a:r>
              <a:rPr lang="zh-TW" altLang="en-US" dirty="0"/>
              <a:t>衍生設計之申請日，不得早於原設計之申請日。</a:t>
            </a:r>
            <a:r>
              <a:rPr lang="en-US" altLang="zh-TW" dirty="0"/>
              <a:t>(III)</a:t>
            </a:r>
            <a:r>
              <a:rPr lang="zh-TW" altLang="en-US" dirty="0"/>
              <a:t>申請衍生設計專利，於原設計專利公告後，不得為之。</a:t>
            </a:r>
            <a:r>
              <a:rPr lang="en-US" altLang="zh-TW" dirty="0"/>
              <a:t>(IV)</a:t>
            </a:r>
            <a:r>
              <a:rPr lang="zh-TW" altLang="en-US" dirty="0"/>
              <a:t>同一人不得就與原設計不近似，僅與衍生設計近似之設計申請為衍生設計專利。」</a:t>
            </a:r>
            <a:endParaRPr lang="en-US" altLang="zh-TW" dirty="0"/>
          </a:p>
          <a:p>
            <a:r>
              <a:rPr lang="zh-TW" altLang="en-US" dirty="0"/>
              <a:t>第</a:t>
            </a:r>
            <a:r>
              <a:rPr lang="en-US" altLang="zh-TW" dirty="0"/>
              <a:t>135</a:t>
            </a:r>
            <a:r>
              <a:rPr lang="zh-TW" altLang="en-US" dirty="0"/>
              <a:t>條：「設計專利權期限，自申請日起算十二年屆滿；衍生設計專利權期限與原設計專利權期限同時屆滿。」</a:t>
            </a:r>
            <a:r>
              <a:rPr lang="en-US" altLang="zh-TW" dirty="0">
                <a:sym typeface="Wingdings" panose="05000000000000000000" pitchFamily="2" charset="2"/>
              </a:rPr>
              <a:t></a:t>
            </a:r>
            <a:r>
              <a:rPr lang="zh-TW" altLang="en-US" dirty="0">
                <a:solidFill>
                  <a:srgbClr val="FF0000"/>
                </a:solidFill>
                <a:sym typeface="Wingdings" panose="05000000000000000000" pitchFamily="2" charset="2"/>
              </a:rPr>
              <a:t>修法</a:t>
            </a:r>
            <a:r>
              <a:rPr lang="en-US" altLang="zh-TW" dirty="0">
                <a:solidFill>
                  <a:srgbClr val="FF0000"/>
                </a:solidFill>
                <a:sym typeface="Wingdings" panose="05000000000000000000" pitchFamily="2" charset="2"/>
              </a:rPr>
              <a:t>15</a:t>
            </a:r>
            <a:r>
              <a:rPr lang="zh-TW" altLang="en-US" dirty="0">
                <a:solidFill>
                  <a:srgbClr val="FF0000"/>
                </a:solidFill>
                <a:sym typeface="Wingdings" panose="05000000000000000000" pitchFamily="2" charset="2"/>
              </a:rPr>
              <a:t>年</a:t>
            </a:r>
            <a:endParaRPr lang="en-US" altLang="zh-TW" dirty="0">
              <a:solidFill>
                <a:srgbClr val="FF0000"/>
              </a:solidFill>
            </a:endParaRPr>
          </a:p>
          <a:p>
            <a:r>
              <a:rPr lang="zh-TW" altLang="en-US" dirty="0"/>
              <a:t>第</a:t>
            </a:r>
            <a:r>
              <a:rPr lang="en-US" altLang="zh-TW" dirty="0"/>
              <a:t>137</a:t>
            </a:r>
            <a:r>
              <a:rPr lang="zh-TW" altLang="en-US" dirty="0"/>
              <a:t>條：「衍生設計專利權得單獨主張，且及於近似之範圍。」</a:t>
            </a:r>
            <a:endParaRPr lang="en-US" altLang="zh-TW" dirty="0"/>
          </a:p>
          <a:p>
            <a:r>
              <a:rPr lang="zh-TW" altLang="en-US" dirty="0"/>
              <a:t>第</a:t>
            </a:r>
            <a:r>
              <a:rPr lang="en-US" altLang="zh-TW" dirty="0"/>
              <a:t>138</a:t>
            </a:r>
            <a:r>
              <a:rPr lang="zh-TW" altLang="en-US" dirty="0"/>
              <a:t>條：「</a:t>
            </a:r>
            <a:r>
              <a:rPr lang="en-US" altLang="zh-TW" dirty="0"/>
              <a:t>(I)</a:t>
            </a:r>
            <a:r>
              <a:rPr lang="zh-TW" altLang="en-US" dirty="0"/>
              <a:t>衍生設計專利權，應與其原設計專利權一併讓與、信託、繼承、授權或設定質權。</a:t>
            </a:r>
            <a:r>
              <a:rPr lang="en-US" altLang="zh-TW" dirty="0"/>
              <a:t>(II)</a:t>
            </a:r>
            <a:r>
              <a:rPr lang="zh-TW" altLang="en-US" dirty="0"/>
              <a:t>原設計專利權依第一百四十二條第一項準用第七十條第一項第三款或第四款規定已當然消滅或撤銷確定，其衍生設計專利權有二以上仍存續者，不得單獨讓與、信託、繼承、授權或設定質權。」</a:t>
            </a:r>
            <a:endParaRPr lang="en-US" altLang="zh-TW" dirty="0"/>
          </a:p>
        </p:txBody>
      </p:sp>
    </p:spTree>
    <p:extLst>
      <p:ext uri="{BB962C8B-B14F-4D97-AF65-F5344CB8AC3E}">
        <p14:creationId xmlns:p14="http://schemas.microsoft.com/office/powerpoint/2010/main" val="21216616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設計專利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三、同一類別物品專利之申請原則</a:t>
            </a:r>
            <a:endParaRPr lang="en-US" altLang="zh-TW" dirty="0"/>
          </a:p>
          <a:p>
            <a:r>
              <a:rPr lang="zh-TW" altLang="en-US" dirty="0"/>
              <a:t>第</a:t>
            </a:r>
            <a:r>
              <a:rPr lang="en-US" altLang="zh-TW" dirty="0"/>
              <a:t>129</a:t>
            </a:r>
            <a:r>
              <a:rPr lang="zh-TW" altLang="en-US" dirty="0"/>
              <a:t>條：「</a:t>
            </a:r>
            <a:r>
              <a:rPr lang="en-US" altLang="zh-TW" dirty="0"/>
              <a:t>(I)</a:t>
            </a:r>
            <a:r>
              <a:rPr lang="zh-TW" altLang="en-US" dirty="0"/>
              <a:t>申請設計專利，應就每一設計提出申請。</a:t>
            </a:r>
            <a:r>
              <a:rPr lang="en-US" altLang="zh-TW" dirty="0"/>
              <a:t>(II)</a:t>
            </a:r>
            <a:r>
              <a:rPr lang="zh-TW" altLang="en-US" dirty="0"/>
              <a:t>二個以上之物品，屬於同一類別，且習慣上以成組物品販賣或使用者，得以一設計提出申請。</a:t>
            </a:r>
            <a:r>
              <a:rPr lang="en-US" altLang="zh-TW" dirty="0"/>
              <a:t>(III)</a:t>
            </a:r>
            <a:r>
              <a:rPr lang="zh-TW" altLang="en-US" dirty="0"/>
              <a:t>申請設計專利，應指定所施予之物品。」</a:t>
            </a:r>
            <a:endParaRPr lang="en-US" altLang="zh-TW" dirty="0"/>
          </a:p>
          <a:p>
            <a:endParaRPr lang="en-US" altLang="zh-TW" dirty="0"/>
          </a:p>
        </p:txBody>
      </p:sp>
    </p:spTree>
    <p:extLst>
      <p:ext uri="{BB962C8B-B14F-4D97-AF65-F5344CB8AC3E}">
        <p14:creationId xmlns:p14="http://schemas.microsoft.com/office/powerpoint/2010/main" val="13174850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設計專利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a:bodyPr>
          <a:lstStyle/>
          <a:p>
            <a:r>
              <a:rPr lang="zh-TW" altLang="en-US" dirty="0"/>
              <a:t>四、設計專利、衍生設計專利申請案改請</a:t>
            </a:r>
            <a:endParaRPr lang="en-US" altLang="zh-TW" dirty="0"/>
          </a:p>
          <a:p>
            <a:r>
              <a:rPr lang="zh-TW" altLang="en-US" dirty="0"/>
              <a:t>第</a:t>
            </a:r>
            <a:r>
              <a:rPr lang="en-US" altLang="zh-TW" dirty="0"/>
              <a:t>131</a:t>
            </a:r>
            <a:r>
              <a:rPr lang="zh-TW" altLang="en-US" dirty="0"/>
              <a:t>條：「</a:t>
            </a:r>
            <a:r>
              <a:rPr lang="en-US" altLang="zh-TW" dirty="0"/>
              <a:t>(I)</a:t>
            </a:r>
            <a:r>
              <a:rPr lang="zh-TW" altLang="en-US" dirty="0"/>
              <a:t>申請設計專利後改請衍生設計專利者，或申請衍生設計專利後改請設計專利者，以原申請案之申請日為改請案之申請日。</a:t>
            </a:r>
            <a:r>
              <a:rPr lang="en-US" altLang="zh-TW" dirty="0"/>
              <a:t>(II)</a:t>
            </a:r>
            <a:r>
              <a:rPr lang="zh-TW" altLang="en-US" dirty="0"/>
              <a:t>改請之申請，有下列情事之一者，不得為之：一、原申請案准予專利之審定書送達後。二、原申請案不予專利之審定書送達後逾二個月。</a:t>
            </a:r>
            <a:r>
              <a:rPr lang="en-US" altLang="zh-TW" dirty="0"/>
              <a:t>(III)</a:t>
            </a:r>
            <a:r>
              <a:rPr lang="zh-TW" altLang="en-US" dirty="0"/>
              <a:t>改請後之設計或衍生設計，不得超出原申請案申請時說明書或圖式所揭露之範圍。」</a:t>
            </a:r>
            <a:endParaRPr lang="en-US" altLang="zh-TW" dirty="0"/>
          </a:p>
        </p:txBody>
      </p:sp>
    </p:spTree>
    <p:extLst>
      <p:ext uri="{BB962C8B-B14F-4D97-AF65-F5344CB8AC3E}">
        <p14:creationId xmlns:p14="http://schemas.microsoft.com/office/powerpoint/2010/main" val="2943508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954402-B42A-4558-90CB-651B017D8EC0}"/>
              </a:ext>
            </a:extLst>
          </p:cNvPr>
          <p:cNvSpPr>
            <a:spLocks noGrp="1"/>
          </p:cNvSpPr>
          <p:nvPr>
            <p:ph type="title"/>
          </p:nvPr>
        </p:nvSpPr>
        <p:spPr/>
        <p:txBody>
          <a:bodyPr/>
          <a:lstStyle/>
          <a:p>
            <a:r>
              <a:rPr lang="zh-TW" altLang="en-US" dirty="0"/>
              <a:t>掃地機器人專利戰</a:t>
            </a:r>
          </a:p>
        </p:txBody>
      </p:sp>
      <p:sp>
        <p:nvSpPr>
          <p:cNvPr id="3" name="內容版面配置區 2">
            <a:extLst>
              <a:ext uri="{FF2B5EF4-FFF2-40B4-BE49-F238E27FC236}">
                <a16:creationId xmlns:a16="http://schemas.microsoft.com/office/drawing/2014/main" id="{1EFB4BCC-5064-4437-B944-5FA605751A56}"/>
              </a:ext>
            </a:extLst>
          </p:cNvPr>
          <p:cNvSpPr>
            <a:spLocks noGrp="1"/>
          </p:cNvSpPr>
          <p:nvPr>
            <p:ph idx="1"/>
          </p:nvPr>
        </p:nvSpPr>
        <p:spPr/>
        <p:txBody>
          <a:bodyPr>
            <a:normAutofit fontScale="92500" lnSpcReduction="10000"/>
          </a:bodyPr>
          <a:lstStyle/>
          <a:p>
            <a:r>
              <a:rPr lang="en-US" altLang="zh-TW" dirty="0"/>
              <a:t>2017</a:t>
            </a:r>
            <a:r>
              <a:rPr lang="zh-TW" altLang="en-US" dirty="0"/>
              <a:t>年</a:t>
            </a:r>
            <a:r>
              <a:rPr lang="en-US" altLang="zh-TW" dirty="0"/>
              <a:t>4</a:t>
            </a:r>
            <a:r>
              <a:rPr lang="zh-TW" altLang="en-US" dirty="0"/>
              <a:t>月</a:t>
            </a:r>
            <a:r>
              <a:rPr lang="en-US" altLang="zh-TW" dirty="0"/>
              <a:t>18</a:t>
            </a:r>
            <a:r>
              <a:rPr lang="zh-TW" altLang="en-US" dirty="0"/>
              <a:t>日，美國麻州智能機器人研發製造商</a:t>
            </a:r>
            <a:r>
              <a:rPr lang="en-US" altLang="zh-TW" dirty="0"/>
              <a:t>iRobot</a:t>
            </a:r>
            <a:r>
              <a:rPr lang="zh-TW" altLang="en-US" dirty="0"/>
              <a:t>，向美國國際貿易委員會（</a:t>
            </a:r>
            <a:r>
              <a:rPr lang="en-US" altLang="zh-TW" dirty="0"/>
              <a:t>ITC</a:t>
            </a:r>
            <a:r>
              <a:rPr lang="zh-TW" altLang="en-US" dirty="0"/>
              <a:t>）遞狀控告北美、中國大陸及台灣</a:t>
            </a:r>
            <a:r>
              <a:rPr lang="en-US" altLang="zh-TW" dirty="0"/>
              <a:t>11</a:t>
            </a:r>
            <a:r>
              <a:rPr lang="zh-TW" altLang="en-US" dirty="0"/>
              <a:t>家企業公司，所製造並進口美國販售之自動掃地機器人產品，侵害其</a:t>
            </a:r>
            <a:r>
              <a:rPr lang="en-US" altLang="zh-TW" dirty="0"/>
              <a:t>6</a:t>
            </a:r>
            <a:r>
              <a:rPr lang="zh-TW" altLang="en-US" dirty="0"/>
              <a:t>項美國專利發明，</a:t>
            </a:r>
            <a:r>
              <a:rPr lang="en-US" altLang="zh-TW" dirty="0"/>
              <a:t>iRobot</a:t>
            </a:r>
            <a:r>
              <a:rPr lang="zh-TW" altLang="en-US" dirty="0"/>
              <a:t>要求</a:t>
            </a:r>
            <a:r>
              <a:rPr lang="en-US" altLang="zh-TW" dirty="0"/>
              <a:t>ITC</a:t>
            </a:r>
            <a:r>
              <a:rPr lang="zh-TW" altLang="en-US" dirty="0"/>
              <a:t>發佈排除命令（</a:t>
            </a:r>
            <a:r>
              <a:rPr lang="en-US" altLang="zh-TW" dirty="0"/>
              <a:t>exclusion order</a:t>
            </a:r>
            <a:r>
              <a:rPr lang="zh-TW" altLang="en-US" dirty="0"/>
              <a:t>），禁止侵權產品繼續進口，並針對已進口美國境內之相關產品，發佈停止暨禁止命令（</a:t>
            </a:r>
            <a:r>
              <a:rPr lang="en-US" altLang="zh-TW" dirty="0"/>
              <a:t>cease and desist order</a:t>
            </a:r>
            <a:r>
              <a:rPr lang="zh-TW" altLang="en-US" dirty="0"/>
              <a:t>），禁止其繼續供應販售。</a:t>
            </a:r>
            <a:endParaRPr lang="en-US" altLang="zh-TW" dirty="0"/>
          </a:p>
          <a:p>
            <a:pPr lvl="1"/>
            <a:r>
              <a:rPr lang="en-US" altLang="zh-TW" dirty="0"/>
              <a:t>9</a:t>
            </a:r>
            <a:r>
              <a:rPr lang="zh-TW" altLang="en-US" dirty="0"/>
              <a:t>月</a:t>
            </a:r>
            <a:r>
              <a:rPr lang="en-US" altLang="zh-TW" dirty="0"/>
              <a:t>14</a:t>
            </a:r>
            <a:r>
              <a:rPr lang="zh-TW" altLang="en-US" dirty="0"/>
              <a:t>日，</a:t>
            </a:r>
            <a:r>
              <a:rPr lang="en-US" altLang="zh-TW" dirty="0"/>
              <a:t>iRobot</a:t>
            </a:r>
            <a:r>
              <a:rPr lang="zh-TW" altLang="en-US" dirty="0"/>
              <a:t>就宣布台灣微星國際（</a:t>
            </a:r>
            <a:r>
              <a:rPr lang="en-US" altLang="zh-TW" dirty="0"/>
              <a:t>MSI</a:t>
            </a:r>
            <a:r>
              <a:rPr lang="zh-TW" altLang="en-US" dirty="0"/>
              <a:t>）與其達成專利糾紛和解協議，微星同意退出全球掃地機器人市場，並將支付賠償金給</a:t>
            </a:r>
            <a:r>
              <a:rPr lang="en-US" altLang="zh-TW" dirty="0"/>
              <a:t>iRobot</a:t>
            </a:r>
          </a:p>
          <a:p>
            <a:pPr lvl="1"/>
            <a:r>
              <a:rPr lang="en-US" altLang="zh-TW" dirty="0"/>
              <a:t>12</a:t>
            </a:r>
            <a:r>
              <a:rPr lang="zh-TW" altLang="en-US" dirty="0"/>
              <a:t>月</a:t>
            </a:r>
            <a:r>
              <a:rPr lang="en-US" altLang="zh-TW" dirty="0"/>
              <a:t>18</a:t>
            </a:r>
            <a:r>
              <a:rPr lang="zh-TW" altLang="en-US" dirty="0"/>
              <a:t>日，</a:t>
            </a:r>
            <a:r>
              <a:rPr lang="en-US" altLang="zh-TW" dirty="0"/>
              <a:t>iRobot</a:t>
            </a:r>
            <a:r>
              <a:rPr lang="zh-TW" altLang="en-US" dirty="0"/>
              <a:t>又宣布</a:t>
            </a:r>
            <a:r>
              <a:rPr lang="en-US" altLang="zh-TW" dirty="0"/>
              <a:t>Black &amp; Decker</a:t>
            </a:r>
            <a:r>
              <a:rPr lang="zh-TW" altLang="en-US" dirty="0"/>
              <a:t>與其達成秘密協議，</a:t>
            </a:r>
            <a:r>
              <a:rPr lang="en-US" altLang="zh-TW" dirty="0"/>
              <a:t>Black &amp; Decker</a:t>
            </a:r>
            <a:r>
              <a:rPr lang="zh-TW" altLang="en-US" dirty="0"/>
              <a:t>將在現有的庫存銷售完畢後，停止銷售居家掃地機器人一段時間。 </a:t>
            </a:r>
            <a:endParaRPr lang="en-US" altLang="zh-TW" dirty="0"/>
          </a:p>
          <a:p>
            <a:endParaRPr lang="en-US" altLang="zh-TW" dirty="0"/>
          </a:p>
          <a:p>
            <a:r>
              <a:rPr lang="zh-TW" altLang="en-US" dirty="0"/>
              <a:t>松騰決定強硬反擊，而非撤離美國市場的原因有兩個：</a:t>
            </a:r>
            <a:endParaRPr lang="en-US" altLang="zh-TW" dirty="0"/>
          </a:p>
          <a:p>
            <a:pPr lvl="1"/>
            <a:r>
              <a:rPr lang="zh-TW" altLang="en-US" dirty="0"/>
              <a:t>第一，燕成祥深信松騰無侵權，絕對站得住腳；</a:t>
            </a:r>
            <a:endParaRPr lang="en-US" altLang="zh-TW" dirty="0"/>
          </a:p>
          <a:p>
            <a:pPr lvl="1"/>
            <a:r>
              <a:rPr lang="zh-TW" altLang="en-US" dirty="0"/>
              <a:t>第二，松騰自</a:t>
            </a:r>
            <a:r>
              <a:rPr lang="en-US" altLang="zh-TW" dirty="0"/>
              <a:t>2003</a:t>
            </a:r>
            <a:r>
              <a:rPr lang="zh-TW" altLang="en-US" dirty="0"/>
              <a:t>年進入掃地機器人市場時，早已針對</a:t>
            </a:r>
            <a:r>
              <a:rPr lang="en-US" altLang="zh-TW" dirty="0"/>
              <a:t>iRobot</a:t>
            </a:r>
            <a:r>
              <a:rPr lang="zh-TW" altLang="en-US" dirty="0"/>
              <a:t>所布局的諸多專利主動進行迴避。</a:t>
            </a:r>
            <a:endParaRPr lang="en-US" altLang="zh-TW" dirty="0"/>
          </a:p>
          <a:p>
            <a:pPr marL="0" indent="0">
              <a:buNone/>
            </a:pPr>
            <a:endParaRPr lang="en-US" altLang="zh-TW" dirty="0"/>
          </a:p>
          <a:p>
            <a:endParaRPr lang="zh-TW" altLang="en-US" dirty="0"/>
          </a:p>
        </p:txBody>
      </p:sp>
      <p:pic>
        <p:nvPicPr>
          <p:cNvPr id="3074" name="Picture 2" descr="ãirobotãçåçæå°çµæ">
            <a:extLst>
              <a:ext uri="{FF2B5EF4-FFF2-40B4-BE49-F238E27FC236}">
                <a16:creationId xmlns:a16="http://schemas.microsoft.com/office/drawing/2014/main" id="{33B9014A-C7D8-44D4-8192-4952B7CF8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459" y="733861"/>
            <a:ext cx="2711389" cy="15500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ãæ¾é¨°ãçåçæå°çµæ">
            <a:extLst>
              <a:ext uri="{FF2B5EF4-FFF2-40B4-BE49-F238E27FC236}">
                <a16:creationId xmlns:a16="http://schemas.microsoft.com/office/drawing/2014/main" id="{8EDD0891-94AF-4F40-B5E7-B9ED5C9FD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9508" y="560079"/>
            <a:ext cx="1459221" cy="145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141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954402-B42A-4558-90CB-651B017D8EC0}"/>
              </a:ext>
            </a:extLst>
          </p:cNvPr>
          <p:cNvSpPr>
            <a:spLocks noGrp="1"/>
          </p:cNvSpPr>
          <p:nvPr>
            <p:ph type="title"/>
          </p:nvPr>
        </p:nvSpPr>
        <p:spPr/>
        <p:txBody>
          <a:bodyPr/>
          <a:lstStyle/>
          <a:p>
            <a:r>
              <a:rPr lang="zh-TW" altLang="en-US" dirty="0"/>
              <a:t>掃地機器人專利戰</a:t>
            </a:r>
          </a:p>
        </p:txBody>
      </p:sp>
      <p:sp>
        <p:nvSpPr>
          <p:cNvPr id="3" name="內容版面配置區 2">
            <a:extLst>
              <a:ext uri="{FF2B5EF4-FFF2-40B4-BE49-F238E27FC236}">
                <a16:creationId xmlns:a16="http://schemas.microsoft.com/office/drawing/2014/main" id="{1EFB4BCC-5064-4437-B944-5FA605751A56}"/>
              </a:ext>
            </a:extLst>
          </p:cNvPr>
          <p:cNvSpPr>
            <a:spLocks noGrp="1"/>
          </p:cNvSpPr>
          <p:nvPr>
            <p:ph idx="1"/>
          </p:nvPr>
        </p:nvSpPr>
        <p:spPr/>
        <p:txBody>
          <a:bodyPr>
            <a:normAutofit/>
          </a:bodyPr>
          <a:lstStyle/>
          <a:p>
            <a:r>
              <a:rPr lang="zh-TW" altLang="en-US" dirty="0"/>
              <a:t>最後擬定「攻擊是最好防守」戰略，找上賣給它專利的工研院協助。王鵬瑜指出，該院共有近</a:t>
            </a:r>
            <a:r>
              <a:rPr lang="en-US" altLang="zh-TW" dirty="0"/>
              <a:t>2</a:t>
            </a:r>
            <a:r>
              <a:rPr lang="zh-TW" altLang="en-US" dirty="0"/>
              <a:t>萬件專利，等於是彈源充足的「彈藥庫」，在花</a:t>
            </a:r>
            <a:r>
              <a:rPr lang="en-US" altLang="zh-TW" dirty="0"/>
              <a:t>2</a:t>
            </a:r>
            <a:r>
              <a:rPr lang="zh-TW" altLang="en-US" dirty="0"/>
              <a:t>個月時間過濾之後，挑出</a:t>
            </a:r>
            <a:r>
              <a:rPr lang="en-US" altLang="zh-TW" dirty="0"/>
              <a:t>4</a:t>
            </a:r>
            <a:r>
              <a:rPr lang="zh-TW" altLang="en-US" dirty="0"/>
              <a:t>件會讓</a:t>
            </a:r>
            <a:r>
              <a:rPr lang="en-US" altLang="zh-TW" dirty="0"/>
              <a:t>iRobot</a:t>
            </a:r>
            <a:r>
              <a:rPr lang="zh-TW" altLang="en-US" dirty="0"/>
              <a:t>「備感威脅」的專利，給松騰當子彈，讓他於去年</a:t>
            </a:r>
            <a:r>
              <a:rPr lang="en-US" altLang="zh-TW" dirty="0"/>
              <a:t>12</a:t>
            </a:r>
            <a:r>
              <a:rPr lang="zh-TW" altLang="en-US" dirty="0"/>
              <a:t>月反告對方侵權。這其中有「感測定位」、「偵測器」等，都是工研院領先的技術，掃地機器人廠商多會使用到。</a:t>
            </a:r>
            <a:endParaRPr lang="en-US" altLang="zh-TW" dirty="0"/>
          </a:p>
          <a:p>
            <a:pPr marL="0" indent="0">
              <a:buNone/>
            </a:pPr>
            <a:endParaRPr lang="en-US" altLang="zh-TW" dirty="0"/>
          </a:p>
          <a:p>
            <a:r>
              <a:rPr lang="zh-TW" altLang="en-US" dirty="0"/>
              <a:t>工研院</a:t>
            </a:r>
            <a:r>
              <a:rPr lang="en-US" altLang="zh-TW" dirty="0"/>
              <a:t>2009</a:t>
            </a:r>
            <a:r>
              <a:rPr lang="zh-TW" altLang="en-US" dirty="0"/>
              <a:t>年為研發服務型機器人在中國大陸和美國都申請一項偵測位置建構地圖的技術專利。美國</a:t>
            </a:r>
            <a:r>
              <a:rPr lang="en-US" altLang="zh-TW" dirty="0"/>
              <a:t>IROBOT</a:t>
            </a:r>
            <a:r>
              <a:rPr lang="zh-TW" altLang="en-US" dirty="0"/>
              <a:t>從</a:t>
            </a:r>
            <a:r>
              <a:rPr lang="en-US" altLang="zh-TW" dirty="0"/>
              <a:t>2013</a:t>
            </a:r>
            <a:r>
              <a:rPr lang="zh-TW" altLang="en-US" dirty="0"/>
              <a:t>年推出的高價位機款，主打的是這項專利技術發展出的導航清潔功能，要是被告侵權確立，將重挫</a:t>
            </a:r>
            <a:r>
              <a:rPr lang="en-US" altLang="zh-TW" dirty="0"/>
              <a:t>IROBOT</a:t>
            </a:r>
            <a:r>
              <a:rPr lang="zh-TW" altLang="en-US" dirty="0"/>
              <a:t>的形象，故於美國麻州聯邦地方法院、中國廣州等法院對</a:t>
            </a:r>
            <a:r>
              <a:rPr lang="en-US" altLang="zh-TW" dirty="0"/>
              <a:t>iRobot</a:t>
            </a:r>
            <a:r>
              <a:rPr lang="zh-TW" altLang="en-US" dirty="0"/>
              <a:t>提起專利侵權訴訟，展開反擊。</a:t>
            </a:r>
            <a:r>
              <a:rPr lang="en-US" altLang="zh-TW" dirty="0">
                <a:sym typeface="Wingdings" panose="05000000000000000000" pitchFamily="2" charset="2"/>
              </a:rPr>
              <a:t></a:t>
            </a:r>
            <a:r>
              <a:rPr lang="zh-TW" altLang="en-US" dirty="0">
                <a:sym typeface="Wingdings" panose="05000000000000000000" pitchFamily="2" charset="2"/>
              </a:rPr>
              <a:t>和解條件互不提告</a:t>
            </a:r>
            <a:endParaRPr lang="en-US" altLang="zh-TW" dirty="0"/>
          </a:p>
          <a:p>
            <a:r>
              <a:rPr lang="en-US" altLang="zh-TW" dirty="0"/>
              <a:t>https://finance.technews.tw/2018/05/06/matsutek-vs-irobot/</a:t>
            </a:r>
            <a:endParaRPr lang="zh-TW" altLang="en-US" dirty="0"/>
          </a:p>
        </p:txBody>
      </p:sp>
      <p:pic>
        <p:nvPicPr>
          <p:cNvPr id="3074" name="Picture 2" descr="ãirobotãçåçæå°çµæ">
            <a:extLst>
              <a:ext uri="{FF2B5EF4-FFF2-40B4-BE49-F238E27FC236}">
                <a16:creationId xmlns:a16="http://schemas.microsoft.com/office/drawing/2014/main" id="{33B9014A-C7D8-44D4-8192-4952B7CF8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459" y="733861"/>
            <a:ext cx="2711389" cy="15500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ãæ¾é¨°ãçåçæå°çµæ">
            <a:extLst>
              <a:ext uri="{FF2B5EF4-FFF2-40B4-BE49-F238E27FC236}">
                <a16:creationId xmlns:a16="http://schemas.microsoft.com/office/drawing/2014/main" id="{8EDD0891-94AF-4F40-B5E7-B9ED5C9FD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9508" y="560079"/>
            <a:ext cx="1459221" cy="145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7B2C05-A4C6-43E6-8F11-DECED652159B}"/>
              </a:ext>
            </a:extLst>
          </p:cNvPr>
          <p:cNvSpPr>
            <a:spLocks noGrp="1"/>
          </p:cNvSpPr>
          <p:nvPr>
            <p:ph type="title"/>
          </p:nvPr>
        </p:nvSpPr>
        <p:spPr/>
        <p:txBody>
          <a:bodyPr>
            <a:normAutofit/>
          </a:bodyPr>
          <a:lstStyle/>
          <a:p>
            <a:r>
              <a:rPr lang="zh-TW" altLang="en-US" dirty="0"/>
              <a:t>「藍光之父」</a:t>
            </a:r>
            <a:r>
              <a:rPr lang="en-US" altLang="zh-TW" dirty="0"/>
              <a:t>:</a:t>
            </a:r>
            <a:r>
              <a:rPr lang="zh-TW" altLang="en-US" dirty="0"/>
              <a:t>中村修二</a:t>
            </a:r>
          </a:p>
        </p:txBody>
      </p:sp>
      <p:sp>
        <p:nvSpPr>
          <p:cNvPr id="3" name="內容版面配置區 2">
            <a:extLst>
              <a:ext uri="{FF2B5EF4-FFF2-40B4-BE49-F238E27FC236}">
                <a16:creationId xmlns:a16="http://schemas.microsoft.com/office/drawing/2014/main" id="{D3A22420-8F16-43CE-B1D9-4E9789772B1A}"/>
              </a:ext>
            </a:extLst>
          </p:cNvPr>
          <p:cNvSpPr>
            <a:spLocks noGrp="1"/>
          </p:cNvSpPr>
          <p:nvPr>
            <p:ph idx="1"/>
          </p:nvPr>
        </p:nvSpPr>
        <p:spPr>
          <a:xfrm>
            <a:off x="2589212" y="2133600"/>
            <a:ext cx="8915400" cy="3777622"/>
          </a:xfrm>
        </p:spPr>
        <p:txBody>
          <a:bodyPr/>
          <a:lstStyle/>
          <a:p>
            <a:r>
              <a:rPr lang="zh-TW" altLang="en-US" dirty="0"/>
              <a:t>商業用高亮度藍色發光二極體與青紫色雷射二極體的發明者</a:t>
            </a:r>
            <a:endParaRPr lang="en-US" altLang="zh-TW" dirty="0"/>
          </a:p>
          <a:p>
            <a:r>
              <a:rPr lang="en-US" altLang="zh-TW" dirty="0"/>
              <a:t>2014</a:t>
            </a:r>
            <a:r>
              <a:rPr lang="zh-TW" altLang="en-US" dirty="0"/>
              <a:t>諾貝爾物理獎</a:t>
            </a:r>
            <a:r>
              <a:rPr lang="en-US" altLang="zh-TW" dirty="0"/>
              <a:t>(</a:t>
            </a:r>
            <a:r>
              <a:rPr lang="zh-TW" altLang="en-US" dirty="0"/>
              <a:t>與</a:t>
            </a:r>
            <a:r>
              <a:rPr lang="zh-TW" altLang="en-US" dirty="0">
                <a:hlinkClick r:id="rId2" tooltip="赤崎勇"/>
              </a:rPr>
              <a:t>赤崎勇</a:t>
            </a:r>
            <a:r>
              <a:rPr lang="zh-TW" altLang="en-US" dirty="0"/>
              <a:t>、</a:t>
            </a:r>
            <a:r>
              <a:rPr lang="zh-TW" altLang="en-US" dirty="0">
                <a:hlinkClick r:id="rId3" tooltip="天野浩"/>
              </a:rPr>
              <a:t>天野浩</a:t>
            </a:r>
            <a:r>
              <a:rPr lang="zh-TW" altLang="en-US" dirty="0"/>
              <a:t>共同獲得</a:t>
            </a:r>
            <a:r>
              <a:rPr lang="en-US" altLang="zh-TW" dirty="0"/>
              <a:t>)</a:t>
            </a:r>
          </a:p>
          <a:p>
            <a:r>
              <a:rPr lang="zh-TW" altLang="en-US" dirty="0"/>
              <a:t>日亞化得以量產實用級高亮度</a:t>
            </a:r>
            <a:r>
              <a:rPr lang="zh-TW" altLang="en-US" dirty="0">
                <a:hlinkClick r:id="rId4" tooltip="藍色發光二極體"/>
              </a:rPr>
              <a:t>藍色發光二極體</a:t>
            </a:r>
            <a:r>
              <a:rPr lang="zh-TW" altLang="en-US" dirty="0"/>
              <a:t>，並取得</a:t>
            </a:r>
            <a:r>
              <a:rPr lang="en-US" altLang="zh-TW" dirty="0"/>
              <a:t>LED</a:t>
            </a:r>
            <a:r>
              <a:rPr lang="zh-TW" altLang="en-US" dirty="0"/>
              <a:t>照明市場的全球獨霸地位，其後數年獲利達三千三百億日圓，申請與取得獎金：各</a:t>
            </a:r>
            <a:r>
              <a:rPr lang="en-US" altLang="zh-TW" dirty="0"/>
              <a:t>1</a:t>
            </a:r>
            <a:r>
              <a:rPr lang="zh-TW" altLang="en-US" dirty="0"/>
              <a:t>萬日圓</a:t>
            </a:r>
            <a:endParaRPr lang="en-US" altLang="zh-TW" dirty="0"/>
          </a:p>
          <a:p>
            <a:r>
              <a:rPr lang="en-US" altLang="zh-TW" dirty="0"/>
              <a:t>2004</a:t>
            </a:r>
            <a:r>
              <a:rPr lang="zh-TW" altLang="en-US" dirty="0"/>
              <a:t>年</a:t>
            </a:r>
            <a:r>
              <a:rPr lang="en-US" altLang="zh-TW" dirty="0"/>
              <a:t>1</a:t>
            </a:r>
            <a:r>
              <a:rPr lang="zh-TW" altLang="en-US" dirty="0"/>
              <a:t>月</a:t>
            </a:r>
            <a:r>
              <a:rPr lang="en-US" altLang="zh-TW" dirty="0"/>
              <a:t>30</a:t>
            </a:r>
            <a:r>
              <a:rPr lang="zh-TW" altLang="en-US" dirty="0"/>
              <a:t>日，中村正式控告日亞化</a:t>
            </a:r>
            <a:endParaRPr lang="en-US" altLang="zh-TW" dirty="0"/>
          </a:p>
          <a:p>
            <a:pPr lvl="1"/>
            <a:r>
              <a:rPr lang="zh-TW" altLang="en-US" dirty="0"/>
              <a:t>請求移轉專利權千分之一給中村（敗訴）</a:t>
            </a:r>
            <a:endParaRPr lang="en-US" altLang="zh-TW" dirty="0"/>
          </a:p>
          <a:p>
            <a:pPr lvl="1"/>
            <a:r>
              <a:rPr lang="zh-TW" altLang="en-US" dirty="0"/>
              <a:t>超額利潤：推估日亞化專利期間營業額</a:t>
            </a:r>
            <a:r>
              <a:rPr lang="en-US" altLang="zh-TW" dirty="0"/>
              <a:t>1.2</a:t>
            </a:r>
            <a:r>
              <a:rPr lang="zh-TW" altLang="en-US" dirty="0"/>
              <a:t>兆，推估專利貢獻度</a:t>
            </a:r>
            <a:r>
              <a:rPr lang="en-US" altLang="zh-TW" dirty="0"/>
              <a:t>50%</a:t>
            </a:r>
            <a:r>
              <a:rPr lang="zh-TW" altLang="en-US" dirty="0"/>
              <a:t>，</a:t>
            </a:r>
            <a:r>
              <a:rPr lang="en-US" altLang="zh-TW" dirty="0"/>
              <a:t>20%</a:t>
            </a:r>
            <a:r>
              <a:rPr lang="zh-TW" altLang="en-US" dirty="0"/>
              <a:t>獲利率</a:t>
            </a:r>
            <a:r>
              <a:rPr lang="en-US" altLang="zh-TW" dirty="0">
                <a:sym typeface="Wingdings" panose="05000000000000000000" pitchFamily="2" charset="2"/>
              </a:rPr>
              <a:t></a:t>
            </a:r>
            <a:r>
              <a:rPr lang="en-US" altLang="zh-TW" dirty="0"/>
              <a:t>1200</a:t>
            </a:r>
            <a:r>
              <a:rPr lang="zh-TW" altLang="en-US" dirty="0"/>
              <a:t>億日圓</a:t>
            </a:r>
            <a:endParaRPr lang="en-US" altLang="zh-TW" dirty="0"/>
          </a:p>
          <a:p>
            <a:pPr lvl="2"/>
            <a:r>
              <a:rPr lang="zh-TW" altLang="en-US" dirty="0"/>
              <a:t>一審認定，</a:t>
            </a:r>
            <a:r>
              <a:rPr lang="zh-TW" altLang="en-US" b="1" dirty="0">
                <a:solidFill>
                  <a:srgbClr val="FF0000"/>
                </a:solidFill>
              </a:rPr>
              <a:t>中村個人貢獻不小於</a:t>
            </a:r>
            <a:r>
              <a:rPr lang="en-US" altLang="zh-TW" b="1" dirty="0">
                <a:solidFill>
                  <a:srgbClr val="FF0000"/>
                </a:solidFill>
              </a:rPr>
              <a:t>50</a:t>
            </a:r>
            <a:r>
              <a:rPr lang="zh-TW" altLang="en-US" b="1" dirty="0">
                <a:solidFill>
                  <a:srgbClr val="FF0000"/>
                </a:solidFill>
              </a:rPr>
              <a:t>％</a:t>
            </a:r>
            <a:r>
              <a:rPr lang="zh-TW" altLang="en-US" dirty="0"/>
              <a:t>（</a:t>
            </a:r>
            <a:r>
              <a:rPr lang="en-US" altLang="zh-TW" dirty="0"/>
              <a:t>600</a:t>
            </a:r>
            <a:r>
              <a:rPr lang="zh-TW" altLang="en-US" dirty="0"/>
              <a:t>億日圓，但中村僅請求</a:t>
            </a:r>
            <a:r>
              <a:rPr lang="en-US" altLang="zh-TW" dirty="0"/>
              <a:t>200</a:t>
            </a:r>
            <a:r>
              <a:rPr lang="zh-TW" altLang="en-US" dirty="0"/>
              <a:t>億日圓）</a:t>
            </a:r>
            <a:endParaRPr lang="en-US" altLang="zh-TW" dirty="0"/>
          </a:p>
          <a:p>
            <a:pPr lvl="2"/>
            <a:r>
              <a:rPr lang="zh-TW" altLang="en-US" dirty="0"/>
              <a:t>二審建議和解：</a:t>
            </a:r>
            <a:r>
              <a:rPr lang="en-US" altLang="zh-TW" dirty="0"/>
              <a:t>8.4</a:t>
            </a:r>
            <a:r>
              <a:rPr lang="zh-TW" altLang="en-US" dirty="0"/>
              <a:t>億日圓（所有發明，一次付清）</a:t>
            </a:r>
            <a:endParaRPr lang="en-US" altLang="zh-TW" dirty="0"/>
          </a:p>
          <a:p>
            <a:pPr lvl="1"/>
            <a:endParaRPr lang="en-US" altLang="zh-TW" dirty="0"/>
          </a:p>
          <a:p>
            <a:pPr lvl="1"/>
            <a:endParaRPr lang="en-US" altLang="zh-TW" dirty="0"/>
          </a:p>
          <a:p>
            <a:endParaRPr lang="zh-TW" altLang="en-US" dirty="0"/>
          </a:p>
        </p:txBody>
      </p:sp>
      <p:pic>
        <p:nvPicPr>
          <p:cNvPr id="1026" name="Picture 2" descr="Shiju.jpg">
            <a:extLst>
              <a:ext uri="{FF2B5EF4-FFF2-40B4-BE49-F238E27FC236}">
                <a16:creationId xmlns:a16="http://schemas.microsoft.com/office/drawing/2014/main" id="{906F1E33-A870-469E-9E05-CEDF7EFF2B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6345" y="244332"/>
            <a:ext cx="2926348" cy="20954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yweb.fcu.edu.tw/~mhsung/Patent/Patent_interesting/INT_Patent_Figs/Nichia.gif">
            <a:extLst>
              <a:ext uri="{FF2B5EF4-FFF2-40B4-BE49-F238E27FC236}">
                <a16:creationId xmlns:a16="http://schemas.microsoft.com/office/drawing/2014/main" id="{2AD294DE-79F9-42AF-AF71-81F65BC422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9322" y="2959825"/>
            <a:ext cx="1428750" cy="35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26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246EC6-8802-4F87-B706-D39F31A42F0F}"/>
              </a:ext>
            </a:extLst>
          </p:cNvPr>
          <p:cNvSpPr>
            <a:spLocks noGrp="1"/>
          </p:cNvSpPr>
          <p:nvPr>
            <p:ph type="title"/>
          </p:nvPr>
        </p:nvSpPr>
        <p:spPr/>
        <p:txBody>
          <a:bodyPr/>
          <a:lstStyle/>
          <a:p>
            <a:r>
              <a:rPr lang="zh-TW" altLang="en-US" dirty="0"/>
              <a:t>日亞化的</a:t>
            </a:r>
            <a:r>
              <a:rPr lang="en-US" altLang="zh-TW" dirty="0"/>
              <a:t>YAG</a:t>
            </a:r>
            <a:r>
              <a:rPr lang="zh-TW" altLang="en-US" dirty="0"/>
              <a:t>專利</a:t>
            </a:r>
          </a:p>
        </p:txBody>
      </p:sp>
      <p:sp>
        <p:nvSpPr>
          <p:cNvPr id="3" name="內容版面配置區 2">
            <a:extLst>
              <a:ext uri="{FF2B5EF4-FFF2-40B4-BE49-F238E27FC236}">
                <a16:creationId xmlns:a16="http://schemas.microsoft.com/office/drawing/2014/main" id="{DD13217A-4126-45F4-AFB4-72966DF0029F}"/>
              </a:ext>
            </a:extLst>
          </p:cNvPr>
          <p:cNvSpPr>
            <a:spLocks noGrp="1"/>
          </p:cNvSpPr>
          <p:nvPr>
            <p:ph idx="1"/>
          </p:nvPr>
        </p:nvSpPr>
        <p:spPr/>
        <p:txBody>
          <a:bodyPr/>
          <a:lstStyle/>
          <a:p>
            <a:r>
              <a:rPr lang="en-US" altLang="zh-TW" dirty="0">
                <a:hlinkClick r:id="rId2"/>
              </a:rPr>
              <a:t>https://udn.com/news/story/7240/3748066</a:t>
            </a:r>
            <a:endParaRPr lang="en-US" altLang="zh-TW" dirty="0"/>
          </a:p>
          <a:p>
            <a:pPr lvl="1"/>
            <a:r>
              <a:rPr lang="zh-TW" altLang="en-US" dirty="0"/>
              <a:t>對</a:t>
            </a:r>
            <a:r>
              <a:rPr lang="en-US" altLang="zh-TW" dirty="0"/>
              <a:t>HTC</a:t>
            </a:r>
            <a:r>
              <a:rPr lang="zh-TW" altLang="en-US" dirty="0"/>
              <a:t>勝訴</a:t>
            </a:r>
            <a:endParaRPr lang="en-US" altLang="zh-TW" dirty="0"/>
          </a:p>
          <a:p>
            <a:endParaRPr lang="en-US" altLang="zh-TW" dirty="0">
              <a:hlinkClick r:id="rId2"/>
            </a:endParaRPr>
          </a:p>
          <a:p>
            <a:r>
              <a:rPr lang="en-US" altLang="zh-TW" dirty="0">
                <a:hlinkClick r:id="rId2"/>
              </a:rPr>
              <a:t>https://udn.com/news/story/7240/3748066</a:t>
            </a:r>
            <a:endParaRPr lang="en-US" altLang="zh-TW" dirty="0"/>
          </a:p>
          <a:p>
            <a:pPr lvl="1"/>
            <a:r>
              <a:rPr lang="zh-TW" altLang="en-US" dirty="0"/>
              <a:t>對億光勝訴</a:t>
            </a:r>
            <a:endParaRPr lang="en-US" altLang="zh-TW" dirty="0"/>
          </a:p>
          <a:p>
            <a:r>
              <a:rPr lang="en-US" altLang="zh-TW" dirty="0">
                <a:hlinkClick r:id="rId3"/>
              </a:rPr>
              <a:t>https://money.udn.com/money/story/5635/3706439</a:t>
            </a:r>
            <a:endParaRPr lang="en-US" altLang="zh-TW" dirty="0"/>
          </a:p>
          <a:p>
            <a:pPr lvl="1"/>
            <a:r>
              <a:rPr lang="zh-TW" altLang="en-US" dirty="0"/>
              <a:t>億光的反擊：</a:t>
            </a:r>
            <a:r>
              <a:rPr lang="zh-TW" altLang="en-US"/>
              <a:t>專利無效（台美澳）</a:t>
            </a:r>
            <a:endParaRPr lang="zh-TW" altLang="en-US" dirty="0"/>
          </a:p>
        </p:txBody>
      </p:sp>
    </p:spTree>
    <p:extLst>
      <p:ext uri="{BB962C8B-B14F-4D97-AF65-F5344CB8AC3E}">
        <p14:creationId xmlns:p14="http://schemas.microsoft.com/office/powerpoint/2010/main" val="289982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lstStyle/>
          <a:p>
            <a:r>
              <a:rPr lang="zh-TW" altLang="en-US" dirty="0"/>
              <a:t>一、權利歸屬</a:t>
            </a:r>
            <a:endParaRPr lang="en-US" altLang="zh-TW" dirty="0"/>
          </a:p>
          <a:p>
            <a:r>
              <a:rPr lang="en-US" altLang="zh-TW" dirty="0"/>
              <a:t>(</a:t>
            </a:r>
            <a:r>
              <a:rPr lang="zh-TW" altLang="en-US" dirty="0"/>
              <a:t>二</a:t>
            </a:r>
            <a:r>
              <a:rPr lang="en-US" altLang="zh-TW" dirty="0"/>
              <a:t>)</a:t>
            </a:r>
            <a:r>
              <a:rPr lang="zh-TW" altLang="en-US" dirty="0">
                <a:solidFill>
                  <a:srgbClr val="FF0000"/>
                </a:solidFill>
              </a:rPr>
              <a:t>出資聘用關係</a:t>
            </a:r>
            <a:endParaRPr lang="en-US" altLang="zh-TW" dirty="0">
              <a:solidFill>
                <a:srgbClr val="FF0000"/>
              </a:solidFill>
            </a:endParaRPr>
          </a:p>
          <a:p>
            <a:pPr lvl="1"/>
            <a:r>
              <a:rPr lang="en-US" altLang="zh-TW" dirty="0"/>
              <a:t>2.</a:t>
            </a:r>
            <a:r>
              <a:rPr lang="zh-TW" altLang="en-US" dirty="0"/>
              <a:t>出資聘用關係</a:t>
            </a:r>
            <a:endParaRPr lang="en-US" altLang="zh-TW" dirty="0"/>
          </a:p>
          <a:p>
            <a:pPr lvl="1"/>
            <a:r>
              <a:rPr lang="zh-TW" altLang="en-US" dirty="0"/>
              <a:t>第</a:t>
            </a:r>
            <a:r>
              <a:rPr lang="en-US" altLang="zh-TW" dirty="0"/>
              <a:t>7</a:t>
            </a:r>
            <a:r>
              <a:rPr lang="zh-TW" altLang="en-US" dirty="0"/>
              <a:t>條第</a:t>
            </a:r>
            <a:r>
              <a:rPr lang="en-US" altLang="zh-TW" dirty="0"/>
              <a:t>3</a:t>
            </a:r>
            <a:r>
              <a:rPr lang="zh-TW" altLang="en-US" dirty="0"/>
              <a:t>、</a:t>
            </a:r>
            <a:r>
              <a:rPr lang="en-US" altLang="zh-TW" dirty="0"/>
              <a:t>4</a:t>
            </a:r>
            <a:r>
              <a:rPr lang="zh-TW" altLang="en-US" dirty="0"/>
              <a:t>項：「</a:t>
            </a:r>
            <a:r>
              <a:rPr lang="en-US" altLang="zh-TW" dirty="0"/>
              <a:t>…(III)</a:t>
            </a:r>
            <a:r>
              <a:rPr lang="zh-TW" altLang="en-US" dirty="0"/>
              <a:t>一方出資聘請他人從事研究開發者，其專利申請權及專利權之歸屬依雙方契約約定；契約未約定者，屬於發明人、新型創作人或設計人。但出資人得實施其發明、新型或設計。</a:t>
            </a:r>
            <a:r>
              <a:rPr lang="en-US" altLang="zh-TW" dirty="0"/>
              <a:t>(IV)</a:t>
            </a:r>
            <a:r>
              <a:rPr lang="zh-TW" altLang="en-US" dirty="0"/>
              <a:t>依第一項、前項之規定，專利申請權及專利權歸屬於雇用人或出資人者，發明人、新型創作人或設計人享有姓名表示權。」</a:t>
            </a:r>
            <a:endParaRPr lang="en-US" altLang="zh-TW" dirty="0"/>
          </a:p>
        </p:txBody>
      </p:sp>
    </p:spTree>
    <p:extLst>
      <p:ext uri="{BB962C8B-B14F-4D97-AF65-F5344CB8AC3E}">
        <p14:creationId xmlns:p14="http://schemas.microsoft.com/office/powerpoint/2010/main" val="3442866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D1863-A45D-4E37-B3F2-D8552C8BBDCC}"/>
              </a:ext>
            </a:extLst>
          </p:cNvPr>
          <p:cNvSpPr>
            <a:spLocks noGrp="1"/>
          </p:cNvSpPr>
          <p:nvPr>
            <p:ph type="title"/>
          </p:nvPr>
        </p:nvSpPr>
        <p:spPr/>
        <p:txBody>
          <a:bodyPr/>
          <a:lstStyle/>
          <a:p>
            <a:r>
              <a:rPr lang="zh-TW" altLang="en-US" dirty="0"/>
              <a:t>發明專利</a:t>
            </a:r>
          </a:p>
        </p:txBody>
      </p:sp>
      <p:sp>
        <p:nvSpPr>
          <p:cNvPr id="3" name="內容版面配置區 2">
            <a:extLst>
              <a:ext uri="{FF2B5EF4-FFF2-40B4-BE49-F238E27FC236}">
                <a16:creationId xmlns:a16="http://schemas.microsoft.com/office/drawing/2014/main" id="{4823BE68-BDF4-4600-BD1D-AFB8B3AD5B15}"/>
              </a:ext>
            </a:extLst>
          </p:cNvPr>
          <p:cNvSpPr>
            <a:spLocks noGrp="1"/>
          </p:cNvSpPr>
          <p:nvPr>
            <p:ph idx="1"/>
          </p:nvPr>
        </p:nvSpPr>
        <p:spPr/>
        <p:txBody>
          <a:bodyPr>
            <a:normAutofit fontScale="92500" lnSpcReduction="10000"/>
          </a:bodyPr>
          <a:lstStyle/>
          <a:p>
            <a:r>
              <a:rPr lang="zh-TW" altLang="en-US" dirty="0"/>
              <a:t>二、專利保護要件</a:t>
            </a:r>
            <a:endParaRPr lang="en-US" altLang="zh-TW" dirty="0"/>
          </a:p>
          <a:p>
            <a:r>
              <a:rPr lang="en-US" altLang="zh-TW" dirty="0"/>
              <a:t>(</a:t>
            </a:r>
            <a:r>
              <a:rPr lang="zh-TW" altLang="en-US" dirty="0"/>
              <a:t>一</a:t>
            </a:r>
            <a:r>
              <a:rPr lang="en-US" altLang="zh-TW" dirty="0"/>
              <a:t>)</a:t>
            </a:r>
            <a:r>
              <a:rPr lang="zh-TW" altLang="en-US" dirty="0"/>
              <a:t>專利要件：</a:t>
            </a:r>
            <a:r>
              <a:rPr lang="zh-TW" altLang="en-US" b="1" dirty="0">
                <a:solidFill>
                  <a:srgbClr val="FF0000"/>
                </a:solidFill>
              </a:rPr>
              <a:t>產業上可利用性、新穎性、進步性</a:t>
            </a:r>
            <a:endParaRPr lang="en-US" altLang="zh-TW" b="1" dirty="0">
              <a:solidFill>
                <a:srgbClr val="FF0000"/>
              </a:solidFill>
            </a:endParaRPr>
          </a:p>
          <a:p>
            <a:r>
              <a:rPr lang="zh-TW" altLang="en-US" dirty="0"/>
              <a:t>第</a:t>
            </a:r>
            <a:r>
              <a:rPr lang="en-US" altLang="zh-TW" dirty="0"/>
              <a:t>21</a:t>
            </a:r>
            <a:r>
              <a:rPr lang="zh-TW" altLang="en-US" dirty="0"/>
              <a:t>條：「發明，指利用自然法則之技術思想之創作。」</a:t>
            </a:r>
            <a:endParaRPr lang="en-US" altLang="zh-TW" dirty="0"/>
          </a:p>
          <a:p>
            <a:r>
              <a:rPr lang="zh-TW" altLang="en-US" dirty="0"/>
              <a:t>第</a:t>
            </a:r>
            <a:r>
              <a:rPr lang="en-US" altLang="zh-TW" dirty="0"/>
              <a:t>22</a:t>
            </a:r>
            <a:r>
              <a:rPr lang="zh-TW" altLang="en-US" dirty="0"/>
              <a:t>條：「</a:t>
            </a:r>
            <a:r>
              <a:rPr lang="en-US" altLang="zh-TW" dirty="0"/>
              <a:t>(I)</a:t>
            </a:r>
            <a:r>
              <a:rPr lang="zh-TW" altLang="en-US" dirty="0"/>
              <a:t>可供產業上利用之發明，無下列情事之一，得依本法申請取得發明專利：一、申請前已見於刊物者。二、申請前已公開實施者。三、申請前已為公眾所知悉者。</a:t>
            </a:r>
            <a:r>
              <a:rPr lang="en-US" altLang="zh-TW" dirty="0"/>
              <a:t>(II)</a:t>
            </a:r>
            <a:r>
              <a:rPr lang="zh-TW" altLang="en-US" dirty="0"/>
              <a:t>發明雖無前項各款所列情事，但為其所屬技術領域中具有通常知識者依申請前之先前技術所能輕易完成時，仍不得取得發明專利。</a:t>
            </a:r>
            <a:r>
              <a:rPr lang="en-US" altLang="zh-TW" dirty="0"/>
              <a:t>(III)</a:t>
            </a:r>
            <a:r>
              <a:rPr lang="zh-TW" altLang="en-US" dirty="0"/>
              <a:t>申請人出於本意或非出於本意所致公開之事實發生後十二個月內申請者，該事實非屬第一項各款或前項不得取得發明專利之情事。</a:t>
            </a:r>
            <a:r>
              <a:rPr lang="en-US" altLang="zh-TW" dirty="0"/>
              <a:t>(IV)</a:t>
            </a:r>
            <a:r>
              <a:rPr lang="zh-TW" altLang="en-US" dirty="0"/>
              <a:t>因申請專利而在我國或外國依法於公報上所為之公開係出於申請人本意者，不適用前項規定。」</a:t>
            </a:r>
            <a:endParaRPr lang="en-US" altLang="zh-TW" dirty="0"/>
          </a:p>
          <a:p>
            <a:r>
              <a:rPr lang="zh-TW" altLang="en-US" dirty="0"/>
              <a:t>第</a:t>
            </a:r>
            <a:r>
              <a:rPr lang="en-US" altLang="zh-TW" dirty="0"/>
              <a:t>23</a:t>
            </a:r>
            <a:r>
              <a:rPr lang="zh-TW" altLang="en-US" dirty="0"/>
              <a:t>條：「申請專利之發明，與申請在先而在其申請後始公開或公告之發明或新型專利申請案所附說明書、申請專利範圍或圖式載明之內容相同者，不得取得發明專利。但其申請人與申請在先之發明或新型專利申請案之申請人相同者，不在此限。」</a:t>
            </a:r>
            <a:endParaRPr lang="en-US" altLang="zh-TW" dirty="0"/>
          </a:p>
        </p:txBody>
      </p:sp>
    </p:spTree>
    <p:extLst>
      <p:ext uri="{BB962C8B-B14F-4D97-AF65-F5344CB8AC3E}">
        <p14:creationId xmlns:p14="http://schemas.microsoft.com/office/powerpoint/2010/main" val="266057264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TM02892315[[fn=絲縷]]</Template>
  <TotalTime>583</TotalTime>
  <Words>9748</Words>
  <Application>Microsoft Office PowerPoint</Application>
  <PresentationFormat>寬螢幕</PresentationFormat>
  <Paragraphs>276</Paragraphs>
  <Slides>58</Slides>
  <Notes>0</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58</vt:i4>
      </vt:variant>
    </vt:vector>
  </HeadingPairs>
  <TitlesOfParts>
    <vt:vector size="66" baseType="lpstr">
      <vt:lpstr>Arial</vt:lpstr>
      <vt:lpstr>Calibri</vt:lpstr>
      <vt:lpstr>Calibri Light</vt:lpstr>
      <vt:lpstr>Century Gothic</vt:lpstr>
      <vt:lpstr>Wingdings 2</vt:lpstr>
      <vt:lpstr>Wingdings 3</vt:lpstr>
      <vt:lpstr>HDOfficeLightV0</vt:lpstr>
      <vt:lpstr>絲縷</vt:lpstr>
      <vt:lpstr>資訊倫理與法律 </vt:lpstr>
      <vt:lpstr>專利法</vt:lpstr>
      <vt:lpstr>發明專利</vt:lpstr>
      <vt:lpstr>發明專利</vt:lpstr>
      <vt:lpstr>發明專利</vt:lpstr>
      <vt:lpstr>「藍光之父」:中村修二</vt:lpstr>
      <vt:lpstr>日亞化的YAG專利</vt:lpstr>
      <vt:lpstr>發明專利</vt:lpstr>
      <vt:lpstr>發明專利</vt:lpstr>
      <vt:lpstr>發明專利</vt:lpstr>
      <vt:lpstr>發明專利</vt:lpstr>
      <vt:lpstr>發明專利</vt:lpstr>
      <vt:lpstr>發明專利</vt:lpstr>
      <vt:lpstr>發明專利</vt:lpstr>
      <vt:lpstr>發明專利</vt:lpstr>
      <vt:lpstr>發明專利</vt:lpstr>
      <vt:lpstr>發明專利</vt:lpstr>
      <vt:lpstr>發明專利</vt:lpstr>
      <vt:lpstr>發明專利</vt:lpstr>
      <vt:lpstr>發明專利</vt:lpstr>
      <vt:lpstr>發明專利</vt:lpstr>
      <vt:lpstr>發明專利</vt:lpstr>
      <vt:lpstr>發明專利</vt:lpstr>
      <vt:lpstr>發明專利</vt:lpstr>
      <vt:lpstr>發明專利</vt:lpstr>
      <vt:lpstr>用專利猛攻夏季冷飲戰場，全家鎖定手搖飲料店為假想敵 </vt:lpstr>
      <vt:lpstr>發明專利</vt:lpstr>
      <vt:lpstr>發明專利</vt:lpstr>
      <vt:lpstr>發明專利</vt:lpstr>
      <vt:lpstr>發明專利</vt:lpstr>
      <vt:lpstr>發明專利</vt:lpstr>
      <vt:lpstr>發明專利</vt:lpstr>
      <vt:lpstr>發明專利</vt:lpstr>
      <vt:lpstr>發明專利</vt:lpstr>
      <vt:lpstr>發明專利</vt:lpstr>
      <vt:lpstr>強制克流感授權案</vt:lpstr>
      <vt:lpstr>發明專利</vt:lpstr>
      <vt:lpstr>發明專利</vt:lpstr>
      <vt:lpstr>發明專利</vt:lpstr>
      <vt:lpstr>發明專利</vt:lpstr>
      <vt:lpstr>發明專利</vt:lpstr>
      <vt:lpstr>發明專利</vt:lpstr>
      <vt:lpstr>發明專利</vt:lpstr>
      <vt:lpstr>發明專利</vt:lpstr>
      <vt:lpstr>發明專利</vt:lpstr>
      <vt:lpstr>發明專利</vt:lpstr>
      <vt:lpstr>發明專利</vt:lpstr>
      <vt:lpstr>新型專利</vt:lpstr>
      <vt:lpstr>新型專利</vt:lpstr>
      <vt:lpstr>新型專利</vt:lpstr>
      <vt:lpstr>最高行政法院101年度判字第942號判決</vt:lpstr>
      <vt:lpstr>最高法院96年度台上字第2787號民事判決</vt:lpstr>
      <vt:lpstr>設計專利</vt:lpstr>
      <vt:lpstr>設計專利</vt:lpstr>
      <vt:lpstr>設計專利</vt:lpstr>
      <vt:lpstr>設計專利</vt:lpstr>
      <vt:lpstr>掃地機器人專利戰</vt:lpstr>
      <vt:lpstr>掃地機器人專利戰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資訊倫理與法律 </dc:title>
  <dc:creator>顏漢彰</dc:creator>
  <cp:lastModifiedBy>威伯 林</cp:lastModifiedBy>
  <cp:revision>142</cp:revision>
  <dcterms:created xsi:type="dcterms:W3CDTF">2017-11-21T05:07:04Z</dcterms:created>
  <dcterms:modified xsi:type="dcterms:W3CDTF">2019-05-09T15:40:20Z</dcterms:modified>
</cp:coreProperties>
</file>